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6.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968" r:id="rId1"/>
    <p:sldMasterId id="2147484005" r:id="rId2"/>
  </p:sldMasterIdLst>
  <p:notesMasterIdLst>
    <p:notesMasterId r:id="rId100"/>
  </p:notesMasterIdLst>
  <p:handoutMasterIdLst>
    <p:handoutMasterId r:id="rId101"/>
  </p:handoutMasterIdLst>
  <p:sldIdLst>
    <p:sldId id="361" r:id="rId3"/>
    <p:sldId id="257" r:id="rId4"/>
    <p:sldId id="358" r:id="rId5"/>
    <p:sldId id="359" r:id="rId6"/>
    <p:sldId id="360" r:id="rId7"/>
    <p:sldId id="258" r:id="rId8"/>
    <p:sldId id="314" r:id="rId9"/>
    <p:sldId id="317" r:id="rId10"/>
    <p:sldId id="315" r:id="rId11"/>
    <p:sldId id="316" r:id="rId12"/>
    <p:sldId id="260" r:id="rId13"/>
    <p:sldId id="261" r:id="rId14"/>
    <p:sldId id="348" r:id="rId15"/>
    <p:sldId id="262" r:id="rId16"/>
    <p:sldId id="349" r:id="rId17"/>
    <p:sldId id="263" r:id="rId18"/>
    <p:sldId id="264" r:id="rId19"/>
    <p:sldId id="265" r:id="rId20"/>
    <p:sldId id="266" r:id="rId21"/>
    <p:sldId id="267" r:id="rId22"/>
    <p:sldId id="268" r:id="rId23"/>
    <p:sldId id="269" r:id="rId24"/>
    <p:sldId id="347" r:id="rId25"/>
    <p:sldId id="270" r:id="rId26"/>
    <p:sldId id="350" r:id="rId27"/>
    <p:sldId id="271" r:id="rId28"/>
    <p:sldId id="273" r:id="rId29"/>
    <p:sldId id="272" r:id="rId30"/>
    <p:sldId id="274" r:id="rId31"/>
    <p:sldId id="275" r:id="rId32"/>
    <p:sldId id="297" r:id="rId33"/>
    <p:sldId id="298" r:id="rId34"/>
    <p:sldId id="299" r:id="rId35"/>
    <p:sldId id="300" r:id="rId36"/>
    <p:sldId id="351" r:id="rId37"/>
    <p:sldId id="352" r:id="rId38"/>
    <p:sldId id="303" r:id="rId39"/>
    <p:sldId id="304" r:id="rId40"/>
    <p:sldId id="318" r:id="rId41"/>
    <p:sldId id="305" r:id="rId42"/>
    <p:sldId id="311" r:id="rId43"/>
    <p:sldId id="306" r:id="rId44"/>
    <p:sldId id="312" r:id="rId45"/>
    <p:sldId id="307" r:id="rId46"/>
    <p:sldId id="313" r:id="rId47"/>
    <p:sldId id="308" r:id="rId48"/>
    <p:sldId id="309" r:id="rId49"/>
    <p:sldId id="353" r:id="rId50"/>
    <p:sldId id="310" r:id="rId51"/>
    <p:sldId id="319" r:id="rId52"/>
    <p:sldId id="354" r:id="rId53"/>
    <p:sldId id="320" r:id="rId54"/>
    <p:sldId id="321" r:id="rId55"/>
    <p:sldId id="322" r:id="rId56"/>
    <p:sldId id="323" r:id="rId57"/>
    <p:sldId id="324" r:id="rId58"/>
    <p:sldId id="325" r:id="rId59"/>
    <p:sldId id="326" r:id="rId60"/>
    <p:sldId id="276" r:id="rId61"/>
    <p:sldId id="277" r:id="rId62"/>
    <p:sldId id="278" r:id="rId63"/>
    <p:sldId id="279" r:id="rId64"/>
    <p:sldId id="280" r:id="rId65"/>
    <p:sldId id="356" r:id="rId66"/>
    <p:sldId id="281" r:id="rId67"/>
    <p:sldId id="282" r:id="rId68"/>
    <p:sldId id="327" r:id="rId69"/>
    <p:sldId id="328" r:id="rId70"/>
    <p:sldId id="329" r:id="rId71"/>
    <p:sldId id="330" r:id="rId72"/>
    <p:sldId id="331" r:id="rId73"/>
    <p:sldId id="332" r:id="rId74"/>
    <p:sldId id="333" r:id="rId75"/>
    <p:sldId id="362" r:id="rId76"/>
    <p:sldId id="363" r:id="rId77"/>
    <p:sldId id="364" r:id="rId78"/>
    <p:sldId id="365" r:id="rId79"/>
    <p:sldId id="366" r:id="rId80"/>
    <p:sldId id="339" r:id="rId81"/>
    <p:sldId id="340" r:id="rId82"/>
    <p:sldId id="341" r:id="rId83"/>
    <p:sldId id="342" r:id="rId84"/>
    <p:sldId id="285" r:id="rId85"/>
    <p:sldId id="286" r:id="rId86"/>
    <p:sldId id="287" r:id="rId87"/>
    <p:sldId id="288" r:id="rId88"/>
    <p:sldId id="289" r:id="rId89"/>
    <p:sldId id="290" r:id="rId90"/>
    <p:sldId id="291" r:id="rId91"/>
    <p:sldId id="292" r:id="rId92"/>
    <p:sldId id="357" r:id="rId93"/>
    <p:sldId id="293" r:id="rId94"/>
    <p:sldId id="294" r:id="rId95"/>
    <p:sldId id="344" r:id="rId96"/>
    <p:sldId id="346" r:id="rId97"/>
    <p:sldId id="295" r:id="rId98"/>
    <p:sldId id="296" r:id="rId99"/>
  </p:sldIdLst>
  <p:sldSz cx="9144000" cy="6858000" type="screen4x3"/>
  <p:notesSz cx="6797675" cy="9926638"/>
  <p:defaultTextStyle>
    <a:defPPr>
      <a:defRPr lang="en-AU"/>
    </a:defPPr>
    <a:lvl1pPr algn="l" rtl="0" eaLnBrk="0" fontAlgn="base" hangingPunct="0">
      <a:spcBef>
        <a:spcPct val="0"/>
      </a:spcBef>
      <a:spcAft>
        <a:spcPct val="0"/>
      </a:spcAft>
      <a:defRPr sz="2400" kern="1200" baseline="-25000">
        <a:solidFill>
          <a:schemeClr val="tx1"/>
        </a:solidFill>
        <a:latin typeface="Times" pitchFamily="18" charset="0"/>
        <a:ea typeface="ＭＳ Ｐゴシック" charset="-128"/>
        <a:cs typeface="+mn-cs"/>
      </a:defRPr>
    </a:lvl1pPr>
    <a:lvl2pPr marL="457200" algn="l" rtl="0" eaLnBrk="0" fontAlgn="base" hangingPunct="0">
      <a:spcBef>
        <a:spcPct val="0"/>
      </a:spcBef>
      <a:spcAft>
        <a:spcPct val="0"/>
      </a:spcAft>
      <a:defRPr sz="2400" kern="1200" baseline="-25000">
        <a:solidFill>
          <a:schemeClr val="tx1"/>
        </a:solidFill>
        <a:latin typeface="Times" pitchFamily="18" charset="0"/>
        <a:ea typeface="ＭＳ Ｐゴシック" charset="-128"/>
        <a:cs typeface="+mn-cs"/>
      </a:defRPr>
    </a:lvl2pPr>
    <a:lvl3pPr marL="914400" algn="l" rtl="0" eaLnBrk="0" fontAlgn="base" hangingPunct="0">
      <a:spcBef>
        <a:spcPct val="0"/>
      </a:spcBef>
      <a:spcAft>
        <a:spcPct val="0"/>
      </a:spcAft>
      <a:defRPr sz="2400" kern="1200" baseline="-25000">
        <a:solidFill>
          <a:schemeClr val="tx1"/>
        </a:solidFill>
        <a:latin typeface="Times" pitchFamily="18" charset="0"/>
        <a:ea typeface="ＭＳ Ｐゴシック" charset="-128"/>
        <a:cs typeface="+mn-cs"/>
      </a:defRPr>
    </a:lvl3pPr>
    <a:lvl4pPr marL="1371600" algn="l" rtl="0" eaLnBrk="0" fontAlgn="base" hangingPunct="0">
      <a:spcBef>
        <a:spcPct val="0"/>
      </a:spcBef>
      <a:spcAft>
        <a:spcPct val="0"/>
      </a:spcAft>
      <a:defRPr sz="2400" kern="1200" baseline="-25000">
        <a:solidFill>
          <a:schemeClr val="tx1"/>
        </a:solidFill>
        <a:latin typeface="Times" pitchFamily="18" charset="0"/>
        <a:ea typeface="ＭＳ Ｐゴシック" charset="-128"/>
        <a:cs typeface="+mn-cs"/>
      </a:defRPr>
    </a:lvl4pPr>
    <a:lvl5pPr marL="1828800" algn="l" rtl="0" eaLnBrk="0" fontAlgn="base" hangingPunct="0">
      <a:spcBef>
        <a:spcPct val="0"/>
      </a:spcBef>
      <a:spcAft>
        <a:spcPct val="0"/>
      </a:spcAft>
      <a:defRPr sz="2400" kern="1200" baseline="-25000">
        <a:solidFill>
          <a:schemeClr val="tx1"/>
        </a:solidFill>
        <a:latin typeface="Times" pitchFamily="18" charset="0"/>
        <a:ea typeface="ＭＳ Ｐゴシック" charset="-128"/>
        <a:cs typeface="+mn-cs"/>
      </a:defRPr>
    </a:lvl5pPr>
    <a:lvl6pPr marL="2286000" algn="l" defTabSz="914400" rtl="0" eaLnBrk="1" latinLnBrk="0" hangingPunct="1">
      <a:defRPr sz="2400" kern="1200" baseline="-25000">
        <a:solidFill>
          <a:schemeClr val="tx1"/>
        </a:solidFill>
        <a:latin typeface="Times" pitchFamily="18" charset="0"/>
        <a:ea typeface="ＭＳ Ｐゴシック" charset="-128"/>
        <a:cs typeface="+mn-cs"/>
      </a:defRPr>
    </a:lvl6pPr>
    <a:lvl7pPr marL="2743200" algn="l" defTabSz="914400" rtl="0" eaLnBrk="1" latinLnBrk="0" hangingPunct="1">
      <a:defRPr sz="2400" kern="1200" baseline="-25000">
        <a:solidFill>
          <a:schemeClr val="tx1"/>
        </a:solidFill>
        <a:latin typeface="Times" pitchFamily="18" charset="0"/>
        <a:ea typeface="ＭＳ Ｐゴシック" charset="-128"/>
        <a:cs typeface="+mn-cs"/>
      </a:defRPr>
    </a:lvl7pPr>
    <a:lvl8pPr marL="3200400" algn="l" defTabSz="914400" rtl="0" eaLnBrk="1" latinLnBrk="0" hangingPunct="1">
      <a:defRPr sz="2400" kern="1200" baseline="-25000">
        <a:solidFill>
          <a:schemeClr val="tx1"/>
        </a:solidFill>
        <a:latin typeface="Times" pitchFamily="18" charset="0"/>
        <a:ea typeface="ＭＳ Ｐゴシック" charset="-128"/>
        <a:cs typeface="+mn-cs"/>
      </a:defRPr>
    </a:lvl8pPr>
    <a:lvl9pPr marL="3657600" algn="l" defTabSz="914400" rtl="0" eaLnBrk="1" latinLnBrk="0" hangingPunct="1">
      <a:defRPr sz="2400" kern="1200" baseline="-25000">
        <a:solidFill>
          <a:schemeClr val="tx1"/>
        </a:solidFill>
        <a:latin typeface="Times" pitchFamily="18"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27">
          <p15:clr>
            <a:srgbClr val="A4A3A4"/>
          </p15:clr>
        </p15:guide>
        <p15:guide id="4"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lva Selvanathan" initials="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0088"/>
    <a:srgbClr val="FF0000"/>
    <a:srgbClr val="CC0000"/>
    <a:srgbClr val="E1E3F3"/>
    <a:srgbClr val="E6F3C0"/>
    <a:srgbClr val="CCE6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41" autoAdjust="0"/>
    <p:restoredTop sz="86453" autoAdjust="0"/>
  </p:normalViewPr>
  <p:slideViewPr>
    <p:cSldViewPr>
      <p:cViewPr varScale="1">
        <p:scale>
          <a:sx n="88" d="100"/>
          <a:sy n="88" d="100"/>
        </p:scale>
        <p:origin x="408" y="78"/>
      </p:cViewPr>
      <p:guideLst>
        <p:guide orient="horz" pos="2160"/>
        <p:guide pos="2880"/>
      </p:guideLst>
    </p:cSldViewPr>
  </p:slideViewPr>
  <p:outlineViewPr>
    <p:cViewPr>
      <p:scale>
        <a:sx n="33" d="100"/>
        <a:sy n="33" d="100"/>
      </p:scale>
      <p:origin x="0" y="6369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9" d="100"/>
          <a:sy n="39" d="100"/>
        </p:scale>
        <p:origin x="-1566" y="-108"/>
      </p:cViewPr>
      <p:guideLst>
        <p:guide orient="horz" pos="2880"/>
        <p:guide pos="2160"/>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commentAuthors" Target="commentAuthor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notesMaster" Target="notesMasters/notesMaster1.xml"/><Relationship Id="rId105"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emf"/><Relationship Id="rId5" Type="http://schemas.openxmlformats.org/officeDocument/2006/relationships/image" Target="../media/image44.wmf"/><Relationship Id="rId4"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image" Target="../media/image4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Times" pitchFamily="18" charset="0"/>
                <a:ea typeface="+mn-ea"/>
              </a:defRPr>
            </a:lvl1pPr>
          </a:lstStyle>
          <a:p>
            <a:pPr>
              <a:defRPr/>
            </a:pPr>
            <a:endParaRPr lang="en-AU"/>
          </a:p>
        </p:txBody>
      </p:sp>
      <p:sp>
        <p:nvSpPr>
          <p:cNvPr id="5123" name="Rectangle 3"/>
          <p:cNvSpPr>
            <a:spLocks noGrp="1" noChangeArrowheads="1"/>
          </p:cNvSpPr>
          <p:nvPr>
            <p:ph type="dt" sz="quarter" idx="1"/>
          </p:nvPr>
        </p:nvSpPr>
        <p:spPr bwMode="auto">
          <a:xfrm>
            <a:off x="3852016"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Times" pitchFamily="18" charset="0"/>
                <a:ea typeface="+mn-ea"/>
              </a:defRPr>
            </a:lvl1pPr>
          </a:lstStyle>
          <a:p>
            <a:pPr>
              <a:defRPr/>
            </a:pPr>
            <a:endParaRPr lang="en-AU"/>
          </a:p>
        </p:txBody>
      </p:sp>
      <p:sp>
        <p:nvSpPr>
          <p:cNvPr id="5124" name="Rectangle 4"/>
          <p:cNvSpPr>
            <a:spLocks noGrp="1" noChangeArrowheads="1"/>
          </p:cNvSpPr>
          <p:nvPr>
            <p:ph type="ftr" sz="quarter" idx="2"/>
          </p:nvPr>
        </p:nvSpPr>
        <p:spPr bwMode="auto">
          <a:xfrm>
            <a:off x="0" y="9430306"/>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Times" pitchFamily="18" charset="0"/>
                <a:ea typeface="+mn-ea"/>
              </a:defRPr>
            </a:lvl1pPr>
          </a:lstStyle>
          <a:p>
            <a:pPr>
              <a:defRPr/>
            </a:pPr>
            <a:endParaRPr lang="en-AU"/>
          </a:p>
        </p:txBody>
      </p:sp>
      <p:sp>
        <p:nvSpPr>
          <p:cNvPr id="5125" name="Rectangle 5"/>
          <p:cNvSpPr>
            <a:spLocks noGrp="1" noChangeArrowheads="1"/>
          </p:cNvSpPr>
          <p:nvPr>
            <p:ph type="sldNum" sz="quarter" idx="3"/>
          </p:nvPr>
        </p:nvSpPr>
        <p:spPr bwMode="auto">
          <a:xfrm>
            <a:off x="3852016" y="9430306"/>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atin typeface="Times" charset="0"/>
              </a:defRPr>
            </a:lvl1pPr>
          </a:lstStyle>
          <a:p>
            <a:pPr>
              <a:defRPr/>
            </a:pPr>
            <a:fld id="{64400F71-FF6C-4B44-82D3-49893791349A}" type="slidenum">
              <a:rPr lang="en-AU"/>
              <a:pPr>
                <a:defRPr/>
              </a:pPr>
              <a:t>‹#›</a:t>
            </a:fld>
            <a:endParaRPr lang="en-AU"/>
          </a:p>
        </p:txBody>
      </p:sp>
    </p:spTree>
    <p:extLst>
      <p:ext uri="{BB962C8B-B14F-4D97-AF65-F5344CB8AC3E}">
        <p14:creationId xmlns:p14="http://schemas.microsoft.com/office/powerpoint/2010/main" val="19767045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Times" pitchFamily="18" charset="0"/>
                <a:ea typeface="+mn-ea"/>
              </a:defRPr>
            </a:lvl1pPr>
          </a:lstStyle>
          <a:p>
            <a:pPr>
              <a:defRPr/>
            </a:pPr>
            <a:endParaRPr lang="en-AU"/>
          </a:p>
        </p:txBody>
      </p:sp>
      <p:sp>
        <p:nvSpPr>
          <p:cNvPr id="7171" name="Rectangle 3"/>
          <p:cNvSpPr>
            <a:spLocks noGrp="1" noChangeArrowheads="1"/>
          </p:cNvSpPr>
          <p:nvPr>
            <p:ph type="dt" idx="1"/>
          </p:nvPr>
        </p:nvSpPr>
        <p:spPr bwMode="auto">
          <a:xfrm>
            <a:off x="3852016"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Times" pitchFamily="18" charset="0"/>
                <a:ea typeface="+mn-ea"/>
              </a:defRPr>
            </a:lvl1pPr>
          </a:lstStyle>
          <a:p>
            <a:pPr>
              <a:defRPr/>
            </a:pPr>
            <a:endParaRPr lang="en-AU"/>
          </a:p>
        </p:txBody>
      </p:sp>
      <p:sp>
        <p:nvSpPr>
          <p:cNvPr id="101380"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906357" y="4715153"/>
            <a:ext cx="4984962"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7174" name="Rectangle 6"/>
          <p:cNvSpPr>
            <a:spLocks noGrp="1" noChangeArrowheads="1"/>
          </p:cNvSpPr>
          <p:nvPr>
            <p:ph type="ftr" sz="quarter" idx="4"/>
          </p:nvPr>
        </p:nvSpPr>
        <p:spPr bwMode="auto">
          <a:xfrm>
            <a:off x="0" y="9430306"/>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Times" pitchFamily="18" charset="0"/>
                <a:ea typeface="+mn-ea"/>
              </a:defRPr>
            </a:lvl1pPr>
          </a:lstStyle>
          <a:p>
            <a:pPr>
              <a:defRPr/>
            </a:pPr>
            <a:endParaRPr lang="en-AU"/>
          </a:p>
        </p:txBody>
      </p:sp>
      <p:sp>
        <p:nvSpPr>
          <p:cNvPr id="7175" name="Rectangle 7"/>
          <p:cNvSpPr>
            <a:spLocks noGrp="1" noChangeArrowheads="1"/>
          </p:cNvSpPr>
          <p:nvPr>
            <p:ph type="sldNum" sz="quarter" idx="5"/>
          </p:nvPr>
        </p:nvSpPr>
        <p:spPr bwMode="auto">
          <a:xfrm>
            <a:off x="3852016" y="9430306"/>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atin typeface="Times" charset="0"/>
              </a:defRPr>
            </a:lvl1pPr>
          </a:lstStyle>
          <a:p>
            <a:pPr>
              <a:defRPr/>
            </a:pPr>
            <a:fld id="{0ECEEE90-7CFC-437C-8358-4D5BC86F325C}" type="slidenum">
              <a:rPr lang="en-AU"/>
              <a:pPr>
                <a:defRPr/>
              </a:pPr>
              <a:t>‹#›</a:t>
            </a:fld>
            <a:endParaRPr lang="en-AU"/>
          </a:p>
        </p:txBody>
      </p:sp>
    </p:spTree>
    <p:extLst>
      <p:ext uri="{BB962C8B-B14F-4D97-AF65-F5344CB8AC3E}">
        <p14:creationId xmlns:p14="http://schemas.microsoft.com/office/powerpoint/2010/main" val="28136520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929872B3-0451-41C6-BA22-6B1B12F29568}" type="slidenum">
              <a:rPr lang="en-AU" altLang="en-US" sz="1200" baseline="0" smtClean="0"/>
              <a:pPr/>
              <a:t>2</a:t>
            </a:fld>
            <a:endParaRPr lang="en-AU" altLang="en-US" sz="1200" baseline="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99193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588BEE34-D1DC-47F3-ABBD-EC171FCDDBBA}" type="slidenum">
              <a:rPr lang="en-AU" altLang="en-US" sz="1200" baseline="0" smtClean="0"/>
              <a:pPr/>
              <a:t>17</a:t>
            </a:fld>
            <a:endParaRPr lang="en-AU" altLang="en-US" sz="1200" baseline="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64501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C1C50ADF-F3F6-4A62-AAB5-A59E0956E540}" type="slidenum">
              <a:rPr lang="en-AU" altLang="en-US" sz="1200" baseline="0" smtClean="0"/>
              <a:pPr/>
              <a:t>18</a:t>
            </a:fld>
            <a:endParaRPr lang="en-AU" altLang="en-US" sz="1200" baseline="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44110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62F884BF-648F-4482-B15F-46EA9217674F}" type="slidenum">
              <a:rPr lang="en-AU" altLang="en-US" sz="1200" baseline="0" smtClean="0"/>
              <a:pPr/>
              <a:t>19</a:t>
            </a:fld>
            <a:endParaRPr lang="en-AU" altLang="en-US" sz="1200" baseline="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84121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D4A187FD-F624-432C-83E7-00DECBF153BF}" type="slidenum">
              <a:rPr lang="en-AU" altLang="en-US" sz="1200" baseline="0" smtClean="0"/>
              <a:pPr/>
              <a:t>20</a:t>
            </a:fld>
            <a:endParaRPr lang="en-AU" altLang="en-US" sz="1200" baseline="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8271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28D023D6-4E38-4A54-AE2F-1D18567A9ECB}" type="slidenum">
              <a:rPr lang="en-AU" altLang="en-US" sz="1200" baseline="0" smtClean="0"/>
              <a:pPr/>
              <a:t>21</a:t>
            </a:fld>
            <a:endParaRPr lang="en-AU" altLang="en-US" sz="1200" baseline="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05667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74FDBB61-0C97-464D-B01B-78D90ABD5084}" type="slidenum">
              <a:rPr lang="en-AU" altLang="en-US" sz="1200" baseline="0" smtClean="0"/>
              <a:pPr/>
              <a:t>22</a:t>
            </a:fld>
            <a:endParaRPr lang="en-AU" altLang="en-US" sz="1200" baseline="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3951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28D023D6-4E38-4A54-AE2F-1D18567A9ECB}" type="slidenum">
              <a:rPr lang="en-AU" altLang="en-US" sz="1200" baseline="0" smtClean="0"/>
              <a:pPr/>
              <a:t>23</a:t>
            </a:fld>
            <a:endParaRPr lang="en-AU" altLang="en-US" sz="1200" baseline="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580768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D9D2FC69-D4EE-4AB0-8344-54DD0F3EBB9C}" type="slidenum">
              <a:rPr lang="en-AU" altLang="en-US" sz="1200" baseline="0" smtClean="0"/>
              <a:pPr/>
              <a:t>24</a:t>
            </a:fld>
            <a:endParaRPr lang="en-AU" altLang="en-US" sz="1200" baseline="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279510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D9D2FC69-D4EE-4AB0-8344-54DD0F3EBB9C}" type="slidenum">
              <a:rPr lang="en-AU" altLang="en-US" sz="1200" baseline="0" smtClean="0"/>
              <a:pPr/>
              <a:t>25</a:t>
            </a:fld>
            <a:endParaRPr lang="en-AU" altLang="en-US" sz="1200" baseline="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14306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3FC0733B-FA40-4668-BB52-FE42C917B170}" type="slidenum">
              <a:rPr lang="en-AU" altLang="en-US" sz="1200" baseline="0" smtClean="0"/>
              <a:pPr/>
              <a:t>26</a:t>
            </a:fld>
            <a:endParaRPr lang="en-AU" altLang="en-US" sz="1200" baseline="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03827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E96515A7-423E-40A3-9A8B-2B037C857C65}" type="slidenum">
              <a:rPr lang="en-AU" altLang="en-US" sz="1200" baseline="0" smtClean="0"/>
              <a:pPr/>
              <a:t>6</a:t>
            </a:fld>
            <a:endParaRPr lang="en-AU" altLang="en-US" sz="1200" baseline="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83010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973BF052-7CAB-40F9-8D72-5072BC84398A}" type="slidenum">
              <a:rPr lang="en-AU" altLang="en-US" sz="1200" baseline="0" smtClean="0"/>
              <a:pPr/>
              <a:t>27</a:t>
            </a:fld>
            <a:endParaRPr lang="en-AU" altLang="en-US" sz="1200" baseline="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08693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1575FA61-0B53-4090-BE23-F5F9E1FAC870}" type="slidenum">
              <a:rPr lang="en-AU" altLang="en-US" sz="1200" baseline="0" smtClean="0"/>
              <a:pPr/>
              <a:t>28</a:t>
            </a:fld>
            <a:endParaRPr lang="en-AU" altLang="en-US" sz="1200" baseline="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926740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C69FF34C-D785-4919-A60C-258ABD64DED4}" type="slidenum">
              <a:rPr lang="en-AU" altLang="en-US" sz="1200" baseline="0" smtClean="0"/>
              <a:pPr/>
              <a:t>29</a:t>
            </a:fld>
            <a:endParaRPr lang="en-AU" altLang="en-US" sz="1200" baseline="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5985507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447B841B-1F8F-45DE-A0DD-9C83555CCFEF}" type="slidenum">
              <a:rPr lang="en-AU" altLang="en-US" sz="1200" baseline="0" smtClean="0"/>
              <a:pPr/>
              <a:t>30</a:t>
            </a:fld>
            <a:endParaRPr lang="en-AU" altLang="en-US" sz="1200" baseline="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3280119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8D6351B3-FBCD-4738-A031-5B5502C7661E}" type="slidenum">
              <a:rPr lang="en-AU" altLang="en-US" sz="1200" baseline="0" smtClean="0"/>
              <a:pPr/>
              <a:t>31</a:t>
            </a:fld>
            <a:endParaRPr lang="en-AU" altLang="en-US" sz="1200" baseline="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452408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813C71C9-45D9-421C-A89F-28A7A6403C3D}" type="slidenum">
              <a:rPr lang="en-AU" altLang="en-US" sz="1200" baseline="0" smtClean="0"/>
              <a:pPr/>
              <a:t>32</a:t>
            </a:fld>
            <a:endParaRPr lang="en-AU" altLang="en-US" sz="1200" baseline="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96422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B59C0316-EFAF-47C1-9AB2-FA55B481CFFA}" type="slidenum">
              <a:rPr lang="en-AU" altLang="en-US" sz="1200" baseline="0" smtClean="0"/>
              <a:pPr/>
              <a:t>33</a:t>
            </a:fld>
            <a:endParaRPr lang="en-AU" altLang="en-US" sz="1200" baseline="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00621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998B3AA7-DB79-4326-B9A6-78CC32FAD8ED}" type="slidenum">
              <a:rPr lang="en-AU" altLang="en-US" sz="1200" baseline="0" smtClean="0"/>
              <a:pPr/>
              <a:t>34</a:t>
            </a:fld>
            <a:endParaRPr lang="en-AU" altLang="en-US" sz="1200" baseline="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0134371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BD8854BD-D60B-415D-B1F4-5F950F719348}" type="slidenum">
              <a:rPr lang="en-AU" altLang="en-US" sz="1200" baseline="0" smtClean="0"/>
              <a:pPr/>
              <a:t>37</a:t>
            </a:fld>
            <a:endParaRPr lang="en-AU" altLang="en-US" sz="1200" baseline="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0363176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5BDD9FE3-0658-453E-A16C-C6BCDCCFE027}" type="slidenum">
              <a:rPr lang="en-AU" altLang="en-US" sz="1200" baseline="0" smtClean="0"/>
              <a:pPr/>
              <a:t>38</a:t>
            </a:fld>
            <a:endParaRPr lang="en-AU" altLang="en-US" sz="1200" baseline="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53194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6B9880AA-F000-4734-AA31-47173293CD5C}" type="slidenum">
              <a:rPr lang="en-AU" altLang="en-US" sz="1200" baseline="0" smtClean="0"/>
              <a:pPr/>
              <a:t>8</a:t>
            </a:fld>
            <a:endParaRPr lang="en-AU" altLang="en-US" sz="1200" baseline="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881346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EE4580B0-A720-4D2F-B717-3D9C422BE09C}" type="slidenum">
              <a:rPr lang="en-AU" altLang="en-US" sz="1200" baseline="0" smtClean="0"/>
              <a:pPr/>
              <a:t>40</a:t>
            </a:fld>
            <a:endParaRPr lang="en-AU" altLang="en-US" sz="1200" baseline="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301394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F2EB9448-88B5-4622-BEEC-FCB73AB4C649}" type="slidenum">
              <a:rPr lang="en-AU" altLang="en-US" sz="1200" baseline="0" smtClean="0"/>
              <a:pPr/>
              <a:t>41</a:t>
            </a:fld>
            <a:endParaRPr lang="en-AU" altLang="en-US" sz="1200" baseline="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747936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7BCCFCD9-5E13-4052-BC43-4096E133DCF1}" type="slidenum">
              <a:rPr lang="en-AU" altLang="en-US" sz="1200" baseline="0" smtClean="0"/>
              <a:pPr/>
              <a:t>42</a:t>
            </a:fld>
            <a:endParaRPr lang="en-AU" altLang="en-US" sz="1200" baseline="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898834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C2BABF4E-3E97-42C5-89D4-F1AAA184597A}" type="slidenum">
              <a:rPr lang="en-AU" altLang="en-US" sz="1200" baseline="0" smtClean="0"/>
              <a:pPr/>
              <a:t>43</a:t>
            </a:fld>
            <a:endParaRPr lang="en-AU" altLang="en-US" sz="1200" baseline="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652812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B340F53A-5DBD-4C5B-9FBB-2E2141560B97}" type="slidenum">
              <a:rPr lang="en-AU" altLang="en-US" sz="1200" baseline="0" smtClean="0"/>
              <a:pPr/>
              <a:t>44</a:t>
            </a:fld>
            <a:endParaRPr lang="en-AU" altLang="en-US" sz="1200" baseline="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185210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085DF27F-E6F6-43EC-9C68-938F4A1D85CF}" type="slidenum">
              <a:rPr lang="en-AU" altLang="en-US" sz="1200" baseline="0" smtClean="0"/>
              <a:pPr/>
              <a:t>45</a:t>
            </a:fld>
            <a:endParaRPr lang="en-AU" altLang="en-US" sz="1200" baseline="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924922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4D2A4ED9-D82D-43ED-9D4E-DDA1134F86DD}" type="slidenum">
              <a:rPr lang="en-AU" altLang="en-US" sz="1200" baseline="0" smtClean="0"/>
              <a:pPr/>
              <a:t>46</a:t>
            </a:fld>
            <a:endParaRPr lang="en-AU" altLang="en-US" sz="1200" baseline="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226091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D39205F0-A062-48AD-A085-0C4551539512}" type="slidenum">
              <a:rPr lang="en-AU" altLang="en-US" sz="1200" baseline="0" smtClean="0"/>
              <a:pPr/>
              <a:t>47</a:t>
            </a:fld>
            <a:endParaRPr lang="en-AU" altLang="en-US" sz="1200" baseline="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1834810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D39205F0-A062-48AD-A085-0C4551539512}" type="slidenum">
              <a:rPr lang="en-AU" altLang="en-US" sz="1200" baseline="0" smtClean="0"/>
              <a:pPr/>
              <a:t>48</a:t>
            </a:fld>
            <a:endParaRPr lang="en-AU" altLang="en-US" sz="1200" baseline="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6379816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FFD0EB60-4576-4EA7-8E3C-79080CAB05A2}" type="slidenum">
              <a:rPr lang="en-AU" altLang="en-US" sz="1200" baseline="0" smtClean="0"/>
              <a:pPr/>
              <a:t>49</a:t>
            </a:fld>
            <a:endParaRPr lang="en-AU" altLang="en-US" sz="1200" baseline="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62977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B4D7E8B6-A056-42D7-864A-988CBED53A18}" type="slidenum">
              <a:rPr lang="en-AU" altLang="en-US" sz="1200" baseline="0" smtClean="0"/>
              <a:pPr/>
              <a:t>11</a:t>
            </a:fld>
            <a:endParaRPr lang="en-AU" altLang="en-US" sz="1200" baseline="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962825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24294245-0B65-4AB7-A647-21EFBBC6ABE5}" type="slidenum">
              <a:rPr lang="en-AU" altLang="en-US" sz="1200" baseline="0" smtClean="0"/>
              <a:pPr/>
              <a:t>59</a:t>
            </a:fld>
            <a:endParaRPr lang="en-AU" altLang="en-US" sz="1200" baseline="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138122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E4E78D4C-D0A8-49E8-B104-E79240627BC3}" type="slidenum">
              <a:rPr lang="en-AU" altLang="en-US" sz="1200" baseline="0" smtClean="0"/>
              <a:pPr/>
              <a:t>60</a:t>
            </a:fld>
            <a:endParaRPr lang="en-AU" altLang="en-US" sz="1200" baseline="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410670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3FCA727A-93E1-4861-AFA5-0C77965B2217}" type="slidenum">
              <a:rPr lang="en-AU" altLang="en-US" sz="1200" baseline="0" smtClean="0"/>
              <a:pPr/>
              <a:t>61</a:t>
            </a:fld>
            <a:endParaRPr lang="en-AU" altLang="en-US" sz="1200" baseline="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245468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0EFF7204-2712-4895-80AE-466564D438C0}" type="slidenum">
              <a:rPr lang="en-AU" altLang="en-US" sz="1200" baseline="0" smtClean="0"/>
              <a:pPr/>
              <a:t>62</a:t>
            </a:fld>
            <a:endParaRPr lang="en-AU" altLang="en-US" sz="1200" baseline="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373060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F13454EB-5AC9-4F45-8DA7-EF3BAEBF907A}" type="slidenum">
              <a:rPr lang="en-AU" altLang="en-US" sz="1200" baseline="0" smtClean="0"/>
              <a:pPr/>
              <a:t>63</a:t>
            </a:fld>
            <a:endParaRPr lang="en-AU" altLang="en-US" sz="1200" baseline="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836481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F13454EB-5AC9-4F45-8DA7-EF3BAEBF907A}" type="slidenum">
              <a:rPr lang="en-AU" altLang="en-US" sz="1200" baseline="0" smtClean="0"/>
              <a:pPr/>
              <a:t>64</a:t>
            </a:fld>
            <a:endParaRPr lang="en-AU" altLang="en-US" sz="1200" baseline="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598785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8136D157-90B1-40A0-9B57-728F2BB68037}" type="slidenum">
              <a:rPr lang="en-AU" altLang="en-US" sz="1200" baseline="0" smtClean="0"/>
              <a:pPr/>
              <a:t>65</a:t>
            </a:fld>
            <a:endParaRPr lang="en-AU" altLang="en-US" sz="1200" baseline="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490477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15A5E7C5-30C0-4D89-BDD7-79B5E782DD34}" type="slidenum">
              <a:rPr lang="en-AU" altLang="en-US" sz="1200" baseline="0" smtClean="0"/>
              <a:pPr/>
              <a:t>66</a:t>
            </a:fld>
            <a:endParaRPr lang="en-AU" altLang="en-US" sz="1200" baseline="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1719704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6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ED1D405C-ACC9-48F6-9671-F803F8E62D1C}" type="slidenum">
              <a:rPr lang="en-AU" altLang="en-US" sz="1200" baseline="0" smtClean="0"/>
              <a:pPr/>
              <a:t>67</a:t>
            </a:fld>
            <a:endParaRPr lang="en-AU" altLang="en-US" sz="1200" baseline="0"/>
          </a:p>
        </p:txBody>
      </p:sp>
    </p:spTree>
    <p:extLst>
      <p:ext uri="{BB962C8B-B14F-4D97-AF65-F5344CB8AC3E}">
        <p14:creationId xmlns:p14="http://schemas.microsoft.com/office/powerpoint/2010/main" val="40983105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30AF0801-3444-4E85-9B8E-7727B03CBC0A}" type="slidenum">
              <a:rPr lang="en-AU" altLang="en-US" sz="1200" baseline="0" smtClean="0"/>
              <a:pPr/>
              <a:t>83</a:t>
            </a:fld>
            <a:endParaRPr lang="en-AU" altLang="en-US" sz="1200" baseline="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66438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0EBEF893-DBCD-4F6C-AE3B-BBA10BD58C1D}" type="slidenum">
              <a:rPr lang="en-AU" altLang="en-US" sz="1200" baseline="0" smtClean="0"/>
              <a:pPr/>
              <a:t>12</a:t>
            </a:fld>
            <a:endParaRPr lang="en-AU" altLang="en-US" sz="1200" baseline="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280274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58BA050C-9D9F-4865-9CC2-9BA845FE3B55}" type="slidenum">
              <a:rPr lang="en-AU" altLang="en-US" sz="1200" baseline="0" smtClean="0"/>
              <a:pPr/>
              <a:t>84</a:t>
            </a:fld>
            <a:endParaRPr lang="en-AU" altLang="en-US" sz="1200" baseline="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5639483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3FD9E1E3-A6AC-4F7F-A1A3-F16B784EACF2}" type="slidenum">
              <a:rPr lang="en-AU" altLang="en-US" sz="1200" baseline="0" smtClean="0"/>
              <a:pPr/>
              <a:t>85</a:t>
            </a:fld>
            <a:endParaRPr lang="en-AU" altLang="en-US" sz="1200" baseline="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421106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1964ECDB-0AF0-4741-B884-34A43389F328}" type="slidenum">
              <a:rPr lang="en-AU" altLang="en-US" sz="1200" baseline="0" smtClean="0"/>
              <a:pPr/>
              <a:t>86</a:t>
            </a:fld>
            <a:endParaRPr lang="en-AU" altLang="en-US" sz="1200" baseline="0"/>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747836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B32122F0-6C9F-4181-B69C-3DC6D97AB9CE}" type="slidenum">
              <a:rPr lang="en-AU" altLang="en-US" sz="1200" baseline="0" smtClean="0"/>
              <a:pPr/>
              <a:t>87</a:t>
            </a:fld>
            <a:endParaRPr lang="en-AU" altLang="en-US" sz="1200" baseline="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470521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DEF84973-76EF-4D9D-9861-45F617EC5A05}" type="slidenum">
              <a:rPr lang="en-AU" altLang="en-US" sz="1200" baseline="0" smtClean="0"/>
              <a:pPr/>
              <a:t>88</a:t>
            </a:fld>
            <a:endParaRPr lang="en-AU" altLang="en-US" sz="1200" baseline="0"/>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3730130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9B17CB42-18F3-4574-A6EE-84930645AC82}" type="slidenum">
              <a:rPr lang="en-AU" altLang="en-US" sz="1200" baseline="0" smtClean="0"/>
              <a:pPr/>
              <a:t>89</a:t>
            </a:fld>
            <a:endParaRPr lang="en-AU" altLang="en-US" sz="1200" baseline="0"/>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081867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3E6FF2B8-B985-46FD-B591-84CBB53F4B3C}" type="slidenum">
              <a:rPr lang="en-AU" altLang="en-US" sz="1200" baseline="0" smtClean="0"/>
              <a:pPr/>
              <a:t>90</a:t>
            </a:fld>
            <a:endParaRPr lang="en-AU" altLang="en-US" sz="1200" baseline="0"/>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137293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3E6FF2B8-B985-46FD-B591-84CBB53F4B3C}" type="slidenum">
              <a:rPr lang="en-AU" altLang="en-US" sz="1200" baseline="0" smtClean="0"/>
              <a:pPr/>
              <a:t>91</a:t>
            </a:fld>
            <a:endParaRPr lang="en-AU" altLang="en-US" sz="1200" baseline="0"/>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082187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DC0A930B-B195-4CA4-945E-7EC331B628D3}" type="slidenum">
              <a:rPr lang="en-AU" altLang="en-US" sz="1200" baseline="0" smtClean="0"/>
              <a:pPr/>
              <a:t>92</a:t>
            </a:fld>
            <a:endParaRPr lang="en-AU" altLang="en-US" sz="1200" baseline="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948245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C30E425D-E942-40D3-8ABC-34427A90048D}" type="slidenum">
              <a:rPr lang="en-AU" altLang="en-US" sz="1200" baseline="0" smtClean="0"/>
              <a:pPr/>
              <a:t>93</a:t>
            </a:fld>
            <a:endParaRPr lang="en-AU" altLang="en-US" sz="1200" baseline="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251134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0EBEF893-DBCD-4F6C-AE3B-BBA10BD58C1D}" type="slidenum">
              <a:rPr lang="en-AU" altLang="en-US" sz="1200" baseline="0" smtClean="0"/>
              <a:pPr/>
              <a:t>13</a:t>
            </a:fld>
            <a:endParaRPr lang="en-AU" altLang="en-US" sz="1200" baseline="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1140317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18BA5784-5826-46AE-8ED0-3F573DC6F9B4}" type="slidenum">
              <a:rPr lang="en-AU" altLang="en-US" sz="1200" baseline="0" smtClean="0"/>
              <a:pPr/>
              <a:t>96</a:t>
            </a:fld>
            <a:endParaRPr lang="en-AU" altLang="en-US" sz="1200" baseline="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555713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A9784FAC-181C-4722-9211-A93C625DC4ED}" type="slidenum">
              <a:rPr lang="en-AU" altLang="en-US" sz="1200" baseline="0" smtClean="0"/>
              <a:pPr/>
              <a:t>97</a:t>
            </a:fld>
            <a:endParaRPr lang="en-AU" altLang="en-US" sz="1200" baseline="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86927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BB317701-A1F2-4315-ADBA-78654ADFA50F}" type="slidenum">
              <a:rPr lang="en-AU" altLang="en-US" sz="1200" baseline="0" smtClean="0"/>
              <a:pPr/>
              <a:t>14</a:t>
            </a:fld>
            <a:endParaRPr lang="en-AU" altLang="en-US" sz="1200" baseline="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40772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BB317701-A1F2-4315-ADBA-78654ADFA50F}" type="slidenum">
              <a:rPr lang="en-AU" altLang="en-US" sz="1200" baseline="0" smtClean="0"/>
              <a:pPr/>
              <a:t>15</a:t>
            </a:fld>
            <a:endParaRPr lang="en-AU" altLang="en-US" sz="1200" baseline="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1438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fld id="{90464580-1352-471F-B01C-9943CC5669E4}" type="slidenum">
              <a:rPr lang="en-AU" altLang="en-US" sz="1200" baseline="0" smtClean="0"/>
              <a:pPr/>
              <a:t>16</a:t>
            </a:fld>
            <a:endParaRPr lang="en-AU" altLang="en-US" sz="1200" baseline="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266944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Slide Number Placeholder 4"/>
          <p:cNvSpPr>
            <a:spLocks noGrp="1"/>
          </p:cNvSpPr>
          <p:nvPr>
            <p:ph type="sldNum" sz="quarter" idx="10"/>
          </p:nvPr>
        </p:nvSpPr>
        <p:spPr/>
        <p:txBody>
          <a:bodyPr/>
          <a:lstStyle>
            <a:lvl1pPr>
              <a:defRPr smtClean="0"/>
            </a:lvl1pPr>
          </a:lstStyle>
          <a:p>
            <a:pPr>
              <a:defRPr/>
            </a:pPr>
            <a:fld id="{502F6490-47FC-475F-ACDF-2A64EBEEA36F}" type="slidenum">
              <a:rPr lang="en-AU"/>
              <a:pPr>
                <a:defRPr/>
              </a:pPr>
              <a:t>‹#›</a:t>
            </a:fld>
            <a:endParaRPr lang="en-AU">
              <a:latin typeface="Times" charset="0"/>
            </a:endParaRPr>
          </a:p>
        </p:txBody>
      </p:sp>
    </p:spTree>
    <p:extLst>
      <p:ext uri="{BB962C8B-B14F-4D97-AF65-F5344CB8AC3E}">
        <p14:creationId xmlns:p14="http://schemas.microsoft.com/office/powerpoint/2010/main" val="434415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Slide Number Placeholder 4"/>
          <p:cNvSpPr txBox="1">
            <a:spLocks/>
          </p:cNvSpPr>
          <p:nvPr/>
        </p:nvSpPr>
        <p:spPr>
          <a:xfrm>
            <a:off x="8610600" y="0"/>
            <a:ext cx="533400" cy="365125"/>
          </a:xfrm>
          <a:prstGeom prst="rect">
            <a:avLst/>
          </a:prstGeom>
        </p:spPr>
        <p:txBody>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eaLnBrk="1" hangingPunct="1">
              <a:defRPr/>
            </a:pPr>
            <a:fld id="{0917137F-39A3-4571-95D3-CF3D4018C547}" type="slidenum">
              <a:rPr lang="en-US" altLang="en-US" sz="1800"/>
              <a:pPr eaLnBrk="1" hangingPunct="1">
                <a:defRPr/>
              </a:pPr>
              <a:t>‹#›</a:t>
            </a:fld>
            <a:endParaRPr lang="en-US" altLang="en-US" sz="1800"/>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p:spPr>
        <p:txBody>
          <a:bodyPr/>
          <a:lstStyle>
            <a:lvl1pPr>
              <a:defRPr smtClean="0"/>
            </a:lvl1pPr>
          </a:lstStyle>
          <a:p>
            <a:pPr>
              <a:defRPr/>
            </a:pPr>
            <a:fld id="{AAFC273E-2581-44AC-A61F-21391CA4FF60}" type="slidenum">
              <a:rPr lang="en-AU"/>
              <a:pPr>
                <a:defRPr/>
              </a:pPr>
              <a:t>‹#›</a:t>
            </a:fld>
            <a:endParaRPr lang="en-AU">
              <a:latin typeface="Times" charset="0"/>
            </a:endParaRPr>
          </a:p>
        </p:txBody>
      </p:sp>
    </p:spTree>
    <p:extLst>
      <p:ext uri="{BB962C8B-B14F-4D97-AF65-F5344CB8AC3E}">
        <p14:creationId xmlns:p14="http://schemas.microsoft.com/office/powerpoint/2010/main" val="3870366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Slide Number Placeholder 4"/>
          <p:cNvSpPr txBox="1">
            <a:spLocks/>
          </p:cNvSpPr>
          <p:nvPr/>
        </p:nvSpPr>
        <p:spPr>
          <a:xfrm>
            <a:off x="8610600" y="0"/>
            <a:ext cx="533400" cy="365125"/>
          </a:xfrm>
          <a:prstGeom prst="rect">
            <a:avLst/>
          </a:prstGeom>
        </p:spPr>
        <p:txBody>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eaLnBrk="1" hangingPunct="1">
              <a:defRPr/>
            </a:pPr>
            <a:fld id="{C9160034-1745-4745-9E6D-1CD82D6641F0}" type="slidenum">
              <a:rPr lang="en-US" altLang="en-US" sz="1800"/>
              <a:pPr eaLnBrk="1" hangingPunct="1">
                <a:defRPr/>
              </a:pPr>
              <a:t>‹#›</a:t>
            </a:fld>
            <a:endParaRPr lang="en-US" altLang="en-US" sz="1800"/>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p:spPr>
        <p:txBody>
          <a:bodyPr/>
          <a:lstStyle>
            <a:lvl1pPr>
              <a:defRPr smtClean="0"/>
            </a:lvl1pPr>
          </a:lstStyle>
          <a:p>
            <a:pPr>
              <a:defRPr/>
            </a:pPr>
            <a:fld id="{92DDB94E-DF8B-4252-8EE8-EE8F538F37E7}" type="slidenum">
              <a:rPr lang="en-AU"/>
              <a:pPr>
                <a:defRPr/>
              </a:pPr>
              <a:t>‹#›</a:t>
            </a:fld>
            <a:endParaRPr lang="en-AU">
              <a:latin typeface="Times" charset="0"/>
            </a:endParaRPr>
          </a:p>
        </p:txBody>
      </p:sp>
    </p:spTree>
    <p:extLst>
      <p:ext uri="{BB962C8B-B14F-4D97-AF65-F5344CB8AC3E}">
        <p14:creationId xmlns:p14="http://schemas.microsoft.com/office/powerpoint/2010/main" val="3582448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241300" y="914400"/>
            <a:ext cx="43751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8850" y="914400"/>
            <a:ext cx="43751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128"/>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128"/>
              </a:defRPr>
            </a:lvl1pPr>
          </a:lstStyle>
          <a:p>
            <a:pPr>
              <a:defRPr/>
            </a:pPr>
            <a:endParaRPr lang="en-US"/>
          </a:p>
        </p:txBody>
      </p:sp>
      <p:sp>
        <p:nvSpPr>
          <p:cNvPr id="7" name="Rectangle 6"/>
          <p:cNvSpPr>
            <a:spLocks noGrp="1" noChangeArrowheads="1"/>
          </p:cNvSpPr>
          <p:nvPr>
            <p:ph type="sldNum" sz="quarter" idx="12"/>
          </p:nvPr>
        </p:nvSpPr>
        <p:spPr>
          <a:xfrm>
            <a:off x="6553200" y="6096000"/>
            <a:ext cx="1905000" cy="457200"/>
          </a:xfrm>
        </p:spPr>
        <p:txBody>
          <a:bodyPr/>
          <a:lstStyle>
            <a:lvl1pPr>
              <a:defRPr smtClean="0"/>
            </a:lvl1pPr>
          </a:lstStyle>
          <a:p>
            <a:pPr>
              <a:defRPr/>
            </a:pPr>
            <a:fld id="{6013091F-C120-44CC-8BB4-47EAE7C8389A}" type="slidenum">
              <a:rPr lang="en-AU"/>
              <a:pPr>
                <a:defRPr/>
              </a:pPr>
              <a:t>‹#›</a:t>
            </a:fld>
            <a:endParaRPr lang="en-AU"/>
          </a:p>
        </p:txBody>
      </p:sp>
    </p:spTree>
    <p:extLst>
      <p:ext uri="{BB962C8B-B14F-4D97-AF65-F5344CB8AC3E}">
        <p14:creationId xmlns:p14="http://schemas.microsoft.com/office/powerpoint/2010/main" val="3028160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a:p>
        </p:txBody>
      </p:sp>
    </p:spTree>
    <p:extLst>
      <p:ext uri="{BB962C8B-B14F-4D97-AF65-F5344CB8AC3E}">
        <p14:creationId xmlns:p14="http://schemas.microsoft.com/office/powerpoint/2010/main" val="1849075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7374"/>
            <a:ext cx="8229600" cy="884238"/>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2167199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Tree>
    <p:extLst>
      <p:ext uri="{BB962C8B-B14F-4D97-AF65-F5344CB8AC3E}">
        <p14:creationId xmlns:p14="http://schemas.microsoft.com/office/powerpoint/2010/main" val="3059396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21634592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defTabSz="457200" rtl="0" fontAlgn="base">
              <a:spcBef>
                <a:spcPct val="0"/>
              </a:spcBef>
              <a:spcAft>
                <a:spcPct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2436633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CD15F4F5-FC35-43BE-ADBD-E5B1A87BFDBE}" type="slidenum">
              <a:rPr lang="en-US" altLang="en-US" sz="1800" baseline="0" smtClean="0">
                <a:solidFill>
                  <a:prstClr val="black"/>
                </a:solidFill>
                <a:latin typeface="Calibri" panose="020F0502020204030204" pitchFamily="34" charset="0"/>
                <a:ea typeface="MS PGothic" panose="020B0600070205080204" pitchFamily="34" charset="-128"/>
              </a:rPr>
              <a:pPr defTabSz="457200"/>
              <a:t>‹#›</a:t>
            </a:fld>
            <a:endParaRPr lang="en-US" altLang="en-US" sz="1800" baseline="0">
              <a:solidFill>
                <a:prstClr val="black"/>
              </a:solidFill>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26132493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B7D58E54-5CE9-4D15-B580-92E0BE213FFA}" type="slidenum">
              <a:rPr lang="en-US" altLang="en-US" sz="1800" baseline="0" smtClean="0">
                <a:solidFill>
                  <a:prstClr val="black"/>
                </a:solidFill>
                <a:latin typeface="Calibri" panose="020F0502020204030204" pitchFamily="34" charset="0"/>
                <a:ea typeface="MS PGothic" panose="020B0600070205080204" pitchFamily="34" charset="-128"/>
              </a:rPr>
              <a:pPr defTabSz="457200"/>
              <a:t>‹#›</a:t>
            </a:fld>
            <a:endParaRPr lang="en-US" altLang="en-US" sz="1800" baseline="0">
              <a:solidFill>
                <a:prstClr val="black"/>
              </a:solidFill>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377942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7374"/>
            <a:ext cx="8229600" cy="884238"/>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4"/>
          <p:cNvSpPr>
            <a:spLocks noGrp="1"/>
          </p:cNvSpPr>
          <p:nvPr>
            <p:ph type="sldNum" sz="quarter" idx="10"/>
          </p:nvPr>
        </p:nvSpPr>
        <p:spPr/>
        <p:txBody>
          <a:bodyPr/>
          <a:lstStyle>
            <a:lvl1pPr>
              <a:defRPr smtClean="0"/>
            </a:lvl1pPr>
          </a:lstStyle>
          <a:p>
            <a:pPr>
              <a:defRPr/>
            </a:pPr>
            <a:fld id="{1C8FC956-BE07-40DD-AA44-E7FD78540D5B}" type="slidenum">
              <a:rPr lang="en-AU"/>
              <a:pPr>
                <a:defRPr/>
              </a:pPr>
              <a:t>‹#›</a:t>
            </a:fld>
            <a:endParaRPr lang="en-AU">
              <a:latin typeface="Times" charset="0"/>
            </a:endParaRPr>
          </a:p>
        </p:txBody>
      </p:sp>
    </p:spTree>
    <p:extLst>
      <p:ext uri="{BB962C8B-B14F-4D97-AF65-F5344CB8AC3E}">
        <p14:creationId xmlns:p14="http://schemas.microsoft.com/office/powerpoint/2010/main" val="40607170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B495EAF3-14FC-42C8-8EDD-05179D180FB5}" type="slidenum">
              <a:rPr lang="en-US" altLang="en-US" sz="1800" baseline="0" smtClean="0">
                <a:solidFill>
                  <a:prstClr val="black"/>
                </a:solidFill>
                <a:latin typeface="Calibri" panose="020F0502020204030204" pitchFamily="34" charset="0"/>
                <a:ea typeface="MS PGothic" panose="020B0600070205080204" pitchFamily="34" charset="-128"/>
              </a:rPr>
              <a:pPr defTabSz="457200"/>
              <a:t>‹#›</a:t>
            </a:fld>
            <a:endParaRPr lang="en-US" altLang="en-US" sz="1800" baseline="0">
              <a:solidFill>
                <a:prstClr val="black"/>
              </a:solidFill>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12774780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99A7C213-4265-4934-A689-7C8A105CFC1A}" type="slidenum">
              <a:rPr lang="en-US" altLang="en-US" sz="1800" baseline="0" smtClean="0">
                <a:solidFill>
                  <a:prstClr val="black"/>
                </a:solidFill>
                <a:latin typeface="Calibri" panose="020F0502020204030204" pitchFamily="34" charset="0"/>
                <a:ea typeface="MS PGothic" panose="020B0600070205080204" pitchFamily="34" charset="-128"/>
              </a:rPr>
              <a:pPr defTabSz="457200"/>
              <a:t>‹#›</a:t>
            </a:fld>
            <a:endParaRPr lang="en-US" altLang="en-US" sz="1800" baseline="0">
              <a:solidFill>
                <a:prstClr val="black"/>
              </a:solidFill>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429080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254071FB-FEC8-4F7A-A27A-3E62C84B8311}" type="slidenum">
              <a:rPr lang="en-US" altLang="en-US" sz="1800" baseline="0" smtClean="0">
                <a:solidFill>
                  <a:prstClr val="black"/>
                </a:solidFill>
                <a:latin typeface="Calibri" panose="020F0502020204030204" pitchFamily="34" charset="0"/>
                <a:ea typeface="MS PGothic" panose="020B0600070205080204" pitchFamily="34" charset="-128"/>
              </a:rPr>
              <a:pPr defTabSz="457200"/>
              <a:t>‹#›</a:t>
            </a:fld>
            <a:endParaRPr lang="en-US" altLang="en-US" sz="1800" baseline="0">
              <a:solidFill>
                <a:prstClr val="black"/>
              </a:solidFill>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5468399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30EAE173-B302-44E8-8265-1B373BC2703D}" type="slidenum">
              <a:rPr lang="en-US" altLang="en-US" sz="1800" baseline="0" smtClean="0">
                <a:solidFill>
                  <a:prstClr val="black"/>
                </a:solidFill>
                <a:latin typeface="Calibri" panose="020F0502020204030204" pitchFamily="34" charset="0"/>
                <a:ea typeface="MS PGothic" panose="020B0600070205080204" pitchFamily="34" charset="-128"/>
              </a:rPr>
              <a:pPr defTabSz="457200"/>
              <a:t>‹#›</a:t>
            </a:fld>
            <a:endParaRPr lang="en-US" altLang="en-US" sz="1800" baseline="0">
              <a:solidFill>
                <a:prstClr val="black"/>
              </a:solidFill>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779420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Slide Number Placeholder 4"/>
          <p:cNvSpPr>
            <a:spLocks noGrp="1"/>
          </p:cNvSpPr>
          <p:nvPr>
            <p:ph type="sldNum" sz="quarter" idx="10"/>
          </p:nvPr>
        </p:nvSpPr>
        <p:spPr>
          <a:xfrm>
            <a:off x="8610600" y="-26988"/>
            <a:ext cx="533400" cy="365126"/>
          </a:xfrm>
        </p:spPr>
        <p:txBody>
          <a:bodyPr/>
          <a:lstStyle>
            <a:lvl1pPr>
              <a:defRPr smtClean="0"/>
            </a:lvl1pPr>
          </a:lstStyle>
          <a:p>
            <a:pPr>
              <a:defRPr/>
            </a:pPr>
            <a:fld id="{A3D47567-9486-4FB4-8BD8-9A89C7A0CE2E}" type="slidenum">
              <a:rPr lang="en-AU"/>
              <a:pPr>
                <a:defRPr/>
              </a:pPr>
              <a:t>‹#›</a:t>
            </a:fld>
            <a:endParaRPr lang="en-AU">
              <a:latin typeface="Times" charset="0"/>
            </a:endParaRPr>
          </a:p>
        </p:txBody>
      </p:sp>
    </p:spTree>
    <p:extLst>
      <p:ext uri="{BB962C8B-B14F-4D97-AF65-F5344CB8AC3E}">
        <p14:creationId xmlns:p14="http://schemas.microsoft.com/office/powerpoint/2010/main" val="1571406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smtClean="0"/>
            </a:lvl1pPr>
          </a:lstStyle>
          <a:p>
            <a:pPr>
              <a:defRPr/>
            </a:pPr>
            <a:fld id="{032DE6B1-70B3-48D6-A2E6-D9EC1B7A2BED}" type="slidenum">
              <a:rPr lang="en-AU"/>
              <a:pPr>
                <a:defRPr/>
              </a:pPr>
              <a:t>‹#›</a:t>
            </a:fld>
            <a:endParaRPr lang="en-AU">
              <a:latin typeface="Times" charset="0"/>
            </a:endParaRPr>
          </a:p>
        </p:txBody>
      </p:sp>
    </p:spTree>
    <p:extLst>
      <p:ext uri="{BB962C8B-B14F-4D97-AF65-F5344CB8AC3E}">
        <p14:creationId xmlns:p14="http://schemas.microsoft.com/office/powerpoint/2010/main" val="4098253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defTabSz="457200" rtl="0" fontAlgn="base">
              <a:spcBef>
                <a:spcPct val="0"/>
              </a:spcBef>
              <a:spcAft>
                <a:spcPct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p:cNvSpPr>
            <a:spLocks noGrp="1"/>
          </p:cNvSpPr>
          <p:nvPr>
            <p:ph type="sldNum" sz="quarter" idx="10"/>
          </p:nvPr>
        </p:nvSpPr>
        <p:spPr/>
        <p:txBody>
          <a:bodyPr/>
          <a:lstStyle>
            <a:lvl1pPr>
              <a:defRPr smtClean="0"/>
            </a:lvl1pPr>
          </a:lstStyle>
          <a:p>
            <a:pPr>
              <a:defRPr/>
            </a:pPr>
            <a:fld id="{01A4D3C3-D039-4CF4-BE1C-E2B8E1FAC77F}" type="slidenum">
              <a:rPr lang="en-AU"/>
              <a:pPr>
                <a:defRPr/>
              </a:pPr>
              <a:t>‹#›</a:t>
            </a:fld>
            <a:endParaRPr lang="en-AU">
              <a:latin typeface="Times" charset="0"/>
            </a:endParaRPr>
          </a:p>
        </p:txBody>
      </p:sp>
    </p:spTree>
    <p:extLst>
      <p:ext uri="{BB962C8B-B14F-4D97-AF65-F5344CB8AC3E}">
        <p14:creationId xmlns:p14="http://schemas.microsoft.com/office/powerpoint/2010/main" val="190503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Tree>
    <p:extLst>
      <p:ext uri="{BB962C8B-B14F-4D97-AF65-F5344CB8AC3E}">
        <p14:creationId xmlns:p14="http://schemas.microsoft.com/office/powerpoint/2010/main" val="3890073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4" name="Slide Number Placeholder 4"/>
          <p:cNvSpPr>
            <a:spLocks noGrp="1"/>
          </p:cNvSpPr>
          <p:nvPr>
            <p:ph type="sldNum" sz="quarter" idx="12"/>
          </p:nvPr>
        </p:nvSpPr>
        <p:spPr/>
        <p:txBody>
          <a:bodyPr/>
          <a:lstStyle>
            <a:lvl1pPr>
              <a:defRPr smtClean="0"/>
            </a:lvl1pPr>
          </a:lstStyle>
          <a:p>
            <a:pPr>
              <a:defRPr/>
            </a:pPr>
            <a:fld id="{6B5DFA4B-202C-4189-AB36-36B58CAEC16E}" type="slidenum">
              <a:rPr lang="en-AU"/>
              <a:pPr>
                <a:defRPr/>
              </a:pPr>
              <a:t>‹#›</a:t>
            </a:fld>
            <a:endParaRPr lang="en-AU">
              <a:latin typeface="Times" charset="0"/>
            </a:endParaRPr>
          </a:p>
        </p:txBody>
      </p:sp>
    </p:spTree>
    <p:extLst>
      <p:ext uri="{BB962C8B-B14F-4D97-AF65-F5344CB8AC3E}">
        <p14:creationId xmlns:p14="http://schemas.microsoft.com/office/powerpoint/2010/main" val="388581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Slide Number Placeholder 4"/>
          <p:cNvSpPr txBox="1">
            <a:spLocks/>
          </p:cNvSpPr>
          <p:nvPr/>
        </p:nvSpPr>
        <p:spPr>
          <a:xfrm>
            <a:off x="8610600" y="0"/>
            <a:ext cx="533400" cy="365125"/>
          </a:xfrm>
          <a:prstGeom prst="rect">
            <a:avLst/>
          </a:prstGeom>
        </p:spPr>
        <p:txBody>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eaLnBrk="1" hangingPunct="1">
              <a:defRPr/>
            </a:pPr>
            <a:fld id="{11371AAE-14CA-4C8F-A5A9-5481E1E986D5}" type="slidenum">
              <a:rPr lang="en-US" altLang="en-US" sz="1800"/>
              <a:pPr eaLnBrk="1" hangingPunct="1">
                <a:defRPr/>
              </a:pPr>
              <a:t>‹#›</a:t>
            </a:fld>
            <a:endParaRPr lang="en-US" altLang="en-US" sz="1800"/>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8" name="Slide Number Placeholder 6"/>
          <p:cNvSpPr>
            <a:spLocks noGrp="1"/>
          </p:cNvSpPr>
          <p:nvPr>
            <p:ph type="sldNum" sz="quarter" idx="12"/>
          </p:nvPr>
        </p:nvSpPr>
        <p:spPr>
          <a:xfrm>
            <a:off x="6553200" y="6356350"/>
            <a:ext cx="2133600" cy="365125"/>
          </a:xfrm>
        </p:spPr>
        <p:txBody>
          <a:bodyPr/>
          <a:lstStyle>
            <a:lvl1pPr>
              <a:defRPr smtClean="0"/>
            </a:lvl1pPr>
          </a:lstStyle>
          <a:p>
            <a:pPr>
              <a:defRPr/>
            </a:pPr>
            <a:fld id="{7178F671-B446-4BFC-8773-4461E6813EC1}" type="slidenum">
              <a:rPr lang="en-AU"/>
              <a:pPr>
                <a:defRPr/>
              </a:pPr>
              <a:t>‹#›</a:t>
            </a:fld>
            <a:endParaRPr lang="en-AU">
              <a:latin typeface="Times" charset="0"/>
            </a:endParaRPr>
          </a:p>
        </p:txBody>
      </p:sp>
    </p:spTree>
    <p:extLst>
      <p:ext uri="{BB962C8B-B14F-4D97-AF65-F5344CB8AC3E}">
        <p14:creationId xmlns:p14="http://schemas.microsoft.com/office/powerpoint/2010/main" val="3847923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lide Number Placeholder 4"/>
          <p:cNvSpPr txBox="1">
            <a:spLocks/>
          </p:cNvSpPr>
          <p:nvPr/>
        </p:nvSpPr>
        <p:spPr>
          <a:xfrm>
            <a:off x="8610600" y="0"/>
            <a:ext cx="533400" cy="365125"/>
          </a:xfrm>
          <a:prstGeom prst="rect">
            <a:avLst/>
          </a:prstGeom>
        </p:spPr>
        <p:txBody>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eaLnBrk="1" hangingPunct="1">
              <a:defRPr/>
            </a:pPr>
            <a:fld id="{D2E1B1BC-BE46-4D3A-9339-251D7E962B15}" type="slidenum">
              <a:rPr lang="en-US" altLang="en-US" sz="1800"/>
              <a:pPr eaLnBrk="1" hangingPunct="1">
                <a:defRPr/>
              </a:pPr>
              <a:t>‹#›</a:t>
            </a:fld>
            <a:endParaRPr lang="en-US" altLang="en-US" sz="1800"/>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8" name="Slide Number Placeholder 6"/>
          <p:cNvSpPr>
            <a:spLocks noGrp="1"/>
          </p:cNvSpPr>
          <p:nvPr>
            <p:ph type="sldNum" sz="quarter" idx="12"/>
          </p:nvPr>
        </p:nvSpPr>
        <p:spPr>
          <a:xfrm>
            <a:off x="6553200" y="6356350"/>
            <a:ext cx="2133600" cy="365125"/>
          </a:xfrm>
        </p:spPr>
        <p:txBody>
          <a:bodyPr/>
          <a:lstStyle>
            <a:lvl1pPr>
              <a:defRPr smtClean="0"/>
            </a:lvl1pPr>
          </a:lstStyle>
          <a:p>
            <a:pPr>
              <a:defRPr/>
            </a:pPr>
            <a:fld id="{61D23740-F7E0-46CC-B258-C1DBC37E5E8E}" type="slidenum">
              <a:rPr lang="en-AU"/>
              <a:pPr>
                <a:defRPr/>
              </a:pPr>
              <a:t>‹#›</a:t>
            </a:fld>
            <a:endParaRPr lang="en-AU">
              <a:latin typeface="Times" charset="0"/>
            </a:endParaRPr>
          </a:p>
        </p:txBody>
      </p:sp>
    </p:spTree>
    <p:extLst>
      <p:ext uri="{BB962C8B-B14F-4D97-AF65-F5344CB8AC3E}">
        <p14:creationId xmlns:p14="http://schemas.microsoft.com/office/powerpoint/2010/main" val="3163232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09600"/>
            <a:ext cx="8001000" cy="1219200"/>
          </a:xfrm>
          <a:prstGeom prst="rect">
            <a:avLst/>
          </a:prstGeom>
        </p:spPr>
        <p:txBody>
          <a:bodyPr vert="horz" lIns="91440" tIns="45720" rIns="91440" bIns="45720" rtlCol="0" anchor="ctr">
            <a:noAutofit/>
          </a:bodyPr>
          <a:lstStyle/>
          <a:p>
            <a:endParaRPr lang="en-US" dirty="0"/>
          </a:p>
        </p:txBody>
      </p:sp>
      <p:sp>
        <p:nvSpPr>
          <p:cNvPr id="1027" name="Text Placeholder 2"/>
          <p:cNvSpPr>
            <a:spLocks noGrp="1"/>
          </p:cNvSpPr>
          <p:nvPr>
            <p:ph type="body" idx="1"/>
          </p:nvPr>
        </p:nvSpPr>
        <p:spPr bwMode="auto">
          <a:xfrm>
            <a:off x="609600" y="2057400"/>
            <a:ext cx="80010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SecondClick to edit Master title style</a:t>
            </a:r>
            <a:endParaRPr lang="en-US" altLang="en-US"/>
          </a:p>
          <a:p>
            <a:pPr lvl="1"/>
            <a:r>
              <a:rPr lang="en-AU" altLang="en-US"/>
              <a:t> level</a:t>
            </a:r>
          </a:p>
          <a:p>
            <a:pPr lvl="2"/>
            <a:r>
              <a:rPr lang="en-AU" altLang="en-US"/>
              <a:t>Third level</a:t>
            </a:r>
          </a:p>
          <a:p>
            <a:pPr lvl="3"/>
            <a:r>
              <a:rPr lang="en-AU" altLang="en-US"/>
              <a:t>Fourth level</a:t>
            </a:r>
          </a:p>
          <a:p>
            <a:pPr lvl="4"/>
            <a:r>
              <a:rPr lang="en-AU" altLang="en-US"/>
              <a:t>Fifth level</a:t>
            </a:r>
            <a:endParaRPr lang="en-US" altLang="en-US"/>
          </a:p>
        </p:txBody>
      </p:sp>
      <p:sp>
        <p:nvSpPr>
          <p:cNvPr id="5" name="Slide Number Placeholder 4"/>
          <p:cNvSpPr>
            <a:spLocks noGrp="1"/>
          </p:cNvSpPr>
          <p:nvPr>
            <p:ph type="sldNum" sz="quarter" idx="4"/>
          </p:nvPr>
        </p:nvSpPr>
        <p:spPr>
          <a:xfrm>
            <a:off x="8610600" y="0"/>
            <a:ext cx="533400" cy="365125"/>
          </a:xfrm>
          <a:prstGeom prst="rect">
            <a:avLst/>
          </a:prstGeom>
        </p:spPr>
        <p:txBody>
          <a:bodyPr vert="horz" wrap="square" lIns="91440" tIns="45720" rIns="91440" bIns="45720" numCol="1" anchor="t" anchorCtr="0" compatLnSpc="1">
            <a:prstTxWarp prst="textNoShape">
              <a:avLst/>
            </a:prstTxWarp>
          </a:bodyPr>
          <a:lstStyle>
            <a:lvl1pPr>
              <a:defRPr smtClean="0">
                <a:ea typeface="ＭＳ Ｐゴシック" charset="-128"/>
              </a:defRPr>
            </a:lvl1pPr>
          </a:lstStyle>
          <a:p>
            <a:pPr>
              <a:defRPr/>
            </a:pPr>
            <a:fld id="{AB72D61A-4A11-4431-85AD-8B7FAC43DAB2}" type="slidenum">
              <a:rPr lang="en-AU"/>
              <a:pPr>
                <a:defRPr/>
              </a:pPr>
              <a:t>‹#›</a:t>
            </a:fld>
            <a:endParaRPr lang="en-AU"/>
          </a:p>
        </p:txBody>
      </p:sp>
    </p:spTree>
  </p:cSld>
  <p:clrMap bg1="lt1" tx1="dk1" bg2="lt2" tx2="dk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 id="2147484004" r:id="rId12"/>
  </p:sldLayoutIdLst>
  <p:hf hdr="0" ftr="0" dt="0"/>
  <p:txStyles>
    <p:titleStyle>
      <a:lvl1pPr algn="ctr" defTabSz="457200" rtl="0" fontAlgn="base">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fontAlgn="base">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fontAlgn="base">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fontAlgn="base">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fontAlgn="base">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Arial"/>
          <a:ea typeface="ＭＳ Ｐゴシック" pitchFamily="34" charset="-128"/>
          <a:cs typeface="Arial"/>
        </a:defRPr>
      </a:lvl1pPr>
      <a:lvl2pPr marL="742950" indent="-285750" algn="l" defTabSz="457200" rtl="0" fontAlgn="base">
        <a:spcBef>
          <a:spcPct val="20000"/>
        </a:spcBef>
        <a:spcAft>
          <a:spcPct val="0"/>
        </a:spcAft>
        <a:buFont typeface="Arial" charset="0"/>
        <a:buChar char="–"/>
        <a:defRPr sz="2800" kern="1200">
          <a:solidFill>
            <a:schemeClr val="tx1"/>
          </a:solidFill>
          <a:latin typeface="Arial"/>
          <a:ea typeface="ＭＳ Ｐゴシック" pitchFamily="34" charset="-128"/>
          <a:cs typeface="Arial"/>
        </a:defRPr>
      </a:lvl2pPr>
      <a:lvl3pPr marL="1143000" indent="-228600" algn="l" defTabSz="457200" rtl="0" fontAlgn="base">
        <a:spcBef>
          <a:spcPct val="20000"/>
        </a:spcBef>
        <a:spcAft>
          <a:spcPct val="0"/>
        </a:spcAft>
        <a:buFont typeface="Arial" charset="0"/>
        <a:buChar char="•"/>
        <a:defRPr sz="2400" kern="1200">
          <a:solidFill>
            <a:schemeClr val="tx1"/>
          </a:solidFill>
          <a:latin typeface="Arial"/>
          <a:ea typeface="ＭＳ Ｐゴシック" pitchFamily="34" charset="-128"/>
          <a:cs typeface="Arial"/>
        </a:defRPr>
      </a:lvl3pPr>
      <a:lvl4pPr marL="1600200" indent="-228600" algn="l" defTabSz="457200" rtl="0" fontAlgn="base">
        <a:spcBef>
          <a:spcPct val="20000"/>
        </a:spcBef>
        <a:spcAft>
          <a:spcPct val="0"/>
        </a:spcAft>
        <a:buFont typeface="Arial" charset="0"/>
        <a:buChar char="–"/>
        <a:defRPr sz="2000" kern="1200">
          <a:solidFill>
            <a:schemeClr val="tx1"/>
          </a:solidFill>
          <a:latin typeface="Arial"/>
          <a:ea typeface="ＭＳ Ｐゴシック" pitchFamily="34" charset="-128"/>
          <a:cs typeface="Arial"/>
        </a:defRPr>
      </a:lvl4pPr>
      <a:lvl5pPr marL="2057400" indent="-228600" algn="l" defTabSz="457200" rtl="0" fontAlgn="base">
        <a:spcBef>
          <a:spcPct val="20000"/>
        </a:spcBef>
        <a:spcAft>
          <a:spcPct val="0"/>
        </a:spcAft>
        <a:buFont typeface="Arial" charset="0"/>
        <a:buChar char="»"/>
        <a:defRPr sz="2000" kern="1200">
          <a:solidFill>
            <a:schemeClr val="tx1"/>
          </a:solidFill>
          <a:latin typeface="Arial"/>
          <a:ea typeface="ＭＳ Ｐゴシック"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09600"/>
            <a:ext cx="8001000" cy="1219200"/>
          </a:xfrm>
          <a:prstGeom prst="rect">
            <a:avLst/>
          </a:prstGeom>
        </p:spPr>
        <p:txBody>
          <a:bodyPr vert="horz" wrap="square" lIns="91440" tIns="45720" rIns="91440" bIns="45720" numCol="1" anchor="ctr" anchorCtr="0" compatLnSpc="1">
            <a:prstTxWarp prst="textNoShape">
              <a:avLst/>
            </a:prstTxWarp>
            <a:noAutofit/>
          </a:bodyPr>
          <a:lstStyle/>
          <a:p>
            <a:pPr lvl="0"/>
            <a:endParaRPr lang="en-US" altLang="en-US"/>
          </a:p>
        </p:txBody>
      </p:sp>
      <p:sp>
        <p:nvSpPr>
          <p:cNvPr id="1027" name="Text Placeholder 2"/>
          <p:cNvSpPr>
            <a:spLocks noGrp="1"/>
          </p:cNvSpPr>
          <p:nvPr>
            <p:ph type="body" idx="1"/>
          </p:nvPr>
        </p:nvSpPr>
        <p:spPr bwMode="auto">
          <a:xfrm>
            <a:off x="609600" y="2057400"/>
            <a:ext cx="80010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SecondClick to edit Master title style</a:t>
            </a:r>
            <a:endParaRPr lang="en-US" altLang="en-US"/>
          </a:p>
          <a:p>
            <a:pPr lvl="1"/>
            <a:r>
              <a:rPr lang="en-AU" altLang="en-US"/>
              <a:t> level</a:t>
            </a:r>
          </a:p>
          <a:p>
            <a:pPr lvl="2"/>
            <a:r>
              <a:rPr lang="en-AU" altLang="en-US"/>
              <a:t>Third level</a:t>
            </a:r>
          </a:p>
          <a:p>
            <a:pPr lvl="3"/>
            <a:r>
              <a:rPr lang="en-AU" altLang="en-US"/>
              <a:t>Fourth level</a:t>
            </a:r>
          </a:p>
          <a:p>
            <a:pPr lvl="4"/>
            <a:r>
              <a:rPr lang="en-AU" altLang="en-US"/>
              <a:t>Fifth level</a:t>
            </a:r>
            <a:endParaRPr lang="en-US" altLang="en-US"/>
          </a:p>
        </p:txBody>
      </p:sp>
    </p:spTree>
    <p:extLst>
      <p:ext uri="{BB962C8B-B14F-4D97-AF65-F5344CB8AC3E}">
        <p14:creationId xmlns:p14="http://schemas.microsoft.com/office/powerpoint/2010/main" val="2243518744"/>
      </p:ext>
    </p:extLst>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Lst>
  <p:hf hdr="0" ftr="0" dt="0"/>
  <p:txStyles>
    <p:titleStyle>
      <a:lvl1pPr algn="ctr" defTabSz="457200" rtl="0" eaLnBrk="0" fontAlgn="base" hangingPunct="0">
        <a:spcBef>
          <a:spcPct val="0"/>
        </a:spcBef>
        <a:spcAft>
          <a:spcPct val="0"/>
        </a:spcAft>
        <a:defRPr sz="4000" kern="1200" cap="all">
          <a:solidFill>
            <a:schemeClr val="tx1"/>
          </a:solidFill>
          <a:latin typeface="Arial"/>
          <a:ea typeface="MS PGothic" panose="020B0600070205080204" pitchFamily="34" charset="-128"/>
          <a:cs typeface="Arial"/>
        </a:defRPr>
      </a:lvl1pPr>
      <a:lvl2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2pPr>
      <a:lvl3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3pPr>
      <a:lvl4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4pPr>
      <a:lvl5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5pPr>
      <a:lvl6pPr marL="457200" algn="ctr" defTabSz="457200" rtl="0" fontAlgn="base">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fontAlgn="base">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fontAlgn="base">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fontAlgn="base">
        <a:spcBef>
          <a:spcPct val="0"/>
        </a:spcBef>
        <a:spcAft>
          <a:spcPct val="0"/>
        </a:spcAft>
        <a:defRPr sz="4000">
          <a:solidFill>
            <a:schemeClr val="tx1"/>
          </a:solidFill>
          <a:latin typeface="Arial" pitchFamily="34" charset="0"/>
          <a:ea typeface="ＭＳ Ｐゴシック" pitchFamily="1"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Arial"/>
          <a:ea typeface="MS PGothic" panose="020B0600070205080204" pitchFamily="34" charset="-128"/>
          <a:cs typeface="Arial"/>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MS PGothic" panose="020B0600070205080204" pitchFamily="34" charset="-128"/>
          <a:cs typeface="Arial"/>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Arial"/>
          <a:ea typeface="MS PGothic" panose="020B0600070205080204" pitchFamily="34" charset="-128"/>
          <a:cs typeface="Arial"/>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MS PGothic" panose="020B0600070205080204" pitchFamily="34" charset="-128"/>
          <a:cs typeface="Arial"/>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MS PGothic" panose="020B0600070205080204"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9.wmf"/><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0.wmf"/><Relationship Id="rId4" Type="http://schemas.openxmlformats.org/officeDocument/2006/relationships/oleObject" Target="../embeddings/oleObject7.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vmlDrawing" Target="../drawings/vmlDrawing8.vml"/><Relationship Id="rId5" Type="http://schemas.openxmlformats.org/officeDocument/2006/relationships/image" Target="../media/image11.wmf"/><Relationship Id="rId4" Type="http://schemas.openxmlformats.org/officeDocument/2006/relationships/oleObject" Target="../embeddings/oleObject8.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hyperlink" Target="../../../../../Program%20Files/TurningPoint/2003/Questions.html" TargetMode="External"/><Relationship Id="rId5" Type="http://schemas.openxmlformats.org/officeDocument/2006/relationships/image" Target="../media/image15.png"/><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hyperlink" Target="../../../../../Program%20Files/TurningPoint/2003/Questions.html" TargetMode="Externa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8.wmf"/><Relationship Id="rId4" Type="http://schemas.openxmlformats.org/officeDocument/2006/relationships/oleObject" Target="../embeddings/oleObject9.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9.wmf"/><Relationship Id="rId4" Type="http://schemas.openxmlformats.org/officeDocument/2006/relationships/oleObject" Target="../embeddings/oleObject10.bin"/></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0.wmf"/><Relationship Id="rId2" Type="http://schemas.openxmlformats.org/officeDocument/2006/relationships/tags" Target="../tags/tag6.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hyperlink" Target="../../../../../Program%20Files/TurningPoint/2003/Questions.html" TargetMode="External"/><Relationship Id="rId4" Type="http://schemas.openxmlformats.org/officeDocument/2006/relationships/image" Target="../media/image2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2.wmf"/><Relationship Id="rId4" Type="http://schemas.openxmlformats.org/officeDocument/2006/relationships/oleObject" Target="../embeddings/oleObject12.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14.bin"/><Relationship Id="rId5" Type="http://schemas.openxmlformats.org/officeDocument/2006/relationships/image" Target="../media/image22.wmf"/><Relationship Id="rId4" Type="http://schemas.openxmlformats.org/officeDocument/2006/relationships/oleObject" Target="../embeddings/oleObject13.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hyperlink" Target="../../../../../Program%20Files/TurningPoint/2003/Questions.html"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hyperlink" Target="../../../../../Program%20Files/TurningPoint/2003/Questions.html"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3.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54.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6.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7.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slideLayout" Target="../slideLayouts/slideLayout2.xml"/><Relationship Id="rId7" Type="http://schemas.openxmlformats.org/officeDocument/2006/relationships/oleObject" Target="../embeddings/oleObject16.bin"/><Relationship Id="rId2" Type="http://schemas.openxmlformats.org/officeDocument/2006/relationships/tags" Target="../tags/tag14.xml"/><Relationship Id="rId1" Type="http://schemas.openxmlformats.org/officeDocument/2006/relationships/vmlDrawing" Target="../drawings/vmlDrawing14.vml"/><Relationship Id="rId6" Type="http://schemas.openxmlformats.org/officeDocument/2006/relationships/image" Target="../media/image25.wmf"/><Relationship Id="rId5" Type="http://schemas.openxmlformats.org/officeDocument/2006/relationships/oleObject" Target="../embeddings/oleObject15.bin"/><Relationship Id="rId4" Type="http://schemas.openxmlformats.org/officeDocument/2006/relationships/hyperlink" Target="../../../../../Program%20Files/TurningPoint/2003/Questions.html" TargetMode="External"/></Relationships>
</file>

<file path=ppt/slides/_rels/slide5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28.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18.bin"/><Relationship Id="rId5" Type="http://schemas.openxmlformats.org/officeDocument/2006/relationships/image" Target="../media/image27.wmf"/><Relationship Id="rId4" Type="http://schemas.openxmlformats.org/officeDocument/2006/relationships/oleObject" Target="../embeddings/oleObject17.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29.wmf"/><Relationship Id="rId4" Type="http://schemas.openxmlformats.org/officeDocument/2006/relationships/oleObject" Target="../embeddings/oleObject19.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30.wmf"/><Relationship Id="rId4" Type="http://schemas.openxmlformats.org/officeDocument/2006/relationships/oleObject" Target="../embeddings/oleObject20.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hyperlink" Target="../../../../../Program%20Files/TurningPoint/2003/Questions.html" TargetMode="External"/></Relationships>
</file>

<file path=ppt/slides/_rels/slide6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69.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hyperlink" Target="../../../../../Program%20Files/TurningPoint/2003/Questions.html" TargetMode="External"/></Relationships>
</file>

<file path=ppt/slides/_rels/slide7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hyperlink" Target="../../../../../Program%20Files/TurningPoint/2003/Questions.html" TargetMode="External"/></Relationships>
</file>

<file path=ppt/slides/_rels/slide72.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73.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7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hyperlink" Target="../../../../../Program%20Files/TurningPoint/2003/Questions.html" TargetMode="External"/></Relationships>
</file>

<file path=ppt/slides/_rels/slide7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hyperlink" Target="../../../../../Program%20Files/TurningPoint/2003/Questions.html" TargetMode="External"/></Relationships>
</file>

<file path=ppt/slides/_rels/slide7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hyperlink" Target="../../../../../Program%20Files/TurningPoint/2003/Questions.html" TargetMode="External"/></Relationships>
</file>

<file path=ppt/slides/_rels/slide7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hyperlink" Target="../../../../../Program%20Files/TurningPoint/2003/Questions.html" TargetMode="External"/></Relationships>
</file>

<file path=ppt/slides/_rels/slide7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slideLayout" Target="../slideLayouts/slideLayout2.xml"/><Relationship Id="rId1" Type="http://schemas.openxmlformats.org/officeDocument/2006/relationships/tags" Target="../tags/tag27.xml"/><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hyperlink" Target="../../../../../Program%20Files/TurningPoint/2003/Questions.html" TargetMode="External"/></Relationships>
</file>

<file path=ppt/slides/_rels/slide79.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hyperlink" Target="../../../../../Program%20Files/TurningPoint/2003/Questions.html" TargetMode="External"/></Relationships>
</file>

<file path=ppt/slides/_rels/slide8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hyperlink" Target="../../../../../Program%20Files/TurningPoint/2003/Questions.html" TargetMode="External"/></Relationships>
</file>

<file path=ppt/slides/_rels/slide8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hyperlink" Target="../../../../../Program%20Files/TurningPoint/2003/Questions.html" TargetMode="Externa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39.wmf"/><Relationship Id="rId4" Type="http://schemas.openxmlformats.org/officeDocument/2006/relationships/oleObject" Target="../embeddings/oleObject21.bin"/></Relationships>
</file>

<file path=ppt/slides/_rels/slide88.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44.wmf"/><Relationship Id="rId3" Type="http://schemas.openxmlformats.org/officeDocument/2006/relationships/notesSlide" Target="../notesSlides/notesSlide54.xml"/><Relationship Id="rId7" Type="http://schemas.openxmlformats.org/officeDocument/2006/relationships/image" Target="../media/image41.wmf"/><Relationship Id="rId12"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23.bin"/><Relationship Id="rId11" Type="http://schemas.openxmlformats.org/officeDocument/2006/relationships/image" Target="../media/image43.wmf"/><Relationship Id="rId5" Type="http://schemas.openxmlformats.org/officeDocument/2006/relationships/image" Target="../media/image40.e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42.wmf"/></Relationships>
</file>

<file path=ppt/slides/_rels/slide89.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55.xml"/><Relationship Id="rId7" Type="http://schemas.openxmlformats.org/officeDocument/2006/relationships/image" Target="../media/image46.e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28.bin"/><Relationship Id="rId5" Type="http://schemas.openxmlformats.org/officeDocument/2006/relationships/image" Target="../media/image45.emf"/><Relationship Id="rId4" Type="http://schemas.openxmlformats.org/officeDocument/2006/relationships/oleObject" Target="../embeddings/oleObject27.bin"/><Relationship Id="rId9" Type="http://schemas.openxmlformats.org/officeDocument/2006/relationships/image" Target="../media/image47.em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48.wmf"/><Relationship Id="rId4" Type="http://schemas.openxmlformats.org/officeDocument/2006/relationships/oleObject" Target="../embeddings/oleObject30.bin"/></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49.emf"/><Relationship Id="rId4" Type="http://schemas.openxmlformats.org/officeDocument/2006/relationships/oleObject" Target="../embeddings/oleObject31.bin"/></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hyperlink" Target="../../../../../Program%20Files/TurningPoint/2003/Questions.html" TargetMode="External"/></Relationships>
</file>

<file path=ppt/slides/_rels/slide9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hyperlink" Target="../../../../../Program%20Files/TurningPoint/2003/Questions.html" TargetMode="Externa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52.wmf"/><Relationship Id="rId4" Type="http://schemas.openxmlformats.org/officeDocument/2006/relationships/oleObject" Target="../embeddings/oleObject32.bin"/></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0044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16024" y="333375"/>
            <a:ext cx="7772400" cy="733425"/>
          </a:xfrm>
        </p:spPr>
        <p:txBody>
          <a:bodyPr/>
          <a:lstStyle/>
          <a:p>
            <a:pPr algn="l">
              <a:defRPr/>
            </a:pPr>
            <a:r>
              <a:rPr altLang="en-US" sz="3200" cap="none" dirty="0">
                <a:solidFill>
                  <a:srgbClr val="EA0088"/>
                </a:solidFill>
                <a:latin typeface="Trebuchet MS" panose="020B0603020202020204" pitchFamily="34" charset="0"/>
              </a:rPr>
              <a:t>Probability Notation</a:t>
            </a:r>
          </a:p>
        </p:txBody>
      </p:sp>
      <p:sp>
        <p:nvSpPr>
          <p:cNvPr id="19459" name="Rectangle 3"/>
          <p:cNvSpPr>
            <a:spLocks noGrp="1" noChangeArrowheads="1"/>
          </p:cNvSpPr>
          <p:nvPr>
            <p:ph idx="1"/>
          </p:nvPr>
        </p:nvSpPr>
        <p:spPr>
          <a:xfrm>
            <a:off x="688032" y="1295400"/>
            <a:ext cx="7772400" cy="4114800"/>
          </a:xfrm>
        </p:spPr>
        <p:txBody>
          <a:bodyPr/>
          <a:lstStyle/>
          <a:p>
            <a:pPr marL="0" indent="0" algn="just">
              <a:buFontTx/>
              <a:buNone/>
            </a:pPr>
            <a:r>
              <a:rPr lang="en-US" altLang="en-US" sz="2400" dirty="0">
                <a:latin typeface="Trebuchet MS" panose="020B0603020202020204" pitchFamily="34" charset="0"/>
                <a:ea typeface="ＭＳ Ｐゴシック" charset="-128"/>
                <a:cs typeface="Arial" charset="0"/>
              </a:rPr>
              <a:t>An upper-case letter will represent the </a:t>
            </a:r>
            <a:r>
              <a:rPr lang="en-US" altLang="en-US" sz="2400" b="1" i="1" dirty="0">
                <a:solidFill>
                  <a:schemeClr val="accent1"/>
                </a:solidFill>
                <a:latin typeface="Trebuchet MS" panose="020B0603020202020204" pitchFamily="34" charset="0"/>
                <a:ea typeface="ＭＳ Ｐゴシック" charset="-128"/>
                <a:cs typeface="Arial" charset="0"/>
              </a:rPr>
              <a:t>name</a:t>
            </a:r>
            <a:r>
              <a:rPr lang="en-US" altLang="en-US" sz="2400" dirty="0">
                <a:latin typeface="Trebuchet MS" panose="020B0603020202020204" pitchFamily="34" charset="0"/>
                <a:ea typeface="ＭＳ Ｐゴシック" charset="-128"/>
                <a:cs typeface="Arial" charset="0"/>
              </a:rPr>
              <a:t> of the random variable, usually </a:t>
            </a:r>
            <a:r>
              <a:rPr lang="en-US" altLang="en-US" sz="2400" b="1" dirty="0">
                <a:latin typeface="Trebuchet MS" panose="020B0603020202020204" pitchFamily="34" charset="0"/>
                <a:ea typeface="ＭＳ Ｐゴシック" charset="-128"/>
                <a:cs typeface="Arial" charset="0"/>
              </a:rPr>
              <a:t>X</a:t>
            </a:r>
            <a:r>
              <a:rPr lang="en-US" altLang="en-US" sz="2400" dirty="0">
                <a:latin typeface="Trebuchet MS" panose="020B0603020202020204" pitchFamily="34" charset="0"/>
                <a:ea typeface="ＭＳ Ｐゴシック" charset="-128"/>
                <a:cs typeface="Arial" charset="0"/>
              </a:rPr>
              <a:t>.</a:t>
            </a:r>
          </a:p>
          <a:p>
            <a:pPr marL="0" indent="0" algn="just">
              <a:buFontTx/>
              <a:buNone/>
            </a:pPr>
            <a:endParaRPr lang="en-US" altLang="en-US" sz="2400" dirty="0">
              <a:latin typeface="Trebuchet MS" panose="020B0603020202020204" pitchFamily="34" charset="0"/>
              <a:ea typeface="ＭＳ Ｐゴシック" charset="-128"/>
              <a:cs typeface="Arial" charset="0"/>
            </a:endParaRPr>
          </a:p>
          <a:p>
            <a:pPr marL="0" indent="0" algn="just">
              <a:buFontTx/>
              <a:buNone/>
            </a:pPr>
            <a:r>
              <a:rPr lang="en-US" altLang="en-US" sz="2400" dirty="0">
                <a:latin typeface="Trebuchet MS" panose="020B0603020202020204" pitchFamily="34" charset="0"/>
                <a:ea typeface="ＭＳ Ｐゴシック" charset="-128"/>
                <a:cs typeface="Arial" charset="0"/>
              </a:rPr>
              <a:t>Its lower-case counterpart will represent the </a:t>
            </a:r>
            <a:r>
              <a:rPr lang="en-US" altLang="en-US" sz="2400" b="1" i="1" dirty="0">
                <a:solidFill>
                  <a:schemeClr val="accent1"/>
                </a:solidFill>
                <a:latin typeface="Trebuchet MS" panose="020B0603020202020204" pitchFamily="34" charset="0"/>
                <a:ea typeface="ＭＳ Ｐゴシック" charset="-128"/>
                <a:cs typeface="Arial" charset="0"/>
              </a:rPr>
              <a:t>value</a:t>
            </a:r>
            <a:r>
              <a:rPr lang="en-US" altLang="en-US" sz="2400" dirty="0">
                <a:latin typeface="Trebuchet MS" panose="020B0603020202020204" pitchFamily="34" charset="0"/>
                <a:ea typeface="ＭＳ Ｐゴシック" charset="-128"/>
                <a:cs typeface="Arial" charset="0"/>
              </a:rPr>
              <a:t> of the random variable.</a:t>
            </a:r>
          </a:p>
          <a:p>
            <a:pPr marL="0" indent="0" algn="just">
              <a:buFontTx/>
              <a:buNone/>
            </a:pPr>
            <a:endParaRPr lang="en-US" altLang="en-US" sz="2400" dirty="0">
              <a:latin typeface="Trebuchet MS" panose="020B0603020202020204" pitchFamily="34" charset="0"/>
              <a:ea typeface="ＭＳ Ｐゴシック" charset="-128"/>
              <a:cs typeface="Arial" charset="0"/>
            </a:endParaRPr>
          </a:p>
          <a:p>
            <a:pPr marL="0" indent="0" algn="just">
              <a:buFontTx/>
              <a:buNone/>
            </a:pPr>
            <a:r>
              <a:rPr lang="en-US" altLang="en-US" sz="2400" dirty="0">
                <a:latin typeface="Trebuchet MS" panose="020B0603020202020204" pitchFamily="34" charset="0"/>
                <a:ea typeface="ＭＳ Ｐゴシック" charset="-128"/>
                <a:cs typeface="Arial" charset="0"/>
              </a:rPr>
              <a:t>The probability that the random variable </a:t>
            </a:r>
            <a:r>
              <a:rPr lang="en-US" altLang="en-US" sz="2400" b="1" dirty="0">
                <a:latin typeface="Trebuchet MS" panose="020B0603020202020204" pitchFamily="34" charset="0"/>
                <a:ea typeface="ＭＳ Ｐゴシック" charset="-128"/>
                <a:cs typeface="Arial" charset="0"/>
              </a:rPr>
              <a:t>X</a:t>
            </a:r>
            <a:r>
              <a:rPr lang="en-US" altLang="en-US" sz="2400" dirty="0">
                <a:latin typeface="Trebuchet MS" panose="020B0603020202020204" pitchFamily="34" charset="0"/>
                <a:ea typeface="ＭＳ Ｐゴシック" charset="-128"/>
                <a:cs typeface="Arial" charset="0"/>
              </a:rPr>
              <a:t> will equal x is: </a:t>
            </a:r>
          </a:p>
          <a:p>
            <a:pPr marL="0" indent="0" algn="just">
              <a:buFontTx/>
              <a:buNone/>
            </a:pPr>
            <a:r>
              <a:rPr lang="en-US" altLang="en-US" sz="2400" dirty="0">
                <a:latin typeface="Trebuchet MS" panose="020B0603020202020204" pitchFamily="34" charset="0"/>
                <a:ea typeface="ＭＳ Ｐゴシック" charset="-128"/>
                <a:cs typeface="Arial" charset="0"/>
              </a:rPr>
              <a:t>	P(</a:t>
            </a:r>
            <a:r>
              <a:rPr lang="en-US" altLang="en-US" sz="2400" b="1" dirty="0">
                <a:latin typeface="Trebuchet MS" panose="020B0603020202020204" pitchFamily="34" charset="0"/>
                <a:ea typeface="ＭＳ Ｐゴシック" charset="-128"/>
                <a:cs typeface="Arial" charset="0"/>
              </a:rPr>
              <a:t>X</a:t>
            </a:r>
            <a:r>
              <a:rPr lang="en-US" altLang="en-US" sz="2400" dirty="0">
                <a:latin typeface="Trebuchet MS" panose="020B0603020202020204" pitchFamily="34" charset="0"/>
                <a:ea typeface="ＭＳ Ｐゴシック" charset="-128"/>
                <a:cs typeface="Arial" charset="0"/>
              </a:rPr>
              <a:t> = x), or more simply p(x)</a:t>
            </a:r>
          </a:p>
          <a:p>
            <a:pPr marL="0" indent="0" algn="just">
              <a:buFontTx/>
              <a:buNone/>
            </a:pPr>
            <a:endParaRPr lang="en-US" altLang="en-US" sz="2600" dirty="0">
              <a:latin typeface="Trebuchet MS" panose="020B0603020202020204" pitchFamily="34" charset="0"/>
              <a:ea typeface="ＭＳ Ｐゴシック" charset="-128"/>
              <a:cs typeface="Arial" charset="0"/>
            </a:endParaRPr>
          </a:p>
        </p:txBody>
      </p:sp>
      <p:sp>
        <p:nvSpPr>
          <p:cNvPr id="5" name="Slide Number Placeholder 3"/>
          <p:cNvSpPr>
            <a:spLocks noGrp="1"/>
          </p:cNvSpPr>
          <p:nvPr>
            <p:ph type="sldNum" sz="quarter" idx="10"/>
          </p:nvPr>
        </p:nvSpPr>
        <p:spPr bwMode="auto">
          <a:xfrm>
            <a:off x="8460432" y="0"/>
            <a:ext cx="68356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10</a:t>
            </a:fld>
            <a:endParaRPr lang="en-AU" altLang="en-US" sz="1400" b="1" baseline="0" dirty="0">
              <a:latin typeface="Times" pitchFamily="18" charset="0"/>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43" name="Rectangle 3"/>
          <p:cNvSpPr>
            <a:spLocks noGrp="1" noChangeArrowheads="1"/>
          </p:cNvSpPr>
          <p:nvPr>
            <p:ph type="title"/>
          </p:nvPr>
        </p:nvSpPr>
        <p:spPr>
          <a:xfrm>
            <a:off x="228600" y="381000"/>
            <a:ext cx="8686800" cy="744538"/>
          </a:xfrm>
        </p:spPr>
        <p:txBody>
          <a:bodyPr/>
          <a:lstStyle/>
          <a:p>
            <a:pPr algn="l">
              <a:tabLst>
                <a:tab pos="911225" algn="l"/>
              </a:tabLst>
              <a:defRPr/>
            </a:pPr>
            <a:r>
              <a:rPr altLang="en-US" sz="3600" cap="none" dirty="0">
                <a:solidFill>
                  <a:srgbClr val="EA0088"/>
                </a:solidFill>
                <a:latin typeface="Trebuchet MS" panose="020B0603020202020204" pitchFamily="34" charset="0"/>
              </a:rPr>
              <a:t>7.2  Discrete probability distributions</a:t>
            </a:r>
          </a:p>
        </p:txBody>
      </p:sp>
      <p:sp>
        <p:nvSpPr>
          <p:cNvPr id="20483" name="Rectangle 2"/>
          <p:cNvSpPr>
            <a:spLocks noGrp="1" noChangeArrowheads="1"/>
          </p:cNvSpPr>
          <p:nvPr>
            <p:ph idx="1"/>
          </p:nvPr>
        </p:nvSpPr>
        <p:spPr>
          <a:xfrm>
            <a:off x="323850" y="1196975"/>
            <a:ext cx="7772400" cy="4495800"/>
          </a:xfrm>
        </p:spPr>
        <p:txBody>
          <a:bodyPr/>
          <a:lstStyle/>
          <a:p>
            <a:pPr marL="0" indent="0" algn="just">
              <a:spcAft>
                <a:spcPts val="1800"/>
              </a:spcAft>
              <a:buFontTx/>
              <a:buNone/>
            </a:pPr>
            <a:r>
              <a:rPr lang="en-US" altLang="en-US" sz="2400" dirty="0">
                <a:latin typeface="Trebuchet MS" panose="020B0603020202020204" pitchFamily="34" charset="0"/>
                <a:ea typeface="ＭＳ Ｐゴシック" charset="-128"/>
                <a:cs typeface="Arial" charset="0"/>
              </a:rPr>
              <a:t>A table, formula or graph that lists all possible values a discrete random variable can assume, together with their associated probabilities, is called </a:t>
            </a:r>
            <a:r>
              <a:rPr lang="en-US" altLang="en-US" sz="2400" i="1" dirty="0">
                <a:latin typeface="Trebuchet MS" panose="020B0603020202020204" pitchFamily="34" charset="0"/>
                <a:ea typeface="ＭＳ Ｐゴシック" charset="-128"/>
                <a:cs typeface="Arial" charset="0"/>
              </a:rPr>
              <a:t>a discrete probability distribution</a:t>
            </a:r>
            <a:r>
              <a:rPr lang="en-US" altLang="en-US" sz="2400" dirty="0">
                <a:latin typeface="Trebuchet MS" panose="020B0603020202020204" pitchFamily="34" charset="0"/>
                <a:ea typeface="ＭＳ Ｐゴシック" charset="-128"/>
                <a:cs typeface="Arial" charset="0"/>
              </a:rPr>
              <a:t>.</a:t>
            </a:r>
          </a:p>
          <a:p>
            <a:pPr marL="0" indent="0" algn="just">
              <a:buNone/>
            </a:pPr>
            <a:r>
              <a:rPr lang="en-US" altLang="en-US" sz="2400" dirty="0">
                <a:solidFill>
                  <a:srgbClr val="00B050"/>
                </a:solidFill>
                <a:latin typeface="Trebuchet MS" panose="020B0603020202020204" pitchFamily="34" charset="0"/>
                <a:ea typeface="ＭＳ Ｐゴシック" charset="-128"/>
                <a:cs typeface="Arial" charset="0"/>
              </a:rPr>
              <a:t>To calculate P(</a:t>
            </a:r>
            <a:r>
              <a:rPr lang="en-US" altLang="en-US" sz="2400" b="1" dirty="0">
                <a:solidFill>
                  <a:srgbClr val="00B050"/>
                </a:solidFill>
                <a:latin typeface="Trebuchet MS" panose="020B0603020202020204" pitchFamily="34" charset="0"/>
                <a:ea typeface="ＭＳ Ｐゴシック" charset="-128"/>
                <a:cs typeface="Arial" charset="0"/>
              </a:rPr>
              <a:t>X</a:t>
            </a:r>
            <a:r>
              <a:rPr lang="en-US" altLang="en-US" sz="2400" dirty="0">
                <a:solidFill>
                  <a:srgbClr val="00B050"/>
                </a:solidFill>
                <a:latin typeface="Trebuchet MS" panose="020B0603020202020204" pitchFamily="34" charset="0"/>
                <a:ea typeface="ＭＳ Ｐゴシック" charset="-128"/>
                <a:cs typeface="Arial" charset="0"/>
              </a:rPr>
              <a:t> = x), the probability that the random variable </a:t>
            </a:r>
            <a:r>
              <a:rPr lang="en-US" altLang="en-US" sz="2400" b="1" dirty="0">
                <a:solidFill>
                  <a:srgbClr val="00B050"/>
                </a:solidFill>
                <a:latin typeface="Trebuchet MS" panose="020B0603020202020204" pitchFamily="34" charset="0"/>
                <a:ea typeface="ＭＳ Ｐゴシック" charset="-128"/>
                <a:cs typeface="Arial" charset="0"/>
              </a:rPr>
              <a:t>X</a:t>
            </a:r>
            <a:r>
              <a:rPr lang="en-US" altLang="en-US" sz="2400" dirty="0">
                <a:solidFill>
                  <a:srgbClr val="00B050"/>
                </a:solidFill>
                <a:latin typeface="Trebuchet MS" panose="020B0603020202020204" pitchFamily="34" charset="0"/>
                <a:ea typeface="ＭＳ Ｐゴシック" charset="-128"/>
                <a:cs typeface="Arial" charset="0"/>
              </a:rPr>
              <a:t> assumes the value x, add the probabilities of all the simple events for which </a:t>
            </a:r>
            <a:r>
              <a:rPr lang="en-US" altLang="en-US" sz="2400" b="1" dirty="0">
                <a:solidFill>
                  <a:srgbClr val="00B050"/>
                </a:solidFill>
                <a:latin typeface="Trebuchet MS" panose="020B0603020202020204" pitchFamily="34" charset="0"/>
                <a:ea typeface="ＭＳ Ｐゴシック" charset="-128"/>
                <a:cs typeface="Arial" charset="0"/>
              </a:rPr>
              <a:t>X</a:t>
            </a:r>
            <a:r>
              <a:rPr lang="en-US" altLang="en-US" sz="2400" dirty="0">
                <a:solidFill>
                  <a:srgbClr val="00B050"/>
                </a:solidFill>
                <a:latin typeface="Trebuchet MS" panose="020B0603020202020204" pitchFamily="34" charset="0"/>
                <a:ea typeface="ＭＳ Ｐゴシック" charset="-128"/>
                <a:cs typeface="Arial" charset="0"/>
              </a:rPr>
              <a:t> is equal to x.</a:t>
            </a:r>
          </a:p>
        </p:txBody>
      </p:sp>
      <p:sp>
        <p:nvSpPr>
          <p:cNvPr id="5" name="Slide Number Placeholder 3"/>
          <p:cNvSpPr>
            <a:spLocks noGrp="1"/>
          </p:cNvSpPr>
          <p:nvPr>
            <p:ph type="sldNum" sz="quarter" idx="10"/>
          </p:nvPr>
        </p:nvSpPr>
        <p:spPr bwMode="auto">
          <a:xfrm>
            <a:off x="8388424" y="1"/>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11</a:t>
            </a:fld>
            <a:endParaRPr lang="en-AU" altLang="en-US" sz="1400" b="1" baseline="0" dirty="0">
              <a:latin typeface="Times"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3"/>
          <p:cNvSpPr>
            <a:spLocks noGrp="1" noChangeArrowheads="1"/>
          </p:cNvSpPr>
          <p:nvPr>
            <p:ph type="title"/>
          </p:nvPr>
        </p:nvSpPr>
        <p:spPr>
          <a:xfrm>
            <a:off x="539552" y="332656"/>
            <a:ext cx="7943800" cy="744538"/>
          </a:xfrm>
        </p:spPr>
        <p:txBody>
          <a:bodyPr/>
          <a:lstStyle/>
          <a:p>
            <a:pPr algn="l">
              <a:tabLst>
                <a:tab pos="911225" algn="l"/>
              </a:tabLst>
              <a:defRPr/>
            </a:pPr>
            <a:r>
              <a:rPr altLang="en-US" sz="3600" cap="none" dirty="0">
                <a:solidFill>
                  <a:srgbClr val="EA0088"/>
                </a:solidFill>
                <a:latin typeface="Trebuchet MS" panose="020B0603020202020204" pitchFamily="34" charset="0"/>
              </a:rPr>
              <a:t>Example 1</a:t>
            </a:r>
          </a:p>
        </p:txBody>
      </p:sp>
      <p:sp>
        <p:nvSpPr>
          <p:cNvPr id="318466" name="Rectangle 2"/>
          <p:cNvSpPr>
            <a:spLocks noGrp="1" noChangeArrowheads="1"/>
          </p:cNvSpPr>
          <p:nvPr>
            <p:ph idx="1"/>
          </p:nvPr>
        </p:nvSpPr>
        <p:spPr>
          <a:xfrm>
            <a:off x="611560" y="1196752"/>
            <a:ext cx="7632700" cy="4752255"/>
          </a:xfrm>
        </p:spPr>
        <p:txBody>
          <a:bodyPr/>
          <a:lstStyle/>
          <a:p>
            <a:pPr marL="0" indent="0" algn="just">
              <a:buFontTx/>
              <a:buNone/>
              <a:defRPr/>
            </a:pPr>
            <a:r>
              <a:rPr lang="en-US" sz="2400" dirty="0">
                <a:latin typeface="Trebuchet MS" panose="020B0603020202020204" pitchFamily="34" charset="0"/>
                <a:ea typeface="+mn-ea"/>
                <a:cs typeface="+mn-cs"/>
              </a:rPr>
              <a:t>Find the probability distribution of the random variable describing the number of heads that turn up when a coin is flipped twice.</a:t>
            </a:r>
          </a:p>
          <a:p>
            <a:pPr marL="342900" lvl="1" indent="-342900">
              <a:buClr>
                <a:srgbClr val="FF0000"/>
              </a:buClr>
              <a:buFontTx/>
              <a:buNone/>
              <a:defRPr/>
            </a:pPr>
            <a:endParaRPr lang="en-US" b="1" dirty="0">
              <a:solidFill>
                <a:schemeClr val="accent2"/>
              </a:solidFill>
              <a:latin typeface="Trebuchet MS" panose="020B0603020202020204" pitchFamily="34" charset="0"/>
              <a:ea typeface="+mn-ea"/>
              <a:cs typeface="+mn-cs"/>
            </a:endParaRPr>
          </a:p>
        </p:txBody>
      </p:sp>
      <p:sp>
        <p:nvSpPr>
          <p:cNvPr id="28" name="Slide Number Placeholder 3"/>
          <p:cNvSpPr>
            <a:spLocks noGrp="1"/>
          </p:cNvSpPr>
          <p:nvPr>
            <p:ph type="sldNum" sz="quarter" idx="10"/>
          </p:nvPr>
        </p:nvSpPr>
        <p:spPr bwMode="auto">
          <a:xfrm>
            <a:off x="8460432" y="0"/>
            <a:ext cx="683568" cy="40466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12</a:t>
            </a:fld>
            <a:endParaRPr lang="en-AU" altLang="en-US" sz="1400" b="1" baseline="0" dirty="0">
              <a:latin typeface="Times"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3"/>
          <p:cNvSpPr>
            <a:spLocks noGrp="1" noChangeArrowheads="1"/>
          </p:cNvSpPr>
          <p:nvPr>
            <p:ph type="title"/>
          </p:nvPr>
        </p:nvSpPr>
        <p:spPr>
          <a:xfrm>
            <a:off x="539552" y="332656"/>
            <a:ext cx="7943800" cy="744538"/>
          </a:xfrm>
        </p:spPr>
        <p:txBody>
          <a:bodyPr/>
          <a:lstStyle/>
          <a:p>
            <a:pPr algn="l">
              <a:tabLst>
                <a:tab pos="911225" algn="l"/>
              </a:tabLst>
              <a:defRPr/>
            </a:pPr>
            <a:r>
              <a:rPr altLang="en-US" sz="3600" cap="none" dirty="0">
                <a:solidFill>
                  <a:srgbClr val="EA0088"/>
                </a:solidFill>
                <a:latin typeface="Trebuchet MS" panose="020B0603020202020204" pitchFamily="34" charset="0"/>
              </a:rPr>
              <a:t>Example 1: Solution</a:t>
            </a:r>
          </a:p>
        </p:txBody>
      </p:sp>
      <p:sp>
        <p:nvSpPr>
          <p:cNvPr id="318466" name="Rectangle 2"/>
          <p:cNvSpPr>
            <a:spLocks noGrp="1" noChangeArrowheads="1"/>
          </p:cNvSpPr>
          <p:nvPr>
            <p:ph idx="1"/>
          </p:nvPr>
        </p:nvSpPr>
        <p:spPr>
          <a:xfrm>
            <a:off x="755650" y="1284248"/>
            <a:ext cx="7632700" cy="1136640"/>
          </a:xfrm>
        </p:spPr>
        <p:txBody>
          <a:bodyPr/>
          <a:lstStyle/>
          <a:p>
            <a:pPr marL="342900" lvl="1" indent="-342900">
              <a:buClr>
                <a:srgbClr val="FF0000"/>
              </a:buClr>
              <a:buFontTx/>
              <a:buNone/>
              <a:defRPr/>
            </a:pPr>
            <a:r>
              <a:rPr lang="en-US" sz="2400" dirty="0">
                <a:latin typeface="Trebuchet MS" panose="020B0603020202020204" pitchFamily="34" charset="0"/>
              </a:rPr>
              <a:t>Possible outcomes: {HH, HT, TH, TT}</a:t>
            </a:r>
          </a:p>
          <a:p>
            <a:pPr marL="342900" lvl="1" indent="-342900">
              <a:buClr>
                <a:srgbClr val="FF0000"/>
              </a:buClr>
              <a:buFontTx/>
              <a:buNone/>
              <a:defRPr/>
            </a:pPr>
            <a:r>
              <a:rPr lang="en-US" sz="2400" dirty="0">
                <a:latin typeface="Trebuchet MS" panose="020B0603020202020204" pitchFamily="34" charset="0"/>
              </a:rPr>
              <a:t>X = Number of heads = {0, 1, 2}</a:t>
            </a:r>
          </a:p>
        </p:txBody>
      </p:sp>
      <p:sp>
        <p:nvSpPr>
          <p:cNvPr id="28" name="Slide Number Placeholder 3"/>
          <p:cNvSpPr>
            <a:spLocks noGrp="1"/>
          </p:cNvSpPr>
          <p:nvPr>
            <p:ph type="sldNum" sz="quarter" idx="10"/>
          </p:nvPr>
        </p:nvSpPr>
        <p:spPr bwMode="auto">
          <a:xfrm>
            <a:off x="8460432" y="1"/>
            <a:ext cx="683568" cy="47667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13</a:t>
            </a:fld>
            <a:endParaRPr lang="en-AU" altLang="en-US" sz="1400" b="1" baseline="0" dirty="0">
              <a:latin typeface="Times" pitchFamily="18" charset="0"/>
            </a:endParaRPr>
          </a:p>
        </p:txBody>
      </p:sp>
      <p:grpSp>
        <p:nvGrpSpPr>
          <p:cNvPr id="2" name="Group 3"/>
          <p:cNvGrpSpPr>
            <a:grpSpLocks/>
          </p:cNvGrpSpPr>
          <p:nvPr/>
        </p:nvGrpSpPr>
        <p:grpSpPr bwMode="auto">
          <a:xfrm>
            <a:off x="6019800" y="2420888"/>
            <a:ext cx="1524000" cy="1600200"/>
            <a:chOff x="3600" y="2976"/>
            <a:chExt cx="960" cy="1008"/>
          </a:xfrm>
        </p:grpSpPr>
        <p:sp>
          <p:nvSpPr>
            <p:cNvPr id="21527" name="Rectangle 4"/>
            <p:cNvSpPr>
              <a:spLocks noChangeArrowheads="1"/>
            </p:cNvSpPr>
            <p:nvPr/>
          </p:nvSpPr>
          <p:spPr bwMode="auto">
            <a:xfrm>
              <a:off x="3600" y="3024"/>
              <a:ext cx="960" cy="960"/>
            </a:xfrm>
            <a:prstGeom prst="rect">
              <a:avLst/>
            </a:prstGeom>
            <a:solidFill>
              <a:schemeClr val="bg1"/>
            </a:solidFill>
            <a:ln w="9525">
              <a:solidFill>
                <a:srgbClr val="FF00FF"/>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21528" name="Line 5"/>
            <p:cNvSpPr>
              <a:spLocks noChangeShapeType="1"/>
            </p:cNvSpPr>
            <p:nvPr/>
          </p:nvSpPr>
          <p:spPr bwMode="auto">
            <a:xfrm>
              <a:off x="3600" y="3264"/>
              <a:ext cx="96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1529" name="Text Box 6"/>
            <p:cNvSpPr txBox="1">
              <a:spLocks noChangeArrowheads="1"/>
            </p:cNvSpPr>
            <p:nvPr/>
          </p:nvSpPr>
          <p:spPr bwMode="auto">
            <a:xfrm>
              <a:off x="3696" y="2976"/>
              <a:ext cx="7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400" baseline="0">
                  <a:solidFill>
                    <a:schemeClr val="accent2"/>
                  </a:solidFill>
                  <a:latin typeface="Arial Narrow" pitchFamily="34" charset="0"/>
                </a:rPr>
                <a:t>x       p(x)</a:t>
              </a:r>
            </a:p>
          </p:txBody>
        </p:sp>
        <p:sp>
          <p:nvSpPr>
            <p:cNvPr id="21530" name="Line 7"/>
            <p:cNvSpPr>
              <a:spLocks noChangeShapeType="1"/>
            </p:cNvSpPr>
            <p:nvPr/>
          </p:nvSpPr>
          <p:spPr bwMode="auto">
            <a:xfrm>
              <a:off x="3984" y="3072"/>
              <a:ext cx="0" cy="912"/>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1531" name="Text Box 8"/>
            <p:cNvSpPr txBox="1">
              <a:spLocks noChangeArrowheads="1"/>
            </p:cNvSpPr>
            <p:nvPr/>
          </p:nvSpPr>
          <p:spPr bwMode="auto">
            <a:xfrm>
              <a:off x="3694" y="3293"/>
              <a:ext cx="716"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200" baseline="0">
                  <a:solidFill>
                    <a:schemeClr val="accent2"/>
                  </a:solidFill>
                  <a:latin typeface="Arial Narrow" pitchFamily="34" charset="0"/>
                </a:rPr>
                <a:t>0        1/4</a:t>
              </a:r>
            </a:p>
            <a:p>
              <a:pPr>
                <a:spcBef>
                  <a:spcPct val="0"/>
                </a:spcBef>
                <a:buFontTx/>
                <a:buNone/>
              </a:pPr>
              <a:r>
                <a:rPr lang="en-US" altLang="en-US" sz="2200" baseline="0">
                  <a:solidFill>
                    <a:schemeClr val="accent2"/>
                  </a:solidFill>
                  <a:latin typeface="Arial Narrow" pitchFamily="34" charset="0"/>
                </a:rPr>
                <a:t>1        1/2</a:t>
              </a:r>
            </a:p>
            <a:p>
              <a:pPr>
                <a:spcBef>
                  <a:spcPct val="0"/>
                </a:spcBef>
                <a:buFontTx/>
                <a:buNone/>
              </a:pPr>
              <a:r>
                <a:rPr lang="en-US" altLang="en-US" sz="2200" baseline="0">
                  <a:solidFill>
                    <a:schemeClr val="accent2"/>
                  </a:solidFill>
                  <a:latin typeface="Arial Narrow" pitchFamily="34" charset="0"/>
                </a:rPr>
                <a:t>2        1/4</a:t>
              </a:r>
            </a:p>
          </p:txBody>
        </p:sp>
      </p:grpSp>
      <p:sp>
        <p:nvSpPr>
          <p:cNvPr id="318473" name="Text Box 9"/>
          <p:cNvSpPr txBox="1">
            <a:spLocks noChangeArrowheads="1"/>
          </p:cNvSpPr>
          <p:nvPr/>
        </p:nvSpPr>
        <p:spPr bwMode="auto">
          <a:xfrm>
            <a:off x="1066800" y="2628850"/>
            <a:ext cx="3208338"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904875">
              <a:spcBef>
                <a:spcPct val="20000"/>
              </a:spcBef>
              <a:buFont typeface="Arial" charset="0"/>
              <a:buChar char="•"/>
              <a:tabLst>
                <a:tab pos="466725" algn="l"/>
                <a:tab pos="1428750" algn="l"/>
                <a:tab pos="2401888" algn="l"/>
                <a:tab pos="2797175" algn="l"/>
              </a:tabLst>
              <a:defRPr sz="3200">
                <a:solidFill>
                  <a:schemeClr val="tx1"/>
                </a:solidFill>
                <a:latin typeface="Arial" charset="0"/>
                <a:ea typeface="ＭＳ Ｐゴシック" charset="-128"/>
                <a:cs typeface="Arial" charset="0"/>
              </a:defRPr>
            </a:lvl1pPr>
            <a:lvl2pPr marL="742950" indent="-285750" defTabSz="904875">
              <a:spcBef>
                <a:spcPct val="20000"/>
              </a:spcBef>
              <a:buFont typeface="Arial" charset="0"/>
              <a:buChar char="–"/>
              <a:tabLst>
                <a:tab pos="466725" algn="l"/>
                <a:tab pos="1428750" algn="l"/>
                <a:tab pos="2401888" algn="l"/>
                <a:tab pos="2797175" algn="l"/>
              </a:tabLst>
              <a:defRPr sz="2800">
                <a:solidFill>
                  <a:schemeClr val="tx1"/>
                </a:solidFill>
                <a:latin typeface="Arial" charset="0"/>
                <a:ea typeface="ＭＳ Ｐゴシック" charset="-128"/>
                <a:cs typeface="Arial" charset="0"/>
              </a:defRPr>
            </a:lvl2pPr>
            <a:lvl3pPr marL="1143000" indent="-228600" defTabSz="904875">
              <a:spcBef>
                <a:spcPct val="20000"/>
              </a:spcBef>
              <a:buFont typeface="Arial" charset="0"/>
              <a:buChar char="•"/>
              <a:tabLst>
                <a:tab pos="466725" algn="l"/>
                <a:tab pos="1428750" algn="l"/>
                <a:tab pos="2401888" algn="l"/>
                <a:tab pos="2797175" algn="l"/>
              </a:tabLst>
              <a:defRPr sz="2400">
                <a:solidFill>
                  <a:schemeClr val="tx1"/>
                </a:solidFill>
                <a:latin typeface="Arial" charset="0"/>
                <a:ea typeface="ＭＳ Ｐゴシック" charset="-128"/>
                <a:cs typeface="Arial" charset="0"/>
              </a:defRPr>
            </a:lvl3pPr>
            <a:lvl4pPr marL="1600200" indent="-228600" defTabSz="904875">
              <a:spcBef>
                <a:spcPct val="20000"/>
              </a:spcBef>
              <a:buFont typeface="Arial" charset="0"/>
              <a:buChar char="–"/>
              <a:tabLst>
                <a:tab pos="466725" algn="l"/>
                <a:tab pos="1428750" algn="l"/>
                <a:tab pos="2401888" algn="l"/>
                <a:tab pos="2797175" algn="l"/>
              </a:tabLst>
              <a:defRPr sz="2000">
                <a:solidFill>
                  <a:schemeClr val="tx1"/>
                </a:solidFill>
                <a:latin typeface="Arial" charset="0"/>
                <a:ea typeface="ＭＳ Ｐゴシック" charset="-128"/>
                <a:cs typeface="Arial" charset="0"/>
              </a:defRPr>
            </a:lvl4pPr>
            <a:lvl5pPr marL="2057400" indent="-228600" defTabSz="904875">
              <a:spcBef>
                <a:spcPct val="20000"/>
              </a:spcBef>
              <a:buFont typeface="Arial" charset="0"/>
              <a:buChar char="»"/>
              <a:tabLst>
                <a:tab pos="466725" algn="l"/>
                <a:tab pos="1428750" algn="l"/>
                <a:tab pos="2401888" algn="l"/>
                <a:tab pos="2797175" algn="l"/>
              </a:tabLst>
              <a:defRPr sz="2000">
                <a:solidFill>
                  <a:schemeClr val="tx1"/>
                </a:solidFill>
                <a:latin typeface="Arial" charset="0"/>
                <a:ea typeface="ＭＳ Ｐゴシック" charset="-128"/>
                <a:cs typeface="Arial" charset="0"/>
              </a:defRPr>
            </a:lvl5pPr>
            <a:lvl6pPr marL="2514600" indent="-228600" defTabSz="904875" fontAlgn="base">
              <a:spcBef>
                <a:spcPct val="20000"/>
              </a:spcBef>
              <a:spcAft>
                <a:spcPct val="0"/>
              </a:spcAft>
              <a:buFont typeface="Arial" charset="0"/>
              <a:buChar char="»"/>
              <a:tabLst>
                <a:tab pos="466725" algn="l"/>
                <a:tab pos="1428750" algn="l"/>
                <a:tab pos="2401888" algn="l"/>
                <a:tab pos="2797175" algn="l"/>
              </a:tabLst>
              <a:defRPr sz="2000">
                <a:solidFill>
                  <a:schemeClr val="tx1"/>
                </a:solidFill>
                <a:latin typeface="Arial" charset="0"/>
                <a:ea typeface="ＭＳ Ｐゴシック" charset="-128"/>
                <a:cs typeface="Arial" charset="0"/>
              </a:defRPr>
            </a:lvl6pPr>
            <a:lvl7pPr marL="2971800" indent="-228600" defTabSz="904875" fontAlgn="base">
              <a:spcBef>
                <a:spcPct val="20000"/>
              </a:spcBef>
              <a:spcAft>
                <a:spcPct val="0"/>
              </a:spcAft>
              <a:buFont typeface="Arial" charset="0"/>
              <a:buChar char="»"/>
              <a:tabLst>
                <a:tab pos="466725" algn="l"/>
                <a:tab pos="1428750" algn="l"/>
                <a:tab pos="2401888" algn="l"/>
                <a:tab pos="2797175" algn="l"/>
              </a:tabLst>
              <a:defRPr sz="2000">
                <a:solidFill>
                  <a:schemeClr val="tx1"/>
                </a:solidFill>
                <a:latin typeface="Arial" charset="0"/>
                <a:ea typeface="ＭＳ Ｐゴシック" charset="-128"/>
                <a:cs typeface="Arial" charset="0"/>
              </a:defRPr>
            </a:lvl7pPr>
            <a:lvl8pPr marL="3429000" indent="-228600" defTabSz="904875" fontAlgn="base">
              <a:spcBef>
                <a:spcPct val="20000"/>
              </a:spcBef>
              <a:spcAft>
                <a:spcPct val="0"/>
              </a:spcAft>
              <a:buFont typeface="Arial" charset="0"/>
              <a:buChar char="»"/>
              <a:tabLst>
                <a:tab pos="466725" algn="l"/>
                <a:tab pos="1428750" algn="l"/>
                <a:tab pos="2401888" algn="l"/>
                <a:tab pos="2797175" algn="l"/>
              </a:tabLst>
              <a:defRPr sz="2000">
                <a:solidFill>
                  <a:schemeClr val="tx1"/>
                </a:solidFill>
                <a:latin typeface="Arial" charset="0"/>
                <a:ea typeface="ＭＳ Ｐゴシック" charset="-128"/>
                <a:cs typeface="Arial" charset="0"/>
              </a:defRPr>
            </a:lvl8pPr>
            <a:lvl9pPr marL="3886200" indent="-228600" defTabSz="904875" fontAlgn="base">
              <a:spcBef>
                <a:spcPct val="20000"/>
              </a:spcBef>
              <a:spcAft>
                <a:spcPct val="0"/>
              </a:spcAft>
              <a:buFont typeface="Arial" charset="0"/>
              <a:buChar char="»"/>
              <a:tabLst>
                <a:tab pos="466725" algn="l"/>
                <a:tab pos="1428750" algn="l"/>
                <a:tab pos="2401888" algn="l"/>
                <a:tab pos="2797175" algn="l"/>
              </a:tabLst>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u="sng" baseline="0" dirty="0">
                <a:solidFill>
                  <a:schemeClr val="accent2"/>
                </a:solidFill>
                <a:latin typeface="Arial Narrow" pitchFamily="34" charset="0"/>
              </a:rPr>
              <a:t>Simple event    x         Probability</a:t>
            </a:r>
            <a:endParaRPr lang="en-US" altLang="en-US" sz="2000" baseline="0" dirty="0">
              <a:solidFill>
                <a:schemeClr val="accent2"/>
              </a:solidFill>
              <a:latin typeface="Arial Narrow" pitchFamily="34" charset="0"/>
            </a:endParaRPr>
          </a:p>
          <a:p>
            <a:pPr>
              <a:spcBef>
                <a:spcPct val="0"/>
              </a:spcBef>
              <a:buFontTx/>
              <a:buNone/>
            </a:pPr>
            <a:r>
              <a:rPr lang="en-US" altLang="en-US" sz="2000" baseline="0" dirty="0">
                <a:solidFill>
                  <a:schemeClr val="accent2"/>
                </a:solidFill>
                <a:latin typeface="Arial Narrow" pitchFamily="34" charset="0"/>
              </a:rPr>
              <a:t>	HH	2	1/4</a:t>
            </a:r>
          </a:p>
          <a:p>
            <a:pPr>
              <a:spcBef>
                <a:spcPct val="0"/>
              </a:spcBef>
              <a:buFontTx/>
              <a:buNone/>
            </a:pPr>
            <a:r>
              <a:rPr lang="en-US" altLang="en-US" sz="2000" baseline="0" dirty="0">
                <a:solidFill>
                  <a:schemeClr val="accent2"/>
                </a:solidFill>
                <a:latin typeface="Arial Narrow" pitchFamily="34" charset="0"/>
              </a:rPr>
              <a:t>	HT	1	1/4</a:t>
            </a:r>
          </a:p>
          <a:p>
            <a:pPr>
              <a:spcBef>
                <a:spcPct val="0"/>
              </a:spcBef>
              <a:buFontTx/>
              <a:buNone/>
            </a:pPr>
            <a:r>
              <a:rPr lang="en-US" altLang="en-US" sz="2000" baseline="0" dirty="0">
                <a:solidFill>
                  <a:schemeClr val="accent2"/>
                </a:solidFill>
                <a:latin typeface="Arial Narrow" pitchFamily="34" charset="0"/>
              </a:rPr>
              <a:t>	TH	1	1/4</a:t>
            </a:r>
          </a:p>
          <a:p>
            <a:pPr>
              <a:spcBef>
                <a:spcPct val="0"/>
              </a:spcBef>
              <a:buFontTx/>
              <a:buNone/>
            </a:pPr>
            <a:r>
              <a:rPr lang="en-US" altLang="en-US" sz="2000" baseline="0" dirty="0">
                <a:solidFill>
                  <a:schemeClr val="accent2"/>
                </a:solidFill>
                <a:latin typeface="Arial Narrow" pitchFamily="34" charset="0"/>
              </a:rPr>
              <a:t>	TT	0	1/4</a:t>
            </a:r>
            <a:endParaRPr lang="en-US" altLang="en-US" sz="2000" u="sng" baseline="0" dirty="0">
              <a:solidFill>
                <a:schemeClr val="accent2"/>
              </a:solidFill>
              <a:latin typeface="Arial Narrow" pitchFamily="34" charset="0"/>
            </a:endParaRPr>
          </a:p>
        </p:txBody>
      </p:sp>
      <p:sp>
        <p:nvSpPr>
          <p:cNvPr id="37894" name="Rectangle 10"/>
          <p:cNvSpPr>
            <a:spLocks noChangeArrowheads="1"/>
          </p:cNvSpPr>
          <p:nvPr/>
        </p:nvSpPr>
        <p:spPr bwMode="auto">
          <a:xfrm>
            <a:off x="1066800" y="2644725"/>
            <a:ext cx="3505200" cy="1600200"/>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dirty="0">
              <a:latin typeface="Times" pitchFamily="18" charset="0"/>
            </a:endParaRPr>
          </a:p>
        </p:txBody>
      </p:sp>
      <p:sp>
        <p:nvSpPr>
          <p:cNvPr id="37895" name="AutoShape 11"/>
          <p:cNvSpPr>
            <a:spLocks/>
          </p:cNvSpPr>
          <p:nvPr/>
        </p:nvSpPr>
        <p:spPr bwMode="auto">
          <a:xfrm>
            <a:off x="4114800" y="3159075"/>
            <a:ext cx="76200" cy="685800"/>
          </a:xfrm>
          <a:prstGeom prst="rightBrace">
            <a:avLst>
              <a:gd name="adj1" fmla="val 75000"/>
              <a:gd name="adj2" fmla="val 5000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endParaRPr lang="en-US" altLang="en-US" sz="2200" baseline="0">
              <a:latin typeface="Arial Narrow" pitchFamily="34" charset="0"/>
            </a:endParaRPr>
          </a:p>
        </p:txBody>
      </p:sp>
      <p:sp>
        <p:nvSpPr>
          <p:cNvPr id="318476" name="Line 12"/>
          <p:cNvSpPr>
            <a:spLocks noChangeShapeType="1"/>
          </p:cNvSpPr>
          <p:nvPr/>
        </p:nvSpPr>
        <p:spPr bwMode="auto">
          <a:xfrm>
            <a:off x="4267200" y="3482925"/>
            <a:ext cx="1676400"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grpSp>
        <p:nvGrpSpPr>
          <p:cNvPr id="3" name="Group 13"/>
          <p:cNvGrpSpPr>
            <a:grpSpLocks/>
          </p:cNvGrpSpPr>
          <p:nvPr/>
        </p:nvGrpSpPr>
        <p:grpSpPr bwMode="auto">
          <a:xfrm>
            <a:off x="5562600" y="4092525"/>
            <a:ext cx="2590800" cy="1600200"/>
            <a:chOff x="384" y="3312"/>
            <a:chExt cx="1632" cy="1008"/>
          </a:xfrm>
        </p:grpSpPr>
        <p:sp>
          <p:nvSpPr>
            <p:cNvPr id="21524" name="Rectangle 14"/>
            <p:cNvSpPr>
              <a:spLocks noChangeArrowheads="1"/>
            </p:cNvSpPr>
            <p:nvPr/>
          </p:nvSpPr>
          <p:spPr bwMode="auto">
            <a:xfrm>
              <a:off x="384" y="3312"/>
              <a:ext cx="1632" cy="1008"/>
            </a:xfrm>
            <a:prstGeom prst="rect">
              <a:avLst/>
            </a:prstGeom>
            <a:solidFill>
              <a:schemeClr val="bg1"/>
            </a:solidFill>
            <a:ln w="9525">
              <a:solidFill>
                <a:srgbClr val="FF00FF"/>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200" baseline="0">
                  <a:solidFill>
                    <a:schemeClr val="accent2"/>
                  </a:solidFill>
                  <a:latin typeface="Arial Narrow" pitchFamily="34" charset="0"/>
                </a:rPr>
                <a:t>               </a:t>
              </a:r>
            </a:p>
          </p:txBody>
        </p:sp>
        <p:sp>
          <p:nvSpPr>
            <p:cNvPr id="21525" name="Text Box 15"/>
            <p:cNvSpPr txBox="1">
              <a:spLocks noChangeArrowheads="1"/>
            </p:cNvSpPr>
            <p:nvPr/>
          </p:nvSpPr>
          <p:spPr bwMode="auto">
            <a:xfrm>
              <a:off x="384" y="3456"/>
              <a:ext cx="1592"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200" baseline="0">
                  <a:solidFill>
                    <a:schemeClr val="accent2"/>
                  </a:solidFill>
                  <a:latin typeface="Arial Narrow" pitchFamily="34" charset="0"/>
                </a:rPr>
                <a:t>            1/4  if x = 0 or 2</a:t>
              </a:r>
            </a:p>
            <a:p>
              <a:pPr>
                <a:spcBef>
                  <a:spcPct val="0"/>
                </a:spcBef>
                <a:buFontTx/>
                <a:buNone/>
              </a:pPr>
              <a:r>
                <a:rPr lang="en-US" altLang="en-US" sz="2200" baseline="0">
                  <a:solidFill>
                    <a:schemeClr val="accent2"/>
                  </a:solidFill>
                  <a:latin typeface="Arial Narrow" pitchFamily="34" charset="0"/>
                </a:rPr>
                <a:t>p(x) =</a:t>
              </a:r>
            </a:p>
            <a:p>
              <a:pPr>
                <a:spcBef>
                  <a:spcPct val="0"/>
                </a:spcBef>
                <a:buFontTx/>
                <a:buNone/>
              </a:pPr>
              <a:r>
                <a:rPr lang="en-US" altLang="en-US" sz="2200" baseline="0">
                  <a:solidFill>
                    <a:schemeClr val="accent2"/>
                  </a:solidFill>
                  <a:latin typeface="Arial Narrow" pitchFamily="34" charset="0"/>
                </a:rPr>
                <a:t>            1/2  if x = 1</a:t>
              </a:r>
            </a:p>
          </p:txBody>
        </p:sp>
        <p:sp>
          <p:nvSpPr>
            <p:cNvPr id="21526" name="AutoShape 16"/>
            <p:cNvSpPr>
              <a:spLocks/>
            </p:cNvSpPr>
            <p:nvPr/>
          </p:nvSpPr>
          <p:spPr bwMode="auto">
            <a:xfrm>
              <a:off x="816" y="3478"/>
              <a:ext cx="96" cy="624"/>
            </a:xfrm>
            <a:prstGeom prst="leftBrace">
              <a:avLst>
                <a:gd name="adj1" fmla="val 541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endParaRPr lang="en-US" altLang="en-US" sz="2200" baseline="0">
                <a:solidFill>
                  <a:schemeClr val="accent2"/>
                </a:solidFill>
                <a:latin typeface="Arial Narrow" pitchFamily="34" charset="0"/>
              </a:endParaRPr>
            </a:p>
          </p:txBody>
        </p:sp>
      </p:grpSp>
      <p:grpSp>
        <p:nvGrpSpPr>
          <p:cNvPr id="4" name="Group 17"/>
          <p:cNvGrpSpPr>
            <a:grpSpLocks/>
          </p:cNvGrpSpPr>
          <p:nvPr/>
        </p:nvGrpSpPr>
        <p:grpSpPr bwMode="auto">
          <a:xfrm>
            <a:off x="1547813" y="4306838"/>
            <a:ext cx="2643187" cy="1462087"/>
            <a:chOff x="2736" y="2976"/>
            <a:chExt cx="1680" cy="1168"/>
          </a:xfrm>
        </p:grpSpPr>
        <p:sp>
          <p:nvSpPr>
            <p:cNvPr id="21515" name="Rectangle 18"/>
            <p:cNvSpPr>
              <a:spLocks noChangeArrowheads="1"/>
            </p:cNvSpPr>
            <p:nvPr/>
          </p:nvSpPr>
          <p:spPr bwMode="auto">
            <a:xfrm>
              <a:off x="2736" y="2976"/>
              <a:ext cx="1632" cy="1104"/>
            </a:xfrm>
            <a:prstGeom prst="rect">
              <a:avLst/>
            </a:prstGeom>
            <a:solidFill>
              <a:schemeClr val="bg1"/>
            </a:solidFill>
            <a:ln w="9525">
              <a:solidFill>
                <a:srgbClr val="FF00FF"/>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21516" name="Line 19"/>
            <p:cNvSpPr>
              <a:spLocks noChangeShapeType="1"/>
            </p:cNvSpPr>
            <p:nvPr/>
          </p:nvSpPr>
          <p:spPr bwMode="auto">
            <a:xfrm>
              <a:off x="2928" y="3888"/>
              <a:ext cx="1440" cy="0"/>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1517" name="Text Box 20"/>
            <p:cNvSpPr txBox="1">
              <a:spLocks noChangeArrowheads="1"/>
            </p:cNvSpPr>
            <p:nvPr/>
          </p:nvSpPr>
          <p:spPr bwMode="auto">
            <a:xfrm>
              <a:off x="2977" y="3824"/>
              <a:ext cx="189"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solidFill>
                    <a:schemeClr val="accent2"/>
                  </a:solidFill>
                  <a:latin typeface="Arial Narrow" pitchFamily="34" charset="0"/>
                </a:rPr>
                <a:t>0</a:t>
              </a:r>
            </a:p>
          </p:txBody>
        </p:sp>
        <p:sp>
          <p:nvSpPr>
            <p:cNvPr id="21518" name="Text Box 21"/>
            <p:cNvSpPr txBox="1">
              <a:spLocks noChangeArrowheads="1"/>
            </p:cNvSpPr>
            <p:nvPr/>
          </p:nvSpPr>
          <p:spPr bwMode="auto">
            <a:xfrm>
              <a:off x="3456" y="3824"/>
              <a:ext cx="189"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solidFill>
                    <a:schemeClr val="accent2"/>
                  </a:solidFill>
                  <a:latin typeface="Arial Narrow" pitchFamily="34" charset="0"/>
                </a:rPr>
                <a:t>1</a:t>
              </a:r>
            </a:p>
          </p:txBody>
        </p:sp>
        <p:sp>
          <p:nvSpPr>
            <p:cNvPr id="21519" name="Text Box 22"/>
            <p:cNvSpPr txBox="1">
              <a:spLocks noChangeArrowheads="1"/>
            </p:cNvSpPr>
            <p:nvPr/>
          </p:nvSpPr>
          <p:spPr bwMode="auto">
            <a:xfrm>
              <a:off x="3936" y="3824"/>
              <a:ext cx="189"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solidFill>
                    <a:schemeClr val="accent2"/>
                  </a:solidFill>
                  <a:latin typeface="Arial Narrow" pitchFamily="34" charset="0"/>
                </a:rPr>
                <a:t>2</a:t>
              </a:r>
            </a:p>
          </p:txBody>
        </p:sp>
        <p:sp>
          <p:nvSpPr>
            <p:cNvPr id="21520" name="Line 23"/>
            <p:cNvSpPr>
              <a:spLocks noChangeShapeType="1"/>
            </p:cNvSpPr>
            <p:nvPr/>
          </p:nvSpPr>
          <p:spPr bwMode="auto">
            <a:xfrm flipV="1">
              <a:off x="3072" y="3456"/>
              <a:ext cx="0" cy="432"/>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1521" name="Line 24"/>
            <p:cNvSpPr>
              <a:spLocks noChangeShapeType="1"/>
            </p:cNvSpPr>
            <p:nvPr/>
          </p:nvSpPr>
          <p:spPr bwMode="auto">
            <a:xfrm flipV="1">
              <a:off x="3552" y="3024"/>
              <a:ext cx="0" cy="864"/>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1522" name="Line 25"/>
            <p:cNvSpPr>
              <a:spLocks noChangeShapeType="1"/>
            </p:cNvSpPr>
            <p:nvPr/>
          </p:nvSpPr>
          <p:spPr bwMode="auto">
            <a:xfrm flipV="1">
              <a:off x="4032" y="3456"/>
              <a:ext cx="0" cy="432"/>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1523" name="Text Box 26"/>
            <p:cNvSpPr txBox="1">
              <a:spLocks noChangeArrowheads="1"/>
            </p:cNvSpPr>
            <p:nvPr/>
          </p:nvSpPr>
          <p:spPr bwMode="auto">
            <a:xfrm>
              <a:off x="4204" y="3622"/>
              <a:ext cx="212"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200" b="1" baseline="0" dirty="0">
                  <a:solidFill>
                    <a:schemeClr val="accent2"/>
                  </a:solidFill>
                  <a:latin typeface="Arial Narrow" pitchFamily="34" charset="0"/>
                </a:rPr>
                <a:t>X</a:t>
              </a:r>
              <a:endParaRPr lang="en-US" altLang="en-US" sz="2200" baseline="0" dirty="0">
                <a:solidFill>
                  <a:schemeClr val="accent2"/>
                </a:solidFill>
                <a:latin typeface="Arial Narrow" pitchFamily="34" charset="0"/>
              </a:endParaRPr>
            </a:p>
          </p:txBody>
        </p:sp>
      </p:grpSp>
    </p:spTree>
    <p:extLst>
      <p:ext uri="{BB962C8B-B14F-4D97-AF65-F5344CB8AC3E}">
        <p14:creationId xmlns:p14="http://schemas.microsoft.com/office/powerpoint/2010/main" val="25652316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1847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0"/>
                                          </p:stCondLst>
                                        </p:cTn>
                                        <p:tgtEl>
                                          <p:spTgt spid="37894"/>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3789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8476"/>
                                        </p:tgtEl>
                                        <p:attrNameLst>
                                          <p:attrName>style.visibility</p:attrName>
                                        </p:attrNameLst>
                                      </p:cBhvr>
                                      <p:to>
                                        <p:strVal val="visible"/>
                                      </p:to>
                                    </p:set>
                                    <p:animEffect transition="in" filter="wipe(left)">
                                      <p:cBhvr>
                                        <p:cTn id="17" dur="500"/>
                                        <p:tgtEl>
                                          <p:spTgt spid="318476"/>
                                        </p:tgtEl>
                                      </p:cBhvr>
                                    </p:animEffec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499"/>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73" grpId="0" autoUpdateAnimBg="0"/>
      <p:bldP spid="37894" grpId="0" animBg="1"/>
      <p:bldP spid="37895" grpId="0" animBg="1"/>
      <p:bldP spid="318476"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9492" name="Rectangle 4"/>
          <p:cNvSpPr>
            <a:spLocks noChangeArrowheads="1"/>
          </p:cNvSpPr>
          <p:nvPr/>
        </p:nvSpPr>
        <p:spPr bwMode="auto">
          <a:xfrm>
            <a:off x="539750" y="692696"/>
            <a:ext cx="7696200" cy="1872208"/>
          </a:xfrm>
          <a:prstGeom prst="rect">
            <a:avLst/>
          </a:prstGeom>
          <a:noFill/>
          <a:ln w="9525">
            <a:noFill/>
            <a:miter lim="800000"/>
            <a:headEnd/>
            <a:tailEnd/>
          </a:ln>
          <a:effectLst/>
        </p:spPr>
        <p:txBody>
          <a:bodyPr/>
          <a:lstStyle/>
          <a:p>
            <a:pPr algn="just" eaLnBrk="1" hangingPunct="1">
              <a:spcBef>
                <a:spcPct val="20000"/>
              </a:spcBef>
              <a:buClr>
                <a:srgbClr val="FF0000"/>
              </a:buClr>
              <a:defRPr/>
            </a:pPr>
            <a:r>
              <a:rPr lang="en-US" baseline="0" dirty="0">
                <a:latin typeface="Trebuchet MS" panose="020B0603020202020204" pitchFamily="34" charset="0"/>
                <a:ea typeface="+mn-ea"/>
              </a:rPr>
              <a:t>The probability distribution can be used to calculate probabilities of different events.</a:t>
            </a:r>
          </a:p>
          <a:p>
            <a:pPr eaLnBrk="1" hangingPunct="1">
              <a:spcBef>
                <a:spcPct val="20000"/>
              </a:spcBef>
              <a:buClr>
                <a:srgbClr val="FF0000"/>
              </a:buClr>
              <a:defRPr/>
            </a:pPr>
            <a:endParaRPr lang="en-US" sz="2600" b="1" baseline="0" dirty="0">
              <a:solidFill>
                <a:schemeClr val="accent2"/>
              </a:solidFill>
              <a:latin typeface="Trebuchet MS" panose="020B0603020202020204" pitchFamily="34" charset="0"/>
              <a:ea typeface="+mn-ea"/>
            </a:endParaRPr>
          </a:p>
          <a:p>
            <a:pPr eaLnBrk="1" hangingPunct="1">
              <a:spcBef>
                <a:spcPct val="20000"/>
              </a:spcBef>
              <a:buClr>
                <a:srgbClr val="FF0000"/>
              </a:buClr>
              <a:defRPr/>
            </a:pPr>
            <a:r>
              <a:rPr lang="en-US" sz="2800" b="1" baseline="0" dirty="0">
                <a:solidFill>
                  <a:schemeClr val="accent1"/>
                </a:solidFill>
                <a:latin typeface="Trebuchet MS" panose="020B0603020202020204" pitchFamily="34" charset="0"/>
                <a:ea typeface="+mn-ea"/>
              </a:rPr>
              <a:t>Example 1 continued</a:t>
            </a:r>
          </a:p>
        </p:txBody>
      </p:sp>
      <p:graphicFrame>
        <p:nvGraphicFramePr>
          <p:cNvPr id="319493" name="Object 5"/>
          <p:cNvGraphicFramePr>
            <a:graphicFrameLocks noChangeAspect="1"/>
          </p:cNvGraphicFramePr>
          <p:nvPr>
            <p:extLst>
              <p:ext uri="{D42A27DB-BD31-4B8C-83A1-F6EECF244321}">
                <p14:modId xmlns:p14="http://schemas.microsoft.com/office/powerpoint/2010/main" val="1720253272"/>
              </p:ext>
            </p:extLst>
          </p:nvPr>
        </p:nvGraphicFramePr>
        <p:xfrm>
          <a:off x="647675" y="2564904"/>
          <a:ext cx="5724525" cy="884237"/>
        </p:xfrm>
        <a:graphic>
          <a:graphicData uri="http://schemas.openxmlformats.org/presentationml/2006/ole">
            <mc:AlternateContent xmlns:mc="http://schemas.openxmlformats.org/markup-compatibility/2006">
              <mc:Choice xmlns:v="urn:schemas-microsoft-com:vml" Requires="v">
                <p:oleObj spid="_x0000_s22643" name="Equation" r:id="rId4" imgW="2209800" imgH="342900" progId="Equation.3">
                  <p:embed/>
                </p:oleObj>
              </mc:Choice>
              <mc:Fallback>
                <p:oleObj name="Equation" r:id="rId4" imgW="2209800" imgH="342900" progId="Equation.3">
                  <p:embed/>
                  <p:pic>
                    <p:nvPicPr>
                      <p:cNvPr id="0" name="Picture 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675" y="2564904"/>
                        <a:ext cx="5724525" cy="884237"/>
                      </a:xfrm>
                      <a:prstGeom prst="rect">
                        <a:avLst/>
                      </a:prstGeom>
                      <a:noFill/>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18900000" algn="ctr" rotWithShape="0">
                                <a:srgbClr val="990033"/>
                              </a:outerShdw>
                            </a:effectLst>
                          </a14:hiddenEffects>
                        </a:ext>
                      </a:extLst>
                    </p:spPr>
                  </p:pic>
                </p:oleObj>
              </mc:Fallback>
            </mc:AlternateContent>
          </a:graphicData>
        </a:graphic>
      </p:graphicFrame>
      <p:sp>
        <p:nvSpPr>
          <p:cNvPr id="8" name="Slide Number Placeholder 3"/>
          <p:cNvSpPr txBox="1">
            <a:spLocks/>
          </p:cNvSpPr>
          <p:nvPr/>
        </p:nvSpPr>
        <p:spPr bwMode="auto">
          <a:xfrm>
            <a:off x="8460432" y="0"/>
            <a:ext cx="68356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AU"/>
            </a:defPPr>
            <a:lvl1pPr algn="l" rtl="0" eaLnBrk="0" fontAlgn="base" hangingPunct="0">
              <a:spcBef>
                <a:spcPct val="20000"/>
              </a:spcBef>
              <a:spcAft>
                <a:spcPct val="0"/>
              </a:spcAft>
              <a:buFont typeface="Arial" charset="0"/>
              <a:buChar char="•"/>
              <a:defRPr sz="3200" kern="1200" baseline="-25000">
                <a:solidFill>
                  <a:schemeClr val="tx1"/>
                </a:solidFill>
                <a:latin typeface="Arial" charset="0"/>
                <a:ea typeface="ＭＳ Ｐゴシック" charset="-128"/>
                <a:cs typeface="Arial" charset="0"/>
              </a:defRPr>
            </a:lvl1pPr>
            <a:lvl2pPr marL="742950" indent="-285750" algn="l" rtl="0" eaLnBrk="0" fontAlgn="base" hangingPunct="0">
              <a:spcBef>
                <a:spcPct val="20000"/>
              </a:spcBef>
              <a:spcAft>
                <a:spcPct val="0"/>
              </a:spcAft>
              <a:buFont typeface="Arial" charset="0"/>
              <a:buChar char="–"/>
              <a:defRPr sz="2800" kern="1200" baseline="-25000">
                <a:solidFill>
                  <a:schemeClr val="tx1"/>
                </a:solidFill>
                <a:latin typeface="Arial" charset="0"/>
                <a:ea typeface="ＭＳ Ｐゴシック" charset="-128"/>
                <a:cs typeface="Arial" charset="0"/>
              </a:defRPr>
            </a:lvl2pPr>
            <a:lvl3pPr marL="1143000" indent="-228600" algn="l" rtl="0" eaLnBrk="0" fontAlgn="base" hangingPunct="0">
              <a:spcBef>
                <a:spcPct val="20000"/>
              </a:spcBef>
              <a:spcAft>
                <a:spcPct val="0"/>
              </a:spcAft>
              <a:buFont typeface="Arial" charset="0"/>
              <a:buChar char="•"/>
              <a:defRPr sz="2400" kern="1200" baseline="-25000">
                <a:solidFill>
                  <a:schemeClr val="tx1"/>
                </a:solidFill>
                <a:latin typeface="Arial" charset="0"/>
                <a:ea typeface="ＭＳ Ｐゴシック" charset="-128"/>
                <a:cs typeface="Arial" charset="0"/>
              </a:defRPr>
            </a:lvl3pPr>
            <a:lvl4pPr marL="1600200" indent="-228600" algn="l" rtl="0" eaLnBrk="0" fontAlgn="base" hangingPunct="0">
              <a:spcBef>
                <a:spcPct val="20000"/>
              </a:spcBef>
              <a:spcAft>
                <a:spcPct val="0"/>
              </a:spcAft>
              <a:buFont typeface="Arial" charset="0"/>
              <a:buChar char="–"/>
              <a:defRPr sz="2000" kern="1200" baseline="-25000">
                <a:solidFill>
                  <a:schemeClr val="tx1"/>
                </a:solidFill>
                <a:latin typeface="Arial" charset="0"/>
                <a:ea typeface="ＭＳ Ｐゴシック" charset="-128"/>
                <a:cs typeface="Arial" charset="0"/>
              </a:defRPr>
            </a:lvl4pPr>
            <a:lvl5pPr marL="2057400" indent="-228600" algn="l" rtl="0" eaLnBrk="0" fontAlgn="base" hangingPunct="0">
              <a:spcBef>
                <a:spcPct val="20000"/>
              </a:spcBef>
              <a:spcAft>
                <a:spcPct val="0"/>
              </a:spcAft>
              <a:buFont typeface="Arial" charset="0"/>
              <a:buChar char="»"/>
              <a:defRPr sz="2000" kern="1200" baseline="-25000">
                <a:solidFill>
                  <a:schemeClr val="tx1"/>
                </a:solidFill>
                <a:latin typeface="Arial" charset="0"/>
                <a:ea typeface="ＭＳ Ｐゴシック" charset="-128"/>
                <a:cs typeface="Arial" charset="0"/>
              </a:defRPr>
            </a:lvl5pPr>
            <a:lvl6pPr marL="2514600" indent="-228600" algn="l" defTabSz="914400" rtl="0" eaLnBrk="1" fontAlgn="base" latinLnBrk="0" hangingPunct="1">
              <a:spcBef>
                <a:spcPct val="20000"/>
              </a:spcBef>
              <a:spcAft>
                <a:spcPct val="0"/>
              </a:spcAft>
              <a:buFont typeface="Arial" charset="0"/>
              <a:buChar char="»"/>
              <a:defRPr sz="2000" kern="1200" baseline="-25000">
                <a:solidFill>
                  <a:schemeClr val="tx1"/>
                </a:solidFill>
                <a:latin typeface="Arial" charset="0"/>
                <a:ea typeface="ＭＳ Ｐゴシック" charset="-128"/>
                <a:cs typeface="Arial" charset="0"/>
              </a:defRPr>
            </a:lvl6pPr>
            <a:lvl7pPr marL="2971800" indent="-228600" algn="l" defTabSz="914400" rtl="0" eaLnBrk="1" fontAlgn="base" latinLnBrk="0" hangingPunct="1">
              <a:spcBef>
                <a:spcPct val="20000"/>
              </a:spcBef>
              <a:spcAft>
                <a:spcPct val="0"/>
              </a:spcAft>
              <a:buFont typeface="Arial" charset="0"/>
              <a:buChar char="»"/>
              <a:defRPr sz="2000" kern="1200" baseline="-25000">
                <a:solidFill>
                  <a:schemeClr val="tx1"/>
                </a:solidFill>
                <a:latin typeface="Arial" charset="0"/>
                <a:ea typeface="ＭＳ Ｐゴシック" charset="-128"/>
                <a:cs typeface="Arial" charset="0"/>
              </a:defRPr>
            </a:lvl7pPr>
            <a:lvl8pPr marL="3429000" indent="-228600" algn="l" defTabSz="914400" rtl="0" eaLnBrk="1" fontAlgn="base" latinLnBrk="0" hangingPunct="1">
              <a:spcBef>
                <a:spcPct val="20000"/>
              </a:spcBef>
              <a:spcAft>
                <a:spcPct val="0"/>
              </a:spcAft>
              <a:buFont typeface="Arial" charset="0"/>
              <a:buChar char="»"/>
              <a:defRPr sz="2000" kern="1200" baseline="-25000">
                <a:solidFill>
                  <a:schemeClr val="tx1"/>
                </a:solidFill>
                <a:latin typeface="Arial" charset="0"/>
                <a:ea typeface="ＭＳ Ｐゴシック" charset="-128"/>
                <a:cs typeface="Arial" charset="0"/>
              </a:defRPr>
            </a:lvl8pPr>
            <a:lvl9pPr marL="3886200" indent="-228600" algn="l" defTabSz="914400" rtl="0" eaLnBrk="1" fontAlgn="base" latinLnBrk="0" hangingPunct="1">
              <a:spcBef>
                <a:spcPct val="20000"/>
              </a:spcBef>
              <a:spcAft>
                <a:spcPct val="0"/>
              </a:spcAft>
              <a:buFont typeface="Arial" charset="0"/>
              <a:buChar char="»"/>
              <a:defRPr sz="2000" kern="1200" baseline="-25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14</a:t>
            </a:fld>
            <a:endParaRPr lang="en-AU" altLang="en-US" sz="1400" b="1" baseline="0" dirty="0">
              <a:latin typeface="Times"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nodeType="afterEffect">
                                  <p:stCondLst>
                                    <p:cond delay="0"/>
                                  </p:stCondLst>
                                  <p:childTnLst>
                                    <p:set>
                                      <p:cBhvr>
                                        <p:cTn id="6" dur="1" fill="hold">
                                          <p:stCondLst>
                                            <p:cond delay="499"/>
                                          </p:stCondLst>
                                        </p:cTn>
                                        <p:tgtEl>
                                          <p:spTgt spid="3194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7"/>
          <p:cNvSpPr>
            <a:spLocks noGrp="1" noChangeArrowheads="1"/>
          </p:cNvSpPr>
          <p:nvPr>
            <p:ph type="title"/>
          </p:nvPr>
        </p:nvSpPr>
        <p:spPr bwMode="auto">
          <a:xfrm>
            <a:off x="468313" y="333375"/>
            <a:ext cx="7772400" cy="1143000"/>
          </a:xfrm>
        </p:spPr>
        <p:txBody>
          <a:bodyPr wrap="square" numCol="1" anchorCtr="0" compatLnSpc="1">
            <a:prstTxWarp prst="textNoShape">
              <a:avLst/>
            </a:prstTxWarp>
          </a:bodyPr>
          <a:lstStyle/>
          <a:p>
            <a:pPr algn="l"/>
            <a:r>
              <a:rPr lang="en-AU" altLang="en-US" sz="3200" cap="none" dirty="0">
                <a:solidFill>
                  <a:srgbClr val="EA0088"/>
                </a:solidFill>
                <a:latin typeface="Trebuchet MS" panose="020B0603020202020204" pitchFamily="34" charset="0"/>
                <a:ea typeface="ＭＳ Ｐゴシック" charset="-128"/>
                <a:cs typeface="Arial" charset="0"/>
              </a:rPr>
              <a:t>Requirements of a Discrete Probability Distribution</a:t>
            </a:r>
          </a:p>
        </p:txBody>
      </p:sp>
      <p:sp>
        <p:nvSpPr>
          <p:cNvPr id="319490" name="Rectangle 2"/>
          <p:cNvSpPr>
            <a:spLocks noGrp="1" noChangeArrowheads="1"/>
          </p:cNvSpPr>
          <p:nvPr>
            <p:ph type="body" idx="4294967295"/>
          </p:nvPr>
        </p:nvSpPr>
        <p:spPr>
          <a:xfrm>
            <a:off x="479499" y="1628775"/>
            <a:ext cx="7908925" cy="838200"/>
          </a:xfrm>
        </p:spPr>
        <p:txBody>
          <a:bodyPr/>
          <a:lstStyle/>
          <a:p>
            <a:pPr marL="0" indent="0" algn="just">
              <a:buNone/>
            </a:pPr>
            <a:r>
              <a:rPr lang="en-US" altLang="en-US" sz="2400" dirty="0">
                <a:latin typeface="Trebuchet MS" panose="020B0603020202020204" pitchFamily="34" charset="0"/>
                <a:ea typeface="ＭＳ Ｐゴシック" charset="-128"/>
                <a:cs typeface="Arial" charset="0"/>
              </a:rPr>
              <a:t>If a discrete random variable can take values X = x</a:t>
            </a:r>
            <a:r>
              <a:rPr lang="en-US" altLang="en-US" sz="2400" baseline="-25000" dirty="0">
                <a:latin typeface="Trebuchet MS" panose="020B0603020202020204" pitchFamily="34" charset="0"/>
                <a:ea typeface="ＭＳ Ｐゴシック" charset="-128"/>
                <a:cs typeface="Arial" charset="0"/>
              </a:rPr>
              <a:t>i</a:t>
            </a:r>
            <a:r>
              <a:rPr lang="en-US" altLang="en-US" sz="2400" dirty="0">
                <a:latin typeface="Trebuchet MS" panose="020B0603020202020204" pitchFamily="34" charset="0"/>
                <a:ea typeface="ＭＳ Ｐゴシック" charset="-128"/>
                <a:cs typeface="Arial" charset="0"/>
              </a:rPr>
              <a:t>, then the following must be true:</a:t>
            </a:r>
          </a:p>
          <a:p>
            <a:pPr marL="0" indent="0" algn="just">
              <a:buNone/>
            </a:pPr>
            <a:endParaRPr lang="en-US" altLang="en-US" sz="2400" dirty="0">
              <a:latin typeface="Trebuchet MS" panose="020B0603020202020204" pitchFamily="34" charset="0"/>
              <a:ea typeface="ＭＳ Ｐゴシック" charset="-128"/>
              <a:cs typeface="Arial" charset="0"/>
            </a:endParaRPr>
          </a:p>
          <a:p>
            <a:pPr marL="0" indent="0" algn="just">
              <a:buNone/>
            </a:pPr>
            <a:endParaRPr lang="en-US" altLang="en-US" sz="2400" dirty="0">
              <a:latin typeface="Trebuchet MS" panose="020B0603020202020204" pitchFamily="34" charset="0"/>
              <a:ea typeface="ＭＳ Ｐゴシック" charset="-128"/>
              <a:cs typeface="Arial" charset="0"/>
            </a:endParaRPr>
          </a:p>
          <a:p>
            <a:pPr marL="0" indent="0" algn="just">
              <a:buNone/>
            </a:pPr>
            <a:endParaRPr lang="en-US" altLang="en-US" sz="2400" dirty="0">
              <a:latin typeface="Trebuchet MS" panose="020B0603020202020204" pitchFamily="34" charset="0"/>
              <a:ea typeface="ＭＳ Ｐゴシック" charset="-128"/>
              <a:cs typeface="Arial" charset="0"/>
            </a:endParaRPr>
          </a:p>
          <a:p>
            <a:pPr marL="0" indent="0" algn="just">
              <a:buNone/>
            </a:pPr>
            <a:endParaRPr lang="en-US" altLang="en-US" sz="2400" dirty="0">
              <a:latin typeface="Trebuchet MS" panose="020B0603020202020204" pitchFamily="34" charset="0"/>
              <a:ea typeface="ＭＳ Ｐゴシック" charset="-128"/>
              <a:cs typeface="Arial" charset="0"/>
            </a:endParaRPr>
          </a:p>
          <a:p>
            <a:pPr marL="0" indent="0" algn="just">
              <a:buNone/>
            </a:pPr>
            <a:r>
              <a:rPr lang="en-US" altLang="en-US" sz="2400" b="1" dirty="0">
                <a:latin typeface="Trebuchet MS" panose="020B0603020202020204" pitchFamily="34" charset="0"/>
              </a:rPr>
              <a:t>Probabilities as relative frequencies</a:t>
            </a:r>
            <a:endParaRPr lang="en-US" sz="2400" b="1" dirty="0">
              <a:latin typeface="Trebuchet MS" panose="020B0603020202020204" pitchFamily="34" charset="0"/>
            </a:endParaRPr>
          </a:p>
          <a:p>
            <a:pPr marL="0" indent="0" algn="just">
              <a:buNone/>
            </a:pPr>
            <a:r>
              <a:rPr lang="en-US" sz="2400" dirty="0">
                <a:latin typeface="Trebuchet MS" panose="020B0603020202020204" pitchFamily="34" charset="0"/>
              </a:rPr>
              <a:t>In practice, probabilities are often estimated from relative frequencies.</a:t>
            </a:r>
          </a:p>
          <a:p>
            <a:pPr marL="0" indent="0" algn="just">
              <a:buNone/>
            </a:pPr>
            <a:endParaRPr lang="en-US" altLang="en-US" sz="2400" dirty="0">
              <a:latin typeface="Trebuchet MS" panose="020B0603020202020204" pitchFamily="34" charset="0"/>
              <a:ea typeface="ＭＳ Ｐゴシック" charset="-128"/>
              <a:cs typeface="Arial" charset="0"/>
            </a:endParaRPr>
          </a:p>
        </p:txBody>
      </p:sp>
      <p:graphicFrame>
        <p:nvGraphicFramePr>
          <p:cNvPr id="319491" name="Object 3"/>
          <p:cNvGraphicFramePr>
            <a:graphicFrameLocks noChangeAspect="1"/>
          </p:cNvGraphicFramePr>
          <p:nvPr/>
        </p:nvGraphicFramePr>
        <p:xfrm>
          <a:off x="1619250" y="2565400"/>
          <a:ext cx="2895600" cy="1347788"/>
        </p:xfrm>
        <a:graphic>
          <a:graphicData uri="http://schemas.openxmlformats.org/presentationml/2006/ole">
            <mc:AlternateContent xmlns:mc="http://schemas.openxmlformats.org/markup-compatibility/2006">
              <mc:Choice xmlns:v="urn:schemas-microsoft-com:vml" Requires="v">
                <p:oleObj spid="_x0000_s161875" name="Equation" r:id="rId4" imgW="1117600" imgH="520700" progId="Equation.3">
                  <p:embed/>
                </p:oleObj>
              </mc:Choice>
              <mc:Fallback>
                <p:oleObj name="Equation" r:id="rId4" imgW="1117600" imgH="520700" progId="Equation.3">
                  <p:embed/>
                  <p:pic>
                    <p:nvPicPr>
                      <p:cNvPr id="0" name="Picture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2565400"/>
                        <a:ext cx="2895600" cy="1347788"/>
                      </a:xfrm>
                      <a:prstGeom prst="rect">
                        <a:avLst/>
                      </a:prstGeom>
                      <a:solidFill>
                        <a:schemeClr val="bg1"/>
                      </a:solidFill>
                      <a:effectLst>
                        <a:outerShdw dist="107763" dir="18900000" algn="ctr" rotWithShape="0">
                          <a:srgbClr val="990033"/>
                        </a:outerShdw>
                      </a:effectLst>
                    </p:spPr>
                  </p:pic>
                </p:oleObj>
              </mc:Fallback>
            </mc:AlternateContent>
          </a:graphicData>
        </a:graphic>
      </p:graphicFrame>
      <p:sp>
        <p:nvSpPr>
          <p:cNvPr id="8" name="Slide Number Placeholder 3"/>
          <p:cNvSpPr txBox="1">
            <a:spLocks/>
          </p:cNvSpPr>
          <p:nvPr/>
        </p:nvSpPr>
        <p:spPr bwMode="auto">
          <a:xfrm>
            <a:off x="8460432" y="0"/>
            <a:ext cx="68356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AU"/>
            </a:defPPr>
            <a:lvl1pPr algn="l" rtl="0" eaLnBrk="0" fontAlgn="base" hangingPunct="0">
              <a:spcBef>
                <a:spcPct val="20000"/>
              </a:spcBef>
              <a:spcAft>
                <a:spcPct val="0"/>
              </a:spcAft>
              <a:buFont typeface="Arial" charset="0"/>
              <a:buChar char="•"/>
              <a:defRPr sz="3200" kern="1200" baseline="-25000">
                <a:solidFill>
                  <a:schemeClr val="tx1"/>
                </a:solidFill>
                <a:latin typeface="Arial" charset="0"/>
                <a:ea typeface="ＭＳ Ｐゴシック" charset="-128"/>
                <a:cs typeface="Arial" charset="0"/>
              </a:defRPr>
            </a:lvl1pPr>
            <a:lvl2pPr marL="742950" indent="-285750" algn="l" rtl="0" eaLnBrk="0" fontAlgn="base" hangingPunct="0">
              <a:spcBef>
                <a:spcPct val="20000"/>
              </a:spcBef>
              <a:spcAft>
                <a:spcPct val="0"/>
              </a:spcAft>
              <a:buFont typeface="Arial" charset="0"/>
              <a:buChar char="–"/>
              <a:defRPr sz="2800" kern="1200" baseline="-25000">
                <a:solidFill>
                  <a:schemeClr val="tx1"/>
                </a:solidFill>
                <a:latin typeface="Arial" charset="0"/>
                <a:ea typeface="ＭＳ Ｐゴシック" charset="-128"/>
                <a:cs typeface="Arial" charset="0"/>
              </a:defRPr>
            </a:lvl2pPr>
            <a:lvl3pPr marL="1143000" indent="-228600" algn="l" rtl="0" eaLnBrk="0" fontAlgn="base" hangingPunct="0">
              <a:spcBef>
                <a:spcPct val="20000"/>
              </a:spcBef>
              <a:spcAft>
                <a:spcPct val="0"/>
              </a:spcAft>
              <a:buFont typeface="Arial" charset="0"/>
              <a:buChar char="•"/>
              <a:defRPr sz="2400" kern="1200" baseline="-25000">
                <a:solidFill>
                  <a:schemeClr val="tx1"/>
                </a:solidFill>
                <a:latin typeface="Arial" charset="0"/>
                <a:ea typeface="ＭＳ Ｐゴシック" charset="-128"/>
                <a:cs typeface="Arial" charset="0"/>
              </a:defRPr>
            </a:lvl3pPr>
            <a:lvl4pPr marL="1600200" indent="-228600" algn="l" rtl="0" eaLnBrk="0" fontAlgn="base" hangingPunct="0">
              <a:spcBef>
                <a:spcPct val="20000"/>
              </a:spcBef>
              <a:spcAft>
                <a:spcPct val="0"/>
              </a:spcAft>
              <a:buFont typeface="Arial" charset="0"/>
              <a:buChar char="–"/>
              <a:defRPr sz="2000" kern="1200" baseline="-25000">
                <a:solidFill>
                  <a:schemeClr val="tx1"/>
                </a:solidFill>
                <a:latin typeface="Arial" charset="0"/>
                <a:ea typeface="ＭＳ Ｐゴシック" charset="-128"/>
                <a:cs typeface="Arial" charset="0"/>
              </a:defRPr>
            </a:lvl4pPr>
            <a:lvl5pPr marL="2057400" indent="-228600" algn="l" rtl="0" eaLnBrk="0" fontAlgn="base" hangingPunct="0">
              <a:spcBef>
                <a:spcPct val="20000"/>
              </a:spcBef>
              <a:spcAft>
                <a:spcPct val="0"/>
              </a:spcAft>
              <a:buFont typeface="Arial" charset="0"/>
              <a:buChar char="»"/>
              <a:defRPr sz="2000" kern="1200" baseline="-25000">
                <a:solidFill>
                  <a:schemeClr val="tx1"/>
                </a:solidFill>
                <a:latin typeface="Arial" charset="0"/>
                <a:ea typeface="ＭＳ Ｐゴシック" charset="-128"/>
                <a:cs typeface="Arial" charset="0"/>
              </a:defRPr>
            </a:lvl5pPr>
            <a:lvl6pPr marL="2514600" indent="-228600" algn="l" defTabSz="914400" rtl="0" eaLnBrk="1" fontAlgn="base" latinLnBrk="0" hangingPunct="1">
              <a:spcBef>
                <a:spcPct val="20000"/>
              </a:spcBef>
              <a:spcAft>
                <a:spcPct val="0"/>
              </a:spcAft>
              <a:buFont typeface="Arial" charset="0"/>
              <a:buChar char="»"/>
              <a:defRPr sz="2000" kern="1200" baseline="-25000">
                <a:solidFill>
                  <a:schemeClr val="tx1"/>
                </a:solidFill>
                <a:latin typeface="Arial" charset="0"/>
                <a:ea typeface="ＭＳ Ｐゴシック" charset="-128"/>
                <a:cs typeface="Arial" charset="0"/>
              </a:defRPr>
            </a:lvl6pPr>
            <a:lvl7pPr marL="2971800" indent="-228600" algn="l" defTabSz="914400" rtl="0" eaLnBrk="1" fontAlgn="base" latinLnBrk="0" hangingPunct="1">
              <a:spcBef>
                <a:spcPct val="20000"/>
              </a:spcBef>
              <a:spcAft>
                <a:spcPct val="0"/>
              </a:spcAft>
              <a:buFont typeface="Arial" charset="0"/>
              <a:buChar char="»"/>
              <a:defRPr sz="2000" kern="1200" baseline="-25000">
                <a:solidFill>
                  <a:schemeClr val="tx1"/>
                </a:solidFill>
                <a:latin typeface="Arial" charset="0"/>
                <a:ea typeface="ＭＳ Ｐゴシック" charset="-128"/>
                <a:cs typeface="Arial" charset="0"/>
              </a:defRPr>
            </a:lvl7pPr>
            <a:lvl8pPr marL="3429000" indent="-228600" algn="l" defTabSz="914400" rtl="0" eaLnBrk="1" fontAlgn="base" latinLnBrk="0" hangingPunct="1">
              <a:spcBef>
                <a:spcPct val="20000"/>
              </a:spcBef>
              <a:spcAft>
                <a:spcPct val="0"/>
              </a:spcAft>
              <a:buFont typeface="Arial" charset="0"/>
              <a:buChar char="»"/>
              <a:defRPr sz="2000" kern="1200" baseline="-25000">
                <a:solidFill>
                  <a:schemeClr val="tx1"/>
                </a:solidFill>
                <a:latin typeface="Arial" charset="0"/>
                <a:ea typeface="ＭＳ Ｐゴシック" charset="-128"/>
                <a:cs typeface="Arial" charset="0"/>
              </a:defRPr>
            </a:lvl8pPr>
            <a:lvl9pPr marL="3886200" indent="-228600" algn="l" defTabSz="914400" rtl="0" eaLnBrk="1" fontAlgn="base" latinLnBrk="0" hangingPunct="1">
              <a:spcBef>
                <a:spcPct val="20000"/>
              </a:spcBef>
              <a:spcAft>
                <a:spcPct val="0"/>
              </a:spcAft>
              <a:buFont typeface="Arial" charset="0"/>
              <a:buChar char="»"/>
              <a:defRPr sz="2000" kern="1200" baseline="-25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15</a:t>
            </a:fld>
            <a:endParaRPr lang="en-AU" altLang="en-US" sz="1400" b="1" baseline="0" dirty="0">
              <a:latin typeface="Times" pitchFamily="18" charset="0"/>
            </a:endParaRPr>
          </a:p>
        </p:txBody>
      </p:sp>
    </p:spTree>
    <p:extLst>
      <p:ext uri="{BB962C8B-B14F-4D97-AF65-F5344CB8AC3E}">
        <p14:creationId xmlns:p14="http://schemas.microsoft.com/office/powerpoint/2010/main" val="261099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19490">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19490">
                                            <p:txEl>
                                              <p:pRg st="5" end="5"/>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319490">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94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0" grpId="0" uiExpand="1" build="p" autoUpdateAnimBg="0" advAuto="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0517" name="Rectangle 5"/>
          <p:cNvSpPr>
            <a:spLocks noGrp="1" noChangeArrowheads="1"/>
          </p:cNvSpPr>
          <p:nvPr>
            <p:ph type="title"/>
          </p:nvPr>
        </p:nvSpPr>
        <p:spPr>
          <a:xfrm>
            <a:off x="323528" y="260648"/>
            <a:ext cx="7848600" cy="600075"/>
          </a:xfrm>
        </p:spPr>
        <p:txBody>
          <a:bodyPr/>
          <a:lstStyle/>
          <a:p>
            <a:pPr algn="l">
              <a:tabLst>
                <a:tab pos="911225" algn="l"/>
              </a:tabLst>
              <a:defRPr/>
            </a:pPr>
            <a:r>
              <a:rPr lang="en-US" altLang="en-US" sz="3200" cap="none" dirty="0">
                <a:solidFill>
                  <a:srgbClr val="EA0088"/>
                </a:solidFill>
                <a:latin typeface="Trebuchet MS" panose="020B0603020202020204" pitchFamily="34" charset="0"/>
              </a:rPr>
              <a:t>Example 2</a:t>
            </a:r>
            <a:endParaRPr altLang="en-US" sz="3200" cap="none" dirty="0">
              <a:solidFill>
                <a:srgbClr val="EA0088"/>
              </a:solidFill>
              <a:latin typeface="Trebuchet MS" panose="020B0603020202020204" pitchFamily="34" charset="0"/>
            </a:endParaRPr>
          </a:p>
        </p:txBody>
      </p:sp>
      <p:sp>
        <p:nvSpPr>
          <p:cNvPr id="320514" name="Rectangle 2"/>
          <p:cNvSpPr>
            <a:spLocks noGrp="1" noChangeArrowheads="1"/>
          </p:cNvSpPr>
          <p:nvPr>
            <p:ph idx="1"/>
          </p:nvPr>
        </p:nvSpPr>
        <p:spPr>
          <a:xfrm>
            <a:off x="342107" y="1076747"/>
            <a:ext cx="8459787" cy="2362200"/>
          </a:xfrm>
        </p:spPr>
        <p:txBody>
          <a:bodyPr/>
          <a:lstStyle/>
          <a:p>
            <a:pPr marL="0" indent="0" algn="just">
              <a:buFontTx/>
              <a:buNone/>
              <a:defRPr/>
            </a:pPr>
            <a:r>
              <a:rPr lang="en-US" sz="2400" dirty="0">
                <a:latin typeface="Trebuchet MS" panose="020B0603020202020204" pitchFamily="34" charset="0"/>
                <a:ea typeface="+mn-ea"/>
                <a:cs typeface="+mn-cs"/>
              </a:rPr>
              <a:t>The number of cars a dealer is selling daily was recorded over the last 200 days. The data are </a:t>
            </a:r>
            <a:r>
              <a:rPr lang="en-US" sz="2400" dirty="0" err="1">
                <a:latin typeface="Trebuchet MS" panose="020B0603020202020204" pitchFamily="34" charset="0"/>
                <a:ea typeface="+mn-ea"/>
                <a:cs typeface="+mn-cs"/>
              </a:rPr>
              <a:t>summarised</a:t>
            </a:r>
            <a:r>
              <a:rPr lang="en-US" sz="2400" dirty="0">
                <a:latin typeface="Trebuchet MS" panose="020B0603020202020204" pitchFamily="34" charset="0"/>
                <a:ea typeface="+mn-ea"/>
                <a:cs typeface="+mn-cs"/>
              </a:rPr>
              <a:t> as follows:</a:t>
            </a:r>
          </a:p>
          <a:p>
            <a:pPr marL="0" indent="0" algn="just">
              <a:buFontTx/>
              <a:buNone/>
              <a:defRPr/>
            </a:pPr>
            <a:endParaRPr lang="en-US" sz="2400" dirty="0">
              <a:latin typeface="Trebuchet MS" panose="020B0603020202020204" pitchFamily="34" charset="0"/>
              <a:ea typeface="+mn-ea"/>
              <a:cs typeface="+mn-cs"/>
            </a:endParaRPr>
          </a:p>
          <a:p>
            <a:pPr marL="0" indent="0" algn="just">
              <a:buFontTx/>
              <a:buNone/>
              <a:defRPr/>
            </a:pPr>
            <a:endParaRPr lang="en-US" sz="2400" dirty="0">
              <a:latin typeface="Trebuchet MS" panose="020B0603020202020204" pitchFamily="34" charset="0"/>
              <a:ea typeface="+mn-ea"/>
              <a:cs typeface="+mn-cs"/>
            </a:endParaRPr>
          </a:p>
          <a:p>
            <a:pPr marL="0" indent="0" algn="just">
              <a:buFontTx/>
              <a:buNone/>
              <a:defRPr/>
            </a:pPr>
            <a:endParaRPr lang="en-US" sz="2400" dirty="0">
              <a:latin typeface="Trebuchet MS" panose="020B0603020202020204" pitchFamily="34" charset="0"/>
              <a:ea typeface="+mn-ea"/>
              <a:cs typeface="+mn-cs"/>
            </a:endParaRPr>
          </a:p>
          <a:p>
            <a:pPr marL="0" indent="0" algn="just">
              <a:buFontTx/>
              <a:buNone/>
              <a:defRPr/>
            </a:pPr>
            <a:endParaRPr lang="en-US" sz="2400" dirty="0">
              <a:latin typeface="Trebuchet MS" panose="020B0603020202020204" pitchFamily="34" charset="0"/>
              <a:ea typeface="+mn-ea"/>
              <a:cs typeface="+mn-cs"/>
            </a:endParaRPr>
          </a:p>
          <a:p>
            <a:pPr marL="0" indent="0" algn="just">
              <a:buFontTx/>
              <a:buNone/>
              <a:defRPr/>
            </a:pPr>
            <a:endParaRPr lang="en-US" sz="2400" dirty="0">
              <a:latin typeface="Trebuchet MS" panose="020B0603020202020204" pitchFamily="34" charset="0"/>
              <a:ea typeface="+mn-ea"/>
              <a:cs typeface="+mn-cs"/>
            </a:endParaRPr>
          </a:p>
          <a:p>
            <a:pPr marL="0" indent="0" algn="just">
              <a:buFontTx/>
              <a:buNone/>
              <a:defRPr/>
            </a:pPr>
            <a:endParaRPr lang="en-US" sz="2400" dirty="0">
              <a:latin typeface="Trebuchet MS" panose="020B0603020202020204" pitchFamily="34" charset="0"/>
              <a:ea typeface="+mn-ea"/>
              <a:cs typeface="+mn-cs"/>
            </a:endParaRPr>
          </a:p>
          <a:p>
            <a:pPr marL="0" indent="0" algn="just">
              <a:buFontTx/>
              <a:buNone/>
              <a:defRPr/>
            </a:pPr>
            <a:endParaRPr lang="en-US" sz="2400" dirty="0">
              <a:latin typeface="Trebuchet MS" panose="020B0603020202020204" pitchFamily="34" charset="0"/>
              <a:ea typeface="+mn-ea"/>
              <a:cs typeface="+mn-cs"/>
            </a:endParaRPr>
          </a:p>
          <a:p>
            <a:pPr marL="457200" lvl="2" indent="-457200" algn="just" eaLnBrk="1" hangingPunct="1">
              <a:buFont typeface="+mj-lt"/>
              <a:buAutoNum type="alphaLcPeriod"/>
            </a:pPr>
            <a:r>
              <a:rPr lang="en-US" altLang="en-US" dirty="0">
                <a:latin typeface="Trebuchet MS" panose="020B0603020202020204" pitchFamily="34" charset="0"/>
              </a:rPr>
              <a:t>Estimate the probability distribution.</a:t>
            </a:r>
          </a:p>
          <a:p>
            <a:pPr marL="457200" lvl="2" indent="-457200" algn="just" eaLnBrk="1" hangingPunct="1">
              <a:buFont typeface="+mj-lt"/>
              <a:buAutoNum type="alphaLcPeriod"/>
            </a:pPr>
            <a:r>
              <a:rPr lang="en-US" altLang="en-US" dirty="0">
                <a:latin typeface="Trebuchet MS" panose="020B0603020202020204" pitchFamily="34" charset="0"/>
              </a:rPr>
              <a:t>State the probability of selling more than 2 cars a day.</a:t>
            </a:r>
          </a:p>
          <a:p>
            <a:pPr marL="0" indent="0" algn="just">
              <a:buFontTx/>
              <a:buNone/>
              <a:defRPr/>
            </a:pPr>
            <a:endParaRPr lang="en-US" sz="2400" dirty="0">
              <a:latin typeface="Trebuchet MS" panose="020B0603020202020204" pitchFamily="34" charset="0"/>
              <a:ea typeface="+mn-ea"/>
              <a:cs typeface="+mn-cs"/>
            </a:endParaRPr>
          </a:p>
        </p:txBody>
      </p:sp>
      <p:sp>
        <p:nvSpPr>
          <p:cNvPr id="7"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16</a:t>
            </a:fld>
            <a:endParaRPr lang="en-AU" altLang="en-US" sz="1400" b="1" baseline="0" dirty="0">
              <a:latin typeface="Times" pitchFamily="18" charset="0"/>
            </a:endParaRPr>
          </a:p>
        </p:txBody>
      </p:sp>
      <p:sp>
        <p:nvSpPr>
          <p:cNvPr id="38916" name="Text Box 3"/>
          <p:cNvSpPr txBox="1">
            <a:spLocks noChangeArrowheads="1"/>
          </p:cNvSpPr>
          <p:nvPr/>
        </p:nvSpPr>
        <p:spPr bwMode="auto">
          <a:xfrm>
            <a:off x="3197225" y="2262932"/>
            <a:ext cx="2749550" cy="2462212"/>
          </a:xfrm>
          <a:prstGeom prst="rect">
            <a:avLst/>
          </a:prstGeom>
          <a:solidFill>
            <a:srgbClr val="CCFFCC">
              <a:alpha val="50195"/>
            </a:srgbClr>
          </a:solidFill>
          <a:ln w="9525">
            <a:solidFill>
              <a:schemeClr val="tx1"/>
            </a:solidFill>
            <a:miter lim="800000"/>
            <a:headEnd/>
            <a:tailEnd/>
          </a:ln>
        </p:spPr>
        <p:txBody>
          <a:bodyPr wrap="none" anchor="ctr">
            <a:spAutoFit/>
          </a:bodyPr>
          <a:lstStyle>
            <a:lvl1pPr defTabSz="295275">
              <a:spcBef>
                <a:spcPct val="20000"/>
              </a:spcBef>
              <a:buFont typeface="Arial" charset="0"/>
              <a:buChar char="•"/>
              <a:tabLst>
                <a:tab pos="506413" algn="l"/>
                <a:tab pos="1601788" algn="l"/>
                <a:tab pos="1763713" algn="l"/>
                <a:tab pos="1884363" algn="l"/>
              </a:tabLst>
              <a:defRPr sz="3200">
                <a:solidFill>
                  <a:schemeClr val="tx1"/>
                </a:solidFill>
                <a:latin typeface="Arial" charset="0"/>
                <a:ea typeface="ＭＳ Ｐゴシック" charset="-128"/>
                <a:cs typeface="Arial" charset="0"/>
              </a:defRPr>
            </a:lvl1pPr>
            <a:lvl2pPr marL="742950" indent="-285750" defTabSz="295275">
              <a:spcBef>
                <a:spcPct val="20000"/>
              </a:spcBef>
              <a:buFont typeface="Arial" charset="0"/>
              <a:buChar char="–"/>
              <a:tabLst>
                <a:tab pos="506413" algn="l"/>
                <a:tab pos="1601788" algn="l"/>
                <a:tab pos="1763713" algn="l"/>
                <a:tab pos="1884363" algn="l"/>
              </a:tabLst>
              <a:defRPr sz="2800">
                <a:solidFill>
                  <a:schemeClr val="tx1"/>
                </a:solidFill>
                <a:latin typeface="Arial" charset="0"/>
                <a:ea typeface="ＭＳ Ｐゴシック" charset="-128"/>
                <a:cs typeface="Arial" charset="0"/>
              </a:defRPr>
            </a:lvl2pPr>
            <a:lvl3pPr marL="1143000" indent="-228600" defTabSz="295275">
              <a:spcBef>
                <a:spcPct val="20000"/>
              </a:spcBef>
              <a:buFont typeface="Arial" charset="0"/>
              <a:buChar char="•"/>
              <a:tabLst>
                <a:tab pos="506413" algn="l"/>
                <a:tab pos="1601788" algn="l"/>
                <a:tab pos="1763713" algn="l"/>
                <a:tab pos="1884363" algn="l"/>
              </a:tabLst>
              <a:defRPr sz="2400">
                <a:solidFill>
                  <a:schemeClr val="tx1"/>
                </a:solidFill>
                <a:latin typeface="Arial" charset="0"/>
                <a:ea typeface="ＭＳ Ｐゴシック" charset="-128"/>
                <a:cs typeface="Arial" charset="0"/>
              </a:defRPr>
            </a:lvl3pPr>
            <a:lvl4pPr marL="1600200" indent="-228600" defTabSz="295275">
              <a:spcBef>
                <a:spcPct val="20000"/>
              </a:spcBef>
              <a:buFont typeface="Arial" charset="0"/>
              <a:buChar char="–"/>
              <a:tabLst>
                <a:tab pos="506413" algn="l"/>
                <a:tab pos="1601788" algn="l"/>
                <a:tab pos="1763713" algn="l"/>
                <a:tab pos="1884363" algn="l"/>
              </a:tabLst>
              <a:defRPr sz="2000">
                <a:solidFill>
                  <a:schemeClr val="tx1"/>
                </a:solidFill>
                <a:latin typeface="Arial" charset="0"/>
                <a:ea typeface="ＭＳ Ｐゴシック" charset="-128"/>
                <a:cs typeface="Arial" charset="0"/>
              </a:defRPr>
            </a:lvl4pPr>
            <a:lvl5pPr marL="2057400" indent="-228600" defTabSz="295275">
              <a:spcBef>
                <a:spcPct val="20000"/>
              </a:spcBef>
              <a:buFont typeface="Arial" charset="0"/>
              <a:buChar char="»"/>
              <a:tabLst>
                <a:tab pos="506413" algn="l"/>
                <a:tab pos="1601788" algn="l"/>
                <a:tab pos="1763713" algn="l"/>
                <a:tab pos="1884363" algn="l"/>
              </a:tabLst>
              <a:defRPr sz="2000">
                <a:solidFill>
                  <a:schemeClr val="tx1"/>
                </a:solidFill>
                <a:latin typeface="Arial" charset="0"/>
                <a:ea typeface="ＭＳ Ｐゴシック" charset="-128"/>
                <a:cs typeface="Arial" charset="0"/>
              </a:defRPr>
            </a:lvl5pPr>
            <a:lvl6pPr marL="2514600" indent="-228600" defTabSz="295275" fontAlgn="base">
              <a:spcBef>
                <a:spcPct val="20000"/>
              </a:spcBef>
              <a:spcAft>
                <a:spcPct val="0"/>
              </a:spcAft>
              <a:buFont typeface="Arial" charset="0"/>
              <a:buChar char="»"/>
              <a:tabLst>
                <a:tab pos="506413" algn="l"/>
                <a:tab pos="1601788" algn="l"/>
                <a:tab pos="1763713" algn="l"/>
                <a:tab pos="1884363" algn="l"/>
              </a:tabLst>
              <a:defRPr sz="2000">
                <a:solidFill>
                  <a:schemeClr val="tx1"/>
                </a:solidFill>
                <a:latin typeface="Arial" charset="0"/>
                <a:ea typeface="ＭＳ Ｐゴシック" charset="-128"/>
                <a:cs typeface="Arial" charset="0"/>
              </a:defRPr>
            </a:lvl6pPr>
            <a:lvl7pPr marL="2971800" indent="-228600" defTabSz="295275" fontAlgn="base">
              <a:spcBef>
                <a:spcPct val="20000"/>
              </a:spcBef>
              <a:spcAft>
                <a:spcPct val="0"/>
              </a:spcAft>
              <a:buFont typeface="Arial" charset="0"/>
              <a:buChar char="»"/>
              <a:tabLst>
                <a:tab pos="506413" algn="l"/>
                <a:tab pos="1601788" algn="l"/>
                <a:tab pos="1763713" algn="l"/>
                <a:tab pos="1884363" algn="l"/>
              </a:tabLst>
              <a:defRPr sz="2000">
                <a:solidFill>
                  <a:schemeClr val="tx1"/>
                </a:solidFill>
                <a:latin typeface="Arial" charset="0"/>
                <a:ea typeface="ＭＳ Ｐゴシック" charset="-128"/>
                <a:cs typeface="Arial" charset="0"/>
              </a:defRPr>
            </a:lvl7pPr>
            <a:lvl8pPr marL="3429000" indent="-228600" defTabSz="295275" fontAlgn="base">
              <a:spcBef>
                <a:spcPct val="20000"/>
              </a:spcBef>
              <a:spcAft>
                <a:spcPct val="0"/>
              </a:spcAft>
              <a:buFont typeface="Arial" charset="0"/>
              <a:buChar char="»"/>
              <a:tabLst>
                <a:tab pos="506413" algn="l"/>
                <a:tab pos="1601788" algn="l"/>
                <a:tab pos="1763713" algn="l"/>
                <a:tab pos="1884363" algn="l"/>
              </a:tabLst>
              <a:defRPr sz="2000">
                <a:solidFill>
                  <a:schemeClr val="tx1"/>
                </a:solidFill>
                <a:latin typeface="Arial" charset="0"/>
                <a:ea typeface="ＭＳ Ｐゴシック" charset="-128"/>
                <a:cs typeface="Arial" charset="0"/>
              </a:defRPr>
            </a:lvl8pPr>
            <a:lvl9pPr marL="3886200" indent="-228600" defTabSz="295275" fontAlgn="base">
              <a:spcBef>
                <a:spcPct val="20000"/>
              </a:spcBef>
              <a:spcAft>
                <a:spcPct val="0"/>
              </a:spcAft>
              <a:buFont typeface="Arial" charset="0"/>
              <a:buChar char="»"/>
              <a:tabLst>
                <a:tab pos="506413" algn="l"/>
                <a:tab pos="1601788" algn="l"/>
                <a:tab pos="1763713" algn="l"/>
                <a:tab pos="1884363" algn="l"/>
              </a:tabLst>
              <a:defRPr sz="2000">
                <a:solidFill>
                  <a:schemeClr val="tx1"/>
                </a:solidFill>
                <a:latin typeface="Arial" charset="0"/>
                <a:ea typeface="ＭＳ Ｐゴシック" charset="-128"/>
                <a:cs typeface="Arial" charset="0"/>
              </a:defRPr>
            </a:lvl9pPr>
          </a:lstStyle>
          <a:p>
            <a:pPr>
              <a:spcBef>
                <a:spcPct val="0"/>
              </a:spcBef>
              <a:buFontTx/>
              <a:buNone/>
            </a:pPr>
            <a:r>
              <a:rPr lang="en-US" altLang="en-US" sz="2200" b="1" baseline="0" dirty="0">
                <a:latin typeface="Arial Narrow" pitchFamily="34" charset="0"/>
              </a:rPr>
              <a:t>Daily sales   Frequency</a:t>
            </a:r>
            <a:endParaRPr lang="en-US" altLang="en-US" sz="2200" baseline="0" dirty="0">
              <a:latin typeface="Arial Narrow" pitchFamily="34" charset="0"/>
            </a:endParaRPr>
          </a:p>
          <a:p>
            <a:pPr>
              <a:spcBef>
                <a:spcPct val="0"/>
              </a:spcBef>
              <a:buFontTx/>
              <a:buNone/>
            </a:pPr>
            <a:r>
              <a:rPr lang="en-US" altLang="en-US" sz="2200" baseline="0" dirty="0">
                <a:latin typeface="Arial Narrow" pitchFamily="34" charset="0"/>
              </a:rPr>
              <a:t>	0		10</a:t>
            </a:r>
          </a:p>
          <a:p>
            <a:pPr>
              <a:spcBef>
                <a:spcPct val="0"/>
              </a:spcBef>
              <a:buFontTx/>
              <a:buNone/>
            </a:pPr>
            <a:r>
              <a:rPr lang="en-US" altLang="en-US" sz="2200" baseline="0" dirty="0">
                <a:latin typeface="Arial Narrow" pitchFamily="34" charset="0"/>
              </a:rPr>
              <a:t>	1		30</a:t>
            </a:r>
          </a:p>
          <a:p>
            <a:pPr>
              <a:spcBef>
                <a:spcPct val="0"/>
              </a:spcBef>
              <a:buFontTx/>
              <a:buNone/>
            </a:pPr>
            <a:r>
              <a:rPr lang="en-US" altLang="en-US" sz="2200" baseline="0" dirty="0">
                <a:latin typeface="Arial Narrow" pitchFamily="34" charset="0"/>
              </a:rPr>
              <a:t>	2		70	</a:t>
            </a:r>
          </a:p>
          <a:p>
            <a:pPr>
              <a:spcBef>
                <a:spcPct val="0"/>
              </a:spcBef>
              <a:buFontTx/>
              <a:buNone/>
            </a:pPr>
            <a:r>
              <a:rPr lang="en-US" altLang="en-US" sz="2200" baseline="0" dirty="0">
                <a:latin typeface="Arial Narrow" pitchFamily="34" charset="0"/>
              </a:rPr>
              <a:t>	3		50</a:t>
            </a:r>
          </a:p>
          <a:p>
            <a:pPr>
              <a:spcBef>
                <a:spcPct val="0"/>
              </a:spcBef>
              <a:buFontTx/>
              <a:buNone/>
            </a:pPr>
            <a:r>
              <a:rPr lang="en-US" altLang="en-US" sz="2200" baseline="0" dirty="0">
                <a:latin typeface="Arial Narrow" pitchFamily="34" charset="0"/>
              </a:rPr>
              <a:t>	4		</a:t>
            </a:r>
            <a:r>
              <a:rPr lang="en-US" altLang="en-US" sz="2200" u="sng" baseline="0" dirty="0">
                <a:latin typeface="Arial Narrow" pitchFamily="34" charset="0"/>
              </a:rPr>
              <a:t>40</a:t>
            </a:r>
            <a:endParaRPr lang="en-US" altLang="en-US" sz="2200" baseline="0" dirty="0">
              <a:latin typeface="Arial Narrow" pitchFamily="34" charset="0"/>
            </a:endParaRPr>
          </a:p>
          <a:p>
            <a:pPr>
              <a:spcBef>
                <a:spcPct val="0"/>
              </a:spcBef>
              <a:buFontTx/>
              <a:buNone/>
            </a:pPr>
            <a:r>
              <a:rPr lang="en-US" altLang="en-US" sz="2200" baseline="0" dirty="0">
                <a:latin typeface="Arial Narrow" pitchFamily="34" charset="0"/>
              </a:rPr>
              <a:t>		 200</a:t>
            </a:r>
          </a:p>
        </p:txBody>
      </p:sp>
      <p:sp>
        <p:nvSpPr>
          <p:cNvPr id="320516" name="Rectangle 4"/>
          <p:cNvSpPr>
            <a:spLocks noChangeArrowheads="1"/>
          </p:cNvSpPr>
          <p:nvPr/>
        </p:nvSpPr>
        <p:spPr bwMode="auto">
          <a:xfrm>
            <a:off x="395536" y="4848944"/>
            <a:ext cx="835292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marL="457200" lvl="2" indent="-457200" algn="just" eaLnBrk="1" hangingPunct="1">
              <a:buFont typeface="+mj-lt"/>
              <a:buAutoNum type="alphaLcPeriod"/>
            </a:pPr>
            <a:endParaRPr lang="en-US" altLang="en-US" baseline="0" dirty="0">
              <a:latin typeface="Trebuchet MS" panose="020B0603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20517"/>
                                        </p:tgtEl>
                                        <p:attrNameLst>
                                          <p:attrName>style.visibility</p:attrName>
                                        </p:attrNameLst>
                                      </p:cBhvr>
                                      <p:to>
                                        <p:strVal val="visible"/>
                                      </p:to>
                                    </p:set>
                                    <p:animEffect transition="in" filter="dissolve">
                                      <p:cBhvr>
                                        <p:cTn id="7" dur="500"/>
                                        <p:tgtEl>
                                          <p:spTgt spid="320517"/>
                                        </p:tgtEl>
                                      </p:cBhvr>
                                    </p:animEffect>
                                  </p:childTnLst>
                                </p:cTn>
                              </p:par>
                              <p:par>
                                <p:cTn id="8" presetID="1" presetClass="entr" presetSubtype="0" fill="hold" nodeType="withEffect">
                                  <p:stCondLst>
                                    <p:cond delay="0"/>
                                  </p:stCondLst>
                                  <p:childTnLst>
                                    <p:set>
                                      <p:cBhvr>
                                        <p:cTn id="9" dur="1" fill="hold">
                                          <p:stCondLst>
                                            <p:cond delay="0"/>
                                          </p:stCondLst>
                                        </p:cTn>
                                        <p:tgtEl>
                                          <p:spTgt spid="320514">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320514">
                                            <p:txEl>
                                              <p:pRg st="8" end="8"/>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20514">
                                            <p:txEl>
                                              <p:pRg st="9" end="9"/>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8916"/>
                                        </p:tgtEl>
                                        <p:attrNameLst>
                                          <p:attrName>style.visibility</p:attrName>
                                        </p:attrNameLst>
                                      </p:cBhvr>
                                      <p:to>
                                        <p:strVal val="visible"/>
                                      </p:to>
                                    </p:set>
                                  </p:childTnLst>
                                </p:cTn>
                              </p:par>
                            </p:childTnLst>
                          </p:cTn>
                        </p:par>
                        <p:par>
                          <p:cTn id="16" fill="hold" nodeType="withGroup">
                            <p:stCondLst>
                              <p:cond delay="500"/>
                            </p:stCondLst>
                            <p:childTnLst>
                              <p:par>
                                <p:cTn id="17" presetID="2" presetClass="entr" presetSubtype="2" fill="hold" grpId="0" nodeType="afterEffect" nodePh="1">
                                  <p:stCondLst>
                                    <p:cond delay="0"/>
                                  </p:stCondLst>
                                  <p:endCondLst>
                                    <p:cond evt="begin" delay="0">
                                      <p:tn val="17"/>
                                    </p:cond>
                                  </p:endCondLst>
                                  <p:childTnLst>
                                    <p:set>
                                      <p:cBhvr>
                                        <p:cTn id="18" dur="1" fill="hold">
                                          <p:stCondLst>
                                            <p:cond delay="0"/>
                                          </p:stCondLst>
                                        </p:cTn>
                                        <p:tgtEl>
                                          <p:spTgt spid="320516">
                                            <p:txEl>
                                              <p:pRg st="0" end="0"/>
                                            </p:txEl>
                                          </p:spTgt>
                                        </p:tgtEl>
                                        <p:attrNameLst>
                                          <p:attrName>style.visibility</p:attrName>
                                        </p:attrNameLst>
                                      </p:cBhvr>
                                      <p:to>
                                        <p:strVal val="visible"/>
                                      </p:to>
                                    </p:set>
                                    <p:anim calcmode="lin" valueType="num">
                                      <p:cBhvr additive="base">
                                        <p:cTn id="19" dur="500" fill="hold"/>
                                        <p:tgtEl>
                                          <p:spTgt spid="320516">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2051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7" grpId="0" autoUpdateAnimBg="0"/>
      <p:bldP spid="38916" grpId="0" animBg="1"/>
      <p:bldP spid="320516" grpId="0" build="p" bldLvl="3"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 name="Rectangle 2"/>
          <p:cNvSpPr>
            <a:spLocks noChangeArrowheads="1"/>
          </p:cNvSpPr>
          <p:nvPr/>
        </p:nvSpPr>
        <p:spPr bwMode="auto">
          <a:xfrm>
            <a:off x="4427984" y="5013176"/>
            <a:ext cx="2520280" cy="432048"/>
          </a:xfrm>
          <a:prstGeom prst="rect">
            <a:avLst/>
          </a:prstGeom>
          <a:solidFill>
            <a:srgbClr val="3399FF"/>
          </a:solidFill>
          <a:ln w="9525">
            <a:solidFill>
              <a:srgbClr val="FF00FF"/>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321540" name="Rectangle 4"/>
          <p:cNvSpPr>
            <a:spLocks noGrp="1" noChangeArrowheads="1"/>
          </p:cNvSpPr>
          <p:nvPr>
            <p:ph idx="1"/>
          </p:nvPr>
        </p:nvSpPr>
        <p:spPr>
          <a:xfrm>
            <a:off x="442664" y="692696"/>
            <a:ext cx="8305800" cy="5129510"/>
          </a:xfrm>
        </p:spPr>
        <p:txBody>
          <a:bodyPr/>
          <a:lstStyle/>
          <a:p>
            <a:pPr>
              <a:buFontTx/>
              <a:buNone/>
            </a:pPr>
            <a:r>
              <a:rPr lang="en-US" altLang="en-US" b="1" dirty="0">
                <a:solidFill>
                  <a:schemeClr val="accent2"/>
                </a:solidFill>
                <a:latin typeface="Trebuchet MS" panose="020B0603020202020204" pitchFamily="34" charset="0"/>
                <a:ea typeface="ＭＳ Ｐゴシック" charset="-128"/>
                <a:cs typeface="Arial" charset="0"/>
              </a:rPr>
              <a:t>Solution</a:t>
            </a:r>
          </a:p>
          <a:p>
            <a:pPr marL="457200" lvl="1" indent="-457200" algn="just">
              <a:buFontTx/>
              <a:buAutoNum type="alphaLcPeriod"/>
            </a:pPr>
            <a:r>
              <a:rPr lang="en-US" altLang="en-US" sz="2400" dirty="0">
                <a:latin typeface="Trebuchet MS" panose="020B0603020202020204" pitchFamily="34" charset="0"/>
                <a:ea typeface="ＭＳ Ｐゴシック" charset="-128"/>
                <a:cs typeface="Arial" charset="0"/>
              </a:rPr>
              <a:t>From the table of frequencies we can calculate the relative frequency, which becomes our estimated probability distribution.</a:t>
            </a:r>
          </a:p>
          <a:p>
            <a:pPr marL="457200" lvl="1" indent="-457200" algn="just">
              <a:buFontTx/>
              <a:buAutoNum type="alphaLcPeriod"/>
            </a:pPr>
            <a:endParaRPr lang="en-US" altLang="en-US" sz="2400" dirty="0">
              <a:latin typeface="Trebuchet MS" panose="020B0603020202020204" pitchFamily="34" charset="0"/>
              <a:ea typeface="ＭＳ Ｐゴシック" charset="-128"/>
              <a:cs typeface="Arial" charset="0"/>
            </a:endParaRPr>
          </a:p>
          <a:p>
            <a:pPr marL="457200" lvl="1" indent="-457200" algn="just">
              <a:buFontTx/>
              <a:buAutoNum type="alphaLcPeriod"/>
            </a:pPr>
            <a:endParaRPr lang="en-US" altLang="en-US" sz="2400" dirty="0">
              <a:latin typeface="Trebuchet MS" panose="020B0603020202020204" pitchFamily="34" charset="0"/>
              <a:ea typeface="ＭＳ Ｐゴシック" charset="-128"/>
              <a:cs typeface="Arial" charset="0"/>
            </a:endParaRPr>
          </a:p>
          <a:p>
            <a:pPr marL="457200" lvl="1" indent="-457200" algn="just">
              <a:buFontTx/>
              <a:buAutoNum type="alphaLcPeriod"/>
            </a:pPr>
            <a:endParaRPr lang="en-US" altLang="en-US" sz="2400" dirty="0">
              <a:latin typeface="Trebuchet MS" panose="020B0603020202020204" pitchFamily="34" charset="0"/>
              <a:ea typeface="ＭＳ Ｐゴシック" charset="-128"/>
              <a:cs typeface="Arial" charset="0"/>
            </a:endParaRPr>
          </a:p>
          <a:p>
            <a:pPr marL="457200" lvl="1" indent="-457200" algn="just">
              <a:buFontTx/>
              <a:buAutoNum type="alphaLcPeriod"/>
            </a:pPr>
            <a:endParaRPr lang="en-US" altLang="en-US" sz="2400" dirty="0">
              <a:latin typeface="Trebuchet MS" panose="020B0603020202020204" pitchFamily="34" charset="0"/>
              <a:ea typeface="ＭＳ Ｐゴシック" charset="-128"/>
              <a:cs typeface="Arial" charset="0"/>
            </a:endParaRPr>
          </a:p>
          <a:p>
            <a:pPr marL="457200" lvl="1" indent="-457200" algn="just">
              <a:buFontTx/>
              <a:buAutoNum type="alphaLcPeriod"/>
            </a:pPr>
            <a:endParaRPr lang="en-US" altLang="en-US" sz="2400" dirty="0">
              <a:latin typeface="Trebuchet MS" panose="020B0603020202020204" pitchFamily="34" charset="0"/>
              <a:ea typeface="ＭＳ Ｐゴシック" charset="-128"/>
              <a:cs typeface="Arial" charset="0"/>
            </a:endParaRPr>
          </a:p>
          <a:p>
            <a:pPr marL="0" lvl="1" indent="0" algn="just">
              <a:buNone/>
            </a:pPr>
            <a:endParaRPr lang="en-US" altLang="en-US" sz="1800" dirty="0">
              <a:latin typeface="Trebuchet MS" panose="020B0603020202020204" pitchFamily="34" charset="0"/>
              <a:ea typeface="ＭＳ Ｐゴシック" charset="-128"/>
              <a:cs typeface="Arial" charset="0"/>
            </a:endParaRPr>
          </a:p>
          <a:p>
            <a:pPr marL="0" lvl="1" indent="0" algn="just">
              <a:spcAft>
                <a:spcPts val="600"/>
              </a:spcAft>
              <a:buNone/>
            </a:pPr>
            <a:r>
              <a:rPr lang="en-US" altLang="en-US" sz="2400" dirty="0">
                <a:latin typeface="Trebuchet MS" panose="020B0603020202020204" pitchFamily="34" charset="0"/>
              </a:rPr>
              <a:t>b.	The probability of selling more than 2 cars a day is </a:t>
            </a:r>
          </a:p>
          <a:p>
            <a:pPr marL="0" lvl="1" indent="0" algn="just">
              <a:spcAft>
                <a:spcPts val="1200"/>
              </a:spcAft>
              <a:buNone/>
            </a:pPr>
            <a:r>
              <a:rPr lang="en-US" altLang="en-US" sz="2400" dirty="0">
                <a:latin typeface="Trebuchet MS" panose="020B0603020202020204" pitchFamily="34" charset="0"/>
              </a:rPr>
              <a:t>  		</a:t>
            </a:r>
            <a:r>
              <a:rPr lang="en-US" altLang="en-US" sz="2400" dirty="0">
                <a:solidFill>
                  <a:schemeClr val="accent1"/>
                </a:solidFill>
                <a:latin typeface="Arial Narrow" pitchFamily="34" charset="0"/>
              </a:rPr>
              <a:t>P(X&gt;2) = P(X=3) +  P(X=4) = 0.25 + 0.20 = 0.45</a:t>
            </a:r>
            <a:r>
              <a:rPr lang="en-US" altLang="en-US" sz="2400" dirty="0">
                <a:solidFill>
                  <a:schemeClr val="accent1"/>
                </a:solidFill>
                <a:latin typeface="Trebuchet MS" panose="020B0603020202020204" pitchFamily="34" charset="0"/>
              </a:rPr>
              <a:t>.</a:t>
            </a:r>
            <a:endParaRPr lang="en-US" altLang="en-US" sz="2400" dirty="0">
              <a:solidFill>
                <a:schemeClr val="accent1"/>
              </a:solidFill>
              <a:latin typeface="Arial Narrow" pitchFamily="34" charset="0"/>
            </a:endParaRPr>
          </a:p>
          <a:p>
            <a:pPr marL="0" lvl="1" indent="0" algn="just">
              <a:buNone/>
            </a:pPr>
            <a:endParaRPr lang="en-US" altLang="en-US" sz="2400" dirty="0">
              <a:latin typeface="Trebuchet MS" panose="020B0603020202020204" pitchFamily="34" charset="0"/>
              <a:ea typeface="ＭＳ Ｐゴシック" charset="-128"/>
              <a:cs typeface="Arial" charset="0"/>
            </a:endParaRPr>
          </a:p>
        </p:txBody>
      </p:sp>
      <p:sp>
        <p:nvSpPr>
          <p:cNvPr id="26"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17</a:t>
            </a:fld>
            <a:endParaRPr lang="en-AU" altLang="en-US" sz="1400" b="1" baseline="0" dirty="0">
              <a:latin typeface="Times" pitchFamily="18" charset="0"/>
            </a:endParaRPr>
          </a:p>
        </p:txBody>
      </p:sp>
      <p:sp>
        <p:nvSpPr>
          <p:cNvPr id="321539" name="Rectangle 3"/>
          <p:cNvSpPr>
            <a:spLocks noChangeArrowheads="1"/>
          </p:cNvSpPr>
          <p:nvPr/>
        </p:nvSpPr>
        <p:spPr bwMode="auto">
          <a:xfrm>
            <a:off x="7391400" y="3886200"/>
            <a:ext cx="838200" cy="228600"/>
          </a:xfrm>
          <a:prstGeom prst="rect">
            <a:avLst/>
          </a:prstGeom>
          <a:solidFill>
            <a:srgbClr val="3399FF"/>
          </a:solidFill>
          <a:ln w="9525">
            <a:solidFill>
              <a:srgbClr val="FF00FF"/>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321541" name="Text Box 5"/>
          <p:cNvSpPr txBox="1">
            <a:spLocks noChangeArrowheads="1"/>
          </p:cNvSpPr>
          <p:nvPr/>
        </p:nvSpPr>
        <p:spPr bwMode="auto">
          <a:xfrm>
            <a:off x="1038065" y="2564904"/>
            <a:ext cx="3317911" cy="2246769"/>
          </a:xfrm>
          <a:prstGeom prst="rect">
            <a:avLst/>
          </a:prstGeom>
          <a:solidFill>
            <a:srgbClr val="CCFFCC">
              <a:alpha val="50195"/>
            </a:srgbClr>
          </a:solidFill>
          <a:ln w="9525">
            <a:solidFill>
              <a:schemeClr val="tx1"/>
            </a:solidFill>
            <a:miter lim="800000"/>
            <a:headEnd/>
            <a:tailEnd/>
          </a:ln>
        </p:spPr>
        <p:txBody>
          <a:bodyPr wrap="none" anchor="ctr">
            <a:spAutoFit/>
          </a:bodyPr>
          <a:lstStyle>
            <a:lvl1pPr defTabSz="295275">
              <a:spcBef>
                <a:spcPct val="20000"/>
              </a:spcBef>
              <a:buFont typeface="Arial" charset="0"/>
              <a:buChar char="•"/>
              <a:tabLst>
                <a:tab pos="506413" algn="l"/>
                <a:tab pos="1601788" algn="l"/>
                <a:tab pos="1763713" algn="l"/>
                <a:tab pos="1884363" algn="l"/>
              </a:tabLst>
              <a:defRPr sz="3200">
                <a:solidFill>
                  <a:schemeClr val="tx1"/>
                </a:solidFill>
                <a:latin typeface="Arial" charset="0"/>
                <a:ea typeface="ＭＳ Ｐゴシック" charset="-128"/>
                <a:cs typeface="Arial" charset="0"/>
              </a:defRPr>
            </a:lvl1pPr>
            <a:lvl2pPr marL="742950" indent="-285750" defTabSz="295275">
              <a:spcBef>
                <a:spcPct val="20000"/>
              </a:spcBef>
              <a:buFont typeface="Arial" charset="0"/>
              <a:buChar char="–"/>
              <a:tabLst>
                <a:tab pos="506413" algn="l"/>
                <a:tab pos="1601788" algn="l"/>
                <a:tab pos="1763713" algn="l"/>
                <a:tab pos="1884363" algn="l"/>
              </a:tabLst>
              <a:defRPr sz="2800">
                <a:solidFill>
                  <a:schemeClr val="tx1"/>
                </a:solidFill>
                <a:latin typeface="Arial" charset="0"/>
                <a:ea typeface="ＭＳ Ｐゴシック" charset="-128"/>
                <a:cs typeface="Arial" charset="0"/>
              </a:defRPr>
            </a:lvl2pPr>
            <a:lvl3pPr marL="1143000" indent="-228600" defTabSz="295275">
              <a:spcBef>
                <a:spcPct val="20000"/>
              </a:spcBef>
              <a:buFont typeface="Arial" charset="0"/>
              <a:buChar char="•"/>
              <a:tabLst>
                <a:tab pos="506413" algn="l"/>
                <a:tab pos="1601788" algn="l"/>
                <a:tab pos="1763713" algn="l"/>
                <a:tab pos="1884363" algn="l"/>
              </a:tabLst>
              <a:defRPr sz="2400">
                <a:solidFill>
                  <a:schemeClr val="tx1"/>
                </a:solidFill>
                <a:latin typeface="Arial" charset="0"/>
                <a:ea typeface="ＭＳ Ｐゴシック" charset="-128"/>
                <a:cs typeface="Arial" charset="0"/>
              </a:defRPr>
            </a:lvl3pPr>
            <a:lvl4pPr marL="1600200" indent="-228600" defTabSz="295275">
              <a:spcBef>
                <a:spcPct val="20000"/>
              </a:spcBef>
              <a:buFont typeface="Arial" charset="0"/>
              <a:buChar char="–"/>
              <a:tabLst>
                <a:tab pos="506413" algn="l"/>
                <a:tab pos="1601788" algn="l"/>
                <a:tab pos="1763713" algn="l"/>
                <a:tab pos="1884363" algn="l"/>
              </a:tabLst>
              <a:defRPr sz="2000">
                <a:solidFill>
                  <a:schemeClr val="tx1"/>
                </a:solidFill>
                <a:latin typeface="Arial" charset="0"/>
                <a:ea typeface="ＭＳ Ｐゴシック" charset="-128"/>
                <a:cs typeface="Arial" charset="0"/>
              </a:defRPr>
            </a:lvl4pPr>
            <a:lvl5pPr marL="2057400" indent="-228600" defTabSz="295275">
              <a:spcBef>
                <a:spcPct val="20000"/>
              </a:spcBef>
              <a:buFont typeface="Arial" charset="0"/>
              <a:buChar char="»"/>
              <a:tabLst>
                <a:tab pos="506413" algn="l"/>
                <a:tab pos="1601788" algn="l"/>
                <a:tab pos="1763713" algn="l"/>
                <a:tab pos="1884363" algn="l"/>
              </a:tabLst>
              <a:defRPr sz="2000">
                <a:solidFill>
                  <a:schemeClr val="tx1"/>
                </a:solidFill>
                <a:latin typeface="Arial" charset="0"/>
                <a:ea typeface="ＭＳ Ｐゴシック" charset="-128"/>
                <a:cs typeface="Arial" charset="0"/>
              </a:defRPr>
            </a:lvl5pPr>
            <a:lvl6pPr marL="2514600" indent="-228600" defTabSz="295275" fontAlgn="base">
              <a:spcBef>
                <a:spcPct val="20000"/>
              </a:spcBef>
              <a:spcAft>
                <a:spcPct val="0"/>
              </a:spcAft>
              <a:buFont typeface="Arial" charset="0"/>
              <a:buChar char="»"/>
              <a:tabLst>
                <a:tab pos="506413" algn="l"/>
                <a:tab pos="1601788" algn="l"/>
                <a:tab pos="1763713" algn="l"/>
                <a:tab pos="1884363" algn="l"/>
              </a:tabLst>
              <a:defRPr sz="2000">
                <a:solidFill>
                  <a:schemeClr val="tx1"/>
                </a:solidFill>
                <a:latin typeface="Arial" charset="0"/>
                <a:ea typeface="ＭＳ Ｐゴシック" charset="-128"/>
                <a:cs typeface="Arial" charset="0"/>
              </a:defRPr>
            </a:lvl6pPr>
            <a:lvl7pPr marL="2971800" indent="-228600" defTabSz="295275" fontAlgn="base">
              <a:spcBef>
                <a:spcPct val="20000"/>
              </a:spcBef>
              <a:spcAft>
                <a:spcPct val="0"/>
              </a:spcAft>
              <a:buFont typeface="Arial" charset="0"/>
              <a:buChar char="»"/>
              <a:tabLst>
                <a:tab pos="506413" algn="l"/>
                <a:tab pos="1601788" algn="l"/>
                <a:tab pos="1763713" algn="l"/>
                <a:tab pos="1884363" algn="l"/>
              </a:tabLst>
              <a:defRPr sz="2000">
                <a:solidFill>
                  <a:schemeClr val="tx1"/>
                </a:solidFill>
                <a:latin typeface="Arial" charset="0"/>
                <a:ea typeface="ＭＳ Ｐゴシック" charset="-128"/>
                <a:cs typeface="Arial" charset="0"/>
              </a:defRPr>
            </a:lvl7pPr>
            <a:lvl8pPr marL="3429000" indent="-228600" defTabSz="295275" fontAlgn="base">
              <a:spcBef>
                <a:spcPct val="20000"/>
              </a:spcBef>
              <a:spcAft>
                <a:spcPct val="0"/>
              </a:spcAft>
              <a:buFont typeface="Arial" charset="0"/>
              <a:buChar char="»"/>
              <a:tabLst>
                <a:tab pos="506413" algn="l"/>
                <a:tab pos="1601788" algn="l"/>
                <a:tab pos="1763713" algn="l"/>
                <a:tab pos="1884363" algn="l"/>
              </a:tabLst>
              <a:defRPr sz="2000">
                <a:solidFill>
                  <a:schemeClr val="tx1"/>
                </a:solidFill>
                <a:latin typeface="Arial" charset="0"/>
                <a:ea typeface="ＭＳ Ｐゴシック" charset="-128"/>
                <a:cs typeface="Arial" charset="0"/>
              </a:defRPr>
            </a:lvl8pPr>
            <a:lvl9pPr marL="3886200" indent="-228600" defTabSz="295275" fontAlgn="base">
              <a:spcBef>
                <a:spcPct val="20000"/>
              </a:spcBef>
              <a:spcAft>
                <a:spcPct val="0"/>
              </a:spcAft>
              <a:buFont typeface="Arial" charset="0"/>
              <a:buChar char="»"/>
              <a:tabLst>
                <a:tab pos="506413" algn="l"/>
                <a:tab pos="1601788" algn="l"/>
                <a:tab pos="1763713" algn="l"/>
                <a:tab pos="1884363" algn="l"/>
              </a:tabLst>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1" baseline="0" dirty="0">
                <a:latin typeface="Arial Narrow" pitchFamily="34" charset="0"/>
              </a:rPr>
              <a:t>Daily sales   Relative frequency</a:t>
            </a:r>
            <a:endParaRPr lang="en-US" altLang="en-US" sz="2000" baseline="0" dirty="0">
              <a:latin typeface="Arial Narrow" pitchFamily="34" charset="0"/>
            </a:endParaRPr>
          </a:p>
          <a:p>
            <a:pPr>
              <a:spcBef>
                <a:spcPct val="0"/>
              </a:spcBef>
              <a:buFontTx/>
              <a:buNone/>
            </a:pPr>
            <a:r>
              <a:rPr lang="en-US" altLang="en-US" sz="2000" baseline="0" dirty="0">
                <a:latin typeface="Arial Narrow" pitchFamily="34" charset="0"/>
              </a:rPr>
              <a:t>	0		10/200 = 0.05</a:t>
            </a:r>
          </a:p>
          <a:p>
            <a:pPr>
              <a:spcBef>
                <a:spcPct val="0"/>
              </a:spcBef>
              <a:buFontTx/>
              <a:buNone/>
            </a:pPr>
            <a:r>
              <a:rPr lang="en-US" altLang="en-US" sz="2000" baseline="0" dirty="0">
                <a:latin typeface="Arial Narrow" pitchFamily="34" charset="0"/>
              </a:rPr>
              <a:t>	1		30/200 = 0.15</a:t>
            </a:r>
          </a:p>
          <a:p>
            <a:pPr>
              <a:spcBef>
                <a:spcPct val="0"/>
              </a:spcBef>
              <a:buFontTx/>
              <a:buNone/>
            </a:pPr>
            <a:r>
              <a:rPr lang="en-US" altLang="en-US" sz="2000" baseline="0" dirty="0">
                <a:latin typeface="Arial Narrow" pitchFamily="34" charset="0"/>
              </a:rPr>
              <a:t>	2		70/200 = 0.35</a:t>
            </a:r>
          </a:p>
          <a:p>
            <a:pPr>
              <a:spcBef>
                <a:spcPct val="0"/>
              </a:spcBef>
              <a:buFontTx/>
              <a:buNone/>
            </a:pPr>
            <a:r>
              <a:rPr lang="en-US" altLang="en-US" sz="2000" baseline="0" dirty="0">
                <a:latin typeface="Arial Narrow" pitchFamily="34" charset="0"/>
              </a:rPr>
              <a:t>	3		50/200 = 0.25</a:t>
            </a:r>
          </a:p>
          <a:p>
            <a:pPr>
              <a:spcBef>
                <a:spcPct val="0"/>
              </a:spcBef>
              <a:buFontTx/>
              <a:buNone/>
            </a:pPr>
            <a:r>
              <a:rPr lang="en-US" altLang="en-US" sz="2000" baseline="0" dirty="0">
                <a:latin typeface="Arial Narrow" pitchFamily="34" charset="0"/>
              </a:rPr>
              <a:t>	4		</a:t>
            </a:r>
            <a:r>
              <a:rPr lang="en-US" altLang="en-US" sz="2000" u="sng" baseline="0" dirty="0">
                <a:latin typeface="Arial Narrow" pitchFamily="34" charset="0"/>
              </a:rPr>
              <a:t>40/200 = 0.20</a:t>
            </a:r>
            <a:endParaRPr lang="en-US" altLang="en-US" sz="2000" baseline="0" dirty="0">
              <a:latin typeface="Arial Narrow" pitchFamily="34" charset="0"/>
            </a:endParaRPr>
          </a:p>
          <a:p>
            <a:pPr>
              <a:spcBef>
                <a:spcPct val="0"/>
              </a:spcBef>
              <a:buFontTx/>
              <a:buNone/>
            </a:pPr>
            <a:r>
              <a:rPr lang="en-US" altLang="en-US" sz="2000" baseline="0" dirty="0">
                <a:latin typeface="Arial Narrow" pitchFamily="34" charset="0"/>
              </a:rPr>
              <a:t>						  1.00</a:t>
            </a:r>
          </a:p>
        </p:txBody>
      </p:sp>
      <p:sp>
        <p:nvSpPr>
          <p:cNvPr id="321542" name="Rectangle 6"/>
          <p:cNvSpPr>
            <a:spLocks noChangeArrowheads="1"/>
          </p:cNvSpPr>
          <p:nvPr/>
        </p:nvSpPr>
        <p:spPr bwMode="auto">
          <a:xfrm>
            <a:off x="372268" y="4869160"/>
            <a:ext cx="784939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marL="549275" lvl="1" indent="-549275" eaLnBrk="1" hangingPunct="1">
              <a:buNone/>
            </a:pPr>
            <a:endParaRPr lang="en-US" altLang="en-US" sz="2400" baseline="0" dirty="0">
              <a:solidFill>
                <a:schemeClr val="accent1"/>
              </a:solidFill>
              <a:latin typeface="Arial Narrow" pitchFamily="34" charset="0"/>
            </a:endParaRPr>
          </a:p>
        </p:txBody>
      </p:sp>
      <p:sp>
        <p:nvSpPr>
          <p:cNvPr id="321543" name="Line 7"/>
          <p:cNvSpPr>
            <a:spLocks noChangeShapeType="1"/>
          </p:cNvSpPr>
          <p:nvPr/>
        </p:nvSpPr>
        <p:spPr bwMode="auto">
          <a:xfrm>
            <a:off x="5334000" y="3810000"/>
            <a:ext cx="3352800" cy="0"/>
          </a:xfrm>
          <a:prstGeom prst="line">
            <a:avLst/>
          </a:prstGeom>
          <a:noFill/>
          <a:ln w="9525">
            <a:solidFill>
              <a:srgbClr val="FF00FF"/>
            </a:solidFill>
            <a:round/>
            <a:headEnd/>
            <a:tailEnd/>
          </a:ln>
          <a:scene3d>
            <a:camera prst="legacyObliqueTopRight"/>
            <a:lightRig rig="legacyFlat3" dir="b"/>
          </a:scene3d>
          <a:sp3d extrusionH="430200" prstMaterial="legacyMatte">
            <a:bevelT w="13500" h="13500" prst="angle"/>
            <a:bevelB w="13500" h="13500" prst="angle"/>
            <a:extrusionClr>
              <a:srgbClr val="FF00FF"/>
            </a:extrusionClr>
          </a:sp3d>
          <a:extLst>
            <a:ext uri="{909E8E84-426E-40DD-AFC4-6F175D3DCCD1}">
              <a14:hiddenFill xmlns:a14="http://schemas.microsoft.com/office/drawing/2010/main">
                <a:noFill/>
              </a14:hiddenFill>
            </a:ext>
          </a:extLst>
        </p:spPr>
        <p:txBody>
          <a:bodyPr wrap="none" anchor="ctr">
            <a:flatTx/>
          </a:bodyPr>
          <a:lstStyle/>
          <a:p>
            <a:endParaRPr lang="en-AU"/>
          </a:p>
        </p:txBody>
      </p:sp>
      <p:sp>
        <p:nvSpPr>
          <p:cNvPr id="321544" name="Text Box 8"/>
          <p:cNvSpPr txBox="1">
            <a:spLocks noChangeArrowheads="1"/>
          </p:cNvSpPr>
          <p:nvPr/>
        </p:nvSpPr>
        <p:spPr bwMode="auto">
          <a:xfrm>
            <a:off x="5351463" y="3810000"/>
            <a:ext cx="2992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dirty="0">
                <a:latin typeface="Arial Narrow" pitchFamily="34" charset="0"/>
              </a:rPr>
              <a:t>0         1          2          3         4 </a:t>
            </a:r>
          </a:p>
        </p:txBody>
      </p:sp>
      <p:grpSp>
        <p:nvGrpSpPr>
          <p:cNvPr id="2" name="Group 9"/>
          <p:cNvGrpSpPr>
            <a:grpSpLocks/>
          </p:cNvGrpSpPr>
          <p:nvPr/>
        </p:nvGrpSpPr>
        <p:grpSpPr bwMode="auto">
          <a:xfrm>
            <a:off x="5118100" y="2133600"/>
            <a:ext cx="3332163" cy="1676400"/>
            <a:chOff x="3224" y="1632"/>
            <a:chExt cx="2099" cy="1056"/>
          </a:xfrm>
        </p:grpSpPr>
        <p:sp>
          <p:nvSpPr>
            <p:cNvPr id="24591" name="Line 10"/>
            <p:cNvSpPr>
              <a:spLocks noChangeShapeType="1"/>
            </p:cNvSpPr>
            <p:nvPr/>
          </p:nvSpPr>
          <p:spPr bwMode="auto">
            <a:xfrm flipV="1">
              <a:off x="3456" y="2592"/>
              <a:ext cx="0" cy="96"/>
            </a:xfrm>
            <a:prstGeom prst="line">
              <a:avLst/>
            </a:prstGeom>
            <a:noFill/>
            <a:ln w="9525">
              <a:solidFill>
                <a:schemeClr val="bg1"/>
              </a:solidFill>
              <a:round/>
              <a:headEnd/>
              <a:tailEnd/>
            </a:ln>
            <a:scene3d>
              <a:camera prst="legacyObliqueTopRight"/>
              <a:lightRig rig="legacyFlat3" dir="b"/>
            </a:scene3d>
            <a:sp3d extrusionH="430200" prstMaterial="legacyMatte">
              <a:bevelT w="13500" h="13500" prst="angle"/>
              <a:bevelB w="13500" h="13500" prst="angle"/>
              <a:extrusionClr>
                <a:schemeClr val="bg1"/>
              </a:extrusionClr>
            </a:sp3d>
            <a:extLst>
              <a:ext uri="{909E8E84-426E-40DD-AFC4-6F175D3DCCD1}">
                <a14:hiddenFill xmlns:a14="http://schemas.microsoft.com/office/drawing/2010/main">
                  <a:noFill/>
                </a14:hiddenFill>
              </a:ext>
            </a:extLst>
          </p:spPr>
          <p:txBody>
            <a:bodyPr wrap="none" anchor="ctr">
              <a:flatTx/>
            </a:bodyPr>
            <a:lstStyle/>
            <a:p>
              <a:endParaRPr lang="en-AU"/>
            </a:p>
          </p:txBody>
        </p:sp>
        <p:sp>
          <p:nvSpPr>
            <p:cNvPr id="24592" name="Line 11"/>
            <p:cNvSpPr>
              <a:spLocks noChangeShapeType="1"/>
            </p:cNvSpPr>
            <p:nvPr/>
          </p:nvSpPr>
          <p:spPr bwMode="auto">
            <a:xfrm flipV="1">
              <a:off x="3840" y="2352"/>
              <a:ext cx="0" cy="336"/>
            </a:xfrm>
            <a:prstGeom prst="line">
              <a:avLst/>
            </a:prstGeom>
            <a:noFill/>
            <a:ln w="9525">
              <a:solidFill>
                <a:schemeClr val="bg1"/>
              </a:solidFill>
              <a:round/>
              <a:headEnd/>
              <a:tailEnd/>
            </a:ln>
            <a:scene3d>
              <a:camera prst="legacyObliqueTopRight"/>
              <a:lightRig rig="legacyFlat3" dir="b"/>
            </a:scene3d>
            <a:sp3d extrusionH="430200" prstMaterial="legacyMatte">
              <a:bevelT w="13500" h="13500" prst="angle"/>
              <a:bevelB w="13500" h="13500" prst="angle"/>
              <a:extrusionClr>
                <a:schemeClr val="bg1"/>
              </a:extrusionClr>
            </a:sp3d>
            <a:extLst>
              <a:ext uri="{909E8E84-426E-40DD-AFC4-6F175D3DCCD1}">
                <a14:hiddenFill xmlns:a14="http://schemas.microsoft.com/office/drawing/2010/main">
                  <a:noFill/>
                </a14:hiddenFill>
              </a:ext>
            </a:extLst>
          </p:spPr>
          <p:txBody>
            <a:bodyPr wrap="none" anchor="ctr">
              <a:flatTx/>
            </a:bodyPr>
            <a:lstStyle/>
            <a:p>
              <a:endParaRPr lang="en-AU"/>
            </a:p>
          </p:txBody>
        </p:sp>
        <p:sp>
          <p:nvSpPr>
            <p:cNvPr id="24593" name="Line 12"/>
            <p:cNvSpPr>
              <a:spLocks noChangeShapeType="1"/>
            </p:cNvSpPr>
            <p:nvPr/>
          </p:nvSpPr>
          <p:spPr bwMode="auto">
            <a:xfrm flipV="1">
              <a:off x="4272" y="1920"/>
              <a:ext cx="0" cy="768"/>
            </a:xfrm>
            <a:prstGeom prst="line">
              <a:avLst/>
            </a:prstGeom>
            <a:noFill/>
            <a:ln w="9525">
              <a:solidFill>
                <a:schemeClr val="bg1"/>
              </a:solidFill>
              <a:round/>
              <a:headEnd/>
              <a:tailEnd/>
            </a:ln>
            <a:scene3d>
              <a:camera prst="legacyObliqueTopRight"/>
              <a:lightRig rig="legacyFlat3" dir="b"/>
            </a:scene3d>
            <a:sp3d extrusionH="430200" prstMaterial="legacyMatte">
              <a:bevelT w="13500" h="13500" prst="angle"/>
              <a:bevelB w="13500" h="13500" prst="angle"/>
              <a:extrusionClr>
                <a:schemeClr val="bg1"/>
              </a:extrusionClr>
            </a:sp3d>
            <a:extLst>
              <a:ext uri="{909E8E84-426E-40DD-AFC4-6F175D3DCCD1}">
                <a14:hiddenFill xmlns:a14="http://schemas.microsoft.com/office/drawing/2010/main">
                  <a:noFill/>
                </a14:hiddenFill>
              </a:ext>
            </a:extLst>
          </p:spPr>
          <p:txBody>
            <a:bodyPr wrap="none" anchor="ctr">
              <a:flatTx/>
            </a:bodyPr>
            <a:lstStyle/>
            <a:p>
              <a:endParaRPr lang="en-AU"/>
            </a:p>
          </p:txBody>
        </p:sp>
        <p:sp>
          <p:nvSpPr>
            <p:cNvPr id="24594" name="Line 13"/>
            <p:cNvSpPr>
              <a:spLocks noChangeShapeType="1"/>
            </p:cNvSpPr>
            <p:nvPr/>
          </p:nvSpPr>
          <p:spPr bwMode="auto">
            <a:xfrm flipV="1">
              <a:off x="4704" y="2112"/>
              <a:ext cx="0" cy="576"/>
            </a:xfrm>
            <a:prstGeom prst="line">
              <a:avLst/>
            </a:prstGeom>
            <a:noFill/>
            <a:ln w="9525">
              <a:solidFill>
                <a:schemeClr val="bg1"/>
              </a:solidFill>
              <a:round/>
              <a:headEnd/>
              <a:tailEnd/>
            </a:ln>
            <a:scene3d>
              <a:camera prst="legacyObliqueTopRight"/>
              <a:lightRig rig="legacyFlat3" dir="b"/>
            </a:scene3d>
            <a:sp3d extrusionH="430200" prstMaterial="legacyMatte">
              <a:bevelT w="13500" h="13500" prst="angle"/>
              <a:bevelB w="13500" h="13500" prst="angle"/>
              <a:extrusionClr>
                <a:schemeClr val="bg1"/>
              </a:extrusionClr>
            </a:sp3d>
            <a:extLst>
              <a:ext uri="{909E8E84-426E-40DD-AFC4-6F175D3DCCD1}">
                <a14:hiddenFill xmlns:a14="http://schemas.microsoft.com/office/drawing/2010/main">
                  <a:noFill/>
                </a14:hiddenFill>
              </a:ext>
            </a:extLst>
          </p:spPr>
          <p:txBody>
            <a:bodyPr wrap="none" anchor="ctr">
              <a:flatTx/>
            </a:bodyPr>
            <a:lstStyle/>
            <a:p>
              <a:endParaRPr lang="en-AU"/>
            </a:p>
          </p:txBody>
        </p:sp>
        <p:sp>
          <p:nvSpPr>
            <p:cNvPr id="24595" name="Line 14"/>
            <p:cNvSpPr>
              <a:spLocks noChangeShapeType="1"/>
            </p:cNvSpPr>
            <p:nvPr/>
          </p:nvSpPr>
          <p:spPr bwMode="auto">
            <a:xfrm flipV="1">
              <a:off x="5136" y="2256"/>
              <a:ext cx="0" cy="432"/>
            </a:xfrm>
            <a:prstGeom prst="line">
              <a:avLst/>
            </a:prstGeom>
            <a:noFill/>
            <a:ln w="9525">
              <a:solidFill>
                <a:schemeClr val="bg1"/>
              </a:solidFill>
              <a:round/>
              <a:headEnd/>
              <a:tailEnd/>
            </a:ln>
            <a:scene3d>
              <a:camera prst="legacyObliqueTopRight"/>
              <a:lightRig rig="legacyFlat3" dir="b"/>
            </a:scene3d>
            <a:sp3d extrusionH="430200" prstMaterial="legacyMatte">
              <a:bevelT w="13500" h="13500" prst="angle"/>
              <a:bevelB w="13500" h="13500" prst="angle"/>
              <a:extrusionClr>
                <a:schemeClr val="bg1"/>
              </a:extrusionClr>
            </a:sp3d>
            <a:extLst>
              <a:ext uri="{909E8E84-426E-40DD-AFC4-6F175D3DCCD1}">
                <a14:hiddenFill xmlns:a14="http://schemas.microsoft.com/office/drawing/2010/main">
                  <a:noFill/>
                </a14:hiddenFill>
              </a:ext>
            </a:extLst>
          </p:spPr>
          <p:txBody>
            <a:bodyPr wrap="none" anchor="ctr">
              <a:flatTx/>
            </a:bodyPr>
            <a:lstStyle/>
            <a:p>
              <a:endParaRPr lang="en-AU"/>
            </a:p>
          </p:txBody>
        </p:sp>
        <p:sp>
          <p:nvSpPr>
            <p:cNvPr id="24596" name="Text Box 15"/>
            <p:cNvSpPr txBox="1">
              <a:spLocks noChangeArrowheads="1"/>
            </p:cNvSpPr>
            <p:nvPr/>
          </p:nvSpPr>
          <p:spPr bwMode="auto">
            <a:xfrm>
              <a:off x="3224" y="2371"/>
              <a:ext cx="3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0.05</a:t>
              </a:r>
            </a:p>
          </p:txBody>
        </p:sp>
        <p:sp>
          <p:nvSpPr>
            <p:cNvPr id="24597" name="Text Box 16"/>
            <p:cNvSpPr txBox="1">
              <a:spLocks noChangeArrowheads="1"/>
            </p:cNvSpPr>
            <p:nvPr/>
          </p:nvSpPr>
          <p:spPr bwMode="auto">
            <a:xfrm>
              <a:off x="3656" y="2064"/>
              <a:ext cx="3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0.15</a:t>
              </a:r>
            </a:p>
          </p:txBody>
        </p:sp>
        <p:sp>
          <p:nvSpPr>
            <p:cNvPr id="24598" name="Text Box 17"/>
            <p:cNvSpPr txBox="1">
              <a:spLocks noChangeArrowheads="1"/>
            </p:cNvSpPr>
            <p:nvPr/>
          </p:nvSpPr>
          <p:spPr bwMode="auto">
            <a:xfrm>
              <a:off x="4088" y="1632"/>
              <a:ext cx="3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0.35</a:t>
              </a:r>
            </a:p>
          </p:txBody>
        </p:sp>
        <p:sp>
          <p:nvSpPr>
            <p:cNvPr id="24599" name="Text Box 18"/>
            <p:cNvSpPr txBox="1">
              <a:spLocks noChangeArrowheads="1"/>
            </p:cNvSpPr>
            <p:nvPr/>
          </p:nvSpPr>
          <p:spPr bwMode="auto">
            <a:xfrm>
              <a:off x="4520" y="1824"/>
              <a:ext cx="3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0.25</a:t>
              </a:r>
            </a:p>
          </p:txBody>
        </p:sp>
        <p:sp>
          <p:nvSpPr>
            <p:cNvPr id="24600" name="Text Box 19"/>
            <p:cNvSpPr txBox="1">
              <a:spLocks noChangeArrowheads="1"/>
            </p:cNvSpPr>
            <p:nvPr/>
          </p:nvSpPr>
          <p:spPr bwMode="auto">
            <a:xfrm>
              <a:off x="4952" y="1968"/>
              <a:ext cx="3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0.20</a:t>
              </a:r>
            </a:p>
          </p:txBody>
        </p:sp>
      </p:grpSp>
      <p:sp>
        <p:nvSpPr>
          <p:cNvPr id="321556" name="Text Box 20"/>
          <p:cNvSpPr txBox="1">
            <a:spLocks noChangeArrowheads="1"/>
          </p:cNvSpPr>
          <p:nvPr/>
        </p:nvSpPr>
        <p:spPr bwMode="auto">
          <a:xfrm>
            <a:off x="8439150" y="3794125"/>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1" baseline="0" dirty="0">
                <a:latin typeface="Arial Narrow" pitchFamily="34" charset="0"/>
              </a:rPr>
              <a:t>X</a:t>
            </a:r>
          </a:p>
        </p:txBody>
      </p:sp>
      <p:sp>
        <p:nvSpPr>
          <p:cNvPr id="321557" name="Line 21"/>
          <p:cNvSpPr>
            <a:spLocks noChangeShapeType="1"/>
          </p:cNvSpPr>
          <p:nvPr/>
        </p:nvSpPr>
        <p:spPr bwMode="auto">
          <a:xfrm flipV="1">
            <a:off x="7467600" y="2895600"/>
            <a:ext cx="0" cy="914400"/>
          </a:xfrm>
          <a:prstGeom prst="line">
            <a:avLst/>
          </a:prstGeom>
          <a:noFill/>
          <a:ln w="9525">
            <a:solidFill>
              <a:schemeClr val="tx1"/>
            </a:solidFill>
            <a:round/>
            <a:headEnd/>
            <a:tailEnd/>
          </a:ln>
          <a:scene3d>
            <a:camera prst="legacyObliqueTopRight"/>
            <a:lightRig rig="legacyFlat3" dir="b"/>
          </a:scene3d>
          <a:sp3d extrusionH="430200" prstMaterial="legacyMatte">
            <a:bevelT w="13500" h="13500" prst="angle"/>
            <a:bevelB w="13500" h="13500" prst="angle"/>
            <a:extrusionClr>
              <a:schemeClr val="tx1"/>
            </a:extrusionClr>
          </a:sp3d>
          <a:extLst>
            <a:ext uri="{909E8E84-426E-40DD-AFC4-6F175D3DCCD1}">
              <a14:hiddenFill xmlns:a14="http://schemas.microsoft.com/office/drawing/2010/main">
                <a:noFill/>
              </a14:hiddenFill>
            </a:ext>
          </a:extLst>
        </p:spPr>
        <p:txBody>
          <a:bodyPr wrap="none" anchor="ctr">
            <a:flatTx/>
          </a:bodyPr>
          <a:lstStyle/>
          <a:p>
            <a:endParaRPr lang="en-AU"/>
          </a:p>
        </p:txBody>
      </p:sp>
      <p:sp>
        <p:nvSpPr>
          <p:cNvPr id="321558" name="Line 22"/>
          <p:cNvSpPr>
            <a:spLocks noChangeShapeType="1"/>
          </p:cNvSpPr>
          <p:nvPr/>
        </p:nvSpPr>
        <p:spPr bwMode="auto">
          <a:xfrm flipV="1">
            <a:off x="8153400" y="3124200"/>
            <a:ext cx="0" cy="685800"/>
          </a:xfrm>
          <a:prstGeom prst="line">
            <a:avLst/>
          </a:prstGeom>
          <a:noFill/>
          <a:ln w="9525">
            <a:solidFill>
              <a:schemeClr val="tx1"/>
            </a:solidFill>
            <a:round/>
            <a:headEnd/>
            <a:tailEnd/>
          </a:ln>
          <a:scene3d>
            <a:camera prst="legacyObliqueTopRight"/>
            <a:lightRig rig="legacyFlat3" dir="b"/>
          </a:scene3d>
          <a:sp3d extrusionH="430200" prstMaterial="legacyMatte">
            <a:bevelT w="13500" h="13500" prst="angle"/>
            <a:bevelB w="13500" h="13500" prst="angle"/>
            <a:extrusionClr>
              <a:schemeClr val="tx1"/>
            </a:extrusionClr>
          </a:sp3d>
          <a:extLst>
            <a:ext uri="{909E8E84-426E-40DD-AFC4-6F175D3DCCD1}">
              <a14:hiddenFill xmlns:a14="http://schemas.microsoft.com/office/drawing/2010/main">
                <a:noFill/>
              </a14:hiddenFill>
            </a:ext>
          </a:extLst>
        </p:spPr>
        <p:txBody>
          <a:bodyPr wrap="none" anchor="ctr">
            <a:flatTx/>
          </a:bodyPr>
          <a:lstStyle/>
          <a:p>
            <a:endParaRPr lang="en-A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500"/>
                                  </p:stCondLst>
                                  <p:childTnLst>
                                    <p:set>
                                      <p:cBhvr>
                                        <p:cTn id="6" dur="1" fill="hold">
                                          <p:stCondLst>
                                            <p:cond delay="499"/>
                                          </p:stCondLst>
                                        </p:cTn>
                                        <p:tgtEl>
                                          <p:spTgt spid="3215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321543"/>
                                        </p:tgtEl>
                                        <p:attrNameLst>
                                          <p:attrName>style.visibility</p:attrName>
                                        </p:attrNameLst>
                                      </p:cBhvr>
                                      <p:to>
                                        <p:strVal val="visible"/>
                                      </p:to>
                                    </p:set>
                                    <p:anim calcmode="lin" valueType="num">
                                      <p:cBhvr additive="base">
                                        <p:cTn id="11" dur="500" fill="hold"/>
                                        <p:tgtEl>
                                          <p:spTgt spid="321543"/>
                                        </p:tgtEl>
                                        <p:attrNameLst>
                                          <p:attrName>ppt_x</p:attrName>
                                        </p:attrNameLst>
                                      </p:cBhvr>
                                      <p:tavLst>
                                        <p:tav tm="0">
                                          <p:val>
                                            <p:strVal val="1+#ppt_w/2"/>
                                          </p:val>
                                        </p:tav>
                                        <p:tav tm="100000">
                                          <p:val>
                                            <p:strVal val="#ppt_x"/>
                                          </p:val>
                                        </p:tav>
                                      </p:tavLst>
                                    </p:anim>
                                    <p:anim calcmode="lin" valueType="num">
                                      <p:cBhvr additive="base">
                                        <p:cTn id="12" dur="500" fill="hold"/>
                                        <p:tgtEl>
                                          <p:spTgt spid="32154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321556"/>
                                        </p:tgtEl>
                                        <p:attrNameLst>
                                          <p:attrName>style.visibility</p:attrName>
                                        </p:attrNameLst>
                                      </p:cBhvr>
                                      <p:to>
                                        <p:strVal val="visible"/>
                                      </p:to>
                                    </p:set>
                                    <p:anim calcmode="lin" valueType="num">
                                      <p:cBhvr additive="base">
                                        <p:cTn id="16" dur="500" fill="hold"/>
                                        <p:tgtEl>
                                          <p:spTgt spid="321556"/>
                                        </p:tgtEl>
                                        <p:attrNameLst>
                                          <p:attrName>ppt_x</p:attrName>
                                        </p:attrNameLst>
                                      </p:cBhvr>
                                      <p:tavLst>
                                        <p:tav tm="0">
                                          <p:val>
                                            <p:strVal val="1+#ppt_w/2"/>
                                          </p:val>
                                        </p:tav>
                                        <p:tav tm="100000">
                                          <p:val>
                                            <p:strVal val="#ppt_x"/>
                                          </p:val>
                                        </p:tav>
                                      </p:tavLst>
                                    </p:anim>
                                    <p:anim calcmode="lin" valueType="num">
                                      <p:cBhvr additive="base">
                                        <p:cTn id="17" dur="500" fill="hold"/>
                                        <p:tgtEl>
                                          <p:spTgt spid="321556"/>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499"/>
                                          </p:stCondLst>
                                        </p:cTn>
                                        <p:tgtEl>
                                          <p:spTgt spid="321544"/>
                                        </p:tgtEl>
                                        <p:attrNameLst>
                                          <p:attrName>style.visibility</p:attrName>
                                        </p:attrNameLst>
                                      </p:cBhvr>
                                      <p:to>
                                        <p:strVal val="visible"/>
                                      </p:to>
                                    </p:set>
                                  </p:childTnLst>
                                </p:cTn>
                              </p:par>
                            </p:childTnLst>
                          </p:cTn>
                        </p:par>
                        <p:par>
                          <p:cTn id="21" fill="hold">
                            <p:stCondLst>
                              <p:cond delay="1500"/>
                            </p:stCondLst>
                            <p:childTnLst>
                              <p:par>
                                <p:cTn id="22" presetID="22" presetClass="entr" presetSubtype="4"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down)">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nodePh="1">
                                  <p:stCondLst>
                                    <p:cond delay="0"/>
                                  </p:stCondLst>
                                  <p:endCondLst>
                                    <p:cond evt="begin" delay="0">
                                      <p:tn val="27"/>
                                    </p:cond>
                                  </p:endCondLst>
                                  <p:childTnLst>
                                    <p:set>
                                      <p:cBhvr>
                                        <p:cTn id="28" dur="1" fill="hold">
                                          <p:stCondLst>
                                            <p:cond delay="499"/>
                                          </p:stCondLst>
                                        </p:cTn>
                                        <p:tgtEl>
                                          <p:spTgt spid="3215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321540">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1+#ppt_w/2"/>
                                          </p:val>
                                        </p:tav>
                                        <p:tav tm="100000">
                                          <p:val>
                                            <p:strVal val="#ppt_x"/>
                                          </p:val>
                                        </p:tav>
                                      </p:tavLst>
                                    </p:anim>
                                    <p:anim calcmode="lin" valueType="num">
                                      <p:cBhvr additive="base">
                                        <p:cTn id="36" dur="500" fill="hold"/>
                                        <p:tgtEl>
                                          <p:spTgt spid="27"/>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2" presetClass="entr" presetSubtype="2" fill="hold" grpId="0" nodeType="afterEffect">
                                  <p:stCondLst>
                                    <p:cond delay="0"/>
                                  </p:stCondLst>
                                  <p:childTnLst>
                                    <p:set>
                                      <p:cBhvr>
                                        <p:cTn id="39" dur="1" fill="hold">
                                          <p:stCondLst>
                                            <p:cond delay="0"/>
                                          </p:stCondLst>
                                        </p:cTn>
                                        <p:tgtEl>
                                          <p:spTgt spid="321539"/>
                                        </p:tgtEl>
                                        <p:attrNameLst>
                                          <p:attrName>style.visibility</p:attrName>
                                        </p:attrNameLst>
                                      </p:cBhvr>
                                      <p:to>
                                        <p:strVal val="visible"/>
                                      </p:to>
                                    </p:set>
                                    <p:anim calcmode="lin" valueType="num">
                                      <p:cBhvr additive="base">
                                        <p:cTn id="40" dur="500" fill="hold"/>
                                        <p:tgtEl>
                                          <p:spTgt spid="321539"/>
                                        </p:tgtEl>
                                        <p:attrNameLst>
                                          <p:attrName>ppt_x</p:attrName>
                                        </p:attrNameLst>
                                      </p:cBhvr>
                                      <p:tavLst>
                                        <p:tav tm="0">
                                          <p:val>
                                            <p:strVal val="1+#ppt_w/2"/>
                                          </p:val>
                                        </p:tav>
                                        <p:tav tm="100000">
                                          <p:val>
                                            <p:strVal val="#ppt_x"/>
                                          </p:val>
                                        </p:tav>
                                      </p:tavLst>
                                    </p:anim>
                                    <p:anim calcmode="lin" valueType="num">
                                      <p:cBhvr additive="base">
                                        <p:cTn id="41" dur="500" fill="hold"/>
                                        <p:tgtEl>
                                          <p:spTgt spid="321539"/>
                                        </p:tgtEl>
                                        <p:attrNameLst>
                                          <p:attrName>ppt_y</p:attrName>
                                        </p:attrNameLst>
                                      </p:cBhvr>
                                      <p:tavLst>
                                        <p:tav tm="0">
                                          <p:val>
                                            <p:strVal val="#ppt_y"/>
                                          </p:val>
                                        </p:tav>
                                        <p:tav tm="100000">
                                          <p:val>
                                            <p:strVal val="#ppt_y"/>
                                          </p:val>
                                        </p:tav>
                                      </p:tavLst>
                                    </p:anim>
                                  </p:childTnLst>
                                </p:cTn>
                              </p:par>
                            </p:childTnLst>
                          </p:cTn>
                        </p:par>
                        <p:par>
                          <p:cTn id="42" fill="hold">
                            <p:stCondLst>
                              <p:cond delay="1000"/>
                            </p:stCondLst>
                            <p:childTnLst>
                              <p:par>
                                <p:cTn id="43" presetID="17" presetClass="entr" presetSubtype="4" fill="hold" grpId="0" nodeType="afterEffect">
                                  <p:stCondLst>
                                    <p:cond delay="0"/>
                                  </p:stCondLst>
                                  <p:childTnLst>
                                    <p:set>
                                      <p:cBhvr>
                                        <p:cTn id="44" dur="1" fill="hold">
                                          <p:stCondLst>
                                            <p:cond delay="0"/>
                                          </p:stCondLst>
                                        </p:cTn>
                                        <p:tgtEl>
                                          <p:spTgt spid="321557"/>
                                        </p:tgtEl>
                                        <p:attrNameLst>
                                          <p:attrName>style.visibility</p:attrName>
                                        </p:attrNameLst>
                                      </p:cBhvr>
                                      <p:to>
                                        <p:strVal val="visible"/>
                                      </p:to>
                                    </p:set>
                                    <p:anim calcmode="lin" valueType="num">
                                      <p:cBhvr>
                                        <p:cTn id="45" dur="500" fill="hold"/>
                                        <p:tgtEl>
                                          <p:spTgt spid="321557"/>
                                        </p:tgtEl>
                                        <p:attrNameLst>
                                          <p:attrName>ppt_x</p:attrName>
                                        </p:attrNameLst>
                                      </p:cBhvr>
                                      <p:tavLst>
                                        <p:tav tm="0">
                                          <p:val>
                                            <p:strVal val="#ppt_x"/>
                                          </p:val>
                                        </p:tav>
                                        <p:tav tm="100000">
                                          <p:val>
                                            <p:strVal val="#ppt_x"/>
                                          </p:val>
                                        </p:tav>
                                      </p:tavLst>
                                    </p:anim>
                                    <p:anim calcmode="lin" valueType="num">
                                      <p:cBhvr>
                                        <p:cTn id="46" dur="500" fill="hold"/>
                                        <p:tgtEl>
                                          <p:spTgt spid="321557"/>
                                        </p:tgtEl>
                                        <p:attrNameLst>
                                          <p:attrName>ppt_y</p:attrName>
                                        </p:attrNameLst>
                                      </p:cBhvr>
                                      <p:tavLst>
                                        <p:tav tm="0">
                                          <p:val>
                                            <p:strVal val="#ppt_y+#ppt_h/2"/>
                                          </p:val>
                                        </p:tav>
                                        <p:tav tm="100000">
                                          <p:val>
                                            <p:strVal val="#ppt_y"/>
                                          </p:val>
                                        </p:tav>
                                      </p:tavLst>
                                    </p:anim>
                                    <p:anim calcmode="lin" valueType="num">
                                      <p:cBhvr>
                                        <p:cTn id="47" dur="500" fill="hold"/>
                                        <p:tgtEl>
                                          <p:spTgt spid="321557"/>
                                        </p:tgtEl>
                                        <p:attrNameLst>
                                          <p:attrName>ppt_w</p:attrName>
                                        </p:attrNameLst>
                                      </p:cBhvr>
                                      <p:tavLst>
                                        <p:tav tm="0">
                                          <p:val>
                                            <p:strVal val="#ppt_w"/>
                                          </p:val>
                                        </p:tav>
                                        <p:tav tm="100000">
                                          <p:val>
                                            <p:strVal val="#ppt_w"/>
                                          </p:val>
                                        </p:tav>
                                      </p:tavLst>
                                    </p:anim>
                                    <p:anim calcmode="lin" valueType="num">
                                      <p:cBhvr>
                                        <p:cTn id="48" dur="500" fill="hold"/>
                                        <p:tgtEl>
                                          <p:spTgt spid="321557"/>
                                        </p:tgtEl>
                                        <p:attrNameLst>
                                          <p:attrName>ppt_h</p:attrName>
                                        </p:attrNameLst>
                                      </p:cBhvr>
                                      <p:tavLst>
                                        <p:tav tm="0">
                                          <p:val>
                                            <p:fltVal val="0"/>
                                          </p:val>
                                        </p:tav>
                                        <p:tav tm="100000">
                                          <p:val>
                                            <p:strVal val="#ppt_h"/>
                                          </p:val>
                                        </p:tav>
                                      </p:tavLst>
                                    </p:anim>
                                  </p:childTnLst>
                                </p:cTn>
                              </p:par>
                            </p:childTnLst>
                          </p:cTn>
                        </p:par>
                        <p:par>
                          <p:cTn id="49" fill="hold">
                            <p:stCondLst>
                              <p:cond delay="1500"/>
                            </p:stCondLst>
                            <p:childTnLst>
                              <p:par>
                                <p:cTn id="50" presetID="17" presetClass="entr" presetSubtype="4" fill="hold" grpId="0" nodeType="afterEffect">
                                  <p:stCondLst>
                                    <p:cond delay="0"/>
                                  </p:stCondLst>
                                  <p:childTnLst>
                                    <p:set>
                                      <p:cBhvr>
                                        <p:cTn id="51" dur="1" fill="hold">
                                          <p:stCondLst>
                                            <p:cond delay="0"/>
                                          </p:stCondLst>
                                        </p:cTn>
                                        <p:tgtEl>
                                          <p:spTgt spid="321558"/>
                                        </p:tgtEl>
                                        <p:attrNameLst>
                                          <p:attrName>style.visibility</p:attrName>
                                        </p:attrNameLst>
                                      </p:cBhvr>
                                      <p:to>
                                        <p:strVal val="visible"/>
                                      </p:to>
                                    </p:set>
                                    <p:anim calcmode="lin" valueType="num">
                                      <p:cBhvr>
                                        <p:cTn id="52" dur="500" fill="hold"/>
                                        <p:tgtEl>
                                          <p:spTgt spid="321558"/>
                                        </p:tgtEl>
                                        <p:attrNameLst>
                                          <p:attrName>ppt_x</p:attrName>
                                        </p:attrNameLst>
                                      </p:cBhvr>
                                      <p:tavLst>
                                        <p:tav tm="0">
                                          <p:val>
                                            <p:strVal val="#ppt_x"/>
                                          </p:val>
                                        </p:tav>
                                        <p:tav tm="100000">
                                          <p:val>
                                            <p:strVal val="#ppt_x"/>
                                          </p:val>
                                        </p:tav>
                                      </p:tavLst>
                                    </p:anim>
                                    <p:anim calcmode="lin" valueType="num">
                                      <p:cBhvr>
                                        <p:cTn id="53" dur="500" fill="hold"/>
                                        <p:tgtEl>
                                          <p:spTgt spid="321558"/>
                                        </p:tgtEl>
                                        <p:attrNameLst>
                                          <p:attrName>ppt_y</p:attrName>
                                        </p:attrNameLst>
                                      </p:cBhvr>
                                      <p:tavLst>
                                        <p:tav tm="0">
                                          <p:val>
                                            <p:strVal val="#ppt_y+#ppt_h/2"/>
                                          </p:val>
                                        </p:tav>
                                        <p:tav tm="100000">
                                          <p:val>
                                            <p:strVal val="#ppt_y"/>
                                          </p:val>
                                        </p:tav>
                                      </p:tavLst>
                                    </p:anim>
                                    <p:anim calcmode="lin" valueType="num">
                                      <p:cBhvr>
                                        <p:cTn id="54" dur="500" fill="hold"/>
                                        <p:tgtEl>
                                          <p:spTgt spid="321558"/>
                                        </p:tgtEl>
                                        <p:attrNameLst>
                                          <p:attrName>ppt_w</p:attrName>
                                        </p:attrNameLst>
                                      </p:cBhvr>
                                      <p:tavLst>
                                        <p:tav tm="0">
                                          <p:val>
                                            <p:strVal val="#ppt_w"/>
                                          </p:val>
                                        </p:tav>
                                        <p:tav tm="100000">
                                          <p:val>
                                            <p:strVal val="#ppt_w"/>
                                          </p:val>
                                        </p:tav>
                                      </p:tavLst>
                                    </p:anim>
                                    <p:anim calcmode="lin" valueType="num">
                                      <p:cBhvr>
                                        <p:cTn id="55" dur="500" fill="hold"/>
                                        <p:tgtEl>
                                          <p:spTgt spid="321558"/>
                                        </p:tgtEl>
                                        <p:attrNameLst>
                                          <p:attrName>ppt_h</p:attrName>
                                        </p:attrNameLst>
                                      </p:cBhvr>
                                      <p:tavLst>
                                        <p:tav tm="0">
                                          <p:val>
                                            <p:fltVal val="0"/>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32154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21540" grpId="0" uiExpand="1" build="p" autoUpdateAnimBg="0" advAuto="0"/>
      <p:bldP spid="321539" grpId="0" animBg="1"/>
      <p:bldP spid="321541" grpId="0" animBg="1" autoUpdateAnimBg="0"/>
      <p:bldP spid="321542" grpId="0" autoUpdateAnimBg="0"/>
      <p:bldP spid="321543" grpId="0" animBg="1"/>
      <p:bldP spid="321544" grpId="0" autoUpdateAnimBg="0"/>
      <p:bldP spid="321556" grpId="0" autoUpdateAnimBg="0"/>
      <p:bldP spid="321557" grpId="0" animBg="1"/>
      <p:bldP spid="321558"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2563" name="Rectangle 3"/>
          <p:cNvSpPr>
            <a:spLocks noGrp="1" noChangeArrowheads="1"/>
          </p:cNvSpPr>
          <p:nvPr>
            <p:ph type="title"/>
          </p:nvPr>
        </p:nvSpPr>
        <p:spPr>
          <a:xfrm>
            <a:off x="395288" y="581710"/>
            <a:ext cx="8156575" cy="646331"/>
          </a:xfrm>
        </p:spPr>
        <p:txBody>
          <a:bodyPr>
            <a:spAutoFit/>
          </a:bodyPr>
          <a:lstStyle/>
          <a:p>
            <a:pPr algn="l">
              <a:tabLst>
                <a:tab pos="911225" algn="l"/>
              </a:tabLst>
              <a:defRPr/>
            </a:pPr>
            <a:r>
              <a:rPr altLang="en-US" sz="3600" cap="none" dirty="0">
                <a:solidFill>
                  <a:srgbClr val="EA0088"/>
                </a:solidFill>
                <a:latin typeface="Trebuchet MS" panose="020B0603020202020204" pitchFamily="34" charset="0"/>
              </a:rPr>
              <a:t>Developing a Probability Distribution</a:t>
            </a:r>
          </a:p>
        </p:txBody>
      </p:sp>
      <p:sp>
        <p:nvSpPr>
          <p:cNvPr id="25603" name="Rectangle 2"/>
          <p:cNvSpPr>
            <a:spLocks noGrp="1" noChangeArrowheads="1"/>
          </p:cNvSpPr>
          <p:nvPr>
            <p:ph idx="1"/>
          </p:nvPr>
        </p:nvSpPr>
        <p:spPr>
          <a:xfrm>
            <a:off x="468313" y="1341438"/>
            <a:ext cx="7848600" cy="4391025"/>
          </a:xfrm>
        </p:spPr>
        <p:txBody>
          <a:bodyPr/>
          <a:lstStyle/>
          <a:p>
            <a:pPr marL="0" indent="0" algn="just">
              <a:buNone/>
            </a:pPr>
            <a:r>
              <a:rPr lang="en-US" altLang="en-US" sz="2400" dirty="0">
                <a:latin typeface="Trebuchet MS" panose="020B0603020202020204" pitchFamily="34" charset="0"/>
                <a:ea typeface="ＭＳ Ｐゴシック" charset="-128"/>
                <a:cs typeface="Arial" charset="0"/>
              </a:rPr>
              <a:t>Probability calculation techniques can be used to develop probability distributions.</a:t>
            </a:r>
          </a:p>
          <a:p>
            <a:pPr algn="just">
              <a:buFontTx/>
              <a:buNone/>
            </a:pPr>
            <a:endParaRPr lang="en-US" altLang="en-US" b="1" dirty="0">
              <a:solidFill>
                <a:schemeClr val="accent2"/>
              </a:solidFill>
              <a:latin typeface="Trebuchet MS" panose="020B0603020202020204" pitchFamily="34" charset="0"/>
              <a:ea typeface="ＭＳ Ｐゴシック" charset="-128"/>
              <a:cs typeface="Arial" charset="0"/>
            </a:endParaRPr>
          </a:p>
          <a:p>
            <a:pPr algn="just">
              <a:buFontTx/>
              <a:buNone/>
            </a:pPr>
            <a:r>
              <a:rPr lang="en-US" altLang="en-US" b="1" dirty="0">
                <a:solidFill>
                  <a:schemeClr val="accent2"/>
                </a:solidFill>
                <a:latin typeface="Trebuchet MS" panose="020B0603020202020204" pitchFamily="34" charset="0"/>
                <a:ea typeface="ＭＳ Ｐゴシック" charset="-128"/>
                <a:cs typeface="Arial" charset="0"/>
              </a:rPr>
              <a:t>Example 3</a:t>
            </a:r>
          </a:p>
          <a:p>
            <a:pPr marL="0" lvl="1" indent="0" algn="just">
              <a:spcAft>
                <a:spcPts val="1200"/>
              </a:spcAft>
              <a:buNone/>
            </a:pPr>
            <a:r>
              <a:rPr lang="en-US" altLang="en-US" sz="2400" dirty="0">
                <a:latin typeface="Trebuchet MS" panose="020B0603020202020204" pitchFamily="34" charset="0"/>
                <a:ea typeface="ＭＳ Ｐゴシック" charset="-128"/>
                <a:cs typeface="Arial" charset="0"/>
              </a:rPr>
              <a:t>A mutual fund salesperson knows that there is a 20% chance of closing a sale on each call she makes.</a:t>
            </a:r>
          </a:p>
          <a:p>
            <a:pPr marL="0" lvl="1" indent="0" algn="just">
              <a:spcAft>
                <a:spcPts val="1200"/>
              </a:spcAft>
              <a:buNone/>
            </a:pPr>
            <a:r>
              <a:rPr lang="en-US" altLang="en-US" sz="2400" dirty="0">
                <a:latin typeface="Trebuchet MS" panose="020B0603020202020204" pitchFamily="34" charset="0"/>
                <a:ea typeface="ＭＳ Ｐゴシック" charset="-128"/>
                <a:cs typeface="Arial" charset="0"/>
              </a:rPr>
              <a:t>What is the probability distribution of the number of sales if she plans to call three customers?</a:t>
            </a:r>
          </a:p>
        </p:txBody>
      </p:sp>
      <p:sp>
        <p:nvSpPr>
          <p:cNvPr id="5"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18</a:t>
            </a:fld>
            <a:endParaRPr lang="en-AU" altLang="en-US" sz="1400" b="1" baseline="0" dirty="0">
              <a:latin typeface="Times"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22563"/>
                                        </p:tgtEl>
                                        <p:attrNameLst>
                                          <p:attrName>style.visibility</p:attrName>
                                        </p:attrNameLst>
                                      </p:cBhvr>
                                      <p:to>
                                        <p:strVal val="visible"/>
                                      </p:to>
                                    </p:set>
                                    <p:animEffect transition="in" filter="dissolve">
                                      <p:cBhvr>
                                        <p:cTn id="7" dur="500"/>
                                        <p:tgtEl>
                                          <p:spTgt spid="322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idx="1"/>
          </p:nvPr>
        </p:nvSpPr>
        <p:spPr>
          <a:xfrm>
            <a:off x="539750" y="188640"/>
            <a:ext cx="8110538" cy="1066800"/>
          </a:xfrm>
        </p:spPr>
        <p:txBody>
          <a:bodyPr/>
          <a:lstStyle/>
          <a:p>
            <a:pPr>
              <a:lnSpc>
                <a:spcPct val="90000"/>
              </a:lnSpc>
              <a:buFontTx/>
              <a:buNone/>
            </a:pPr>
            <a:r>
              <a:rPr lang="en-US" altLang="en-US" b="1" dirty="0">
                <a:solidFill>
                  <a:schemeClr val="accent2"/>
                </a:solidFill>
                <a:latin typeface="Trebuchet MS" panose="020B0603020202020204" pitchFamily="34" charset="0"/>
                <a:ea typeface="ＭＳ Ｐゴシック" charset="-128"/>
                <a:cs typeface="Arial" charset="0"/>
              </a:rPr>
              <a:t>Solution</a:t>
            </a:r>
          </a:p>
          <a:p>
            <a:pPr>
              <a:lnSpc>
                <a:spcPct val="90000"/>
              </a:lnSpc>
            </a:pPr>
            <a:r>
              <a:rPr lang="en-US" altLang="en-US" sz="2400" dirty="0">
                <a:latin typeface="Trebuchet MS" panose="020B0603020202020204" pitchFamily="34" charset="0"/>
                <a:ea typeface="ＭＳ Ｐゴシック" charset="-128"/>
                <a:cs typeface="Arial" charset="0"/>
              </a:rPr>
              <a:t>Use probability rules and trees.</a:t>
            </a:r>
          </a:p>
          <a:p>
            <a:pPr>
              <a:lnSpc>
                <a:spcPct val="90000"/>
              </a:lnSpc>
            </a:pPr>
            <a:r>
              <a:rPr lang="en-US" altLang="en-US" sz="2400" dirty="0">
                <a:latin typeface="Trebuchet MS" panose="020B0603020202020204" pitchFamily="34" charset="0"/>
                <a:ea typeface="ＭＳ Ｐゴシック" charset="-128"/>
                <a:cs typeface="Arial" charset="0"/>
              </a:rPr>
              <a:t>Define event S = {a sale is made}.</a:t>
            </a:r>
          </a:p>
          <a:p>
            <a:pPr>
              <a:lnSpc>
                <a:spcPct val="90000"/>
              </a:lnSpc>
            </a:pPr>
            <a:r>
              <a:rPr lang="en-US" altLang="en-US" sz="2400" dirty="0">
                <a:latin typeface="Trebuchet MS" panose="020B0603020202020204" pitchFamily="34" charset="0"/>
                <a:ea typeface="ＭＳ Ｐゴシック" charset="-128"/>
                <a:cs typeface="Arial" charset="0"/>
              </a:rPr>
              <a:t>X = number of sales from 3 calls </a:t>
            </a:r>
          </a:p>
        </p:txBody>
      </p:sp>
      <p:sp>
        <p:nvSpPr>
          <p:cNvPr id="60"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19</a:t>
            </a:fld>
            <a:endParaRPr lang="en-AU" altLang="en-US" sz="1400" b="1" baseline="0" dirty="0">
              <a:latin typeface="Times" pitchFamily="18" charset="0"/>
            </a:endParaRPr>
          </a:p>
        </p:txBody>
      </p:sp>
      <p:grpSp>
        <p:nvGrpSpPr>
          <p:cNvPr id="2" name="Group 4"/>
          <p:cNvGrpSpPr>
            <a:grpSpLocks/>
          </p:cNvGrpSpPr>
          <p:nvPr/>
        </p:nvGrpSpPr>
        <p:grpSpPr bwMode="auto">
          <a:xfrm>
            <a:off x="3206750" y="2247354"/>
            <a:ext cx="1447800" cy="3529013"/>
            <a:chOff x="3024" y="931"/>
            <a:chExt cx="1272" cy="3120"/>
          </a:xfrm>
        </p:grpSpPr>
        <p:sp>
          <p:nvSpPr>
            <p:cNvPr id="26672" name="Freeform 5"/>
            <p:cNvSpPr>
              <a:spLocks/>
            </p:cNvSpPr>
            <p:nvPr/>
          </p:nvSpPr>
          <p:spPr bwMode="auto">
            <a:xfrm>
              <a:off x="3056" y="1002"/>
              <a:ext cx="1200" cy="585"/>
            </a:xfrm>
            <a:custGeom>
              <a:avLst/>
              <a:gdLst>
                <a:gd name="T0" fmla="*/ 1200 w 1200"/>
                <a:gd name="T1" fmla="*/ 0 h 864"/>
                <a:gd name="T2" fmla="*/ 0 w 1200"/>
                <a:gd name="T3" fmla="*/ 2 h 864"/>
                <a:gd name="T4" fmla="*/ 1200 w 1200"/>
                <a:gd name="T5" fmla="*/ 3 h 864"/>
                <a:gd name="T6" fmla="*/ 0 60000 65536"/>
                <a:gd name="T7" fmla="*/ 0 60000 65536"/>
                <a:gd name="T8" fmla="*/ 0 60000 65536"/>
                <a:gd name="T9" fmla="*/ 0 w 1200"/>
                <a:gd name="T10" fmla="*/ 0 h 864"/>
                <a:gd name="T11" fmla="*/ 1200 w 1200"/>
                <a:gd name="T12" fmla="*/ 864 h 864"/>
              </a:gdLst>
              <a:ahLst/>
              <a:cxnLst>
                <a:cxn ang="T6">
                  <a:pos x="T0" y="T1"/>
                </a:cxn>
                <a:cxn ang="T7">
                  <a:pos x="T2" y="T3"/>
                </a:cxn>
                <a:cxn ang="T8">
                  <a:pos x="T4" y="T5"/>
                </a:cxn>
              </a:cxnLst>
              <a:rect l="T9" t="T10" r="T11" b="T12"/>
              <a:pathLst>
                <a:path w="1200" h="864">
                  <a:moveTo>
                    <a:pt x="1200" y="0"/>
                  </a:moveTo>
                  <a:lnTo>
                    <a:pt x="0" y="432"/>
                  </a:lnTo>
                  <a:lnTo>
                    <a:pt x="1200" y="864"/>
                  </a:lnTo>
                </a:path>
              </a:pathLst>
            </a:cu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26673" name="Freeform 6"/>
            <p:cNvSpPr>
              <a:spLocks/>
            </p:cNvSpPr>
            <p:nvPr/>
          </p:nvSpPr>
          <p:spPr bwMode="auto">
            <a:xfrm>
              <a:off x="3024" y="1747"/>
              <a:ext cx="1200" cy="537"/>
            </a:xfrm>
            <a:custGeom>
              <a:avLst/>
              <a:gdLst>
                <a:gd name="T0" fmla="*/ 1200 w 1200"/>
                <a:gd name="T1" fmla="*/ 0 h 864"/>
                <a:gd name="T2" fmla="*/ 0 w 1200"/>
                <a:gd name="T3" fmla="*/ 1 h 864"/>
                <a:gd name="T4" fmla="*/ 1200 w 1200"/>
                <a:gd name="T5" fmla="*/ 1 h 864"/>
                <a:gd name="T6" fmla="*/ 0 60000 65536"/>
                <a:gd name="T7" fmla="*/ 0 60000 65536"/>
                <a:gd name="T8" fmla="*/ 0 60000 65536"/>
                <a:gd name="T9" fmla="*/ 0 w 1200"/>
                <a:gd name="T10" fmla="*/ 0 h 864"/>
                <a:gd name="T11" fmla="*/ 1200 w 1200"/>
                <a:gd name="T12" fmla="*/ 864 h 864"/>
              </a:gdLst>
              <a:ahLst/>
              <a:cxnLst>
                <a:cxn ang="T6">
                  <a:pos x="T0" y="T1"/>
                </a:cxn>
                <a:cxn ang="T7">
                  <a:pos x="T2" y="T3"/>
                </a:cxn>
                <a:cxn ang="T8">
                  <a:pos x="T4" y="T5"/>
                </a:cxn>
              </a:cxnLst>
              <a:rect l="T9" t="T10" r="T11" b="T12"/>
              <a:pathLst>
                <a:path w="1200" h="864">
                  <a:moveTo>
                    <a:pt x="1200" y="0"/>
                  </a:moveTo>
                  <a:lnTo>
                    <a:pt x="0" y="432"/>
                  </a:lnTo>
                  <a:lnTo>
                    <a:pt x="1200" y="864"/>
                  </a:lnTo>
                </a:path>
              </a:pathLst>
            </a:cu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26674" name="Freeform 7"/>
            <p:cNvSpPr>
              <a:spLocks/>
            </p:cNvSpPr>
            <p:nvPr/>
          </p:nvSpPr>
          <p:spPr bwMode="auto">
            <a:xfrm>
              <a:off x="3024" y="2659"/>
              <a:ext cx="1200" cy="480"/>
            </a:xfrm>
            <a:custGeom>
              <a:avLst/>
              <a:gdLst>
                <a:gd name="T0" fmla="*/ 1200 w 1200"/>
                <a:gd name="T1" fmla="*/ 0 h 864"/>
                <a:gd name="T2" fmla="*/ 0 w 1200"/>
                <a:gd name="T3" fmla="*/ 1 h 864"/>
                <a:gd name="T4" fmla="*/ 1200 w 1200"/>
                <a:gd name="T5" fmla="*/ 1 h 864"/>
                <a:gd name="T6" fmla="*/ 0 60000 65536"/>
                <a:gd name="T7" fmla="*/ 0 60000 65536"/>
                <a:gd name="T8" fmla="*/ 0 60000 65536"/>
                <a:gd name="T9" fmla="*/ 0 w 1200"/>
                <a:gd name="T10" fmla="*/ 0 h 864"/>
                <a:gd name="T11" fmla="*/ 1200 w 1200"/>
                <a:gd name="T12" fmla="*/ 864 h 864"/>
              </a:gdLst>
              <a:ahLst/>
              <a:cxnLst>
                <a:cxn ang="T6">
                  <a:pos x="T0" y="T1"/>
                </a:cxn>
                <a:cxn ang="T7">
                  <a:pos x="T2" y="T3"/>
                </a:cxn>
                <a:cxn ang="T8">
                  <a:pos x="T4" y="T5"/>
                </a:cxn>
              </a:cxnLst>
              <a:rect l="T9" t="T10" r="T11" b="T12"/>
              <a:pathLst>
                <a:path w="1200" h="864">
                  <a:moveTo>
                    <a:pt x="1200" y="0"/>
                  </a:moveTo>
                  <a:lnTo>
                    <a:pt x="0" y="432"/>
                  </a:lnTo>
                  <a:lnTo>
                    <a:pt x="1200" y="864"/>
                  </a:lnTo>
                </a:path>
              </a:pathLst>
            </a:cu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26675" name="Freeform 8"/>
            <p:cNvSpPr>
              <a:spLocks/>
            </p:cNvSpPr>
            <p:nvPr/>
          </p:nvSpPr>
          <p:spPr bwMode="auto">
            <a:xfrm>
              <a:off x="3024" y="3379"/>
              <a:ext cx="1200" cy="585"/>
            </a:xfrm>
            <a:custGeom>
              <a:avLst/>
              <a:gdLst>
                <a:gd name="T0" fmla="*/ 1200 w 1200"/>
                <a:gd name="T1" fmla="*/ 0 h 864"/>
                <a:gd name="T2" fmla="*/ 0 w 1200"/>
                <a:gd name="T3" fmla="*/ 2 h 864"/>
                <a:gd name="T4" fmla="*/ 1200 w 1200"/>
                <a:gd name="T5" fmla="*/ 3 h 864"/>
                <a:gd name="T6" fmla="*/ 0 60000 65536"/>
                <a:gd name="T7" fmla="*/ 0 60000 65536"/>
                <a:gd name="T8" fmla="*/ 0 60000 65536"/>
                <a:gd name="T9" fmla="*/ 0 w 1200"/>
                <a:gd name="T10" fmla="*/ 0 h 864"/>
                <a:gd name="T11" fmla="*/ 1200 w 1200"/>
                <a:gd name="T12" fmla="*/ 864 h 864"/>
              </a:gdLst>
              <a:ahLst/>
              <a:cxnLst>
                <a:cxn ang="T6">
                  <a:pos x="T0" y="T1"/>
                </a:cxn>
                <a:cxn ang="T7">
                  <a:pos x="T2" y="T3"/>
                </a:cxn>
                <a:cxn ang="T8">
                  <a:pos x="T4" y="T5"/>
                </a:cxn>
              </a:cxnLst>
              <a:rect l="T9" t="T10" r="T11" b="T12"/>
              <a:pathLst>
                <a:path w="1200" h="864">
                  <a:moveTo>
                    <a:pt x="1200" y="0"/>
                  </a:moveTo>
                  <a:lnTo>
                    <a:pt x="0" y="432"/>
                  </a:lnTo>
                  <a:lnTo>
                    <a:pt x="1200" y="864"/>
                  </a:lnTo>
                </a:path>
              </a:pathLst>
            </a:cu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26676" name="Oval 9"/>
            <p:cNvSpPr>
              <a:spLocks noChangeArrowheads="1"/>
            </p:cNvSpPr>
            <p:nvPr/>
          </p:nvSpPr>
          <p:spPr bwMode="auto">
            <a:xfrm>
              <a:off x="4152" y="931"/>
              <a:ext cx="144" cy="144"/>
            </a:xfrm>
            <a:prstGeom prst="ellipse">
              <a:avLst/>
            </a:prstGeom>
            <a:solidFill>
              <a:srgbClr val="FFFFFF"/>
            </a:solidFill>
            <a:ln w="28575">
              <a:solidFill>
                <a:srgbClr val="CC0099"/>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26677" name="Oval 10"/>
            <p:cNvSpPr>
              <a:spLocks noChangeArrowheads="1"/>
            </p:cNvSpPr>
            <p:nvPr/>
          </p:nvSpPr>
          <p:spPr bwMode="auto">
            <a:xfrm>
              <a:off x="4152" y="1507"/>
              <a:ext cx="144" cy="144"/>
            </a:xfrm>
            <a:prstGeom prst="ellipse">
              <a:avLst/>
            </a:prstGeom>
            <a:solidFill>
              <a:srgbClr val="FFFFFF"/>
            </a:solidFill>
            <a:ln w="28575">
              <a:solidFill>
                <a:srgbClr val="CC0099"/>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26678" name="Oval 11"/>
            <p:cNvSpPr>
              <a:spLocks noChangeArrowheads="1"/>
            </p:cNvSpPr>
            <p:nvPr/>
          </p:nvSpPr>
          <p:spPr bwMode="auto">
            <a:xfrm>
              <a:off x="4152" y="1699"/>
              <a:ext cx="144" cy="144"/>
            </a:xfrm>
            <a:prstGeom prst="ellipse">
              <a:avLst/>
            </a:prstGeom>
            <a:solidFill>
              <a:srgbClr val="FFFFFF"/>
            </a:solidFill>
            <a:ln w="28575">
              <a:solidFill>
                <a:srgbClr val="CC0099"/>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26679" name="Oval 12"/>
            <p:cNvSpPr>
              <a:spLocks noChangeArrowheads="1"/>
            </p:cNvSpPr>
            <p:nvPr/>
          </p:nvSpPr>
          <p:spPr bwMode="auto">
            <a:xfrm>
              <a:off x="4152" y="2227"/>
              <a:ext cx="144" cy="144"/>
            </a:xfrm>
            <a:prstGeom prst="ellipse">
              <a:avLst/>
            </a:prstGeom>
            <a:solidFill>
              <a:srgbClr val="FFFFFF"/>
            </a:solidFill>
            <a:ln w="28575">
              <a:solidFill>
                <a:srgbClr val="CC0099"/>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26680" name="Oval 13"/>
            <p:cNvSpPr>
              <a:spLocks noChangeArrowheads="1"/>
            </p:cNvSpPr>
            <p:nvPr/>
          </p:nvSpPr>
          <p:spPr bwMode="auto">
            <a:xfrm>
              <a:off x="4152" y="2563"/>
              <a:ext cx="144" cy="144"/>
            </a:xfrm>
            <a:prstGeom prst="ellipse">
              <a:avLst/>
            </a:prstGeom>
            <a:solidFill>
              <a:srgbClr val="FFFFFF"/>
            </a:solidFill>
            <a:ln w="28575">
              <a:solidFill>
                <a:srgbClr val="CC0099"/>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26681" name="Oval 14"/>
            <p:cNvSpPr>
              <a:spLocks noChangeArrowheads="1"/>
            </p:cNvSpPr>
            <p:nvPr/>
          </p:nvSpPr>
          <p:spPr bwMode="auto">
            <a:xfrm>
              <a:off x="4152" y="3091"/>
              <a:ext cx="144" cy="144"/>
            </a:xfrm>
            <a:prstGeom prst="ellipse">
              <a:avLst/>
            </a:prstGeom>
            <a:solidFill>
              <a:srgbClr val="FFFFFF"/>
            </a:solidFill>
            <a:ln w="28575">
              <a:solidFill>
                <a:srgbClr val="CC0099"/>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26682" name="Oval 15"/>
            <p:cNvSpPr>
              <a:spLocks noChangeArrowheads="1"/>
            </p:cNvSpPr>
            <p:nvPr/>
          </p:nvSpPr>
          <p:spPr bwMode="auto">
            <a:xfrm>
              <a:off x="4152" y="3283"/>
              <a:ext cx="144" cy="144"/>
            </a:xfrm>
            <a:prstGeom prst="ellipse">
              <a:avLst/>
            </a:prstGeom>
            <a:solidFill>
              <a:srgbClr val="FFFFFF"/>
            </a:solidFill>
            <a:ln w="28575">
              <a:solidFill>
                <a:srgbClr val="CC0099"/>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26683" name="Oval 16"/>
            <p:cNvSpPr>
              <a:spLocks noChangeArrowheads="1"/>
            </p:cNvSpPr>
            <p:nvPr/>
          </p:nvSpPr>
          <p:spPr bwMode="auto">
            <a:xfrm>
              <a:off x="4152" y="3907"/>
              <a:ext cx="144" cy="144"/>
            </a:xfrm>
            <a:prstGeom prst="ellipse">
              <a:avLst/>
            </a:prstGeom>
            <a:solidFill>
              <a:srgbClr val="FFFFFF"/>
            </a:solidFill>
            <a:ln w="28575">
              <a:solidFill>
                <a:srgbClr val="CC0099"/>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grpSp>
      <p:grpSp>
        <p:nvGrpSpPr>
          <p:cNvPr id="3" name="Group 17"/>
          <p:cNvGrpSpPr>
            <a:grpSpLocks/>
          </p:cNvGrpSpPr>
          <p:nvPr/>
        </p:nvGrpSpPr>
        <p:grpSpPr bwMode="auto">
          <a:xfrm>
            <a:off x="1911350" y="2623592"/>
            <a:ext cx="1338263" cy="2746375"/>
            <a:chOff x="1856" y="1220"/>
            <a:chExt cx="1268" cy="2512"/>
          </a:xfrm>
        </p:grpSpPr>
        <p:sp>
          <p:nvSpPr>
            <p:cNvPr id="26666" name="Freeform 18"/>
            <p:cNvSpPr>
              <a:spLocks/>
            </p:cNvSpPr>
            <p:nvPr/>
          </p:nvSpPr>
          <p:spPr bwMode="auto">
            <a:xfrm>
              <a:off x="1882" y="1288"/>
              <a:ext cx="1200" cy="720"/>
            </a:xfrm>
            <a:custGeom>
              <a:avLst/>
              <a:gdLst>
                <a:gd name="T0" fmla="*/ 1200 w 1200"/>
                <a:gd name="T1" fmla="*/ 0 h 864"/>
                <a:gd name="T2" fmla="*/ 0 w 1200"/>
                <a:gd name="T3" fmla="*/ 33 h 864"/>
                <a:gd name="T4" fmla="*/ 1200 w 1200"/>
                <a:gd name="T5" fmla="*/ 68 h 864"/>
                <a:gd name="T6" fmla="*/ 0 60000 65536"/>
                <a:gd name="T7" fmla="*/ 0 60000 65536"/>
                <a:gd name="T8" fmla="*/ 0 60000 65536"/>
                <a:gd name="T9" fmla="*/ 0 w 1200"/>
                <a:gd name="T10" fmla="*/ 0 h 864"/>
                <a:gd name="T11" fmla="*/ 1200 w 1200"/>
                <a:gd name="T12" fmla="*/ 864 h 864"/>
              </a:gdLst>
              <a:ahLst/>
              <a:cxnLst>
                <a:cxn ang="T6">
                  <a:pos x="T0" y="T1"/>
                </a:cxn>
                <a:cxn ang="T7">
                  <a:pos x="T2" y="T3"/>
                </a:cxn>
                <a:cxn ang="T8">
                  <a:pos x="T4" y="T5"/>
                </a:cxn>
              </a:cxnLst>
              <a:rect l="T9" t="T10" r="T11" b="T12"/>
              <a:pathLst>
                <a:path w="1200" h="864">
                  <a:moveTo>
                    <a:pt x="1200" y="0"/>
                  </a:moveTo>
                  <a:lnTo>
                    <a:pt x="0" y="432"/>
                  </a:lnTo>
                  <a:lnTo>
                    <a:pt x="1200" y="864"/>
                  </a:lnTo>
                </a:path>
              </a:pathLst>
            </a:cu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26667" name="Freeform 19"/>
            <p:cNvSpPr>
              <a:spLocks/>
            </p:cNvSpPr>
            <p:nvPr/>
          </p:nvSpPr>
          <p:spPr bwMode="auto">
            <a:xfrm>
              <a:off x="1856" y="2899"/>
              <a:ext cx="1200" cy="782"/>
            </a:xfrm>
            <a:custGeom>
              <a:avLst/>
              <a:gdLst>
                <a:gd name="T0" fmla="*/ 1200 w 1200"/>
                <a:gd name="T1" fmla="*/ 0 h 864"/>
                <a:gd name="T2" fmla="*/ 0 w 1200"/>
                <a:gd name="T3" fmla="*/ 107 h 864"/>
                <a:gd name="T4" fmla="*/ 1200 w 1200"/>
                <a:gd name="T5" fmla="*/ 215 h 864"/>
                <a:gd name="T6" fmla="*/ 0 60000 65536"/>
                <a:gd name="T7" fmla="*/ 0 60000 65536"/>
                <a:gd name="T8" fmla="*/ 0 60000 65536"/>
                <a:gd name="T9" fmla="*/ 0 w 1200"/>
                <a:gd name="T10" fmla="*/ 0 h 864"/>
                <a:gd name="T11" fmla="*/ 1200 w 1200"/>
                <a:gd name="T12" fmla="*/ 864 h 864"/>
              </a:gdLst>
              <a:ahLst/>
              <a:cxnLst>
                <a:cxn ang="T6">
                  <a:pos x="T0" y="T1"/>
                </a:cxn>
                <a:cxn ang="T7">
                  <a:pos x="T2" y="T3"/>
                </a:cxn>
                <a:cxn ang="T8">
                  <a:pos x="T4" y="T5"/>
                </a:cxn>
              </a:cxnLst>
              <a:rect l="T9" t="T10" r="T11" b="T12"/>
              <a:pathLst>
                <a:path w="1200" h="864">
                  <a:moveTo>
                    <a:pt x="1200" y="0"/>
                  </a:moveTo>
                  <a:lnTo>
                    <a:pt x="0" y="432"/>
                  </a:lnTo>
                  <a:lnTo>
                    <a:pt x="1200" y="864"/>
                  </a:lnTo>
                </a:path>
              </a:pathLst>
            </a:cu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26668" name="Oval 20"/>
            <p:cNvSpPr>
              <a:spLocks noChangeArrowheads="1"/>
            </p:cNvSpPr>
            <p:nvPr/>
          </p:nvSpPr>
          <p:spPr bwMode="auto">
            <a:xfrm>
              <a:off x="2973" y="1220"/>
              <a:ext cx="144" cy="144"/>
            </a:xfrm>
            <a:prstGeom prst="ellipse">
              <a:avLst/>
            </a:prstGeom>
            <a:solidFill>
              <a:srgbClr val="FFFFFF"/>
            </a:solidFill>
            <a:ln w="28575">
              <a:solidFill>
                <a:srgbClr val="CC0099"/>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26669" name="Oval 21"/>
            <p:cNvSpPr>
              <a:spLocks noChangeArrowheads="1"/>
            </p:cNvSpPr>
            <p:nvPr/>
          </p:nvSpPr>
          <p:spPr bwMode="auto">
            <a:xfrm>
              <a:off x="2980" y="1939"/>
              <a:ext cx="144" cy="144"/>
            </a:xfrm>
            <a:prstGeom prst="ellipse">
              <a:avLst/>
            </a:prstGeom>
            <a:solidFill>
              <a:srgbClr val="FFFFFF"/>
            </a:solidFill>
            <a:ln w="28575">
              <a:solidFill>
                <a:srgbClr val="CC0099"/>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26670" name="Oval 22"/>
            <p:cNvSpPr>
              <a:spLocks noChangeArrowheads="1"/>
            </p:cNvSpPr>
            <p:nvPr/>
          </p:nvSpPr>
          <p:spPr bwMode="auto">
            <a:xfrm>
              <a:off x="2976" y="2851"/>
              <a:ext cx="144" cy="144"/>
            </a:xfrm>
            <a:prstGeom prst="ellipse">
              <a:avLst/>
            </a:prstGeom>
            <a:solidFill>
              <a:srgbClr val="FFFFFF"/>
            </a:solidFill>
            <a:ln w="28575">
              <a:solidFill>
                <a:srgbClr val="CC0099"/>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26671" name="Oval 23"/>
            <p:cNvSpPr>
              <a:spLocks noChangeArrowheads="1"/>
            </p:cNvSpPr>
            <p:nvPr/>
          </p:nvSpPr>
          <p:spPr bwMode="auto">
            <a:xfrm>
              <a:off x="2955" y="3588"/>
              <a:ext cx="144" cy="144"/>
            </a:xfrm>
            <a:prstGeom prst="ellipse">
              <a:avLst/>
            </a:prstGeom>
            <a:solidFill>
              <a:srgbClr val="FFFFFF"/>
            </a:solidFill>
            <a:ln w="28575">
              <a:solidFill>
                <a:srgbClr val="CC0099"/>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grpSp>
      <p:grpSp>
        <p:nvGrpSpPr>
          <p:cNvPr id="4" name="Group 24"/>
          <p:cNvGrpSpPr>
            <a:grpSpLocks/>
          </p:cNvGrpSpPr>
          <p:nvPr/>
        </p:nvGrpSpPr>
        <p:grpSpPr bwMode="auto">
          <a:xfrm>
            <a:off x="539750" y="3004592"/>
            <a:ext cx="1425575" cy="1949450"/>
            <a:chOff x="624" y="1583"/>
            <a:chExt cx="1325" cy="1748"/>
          </a:xfrm>
        </p:grpSpPr>
        <p:sp>
          <p:nvSpPr>
            <p:cNvPr id="26662" name="Freeform 25"/>
            <p:cNvSpPr>
              <a:spLocks/>
            </p:cNvSpPr>
            <p:nvPr/>
          </p:nvSpPr>
          <p:spPr bwMode="auto">
            <a:xfrm>
              <a:off x="672" y="1651"/>
              <a:ext cx="1200" cy="1632"/>
            </a:xfrm>
            <a:custGeom>
              <a:avLst/>
              <a:gdLst>
                <a:gd name="T0" fmla="*/ 1200 w 1200"/>
                <a:gd name="T1" fmla="*/ 0 h 864"/>
                <a:gd name="T2" fmla="*/ 0 w 1200"/>
                <a:gd name="T3" fmla="*/ 3179425 h 864"/>
                <a:gd name="T4" fmla="*/ 1200 w 1200"/>
                <a:gd name="T5" fmla="*/ 6359573 h 864"/>
                <a:gd name="T6" fmla="*/ 0 60000 65536"/>
                <a:gd name="T7" fmla="*/ 0 60000 65536"/>
                <a:gd name="T8" fmla="*/ 0 60000 65536"/>
                <a:gd name="T9" fmla="*/ 0 w 1200"/>
                <a:gd name="T10" fmla="*/ 0 h 864"/>
                <a:gd name="T11" fmla="*/ 1200 w 1200"/>
                <a:gd name="T12" fmla="*/ 864 h 864"/>
              </a:gdLst>
              <a:ahLst/>
              <a:cxnLst>
                <a:cxn ang="T6">
                  <a:pos x="T0" y="T1"/>
                </a:cxn>
                <a:cxn ang="T7">
                  <a:pos x="T2" y="T3"/>
                </a:cxn>
                <a:cxn ang="T8">
                  <a:pos x="T4" y="T5"/>
                </a:cxn>
              </a:cxnLst>
              <a:rect l="T9" t="T10" r="T11" b="T12"/>
              <a:pathLst>
                <a:path w="1200" h="864">
                  <a:moveTo>
                    <a:pt x="1200" y="0"/>
                  </a:moveTo>
                  <a:lnTo>
                    <a:pt x="0" y="432"/>
                  </a:lnTo>
                  <a:lnTo>
                    <a:pt x="1200" y="864"/>
                  </a:lnTo>
                </a:path>
              </a:pathLst>
            </a:cu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26663" name="Oval 26"/>
            <p:cNvSpPr>
              <a:spLocks noChangeArrowheads="1"/>
            </p:cNvSpPr>
            <p:nvPr/>
          </p:nvSpPr>
          <p:spPr bwMode="auto">
            <a:xfrm>
              <a:off x="624" y="2419"/>
              <a:ext cx="144" cy="144"/>
            </a:xfrm>
            <a:prstGeom prst="ellipse">
              <a:avLst/>
            </a:prstGeom>
            <a:solidFill>
              <a:srgbClr val="FFFFFF"/>
            </a:solidFill>
            <a:ln w="28575">
              <a:solidFill>
                <a:srgbClr val="CC0099"/>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26664" name="Oval 27"/>
            <p:cNvSpPr>
              <a:spLocks noChangeArrowheads="1"/>
            </p:cNvSpPr>
            <p:nvPr/>
          </p:nvSpPr>
          <p:spPr bwMode="auto">
            <a:xfrm>
              <a:off x="1780" y="3187"/>
              <a:ext cx="144" cy="144"/>
            </a:xfrm>
            <a:prstGeom prst="ellipse">
              <a:avLst/>
            </a:prstGeom>
            <a:solidFill>
              <a:srgbClr val="FFFFFF"/>
            </a:solidFill>
            <a:ln w="28575">
              <a:solidFill>
                <a:srgbClr val="CC0099"/>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26665" name="Oval 28"/>
            <p:cNvSpPr>
              <a:spLocks noChangeArrowheads="1"/>
            </p:cNvSpPr>
            <p:nvPr/>
          </p:nvSpPr>
          <p:spPr bwMode="auto">
            <a:xfrm>
              <a:off x="1805" y="1583"/>
              <a:ext cx="144" cy="144"/>
            </a:xfrm>
            <a:prstGeom prst="ellipse">
              <a:avLst/>
            </a:prstGeom>
            <a:solidFill>
              <a:srgbClr val="FFFFFF"/>
            </a:solidFill>
            <a:ln w="28575">
              <a:solidFill>
                <a:srgbClr val="CC0099"/>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grpSp>
      <p:grpSp>
        <p:nvGrpSpPr>
          <p:cNvPr id="5" name="Group 29"/>
          <p:cNvGrpSpPr>
            <a:grpSpLocks/>
          </p:cNvGrpSpPr>
          <p:nvPr/>
        </p:nvGrpSpPr>
        <p:grpSpPr bwMode="auto">
          <a:xfrm>
            <a:off x="692150" y="3164929"/>
            <a:ext cx="1135063" cy="1536700"/>
            <a:chOff x="528" y="2549"/>
            <a:chExt cx="715" cy="968"/>
          </a:xfrm>
        </p:grpSpPr>
        <p:sp>
          <p:nvSpPr>
            <p:cNvPr id="26660" name="Text Box 30"/>
            <p:cNvSpPr txBox="1">
              <a:spLocks noChangeArrowheads="1"/>
            </p:cNvSpPr>
            <p:nvPr/>
          </p:nvSpPr>
          <p:spPr bwMode="auto">
            <a:xfrm>
              <a:off x="591" y="2549"/>
              <a:ext cx="6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eaLnBrk="1" hangingPunct="1">
                <a:spcBef>
                  <a:spcPct val="0"/>
                </a:spcBef>
                <a:buFontTx/>
                <a:buNone/>
              </a:pPr>
              <a:r>
                <a:rPr lang="en-US" altLang="en-US" sz="1800" baseline="0">
                  <a:latin typeface="Arial Narrow" pitchFamily="34" charset="0"/>
                </a:rPr>
                <a:t>P(S) = 0.2</a:t>
              </a:r>
            </a:p>
          </p:txBody>
        </p:sp>
        <p:sp>
          <p:nvSpPr>
            <p:cNvPr id="26661" name="Text Box 31"/>
            <p:cNvSpPr txBox="1">
              <a:spLocks noChangeArrowheads="1"/>
            </p:cNvSpPr>
            <p:nvPr/>
          </p:nvSpPr>
          <p:spPr bwMode="auto">
            <a:xfrm>
              <a:off x="528" y="3286"/>
              <a:ext cx="7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eaLnBrk="1" hangingPunct="1">
                <a:spcBef>
                  <a:spcPct val="0"/>
                </a:spcBef>
                <a:buFontTx/>
                <a:buNone/>
              </a:pPr>
              <a:r>
                <a:rPr lang="en-US" altLang="en-US" sz="1800" baseline="0">
                  <a:latin typeface="Arial Narrow" pitchFamily="34" charset="0"/>
                </a:rPr>
                <a:t>P(S</a:t>
              </a:r>
              <a:r>
                <a:rPr lang="en-US" altLang="en-US" sz="1800" baseline="30000">
                  <a:latin typeface="Arial Narrow" pitchFamily="34" charset="0"/>
                </a:rPr>
                <a:t>C</a:t>
              </a:r>
              <a:r>
                <a:rPr lang="en-US" altLang="en-US" sz="1800" baseline="0">
                  <a:latin typeface="Arial Narrow" pitchFamily="34" charset="0"/>
                </a:rPr>
                <a:t>) = 0.8</a:t>
              </a:r>
            </a:p>
          </p:txBody>
        </p:sp>
      </p:grpSp>
      <p:grpSp>
        <p:nvGrpSpPr>
          <p:cNvPr id="6" name="Group 32"/>
          <p:cNvGrpSpPr>
            <a:grpSpLocks/>
          </p:cNvGrpSpPr>
          <p:nvPr/>
        </p:nvGrpSpPr>
        <p:grpSpPr bwMode="auto">
          <a:xfrm>
            <a:off x="3201988" y="2115592"/>
            <a:ext cx="1125537" cy="3656012"/>
            <a:chOff x="2352" y="1920"/>
            <a:chExt cx="709" cy="2303"/>
          </a:xfrm>
        </p:grpSpPr>
        <p:sp>
          <p:nvSpPr>
            <p:cNvPr id="26652" name="Text Box 33"/>
            <p:cNvSpPr txBox="1">
              <a:spLocks noChangeArrowheads="1"/>
            </p:cNvSpPr>
            <p:nvPr/>
          </p:nvSpPr>
          <p:spPr bwMode="auto">
            <a:xfrm>
              <a:off x="2352" y="3072"/>
              <a:ext cx="6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eaLnBrk="1" hangingPunct="1">
                <a:spcBef>
                  <a:spcPct val="0"/>
                </a:spcBef>
                <a:buFontTx/>
                <a:buNone/>
              </a:pPr>
              <a:r>
                <a:rPr lang="en-US" altLang="en-US" sz="1800" baseline="0">
                  <a:latin typeface="Arial Narrow" pitchFamily="34" charset="0"/>
                </a:rPr>
                <a:t>P(S) = 0.2</a:t>
              </a:r>
            </a:p>
          </p:txBody>
        </p:sp>
        <p:sp>
          <p:nvSpPr>
            <p:cNvPr id="26653" name="Text Box 34"/>
            <p:cNvSpPr txBox="1">
              <a:spLocks noChangeArrowheads="1"/>
            </p:cNvSpPr>
            <p:nvPr/>
          </p:nvSpPr>
          <p:spPr bwMode="auto">
            <a:xfrm>
              <a:off x="2352" y="2454"/>
              <a:ext cx="6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eaLnBrk="1" hangingPunct="1">
                <a:spcBef>
                  <a:spcPct val="0"/>
                </a:spcBef>
                <a:buFontTx/>
                <a:buNone/>
              </a:pPr>
              <a:r>
                <a:rPr lang="en-US" altLang="en-US" sz="1800" baseline="0">
                  <a:latin typeface="Arial Narrow" pitchFamily="34" charset="0"/>
                </a:rPr>
                <a:t>P(S) = 0.2</a:t>
              </a:r>
            </a:p>
          </p:txBody>
        </p:sp>
        <p:sp>
          <p:nvSpPr>
            <p:cNvPr id="26654" name="Text Box 35"/>
            <p:cNvSpPr txBox="1">
              <a:spLocks noChangeArrowheads="1"/>
            </p:cNvSpPr>
            <p:nvPr/>
          </p:nvSpPr>
          <p:spPr bwMode="auto">
            <a:xfrm>
              <a:off x="2352" y="1920"/>
              <a:ext cx="6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eaLnBrk="1" hangingPunct="1">
                <a:spcBef>
                  <a:spcPct val="0"/>
                </a:spcBef>
                <a:buFontTx/>
                <a:buNone/>
              </a:pPr>
              <a:r>
                <a:rPr lang="en-US" altLang="en-US" sz="1800" baseline="0">
                  <a:latin typeface="Arial Narrow" pitchFamily="34" charset="0"/>
                </a:rPr>
                <a:t>P(S) = 0.2</a:t>
              </a:r>
            </a:p>
          </p:txBody>
        </p:sp>
        <p:sp>
          <p:nvSpPr>
            <p:cNvPr id="26655" name="Text Box 36"/>
            <p:cNvSpPr txBox="1">
              <a:spLocks noChangeArrowheads="1"/>
            </p:cNvSpPr>
            <p:nvPr/>
          </p:nvSpPr>
          <p:spPr bwMode="auto">
            <a:xfrm>
              <a:off x="2352" y="3628"/>
              <a:ext cx="6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eaLnBrk="1" hangingPunct="1">
                <a:spcBef>
                  <a:spcPct val="0"/>
                </a:spcBef>
                <a:buFontTx/>
                <a:buNone/>
              </a:pPr>
              <a:r>
                <a:rPr lang="en-US" altLang="en-US" sz="1800" baseline="0">
                  <a:latin typeface="Arial Narrow" pitchFamily="34" charset="0"/>
                </a:rPr>
                <a:t>P(S) = 0.2</a:t>
              </a:r>
            </a:p>
          </p:txBody>
        </p:sp>
        <p:sp>
          <p:nvSpPr>
            <p:cNvPr id="26656" name="Text Box 37"/>
            <p:cNvSpPr txBox="1">
              <a:spLocks noChangeArrowheads="1"/>
            </p:cNvSpPr>
            <p:nvPr/>
          </p:nvSpPr>
          <p:spPr bwMode="auto">
            <a:xfrm>
              <a:off x="2352" y="2292"/>
              <a:ext cx="7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eaLnBrk="1" hangingPunct="1">
                <a:spcBef>
                  <a:spcPct val="0"/>
                </a:spcBef>
                <a:buFontTx/>
                <a:buNone/>
              </a:pPr>
              <a:r>
                <a:rPr lang="en-US" altLang="en-US" sz="1800" baseline="0">
                  <a:latin typeface="Arial Narrow" pitchFamily="34" charset="0"/>
                </a:rPr>
                <a:t>P(S</a:t>
              </a:r>
              <a:r>
                <a:rPr lang="en-US" altLang="en-US" sz="1800" baseline="30000">
                  <a:latin typeface="Arial Narrow" pitchFamily="34" charset="0"/>
                </a:rPr>
                <a:t>C</a:t>
              </a:r>
              <a:r>
                <a:rPr lang="en-US" altLang="en-US" sz="1800" baseline="0">
                  <a:latin typeface="Arial Narrow" pitchFamily="34" charset="0"/>
                </a:rPr>
                <a:t>) = 0.8</a:t>
              </a:r>
            </a:p>
          </p:txBody>
        </p:sp>
        <p:sp>
          <p:nvSpPr>
            <p:cNvPr id="26657" name="Text Box 38"/>
            <p:cNvSpPr txBox="1">
              <a:spLocks noChangeArrowheads="1"/>
            </p:cNvSpPr>
            <p:nvPr/>
          </p:nvSpPr>
          <p:spPr bwMode="auto">
            <a:xfrm>
              <a:off x="2352" y="2806"/>
              <a:ext cx="7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eaLnBrk="1" hangingPunct="1">
                <a:spcBef>
                  <a:spcPct val="0"/>
                </a:spcBef>
                <a:buFontTx/>
                <a:buNone/>
              </a:pPr>
              <a:r>
                <a:rPr lang="en-US" altLang="en-US" sz="1800" baseline="0">
                  <a:latin typeface="Arial Narrow" pitchFamily="34" charset="0"/>
                </a:rPr>
                <a:t>P(S</a:t>
              </a:r>
              <a:r>
                <a:rPr lang="en-US" altLang="en-US" sz="1800" baseline="30000">
                  <a:latin typeface="Arial Narrow" pitchFamily="34" charset="0"/>
                </a:rPr>
                <a:t>C</a:t>
              </a:r>
              <a:r>
                <a:rPr lang="en-US" altLang="en-US" sz="1800" baseline="0">
                  <a:latin typeface="Arial Narrow" pitchFamily="34" charset="0"/>
                </a:rPr>
                <a:t>) = 0.8</a:t>
              </a:r>
            </a:p>
          </p:txBody>
        </p:sp>
        <p:sp>
          <p:nvSpPr>
            <p:cNvPr id="26658" name="Text Box 39"/>
            <p:cNvSpPr txBox="1">
              <a:spLocks noChangeArrowheads="1"/>
            </p:cNvSpPr>
            <p:nvPr/>
          </p:nvSpPr>
          <p:spPr bwMode="auto">
            <a:xfrm>
              <a:off x="2352" y="3992"/>
              <a:ext cx="7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eaLnBrk="1" hangingPunct="1">
                <a:spcBef>
                  <a:spcPct val="0"/>
                </a:spcBef>
                <a:buFontTx/>
                <a:buNone/>
              </a:pPr>
              <a:r>
                <a:rPr lang="en-US" altLang="en-US" sz="1800" baseline="0">
                  <a:latin typeface="Arial Narrow" pitchFamily="34" charset="0"/>
                </a:rPr>
                <a:t>P(S</a:t>
              </a:r>
              <a:r>
                <a:rPr lang="en-US" altLang="en-US" sz="1800" baseline="30000">
                  <a:latin typeface="Arial Narrow" pitchFamily="34" charset="0"/>
                </a:rPr>
                <a:t>C</a:t>
              </a:r>
              <a:r>
                <a:rPr lang="en-US" altLang="en-US" sz="1800" baseline="0">
                  <a:latin typeface="Arial Narrow" pitchFamily="34" charset="0"/>
                </a:rPr>
                <a:t>) = 0.8</a:t>
              </a:r>
            </a:p>
          </p:txBody>
        </p:sp>
        <p:sp>
          <p:nvSpPr>
            <p:cNvPr id="26659" name="Text Box 40"/>
            <p:cNvSpPr txBox="1">
              <a:spLocks noChangeArrowheads="1"/>
            </p:cNvSpPr>
            <p:nvPr/>
          </p:nvSpPr>
          <p:spPr bwMode="auto">
            <a:xfrm>
              <a:off x="2352" y="3416"/>
              <a:ext cx="7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eaLnBrk="1" hangingPunct="1">
                <a:spcBef>
                  <a:spcPct val="0"/>
                </a:spcBef>
                <a:buFontTx/>
                <a:buNone/>
              </a:pPr>
              <a:r>
                <a:rPr lang="en-US" altLang="en-US" sz="1800" baseline="0">
                  <a:latin typeface="Arial Narrow" pitchFamily="34" charset="0"/>
                </a:rPr>
                <a:t>P(S</a:t>
              </a:r>
              <a:r>
                <a:rPr lang="en-US" altLang="en-US" sz="1800" baseline="30000">
                  <a:latin typeface="Arial Narrow" pitchFamily="34" charset="0"/>
                </a:rPr>
                <a:t>C</a:t>
              </a:r>
              <a:r>
                <a:rPr lang="en-US" altLang="en-US" sz="1800" baseline="0">
                  <a:latin typeface="Arial Narrow" pitchFamily="34" charset="0"/>
                </a:rPr>
                <a:t>) = 0.8</a:t>
              </a:r>
            </a:p>
          </p:txBody>
        </p:sp>
      </p:grpSp>
      <p:sp>
        <p:nvSpPr>
          <p:cNvPr id="323625" name="Text Box 41"/>
          <p:cNvSpPr txBox="1">
            <a:spLocks noChangeArrowheads="1"/>
          </p:cNvSpPr>
          <p:nvPr/>
        </p:nvSpPr>
        <p:spPr bwMode="auto">
          <a:xfrm>
            <a:off x="4714875" y="2096542"/>
            <a:ext cx="11684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eaLnBrk="1" hangingPunct="1">
              <a:spcBef>
                <a:spcPct val="0"/>
              </a:spcBef>
              <a:buFontTx/>
              <a:buNone/>
            </a:pPr>
            <a:r>
              <a:rPr lang="en-US" altLang="en-US" sz="2000" u="sng" baseline="0">
                <a:solidFill>
                  <a:schemeClr val="tx2"/>
                </a:solidFill>
                <a:latin typeface="Verdana" pitchFamily="34" charset="0"/>
              </a:rPr>
              <a:t>S S S</a:t>
            </a:r>
          </a:p>
          <a:p>
            <a:pPr eaLnBrk="1" hangingPunct="1">
              <a:spcBef>
                <a:spcPct val="0"/>
              </a:spcBef>
              <a:buFontTx/>
              <a:buNone/>
            </a:pPr>
            <a:endParaRPr lang="en-US" altLang="en-US" sz="2000" u="sng" baseline="0">
              <a:solidFill>
                <a:schemeClr val="tx2"/>
              </a:solidFill>
              <a:latin typeface="Verdana" pitchFamily="34" charset="0"/>
            </a:endParaRPr>
          </a:p>
          <a:p>
            <a:pPr eaLnBrk="1" hangingPunct="1">
              <a:spcBef>
                <a:spcPct val="0"/>
              </a:spcBef>
              <a:buFontTx/>
              <a:buNone/>
            </a:pPr>
            <a:r>
              <a:rPr lang="en-US" altLang="en-US" sz="2000" u="sng" baseline="0">
                <a:solidFill>
                  <a:schemeClr val="tx2"/>
                </a:solidFill>
                <a:latin typeface="Verdana" pitchFamily="34" charset="0"/>
              </a:rPr>
              <a:t>S S S</a:t>
            </a:r>
            <a:r>
              <a:rPr lang="en-US" altLang="en-US" sz="2000" u="sng" baseline="30000">
                <a:solidFill>
                  <a:schemeClr val="tx2"/>
                </a:solidFill>
                <a:latin typeface="Verdana" pitchFamily="34" charset="0"/>
              </a:rPr>
              <a:t>C</a:t>
            </a:r>
          </a:p>
          <a:p>
            <a:pPr eaLnBrk="1" hangingPunct="1">
              <a:spcBef>
                <a:spcPct val="0"/>
              </a:spcBef>
              <a:buFontTx/>
              <a:buNone/>
            </a:pPr>
            <a:r>
              <a:rPr lang="en-US" altLang="en-US" sz="2000" u="sng" baseline="0">
                <a:solidFill>
                  <a:schemeClr val="tx2"/>
                </a:solidFill>
                <a:latin typeface="Verdana" pitchFamily="34" charset="0"/>
              </a:rPr>
              <a:t>S S</a:t>
            </a:r>
            <a:r>
              <a:rPr lang="en-US" altLang="en-US" sz="2000" u="sng" baseline="30000">
                <a:solidFill>
                  <a:schemeClr val="tx2"/>
                </a:solidFill>
                <a:latin typeface="Verdana" pitchFamily="34" charset="0"/>
              </a:rPr>
              <a:t>C </a:t>
            </a:r>
            <a:r>
              <a:rPr lang="en-US" altLang="en-US" sz="2000" u="sng" baseline="0">
                <a:solidFill>
                  <a:schemeClr val="tx2"/>
                </a:solidFill>
                <a:latin typeface="Verdana" pitchFamily="34" charset="0"/>
              </a:rPr>
              <a:t>S</a:t>
            </a:r>
          </a:p>
          <a:p>
            <a:pPr eaLnBrk="1" hangingPunct="1">
              <a:spcBef>
                <a:spcPct val="0"/>
              </a:spcBef>
              <a:buFontTx/>
              <a:buNone/>
            </a:pPr>
            <a:endParaRPr lang="en-US" altLang="en-US" sz="2000" u="sng" baseline="0">
              <a:solidFill>
                <a:schemeClr val="tx2"/>
              </a:solidFill>
              <a:latin typeface="Verdana" pitchFamily="34" charset="0"/>
            </a:endParaRPr>
          </a:p>
          <a:p>
            <a:pPr eaLnBrk="1" hangingPunct="1">
              <a:spcBef>
                <a:spcPct val="0"/>
              </a:spcBef>
              <a:buFontTx/>
              <a:buNone/>
            </a:pPr>
            <a:r>
              <a:rPr lang="en-US" altLang="en-US" sz="2000" u="sng" baseline="0">
                <a:solidFill>
                  <a:schemeClr val="tx2"/>
                </a:solidFill>
                <a:latin typeface="Verdana" pitchFamily="34" charset="0"/>
              </a:rPr>
              <a:t>S S</a:t>
            </a:r>
            <a:r>
              <a:rPr lang="en-US" altLang="en-US" sz="2000" u="sng" baseline="30000">
                <a:solidFill>
                  <a:schemeClr val="tx2"/>
                </a:solidFill>
                <a:latin typeface="Verdana" pitchFamily="34" charset="0"/>
              </a:rPr>
              <a:t>C </a:t>
            </a:r>
            <a:r>
              <a:rPr lang="en-US" altLang="en-US" sz="2000" u="sng" baseline="0">
                <a:solidFill>
                  <a:schemeClr val="tx2"/>
                </a:solidFill>
                <a:latin typeface="Verdana" pitchFamily="34" charset="0"/>
              </a:rPr>
              <a:t>S</a:t>
            </a:r>
            <a:r>
              <a:rPr lang="en-US" altLang="en-US" sz="2000" u="sng" baseline="30000">
                <a:solidFill>
                  <a:schemeClr val="tx2"/>
                </a:solidFill>
                <a:latin typeface="Verdana" pitchFamily="34" charset="0"/>
              </a:rPr>
              <a:t>C</a:t>
            </a:r>
          </a:p>
          <a:p>
            <a:pPr eaLnBrk="1" hangingPunct="1">
              <a:spcBef>
                <a:spcPct val="0"/>
              </a:spcBef>
              <a:buFontTx/>
              <a:buNone/>
            </a:pPr>
            <a:r>
              <a:rPr lang="en-US" altLang="en-US" sz="2000" u="sng" baseline="0">
                <a:solidFill>
                  <a:schemeClr val="tx2"/>
                </a:solidFill>
                <a:latin typeface="Verdana" pitchFamily="34" charset="0"/>
              </a:rPr>
              <a:t>S</a:t>
            </a:r>
            <a:r>
              <a:rPr lang="en-US" altLang="en-US" sz="2000" u="sng" baseline="30000">
                <a:solidFill>
                  <a:schemeClr val="tx2"/>
                </a:solidFill>
                <a:latin typeface="Verdana" pitchFamily="34" charset="0"/>
              </a:rPr>
              <a:t>C </a:t>
            </a:r>
            <a:r>
              <a:rPr lang="en-US" altLang="en-US" sz="2000" u="sng" baseline="0">
                <a:solidFill>
                  <a:schemeClr val="tx2"/>
                </a:solidFill>
                <a:latin typeface="Verdana" pitchFamily="34" charset="0"/>
              </a:rPr>
              <a:t>S S</a:t>
            </a:r>
          </a:p>
          <a:p>
            <a:pPr eaLnBrk="1" hangingPunct="1">
              <a:spcBef>
                <a:spcPct val="0"/>
              </a:spcBef>
              <a:buFontTx/>
              <a:buNone/>
            </a:pPr>
            <a:endParaRPr lang="en-US" altLang="en-US" sz="2000" u="sng" baseline="0">
              <a:solidFill>
                <a:schemeClr val="tx2"/>
              </a:solidFill>
              <a:latin typeface="Verdana" pitchFamily="34" charset="0"/>
            </a:endParaRPr>
          </a:p>
          <a:p>
            <a:pPr eaLnBrk="1" hangingPunct="1">
              <a:spcBef>
                <a:spcPct val="0"/>
              </a:spcBef>
              <a:buFontTx/>
              <a:buNone/>
            </a:pPr>
            <a:r>
              <a:rPr lang="en-US" altLang="en-US" sz="2000" u="sng" baseline="0">
                <a:solidFill>
                  <a:schemeClr val="tx2"/>
                </a:solidFill>
                <a:latin typeface="Verdana" pitchFamily="34" charset="0"/>
              </a:rPr>
              <a:t>S</a:t>
            </a:r>
            <a:r>
              <a:rPr lang="en-US" altLang="en-US" sz="2000" u="sng" baseline="30000">
                <a:solidFill>
                  <a:schemeClr val="tx2"/>
                </a:solidFill>
                <a:latin typeface="Verdana" pitchFamily="34" charset="0"/>
              </a:rPr>
              <a:t>C </a:t>
            </a:r>
            <a:r>
              <a:rPr lang="en-US" altLang="en-US" sz="2000" u="sng" baseline="0">
                <a:solidFill>
                  <a:schemeClr val="tx2"/>
                </a:solidFill>
                <a:latin typeface="Verdana" pitchFamily="34" charset="0"/>
              </a:rPr>
              <a:t>S S</a:t>
            </a:r>
            <a:r>
              <a:rPr lang="en-US" altLang="en-US" sz="2000" u="sng" baseline="30000">
                <a:solidFill>
                  <a:schemeClr val="tx2"/>
                </a:solidFill>
                <a:latin typeface="Verdana" pitchFamily="34" charset="0"/>
              </a:rPr>
              <a:t>C</a:t>
            </a:r>
            <a:endParaRPr lang="en-US" altLang="en-US" sz="2000" u="sng" baseline="0">
              <a:solidFill>
                <a:schemeClr val="tx2"/>
              </a:solidFill>
              <a:latin typeface="Verdana" pitchFamily="34" charset="0"/>
            </a:endParaRPr>
          </a:p>
          <a:p>
            <a:pPr eaLnBrk="1" hangingPunct="1">
              <a:spcBef>
                <a:spcPct val="0"/>
              </a:spcBef>
              <a:buFontTx/>
              <a:buNone/>
            </a:pPr>
            <a:r>
              <a:rPr lang="en-US" altLang="en-US" sz="2000" u="sng" baseline="0">
                <a:solidFill>
                  <a:schemeClr val="tx2"/>
                </a:solidFill>
                <a:latin typeface="Verdana" pitchFamily="34" charset="0"/>
              </a:rPr>
              <a:t>S</a:t>
            </a:r>
            <a:r>
              <a:rPr lang="en-US" altLang="en-US" sz="2000" u="sng" baseline="30000">
                <a:solidFill>
                  <a:schemeClr val="tx2"/>
                </a:solidFill>
                <a:latin typeface="Verdana" pitchFamily="34" charset="0"/>
              </a:rPr>
              <a:t>C </a:t>
            </a:r>
            <a:r>
              <a:rPr lang="en-US" altLang="en-US" sz="2000" u="sng" baseline="0">
                <a:solidFill>
                  <a:schemeClr val="tx2"/>
                </a:solidFill>
                <a:latin typeface="Verdana" pitchFamily="34" charset="0"/>
              </a:rPr>
              <a:t>S</a:t>
            </a:r>
            <a:r>
              <a:rPr lang="en-US" altLang="en-US" sz="2000" u="sng" baseline="30000">
                <a:solidFill>
                  <a:schemeClr val="tx2"/>
                </a:solidFill>
                <a:latin typeface="Verdana" pitchFamily="34" charset="0"/>
              </a:rPr>
              <a:t>C </a:t>
            </a:r>
            <a:r>
              <a:rPr lang="en-US" altLang="en-US" sz="2000" u="sng" baseline="0">
                <a:solidFill>
                  <a:schemeClr val="tx2"/>
                </a:solidFill>
                <a:latin typeface="Verdana" pitchFamily="34" charset="0"/>
              </a:rPr>
              <a:t>S</a:t>
            </a:r>
          </a:p>
          <a:p>
            <a:pPr eaLnBrk="1" hangingPunct="1">
              <a:spcBef>
                <a:spcPct val="0"/>
              </a:spcBef>
              <a:buFontTx/>
              <a:buNone/>
            </a:pPr>
            <a:endParaRPr lang="en-US" altLang="en-US" sz="2000" u="sng" baseline="0">
              <a:solidFill>
                <a:schemeClr val="tx2"/>
              </a:solidFill>
              <a:latin typeface="Verdana" pitchFamily="34" charset="0"/>
            </a:endParaRPr>
          </a:p>
          <a:p>
            <a:pPr eaLnBrk="1" hangingPunct="1">
              <a:spcBef>
                <a:spcPct val="0"/>
              </a:spcBef>
              <a:buFontTx/>
              <a:buNone/>
            </a:pPr>
            <a:r>
              <a:rPr lang="en-US" altLang="en-US" sz="2000" u="sng" baseline="0">
                <a:solidFill>
                  <a:schemeClr val="tx2"/>
                </a:solidFill>
                <a:latin typeface="Verdana" pitchFamily="34" charset="0"/>
              </a:rPr>
              <a:t>S</a:t>
            </a:r>
            <a:r>
              <a:rPr lang="en-US" altLang="en-US" sz="2000" u="sng" baseline="30000">
                <a:solidFill>
                  <a:schemeClr val="tx2"/>
                </a:solidFill>
                <a:latin typeface="Verdana" pitchFamily="34" charset="0"/>
              </a:rPr>
              <a:t>C </a:t>
            </a:r>
            <a:r>
              <a:rPr lang="en-US" altLang="en-US" sz="2000" u="sng" baseline="0">
                <a:solidFill>
                  <a:schemeClr val="tx2"/>
                </a:solidFill>
                <a:latin typeface="Verdana" pitchFamily="34" charset="0"/>
              </a:rPr>
              <a:t>S</a:t>
            </a:r>
            <a:r>
              <a:rPr lang="en-US" altLang="en-US" sz="2000" u="sng" baseline="30000">
                <a:solidFill>
                  <a:schemeClr val="tx2"/>
                </a:solidFill>
                <a:latin typeface="Verdana" pitchFamily="34" charset="0"/>
              </a:rPr>
              <a:t>C </a:t>
            </a:r>
            <a:r>
              <a:rPr lang="en-US" altLang="en-US" sz="2000" u="sng" baseline="0">
                <a:solidFill>
                  <a:schemeClr val="tx2"/>
                </a:solidFill>
                <a:latin typeface="Verdana" pitchFamily="34" charset="0"/>
              </a:rPr>
              <a:t>S</a:t>
            </a:r>
            <a:r>
              <a:rPr lang="en-US" altLang="en-US" sz="2000" u="sng" baseline="30000">
                <a:solidFill>
                  <a:schemeClr val="tx2"/>
                </a:solidFill>
                <a:latin typeface="Verdana" pitchFamily="34" charset="0"/>
              </a:rPr>
              <a:t>C</a:t>
            </a:r>
          </a:p>
        </p:txBody>
      </p:sp>
      <p:grpSp>
        <p:nvGrpSpPr>
          <p:cNvPr id="7" name="Group 42"/>
          <p:cNvGrpSpPr>
            <a:grpSpLocks/>
          </p:cNvGrpSpPr>
          <p:nvPr/>
        </p:nvGrpSpPr>
        <p:grpSpPr bwMode="auto">
          <a:xfrm>
            <a:off x="1978025" y="2547392"/>
            <a:ext cx="1125538" cy="2874962"/>
            <a:chOff x="1488" y="2166"/>
            <a:chExt cx="709" cy="1811"/>
          </a:xfrm>
        </p:grpSpPr>
        <p:sp>
          <p:nvSpPr>
            <p:cNvPr id="26648" name="Text Box 43"/>
            <p:cNvSpPr txBox="1">
              <a:spLocks noChangeArrowheads="1"/>
            </p:cNvSpPr>
            <p:nvPr/>
          </p:nvSpPr>
          <p:spPr bwMode="auto">
            <a:xfrm>
              <a:off x="1488" y="2166"/>
              <a:ext cx="6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eaLnBrk="1" hangingPunct="1">
                <a:spcBef>
                  <a:spcPct val="0"/>
                </a:spcBef>
                <a:buFontTx/>
                <a:buNone/>
              </a:pPr>
              <a:r>
                <a:rPr lang="en-US" altLang="en-US" sz="1800" baseline="0">
                  <a:latin typeface="Arial Narrow" pitchFamily="34" charset="0"/>
                </a:rPr>
                <a:t>P(S) = 0.2</a:t>
              </a:r>
            </a:p>
          </p:txBody>
        </p:sp>
        <p:sp>
          <p:nvSpPr>
            <p:cNvPr id="26649" name="Text Box 44"/>
            <p:cNvSpPr txBox="1">
              <a:spLocks noChangeArrowheads="1"/>
            </p:cNvSpPr>
            <p:nvPr/>
          </p:nvSpPr>
          <p:spPr bwMode="auto">
            <a:xfrm>
              <a:off x="1488" y="2628"/>
              <a:ext cx="7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eaLnBrk="1" hangingPunct="1">
                <a:spcBef>
                  <a:spcPct val="0"/>
                </a:spcBef>
                <a:buFontTx/>
                <a:buNone/>
              </a:pPr>
              <a:r>
                <a:rPr lang="en-US" altLang="en-US" sz="1800" baseline="0">
                  <a:latin typeface="Arial Narrow" pitchFamily="34" charset="0"/>
                </a:rPr>
                <a:t>P(S</a:t>
              </a:r>
              <a:r>
                <a:rPr lang="en-US" altLang="en-US" sz="1800" baseline="30000">
                  <a:latin typeface="Arial Narrow" pitchFamily="34" charset="0"/>
                </a:rPr>
                <a:t>C</a:t>
              </a:r>
              <a:r>
                <a:rPr lang="en-US" altLang="en-US" sz="1800" baseline="0">
                  <a:latin typeface="Arial Narrow" pitchFamily="34" charset="0"/>
                </a:rPr>
                <a:t>) = 0.8</a:t>
              </a:r>
            </a:p>
          </p:txBody>
        </p:sp>
        <p:sp>
          <p:nvSpPr>
            <p:cNvPr id="26650" name="Text Box 45"/>
            <p:cNvSpPr txBox="1">
              <a:spLocks noChangeArrowheads="1"/>
            </p:cNvSpPr>
            <p:nvPr/>
          </p:nvSpPr>
          <p:spPr bwMode="auto">
            <a:xfrm>
              <a:off x="1488" y="3746"/>
              <a:ext cx="7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eaLnBrk="1" hangingPunct="1">
                <a:spcBef>
                  <a:spcPct val="0"/>
                </a:spcBef>
                <a:buFontTx/>
                <a:buNone/>
              </a:pPr>
              <a:r>
                <a:rPr lang="en-US" altLang="en-US" sz="1800" baseline="0">
                  <a:latin typeface="Arial Narrow" pitchFamily="34" charset="0"/>
                </a:rPr>
                <a:t>P(S</a:t>
              </a:r>
              <a:r>
                <a:rPr lang="en-US" altLang="en-US" sz="1800" baseline="30000">
                  <a:latin typeface="Arial Narrow" pitchFamily="34" charset="0"/>
                </a:rPr>
                <a:t>C</a:t>
              </a:r>
              <a:r>
                <a:rPr lang="en-US" altLang="en-US" sz="1800" baseline="0">
                  <a:latin typeface="Arial Narrow" pitchFamily="34" charset="0"/>
                </a:rPr>
                <a:t>) = 0.8</a:t>
              </a:r>
            </a:p>
          </p:txBody>
        </p:sp>
        <p:sp>
          <p:nvSpPr>
            <p:cNvPr id="26651" name="Text Box 46"/>
            <p:cNvSpPr txBox="1">
              <a:spLocks noChangeArrowheads="1"/>
            </p:cNvSpPr>
            <p:nvPr/>
          </p:nvSpPr>
          <p:spPr bwMode="auto">
            <a:xfrm>
              <a:off x="1488" y="3270"/>
              <a:ext cx="6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eaLnBrk="1" hangingPunct="1">
                <a:spcBef>
                  <a:spcPct val="0"/>
                </a:spcBef>
                <a:buFontTx/>
                <a:buNone/>
              </a:pPr>
              <a:r>
                <a:rPr lang="en-US" altLang="en-US" sz="1800" baseline="0">
                  <a:latin typeface="Arial Narrow" pitchFamily="34" charset="0"/>
                </a:rPr>
                <a:t>P(S) = 0.2</a:t>
              </a:r>
            </a:p>
          </p:txBody>
        </p:sp>
      </p:grpSp>
      <p:sp>
        <p:nvSpPr>
          <p:cNvPr id="323631" name="Text Box 47"/>
          <p:cNvSpPr txBox="1">
            <a:spLocks noChangeArrowheads="1"/>
          </p:cNvSpPr>
          <p:nvPr/>
        </p:nvSpPr>
        <p:spPr bwMode="auto">
          <a:xfrm>
            <a:off x="6516688" y="2566442"/>
            <a:ext cx="2359025" cy="23082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eaLnBrk="1" hangingPunct="1">
              <a:spcBef>
                <a:spcPct val="0"/>
              </a:spcBef>
              <a:buFontTx/>
              <a:buNone/>
            </a:pPr>
            <a:r>
              <a:rPr lang="en-US" altLang="en-US" sz="2400" b="1" u="sng" baseline="0"/>
              <a:t>X	P(x)</a:t>
            </a:r>
            <a:endParaRPr lang="en-US" altLang="en-US" sz="2400" baseline="0"/>
          </a:p>
          <a:p>
            <a:pPr eaLnBrk="1" hangingPunct="1">
              <a:spcBef>
                <a:spcPct val="0"/>
              </a:spcBef>
              <a:buFontTx/>
              <a:buAutoNum type="arabicPlain" startAt="3"/>
            </a:pPr>
            <a:r>
              <a:rPr lang="en-US" altLang="en-US" sz="2400" baseline="0">
                <a:solidFill>
                  <a:schemeClr val="tx2"/>
                </a:solidFill>
                <a:latin typeface="Arial Narrow" pitchFamily="34" charset="0"/>
              </a:rPr>
              <a:t>0.2</a:t>
            </a:r>
            <a:r>
              <a:rPr lang="en-US" altLang="en-US" sz="2400" baseline="30000">
                <a:solidFill>
                  <a:schemeClr val="tx2"/>
                </a:solidFill>
                <a:latin typeface="Arial Narrow" pitchFamily="34" charset="0"/>
              </a:rPr>
              <a:t>3</a:t>
            </a:r>
            <a:r>
              <a:rPr lang="en-US" altLang="en-US" sz="2400" baseline="0">
                <a:solidFill>
                  <a:schemeClr val="tx2"/>
                </a:solidFill>
                <a:latin typeface="Arial Narrow" pitchFamily="34" charset="0"/>
              </a:rPr>
              <a:t>      = 0.008</a:t>
            </a:r>
          </a:p>
          <a:p>
            <a:pPr eaLnBrk="1" hangingPunct="1">
              <a:spcBef>
                <a:spcPct val="0"/>
              </a:spcBef>
              <a:buFontTx/>
              <a:buAutoNum type="arabicPlain" startAt="2"/>
            </a:pPr>
            <a:r>
              <a:rPr lang="en-US" altLang="en-US" sz="2400" baseline="0">
                <a:solidFill>
                  <a:schemeClr val="tx2"/>
                </a:solidFill>
                <a:latin typeface="Arial Narrow" pitchFamily="34" charset="0"/>
              </a:rPr>
              <a:t>3(.032) = 0.096</a:t>
            </a:r>
          </a:p>
          <a:p>
            <a:pPr eaLnBrk="1" hangingPunct="1">
              <a:spcBef>
                <a:spcPct val="0"/>
              </a:spcBef>
              <a:buFontTx/>
              <a:buAutoNum type="arabicPlain"/>
            </a:pPr>
            <a:r>
              <a:rPr lang="en-US" altLang="en-US" sz="2400" baseline="0">
                <a:solidFill>
                  <a:schemeClr val="tx2"/>
                </a:solidFill>
                <a:latin typeface="Arial Narrow" pitchFamily="34" charset="0"/>
              </a:rPr>
              <a:t>3(.128) = 0.384</a:t>
            </a:r>
          </a:p>
          <a:p>
            <a:pPr eaLnBrk="1" hangingPunct="1">
              <a:spcBef>
                <a:spcPct val="0"/>
              </a:spcBef>
              <a:buFontTx/>
              <a:buNone/>
            </a:pPr>
            <a:r>
              <a:rPr lang="en-US" altLang="en-US" sz="2400" baseline="0">
                <a:solidFill>
                  <a:schemeClr val="tx2"/>
                </a:solidFill>
                <a:latin typeface="Arial Narrow" pitchFamily="34" charset="0"/>
              </a:rPr>
              <a:t>0	0.8</a:t>
            </a:r>
            <a:r>
              <a:rPr lang="en-US" altLang="en-US" sz="2400" baseline="30000">
                <a:solidFill>
                  <a:schemeClr val="tx2"/>
                </a:solidFill>
                <a:latin typeface="Arial Narrow" pitchFamily="34" charset="0"/>
              </a:rPr>
              <a:t>3         </a:t>
            </a:r>
            <a:r>
              <a:rPr lang="en-US" altLang="en-US" sz="2400" baseline="0">
                <a:solidFill>
                  <a:schemeClr val="tx2"/>
                </a:solidFill>
                <a:latin typeface="Arial Narrow" pitchFamily="34" charset="0"/>
              </a:rPr>
              <a:t>= </a:t>
            </a:r>
            <a:r>
              <a:rPr lang="en-US" altLang="en-US" sz="2400" u="sng" baseline="0">
                <a:solidFill>
                  <a:schemeClr val="tx2"/>
                </a:solidFill>
                <a:latin typeface="Arial Narrow" pitchFamily="34" charset="0"/>
              </a:rPr>
              <a:t>0.512</a:t>
            </a:r>
          </a:p>
          <a:p>
            <a:pPr eaLnBrk="1" hangingPunct="1">
              <a:spcBef>
                <a:spcPct val="0"/>
              </a:spcBef>
              <a:buFontTx/>
              <a:buNone/>
            </a:pPr>
            <a:r>
              <a:rPr lang="en-US" altLang="en-US" sz="2400" baseline="0">
                <a:solidFill>
                  <a:schemeClr val="tx2"/>
                </a:solidFill>
                <a:latin typeface="Arial Narrow" pitchFamily="34" charset="0"/>
              </a:rPr>
              <a:t>                      </a:t>
            </a:r>
            <a:r>
              <a:rPr lang="en-US" altLang="en-US" sz="2400" u="sng" baseline="0">
                <a:solidFill>
                  <a:schemeClr val="tx2"/>
                </a:solidFill>
                <a:latin typeface="Arial Narrow" pitchFamily="34" charset="0"/>
              </a:rPr>
              <a:t>1.000</a:t>
            </a:r>
          </a:p>
        </p:txBody>
      </p:sp>
      <p:sp>
        <p:nvSpPr>
          <p:cNvPr id="323632" name="Line 48"/>
          <p:cNvSpPr>
            <a:spLocks noChangeShapeType="1"/>
          </p:cNvSpPr>
          <p:nvPr/>
        </p:nvSpPr>
        <p:spPr bwMode="auto">
          <a:xfrm>
            <a:off x="5645150" y="2318792"/>
            <a:ext cx="990600" cy="838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AU"/>
          </a:p>
        </p:txBody>
      </p:sp>
      <p:grpSp>
        <p:nvGrpSpPr>
          <p:cNvPr id="8" name="Group 49"/>
          <p:cNvGrpSpPr>
            <a:grpSpLocks/>
          </p:cNvGrpSpPr>
          <p:nvPr/>
        </p:nvGrpSpPr>
        <p:grpSpPr bwMode="auto">
          <a:xfrm>
            <a:off x="5721350" y="3004592"/>
            <a:ext cx="914400" cy="1066800"/>
            <a:chOff x="3696" y="2448"/>
            <a:chExt cx="576" cy="672"/>
          </a:xfrm>
        </p:grpSpPr>
        <p:sp>
          <p:nvSpPr>
            <p:cNvPr id="26645" name="Line 50"/>
            <p:cNvSpPr>
              <a:spLocks noChangeShapeType="1"/>
            </p:cNvSpPr>
            <p:nvPr/>
          </p:nvSpPr>
          <p:spPr bwMode="auto">
            <a:xfrm>
              <a:off x="3696" y="2448"/>
              <a:ext cx="576"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AU"/>
            </a:p>
          </p:txBody>
        </p:sp>
        <p:sp>
          <p:nvSpPr>
            <p:cNvPr id="26646" name="Line 51"/>
            <p:cNvSpPr>
              <a:spLocks noChangeShapeType="1"/>
            </p:cNvSpPr>
            <p:nvPr/>
          </p:nvSpPr>
          <p:spPr bwMode="auto">
            <a:xfrm>
              <a:off x="3696" y="2640"/>
              <a:ext cx="528" cy="14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AU"/>
            </a:p>
          </p:txBody>
        </p:sp>
        <p:sp>
          <p:nvSpPr>
            <p:cNvPr id="26647" name="Line 52"/>
            <p:cNvSpPr>
              <a:spLocks noChangeShapeType="1"/>
            </p:cNvSpPr>
            <p:nvPr/>
          </p:nvSpPr>
          <p:spPr bwMode="auto">
            <a:xfrm flipV="1">
              <a:off x="3696" y="2832"/>
              <a:ext cx="576"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AU"/>
            </a:p>
          </p:txBody>
        </p:sp>
      </p:grpSp>
      <p:grpSp>
        <p:nvGrpSpPr>
          <p:cNvPr id="9" name="Group 53"/>
          <p:cNvGrpSpPr>
            <a:grpSpLocks/>
          </p:cNvGrpSpPr>
          <p:nvPr/>
        </p:nvGrpSpPr>
        <p:grpSpPr bwMode="auto">
          <a:xfrm>
            <a:off x="5797550" y="3766592"/>
            <a:ext cx="838200" cy="1295400"/>
            <a:chOff x="3744" y="2928"/>
            <a:chExt cx="528" cy="816"/>
          </a:xfrm>
        </p:grpSpPr>
        <p:sp>
          <p:nvSpPr>
            <p:cNvPr id="26642" name="Line 54"/>
            <p:cNvSpPr>
              <a:spLocks noChangeShapeType="1"/>
            </p:cNvSpPr>
            <p:nvPr/>
          </p:nvSpPr>
          <p:spPr bwMode="auto">
            <a:xfrm>
              <a:off x="3792" y="2928"/>
              <a:ext cx="480" cy="9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AU"/>
            </a:p>
          </p:txBody>
        </p:sp>
        <p:sp>
          <p:nvSpPr>
            <p:cNvPr id="26643" name="Line 55"/>
            <p:cNvSpPr>
              <a:spLocks noChangeShapeType="1"/>
            </p:cNvSpPr>
            <p:nvPr/>
          </p:nvSpPr>
          <p:spPr bwMode="auto">
            <a:xfrm flipV="1">
              <a:off x="3744" y="3072"/>
              <a:ext cx="528" cy="43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AU"/>
            </a:p>
          </p:txBody>
        </p:sp>
        <p:sp>
          <p:nvSpPr>
            <p:cNvPr id="26644" name="Line 56"/>
            <p:cNvSpPr>
              <a:spLocks noChangeShapeType="1"/>
            </p:cNvSpPr>
            <p:nvPr/>
          </p:nvSpPr>
          <p:spPr bwMode="auto">
            <a:xfrm flipV="1">
              <a:off x="3744" y="3120"/>
              <a:ext cx="528" cy="62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AU"/>
            </a:p>
          </p:txBody>
        </p:sp>
      </p:grpSp>
      <p:sp>
        <p:nvSpPr>
          <p:cNvPr id="323641" name="Line 57"/>
          <p:cNvSpPr>
            <a:spLocks noChangeShapeType="1"/>
          </p:cNvSpPr>
          <p:nvPr/>
        </p:nvSpPr>
        <p:spPr bwMode="auto">
          <a:xfrm flipV="1">
            <a:off x="5797550" y="4452392"/>
            <a:ext cx="838200" cy="1143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AU"/>
          </a:p>
        </p:txBody>
      </p:sp>
      <p:sp>
        <p:nvSpPr>
          <p:cNvPr id="323642" name="Text Box 58"/>
          <p:cNvSpPr txBox="1">
            <a:spLocks noChangeArrowheads="1"/>
          </p:cNvSpPr>
          <p:nvPr/>
        </p:nvSpPr>
        <p:spPr bwMode="auto">
          <a:xfrm>
            <a:off x="6356350" y="1556792"/>
            <a:ext cx="264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eaLnBrk="1" hangingPunct="1">
              <a:spcBef>
                <a:spcPct val="0"/>
              </a:spcBef>
              <a:buFontTx/>
              <a:buNone/>
            </a:pPr>
            <a:r>
              <a:rPr lang="en-US" altLang="en-US" sz="2400" baseline="0" dirty="0">
                <a:solidFill>
                  <a:schemeClr val="tx2"/>
                </a:solidFill>
                <a:latin typeface="Arial Narrow" pitchFamily="34" charset="0"/>
              </a:rPr>
              <a:t>(0.2)(0.2)(0.8) = 0.032</a:t>
            </a:r>
            <a:endParaRPr lang="en-US" altLang="en-US" sz="1800" baseline="0" dirty="0">
              <a:solidFill>
                <a:schemeClr val="tx2"/>
              </a:solidFill>
              <a:latin typeface="Arial Narrow" pitchFamily="34" charset="0"/>
            </a:endParaRPr>
          </a:p>
        </p:txBody>
      </p:sp>
      <p:sp>
        <p:nvSpPr>
          <p:cNvPr id="323643" name="Freeform 59"/>
          <p:cNvSpPr>
            <a:spLocks/>
          </p:cNvSpPr>
          <p:nvPr/>
        </p:nvSpPr>
        <p:spPr bwMode="auto">
          <a:xfrm>
            <a:off x="7550149" y="2013992"/>
            <a:ext cx="1325563" cy="1371600"/>
          </a:xfrm>
          <a:custGeom>
            <a:avLst/>
            <a:gdLst>
              <a:gd name="T0" fmla="*/ 2147483647 w 568"/>
              <a:gd name="T1" fmla="*/ 2147483647 h 864"/>
              <a:gd name="T2" fmla="*/ 2147483647 w 568"/>
              <a:gd name="T3" fmla="*/ 2147483647 h 864"/>
              <a:gd name="T4" fmla="*/ 2147483647 w 568"/>
              <a:gd name="T5" fmla="*/ 2147483647 h 864"/>
              <a:gd name="T6" fmla="*/ 2147483647 w 568"/>
              <a:gd name="T7" fmla="*/ 2147483647 h 864"/>
              <a:gd name="T8" fmla="*/ 2147483647 w 568"/>
              <a:gd name="T9" fmla="*/ 0 h 864"/>
              <a:gd name="T10" fmla="*/ 0 60000 65536"/>
              <a:gd name="T11" fmla="*/ 0 60000 65536"/>
              <a:gd name="T12" fmla="*/ 0 60000 65536"/>
              <a:gd name="T13" fmla="*/ 0 60000 65536"/>
              <a:gd name="T14" fmla="*/ 0 60000 65536"/>
              <a:gd name="T15" fmla="*/ 0 w 568"/>
              <a:gd name="T16" fmla="*/ 0 h 864"/>
              <a:gd name="T17" fmla="*/ 568 w 568"/>
              <a:gd name="T18" fmla="*/ 864 h 864"/>
            </a:gdLst>
            <a:ahLst/>
            <a:cxnLst>
              <a:cxn ang="T10">
                <a:pos x="T0" y="T1"/>
              </a:cxn>
              <a:cxn ang="T11">
                <a:pos x="T2" y="T3"/>
              </a:cxn>
              <a:cxn ang="T12">
                <a:pos x="T4" y="T5"/>
              </a:cxn>
              <a:cxn ang="T13">
                <a:pos x="T6" y="T7"/>
              </a:cxn>
              <a:cxn ang="T14">
                <a:pos x="T8" y="T9"/>
              </a:cxn>
            </a:cxnLst>
            <a:rect l="T15" t="T16" r="T17" b="T18"/>
            <a:pathLst>
              <a:path w="568" h="864">
                <a:moveTo>
                  <a:pt x="48" y="864"/>
                </a:moveTo>
                <a:cubicBezTo>
                  <a:pt x="128" y="700"/>
                  <a:pt x="208" y="536"/>
                  <a:pt x="288" y="432"/>
                </a:cubicBezTo>
                <a:cubicBezTo>
                  <a:pt x="368" y="328"/>
                  <a:pt x="568" y="296"/>
                  <a:pt x="528" y="240"/>
                </a:cubicBezTo>
                <a:cubicBezTo>
                  <a:pt x="488" y="184"/>
                  <a:pt x="96" y="136"/>
                  <a:pt x="48" y="96"/>
                </a:cubicBezTo>
                <a:cubicBezTo>
                  <a:pt x="0" y="56"/>
                  <a:pt x="120" y="28"/>
                  <a:pt x="240" y="0"/>
                </a:cubicBezTo>
              </a:path>
            </a:pathLst>
          </a:custGeom>
          <a:noFill/>
          <a:ln w="9525">
            <a:solidFill>
              <a:schemeClr val="tx2"/>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A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nodeType="afterGroup">
                            <p:stCondLst>
                              <p:cond delay="500"/>
                            </p:stCondLst>
                            <p:childTnLst>
                              <p:par>
                                <p:cTn id="17" presetID="1" presetClass="entr" presetSubtype="0" fill="hold" nodeType="afterEffect">
                                  <p:stCondLst>
                                    <p:cond delay="0"/>
                                  </p:stCondLst>
                                  <p:childTnLst>
                                    <p:set>
                                      <p:cBhvr>
                                        <p:cTn id="18" dur="1" fill="hold">
                                          <p:stCondLst>
                                            <p:cond delay="499"/>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499"/>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23625"/>
                                        </p:tgtEl>
                                        <p:attrNameLst>
                                          <p:attrName>style.visibility</p:attrName>
                                        </p:attrNameLst>
                                      </p:cBhvr>
                                      <p:to>
                                        <p:strVal val="visible"/>
                                      </p:to>
                                    </p:set>
                                    <p:anim calcmode="lin" valueType="num">
                                      <p:cBhvr additive="base">
                                        <p:cTn id="31" dur="500" fill="hold"/>
                                        <p:tgtEl>
                                          <p:spTgt spid="323625"/>
                                        </p:tgtEl>
                                        <p:attrNameLst>
                                          <p:attrName>ppt_x</p:attrName>
                                        </p:attrNameLst>
                                      </p:cBhvr>
                                      <p:tavLst>
                                        <p:tav tm="0">
                                          <p:val>
                                            <p:strVal val="1+#ppt_w/2"/>
                                          </p:val>
                                        </p:tav>
                                        <p:tav tm="100000">
                                          <p:val>
                                            <p:strVal val="#ppt_x"/>
                                          </p:val>
                                        </p:tav>
                                      </p:tavLst>
                                    </p:anim>
                                    <p:anim calcmode="lin" valueType="num">
                                      <p:cBhvr additive="base">
                                        <p:cTn id="32" dur="500" fill="hold"/>
                                        <p:tgtEl>
                                          <p:spTgt spid="32362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23631"/>
                                        </p:tgtEl>
                                        <p:attrNameLst>
                                          <p:attrName>style.visibility</p:attrName>
                                        </p:attrNameLst>
                                      </p:cBhvr>
                                      <p:to>
                                        <p:strVal val="visible"/>
                                      </p:to>
                                    </p:set>
                                    <p:anim calcmode="lin" valueType="num">
                                      <p:cBhvr additive="base">
                                        <p:cTn id="37" dur="500" fill="hold"/>
                                        <p:tgtEl>
                                          <p:spTgt spid="323631"/>
                                        </p:tgtEl>
                                        <p:attrNameLst>
                                          <p:attrName>ppt_x</p:attrName>
                                        </p:attrNameLst>
                                      </p:cBhvr>
                                      <p:tavLst>
                                        <p:tav tm="0">
                                          <p:val>
                                            <p:strVal val="1+#ppt_w/2"/>
                                          </p:val>
                                        </p:tav>
                                        <p:tav tm="100000">
                                          <p:val>
                                            <p:strVal val="#ppt_x"/>
                                          </p:val>
                                        </p:tav>
                                      </p:tavLst>
                                    </p:anim>
                                    <p:anim calcmode="lin" valueType="num">
                                      <p:cBhvr additive="base">
                                        <p:cTn id="38" dur="500" fill="hold"/>
                                        <p:tgtEl>
                                          <p:spTgt spid="32363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23632"/>
                                        </p:tgtEl>
                                        <p:attrNameLst>
                                          <p:attrName>style.visibility</p:attrName>
                                        </p:attrNameLst>
                                      </p:cBhvr>
                                      <p:to>
                                        <p:strVal val="visible"/>
                                      </p:to>
                                    </p:set>
                                  </p:childTnLst>
                                  <p:subTnLst>
                                    <p:set>
                                      <p:cBhvr override="childStyle">
                                        <p:cTn dur="1" fill="hold" display="0" masterRel="nextClick" afterEffect="1"/>
                                        <p:tgtEl>
                                          <p:spTgt spid="323632"/>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323643"/>
                                        </p:tgtEl>
                                        <p:attrNameLst>
                                          <p:attrName>style.visibility</p:attrName>
                                        </p:attrNameLst>
                                      </p:cBhvr>
                                      <p:to>
                                        <p:strVal val="visible"/>
                                      </p:to>
                                    </p:set>
                                    <p:animEffect transition="in" filter="wipe(down)">
                                      <p:cBhvr>
                                        <p:cTn id="51" dur="500"/>
                                        <p:tgtEl>
                                          <p:spTgt spid="323643"/>
                                        </p:tgtEl>
                                      </p:cBhvr>
                                    </p:animEffect>
                                  </p:childTnLst>
                                </p:cTn>
                              </p:par>
                            </p:childTnLst>
                          </p:cTn>
                        </p:par>
                        <p:par>
                          <p:cTn id="52" fill="hold" nodeType="afterGroup">
                            <p:stCondLst>
                              <p:cond delay="500"/>
                            </p:stCondLst>
                            <p:childTnLst>
                              <p:par>
                                <p:cTn id="53" presetID="22" presetClass="entr" presetSubtype="4" fill="hold" grpId="0" nodeType="afterEffect">
                                  <p:stCondLst>
                                    <p:cond delay="0"/>
                                  </p:stCondLst>
                                  <p:childTnLst>
                                    <p:set>
                                      <p:cBhvr>
                                        <p:cTn id="54" dur="1" fill="hold">
                                          <p:stCondLst>
                                            <p:cond delay="0"/>
                                          </p:stCondLst>
                                        </p:cTn>
                                        <p:tgtEl>
                                          <p:spTgt spid="323642"/>
                                        </p:tgtEl>
                                        <p:attrNameLst>
                                          <p:attrName>style.visibility</p:attrName>
                                        </p:attrNameLst>
                                      </p:cBhvr>
                                      <p:to>
                                        <p:strVal val="visible"/>
                                      </p:to>
                                    </p:set>
                                    <p:animEffect transition="in" filter="wipe(down)">
                                      <p:cBhvr>
                                        <p:cTn id="55" dur="500"/>
                                        <p:tgtEl>
                                          <p:spTgt spid="32364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323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625" grpId="0" autoUpdateAnimBg="0"/>
      <p:bldP spid="323631" grpId="0" animBg="1" autoUpdateAnimBg="0"/>
      <p:bldP spid="323632" grpId="0" animBg="1"/>
      <p:bldP spid="323641" grpId="0" animBg="1"/>
      <p:bldP spid="323642" grpId="0" autoUpdateAnimBg="0"/>
      <p:bldP spid="32364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ctrTitle"/>
          </p:nvPr>
        </p:nvSpPr>
        <p:spPr>
          <a:xfrm>
            <a:off x="685800" y="2286000"/>
            <a:ext cx="4191000" cy="1143000"/>
          </a:xfrm>
        </p:spPr>
        <p:txBody>
          <a:bodyPr/>
          <a:lstStyle/>
          <a:p>
            <a:pPr algn="l">
              <a:defRPr/>
            </a:pPr>
            <a:r>
              <a:rPr lang="en-AU" altLang="en-US" sz="4600" cap="none" dirty="0">
                <a:latin typeface="Trebuchet MS" panose="020B0603020202020204" pitchFamily="34" charset="0"/>
              </a:rPr>
              <a:t>Chapter 7</a:t>
            </a:r>
            <a:endParaRPr lang="en-AU" altLang="en-US" sz="4600" b="1" cap="none" dirty="0">
              <a:latin typeface="Trebuchet MS" panose="020B0603020202020204" pitchFamily="34" charset="0"/>
            </a:endParaRPr>
          </a:p>
        </p:txBody>
      </p:sp>
      <p:sp>
        <p:nvSpPr>
          <p:cNvPr id="30723" name="Rectangle 3"/>
          <p:cNvSpPr>
            <a:spLocks noGrp="1" noChangeArrowheads="1"/>
          </p:cNvSpPr>
          <p:nvPr>
            <p:ph type="subTitle" idx="1"/>
          </p:nvPr>
        </p:nvSpPr>
        <p:spPr>
          <a:xfrm>
            <a:off x="762000" y="3429000"/>
            <a:ext cx="6781800" cy="2819400"/>
          </a:xfrm>
        </p:spPr>
        <p:txBody>
          <a:bodyPr/>
          <a:lstStyle/>
          <a:p>
            <a:pPr algn="l">
              <a:defRPr/>
            </a:pPr>
            <a:r>
              <a:rPr lang="en-AU" altLang="en-US" dirty="0">
                <a:solidFill>
                  <a:srgbClr val="EA0088"/>
                </a:solidFill>
                <a:latin typeface="Trebuchet MS" panose="020B0603020202020204" pitchFamily="34" charset="0"/>
              </a:rPr>
              <a:t>Random variables and discrete probability distributions</a:t>
            </a:r>
          </a:p>
        </p:txBody>
      </p:sp>
      <p:sp>
        <p:nvSpPr>
          <p:cNvPr id="14340" name="Rectangle 6"/>
          <p:cNvSpPr>
            <a:spLocks noChangeArrowheads="1"/>
          </p:cNvSpPr>
          <p:nvPr/>
        </p:nvSpPr>
        <p:spPr bwMode="auto">
          <a:xfrm>
            <a:off x="2005013" y="-49260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baseline="0">
              <a:latin typeface="Times"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8"/>
          <p:cNvSpPr>
            <a:spLocks noGrp="1" noChangeArrowheads="1"/>
          </p:cNvSpPr>
          <p:nvPr>
            <p:ph type="title"/>
          </p:nvPr>
        </p:nvSpPr>
        <p:spPr>
          <a:xfrm>
            <a:off x="685800" y="476250"/>
            <a:ext cx="8062913" cy="720725"/>
          </a:xfrm>
        </p:spPr>
        <p:txBody>
          <a:bodyPr/>
          <a:lstStyle/>
          <a:p>
            <a:pPr algn="l">
              <a:defRPr/>
            </a:pPr>
            <a:r>
              <a:rPr lang="en-AU" altLang="en-US" sz="3200" cap="none" dirty="0">
                <a:solidFill>
                  <a:srgbClr val="EA0088"/>
                </a:solidFill>
                <a:latin typeface="Trebuchet MS" panose="020B0603020202020204" pitchFamily="34" charset="0"/>
              </a:rPr>
              <a:t>7.3 Expected value and variance</a:t>
            </a:r>
          </a:p>
        </p:txBody>
      </p:sp>
      <p:sp>
        <p:nvSpPr>
          <p:cNvPr id="27651" name="Rectangle 9"/>
          <p:cNvSpPr>
            <a:spLocks noGrp="1" noChangeArrowheads="1"/>
          </p:cNvSpPr>
          <p:nvPr>
            <p:ph idx="1"/>
          </p:nvPr>
        </p:nvSpPr>
        <p:spPr>
          <a:xfrm>
            <a:off x="684212" y="1341438"/>
            <a:ext cx="8208267" cy="4114800"/>
          </a:xfrm>
        </p:spPr>
        <p:txBody>
          <a:bodyPr/>
          <a:lstStyle/>
          <a:p>
            <a:pPr marL="0" indent="0" algn="just">
              <a:spcAft>
                <a:spcPts val="1200"/>
              </a:spcAft>
              <a:buFontTx/>
              <a:buNone/>
            </a:pPr>
            <a:r>
              <a:rPr lang="en-US" altLang="en-US" sz="2400" dirty="0">
                <a:latin typeface="Trebuchet MS" panose="020B0603020202020204" pitchFamily="34" charset="0"/>
                <a:ea typeface="ＭＳ Ｐゴシック" charset="-128"/>
                <a:cs typeface="Arial" charset="0"/>
              </a:rPr>
              <a:t>The discrete probability distribution represents a </a:t>
            </a:r>
            <a:r>
              <a:rPr lang="en-US" altLang="en-US" sz="2400" b="1" i="1" dirty="0">
                <a:solidFill>
                  <a:schemeClr val="accent1"/>
                </a:solidFill>
                <a:latin typeface="Trebuchet MS" panose="020B0603020202020204" pitchFamily="34" charset="0"/>
                <a:ea typeface="ＭＳ Ｐゴシック" charset="-128"/>
                <a:cs typeface="Arial" charset="0"/>
              </a:rPr>
              <a:t>population.</a:t>
            </a:r>
            <a:endParaRPr lang="en-US" altLang="en-US" sz="2400" dirty="0">
              <a:solidFill>
                <a:schemeClr val="accent1"/>
              </a:solidFill>
              <a:latin typeface="Trebuchet MS" panose="020B0603020202020204" pitchFamily="34" charset="0"/>
              <a:ea typeface="ＭＳ Ｐゴシック" charset="-128"/>
              <a:cs typeface="Arial" charset="0"/>
            </a:endParaRPr>
          </a:p>
          <a:p>
            <a:pPr marL="0" lvl="1" indent="0" algn="just">
              <a:buFont typeface="Times" pitchFamily="18" charset="0"/>
              <a:buNone/>
            </a:pPr>
            <a:r>
              <a:rPr lang="en-US" altLang="en-US" sz="2400" dirty="0">
                <a:latin typeface="Trebuchet MS" panose="020B0603020202020204" pitchFamily="34" charset="0"/>
                <a:ea typeface="ＭＳ Ｐゴシック" charset="-128"/>
                <a:cs typeface="Arial" charset="0"/>
              </a:rPr>
              <a:t>In Example 2, the population of number of cars sold per day, and in Example 3, the population of sales call outcomes.</a:t>
            </a:r>
          </a:p>
          <a:p>
            <a:pPr marL="0" lvl="1" indent="0" algn="just">
              <a:buFont typeface="Times" pitchFamily="18" charset="0"/>
              <a:buNone/>
            </a:pPr>
            <a:endParaRPr lang="en-US" altLang="en-US" sz="1200" dirty="0">
              <a:latin typeface="Trebuchet MS" panose="020B0603020202020204" pitchFamily="34" charset="0"/>
              <a:ea typeface="ＭＳ Ｐゴシック" charset="-128"/>
              <a:cs typeface="Arial" charset="0"/>
            </a:endParaRPr>
          </a:p>
          <a:p>
            <a:pPr marL="0" indent="0" algn="just">
              <a:spcAft>
                <a:spcPts val="1200"/>
              </a:spcAft>
              <a:buFontTx/>
              <a:buNone/>
            </a:pPr>
            <a:r>
              <a:rPr lang="en-US" altLang="en-US" sz="2400" dirty="0">
                <a:latin typeface="Trebuchet MS" panose="020B0603020202020204" pitchFamily="34" charset="0"/>
                <a:ea typeface="ＭＳ Ｐゴシック" charset="-128"/>
                <a:cs typeface="Arial" charset="0"/>
              </a:rPr>
              <a:t>Since we have </a:t>
            </a:r>
            <a:r>
              <a:rPr lang="en-US" altLang="en-US" sz="2400" b="1" i="1" dirty="0">
                <a:latin typeface="Trebuchet MS" panose="020B0603020202020204" pitchFamily="34" charset="0"/>
                <a:ea typeface="ＭＳ Ｐゴシック" charset="-128"/>
                <a:cs typeface="Arial" charset="0"/>
              </a:rPr>
              <a:t>populations</a:t>
            </a:r>
            <a:r>
              <a:rPr lang="en-US" altLang="en-US" sz="2400" dirty="0">
                <a:latin typeface="Trebuchet MS" panose="020B0603020202020204" pitchFamily="34" charset="0"/>
                <a:ea typeface="ＭＳ Ｐゴシック" charset="-128"/>
                <a:cs typeface="Arial" charset="0"/>
              </a:rPr>
              <a:t>, we can describe them by computing various </a:t>
            </a:r>
            <a:r>
              <a:rPr lang="en-US" altLang="en-US" sz="2400" b="1" i="1" dirty="0">
                <a:latin typeface="Trebuchet MS" panose="020B0603020202020204" pitchFamily="34" charset="0"/>
                <a:ea typeface="ＭＳ Ｐゴシック" charset="-128"/>
                <a:cs typeface="Arial" charset="0"/>
              </a:rPr>
              <a:t>parameters</a:t>
            </a:r>
            <a:r>
              <a:rPr lang="en-US" altLang="en-US" sz="2400" dirty="0">
                <a:latin typeface="Trebuchet MS" panose="020B0603020202020204" pitchFamily="34" charset="0"/>
                <a:ea typeface="ＭＳ Ｐゴシック" charset="-128"/>
                <a:cs typeface="Arial" charset="0"/>
              </a:rPr>
              <a:t>.</a:t>
            </a:r>
          </a:p>
          <a:p>
            <a:pPr marL="0" indent="0" algn="just">
              <a:buFontTx/>
              <a:buNone/>
            </a:pPr>
            <a:r>
              <a:rPr lang="en-US" altLang="en-US" sz="2400" dirty="0">
                <a:solidFill>
                  <a:srgbClr val="00B050"/>
                </a:solidFill>
                <a:latin typeface="Trebuchet MS" panose="020B0603020202020204" pitchFamily="34" charset="0"/>
                <a:ea typeface="ＭＳ Ｐゴシック" charset="-128"/>
                <a:cs typeface="Arial" charset="0"/>
              </a:rPr>
              <a:t>E.g. the population mean and population variance.</a:t>
            </a:r>
          </a:p>
        </p:txBody>
      </p:sp>
      <p:sp>
        <p:nvSpPr>
          <p:cNvPr id="5"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20</a:t>
            </a:fld>
            <a:endParaRPr lang="en-AU" altLang="en-US" sz="1400" b="1" baseline="0" dirty="0">
              <a:latin typeface="Times"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idx="1"/>
          </p:nvPr>
        </p:nvSpPr>
        <p:spPr>
          <a:xfrm>
            <a:off x="684213" y="1341438"/>
            <a:ext cx="8001000" cy="3959770"/>
          </a:xfrm>
        </p:spPr>
        <p:txBody>
          <a:bodyPr/>
          <a:lstStyle/>
          <a:p>
            <a:pPr marL="0" indent="0" algn="just">
              <a:lnSpc>
                <a:spcPct val="90000"/>
              </a:lnSpc>
              <a:spcAft>
                <a:spcPts val="1200"/>
              </a:spcAft>
              <a:buNone/>
            </a:pPr>
            <a:r>
              <a:rPr lang="en-US" altLang="en-US" sz="2600" dirty="0">
                <a:latin typeface="Trebuchet MS" panose="020B0603020202020204" pitchFamily="34" charset="0"/>
                <a:ea typeface="ＭＳ Ｐゴシック" charset="-128"/>
                <a:cs typeface="Arial" charset="0"/>
              </a:rPr>
              <a:t>Population mean </a:t>
            </a:r>
            <a:r>
              <a:rPr lang="en-US" altLang="en-US" sz="2600" dirty="0">
                <a:latin typeface="Trebuchet MS" panose="020B0603020202020204" pitchFamily="34" charset="0"/>
                <a:ea typeface="ＭＳ Ｐゴシック" charset="-128"/>
                <a:cs typeface="Arial" charset="0"/>
                <a:sym typeface="Symbol"/>
              </a:rPr>
              <a:t></a:t>
            </a:r>
            <a:r>
              <a:rPr lang="en-US" altLang="en-US" sz="2600" dirty="0">
                <a:latin typeface="Trebuchet MS" panose="020B0603020202020204" pitchFamily="34" charset="0"/>
                <a:ea typeface="ＭＳ Ｐゴシック" charset="-128"/>
                <a:cs typeface="Arial" charset="0"/>
              </a:rPr>
              <a:t> is also known as the </a:t>
            </a:r>
            <a:r>
              <a:rPr lang="en-US" altLang="en-US" sz="2600" b="1" i="1" dirty="0">
                <a:solidFill>
                  <a:schemeClr val="tx1">
                    <a:lumMod val="75000"/>
                    <a:lumOff val="25000"/>
                  </a:schemeClr>
                </a:solidFill>
                <a:latin typeface="Trebuchet MS" panose="020B0603020202020204" pitchFamily="34" charset="0"/>
                <a:ea typeface="ＭＳ Ｐゴシック" charset="-128"/>
                <a:cs typeface="Arial" charset="0"/>
              </a:rPr>
              <a:t>expected value</a:t>
            </a:r>
            <a:r>
              <a:rPr lang="en-US" altLang="en-US" sz="2600" i="1" dirty="0">
                <a:latin typeface="Trebuchet MS" panose="020B0603020202020204" pitchFamily="34" charset="0"/>
                <a:ea typeface="ＭＳ Ｐゴシック" charset="-128"/>
                <a:cs typeface="Arial" charset="0"/>
              </a:rPr>
              <a:t> </a:t>
            </a:r>
            <a:r>
              <a:rPr lang="en-US" altLang="en-US" sz="2600" dirty="0">
                <a:latin typeface="Trebuchet MS" panose="020B0603020202020204" pitchFamily="34" charset="0"/>
                <a:ea typeface="ＭＳ Ｐゴシック" charset="-128"/>
                <a:cs typeface="Arial" charset="0"/>
              </a:rPr>
              <a:t>of X, denoted by E(X).</a:t>
            </a:r>
          </a:p>
          <a:p>
            <a:pPr marL="0" indent="0" algn="just">
              <a:lnSpc>
                <a:spcPct val="90000"/>
              </a:lnSpc>
              <a:spcAft>
                <a:spcPts val="1200"/>
              </a:spcAft>
              <a:buNone/>
            </a:pPr>
            <a:r>
              <a:rPr lang="en-US" altLang="en-US" sz="2600" dirty="0">
                <a:solidFill>
                  <a:srgbClr val="00B050"/>
                </a:solidFill>
                <a:latin typeface="Trebuchet MS" panose="020B0603020202020204" pitchFamily="34" charset="0"/>
                <a:ea typeface="ＭＳ Ｐゴシック" charset="-128"/>
                <a:cs typeface="Arial" charset="0"/>
              </a:rPr>
              <a:t>The expected value of a random variable </a:t>
            </a:r>
            <a:r>
              <a:rPr lang="en-US" altLang="en-US" sz="2600" b="1" dirty="0">
                <a:solidFill>
                  <a:srgbClr val="00B050"/>
                </a:solidFill>
                <a:latin typeface="Trebuchet MS" panose="020B0603020202020204" pitchFamily="34" charset="0"/>
                <a:ea typeface="ＭＳ Ｐゴシック" charset="-128"/>
                <a:cs typeface="Arial" charset="0"/>
              </a:rPr>
              <a:t>X</a:t>
            </a:r>
            <a:r>
              <a:rPr lang="en-US" altLang="en-US" sz="2600" dirty="0">
                <a:solidFill>
                  <a:srgbClr val="00B050"/>
                </a:solidFill>
                <a:latin typeface="Trebuchet MS" panose="020B0603020202020204" pitchFamily="34" charset="0"/>
                <a:ea typeface="ＭＳ Ｐゴシック" charset="-128"/>
                <a:cs typeface="Arial" charset="0"/>
              </a:rPr>
              <a:t> is the weighted average of the possible values it can assume, where the weights are the corresponding probabilities of each x</a:t>
            </a:r>
            <a:r>
              <a:rPr lang="en-US" altLang="en-US" sz="2600" baseline="-25000" dirty="0">
                <a:solidFill>
                  <a:srgbClr val="00B050"/>
                </a:solidFill>
                <a:latin typeface="Trebuchet MS" panose="020B0603020202020204" pitchFamily="34" charset="0"/>
                <a:ea typeface="ＭＳ Ｐゴシック" charset="-128"/>
                <a:cs typeface="Arial" charset="0"/>
              </a:rPr>
              <a:t>i</a:t>
            </a:r>
            <a:r>
              <a:rPr lang="en-US" altLang="en-US" sz="2600" dirty="0">
                <a:solidFill>
                  <a:srgbClr val="00B050"/>
                </a:solidFill>
                <a:latin typeface="Trebuchet MS" panose="020B0603020202020204" pitchFamily="34" charset="0"/>
                <a:ea typeface="ＭＳ Ｐゴシック" charset="-128"/>
                <a:cs typeface="Arial" charset="0"/>
              </a:rPr>
              <a:t>.</a:t>
            </a:r>
          </a:p>
          <a:p>
            <a:pPr marL="0" indent="0" algn="just">
              <a:lnSpc>
                <a:spcPct val="90000"/>
              </a:lnSpc>
              <a:spcAft>
                <a:spcPts val="1200"/>
              </a:spcAft>
              <a:buNone/>
            </a:pPr>
            <a:r>
              <a:rPr lang="en-US" altLang="en-US" sz="2600" dirty="0">
                <a:latin typeface="Trebuchet MS" panose="020B0603020202020204" pitchFamily="34" charset="0"/>
                <a:ea typeface="ＭＳ Ｐゴシック" charset="-128"/>
                <a:cs typeface="Arial" charset="0"/>
              </a:rPr>
              <a:t>Given a discrete random variable </a:t>
            </a:r>
            <a:r>
              <a:rPr lang="en-US" altLang="en-US" sz="2600" b="1" dirty="0">
                <a:latin typeface="Trebuchet MS" panose="020B0603020202020204" pitchFamily="34" charset="0"/>
                <a:ea typeface="ＭＳ Ｐゴシック" charset="-128"/>
                <a:cs typeface="Arial" charset="0"/>
              </a:rPr>
              <a:t>X</a:t>
            </a:r>
            <a:r>
              <a:rPr lang="en-US" altLang="en-US" sz="2600" dirty="0">
                <a:latin typeface="Trebuchet MS" panose="020B0603020202020204" pitchFamily="34" charset="0"/>
                <a:ea typeface="ＭＳ Ｐゴシック" charset="-128"/>
                <a:cs typeface="Arial" charset="0"/>
              </a:rPr>
              <a:t> with values x</a:t>
            </a:r>
            <a:r>
              <a:rPr lang="en-US" altLang="en-US" sz="2600" baseline="-25000" dirty="0">
                <a:latin typeface="Trebuchet MS" panose="020B0603020202020204" pitchFamily="34" charset="0"/>
                <a:ea typeface="ＭＳ Ｐゴシック" charset="-128"/>
                <a:cs typeface="Arial" charset="0"/>
              </a:rPr>
              <a:t>i</a:t>
            </a:r>
            <a:r>
              <a:rPr lang="en-US" altLang="en-US" sz="2600" dirty="0">
                <a:latin typeface="Trebuchet MS" panose="020B0603020202020204" pitchFamily="34" charset="0"/>
                <a:ea typeface="ＭＳ Ｐゴシック" charset="-128"/>
                <a:cs typeface="Arial" charset="0"/>
              </a:rPr>
              <a:t>, that occur with probabilities p(x</a:t>
            </a:r>
            <a:r>
              <a:rPr lang="en-US" altLang="en-US" sz="2600" baseline="-25000" dirty="0">
                <a:latin typeface="Trebuchet MS" panose="020B0603020202020204" pitchFamily="34" charset="0"/>
                <a:ea typeface="ＭＳ Ｐゴシック" charset="-128"/>
                <a:cs typeface="Arial" charset="0"/>
              </a:rPr>
              <a:t>i</a:t>
            </a:r>
            <a:r>
              <a:rPr lang="en-US" altLang="en-US" sz="2600" dirty="0">
                <a:latin typeface="Trebuchet MS" panose="020B0603020202020204" pitchFamily="34" charset="0"/>
                <a:ea typeface="ＭＳ Ｐゴシック" charset="-128"/>
                <a:cs typeface="Arial" charset="0"/>
              </a:rPr>
              <a:t>), the expected value of </a:t>
            </a:r>
            <a:r>
              <a:rPr lang="en-US" altLang="en-US" sz="2600" b="1" dirty="0">
                <a:latin typeface="Trebuchet MS" panose="020B0603020202020204" pitchFamily="34" charset="0"/>
                <a:ea typeface="ＭＳ Ｐゴシック" charset="-128"/>
                <a:cs typeface="Arial" charset="0"/>
              </a:rPr>
              <a:t>X</a:t>
            </a:r>
            <a:r>
              <a:rPr lang="en-US" altLang="en-US" sz="2600" dirty="0">
                <a:latin typeface="Trebuchet MS" panose="020B0603020202020204" pitchFamily="34" charset="0"/>
                <a:ea typeface="ＭＳ Ｐゴシック" charset="-128"/>
                <a:cs typeface="Arial" charset="0"/>
              </a:rPr>
              <a:t> is</a:t>
            </a:r>
          </a:p>
        </p:txBody>
      </p:sp>
      <p:sp>
        <p:nvSpPr>
          <p:cNvPr id="7"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21</a:t>
            </a:fld>
            <a:endParaRPr lang="en-AU" altLang="en-US" sz="1400" b="1" baseline="0" dirty="0">
              <a:latin typeface="Times" pitchFamily="18" charset="0"/>
            </a:endParaRPr>
          </a:p>
        </p:txBody>
      </p:sp>
      <p:graphicFrame>
        <p:nvGraphicFramePr>
          <p:cNvPr id="325635" name="Object 3"/>
          <p:cNvGraphicFramePr>
            <a:graphicFrameLocks noChangeAspect="1"/>
          </p:cNvGraphicFramePr>
          <p:nvPr>
            <p:extLst>
              <p:ext uri="{D42A27DB-BD31-4B8C-83A1-F6EECF244321}">
                <p14:modId xmlns:p14="http://schemas.microsoft.com/office/powerpoint/2010/main" val="1272869332"/>
              </p:ext>
            </p:extLst>
          </p:nvPr>
        </p:nvGraphicFramePr>
        <p:xfrm>
          <a:off x="2051720" y="5187393"/>
          <a:ext cx="3240360" cy="689155"/>
        </p:xfrm>
        <a:graphic>
          <a:graphicData uri="http://schemas.openxmlformats.org/presentationml/2006/ole">
            <mc:AlternateContent xmlns:mc="http://schemas.openxmlformats.org/markup-compatibility/2006">
              <mc:Choice xmlns:v="urn:schemas-microsoft-com:vml" Requires="v">
                <p:oleObj spid="_x0000_s28772" name="Equation" r:id="rId4" imgW="1485720" imgH="317160" progId="Equation.DSMT4">
                  <p:embed/>
                </p:oleObj>
              </mc:Choice>
              <mc:Fallback>
                <p:oleObj name="Equation" r:id="rId4" imgW="1485720" imgH="317160" progId="Equation.DSMT4">
                  <p:embed/>
                  <p:pic>
                    <p:nvPicPr>
                      <p:cNvPr id="0" name="Picture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720" y="5187393"/>
                        <a:ext cx="3240360" cy="689155"/>
                      </a:xfrm>
                      <a:prstGeom prst="rect">
                        <a:avLst/>
                      </a:prstGeom>
                      <a:solidFill>
                        <a:schemeClr val="bg1"/>
                      </a:solidFill>
                      <a:ln w="9525">
                        <a:solidFill>
                          <a:schemeClr val="tx1"/>
                        </a:solidFill>
                        <a:miter lim="800000"/>
                        <a:headEnd/>
                        <a:tailEnd/>
                      </a:ln>
                      <a:effectLst>
                        <a:outerShdw dist="107763" dir="18900000" algn="ctr" rotWithShape="0">
                          <a:srgbClr val="990033"/>
                        </a:outerShdw>
                      </a:effectLst>
                    </p:spPr>
                  </p:pic>
                </p:oleObj>
              </mc:Fallback>
            </mc:AlternateContent>
          </a:graphicData>
        </a:graphic>
      </p:graphicFrame>
      <p:sp>
        <p:nvSpPr>
          <p:cNvPr id="325636" name="Rectangle 4"/>
          <p:cNvSpPr>
            <a:spLocks noChangeArrowheads="1"/>
          </p:cNvSpPr>
          <p:nvPr/>
        </p:nvSpPr>
        <p:spPr bwMode="auto">
          <a:xfrm>
            <a:off x="685800" y="4800600"/>
            <a:ext cx="8001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just" eaLnBrk="1" hangingPunct="1">
              <a:buClr>
                <a:srgbClr val="FF0000"/>
              </a:buClr>
              <a:buFontTx/>
              <a:buChar char="•"/>
            </a:pPr>
            <a:endParaRPr lang="en-US" altLang="en-US" sz="2600" baseline="0">
              <a:latin typeface="Verdana" pitchFamily="34" charset="0"/>
            </a:endParaRPr>
          </a:p>
        </p:txBody>
      </p:sp>
      <p:sp>
        <p:nvSpPr>
          <p:cNvPr id="28678" name="Rectangle 5"/>
          <p:cNvSpPr>
            <a:spLocks noChangeArrowheads="1"/>
          </p:cNvSpPr>
          <p:nvPr/>
        </p:nvSpPr>
        <p:spPr bwMode="auto">
          <a:xfrm>
            <a:off x="468312" y="548680"/>
            <a:ext cx="8675687"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eaLnBrk="1" hangingPunct="1">
              <a:spcBef>
                <a:spcPct val="0"/>
              </a:spcBef>
              <a:buFontTx/>
              <a:buNone/>
            </a:pPr>
            <a:r>
              <a:rPr lang="en-US" altLang="en-US" sz="3600" baseline="0" dirty="0">
                <a:solidFill>
                  <a:srgbClr val="EA0088"/>
                </a:solidFill>
                <a:latin typeface="Trebuchet MS" panose="020B0603020202020204" pitchFamily="34" charset="0"/>
              </a:rPr>
              <a:t>The Population Mean (or Expected Value)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25635"/>
                                        </p:tgtEl>
                                        <p:attrNameLst>
                                          <p:attrName>style.visibility</p:attrName>
                                        </p:attrNameLst>
                                      </p:cBhvr>
                                      <p:to>
                                        <p:strVal val="visible"/>
                                      </p:to>
                                    </p:set>
                                    <p:animEffect transition="in" filter="dissolve">
                                      <p:cBhvr>
                                        <p:cTn id="7" dur="500"/>
                                        <p:tgtEl>
                                          <p:spTgt spid="3256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nodePh="1">
                                  <p:stCondLst>
                                    <p:cond delay="0"/>
                                  </p:stCondLst>
                                  <p:endCondLst>
                                    <p:cond evt="begin" delay="0">
                                      <p:tn val="10"/>
                                    </p:cond>
                                  </p:endCondLst>
                                  <p:childTnLst>
                                    <p:set>
                                      <p:cBhvr>
                                        <p:cTn id="11" dur="1" fill="hold">
                                          <p:stCondLst>
                                            <p:cond delay="499"/>
                                          </p:stCondLst>
                                        </p:cTn>
                                        <p:tgtEl>
                                          <p:spTgt spid="3256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6661" name="Rectangle 5"/>
          <p:cNvSpPr>
            <a:spLocks noGrp="1" noChangeArrowheads="1"/>
          </p:cNvSpPr>
          <p:nvPr>
            <p:ph type="title"/>
          </p:nvPr>
        </p:nvSpPr>
        <p:spPr>
          <a:xfrm>
            <a:off x="602704" y="333375"/>
            <a:ext cx="6705600" cy="609600"/>
          </a:xfrm>
        </p:spPr>
        <p:txBody>
          <a:bodyPr/>
          <a:lstStyle/>
          <a:p>
            <a:pPr algn="l">
              <a:tabLst>
                <a:tab pos="911225" algn="l"/>
              </a:tabLst>
              <a:defRPr/>
            </a:pPr>
            <a:r>
              <a:rPr altLang="en-US" sz="3600" cap="none" dirty="0">
                <a:solidFill>
                  <a:srgbClr val="EA0088"/>
                </a:solidFill>
                <a:latin typeface="Trebuchet MS" panose="020B0603020202020204" pitchFamily="34" charset="0"/>
              </a:rPr>
              <a:t>Variance</a:t>
            </a:r>
          </a:p>
        </p:txBody>
      </p:sp>
      <p:sp>
        <p:nvSpPr>
          <p:cNvPr id="326658" name="Rectangle 2"/>
          <p:cNvSpPr>
            <a:spLocks noGrp="1" noChangeArrowheads="1"/>
          </p:cNvSpPr>
          <p:nvPr>
            <p:ph idx="1"/>
          </p:nvPr>
        </p:nvSpPr>
        <p:spPr>
          <a:xfrm>
            <a:off x="575206" y="1084486"/>
            <a:ext cx="8035394" cy="3816350"/>
          </a:xfrm>
        </p:spPr>
        <p:txBody>
          <a:bodyPr/>
          <a:lstStyle/>
          <a:p>
            <a:pPr marL="0" indent="0" algn="just">
              <a:lnSpc>
                <a:spcPct val="90000"/>
              </a:lnSpc>
              <a:spcAft>
                <a:spcPts val="1200"/>
              </a:spcAft>
              <a:buNone/>
            </a:pPr>
            <a:r>
              <a:rPr lang="en-US" altLang="en-US" sz="2400" dirty="0">
                <a:latin typeface="Trebuchet MS" panose="020B0603020202020204" pitchFamily="34" charset="0"/>
                <a:ea typeface="ＭＳ Ｐゴシック" charset="-128"/>
                <a:cs typeface="Arial" charset="0"/>
              </a:rPr>
              <a:t>The population variance is calculated in a similar manner.</a:t>
            </a:r>
          </a:p>
          <a:p>
            <a:pPr marL="0" indent="0" algn="just">
              <a:lnSpc>
                <a:spcPct val="90000"/>
              </a:lnSpc>
              <a:spcAft>
                <a:spcPts val="1200"/>
              </a:spcAft>
              <a:buNone/>
            </a:pPr>
            <a:r>
              <a:rPr lang="en-US" altLang="en-US" sz="2400" dirty="0">
                <a:latin typeface="Trebuchet MS" panose="020B0603020202020204" pitchFamily="34" charset="0"/>
                <a:ea typeface="ＭＳ Ｐゴシック" charset="-128"/>
                <a:cs typeface="Arial" charset="0"/>
              </a:rPr>
              <a:t>The variance is the weighted average of the squared deviations of the values of </a:t>
            </a:r>
            <a:r>
              <a:rPr lang="en-US" altLang="en-US" sz="2400" b="1" dirty="0">
                <a:latin typeface="Trebuchet MS" panose="020B0603020202020204" pitchFamily="34" charset="0"/>
                <a:ea typeface="ＭＳ Ｐゴシック" charset="-128"/>
                <a:cs typeface="Arial" charset="0"/>
              </a:rPr>
              <a:t>X</a:t>
            </a:r>
            <a:r>
              <a:rPr lang="en-US" altLang="en-US" sz="2400" dirty="0">
                <a:latin typeface="Trebuchet MS" panose="020B0603020202020204" pitchFamily="34" charset="0"/>
                <a:ea typeface="ＭＳ Ｐゴシック" charset="-128"/>
                <a:cs typeface="Arial" charset="0"/>
              </a:rPr>
              <a:t> from their mean </a:t>
            </a:r>
            <a:r>
              <a:rPr lang="en-US" altLang="en-US" sz="2400" dirty="0">
                <a:latin typeface="Trebuchet MS" panose="020B0603020202020204" pitchFamily="34" charset="0"/>
                <a:ea typeface="ＭＳ Ｐゴシック" charset="-128"/>
                <a:cs typeface="Arial" charset="0"/>
                <a:sym typeface="Symbol"/>
              </a:rPr>
              <a:t></a:t>
            </a:r>
            <a:r>
              <a:rPr lang="en-US" altLang="en-US" sz="2400" dirty="0">
                <a:latin typeface="Trebuchet MS" panose="020B0603020202020204" pitchFamily="34" charset="0"/>
                <a:ea typeface="ＭＳ Ｐゴシック" charset="-128"/>
                <a:cs typeface="Arial" charset="0"/>
              </a:rPr>
              <a:t>, where the weights are the corresponding probabilities of each x</a:t>
            </a:r>
            <a:r>
              <a:rPr lang="en-US" altLang="en-US" sz="2400" baseline="-25000" dirty="0">
                <a:latin typeface="Trebuchet MS" panose="020B0603020202020204" pitchFamily="34" charset="0"/>
                <a:ea typeface="ＭＳ Ｐゴシック" charset="-128"/>
                <a:cs typeface="Arial" charset="0"/>
              </a:rPr>
              <a:t>i</a:t>
            </a:r>
            <a:r>
              <a:rPr lang="en-US" altLang="en-US" sz="2400" dirty="0">
                <a:latin typeface="Trebuchet MS" panose="020B0603020202020204" pitchFamily="34" charset="0"/>
                <a:ea typeface="ＭＳ Ｐゴシック" charset="-128"/>
                <a:cs typeface="Arial" charset="0"/>
              </a:rPr>
              <a:t>.  </a:t>
            </a:r>
          </a:p>
          <a:p>
            <a:pPr marL="0" indent="0" algn="just">
              <a:lnSpc>
                <a:spcPct val="90000"/>
              </a:lnSpc>
              <a:spcAft>
                <a:spcPts val="1200"/>
              </a:spcAft>
              <a:buNone/>
            </a:pPr>
            <a:r>
              <a:rPr lang="en-US" altLang="en-US" sz="2400" dirty="0">
                <a:latin typeface="Trebuchet MS" panose="020B0603020202020204" pitchFamily="34" charset="0"/>
                <a:ea typeface="ＭＳ Ｐゴシック" charset="-128"/>
                <a:cs typeface="Arial" charset="0"/>
              </a:rPr>
              <a:t>Let </a:t>
            </a:r>
            <a:r>
              <a:rPr lang="en-US" altLang="en-US" sz="2400" b="1" dirty="0">
                <a:latin typeface="Trebuchet MS" panose="020B0603020202020204" pitchFamily="34" charset="0"/>
                <a:ea typeface="ＭＳ Ｐゴシック" charset="-128"/>
                <a:cs typeface="Arial" charset="0"/>
              </a:rPr>
              <a:t>X</a:t>
            </a:r>
            <a:r>
              <a:rPr lang="en-US" altLang="en-US" sz="2400" dirty="0">
                <a:latin typeface="Trebuchet MS" panose="020B0603020202020204" pitchFamily="34" charset="0"/>
                <a:ea typeface="ＭＳ Ｐゴシック" charset="-128"/>
                <a:cs typeface="Arial" charset="0"/>
              </a:rPr>
              <a:t> be a discrete random variable with possible values x</a:t>
            </a:r>
            <a:r>
              <a:rPr lang="en-US" altLang="en-US" sz="2400" baseline="-25000" dirty="0">
                <a:latin typeface="Trebuchet MS" panose="020B0603020202020204" pitchFamily="34" charset="0"/>
                <a:ea typeface="ＭＳ Ｐゴシック" charset="-128"/>
                <a:cs typeface="Arial" charset="0"/>
              </a:rPr>
              <a:t>i</a:t>
            </a:r>
            <a:r>
              <a:rPr lang="en-US" altLang="en-US" sz="2400" dirty="0">
                <a:latin typeface="Trebuchet MS" panose="020B0603020202020204" pitchFamily="34" charset="0"/>
                <a:ea typeface="ＭＳ Ｐゴシック" charset="-128"/>
                <a:cs typeface="Arial" charset="0"/>
              </a:rPr>
              <a:t> that occur with probabilities p(x</a:t>
            </a:r>
            <a:r>
              <a:rPr lang="en-US" altLang="en-US" sz="2400" baseline="-25000" dirty="0">
                <a:latin typeface="Trebuchet MS" panose="020B0603020202020204" pitchFamily="34" charset="0"/>
                <a:ea typeface="ＭＳ Ｐゴシック" charset="-128"/>
                <a:cs typeface="Arial" charset="0"/>
              </a:rPr>
              <a:t>i</a:t>
            </a:r>
            <a:r>
              <a:rPr lang="en-US" altLang="en-US" sz="2400" dirty="0">
                <a:latin typeface="Trebuchet MS" panose="020B0603020202020204" pitchFamily="34" charset="0"/>
                <a:ea typeface="ＭＳ Ｐゴシック" charset="-128"/>
                <a:cs typeface="Arial" charset="0"/>
              </a:rPr>
              <a:t>), and let the mean E(X) = </a:t>
            </a:r>
            <a:r>
              <a:rPr lang="en-US" altLang="en-US" sz="2400" dirty="0">
                <a:latin typeface="Trebuchet MS" panose="020B0603020202020204" pitchFamily="34" charset="0"/>
                <a:ea typeface="ＭＳ Ｐゴシック" charset="-128"/>
                <a:cs typeface="Arial" charset="0"/>
                <a:sym typeface="Symbol"/>
              </a:rPr>
              <a:t></a:t>
            </a:r>
            <a:r>
              <a:rPr lang="en-US" altLang="en-US" sz="2400" dirty="0">
                <a:latin typeface="Trebuchet MS" panose="020B0603020202020204" pitchFamily="34" charset="0"/>
                <a:ea typeface="ＭＳ Ｐゴシック" charset="-128"/>
                <a:cs typeface="Arial" charset="0"/>
              </a:rPr>
              <a:t>. The variance of </a:t>
            </a:r>
            <a:r>
              <a:rPr lang="en-US" altLang="en-US" sz="2400" b="1" dirty="0">
                <a:latin typeface="Trebuchet MS" panose="020B0603020202020204" pitchFamily="34" charset="0"/>
                <a:ea typeface="ＭＳ Ｐゴシック" charset="-128"/>
                <a:cs typeface="Arial" charset="0"/>
              </a:rPr>
              <a:t>X</a:t>
            </a:r>
            <a:r>
              <a:rPr lang="en-US" altLang="en-US" sz="2400" dirty="0">
                <a:latin typeface="Trebuchet MS" panose="020B0603020202020204" pitchFamily="34" charset="0"/>
                <a:ea typeface="ＭＳ Ｐゴシック" charset="-128"/>
                <a:cs typeface="Arial" charset="0"/>
              </a:rPr>
              <a:t> is defined to be</a:t>
            </a:r>
          </a:p>
        </p:txBody>
      </p:sp>
      <p:sp>
        <p:nvSpPr>
          <p:cNvPr id="7"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22</a:t>
            </a:fld>
            <a:endParaRPr lang="en-AU" altLang="en-US" sz="1400" b="1" baseline="0" dirty="0">
              <a:latin typeface="Times" pitchFamily="18" charset="0"/>
            </a:endParaRPr>
          </a:p>
        </p:txBody>
      </p:sp>
      <p:graphicFrame>
        <p:nvGraphicFramePr>
          <p:cNvPr id="326659" name="Object 3"/>
          <p:cNvGraphicFramePr>
            <a:graphicFrameLocks noChangeAspect="1"/>
          </p:cNvGraphicFramePr>
          <p:nvPr>
            <p:extLst>
              <p:ext uri="{D42A27DB-BD31-4B8C-83A1-F6EECF244321}">
                <p14:modId xmlns:p14="http://schemas.microsoft.com/office/powerpoint/2010/main" val="1301829891"/>
              </p:ext>
            </p:extLst>
          </p:nvPr>
        </p:nvGraphicFramePr>
        <p:xfrm>
          <a:off x="1452563" y="4913313"/>
          <a:ext cx="5302250" cy="684212"/>
        </p:xfrm>
        <a:graphic>
          <a:graphicData uri="http://schemas.openxmlformats.org/presentationml/2006/ole">
            <mc:AlternateContent xmlns:mc="http://schemas.openxmlformats.org/markup-compatibility/2006">
              <mc:Choice xmlns:v="urn:schemas-microsoft-com:vml" Requires="v">
                <p:oleObj spid="_x0000_s29796" name="Equation" r:id="rId4" imgW="2743200" imgH="355320" progId="Equation.DSMT4">
                  <p:embed/>
                </p:oleObj>
              </mc:Choice>
              <mc:Fallback>
                <p:oleObj name="Equation" r:id="rId4" imgW="2743200" imgH="355320" progId="Equation.DSMT4">
                  <p:embed/>
                  <p:pic>
                    <p:nvPicPr>
                      <p:cNvPr id="0" name="Picture 70"/>
                      <p:cNvPicPr>
                        <a:picLocks noChangeAspect="1" noChangeArrowheads="1"/>
                      </p:cNvPicPr>
                      <p:nvPr/>
                    </p:nvPicPr>
                    <p:blipFill>
                      <a:blip r:embed="rId5"/>
                      <a:srcRect/>
                      <a:stretch>
                        <a:fillRect/>
                      </a:stretch>
                    </p:blipFill>
                    <p:spPr bwMode="auto">
                      <a:xfrm>
                        <a:off x="1452563" y="4913313"/>
                        <a:ext cx="5302250" cy="684212"/>
                      </a:xfrm>
                      <a:prstGeom prst="rect">
                        <a:avLst/>
                      </a:prstGeom>
                      <a:solidFill>
                        <a:schemeClr val="bg1"/>
                      </a:solidFill>
                      <a:ln w="9525">
                        <a:solidFill>
                          <a:schemeClr val="tx1"/>
                        </a:solidFill>
                        <a:miter lim="800000"/>
                        <a:headEnd/>
                        <a:tailEnd/>
                      </a:ln>
                      <a:effectLst>
                        <a:outerShdw dist="107763" dir="18900000" algn="ctr" rotWithShape="0">
                          <a:srgbClr val="990033"/>
                        </a:outerShdw>
                      </a:effectLst>
                    </p:spPr>
                  </p:pic>
                </p:oleObj>
              </mc:Fallback>
            </mc:AlternateContent>
          </a:graphicData>
        </a:graphic>
      </p:graphicFrame>
      <p:sp>
        <p:nvSpPr>
          <p:cNvPr id="326660" name="Rectangle 4"/>
          <p:cNvSpPr>
            <a:spLocks noChangeArrowheads="1"/>
          </p:cNvSpPr>
          <p:nvPr/>
        </p:nvSpPr>
        <p:spPr bwMode="auto">
          <a:xfrm>
            <a:off x="838200" y="4876800"/>
            <a:ext cx="7772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eaLnBrk="1" hangingPunct="1">
              <a:buClr>
                <a:srgbClr val="FF0000"/>
              </a:buClr>
              <a:buFontTx/>
              <a:buChar char="•"/>
            </a:pPr>
            <a:endParaRPr lang="en-US" altLang="en-US" sz="3000" baseline="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26661"/>
                                        </p:tgtEl>
                                        <p:attrNameLst>
                                          <p:attrName>style.visibility</p:attrName>
                                        </p:attrNameLst>
                                      </p:cBhvr>
                                      <p:to>
                                        <p:strVal val="visible"/>
                                      </p:to>
                                    </p:set>
                                    <p:animEffect transition="in" filter="dissolve">
                                      <p:cBhvr>
                                        <p:cTn id="7" dur="500"/>
                                        <p:tgtEl>
                                          <p:spTgt spid="326661"/>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26658">
                                            <p:txEl>
                                              <p:pRg st="0" end="0"/>
                                            </p:txEl>
                                          </p:spTgt>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326658">
                                            <p:txEl>
                                              <p:pRg st="1" end="1"/>
                                            </p:txEl>
                                          </p:spTgt>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grpId="0" nodeType="afterEffect">
                                  <p:stCondLst>
                                    <p:cond delay="0"/>
                                  </p:stCondLst>
                                  <p:childTnLst>
                                    <p:set>
                                      <p:cBhvr>
                                        <p:cTn id="16" dur="1" fill="hold">
                                          <p:stCondLst>
                                            <p:cond delay="499"/>
                                          </p:stCondLst>
                                        </p:cTn>
                                        <p:tgtEl>
                                          <p:spTgt spid="326658">
                                            <p:txEl>
                                              <p:pRg st="2" end="2"/>
                                            </p:txEl>
                                          </p:spTgt>
                                        </p:tgtEl>
                                        <p:attrNameLst>
                                          <p:attrName>style.visibility</p:attrName>
                                        </p:attrNameLst>
                                      </p:cBhvr>
                                      <p:to>
                                        <p:strVal val="visible"/>
                                      </p:to>
                                    </p:set>
                                  </p:childTnLst>
                                </p:cTn>
                              </p:par>
                            </p:childTnLst>
                          </p:cTn>
                        </p:par>
                        <p:par>
                          <p:cTn id="17" fill="hold" nodeType="afterGroup">
                            <p:stCondLst>
                              <p:cond delay="2000"/>
                            </p:stCondLst>
                            <p:childTnLst>
                              <p:par>
                                <p:cTn id="18" presetID="9" presetClass="entr" presetSubtype="0" fill="hold" nodeType="afterEffect">
                                  <p:stCondLst>
                                    <p:cond delay="0"/>
                                  </p:stCondLst>
                                  <p:childTnLst>
                                    <p:set>
                                      <p:cBhvr>
                                        <p:cTn id="19" dur="1" fill="hold">
                                          <p:stCondLst>
                                            <p:cond delay="0"/>
                                          </p:stCondLst>
                                        </p:cTn>
                                        <p:tgtEl>
                                          <p:spTgt spid="326659"/>
                                        </p:tgtEl>
                                        <p:attrNameLst>
                                          <p:attrName>style.visibility</p:attrName>
                                        </p:attrNameLst>
                                      </p:cBhvr>
                                      <p:to>
                                        <p:strVal val="visible"/>
                                      </p:to>
                                    </p:set>
                                    <p:animEffect transition="in" filter="dissolve">
                                      <p:cBhvr>
                                        <p:cTn id="20" dur="500"/>
                                        <p:tgtEl>
                                          <p:spTgt spid="32665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nodePh="1">
                                  <p:stCondLst>
                                    <p:cond delay="0"/>
                                  </p:stCondLst>
                                  <p:endCondLst>
                                    <p:cond evt="begin" delay="0">
                                      <p:tn val="23"/>
                                    </p:cond>
                                  </p:endCondLst>
                                  <p:childTnLst>
                                    <p:set>
                                      <p:cBhvr>
                                        <p:cTn id="24" dur="1" fill="hold">
                                          <p:stCondLst>
                                            <p:cond delay="499"/>
                                          </p:stCondLst>
                                        </p:cTn>
                                        <p:tgtEl>
                                          <p:spTgt spid="326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1" grpId="0" autoUpdateAnimBg="0"/>
      <p:bldP spid="326658" grpId="0" build="p" autoUpdateAnimBg="0" advAuto="0"/>
      <p:bldP spid="32666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5635" name="Object 3"/>
          <p:cNvGraphicFramePr>
            <a:graphicFrameLocks noChangeAspect="1"/>
          </p:cNvGraphicFramePr>
          <p:nvPr>
            <p:extLst>
              <p:ext uri="{D42A27DB-BD31-4B8C-83A1-F6EECF244321}">
                <p14:modId xmlns:p14="http://schemas.microsoft.com/office/powerpoint/2010/main" val="739257326"/>
              </p:ext>
            </p:extLst>
          </p:nvPr>
        </p:nvGraphicFramePr>
        <p:xfrm>
          <a:off x="336550" y="1627188"/>
          <a:ext cx="8621713" cy="3054350"/>
        </p:xfrm>
        <a:graphic>
          <a:graphicData uri="http://schemas.openxmlformats.org/presentationml/2006/ole">
            <mc:AlternateContent xmlns:mc="http://schemas.openxmlformats.org/markup-compatibility/2006">
              <mc:Choice xmlns:v="urn:schemas-microsoft-com:vml" Requires="v">
                <p:oleObj spid="_x0000_s160863" name="Equation" r:id="rId4" imgW="3606480" imgH="1282680" progId="Equation.DSMT4">
                  <p:embed/>
                </p:oleObj>
              </mc:Choice>
              <mc:Fallback>
                <p:oleObj name="Equation" r:id="rId4" imgW="3606480" imgH="1282680" progId="Equation.DSMT4">
                  <p:embed/>
                  <p:pic>
                    <p:nvPicPr>
                      <p:cNvPr id="0" name="Picture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550" y="1627188"/>
                        <a:ext cx="8621713" cy="3054350"/>
                      </a:xfrm>
                      <a:prstGeom prst="rect">
                        <a:avLst/>
                      </a:prstGeom>
                      <a:solidFill>
                        <a:schemeClr val="bg1"/>
                      </a:solidFill>
                      <a:ln w="9525">
                        <a:solidFill>
                          <a:schemeClr val="tx1"/>
                        </a:solidFill>
                        <a:miter lim="800000"/>
                        <a:headEnd/>
                        <a:tailEnd/>
                      </a:ln>
                      <a:effectLst>
                        <a:outerShdw dist="107763" dir="18900000" algn="ctr" rotWithShape="0">
                          <a:srgbClr val="990033"/>
                        </a:outerShdw>
                      </a:effectLst>
                    </p:spPr>
                  </p:pic>
                </p:oleObj>
              </mc:Fallback>
            </mc:AlternateContent>
          </a:graphicData>
        </a:graphic>
      </p:graphicFrame>
      <p:sp>
        <p:nvSpPr>
          <p:cNvPr id="325636" name="Rectangle 4"/>
          <p:cNvSpPr>
            <a:spLocks noChangeArrowheads="1"/>
          </p:cNvSpPr>
          <p:nvPr/>
        </p:nvSpPr>
        <p:spPr bwMode="auto">
          <a:xfrm>
            <a:off x="685800" y="4800600"/>
            <a:ext cx="8001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just" eaLnBrk="1" hangingPunct="1">
              <a:buClr>
                <a:srgbClr val="FF0000"/>
              </a:buClr>
              <a:buFontTx/>
              <a:buChar char="•"/>
            </a:pPr>
            <a:endParaRPr lang="en-US" altLang="en-US" sz="2600" baseline="0">
              <a:latin typeface="Verdana" pitchFamily="34" charset="0"/>
            </a:endParaRPr>
          </a:p>
        </p:txBody>
      </p:sp>
      <p:sp>
        <p:nvSpPr>
          <p:cNvPr id="28678" name="Rectangle 5"/>
          <p:cNvSpPr>
            <a:spLocks noChangeArrowheads="1"/>
          </p:cNvSpPr>
          <p:nvPr/>
        </p:nvSpPr>
        <p:spPr bwMode="auto">
          <a:xfrm>
            <a:off x="468313" y="304800"/>
            <a:ext cx="84248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eaLnBrk="1" hangingPunct="1">
              <a:spcBef>
                <a:spcPct val="0"/>
              </a:spcBef>
              <a:buFontTx/>
              <a:buNone/>
            </a:pPr>
            <a:r>
              <a:rPr lang="en-US" altLang="en-US" sz="3600" baseline="0" dirty="0">
                <a:solidFill>
                  <a:srgbClr val="EA0088"/>
                </a:solidFill>
                <a:latin typeface="Trebuchet MS" panose="020B0603020202020204" pitchFamily="34" charset="0"/>
              </a:rPr>
              <a:t>Short cut formula for </a:t>
            </a:r>
            <a:r>
              <a:rPr lang="en-US" altLang="en-US" sz="3600" baseline="0" dirty="0">
                <a:solidFill>
                  <a:srgbClr val="EA0088"/>
                </a:solidFill>
                <a:latin typeface="Trebuchet MS" panose="020B0603020202020204" pitchFamily="34" charset="0"/>
                <a:sym typeface="Symbol"/>
              </a:rPr>
              <a:t></a:t>
            </a:r>
            <a:r>
              <a:rPr lang="en-US" altLang="en-US" sz="3600" baseline="30000" dirty="0">
                <a:solidFill>
                  <a:srgbClr val="EA0088"/>
                </a:solidFill>
                <a:latin typeface="Trebuchet MS" panose="020B0603020202020204" pitchFamily="34" charset="0"/>
                <a:sym typeface="Symbol"/>
              </a:rPr>
              <a:t>2</a:t>
            </a:r>
            <a:endParaRPr lang="en-US" altLang="en-US" sz="3600" baseline="30000" dirty="0">
              <a:solidFill>
                <a:srgbClr val="EA0088"/>
              </a:solidFill>
              <a:latin typeface="Trebuchet MS" panose="020B0603020202020204" pitchFamily="34" charset="0"/>
            </a:endParaRPr>
          </a:p>
        </p:txBody>
      </p:sp>
      <p:sp>
        <p:nvSpPr>
          <p:cNvPr id="6"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23</a:t>
            </a:fld>
            <a:endParaRPr lang="en-AU" altLang="en-US" sz="1400" b="1" baseline="0" dirty="0">
              <a:latin typeface="Times" pitchFamily="18" charset="0"/>
            </a:endParaRPr>
          </a:p>
        </p:txBody>
      </p:sp>
    </p:spTree>
    <p:extLst>
      <p:ext uri="{BB962C8B-B14F-4D97-AF65-F5344CB8AC3E}">
        <p14:creationId xmlns:p14="http://schemas.microsoft.com/office/powerpoint/2010/main" val="7630989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25635"/>
                                        </p:tgtEl>
                                        <p:attrNameLst>
                                          <p:attrName>style.visibility</p:attrName>
                                        </p:attrNameLst>
                                      </p:cBhvr>
                                      <p:to>
                                        <p:strVal val="visible"/>
                                      </p:to>
                                    </p:set>
                                    <p:animEffect transition="in" filter="dissolve">
                                      <p:cBhvr>
                                        <p:cTn id="7" dur="500"/>
                                        <p:tgtEl>
                                          <p:spTgt spid="3256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nodePh="1">
                                  <p:stCondLst>
                                    <p:cond delay="0"/>
                                  </p:stCondLst>
                                  <p:endCondLst>
                                    <p:cond evt="begin" delay="0">
                                      <p:tn val="10"/>
                                    </p:cond>
                                  </p:endCondLst>
                                  <p:childTnLst>
                                    <p:set>
                                      <p:cBhvr>
                                        <p:cTn id="11" dur="1" fill="hold">
                                          <p:stCondLst>
                                            <p:cond delay="499"/>
                                          </p:stCondLst>
                                        </p:cTn>
                                        <p:tgtEl>
                                          <p:spTgt spid="3256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86" name="Rectangle 6"/>
          <p:cNvSpPr>
            <a:spLocks noGrp="1" noChangeArrowheads="1"/>
          </p:cNvSpPr>
          <p:nvPr>
            <p:ph type="title"/>
          </p:nvPr>
        </p:nvSpPr>
        <p:spPr>
          <a:xfrm>
            <a:off x="611560" y="476672"/>
            <a:ext cx="6705600" cy="609600"/>
          </a:xfrm>
        </p:spPr>
        <p:txBody>
          <a:bodyPr/>
          <a:lstStyle/>
          <a:p>
            <a:pPr algn="l">
              <a:tabLst>
                <a:tab pos="911225" algn="l"/>
              </a:tabLst>
              <a:defRPr/>
            </a:pPr>
            <a:r>
              <a:rPr altLang="en-US" sz="3600" cap="none" dirty="0">
                <a:solidFill>
                  <a:srgbClr val="EA0088"/>
                </a:solidFill>
                <a:latin typeface="Trebuchet MS" panose="020B0603020202020204" pitchFamily="34" charset="0"/>
              </a:rPr>
              <a:t>Standard Deviation</a:t>
            </a:r>
          </a:p>
        </p:txBody>
      </p:sp>
      <p:sp>
        <p:nvSpPr>
          <p:cNvPr id="8"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24</a:t>
            </a:fld>
            <a:endParaRPr lang="en-AU" altLang="en-US" sz="1400" b="1" baseline="0" dirty="0">
              <a:latin typeface="Times" pitchFamily="18" charset="0"/>
            </a:endParaRPr>
          </a:p>
        </p:txBody>
      </p:sp>
      <p:sp>
        <p:nvSpPr>
          <p:cNvPr id="5" name="Rectangle 2"/>
          <p:cNvSpPr txBox="1">
            <a:spLocks noChangeArrowheads="1"/>
          </p:cNvSpPr>
          <p:nvPr/>
        </p:nvSpPr>
        <p:spPr bwMode="auto">
          <a:xfrm>
            <a:off x="683568" y="1412776"/>
            <a:ext cx="7813218" cy="201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lgn="just" defTabSz="457200" eaLnBrk="1" hangingPunct="1">
              <a:lnSpc>
                <a:spcPct val="90000"/>
              </a:lnSpc>
              <a:spcBef>
                <a:spcPct val="20000"/>
              </a:spcBef>
              <a:spcAft>
                <a:spcPts val="1200"/>
              </a:spcAft>
            </a:pPr>
            <a:r>
              <a:rPr lang="en-US" altLang="en-US" baseline="0" dirty="0">
                <a:latin typeface="Trebuchet MS" panose="020B0603020202020204" pitchFamily="34" charset="0"/>
                <a:cs typeface="Arial" charset="0"/>
              </a:rPr>
              <a:t>The </a:t>
            </a:r>
            <a:r>
              <a:rPr lang="en-US" altLang="en-US" i="1" baseline="0" dirty="0">
                <a:solidFill>
                  <a:schemeClr val="tx1">
                    <a:lumMod val="50000"/>
                    <a:lumOff val="50000"/>
                  </a:schemeClr>
                </a:solidFill>
                <a:latin typeface="Trebuchet MS" panose="020B0603020202020204" pitchFamily="34" charset="0"/>
                <a:cs typeface="Arial" charset="0"/>
              </a:rPr>
              <a:t>standard deviation </a:t>
            </a:r>
            <a:r>
              <a:rPr lang="en-US" altLang="en-US" baseline="0" dirty="0">
                <a:latin typeface="Trebuchet MS" panose="020B0603020202020204" pitchFamily="34" charset="0"/>
                <a:cs typeface="Arial" charset="0"/>
              </a:rPr>
              <a:t>of a random variable </a:t>
            </a:r>
            <a:r>
              <a:rPr lang="en-US" altLang="en-US" b="1" baseline="0" dirty="0">
                <a:latin typeface="Trebuchet MS" panose="020B0603020202020204" pitchFamily="34" charset="0"/>
                <a:cs typeface="Arial" charset="0"/>
              </a:rPr>
              <a:t>X</a:t>
            </a:r>
            <a:r>
              <a:rPr lang="en-US" altLang="en-US" baseline="0" dirty="0">
                <a:latin typeface="Trebuchet MS" panose="020B0603020202020204" pitchFamily="34" charset="0"/>
                <a:cs typeface="Arial" charset="0"/>
              </a:rPr>
              <a:t>, denoted </a:t>
            </a:r>
            <a:r>
              <a:rPr lang="en-US" altLang="en-US" baseline="0" dirty="0">
                <a:latin typeface="Trebuchet MS" panose="020B0603020202020204" pitchFamily="34" charset="0"/>
                <a:cs typeface="Arial" charset="0"/>
                <a:sym typeface="Symbol"/>
              </a:rPr>
              <a:t></a:t>
            </a:r>
            <a:r>
              <a:rPr lang="en-US" altLang="en-US" baseline="0" dirty="0">
                <a:latin typeface="Trebuchet MS" panose="020B0603020202020204" pitchFamily="34" charset="0"/>
                <a:cs typeface="Arial" charset="0"/>
              </a:rPr>
              <a:t>, is the positive square root of the variance of </a:t>
            </a:r>
            <a:r>
              <a:rPr lang="en-US" altLang="en-US" b="1" baseline="0" dirty="0">
                <a:latin typeface="Trebuchet MS" panose="020B0603020202020204" pitchFamily="34" charset="0"/>
                <a:cs typeface="Arial" charset="0"/>
              </a:rPr>
              <a:t>X</a:t>
            </a:r>
            <a:r>
              <a:rPr lang="en-US" altLang="en-US" baseline="0" dirty="0">
                <a:latin typeface="Trebuchet MS" panose="020B0603020202020204" pitchFamily="34" charset="0"/>
                <a:cs typeface="Arial" charset="0"/>
              </a:rPr>
              <a:t>.</a:t>
            </a:r>
          </a:p>
          <a:p>
            <a:pPr lvl="0" algn="just" defTabSz="457200" eaLnBrk="1" hangingPunct="1">
              <a:lnSpc>
                <a:spcPct val="90000"/>
              </a:lnSpc>
              <a:spcBef>
                <a:spcPct val="20000"/>
              </a:spcBef>
              <a:spcAft>
                <a:spcPts val="1200"/>
              </a:spcAft>
            </a:pPr>
            <a:endParaRPr kumimoji="0" lang="en-US" altLang="en-US" sz="2400" b="0" i="0" u="none" strike="noStrike" kern="1200" cap="none" spc="0" normalizeH="0" baseline="0" noProof="0" dirty="0">
              <a:ln>
                <a:noFill/>
              </a:ln>
              <a:solidFill>
                <a:schemeClr val="tx1"/>
              </a:solidFill>
              <a:effectLst/>
              <a:uLnTx/>
              <a:uFillTx/>
              <a:latin typeface="Trebuchet MS" panose="020B0603020202020204" pitchFamily="34" charset="0"/>
              <a:ea typeface="ＭＳ Ｐゴシック" charset="-128"/>
              <a:cs typeface="Arial" charset="0"/>
            </a:endParaRPr>
          </a:p>
        </p:txBody>
      </p:sp>
      <p:graphicFrame>
        <p:nvGraphicFramePr>
          <p:cNvPr id="182274" name="Object 2"/>
          <p:cNvGraphicFramePr>
            <a:graphicFrameLocks noChangeAspect="1"/>
          </p:cNvGraphicFramePr>
          <p:nvPr/>
        </p:nvGraphicFramePr>
        <p:xfrm>
          <a:off x="1763688" y="2636912"/>
          <a:ext cx="2757643" cy="480690"/>
        </p:xfrm>
        <a:graphic>
          <a:graphicData uri="http://schemas.openxmlformats.org/presentationml/2006/ole">
            <mc:AlternateContent xmlns:mc="http://schemas.openxmlformats.org/markup-compatibility/2006">
              <mc:Choice xmlns:v="urn:schemas-microsoft-com:vml" Requires="v">
                <p:oleObj spid="_x0000_s182305" name="Equation" r:id="rId4" imgW="1384200" imgH="241200" progId="Equation.DSMT4">
                  <p:embed/>
                </p:oleObj>
              </mc:Choice>
              <mc:Fallback>
                <p:oleObj name="Equation" r:id="rId4" imgW="1384200" imgH="2412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2636912"/>
                        <a:ext cx="2757643" cy="480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86" name="Rectangle 6"/>
          <p:cNvSpPr>
            <a:spLocks noGrp="1" noChangeArrowheads="1"/>
          </p:cNvSpPr>
          <p:nvPr>
            <p:ph type="title"/>
          </p:nvPr>
        </p:nvSpPr>
        <p:spPr>
          <a:xfrm>
            <a:off x="611560" y="476250"/>
            <a:ext cx="6705600" cy="609600"/>
          </a:xfrm>
        </p:spPr>
        <p:txBody>
          <a:bodyPr/>
          <a:lstStyle/>
          <a:p>
            <a:pPr algn="l">
              <a:tabLst>
                <a:tab pos="911225" algn="l"/>
              </a:tabLst>
              <a:defRPr/>
            </a:pPr>
            <a:r>
              <a:rPr altLang="en-US" sz="3200" cap="none" dirty="0">
                <a:solidFill>
                  <a:srgbClr val="EA0088"/>
                </a:solidFill>
                <a:latin typeface="Trebuchet MS" panose="020B0603020202020204" pitchFamily="34" charset="0"/>
              </a:rPr>
              <a:t>Example 4</a:t>
            </a:r>
          </a:p>
        </p:txBody>
      </p:sp>
      <p:sp>
        <p:nvSpPr>
          <p:cNvPr id="30723" name="Rectangle 2"/>
          <p:cNvSpPr>
            <a:spLocks noGrp="1" noChangeArrowheads="1"/>
          </p:cNvSpPr>
          <p:nvPr>
            <p:ph idx="1"/>
          </p:nvPr>
        </p:nvSpPr>
        <p:spPr>
          <a:xfrm>
            <a:off x="611188" y="1268413"/>
            <a:ext cx="8001000" cy="4648200"/>
          </a:xfrm>
        </p:spPr>
        <p:txBody>
          <a:bodyPr/>
          <a:lstStyle/>
          <a:p>
            <a:pPr marL="0" lvl="1" indent="0" algn="just">
              <a:buNone/>
            </a:pPr>
            <a:r>
              <a:rPr lang="en-US" altLang="en-US" sz="2400" dirty="0">
                <a:latin typeface="Trebuchet MS" panose="020B0603020202020204" pitchFamily="34" charset="0"/>
                <a:ea typeface="ＭＳ Ｐゴシック" charset="-128"/>
                <a:cs typeface="Arial" charset="0"/>
              </a:rPr>
              <a:t>The total number of cars to be sold next week is described by the following probability distribution.</a:t>
            </a:r>
          </a:p>
          <a:p>
            <a:pPr marL="0" lvl="1" indent="0" algn="just">
              <a:buNone/>
            </a:pPr>
            <a:r>
              <a:rPr lang="en-US" altLang="en-US" sz="2400" dirty="0">
                <a:latin typeface="Trebuchet MS" panose="020B0603020202020204" pitchFamily="34" charset="0"/>
                <a:ea typeface="ＭＳ Ｐゴシック" charset="-128"/>
                <a:cs typeface="Arial" charset="0"/>
              </a:rPr>
              <a:t>	Determine the expected value and standard deviation of </a:t>
            </a:r>
            <a:r>
              <a:rPr lang="en-US" altLang="en-US" sz="2400" b="1" dirty="0">
                <a:latin typeface="Trebuchet MS" panose="020B0603020202020204" pitchFamily="34" charset="0"/>
                <a:ea typeface="ＭＳ Ｐゴシック" charset="-128"/>
                <a:cs typeface="Arial" charset="0"/>
              </a:rPr>
              <a:t>X</a:t>
            </a:r>
            <a:r>
              <a:rPr lang="en-US" altLang="en-US" sz="2400" dirty="0">
                <a:latin typeface="Trebuchet MS" panose="020B0603020202020204" pitchFamily="34" charset="0"/>
                <a:ea typeface="ＭＳ Ｐゴシック" charset="-128"/>
                <a:cs typeface="Arial" charset="0"/>
              </a:rPr>
              <a:t>,</a:t>
            </a:r>
            <a:r>
              <a:rPr lang="en-US" altLang="en-US" sz="2400" b="1" dirty="0">
                <a:latin typeface="Trebuchet MS" panose="020B0603020202020204" pitchFamily="34" charset="0"/>
                <a:ea typeface="ＭＳ Ｐゴシック" charset="-128"/>
                <a:cs typeface="Arial" charset="0"/>
              </a:rPr>
              <a:t> </a:t>
            </a:r>
            <a:r>
              <a:rPr lang="en-US" altLang="en-US" sz="2400" dirty="0">
                <a:latin typeface="Trebuchet MS" panose="020B0603020202020204" pitchFamily="34" charset="0"/>
                <a:ea typeface="ＭＳ Ｐゴシック" charset="-128"/>
                <a:cs typeface="Arial" charset="0"/>
              </a:rPr>
              <a:t>the number of cars sold.</a:t>
            </a:r>
          </a:p>
        </p:txBody>
      </p:sp>
      <p:sp>
        <p:nvSpPr>
          <p:cNvPr id="8"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25</a:t>
            </a:fld>
            <a:endParaRPr lang="en-AU" altLang="en-US" sz="1400" b="1" baseline="0" dirty="0">
              <a:latin typeface="Times" pitchFamily="18" charset="0"/>
            </a:endParaRPr>
          </a:p>
        </p:txBody>
      </p:sp>
      <p:grpSp>
        <p:nvGrpSpPr>
          <p:cNvPr id="30725" name="Group 3"/>
          <p:cNvGrpSpPr>
            <a:grpSpLocks/>
          </p:cNvGrpSpPr>
          <p:nvPr/>
        </p:nvGrpSpPr>
        <p:grpSpPr bwMode="auto">
          <a:xfrm>
            <a:off x="1979712" y="3140968"/>
            <a:ext cx="3549650" cy="711200"/>
            <a:chOff x="1746" y="3024"/>
            <a:chExt cx="2236" cy="448"/>
          </a:xfrm>
        </p:grpSpPr>
        <p:sp>
          <p:nvSpPr>
            <p:cNvPr id="30726" name="Text Box 4"/>
            <p:cNvSpPr txBox="1">
              <a:spLocks noChangeArrowheads="1"/>
            </p:cNvSpPr>
            <p:nvPr/>
          </p:nvSpPr>
          <p:spPr bwMode="auto">
            <a:xfrm>
              <a:off x="1746" y="3024"/>
              <a:ext cx="2236" cy="4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u="sng" baseline="0" dirty="0">
                  <a:latin typeface="Arial Narrow" pitchFamily="34" charset="0"/>
                </a:rPr>
                <a:t>  x          0        1        2        3        4</a:t>
              </a:r>
              <a:endParaRPr lang="en-US" altLang="en-US" sz="2000" baseline="0" dirty="0">
                <a:latin typeface="Arial Narrow" pitchFamily="34" charset="0"/>
              </a:endParaRPr>
            </a:p>
            <a:p>
              <a:pPr>
                <a:spcBef>
                  <a:spcPct val="0"/>
                </a:spcBef>
                <a:buFontTx/>
                <a:buNone/>
              </a:pPr>
              <a:r>
                <a:rPr lang="en-US" altLang="en-US" sz="2000" baseline="0" dirty="0">
                  <a:latin typeface="Arial Narrow" pitchFamily="34" charset="0"/>
                </a:rPr>
                <a:t>p(x)     0.05   0.15   0.35   0.25   0.20</a:t>
              </a:r>
              <a:endParaRPr lang="en-US" altLang="en-US" sz="2000" u="sng" baseline="0" dirty="0">
                <a:latin typeface="Arial Narrow" pitchFamily="34" charset="0"/>
              </a:endParaRPr>
            </a:p>
          </p:txBody>
        </p:sp>
        <p:sp>
          <p:nvSpPr>
            <p:cNvPr id="30727" name="Line 5"/>
            <p:cNvSpPr>
              <a:spLocks noChangeShapeType="1"/>
            </p:cNvSpPr>
            <p:nvPr/>
          </p:nvSpPr>
          <p:spPr bwMode="auto">
            <a:xfrm>
              <a:off x="2112" y="3024"/>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spTree>
    <p:extLst>
      <p:ext uri="{BB962C8B-B14F-4D97-AF65-F5344CB8AC3E}">
        <p14:creationId xmlns:p14="http://schemas.microsoft.com/office/powerpoint/2010/main" val="4156935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ChangeArrowheads="1"/>
          </p:cNvSpPr>
          <p:nvPr/>
        </p:nvSpPr>
        <p:spPr bwMode="auto">
          <a:xfrm>
            <a:off x="869776" y="3788569"/>
            <a:ext cx="7086600" cy="2301875"/>
          </a:xfrm>
          <a:prstGeom prst="rect">
            <a:avLst/>
          </a:prstGeom>
          <a:noFill/>
          <a:ln w="9525">
            <a:no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328707" name="Rectangle 3"/>
          <p:cNvSpPr>
            <a:spLocks noChangeArrowheads="1"/>
          </p:cNvSpPr>
          <p:nvPr/>
        </p:nvSpPr>
        <p:spPr bwMode="auto">
          <a:xfrm>
            <a:off x="869776" y="1124744"/>
            <a:ext cx="7086600" cy="2663825"/>
          </a:xfrm>
          <a:prstGeom prst="rect">
            <a:avLst/>
          </a:prstGeom>
          <a:noFill/>
          <a:ln w="9525">
            <a:no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graphicFrame>
        <p:nvGraphicFramePr>
          <p:cNvPr id="31750" name="Object 4"/>
          <p:cNvGraphicFramePr>
            <a:graphicFrameLocks noChangeAspect="1"/>
          </p:cNvGraphicFramePr>
          <p:nvPr>
            <p:extLst>
              <p:ext uri="{D42A27DB-BD31-4B8C-83A1-F6EECF244321}">
                <p14:modId xmlns:p14="http://schemas.microsoft.com/office/powerpoint/2010/main" val="643157425"/>
              </p:ext>
            </p:extLst>
          </p:nvPr>
        </p:nvGraphicFramePr>
        <p:xfrm>
          <a:off x="941214" y="1900014"/>
          <a:ext cx="6840537" cy="3905250"/>
        </p:xfrm>
        <a:graphic>
          <a:graphicData uri="http://schemas.openxmlformats.org/presentationml/2006/ole">
            <mc:AlternateContent xmlns:mc="http://schemas.openxmlformats.org/markup-compatibility/2006">
              <mc:Choice xmlns:v="urn:schemas-microsoft-com:vml" Requires="v">
                <p:oleObj spid="_x0000_s31847" name="Equation" r:id="rId4" imgW="4038600" imgH="2095500" progId="Equation.3">
                  <p:embed/>
                </p:oleObj>
              </mc:Choice>
              <mc:Fallback>
                <p:oleObj name="Equation" r:id="rId4" imgW="4038600" imgH="2095500" progId="Equation.3">
                  <p:embed/>
                  <p:pic>
                    <p:nvPicPr>
                      <p:cNvPr id="0" name="Picture 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1214" y="1900014"/>
                        <a:ext cx="6840537" cy="3905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1751" name="Group 5"/>
          <p:cNvGrpSpPr>
            <a:grpSpLocks/>
          </p:cNvGrpSpPr>
          <p:nvPr/>
        </p:nvGrpSpPr>
        <p:grpSpPr bwMode="auto">
          <a:xfrm>
            <a:off x="1085676" y="1267619"/>
            <a:ext cx="3549650" cy="711200"/>
            <a:chOff x="1728" y="2973"/>
            <a:chExt cx="2236" cy="448"/>
          </a:xfrm>
        </p:grpSpPr>
        <p:sp>
          <p:nvSpPr>
            <p:cNvPr id="31752" name="Text Box 6"/>
            <p:cNvSpPr txBox="1">
              <a:spLocks noChangeArrowheads="1"/>
            </p:cNvSpPr>
            <p:nvPr/>
          </p:nvSpPr>
          <p:spPr bwMode="auto">
            <a:xfrm>
              <a:off x="1728" y="2973"/>
              <a:ext cx="2236" cy="4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u="sng" baseline="0">
                  <a:latin typeface="Arial Narrow" pitchFamily="34" charset="0"/>
                </a:rPr>
                <a:t>  x          0        1        2        3        4</a:t>
              </a:r>
              <a:endParaRPr lang="en-US" altLang="en-US" sz="2000" baseline="0">
                <a:latin typeface="Arial Narrow" pitchFamily="34" charset="0"/>
              </a:endParaRPr>
            </a:p>
            <a:p>
              <a:pPr>
                <a:spcBef>
                  <a:spcPct val="0"/>
                </a:spcBef>
                <a:buFontTx/>
                <a:buNone/>
              </a:pPr>
              <a:r>
                <a:rPr lang="en-US" altLang="en-US" sz="2000" baseline="0">
                  <a:latin typeface="Arial Narrow" pitchFamily="34" charset="0"/>
                </a:rPr>
                <a:t>p(x)     0.05   0.15  0.35   0.25    0.20</a:t>
              </a:r>
              <a:endParaRPr lang="en-US" altLang="en-US" sz="2000" u="sng" baseline="0">
                <a:latin typeface="Arial Narrow" pitchFamily="34" charset="0"/>
              </a:endParaRPr>
            </a:p>
          </p:txBody>
        </p:sp>
        <p:sp>
          <p:nvSpPr>
            <p:cNvPr id="31753" name="Line 7"/>
            <p:cNvSpPr>
              <a:spLocks noChangeShapeType="1"/>
            </p:cNvSpPr>
            <p:nvPr/>
          </p:nvSpPr>
          <p:spPr bwMode="auto">
            <a:xfrm>
              <a:off x="2112" y="3024"/>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sp>
        <p:nvSpPr>
          <p:cNvPr id="12" name="Rectangle 6"/>
          <p:cNvSpPr>
            <a:spLocks noGrp="1" noChangeArrowheads="1"/>
          </p:cNvSpPr>
          <p:nvPr>
            <p:ph type="title"/>
          </p:nvPr>
        </p:nvSpPr>
        <p:spPr>
          <a:xfrm>
            <a:off x="539552" y="494139"/>
            <a:ext cx="6705600" cy="609600"/>
          </a:xfrm>
        </p:spPr>
        <p:txBody>
          <a:bodyPr/>
          <a:lstStyle/>
          <a:p>
            <a:pPr algn="l">
              <a:tabLst>
                <a:tab pos="911225" algn="l"/>
              </a:tabLst>
              <a:defRPr/>
            </a:pPr>
            <a:r>
              <a:rPr altLang="en-US" sz="3200" cap="none" dirty="0">
                <a:solidFill>
                  <a:srgbClr val="EA0088"/>
                </a:solidFill>
                <a:latin typeface="Trebuchet MS" panose="020B0603020202020204" pitchFamily="34" charset="0"/>
              </a:rPr>
              <a:t>Example 4: Solution</a:t>
            </a:r>
          </a:p>
        </p:txBody>
      </p:sp>
      <p:sp>
        <p:nvSpPr>
          <p:cNvPr id="10"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26</a:t>
            </a:fld>
            <a:endParaRPr lang="en-AU" altLang="en-US" sz="1400" b="1" baseline="0" dirty="0">
              <a:latin typeface="Times"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nodePh="1">
                                  <p:stCondLst>
                                    <p:cond delay="0"/>
                                  </p:stCondLst>
                                  <p:endCondLst>
                                    <p:cond evt="begin" delay="0">
                                      <p:tn val="5"/>
                                    </p:cond>
                                  </p:endCondLst>
                                  <p:childTnLst>
                                    <p:set>
                                      <p:cBhvr>
                                        <p:cTn id="6" dur="1" fill="hold">
                                          <p:stCondLst>
                                            <p:cond delay="499"/>
                                          </p:stCondLst>
                                        </p:cTn>
                                        <p:tgtEl>
                                          <p:spTgt spid="328707"/>
                                        </p:tgtEl>
                                        <p:attrNameLst>
                                          <p:attrName>style.visibility</p:attrName>
                                        </p:attrNameLst>
                                      </p:cBhvr>
                                      <p:to>
                                        <p:strVal val="visible"/>
                                      </p:to>
                                    </p:set>
                                  </p:childTnLst>
                                  <p:subTnLst>
                                    <p:set>
                                      <p:cBhvr override="childStyle">
                                        <p:cTn dur="1" fill="hold" display="0" masterRel="nextClick" afterEffect="1"/>
                                        <p:tgtEl>
                                          <p:spTgt spid="32870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499"/>
                                          </p:stCondLst>
                                        </p:cTn>
                                        <p:tgtEl>
                                          <p:spTgt spid="3287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6" grpId="0"/>
      <p:bldP spid="328707"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0756" name="Rectangle 4"/>
          <p:cNvSpPr>
            <a:spLocks noGrp="1" noChangeArrowheads="1"/>
          </p:cNvSpPr>
          <p:nvPr>
            <p:ph type="title"/>
          </p:nvPr>
        </p:nvSpPr>
        <p:spPr>
          <a:xfrm>
            <a:off x="395288" y="475169"/>
            <a:ext cx="7772400" cy="584775"/>
          </a:xfrm>
        </p:spPr>
        <p:txBody>
          <a:bodyPr>
            <a:spAutoFit/>
          </a:bodyPr>
          <a:lstStyle/>
          <a:p>
            <a:pPr algn="l">
              <a:tabLst>
                <a:tab pos="911225" algn="l"/>
              </a:tabLst>
              <a:defRPr/>
            </a:pPr>
            <a:r>
              <a:rPr altLang="en-US" sz="3200" cap="none" dirty="0">
                <a:solidFill>
                  <a:srgbClr val="EA0088"/>
                </a:solidFill>
                <a:latin typeface="Trebuchet MS" panose="020B0603020202020204" pitchFamily="34" charset="0"/>
              </a:rPr>
              <a:t>Laws of Expected Value and Variance</a:t>
            </a:r>
          </a:p>
        </p:txBody>
      </p:sp>
      <p:sp>
        <p:nvSpPr>
          <p:cNvPr id="33795" name="Rectangle 2"/>
          <p:cNvSpPr>
            <a:spLocks noGrp="1" noChangeArrowheads="1"/>
          </p:cNvSpPr>
          <p:nvPr>
            <p:ph sz="half" idx="1"/>
          </p:nvPr>
        </p:nvSpPr>
        <p:spPr>
          <a:xfrm>
            <a:off x="179388" y="1845171"/>
            <a:ext cx="4464050" cy="2447925"/>
          </a:xfrm>
          <a:ln>
            <a:solidFill>
              <a:schemeClr val="tx1"/>
            </a:solidFill>
            <a:miter lim="800000"/>
            <a:headEnd/>
            <a:tailEnd/>
          </a:ln>
        </p:spPr>
        <p:txBody>
          <a:bodyPr/>
          <a:lstStyle/>
          <a:p>
            <a:pPr>
              <a:buFont typeface="Wingdings" pitchFamily="2" charset="2"/>
              <a:buNone/>
            </a:pPr>
            <a:r>
              <a:rPr lang="en-US" altLang="en-US" sz="2400" b="1" dirty="0">
                <a:solidFill>
                  <a:schemeClr val="tx1">
                    <a:lumMod val="75000"/>
                    <a:lumOff val="25000"/>
                  </a:schemeClr>
                </a:solidFill>
                <a:latin typeface="Trebuchet MS" panose="020B0603020202020204" pitchFamily="34" charset="0"/>
                <a:ea typeface="ＭＳ Ｐゴシック" charset="-128"/>
                <a:cs typeface="Arial" charset="0"/>
              </a:rPr>
              <a:t>Laws of expected value</a:t>
            </a:r>
          </a:p>
          <a:p>
            <a:pPr lvl="1">
              <a:buClr>
                <a:schemeClr val="accent1"/>
              </a:buClr>
              <a:buFont typeface="Wingdings" pitchFamily="2" charset="2"/>
              <a:buChar char="§"/>
            </a:pPr>
            <a:r>
              <a:rPr lang="en-US" altLang="en-US" dirty="0">
                <a:solidFill>
                  <a:schemeClr val="accent1"/>
                </a:solidFill>
                <a:latin typeface="Trebuchet MS" panose="020B0603020202020204" pitchFamily="34" charset="0"/>
                <a:ea typeface="ＭＳ Ｐゴシック" charset="-128"/>
                <a:cs typeface="Arial" charset="0"/>
              </a:rPr>
              <a:t>E(c) = c</a:t>
            </a:r>
          </a:p>
          <a:p>
            <a:pPr lvl="1">
              <a:buClr>
                <a:schemeClr val="accent1"/>
              </a:buClr>
              <a:buFont typeface="Wingdings" pitchFamily="2" charset="2"/>
              <a:buChar char="§"/>
            </a:pPr>
            <a:r>
              <a:rPr lang="en-US" altLang="en-US" dirty="0">
                <a:solidFill>
                  <a:schemeClr val="accent1"/>
                </a:solidFill>
                <a:latin typeface="Trebuchet MS" panose="020B0603020202020204" pitchFamily="34" charset="0"/>
                <a:ea typeface="ＭＳ Ｐゴシック" charset="-128"/>
                <a:cs typeface="Arial" charset="0"/>
              </a:rPr>
              <a:t>E(</a:t>
            </a:r>
            <a:r>
              <a:rPr lang="en-US" altLang="en-US" b="1" dirty="0">
                <a:solidFill>
                  <a:schemeClr val="accent1"/>
                </a:solidFill>
                <a:latin typeface="Trebuchet MS" panose="020B0603020202020204" pitchFamily="34" charset="0"/>
                <a:ea typeface="ＭＳ Ｐゴシック" charset="-128"/>
                <a:cs typeface="Arial" charset="0"/>
              </a:rPr>
              <a:t>X</a:t>
            </a:r>
            <a:r>
              <a:rPr lang="en-US" altLang="en-US" dirty="0">
                <a:solidFill>
                  <a:schemeClr val="accent1"/>
                </a:solidFill>
                <a:latin typeface="Trebuchet MS" panose="020B0603020202020204" pitchFamily="34" charset="0"/>
                <a:ea typeface="ＭＳ Ｐゴシック" charset="-128"/>
                <a:cs typeface="Arial" charset="0"/>
              </a:rPr>
              <a:t> + c) = E(</a:t>
            </a:r>
            <a:r>
              <a:rPr lang="en-US" altLang="en-US" b="1" dirty="0">
                <a:solidFill>
                  <a:schemeClr val="accent1"/>
                </a:solidFill>
                <a:latin typeface="Trebuchet MS" panose="020B0603020202020204" pitchFamily="34" charset="0"/>
                <a:ea typeface="ＭＳ Ｐゴシック" charset="-128"/>
                <a:cs typeface="Arial" charset="0"/>
              </a:rPr>
              <a:t>X</a:t>
            </a:r>
            <a:r>
              <a:rPr lang="en-US" altLang="en-US" dirty="0">
                <a:solidFill>
                  <a:schemeClr val="accent1"/>
                </a:solidFill>
                <a:latin typeface="Trebuchet MS" panose="020B0603020202020204" pitchFamily="34" charset="0"/>
                <a:ea typeface="ＭＳ Ｐゴシック" charset="-128"/>
                <a:cs typeface="Arial" charset="0"/>
              </a:rPr>
              <a:t>) + c</a:t>
            </a:r>
          </a:p>
          <a:p>
            <a:pPr lvl="1">
              <a:buClr>
                <a:schemeClr val="accent1"/>
              </a:buClr>
              <a:buFont typeface="Wingdings" pitchFamily="2" charset="2"/>
              <a:buChar char="§"/>
            </a:pPr>
            <a:r>
              <a:rPr lang="en-US" altLang="en-US" dirty="0">
                <a:solidFill>
                  <a:schemeClr val="accent1"/>
                </a:solidFill>
                <a:latin typeface="Trebuchet MS" panose="020B0603020202020204" pitchFamily="34" charset="0"/>
                <a:ea typeface="ＭＳ Ｐゴシック" charset="-128"/>
                <a:cs typeface="Arial" charset="0"/>
              </a:rPr>
              <a:t>E(</a:t>
            </a:r>
            <a:r>
              <a:rPr lang="en-US" altLang="en-US" dirty="0" err="1">
                <a:solidFill>
                  <a:schemeClr val="accent1"/>
                </a:solidFill>
                <a:latin typeface="Trebuchet MS" panose="020B0603020202020204" pitchFamily="34" charset="0"/>
                <a:ea typeface="ＭＳ Ｐゴシック" charset="-128"/>
                <a:cs typeface="Arial" charset="0"/>
              </a:rPr>
              <a:t>c</a:t>
            </a:r>
            <a:r>
              <a:rPr lang="en-US" altLang="en-US" b="1" dirty="0" err="1">
                <a:solidFill>
                  <a:schemeClr val="accent1"/>
                </a:solidFill>
                <a:latin typeface="Trebuchet MS" panose="020B0603020202020204" pitchFamily="34" charset="0"/>
                <a:ea typeface="ＭＳ Ｐゴシック" charset="-128"/>
                <a:cs typeface="Arial" charset="0"/>
              </a:rPr>
              <a:t>X</a:t>
            </a:r>
            <a:r>
              <a:rPr lang="en-US" altLang="en-US" dirty="0">
                <a:solidFill>
                  <a:schemeClr val="accent1"/>
                </a:solidFill>
                <a:latin typeface="Trebuchet MS" panose="020B0603020202020204" pitchFamily="34" charset="0"/>
                <a:ea typeface="ＭＳ Ｐゴシック" charset="-128"/>
                <a:cs typeface="Arial" charset="0"/>
              </a:rPr>
              <a:t>) = </a:t>
            </a:r>
            <a:r>
              <a:rPr lang="en-US" altLang="en-US" dirty="0" err="1">
                <a:solidFill>
                  <a:schemeClr val="accent1"/>
                </a:solidFill>
                <a:latin typeface="Trebuchet MS" panose="020B0603020202020204" pitchFamily="34" charset="0"/>
                <a:ea typeface="ＭＳ Ｐゴシック" charset="-128"/>
                <a:cs typeface="Arial" charset="0"/>
              </a:rPr>
              <a:t>cE</a:t>
            </a:r>
            <a:r>
              <a:rPr lang="en-US" altLang="en-US" dirty="0">
                <a:solidFill>
                  <a:schemeClr val="accent1"/>
                </a:solidFill>
                <a:latin typeface="Trebuchet MS" panose="020B0603020202020204" pitchFamily="34" charset="0"/>
                <a:ea typeface="ＭＳ Ｐゴシック" charset="-128"/>
                <a:cs typeface="Arial" charset="0"/>
              </a:rPr>
              <a:t>(</a:t>
            </a:r>
            <a:r>
              <a:rPr lang="en-US" altLang="en-US" b="1" dirty="0">
                <a:solidFill>
                  <a:schemeClr val="accent1"/>
                </a:solidFill>
                <a:latin typeface="Trebuchet MS" panose="020B0603020202020204" pitchFamily="34" charset="0"/>
                <a:ea typeface="ＭＳ Ｐゴシック" charset="-128"/>
                <a:cs typeface="Arial" charset="0"/>
              </a:rPr>
              <a:t>X</a:t>
            </a:r>
            <a:r>
              <a:rPr lang="en-US" altLang="en-US" dirty="0">
                <a:solidFill>
                  <a:schemeClr val="accent1"/>
                </a:solidFill>
                <a:latin typeface="Trebuchet MS" panose="020B0603020202020204" pitchFamily="34" charset="0"/>
                <a:ea typeface="ＭＳ Ｐゴシック" charset="-128"/>
                <a:cs typeface="Arial" charset="0"/>
              </a:rPr>
              <a:t>)</a:t>
            </a:r>
          </a:p>
          <a:p>
            <a:pPr lvl="1">
              <a:buClr>
                <a:schemeClr val="accent1"/>
              </a:buClr>
              <a:buFont typeface="Wingdings" pitchFamily="2" charset="2"/>
              <a:buChar char="§"/>
            </a:pPr>
            <a:r>
              <a:rPr lang="en-US" altLang="en-US" dirty="0">
                <a:solidFill>
                  <a:schemeClr val="accent1"/>
                </a:solidFill>
                <a:latin typeface="Trebuchet MS" panose="020B0603020202020204" pitchFamily="34" charset="0"/>
                <a:ea typeface="ＭＳ Ｐゴシック" charset="-128"/>
                <a:cs typeface="Arial" charset="0"/>
              </a:rPr>
              <a:t>E(</a:t>
            </a:r>
            <a:r>
              <a:rPr lang="en-US" altLang="en-US" dirty="0" err="1">
                <a:solidFill>
                  <a:schemeClr val="accent1"/>
                </a:solidFill>
                <a:latin typeface="Trebuchet MS" panose="020B0603020202020204" pitchFamily="34" charset="0"/>
                <a:ea typeface="ＭＳ Ｐゴシック" charset="-128"/>
                <a:cs typeface="Arial" charset="0"/>
              </a:rPr>
              <a:t>c</a:t>
            </a:r>
            <a:r>
              <a:rPr lang="en-US" altLang="en-US" b="1" dirty="0" err="1">
                <a:solidFill>
                  <a:schemeClr val="accent1"/>
                </a:solidFill>
                <a:latin typeface="Trebuchet MS" panose="020B0603020202020204" pitchFamily="34" charset="0"/>
                <a:ea typeface="ＭＳ Ｐゴシック" charset="-128"/>
                <a:cs typeface="Arial" charset="0"/>
              </a:rPr>
              <a:t>X</a:t>
            </a:r>
            <a:r>
              <a:rPr lang="en-US" altLang="en-US" b="1" dirty="0">
                <a:solidFill>
                  <a:schemeClr val="accent1"/>
                </a:solidFill>
                <a:latin typeface="Trebuchet MS" panose="020B0603020202020204" pitchFamily="34" charset="0"/>
                <a:ea typeface="ＭＳ Ｐゴシック" charset="-128"/>
                <a:cs typeface="Arial" charset="0"/>
              </a:rPr>
              <a:t> </a:t>
            </a:r>
            <a:r>
              <a:rPr lang="en-US" altLang="en-US" dirty="0">
                <a:solidFill>
                  <a:schemeClr val="accent1"/>
                </a:solidFill>
                <a:latin typeface="Trebuchet MS" panose="020B0603020202020204" pitchFamily="34" charset="0"/>
                <a:ea typeface="ＭＳ Ｐゴシック" charset="-128"/>
                <a:cs typeface="Arial" charset="0"/>
              </a:rPr>
              <a:t>+ b) = </a:t>
            </a:r>
            <a:r>
              <a:rPr lang="en-US" altLang="en-US" dirty="0" err="1">
                <a:solidFill>
                  <a:schemeClr val="accent1"/>
                </a:solidFill>
                <a:latin typeface="Trebuchet MS" panose="020B0603020202020204" pitchFamily="34" charset="0"/>
                <a:ea typeface="ＭＳ Ｐゴシック" charset="-128"/>
                <a:cs typeface="Arial" charset="0"/>
              </a:rPr>
              <a:t>cE</a:t>
            </a:r>
            <a:r>
              <a:rPr lang="en-US" altLang="en-US" dirty="0">
                <a:solidFill>
                  <a:schemeClr val="accent1"/>
                </a:solidFill>
                <a:latin typeface="Trebuchet MS" panose="020B0603020202020204" pitchFamily="34" charset="0"/>
                <a:ea typeface="ＭＳ Ｐゴシック" charset="-128"/>
                <a:cs typeface="Arial" charset="0"/>
              </a:rPr>
              <a:t>(</a:t>
            </a:r>
            <a:r>
              <a:rPr lang="en-US" altLang="en-US" b="1" dirty="0">
                <a:solidFill>
                  <a:schemeClr val="accent1"/>
                </a:solidFill>
                <a:latin typeface="Trebuchet MS" panose="020B0603020202020204" pitchFamily="34" charset="0"/>
                <a:ea typeface="ＭＳ Ｐゴシック" charset="-128"/>
                <a:cs typeface="Arial" charset="0"/>
              </a:rPr>
              <a:t>X</a:t>
            </a:r>
            <a:r>
              <a:rPr lang="en-US" altLang="en-US" dirty="0">
                <a:solidFill>
                  <a:schemeClr val="accent1"/>
                </a:solidFill>
                <a:latin typeface="Trebuchet MS" panose="020B0603020202020204" pitchFamily="34" charset="0"/>
                <a:ea typeface="ＭＳ Ｐゴシック" charset="-128"/>
                <a:cs typeface="Arial" charset="0"/>
              </a:rPr>
              <a:t>) + b</a:t>
            </a:r>
          </a:p>
          <a:p>
            <a:pPr lvl="1">
              <a:buClr>
                <a:srgbClr val="FF0000"/>
              </a:buClr>
              <a:buFont typeface="Wingdings" pitchFamily="2" charset="2"/>
              <a:buChar char="§"/>
            </a:pPr>
            <a:endParaRPr lang="en-US" altLang="en-US" dirty="0">
              <a:latin typeface="Trebuchet MS" panose="020B0603020202020204" pitchFamily="34" charset="0"/>
              <a:ea typeface="ＭＳ Ｐゴシック" charset="-128"/>
              <a:cs typeface="Arial" charset="0"/>
            </a:endParaRPr>
          </a:p>
        </p:txBody>
      </p:sp>
      <p:sp>
        <p:nvSpPr>
          <p:cNvPr id="33796" name="Rectangle 3"/>
          <p:cNvSpPr>
            <a:spLocks noGrp="1" noChangeArrowheads="1"/>
          </p:cNvSpPr>
          <p:nvPr>
            <p:ph sz="half" idx="2"/>
          </p:nvPr>
        </p:nvSpPr>
        <p:spPr>
          <a:xfrm>
            <a:off x="4787900" y="1845171"/>
            <a:ext cx="4105275" cy="2447925"/>
          </a:xfrm>
          <a:ln>
            <a:solidFill>
              <a:schemeClr val="tx1"/>
            </a:solidFill>
            <a:miter lim="800000"/>
            <a:headEnd/>
            <a:tailEnd/>
          </a:ln>
        </p:spPr>
        <p:txBody>
          <a:bodyPr/>
          <a:lstStyle/>
          <a:p>
            <a:pPr>
              <a:buFont typeface="Wingdings" pitchFamily="2" charset="2"/>
              <a:buNone/>
            </a:pPr>
            <a:r>
              <a:rPr lang="en-US" altLang="en-US" sz="2400" b="1" dirty="0">
                <a:solidFill>
                  <a:schemeClr val="tx1">
                    <a:lumMod val="75000"/>
                    <a:lumOff val="25000"/>
                  </a:schemeClr>
                </a:solidFill>
                <a:latin typeface="Trebuchet MS" panose="020B0603020202020204" pitchFamily="34" charset="0"/>
                <a:ea typeface="ＭＳ Ｐゴシック" charset="-128"/>
                <a:cs typeface="Arial" charset="0"/>
              </a:rPr>
              <a:t>Laws of variance</a:t>
            </a:r>
          </a:p>
          <a:p>
            <a:pPr lvl="1">
              <a:buClr>
                <a:schemeClr val="accent1"/>
              </a:buClr>
              <a:buFont typeface="Wingdings" pitchFamily="2" charset="2"/>
              <a:buChar char="§"/>
            </a:pPr>
            <a:r>
              <a:rPr lang="en-US" altLang="en-US" dirty="0">
                <a:solidFill>
                  <a:schemeClr val="accent1"/>
                </a:solidFill>
                <a:latin typeface="Trebuchet MS" panose="020B0603020202020204" pitchFamily="34" charset="0"/>
                <a:ea typeface="ＭＳ Ｐゴシック" charset="-128"/>
                <a:cs typeface="Arial" charset="0"/>
              </a:rPr>
              <a:t>V(c) = 0</a:t>
            </a:r>
          </a:p>
          <a:p>
            <a:pPr lvl="1">
              <a:buClr>
                <a:schemeClr val="accent1"/>
              </a:buClr>
              <a:buFont typeface="Wingdings" pitchFamily="2" charset="2"/>
              <a:buChar char="§"/>
            </a:pPr>
            <a:r>
              <a:rPr lang="en-US" altLang="en-US" dirty="0">
                <a:solidFill>
                  <a:schemeClr val="accent1"/>
                </a:solidFill>
                <a:latin typeface="Trebuchet MS" panose="020B0603020202020204" pitchFamily="34" charset="0"/>
                <a:ea typeface="ＭＳ Ｐゴシック" charset="-128"/>
                <a:cs typeface="Arial" charset="0"/>
              </a:rPr>
              <a:t>V(</a:t>
            </a:r>
            <a:r>
              <a:rPr lang="en-US" altLang="en-US" b="1" dirty="0">
                <a:solidFill>
                  <a:schemeClr val="accent1"/>
                </a:solidFill>
                <a:latin typeface="Trebuchet MS" panose="020B0603020202020204" pitchFamily="34" charset="0"/>
                <a:ea typeface="ＭＳ Ｐゴシック" charset="-128"/>
                <a:cs typeface="Arial" charset="0"/>
              </a:rPr>
              <a:t>X</a:t>
            </a:r>
            <a:r>
              <a:rPr lang="en-US" altLang="en-US" dirty="0">
                <a:solidFill>
                  <a:schemeClr val="accent1"/>
                </a:solidFill>
                <a:latin typeface="Trebuchet MS" panose="020B0603020202020204" pitchFamily="34" charset="0"/>
                <a:ea typeface="ＭＳ Ｐゴシック" charset="-128"/>
                <a:cs typeface="Arial" charset="0"/>
              </a:rPr>
              <a:t> + c) = V(</a:t>
            </a:r>
            <a:r>
              <a:rPr lang="en-US" altLang="en-US" b="1" dirty="0">
                <a:solidFill>
                  <a:schemeClr val="accent1"/>
                </a:solidFill>
                <a:latin typeface="Trebuchet MS" panose="020B0603020202020204" pitchFamily="34" charset="0"/>
                <a:ea typeface="ＭＳ Ｐゴシック" charset="-128"/>
                <a:cs typeface="Arial" charset="0"/>
              </a:rPr>
              <a:t>X</a:t>
            </a:r>
            <a:r>
              <a:rPr lang="en-US" altLang="en-US" dirty="0">
                <a:solidFill>
                  <a:schemeClr val="accent1"/>
                </a:solidFill>
                <a:latin typeface="Trebuchet MS" panose="020B0603020202020204" pitchFamily="34" charset="0"/>
                <a:ea typeface="ＭＳ Ｐゴシック" charset="-128"/>
                <a:cs typeface="Arial" charset="0"/>
              </a:rPr>
              <a:t>)</a:t>
            </a:r>
          </a:p>
          <a:p>
            <a:pPr lvl="1">
              <a:buClr>
                <a:schemeClr val="accent1"/>
              </a:buClr>
              <a:buFont typeface="Wingdings" pitchFamily="2" charset="2"/>
              <a:buChar char="§"/>
            </a:pPr>
            <a:r>
              <a:rPr lang="en-US" altLang="en-US" dirty="0">
                <a:solidFill>
                  <a:schemeClr val="accent1"/>
                </a:solidFill>
                <a:latin typeface="Trebuchet MS" panose="020B0603020202020204" pitchFamily="34" charset="0"/>
                <a:ea typeface="ＭＳ Ｐゴシック" charset="-128"/>
                <a:cs typeface="Arial" charset="0"/>
              </a:rPr>
              <a:t>V(</a:t>
            </a:r>
            <a:r>
              <a:rPr lang="en-US" altLang="en-US" dirty="0" err="1">
                <a:solidFill>
                  <a:schemeClr val="accent1"/>
                </a:solidFill>
                <a:latin typeface="Trebuchet MS" panose="020B0603020202020204" pitchFamily="34" charset="0"/>
                <a:ea typeface="ＭＳ Ｐゴシック" charset="-128"/>
                <a:cs typeface="Arial" charset="0"/>
              </a:rPr>
              <a:t>c</a:t>
            </a:r>
            <a:r>
              <a:rPr lang="en-US" altLang="en-US" b="1" dirty="0" err="1">
                <a:solidFill>
                  <a:schemeClr val="accent1"/>
                </a:solidFill>
                <a:latin typeface="Trebuchet MS" panose="020B0603020202020204" pitchFamily="34" charset="0"/>
                <a:ea typeface="ＭＳ Ｐゴシック" charset="-128"/>
                <a:cs typeface="Arial" charset="0"/>
              </a:rPr>
              <a:t>X</a:t>
            </a:r>
            <a:r>
              <a:rPr lang="en-US" altLang="en-US" dirty="0">
                <a:solidFill>
                  <a:schemeClr val="accent1"/>
                </a:solidFill>
                <a:latin typeface="Trebuchet MS" panose="020B0603020202020204" pitchFamily="34" charset="0"/>
                <a:ea typeface="ＭＳ Ｐゴシック" charset="-128"/>
                <a:cs typeface="Arial" charset="0"/>
              </a:rPr>
              <a:t>) = c</a:t>
            </a:r>
            <a:r>
              <a:rPr lang="en-US" altLang="en-US" baseline="30000" dirty="0">
                <a:solidFill>
                  <a:schemeClr val="accent1"/>
                </a:solidFill>
                <a:latin typeface="Trebuchet MS" panose="020B0603020202020204" pitchFamily="34" charset="0"/>
                <a:ea typeface="ＭＳ Ｐゴシック" charset="-128"/>
                <a:cs typeface="Arial" charset="0"/>
              </a:rPr>
              <a:t>2</a:t>
            </a:r>
            <a:r>
              <a:rPr lang="en-US" altLang="en-US" dirty="0">
                <a:solidFill>
                  <a:schemeClr val="accent1"/>
                </a:solidFill>
                <a:latin typeface="Trebuchet MS" panose="020B0603020202020204" pitchFamily="34" charset="0"/>
                <a:ea typeface="ＭＳ Ｐゴシック" charset="-128"/>
                <a:cs typeface="Arial" charset="0"/>
              </a:rPr>
              <a:t>V(</a:t>
            </a:r>
            <a:r>
              <a:rPr lang="en-US" altLang="en-US" b="1" dirty="0">
                <a:solidFill>
                  <a:schemeClr val="accent1"/>
                </a:solidFill>
                <a:latin typeface="Trebuchet MS" panose="020B0603020202020204" pitchFamily="34" charset="0"/>
                <a:ea typeface="ＭＳ Ｐゴシック" charset="-128"/>
                <a:cs typeface="Arial" charset="0"/>
              </a:rPr>
              <a:t>X</a:t>
            </a:r>
            <a:r>
              <a:rPr lang="en-US" altLang="en-US" dirty="0">
                <a:solidFill>
                  <a:schemeClr val="accent1"/>
                </a:solidFill>
                <a:latin typeface="Trebuchet MS" panose="020B0603020202020204" pitchFamily="34" charset="0"/>
                <a:ea typeface="ＭＳ Ｐゴシック" charset="-128"/>
                <a:cs typeface="Arial" charset="0"/>
              </a:rPr>
              <a:t>)</a:t>
            </a:r>
          </a:p>
          <a:p>
            <a:pPr lvl="1">
              <a:buClr>
                <a:schemeClr val="accent1"/>
              </a:buClr>
              <a:buFont typeface="Wingdings" pitchFamily="2" charset="2"/>
              <a:buChar char="§"/>
            </a:pPr>
            <a:r>
              <a:rPr lang="en-US" altLang="en-US" dirty="0">
                <a:solidFill>
                  <a:schemeClr val="accent1"/>
                </a:solidFill>
                <a:latin typeface="Trebuchet MS" panose="020B0603020202020204" pitchFamily="34" charset="0"/>
                <a:ea typeface="ＭＳ Ｐゴシック" charset="-128"/>
                <a:cs typeface="Arial" charset="0"/>
              </a:rPr>
              <a:t>V(</a:t>
            </a:r>
            <a:r>
              <a:rPr lang="en-US" altLang="en-US" dirty="0" err="1">
                <a:solidFill>
                  <a:schemeClr val="accent1"/>
                </a:solidFill>
                <a:latin typeface="Trebuchet MS" panose="020B0603020202020204" pitchFamily="34" charset="0"/>
                <a:ea typeface="ＭＳ Ｐゴシック" charset="-128"/>
                <a:cs typeface="Arial" charset="0"/>
              </a:rPr>
              <a:t>c</a:t>
            </a:r>
            <a:r>
              <a:rPr lang="en-US" altLang="en-US" b="1" dirty="0" err="1">
                <a:solidFill>
                  <a:schemeClr val="accent1"/>
                </a:solidFill>
                <a:latin typeface="Trebuchet MS" panose="020B0603020202020204" pitchFamily="34" charset="0"/>
                <a:ea typeface="ＭＳ Ｐゴシック" charset="-128"/>
                <a:cs typeface="Arial" charset="0"/>
              </a:rPr>
              <a:t>X</a:t>
            </a:r>
            <a:r>
              <a:rPr lang="en-US" altLang="en-US" b="1" dirty="0">
                <a:solidFill>
                  <a:schemeClr val="accent1"/>
                </a:solidFill>
                <a:latin typeface="Trebuchet MS" panose="020B0603020202020204" pitchFamily="34" charset="0"/>
                <a:ea typeface="ＭＳ Ｐゴシック" charset="-128"/>
                <a:cs typeface="Arial" charset="0"/>
              </a:rPr>
              <a:t> </a:t>
            </a:r>
            <a:r>
              <a:rPr lang="en-US" altLang="en-US" dirty="0">
                <a:solidFill>
                  <a:schemeClr val="accent1"/>
                </a:solidFill>
                <a:latin typeface="Trebuchet MS" panose="020B0603020202020204" pitchFamily="34" charset="0"/>
                <a:ea typeface="ＭＳ Ｐゴシック" charset="-128"/>
                <a:cs typeface="Arial" charset="0"/>
              </a:rPr>
              <a:t>+ b) = c</a:t>
            </a:r>
            <a:r>
              <a:rPr lang="en-US" altLang="en-US" baseline="30000" dirty="0">
                <a:solidFill>
                  <a:schemeClr val="accent1"/>
                </a:solidFill>
                <a:latin typeface="Trebuchet MS" panose="020B0603020202020204" pitchFamily="34" charset="0"/>
                <a:ea typeface="ＭＳ Ｐゴシック" charset="-128"/>
                <a:cs typeface="Arial" charset="0"/>
              </a:rPr>
              <a:t>2</a:t>
            </a:r>
            <a:r>
              <a:rPr lang="en-US" altLang="en-US" dirty="0">
                <a:solidFill>
                  <a:schemeClr val="accent1"/>
                </a:solidFill>
                <a:latin typeface="Trebuchet MS" panose="020B0603020202020204" pitchFamily="34" charset="0"/>
                <a:ea typeface="ＭＳ Ｐゴシック" charset="-128"/>
                <a:cs typeface="Arial" charset="0"/>
              </a:rPr>
              <a:t>V(</a:t>
            </a:r>
            <a:r>
              <a:rPr lang="en-US" altLang="en-US" b="1" dirty="0">
                <a:solidFill>
                  <a:schemeClr val="accent1"/>
                </a:solidFill>
                <a:latin typeface="Trebuchet MS" panose="020B0603020202020204" pitchFamily="34" charset="0"/>
                <a:ea typeface="ＭＳ Ｐゴシック" charset="-128"/>
                <a:cs typeface="Arial" charset="0"/>
              </a:rPr>
              <a:t>X</a:t>
            </a:r>
            <a:r>
              <a:rPr lang="en-US" altLang="en-US" dirty="0">
                <a:solidFill>
                  <a:schemeClr val="accent1"/>
                </a:solidFill>
                <a:latin typeface="Trebuchet MS" panose="020B0603020202020204" pitchFamily="34" charset="0"/>
                <a:ea typeface="ＭＳ Ｐゴシック" charset="-128"/>
                <a:cs typeface="Arial" charset="0"/>
              </a:rPr>
              <a:t>)</a:t>
            </a:r>
          </a:p>
          <a:p>
            <a:pPr lvl="1">
              <a:buClr>
                <a:srgbClr val="FF0000"/>
              </a:buClr>
              <a:buFont typeface="Wingdings" pitchFamily="2" charset="2"/>
              <a:buChar char="§"/>
            </a:pPr>
            <a:endParaRPr lang="en-US" altLang="en-US" dirty="0">
              <a:latin typeface="Trebuchet MS" panose="020B0603020202020204" pitchFamily="34" charset="0"/>
              <a:ea typeface="ＭＳ Ｐゴシック" charset="-128"/>
              <a:cs typeface="Arial" charset="0"/>
            </a:endParaRPr>
          </a:p>
        </p:txBody>
      </p:sp>
      <p:sp>
        <p:nvSpPr>
          <p:cNvPr id="7"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27</a:t>
            </a:fld>
            <a:endParaRPr lang="en-AU" altLang="en-US" sz="1400" b="1" baseline="0" dirty="0">
              <a:latin typeface="Times" pitchFamily="18" charset="0"/>
            </a:endParaRPr>
          </a:p>
        </p:txBody>
      </p:sp>
      <p:sp>
        <p:nvSpPr>
          <p:cNvPr id="2" name="Rectangle 1"/>
          <p:cNvSpPr/>
          <p:nvPr/>
        </p:nvSpPr>
        <p:spPr>
          <a:xfrm>
            <a:off x="323528" y="1196752"/>
            <a:ext cx="7595349" cy="461665"/>
          </a:xfrm>
          <a:prstGeom prst="rect">
            <a:avLst/>
          </a:prstGeom>
        </p:spPr>
        <p:txBody>
          <a:bodyPr wrap="none">
            <a:spAutoFit/>
          </a:bodyPr>
          <a:lstStyle/>
          <a:p>
            <a:r>
              <a:rPr lang="en-US" altLang="en-US" baseline="0" dirty="0">
                <a:latin typeface="Arial" charset="0"/>
                <a:cs typeface="Arial" charset="0"/>
              </a:rPr>
              <a:t>Let X be a random variable and c and b are constants.</a:t>
            </a:r>
            <a:endParaRPr lang="en-AU" baseline="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30756"/>
                                        </p:tgtEl>
                                        <p:attrNameLst>
                                          <p:attrName>style.visibility</p:attrName>
                                        </p:attrNameLst>
                                      </p:cBhvr>
                                      <p:to>
                                        <p:strVal val="visible"/>
                                      </p:to>
                                    </p:set>
                                    <p:animEffect transition="in" filter="dissolve">
                                      <p:cBhvr>
                                        <p:cTn id="7" dur="500"/>
                                        <p:tgtEl>
                                          <p:spTgt spid="330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6"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4"/>
          <p:cNvSpPr>
            <a:spLocks noGrp="1" noChangeArrowheads="1"/>
          </p:cNvSpPr>
          <p:nvPr>
            <p:ph type="title"/>
          </p:nvPr>
        </p:nvSpPr>
        <p:spPr>
          <a:xfrm>
            <a:off x="395288" y="25559"/>
            <a:ext cx="7772400" cy="584775"/>
          </a:xfrm>
        </p:spPr>
        <p:txBody>
          <a:bodyPr>
            <a:spAutoFit/>
          </a:bodyPr>
          <a:lstStyle/>
          <a:p>
            <a:pPr algn="l">
              <a:tabLst>
                <a:tab pos="911225" algn="l"/>
              </a:tabLst>
              <a:defRPr/>
            </a:pPr>
            <a:r>
              <a:rPr altLang="en-US" sz="3200" cap="none" dirty="0">
                <a:solidFill>
                  <a:srgbClr val="EA0088"/>
                </a:solidFill>
                <a:latin typeface="Trebuchet MS" panose="020B0603020202020204" pitchFamily="34" charset="0"/>
              </a:rPr>
              <a:t>Example 4</a:t>
            </a:r>
            <a:r>
              <a:rPr lang="en-AU" altLang="en-US" sz="3200" cap="none" dirty="0">
                <a:solidFill>
                  <a:srgbClr val="EA0088"/>
                </a:solidFill>
                <a:latin typeface="Trebuchet MS" panose="020B0603020202020204" pitchFamily="34" charset="0"/>
              </a:rPr>
              <a:t>…</a:t>
            </a:r>
            <a:endParaRPr altLang="en-US" sz="3200" cap="none" dirty="0">
              <a:solidFill>
                <a:srgbClr val="EA0088"/>
              </a:solidFill>
              <a:latin typeface="Trebuchet MS" panose="020B0603020202020204" pitchFamily="34" charset="0"/>
            </a:endParaRPr>
          </a:p>
        </p:txBody>
      </p:sp>
      <mc:AlternateContent xmlns:mc="http://schemas.openxmlformats.org/markup-compatibility/2006" xmlns:a14="http://schemas.microsoft.com/office/drawing/2010/main">
        <mc:Choice Requires="a14">
          <p:sp>
            <p:nvSpPr>
              <p:cNvPr id="32770" name="Rectangle 2"/>
              <p:cNvSpPr>
                <a:spLocks noGrp="1" noChangeArrowheads="1"/>
              </p:cNvSpPr>
              <p:nvPr>
                <p:ph idx="1"/>
              </p:nvPr>
            </p:nvSpPr>
            <p:spPr>
              <a:xfrm>
                <a:off x="539750" y="819150"/>
                <a:ext cx="8077200" cy="4770090"/>
              </a:xfrm>
            </p:spPr>
            <p:txBody>
              <a:bodyPr/>
              <a:lstStyle/>
              <a:p>
                <a:pPr marL="0" indent="0" algn="just">
                  <a:buFontTx/>
                  <a:buNone/>
                </a:pPr>
                <a:r>
                  <a:rPr lang="en-US" altLang="en-US" sz="2400" dirty="0">
                    <a:latin typeface="Trebuchet MS" panose="020B0603020202020204" pitchFamily="34" charset="0"/>
                    <a:ea typeface="ＭＳ Ｐゴシック" charset="-128"/>
                    <a:cs typeface="Arial" charset="0"/>
                  </a:rPr>
                  <a:t>With the probability distribution of cars sold per week, assume a salesman earns a fixed weekly wage of $150 plus $200 commission for each car sold. What is his expected wage, and the variance of the wage, for the week?</a:t>
                </a:r>
              </a:p>
              <a:p>
                <a:pPr>
                  <a:buFontTx/>
                  <a:buNone/>
                </a:pPr>
                <a:r>
                  <a:rPr lang="en-US" altLang="en-US" dirty="0">
                    <a:solidFill>
                      <a:schemeClr val="accent2"/>
                    </a:solidFill>
                    <a:latin typeface="Trebuchet MS" panose="020B0603020202020204" pitchFamily="34" charset="0"/>
                    <a:ea typeface="ＭＳ Ｐゴシック" charset="-128"/>
                    <a:cs typeface="Arial" charset="0"/>
                  </a:rPr>
                  <a:t>Solution</a:t>
                </a:r>
              </a:p>
              <a:p>
                <a:r>
                  <a:rPr lang="en-US" altLang="en-US" sz="2400" dirty="0">
                    <a:latin typeface="Trebuchet MS" panose="020B0603020202020204" pitchFamily="34" charset="0"/>
                    <a:ea typeface="ＭＳ Ｐゴシック" charset="-128"/>
                    <a:cs typeface="Arial" charset="0"/>
                  </a:rPr>
                  <a:t>The weekly wage Y = 200X + 150</a:t>
                </a:r>
              </a:p>
              <a:p>
                <a:r>
                  <a:rPr lang="en-US" altLang="en-US" sz="2400" dirty="0">
                    <a:latin typeface="Trebuchet MS" panose="020B0603020202020204" pitchFamily="34" charset="0"/>
                    <a:ea typeface="ＭＳ Ｐゴシック" charset="-128"/>
                    <a:cs typeface="Arial" charset="0"/>
                  </a:rPr>
                  <a:t>E(Y) = E(200X + 150) = 200E(X) + 150 </a:t>
                </a:r>
              </a:p>
              <a:p>
                <a:pPr>
                  <a:buFontTx/>
                  <a:buNone/>
                </a:pPr>
                <a:r>
                  <a:rPr lang="en-US" altLang="en-US" sz="2400" dirty="0">
                    <a:latin typeface="Trebuchet MS" panose="020B0603020202020204" pitchFamily="34" charset="0"/>
                    <a:ea typeface="ＭＳ Ｐゴシック" charset="-128"/>
                    <a:cs typeface="Arial" charset="0"/>
                  </a:rPr>
                  <a:t>                                    = 200(2.4) + 150 = $630</a:t>
                </a:r>
              </a:p>
              <a:p>
                <a:r>
                  <a:rPr lang="en-US" altLang="en-US" sz="2400" dirty="0">
                    <a:latin typeface="Trebuchet MS" panose="020B0603020202020204" pitchFamily="34" charset="0"/>
                    <a:ea typeface="ＭＳ Ｐゴシック" charset="-128"/>
                    <a:cs typeface="Arial" charset="0"/>
                  </a:rPr>
                  <a:t>V(Y) = V(200X + 150) = 200</a:t>
                </a:r>
                <a:r>
                  <a:rPr lang="en-US" altLang="en-US" sz="2400" baseline="30000" dirty="0">
                    <a:latin typeface="Trebuchet MS" panose="020B0603020202020204" pitchFamily="34" charset="0"/>
                    <a:ea typeface="ＭＳ Ｐゴシック" charset="-128"/>
                    <a:cs typeface="Arial" charset="0"/>
                  </a:rPr>
                  <a:t>2</a:t>
                </a:r>
                <a:r>
                  <a:rPr lang="en-US" altLang="en-US" sz="2400" dirty="0">
                    <a:latin typeface="Trebuchet MS" panose="020B0603020202020204" pitchFamily="34" charset="0"/>
                    <a:ea typeface="ＭＳ Ｐゴシック" charset="-128"/>
                    <a:cs typeface="Arial" charset="0"/>
                  </a:rPr>
                  <a:t>V(X) </a:t>
                </a:r>
              </a:p>
              <a:p>
                <a:pPr>
                  <a:buFontTx/>
                  <a:buNone/>
                </a:pPr>
                <a:r>
                  <a:rPr lang="en-US" altLang="en-US" sz="2400" dirty="0">
                    <a:latin typeface="Trebuchet MS" panose="020B0603020202020204" pitchFamily="34" charset="0"/>
                    <a:ea typeface="ＭＳ Ｐゴシック" charset="-128"/>
                    <a:cs typeface="Arial" charset="0"/>
                  </a:rPr>
                  <a:t>                                    = 200</a:t>
                </a:r>
                <a:r>
                  <a:rPr lang="en-US" altLang="en-US" sz="2400" baseline="30000" dirty="0">
                    <a:latin typeface="Trebuchet MS" panose="020B0603020202020204" pitchFamily="34" charset="0"/>
                    <a:ea typeface="ＭＳ Ｐゴシック" charset="-128"/>
                    <a:cs typeface="Arial" charset="0"/>
                  </a:rPr>
                  <a:t>2</a:t>
                </a:r>
                <a:r>
                  <a:rPr lang="en-US" altLang="en-US" sz="2400" dirty="0">
                    <a:latin typeface="Trebuchet MS" panose="020B0603020202020204" pitchFamily="34" charset="0"/>
                    <a:ea typeface="ＭＳ Ｐゴシック" charset="-128"/>
                    <a:cs typeface="Arial" charset="0"/>
                  </a:rPr>
                  <a:t>(1.24) = 49 600 ($)</a:t>
                </a:r>
                <a:r>
                  <a:rPr lang="en-US" altLang="en-US" sz="2400" baseline="30000" dirty="0">
                    <a:latin typeface="Trebuchet MS" panose="020B0603020202020204" pitchFamily="34" charset="0"/>
                    <a:ea typeface="ＭＳ Ｐゴシック" charset="-128"/>
                    <a:cs typeface="Arial" charset="0"/>
                  </a:rPr>
                  <a:t>2</a:t>
                </a:r>
              </a:p>
              <a:p>
                <a:r>
                  <a:rPr lang="en-US" altLang="en-US" sz="2400" dirty="0">
                    <a:latin typeface="Trebuchet MS" panose="020B0603020202020204" pitchFamily="34" charset="0"/>
                    <a:ea typeface="ＭＳ Ｐゴシック" charset="-128"/>
                    <a:cs typeface="Arial" charset="0"/>
                  </a:rPr>
                  <a:t>SD (Y) = </a:t>
                </a:r>
                <a14:m>
                  <m:oMath xmlns:m="http://schemas.openxmlformats.org/officeDocument/2006/math">
                    <m:rad>
                      <m:radPr>
                        <m:degHide m:val="on"/>
                        <m:ctrlPr>
                          <a:rPr lang="en-US" altLang="en-US" sz="2400" i="1" smtClean="0">
                            <a:latin typeface="Cambria Math" panose="02040503050406030204" pitchFamily="18" charset="0"/>
                            <a:ea typeface="ＭＳ Ｐゴシック" charset="-128"/>
                            <a:cs typeface="Arial" charset="0"/>
                          </a:rPr>
                        </m:ctrlPr>
                      </m:radPr>
                      <m:deg/>
                      <m:e>
                        <m:r>
                          <a:rPr lang="en-AU" altLang="en-US" sz="2400" b="0" i="1" smtClean="0">
                            <a:latin typeface="Cambria Math" panose="02040503050406030204" pitchFamily="18" charset="0"/>
                            <a:ea typeface="ＭＳ Ｐゴシック" charset="-128"/>
                            <a:cs typeface="Arial" charset="0"/>
                          </a:rPr>
                          <m:t>49600</m:t>
                        </m:r>
                      </m:e>
                    </m:rad>
                  </m:oMath>
                </a14:m>
                <a:r>
                  <a:rPr lang="en-US" altLang="en-US" sz="2400" dirty="0">
                    <a:latin typeface="Trebuchet MS" panose="020B0603020202020204" pitchFamily="34" charset="0"/>
                    <a:ea typeface="ＭＳ Ｐゴシック" charset="-128"/>
                    <a:cs typeface="Arial" charset="0"/>
                  </a:rPr>
                  <a:t> = $222.71</a:t>
                </a:r>
              </a:p>
            </p:txBody>
          </p:sp>
        </mc:Choice>
        <mc:Fallback xmlns="">
          <p:sp>
            <p:nvSpPr>
              <p:cNvPr id="32770" name="Rectangle 2"/>
              <p:cNvSpPr>
                <a:spLocks noGrp="1" noRot="1" noChangeAspect="1" noMove="1" noResize="1" noEditPoints="1" noAdjustHandles="1" noChangeArrowheads="1" noChangeShapeType="1" noTextEdit="1"/>
              </p:cNvSpPr>
              <p:nvPr>
                <p:ph idx="1"/>
              </p:nvPr>
            </p:nvSpPr>
            <p:spPr>
              <a:xfrm>
                <a:off x="539750" y="819150"/>
                <a:ext cx="8077200" cy="4770090"/>
              </a:xfrm>
              <a:blipFill rotWithShape="0">
                <a:blip r:embed="rId3"/>
                <a:stretch>
                  <a:fillRect l="-1962" t="-1022" r="-1132" b="-11367"/>
                </a:stretch>
              </a:blipFill>
            </p:spPr>
            <p:txBody>
              <a:bodyPr/>
              <a:lstStyle/>
              <a:p>
                <a:r>
                  <a:rPr lang="en-AU">
                    <a:noFill/>
                  </a:rPr>
                  <a:t> </a:t>
                </a:r>
              </a:p>
            </p:txBody>
          </p:sp>
        </mc:Fallback>
      </mc:AlternateContent>
      <p:sp>
        <p:nvSpPr>
          <p:cNvPr id="12"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28</a:t>
            </a:fld>
            <a:endParaRPr lang="en-AU" altLang="en-US" sz="1400" b="1" baseline="0" dirty="0">
              <a:latin typeface="Times" pitchFamily="18" charset="0"/>
            </a:endParaRPr>
          </a:p>
        </p:txBody>
      </p:sp>
      <p:grpSp>
        <p:nvGrpSpPr>
          <p:cNvPr id="4" name="Group 28"/>
          <p:cNvGrpSpPr>
            <a:grpSpLocks/>
          </p:cNvGrpSpPr>
          <p:nvPr/>
        </p:nvGrpSpPr>
        <p:grpSpPr bwMode="auto">
          <a:xfrm>
            <a:off x="6209602" y="3555454"/>
            <a:ext cx="2636838" cy="406400"/>
            <a:chOff x="3730" y="2026"/>
            <a:chExt cx="1661" cy="256"/>
          </a:xfrm>
        </p:grpSpPr>
        <p:sp>
          <p:nvSpPr>
            <p:cNvPr id="5" name="Text Box 21"/>
            <p:cNvSpPr txBox="1">
              <a:spLocks noChangeArrowheads="1"/>
            </p:cNvSpPr>
            <p:nvPr/>
          </p:nvSpPr>
          <p:spPr bwMode="auto">
            <a:xfrm>
              <a:off x="4009" y="2026"/>
              <a:ext cx="138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eaLnBrk="1" hangingPunct="1">
                <a:spcBef>
                  <a:spcPct val="0"/>
                </a:spcBef>
                <a:buFontTx/>
                <a:buNone/>
              </a:pPr>
              <a:r>
                <a:rPr lang="en-US" altLang="en-US" sz="2000" baseline="0" dirty="0">
                  <a:solidFill>
                    <a:srgbClr val="CC0099"/>
                  </a:solidFill>
                  <a:latin typeface="Arial Narrow" pitchFamily="34" charset="0"/>
                </a:rPr>
                <a:t>E(</a:t>
              </a:r>
              <a:r>
                <a:rPr lang="en-US" altLang="en-US" sz="2000" baseline="0" dirty="0" err="1">
                  <a:solidFill>
                    <a:srgbClr val="CC0099"/>
                  </a:solidFill>
                  <a:latin typeface="Arial Narrow" pitchFamily="34" charset="0"/>
                </a:rPr>
                <a:t>cX</a:t>
              </a:r>
              <a:r>
                <a:rPr lang="en-US" altLang="en-US" sz="2000" baseline="0" dirty="0">
                  <a:solidFill>
                    <a:srgbClr val="CC0099"/>
                  </a:solidFill>
                  <a:latin typeface="Arial Narrow" pitchFamily="34" charset="0"/>
                </a:rPr>
                <a:t> + b) = </a:t>
              </a:r>
              <a:r>
                <a:rPr lang="en-US" altLang="en-US" sz="2000" baseline="0" dirty="0" err="1">
                  <a:solidFill>
                    <a:srgbClr val="CC0099"/>
                  </a:solidFill>
                  <a:latin typeface="Arial Narrow" pitchFamily="34" charset="0"/>
                </a:rPr>
                <a:t>cE</a:t>
              </a:r>
              <a:r>
                <a:rPr lang="en-US" altLang="en-US" sz="2000" baseline="0" dirty="0">
                  <a:solidFill>
                    <a:srgbClr val="CC0099"/>
                  </a:solidFill>
                  <a:latin typeface="Arial Narrow" pitchFamily="34" charset="0"/>
                </a:rPr>
                <a:t>(X) + b</a:t>
              </a:r>
            </a:p>
          </p:txBody>
        </p:sp>
        <p:sp>
          <p:nvSpPr>
            <p:cNvPr id="7" name="Line 23"/>
            <p:cNvSpPr>
              <a:spLocks noChangeShapeType="1"/>
            </p:cNvSpPr>
            <p:nvPr/>
          </p:nvSpPr>
          <p:spPr bwMode="auto">
            <a:xfrm flipH="1">
              <a:off x="3730" y="2186"/>
              <a:ext cx="336" cy="9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AU"/>
            </a:p>
          </p:txBody>
        </p:sp>
      </p:grpSp>
      <p:grpSp>
        <p:nvGrpSpPr>
          <p:cNvPr id="8" name="Group 28"/>
          <p:cNvGrpSpPr>
            <a:grpSpLocks/>
          </p:cNvGrpSpPr>
          <p:nvPr/>
        </p:nvGrpSpPr>
        <p:grpSpPr bwMode="auto">
          <a:xfrm>
            <a:off x="5468245" y="4635574"/>
            <a:ext cx="3251202" cy="400050"/>
            <a:chOff x="3095" y="2026"/>
            <a:chExt cx="2048" cy="252"/>
          </a:xfrm>
        </p:grpSpPr>
        <p:sp>
          <p:nvSpPr>
            <p:cNvPr id="9" name="Text Box 21"/>
            <p:cNvSpPr txBox="1">
              <a:spLocks noChangeArrowheads="1"/>
            </p:cNvSpPr>
            <p:nvPr/>
          </p:nvSpPr>
          <p:spPr bwMode="auto">
            <a:xfrm>
              <a:off x="4009" y="2026"/>
              <a:ext cx="113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eaLnBrk="1" hangingPunct="1">
                <a:spcBef>
                  <a:spcPct val="0"/>
                </a:spcBef>
                <a:buFontTx/>
                <a:buNone/>
              </a:pPr>
              <a:r>
                <a:rPr lang="en-US" altLang="en-US" sz="2000" baseline="0" dirty="0">
                  <a:solidFill>
                    <a:srgbClr val="CC0099"/>
                  </a:solidFill>
                  <a:latin typeface="Arial Narrow" pitchFamily="34" charset="0"/>
                </a:rPr>
                <a:t>V(</a:t>
              </a:r>
              <a:r>
                <a:rPr lang="en-US" altLang="en-US" sz="2000" baseline="0" dirty="0" err="1">
                  <a:solidFill>
                    <a:srgbClr val="CC0099"/>
                  </a:solidFill>
                  <a:latin typeface="Arial Narrow" pitchFamily="34" charset="0"/>
                </a:rPr>
                <a:t>cX+b</a:t>
              </a:r>
              <a:r>
                <a:rPr lang="en-US" altLang="en-US" sz="2000" baseline="0" dirty="0">
                  <a:solidFill>
                    <a:srgbClr val="CC0099"/>
                  </a:solidFill>
                  <a:latin typeface="Arial Narrow" pitchFamily="34" charset="0"/>
                </a:rPr>
                <a:t>) = c</a:t>
              </a:r>
              <a:r>
                <a:rPr lang="en-US" altLang="en-US" sz="2000" baseline="30000" dirty="0">
                  <a:solidFill>
                    <a:srgbClr val="CC0099"/>
                  </a:solidFill>
                  <a:latin typeface="Arial Narrow" pitchFamily="34" charset="0"/>
                </a:rPr>
                <a:t>2</a:t>
              </a:r>
              <a:r>
                <a:rPr lang="en-US" altLang="en-US" sz="2000" baseline="0" dirty="0">
                  <a:solidFill>
                    <a:srgbClr val="CC0099"/>
                  </a:solidFill>
                  <a:latin typeface="Arial Narrow" pitchFamily="34" charset="0"/>
                </a:rPr>
                <a:t>V(X)</a:t>
              </a:r>
            </a:p>
          </p:txBody>
        </p:sp>
        <p:sp>
          <p:nvSpPr>
            <p:cNvPr id="11" name="Line 23"/>
            <p:cNvSpPr>
              <a:spLocks noChangeShapeType="1"/>
            </p:cNvSpPr>
            <p:nvPr/>
          </p:nvSpPr>
          <p:spPr bwMode="auto">
            <a:xfrm flipH="1">
              <a:off x="3095" y="2151"/>
              <a:ext cx="91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AU"/>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0"/>
                            </p:stCondLst>
                            <p:childTnLst>
                              <p:par>
                                <p:cTn id="11" presetID="9"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ssolv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4"/>
          <p:cNvSpPr>
            <a:spLocks noGrp="1" noChangeArrowheads="1"/>
          </p:cNvSpPr>
          <p:nvPr>
            <p:ph type="title"/>
          </p:nvPr>
        </p:nvSpPr>
        <p:spPr>
          <a:xfrm>
            <a:off x="395288" y="475169"/>
            <a:ext cx="7772400" cy="584775"/>
          </a:xfrm>
        </p:spPr>
        <p:txBody>
          <a:bodyPr>
            <a:spAutoFit/>
          </a:bodyPr>
          <a:lstStyle/>
          <a:p>
            <a:pPr algn="l">
              <a:tabLst>
                <a:tab pos="911225" algn="l"/>
              </a:tabLst>
              <a:defRPr/>
            </a:pPr>
            <a:r>
              <a:rPr altLang="en-US" sz="3200" cap="none" dirty="0">
                <a:solidFill>
                  <a:srgbClr val="EA0088"/>
                </a:solidFill>
                <a:latin typeface="Trebuchet MS" panose="020B0603020202020204" pitchFamily="34" charset="0"/>
              </a:rPr>
              <a:t>Example 5</a:t>
            </a:r>
          </a:p>
        </p:txBody>
      </p:sp>
      <p:sp>
        <p:nvSpPr>
          <p:cNvPr id="331778" name="Rectangle 2"/>
          <p:cNvSpPr>
            <a:spLocks noGrp="1" noChangeArrowheads="1"/>
          </p:cNvSpPr>
          <p:nvPr>
            <p:ph idx="1"/>
          </p:nvPr>
        </p:nvSpPr>
        <p:spPr>
          <a:xfrm>
            <a:off x="397302" y="1196752"/>
            <a:ext cx="7992690" cy="2591618"/>
          </a:xfrm>
        </p:spPr>
        <p:txBody>
          <a:bodyPr/>
          <a:lstStyle/>
          <a:p>
            <a:pPr marL="0" indent="0" algn="just">
              <a:buClr>
                <a:schemeClr val="accent2"/>
              </a:buClr>
              <a:buFontTx/>
              <a:buNone/>
              <a:defRPr/>
            </a:pPr>
            <a:r>
              <a:rPr lang="en-US" sz="2400" dirty="0">
                <a:latin typeface="Trebuchet MS" panose="020B0603020202020204" pitchFamily="34" charset="0"/>
                <a:ea typeface="+mn-ea"/>
                <a:cs typeface="+mn-cs"/>
              </a:rPr>
              <a:t>The monthly sales at a computer store have a mean of $25,000 and a standard deviation of $4,000. Profits are 30% of the sales less fixed costs of $6,000.</a:t>
            </a:r>
          </a:p>
          <a:p>
            <a:pPr marL="0" indent="0" algn="just">
              <a:buClr>
                <a:schemeClr val="accent2"/>
              </a:buClr>
              <a:buFontTx/>
              <a:buNone/>
              <a:defRPr/>
            </a:pPr>
            <a:r>
              <a:rPr lang="en-US" sz="2400" dirty="0">
                <a:latin typeface="Trebuchet MS" panose="020B0603020202020204" pitchFamily="34" charset="0"/>
                <a:ea typeface="+mn-ea"/>
                <a:cs typeface="+mn-cs"/>
              </a:rPr>
              <a:t>     Find the mean and standard deviation of the monthly profit.</a:t>
            </a:r>
          </a:p>
          <a:p>
            <a:pPr marL="0" indent="0" algn="just">
              <a:spcBef>
                <a:spcPts val="0"/>
              </a:spcBef>
              <a:buClr>
                <a:schemeClr val="accent2"/>
              </a:buClr>
              <a:buFontTx/>
              <a:buNone/>
              <a:defRPr/>
            </a:pPr>
            <a:endParaRPr lang="en-US" sz="2400" dirty="0">
              <a:latin typeface="Trebuchet MS" panose="020B0603020202020204" pitchFamily="34" charset="0"/>
              <a:ea typeface="+mn-ea"/>
              <a:cs typeface="+mn-cs"/>
            </a:endParaRPr>
          </a:p>
          <a:p>
            <a:pPr>
              <a:spcBef>
                <a:spcPts val="0"/>
              </a:spcBef>
              <a:buClr>
                <a:schemeClr val="accent2"/>
              </a:buClr>
              <a:buNone/>
              <a:defRPr/>
            </a:pPr>
            <a:r>
              <a:rPr lang="en-US" dirty="0">
                <a:solidFill>
                  <a:schemeClr val="accent2"/>
                </a:solidFill>
                <a:latin typeface="Trebuchet MS" panose="020B0603020202020204" pitchFamily="34" charset="0"/>
                <a:ea typeface="ＭＳ Ｐゴシック" charset="-128"/>
                <a:cs typeface="Arial" charset="0"/>
              </a:rPr>
              <a:t>Solution</a:t>
            </a:r>
          </a:p>
          <a:p>
            <a:pPr lvl="1">
              <a:buClr>
                <a:schemeClr val="accent2"/>
              </a:buClr>
              <a:buFont typeface="Wingdings" pitchFamily="2" charset="2"/>
              <a:buChar char="§"/>
            </a:pPr>
            <a:r>
              <a:rPr lang="en-US" altLang="en-US" sz="2400" dirty="0">
                <a:latin typeface="Trebuchet MS" panose="020B0603020202020204" pitchFamily="34" charset="0"/>
                <a:ea typeface="ＭＳ Ｐゴシック" charset="-128"/>
                <a:cs typeface="Arial" charset="0"/>
              </a:rPr>
              <a:t>E(Sales) = $25000</a:t>
            </a:r>
          </a:p>
          <a:p>
            <a:pPr marL="457200" lvl="1" indent="0">
              <a:buClr>
                <a:schemeClr val="accent2"/>
              </a:buClr>
              <a:buNone/>
              <a:tabLst>
                <a:tab pos="720725" algn="l"/>
              </a:tabLst>
            </a:pPr>
            <a:r>
              <a:rPr lang="en-US" altLang="en-US" sz="2400" dirty="0">
                <a:latin typeface="Trebuchet MS" panose="020B0603020202020204" pitchFamily="34" charset="0"/>
                <a:ea typeface="ＭＳ Ｐゴシック" charset="-128"/>
                <a:cs typeface="Arial" charset="0"/>
              </a:rPr>
              <a:t>	SD(Sales) = $4000</a:t>
            </a:r>
          </a:p>
          <a:p>
            <a:pPr marL="457200" lvl="1" indent="0">
              <a:buClr>
                <a:schemeClr val="accent2"/>
              </a:buClr>
              <a:buNone/>
              <a:tabLst>
                <a:tab pos="720725" algn="l"/>
              </a:tabLst>
            </a:pPr>
            <a:r>
              <a:rPr lang="en-US" altLang="en-US" sz="2400" dirty="0">
                <a:latin typeface="Trebuchet MS" panose="020B0603020202020204" pitchFamily="34" charset="0"/>
                <a:ea typeface="ＭＳ Ｐゴシック" charset="-128"/>
                <a:cs typeface="Arial" charset="0"/>
              </a:rPr>
              <a:t>	V(Sales) = (4000)</a:t>
            </a:r>
            <a:r>
              <a:rPr lang="en-US" altLang="en-US" sz="2400" baseline="30000" dirty="0">
                <a:latin typeface="Trebuchet MS" panose="020B0603020202020204" pitchFamily="34" charset="0"/>
                <a:ea typeface="ＭＳ Ｐゴシック" charset="-128"/>
                <a:cs typeface="Arial" charset="0"/>
              </a:rPr>
              <a:t>2 </a:t>
            </a:r>
            <a:r>
              <a:rPr lang="en-US" altLang="en-US" sz="2400" dirty="0">
                <a:latin typeface="Trebuchet MS" panose="020B0603020202020204" pitchFamily="34" charset="0"/>
                <a:ea typeface="ＭＳ Ｐゴシック" charset="-128"/>
                <a:cs typeface="Arial" charset="0"/>
              </a:rPr>
              <a:t>($)</a:t>
            </a:r>
            <a:r>
              <a:rPr lang="en-US" altLang="en-US" sz="2400" baseline="30000" dirty="0">
                <a:latin typeface="Trebuchet MS" panose="020B0603020202020204" pitchFamily="34" charset="0"/>
                <a:ea typeface="ＭＳ Ｐゴシック" charset="-128"/>
                <a:cs typeface="Arial" charset="0"/>
              </a:rPr>
              <a:t>2</a:t>
            </a:r>
            <a:endParaRPr lang="en-US" altLang="en-US" sz="2400" dirty="0">
              <a:latin typeface="Trebuchet MS" panose="020B0603020202020204" pitchFamily="34" charset="0"/>
              <a:ea typeface="ＭＳ Ｐゴシック" charset="-128"/>
              <a:cs typeface="Arial" charset="0"/>
            </a:endParaRPr>
          </a:p>
          <a:p>
            <a:pPr lvl="1">
              <a:buClr>
                <a:schemeClr val="accent2"/>
              </a:buClr>
              <a:buFont typeface="Wingdings" pitchFamily="2" charset="2"/>
              <a:buChar char="§"/>
            </a:pPr>
            <a:r>
              <a:rPr lang="en-US" altLang="en-US" sz="2400" dirty="0">
                <a:latin typeface="Trebuchet MS" panose="020B0603020202020204" pitchFamily="34" charset="0"/>
                <a:ea typeface="ＭＳ Ｐゴシック" charset="-128"/>
                <a:cs typeface="Arial" charset="0"/>
              </a:rPr>
              <a:t>Profit = 0.30(Sales) – 6000</a:t>
            </a:r>
            <a:endParaRPr lang="en-US" sz="2400" dirty="0">
              <a:latin typeface="Trebuchet MS" panose="020B0603020202020204" pitchFamily="34" charset="0"/>
              <a:ea typeface="+mn-ea"/>
              <a:cs typeface="+mn-cs"/>
            </a:endParaRPr>
          </a:p>
        </p:txBody>
      </p:sp>
      <p:sp>
        <p:nvSpPr>
          <p:cNvPr id="5"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29</a:t>
            </a:fld>
            <a:endParaRPr lang="en-AU" altLang="en-US" sz="1400" b="1" baseline="0" dirty="0">
              <a:latin typeface="Times"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bwMode="auto"/>
        <p:txBody>
          <a:bodyPr wrap="square" numCol="1" anchorCtr="0" compatLnSpc="1">
            <a:prstTxWarp prst="textNoShape">
              <a:avLst/>
            </a:prstTxWarp>
          </a:bodyPr>
          <a:lstStyle/>
          <a:p>
            <a:pPr algn="l" eaLnBrk="1" fontAlgn="base" hangingPunct="1">
              <a:spcAft>
                <a:spcPct val="0"/>
              </a:spcAft>
            </a:pPr>
            <a:r>
              <a:rPr sz="3600" cap="none">
                <a:solidFill>
                  <a:srgbClr val="EA0088"/>
                </a:solidFill>
                <a:latin typeface="Trebuchet MS" charset="0"/>
                <a:ea typeface="ＭＳ Ｐゴシック" charset="0"/>
                <a:cs typeface="ＭＳ Ｐゴシック" charset="0"/>
              </a:rPr>
              <a:t>Chapter outline</a:t>
            </a:r>
          </a:p>
        </p:txBody>
      </p:sp>
      <p:sp>
        <p:nvSpPr>
          <p:cNvPr id="18434" name="Rectangle 3"/>
          <p:cNvSpPr>
            <a:spLocks noGrp="1" noChangeArrowheads="1"/>
          </p:cNvSpPr>
          <p:nvPr>
            <p:ph idx="1"/>
          </p:nvPr>
        </p:nvSpPr>
        <p:spPr>
          <a:xfrm>
            <a:off x="468313" y="1579563"/>
            <a:ext cx="8001000" cy="4297362"/>
          </a:xfrm>
        </p:spPr>
        <p:txBody>
          <a:bodyPr/>
          <a:lstStyle/>
          <a:p>
            <a:pPr marL="895350" indent="-895350" algn="just">
              <a:buNone/>
              <a:tabLst>
                <a:tab pos="984250" algn="l"/>
              </a:tabLst>
            </a:pPr>
            <a:r>
              <a:rPr lang="en-US" sz="2400" dirty="0">
                <a:solidFill>
                  <a:schemeClr val="tx1">
                    <a:lumMod val="50000"/>
                    <a:lumOff val="50000"/>
                  </a:schemeClr>
                </a:solidFill>
                <a:latin typeface="Trebuchet MS" charset="0"/>
                <a:ea typeface="ＭＳ Ｐゴシック" charset="0"/>
                <a:cs typeface="ＭＳ Ｐゴシック" charset="0"/>
              </a:rPr>
              <a:t>7.1 	Random variables and probability distributions</a:t>
            </a:r>
          </a:p>
          <a:p>
            <a:pPr marL="895350" indent="-895350" algn="just">
              <a:buNone/>
              <a:tabLst>
                <a:tab pos="984250" algn="l"/>
              </a:tabLst>
            </a:pPr>
            <a:r>
              <a:rPr lang="en-US" sz="2400" dirty="0">
                <a:solidFill>
                  <a:schemeClr val="tx1">
                    <a:lumMod val="50000"/>
                    <a:lumOff val="50000"/>
                  </a:schemeClr>
                </a:solidFill>
                <a:latin typeface="Trebuchet MS" charset="0"/>
                <a:ea typeface="ＭＳ Ｐゴシック" charset="0"/>
                <a:cs typeface="ＭＳ Ｐゴシック" charset="0"/>
              </a:rPr>
              <a:t>7.2 	Discrete probability distributions</a:t>
            </a:r>
          </a:p>
          <a:p>
            <a:pPr marL="895350" indent="-895350" algn="just">
              <a:buNone/>
              <a:tabLst>
                <a:tab pos="984250" algn="l"/>
              </a:tabLst>
            </a:pPr>
            <a:r>
              <a:rPr lang="en-US" sz="2400" dirty="0">
                <a:solidFill>
                  <a:schemeClr val="tx1">
                    <a:lumMod val="50000"/>
                    <a:lumOff val="50000"/>
                  </a:schemeClr>
                </a:solidFill>
                <a:latin typeface="Trebuchet MS" charset="0"/>
                <a:ea typeface="ＭＳ Ｐゴシック" charset="0"/>
                <a:cs typeface="ＭＳ Ｐゴシック" charset="0"/>
              </a:rPr>
              <a:t>7.3 	Expected value and variance</a:t>
            </a:r>
          </a:p>
          <a:p>
            <a:pPr marL="895350" indent="-895350" algn="just">
              <a:buNone/>
              <a:tabLst>
                <a:tab pos="984250" algn="l"/>
              </a:tabLst>
            </a:pPr>
            <a:r>
              <a:rPr lang="en-US" sz="2400" dirty="0">
                <a:solidFill>
                  <a:schemeClr val="tx1">
                    <a:lumMod val="50000"/>
                    <a:lumOff val="50000"/>
                  </a:schemeClr>
                </a:solidFill>
                <a:latin typeface="Trebuchet MS" charset="0"/>
                <a:ea typeface="ＭＳ Ｐゴシック" charset="0"/>
                <a:cs typeface="ＭＳ Ｐゴシック" charset="0"/>
              </a:rPr>
              <a:t>7.4 	Bivariate distributions</a:t>
            </a:r>
          </a:p>
          <a:p>
            <a:pPr marL="895350" indent="-895350" algn="just">
              <a:buNone/>
              <a:tabLst>
                <a:tab pos="984250" algn="l"/>
              </a:tabLst>
            </a:pPr>
            <a:r>
              <a:rPr lang="en-US" sz="2400" dirty="0">
                <a:solidFill>
                  <a:schemeClr val="tx1">
                    <a:lumMod val="50000"/>
                    <a:lumOff val="50000"/>
                  </a:schemeClr>
                </a:solidFill>
                <a:latin typeface="Trebuchet MS" charset="0"/>
                <a:ea typeface="ＭＳ Ｐゴシック" charset="0"/>
                <a:cs typeface="ＭＳ Ｐゴシック" charset="0"/>
              </a:rPr>
              <a:t>7.5 	Applications in finance: Portfolio diversification and asset allocation</a:t>
            </a:r>
          </a:p>
          <a:p>
            <a:pPr marL="895350" indent="-895350" algn="just">
              <a:buNone/>
              <a:tabLst>
                <a:tab pos="984250" algn="l"/>
              </a:tabLst>
            </a:pPr>
            <a:r>
              <a:rPr lang="en-US" sz="2400" dirty="0">
                <a:solidFill>
                  <a:schemeClr val="tx1">
                    <a:lumMod val="50000"/>
                    <a:lumOff val="50000"/>
                  </a:schemeClr>
                </a:solidFill>
                <a:latin typeface="Trebuchet MS" charset="0"/>
                <a:ea typeface="ＭＳ Ｐゴシック" charset="0"/>
                <a:cs typeface="ＭＳ Ｐゴシック" charset="0"/>
              </a:rPr>
              <a:t>7.6 	Binomial distribution</a:t>
            </a:r>
          </a:p>
          <a:p>
            <a:pPr marL="895350" indent="-895350" algn="just">
              <a:buNone/>
              <a:tabLst>
                <a:tab pos="984250" algn="l"/>
              </a:tabLst>
            </a:pPr>
            <a:r>
              <a:rPr lang="en-US" sz="2400" dirty="0">
                <a:solidFill>
                  <a:schemeClr val="tx1">
                    <a:lumMod val="50000"/>
                    <a:lumOff val="50000"/>
                  </a:schemeClr>
                </a:solidFill>
                <a:latin typeface="Trebuchet MS" charset="0"/>
                <a:ea typeface="ＭＳ Ｐゴシック" charset="0"/>
                <a:cs typeface="ＭＳ Ｐゴシック" charset="0"/>
              </a:rPr>
              <a:t>7.7 	Poisson distribution</a:t>
            </a:r>
            <a:endParaRPr lang="en-AU" sz="2400" dirty="0">
              <a:solidFill>
                <a:schemeClr val="tx1">
                  <a:lumMod val="50000"/>
                  <a:lumOff val="50000"/>
                </a:schemeClr>
              </a:solidFill>
              <a:latin typeface="Trebuchet MS" charset="0"/>
              <a:ea typeface="ＭＳ Ｐゴシック" charset="0"/>
              <a:cs typeface="ＭＳ Ｐゴシック" charset="0"/>
            </a:endParaRPr>
          </a:p>
        </p:txBody>
      </p:sp>
      <p:sp>
        <p:nvSpPr>
          <p:cNvPr id="2" name="Slide Number Placeholder 1"/>
          <p:cNvSpPr>
            <a:spLocks noGrp="1"/>
          </p:cNvSpPr>
          <p:nvPr>
            <p:ph type="sldNum" sz="quarter" idx="10"/>
          </p:nvPr>
        </p:nvSpPr>
        <p:spPr/>
        <p:txBody>
          <a:bodyPr/>
          <a:lstStyle/>
          <a:p>
            <a:pPr>
              <a:defRPr/>
            </a:pPr>
            <a:fld id="{1C8FC956-BE07-40DD-AA44-E7FD78540D5B}" type="slidenum">
              <a:rPr lang="en-AU" smtClean="0"/>
              <a:pPr>
                <a:defRPr/>
              </a:pPr>
              <a:t>3</a:t>
            </a:fld>
            <a:endParaRPr lang="en-AU">
              <a:latin typeface="Times" charset="0"/>
            </a:endParaRPr>
          </a:p>
        </p:txBody>
      </p:sp>
    </p:spTree>
    <p:extLst>
      <p:ext uri="{BB962C8B-B14F-4D97-AF65-F5344CB8AC3E}">
        <p14:creationId xmlns:p14="http://schemas.microsoft.com/office/powerpoint/2010/main" val="2901130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Rectangle 4"/>
          <p:cNvSpPr>
            <a:spLocks noGrp="1" noChangeArrowheads="1"/>
          </p:cNvSpPr>
          <p:nvPr>
            <p:ph type="title"/>
          </p:nvPr>
        </p:nvSpPr>
        <p:spPr>
          <a:xfrm>
            <a:off x="395288" y="116632"/>
            <a:ext cx="7772400" cy="584775"/>
          </a:xfrm>
        </p:spPr>
        <p:txBody>
          <a:bodyPr>
            <a:spAutoFit/>
          </a:bodyPr>
          <a:lstStyle/>
          <a:p>
            <a:pPr algn="l">
              <a:tabLst>
                <a:tab pos="911225" algn="l"/>
              </a:tabLst>
              <a:defRPr/>
            </a:pPr>
            <a:r>
              <a:rPr altLang="en-US" sz="3200" cap="none" dirty="0">
                <a:solidFill>
                  <a:srgbClr val="EA0088"/>
                </a:solidFill>
                <a:latin typeface="Trebuchet MS" panose="020B0603020202020204" pitchFamily="34" charset="0"/>
              </a:rPr>
              <a:t>Example 5: Solution</a:t>
            </a:r>
          </a:p>
        </p:txBody>
      </p:sp>
      <p:sp>
        <p:nvSpPr>
          <p:cNvPr id="332824" name="Rectangle 24"/>
          <p:cNvSpPr>
            <a:spLocks noGrp="1" noChangeArrowheads="1"/>
          </p:cNvSpPr>
          <p:nvPr>
            <p:ph idx="1"/>
          </p:nvPr>
        </p:nvSpPr>
        <p:spPr>
          <a:xfrm>
            <a:off x="468313" y="692696"/>
            <a:ext cx="7772400" cy="2132013"/>
          </a:xfrm>
        </p:spPr>
        <p:txBody>
          <a:bodyPr/>
          <a:lstStyle/>
          <a:p>
            <a:pPr lvl="1">
              <a:buClr>
                <a:schemeClr val="accent2"/>
              </a:buClr>
              <a:buFont typeface="Wingdings" pitchFamily="2" charset="2"/>
              <a:buChar char="§"/>
            </a:pPr>
            <a:r>
              <a:rPr lang="en-US" altLang="en-US" sz="2400" dirty="0">
                <a:latin typeface="Trebuchet MS" panose="020B0603020202020204" pitchFamily="34" charset="0"/>
                <a:ea typeface="ＭＳ Ｐゴシック" charset="-128"/>
                <a:cs typeface="Arial" charset="0"/>
              </a:rPr>
              <a:t>Profit = 0.30(sales) – 6000</a:t>
            </a:r>
          </a:p>
          <a:p>
            <a:pPr lvl="1">
              <a:buClr>
                <a:schemeClr val="accent2"/>
              </a:buClr>
              <a:buFont typeface="Wingdings" pitchFamily="2" charset="2"/>
              <a:buChar char="§"/>
            </a:pPr>
            <a:r>
              <a:rPr lang="en-US" altLang="en-US" sz="2400" dirty="0">
                <a:latin typeface="Trebuchet MS" panose="020B0603020202020204" pitchFamily="34" charset="0"/>
                <a:ea typeface="ＭＳ Ｐゴシック" charset="-128"/>
                <a:cs typeface="Arial" charset="0"/>
              </a:rPr>
              <a:t>E(Profit) = E[0.30(Sales) – 6000]</a:t>
            </a:r>
            <a:br>
              <a:rPr lang="en-US" altLang="en-US" sz="2400" dirty="0">
                <a:latin typeface="Trebuchet MS" panose="020B0603020202020204" pitchFamily="34" charset="0"/>
                <a:ea typeface="ＭＳ Ｐゴシック" charset="-128"/>
                <a:cs typeface="Arial" charset="0"/>
              </a:rPr>
            </a:br>
            <a:r>
              <a:rPr lang="en-US" altLang="en-US" sz="2400" dirty="0">
                <a:latin typeface="Trebuchet MS" panose="020B0603020202020204" pitchFamily="34" charset="0"/>
                <a:ea typeface="ＭＳ Ｐゴシック" charset="-128"/>
                <a:cs typeface="Arial" charset="0"/>
              </a:rPr>
              <a:t>		       = E[0.30(Sales)] – 6000</a:t>
            </a:r>
            <a:br>
              <a:rPr lang="en-US" altLang="en-US" sz="2400" dirty="0">
                <a:latin typeface="Trebuchet MS" panose="020B0603020202020204" pitchFamily="34" charset="0"/>
                <a:ea typeface="ＭＳ Ｐゴシック" charset="-128"/>
                <a:cs typeface="Arial" charset="0"/>
              </a:rPr>
            </a:br>
            <a:r>
              <a:rPr lang="en-US" altLang="en-US" sz="2400" dirty="0">
                <a:latin typeface="Trebuchet MS" panose="020B0603020202020204" pitchFamily="34" charset="0"/>
                <a:ea typeface="ＭＳ Ｐゴシック" charset="-128"/>
                <a:cs typeface="Arial" charset="0"/>
              </a:rPr>
              <a:t>		       = 0.30 E(Sales) – 6000</a:t>
            </a:r>
            <a:br>
              <a:rPr lang="en-US" altLang="en-US" sz="2400" dirty="0">
                <a:latin typeface="Trebuchet MS" panose="020B0603020202020204" pitchFamily="34" charset="0"/>
                <a:ea typeface="ＭＳ Ｐゴシック" charset="-128"/>
                <a:cs typeface="Arial" charset="0"/>
              </a:rPr>
            </a:br>
            <a:r>
              <a:rPr lang="en-US" altLang="en-US" sz="2400" dirty="0">
                <a:latin typeface="Trebuchet MS" panose="020B0603020202020204" pitchFamily="34" charset="0"/>
                <a:ea typeface="ＭＳ Ｐゴシック" charset="-128"/>
                <a:cs typeface="Arial" charset="0"/>
              </a:rPr>
              <a:t>		       = (0.30)(25000) – 6000 = $1 500</a:t>
            </a:r>
          </a:p>
        </p:txBody>
      </p:sp>
      <p:sp>
        <p:nvSpPr>
          <p:cNvPr id="23"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30</a:t>
            </a:fld>
            <a:endParaRPr lang="en-AU" altLang="en-US" sz="1400" b="1" baseline="0" dirty="0">
              <a:latin typeface="Times" pitchFamily="18" charset="0"/>
            </a:endParaRPr>
          </a:p>
        </p:txBody>
      </p:sp>
      <p:sp>
        <p:nvSpPr>
          <p:cNvPr id="48131" name="Text Box 3"/>
          <p:cNvSpPr txBox="1">
            <a:spLocks noChangeArrowheads="1"/>
          </p:cNvSpPr>
          <p:nvPr/>
        </p:nvSpPr>
        <p:spPr bwMode="auto">
          <a:xfrm>
            <a:off x="6228010" y="2996952"/>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eaLnBrk="1" hangingPunct="1">
              <a:buClr>
                <a:schemeClr val="folHlink"/>
              </a:buClr>
              <a:buFont typeface="Wingdings" pitchFamily="2" charset="2"/>
              <a:buNone/>
            </a:pPr>
            <a:r>
              <a:rPr lang="en-US" altLang="en-US" sz="2000" baseline="0" dirty="0">
                <a:solidFill>
                  <a:srgbClr val="CC0099"/>
                </a:solidFill>
                <a:latin typeface="Arial Narrow" pitchFamily="34" charset="0"/>
              </a:rPr>
              <a:t>V(X + c) = V(X)</a:t>
            </a:r>
            <a:endParaRPr lang="en-US" altLang="en-US" sz="2000" baseline="0" dirty="0">
              <a:solidFill>
                <a:srgbClr val="CC0099"/>
              </a:solidFill>
              <a:latin typeface="Verdana" pitchFamily="34" charset="0"/>
            </a:endParaRPr>
          </a:p>
        </p:txBody>
      </p:sp>
      <p:grpSp>
        <p:nvGrpSpPr>
          <p:cNvPr id="2" name="Group 31"/>
          <p:cNvGrpSpPr>
            <a:grpSpLocks/>
          </p:cNvGrpSpPr>
          <p:nvPr/>
        </p:nvGrpSpPr>
        <p:grpSpPr bwMode="auto">
          <a:xfrm>
            <a:off x="5004048" y="3212852"/>
            <a:ext cx="1295400" cy="381000"/>
            <a:chOff x="3264" y="3120"/>
            <a:chExt cx="816" cy="240"/>
          </a:xfrm>
        </p:grpSpPr>
        <p:sp>
          <p:nvSpPr>
            <p:cNvPr id="35861" name="Line 4"/>
            <p:cNvSpPr>
              <a:spLocks noChangeShapeType="1"/>
            </p:cNvSpPr>
            <p:nvPr/>
          </p:nvSpPr>
          <p:spPr bwMode="auto">
            <a:xfrm flipH="1">
              <a:off x="3744" y="3120"/>
              <a:ext cx="33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AU"/>
            </a:p>
          </p:txBody>
        </p:sp>
        <p:sp>
          <p:nvSpPr>
            <p:cNvPr id="35862" name="Line 5"/>
            <p:cNvSpPr>
              <a:spLocks noChangeShapeType="1"/>
            </p:cNvSpPr>
            <p:nvPr/>
          </p:nvSpPr>
          <p:spPr bwMode="auto">
            <a:xfrm flipH="1">
              <a:off x="3264" y="3120"/>
              <a:ext cx="816"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AU"/>
            </a:p>
          </p:txBody>
        </p:sp>
      </p:grpSp>
      <p:grpSp>
        <p:nvGrpSpPr>
          <p:cNvPr id="3" name="Group 30"/>
          <p:cNvGrpSpPr>
            <a:grpSpLocks/>
          </p:cNvGrpSpPr>
          <p:nvPr/>
        </p:nvGrpSpPr>
        <p:grpSpPr bwMode="auto">
          <a:xfrm>
            <a:off x="-36512" y="3429000"/>
            <a:ext cx="2592388" cy="396875"/>
            <a:chOff x="561" y="3339"/>
            <a:chExt cx="1633" cy="250"/>
          </a:xfrm>
        </p:grpSpPr>
        <p:sp>
          <p:nvSpPr>
            <p:cNvPr id="35858" name="Text Box 8"/>
            <p:cNvSpPr txBox="1">
              <a:spLocks noChangeArrowheads="1"/>
            </p:cNvSpPr>
            <p:nvPr/>
          </p:nvSpPr>
          <p:spPr bwMode="auto">
            <a:xfrm>
              <a:off x="561" y="3339"/>
              <a:ext cx="9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eaLnBrk="1" hangingPunct="1">
                <a:buClr>
                  <a:schemeClr val="folHlink"/>
                </a:buClr>
                <a:buFont typeface="Wingdings" pitchFamily="2" charset="2"/>
                <a:buNone/>
              </a:pPr>
              <a:r>
                <a:rPr lang="en-US" altLang="en-US" sz="2000" baseline="0" dirty="0">
                  <a:solidFill>
                    <a:srgbClr val="CC0099"/>
                  </a:solidFill>
                  <a:latin typeface="Arial Narrow" pitchFamily="34" charset="0"/>
                </a:rPr>
                <a:t>V(</a:t>
              </a:r>
              <a:r>
                <a:rPr lang="en-US" altLang="en-US" sz="2000" baseline="0" dirty="0" err="1">
                  <a:solidFill>
                    <a:srgbClr val="CC0099"/>
                  </a:solidFill>
                  <a:latin typeface="Arial Narrow" pitchFamily="34" charset="0"/>
                </a:rPr>
                <a:t>cX</a:t>
              </a:r>
              <a:r>
                <a:rPr lang="en-US" altLang="en-US" sz="2000" baseline="0" dirty="0">
                  <a:solidFill>
                    <a:srgbClr val="CC0099"/>
                  </a:solidFill>
                  <a:latin typeface="Arial Narrow" pitchFamily="34" charset="0"/>
                </a:rPr>
                <a:t>) = c</a:t>
              </a:r>
              <a:r>
                <a:rPr lang="en-US" altLang="en-US" sz="2000" baseline="30000" dirty="0">
                  <a:solidFill>
                    <a:srgbClr val="CC0099"/>
                  </a:solidFill>
                  <a:latin typeface="Arial Narrow" pitchFamily="34" charset="0"/>
                </a:rPr>
                <a:t>2</a:t>
              </a:r>
              <a:r>
                <a:rPr lang="en-US" altLang="en-US" sz="2000" baseline="0" dirty="0">
                  <a:solidFill>
                    <a:srgbClr val="CC0099"/>
                  </a:solidFill>
                  <a:latin typeface="Arial Narrow" pitchFamily="34" charset="0"/>
                </a:rPr>
                <a:t>V(X)</a:t>
              </a:r>
              <a:endParaRPr lang="en-US" altLang="en-US" sz="2000" baseline="0" dirty="0">
                <a:solidFill>
                  <a:srgbClr val="CC0099"/>
                </a:solidFill>
                <a:latin typeface="Verdana" pitchFamily="34" charset="0"/>
              </a:endParaRPr>
            </a:p>
          </p:txBody>
        </p:sp>
        <p:sp>
          <p:nvSpPr>
            <p:cNvPr id="35859" name="Line 9"/>
            <p:cNvSpPr>
              <a:spLocks noChangeShapeType="1"/>
            </p:cNvSpPr>
            <p:nvPr/>
          </p:nvSpPr>
          <p:spPr bwMode="auto">
            <a:xfrm flipV="1">
              <a:off x="1474" y="3385"/>
              <a:ext cx="720" cy="9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AU"/>
            </a:p>
          </p:txBody>
        </p:sp>
        <p:sp>
          <p:nvSpPr>
            <p:cNvPr id="35860" name="Line 10"/>
            <p:cNvSpPr>
              <a:spLocks noChangeShapeType="1"/>
            </p:cNvSpPr>
            <p:nvPr/>
          </p:nvSpPr>
          <p:spPr bwMode="auto">
            <a:xfrm>
              <a:off x="1536" y="3490"/>
              <a:ext cx="480" cy="9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AU"/>
            </a:p>
          </p:txBody>
        </p:sp>
      </p:grpSp>
      <p:sp>
        <p:nvSpPr>
          <p:cNvPr id="332812" name="Rectangle 12"/>
          <p:cNvSpPr>
            <a:spLocks noChangeArrowheads="1"/>
          </p:cNvSpPr>
          <p:nvPr/>
        </p:nvSpPr>
        <p:spPr bwMode="auto">
          <a:xfrm>
            <a:off x="828749" y="2993753"/>
            <a:ext cx="7559675"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eaLnBrk="1" hangingPunct="1">
              <a:lnSpc>
                <a:spcPct val="90000"/>
              </a:lnSpc>
              <a:buClr>
                <a:schemeClr val="accent2"/>
              </a:buClr>
              <a:buFont typeface="Wingdings" pitchFamily="2" charset="2"/>
              <a:buChar char="§"/>
            </a:pPr>
            <a:r>
              <a:rPr lang="en-US" altLang="en-US" sz="2400" baseline="0" dirty="0">
                <a:latin typeface="Trebuchet MS" panose="020B0603020202020204" pitchFamily="34" charset="0"/>
              </a:rPr>
              <a:t>V(Profit) = V(0.30(Sales) – 6000]</a:t>
            </a:r>
            <a:br>
              <a:rPr lang="en-US" altLang="en-US" sz="2400" baseline="0" dirty="0">
                <a:latin typeface="Trebuchet MS" panose="020B0603020202020204" pitchFamily="34" charset="0"/>
              </a:rPr>
            </a:br>
            <a:r>
              <a:rPr lang="en-US" altLang="en-US" sz="2400" baseline="0" dirty="0">
                <a:latin typeface="Trebuchet MS" panose="020B0603020202020204" pitchFamily="34" charset="0"/>
              </a:rPr>
              <a:t>	        = V[(0.30)(Sales)]</a:t>
            </a:r>
            <a:br>
              <a:rPr lang="en-US" altLang="en-US" sz="2400" baseline="0" dirty="0">
                <a:latin typeface="Trebuchet MS" panose="020B0603020202020204" pitchFamily="34" charset="0"/>
              </a:rPr>
            </a:br>
            <a:r>
              <a:rPr lang="en-US" altLang="en-US" sz="2400" baseline="0" dirty="0">
                <a:latin typeface="Trebuchet MS" panose="020B0603020202020204" pitchFamily="34" charset="0"/>
              </a:rPr>
              <a:t>	        = (0.30)</a:t>
            </a:r>
            <a:r>
              <a:rPr lang="en-US" altLang="en-US" sz="2400" baseline="30000" dirty="0">
                <a:latin typeface="Trebuchet MS" panose="020B0603020202020204" pitchFamily="34" charset="0"/>
              </a:rPr>
              <a:t>2 </a:t>
            </a:r>
            <a:r>
              <a:rPr lang="en-US" altLang="en-US" sz="2400" baseline="0" dirty="0">
                <a:latin typeface="Trebuchet MS" panose="020B0603020202020204" pitchFamily="34" charset="0"/>
              </a:rPr>
              <a:t>V(Sales) </a:t>
            </a:r>
          </a:p>
          <a:p>
            <a:pPr eaLnBrk="1" hangingPunct="1">
              <a:lnSpc>
                <a:spcPct val="90000"/>
              </a:lnSpc>
              <a:buClr>
                <a:schemeClr val="accent2"/>
              </a:buClr>
              <a:buFont typeface="Wingdings" pitchFamily="2" charset="2"/>
              <a:buChar char="§"/>
            </a:pPr>
            <a:r>
              <a:rPr lang="en-US" altLang="en-US" sz="2400" baseline="0" dirty="0">
                <a:latin typeface="Trebuchet MS" panose="020B0603020202020204" pitchFamily="34" charset="0"/>
              </a:rPr>
              <a:t>              = (0.30)</a:t>
            </a:r>
            <a:r>
              <a:rPr lang="en-US" altLang="en-US" sz="2400" baseline="30000" dirty="0">
                <a:latin typeface="Trebuchet MS" panose="020B0603020202020204" pitchFamily="34" charset="0"/>
              </a:rPr>
              <a:t>2</a:t>
            </a:r>
            <a:r>
              <a:rPr lang="en-US" altLang="en-US" sz="2400" baseline="0" dirty="0">
                <a:latin typeface="Trebuchet MS" panose="020B0603020202020204" pitchFamily="34" charset="0"/>
              </a:rPr>
              <a:t>(4000)</a:t>
            </a:r>
            <a:r>
              <a:rPr lang="en-US" altLang="en-US" sz="2400" baseline="30000" dirty="0">
                <a:latin typeface="Trebuchet MS" panose="020B0603020202020204" pitchFamily="34" charset="0"/>
              </a:rPr>
              <a:t>2</a:t>
            </a:r>
            <a:r>
              <a:rPr lang="en-US" altLang="en-US" sz="2400" baseline="0" dirty="0">
                <a:latin typeface="Trebuchet MS" panose="020B0603020202020204" pitchFamily="34" charset="0"/>
              </a:rPr>
              <a:t> </a:t>
            </a:r>
          </a:p>
          <a:p>
            <a:pPr marL="0" indent="0" eaLnBrk="1" hangingPunct="1">
              <a:lnSpc>
                <a:spcPct val="90000"/>
              </a:lnSpc>
              <a:buClr>
                <a:schemeClr val="accent2"/>
              </a:buClr>
              <a:buNone/>
            </a:pPr>
            <a:r>
              <a:rPr lang="en-US" altLang="en-US" sz="2400" baseline="0" dirty="0">
                <a:latin typeface="Trebuchet MS" panose="020B0603020202020204" pitchFamily="34" charset="0"/>
              </a:rPr>
              <a:t>	        = 1 440 000 ($)</a:t>
            </a:r>
            <a:r>
              <a:rPr lang="en-US" altLang="en-US" sz="2400" baseline="30000" dirty="0">
                <a:latin typeface="Trebuchet MS" panose="020B0603020202020204" pitchFamily="34" charset="0"/>
              </a:rPr>
              <a:t>2</a:t>
            </a:r>
          </a:p>
        </p:txBody>
      </p:sp>
      <p:grpSp>
        <p:nvGrpSpPr>
          <p:cNvPr id="4" name="Group 15"/>
          <p:cNvGrpSpPr>
            <a:grpSpLocks/>
          </p:cNvGrpSpPr>
          <p:nvPr/>
        </p:nvGrpSpPr>
        <p:grpSpPr bwMode="auto">
          <a:xfrm>
            <a:off x="296193" y="1758533"/>
            <a:ext cx="2187575" cy="411163"/>
            <a:chOff x="782" y="2371"/>
            <a:chExt cx="1378" cy="259"/>
          </a:xfrm>
        </p:grpSpPr>
        <p:sp>
          <p:nvSpPr>
            <p:cNvPr id="35855" name="Text Box 16"/>
            <p:cNvSpPr txBox="1">
              <a:spLocks noChangeArrowheads="1"/>
            </p:cNvSpPr>
            <p:nvPr/>
          </p:nvSpPr>
          <p:spPr bwMode="auto">
            <a:xfrm>
              <a:off x="782" y="2380"/>
              <a:ext cx="9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eaLnBrk="1" hangingPunct="1">
                <a:spcBef>
                  <a:spcPct val="0"/>
                </a:spcBef>
                <a:buFontTx/>
                <a:buNone/>
              </a:pPr>
              <a:r>
                <a:rPr lang="en-US" altLang="en-US" sz="2000" baseline="0" dirty="0">
                  <a:solidFill>
                    <a:srgbClr val="CC0099"/>
                  </a:solidFill>
                  <a:latin typeface="Arial Narrow" pitchFamily="34" charset="0"/>
                </a:rPr>
                <a:t>E(</a:t>
              </a:r>
              <a:r>
                <a:rPr lang="en-US" altLang="en-US" sz="2000" baseline="0" dirty="0" err="1">
                  <a:solidFill>
                    <a:srgbClr val="CC0099"/>
                  </a:solidFill>
                  <a:latin typeface="Arial Narrow" pitchFamily="34" charset="0"/>
                </a:rPr>
                <a:t>c</a:t>
              </a:r>
              <a:r>
                <a:rPr lang="en-US" altLang="en-US" sz="2000" b="1" baseline="0" dirty="0" err="1">
                  <a:solidFill>
                    <a:srgbClr val="CC0099"/>
                  </a:solidFill>
                  <a:latin typeface="Arial Narrow" pitchFamily="34" charset="0"/>
                </a:rPr>
                <a:t>X</a:t>
              </a:r>
              <a:r>
                <a:rPr lang="en-US" altLang="en-US" sz="2000" baseline="0" dirty="0">
                  <a:solidFill>
                    <a:srgbClr val="CC0099"/>
                  </a:solidFill>
                  <a:latin typeface="Arial Narrow" pitchFamily="34" charset="0"/>
                </a:rPr>
                <a:t>) = </a:t>
              </a:r>
              <a:r>
                <a:rPr lang="en-US" altLang="en-US" sz="2000" baseline="0" dirty="0" err="1">
                  <a:solidFill>
                    <a:srgbClr val="CC0099"/>
                  </a:solidFill>
                  <a:latin typeface="Arial Narrow" pitchFamily="34" charset="0"/>
                </a:rPr>
                <a:t>cE</a:t>
              </a:r>
              <a:r>
                <a:rPr lang="en-US" altLang="en-US" sz="2000" baseline="0" dirty="0">
                  <a:solidFill>
                    <a:srgbClr val="CC0099"/>
                  </a:solidFill>
                  <a:latin typeface="Arial Narrow" pitchFamily="34" charset="0"/>
                </a:rPr>
                <a:t>(</a:t>
              </a:r>
              <a:r>
                <a:rPr lang="en-US" altLang="en-US" sz="2000" b="1" baseline="0" dirty="0">
                  <a:solidFill>
                    <a:srgbClr val="CC0099"/>
                  </a:solidFill>
                  <a:latin typeface="Arial Narrow" pitchFamily="34" charset="0"/>
                </a:rPr>
                <a:t>X</a:t>
              </a:r>
              <a:r>
                <a:rPr lang="en-US" altLang="en-US" sz="2000" baseline="0" dirty="0">
                  <a:solidFill>
                    <a:srgbClr val="CC0099"/>
                  </a:solidFill>
                  <a:latin typeface="Arial Narrow" pitchFamily="34" charset="0"/>
                </a:rPr>
                <a:t>)</a:t>
              </a:r>
            </a:p>
          </p:txBody>
        </p:sp>
        <p:sp>
          <p:nvSpPr>
            <p:cNvPr id="35856" name="Line 17"/>
            <p:cNvSpPr>
              <a:spLocks noChangeShapeType="1"/>
            </p:cNvSpPr>
            <p:nvPr/>
          </p:nvSpPr>
          <p:spPr bwMode="auto">
            <a:xfrm flipV="1">
              <a:off x="1680" y="2371"/>
              <a:ext cx="480" cy="12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AU"/>
            </a:p>
          </p:txBody>
        </p:sp>
        <p:sp>
          <p:nvSpPr>
            <p:cNvPr id="35857" name="Line 18"/>
            <p:cNvSpPr>
              <a:spLocks noChangeShapeType="1"/>
            </p:cNvSpPr>
            <p:nvPr/>
          </p:nvSpPr>
          <p:spPr bwMode="auto">
            <a:xfrm>
              <a:off x="1680" y="2496"/>
              <a:ext cx="480" cy="10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AU"/>
            </a:p>
          </p:txBody>
        </p:sp>
      </p:grpSp>
      <p:grpSp>
        <p:nvGrpSpPr>
          <p:cNvPr id="5" name="Group 28"/>
          <p:cNvGrpSpPr>
            <a:grpSpLocks/>
          </p:cNvGrpSpPr>
          <p:nvPr/>
        </p:nvGrpSpPr>
        <p:grpSpPr bwMode="auto">
          <a:xfrm>
            <a:off x="5783263" y="1340768"/>
            <a:ext cx="2384425" cy="438150"/>
            <a:chOff x="3730" y="2006"/>
            <a:chExt cx="1502" cy="276"/>
          </a:xfrm>
        </p:grpSpPr>
        <p:sp>
          <p:nvSpPr>
            <p:cNvPr id="35852" name="Text Box 21"/>
            <p:cNvSpPr txBox="1">
              <a:spLocks noChangeArrowheads="1"/>
            </p:cNvSpPr>
            <p:nvPr/>
          </p:nvSpPr>
          <p:spPr bwMode="auto">
            <a:xfrm>
              <a:off x="4009" y="2026"/>
              <a:ext cx="1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eaLnBrk="1" hangingPunct="1">
                <a:spcBef>
                  <a:spcPct val="0"/>
                </a:spcBef>
                <a:buFontTx/>
                <a:buNone/>
              </a:pPr>
              <a:r>
                <a:rPr lang="en-US" altLang="en-US" sz="2000" baseline="0" dirty="0">
                  <a:solidFill>
                    <a:srgbClr val="CC0099"/>
                  </a:solidFill>
                  <a:latin typeface="Arial Narrow" pitchFamily="34" charset="0"/>
                </a:rPr>
                <a:t>E(X + c) = E(X) + c</a:t>
              </a:r>
            </a:p>
          </p:txBody>
        </p:sp>
        <p:sp>
          <p:nvSpPr>
            <p:cNvPr id="35853" name="Line 22"/>
            <p:cNvSpPr>
              <a:spLocks noChangeShapeType="1"/>
            </p:cNvSpPr>
            <p:nvPr/>
          </p:nvSpPr>
          <p:spPr bwMode="auto">
            <a:xfrm flipH="1" flipV="1">
              <a:off x="3730" y="2006"/>
              <a:ext cx="336" cy="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AU"/>
            </a:p>
          </p:txBody>
        </p:sp>
        <p:sp>
          <p:nvSpPr>
            <p:cNvPr id="35854" name="Line 23"/>
            <p:cNvSpPr>
              <a:spLocks noChangeShapeType="1"/>
            </p:cNvSpPr>
            <p:nvPr/>
          </p:nvSpPr>
          <p:spPr bwMode="auto">
            <a:xfrm flipH="1">
              <a:off x="3730" y="2186"/>
              <a:ext cx="336" cy="9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AU"/>
            </a:p>
          </p:txBody>
        </p:sp>
      </p:grpSp>
      <mc:AlternateContent xmlns:mc="http://schemas.openxmlformats.org/markup-compatibility/2006" xmlns:a14="http://schemas.microsoft.com/office/drawing/2010/main">
        <mc:Choice Requires="a14">
          <p:sp>
            <p:nvSpPr>
              <p:cNvPr id="332826" name="Rectangle 26"/>
              <p:cNvSpPr>
                <a:spLocks noChangeArrowheads="1"/>
              </p:cNvSpPr>
              <p:nvPr/>
            </p:nvSpPr>
            <p:spPr bwMode="auto">
              <a:xfrm>
                <a:off x="882353" y="5171282"/>
                <a:ext cx="5792787" cy="6477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eaLnBrk="1" hangingPunct="1">
                  <a:lnSpc>
                    <a:spcPct val="90000"/>
                  </a:lnSpc>
                  <a:buClr>
                    <a:schemeClr val="accent2"/>
                  </a:buClr>
                  <a:buFont typeface="Wingdings" pitchFamily="2" charset="2"/>
                  <a:buChar char="§"/>
                </a:pPr>
                <a:r>
                  <a:rPr lang="en-US" altLang="en-US" sz="2400" baseline="0" dirty="0">
                    <a:latin typeface="Trebuchet MS" panose="020B0603020202020204" pitchFamily="34" charset="0"/>
                  </a:rPr>
                  <a:t> </a:t>
                </a:r>
                <a:r>
                  <a:rPr lang="en-US" altLang="en-US" sz="2400" baseline="0" dirty="0">
                    <a:latin typeface="Trebuchet MS" panose="020B0603020202020204" pitchFamily="34" charset="0"/>
                    <a:sym typeface="Symbol"/>
                  </a:rPr>
                  <a:t></a:t>
                </a:r>
                <a:r>
                  <a:rPr lang="en-US" altLang="en-US" sz="2400" dirty="0">
                    <a:latin typeface="Trebuchet MS" panose="020B0603020202020204" pitchFamily="34" charset="0"/>
                  </a:rPr>
                  <a:t>Profit </a:t>
                </a:r>
                <a:r>
                  <a:rPr lang="en-US" altLang="en-US" sz="2400" baseline="0" dirty="0">
                    <a:latin typeface="Trebuchet MS" panose="020B0603020202020204" pitchFamily="34" charset="0"/>
                  </a:rPr>
                  <a:t>= </a:t>
                </a:r>
                <a14:m>
                  <m:oMath xmlns:m="http://schemas.openxmlformats.org/officeDocument/2006/math">
                    <m:rad>
                      <m:radPr>
                        <m:degHide m:val="on"/>
                        <m:ctrlPr>
                          <a:rPr lang="en-US" altLang="en-US" sz="2400" i="1" baseline="0" smtClean="0">
                            <a:latin typeface="Cambria Math" panose="02040503050406030204" pitchFamily="18" charset="0"/>
                          </a:rPr>
                        </m:ctrlPr>
                      </m:radPr>
                      <m:deg/>
                      <m:e>
                        <m:r>
                          <m:rPr>
                            <m:nor/>
                          </m:rPr>
                          <a:rPr lang="en-US" altLang="en-US" sz="2400" baseline="0" dirty="0" smtClean="0">
                            <a:latin typeface="Trebuchet MS" panose="020B0603020202020204" pitchFamily="34" charset="0"/>
                          </a:rPr>
                          <m:t>1 440 000</m:t>
                        </m:r>
                      </m:e>
                    </m:rad>
                  </m:oMath>
                </a14:m>
                <a:r>
                  <a:rPr lang="en-US" altLang="en-US" sz="2400" baseline="0" dirty="0">
                    <a:latin typeface="Trebuchet MS" panose="020B0603020202020204" pitchFamily="34" charset="0"/>
                  </a:rPr>
                  <a:t>= $1 200</a:t>
                </a:r>
              </a:p>
            </p:txBody>
          </p:sp>
        </mc:Choice>
        <mc:Fallback xmlns="">
          <p:sp>
            <p:nvSpPr>
              <p:cNvPr id="332826" name="Rectangle 26"/>
              <p:cNvSpPr>
                <a:spLocks noRot="1" noChangeAspect="1" noMove="1" noResize="1" noEditPoints="1" noAdjustHandles="1" noChangeArrowheads="1" noChangeShapeType="1" noTextEdit="1"/>
              </p:cNvSpPr>
              <p:nvPr/>
            </p:nvSpPr>
            <p:spPr bwMode="auto">
              <a:xfrm>
                <a:off x="882353" y="5171282"/>
                <a:ext cx="5792787" cy="647700"/>
              </a:xfrm>
              <a:prstGeom prst="rect">
                <a:avLst/>
              </a:prstGeom>
              <a:blipFill rotWithShape="0">
                <a:blip r:embed="rId3"/>
                <a:stretch>
                  <a:fillRect l="-1474" t="-747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32824">
                                            <p:txEl>
                                              <p:pRg st="0" end="0"/>
                                            </p:txEl>
                                          </p:spTgt>
                                        </p:tgtEl>
                                        <p:attrNameLst>
                                          <p:attrName>style.visibility</p:attrName>
                                        </p:attrNameLst>
                                      </p:cBhvr>
                                      <p:to>
                                        <p:strVal val="visible"/>
                                      </p:to>
                                    </p:set>
                                  </p:childTnLst>
                                </p:cTn>
                              </p:par>
                            </p:childTnLst>
                          </p:cTn>
                        </p:par>
                        <p:par>
                          <p:cTn id="7" fill="hold" nodeType="with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32824">
                                            <p:txEl>
                                              <p:pRg st="1" end="1"/>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332812"/>
                                        </p:tgtEl>
                                        <p:attrNameLst>
                                          <p:attrName>style.visibility</p:attrName>
                                        </p:attrNameLst>
                                      </p:cBhvr>
                                      <p:to>
                                        <p:strVal val="visible"/>
                                      </p:to>
                                    </p:set>
                                  </p:childTnLst>
                                </p:cTn>
                              </p:par>
                            </p:childTnLst>
                          </p:cTn>
                        </p:par>
                        <p:par>
                          <p:cTn id="20" fill="hold" nodeType="afterGroup">
                            <p:stCondLst>
                              <p:cond delay="500"/>
                            </p:stCondLst>
                            <p:childTnLst>
                              <p:par>
                                <p:cTn id="21" presetID="1"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par>
                          <p:cTn id="23" fill="hold" nodeType="afterGroup">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48131"/>
                                        </p:tgtEl>
                                        <p:attrNameLst>
                                          <p:attrName>style.visibility</p:attrName>
                                        </p:attrNameLst>
                                      </p:cBhvr>
                                      <p:to>
                                        <p:strVal val="visible"/>
                                      </p:to>
                                    </p:set>
                                  </p:childTnLst>
                                </p:cTn>
                              </p:par>
                            </p:childTnLst>
                          </p:cTn>
                        </p:par>
                        <p:par>
                          <p:cTn id="26" fill="hold" nodeType="afterGroup">
                            <p:stCondLst>
                              <p:cond delay="500"/>
                            </p:stCondLst>
                            <p:childTnLst>
                              <p:par>
                                <p:cTn id="27" presetID="1" presetClass="entr" presetSubtype="0"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par>
                          <p:cTn id="29" fill="hold" nodeType="withGroup">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3328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24" grpId="0" build="p" bldLvl="2" autoUpdateAnimBg="0"/>
      <p:bldP spid="48131" grpId="0"/>
      <p:bldP spid="332812" grpId="0" autoUpdateAnimBg="0"/>
      <p:bldP spid="332826"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ChangeArrowheads="1"/>
          </p:cNvSpPr>
          <p:nvPr/>
        </p:nvSpPr>
        <p:spPr bwMode="auto">
          <a:xfrm>
            <a:off x="971600" y="3005261"/>
            <a:ext cx="5400675" cy="639763"/>
          </a:xfrm>
          <a:prstGeom prst="rect">
            <a:avLst/>
          </a:prstGeom>
          <a:solidFill>
            <a:schemeClr val="bg1"/>
          </a:solidFill>
          <a:ln w="9525">
            <a:solidFill>
              <a:srgbClr val="FF00FF"/>
            </a:solidFill>
            <a:miter lim="800000"/>
            <a:headEnd/>
            <a:tailEnd/>
          </a:ln>
          <a:effectLst>
            <a:outerShdw dist="107763" dir="18900000" algn="ctr" rotWithShape="0">
              <a:srgbClr val="990033"/>
            </a:outerShdw>
          </a:effectLst>
        </p:spPr>
        <p:txBody>
          <a:bodyPr wrap="none" anchor="ct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endParaRPr lang="en-US" altLang="en-US"/>
          </a:p>
        </p:txBody>
      </p:sp>
      <p:sp>
        <p:nvSpPr>
          <p:cNvPr id="49157" name="Rectangle 4"/>
          <p:cNvSpPr>
            <a:spLocks noGrp="1" noChangeArrowheads="1"/>
          </p:cNvSpPr>
          <p:nvPr>
            <p:ph type="title"/>
          </p:nvPr>
        </p:nvSpPr>
        <p:spPr>
          <a:xfrm>
            <a:off x="468313" y="404813"/>
            <a:ext cx="7772400" cy="571500"/>
          </a:xfrm>
        </p:spPr>
        <p:txBody>
          <a:bodyPr/>
          <a:lstStyle/>
          <a:p>
            <a:pPr algn="l">
              <a:defRPr/>
            </a:pPr>
            <a:r>
              <a:rPr altLang="en-US" sz="3200" cap="none" dirty="0">
                <a:solidFill>
                  <a:srgbClr val="EA0088"/>
                </a:solidFill>
                <a:latin typeface="Trebuchet MS" panose="020B0603020202020204" pitchFamily="34" charset="0"/>
              </a:rPr>
              <a:t>7.4  Bivariate distributions</a:t>
            </a:r>
          </a:p>
        </p:txBody>
      </p:sp>
      <p:sp>
        <p:nvSpPr>
          <p:cNvPr id="36867" name="Rectangle 3"/>
          <p:cNvSpPr>
            <a:spLocks noGrp="1" noChangeArrowheads="1"/>
          </p:cNvSpPr>
          <p:nvPr>
            <p:ph idx="1"/>
          </p:nvPr>
        </p:nvSpPr>
        <p:spPr>
          <a:xfrm>
            <a:off x="468313" y="1196975"/>
            <a:ext cx="8110537" cy="3440113"/>
          </a:xfrm>
        </p:spPr>
        <p:txBody>
          <a:bodyPr/>
          <a:lstStyle/>
          <a:p>
            <a:pPr marL="0" indent="0" algn="just">
              <a:lnSpc>
                <a:spcPct val="90000"/>
              </a:lnSpc>
              <a:spcAft>
                <a:spcPts val="1800"/>
              </a:spcAft>
              <a:buNone/>
            </a:pPr>
            <a:r>
              <a:rPr lang="en-US" altLang="en-US" sz="2400" dirty="0">
                <a:latin typeface="Trebuchet MS" panose="020B0603020202020204" pitchFamily="34" charset="0"/>
                <a:ea typeface="ＭＳ Ｐゴシック" charset="-128"/>
                <a:cs typeface="Arial" charset="0"/>
              </a:rPr>
              <a:t>The </a:t>
            </a:r>
            <a:r>
              <a:rPr lang="en-US" altLang="en-US" sz="2400" b="1" dirty="0">
                <a:latin typeface="Trebuchet MS" panose="020B0603020202020204" pitchFamily="34" charset="0"/>
                <a:ea typeface="ＭＳ Ｐゴシック" charset="-128"/>
                <a:cs typeface="Arial" charset="0"/>
              </a:rPr>
              <a:t>bivariate (or joint) distribution </a:t>
            </a:r>
            <a:r>
              <a:rPr lang="en-US" altLang="en-US" sz="2400" dirty="0">
                <a:latin typeface="Trebuchet MS" panose="020B0603020202020204" pitchFamily="34" charset="0"/>
                <a:ea typeface="ＭＳ Ｐゴシック" charset="-128"/>
                <a:cs typeface="Arial" charset="0"/>
              </a:rPr>
              <a:t>is used when  the relationship between two random variables is studied.</a:t>
            </a:r>
            <a:endParaRPr lang="en-US" altLang="en-US" sz="2400" b="1" dirty="0">
              <a:latin typeface="Trebuchet MS" panose="020B0603020202020204" pitchFamily="34" charset="0"/>
              <a:ea typeface="ＭＳ Ｐゴシック" charset="-128"/>
              <a:cs typeface="Arial" charset="0"/>
            </a:endParaRPr>
          </a:p>
          <a:p>
            <a:pPr marL="0" indent="0" algn="just">
              <a:lnSpc>
                <a:spcPct val="90000"/>
              </a:lnSpc>
              <a:spcAft>
                <a:spcPts val="1200"/>
              </a:spcAft>
              <a:buNone/>
            </a:pPr>
            <a:r>
              <a:rPr lang="en-US" altLang="en-US" sz="2400" dirty="0">
                <a:latin typeface="Trebuchet MS" panose="020B0603020202020204" pitchFamily="34" charset="0"/>
                <a:ea typeface="ＭＳ Ｐゴシック" charset="-128"/>
                <a:cs typeface="Arial" charset="0"/>
              </a:rPr>
              <a:t>The joint probability that X assumes the value x, and Y assumes the value y is denoted</a:t>
            </a:r>
          </a:p>
          <a:p>
            <a:pPr marL="457200" lvl="1" indent="0" algn="just">
              <a:spcAft>
                <a:spcPts val="3000"/>
              </a:spcAft>
              <a:buNone/>
            </a:pPr>
            <a:r>
              <a:rPr lang="en-US" altLang="en-US" sz="2400" dirty="0">
                <a:latin typeface="Trebuchet MS" panose="020B0603020202020204" pitchFamily="34" charset="0"/>
                <a:ea typeface="ＭＳ Ｐゴシック" charset="-128"/>
                <a:cs typeface="Arial" charset="0"/>
              </a:rPr>
              <a:t>	p(</a:t>
            </a:r>
            <a:r>
              <a:rPr lang="en-US" altLang="en-US" sz="2400" dirty="0" err="1">
                <a:latin typeface="Trebuchet MS" panose="020B0603020202020204" pitchFamily="34" charset="0"/>
                <a:ea typeface="ＭＳ Ｐゴシック" charset="-128"/>
                <a:cs typeface="Arial" charset="0"/>
              </a:rPr>
              <a:t>x,y</a:t>
            </a:r>
            <a:r>
              <a:rPr lang="en-US" altLang="en-US" sz="2400" dirty="0">
                <a:latin typeface="Trebuchet MS" panose="020B0603020202020204" pitchFamily="34" charset="0"/>
                <a:ea typeface="ＭＳ Ｐゴシック" charset="-128"/>
                <a:cs typeface="Arial" charset="0"/>
              </a:rPr>
              <a:t>) = P(X=x and Y = y)</a:t>
            </a:r>
          </a:p>
        </p:txBody>
      </p:sp>
      <p:sp>
        <p:nvSpPr>
          <p:cNvPr id="6"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31</a:t>
            </a:fld>
            <a:endParaRPr lang="en-AU" altLang="en-US" sz="1400" b="1" baseline="0" dirty="0">
              <a:latin typeface="Times"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92194"/>
                                        </p:tgtEl>
                                        <p:attrNameLst>
                                          <p:attrName>style.visibility</p:attrName>
                                        </p:attrNameLst>
                                      </p:cBhvr>
                                      <p:to>
                                        <p:strVal val="visible"/>
                                      </p:to>
                                    </p:set>
                                    <p:animEffect transition="in" filter="dissolve">
                                      <p:cBhvr>
                                        <p:cTn id="7" dur="500"/>
                                        <p:tgtEl>
                                          <p:spTgt spid="392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xfrm>
            <a:off x="611188" y="404813"/>
            <a:ext cx="7772400" cy="642937"/>
          </a:xfrm>
        </p:spPr>
        <p:txBody>
          <a:bodyPr wrap="square" numCol="1" anchorCtr="0" compatLnSpc="1">
            <a:prstTxWarp prst="textNoShape">
              <a:avLst/>
            </a:prstTxWarp>
          </a:bodyPr>
          <a:lstStyle/>
          <a:p>
            <a:pPr algn="l"/>
            <a:r>
              <a:rPr altLang="en-US" sz="3600" cap="none">
                <a:solidFill>
                  <a:srgbClr val="EA0088"/>
                </a:solidFill>
                <a:latin typeface="Trebuchet MS" panose="020B0603020202020204" pitchFamily="34" charset="0"/>
                <a:ea typeface="ＭＳ Ｐゴシック" charset="-128"/>
                <a:cs typeface="Arial" charset="0"/>
              </a:rPr>
              <a:t>Discrete Bivariate Distributions</a:t>
            </a:r>
          </a:p>
        </p:txBody>
      </p:sp>
      <p:graphicFrame>
        <p:nvGraphicFramePr>
          <p:cNvPr id="393219" name="Object 3"/>
          <p:cNvGraphicFramePr>
            <a:graphicFrameLocks noChangeAspect="1"/>
          </p:cNvGraphicFramePr>
          <p:nvPr>
            <p:extLst>
              <p:ext uri="{D42A27DB-BD31-4B8C-83A1-F6EECF244321}">
                <p14:modId xmlns:p14="http://schemas.microsoft.com/office/powerpoint/2010/main" val="3976070853"/>
              </p:ext>
            </p:extLst>
          </p:nvPr>
        </p:nvGraphicFramePr>
        <p:xfrm>
          <a:off x="1277938" y="2441575"/>
          <a:ext cx="6592887" cy="1527175"/>
        </p:xfrm>
        <a:graphic>
          <a:graphicData uri="http://schemas.openxmlformats.org/presentationml/2006/ole">
            <mc:AlternateContent xmlns:mc="http://schemas.openxmlformats.org/markup-compatibility/2006">
              <mc:Choice xmlns:v="urn:schemas-microsoft-com:vml" Requires="v">
                <p:oleObj spid="_x0000_s37987" name="Equation" r:id="rId4" imgW="2311200" imgH="520560" progId="Equation.DSMT4">
                  <p:embed/>
                </p:oleObj>
              </mc:Choice>
              <mc:Fallback>
                <p:oleObj name="Equation" r:id="rId4" imgW="2311200" imgH="520560" progId="Equation.DSMT4">
                  <p:embed/>
                  <p:pic>
                    <p:nvPicPr>
                      <p:cNvPr id="0" name="Picture 6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7938" y="2441575"/>
                        <a:ext cx="6592887" cy="1527175"/>
                      </a:xfrm>
                      <a:prstGeom prst="rect">
                        <a:avLst/>
                      </a:prstGeom>
                      <a:solidFill>
                        <a:schemeClr val="bg1"/>
                      </a:solidFill>
                      <a:ln w="9525">
                        <a:solidFill>
                          <a:schemeClr val="tx1"/>
                        </a:solidFill>
                        <a:miter lim="800000"/>
                        <a:headEnd/>
                        <a:tailEnd/>
                      </a:ln>
                    </p:spPr>
                  </p:pic>
                </p:oleObj>
              </mc:Fallback>
            </mc:AlternateContent>
          </a:graphicData>
        </a:graphic>
      </p:graphicFrame>
      <p:sp>
        <p:nvSpPr>
          <p:cNvPr id="5" name="Rectangle 3"/>
          <p:cNvSpPr txBox="1">
            <a:spLocks noChangeArrowheads="1"/>
          </p:cNvSpPr>
          <p:nvPr/>
        </p:nvSpPr>
        <p:spPr>
          <a:xfrm>
            <a:off x="684213" y="1196975"/>
            <a:ext cx="8110537" cy="1079500"/>
          </a:xfrm>
          <a:prstGeom prst="rect">
            <a:avLst/>
          </a:prstGeom>
        </p:spPr>
        <p:txBody>
          <a:bodyPr/>
          <a:lstStyle/>
          <a:p>
            <a:pPr eaLnBrk="1" hangingPunct="1">
              <a:lnSpc>
                <a:spcPct val="90000"/>
              </a:lnSpc>
              <a:spcBef>
                <a:spcPct val="20000"/>
              </a:spcBef>
              <a:buClr>
                <a:srgbClr val="FF0000"/>
              </a:buClr>
              <a:defRPr/>
            </a:pPr>
            <a:r>
              <a:rPr lang="en-US" kern="0" baseline="0" dirty="0">
                <a:latin typeface="Trebuchet MS" panose="020B0603020202020204" pitchFamily="34" charset="0"/>
                <a:ea typeface="+mn-ea"/>
              </a:rPr>
              <a:t>The joint probability function satisfies the following conditions:</a:t>
            </a:r>
          </a:p>
        </p:txBody>
      </p:sp>
      <p:sp>
        <p:nvSpPr>
          <p:cNvPr id="6" name="Slide Number Placeholder 3"/>
          <p:cNvSpPr txBox="1">
            <a:spLocks/>
          </p:cNvSpPr>
          <p:nvPr/>
        </p:nvSpPr>
        <p:spPr bwMode="auto">
          <a:xfrm>
            <a:off x="8388424" y="72008"/>
            <a:ext cx="755576" cy="33265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AU"/>
            </a:defPPr>
            <a:lvl1pPr algn="l" rtl="0" eaLnBrk="0" fontAlgn="base" hangingPunct="0">
              <a:spcBef>
                <a:spcPct val="20000"/>
              </a:spcBef>
              <a:spcAft>
                <a:spcPct val="0"/>
              </a:spcAft>
              <a:buFont typeface="Arial" charset="0"/>
              <a:buChar char="•"/>
              <a:defRPr sz="3200" kern="1200" baseline="-25000">
                <a:solidFill>
                  <a:schemeClr val="tx1"/>
                </a:solidFill>
                <a:latin typeface="Arial" charset="0"/>
                <a:ea typeface="ＭＳ Ｐゴシック" charset="-128"/>
                <a:cs typeface="Arial" charset="0"/>
              </a:defRPr>
            </a:lvl1pPr>
            <a:lvl2pPr marL="742950" indent="-285750" algn="l" rtl="0" eaLnBrk="0" fontAlgn="base" hangingPunct="0">
              <a:spcBef>
                <a:spcPct val="20000"/>
              </a:spcBef>
              <a:spcAft>
                <a:spcPct val="0"/>
              </a:spcAft>
              <a:buFont typeface="Arial" charset="0"/>
              <a:buChar char="–"/>
              <a:defRPr sz="2800" kern="1200" baseline="-25000">
                <a:solidFill>
                  <a:schemeClr val="tx1"/>
                </a:solidFill>
                <a:latin typeface="Arial" charset="0"/>
                <a:ea typeface="ＭＳ Ｐゴシック" charset="-128"/>
                <a:cs typeface="Arial" charset="0"/>
              </a:defRPr>
            </a:lvl2pPr>
            <a:lvl3pPr marL="1143000" indent="-228600" algn="l" rtl="0" eaLnBrk="0" fontAlgn="base" hangingPunct="0">
              <a:spcBef>
                <a:spcPct val="20000"/>
              </a:spcBef>
              <a:spcAft>
                <a:spcPct val="0"/>
              </a:spcAft>
              <a:buFont typeface="Arial" charset="0"/>
              <a:buChar char="•"/>
              <a:defRPr sz="2400" kern="1200" baseline="-25000">
                <a:solidFill>
                  <a:schemeClr val="tx1"/>
                </a:solidFill>
                <a:latin typeface="Arial" charset="0"/>
                <a:ea typeface="ＭＳ Ｐゴシック" charset="-128"/>
                <a:cs typeface="Arial" charset="0"/>
              </a:defRPr>
            </a:lvl3pPr>
            <a:lvl4pPr marL="1600200" indent="-228600" algn="l" rtl="0" eaLnBrk="0" fontAlgn="base" hangingPunct="0">
              <a:spcBef>
                <a:spcPct val="20000"/>
              </a:spcBef>
              <a:spcAft>
                <a:spcPct val="0"/>
              </a:spcAft>
              <a:buFont typeface="Arial" charset="0"/>
              <a:buChar char="–"/>
              <a:defRPr sz="2000" kern="1200" baseline="-25000">
                <a:solidFill>
                  <a:schemeClr val="tx1"/>
                </a:solidFill>
                <a:latin typeface="Arial" charset="0"/>
                <a:ea typeface="ＭＳ Ｐゴシック" charset="-128"/>
                <a:cs typeface="Arial" charset="0"/>
              </a:defRPr>
            </a:lvl4pPr>
            <a:lvl5pPr marL="2057400" indent="-228600" algn="l" rtl="0" eaLnBrk="0" fontAlgn="base" hangingPunct="0">
              <a:spcBef>
                <a:spcPct val="20000"/>
              </a:spcBef>
              <a:spcAft>
                <a:spcPct val="0"/>
              </a:spcAft>
              <a:buFont typeface="Arial" charset="0"/>
              <a:buChar char="»"/>
              <a:defRPr sz="2000" kern="1200" baseline="-25000">
                <a:solidFill>
                  <a:schemeClr val="tx1"/>
                </a:solidFill>
                <a:latin typeface="Arial" charset="0"/>
                <a:ea typeface="ＭＳ Ｐゴシック" charset="-128"/>
                <a:cs typeface="Arial" charset="0"/>
              </a:defRPr>
            </a:lvl5pPr>
            <a:lvl6pPr marL="2514600" indent="-228600" algn="l" defTabSz="914400" rtl="0" eaLnBrk="1" fontAlgn="base" latinLnBrk="0" hangingPunct="1">
              <a:spcBef>
                <a:spcPct val="20000"/>
              </a:spcBef>
              <a:spcAft>
                <a:spcPct val="0"/>
              </a:spcAft>
              <a:buFont typeface="Arial" charset="0"/>
              <a:buChar char="»"/>
              <a:defRPr sz="2000" kern="1200" baseline="-25000">
                <a:solidFill>
                  <a:schemeClr val="tx1"/>
                </a:solidFill>
                <a:latin typeface="Arial" charset="0"/>
                <a:ea typeface="ＭＳ Ｐゴシック" charset="-128"/>
                <a:cs typeface="Arial" charset="0"/>
              </a:defRPr>
            </a:lvl6pPr>
            <a:lvl7pPr marL="2971800" indent="-228600" algn="l" defTabSz="914400" rtl="0" eaLnBrk="1" fontAlgn="base" latinLnBrk="0" hangingPunct="1">
              <a:spcBef>
                <a:spcPct val="20000"/>
              </a:spcBef>
              <a:spcAft>
                <a:spcPct val="0"/>
              </a:spcAft>
              <a:buFont typeface="Arial" charset="0"/>
              <a:buChar char="»"/>
              <a:defRPr sz="2000" kern="1200" baseline="-25000">
                <a:solidFill>
                  <a:schemeClr val="tx1"/>
                </a:solidFill>
                <a:latin typeface="Arial" charset="0"/>
                <a:ea typeface="ＭＳ Ｐゴシック" charset="-128"/>
                <a:cs typeface="Arial" charset="0"/>
              </a:defRPr>
            </a:lvl7pPr>
            <a:lvl8pPr marL="3429000" indent="-228600" algn="l" defTabSz="914400" rtl="0" eaLnBrk="1" fontAlgn="base" latinLnBrk="0" hangingPunct="1">
              <a:spcBef>
                <a:spcPct val="20000"/>
              </a:spcBef>
              <a:spcAft>
                <a:spcPct val="0"/>
              </a:spcAft>
              <a:buFont typeface="Arial" charset="0"/>
              <a:buChar char="»"/>
              <a:defRPr sz="2000" kern="1200" baseline="-25000">
                <a:solidFill>
                  <a:schemeClr val="tx1"/>
                </a:solidFill>
                <a:latin typeface="Arial" charset="0"/>
                <a:ea typeface="ＭＳ Ｐゴシック" charset="-128"/>
                <a:cs typeface="Arial" charset="0"/>
              </a:defRPr>
            </a:lvl8pPr>
            <a:lvl9pPr marL="3886200" indent="-228600" algn="l" defTabSz="914400" rtl="0" eaLnBrk="1" fontAlgn="base" latinLnBrk="0" hangingPunct="1">
              <a:spcBef>
                <a:spcPct val="20000"/>
              </a:spcBef>
              <a:spcAft>
                <a:spcPct val="0"/>
              </a:spcAft>
              <a:buFont typeface="Arial" charset="0"/>
              <a:buChar char="»"/>
              <a:defRPr sz="2000" kern="1200" baseline="-25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32</a:t>
            </a:fld>
            <a:endParaRPr lang="en-AU" altLang="en-US" sz="1400" b="1" baseline="0" dirty="0">
              <a:latin typeface="Times"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393219"/>
                                        </p:tgtEl>
                                        <p:attrNameLst>
                                          <p:attrName>style.visibility</p:attrName>
                                        </p:attrNameLst>
                                      </p:cBhvr>
                                      <p:to>
                                        <p:strVal val="visible"/>
                                      </p:to>
                                    </p:set>
                                    <p:animEffect transition="in" filter="box(out)">
                                      <p:cBhvr>
                                        <p:cTn id="7" dur="500"/>
                                        <p:tgtEl>
                                          <p:spTgt spid="393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title"/>
          </p:nvPr>
        </p:nvSpPr>
        <p:spPr>
          <a:xfrm>
            <a:off x="468313" y="461963"/>
            <a:ext cx="7772400" cy="584200"/>
          </a:xfrm>
        </p:spPr>
        <p:txBody>
          <a:bodyPr>
            <a:spAutoFit/>
          </a:bodyPr>
          <a:lstStyle/>
          <a:p>
            <a:pPr algn="l">
              <a:defRPr/>
            </a:pPr>
            <a:r>
              <a:rPr lang="en-AU" altLang="en-US" sz="3200" cap="none" dirty="0">
                <a:solidFill>
                  <a:srgbClr val="EA0088"/>
                </a:solidFill>
                <a:latin typeface="Trebuchet MS" panose="020B0603020202020204" pitchFamily="34" charset="0"/>
              </a:rPr>
              <a:t>Example 6</a:t>
            </a:r>
          </a:p>
        </p:txBody>
      </p:sp>
      <p:sp>
        <p:nvSpPr>
          <p:cNvPr id="38915" name="Rectangle 2"/>
          <p:cNvSpPr>
            <a:spLocks noGrp="1" noChangeArrowheads="1"/>
          </p:cNvSpPr>
          <p:nvPr>
            <p:ph idx="1"/>
          </p:nvPr>
        </p:nvSpPr>
        <p:spPr>
          <a:xfrm>
            <a:off x="611560" y="1306335"/>
            <a:ext cx="7772400" cy="2808287"/>
          </a:xfrm>
        </p:spPr>
        <p:txBody>
          <a:bodyPr/>
          <a:lstStyle/>
          <a:p>
            <a:pPr marL="0" lvl="1" indent="0" algn="just">
              <a:buFontTx/>
              <a:buNone/>
            </a:pPr>
            <a:r>
              <a:rPr lang="en-US" altLang="en-US" sz="2400" dirty="0">
                <a:latin typeface="Trebuchet MS" panose="020B0603020202020204" pitchFamily="34" charset="0"/>
                <a:ea typeface="ＭＳ Ｐゴシック" charset="-128"/>
                <a:cs typeface="Arial" charset="0"/>
              </a:rPr>
              <a:t>Xavier and Yvette are two real estate agents.  Let X and Y denote the number of houses that Xavier and Yvette, respectively, will sell in a month. An analysis of their past monthly performances has the following joint probabilities.</a:t>
            </a:r>
          </a:p>
          <a:p>
            <a:pPr marL="0" lvl="1" indent="0" algn="just">
              <a:spcBef>
                <a:spcPts val="1800"/>
              </a:spcBef>
              <a:buFontTx/>
              <a:buNone/>
            </a:pPr>
            <a:r>
              <a:rPr lang="en-US" altLang="en-US" sz="2400" dirty="0">
                <a:latin typeface="Trebuchet MS" panose="020B0603020202020204" pitchFamily="34" charset="0"/>
                <a:ea typeface="ＭＳ Ｐゴシック" charset="-128"/>
                <a:cs typeface="Arial" charset="0"/>
              </a:rPr>
              <a:t>The bivariate probability distribution of (</a:t>
            </a:r>
            <a:r>
              <a:rPr lang="en-US" altLang="en-US" sz="2400" dirty="0" err="1">
                <a:latin typeface="Trebuchet MS" panose="020B0603020202020204" pitchFamily="34" charset="0"/>
                <a:ea typeface="ＭＳ Ｐゴシック" charset="-128"/>
                <a:cs typeface="Arial" charset="0"/>
              </a:rPr>
              <a:t>x,y</a:t>
            </a:r>
            <a:r>
              <a:rPr lang="en-US" altLang="en-US" sz="2400" dirty="0">
                <a:latin typeface="Trebuchet MS" panose="020B0603020202020204" pitchFamily="34" charset="0"/>
                <a:ea typeface="ＭＳ Ｐゴシック" charset="-128"/>
                <a:cs typeface="Arial" charset="0"/>
              </a:rPr>
              <a:t>)</a:t>
            </a:r>
          </a:p>
        </p:txBody>
      </p:sp>
      <p:sp>
        <p:nvSpPr>
          <p:cNvPr id="11"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33</a:t>
            </a:fld>
            <a:endParaRPr lang="en-AU" altLang="en-US" sz="1400" b="1" baseline="0" dirty="0">
              <a:latin typeface="Times" pitchFamily="18" charset="0"/>
            </a:endParaRPr>
          </a:p>
        </p:txBody>
      </p:sp>
      <p:grpSp>
        <p:nvGrpSpPr>
          <p:cNvPr id="38917" name="Group 9"/>
          <p:cNvGrpSpPr>
            <a:grpSpLocks/>
          </p:cNvGrpSpPr>
          <p:nvPr/>
        </p:nvGrpSpPr>
        <p:grpSpPr bwMode="auto">
          <a:xfrm>
            <a:off x="2273042" y="4126022"/>
            <a:ext cx="3271570" cy="1678818"/>
            <a:chOff x="2308578" y="4629616"/>
            <a:chExt cx="3271534" cy="1679247"/>
          </a:xfrm>
        </p:grpSpPr>
        <p:sp>
          <p:nvSpPr>
            <p:cNvPr id="38918" name="Text Box 41"/>
            <p:cNvSpPr txBox="1">
              <a:spLocks noChangeArrowheads="1"/>
            </p:cNvSpPr>
            <p:nvPr/>
          </p:nvSpPr>
          <p:spPr bwMode="auto">
            <a:xfrm>
              <a:off x="2308578" y="4629616"/>
              <a:ext cx="3246402" cy="163121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dirty="0">
                  <a:latin typeface="Arial Narrow" pitchFamily="34" charset="0"/>
                </a:rPr>
                <a:t>                                X</a:t>
              </a:r>
            </a:p>
            <a:p>
              <a:pPr>
                <a:spcBef>
                  <a:spcPct val="0"/>
                </a:spcBef>
                <a:buFontTx/>
                <a:buNone/>
              </a:pPr>
              <a:r>
                <a:rPr lang="en-US" altLang="en-US" sz="2000" baseline="0" dirty="0">
                  <a:latin typeface="Arial Narrow" pitchFamily="34" charset="0"/>
                </a:rPr>
                <a:t>Y	 0	 1	 2</a:t>
              </a:r>
            </a:p>
            <a:p>
              <a:pPr>
                <a:spcBef>
                  <a:spcPct val="0"/>
                </a:spcBef>
                <a:buFontTx/>
                <a:buNone/>
              </a:pPr>
              <a:r>
                <a:rPr lang="en-US" altLang="en-US" sz="2000" baseline="0" dirty="0">
                  <a:latin typeface="Arial Narrow" pitchFamily="34" charset="0"/>
                </a:rPr>
                <a:t>0	.12	.42	.06</a:t>
              </a:r>
            </a:p>
            <a:p>
              <a:pPr>
                <a:spcBef>
                  <a:spcPct val="0"/>
                </a:spcBef>
                <a:buFontTx/>
                <a:buNone/>
              </a:pPr>
              <a:r>
                <a:rPr lang="en-US" altLang="en-US" sz="2000" baseline="0" dirty="0">
                  <a:latin typeface="Arial Narrow" pitchFamily="34" charset="0"/>
                </a:rPr>
                <a:t>1	.21	.06	.03</a:t>
              </a:r>
            </a:p>
            <a:p>
              <a:pPr>
                <a:spcBef>
                  <a:spcPct val="0"/>
                </a:spcBef>
                <a:buFontTx/>
                <a:buNone/>
              </a:pPr>
              <a:r>
                <a:rPr lang="en-US" altLang="en-US" sz="2000" baseline="0" dirty="0">
                  <a:latin typeface="Arial Narrow" pitchFamily="34" charset="0"/>
                </a:rPr>
                <a:t>2	.07	.02	.01</a:t>
              </a:r>
            </a:p>
          </p:txBody>
        </p:sp>
        <p:sp>
          <p:nvSpPr>
            <p:cNvPr id="38919" name="Line 45"/>
            <p:cNvSpPr>
              <a:spLocks noChangeShapeType="1"/>
            </p:cNvSpPr>
            <p:nvPr/>
          </p:nvSpPr>
          <p:spPr bwMode="auto">
            <a:xfrm>
              <a:off x="2987824" y="4652679"/>
              <a:ext cx="0" cy="1656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38920" name="Line 43"/>
            <p:cNvSpPr>
              <a:spLocks noChangeShapeType="1"/>
            </p:cNvSpPr>
            <p:nvPr/>
          </p:nvSpPr>
          <p:spPr bwMode="auto">
            <a:xfrm flipV="1">
              <a:off x="2308578" y="5228889"/>
              <a:ext cx="3240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38921" name="Line 42"/>
            <p:cNvSpPr>
              <a:spLocks noChangeShapeType="1"/>
            </p:cNvSpPr>
            <p:nvPr/>
          </p:nvSpPr>
          <p:spPr bwMode="auto">
            <a:xfrm>
              <a:off x="2987824" y="5012812"/>
              <a:ext cx="2592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16013" y="1205830"/>
            <a:ext cx="4176067" cy="4743450"/>
            <a:chOff x="1116013" y="1641475"/>
            <a:chExt cx="4743450" cy="5064125"/>
          </a:xfrm>
        </p:grpSpPr>
        <p:sp>
          <p:nvSpPr>
            <p:cNvPr id="39940" name="Text Box 2"/>
            <p:cNvSpPr txBox="1">
              <a:spLocks noChangeArrowheads="1"/>
            </p:cNvSpPr>
            <p:nvPr/>
          </p:nvSpPr>
          <p:spPr bwMode="auto">
            <a:xfrm>
              <a:off x="1862138" y="1763713"/>
              <a:ext cx="739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1" baseline="0">
                  <a:solidFill>
                    <a:srgbClr val="FF00FF"/>
                  </a:solidFill>
                  <a:latin typeface="Arial Narrow" pitchFamily="34" charset="0"/>
                </a:rPr>
                <a:t>p(x,y)</a:t>
              </a:r>
            </a:p>
          </p:txBody>
        </p:sp>
        <p:sp>
          <p:nvSpPr>
            <p:cNvPr id="39941" name="AutoShape 4"/>
            <p:cNvSpPr>
              <a:spLocks noChangeArrowheads="1"/>
            </p:cNvSpPr>
            <p:nvPr/>
          </p:nvSpPr>
          <p:spPr bwMode="auto">
            <a:xfrm>
              <a:off x="1497013" y="5192713"/>
              <a:ext cx="4114800" cy="1143000"/>
            </a:xfrm>
            <a:prstGeom prst="parallelogram">
              <a:avLst>
                <a:gd name="adj" fmla="val 107217"/>
              </a:avLst>
            </a:prstGeom>
            <a:solidFill>
              <a:srgbClr val="C0C0C0"/>
            </a:solidFill>
            <a:ln w="9525">
              <a:solidFill>
                <a:schemeClr val="tx1"/>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39942" name="Line 5"/>
            <p:cNvSpPr>
              <a:spLocks noChangeShapeType="1"/>
            </p:cNvSpPr>
            <p:nvPr/>
          </p:nvSpPr>
          <p:spPr bwMode="auto">
            <a:xfrm>
              <a:off x="2182813" y="5649913"/>
              <a:ext cx="1752600" cy="0"/>
            </a:xfrm>
            <a:prstGeom prst="line">
              <a:avLst/>
            </a:prstGeom>
            <a:noFill/>
            <a:ln w="3175" cap="rnd">
              <a:solidFill>
                <a:schemeClr val="bg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39943" name="Line 6"/>
            <p:cNvSpPr>
              <a:spLocks noChangeShapeType="1"/>
            </p:cNvSpPr>
            <p:nvPr/>
          </p:nvSpPr>
          <p:spPr bwMode="auto">
            <a:xfrm flipH="1">
              <a:off x="2370138" y="5192713"/>
              <a:ext cx="1031875" cy="1130300"/>
            </a:xfrm>
            <a:prstGeom prst="line">
              <a:avLst/>
            </a:prstGeom>
            <a:noFill/>
            <a:ln w="3175" cap="rnd">
              <a:solidFill>
                <a:schemeClr val="bg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39944" name="Line 7"/>
            <p:cNvSpPr>
              <a:spLocks noChangeShapeType="1"/>
            </p:cNvSpPr>
            <p:nvPr/>
          </p:nvSpPr>
          <p:spPr bwMode="auto">
            <a:xfrm>
              <a:off x="2716213" y="5192713"/>
              <a:ext cx="2895600" cy="0"/>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39945" name="Line 8"/>
            <p:cNvSpPr>
              <a:spLocks noChangeShapeType="1"/>
            </p:cNvSpPr>
            <p:nvPr/>
          </p:nvSpPr>
          <p:spPr bwMode="auto">
            <a:xfrm flipH="1">
              <a:off x="1497013" y="5192713"/>
              <a:ext cx="1219200" cy="1143000"/>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39946" name="Rectangle 9"/>
            <p:cNvSpPr>
              <a:spLocks noChangeArrowheads="1"/>
            </p:cNvSpPr>
            <p:nvPr/>
          </p:nvSpPr>
          <p:spPr bwMode="auto">
            <a:xfrm>
              <a:off x="1995488" y="3897313"/>
              <a:ext cx="277812" cy="1828800"/>
            </a:xfrm>
            <a:prstGeom prst="rect">
              <a:avLst/>
            </a:prstGeom>
            <a:solidFill>
              <a:srgbClr val="CC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99FF"/>
              </a:extrusionClr>
            </a:sp3d>
          </p:spPr>
          <p:txBody>
            <a:bodyPr wrap="none" anchor="ctr">
              <a:flatTx/>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39947" name="Rectangle 10"/>
            <p:cNvSpPr>
              <a:spLocks noChangeArrowheads="1"/>
            </p:cNvSpPr>
            <p:nvPr/>
          </p:nvSpPr>
          <p:spPr bwMode="auto">
            <a:xfrm>
              <a:off x="3249613" y="1687513"/>
              <a:ext cx="304800" cy="3581400"/>
            </a:xfrm>
            <a:prstGeom prst="rect">
              <a:avLst/>
            </a:prstGeom>
            <a:solidFill>
              <a:srgbClr val="CC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99FF"/>
              </a:extrusionClr>
            </a:sp3d>
          </p:spPr>
          <p:txBody>
            <a:bodyPr wrap="none" anchor="ctr">
              <a:flatTx/>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39948" name="Line 11"/>
            <p:cNvSpPr>
              <a:spLocks noChangeShapeType="1"/>
            </p:cNvSpPr>
            <p:nvPr/>
          </p:nvSpPr>
          <p:spPr bwMode="auto">
            <a:xfrm>
              <a:off x="1649413" y="6107113"/>
              <a:ext cx="1905000" cy="0"/>
            </a:xfrm>
            <a:prstGeom prst="line">
              <a:avLst/>
            </a:prstGeom>
            <a:noFill/>
            <a:ln w="3175" cap="rnd">
              <a:solidFill>
                <a:schemeClr val="bg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39949" name="Line 12"/>
            <p:cNvSpPr>
              <a:spLocks noChangeShapeType="1"/>
            </p:cNvSpPr>
            <p:nvPr/>
          </p:nvSpPr>
          <p:spPr bwMode="auto">
            <a:xfrm flipH="1">
              <a:off x="3268663" y="5192713"/>
              <a:ext cx="895350" cy="1076325"/>
            </a:xfrm>
            <a:prstGeom prst="line">
              <a:avLst/>
            </a:prstGeom>
            <a:noFill/>
            <a:ln w="3175" cap="rnd">
              <a:solidFill>
                <a:schemeClr val="bg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39950" name="Rectangle 13"/>
            <p:cNvSpPr>
              <a:spLocks noChangeArrowheads="1"/>
            </p:cNvSpPr>
            <p:nvPr/>
          </p:nvSpPr>
          <p:spPr bwMode="auto">
            <a:xfrm>
              <a:off x="3935413" y="4811713"/>
              <a:ext cx="304800" cy="457200"/>
            </a:xfrm>
            <a:prstGeom prst="rect">
              <a:avLst/>
            </a:prstGeom>
            <a:solidFill>
              <a:srgbClr val="CC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99FF"/>
              </a:extrusionClr>
            </a:sp3d>
          </p:spPr>
          <p:txBody>
            <a:bodyPr wrap="none" anchor="ctr">
              <a:flatTx/>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39951" name="Rectangle 14"/>
            <p:cNvSpPr>
              <a:spLocks noChangeArrowheads="1"/>
            </p:cNvSpPr>
            <p:nvPr/>
          </p:nvSpPr>
          <p:spPr bwMode="auto">
            <a:xfrm>
              <a:off x="2508250" y="4333875"/>
              <a:ext cx="284163" cy="935038"/>
            </a:xfrm>
            <a:prstGeom prst="rect">
              <a:avLst/>
            </a:prstGeom>
            <a:solidFill>
              <a:srgbClr val="CC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99FF"/>
              </a:extrusionClr>
            </a:sp3d>
          </p:spPr>
          <p:txBody>
            <a:bodyPr wrap="none" anchor="ctr">
              <a:flatTx/>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39952" name="Rectangle 15"/>
            <p:cNvSpPr>
              <a:spLocks noChangeArrowheads="1"/>
            </p:cNvSpPr>
            <p:nvPr/>
          </p:nvSpPr>
          <p:spPr bwMode="auto">
            <a:xfrm>
              <a:off x="1497013" y="5573713"/>
              <a:ext cx="304800" cy="609600"/>
            </a:xfrm>
            <a:prstGeom prst="rect">
              <a:avLst/>
            </a:prstGeom>
            <a:solidFill>
              <a:srgbClr val="CC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99FF"/>
              </a:extrusionClr>
            </a:sp3d>
          </p:spPr>
          <p:txBody>
            <a:bodyPr wrap="none" anchor="ctr">
              <a:flatTx/>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39953" name="Rectangle 16"/>
            <p:cNvSpPr>
              <a:spLocks noChangeArrowheads="1"/>
            </p:cNvSpPr>
            <p:nvPr/>
          </p:nvSpPr>
          <p:spPr bwMode="auto">
            <a:xfrm>
              <a:off x="2792413" y="5268913"/>
              <a:ext cx="304800" cy="457200"/>
            </a:xfrm>
            <a:prstGeom prst="rect">
              <a:avLst/>
            </a:prstGeom>
            <a:solidFill>
              <a:srgbClr val="CC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99FF"/>
              </a:extrusionClr>
            </a:sp3d>
          </p:spPr>
          <p:txBody>
            <a:bodyPr wrap="none" anchor="ctr">
              <a:flatTx/>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39954" name="Rectangle 17"/>
            <p:cNvSpPr>
              <a:spLocks noChangeArrowheads="1"/>
            </p:cNvSpPr>
            <p:nvPr/>
          </p:nvSpPr>
          <p:spPr bwMode="auto">
            <a:xfrm>
              <a:off x="2411413" y="5802313"/>
              <a:ext cx="304800" cy="381000"/>
            </a:xfrm>
            <a:prstGeom prst="rect">
              <a:avLst/>
            </a:prstGeom>
            <a:solidFill>
              <a:srgbClr val="CC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99FF"/>
              </a:extrusionClr>
            </a:sp3d>
          </p:spPr>
          <p:txBody>
            <a:bodyPr wrap="none" anchor="ctr">
              <a:flatTx/>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39955" name="Rectangle 18"/>
            <p:cNvSpPr>
              <a:spLocks noChangeArrowheads="1"/>
            </p:cNvSpPr>
            <p:nvPr/>
          </p:nvSpPr>
          <p:spPr bwMode="auto">
            <a:xfrm>
              <a:off x="3630613" y="5497513"/>
              <a:ext cx="304800" cy="228600"/>
            </a:xfrm>
            <a:prstGeom prst="rect">
              <a:avLst/>
            </a:prstGeom>
            <a:solidFill>
              <a:srgbClr val="CC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99FF"/>
              </a:extrusionClr>
            </a:sp3d>
          </p:spPr>
          <p:txBody>
            <a:bodyPr wrap="none" anchor="ctr">
              <a:flatTx/>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39956" name="Rectangle 19"/>
            <p:cNvSpPr>
              <a:spLocks noChangeArrowheads="1"/>
            </p:cNvSpPr>
            <p:nvPr/>
          </p:nvSpPr>
          <p:spPr bwMode="auto">
            <a:xfrm>
              <a:off x="3230563" y="6046788"/>
              <a:ext cx="311150" cy="138112"/>
            </a:xfrm>
            <a:prstGeom prst="rect">
              <a:avLst/>
            </a:prstGeom>
            <a:solidFill>
              <a:srgbClr val="CC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99FF"/>
              </a:extrusionClr>
            </a:sp3d>
          </p:spPr>
          <p:txBody>
            <a:bodyPr wrap="none" anchor="ctr">
              <a:flatTx/>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39957" name="Line 20"/>
            <p:cNvSpPr>
              <a:spLocks noChangeShapeType="1"/>
            </p:cNvSpPr>
            <p:nvPr/>
          </p:nvSpPr>
          <p:spPr bwMode="auto">
            <a:xfrm flipV="1">
              <a:off x="2716213" y="1763713"/>
              <a:ext cx="0" cy="2514600"/>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39958" name="Text Box 21"/>
            <p:cNvSpPr txBox="1">
              <a:spLocks noChangeArrowheads="1"/>
            </p:cNvSpPr>
            <p:nvPr/>
          </p:nvSpPr>
          <p:spPr bwMode="auto">
            <a:xfrm>
              <a:off x="5535613" y="4735513"/>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1" baseline="0">
                  <a:solidFill>
                    <a:srgbClr val="FF00FF"/>
                  </a:solidFill>
                  <a:latin typeface="Arial Narrow" pitchFamily="34" charset="0"/>
                </a:rPr>
                <a:t>X</a:t>
              </a:r>
            </a:p>
          </p:txBody>
        </p:sp>
        <p:sp>
          <p:nvSpPr>
            <p:cNvPr id="39959" name="Text Box 22"/>
            <p:cNvSpPr txBox="1">
              <a:spLocks noChangeArrowheads="1"/>
            </p:cNvSpPr>
            <p:nvPr/>
          </p:nvSpPr>
          <p:spPr bwMode="auto">
            <a:xfrm>
              <a:off x="1116013" y="5954713"/>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1" baseline="0">
                  <a:solidFill>
                    <a:srgbClr val="FF00FF"/>
                  </a:solidFill>
                  <a:latin typeface="Arial Narrow" pitchFamily="34" charset="0"/>
                </a:rPr>
                <a:t>Y</a:t>
              </a:r>
            </a:p>
          </p:txBody>
        </p:sp>
        <p:sp>
          <p:nvSpPr>
            <p:cNvPr id="39960" name="Text Box 23"/>
            <p:cNvSpPr txBox="1">
              <a:spLocks noChangeArrowheads="1"/>
            </p:cNvSpPr>
            <p:nvPr/>
          </p:nvSpPr>
          <p:spPr bwMode="auto">
            <a:xfrm>
              <a:off x="1924050" y="6338888"/>
              <a:ext cx="523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800" baseline="0">
                  <a:latin typeface="Arial Narrow" pitchFamily="34" charset="0"/>
                </a:rPr>
                <a:t>X=0</a:t>
              </a:r>
            </a:p>
          </p:txBody>
        </p:sp>
        <p:sp>
          <p:nvSpPr>
            <p:cNvPr id="39961" name="Text Box 24"/>
            <p:cNvSpPr txBox="1">
              <a:spLocks noChangeArrowheads="1"/>
            </p:cNvSpPr>
            <p:nvPr/>
          </p:nvSpPr>
          <p:spPr bwMode="auto">
            <a:xfrm>
              <a:off x="3676650" y="6338888"/>
              <a:ext cx="523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800" baseline="0">
                  <a:latin typeface="Arial Narrow" pitchFamily="34" charset="0"/>
                </a:rPr>
                <a:t>X=2</a:t>
              </a:r>
            </a:p>
          </p:txBody>
        </p:sp>
        <p:sp>
          <p:nvSpPr>
            <p:cNvPr id="39962" name="Text Box 25"/>
            <p:cNvSpPr txBox="1">
              <a:spLocks noChangeArrowheads="1"/>
            </p:cNvSpPr>
            <p:nvPr/>
          </p:nvSpPr>
          <p:spPr bwMode="auto">
            <a:xfrm>
              <a:off x="2762250" y="6338888"/>
              <a:ext cx="523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800" baseline="0">
                  <a:latin typeface="Arial Narrow" pitchFamily="34" charset="0"/>
                </a:rPr>
                <a:t>X=1</a:t>
              </a:r>
            </a:p>
          </p:txBody>
        </p:sp>
        <p:sp>
          <p:nvSpPr>
            <p:cNvPr id="39963" name="Text Box 26"/>
            <p:cNvSpPr txBox="1">
              <a:spLocks noChangeArrowheads="1"/>
            </p:cNvSpPr>
            <p:nvPr/>
          </p:nvSpPr>
          <p:spPr bwMode="auto">
            <a:xfrm>
              <a:off x="3952875" y="5421313"/>
              <a:ext cx="527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y=1</a:t>
              </a:r>
            </a:p>
          </p:txBody>
        </p:sp>
        <p:sp>
          <p:nvSpPr>
            <p:cNvPr id="39964" name="Text Box 27"/>
            <p:cNvSpPr txBox="1">
              <a:spLocks noChangeArrowheads="1"/>
            </p:cNvSpPr>
            <p:nvPr/>
          </p:nvSpPr>
          <p:spPr bwMode="auto">
            <a:xfrm>
              <a:off x="3597275" y="5984875"/>
              <a:ext cx="527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y=2</a:t>
              </a:r>
            </a:p>
          </p:txBody>
        </p:sp>
        <p:sp>
          <p:nvSpPr>
            <p:cNvPr id="39965" name="Text Box 28"/>
            <p:cNvSpPr txBox="1">
              <a:spLocks noChangeArrowheads="1"/>
            </p:cNvSpPr>
            <p:nvPr/>
          </p:nvSpPr>
          <p:spPr bwMode="auto">
            <a:xfrm>
              <a:off x="4316413" y="4811713"/>
              <a:ext cx="527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y=0</a:t>
              </a:r>
            </a:p>
          </p:txBody>
        </p:sp>
        <p:sp>
          <p:nvSpPr>
            <p:cNvPr id="39966" name="Text Box 29"/>
            <p:cNvSpPr txBox="1">
              <a:spLocks noChangeArrowheads="1"/>
            </p:cNvSpPr>
            <p:nvPr/>
          </p:nvSpPr>
          <p:spPr bwMode="auto">
            <a:xfrm>
              <a:off x="3719513" y="1641475"/>
              <a:ext cx="5889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dirty="0">
                  <a:latin typeface="Arial Narrow" pitchFamily="34" charset="0"/>
                </a:rPr>
                <a:t>0.42</a:t>
              </a:r>
            </a:p>
          </p:txBody>
        </p:sp>
        <p:sp>
          <p:nvSpPr>
            <p:cNvPr id="39967" name="Text Box 30"/>
            <p:cNvSpPr txBox="1">
              <a:spLocks noChangeArrowheads="1"/>
            </p:cNvSpPr>
            <p:nvPr/>
          </p:nvSpPr>
          <p:spPr bwMode="auto">
            <a:xfrm>
              <a:off x="2660650" y="3851275"/>
              <a:ext cx="588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0.12</a:t>
              </a:r>
            </a:p>
          </p:txBody>
        </p:sp>
        <p:sp>
          <p:nvSpPr>
            <p:cNvPr id="39968" name="Text Box 31"/>
            <p:cNvSpPr txBox="1">
              <a:spLocks noChangeArrowheads="1"/>
            </p:cNvSpPr>
            <p:nvPr/>
          </p:nvSpPr>
          <p:spPr bwMode="auto">
            <a:xfrm>
              <a:off x="1762125" y="3444875"/>
              <a:ext cx="588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0.21</a:t>
              </a:r>
            </a:p>
          </p:txBody>
        </p:sp>
        <p:sp>
          <p:nvSpPr>
            <p:cNvPr id="39969" name="Text Box 32"/>
            <p:cNvSpPr txBox="1">
              <a:spLocks noChangeArrowheads="1"/>
            </p:cNvSpPr>
            <p:nvPr/>
          </p:nvSpPr>
          <p:spPr bwMode="auto">
            <a:xfrm>
              <a:off x="1357313" y="5146675"/>
              <a:ext cx="5889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0.07</a:t>
              </a:r>
            </a:p>
          </p:txBody>
        </p:sp>
        <p:sp>
          <p:nvSpPr>
            <p:cNvPr id="39970" name="Text Box 33"/>
            <p:cNvSpPr txBox="1">
              <a:spLocks noChangeArrowheads="1"/>
            </p:cNvSpPr>
            <p:nvPr/>
          </p:nvSpPr>
          <p:spPr bwMode="auto">
            <a:xfrm>
              <a:off x="2736850" y="4811713"/>
              <a:ext cx="588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0.06</a:t>
              </a:r>
            </a:p>
          </p:txBody>
        </p:sp>
        <p:sp>
          <p:nvSpPr>
            <p:cNvPr id="39971" name="Text Box 34"/>
            <p:cNvSpPr txBox="1">
              <a:spLocks noChangeArrowheads="1"/>
            </p:cNvSpPr>
            <p:nvPr/>
          </p:nvSpPr>
          <p:spPr bwMode="auto">
            <a:xfrm>
              <a:off x="2347913" y="5375275"/>
              <a:ext cx="5889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0.02</a:t>
              </a:r>
            </a:p>
          </p:txBody>
        </p:sp>
        <p:sp>
          <p:nvSpPr>
            <p:cNvPr id="39972" name="Text Box 35"/>
            <p:cNvSpPr txBox="1">
              <a:spLocks noChangeArrowheads="1"/>
            </p:cNvSpPr>
            <p:nvPr/>
          </p:nvSpPr>
          <p:spPr bwMode="auto">
            <a:xfrm>
              <a:off x="3871913" y="4384675"/>
              <a:ext cx="5889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0.06</a:t>
              </a:r>
            </a:p>
          </p:txBody>
        </p:sp>
        <p:sp>
          <p:nvSpPr>
            <p:cNvPr id="39973" name="Text Box 36"/>
            <p:cNvSpPr txBox="1">
              <a:spLocks noChangeArrowheads="1"/>
            </p:cNvSpPr>
            <p:nvPr/>
          </p:nvSpPr>
          <p:spPr bwMode="auto">
            <a:xfrm>
              <a:off x="3554413" y="5116513"/>
              <a:ext cx="5889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0.03</a:t>
              </a:r>
            </a:p>
          </p:txBody>
        </p:sp>
        <p:sp>
          <p:nvSpPr>
            <p:cNvPr id="39974" name="Text Box 37"/>
            <p:cNvSpPr txBox="1">
              <a:spLocks noChangeArrowheads="1"/>
            </p:cNvSpPr>
            <p:nvPr/>
          </p:nvSpPr>
          <p:spPr bwMode="auto">
            <a:xfrm>
              <a:off x="3021013" y="5573713"/>
              <a:ext cx="5889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0.01</a:t>
              </a:r>
            </a:p>
          </p:txBody>
        </p:sp>
      </p:grpSp>
      <p:sp>
        <p:nvSpPr>
          <p:cNvPr id="39975" name="Line 38"/>
          <p:cNvSpPr>
            <a:spLocks noChangeShapeType="1"/>
          </p:cNvSpPr>
          <p:nvPr/>
        </p:nvSpPr>
        <p:spPr bwMode="auto">
          <a:xfrm>
            <a:off x="7162800" y="1666875"/>
            <a:ext cx="0" cy="26670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nvGrpSpPr>
          <p:cNvPr id="3" name="Group 2"/>
          <p:cNvGrpSpPr/>
          <p:nvPr/>
        </p:nvGrpSpPr>
        <p:grpSpPr>
          <a:xfrm>
            <a:off x="4924305" y="1597562"/>
            <a:ext cx="4219575" cy="2133600"/>
            <a:chOff x="4889500" y="1916113"/>
            <a:chExt cx="4219575" cy="2133600"/>
          </a:xfrm>
        </p:grpSpPr>
        <p:sp>
          <p:nvSpPr>
            <p:cNvPr id="39977" name="Rectangle 40"/>
            <p:cNvSpPr>
              <a:spLocks noChangeArrowheads="1"/>
            </p:cNvSpPr>
            <p:nvPr/>
          </p:nvSpPr>
          <p:spPr bwMode="auto">
            <a:xfrm>
              <a:off x="4918075" y="1916113"/>
              <a:ext cx="4191000" cy="2133600"/>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39978" name="Text Box 41"/>
            <p:cNvSpPr txBox="1">
              <a:spLocks noChangeArrowheads="1"/>
            </p:cNvSpPr>
            <p:nvPr/>
          </p:nvSpPr>
          <p:spPr bwMode="auto">
            <a:xfrm>
              <a:off x="5070475" y="2038350"/>
              <a:ext cx="3851275" cy="1930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dirty="0">
                  <a:latin typeface="Arial Narrow" pitchFamily="34" charset="0"/>
                </a:rPr>
                <a:t>                                X</a:t>
              </a:r>
            </a:p>
            <a:p>
              <a:pPr>
                <a:spcBef>
                  <a:spcPct val="0"/>
                </a:spcBef>
                <a:buFontTx/>
                <a:buNone/>
              </a:pPr>
              <a:r>
                <a:rPr lang="en-US" altLang="en-US" sz="2000" baseline="0" dirty="0">
                  <a:latin typeface="Arial Narrow" pitchFamily="34" charset="0"/>
                </a:rPr>
                <a:t>Y	 0	 1	 2	</a:t>
              </a:r>
            </a:p>
            <a:p>
              <a:pPr>
                <a:spcBef>
                  <a:spcPct val="0"/>
                </a:spcBef>
                <a:buFontTx/>
                <a:buNone/>
              </a:pPr>
              <a:r>
                <a:rPr lang="en-US" altLang="en-US" sz="2000" baseline="0" dirty="0">
                  <a:latin typeface="Arial Narrow" pitchFamily="34" charset="0"/>
                </a:rPr>
                <a:t>0	.12	.42	.06	</a:t>
              </a:r>
            </a:p>
            <a:p>
              <a:pPr>
                <a:spcBef>
                  <a:spcPct val="0"/>
                </a:spcBef>
                <a:buFontTx/>
                <a:buNone/>
              </a:pPr>
              <a:r>
                <a:rPr lang="en-US" altLang="en-US" sz="2000" baseline="0" dirty="0">
                  <a:latin typeface="Arial Narrow" pitchFamily="34" charset="0"/>
                </a:rPr>
                <a:t>1	.21	.06	.03	</a:t>
              </a:r>
            </a:p>
            <a:p>
              <a:pPr>
                <a:spcBef>
                  <a:spcPct val="0"/>
                </a:spcBef>
                <a:buFontTx/>
                <a:buNone/>
              </a:pPr>
              <a:r>
                <a:rPr lang="en-US" altLang="en-US" sz="2000" baseline="0" dirty="0">
                  <a:latin typeface="Arial Narrow" pitchFamily="34" charset="0"/>
                </a:rPr>
                <a:t>2	.07	.02	.01	</a:t>
              </a:r>
            </a:p>
            <a:p>
              <a:pPr>
                <a:spcBef>
                  <a:spcPct val="0"/>
                </a:spcBef>
                <a:buFontTx/>
                <a:buNone/>
              </a:pPr>
              <a:endParaRPr lang="en-US" altLang="en-US" sz="2000" baseline="0" dirty="0">
                <a:latin typeface="Arial Narrow" pitchFamily="34" charset="0"/>
              </a:endParaRPr>
            </a:p>
          </p:txBody>
        </p:sp>
        <p:sp>
          <p:nvSpPr>
            <p:cNvPr id="39979" name="Line 42"/>
            <p:cNvSpPr>
              <a:spLocks noChangeShapeType="1"/>
            </p:cNvSpPr>
            <p:nvPr/>
          </p:nvSpPr>
          <p:spPr bwMode="auto">
            <a:xfrm>
              <a:off x="5756275" y="2347913"/>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39980" name="Line 43"/>
            <p:cNvSpPr>
              <a:spLocks noChangeShapeType="1"/>
            </p:cNvSpPr>
            <p:nvPr/>
          </p:nvSpPr>
          <p:spPr bwMode="auto">
            <a:xfrm flipV="1">
              <a:off x="5070475" y="2687638"/>
              <a:ext cx="388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39981" name="Line 44"/>
            <p:cNvSpPr>
              <a:spLocks noChangeShapeType="1"/>
            </p:cNvSpPr>
            <p:nvPr/>
          </p:nvSpPr>
          <p:spPr bwMode="auto">
            <a:xfrm>
              <a:off x="5049838" y="3602038"/>
              <a:ext cx="39068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39982" name="Line 45"/>
            <p:cNvSpPr>
              <a:spLocks noChangeShapeType="1"/>
            </p:cNvSpPr>
            <p:nvPr/>
          </p:nvSpPr>
          <p:spPr bwMode="auto">
            <a:xfrm>
              <a:off x="4889500" y="1987550"/>
              <a:ext cx="0" cy="1905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39983" name="Line 46"/>
            <p:cNvSpPr>
              <a:spLocks noChangeShapeType="1"/>
            </p:cNvSpPr>
            <p:nvPr/>
          </p:nvSpPr>
          <p:spPr bwMode="auto">
            <a:xfrm>
              <a:off x="8604250" y="2060575"/>
              <a:ext cx="0" cy="1905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sp>
        <p:nvSpPr>
          <p:cNvPr id="49" name="Rectangle 3"/>
          <p:cNvSpPr>
            <a:spLocks noGrp="1" noChangeArrowheads="1"/>
          </p:cNvSpPr>
          <p:nvPr>
            <p:ph type="title"/>
          </p:nvPr>
        </p:nvSpPr>
        <p:spPr>
          <a:xfrm>
            <a:off x="468313" y="461963"/>
            <a:ext cx="7772400" cy="584200"/>
          </a:xfrm>
        </p:spPr>
        <p:txBody>
          <a:bodyPr>
            <a:spAutoFit/>
          </a:bodyPr>
          <a:lstStyle/>
          <a:p>
            <a:pPr algn="l">
              <a:defRPr/>
            </a:pPr>
            <a:r>
              <a:rPr lang="en-AU" altLang="en-US" sz="3200" cap="none" dirty="0">
                <a:solidFill>
                  <a:srgbClr val="EA0088"/>
                </a:solidFill>
                <a:latin typeface="Trebuchet MS" panose="020B0603020202020204" pitchFamily="34" charset="0"/>
              </a:rPr>
              <a:t>Example 6: Solution</a:t>
            </a:r>
          </a:p>
        </p:txBody>
      </p:sp>
      <p:sp>
        <p:nvSpPr>
          <p:cNvPr id="52" name="Slide Number Placeholder 3"/>
          <p:cNvSpPr txBox="1">
            <a:spLocks/>
          </p:cNvSpPr>
          <p:nvPr/>
        </p:nvSpPr>
        <p:spPr bwMode="auto">
          <a:xfrm>
            <a:off x="8388424" y="72008"/>
            <a:ext cx="755576" cy="33265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AU"/>
            </a:defPPr>
            <a:lvl1pPr algn="l" rtl="0" eaLnBrk="0" fontAlgn="base" hangingPunct="0">
              <a:spcBef>
                <a:spcPct val="20000"/>
              </a:spcBef>
              <a:spcAft>
                <a:spcPct val="0"/>
              </a:spcAft>
              <a:buFont typeface="Arial" charset="0"/>
              <a:buChar char="•"/>
              <a:defRPr sz="3200" kern="1200" baseline="-25000">
                <a:solidFill>
                  <a:schemeClr val="tx1"/>
                </a:solidFill>
                <a:latin typeface="Arial" charset="0"/>
                <a:ea typeface="ＭＳ Ｐゴシック" charset="-128"/>
                <a:cs typeface="Arial" charset="0"/>
              </a:defRPr>
            </a:lvl1pPr>
            <a:lvl2pPr marL="742950" indent="-285750" algn="l" rtl="0" eaLnBrk="0" fontAlgn="base" hangingPunct="0">
              <a:spcBef>
                <a:spcPct val="20000"/>
              </a:spcBef>
              <a:spcAft>
                <a:spcPct val="0"/>
              </a:spcAft>
              <a:buFont typeface="Arial" charset="0"/>
              <a:buChar char="–"/>
              <a:defRPr sz="2800" kern="1200" baseline="-25000">
                <a:solidFill>
                  <a:schemeClr val="tx1"/>
                </a:solidFill>
                <a:latin typeface="Arial" charset="0"/>
                <a:ea typeface="ＭＳ Ｐゴシック" charset="-128"/>
                <a:cs typeface="Arial" charset="0"/>
              </a:defRPr>
            </a:lvl2pPr>
            <a:lvl3pPr marL="1143000" indent="-228600" algn="l" rtl="0" eaLnBrk="0" fontAlgn="base" hangingPunct="0">
              <a:spcBef>
                <a:spcPct val="20000"/>
              </a:spcBef>
              <a:spcAft>
                <a:spcPct val="0"/>
              </a:spcAft>
              <a:buFont typeface="Arial" charset="0"/>
              <a:buChar char="•"/>
              <a:defRPr sz="2400" kern="1200" baseline="-25000">
                <a:solidFill>
                  <a:schemeClr val="tx1"/>
                </a:solidFill>
                <a:latin typeface="Arial" charset="0"/>
                <a:ea typeface="ＭＳ Ｐゴシック" charset="-128"/>
                <a:cs typeface="Arial" charset="0"/>
              </a:defRPr>
            </a:lvl3pPr>
            <a:lvl4pPr marL="1600200" indent="-228600" algn="l" rtl="0" eaLnBrk="0" fontAlgn="base" hangingPunct="0">
              <a:spcBef>
                <a:spcPct val="20000"/>
              </a:spcBef>
              <a:spcAft>
                <a:spcPct val="0"/>
              </a:spcAft>
              <a:buFont typeface="Arial" charset="0"/>
              <a:buChar char="–"/>
              <a:defRPr sz="2000" kern="1200" baseline="-25000">
                <a:solidFill>
                  <a:schemeClr val="tx1"/>
                </a:solidFill>
                <a:latin typeface="Arial" charset="0"/>
                <a:ea typeface="ＭＳ Ｐゴシック" charset="-128"/>
                <a:cs typeface="Arial" charset="0"/>
              </a:defRPr>
            </a:lvl4pPr>
            <a:lvl5pPr marL="2057400" indent="-228600" algn="l" rtl="0" eaLnBrk="0" fontAlgn="base" hangingPunct="0">
              <a:spcBef>
                <a:spcPct val="20000"/>
              </a:spcBef>
              <a:spcAft>
                <a:spcPct val="0"/>
              </a:spcAft>
              <a:buFont typeface="Arial" charset="0"/>
              <a:buChar char="»"/>
              <a:defRPr sz="2000" kern="1200" baseline="-25000">
                <a:solidFill>
                  <a:schemeClr val="tx1"/>
                </a:solidFill>
                <a:latin typeface="Arial" charset="0"/>
                <a:ea typeface="ＭＳ Ｐゴシック" charset="-128"/>
                <a:cs typeface="Arial" charset="0"/>
              </a:defRPr>
            </a:lvl5pPr>
            <a:lvl6pPr marL="2514600" indent="-228600" algn="l" defTabSz="914400" rtl="0" eaLnBrk="1" fontAlgn="base" latinLnBrk="0" hangingPunct="1">
              <a:spcBef>
                <a:spcPct val="20000"/>
              </a:spcBef>
              <a:spcAft>
                <a:spcPct val="0"/>
              </a:spcAft>
              <a:buFont typeface="Arial" charset="0"/>
              <a:buChar char="»"/>
              <a:defRPr sz="2000" kern="1200" baseline="-25000">
                <a:solidFill>
                  <a:schemeClr val="tx1"/>
                </a:solidFill>
                <a:latin typeface="Arial" charset="0"/>
                <a:ea typeface="ＭＳ Ｐゴシック" charset="-128"/>
                <a:cs typeface="Arial" charset="0"/>
              </a:defRPr>
            </a:lvl6pPr>
            <a:lvl7pPr marL="2971800" indent="-228600" algn="l" defTabSz="914400" rtl="0" eaLnBrk="1" fontAlgn="base" latinLnBrk="0" hangingPunct="1">
              <a:spcBef>
                <a:spcPct val="20000"/>
              </a:spcBef>
              <a:spcAft>
                <a:spcPct val="0"/>
              </a:spcAft>
              <a:buFont typeface="Arial" charset="0"/>
              <a:buChar char="»"/>
              <a:defRPr sz="2000" kern="1200" baseline="-25000">
                <a:solidFill>
                  <a:schemeClr val="tx1"/>
                </a:solidFill>
                <a:latin typeface="Arial" charset="0"/>
                <a:ea typeface="ＭＳ Ｐゴシック" charset="-128"/>
                <a:cs typeface="Arial" charset="0"/>
              </a:defRPr>
            </a:lvl7pPr>
            <a:lvl8pPr marL="3429000" indent="-228600" algn="l" defTabSz="914400" rtl="0" eaLnBrk="1" fontAlgn="base" latinLnBrk="0" hangingPunct="1">
              <a:spcBef>
                <a:spcPct val="20000"/>
              </a:spcBef>
              <a:spcAft>
                <a:spcPct val="0"/>
              </a:spcAft>
              <a:buFont typeface="Arial" charset="0"/>
              <a:buChar char="»"/>
              <a:defRPr sz="2000" kern="1200" baseline="-25000">
                <a:solidFill>
                  <a:schemeClr val="tx1"/>
                </a:solidFill>
                <a:latin typeface="Arial" charset="0"/>
                <a:ea typeface="ＭＳ Ｐゴシック" charset="-128"/>
                <a:cs typeface="Arial" charset="0"/>
              </a:defRPr>
            </a:lvl8pPr>
            <a:lvl9pPr marL="3886200" indent="-228600" algn="l" defTabSz="914400" rtl="0" eaLnBrk="1" fontAlgn="base" latinLnBrk="0" hangingPunct="1">
              <a:spcBef>
                <a:spcPct val="20000"/>
              </a:spcBef>
              <a:spcAft>
                <a:spcPct val="0"/>
              </a:spcAft>
              <a:buFont typeface="Arial" charset="0"/>
              <a:buChar char="»"/>
              <a:defRPr sz="2000" kern="1200" baseline="-25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34</a:t>
            </a:fld>
            <a:endParaRPr lang="en-AU" altLang="en-US" sz="1400" b="1" baseline="0" dirty="0">
              <a:latin typeface="Times"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332656"/>
            <a:ext cx="8229600" cy="884238"/>
          </a:xfrm>
        </p:spPr>
        <p:txBody>
          <a:bodyPr/>
          <a:lstStyle/>
          <a:p>
            <a:pPr algn="l" eaLnBrk="1" hangingPunct="1"/>
            <a:r>
              <a:rPr lang="en-US" altLang="en-US" sz="3200" cap="none" dirty="0">
                <a:solidFill>
                  <a:srgbClr val="EA0088"/>
                </a:solidFill>
                <a:latin typeface="Trebuchet MS" panose="020B0603020202020204" pitchFamily="34" charset="0"/>
              </a:rPr>
              <a:t>Marginal Probabilities</a:t>
            </a:r>
          </a:p>
        </p:txBody>
      </p:sp>
      <p:sp>
        <p:nvSpPr>
          <p:cNvPr id="32771" name="Rectangle 3"/>
          <p:cNvSpPr>
            <a:spLocks noGrp="1" noChangeArrowheads="1"/>
          </p:cNvSpPr>
          <p:nvPr>
            <p:ph idx="1"/>
          </p:nvPr>
        </p:nvSpPr>
        <p:spPr>
          <a:xfrm>
            <a:off x="556260" y="1204118"/>
            <a:ext cx="8194040" cy="4297363"/>
          </a:xfrm>
        </p:spPr>
        <p:txBody>
          <a:bodyPr/>
          <a:lstStyle/>
          <a:p>
            <a:pPr marL="0" indent="0" eaLnBrk="1" hangingPunct="1">
              <a:buFontTx/>
              <a:buNone/>
            </a:pPr>
            <a:r>
              <a:rPr lang="en-US" altLang="en-US" sz="2400" dirty="0">
                <a:latin typeface="Trebuchet MS" panose="020B0603020202020204" pitchFamily="34" charset="0"/>
              </a:rPr>
              <a:t>As before, we can calculate the </a:t>
            </a:r>
            <a:r>
              <a:rPr lang="en-US" altLang="en-US" sz="2400" b="1" i="1" dirty="0">
                <a:latin typeface="Trebuchet MS" panose="020B0603020202020204" pitchFamily="34" charset="0"/>
              </a:rPr>
              <a:t>marginal probabilities</a:t>
            </a:r>
            <a:r>
              <a:rPr lang="en-US" altLang="en-US" sz="2400" dirty="0">
                <a:latin typeface="Trebuchet MS" panose="020B0603020202020204" pitchFamily="34" charset="0"/>
              </a:rPr>
              <a:t> by summing across rows and down columns to determine the probabilities of X and Y individually:</a:t>
            </a:r>
          </a:p>
        </p:txBody>
      </p:sp>
      <p:sp>
        <p:nvSpPr>
          <p:cNvPr id="18"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35</a:t>
            </a:fld>
            <a:endParaRPr lang="en-AU" altLang="en-US" sz="1400" b="1" baseline="0" dirty="0">
              <a:latin typeface="Times" pitchFamily="18" charset="0"/>
            </a:endParaRPr>
          </a:p>
        </p:txBody>
      </p:sp>
      <p:pic>
        <p:nvPicPr>
          <p:cNvPr id="3277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5975" y="2428586"/>
            <a:ext cx="5329906" cy="149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Line 5"/>
          <p:cNvSpPr>
            <a:spLocks noChangeShapeType="1"/>
          </p:cNvSpPr>
          <p:nvPr/>
        </p:nvSpPr>
        <p:spPr bwMode="auto">
          <a:xfrm>
            <a:off x="6244661" y="2286000"/>
            <a:ext cx="0" cy="499051"/>
          </a:xfrm>
          <a:prstGeom prst="line">
            <a:avLst/>
          </a:prstGeom>
          <a:noFill/>
          <a:ln w="38100">
            <a:solidFill>
              <a:schemeClr val="accent1"/>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en-AU"/>
          </a:p>
        </p:txBody>
      </p:sp>
      <p:sp>
        <p:nvSpPr>
          <p:cNvPr id="32774" name="Line 6"/>
          <p:cNvSpPr>
            <a:spLocks noChangeShapeType="1"/>
          </p:cNvSpPr>
          <p:nvPr/>
        </p:nvSpPr>
        <p:spPr bwMode="auto">
          <a:xfrm>
            <a:off x="1866966" y="3711859"/>
            <a:ext cx="445189" cy="0"/>
          </a:xfrm>
          <a:prstGeom prst="line">
            <a:avLst/>
          </a:prstGeom>
          <a:noFill/>
          <a:ln w="38100">
            <a:solidFill>
              <a:srgbClr val="0000FF"/>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en-AU"/>
          </a:p>
        </p:txBody>
      </p:sp>
      <p:pic>
        <p:nvPicPr>
          <p:cNvPr id="32775"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4496081"/>
            <a:ext cx="2287779" cy="109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6"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44661" y="4496081"/>
            <a:ext cx="2287779" cy="1045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7" name="Oval 9"/>
          <p:cNvSpPr>
            <a:spLocks noChangeArrowheads="1"/>
          </p:cNvSpPr>
          <p:nvPr/>
        </p:nvSpPr>
        <p:spPr bwMode="auto">
          <a:xfrm>
            <a:off x="2460552" y="3569273"/>
            <a:ext cx="3338920" cy="356465"/>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p>
        </p:txBody>
      </p:sp>
      <p:sp>
        <p:nvSpPr>
          <p:cNvPr id="32778" name="Line 10"/>
          <p:cNvSpPr>
            <a:spLocks noChangeShapeType="1"/>
          </p:cNvSpPr>
          <p:nvPr/>
        </p:nvSpPr>
        <p:spPr bwMode="auto">
          <a:xfrm flipH="1">
            <a:off x="2460552" y="3997031"/>
            <a:ext cx="1632361" cy="641637"/>
          </a:xfrm>
          <a:prstGeom prst="line">
            <a:avLst/>
          </a:prstGeom>
          <a:noFill/>
          <a:ln w="38100">
            <a:solidFill>
              <a:srgbClr val="0000FF"/>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en-AU"/>
          </a:p>
        </p:txBody>
      </p:sp>
      <p:sp>
        <p:nvSpPr>
          <p:cNvPr id="32779" name="Oval 11"/>
          <p:cNvSpPr>
            <a:spLocks noChangeArrowheads="1"/>
          </p:cNvSpPr>
          <p:nvPr/>
        </p:nvSpPr>
        <p:spPr bwMode="auto">
          <a:xfrm flipH="1">
            <a:off x="5725274" y="2785051"/>
            <a:ext cx="1038775" cy="85551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p>
        </p:txBody>
      </p:sp>
      <p:sp>
        <p:nvSpPr>
          <p:cNvPr id="32780" name="Line 12"/>
          <p:cNvSpPr>
            <a:spLocks noChangeShapeType="1"/>
          </p:cNvSpPr>
          <p:nvPr/>
        </p:nvSpPr>
        <p:spPr bwMode="auto">
          <a:xfrm>
            <a:off x="6838247" y="3284101"/>
            <a:ext cx="890379" cy="1211980"/>
          </a:xfrm>
          <a:prstGeom prst="line">
            <a:avLst/>
          </a:prstGeom>
          <a:noFill/>
          <a:ln w="38100">
            <a:solidFill>
              <a:schemeClr val="accent1"/>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en-AU"/>
          </a:p>
        </p:txBody>
      </p:sp>
      <p:sp>
        <p:nvSpPr>
          <p:cNvPr id="32781" name="Rectangle 13"/>
          <p:cNvSpPr>
            <a:spLocks noChangeArrowheads="1"/>
          </p:cNvSpPr>
          <p:nvPr/>
        </p:nvSpPr>
        <p:spPr bwMode="auto">
          <a:xfrm>
            <a:off x="284542" y="5484168"/>
            <a:ext cx="83199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baseline="0" dirty="0" err="1">
                <a:solidFill>
                  <a:srgbClr val="00B050"/>
                </a:solidFill>
                <a:latin typeface="Trebuchet MS" panose="020B0603020202020204" pitchFamily="34" charset="0"/>
              </a:rPr>
              <a:t>E.g</a:t>
            </a:r>
            <a:r>
              <a:rPr lang="en-US" altLang="en-US" baseline="0" dirty="0">
                <a:solidFill>
                  <a:srgbClr val="00B050"/>
                </a:solidFill>
                <a:latin typeface="Trebuchet MS" panose="020B0603020202020204" pitchFamily="34" charset="0"/>
              </a:rPr>
              <a:t> the probability that Xavier sells 1 house = P(X=1) =0.50</a:t>
            </a:r>
          </a:p>
        </p:txBody>
      </p:sp>
      <p:sp>
        <p:nvSpPr>
          <p:cNvPr id="32782" name="FlagCount" hidden="1">
            <a:hlinkClick r:id="rId6"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400" b="1">
                <a:latin typeface="Tahoma" pitchFamily="34" charset="0"/>
                <a:cs typeface="Tahoma" pitchFamily="34" charset="0"/>
              </a:rPr>
              <a:t>0</a:t>
            </a: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85584" y="188640"/>
            <a:ext cx="8229600" cy="884238"/>
          </a:xfrm>
        </p:spPr>
        <p:txBody>
          <a:bodyPr/>
          <a:lstStyle/>
          <a:p>
            <a:pPr algn="l" eaLnBrk="1" hangingPunct="1"/>
            <a:r>
              <a:rPr lang="en-US" altLang="en-US" sz="3200" cap="none" dirty="0">
                <a:solidFill>
                  <a:srgbClr val="EA0088"/>
                </a:solidFill>
                <a:latin typeface="Trebuchet MS" panose="020B0603020202020204" pitchFamily="34" charset="0"/>
              </a:rPr>
              <a:t>Describing the Bivariate Distribution</a:t>
            </a:r>
          </a:p>
        </p:txBody>
      </p:sp>
      <p:sp>
        <p:nvSpPr>
          <p:cNvPr id="33795" name="Rectangle 3"/>
          <p:cNvSpPr>
            <a:spLocks noGrp="1" noChangeArrowheads="1"/>
          </p:cNvSpPr>
          <p:nvPr>
            <p:ph idx="1"/>
          </p:nvPr>
        </p:nvSpPr>
        <p:spPr>
          <a:xfrm>
            <a:off x="459432" y="974313"/>
            <a:ext cx="8001000" cy="4297363"/>
          </a:xfrm>
        </p:spPr>
        <p:txBody>
          <a:bodyPr/>
          <a:lstStyle/>
          <a:p>
            <a:pPr marL="0" indent="0" algn="just" eaLnBrk="1" hangingPunct="1">
              <a:buFontTx/>
              <a:buNone/>
            </a:pPr>
            <a:r>
              <a:rPr lang="en-US" altLang="en-US" sz="2400" dirty="0">
                <a:latin typeface="Trebuchet MS" panose="020B0603020202020204" pitchFamily="34" charset="0"/>
              </a:rPr>
              <a:t>We can describe the mean, variance, and standard deviation of </a:t>
            </a:r>
            <a:r>
              <a:rPr lang="en-US" altLang="en-US" sz="2400" b="1" i="1" dirty="0">
                <a:latin typeface="Trebuchet MS" panose="020B0603020202020204" pitchFamily="34" charset="0"/>
              </a:rPr>
              <a:t>each variable</a:t>
            </a:r>
            <a:r>
              <a:rPr lang="en-US" altLang="en-US" sz="2400" dirty="0">
                <a:latin typeface="Trebuchet MS" panose="020B0603020202020204" pitchFamily="34" charset="0"/>
              </a:rPr>
              <a:t> in a bivariate distribution by working with the </a:t>
            </a:r>
            <a:r>
              <a:rPr lang="en-US" altLang="en-US" sz="2400" b="1" i="1" dirty="0">
                <a:latin typeface="Trebuchet MS" panose="020B0603020202020204" pitchFamily="34" charset="0"/>
              </a:rPr>
              <a:t>marginal probabilities</a:t>
            </a:r>
            <a:r>
              <a:rPr lang="en-US" altLang="en-US" sz="2400" dirty="0">
                <a:latin typeface="Trebuchet MS" panose="020B0603020202020204" pitchFamily="34" charset="0"/>
              </a:rPr>
              <a:t>…</a:t>
            </a:r>
          </a:p>
        </p:txBody>
      </p:sp>
      <p:sp>
        <p:nvSpPr>
          <p:cNvPr id="8"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36</a:t>
            </a:fld>
            <a:endParaRPr lang="en-AU" altLang="en-US" sz="1400" b="1" baseline="0" dirty="0">
              <a:latin typeface="Times" pitchFamily="18" charset="0"/>
            </a:endParaRPr>
          </a:p>
        </p:txBody>
      </p:sp>
      <p:pic>
        <p:nvPicPr>
          <p:cNvPr id="3379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2286389"/>
            <a:ext cx="2678832" cy="2514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3600" y="2246659"/>
            <a:ext cx="2660848" cy="2528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AutoShape 6"/>
          <p:cNvSpPr>
            <a:spLocks noChangeArrowheads="1"/>
          </p:cNvSpPr>
          <p:nvPr/>
        </p:nvSpPr>
        <p:spPr bwMode="auto">
          <a:xfrm>
            <a:off x="3050704" y="4889500"/>
            <a:ext cx="3962400" cy="762000"/>
          </a:xfrm>
          <a:prstGeom prst="wedgeRectCallout">
            <a:avLst>
              <a:gd name="adj1" fmla="val -58333"/>
              <a:gd name="adj2" fmla="val -138333"/>
            </a:avLst>
          </a:prstGeom>
          <a:solidFill>
            <a:srgbClr val="99CCFF"/>
          </a:solidFill>
          <a:ln w="9525">
            <a:solidFill>
              <a:schemeClr val="tx1"/>
            </a:solidFill>
            <a:miter lim="800000"/>
            <a:headEnd/>
            <a:tailEnd/>
          </a:ln>
        </p:spPr>
        <p:txBody>
          <a:bodyPr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sz="2400" baseline="0">
                <a:latin typeface="Trebuchet MS" panose="020B0603020202020204" pitchFamily="34" charset="0"/>
              </a:rPr>
              <a:t>same formulae as for univariate distributions…</a:t>
            </a:r>
          </a:p>
        </p:txBody>
      </p:sp>
      <p:sp>
        <p:nvSpPr>
          <p:cNvPr id="33799" name="FlagCount" hidden="1">
            <a:hlinkClick r:id="rId5"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400" b="1">
                <a:latin typeface="Tahoma" pitchFamily="34" charset="0"/>
                <a:cs typeface="Tahoma" pitchFamily="34" charset="0"/>
              </a:rPr>
              <a:t>0</a:t>
            </a: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42" name="Rectangle 6"/>
          <p:cNvSpPr>
            <a:spLocks noGrp="1" noChangeArrowheads="1"/>
          </p:cNvSpPr>
          <p:nvPr>
            <p:ph idx="1"/>
          </p:nvPr>
        </p:nvSpPr>
        <p:spPr>
          <a:xfrm>
            <a:off x="338718" y="1009437"/>
            <a:ext cx="8193722" cy="4867835"/>
          </a:xfrm>
        </p:spPr>
        <p:txBody>
          <a:bodyPr/>
          <a:lstStyle/>
          <a:p>
            <a:pPr marL="0" indent="0" algn="just">
              <a:lnSpc>
                <a:spcPct val="90000"/>
              </a:lnSpc>
              <a:buNone/>
              <a:tabLst>
                <a:tab pos="2165350" algn="l"/>
                <a:tab pos="3767138" algn="l"/>
                <a:tab pos="4113213" algn="l"/>
              </a:tabLst>
              <a:defRPr/>
            </a:pPr>
            <a:r>
              <a:rPr lang="en-US" sz="2400" dirty="0">
                <a:latin typeface="Trebuchet MS" panose="020B0603020202020204" pitchFamily="34" charset="0"/>
              </a:rPr>
              <a:t>To describe the relationship between the two variables we compute the covariance and the coefficient of correlation.</a:t>
            </a:r>
          </a:p>
          <a:p>
            <a:pPr marL="0" indent="0">
              <a:lnSpc>
                <a:spcPct val="90000"/>
              </a:lnSpc>
              <a:buNone/>
              <a:tabLst>
                <a:tab pos="1074738" algn="l"/>
                <a:tab pos="2165350" algn="l"/>
                <a:tab pos="3767138" algn="l"/>
                <a:tab pos="4113213" algn="l"/>
              </a:tabLst>
              <a:defRPr/>
            </a:pPr>
            <a:endParaRPr lang="en-US" sz="2400" b="1" dirty="0">
              <a:solidFill>
                <a:schemeClr val="tx1">
                  <a:lumMod val="75000"/>
                  <a:lumOff val="25000"/>
                </a:schemeClr>
              </a:solidFill>
              <a:latin typeface="Trebuchet MS" panose="020B0603020202020204" pitchFamily="34" charset="0"/>
            </a:endParaRPr>
          </a:p>
          <a:p>
            <a:pPr marL="0" indent="0">
              <a:lnSpc>
                <a:spcPct val="90000"/>
              </a:lnSpc>
              <a:buNone/>
              <a:tabLst>
                <a:tab pos="1074738" algn="l"/>
                <a:tab pos="2165350" algn="l"/>
                <a:tab pos="3767138" algn="l"/>
                <a:tab pos="4113213" algn="l"/>
              </a:tabLst>
              <a:defRPr/>
            </a:pPr>
            <a:r>
              <a:rPr lang="en-US" sz="2400" b="1" dirty="0">
                <a:solidFill>
                  <a:schemeClr val="tx1">
                    <a:lumMod val="75000"/>
                    <a:lumOff val="25000"/>
                  </a:schemeClr>
                </a:solidFill>
                <a:latin typeface="Trebuchet MS" panose="020B0603020202020204" pitchFamily="34" charset="0"/>
              </a:rPr>
              <a:t>Covariance:  </a:t>
            </a:r>
            <a:br>
              <a:rPr lang="en-US" sz="2400" dirty="0">
                <a:effectLst>
                  <a:outerShdw blurRad="38100" dist="38100" dir="2700000" algn="tl">
                    <a:srgbClr val="C0C0C0"/>
                  </a:outerShdw>
                </a:effectLst>
                <a:latin typeface="Trebuchet MS" panose="020B0603020202020204" pitchFamily="34" charset="0"/>
              </a:rPr>
            </a:br>
            <a:r>
              <a:rPr lang="en-US" sz="2400" dirty="0">
                <a:effectLst>
                  <a:outerShdw blurRad="38100" dist="38100" dir="2700000" algn="tl">
                    <a:srgbClr val="C0C0C0"/>
                  </a:outerShdw>
                </a:effectLst>
                <a:latin typeface="Trebuchet MS" panose="020B0603020202020204" pitchFamily="34" charset="0"/>
              </a:rPr>
              <a:t>		</a:t>
            </a:r>
            <a:br>
              <a:rPr lang="en-US" sz="2400" dirty="0">
                <a:effectLst>
                  <a:outerShdw blurRad="38100" dist="38100" dir="2700000" algn="tl">
                    <a:srgbClr val="C0C0C0"/>
                  </a:outerShdw>
                </a:effectLst>
                <a:latin typeface="Trebuchet MS" panose="020B0603020202020204" pitchFamily="34" charset="0"/>
              </a:rPr>
            </a:br>
            <a:r>
              <a:rPr lang="en-US" sz="2400" dirty="0">
                <a:effectLst>
                  <a:outerShdw blurRad="38100" dist="38100" dir="2700000" algn="tl">
                    <a:srgbClr val="C0C0C0"/>
                  </a:outerShdw>
                </a:effectLst>
                <a:latin typeface="Trebuchet MS" panose="020B0603020202020204" pitchFamily="34" charset="0"/>
              </a:rPr>
              <a:t>	COV(X,Y) = </a:t>
            </a:r>
            <a:r>
              <a:rPr lang="en-US" sz="2400" dirty="0">
                <a:effectLst>
                  <a:outerShdw blurRad="38100" dist="38100" dir="2700000" algn="tl">
                    <a:srgbClr val="C0C0C0"/>
                  </a:outerShdw>
                </a:effectLst>
                <a:latin typeface="Trebuchet MS" panose="020B0603020202020204" pitchFamily="34" charset="0"/>
                <a:sym typeface="Symbol"/>
              </a:rPr>
              <a:t></a:t>
            </a:r>
            <a:r>
              <a:rPr lang="en-US" sz="2400" dirty="0">
                <a:effectLst>
                  <a:outerShdw blurRad="38100" dist="38100" dir="2700000" algn="tl">
                    <a:srgbClr val="C0C0C0"/>
                  </a:outerShdw>
                </a:effectLst>
                <a:latin typeface="Trebuchet MS" panose="020B0603020202020204" pitchFamily="34" charset="0"/>
              </a:rPr>
              <a:t>(X – </a:t>
            </a:r>
            <a:r>
              <a:rPr lang="en-US" sz="2400" dirty="0">
                <a:effectLst>
                  <a:outerShdw blurRad="38100" dist="38100" dir="2700000" algn="tl">
                    <a:srgbClr val="C0C0C0"/>
                  </a:outerShdw>
                </a:effectLst>
                <a:latin typeface="Trebuchet MS" panose="020B0603020202020204" pitchFamily="34" charset="0"/>
                <a:sym typeface="Symbol"/>
              </a:rPr>
              <a:t></a:t>
            </a:r>
            <a:r>
              <a:rPr lang="en-US" sz="2400" baseline="-25000" dirty="0">
                <a:effectLst>
                  <a:outerShdw blurRad="38100" dist="38100" dir="2700000" algn="tl">
                    <a:srgbClr val="C0C0C0"/>
                  </a:outerShdw>
                </a:effectLst>
                <a:latin typeface="Trebuchet MS" panose="020B0603020202020204" pitchFamily="34" charset="0"/>
              </a:rPr>
              <a:t>x</a:t>
            </a:r>
            <a:r>
              <a:rPr lang="en-US" sz="2400" dirty="0">
                <a:effectLst>
                  <a:outerShdw blurRad="38100" dist="38100" dir="2700000" algn="tl">
                    <a:srgbClr val="C0C0C0"/>
                  </a:outerShdw>
                </a:effectLst>
                <a:latin typeface="Trebuchet MS" panose="020B0603020202020204" pitchFamily="34" charset="0"/>
              </a:rPr>
              <a:t>)(Y- </a:t>
            </a:r>
            <a:r>
              <a:rPr lang="en-US" sz="2400" dirty="0">
                <a:effectLst>
                  <a:outerShdw blurRad="38100" dist="38100" dir="2700000" algn="tl">
                    <a:srgbClr val="C0C0C0"/>
                  </a:outerShdw>
                </a:effectLst>
                <a:latin typeface="Trebuchet MS" panose="020B0603020202020204" pitchFamily="34" charset="0"/>
                <a:sym typeface="Symbol"/>
              </a:rPr>
              <a:t></a:t>
            </a:r>
            <a:r>
              <a:rPr lang="en-US" sz="2400" baseline="-25000" dirty="0">
                <a:effectLst>
                  <a:outerShdw blurRad="38100" dist="38100" dir="2700000" algn="tl">
                    <a:srgbClr val="C0C0C0"/>
                  </a:outerShdw>
                </a:effectLst>
                <a:latin typeface="Trebuchet MS" panose="020B0603020202020204" pitchFamily="34" charset="0"/>
              </a:rPr>
              <a:t>y</a:t>
            </a:r>
            <a:r>
              <a:rPr lang="en-US" sz="2400" dirty="0">
                <a:effectLst>
                  <a:outerShdw blurRad="38100" dist="38100" dir="2700000" algn="tl">
                    <a:srgbClr val="C0C0C0"/>
                  </a:outerShdw>
                </a:effectLst>
                <a:latin typeface="Trebuchet MS" panose="020B0603020202020204" pitchFamily="34" charset="0"/>
              </a:rPr>
              <a:t>)p(</a:t>
            </a:r>
            <a:r>
              <a:rPr lang="en-US" sz="2400" dirty="0" err="1">
                <a:effectLst>
                  <a:outerShdw blurRad="38100" dist="38100" dir="2700000" algn="tl">
                    <a:srgbClr val="C0C0C0"/>
                  </a:outerShdw>
                </a:effectLst>
                <a:latin typeface="Trebuchet MS" panose="020B0603020202020204" pitchFamily="34" charset="0"/>
              </a:rPr>
              <a:t>x,y</a:t>
            </a:r>
            <a:r>
              <a:rPr lang="en-US" sz="2400" dirty="0">
                <a:effectLst>
                  <a:outerShdw blurRad="38100" dist="38100" dir="2700000" algn="tl">
                    <a:srgbClr val="C0C0C0"/>
                  </a:outerShdw>
                </a:effectLst>
                <a:latin typeface="Trebuchet MS" panose="020B0603020202020204" pitchFamily="34" charset="0"/>
              </a:rPr>
              <a:t>)</a:t>
            </a:r>
            <a:br>
              <a:rPr lang="en-US" sz="2400" dirty="0">
                <a:effectLst>
                  <a:outerShdw blurRad="38100" dist="38100" dir="2700000" algn="tl">
                    <a:srgbClr val="C0C0C0"/>
                  </a:outerShdw>
                </a:effectLst>
                <a:latin typeface="Trebuchet MS" panose="020B0603020202020204" pitchFamily="34" charset="0"/>
              </a:rPr>
            </a:br>
            <a:endParaRPr lang="en-US" sz="2400" b="1" dirty="0">
              <a:solidFill>
                <a:schemeClr val="tx1">
                  <a:lumMod val="75000"/>
                  <a:lumOff val="25000"/>
                </a:schemeClr>
              </a:solidFill>
              <a:effectLst>
                <a:outerShdw blurRad="38100" dist="38100" dir="2700000" algn="tl">
                  <a:srgbClr val="C0C0C0"/>
                </a:outerShdw>
              </a:effectLst>
              <a:latin typeface="Trebuchet MS" panose="020B0603020202020204" pitchFamily="34" charset="0"/>
            </a:endParaRPr>
          </a:p>
          <a:p>
            <a:pPr marL="0" indent="0">
              <a:lnSpc>
                <a:spcPct val="90000"/>
              </a:lnSpc>
              <a:spcAft>
                <a:spcPts val="1800"/>
              </a:spcAft>
              <a:buNone/>
              <a:tabLst>
                <a:tab pos="2165350" algn="l"/>
                <a:tab pos="3767138" algn="l"/>
                <a:tab pos="4113213" algn="l"/>
              </a:tabLst>
              <a:defRPr/>
            </a:pPr>
            <a:r>
              <a:rPr lang="en-US" sz="2400" b="1" dirty="0">
                <a:solidFill>
                  <a:schemeClr val="tx1">
                    <a:lumMod val="75000"/>
                    <a:lumOff val="25000"/>
                  </a:schemeClr>
                </a:solidFill>
                <a:latin typeface="Trebuchet MS" panose="020B0603020202020204" pitchFamily="34" charset="0"/>
              </a:rPr>
              <a:t>Coefficient of correlation</a:t>
            </a:r>
            <a:br>
              <a:rPr lang="en-US" dirty="0">
                <a:effectLst>
                  <a:outerShdw blurRad="38100" dist="38100" dir="2700000" algn="tl">
                    <a:srgbClr val="C0C0C0"/>
                  </a:outerShdw>
                </a:effectLst>
                <a:latin typeface="Trebuchet MS" panose="020B0603020202020204" pitchFamily="34" charset="0"/>
              </a:rPr>
            </a:br>
            <a:br>
              <a:rPr lang="en-US" dirty="0">
                <a:effectLst>
                  <a:outerShdw blurRad="38100" dist="38100" dir="2700000" algn="tl">
                    <a:srgbClr val="C0C0C0"/>
                  </a:outerShdw>
                </a:effectLst>
                <a:latin typeface="Trebuchet MS" panose="020B0603020202020204" pitchFamily="34" charset="0"/>
              </a:rPr>
            </a:br>
            <a:r>
              <a:rPr lang="en-US" dirty="0">
                <a:effectLst>
                  <a:outerShdw blurRad="38100" dist="38100" dir="2700000" algn="tl">
                    <a:srgbClr val="C0C0C0"/>
                  </a:outerShdw>
                </a:effectLst>
                <a:latin typeface="Trebuchet MS" panose="020B0603020202020204" pitchFamily="34" charset="0"/>
              </a:rPr>
              <a:t>	        </a:t>
            </a:r>
          </a:p>
          <a:p>
            <a:pPr marL="0" indent="0">
              <a:lnSpc>
                <a:spcPct val="90000"/>
              </a:lnSpc>
              <a:buNone/>
              <a:tabLst>
                <a:tab pos="2165350" algn="l"/>
                <a:tab pos="3767138" algn="l"/>
                <a:tab pos="4113213" algn="l"/>
              </a:tabLst>
              <a:defRPr/>
            </a:pPr>
            <a:r>
              <a:rPr lang="en-US" sz="2400" dirty="0">
                <a:latin typeface="Trebuchet MS" panose="020B0603020202020204" pitchFamily="34" charset="0"/>
              </a:rPr>
              <a:t>where </a:t>
            </a:r>
            <a:r>
              <a:rPr lang="en-US" sz="2400" dirty="0">
                <a:latin typeface="Trebuchet MS" panose="020B0603020202020204" pitchFamily="34" charset="0"/>
                <a:sym typeface="Symbol"/>
              </a:rPr>
              <a:t></a:t>
            </a:r>
            <a:r>
              <a:rPr lang="en-US" sz="2400" baseline="-25000" dirty="0">
                <a:latin typeface="Trebuchet MS" panose="020B0603020202020204" pitchFamily="34" charset="0"/>
                <a:sym typeface="Symbol"/>
              </a:rPr>
              <a:t>X</a:t>
            </a:r>
            <a:r>
              <a:rPr lang="en-US" sz="2400" dirty="0">
                <a:latin typeface="Trebuchet MS" panose="020B0603020202020204" pitchFamily="34" charset="0"/>
                <a:sym typeface="Symbol"/>
              </a:rPr>
              <a:t> = E(X), </a:t>
            </a:r>
            <a:r>
              <a:rPr lang="en-US" sz="2400" baseline="-25000" dirty="0">
                <a:latin typeface="Trebuchet MS" panose="020B0603020202020204" pitchFamily="34" charset="0"/>
                <a:sym typeface="Symbol"/>
              </a:rPr>
              <a:t>Y</a:t>
            </a:r>
            <a:r>
              <a:rPr lang="en-US" sz="2400" dirty="0">
                <a:latin typeface="Trebuchet MS" panose="020B0603020202020204" pitchFamily="34" charset="0"/>
                <a:sym typeface="Symbol"/>
              </a:rPr>
              <a:t> = E(Y), </a:t>
            </a:r>
            <a:r>
              <a:rPr lang="en-US" sz="2400" baseline="-25000" dirty="0">
                <a:latin typeface="Trebuchet MS" panose="020B0603020202020204" pitchFamily="34" charset="0"/>
                <a:sym typeface="Symbol"/>
              </a:rPr>
              <a:t>X</a:t>
            </a:r>
            <a:r>
              <a:rPr lang="en-US" sz="2400" baseline="30000" dirty="0">
                <a:latin typeface="Trebuchet MS" panose="020B0603020202020204" pitchFamily="34" charset="0"/>
                <a:sym typeface="Symbol"/>
              </a:rPr>
              <a:t>2</a:t>
            </a:r>
            <a:r>
              <a:rPr lang="en-US" sz="2400" dirty="0">
                <a:latin typeface="Trebuchet MS" panose="020B0603020202020204" pitchFamily="34" charset="0"/>
                <a:sym typeface="Symbol"/>
              </a:rPr>
              <a:t> = </a:t>
            </a:r>
            <a:r>
              <a:rPr lang="en-US" sz="2400" dirty="0" err="1">
                <a:latin typeface="Trebuchet MS" panose="020B0603020202020204" pitchFamily="34" charset="0"/>
                <a:sym typeface="Symbol"/>
              </a:rPr>
              <a:t>Var</a:t>
            </a:r>
            <a:r>
              <a:rPr lang="en-US" sz="2400" dirty="0">
                <a:latin typeface="Trebuchet MS" panose="020B0603020202020204" pitchFamily="34" charset="0"/>
                <a:sym typeface="Symbol"/>
              </a:rPr>
              <a:t>(X) and </a:t>
            </a:r>
            <a:r>
              <a:rPr lang="en-US" sz="2400" baseline="-25000" dirty="0">
                <a:latin typeface="Trebuchet MS" panose="020B0603020202020204" pitchFamily="34" charset="0"/>
                <a:sym typeface="Symbol"/>
              </a:rPr>
              <a:t>Y</a:t>
            </a:r>
            <a:r>
              <a:rPr lang="en-US" sz="2400" baseline="30000" dirty="0">
                <a:latin typeface="Trebuchet MS" panose="020B0603020202020204" pitchFamily="34" charset="0"/>
                <a:sym typeface="Symbol"/>
              </a:rPr>
              <a:t>2</a:t>
            </a:r>
            <a:r>
              <a:rPr lang="en-US" sz="2400" dirty="0">
                <a:latin typeface="Trebuchet MS" panose="020B0603020202020204" pitchFamily="34" charset="0"/>
                <a:sym typeface="Symbol"/>
              </a:rPr>
              <a:t> = </a:t>
            </a:r>
            <a:r>
              <a:rPr lang="en-US" sz="2400" dirty="0" err="1">
                <a:latin typeface="Trebuchet MS" panose="020B0603020202020204" pitchFamily="34" charset="0"/>
                <a:sym typeface="Symbol"/>
              </a:rPr>
              <a:t>Var</a:t>
            </a:r>
            <a:r>
              <a:rPr lang="en-US" sz="2400" dirty="0">
                <a:latin typeface="Trebuchet MS" panose="020B0603020202020204" pitchFamily="34" charset="0"/>
                <a:sym typeface="Symbol"/>
              </a:rPr>
              <a:t>(Y). </a:t>
            </a:r>
            <a:endParaRPr lang="en-US" sz="2400" dirty="0">
              <a:latin typeface="Trebuchet MS" panose="020B0603020202020204" pitchFamily="34" charset="0"/>
            </a:endParaRPr>
          </a:p>
        </p:txBody>
      </p:sp>
      <p:sp>
        <p:nvSpPr>
          <p:cNvPr id="10"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37</a:t>
            </a:fld>
            <a:endParaRPr lang="en-AU" altLang="en-US" sz="1400" b="1" baseline="0" dirty="0">
              <a:latin typeface="Times" pitchFamily="18" charset="0"/>
            </a:endParaRPr>
          </a:p>
        </p:txBody>
      </p:sp>
      <p:sp>
        <p:nvSpPr>
          <p:cNvPr id="43014" name="Text Box 4"/>
          <p:cNvSpPr txBox="1">
            <a:spLocks noChangeArrowheads="1"/>
          </p:cNvSpPr>
          <p:nvPr/>
        </p:nvSpPr>
        <p:spPr bwMode="auto">
          <a:xfrm>
            <a:off x="1405892" y="4582903"/>
            <a:ext cx="76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eaLnBrk="1" hangingPunct="1">
              <a:spcBef>
                <a:spcPct val="50000"/>
              </a:spcBef>
              <a:buFontTx/>
              <a:buNone/>
            </a:pPr>
            <a:r>
              <a:rPr lang="en-US" altLang="en-US" sz="2800" baseline="0" dirty="0">
                <a:latin typeface="Symbol" pitchFamily="18" charset="2"/>
              </a:rPr>
              <a:t>r</a:t>
            </a:r>
            <a:r>
              <a:rPr lang="en-US" altLang="en-US" sz="2800" baseline="0" dirty="0">
                <a:latin typeface="Arial Narrow" pitchFamily="34" charset="0"/>
              </a:rPr>
              <a:t> =</a:t>
            </a:r>
          </a:p>
        </p:txBody>
      </p:sp>
      <p:sp>
        <p:nvSpPr>
          <p:cNvPr id="8" name="Rectangle 2"/>
          <p:cNvSpPr txBox="1">
            <a:spLocks noChangeArrowheads="1"/>
          </p:cNvSpPr>
          <p:nvPr/>
        </p:nvSpPr>
        <p:spPr bwMode="auto">
          <a:xfrm>
            <a:off x="323850" y="333375"/>
            <a:ext cx="7772400" cy="642938"/>
          </a:xfrm>
          <a:prstGeom prst="rect">
            <a:avLst/>
          </a:prstGeom>
          <a:noFill/>
          <a:ln w="9525">
            <a:noFill/>
            <a:miter lim="800000"/>
            <a:headEnd/>
            <a:tailEnd/>
          </a:ln>
          <a:effectLst/>
        </p:spPr>
        <p:txBody>
          <a:bodyPr anchor="b"/>
          <a:lstStyle/>
          <a:p>
            <a:pPr eaLnBrk="1" hangingPunct="1">
              <a:defRPr/>
            </a:pPr>
            <a:r>
              <a:rPr lang="en-US" sz="3200" kern="0" baseline="0" dirty="0">
                <a:solidFill>
                  <a:srgbClr val="EA0088"/>
                </a:solidFill>
                <a:latin typeface="Trebuchet MS" panose="020B0603020202020204" pitchFamily="34" charset="0"/>
                <a:ea typeface="+mj-ea"/>
                <a:cs typeface="+mj-cs"/>
              </a:rPr>
              <a:t>Describing the Bivariate Distribution… </a:t>
            </a:r>
          </a:p>
        </p:txBody>
      </p:sp>
      <p:graphicFrame>
        <p:nvGraphicFramePr>
          <p:cNvPr id="3" name="Object 2"/>
          <p:cNvGraphicFramePr>
            <a:graphicFrameLocks noChangeAspect="1"/>
          </p:cNvGraphicFramePr>
          <p:nvPr>
            <p:extLst>
              <p:ext uri="{D42A27DB-BD31-4B8C-83A1-F6EECF244321}">
                <p14:modId xmlns:p14="http://schemas.microsoft.com/office/powerpoint/2010/main" val="2454164613"/>
              </p:ext>
            </p:extLst>
          </p:nvPr>
        </p:nvGraphicFramePr>
        <p:xfrm>
          <a:off x="2056416" y="4416547"/>
          <a:ext cx="2173288" cy="863994"/>
        </p:xfrm>
        <a:graphic>
          <a:graphicData uri="http://schemas.openxmlformats.org/presentationml/2006/ole">
            <mc:AlternateContent xmlns:mc="http://schemas.openxmlformats.org/markup-compatibility/2006">
              <mc:Choice xmlns:v="urn:schemas-microsoft-com:vml" Requires="v">
                <p:oleObj spid="_x0000_s162893" name="Equation" r:id="rId4" imgW="1168200" imgH="406080" progId="Equation.DSMT4">
                  <p:embed/>
                </p:oleObj>
              </mc:Choice>
              <mc:Fallback>
                <p:oleObj name="Equation" r:id="rId4" imgW="1168200" imgH="406080" progId="Equation.DSMT4">
                  <p:embed/>
                  <p:pic>
                    <p:nvPicPr>
                      <p:cNvPr id="0" name="Picture 46"/>
                      <p:cNvPicPr>
                        <a:picLocks noChangeAspect="1" noChangeArrowheads="1"/>
                      </p:cNvPicPr>
                      <p:nvPr/>
                    </p:nvPicPr>
                    <p:blipFill>
                      <a:blip r:embed="rId5"/>
                      <a:srcRect/>
                      <a:stretch>
                        <a:fillRect/>
                      </a:stretch>
                    </p:blipFill>
                    <p:spPr bwMode="auto">
                      <a:xfrm>
                        <a:off x="2056416" y="4416547"/>
                        <a:ext cx="2173288" cy="863994"/>
                      </a:xfrm>
                      <a:prstGeom prst="rect">
                        <a:avLst/>
                      </a:prstGeom>
                      <a:noFill/>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23850" y="333375"/>
            <a:ext cx="7772400" cy="642938"/>
          </a:xfrm>
          <a:prstGeom prst="rect">
            <a:avLst/>
          </a:prstGeom>
          <a:noFill/>
          <a:ln w="9525">
            <a:noFill/>
            <a:miter lim="800000"/>
            <a:headEnd/>
            <a:tailEnd/>
          </a:ln>
          <a:effectLst/>
        </p:spPr>
        <p:txBody>
          <a:bodyPr anchor="b"/>
          <a:lstStyle/>
          <a:p>
            <a:pPr defTabSz="457200" eaLnBrk="1" fontAlgn="auto" hangingPunct="1">
              <a:spcAft>
                <a:spcPts val="0"/>
              </a:spcAft>
              <a:defRPr/>
            </a:pPr>
            <a:r>
              <a:rPr lang="en-US" altLang="en-US" sz="3200" baseline="0" dirty="0">
                <a:solidFill>
                  <a:srgbClr val="EA0088"/>
                </a:solidFill>
                <a:latin typeface="Trebuchet MS" panose="020B0603020202020204" pitchFamily="34" charset="0"/>
                <a:ea typeface="+mj-ea"/>
                <a:cs typeface="Arial"/>
              </a:rPr>
              <a:t>Example 7</a:t>
            </a:r>
          </a:p>
        </p:txBody>
      </p:sp>
      <p:sp>
        <p:nvSpPr>
          <p:cNvPr id="6"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38</a:t>
            </a:fld>
            <a:endParaRPr lang="en-AU" altLang="en-US" sz="1400" b="1" baseline="0" dirty="0">
              <a:latin typeface="Times" pitchFamily="18" charset="0"/>
            </a:endParaRPr>
          </a:p>
        </p:txBody>
      </p:sp>
      <p:sp>
        <p:nvSpPr>
          <p:cNvPr id="207873" name="Rectangle 2"/>
          <p:cNvSpPr>
            <a:spLocks noChangeArrowheads="1"/>
          </p:cNvSpPr>
          <p:nvPr/>
        </p:nvSpPr>
        <p:spPr bwMode="auto">
          <a:xfrm>
            <a:off x="395288" y="1196975"/>
            <a:ext cx="8497192"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1" algn="just" defTabSz="914400" rtl="0" eaLnBrk="0" fontAlgn="base" latinLnBrk="0" hangingPunct="0">
              <a:lnSpc>
                <a:spcPct val="100000"/>
              </a:lnSpc>
              <a:spcBef>
                <a:spcPct val="20000"/>
              </a:spcBef>
              <a:spcAft>
                <a:spcPct val="0"/>
              </a:spcAft>
              <a:buClrTx/>
              <a:buSzTx/>
              <a:tabLst/>
            </a:pPr>
            <a:r>
              <a:rPr kumimoji="0" lang="en-US" sz="2300" b="0" i="0" u="none" strike="noStrike" cap="none" normalizeH="0" baseline="0" dirty="0">
                <a:ln>
                  <a:noFill/>
                </a:ln>
                <a:solidFill>
                  <a:schemeClr val="tx1"/>
                </a:solidFill>
                <a:effectLst/>
                <a:latin typeface="Trebuchet MS" pitchFamily="34" charset="0"/>
              </a:rPr>
              <a:t>Calculate the covariance and coefficient of correlation between the number of houses sold by the two agents in Example 6.</a:t>
            </a:r>
          </a:p>
          <a:p>
            <a:pPr marL="0" marR="0" lvl="1" algn="just" defTabSz="914400" rtl="0" eaLnBrk="0" fontAlgn="base" latinLnBrk="0" hangingPunct="0">
              <a:lnSpc>
                <a:spcPct val="100000"/>
              </a:lnSpc>
              <a:spcBef>
                <a:spcPct val="20000"/>
              </a:spcBef>
              <a:spcAft>
                <a:spcPct val="0"/>
              </a:spcAft>
              <a:buClrTx/>
              <a:buSzTx/>
              <a:tabLst/>
            </a:pPr>
            <a:endParaRPr kumimoji="0" lang="en-US" sz="2300" b="0" i="0" u="none" strike="noStrike" cap="none" normalizeH="0" baseline="0" dirty="0">
              <a:ln>
                <a:noFill/>
              </a:ln>
              <a:solidFill>
                <a:schemeClr val="tx1"/>
              </a:solidFill>
              <a:effectLst/>
              <a:latin typeface="Trebuchet MS" pitchFamily="34" charset="0"/>
            </a:endParaRPr>
          </a:p>
          <a:p>
            <a:pPr marL="342900" marR="0" lvl="0" indent="-342900" algn="l" defTabSz="914400" rtl="0" eaLnBrk="0" fontAlgn="base" latinLnBrk="0" hangingPunct="0">
              <a:lnSpc>
                <a:spcPct val="100000"/>
              </a:lnSpc>
              <a:spcBef>
                <a:spcPct val="20000"/>
              </a:spcBef>
              <a:spcAft>
                <a:spcPct val="0"/>
              </a:spcAft>
              <a:buClrTx/>
              <a:buSzTx/>
              <a:tabLst/>
            </a:pPr>
            <a:r>
              <a:rPr kumimoji="0" lang="en-US" sz="2400" b="1" i="0" u="none" strike="noStrike" cap="none" normalizeH="0" baseline="0" dirty="0">
                <a:ln>
                  <a:noFill/>
                </a:ln>
                <a:solidFill>
                  <a:schemeClr val="accent2"/>
                </a:solidFill>
                <a:effectLst/>
                <a:latin typeface="Trebuchet MS" pitchFamily="34" charset="0"/>
              </a:rPr>
              <a:t>Solution</a:t>
            </a:r>
          </a:p>
          <a:p>
            <a:pPr marL="342900" lvl="0" indent="-342900">
              <a:spcBef>
                <a:spcPct val="20000"/>
              </a:spcBef>
              <a:buClr>
                <a:srgbClr val="FF0000"/>
              </a:buClr>
              <a:buSzPts val="2400"/>
            </a:pPr>
            <a:r>
              <a:rPr kumimoji="0" lang="en-US" sz="2400" b="0" i="0" u="none" strike="noStrike" cap="none" normalizeH="0" baseline="0" dirty="0">
                <a:ln>
                  <a:noFill/>
                </a:ln>
                <a:solidFill>
                  <a:schemeClr val="tx1"/>
                </a:solidFill>
                <a:effectLst/>
                <a:latin typeface="Trebuchet MS" pitchFamily="34" charset="0"/>
              </a:rPr>
              <a:t>From previous calculations in Example 6, we have</a:t>
            </a:r>
          </a:p>
          <a:p>
            <a:pPr marL="342900" lvl="0" indent="-342900">
              <a:spcBef>
                <a:spcPct val="20000"/>
              </a:spcBef>
              <a:buClr>
                <a:srgbClr val="FF0000"/>
              </a:buClr>
              <a:buSzPts val="2400"/>
            </a:pPr>
            <a:r>
              <a:rPr lang="en-US" baseline="0" dirty="0">
                <a:latin typeface="Trebuchet MS" pitchFamily="34" charset="0"/>
              </a:rPr>
              <a:t>	</a:t>
            </a:r>
            <a:r>
              <a:rPr lang="en-US" baseline="0" dirty="0">
                <a:latin typeface="Trebuchet MS" pitchFamily="34" charset="0"/>
                <a:sym typeface="Symbol"/>
              </a:rPr>
              <a:t> </a:t>
            </a:r>
            <a:r>
              <a:rPr lang="en-US" dirty="0">
                <a:latin typeface="Trebuchet MS" pitchFamily="34" charset="0"/>
              </a:rPr>
              <a:t>x</a:t>
            </a:r>
            <a:r>
              <a:rPr lang="en-US" baseline="0" dirty="0">
                <a:latin typeface="Trebuchet MS" pitchFamily="34" charset="0"/>
              </a:rPr>
              <a:t>= 0.7; </a:t>
            </a:r>
            <a:r>
              <a:rPr lang="en-US" baseline="0" dirty="0">
                <a:latin typeface="Trebuchet MS" pitchFamily="34" charset="0"/>
                <a:sym typeface="Symbol"/>
              </a:rPr>
              <a:t></a:t>
            </a:r>
            <a:r>
              <a:rPr lang="en-US" dirty="0">
                <a:latin typeface="Trebuchet MS" pitchFamily="34" charset="0"/>
              </a:rPr>
              <a:t>y</a:t>
            </a:r>
            <a:r>
              <a:rPr lang="en-US" baseline="0" dirty="0">
                <a:latin typeface="Trebuchet MS" pitchFamily="34" charset="0"/>
              </a:rPr>
              <a:t>= 0.5;   </a:t>
            </a:r>
          </a:p>
          <a:p>
            <a:pPr marL="342900" lvl="0" indent="-342900">
              <a:spcBef>
                <a:spcPct val="20000"/>
              </a:spcBef>
              <a:buClr>
                <a:srgbClr val="FF0000"/>
              </a:buClr>
              <a:buSzPts val="2400"/>
            </a:pPr>
            <a:endParaRPr kumimoji="0" lang="en-US" sz="2400" b="0" i="0" u="none" strike="noStrike" cap="none" normalizeH="0" baseline="0" dirty="0">
              <a:ln>
                <a:noFill/>
              </a:ln>
              <a:solidFill>
                <a:schemeClr val="tx1"/>
              </a:solidFill>
              <a:effectLst/>
              <a:latin typeface="Trebuchet MS" pitchFamily="34" charset="0"/>
            </a:endParaRPr>
          </a:p>
          <a:p>
            <a:pPr marL="342900" lvl="0" indent="-342900">
              <a:spcBef>
                <a:spcPct val="20000"/>
              </a:spcBef>
              <a:buClr>
                <a:srgbClr val="FF0000"/>
              </a:buClr>
              <a:buSzPts val="2400"/>
            </a:pPr>
            <a:r>
              <a:rPr kumimoji="0" lang="en-US" sz="2400" b="0" i="0" u="none" strike="noStrike" cap="none" normalizeH="0" baseline="0" dirty="0">
                <a:ln>
                  <a:noFill/>
                </a:ln>
                <a:solidFill>
                  <a:schemeClr val="tx1"/>
                </a:solidFill>
                <a:effectLst/>
                <a:latin typeface="Trebuchet MS" pitchFamily="34" charset="0"/>
              </a:rPr>
              <a:t>COV(X,Y) = </a:t>
            </a:r>
            <a:r>
              <a:rPr kumimoji="0" lang="en-US" sz="2400" b="0" i="0" u="none" strike="noStrike" cap="none" normalizeH="0" baseline="0" dirty="0">
                <a:ln>
                  <a:noFill/>
                </a:ln>
                <a:solidFill>
                  <a:schemeClr val="tx1"/>
                </a:solidFill>
                <a:effectLst/>
                <a:latin typeface="Trebuchet MS" pitchFamily="34" charset="0"/>
                <a:sym typeface="Symbol"/>
              </a:rPr>
              <a:t></a:t>
            </a:r>
            <a:r>
              <a:rPr lang="en-US" dirty="0" err="1">
                <a:latin typeface="Trebuchet MS" pitchFamily="34" charset="0"/>
              </a:rPr>
              <a:t>xy</a:t>
            </a:r>
            <a:r>
              <a:rPr lang="en-US" dirty="0">
                <a:latin typeface="Trebuchet MS" pitchFamily="34" charset="0"/>
              </a:rPr>
              <a:t> </a:t>
            </a:r>
            <a:r>
              <a:rPr kumimoji="0" lang="en-US" sz="2400" b="0" i="0" u="none" strike="noStrike" cap="none" normalizeH="0" baseline="0" dirty="0">
                <a:ln>
                  <a:noFill/>
                </a:ln>
                <a:solidFill>
                  <a:schemeClr val="tx1"/>
                </a:solidFill>
                <a:effectLst/>
                <a:latin typeface="Trebuchet MS" pitchFamily="34" charset="0"/>
              </a:rPr>
              <a:t>= </a:t>
            </a:r>
            <a:r>
              <a:rPr kumimoji="0" lang="en-US" sz="2400" b="0" i="0" u="none" strike="noStrike" cap="none" normalizeH="0" baseline="0" dirty="0">
                <a:ln>
                  <a:noFill/>
                </a:ln>
                <a:solidFill>
                  <a:schemeClr val="tx1"/>
                </a:solidFill>
                <a:effectLst/>
                <a:latin typeface="Trebuchet MS" pitchFamily="34" charset="0"/>
                <a:sym typeface="Symbol"/>
              </a:rPr>
              <a:t></a:t>
            </a:r>
            <a:r>
              <a:rPr kumimoji="0" lang="en-US" sz="2400" b="0" i="0" u="none" strike="noStrike" cap="none" normalizeH="0" baseline="0" dirty="0">
                <a:ln>
                  <a:noFill/>
                </a:ln>
                <a:solidFill>
                  <a:schemeClr val="tx1"/>
                </a:solidFill>
                <a:effectLst/>
                <a:latin typeface="Trebuchet MS" pitchFamily="34" charset="0"/>
              </a:rPr>
              <a:t>(x–</a:t>
            </a:r>
            <a:r>
              <a:rPr kumimoji="0" lang="en-US" sz="2400" b="0" i="0" u="none" strike="noStrike" cap="none" normalizeH="0" baseline="0" dirty="0">
                <a:ln>
                  <a:noFill/>
                </a:ln>
                <a:solidFill>
                  <a:schemeClr val="tx1"/>
                </a:solidFill>
                <a:effectLst/>
                <a:latin typeface="Trebuchet MS" pitchFamily="34" charset="0"/>
                <a:sym typeface="Symbol"/>
              </a:rPr>
              <a:t></a:t>
            </a:r>
            <a:r>
              <a:rPr kumimoji="0" lang="en-US" sz="2400" b="0" i="0" u="none" strike="noStrike" cap="none" normalizeH="0" baseline="-25000" dirty="0">
                <a:ln>
                  <a:noFill/>
                </a:ln>
                <a:solidFill>
                  <a:schemeClr val="tx1"/>
                </a:solidFill>
                <a:effectLst/>
                <a:latin typeface="Trebuchet MS" pitchFamily="34" charset="0"/>
              </a:rPr>
              <a:t>x</a:t>
            </a:r>
            <a:r>
              <a:rPr kumimoji="0" lang="en-US" sz="2400" b="0" i="0" u="none" strike="noStrike" cap="none" normalizeH="0" baseline="0" dirty="0">
                <a:ln>
                  <a:noFill/>
                </a:ln>
                <a:solidFill>
                  <a:schemeClr val="tx1"/>
                </a:solidFill>
                <a:effectLst/>
                <a:latin typeface="Trebuchet MS" pitchFamily="34" charset="0"/>
              </a:rPr>
              <a:t>)(y–</a:t>
            </a:r>
            <a:r>
              <a:rPr lang="en-US" baseline="0" dirty="0">
                <a:latin typeface="Trebuchet MS" pitchFamily="34" charset="0"/>
                <a:sym typeface="Symbol"/>
              </a:rPr>
              <a:t></a:t>
            </a:r>
            <a:r>
              <a:rPr kumimoji="0" lang="en-US" sz="2400" b="0" i="0" u="none" strike="noStrike" cap="none" normalizeH="0" baseline="-25000" dirty="0">
                <a:ln>
                  <a:noFill/>
                </a:ln>
                <a:solidFill>
                  <a:schemeClr val="tx1"/>
                </a:solidFill>
                <a:effectLst/>
                <a:latin typeface="Trebuchet MS" pitchFamily="34" charset="0"/>
              </a:rPr>
              <a:t>y</a:t>
            </a:r>
            <a:r>
              <a:rPr kumimoji="0" lang="en-US" sz="2400" b="0" i="0" u="none" strike="noStrike" cap="none" normalizeH="0" baseline="0" dirty="0">
                <a:ln>
                  <a:noFill/>
                </a:ln>
                <a:solidFill>
                  <a:schemeClr val="tx1"/>
                </a:solidFill>
                <a:effectLst/>
                <a:latin typeface="Trebuchet MS" pitchFamily="34" charset="0"/>
              </a:rPr>
              <a:t>)</a:t>
            </a:r>
            <a:r>
              <a:rPr kumimoji="0" lang="en-US" sz="2400" b="0" i="1" u="none" strike="noStrike" cap="none" normalizeH="0" baseline="0" dirty="0">
                <a:ln>
                  <a:noFill/>
                </a:ln>
                <a:solidFill>
                  <a:schemeClr val="tx1"/>
                </a:solidFill>
                <a:effectLst/>
                <a:latin typeface="Trebuchet MS" pitchFamily="34" charset="0"/>
              </a:rPr>
              <a:t>p</a:t>
            </a:r>
            <a:r>
              <a:rPr kumimoji="0" lang="en-US" sz="2400" b="0" i="0" u="none" strike="noStrike" cap="none" normalizeH="0" baseline="0" dirty="0">
                <a:ln>
                  <a:noFill/>
                </a:ln>
                <a:solidFill>
                  <a:schemeClr val="tx1"/>
                </a:solidFill>
                <a:effectLst/>
                <a:latin typeface="Trebuchet MS" pitchFamily="34" charset="0"/>
              </a:rPr>
              <a:t>(</a:t>
            </a:r>
            <a:r>
              <a:rPr kumimoji="0" lang="en-US" sz="2400" b="0" i="0" u="none" strike="noStrike" cap="none" normalizeH="0" baseline="0" dirty="0" err="1">
                <a:ln>
                  <a:noFill/>
                </a:ln>
                <a:solidFill>
                  <a:schemeClr val="tx1"/>
                </a:solidFill>
                <a:effectLst/>
                <a:latin typeface="Trebuchet MS" pitchFamily="34" charset="0"/>
              </a:rPr>
              <a:t>x,y</a:t>
            </a:r>
            <a:r>
              <a:rPr kumimoji="0" lang="en-US" sz="2400" b="0" i="0" u="none" strike="noStrike" cap="none" normalizeH="0" baseline="0" dirty="0">
                <a:ln>
                  <a:noFill/>
                </a:ln>
                <a:solidFill>
                  <a:schemeClr val="tx1"/>
                </a:solidFill>
                <a:effectLst/>
                <a:latin typeface="Trebuchet MS" pitchFamily="34" charset="0"/>
              </a:rPr>
              <a:t>) </a:t>
            </a:r>
          </a:p>
          <a:p>
            <a:pPr marL="342900" marR="0" lvl="0" indent="-342900" algn="l" defTabSz="914400" rtl="0" eaLnBrk="0" fontAlgn="base" latinLnBrk="0" hangingPunct="0">
              <a:lnSpc>
                <a:spcPct val="100000"/>
              </a:lnSpc>
              <a:spcBef>
                <a:spcPct val="20000"/>
              </a:spcBef>
              <a:spcAft>
                <a:spcPct val="0"/>
              </a:spcAft>
              <a:buClrTx/>
              <a:buSzTx/>
              <a:tabLst/>
            </a:pPr>
            <a:r>
              <a:rPr kumimoji="0" lang="en-US" sz="2400" b="0" i="0" u="none" strike="noStrike" cap="none" normalizeH="0" baseline="0" dirty="0">
                <a:ln>
                  <a:noFill/>
                </a:ln>
                <a:solidFill>
                  <a:schemeClr val="tx1"/>
                </a:solidFill>
                <a:effectLst/>
                <a:latin typeface="Trebuchet MS" pitchFamily="34" charset="0"/>
              </a:rPr>
              <a:t>		      	  = (0–0.7)(0–0.5)p(0,0)+…+(2–0.7)(2–0.5)p(2,2) </a:t>
            </a:r>
          </a:p>
          <a:p>
            <a:pPr marL="342900" marR="0" lvl="0" indent="-342900" algn="l" defTabSz="914400" rtl="0" eaLnBrk="0" fontAlgn="base" latinLnBrk="0" hangingPunct="0">
              <a:lnSpc>
                <a:spcPct val="100000"/>
              </a:lnSpc>
              <a:spcBef>
                <a:spcPct val="20000"/>
              </a:spcBef>
              <a:spcAft>
                <a:spcPct val="0"/>
              </a:spcAft>
              <a:buClrTx/>
              <a:buSzTx/>
              <a:tabLst/>
            </a:pPr>
            <a:r>
              <a:rPr lang="en-US" baseline="0" dirty="0">
                <a:latin typeface="Trebuchet MS" pitchFamily="34" charset="0"/>
              </a:rPr>
              <a:t>			  </a:t>
            </a:r>
            <a:r>
              <a:rPr kumimoji="0" lang="en-US" sz="2400" b="0" i="0" u="none" strike="noStrike" cap="none" normalizeH="0" baseline="0" dirty="0">
                <a:ln>
                  <a:noFill/>
                </a:ln>
                <a:solidFill>
                  <a:schemeClr val="tx1"/>
                </a:solidFill>
                <a:effectLst/>
                <a:latin typeface="Trebuchet MS" pitchFamily="34" charset="0"/>
              </a:rPr>
              <a:t>= –0.15</a:t>
            </a:r>
          </a:p>
        </p:txBody>
      </p:sp>
      <p:graphicFrame>
        <p:nvGraphicFramePr>
          <p:cNvPr id="207874" name="Object 2"/>
          <p:cNvGraphicFramePr>
            <a:graphicFrameLocks noChangeAspect="1"/>
          </p:cNvGraphicFramePr>
          <p:nvPr/>
        </p:nvGraphicFramePr>
        <p:xfrm>
          <a:off x="3282652" y="3630613"/>
          <a:ext cx="4457700" cy="446087"/>
        </p:xfrm>
        <a:graphic>
          <a:graphicData uri="http://schemas.openxmlformats.org/presentationml/2006/ole">
            <mc:AlternateContent xmlns:mc="http://schemas.openxmlformats.org/markup-compatibility/2006">
              <mc:Choice xmlns:v="urn:schemas-microsoft-com:vml" Requires="v">
                <p:oleObj spid="_x0000_s207904" name="Equation" r:id="rId4" imgW="2286000" imgH="228600" progId="Equation.DSMT4">
                  <p:embed/>
                </p:oleObj>
              </mc:Choice>
              <mc:Fallback>
                <p:oleObj name="Equation" r:id="rId4" imgW="2286000" imgH="2286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2652" y="3630613"/>
                        <a:ext cx="4457700"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23850" y="260350"/>
            <a:ext cx="7772400" cy="661988"/>
          </a:xfrm>
        </p:spPr>
        <p:txBody>
          <a:bodyPr/>
          <a:lstStyle/>
          <a:p>
            <a:pPr algn="l">
              <a:defRPr/>
            </a:pPr>
            <a:r>
              <a:rPr altLang="en-US" sz="3200" cap="none" dirty="0">
                <a:solidFill>
                  <a:srgbClr val="EA0088"/>
                </a:solidFill>
                <a:latin typeface="Trebuchet MS" panose="020B0603020202020204" pitchFamily="34" charset="0"/>
              </a:rPr>
              <a:t>Example 7…</a:t>
            </a:r>
          </a:p>
        </p:txBody>
      </p:sp>
      <p:pic>
        <p:nvPicPr>
          <p:cNvPr id="45059" name="Picture 17"/>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a:xfrm>
            <a:off x="611436" y="1052514"/>
            <a:ext cx="7056908" cy="3138591"/>
          </a:xfrm>
          <a:noFill/>
        </p:spPr>
      </p:pic>
      <p:sp>
        <p:nvSpPr>
          <p:cNvPr id="11"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39</a:t>
            </a:fld>
            <a:endParaRPr lang="en-AU" altLang="en-US" sz="1400" b="1" baseline="0" dirty="0">
              <a:latin typeface="Times" pitchFamily="18" charset="0"/>
            </a:endParaRPr>
          </a:p>
        </p:txBody>
      </p:sp>
      <p:sp>
        <p:nvSpPr>
          <p:cNvPr id="45061" name="FlagCount" hidden="1">
            <a:hlinkClick r:id="rId5"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400" b="1">
                <a:latin typeface="Tahoma" charset="0"/>
                <a:cs typeface="Tahoma" charset="0"/>
              </a:rPr>
              <a:t>0</a:t>
            </a:r>
          </a:p>
        </p:txBody>
      </p:sp>
      <p:sp>
        <p:nvSpPr>
          <p:cNvPr id="56327" name="Rectangle 9"/>
          <p:cNvSpPr>
            <a:spLocks noChangeArrowheads="1"/>
          </p:cNvSpPr>
          <p:nvPr/>
        </p:nvSpPr>
        <p:spPr bwMode="auto">
          <a:xfrm>
            <a:off x="107504" y="5353738"/>
            <a:ext cx="9146332" cy="446276"/>
          </a:xfrm>
          <a:prstGeom prst="rect">
            <a:avLst/>
          </a:prstGeom>
          <a:noFill/>
          <a:ln w="9525">
            <a:noFill/>
            <a:miter lim="800000"/>
            <a:headEnd/>
            <a:tailEnd/>
          </a:ln>
        </p:spPr>
        <p:txBody>
          <a:bodyPr wrap="square" anchor="ctr">
            <a:spAutoFit/>
          </a:bodyPr>
          <a:lstStyle/>
          <a:p>
            <a:pPr>
              <a:defRPr/>
            </a:pPr>
            <a:r>
              <a:rPr lang="en-US" sz="2300" baseline="0" dirty="0">
                <a:solidFill>
                  <a:srgbClr val="00B050"/>
                </a:solidFill>
                <a:latin typeface="Trebuchet MS" panose="020B0603020202020204" pitchFamily="34" charset="0"/>
                <a:ea typeface="+mn-ea"/>
              </a:rPr>
              <a:t>There is a weak, negative relationship between the two variables</a:t>
            </a:r>
            <a:r>
              <a:rPr lang="en-US" sz="2300" b="1" i="1" baseline="0" dirty="0">
                <a:solidFill>
                  <a:srgbClr val="00B050"/>
                </a:solidFill>
                <a:latin typeface="+mn-lt"/>
                <a:ea typeface="+mn-ea"/>
              </a:rPr>
              <a:t>.</a:t>
            </a:r>
          </a:p>
        </p:txBody>
      </p:sp>
      <p:sp>
        <p:nvSpPr>
          <p:cNvPr id="2" name="TextBox 1"/>
          <p:cNvSpPr txBox="1"/>
          <p:nvPr/>
        </p:nvSpPr>
        <p:spPr>
          <a:xfrm>
            <a:off x="2987824" y="3789040"/>
            <a:ext cx="1691605" cy="338554"/>
          </a:xfrm>
          <a:prstGeom prst="rect">
            <a:avLst/>
          </a:prstGeom>
          <a:noFill/>
        </p:spPr>
        <p:txBody>
          <a:bodyPr wrap="square" rtlCol="0">
            <a:spAutoFit/>
          </a:bodyPr>
          <a:lstStyle/>
          <a:p>
            <a:r>
              <a:rPr lang="en-AU" dirty="0"/>
              <a:t>COV (X,Y)</a:t>
            </a:r>
          </a:p>
        </p:txBody>
      </p:sp>
      <p:cxnSp>
        <p:nvCxnSpPr>
          <p:cNvPr id="4" name="Straight Arrow Connector 3"/>
          <p:cNvCxnSpPr/>
          <p:nvPr/>
        </p:nvCxnSpPr>
        <p:spPr>
          <a:xfrm>
            <a:off x="4269463" y="4051811"/>
            <a:ext cx="161959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755576" y="3861048"/>
            <a:ext cx="1152128" cy="3600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205825" name="Object 1"/>
          <p:cNvGraphicFramePr>
            <a:graphicFrameLocks noChangeAspect="1"/>
          </p:cNvGraphicFramePr>
          <p:nvPr/>
        </p:nvGraphicFramePr>
        <p:xfrm>
          <a:off x="1115616" y="4365104"/>
          <a:ext cx="3811084" cy="792088"/>
        </p:xfrm>
        <a:graphic>
          <a:graphicData uri="http://schemas.openxmlformats.org/presentationml/2006/ole">
            <mc:AlternateContent xmlns:mc="http://schemas.openxmlformats.org/markup-compatibility/2006">
              <mc:Choice xmlns:v="urn:schemas-microsoft-com:vml" Requires="v">
                <p:oleObj spid="_x0000_s205856" name="Equation" r:id="rId6" imgW="1955520" imgH="406080" progId="Equation.DSMT4">
                  <p:embed/>
                </p:oleObj>
              </mc:Choice>
              <mc:Fallback>
                <p:oleObj name="Equation" r:id="rId6" imgW="1955520" imgH="406080" progId="Equation.DSMT4">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5616" y="4365104"/>
                        <a:ext cx="3811084" cy="792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bwMode="auto">
          <a:xfrm>
            <a:off x="457200" y="188640"/>
            <a:ext cx="8229600" cy="884237"/>
          </a:xfrm>
        </p:spPr>
        <p:txBody>
          <a:bodyPr wrap="square" numCol="1" anchorCtr="0" compatLnSpc="1">
            <a:prstTxWarp prst="textNoShape">
              <a:avLst/>
            </a:prstTxWarp>
          </a:bodyPr>
          <a:lstStyle/>
          <a:p>
            <a:pPr algn="l" eaLnBrk="1" fontAlgn="base" hangingPunct="1">
              <a:spcAft>
                <a:spcPct val="0"/>
              </a:spcAft>
            </a:pPr>
            <a:r>
              <a:rPr sz="3600" cap="none" dirty="0">
                <a:solidFill>
                  <a:srgbClr val="EA0088"/>
                </a:solidFill>
                <a:latin typeface="Trebuchet MS" charset="0"/>
                <a:ea typeface="ＭＳ Ｐゴシック" charset="0"/>
                <a:cs typeface="ＭＳ Ｐゴシック" charset="0"/>
              </a:rPr>
              <a:t>Learning objectives</a:t>
            </a:r>
          </a:p>
        </p:txBody>
      </p:sp>
      <p:sp>
        <p:nvSpPr>
          <p:cNvPr id="19458" name="Rectangle 3"/>
          <p:cNvSpPr>
            <a:spLocks noGrp="1" noChangeArrowheads="1"/>
          </p:cNvSpPr>
          <p:nvPr>
            <p:ph idx="1"/>
          </p:nvPr>
        </p:nvSpPr>
        <p:spPr>
          <a:xfrm>
            <a:off x="468312" y="1130027"/>
            <a:ext cx="8424168" cy="4297363"/>
          </a:xfrm>
        </p:spPr>
        <p:txBody>
          <a:bodyPr/>
          <a:lstStyle/>
          <a:p>
            <a:pPr marL="796925" indent="-796925" algn="just">
              <a:buNone/>
              <a:tabLst>
                <a:tab pos="719138" algn="l"/>
              </a:tabLst>
            </a:pPr>
            <a:r>
              <a:rPr lang="en-US" sz="2400" b="1" dirty="0">
                <a:solidFill>
                  <a:srgbClr val="00B050"/>
                </a:solidFill>
                <a:latin typeface="Trebuchet MS" charset="0"/>
                <a:ea typeface="ＭＳ Ｐゴシック" charset="0"/>
              </a:rPr>
              <a:t>LO1</a:t>
            </a:r>
            <a:r>
              <a:rPr lang="en-US" sz="2400" dirty="0">
                <a:solidFill>
                  <a:srgbClr val="00B050"/>
                </a:solidFill>
                <a:latin typeface="Trebuchet MS" charset="0"/>
                <a:ea typeface="ＭＳ Ｐゴシック" charset="0"/>
              </a:rPr>
              <a:t> 	Explain the importance of probability distributions</a:t>
            </a:r>
          </a:p>
          <a:p>
            <a:pPr marL="796925" indent="-796925" algn="just">
              <a:buNone/>
              <a:tabLst>
                <a:tab pos="719138" algn="l"/>
              </a:tabLst>
            </a:pPr>
            <a:r>
              <a:rPr lang="en-US" sz="2400" b="1" dirty="0">
                <a:solidFill>
                  <a:srgbClr val="00B050"/>
                </a:solidFill>
                <a:latin typeface="Trebuchet MS" charset="0"/>
                <a:ea typeface="ＭＳ Ｐゴシック" charset="0"/>
              </a:rPr>
              <a:t>LO2</a:t>
            </a:r>
            <a:r>
              <a:rPr lang="en-US" sz="2400" dirty="0">
                <a:solidFill>
                  <a:srgbClr val="00B050"/>
                </a:solidFill>
                <a:latin typeface="Trebuchet MS" charset="0"/>
                <a:ea typeface="ＭＳ Ｐゴシック" charset="0"/>
              </a:rPr>
              <a:t> 	Discuss the concept of a random variable and its probability distribution</a:t>
            </a:r>
          </a:p>
          <a:p>
            <a:pPr marL="796925" indent="-796925" algn="just">
              <a:buNone/>
              <a:tabLst>
                <a:tab pos="719138" algn="l"/>
              </a:tabLst>
            </a:pPr>
            <a:r>
              <a:rPr lang="en-US" sz="2400" b="1" dirty="0">
                <a:solidFill>
                  <a:srgbClr val="00B050"/>
                </a:solidFill>
                <a:latin typeface="Trebuchet MS" charset="0"/>
                <a:ea typeface="ＭＳ Ｐゴシック" charset="0"/>
              </a:rPr>
              <a:t>LO3</a:t>
            </a:r>
            <a:r>
              <a:rPr lang="en-US" sz="2400" dirty="0">
                <a:solidFill>
                  <a:srgbClr val="00B050"/>
                </a:solidFill>
                <a:latin typeface="Trebuchet MS" charset="0"/>
                <a:ea typeface="ＭＳ Ｐゴシック" charset="0"/>
              </a:rPr>
              <a:t> 	Compute the mean and standard deviation of a discrete probability distribution, and apply the laws of expected value and variance</a:t>
            </a:r>
          </a:p>
          <a:p>
            <a:pPr marL="796925" indent="-796925" algn="just">
              <a:buNone/>
              <a:tabLst>
                <a:tab pos="719138" algn="l"/>
              </a:tabLst>
            </a:pPr>
            <a:r>
              <a:rPr lang="en-US" sz="2400" b="1" dirty="0">
                <a:solidFill>
                  <a:srgbClr val="00B050"/>
                </a:solidFill>
                <a:latin typeface="Trebuchet MS" charset="0"/>
                <a:ea typeface="ＭＳ Ｐゴシック" charset="0"/>
              </a:rPr>
              <a:t>LO4</a:t>
            </a:r>
            <a:r>
              <a:rPr lang="en-US" sz="2400" dirty="0">
                <a:solidFill>
                  <a:srgbClr val="00B050"/>
                </a:solidFill>
                <a:latin typeface="Trebuchet MS" charset="0"/>
                <a:ea typeface="ＭＳ Ｐゴシック" charset="0"/>
              </a:rPr>
              <a:t> 	Explain the bivariate distribution and compute joint probabilities, </a:t>
            </a:r>
            <a:r>
              <a:rPr lang="en-US" sz="2400" dirty="0" err="1">
                <a:solidFill>
                  <a:srgbClr val="00B050"/>
                </a:solidFill>
                <a:latin typeface="Trebuchet MS" charset="0"/>
                <a:ea typeface="ＭＳ Ｐゴシック" charset="0"/>
              </a:rPr>
              <a:t>covariances</a:t>
            </a:r>
            <a:r>
              <a:rPr lang="en-US" sz="2400" dirty="0">
                <a:solidFill>
                  <a:srgbClr val="00B050"/>
                </a:solidFill>
                <a:latin typeface="Trebuchet MS" charset="0"/>
                <a:ea typeface="ＭＳ Ｐゴシック" charset="0"/>
              </a:rPr>
              <a:t> and correlations</a:t>
            </a:r>
          </a:p>
          <a:p>
            <a:pPr marL="796925" indent="-796925" algn="just">
              <a:buNone/>
              <a:tabLst>
                <a:tab pos="719138" algn="l"/>
              </a:tabLst>
            </a:pPr>
            <a:r>
              <a:rPr lang="en-US" sz="2400" b="1" dirty="0">
                <a:solidFill>
                  <a:srgbClr val="00B050"/>
                </a:solidFill>
                <a:latin typeface="Trebuchet MS" charset="0"/>
                <a:ea typeface="ＭＳ Ｐゴシック" charset="0"/>
              </a:rPr>
              <a:t>LO5</a:t>
            </a:r>
            <a:r>
              <a:rPr lang="en-US" sz="2400" dirty="0">
                <a:solidFill>
                  <a:srgbClr val="00B050"/>
                </a:solidFill>
                <a:latin typeface="Trebuchet MS" charset="0"/>
                <a:ea typeface="ＭＳ Ｐゴシック" charset="0"/>
              </a:rPr>
              <a:t> 	Understand the Bernoulli trial and binomial distribution, and calculate the mean and the variance</a:t>
            </a:r>
          </a:p>
        </p:txBody>
      </p:sp>
      <p:sp>
        <p:nvSpPr>
          <p:cNvPr id="2" name="Slide Number Placeholder 1"/>
          <p:cNvSpPr>
            <a:spLocks noGrp="1"/>
          </p:cNvSpPr>
          <p:nvPr>
            <p:ph type="sldNum" sz="quarter" idx="10"/>
          </p:nvPr>
        </p:nvSpPr>
        <p:spPr/>
        <p:txBody>
          <a:bodyPr/>
          <a:lstStyle/>
          <a:p>
            <a:pPr>
              <a:defRPr/>
            </a:pPr>
            <a:fld id="{1C8FC956-BE07-40DD-AA44-E7FD78540D5B}" type="slidenum">
              <a:rPr lang="en-AU" smtClean="0"/>
              <a:pPr>
                <a:defRPr/>
              </a:pPr>
              <a:t>4</a:t>
            </a:fld>
            <a:endParaRPr lang="en-AU">
              <a:latin typeface="Times" charset="0"/>
            </a:endParaRPr>
          </a:p>
        </p:txBody>
      </p:sp>
    </p:spTree>
    <p:extLst>
      <p:ext uri="{BB962C8B-B14F-4D97-AF65-F5344CB8AC3E}">
        <p14:creationId xmlns:p14="http://schemas.microsoft.com/office/powerpoint/2010/main" val="2927409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0401" name="Rectangle 17"/>
          <p:cNvSpPr>
            <a:spLocks noGrp="1" noChangeArrowheads="1"/>
          </p:cNvSpPr>
          <p:nvPr>
            <p:ph type="title"/>
          </p:nvPr>
        </p:nvSpPr>
        <p:spPr>
          <a:xfrm>
            <a:off x="395536" y="404664"/>
            <a:ext cx="7334250" cy="641350"/>
          </a:xfrm>
        </p:spPr>
        <p:txBody>
          <a:bodyPr/>
          <a:lstStyle/>
          <a:p>
            <a:pPr algn="l">
              <a:tabLst>
                <a:tab pos="911225" algn="l"/>
              </a:tabLst>
              <a:defRPr/>
            </a:pPr>
            <a:r>
              <a:rPr altLang="en-US" sz="3200" cap="none" dirty="0">
                <a:solidFill>
                  <a:srgbClr val="EA0088"/>
                </a:solidFill>
                <a:latin typeface="Trebuchet MS" panose="020B0603020202020204" pitchFamily="34" charset="0"/>
              </a:rPr>
              <a:t>Conditional Probability</a:t>
            </a:r>
          </a:p>
        </p:txBody>
      </p:sp>
      <p:sp>
        <p:nvSpPr>
          <p:cNvPr id="15"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40</a:t>
            </a:fld>
            <a:endParaRPr lang="en-AU" altLang="en-US" sz="1400" b="1" baseline="0" dirty="0">
              <a:latin typeface="Times" pitchFamily="18" charset="0"/>
            </a:endParaRPr>
          </a:p>
        </p:txBody>
      </p:sp>
      <p:graphicFrame>
        <p:nvGraphicFramePr>
          <p:cNvPr id="400386" name="Object 2"/>
          <p:cNvGraphicFramePr>
            <a:graphicFrameLocks noChangeAspect="1"/>
          </p:cNvGraphicFramePr>
          <p:nvPr>
            <p:extLst>
              <p:ext uri="{D42A27DB-BD31-4B8C-83A1-F6EECF244321}">
                <p14:modId xmlns:p14="http://schemas.microsoft.com/office/powerpoint/2010/main" val="890113337"/>
              </p:ext>
            </p:extLst>
          </p:nvPr>
        </p:nvGraphicFramePr>
        <p:xfrm>
          <a:off x="916930" y="1628800"/>
          <a:ext cx="4735190" cy="1006409"/>
        </p:xfrm>
        <a:graphic>
          <a:graphicData uri="http://schemas.openxmlformats.org/presentationml/2006/ole">
            <mc:AlternateContent xmlns:mc="http://schemas.openxmlformats.org/markup-compatibility/2006">
              <mc:Choice xmlns:v="urn:schemas-microsoft-com:vml" Requires="v">
                <p:oleObj spid="_x0000_s46189" name="Equation" r:id="rId4" imgW="1485255" imgH="317362" progId="Equation.3">
                  <p:embed/>
                </p:oleObj>
              </mc:Choice>
              <mc:Fallback>
                <p:oleObj name="Equation" r:id="rId4" imgW="1485255" imgH="317362" progId="Equation.3">
                  <p:embed/>
                  <p:pic>
                    <p:nvPicPr>
                      <p:cNvPr id="0" name="Picture 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6930" y="1628800"/>
                        <a:ext cx="4735190" cy="1006409"/>
                      </a:xfrm>
                      <a:prstGeom prst="rect">
                        <a:avLst/>
                      </a:prstGeom>
                      <a:solidFill>
                        <a:schemeClr val="bg1"/>
                      </a:solidFill>
                      <a:ln w="9525">
                        <a:solidFill>
                          <a:schemeClr val="tx1"/>
                        </a:solidFill>
                        <a:miter lim="800000"/>
                        <a:headEnd/>
                        <a:tailEnd/>
                      </a:ln>
                      <a:effectLst>
                        <a:outerShdw dist="107763" dir="18900000" algn="ctr" rotWithShape="0">
                          <a:srgbClr val="990033"/>
                        </a:outerShdw>
                      </a:effectLst>
                    </p:spPr>
                  </p:pic>
                </p:oleObj>
              </mc:Fallback>
            </mc:AlternateContent>
          </a:graphicData>
        </a:graphic>
      </p:graphicFrame>
      <p:sp>
        <p:nvSpPr>
          <p:cNvPr id="400388" name="Rectangle 4"/>
          <p:cNvSpPr>
            <a:spLocks noChangeArrowheads="1"/>
          </p:cNvSpPr>
          <p:nvPr/>
        </p:nvSpPr>
        <p:spPr bwMode="auto">
          <a:xfrm>
            <a:off x="710992" y="3162300"/>
            <a:ext cx="5791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400" b="1" baseline="0" dirty="0">
                <a:solidFill>
                  <a:schemeClr val="accent2"/>
                </a:solidFill>
                <a:latin typeface="Verdana" pitchFamily="34" charset="0"/>
              </a:rPr>
              <a:t>Example 7 – continued</a:t>
            </a:r>
          </a:p>
        </p:txBody>
      </p:sp>
      <p:grpSp>
        <p:nvGrpSpPr>
          <p:cNvPr id="2" name="Group 8"/>
          <p:cNvGrpSpPr>
            <a:grpSpLocks/>
          </p:cNvGrpSpPr>
          <p:nvPr/>
        </p:nvGrpSpPr>
        <p:grpSpPr bwMode="auto">
          <a:xfrm>
            <a:off x="1576804" y="3695700"/>
            <a:ext cx="4486275" cy="1981200"/>
            <a:chOff x="1488" y="2064"/>
            <a:chExt cx="2880" cy="1344"/>
          </a:xfrm>
        </p:grpSpPr>
        <p:sp>
          <p:nvSpPr>
            <p:cNvPr id="46087" name="Rectangle 9"/>
            <p:cNvSpPr>
              <a:spLocks noChangeArrowheads="1"/>
            </p:cNvSpPr>
            <p:nvPr/>
          </p:nvSpPr>
          <p:spPr bwMode="auto">
            <a:xfrm>
              <a:off x="1488" y="2064"/>
              <a:ext cx="2880" cy="1344"/>
            </a:xfrm>
            <a:prstGeom prst="rect">
              <a:avLst/>
            </a:prstGeom>
            <a:solidFill>
              <a:schemeClr val="tx1">
                <a:lumMod val="10000"/>
                <a:lumOff val="90000"/>
              </a:schemeClr>
            </a:solidFill>
            <a:ln w="9525">
              <a:solidFill>
                <a:srgbClr val="FF00FF"/>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grpSp>
          <p:nvGrpSpPr>
            <p:cNvPr id="46088" name="Group 10"/>
            <p:cNvGrpSpPr>
              <a:grpSpLocks/>
            </p:cNvGrpSpPr>
            <p:nvPr/>
          </p:nvGrpSpPr>
          <p:grpSpPr bwMode="auto">
            <a:xfrm>
              <a:off x="1571" y="2112"/>
              <a:ext cx="2717" cy="1200"/>
              <a:chOff x="1187" y="2112"/>
              <a:chExt cx="2717" cy="1200"/>
            </a:xfrm>
          </p:grpSpPr>
          <p:sp>
            <p:nvSpPr>
              <p:cNvPr id="46089" name="Text Box 11"/>
              <p:cNvSpPr txBox="1">
                <a:spLocks noChangeArrowheads="1"/>
              </p:cNvSpPr>
              <p:nvPr/>
            </p:nvSpPr>
            <p:spPr bwMode="auto">
              <a:xfrm>
                <a:off x="1197" y="2124"/>
                <a:ext cx="2707" cy="1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1800" baseline="0" dirty="0">
                    <a:latin typeface="Arial Narrow" pitchFamily="34" charset="0"/>
                  </a:rPr>
                  <a:t>                                X</a:t>
                </a:r>
              </a:p>
              <a:p>
                <a:pPr>
                  <a:spcBef>
                    <a:spcPct val="0"/>
                  </a:spcBef>
                  <a:buFontTx/>
                  <a:buNone/>
                </a:pPr>
                <a:r>
                  <a:rPr lang="en-US" altLang="en-US" sz="1800" baseline="0" dirty="0">
                    <a:latin typeface="Arial Narrow" pitchFamily="34" charset="0"/>
                  </a:rPr>
                  <a:t>Y	 0	 1	 2	p(y)</a:t>
                </a:r>
              </a:p>
              <a:p>
                <a:pPr>
                  <a:spcBef>
                    <a:spcPct val="0"/>
                  </a:spcBef>
                  <a:buFontTx/>
                  <a:buNone/>
                </a:pPr>
                <a:r>
                  <a:rPr lang="en-US" altLang="en-US" sz="1800" baseline="0" dirty="0">
                    <a:latin typeface="Arial Narrow" pitchFamily="34" charset="0"/>
                  </a:rPr>
                  <a:t>0	.12	.42	.06	.60</a:t>
                </a:r>
              </a:p>
              <a:p>
                <a:pPr>
                  <a:spcBef>
                    <a:spcPct val="0"/>
                  </a:spcBef>
                  <a:buFontTx/>
                  <a:buNone/>
                </a:pPr>
                <a:r>
                  <a:rPr lang="en-US" altLang="en-US" sz="1800" baseline="0" dirty="0">
                    <a:latin typeface="Arial Narrow" pitchFamily="34" charset="0"/>
                  </a:rPr>
                  <a:t>1	.21	.06	.03	.30</a:t>
                </a:r>
              </a:p>
              <a:p>
                <a:pPr>
                  <a:spcBef>
                    <a:spcPct val="0"/>
                  </a:spcBef>
                  <a:buFontTx/>
                  <a:buNone/>
                </a:pPr>
                <a:r>
                  <a:rPr lang="en-US" altLang="en-US" sz="1800" baseline="0" dirty="0">
                    <a:latin typeface="Arial Narrow" pitchFamily="34" charset="0"/>
                  </a:rPr>
                  <a:t>2	.07	.02	.01	.10</a:t>
                </a:r>
              </a:p>
              <a:p>
                <a:pPr>
                  <a:spcBef>
                    <a:spcPct val="0"/>
                  </a:spcBef>
                  <a:buFontTx/>
                  <a:buNone/>
                </a:pPr>
                <a:r>
                  <a:rPr lang="en-US" altLang="en-US" sz="1800" baseline="0" dirty="0">
                    <a:latin typeface="Arial Narrow" pitchFamily="34" charset="0"/>
                  </a:rPr>
                  <a:t>p(x)	.40	.50	.10	1.00</a:t>
                </a:r>
              </a:p>
            </p:txBody>
          </p:sp>
          <p:sp>
            <p:nvSpPr>
              <p:cNvPr id="46090" name="Line 12"/>
              <p:cNvSpPr>
                <a:spLocks noChangeShapeType="1"/>
              </p:cNvSpPr>
              <p:nvPr/>
            </p:nvSpPr>
            <p:spPr bwMode="auto">
              <a:xfrm>
                <a:off x="1632" y="2304"/>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46091" name="Line 13"/>
              <p:cNvSpPr>
                <a:spLocks noChangeShapeType="1"/>
              </p:cNvSpPr>
              <p:nvPr/>
            </p:nvSpPr>
            <p:spPr bwMode="auto">
              <a:xfrm flipV="1">
                <a:off x="1200" y="2518"/>
                <a:ext cx="26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46092" name="Line 14"/>
              <p:cNvSpPr>
                <a:spLocks noChangeShapeType="1"/>
              </p:cNvSpPr>
              <p:nvPr/>
            </p:nvSpPr>
            <p:spPr bwMode="auto">
              <a:xfrm>
                <a:off x="1187" y="3094"/>
                <a:ext cx="27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46093" name="Line 15"/>
              <p:cNvSpPr>
                <a:spLocks noChangeShapeType="1"/>
              </p:cNvSpPr>
              <p:nvPr/>
            </p:nvSpPr>
            <p:spPr bwMode="auto">
              <a:xfrm>
                <a:off x="1632" y="2112"/>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46094" name="Line 16"/>
              <p:cNvSpPr>
                <a:spLocks noChangeShapeType="1"/>
              </p:cNvSpPr>
              <p:nvPr/>
            </p:nvSpPr>
            <p:spPr bwMode="auto">
              <a:xfrm>
                <a:off x="3408" y="2112"/>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00401"/>
                                        </p:tgtEl>
                                        <p:attrNameLst>
                                          <p:attrName>style.visibility</p:attrName>
                                        </p:attrNameLst>
                                      </p:cBhvr>
                                      <p:to>
                                        <p:strVal val="visible"/>
                                      </p:to>
                                    </p:set>
                                    <p:animEffect transition="in" filter="dissolve">
                                      <p:cBhvr>
                                        <p:cTn id="7" dur="500"/>
                                        <p:tgtEl>
                                          <p:spTgt spid="400401"/>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40038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0388"/>
                                        </p:tgtEl>
                                        <p:attrNameLst>
                                          <p:attrName>style.visibility</p:attrName>
                                        </p:attrNameLst>
                                      </p:cBhvr>
                                      <p:to>
                                        <p:strVal val="visible"/>
                                      </p:to>
                                    </p:set>
                                  </p:childTnLst>
                                </p:cTn>
                              </p:par>
                            </p:childTnLst>
                          </p:cTn>
                        </p:par>
                        <p:par>
                          <p:cTn id="15" fill="hold" nodeType="afterGroup">
                            <p:stCondLst>
                              <p:cond delay="500"/>
                            </p:stCondLst>
                            <p:childTnLst>
                              <p:par>
                                <p:cTn id="16" presetID="1" presetClass="entr" presetSubtype="0" fill="hold" nodeType="afterEffect">
                                  <p:stCondLst>
                                    <p:cond delay="0"/>
                                  </p:stCondLst>
                                  <p:childTnLst>
                                    <p:set>
                                      <p:cBhvr>
                                        <p:cTn id="17"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01" grpId="0" autoUpdateAnimBg="0"/>
      <p:bldP spid="400388"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06530" name="Object 2"/>
          <p:cNvGraphicFramePr>
            <a:graphicFrameLocks noChangeAspect="1"/>
          </p:cNvGraphicFramePr>
          <p:nvPr>
            <p:extLst>
              <p:ext uri="{D42A27DB-BD31-4B8C-83A1-F6EECF244321}">
                <p14:modId xmlns:p14="http://schemas.microsoft.com/office/powerpoint/2010/main" val="3782068628"/>
              </p:ext>
            </p:extLst>
          </p:nvPr>
        </p:nvGraphicFramePr>
        <p:xfrm>
          <a:off x="1403350" y="1519238"/>
          <a:ext cx="4997450" cy="1062149"/>
        </p:xfrm>
        <a:graphic>
          <a:graphicData uri="http://schemas.openxmlformats.org/presentationml/2006/ole">
            <mc:AlternateContent xmlns:mc="http://schemas.openxmlformats.org/markup-compatibility/2006">
              <mc:Choice xmlns:v="urn:schemas-microsoft-com:vml" Requires="v">
                <p:oleObj spid="_x0000_s47298" name="Equation" r:id="rId4" imgW="1485255" imgH="317362" progId="Equation.3">
                  <p:embed/>
                </p:oleObj>
              </mc:Choice>
              <mc:Fallback>
                <p:oleObj name="Equation" r:id="rId4" imgW="1485255" imgH="317362" progId="Equation.3">
                  <p:embed/>
                  <p:pic>
                    <p:nvPicPr>
                      <p:cNvPr id="0" name="Picture 1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1519238"/>
                        <a:ext cx="4997450" cy="1062149"/>
                      </a:xfrm>
                      <a:prstGeom prst="rect">
                        <a:avLst/>
                      </a:prstGeom>
                      <a:solidFill>
                        <a:schemeClr val="bg1"/>
                      </a:solidFill>
                      <a:ln w="9525">
                        <a:solidFill>
                          <a:schemeClr val="tx1"/>
                        </a:solidFill>
                        <a:miter lim="800000"/>
                        <a:headEnd/>
                        <a:tailEnd/>
                      </a:ln>
                      <a:effectLst>
                        <a:outerShdw dist="107763" dir="18900000" algn="ctr" rotWithShape="0">
                          <a:srgbClr val="990033"/>
                        </a:outerShdw>
                      </a:effectLst>
                    </p:spPr>
                  </p:pic>
                </p:oleObj>
              </mc:Fallback>
            </mc:AlternateContent>
          </a:graphicData>
        </a:graphic>
      </p:graphicFrame>
      <p:graphicFrame>
        <p:nvGraphicFramePr>
          <p:cNvPr id="406531" name="Object 3"/>
          <p:cNvGraphicFramePr>
            <a:graphicFrameLocks noChangeAspect="1"/>
          </p:cNvGraphicFramePr>
          <p:nvPr>
            <p:extLst>
              <p:ext uri="{D42A27DB-BD31-4B8C-83A1-F6EECF244321}">
                <p14:modId xmlns:p14="http://schemas.microsoft.com/office/powerpoint/2010/main" val="2669858438"/>
              </p:ext>
            </p:extLst>
          </p:nvPr>
        </p:nvGraphicFramePr>
        <p:xfrm>
          <a:off x="1331640" y="3163887"/>
          <a:ext cx="5410200" cy="2632075"/>
        </p:xfrm>
        <a:graphic>
          <a:graphicData uri="http://schemas.openxmlformats.org/presentationml/2006/ole">
            <mc:AlternateContent xmlns:mc="http://schemas.openxmlformats.org/markup-compatibility/2006">
              <mc:Choice xmlns:v="urn:schemas-microsoft-com:vml" Requires="v">
                <p:oleObj spid="_x0000_s47299" name="Equation" r:id="rId6" imgW="1854200" imgH="901700" progId="Equation.3">
                  <p:embed/>
                </p:oleObj>
              </mc:Choice>
              <mc:Fallback>
                <p:oleObj name="Equation" r:id="rId6" imgW="1854200" imgH="901700" progId="Equation.3">
                  <p:embed/>
                  <p:pic>
                    <p:nvPicPr>
                      <p:cNvPr id="0" name="Picture 1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640" y="3163887"/>
                        <a:ext cx="5410200" cy="2632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a:grpSpLocks/>
          </p:cNvGrpSpPr>
          <p:nvPr/>
        </p:nvGrpSpPr>
        <p:grpSpPr bwMode="auto">
          <a:xfrm>
            <a:off x="6921500" y="3451225"/>
            <a:ext cx="1651000" cy="2057400"/>
            <a:chOff x="4512" y="2640"/>
            <a:chExt cx="1040" cy="1296"/>
          </a:xfrm>
        </p:grpSpPr>
        <p:sp>
          <p:nvSpPr>
            <p:cNvPr id="47111" name="AutoShape 6"/>
            <p:cNvSpPr>
              <a:spLocks/>
            </p:cNvSpPr>
            <p:nvPr/>
          </p:nvSpPr>
          <p:spPr bwMode="auto">
            <a:xfrm>
              <a:off x="4512" y="2640"/>
              <a:ext cx="144" cy="1296"/>
            </a:xfrm>
            <a:prstGeom prst="rightBrace">
              <a:avLst>
                <a:gd name="adj1" fmla="val 75000"/>
                <a:gd name="adj2" fmla="val 50000"/>
              </a:avLst>
            </a:prstGeom>
            <a:noFill/>
            <a:ln w="9525">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47112" name="Text Box 7"/>
            <p:cNvSpPr txBox="1">
              <a:spLocks noChangeArrowheads="1"/>
            </p:cNvSpPr>
            <p:nvPr/>
          </p:nvSpPr>
          <p:spPr bwMode="auto">
            <a:xfrm>
              <a:off x="4752" y="3072"/>
              <a:ext cx="80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The sum is </a:t>
              </a:r>
            </a:p>
            <a:p>
              <a:pPr algn="ctr">
                <a:spcBef>
                  <a:spcPct val="0"/>
                </a:spcBef>
                <a:buFontTx/>
                <a:buNone/>
              </a:pPr>
              <a:r>
                <a:rPr lang="en-US" altLang="en-US" sz="2000" baseline="0">
                  <a:latin typeface="Arial Narrow" pitchFamily="34" charset="0"/>
                </a:rPr>
                <a:t>equal to 1.0</a:t>
              </a:r>
            </a:p>
          </p:txBody>
        </p:sp>
      </p:grpSp>
      <p:sp>
        <p:nvSpPr>
          <p:cNvPr id="9" name="Rectangle 2"/>
          <p:cNvSpPr>
            <a:spLocks noGrp="1" noChangeArrowheads="1"/>
          </p:cNvSpPr>
          <p:nvPr>
            <p:ph type="title"/>
          </p:nvPr>
        </p:nvSpPr>
        <p:spPr>
          <a:xfrm>
            <a:off x="323850" y="260350"/>
            <a:ext cx="7772400" cy="661988"/>
          </a:xfrm>
        </p:spPr>
        <p:txBody>
          <a:bodyPr/>
          <a:lstStyle/>
          <a:p>
            <a:pPr algn="l">
              <a:defRPr/>
            </a:pPr>
            <a:r>
              <a:rPr altLang="en-US" sz="3200" cap="none" dirty="0">
                <a:solidFill>
                  <a:srgbClr val="EA0088"/>
                </a:solidFill>
                <a:latin typeface="Trebuchet MS" panose="020B0603020202020204" pitchFamily="34" charset="0"/>
              </a:rPr>
              <a:t>Example 7…</a:t>
            </a:r>
          </a:p>
        </p:txBody>
      </p:sp>
      <p:sp>
        <p:nvSpPr>
          <p:cNvPr id="10"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41</a:t>
            </a:fld>
            <a:endParaRPr lang="en-AU" altLang="en-US" sz="1400" b="1" baseline="0" dirty="0">
              <a:latin typeface="Times"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nodeType="afterEffect">
                                  <p:stCondLst>
                                    <p:cond delay="0"/>
                                  </p:stCondLst>
                                  <p:childTnLst>
                                    <p:set>
                                      <p:cBhvr>
                                        <p:cTn id="6" dur="1" fill="hold">
                                          <p:stCondLst>
                                            <p:cond delay="499"/>
                                          </p:stCondLst>
                                        </p:cTn>
                                        <p:tgtEl>
                                          <p:spTgt spid="406530"/>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406531"/>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1414" name="Rectangle 6"/>
          <p:cNvSpPr>
            <a:spLocks noGrp="1" noChangeArrowheads="1"/>
          </p:cNvSpPr>
          <p:nvPr>
            <p:ph type="title"/>
          </p:nvPr>
        </p:nvSpPr>
        <p:spPr>
          <a:xfrm>
            <a:off x="468313" y="404813"/>
            <a:ext cx="6273800" cy="701675"/>
          </a:xfrm>
        </p:spPr>
        <p:txBody>
          <a:bodyPr/>
          <a:lstStyle/>
          <a:p>
            <a:pPr algn="l">
              <a:tabLst>
                <a:tab pos="911225" algn="l"/>
              </a:tabLst>
              <a:defRPr/>
            </a:pPr>
            <a:r>
              <a:rPr altLang="en-US" sz="3200" cap="none" dirty="0">
                <a:solidFill>
                  <a:srgbClr val="EA0088"/>
                </a:solidFill>
                <a:latin typeface="Trebuchet MS" panose="020B0603020202020204" pitchFamily="34" charset="0"/>
              </a:rPr>
              <a:t>Conditions for Independence</a:t>
            </a:r>
          </a:p>
        </p:txBody>
      </p:sp>
      <p:sp>
        <p:nvSpPr>
          <p:cNvPr id="48131" name="Rectangle 2"/>
          <p:cNvSpPr>
            <a:spLocks noGrp="1" noChangeArrowheads="1"/>
          </p:cNvSpPr>
          <p:nvPr>
            <p:ph idx="1"/>
          </p:nvPr>
        </p:nvSpPr>
        <p:spPr>
          <a:xfrm>
            <a:off x="685800" y="1676400"/>
            <a:ext cx="7772400" cy="4572000"/>
          </a:xfrm>
        </p:spPr>
        <p:txBody>
          <a:bodyPr/>
          <a:lstStyle/>
          <a:p>
            <a:pPr marL="0" indent="0">
              <a:lnSpc>
                <a:spcPct val="90000"/>
              </a:lnSpc>
              <a:buNone/>
            </a:pPr>
            <a:r>
              <a:rPr lang="en-US" altLang="en-US" sz="2400" dirty="0">
                <a:latin typeface="Trebuchet MS" panose="020B0603020202020204" pitchFamily="34" charset="0"/>
                <a:ea typeface="ＭＳ Ｐゴシック" charset="-128"/>
                <a:cs typeface="Arial" charset="0"/>
              </a:rPr>
              <a:t>Two random variables are said to be independent when</a:t>
            </a:r>
          </a:p>
          <a:p>
            <a:pPr>
              <a:lnSpc>
                <a:spcPct val="90000"/>
              </a:lnSpc>
            </a:pPr>
            <a:endParaRPr lang="en-US" altLang="en-US" sz="2400" dirty="0">
              <a:latin typeface="Trebuchet MS" panose="020B0603020202020204" pitchFamily="34" charset="0"/>
              <a:ea typeface="ＭＳ Ｐゴシック" charset="-128"/>
              <a:cs typeface="Arial" charset="0"/>
            </a:endParaRPr>
          </a:p>
          <a:p>
            <a:pPr>
              <a:lnSpc>
                <a:spcPct val="90000"/>
              </a:lnSpc>
            </a:pPr>
            <a:endParaRPr lang="en-US" altLang="en-US" sz="2400" dirty="0">
              <a:latin typeface="Trebuchet MS" panose="020B0603020202020204" pitchFamily="34" charset="0"/>
              <a:ea typeface="ＭＳ Ｐゴシック" charset="-128"/>
              <a:cs typeface="Arial" charset="0"/>
            </a:endParaRPr>
          </a:p>
          <a:p>
            <a:pPr>
              <a:lnSpc>
                <a:spcPct val="90000"/>
              </a:lnSpc>
            </a:pPr>
            <a:endParaRPr lang="en-US" altLang="en-US" sz="2400" dirty="0">
              <a:latin typeface="Trebuchet MS" panose="020B0603020202020204" pitchFamily="34" charset="0"/>
              <a:ea typeface="ＭＳ Ｐゴシック" charset="-128"/>
              <a:cs typeface="Arial" charset="0"/>
            </a:endParaRPr>
          </a:p>
          <a:p>
            <a:pPr marL="0" indent="0">
              <a:lnSpc>
                <a:spcPct val="90000"/>
              </a:lnSpc>
              <a:buNone/>
            </a:pPr>
            <a:r>
              <a:rPr lang="en-US" altLang="en-US" sz="2400" dirty="0">
                <a:latin typeface="Trebuchet MS" panose="020B0603020202020204" pitchFamily="34" charset="0"/>
                <a:ea typeface="ＭＳ Ｐゴシック" charset="-128"/>
                <a:cs typeface="Arial" charset="0"/>
              </a:rPr>
              <a:t>This leads to the following relationship for independent variables</a:t>
            </a:r>
          </a:p>
          <a:p>
            <a:pPr>
              <a:lnSpc>
                <a:spcPct val="90000"/>
              </a:lnSpc>
            </a:pPr>
            <a:endParaRPr lang="en-US" altLang="en-US" sz="2400" dirty="0">
              <a:latin typeface="Trebuchet MS" panose="020B0603020202020204" pitchFamily="34" charset="0"/>
              <a:ea typeface="ＭＳ Ｐゴシック" charset="-128"/>
              <a:cs typeface="Arial" charset="0"/>
            </a:endParaRPr>
          </a:p>
        </p:txBody>
      </p:sp>
      <p:sp>
        <p:nvSpPr>
          <p:cNvPr id="8"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42</a:t>
            </a:fld>
            <a:endParaRPr lang="en-AU" altLang="en-US" sz="1400" b="1" baseline="0" dirty="0">
              <a:latin typeface="Times" pitchFamily="18" charset="0"/>
            </a:endParaRPr>
          </a:p>
        </p:txBody>
      </p:sp>
      <p:sp>
        <p:nvSpPr>
          <p:cNvPr id="48133" name="Text Box 3"/>
          <p:cNvSpPr txBox="1">
            <a:spLocks noChangeArrowheads="1"/>
          </p:cNvSpPr>
          <p:nvPr/>
        </p:nvSpPr>
        <p:spPr bwMode="auto">
          <a:xfrm>
            <a:off x="2651125" y="4906963"/>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endParaRPr lang="en-US" altLang="en-US" sz="2000" baseline="0">
              <a:latin typeface="Arial Narrow" pitchFamily="34" charset="0"/>
            </a:endParaRPr>
          </a:p>
        </p:txBody>
      </p:sp>
      <p:sp>
        <p:nvSpPr>
          <p:cNvPr id="401412" name="Text Box 4"/>
          <p:cNvSpPr txBox="1">
            <a:spLocks noChangeArrowheads="1"/>
          </p:cNvSpPr>
          <p:nvPr/>
        </p:nvSpPr>
        <p:spPr bwMode="auto">
          <a:xfrm>
            <a:off x="918741" y="2394396"/>
            <a:ext cx="6784230" cy="461665"/>
          </a:xfrm>
          <a:prstGeom prst="rect">
            <a:avLst/>
          </a:prstGeom>
          <a:solidFill>
            <a:schemeClr val="bg1"/>
          </a:solidFill>
          <a:ln w="9525">
            <a:solidFill>
              <a:schemeClr val="tx1">
                <a:alpha val="50195"/>
              </a:schemeClr>
            </a:solidFill>
            <a:miter lim="800000"/>
            <a:headEnd/>
            <a:tailEnd/>
          </a:ln>
          <a:effectLst>
            <a:outerShdw dist="107763" dir="18900000" algn="ctr" rotWithShape="0">
              <a:srgbClr val="990033"/>
            </a:outerShdw>
          </a:effectLst>
        </p:spPr>
        <p:txBody>
          <a:bodyPr wrap="none" anchor="ctr">
            <a:spAutoFit/>
          </a:bodyPr>
          <a:lstStyle/>
          <a:p>
            <a:pPr algn="ctr">
              <a:defRPr/>
            </a:pPr>
            <a:r>
              <a:rPr lang="en-US" baseline="0" dirty="0">
                <a:latin typeface="Trebuchet MS" panose="020B0603020202020204" pitchFamily="34" charset="0"/>
                <a:ea typeface="+mn-ea"/>
              </a:rPr>
              <a:t>P(X=</a:t>
            </a:r>
            <a:r>
              <a:rPr lang="en-US" baseline="0" dirty="0" err="1">
                <a:latin typeface="Trebuchet MS" panose="020B0603020202020204" pitchFamily="34" charset="0"/>
                <a:ea typeface="+mn-ea"/>
              </a:rPr>
              <a:t>x|Y</a:t>
            </a:r>
            <a:r>
              <a:rPr lang="en-US" baseline="0" dirty="0">
                <a:latin typeface="Trebuchet MS" panose="020B0603020202020204" pitchFamily="34" charset="0"/>
                <a:ea typeface="+mn-ea"/>
              </a:rPr>
              <a:t>=y) = P(X=x)   or    P(Y=</a:t>
            </a:r>
            <a:r>
              <a:rPr lang="en-US" baseline="0" dirty="0" err="1">
                <a:latin typeface="Trebuchet MS" panose="020B0603020202020204" pitchFamily="34" charset="0"/>
                <a:ea typeface="+mn-ea"/>
              </a:rPr>
              <a:t>y|X</a:t>
            </a:r>
            <a:r>
              <a:rPr lang="en-US" baseline="0" dirty="0">
                <a:latin typeface="Trebuchet MS" panose="020B0603020202020204" pitchFamily="34" charset="0"/>
                <a:ea typeface="+mn-ea"/>
              </a:rPr>
              <a:t>=x) = P(Y=y).</a:t>
            </a:r>
          </a:p>
        </p:txBody>
      </p:sp>
      <p:sp>
        <p:nvSpPr>
          <p:cNvPr id="48135" name="Text Box 5"/>
          <p:cNvSpPr txBox="1">
            <a:spLocks noChangeArrowheads="1"/>
          </p:cNvSpPr>
          <p:nvPr/>
        </p:nvSpPr>
        <p:spPr bwMode="auto">
          <a:xfrm>
            <a:off x="951905" y="4445298"/>
            <a:ext cx="4667496" cy="461665"/>
          </a:xfrm>
          <a:prstGeom prst="rect">
            <a:avLst/>
          </a:prstGeom>
          <a:solidFill>
            <a:schemeClr val="bg1"/>
          </a:solidFill>
          <a:ln w="9525" cap="rnd">
            <a:solidFill>
              <a:schemeClr val="tx1"/>
            </a:solidFill>
            <a:prstDash val="sysDot"/>
            <a:miter lim="800000"/>
            <a:headEnd/>
            <a:tailEnd/>
          </a:ln>
          <a:effectLst>
            <a:outerShdw dist="107763" dir="18900000" algn="ctr" rotWithShape="0">
              <a:srgbClr val="990033"/>
            </a:outerShdw>
          </a:effectLst>
        </p:spPr>
        <p:txBody>
          <a:bodyPr wrap="none" anchor="ctr">
            <a:spAutoFit/>
          </a:bodyP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r>
              <a:rPr lang="en-US" altLang="en-US" baseline="0">
                <a:latin typeface="Trebuchet MS" panose="020B0603020202020204" pitchFamily="34" charset="0"/>
              </a:rPr>
              <a:t>P(X=x and Y=y) = P(X=x) ∙ P(Y=y)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01414"/>
                                        </p:tgtEl>
                                        <p:attrNameLst>
                                          <p:attrName>style.visibility</p:attrName>
                                        </p:attrNameLst>
                                      </p:cBhvr>
                                      <p:to>
                                        <p:strVal val="visible"/>
                                      </p:to>
                                    </p:set>
                                    <p:animEffect transition="in" filter="dissolve">
                                      <p:cBhvr>
                                        <p:cTn id="7" dur="500"/>
                                        <p:tgtEl>
                                          <p:spTgt spid="401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4"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323850" y="260350"/>
            <a:ext cx="7772400" cy="661988"/>
          </a:xfrm>
        </p:spPr>
        <p:txBody>
          <a:bodyPr/>
          <a:lstStyle/>
          <a:p>
            <a:pPr algn="l">
              <a:defRPr/>
            </a:pPr>
            <a:r>
              <a:rPr altLang="en-US" sz="3200" cap="none" dirty="0">
                <a:solidFill>
                  <a:srgbClr val="EA0088"/>
                </a:solidFill>
                <a:latin typeface="Trebuchet MS" panose="020B0603020202020204" pitchFamily="34" charset="0"/>
              </a:rPr>
              <a:t>Example 7…</a:t>
            </a:r>
          </a:p>
        </p:txBody>
      </p:sp>
      <p:sp>
        <p:nvSpPr>
          <p:cNvPr id="49154" name="Rectangle 2"/>
          <p:cNvSpPr>
            <a:spLocks noGrp="1" noChangeArrowheads="1"/>
          </p:cNvSpPr>
          <p:nvPr>
            <p:ph idx="1"/>
          </p:nvPr>
        </p:nvSpPr>
        <p:spPr>
          <a:xfrm>
            <a:off x="467544" y="990600"/>
            <a:ext cx="8423275" cy="4572000"/>
          </a:xfrm>
        </p:spPr>
        <p:txBody>
          <a:bodyPr/>
          <a:lstStyle/>
          <a:p>
            <a:pPr lvl="1">
              <a:lnSpc>
                <a:spcPct val="90000"/>
              </a:lnSpc>
            </a:pPr>
            <a:endParaRPr lang="en-US" altLang="en-US" sz="2400" dirty="0">
              <a:solidFill>
                <a:schemeClr val="accent2"/>
              </a:solidFill>
              <a:latin typeface="Trebuchet MS" panose="020B0603020202020204" pitchFamily="34" charset="0"/>
              <a:ea typeface="ＭＳ Ｐゴシック" charset="-128"/>
              <a:cs typeface="Arial" charset="0"/>
            </a:endParaRPr>
          </a:p>
          <a:p>
            <a:pPr lvl="1">
              <a:lnSpc>
                <a:spcPct val="90000"/>
              </a:lnSpc>
              <a:buFontTx/>
              <a:buNone/>
            </a:pPr>
            <a:r>
              <a:rPr lang="en-US" altLang="en-US" sz="2400" dirty="0">
                <a:latin typeface="Trebuchet MS" panose="020B0603020202020204" pitchFamily="34" charset="0"/>
                <a:ea typeface="ＭＳ Ｐゴシック" charset="-128"/>
                <a:cs typeface="Arial" charset="0"/>
              </a:rPr>
              <a:t>	P(X=0</a:t>
            </a:r>
            <a:r>
              <a:rPr lang="en-US" altLang="en-US" sz="2400" dirty="0">
                <a:latin typeface="Trebuchet MS" panose="020B0603020202020204" pitchFamily="34" charset="0"/>
                <a:ea typeface="ＭＳ Ｐゴシック" charset="-128"/>
                <a:cs typeface="Arial" charset="0"/>
                <a:sym typeface="Symbol"/>
              </a:rPr>
              <a:t></a:t>
            </a:r>
            <a:r>
              <a:rPr lang="en-US" altLang="en-US" sz="2400" dirty="0">
                <a:latin typeface="Trebuchet MS" panose="020B0603020202020204" pitchFamily="34" charset="0"/>
                <a:ea typeface="ＭＳ Ｐゴシック" charset="-128"/>
                <a:cs typeface="Arial" charset="0"/>
              </a:rPr>
              <a:t>Y=1)= 0.7 </a:t>
            </a:r>
          </a:p>
          <a:p>
            <a:pPr lvl="1">
              <a:lnSpc>
                <a:spcPct val="90000"/>
              </a:lnSpc>
              <a:buFontTx/>
              <a:buNone/>
            </a:pPr>
            <a:r>
              <a:rPr lang="en-US" altLang="en-US" sz="2400" dirty="0">
                <a:latin typeface="Trebuchet MS" panose="020B0603020202020204" pitchFamily="34" charset="0"/>
                <a:ea typeface="ＭＳ Ｐゴシック" charset="-128"/>
                <a:cs typeface="Arial" charset="0"/>
              </a:rPr>
              <a:t>	But P(X=0)=0.4 </a:t>
            </a:r>
          </a:p>
          <a:p>
            <a:pPr lvl="1">
              <a:lnSpc>
                <a:spcPct val="90000"/>
              </a:lnSpc>
              <a:buFontTx/>
              <a:buNone/>
            </a:pPr>
            <a:r>
              <a:rPr lang="en-US" altLang="en-US" sz="2400" dirty="0">
                <a:latin typeface="Trebuchet MS" panose="020B0603020202020204" pitchFamily="34" charset="0"/>
                <a:ea typeface="ＭＳ Ｐゴシック" charset="-128"/>
                <a:cs typeface="Arial" charset="0"/>
              </a:rPr>
              <a:t>	</a:t>
            </a:r>
          </a:p>
          <a:p>
            <a:pPr lvl="1">
              <a:lnSpc>
                <a:spcPct val="90000"/>
              </a:lnSpc>
              <a:buFontTx/>
              <a:buNone/>
            </a:pPr>
            <a:r>
              <a:rPr lang="en-US" altLang="en-US" sz="2400" dirty="0">
                <a:latin typeface="Trebuchet MS" panose="020B0603020202020204" pitchFamily="34" charset="0"/>
                <a:ea typeface="ＭＳ Ｐゴシック" charset="-128"/>
                <a:cs typeface="Arial" charset="0"/>
              </a:rPr>
              <a:t>The condition for independence is not satisfied.</a:t>
            </a:r>
          </a:p>
          <a:p>
            <a:pPr lvl="1">
              <a:lnSpc>
                <a:spcPct val="90000"/>
              </a:lnSpc>
              <a:buFontTx/>
              <a:buNone/>
            </a:pPr>
            <a:endParaRPr lang="en-US" altLang="en-US" sz="2400" dirty="0">
              <a:latin typeface="Trebuchet MS" panose="020B0603020202020204" pitchFamily="34" charset="0"/>
              <a:ea typeface="ＭＳ Ｐゴシック" charset="-128"/>
              <a:cs typeface="Arial" charset="0"/>
            </a:endParaRPr>
          </a:p>
          <a:p>
            <a:pPr lvl="1">
              <a:lnSpc>
                <a:spcPct val="90000"/>
              </a:lnSpc>
              <a:buFontTx/>
              <a:buNone/>
            </a:pPr>
            <a:r>
              <a:rPr lang="en-US" altLang="en-US" sz="2400" dirty="0">
                <a:latin typeface="Trebuchet MS" panose="020B0603020202020204" pitchFamily="34" charset="0"/>
                <a:ea typeface="ＭＳ Ｐゴシック" charset="-128"/>
                <a:cs typeface="Arial" charset="0"/>
              </a:rPr>
              <a:t>The variables X and Y are </a:t>
            </a:r>
            <a:r>
              <a:rPr lang="en-US" altLang="en-US" sz="2400" b="1" dirty="0">
                <a:solidFill>
                  <a:schemeClr val="tx2"/>
                </a:solidFill>
                <a:latin typeface="Trebuchet MS" panose="020B0603020202020204" pitchFamily="34" charset="0"/>
                <a:ea typeface="ＭＳ Ｐゴシック" charset="-128"/>
                <a:cs typeface="Arial" charset="0"/>
              </a:rPr>
              <a:t>not independent</a:t>
            </a:r>
            <a:r>
              <a:rPr lang="en-US" altLang="en-US" sz="2400" b="1" dirty="0">
                <a:latin typeface="Trebuchet MS" panose="020B0603020202020204" pitchFamily="34" charset="0"/>
                <a:ea typeface="ＭＳ Ｐゴシック" charset="-128"/>
                <a:cs typeface="Arial" charset="0"/>
              </a:rPr>
              <a:t>.</a:t>
            </a:r>
            <a:endParaRPr lang="en-US" altLang="en-US" sz="2400" dirty="0">
              <a:latin typeface="Trebuchet MS" panose="020B0603020202020204" pitchFamily="34" charset="0"/>
              <a:ea typeface="ＭＳ Ｐゴシック" charset="-128"/>
              <a:cs typeface="Arial" charset="0"/>
            </a:endParaRPr>
          </a:p>
        </p:txBody>
      </p:sp>
      <p:sp>
        <p:nvSpPr>
          <p:cNvPr id="6"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43</a:t>
            </a:fld>
            <a:endParaRPr lang="en-AU" altLang="en-US" sz="1400" b="1" baseline="0" dirty="0">
              <a:latin typeface="Times" pitchFamily="18" charset="0"/>
            </a:endParaRPr>
          </a:p>
        </p:txBody>
      </p:sp>
      <p:sp>
        <p:nvSpPr>
          <p:cNvPr id="49156" name="Text Box 3"/>
          <p:cNvSpPr txBox="1">
            <a:spLocks noChangeArrowheads="1"/>
          </p:cNvSpPr>
          <p:nvPr/>
        </p:nvSpPr>
        <p:spPr bwMode="auto">
          <a:xfrm>
            <a:off x="2651125" y="5364163"/>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endParaRPr lang="en-US" altLang="en-US" sz="2000" baseline="0">
              <a:latin typeface="Arial Narrow"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467544" y="332656"/>
            <a:ext cx="7772400" cy="687388"/>
          </a:xfrm>
        </p:spPr>
        <p:txBody>
          <a:bodyPr/>
          <a:lstStyle/>
          <a:p>
            <a:pPr algn="just">
              <a:defRPr/>
            </a:pPr>
            <a:r>
              <a:rPr altLang="en-US" sz="3200" cap="none" dirty="0">
                <a:solidFill>
                  <a:srgbClr val="EA0088"/>
                </a:solidFill>
                <a:latin typeface="Trebuchet MS" panose="020B0603020202020204" pitchFamily="34" charset="0"/>
              </a:rPr>
              <a:t>Sum of Two Variables</a:t>
            </a:r>
          </a:p>
        </p:txBody>
      </p:sp>
      <p:sp>
        <p:nvSpPr>
          <p:cNvPr id="50179" name="Rectangle 3"/>
          <p:cNvSpPr>
            <a:spLocks noGrp="1" noChangeArrowheads="1"/>
          </p:cNvSpPr>
          <p:nvPr>
            <p:ph idx="1"/>
          </p:nvPr>
        </p:nvSpPr>
        <p:spPr>
          <a:xfrm>
            <a:off x="611560" y="1196752"/>
            <a:ext cx="7772400" cy="4267200"/>
          </a:xfrm>
        </p:spPr>
        <p:txBody>
          <a:bodyPr/>
          <a:lstStyle/>
          <a:p>
            <a:pPr>
              <a:lnSpc>
                <a:spcPct val="20000"/>
              </a:lnSpc>
              <a:buFontTx/>
              <a:buNone/>
            </a:pPr>
            <a:endParaRPr lang="en-US" altLang="en-US" sz="2400" dirty="0">
              <a:latin typeface="Trebuchet MS" panose="020B0603020202020204" pitchFamily="34" charset="0"/>
              <a:ea typeface="ＭＳ Ｐゴシック" charset="-128"/>
              <a:cs typeface="Arial" charset="0"/>
            </a:endParaRPr>
          </a:p>
          <a:p>
            <a:pPr marL="0" indent="0">
              <a:lnSpc>
                <a:spcPct val="90000"/>
              </a:lnSpc>
              <a:spcAft>
                <a:spcPts val="1800"/>
              </a:spcAft>
              <a:buFontTx/>
              <a:buNone/>
            </a:pPr>
            <a:r>
              <a:rPr lang="en-US" altLang="en-US" sz="2400" dirty="0">
                <a:latin typeface="Trebuchet MS" panose="020B0603020202020204" pitchFamily="34" charset="0"/>
                <a:ea typeface="ＭＳ Ｐゴシック" charset="-128"/>
                <a:cs typeface="Arial" charset="0"/>
              </a:rPr>
              <a:t>The probability distribution of X + Y is determined by</a:t>
            </a:r>
          </a:p>
          <a:p>
            <a:pPr algn="just">
              <a:lnSpc>
                <a:spcPct val="90000"/>
              </a:lnSpc>
              <a:spcAft>
                <a:spcPts val="1800"/>
              </a:spcAft>
              <a:buClr>
                <a:schemeClr val="accent1"/>
              </a:buClr>
              <a:buFontTx/>
              <a:buChar char="•"/>
            </a:pPr>
            <a:r>
              <a:rPr lang="en-US" altLang="en-US" sz="2400" dirty="0">
                <a:solidFill>
                  <a:schemeClr val="accent1"/>
                </a:solidFill>
                <a:latin typeface="Trebuchet MS" panose="020B0603020202020204" pitchFamily="34" charset="0"/>
                <a:ea typeface="ＭＳ Ｐゴシック" charset="-128"/>
                <a:cs typeface="Arial" charset="0"/>
              </a:rPr>
              <a:t>Determining all the possible values that X+Y can assume.</a:t>
            </a:r>
          </a:p>
          <a:p>
            <a:pPr algn="just">
              <a:lnSpc>
                <a:spcPct val="90000"/>
              </a:lnSpc>
              <a:spcAft>
                <a:spcPts val="1800"/>
              </a:spcAft>
              <a:buClr>
                <a:schemeClr val="accent1"/>
              </a:buClr>
              <a:buFontTx/>
              <a:buChar char="•"/>
            </a:pPr>
            <a:r>
              <a:rPr lang="en-US" altLang="en-US" sz="2400" dirty="0">
                <a:solidFill>
                  <a:schemeClr val="accent1"/>
                </a:solidFill>
                <a:latin typeface="Trebuchet MS" panose="020B0603020202020204" pitchFamily="34" charset="0"/>
                <a:ea typeface="ＭＳ Ｐゴシック" charset="-128"/>
                <a:cs typeface="Arial" charset="0"/>
              </a:rPr>
              <a:t>For every possible value C of X + Y, adding the probabilities of all the combinations of X and Y for which X + Y = C. </a:t>
            </a:r>
          </a:p>
        </p:txBody>
      </p:sp>
      <p:sp>
        <p:nvSpPr>
          <p:cNvPr id="5"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44</a:t>
            </a:fld>
            <a:endParaRPr lang="en-AU" altLang="en-US" sz="1400" b="1" baseline="0" dirty="0">
              <a:latin typeface="Times"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noChangeArrowheads="1"/>
          </p:cNvSpPr>
          <p:nvPr>
            <p:ph type="title"/>
          </p:nvPr>
        </p:nvSpPr>
        <p:spPr>
          <a:xfrm>
            <a:off x="323850" y="260350"/>
            <a:ext cx="7772400" cy="661988"/>
          </a:xfrm>
        </p:spPr>
        <p:txBody>
          <a:bodyPr/>
          <a:lstStyle/>
          <a:p>
            <a:pPr algn="l">
              <a:defRPr/>
            </a:pPr>
            <a:r>
              <a:rPr altLang="en-US" sz="3200" cap="none" dirty="0">
                <a:solidFill>
                  <a:srgbClr val="EA0088"/>
                </a:solidFill>
                <a:latin typeface="Trebuchet MS" panose="020B0603020202020204" pitchFamily="34" charset="0"/>
              </a:rPr>
              <a:t>Example 7…</a:t>
            </a:r>
          </a:p>
        </p:txBody>
      </p:sp>
      <p:sp>
        <p:nvSpPr>
          <p:cNvPr id="51203" name="Rectangle 3"/>
          <p:cNvSpPr>
            <a:spLocks noGrp="1" noChangeArrowheads="1"/>
          </p:cNvSpPr>
          <p:nvPr>
            <p:ph idx="1"/>
          </p:nvPr>
        </p:nvSpPr>
        <p:spPr>
          <a:xfrm>
            <a:off x="468313" y="1052513"/>
            <a:ext cx="7772400" cy="4267200"/>
          </a:xfrm>
        </p:spPr>
        <p:txBody>
          <a:bodyPr/>
          <a:lstStyle/>
          <a:p>
            <a:pPr>
              <a:lnSpc>
                <a:spcPct val="20000"/>
              </a:lnSpc>
              <a:buFontTx/>
              <a:buNone/>
            </a:pPr>
            <a:endParaRPr lang="en-US" altLang="en-US" sz="2400" dirty="0">
              <a:latin typeface="Trebuchet MS" panose="020B0603020202020204" pitchFamily="34" charset="0"/>
              <a:ea typeface="ＭＳ Ｐゴシック" charset="-128"/>
              <a:cs typeface="Arial" charset="0"/>
            </a:endParaRPr>
          </a:p>
          <a:p>
            <a:pPr marL="0" indent="0" algn="just">
              <a:lnSpc>
                <a:spcPct val="90000"/>
              </a:lnSpc>
              <a:buFontTx/>
              <a:buNone/>
            </a:pPr>
            <a:r>
              <a:rPr lang="en-US" altLang="en-US" sz="2400" dirty="0">
                <a:latin typeface="Trebuchet MS" panose="020B0603020202020204" pitchFamily="34" charset="0"/>
                <a:ea typeface="ＭＳ Ｐゴシック" charset="-128"/>
                <a:cs typeface="Arial" charset="0"/>
              </a:rPr>
              <a:t>Find the probability distribution of the total number of houses sold per week by Xavier and Yvette.</a:t>
            </a:r>
          </a:p>
          <a:p>
            <a:pPr marL="0" indent="0">
              <a:lnSpc>
                <a:spcPct val="90000"/>
              </a:lnSpc>
              <a:buFontTx/>
              <a:buNone/>
            </a:pPr>
            <a:endParaRPr lang="en-US" altLang="en-US" sz="2400" b="1" dirty="0">
              <a:latin typeface="Trebuchet MS" panose="020B0603020202020204" pitchFamily="34" charset="0"/>
              <a:ea typeface="ＭＳ Ｐゴシック" charset="-128"/>
              <a:cs typeface="Arial" charset="0"/>
            </a:endParaRPr>
          </a:p>
          <a:p>
            <a:pPr marL="0" indent="0">
              <a:lnSpc>
                <a:spcPct val="90000"/>
              </a:lnSpc>
              <a:buNone/>
            </a:pPr>
            <a:r>
              <a:rPr lang="en-US" altLang="en-US" sz="2400" b="1" dirty="0">
                <a:solidFill>
                  <a:schemeClr val="accent2"/>
                </a:solidFill>
                <a:latin typeface="Trebuchet MS" panose="020B0603020202020204" pitchFamily="34" charset="0"/>
                <a:ea typeface="ＭＳ Ｐゴシック" charset="-128"/>
                <a:cs typeface="Arial" charset="0"/>
              </a:rPr>
              <a:t>Solution</a:t>
            </a:r>
          </a:p>
          <a:p>
            <a:pPr>
              <a:lnSpc>
                <a:spcPct val="90000"/>
              </a:lnSpc>
              <a:buClr>
                <a:schemeClr val="accent1"/>
              </a:buClr>
            </a:pPr>
            <a:r>
              <a:rPr lang="en-US" altLang="en-US" sz="2400" dirty="0">
                <a:latin typeface="Trebuchet MS" panose="020B0603020202020204" pitchFamily="34" charset="0"/>
                <a:ea typeface="ＭＳ Ｐゴシック" charset="-128"/>
                <a:cs typeface="Arial" charset="0"/>
              </a:rPr>
              <a:t>X + Y is the total number of houses sold. </a:t>
            </a:r>
          </a:p>
          <a:p>
            <a:pPr>
              <a:lnSpc>
                <a:spcPct val="90000"/>
              </a:lnSpc>
              <a:buClr>
                <a:schemeClr val="accent1"/>
              </a:buClr>
            </a:pPr>
            <a:r>
              <a:rPr lang="en-US" altLang="en-US" sz="2400" dirty="0">
                <a:latin typeface="Trebuchet MS" panose="020B0603020202020204" pitchFamily="34" charset="0"/>
                <a:ea typeface="ＭＳ Ｐゴシック" charset="-128"/>
                <a:cs typeface="Arial" charset="0"/>
              </a:rPr>
              <a:t>X + Y can have the values 0, 1, 2, 3, 4.</a:t>
            </a:r>
          </a:p>
        </p:txBody>
      </p:sp>
      <p:sp>
        <p:nvSpPr>
          <p:cNvPr id="15"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45</a:t>
            </a:fld>
            <a:endParaRPr lang="en-AU" altLang="en-US" sz="1400" b="1" baseline="0" dirty="0">
              <a:latin typeface="Times" pitchFamily="18" charset="0"/>
            </a:endParaRPr>
          </a:p>
        </p:txBody>
      </p:sp>
      <p:sp>
        <p:nvSpPr>
          <p:cNvPr id="51205" name="Rectangle 11"/>
          <p:cNvSpPr>
            <a:spLocks noChangeArrowheads="1"/>
          </p:cNvSpPr>
          <p:nvPr/>
        </p:nvSpPr>
        <p:spPr bwMode="auto">
          <a:xfrm>
            <a:off x="1352682" y="3729422"/>
            <a:ext cx="4543425" cy="2016125"/>
          </a:xfrm>
          <a:prstGeom prst="rect">
            <a:avLst/>
          </a:prstGeom>
          <a:solidFill>
            <a:schemeClr val="tx1">
              <a:lumMod val="10000"/>
              <a:lumOff val="90000"/>
            </a:schemeClr>
          </a:solidFill>
          <a:ln w="9525">
            <a:solidFill>
              <a:srgbClr val="FF00FF"/>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grpSp>
        <p:nvGrpSpPr>
          <p:cNvPr id="51206" name="Group 4"/>
          <p:cNvGrpSpPr>
            <a:grpSpLocks/>
          </p:cNvGrpSpPr>
          <p:nvPr/>
        </p:nvGrpSpPr>
        <p:grpSpPr bwMode="auto">
          <a:xfrm>
            <a:off x="1361850" y="3780396"/>
            <a:ext cx="4267200" cy="1930400"/>
            <a:chOff x="1187" y="2063"/>
            <a:chExt cx="2704" cy="1309"/>
          </a:xfrm>
        </p:grpSpPr>
        <p:sp>
          <p:nvSpPr>
            <p:cNvPr id="51207" name="Text Box 5"/>
            <p:cNvSpPr txBox="1">
              <a:spLocks noChangeArrowheads="1"/>
            </p:cNvSpPr>
            <p:nvPr/>
          </p:nvSpPr>
          <p:spPr bwMode="auto">
            <a:xfrm>
              <a:off x="1194" y="2063"/>
              <a:ext cx="2697" cy="130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dirty="0">
                  <a:latin typeface="Arial Narrow" pitchFamily="34" charset="0"/>
                </a:rPr>
                <a:t>                                X</a:t>
              </a:r>
            </a:p>
            <a:p>
              <a:pPr>
                <a:spcBef>
                  <a:spcPct val="0"/>
                </a:spcBef>
                <a:buFontTx/>
                <a:buNone/>
              </a:pPr>
              <a:r>
                <a:rPr lang="en-US" altLang="en-US" sz="2000" baseline="0" dirty="0">
                  <a:latin typeface="Arial Narrow" pitchFamily="34" charset="0"/>
                </a:rPr>
                <a:t>Y	 0	 1	 2	p(y)</a:t>
              </a:r>
            </a:p>
            <a:p>
              <a:pPr>
                <a:spcBef>
                  <a:spcPct val="0"/>
                </a:spcBef>
                <a:buFontTx/>
                <a:buNone/>
              </a:pPr>
              <a:r>
                <a:rPr lang="en-US" altLang="en-US" sz="2000" baseline="0" dirty="0">
                  <a:latin typeface="Arial Narrow" pitchFamily="34" charset="0"/>
                </a:rPr>
                <a:t>0	.12	.42	.06	.60</a:t>
              </a:r>
            </a:p>
            <a:p>
              <a:pPr>
                <a:spcBef>
                  <a:spcPct val="0"/>
                </a:spcBef>
                <a:buFontTx/>
                <a:buNone/>
              </a:pPr>
              <a:r>
                <a:rPr lang="en-US" altLang="en-US" sz="2000" baseline="0" dirty="0">
                  <a:latin typeface="Arial Narrow" pitchFamily="34" charset="0"/>
                </a:rPr>
                <a:t>1	.21	.06	.03	.30</a:t>
              </a:r>
            </a:p>
            <a:p>
              <a:pPr>
                <a:spcBef>
                  <a:spcPct val="0"/>
                </a:spcBef>
                <a:buFontTx/>
                <a:buNone/>
              </a:pPr>
              <a:r>
                <a:rPr lang="en-US" altLang="en-US" sz="2000" baseline="0" dirty="0">
                  <a:latin typeface="Arial Narrow" pitchFamily="34" charset="0"/>
                </a:rPr>
                <a:t>2	.07	.02	.01	.10</a:t>
              </a:r>
            </a:p>
            <a:p>
              <a:pPr>
                <a:spcBef>
                  <a:spcPct val="0"/>
                </a:spcBef>
                <a:buFontTx/>
                <a:buNone/>
              </a:pPr>
              <a:r>
                <a:rPr lang="en-US" altLang="en-US" sz="2000" baseline="0" dirty="0">
                  <a:latin typeface="Arial Narrow" pitchFamily="34" charset="0"/>
                </a:rPr>
                <a:t>p(x)	.40	.50	.10	1.00</a:t>
              </a:r>
            </a:p>
          </p:txBody>
        </p:sp>
        <p:sp>
          <p:nvSpPr>
            <p:cNvPr id="51208" name="Line 6"/>
            <p:cNvSpPr>
              <a:spLocks noChangeShapeType="1"/>
            </p:cNvSpPr>
            <p:nvPr/>
          </p:nvSpPr>
          <p:spPr bwMode="auto">
            <a:xfrm>
              <a:off x="1632" y="2304"/>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1209" name="Line 7"/>
            <p:cNvSpPr>
              <a:spLocks noChangeShapeType="1"/>
            </p:cNvSpPr>
            <p:nvPr/>
          </p:nvSpPr>
          <p:spPr bwMode="auto">
            <a:xfrm flipV="1">
              <a:off x="1200" y="2518"/>
              <a:ext cx="26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1210" name="Line 8"/>
            <p:cNvSpPr>
              <a:spLocks noChangeShapeType="1"/>
            </p:cNvSpPr>
            <p:nvPr/>
          </p:nvSpPr>
          <p:spPr bwMode="auto">
            <a:xfrm>
              <a:off x="1187" y="3094"/>
              <a:ext cx="27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1211" name="Line 9"/>
            <p:cNvSpPr>
              <a:spLocks noChangeShapeType="1"/>
            </p:cNvSpPr>
            <p:nvPr/>
          </p:nvSpPr>
          <p:spPr bwMode="auto">
            <a:xfrm>
              <a:off x="1632" y="2112"/>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1212" name="Line 10"/>
            <p:cNvSpPr>
              <a:spLocks noChangeShapeType="1"/>
            </p:cNvSpPr>
            <p:nvPr/>
          </p:nvSpPr>
          <p:spPr bwMode="auto">
            <a:xfrm>
              <a:off x="3408" y="2112"/>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9" name="Rectangle 29"/>
          <p:cNvSpPr>
            <a:spLocks noGrp="1" noChangeArrowheads="1"/>
          </p:cNvSpPr>
          <p:nvPr>
            <p:ph type="title"/>
          </p:nvPr>
        </p:nvSpPr>
        <p:spPr>
          <a:xfrm>
            <a:off x="323850" y="476250"/>
            <a:ext cx="8424863" cy="585788"/>
          </a:xfrm>
        </p:spPr>
        <p:txBody>
          <a:bodyPr>
            <a:spAutoFit/>
          </a:bodyPr>
          <a:lstStyle/>
          <a:p>
            <a:pPr algn="l">
              <a:defRPr/>
            </a:pPr>
            <a:r>
              <a:rPr altLang="en-US" sz="3200" cap="none" dirty="0">
                <a:solidFill>
                  <a:srgbClr val="EA0088"/>
                </a:solidFill>
                <a:latin typeface="Trebuchet MS" panose="020B0603020202020204" pitchFamily="34" charset="0"/>
              </a:rPr>
              <a:t>The Probability Distribution of X+Y</a:t>
            </a:r>
          </a:p>
        </p:txBody>
      </p:sp>
      <p:sp>
        <p:nvSpPr>
          <p:cNvPr id="31"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46</a:t>
            </a:fld>
            <a:endParaRPr lang="en-AU" altLang="en-US" sz="1400" b="1" baseline="0" dirty="0">
              <a:latin typeface="Times" pitchFamily="18" charset="0"/>
            </a:endParaRPr>
          </a:p>
        </p:txBody>
      </p:sp>
      <p:sp>
        <p:nvSpPr>
          <p:cNvPr id="52228" name="Rectangle 2"/>
          <p:cNvSpPr>
            <a:spLocks noChangeArrowheads="1"/>
          </p:cNvSpPr>
          <p:nvPr/>
        </p:nvSpPr>
        <p:spPr bwMode="auto">
          <a:xfrm>
            <a:off x="2286000" y="3048000"/>
            <a:ext cx="4543425" cy="1981200"/>
          </a:xfrm>
          <a:prstGeom prst="rect">
            <a:avLst/>
          </a:prstGeom>
          <a:solidFill>
            <a:srgbClr val="FF99CC"/>
          </a:solidFill>
          <a:ln w="9525">
            <a:solidFill>
              <a:srgbClr val="FF00FF"/>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grpSp>
        <p:nvGrpSpPr>
          <p:cNvPr id="2" name="Group 3"/>
          <p:cNvGrpSpPr>
            <a:grpSpLocks/>
          </p:cNvGrpSpPr>
          <p:nvPr/>
        </p:nvGrpSpPr>
        <p:grpSpPr bwMode="auto">
          <a:xfrm>
            <a:off x="1042988" y="1268413"/>
            <a:ext cx="3822700" cy="2732088"/>
            <a:chOff x="849" y="1183"/>
            <a:chExt cx="2408" cy="1721"/>
          </a:xfrm>
        </p:grpSpPr>
        <p:sp>
          <p:nvSpPr>
            <p:cNvPr id="52251" name="Rectangle 4"/>
            <p:cNvSpPr>
              <a:spLocks noChangeArrowheads="1"/>
            </p:cNvSpPr>
            <p:nvPr/>
          </p:nvSpPr>
          <p:spPr bwMode="auto">
            <a:xfrm>
              <a:off x="849" y="1183"/>
              <a:ext cx="2400" cy="288"/>
            </a:xfrm>
            <a:prstGeom prst="rect">
              <a:avLst/>
            </a:prstGeom>
            <a:solidFill>
              <a:srgbClr val="FFFFFF"/>
            </a:solidFill>
            <a:ln w="9525">
              <a:solidFill>
                <a:srgbClr val="FF00FF"/>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grpSp>
          <p:nvGrpSpPr>
            <p:cNvPr id="52252" name="Group 5"/>
            <p:cNvGrpSpPr>
              <a:grpSpLocks/>
            </p:cNvGrpSpPr>
            <p:nvPr/>
          </p:nvGrpSpPr>
          <p:grpSpPr bwMode="auto">
            <a:xfrm>
              <a:off x="849" y="1183"/>
              <a:ext cx="2408" cy="1721"/>
              <a:chOff x="849" y="1183"/>
              <a:chExt cx="2408" cy="1721"/>
            </a:xfrm>
          </p:grpSpPr>
          <p:sp>
            <p:nvSpPr>
              <p:cNvPr id="52253" name="Rectangle 6"/>
              <p:cNvSpPr>
                <a:spLocks noChangeArrowheads="1"/>
              </p:cNvSpPr>
              <p:nvPr/>
            </p:nvSpPr>
            <p:spPr bwMode="auto">
              <a:xfrm>
                <a:off x="2286" y="2747"/>
                <a:ext cx="336" cy="157"/>
              </a:xfrm>
              <a:prstGeom prst="rect">
                <a:avLst/>
              </a:prstGeom>
              <a:solidFill>
                <a:srgbClr val="FFFFFF"/>
              </a:solidFill>
              <a:ln w="9525">
                <a:solidFill>
                  <a:srgbClr val="FF00FF"/>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52254" name="Text Box 7"/>
              <p:cNvSpPr txBox="1">
                <a:spLocks noChangeArrowheads="1"/>
              </p:cNvSpPr>
              <p:nvPr/>
            </p:nvSpPr>
            <p:spPr bwMode="auto">
              <a:xfrm>
                <a:off x="849" y="1183"/>
                <a:ext cx="240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200" baseline="0" dirty="0">
                    <a:latin typeface="Arial Narrow" pitchFamily="34" charset="0"/>
                  </a:rPr>
                  <a:t>P(X+Y=0) = P(X=0 and Y=0) =0.12</a:t>
                </a:r>
                <a:endParaRPr lang="en-US" altLang="en-US" sz="2000" baseline="0" dirty="0">
                  <a:latin typeface="Arial Narrow" pitchFamily="34" charset="0"/>
                </a:endParaRPr>
              </a:p>
            </p:txBody>
          </p:sp>
        </p:grpSp>
      </p:grpSp>
      <p:grpSp>
        <p:nvGrpSpPr>
          <p:cNvPr id="4" name="Group 8"/>
          <p:cNvGrpSpPr>
            <a:grpSpLocks/>
          </p:cNvGrpSpPr>
          <p:nvPr/>
        </p:nvGrpSpPr>
        <p:grpSpPr bwMode="auto">
          <a:xfrm>
            <a:off x="989013" y="1828800"/>
            <a:ext cx="7031038" cy="2478088"/>
            <a:chOff x="815" y="1536"/>
            <a:chExt cx="4429" cy="1561"/>
          </a:xfrm>
        </p:grpSpPr>
        <p:sp>
          <p:nvSpPr>
            <p:cNvPr id="52246" name="Rectangle 9"/>
            <p:cNvSpPr>
              <a:spLocks noChangeArrowheads="1"/>
            </p:cNvSpPr>
            <p:nvPr/>
          </p:nvSpPr>
          <p:spPr bwMode="auto">
            <a:xfrm>
              <a:off x="849" y="1536"/>
              <a:ext cx="4354" cy="288"/>
            </a:xfrm>
            <a:prstGeom prst="rect">
              <a:avLst/>
            </a:prstGeom>
            <a:solidFill>
              <a:srgbClr val="FF6699"/>
            </a:solidFill>
            <a:ln w="9525">
              <a:solidFill>
                <a:srgbClr val="FF00FF"/>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grpSp>
          <p:nvGrpSpPr>
            <p:cNvPr id="52247" name="Group 10"/>
            <p:cNvGrpSpPr>
              <a:grpSpLocks/>
            </p:cNvGrpSpPr>
            <p:nvPr/>
          </p:nvGrpSpPr>
          <p:grpSpPr bwMode="auto">
            <a:xfrm>
              <a:off x="815" y="1554"/>
              <a:ext cx="4429" cy="1543"/>
              <a:chOff x="815" y="1554"/>
              <a:chExt cx="4429" cy="1543"/>
            </a:xfrm>
          </p:grpSpPr>
          <p:sp>
            <p:nvSpPr>
              <p:cNvPr id="52248" name="Rectangle 11"/>
              <p:cNvSpPr>
                <a:spLocks noChangeArrowheads="1"/>
              </p:cNvSpPr>
              <p:nvPr/>
            </p:nvSpPr>
            <p:spPr bwMode="auto">
              <a:xfrm>
                <a:off x="2287" y="2912"/>
                <a:ext cx="336" cy="185"/>
              </a:xfrm>
              <a:prstGeom prst="rect">
                <a:avLst/>
              </a:prstGeom>
              <a:solidFill>
                <a:srgbClr val="FF6699"/>
              </a:solidFill>
              <a:ln w="9525">
                <a:solidFill>
                  <a:srgbClr val="FF00FF"/>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52249" name="Rectangle 12"/>
              <p:cNvSpPr>
                <a:spLocks noChangeArrowheads="1"/>
              </p:cNvSpPr>
              <p:nvPr/>
            </p:nvSpPr>
            <p:spPr bwMode="auto">
              <a:xfrm>
                <a:off x="2888" y="2725"/>
                <a:ext cx="359" cy="190"/>
              </a:xfrm>
              <a:prstGeom prst="rect">
                <a:avLst/>
              </a:prstGeom>
              <a:solidFill>
                <a:srgbClr val="FF6699"/>
              </a:solidFill>
              <a:ln w="9525">
                <a:solidFill>
                  <a:srgbClr val="FF00FF"/>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52250" name="Text Box 13"/>
              <p:cNvSpPr txBox="1">
                <a:spLocks noChangeArrowheads="1"/>
              </p:cNvSpPr>
              <p:nvPr/>
            </p:nvSpPr>
            <p:spPr bwMode="auto">
              <a:xfrm>
                <a:off x="815" y="1554"/>
                <a:ext cx="442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200" baseline="0" dirty="0">
                    <a:latin typeface="Arial Narrow" pitchFamily="34" charset="0"/>
                  </a:rPr>
                  <a:t>P(X+Y=1) = P(X=0 and Y=1)+ P(X=1 and Y=0) =0.21 + 0.42 = 0.63</a:t>
                </a:r>
              </a:p>
            </p:txBody>
          </p:sp>
        </p:grpSp>
      </p:grpSp>
      <p:grpSp>
        <p:nvGrpSpPr>
          <p:cNvPr id="6" name="Group 14"/>
          <p:cNvGrpSpPr>
            <a:grpSpLocks/>
          </p:cNvGrpSpPr>
          <p:nvPr/>
        </p:nvGrpSpPr>
        <p:grpSpPr bwMode="auto">
          <a:xfrm>
            <a:off x="1042988" y="2286000"/>
            <a:ext cx="6929438" cy="2284413"/>
            <a:chOff x="849" y="1824"/>
            <a:chExt cx="4365" cy="1439"/>
          </a:xfrm>
        </p:grpSpPr>
        <p:sp>
          <p:nvSpPr>
            <p:cNvPr id="52240" name="Rectangle 15"/>
            <p:cNvSpPr>
              <a:spLocks noChangeArrowheads="1"/>
            </p:cNvSpPr>
            <p:nvPr/>
          </p:nvSpPr>
          <p:spPr bwMode="auto">
            <a:xfrm>
              <a:off x="849" y="1871"/>
              <a:ext cx="4354" cy="432"/>
            </a:xfrm>
            <a:prstGeom prst="rect">
              <a:avLst/>
            </a:prstGeom>
            <a:solidFill>
              <a:srgbClr val="CC66FF"/>
            </a:solidFill>
            <a:ln w="28575">
              <a:solidFill>
                <a:schemeClr val="folHlink"/>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grpSp>
          <p:nvGrpSpPr>
            <p:cNvPr id="52241" name="Group 16"/>
            <p:cNvGrpSpPr>
              <a:grpSpLocks/>
            </p:cNvGrpSpPr>
            <p:nvPr/>
          </p:nvGrpSpPr>
          <p:grpSpPr bwMode="auto">
            <a:xfrm>
              <a:off x="849" y="1824"/>
              <a:ext cx="4365" cy="1439"/>
              <a:chOff x="849" y="1824"/>
              <a:chExt cx="4365" cy="1439"/>
            </a:xfrm>
          </p:grpSpPr>
          <p:sp>
            <p:nvSpPr>
              <p:cNvPr id="52242" name="Rectangle 17"/>
              <p:cNvSpPr>
                <a:spLocks noChangeArrowheads="1"/>
              </p:cNvSpPr>
              <p:nvPr/>
            </p:nvSpPr>
            <p:spPr bwMode="auto">
              <a:xfrm>
                <a:off x="2286" y="3071"/>
                <a:ext cx="336" cy="192"/>
              </a:xfrm>
              <a:prstGeom prst="rect">
                <a:avLst/>
              </a:prstGeom>
              <a:solidFill>
                <a:srgbClr val="CC66FF"/>
              </a:solidFill>
              <a:ln w="9525">
                <a:solidFill>
                  <a:srgbClr val="FF00FF"/>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52243" name="Rectangle 18"/>
              <p:cNvSpPr>
                <a:spLocks noChangeArrowheads="1"/>
              </p:cNvSpPr>
              <p:nvPr/>
            </p:nvSpPr>
            <p:spPr bwMode="auto">
              <a:xfrm>
                <a:off x="3390" y="2723"/>
                <a:ext cx="361" cy="193"/>
              </a:xfrm>
              <a:prstGeom prst="rect">
                <a:avLst/>
              </a:prstGeom>
              <a:solidFill>
                <a:srgbClr val="CC66FF"/>
              </a:solidFill>
              <a:ln w="9525">
                <a:solidFill>
                  <a:srgbClr val="FF00FF"/>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52244" name="Rectangle 19"/>
              <p:cNvSpPr>
                <a:spLocks noChangeArrowheads="1"/>
              </p:cNvSpPr>
              <p:nvPr/>
            </p:nvSpPr>
            <p:spPr bwMode="auto">
              <a:xfrm>
                <a:off x="2895" y="2914"/>
                <a:ext cx="359" cy="164"/>
              </a:xfrm>
              <a:prstGeom prst="rect">
                <a:avLst/>
              </a:prstGeom>
              <a:solidFill>
                <a:srgbClr val="CC66FF"/>
              </a:solidFill>
              <a:ln w="9525">
                <a:solidFill>
                  <a:srgbClr val="FF00FF"/>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52245" name="Text Box 20"/>
              <p:cNvSpPr txBox="1">
                <a:spLocks noChangeArrowheads="1"/>
              </p:cNvSpPr>
              <p:nvPr/>
            </p:nvSpPr>
            <p:spPr bwMode="auto">
              <a:xfrm>
                <a:off x="849" y="1824"/>
                <a:ext cx="4365"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200" baseline="0" dirty="0">
                    <a:latin typeface="Arial Narrow" pitchFamily="34" charset="0"/>
                  </a:rPr>
                  <a:t>P(X+Y=2) = P(X=0 and Y=2)+ P(X=1 and Y=1)+ P(X=2 and Y=0)</a:t>
                </a:r>
              </a:p>
              <a:p>
                <a:pPr>
                  <a:spcBef>
                    <a:spcPct val="0"/>
                  </a:spcBef>
                  <a:buFontTx/>
                  <a:buNone/>
                </a:pPr>
                <a:r>
                  <a:rPr lang="en-US" altLang="en-US" sz="2200" baseline="0" dirty="0">
                    <a:latin typeface="Arial Narrow" pitchFamily="34" charset="0"/>
                  </a:rPr>
                  <a:t>	   = 0.07 + 0.06 + 0.06 = .19</a:t>
                </a:r>
              </a:p>
            </p:txBody>
          </p:sp>
        </p:grpSp>
      </p:grpSp>
      <p:sp>
        <p:nvSpPr>
          <p:cNvPr id="403477" name="Text Box 21"/>
          <p:cNvSpPr txBox="1">
            <a:spLocks noChangeArrowheads="1"/>
          </p:cNvSpPr>
          <p:nvPr/>
        </p:nvSpPr>
        <p:spPr bwMode="auto">
          <a:xfrm>
            <a:off x="1981200" y="5105400"/>
            <a:ext cx="5041900" cy="701675"/>
          </a:xfrm>
          <a:prstGeom prst="rect">
            <a:avLst/>
          </a:prstGeom>
          <a:solidFill>
            <a:schemeClr val="bg2">
              <a:lumMod val="50000"/>
            </a:schemeClr>
          </a:solidFill>
          <a:ln>
            <a:noFill/>
          </a:ln>
          <a:extLst/>
        </p:spPr>
        <p:txBody>
          <a:bodyPr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a:solidFill>
                  <a:schemeClr val="bg1"/>
                </a:solidFill>
                <a:latin typeface="Arial Narrow" pitchFamily="34" charset="0"/>
              </a:rPr>
              <a:t>The probabilities P(X+Y)=3 and P(X+Y) =4 are calculated the same way.  The distribution follows.</a:t>
            </a:r>
          </a:p>
        </p:txBody>
      </p:sp>
      <p:grpSp>
        <p:nvGrpSpPr>
          <p:cNvPr id="52233" name="Group 22"/>
          <p:cNvGrpSpPr>
            <a:grpSpLocks/>
          </p:cNvGrpSpPr>
          <p:nvPr/>
        </p:nvGrpSpPr>
        <p:grpSpPr bwMode="auto">
          <a:xfrm>
            <a:off x="2438400" y="3048000"/>
            <a:ext cx="4267200" cy="1930400"/>
            <a:chOff x="1187" y="2063"/>
            <a:chExt cx="2704" cy="1309"/>
          </a:xfrm>
        </p:grpSpPr>
        <p:sp>
          <p:nvSpPr>
            <p:cNvPr id="52234" name="Text Box 23"/>
            <p:cNvSpPr txBox="1">
              <a:spLocks noChangeArrowheads="1"/>
            </p:cNvSpPr>
            <p:nvPr/>
          </p:nvSpPr>
          <p:spPr bwMode="auto">
            <a:xfrm>
              <a:off x="1194" y="2063"/>
              <a:ext cx="2697" cy="130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a:latin typeface="Arial Narrow" pitchFamily="34" charset="0"/>
                </a:rPr>
                <a:t>                                X</a:t>
              </a:r>
            </a:p>
            <a:p>
              <a:pPr>
                <a:spcBef>
                  <a:spcPct val="0"/>
                </a:spcBef>
                <a:buFontTx/>
                <a:buNone/>
              </a:pPr>
              <a:r>
                <a:rPr lang="en-US" altLang="en-US" sz="2000" baseline="0">
                  <a:latin typeface="Arial Narrow" pitchFamily="34" charset="0"/>
                </a:rPr>
                <a:t>Y	 0	 1	 2	p(y)</a:t>
              </a:r>
            </a:p>
            <a:p>
              <a:pPr>
                <a:spcBef>
                  <a:spcPct val="0"/>
                </a:spcBef>
                <a:buFontTx/>
                <a:buNone/>
              </a:pPr>
              <a:r>
                <a:rPr lang="en-US" altLang="en-US" sz="2000" baseline="0">
                  <a:latin typeface="Arial Narrow" pitchFamily="34" charset="0"/>
                </a:rPr>
                <a:t>0	.12	.42	.06	.60</a:t>
              </a:r>
            </a:p>
            <a:p>
              <a:pPr>
                <a:spcBef>
                  <a:spcPct val="0"/>
                </a:spcBef>
                <a:buFontTx/>
                <a:buNone/>
              </a:pPr>
              <a:r>
                <a:rPr lang="en-US" altLang="en-US" sz="2000" baseline="0">
                  <a:latin typeface="Arial Narrow" pitchFamily="34" charset="0"/>
                </a:rPr>
                <a:t>1	.21	.06	.03	.30</a:t>
              </a:r>
            </a:p>
            <a:p>
              <a:pPr>
                <a:spcBef>
                  <a:spcPct val="0"/>
                </a:spcBef>
                <a:buFontTx/>
                <a:buNone/>
              </a:pPr>
              <a:r>
                <a:rPr lang="en-US" altLang="en-US" sz="2000" baseline="0">
                  <a:latin typeface="Arial Narrow" pitchFamily="34" charset="0"/>
                </a:rPr>
                <a:t>2	.07	.02	.01	.10</a:t>
              </a:r>
            </a:p>
            <a:p>
              <a:pPr>
                <a:spcBef>
                  <a:spcPct val="0"/>
                </a:spcBef>
                <a:buFontTx/>
                <a:buNone/>
              </a:pPr>
              <a:r>
                <a:rPr lang="en-US" altLang="en-US" sz="2000" baseline="0">
                  <a:latin typeface="Arial Narrow" pitchFamily="34" charset="0"/>
                </a:rPr>
                <a:t>p(x)	.40	.50	.10	1.00</a:t>
              </a:r>
            </a:p>
          </p:txBody>
        </p:sp>
        <p:sp>
          <p:nvSpPr>
            <p:cNvPr id="52235" name="Line 24"/>
            <p:cNvSpPr>
              <a:spLocks noChangeShapeType="1"/>
            </p:cNvSpPr>
            <p:nvPr/>
          </p:nvSpPr>
          <p:spPr bwMode="auto">
            <a:xfrm>
              <a:off x="1632" y="2304"/>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2236" name="Line 25"/>
            <p:cNvSpPr>
              <a:spLocks noChangeShapeType="1"/>
            </p:cNvSpPr>
            <p:nvPr/>
          </p:nvSpPr>
          <p:spPr bwMode="auto">
            <a:xfrm flipV="1">
              <a:off x="1200" y="2518"/>
              <a:ext cx="26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2237" name="Line 26"/>
            <p:cNvSpPr>
              <a:spLocks noChangeShapeType="1"/>
            </p:cNvSpPr>
            <p:nvPr/>
          </p:nvSpPr>
          <p:spPr bwMode="auto">
            <a:xfrm>
              <a:off x="1187" y="3094"/>
              <a:ext cx="27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2238" name="Line 27"/>
            <p:cNvSpPr>
              <a:spLocks noChangeShapeType="1"/>
            </p:cNvSpPr>
            <p:nvPr/>
          </p:nvSpPr>
          <p:spPr bwMode="auto">
            <a:xfrm>
              <a:off x="1632" y="2112"/>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2239" name="Line 28"/>
            <p:cNvSpPr>
              <a:spLocks noChangeShapeType="1"/>
            </p:cNvSpPr>
            <p:nvPr/>
          </p:nvSpPr>
          <p:spPr bwMode="auto">
            <a:xfrm>
              <a:off x="3408" y="2112"/>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403477"/>
                                        </p:tgtEl>
                                        <p:attrNameLst>
                                          <p:attrName>style.visibility</p:attrName>
                                        </p:attrNameLst>
                                      </p:cBhvr>
                                      <p:to>
                                        <p:strVal val="visible"/>
                                      </p:to>
                                    </p:set>
                                    <p:animEffect transition="in" filter="box(in)">
                                      <p:cBhvr>
                                        <p:cTn id="19" dur="500"/>
                                        <p:tgtEl>
                                          <p:spTgt spid="403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77"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9"/>
          <p:cNvSpPr>
            <a:spLocks noGrp="1" noChangeArrowheads="1"/>
          </p:cNvSpPr>
          <p:nvPr>
            <p:ph type="title"/>
          </p:nvPr>
        </p:nvSpPr>
        <p:spPr>
          <a:xfrm>
            <a:off x="323850" y="476250"/>
            <a:ext cx="8424863" cy="585788"/>
          </a:xfrm>
        </p:spPr>
        <p:txBody>
          <a:bodyPr>
            <a:spAutoFit/>
          </a:bodyPr>
          <a:lstStyle/>
          <a:p>
            <a:pPr algn="l">
              <a:defRPr/>
            </a:pPr>
            <a:r>
              <a:rPr altLang="en-US" sz="3200" cap="none" dirty="0">
                <a:solidFill>
                  <a:srgbClr val="EA0088"/>
                </a:solidFill>
                <a:latin typeface="Trebuchet MS" panose="020B0603020202020204" pitchFamily="34" charset="0"/>
              </a:rPr>
              <a:t>The Probability Distribution of X+Y</a:t>
            </a:r>
          </a:p>
        </p:txBody>
      </p:sp>
      <p:sp>
        <p:nvSpPr>
          <p:cNvPr id="53251" name="Rectangle 2"/>
          <p:cNvSpPr>
            <a:spLocks noGrp="1" noChangeArrowheads="1"/>
          </p:cNvSpPr>
          <p:nvPr>
            <p:ph idx="1"/>
          </p:nvPr>
        </p:nvSpPr>
        <p:spPr>
          <a:xfrm>
            <a:off x="685800" y="1676400"/>
            <a:ext cx="8153400" cy="4572000"/>
          </a:xfrm>
        </p:spPr>
        <p:txBody>
          <a:bodyPr/>
          <a:lstStyle/>
          <a:p>
            <a:pPr marL="0" indent="0">
              <a:buNone/>
            </a:pPr>
            <a:r>
              <a:rPr lang="en-US" altLang="en-US" sz="2400" dirty="0">
                <a:latin typeface="Trebuchet MS" panose="020B0603020202020204" pitchFamily="34" charset="0"/>
                <a:ea typeface="ＭＳ Ｐゴシック" charset="-128"/>
                <a:cs typeface="Arial" charset="0"/>
              </a:rPr>
              <a:t>The distribution of X + Y</a:t>
            </a:r>
            <a:br>
              <a:rPr lang="en-US" altLang="en-US" dirty="0">
                <a:latin typeface="Trebuchet MS" panose="020B0603020202020204" pitchFamily="34" charset="0"/>
                <a:ea typeface="ＭＳ Ｐゴシック" charset="-128"/>
                <a:cs typeface="Arial" charset="0"/>
              </a:rPr>
            </a:br>
            <a:br>
              <a:rPr lang="en-US" altLang="en-US" dirty="0">
                <a:latin typeface="Trebuchet MS" panose="020B0603020202020204" pitchFamily="34" charset="0"/>
                <a:ea typeface="ＭＳ Ｐゴシック" charset="-128"/>
                <a:cs typeface="Arial" charset="0"/>
              </a:rPr>
            </a:br>
            <a:br>
              <a:rPr lang="en-US" altLang="en-US" dirty="0">
                <a:latin typeface="Trebuchet MS" panose="020B0603020202020204" pitchFamily="34" charset="0"/>
                <a:ea typeface="ＭＳ Ｐゴシック" charset="-128"/>
                <a:cs typeface="Arial" charset="0"/>
              </a:rPr>
            </a:br>
            <a:endParaRPr lang="en-US" altLang="en-US" dirty="0">
              <a:latin typeface="Trebuchet MS" panose="020B0603020202020204" pitchFamily="34" charset="0"/>
              <a:ea typeface="ＭＳ Ｐゴシック" charset="-128"/>
              <a:cs typeface="Arial" charset="0"/>
            </a:endParaRPr>
          </a:p>
        </p:txBody>
      </p:sp>
      <p:sp>
        <p:nvSpPr>
          <p:cNvPr id="11"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47</a:t>
            </a:fld>
            <a:endParaRPr lang="en-AU" altLang="en-US" sz="1400" b="1" baseline="0" dirty="0">
              <a:latin typeface="Times" pitchFamily="18" charset="0"/>
            </a:endParaRPr>
          </a:p>
        </p:txBody>
      </p:sp>
      <p:grpSp>
        <p:nvGrpSpPr>
          <p:cNvPr id="53253" name="Group 3"/>
          <p:cNvGrpSpPr>
            <a:grpSpLocks/>
          </p:cNvGrpSpPr>
          <p:nvPr/>
        </p:nvGrpSpPr>
        <p:grpSpPr bwMode="auto">
          <a:xfrm>
            <a:off x="1898650" y="2346327"/>
            <a:ext cx="5365750" cy="830263"/>
            <a:chOff x="2016" y="1892"/>
            <a:chExt cx="3380" cy="523"/>
          </a:xfrm>
        </p:grpSpPr>
        <p:sp>
          <p:nvSpPr>
            <p:cNvPr id="53254" name="Text Box 4"/>
            <p:cNvSpPr txBox="1">
              <a:spLocks noChangeArrowheads="1"/>
            </p:cNvSpPr>
            <p:nvPr/>
          </p:nvSpPr>
          <p:spPr bwMode="auto">
            <a:xfrm>
              <a:off x="2016" y="1892"/>
              <a:ext cx="3380" cy="523"/>
            </a:xfrm>
            <a:prstGeom prst="rect">
              <a:avLst/>
            </a:prstGeom>
            <a:solidFill>
              <a:schemeClr val="tx1">
                <a:lumMod val="10000"/>
                <a:lumOff val="90000"/>
              </a:schemeClr>
            </a:solidFill>
            <a:ln w="28575">
              <a:solidFill>
                <a:schemeClr val="folHlink"/>
              </a:solidFill>
              <a:miter lim="800000"/>
              <a:headEnd/>
              <a:tailEnd/>
            </a:ln>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400" baseline="0" dirty="0">
                  <a:latin typeface="Arial Narrow" pitchFamily="34" charset="0"/>
                </a:rPr>
                <a:t>x + y           0	   1	   2	   3	   4</a:t>
              </a:r>
            </a:p>
            <a:p>
              <a:pPr>
                <a:spcBef>
                  <a:spcPct val="0"/>
                </a:spcBef>
                <a:buFontTx/>
                <a:buNone/>
              </a:pPr>
              <a:r>
                <a:rPr lang="en-US" altLang="en-US" sz="2400" baseline="0" dirty="0">
                  <a:latin typeface="Arial Narrow" pitchFamily="34" charset="0"/>
                </a:rPr>
                <a:t>p(</a:t>
              </a:r>
              <a:r>
                <a:rPr lang="en-US" altLang="en-US" sz="2400" baseline="0" dirty="0" err="1">
                  <a:latin typeface="Arial Narrow" pitchFamily="34" charset="0"/>
                </a:rPr>
                <a:t>x+y</a:t>
              </a:r>
              <a:r>
                <a:rPr lang="en-US" altLang="en-US" sz="2400" baseline="0" dirty="0">
                  <a:latin typeface="Arial Narrow" pitchFamily="34" charset="0"/>
                </a:rPr>
                <a:t>)	   0.12	0.63	0.19	0.05	0.01 </a:t>
              </a:r>
            </a:p>
          </p:txBody>
        </p:sp>
        <p:sp>
          <p:nvSpPr>
            <p:cNvPr id="53255" name="Line 5"/>
            <p:cNvSpPr>
              <a:spLocks noChangeShapeType="1"/>
            </p:cNvSpPr>
            <p:nvPr/>
          </p:nvSpPr>
          <p:spPr bwMode="auto">
            <a:xfrm>
              <a:off x="2026" y="2160"/>
              <a:ext cx="3206"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3256" name="Line 6"/>
            <p:cNvSpPr>
              <a:spLocks noChangeShapeType="1"/>
            </p:cNvSpPr>
            <p:nvPr/>
          </p:nvSpPr>
          <p:spPr bwMode="auto">
            <a:xfrm>
              <a:off x="2544" y="1927"/>
              <a:ext cx="0" cy="473"/>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7"/>
          <p:cNvSpPr>
            <a:spLocks noGrp="1" noChangeArrowheads="1"/>
          </p:cNvSpPr>
          <p:nvPr>
            <p:ph type="title"/>
          </p:nvPr>
        </p:nvSpPr>
        <p:spPr>
          <a:xfrm>
            <a:off x="195957" y="276037"/>
            <a:ext cx="8640960" cy="584775"/>
          </a:xfrm>
        </p:spPr>
        <p:txBody>
          <a:bodyPr wrap="square">
            <a:spAutoFit/>
          </a:bodyPr>
          <a:lstStyle/>
          <a:p>
            <a:pPr algn="l">
              <a:defRPr/>
            </a:pPr>
            <a:r>
              <a:rPr altLang="en-US" sz="3200" cap="none" dirty="0">
                <a:solidFill>
                  <a:srgbClr val="EA0088"/>
                </a:solidFill>
                <a:latin typeface="Trebuchet MS" panose="020B0603020202020204" pitchFamily="34" charset="0"/>
              </a:rPr>
              <a:t>The Expected Value and Variance of X + Y</a:t>
            </a:r>
          </a:p>
        </p:txBody>
      </p:sp>
      <p:sp>
        <p:nvSpPr>
          <p:cNvPr id="53251" name="Rectangle 2"/>
          <p:cNvSpPr>
            <a:spLocks noGrp="1" noChangeArrowheads="1"/>
          </p:cNvSpPr>
          <p:nvPr>
            <p:ph idx="1"/>
          </p:nvPr>
        </p:nvSpPr>
        <p:spPr>
          <a:xfrm>
            <a:off x="398462" y="1268760"/>
            <a:ext cx="8422010" cy="4572000"/>
          </a:xfrm>
        </p:spPr>
        <p:txBody>
          <a:bodyPr/>
          <a:lstStyle/>
          <a:p>
            <a:pPr marL="0" indent="0">
              <a:buNone/>
            </a:pPr>
            <a:r>
              <a:rPr lang="en-US" altLang="en-US" sz="2400" dirty="0">
                <a:latin typeface="Trebuchet MS" panose="020B0603020202020204" pitchFamily="34" charset="0"/>
                <a:ea typeface="ＭＳ Ｐゴシック" charset="-128"/>
                <a:cs typeface="Arial" charset="0"/>
              </a:rPr>
              <a:t>The distribution of X + Y</a:t>
            </a:r>
            <a:br>
              <a:rPr lang="en-US" altLang="en-US" sz="2400" dirty="0">
                <a:latin typeface="Trebuchet MS" panose="020B0603020202020204" pitchFamily="34" charset="0"/>
                <a:ea typeface="ＭＳ Ｐゴシック" charset="-128"/>
                <a:cs typeface="Arial" charset="0"/>
              </a:rPr>
            </a:br>
            <a:br>
              <a:rPr lang="en-US" altLang="en-US" sz="2400" dirty="0">
                <a:latin typeface="Trebuchet MS" panose="020B0603020202020204" pitchFamily="34" charset="0"/>
                <a:ea typeface="ＭＳ Ｐゴシック" charset="-128"/>
                <a:cs typeface="Arial" charset="0"/>
              </a:rPr>
            </a:br>
            <a:br>
              <a:rPr lang="en-US" altLang="en-US" sz="2400" dirty="0">
                <a:latin typeface="Trebuchet MS" panose="020B0603020202020204" pitchFamily="34" charset="0"/>
                <a:ea typeface="ＭＳ Ｐゴシック" charset="-128"/>
                <a:cs typeface="Arial" charset="0"/>
              </a:rPr>
            </a:br>
            <a:endParaRPr lang="en-US" altLang="en-US" sz="2400" dirty="0">
              <a:latin typeface="Trebuchet MS" panose="020B0603020202020204" pitchFamily="34" charset="0"/>
              <a:ea typeface="ＭＳ Ｐゴシック" charset="-128"/>
              <a:cs typeface="Arial" charset="0"/>
            </a:endParaRPr>
          </a:p>
          <a:p>
            <a:pPr marL="0" indent="0">
              <a:spcAft>
                <a:spcPts val="1200"/>
              </a:spcAft>
              <a:buNone/>
            </a:pPr>
            <a:r>
              <a:rPr lang="en-US" altLang="en-US" sz="2400" dirty="0">
                <a:latin typeface="Trebuchet MS" panose="020B0603020202020204" pitchFamily="34" charset="0"/>
                <a:ea typeface="ＭＳ Ｐゴシック" charset="-128"/>
                <a:cs typeface="Arial" charset="0"/>
              </a:rPr>
              <a:t>The expected value and variance of X + Y can be calculated from the distribution of X + Y.</a:t>
            </a:r>
          </a:p>
          <a:p>
            <a:pPr lvl="1">
              <a:buFontTx/>
              <a:buNone/>
            </a:pPr>
            <a:r>
              <a:rPr lang="en-US" altLang="en-US" sz="2400" dirty="0">
                <a:solidFill>
                  <a:schemeClr val="accent1"/>
                </a:solidFill>
                <a:latin typeface="Trebuchet MS" panose="020B0603020202020204" pitchFamily="34" charset="0"/>
                <a:ea typeface="ＭＳ Ｐゴシック" charset="-128"/>
                <a:cs typeface="Arial" charset="0"/>
              </a:rPr>
              <a:t>E(X+Y)=0(0.12)+ 1(0.63)+2(0.19)+3(0.05)+4(0.01)</a:t>
            </a:r>
          </a:p>
          <a:p>
            <a:pPr lvl="1">
              <a:buFontTx/>
              <a:buNone/>
            </a:pPr>
            <a:r>
              <a:rPr lang="en-US" altLang="en-US" sz="2400" dirty="0">
                <a:solidFill>
                  <a:schemeClr val="accent1"/>
                </a:solidFill>
                <a:latin typeface="Trebuchet MS" panose="020B0603020202020204" pitchFamily="34" charset="0"/>
                <a:ea typeface="ＭＳ Ｐゴシック" charset="-128"/>
                <a:cs typeface="Arial" charset="0"/>
              </a:rPr>
              <a:t>          =1.2</a:t>
            </a:r>
          </a:p>
          <a:p>
            <a:pPr lvl="1">
              <a:buFontTx/>
              <a:buNone/>
            </a:pPr>
            <a:r>
              <a:rPr lang="en-US" altLang="en-US" sz="2400" dirty="0">
                <a:solidFill>
                  <a:schemeClr val="accent1"/>
                </a:solidFill>
                <a:latin typeface="Trebuchet MS" panose="020B0603020202020204" pitchFamily="34" charset="0"/>
                <a:ea typeface="ＭＳ Ｐゴシック" charset="-128"/>
                <a:cs typeface="Arial" charset="0"/>
              </a:rPr>
              <a:t>V(X+Y)=(0-1.2)</a:t>
            </a:r>
            <a:r>
              <a:rPr lang="en-US" altLang="en-US" sz="2400" baseline="30000" dirty="0">
                <a:solidFill>
                  <a:schemeClr val="accent1"/>
                </a:solidFill>
                <a:latin typeface="Trebuchet MS" panose="020B0603020202020204" pitchFamily="34" charset="0"/>
                <a:ea typeface="ＭＳ Ｐゴシック" charset="-128"/>
                <a:cs typeface="Arial" charset="0"/>
              </a:rPr>
              <a:t>2</a:t>
            </a:r>
            <a:r>
              <a:rPr lang="en-US" altLang="en-US" sz="2400" dirty="0">
                <a:solidFill>
                  <a:schemeClr val="accent1"/>
                </a:solidFill>
                <a:latin typeface="Trebuchet MS" panose="020B0603020202020204" pitchFamily="34" charset="0"/>
                <a:ea typeface="ＭＳ Ｐゴシック" charset="-128"/>
                <a:cs typeface="Arial" charset="0"/>
              </a:rPr>
              <a:t>(0.12)+(1-1.2)</a:t>
            </a:r>
            <a:r>
              <a:rPr lang="en-US" altLang="en-US" sz="2400" baseline="30000" dirty="0">
                <a:solidFill>
                  <a:schemeClr val="accent1"/>
                </a:solidFill>
                <a:latin typeface="Trebuchet MS" panose="020B0603020202020204" pitchFamily="34" charset="0"/>
                <a:ea typeface="ＭＳ Ｐゴシック" charset="-128"/>
                <a:cs typeface="Arial" charset="0"/>
              </a:rPr>
              <a:t>2</a:t>
            </a:r>
            <a:r>
              <a:rPr lang="en-US" altLang="en-US" sz="2400" dirty="0">
                <a:solidFill>
                  <a:schemeClr val="accent1"/>
                </a:solidFill>
                <a:latin typeface="Trebuchet MS" panose="020B0603020202020204" pitchFamily="34" charset="0"/>
                <a:ea typeface="ＭＳ Ｐゴシック" charset="-128"/>
                <a:cs typeface="Arial" charset="0"/>
              </a:rPr>
              <a:t>(0.63)+…+(4-1.2)</a:t>
            </a:r>
            <a:r>
              <a:rPr lang="en-US" altLang="en-US" sz="2400" baseline="30000" dirty="0">
                <a:solidFill>
                  <a:schemeClr val="accent1"/>
                </a:solidFill>
                <a:latin typeface="Trebuchet MS" panose="020B0603020202020204" pitchFamily="34" charset="0"/>
                <a:ea typeface="ＭＳ Ｐゴシック" charset="-128"/>
                <a:cs typeface="Arial" charset="0"/>
              </a:rPr>
              <a:t>2</a:t>
            </a:r>
            <a:r>
              <a:rPr lang="en-US" altLang="en-US" sz="2400" dirty="0">
                <a:solidFill>
                  <a:schemeClr val="accent1"/>
                </a:solidFill>
                <a:latin typeface="Trebuchet MS" panose="020B0603020202020204" pitchFamily="34" charset="0"/>
                <a:ea typeface="ＭＳ Ｐゴシック" charset="-128"/>
                <a:cs typeface="Arial" charset="0"/>
              </a:rPr>
              <a:t>(0.01)    </a:t>
            </a:r>
          </a:p>
          <a:p>
            <a:pPr lvl="1">
              <a:buFontTx/>
              <a:buNone/>
            </a:pPr>
            <a:r>
              <a:rPr lang="en-US" altLang="en-US" sz="2400" dirty="0">
                <a:solidFill>
                  <a:schemeClr val="accent1"/>
                </a:solidFill>
                <a:latin typeface="Trebuchet MS" panose="020B0603020202020204" pitchFamily="34" charset="0"/>
                <a:ea typeface="ＭＳ Ｐゴシック" charset="-128"/>
                <a:cs typeface="Arial" charset="0"/>
              </a:rPr>
              <a:t>          =0.56</a:t>
            </a:r>
          </a:p>
        </p:txBody>
      </p:sp>
      <p:sp>
        <p:nvSpPr>
          <p:cNvPr id="9"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48</a:t>
            </a:fld>
            <a:endParaRPr lang="en-AU" altLang="en-US" sz="1400" b="1" baseline="0" dirty="0">
              <a:latin typeface="Times" pitchFamily="18" charset="0"/>
            </a:endParaRPr>
          </a:p>
        </p:txBody>
      </p:sp>
      <p:grpSp>
        <p:nvGrpSpPr>
          <p:cNvPr id="53253" name="Group 3"/>
          <p:cNvGrpSpPr>
            <a:grpSpLocks/>
          </p:cNvGrpSpPr>
          <p:nvPr/>
        </p:nvGrpSpPr>
        <p:grpSpPr bwMode="auto">
          <a:xfrm>
            <a:off x="1914525" y="1854351"/>
            <a:ext cx="5365750" cy="830263"/>
            <a:chOff x="2016" y="1892"/>
            <a:chExt cx="3380" cy="523"/>
          </a:xfrm>
        </p:grpSpPr>
        <p:sp>
          <p:nvSpPr>
            <p:cNvPr id="53254" name="Text Box 4"/>
            <p:cNvSpPr txBox="1">
              <a:spLocks noChangeArrowheads="1"/>
            </p:cNvSpPr>
            <p:nvPr/>
          </p:nvSpPr>
          <p:spPr bwMode="auto">
            <a:xfrm>
              <a:off x="2016" y="1892"/>
              <a:ext cx="3380" cy="523"/>
            </a:xfrm>
            <a:prstGeom prst="rect">
              <a:avLst/>
            </a:prstGeom>
            <a:solidFill>
              <a:schemeClr val="tx1">
                <a:lumMod val="10000"/>
                <a:lumOff val="90000"/>
              </a:schemeClr>
            </a:solidFill>
            <a:ln w="28575">
              <a:solidFill>
                <a:schemeClr val="folHlink"/>
              </a:solidFill>
              <a:miter lim="800000"/>
              <a:headEnd/>
              <a:tailEnd/>
            </a:ln>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400" baseline="0" dirty="0">
                  <a:latin typeface="Arial Narrow" pitchFamily="34" charset="0"/>
                </a:rPr>
                <a:t>x + y           0	   1	   2	   3	   4</a:t>
              </a:r>
            </a:p>
            <a:p>
              <a:pPr>
                <a:spcBef>
                  <a:spcPct val="0"/>
                </a:spcBef>
                <a:buFontTx/>
                <a:buNone/>
              </a:pPr>
              <a:r>
                <a:rPr lang="en-US" altLang="en-US" sz="2400" baseline="0" dirty="0">
                  <a:latin typeface="Arial Narrow" pitchFamily="34" charset="0"/>
                </a:rPr>
                <a:t>p(</a:t>
              </a:r>
              <a:r>
                <a:rPr lang="en-US" altLang="en-US" sz="2400" baseline="0" dirty="0" err="1">
                  <a:latin typeface="Arial Narrow" pitchFamily="34" charset="0"/>
                </a:rPr>
                <a:t>x+y</a:t>
              </a:r>
              <a:r>
                <a:rPr lang="en-US" altLang="en-US" sz="2400" baseline="0" dirty="0">
                  <a:latin typeface="Arial Narrow" pitchFamily="34" charset="0"/>
                </a:rPr>
                <a:t>)	   0.12	0.63	0.19	0.05	0.01 </a:t>
              </a:r>
            </a:p>
          </p:txBody>
        </p:sp>
        <p:sp>
          <p:nvSpPr>
            <p:cNvPr id="53255" name="Line 5"/>
            <p:cNvSpPr>
              <a:spLocks noChangeShapeType="1"/>
            </p:cNvSpPr>
            <p:nvPr/>
          </p:nvSpPr>
          <p:spPr bwMode="auto">
            <a:xfrm flipV="1">
              <a:off x="2026" y="2158"/>
              <a:ext cx="3370" cy="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3256" name="Line 6"/>
            <p:cNvSpPr>
              <a:spLocks noChangeShapeType="1"/>
            </p:cNvSpPr>
            <p:nvPr/>
          </p:nvSpPr>
          <p:spPr bwMode="auto">
            <a:xfrm>
              <a:off x="2544" y="1927"/>
              <a:ext cx="0" cy="473"/>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spTree>
    <p:extLst>
      <p:ext uri="{BB962C8B-B14F-4D97-AF65-F5344CB8AC3E}">
        <p14:creationId xmlns:p14="http://schemas.microsoft.com/office/powerpoint/2010/main" val="10096804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title"/>
          </p:nvPr>
        </p:nvSpPr>
        <p:spPr>
          <a:xfrm>
            <a:off x="503040" y="420053"/>
            <a:ext cx="8640960" cy="584775"/>
          </a:xfrm>
        </p:spPr>
        <p:txBody>
          <a:bodyPr wrap="square">
            <a:spAutoFit/>
          </a:bodyPr>
          <a:lstStyle/>
          <a:p>
            <a:pPr algn="l">
              <a:defRPr/>
            </a:pPr>
            <a:r>
              <a:rPr altLang="en-US" sz="3200" cap="none" dirty="0">
                <a:solidFill>
                  <a:srgbClr val="EA0088"/>
                </a:solidFill>
                <a:latin typeface="Trebuchet MS" panose="020B0603020202020204" pitchFamily="34" charset="0"/>
              </a:rPr>
              <a:t>The Expected Value and Variance of X + Y</a:t>
            </a:r>
          </a:p>
        </p:txBody>
      </p:sp>
      <p:sp>
        <p:nvSpPr>
          <p:cNvPr id="54275" name="Rectangle 2"/>
          <p:cNvSpPr>
            <a:spLocks noGrp="1" noChangeArrowheads="1"/>
          </p:cNvSpPr>
          <p:nvPr>
            <p:ph idx="1"/>
          </p:nvPr>
        </p:nvSpPr>
        <p:spPr>
          <a:xfrm>
            <a:off x="566737" y="1412776"/>
            <a:ext cx="8577263" cy="4191000"/>
          </a:xfrm>
        </p:spPr>
        <p:txBody>
          <a:bodyPr/>
          <a:lstStyle/>
          <a:p>
            <a:pPr marL="0" indent="0">
              <a:spcAft>
                <a:spcPts val="1800"/>
              </a:spcAft>
              <a:buFontTx/>
              <a:buNone/>
            </a:pPr>
            <a:r>
              <a:rPr lang="en-US" altLang="en-US" sz="2400" dirty="0">
                <a:latin typeface="Trebuchet MS" panose="020B0603020202020204" pitchFamily="34" charset="0"/>
                <a:ea typeface="ＭＳ Ｐゴシック" charset="-128"/>
                <a:cs typeface="Arial" charset="0"/>
              </a:rPr>
              <a:t>The following relationship can assist in calculating E(X+Y) and V(X+Y)</a:t>
            </a:r>
          </a:p>
          <a:p>
            <a:pPr marL="342900" lvl="1" indent="-342900">
              <a:buClr>
                <a:schemeClr val="accent1"/>
              </a:buClr>
              <a:buFont typeface="Arial" panose="020B0604020202020204" pitchFamily="34" charset="0"/>
              <a:buChar char="•"/>
            </a:pPr>
            <a:r>
              <a:rPr lang="en-US" altLang="en-US" sz="2400" dirty="0">
                <a:latin typeface="Trebuchet MS" panose="020B0603020202020204" pitchFamily="34" charset="0"/>
                <a:ea typeface="ＭＳ Ｐゴシック" charset="-128"/>
                <a:cs typeface="Arial" charset="0"/>
              </a:rPr>
              <a:t>E(X+Y) =E(X) + E(Y); </a:t>
            </a:r>
          </a:p>
          <a:p>
            <a:pPr marL="342900" lvl="1" indent="-342900">
              <a:buClr>
                <a:schemeClr val="accent1"/>
              </a:buClr>
              <a:buFont typeface="Arial" panose="020B0604020202020204" pitchFamily="34" charset="0"/>
              <a:buChar char="•"/>
            </a:pPr>
            <a:endParaRPr lang="en-US" altLang="en-US" sz="600" dirty="0">
              <a:latin typeface="Trebuchet MS" panose="020B0603020202020204" pitchFamily="34" charset="0"/>
              <a:ea typeface="ＭＳ Ｐゴシック" charset="-128"/>
              <a:cs typeface="Arial" charset="0"/>
            </a:endParaRPr>
          </a:p>
          <a:p>
            <a:pPr marL="342900" lvl="1" indent="-342900">
              <a:buClr>
                <a:schemeClr val="accent1"/>
              </a:buClr>
              <a:buFont typeface="Arial" panose="020B0604020202020204" pitchFamily="34" charset="0"/>
              <a:buChar char="•"/>
            </a:pPr>
            <a:r>
              <a:rPr lang="en-US" altLang="en-US" sz="2400" dirty="0">
                <a:latin typeface="Trebuchet MS" panose="020B0603020202020204" pitchFamily="34" charset="0"/>
                <a:ea typeface="ＭＳ Ｐゴシック" charset="-128"/>
                <a:cs typeface="Arial" charset="0"/>
              </a:rPr>
              <a:t>V(X+Y) = V(X) +V(Y) +2COV(X,Y) </a:t>
            </a:r>
          </a:p>
          <a:p>
            <a:pPr marL="342900" lvl="1" indent="-342900">
              <a:buClr>
                <a:schemeClr val="accent1"/>
              </a:buClr>
              <a:buFont typeface="Arial" panose="020B0604020202020204" pitchFamily="34" charset="0"/>
              <a:buChar char="•"/>
            </a:pPr>
            <a:endParaRPr lang="en-US" altLang="en-US" sz="600" dirty="0">
              <a:latin typeface="Trebuchet MS" panose="020B0603020202020204" pitchFamily="34" charset="0"/>
              <a:ea typeface="ＭＳ Ｐゴシック" charset="-128"/>
              <a:cs typeface="Arial" charset="0"/>
            </a:endParaRPr>
          </a:p>
          <a:p>
            <a:pPr marL="342900" lvl="1" indent="-342900">
              <a:buClr>
                <a:schemeClr val="accent1"/>
              </a:buClr>
              <a:buFont typeface="Arial" panose="020B0604020202020204" pitchFamily="34" charset="0"/>
              <a:buChar char="•"/>
            </a:pPr>
            <a:r>
              <a:rPr lang="en-US" altLang="en-US" sz="2400" dirty="0">
                <a:latin typeface="Trebuchet MS" panose="020B0603020202020204" pitchFamily="34" charset="0"/>
                <a:ea typeface="ＭＳ Ｐゴシック" charset="-128"/>
                <a:cs typeface="Arial" charset="0"/>
              </a:rPr>
              <a:t>When X and Y are  independent  </a:t>
            </a:r>
          </a:p>
          <a:p>
            <a:pPr marL="0" lvl="1" indent="0">
              <a:buClr>
                <a:srgbClr val="FF0000"/>
              </a:buClr>
              <a:buFontTx/>
              <a:buNone/>
            </a:pPr>
            <a:r>
              <a:rPr lang="en-US" altLang="en-US" sz="2400" dirty="0">
                <a:latin typeface="Trebuchet MS" panose="020B0603020202020204" pitchFamily="34" charset="0"/>
                <a:ea typeface="ＭＳ Ｐゴシック" charset="-128"/>
                <a:cs typeface="Arial" charset="0"/>
              </a:rPr>
              <a:t>		  COV(X,Y) = 0, and </a:t>
            </a:r>
          </a:p>
          <a:p>
            <a:pPr marL="0" lvl="1" indent="0">
              <a:buClr>
                <a:srgbClr val="FF0000"/>
              </a:buClr>
              <a:buFontTx/>
              <a:buNone/>
            </a:pPr>
            <a:r>
              <a:rPr lang="en-US" altLang="en-US" sz="2400" dirty="0">
                <a:latin typeface="Trebuchet MS" panose="020B0603020202020204" pitchFamily="34" charset="0"/>
                <a:ea typeface="ＭＳ Ｐゴシック" charset="-128"/>
                <a:cs typeface="Arial" charset="0"/>
              </a:rPr>
              <a:t>		  V(X+Y) = V(X)+V(Y).</a:t>
            </a:r>
          </a:p>
        </p:txBody>
      </p:sp>
      <p:sp>
        <p:nvSpPr>
          <p:cNvPr id="7"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49</a:t>
            </a:fld>
            <a:endParaRPr lang="en-AU" altLang="en-US" sz="1400" b="1" baseline="0" dirty="0">
              <a:latin typeface="Times"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bwMode="auto">
          <a:xfrm>
            <a:off x="457200" y="188640"/>
            <a:ext cx="8229600" cy="884237"/>
          </a:xfrm>
        </p:spPr>
        <p:txBody>
          <a:bodyPr wrap="square" numCol="1" anchorCtr="0" compatLnSpc="1">
            <a:prstTxWarp prst="textNoShape">
              <a:avLst/>
            </a:prstTxWarp>
          </a:bodyPr>
          <a:lstStyle/>
          <a:p>
            <a:pPr algn="l" eaLnBrk="1" fontAlgn="base" hangingPunct="1">
              <a:spcAft>
                <a:spcPct val="0"/>
              </a:spcAft>
            </a:pPr>
            <a:r>
              <a:rPr sz="3600" cap="none" dirty="0">
                <a:solidFill>
                  <a:srgbClr val="EA0088"/>
                </a:solidFill>
                <a:latin typeface="Trebuchet MS" charset="0"/>
                <a:ea typeface="ＭＳ Ｐゴシック" charset="0"/>
                <a:cs typeface="ＭＳ Ｐゴシック" charset="0"/>
              </a:rPr>
              <a:t>Learning objectives</a:t>
            </a:r>
            <a:r>
              <a:rPr lang="en-US" sz="3600" cap="none" dirty="0">
                <a:solidFill>
                  <a:srgbClr val="EA0088"/>
                </a:solidFill>
                <a:latin typeface="Trebuchet MS" charset="0"/>
                <a:ea typeface="ＭＳ Ｐゴシック" charset="0"/>
                <a:cs typeface="ＭＳ Ｐゴシック" charset="0"/>
              </a:rPr>
              <a:t>…</a:t>
            </a:r>
            <a:endParaRPr sz="3600" cap="none" dirty="0">
              <a:solidFill>
                <a:srgbClr val="EA0088"/>
              </a:solidFill>
              <a:latin typeface="Trebuchet MS" charset="0"/>
              <a:ea typeface="ＭＳ Ｐゴシック" charset="0"/>
              <a:cs typeface="ＭＳ Ｐゴシック" charset="0"/>
            </a:endParaRPr>
          </a:p>
        </p:txBody>
      </p:sp>
      <p:sp>
        <p:nvSpPr>
          <p:cNvPr id="19458" name="Rectangle 3"/>
          <p:cNvSpPr>
            <a:spLocks noGrp="1" noChangeArrowheads="1"/>
          </p:cNvSpPr>
          <p:nvPr>
            <p:ph idx="1"/>
          </p:nvPr>
        </p:nvSpPr>
        <p:spPr>
          <a:xfrm>
            <a:off x="468312" y="1130027"/>
            <a:ext cx="8208143" cy="4297363"/>
          </a:xfrm>
        </p:spPr>
        <p:txBody>
          <a:bodyPr/>
          <a:lstStyle/>
          <a:p>
            <a:pPr marL="906463" indent="-906463" algn="just">
              <a:buNone/>
              <a:tabLst>
                <a:tab pos="906463" algn="l"/>
              </a:tabLst>
            </a:pPr>
            <a:r>
              <a:rPr lang="en-US" sz="2400" b="1" dirty="0">
                <a:solidFill>
                  <a:srgbClr val="00B050"/>
                </a:solidFill>
                <a:latin typeface="Trebuchet MS" charset="0"/>
                <a:ea typeface="ＭＳ Ｐゴシック" charset="0"/>
              </a:rPr>
              <a:t>LO6</a:t>
            </a:r>
            <a:r>
              <a:rPr lang="en-US" sz="2400" dirty="0">
                <a:solidFill>
                  <a:srgbClr val="00B050"/>
                </a:solidFill>
                <a:latin typeface="Trebuchet MS" charset="0"/>
                <a:ea typeface="ＭＳ Ｐゴシック" charset="0"/>
              </a:rPr>
              <a:t> 	</a:t>
            </a:r>
            <a:r>
              <a:rPr lang="en-US" sz="2400" dirty="0" err="1">
                <a:solidFill>
                  <a:srgbClr val="00B050"/>
                </a:solidFill>
                <a:latin typeface="Trebuchet MS" charset="0"/>
                <a:ea typeface="ＭＳ Ｐゴシック" charset="0"/>
              </a:rPr>
              <a:t>Recognise</a:t>
            </a:r>
            <a:r>
              <a:rPr lang="en-US" sz="2400" dirty="0">
                <a:solidFill>
                  <a:srgbClr val="00B050"/>
                </a:solidFill>
                <a:latin typeface="Trebuchet MS" charset="0"/>
                <a:ea typeface="ＭＳ Ｐゴシック" charset="0"/>
              </a:rPr>
              <a:t> when it is appropriate to use a binomial distribution, and understand how to use the table of binomial probabilities</a:t>
            </a:r>
          </a:p>
          <a:p>
            <a:pPr marL="906463" indent="-906463" algn="just">
              <a:buNone/>
              <a:tabLst>
                <a:tab pos="906463" algn="l"/>
              </a:tabLst>
            </a:pPr>
            <a:r>
              <a:rPr lang="en-US" sz="2400" b="1" dirty="0">
                <a:solidFill>
                  <a:srgbClr val="00B050"/>
                </a:solidFill>
                <a:latin typeface="Trebuchet MS" charset="0"/>
                <a:ea typeface="ＭＳ Ｐゴシック" charset="0"/>
              </a:rPr>
              <a:t>LO7</a:t>
            </a:r>
            <a:r>
              <a:rPr lang="en-US" sz="2400" dirty="0">
                <a:solidFill>
                  <a:srgbClr val="00B050"/>
                </a:solidFill>
                <a:latin typeface="Trebuchet MS" charset="0"/>
                <a:ea typeface="ＭＳ Ｐゴシック" charset="0"/>
              </a:rPr>
              <a:t> 	Understand the Poisson distribution, </a:t>
            </a:r>
            <a:r>
              <a:rPr lang="en-US" sz="2400" dirty="0" err="1">
                <a:solidFill>
                  <a:srgbClr val="00B050"/>
                </a:solidFill>
                <a:latin typeface="Trebuchet MS" charset="0"/>
                <a:ea typeface="ＭＳ Ｐゴシック" charset="0"/>
              </a:rPr>
              <a:t>recognise</a:t>
            </a:r>
            <a:r>
              <a:rPr lang="en-US" sz="2400" dirty="0">
                <a:solidFill>
                  <a:srgbClr val="00B050"/>
                </a:solidFill>
                <a:latin typeface="Trebuchet MS" charset="0"/>
                <a:ea typeface="ＭＳ Ｐゴシック" charset="0"/>
              </a:rPr>
              <a:t> when it is appropriate to use a Poisson distribution and understand how to use the table of Poisson probabilities.</a:t>
            </a:r>
          </a:p>
        </p:txBody>
      </p:sp>
      <p:sp>
        <p:nvSpPr>
          <p:cNvPr id="2" name="Slide Number Placeholder 1"/>
          <p:cNvSpPr>
            <a:spLocks noGrp="1"/>
          </p:cNvSpPr>
          <p:nvPr>
            <p:ph type="sldNum" sz="quarter" idx="10"/>
          </p:nvPr>
        </p:nvSpPr>
        <p:spPr/>
        <p:txBody>
          <a:bodyPr/>
          <a:lstStyle/>
          <a:p>
            <a:pPr>
              <a:defRPr/>
            </a:pPr>
            <a:fld id="{1C8FC956-BE07-40DD-AA44-E7FD78540D5B}" type="slidenum">
              <a:rPr lang="en-AU" smtClean="0"/>
              <a:pPr>
                <a:defRPr/>
              </a:pPr>
              <a:t>5</a:t>
            </a:fld>
            <a:endParaRPr lang="en-AU">
              <a:latin typeface="Times" charset="0"/>
            </a:endParaRPr>
          </a:p>
        </p:txBody>
      </p:sp>
    </p:spTree>
    <p:extLst>
      <p:ext uri="{BB962C8B-B14F-4D97-AF65-F5344CB8AC3E}">
        <p14:creationId xmlns:p14="http://schemas.microsoft.com/office/powerpoint/2010/main" val="19714653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08520" y="566738"/>
            <a:ext cx="9144000" cy="485998"/>
          </a:xfrm>
        </p:spPr>
        <p:txBody>
          <a:bodyPr/>
          <a:lstStyle/>
          <a:p>
            <a:pPr algn="l">
              <a:defRPr/>
            </a:pPr>
            <a:r>
              <a:rPr altLang="en-US" sz="3200" cap="none" dirty="0">
                <a:solidFill>
                  <a:srgbClr val="EA0088"/>
                </a:solidFill>
                <a:latin typeface="Trebuchet MS" panose="020B0603020202020204" pitchFamily="34" charset="0"/>
              </a:rPr>
              <a:t>7.5 Portfolio diversification and asset allocation</a:t>
            </a:r>
          </a:p>
        </p:txBody>
      </p:sp>
      <mc:AlternateContent xmlns:mc="http://schemas.openxmlformats.org/markup-compatibility/2006">
        <mc:Choice xmlns:a14="http://schemas.microsoft.com/office/drawing/2010/main" Requires="a14">
          <p:sp>
            <p:nvSpPr>
              <p:cNvPr id="55299" name="Rectangle 3"/>
              <p:cNvSpPr>
                <a:spLocks noGrp="1" noChangeArrowheads="1"/>
              </p:cNvSpPr>
              <p:nvPr>
                <p:ph idx="1"/>
              </p:nvPr>
            </p:nvSpPr>
            <p:spPr>
              <a:xfrm>
                <a:off x="503237" y="1484784"/>
                <a:ext cx="8317235" cy="4656584"/>
              </a:xfrm>
            </p:spPr>
            <p:txBody>
              <a:bodyPr/>
              <a:lstStyle/>
              <a:p>
                <a:pPr marL="0" indent="0" algn="just">
                  <a:spcAft>
                    <a:spcPts val="1200"/>
                  </a:spcAft>
                  <a:buFontTx/>
                  <a:buNone/>
                </a:pPr>
                <a:r>
                  <a:rPr lang="en-US" altLang="en-US" sz="2400" dirty="0">
                    <a:latin typeface="Trebuchet MS" panose="020B0603020202020204" pitchFamily="34" charset="0"/>
                    <a:ea typeface="ＭＳ Ｐゴシック" charset="-128"/>
                    <a:cs typeface="Arial" charset="0"/>
                  </a:rPr>
                  <a:t>Consider an investor who forms a portfolio, consisting of only two stocks, by investing $4000 in one stock and $6000 in a second stock. Suppose that the results after 1 year are: </a:t>
                </a:r>
              </a:p>
              <a:p>
                <a:pPr marL="0" indent="0">
                  <a:buFontTx/>
                  <a:buNone/>
                </a:pPr>
                <a:r>
                  <a:rPr lang="en-US" altLang="en-US" sz="2400" b="1" dirty="0">
                    <a:latin typeface="Trebuchet MS" panose="020B0603020202020204" pitchFamily="34" charset="0"/>
                    <a:ea typeface="ＭＳ Ｐゴシック" charset="-128"/>
                    <a:cs typeface="Arial" charset="0"/>
                  </a:rPr>
                  <a:t>One-year results</a:t>
                </a:r>
              </a:p>
              <a:p>
                <a:pPr marL="0" indent="0">
                  <a:spcBef>
                    <a:spcPts val="0"/>
                  </a:spcBef>
                  <a:buFontTx/>
                  <a:buNone/>
                </a:pPr>
                <a:r>
                  <a:rPr lang="en-US" altLang="en-US" sz="2400" dirty="0">
                    <a:latin typeface="Trebuchet MS" panose="020B0603020202020204" pitchFamily="34" charset="0"/>
                    <a:ea typeface="ＭＳ Ｐゴシック" charset="-128"/>
                    <a:cs typeface="Arial" charset="0"/>
                  </a:rPr>
                  <a:t>			</a:t>
                </a:r>
                <a:r>
                  <a:rPr lang="en-US" altLang="en-US" sz="2000" dirty="0">
                    <a:latin typeface="Trebuchet MS" panose="020B0603020202020204" pitchFamily="34" charset="0"/>
                    <a:ea typeface="ＭＳ Ｐゴシック" charset="-128"/>
                    <a:cs typeface="Arial" charset="0"/>
                  </a:rPr>
                  <a:t>Initial		Value of investment		Rate of return</a:t>
                </a:r>
                <a:endParaRPr lang="en-US" altLang="en-US" sz="2000" u="sng" dirty="0">
                  <a:latin typeface="Trebuchet MS" panose="020B0603020202020204" pitchFamily="34" charset="0"/>
                  <a:ea typeface="ＭＳ Ｐゴシック" charset="-128"/>
                  <a:cs typeface="Arial" charset="0"/>
                </a:endParaRPr>
              </a:p>
              <a:p>
                <a:pPr marL="0" indent="0">
                  <a:spcBef>
                    <a:spcPts val="0"/>
                  </a:spcBef>
                  <a:buFontTx/>
                  <a:buNone/>
                </a:pPr>
                <a:r>
                  <a:rPr lang="en-US" altLang="en-US" sz="2000" u="sng" dirty="0">
                    <a:latin typeface="Trebuchet MS" panose="020B0603020202020204" pitchFamily="34" charset="0"/>
                    <a:ea typeface="ＭＳ Ｐゴシック" charset="-128"/>
                    <a:cs typeface="Arial" charset="0"/>
                  </a:rPr>
                  <a:t>Stock		investment	   after one year		on investment</a:t>
                </a:r>
              </a:p>
              <a:p>
                <a:pPr marL="0" indent="0">
                  <a:buFontTx/>
                  <a:buNone/>
                </a:pPr>
                <a:r>
                  <a:rPr lang="en-US" altLang="en-US" sz="1800" dirty="0">
                    <a:latin typeface="Trebuchet MS" panose="020B0603020202020204" pitchFamily="34" charset="0"/>
                    <a:ea typeface="ＭＳ Ｐゴシック" charset="-128"/>
                    <a:cs typeface="Arial" charset="0"/>
                  </a:rPr>
                  <a:t>1			$4 000			$5 000			R</a:t>
                </a:r>
                <a:r>
                  <a:rPr lang="en-US" altLang="en-US" sz="1800" baseline="-25000" dirty="0">
                    <a:latin typeface="Trebuchet MS" panose="020B0603020202020204" pitchFamily="34" charset="0"/>
                    <a:ea typeface="ＭＳ Ｐゴシック" charset="-128"/>
                    <a:cs typeface="Arial" charset="0"/>
                  </a:rPr>
                  <a:t>1</a:t>
                </a:r>
                <a:r>
                  <a:rPr lang="en-US" altLang="en-US" sz="1800" dirty="0">
                    <a:latin typeface="Trebuchet MS" panose="020B0603020202020204" pitchFamily="34" charset="0"/>
                    <a:ea typeface="ＭＳ Ｐゴシック" charset="-128"/>
                    <a:cs typeface="Arial" charset="0"/>
                  </a:rPr>
                  <a:t> = </a:t>
                </a:r>
                <a14:m>
                  <m:oMath xmlns:m="http://schemas.openxmlformats.org/officeDocument/2006/math">
                    <m:f>
                      <m:fPr>
                        <m:ctrlPr>
                          <a:rPr lang="en-US" altLang="en-US" sz="1800" i="1" smtClean="0">
                            <a:latin typeface="Cambria Math" panose="02040503050406030204" pitchFamily="18" charset="0"/>
                            <a:ea typeface="ＭＳ Ｐゴシック" charset="-128"/>
                            <a:cs typeface="Arial" charset="0"/>
                          </a:rPr>
                        </m:ctrlPr>
                      </m:fPr>
                      <m:num>
                        <m:r>
                          <a:rPr lang="en-AU" altLang="en-US" sz="1800" b="0" i="1" smtClean="0">
                            <a:latin typeface="Cambria Math"/>
                            <a:ea typeface="ＭＳ Ｐゴシック" charset="-128"/>
                            <a:cs typeface="Arial" charset="0"/>
                          </a:rPr>
                          <m:t>(5000−4000)</m:t>
                        </m:r>
                      </m:num>
                      <m:den>
                        <m:r>
                          <a:rPr lang="en-AU" altLang="en-US" sz="1800" b="0" i="1" smtClean="0">
                            <a:latin typeface="Cambria Math"/>
                            <a:ea typeface="ＭＳ Ｐゴシック" charset="-128"/>
                            <a:cs typeface="Arial" charset="0"/>
                          </a:rPr>
                          <m:t>4000</m:t>
                        </m:r>
                      </m:den>
                    </m:f>
                  </m:oMath>
                </a14:m>
                <a:r>
                  <a:rPr lang="en-US" altLang="en-US" sz="1800" dirty="0">
                    <a:latin typeface="Trebuchet MS" panose="020B0603020202020204" pitchFamily="34" charset="0"/>
                    <a:ea typeface="ＭＳ Ｐゴシック" charset="-128"/>
                    <a:cs typeface="Arial" charset="0"/>
                  </a:rPr>
                  <a:t> = 0.25 (25%)</a:t>
                </a:r>
                <a:endParaRPr lang="en-US" altLang="en-US" sz="1800" u="sng" dirty="0">
                  <a:latin typeface="Trebuchet MS" panose="020B0603020202020204" pitchFamily="34" charset="0"/>
                  <a:ea typeface="ＭＳ Ｐゴシック" charset="-128"/>
                  <a:cs typeface="Arial" charset="0"/>
                </a:endParaRPr>
              </a:p>
              <a:p>
                <a:pPr marL="0" indent="0">
                  <a:buFontTx/>
                  <a:buNone/>
                </a:pPr>
                <a:r>
                  <a:rPr lang="en-US" altLang="en-US" sz="1800" u="sng" dirty="0">
                    <a:latin typeface="Trebuchet MS" panose="020B0603020202020204" pitchFamily="34" charset="0"/>
                    <a:ea typeface="ＭＳ Ｐゴシック" charset="-128"/>
                    <a:cs typeface="Arial" charset="0"/>
                  </a:rPr>
                  <a:t>2			$6 000			$5 400			R</a:t>
                </a:r>
                <a:r>
                  <a:rPr lang="en-US" altLang="en-US" sz="1800" u="sng" baseline="-25000" dirty="0">
                    <a:latin typeface="Trebuchet MS" panose="020B0603020202020204" pitchFamily="34" charset="0"/>
                    <a:ea typeface="ＭＳ Ｐゴシック" charset="-128"/>
                    <a:cs typeface="Arial" charset="0"/>
                  </a:rPr>
                  <a:t>2</a:t>
                </a:r>
                <a:r>
                  <a:rPr lang="en-US" altLang="en-US" sz="1800" u="sng" dirty="0">
                    <a:latin typeface="Trebuchet MS" panose="020B0603020202020204" pitchFamily="34" charset="0"/>
                    <a:ea typeface="ＭＳ Ｐゴシック" charset="-128"/>
                    <a:cs typeface="Arial" charset="0"/>
                  </a:rPr>
                  <a:t> = </a:t>
                </a:r>
                <a14:m>
                  <m:oMath xmlns:m="http://schemas.openxmlformats.org/officeDocument/2006/math">
                    <m:f>
                      <m:fPr>
                        <m:ctrlPr>
                          <a:rPr lang="en-US" altLang="en-US" sz="1800" i="1" u="sng" smtClean="0">
                            <a:latin typeface="Cambria Math" panose="02040503050406030204" pitchFamily="18" charset="0"/>
                            <a:ea typeface="ＭＳ Ｐゴシック" charset="-128"/>
                            <a:cs typeface="Arial" charset="0"/>
                          </a:rPr>
                        </m:ctrlPr>
                      </m:fPr>
                      <m:num>
                        <m:r>
                          <a:rPr lang="en-AU" altLang="en-US" sz="1800" b="0" i="1" u="sng" smtClean="0">
                            <a:latin typeface="Cambria Math"/>
                            <a:ea typeface="ＭＳ Ｐゴシック" charset="-128"/>
                            <a:cs typeface="Arial" charset="0"/>
                          </a:rPr>
                          <m:t>(5400−6000)</m:t>
                        </m:r>
                      </m:num>
                      <m:den>
                        <m:r>
                          <a:rPr lang="en-AU" altLang="en-US" sz="1800" b="0" i="1" u="sng" smtClean="0">
                            <a:latin typeface="Cambria Math"/>
                            <a:ea typeface="ＭＳ Ｐゴシック" charset="-128"/>
                            <a:cs typeface="Arial" charset="0"/>
                          </a:rPr>
                          <m:t>6000</m:t>
                        </m:r>
                      </m:den>
                    </m:f>
                  </m:oMath>
                </a14:m>
                <a:r>
                  <a:rPr lang="en-US" altLang="en-US" sz="1800" u="sng" dirty="0">
                    <a:latin typeface="Trebuchet MS" panose="020B0603020202020204" pitchFamily="34" charset="0"/>
                    <a:ea typeface="ＭＳ Ｐゴシック" charset="-128"/>
                    <a:cs typeface="Arial" charset="0"/>
                  </a:rPr>
                  <a:t> = –0.10 (–10%)</a:t>
                </a:r>
                <a:endParaRPr lang="en-US" altLang="en-US" sz="1800" dirty="0">
                  <a:latin typeface="Trebuchet MS" panose="020B0603020202020204" pitchFamily="34" charset="0"/>
                  <a:ea typeface="ＭＳ Ｐゴシック" charset="-128"/>
                  <a:cs typeface="Arial" charset="0"/>
                </a:endParaRPr>
              </a:p>
              <a:p>
                <a:pPr marL="0" indent="0">
                  <a:buFontTx/>
                  <a:buNone/>
                </a:pPr>
                <a:r>
                  <a:rPr lang="en-US" altLang="en-US" sz="1800" dirty="0">
                    <a:latin typeface="Trebuchet MS" panose="020B0603020202020204" pitchFamily="34" charset="0"/>
                    <a:ea typeface="ＭＳ Ｐゴシック" charset="-128"/>
                    <a:cs typeface="Arial" charset="0"/>
                  </a:rPr>
                  <a:t>Total		$10 000			$10 400			</a:t>
                </a:r>
                <a:r>
                  <a:rPr lang="en-US" altLang="en-US" sz="1800" dirty="0" err="1">
                    <a:latin typeface="Trebuchet MS" panose="020B0603020202020204" pitchFamily="34" charset="0"/>
                    <a:ea typeface="ＭＳ Ｐゴシック" charset="-128"/>
                    <a:cs typeface="Arial" charset="0"/>
                  </a:rPr>
                  <a:t>R</a:t>
                </a:r>
                <a:r>
                  <a:rPr lang="en-US" altLang="en-US" sz="1800" baseline="-25000" dirty="0" err="1">
                    <a:latin typeface="Trebuchet MS" panose="020B0603020202020204" pitchFamily="34" charset="0"/>
                    <a:ea typeface="ＭＳ Ｐゴシック" charset="-128"/>
                    <a:cs typeface="Arial" charset="0"/>
                  </a:rPr>
                  <a:t>p</a:t>
                </a:r>
                <a:r>
                  <a:rPr lang="en-US" altLang="en-US" sz="1800" dirty="0">
                    <a:latin typeface="Trebuchet MS" panose="020B0603020202020204" pitchFamily="34" charset="0"/>
                    <a:ea typeface="ＭＳ Ｐゴシック" charset="-128"/>
                    <a:cs typeface="Arial" charset="0"/>
                  </a:rPr>
                  <a:t> = </a:t>
                </a:r>
                <a14:m>
                  <m:oMath xmlns:m="http://schemas.openxmlformats.org/officeDocument/2006/math">
                    <m:f>
                      <m:fPr>
                        <m:ctrlPr>
                          <a:rPr lang="en-US" altLang="en-US" sz="1800" i="1" smtClean="0">
                            <a:latin typeface="Cambria Math" panose="02040503050406030204" pitchFamily="18" charset="0"/>
                            <a:ea typeface="ＭＳ Ｐゴシック" charset="-128"/>
                            <a:cs typeface="Arial" charset="0"/>
                          </a:rPr>
                        </m:ctrlPr>
                      </m:fPr>
                      <m:num>
                        <m:r>
                          <a:rPr lang="en-AU" altLang="en-US" sz="1800" b="0" i="1" smtClean="0">
                            <a:latin typeface="Cambria Math"/>
                            <a:ea typeface="ＭＳ Ｐゴシック" charset="-128"/>
                            <a:cs typeface="Arial" charset="0"/>
                          </a:rPr>
                          <m:t>(10400−10000)</m:t>
                        </m:r>
                      </m:num>
                      <m:den>
                        <m:r>
                          <a:rPr lang="en-AU" altLang="en-US" sz="1800" b="0" i="1" smtClean="0">
                            <a:latin typeface="Cambria Math"/>
                            <a:ea typeface="ＭＳ Ｐゴシック" charset="-128"/>
                            <a:cs typeface="Arial" charset="0"/>
                          </a:rPr>
                          <m:t>10000</m:t>
                        </m:r>
                      </m:den>
                    </m:f>
                    <m:r>
                      <a:rPr lang="en-AU" altLang="en-US" sz="1800" b="0" i="1" smtClean="0">
                        <a:latin typeface="Cambria Math"/>
                        <a:ea typeface="ＭＳ Ｐゴシック" charset="-128"/>
                        <a:cs typeface="Arial" charset="0"/>
                      </a:rPr>
                      <m:t> </m:t>
                    </m:r>
                  </m:oMath>
                </a14:m>
                <a:r>
                  <a:rPr lang="en-US" altLang="en-US" sz="1800" dirty="0">
                    <a:latin typeface="Trebuchet MS" panose="020B0603020202020204" pitchFamily="34" charset="0"/>
                    <a:ea typeface="ＭＳ Ｐゴシック" charset="-128"/>
                    <a:cs typeface="Arial" charset="0"/>
                  </a:rPr>
                  <a:t>= 0.04 ( 4%) </a:t>
                </a:r>
              </a:p>
              <a:p>
                <a:pPr marL="0" indent="0">
                  <a:buFontTx/>
                  <a:buNone/>
                </a:pPr>
                <a:endParaRPr lang="en-US" altLang="en-US" sz="2400" dirty="0">
                  <a:latin typeface="Trebuchet MS" panose="020B0603020202020204" pitchFamily="34" charset="0"/>
                  <a:ea typeface="ＭＳ Ｐゴシック" charset="-128"/>
                  <a:cs typeface="Arial" charset="0"/>
                </a:endParaRPr>
              </a:p>
            </p:txBody>
          </p:sp>
        </mc:Choice>
        <mc:Fallback>
          <p:sp>
            <p:nvSpPr>
              <p:cNvPr id="55299" name="Rectangle 3"/>
              <p:cNvSpPr>
                <a:spLocks noGrp="1" noRot="1" noChangeAspect="1" noMove="1" noResize="1" noEditPoints="1" noAdjustHandles="1" noChangeArrowheads="1" noChangeShapeType="1" noTextEdit="1"/>
              </p:cNvSpPr>
              <p:nvPr>
                <p:ph idx="1"/>
              </p:nvPr>
            </p:nvSpPr>
            <p:spPr>
              <a:xfrm>
                <a:off x="503237" y="1484784"/>
                <a:ext cx="8317235" cy="4656584"/>
              </a:xfrm>
              <a:blipFill>
                <a:blip r:embed="rId3"/>
                <a:stretch>
                  <a:fillRect l="-1173" t="-1048" r="-1100"/>
                </a:stretch>
              </a:blipFill>
            </p:spPr>
            <p:txBody>
              <a:bodyPr/>
              <a:lstStyle/>
              <a:p>
                <a:r>
                  <a:rPr lang="en-AU">
                    <a:noFill/>
                  </a:rPr>
                  <a:t> </a:t>
                </a:r>
              </a:p>
            </p:txBody>
          </p:sp>
        </mc:Fallback>
      </mc:AlternateContent>
      <p:sp>
        <p:nvSpPr>
          <p:cNvPr id="6"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50</a:t>
            </a:fld>
            <a:endParaRPr lang="en-AU" altLang="en-US" sz="1400" b="1" baseline="0" dirty="0">
              <a:latin typeface="Times" pitchFamily="18" charset="0"/>
            </a:endParaRPr>
          </a:p>
        </p:txBody>
      </p:sp>
      <p:sp>
        <p:nvSpPr>
          <p:cNvPr id="55301"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400" b="1">
                <a:latin typeface="Tahoma" charset="0"/>
                <a:cs typeface="Tahoma" charset="0"/>
              </a:rPr>
              <a:t>0</a:t>
            </a:r>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51520" y="566738"/>
            <a:ext cx="8892480" cy="576262"/>
          </a:xfrm>
        </p:spPr>
        <p:txBody>
          <a:bodyPr/>
          <a:lstStyle/>
          <a:p>
            <a:pPr marL="708025" indent="-708025" algn="l">
              <a:defRPr/>
            </a:pPr>
            <a:r>
              <a:rPr altLang="en-US" sz="3200" cap="none" dirty="0">
                <a:solidFill>
                  <a:srgbClr val="EA0088"/>
                </a:solidFill>
                <a:latin typeface="Trebuchet MS" panose="020B0603020202020204" pitchFamily="34" charset="0"/>
              </a:rPr>
              <a:t>Portfolio diversification and asset allocation</a:t>
            </a:r>
            <a:r>
              <a:rPr lang="en-AU" altLang="en-US" sz="3200" cap="none" dirty="0">
                <a:solidFill>
                  <a:srgbClr val="EA0088"/>
                </a:solidFill>
                <a:latin typeface="Trebuchet MS" panose="020B0603020202020204" pitchFamily="34" charset="0"/>
              </a:rPr>
              <a:t>…</a:t>
            </a:r>
            <a:endParaRPr altLang="en-US" sz="3200" cap="none" dirty="0">
              <a:solidFill>
                <a:srgbClr val="EA0088"/>
              </a:solidFill>
              <a:latin typeface="Trebuchet MS" panose="020B0603020202020204" pitchFamily="34" charset="0"/>
            </a:endParaRPr>
          </a:p>
        </p:txBody>
      </p:sp>
      <mc:AlternateContent xmlns:mc="http://schemas.openxmlformats.org/markup-compatibility/2006" xmlns:a14="http://schemas.microsoft.com/office/drawing/2010/main">
        <mc:Choice Requires="a14">
          <p:sp>
            <p:nvSpPr>
              <p:cNvPr id="55299" name="Rectangle 3"/>
              <p:cNvSpPr>
                <a:spLocks noGrp="1" noChangeArrowheads="1"/>
              </p:cNvSpPr>
              <p:nvPr>
                <p:ph idx="1"/>
              </p:nvPr>
            </p:nvSpPr>
            <p:spPr>
              <a:xfrm>
                <a:off x="251520" y="1556792"/>
                <a:ext cx="8640763" cy="4176464"/>
              </a:xfrm>
            </p:spPr>
            <p:txBody>
              <a:bodyPr/>
              <a:lstStyle/>
              <a:p>
                <a:pPr marL="0" indent="0">
                  <a:buFontTx/>
                  <a:buNone/>
                </a:pPr>
                <a:r>
                  <a:rPr lang="en-US" altLang="en-US" sz="2400" b="1" dirty="0">
                    <a:solidFill>
                      <a:schemeClr val="tx1">
                        <a:lumMod val="75000"/>
                        <a:lumOff val="25000"/>
                      </a:schemeClr>
                    </a:solidFill>
                    <a:latin typeface="Trebuchet MS" panose="020B0603020202020204" pitchFamily="34" charset="0"/>
                    <a:ea typeface="ＭＳ Ｐゴシック" charset="-128"/>
                    <a:cs typeface="Arial" charset="0"/>
                  </a:rPr>
                  <a:t>One-year results</a:t>
                </a:r>
              </a:p>
              <a:p>
                <a:pPr marL="0" indent="0">
                  <a:spcBef>
                    <a:spcPts val="0"/>
                  </a:spcBef>
                  <a:buFontTx/>
                  <a:buNone/>
                </a:pPr>
                <a:r>
                  <a:rPr lang="en-US" altLang="en-US" sz="2400" dirty="0">
                    <a:latin typeface="Trebuchet MS" panose="020B0603020202020204" pitchFamily="34" charset="0"/>
                    <a:ea typeface="ＭＳ Ｐゴシック" charset="-128"/>
                    <a:cs typeface="Arial" charset="0"/>
                  </a:rPr>
                  <a:t>			</a:t>
                </a:r>
                <a:r>
                  <a:rPr lang="en-US" altLang="en-US" sz="2000" dirty="0">
                    <a:latin typeface="Trebuchet MS" panose="020B0603020202020204" pitchFamily="34" charset="0"/>
                    <a:ea typeface="ＭＳ Ｐゴシック" charset="-128"/>
                    <a:cs typeface="Arial" charset="0"/>
                  </a:rPr>
                  <a:t>Initial		Value of investment		Rate of return</a:t>
                </a:r>
                <a:endParaRPr lang="en-US" altLang="en-US" sz="2000" u="sng" dirty="0">
                  <a:latin typeface="Trebuchet MS" panose="020B0603020202020204" pitchFamily="34" charset="0"/>
                  <a:ea typeface="ＭＳ Ｐゴシック" charset="-128"/>
                  <a:cs typeface="Arial" charset="0"/>
                </a:endParaRPr>
              </a:p>
              <a:p>
                <a:pPr marL="0" indent="0">
                  <a:spcBef>
                    <a:spcPts val="0"/>
                  </a:spcBef>
                  <a:buFontTx/>
                  <a:buNone/>
                </a:pPr>
                <a:r>
                  <a:rPr lang="en-US" altLang="en-US" sz="2000" u="sng" dirty="0">
                    <a:latin typeface="Trebuchet MS" panose="020B0603020202020204" pitchFamily="34" charset="0"/>
                    <a:ea typeface="ＭＳ Ｐゴシック" charset="-128"/>
                    <a:cs typeface="Arial" charset="0"/>
                  </a:rPr>
                  <a:t>Stock		investment	   after one year		on investment</a:t>
                </a:r>
              </a:p>
              <a:p>
                <a:pPr marL="0" indent="0">
                  <a:buFontTx/>
                  <a:buNone/>
                </a:pPr>
                <a:r>
                  <a:rPr lang="en-US" altLang="en-US" sz="1800" dirty="0">
                    <a:latin typeface="Trebuchet MS" panose="020B0603020202020204" pitchFamily="34" charset="0"/>
                    <a:ea typeface="ＭＳ Ｐゴシック" charset="-128"/>
                    <a:cs typeface="Arial" charset="0"/>
                  </a:rPr>
                  <a:t>1			$4 000			$5 000			R</a:t>
                </a:r>
                <a:r>
                  <a:rPr lang="en-US" altLang="en-US" sz="1800" baseline="-25000" dirty="0">
                    <a:latin typeface="Trebuchet MS" panose="020B0603020202020204" pitchFamily="34" charset="0"/>
                    <a:ea typeface="ＭＳ Ｐゴシック" charset="-128"/>
                    <a:cs typeface="Arial" charset="0"/>
                  </a:rPr>
                  <a:t>1</a:t>
                </a:r>
                <a:r>
                  <a:rPr lang="en-US" altLang="en-US" sz="1800" dirty="0">
                    <a:latin typeface="Trebuchet MS" panose="020B0603020202020204" pitchFamily="34" charset="0"/>
                    <a:ea typeface="ＭＳ Ｐゴシック" charset="-128"/>
                    <a:cs typeface="Arial" charset="0"/>
                  </a:rPr>
                  <a:t> = </a:t>
                </a:r>
                <a14:m>
                  <m:oMath xmlns:m="http://schemas.openxmlformats.org/officeDocument/2006/math">
                    <m:f>
                      <m:fPr>
                        <m:ctrlPr>
                          <a:rPr lang="en-US" altLang="en-US" sz="1800" i="1" smtClean="0">
                            <a:latin typeface="Cambria Math" panose="02040503050406030204" pitchFamily="18" charset="0"/>
                            <a:ea typeface="ＭＳ Ｐゴシック" charset="-128"/>
                            <a:cs typeface="Arial" charset="0"/>
                          </a:rPr>
                        </m:ctrlPr>
                      </m:fPr>
                      <m:num>
                        <m:r>
                          <a:rPr lang="en-AU" altLang="en-US" sz="1800" b="0" i="1" smtClean="0">
                            <a:latin typeface="Cambria Math"/>
                            <a:ea typeface="ＭＳ Ｐゴシック" charset="-128"/>
                            <a:cs typeface="Arial" charset="0"/>
                          </a:rPr>
                          <m:t>(5000−4000)</m:t>
                        </m:r>
                      </m:num>
                      <m:den>
                        <m:r>
                          <a:rPr lang="en-AU" altLang="en-US" sz="1800" b="0" i="1" smtClean="0">
                            <a:latin typeface="Cambria Math"/>
                            <a:ea typeface="ＭＳ Ｐゴシック" charset="-128"/>
                            <a:cs typeface="Arial" charset="0"/>
                          </a:rPr>
                          <m:t>4000</m:t>
                        </m:r>
                      </m:den>
                    </m:f>
                  </m:oMath>
                </a14:m>
                <a:r>
                  <a:rPr lang="en-US" altLang="en-US" sz="1800" dirty="0">
                    <a:latin typeface="Trebuchet MS" panose="020B0603020202020204" pitchFamily="34" charset="0"/>
                    <a:ea typeface="ＭＳ Ｐゴシック" charset="-128"/>
                    <a:cs typeface="Arial" charset="0"/>
                  </a:rPr>
                  <a:t> = 0.25 (25%)</a:t>
                </a:r>
                <a:endParaRPr lang="en-US" altLang="en-US" sz="1800" u="sng" dirty="0">
                  <a:latin typeface="Trebuchet MS" panose="020B0603020202020204" pitchFamily="34" charset="0"/>
                  <a:ea typeface="ＭＳ Ｐゴシック" charset="-128"/>
                  <a:cs typeface="Arial" charset="0"/>
                </a:endParaRPr>
              </a:p>
              <a:p>
                <a:pPr marL="0" indent="0">
                  <a:buFontTx/>
                  <a:buNone/>
                </a:pPr>
                <a:r>
                  <a:rPr lang="en-US" altLang="en-US" sz="1800" u="sng" dirty="0">
                    <a:latin typeface="Trebuchet MS" panose="020B0603020202020204" pitchFamily="34" charset="0"/>
                    <a:ea typeface="ＭＳ Ｐゴシック" charset="-128"/>
                    <a:cs typeface="Arial" charset="0"/>
                  </a:rPr>
                  <a:t>2			$6 000			$5 400			R</a:t>
                </a:r>
                <a:r>
                  <a:rPr lang="en-US" altLang="en-US" sz="1800" u="sng" baseline="-25000" dirty="0">
                    <a:latin typeface="Trebuchet MS" panose="020B0603020202020204" pitchFamily="34" charset="0"/>
                    <a:ea typeface="ＭＳ Ｐゴシック" charset="-128"/>
                    <a:cs typeface="Arial" charset="0"/>
                  </a:rPr>
                  <a:t>2</a:t>
                </a:r>
                <a:r>
                  <a:rPr lang="en-US" altLang="en-US" sz="1800" u="sng" dirty="0">
                    <a:latin typeface="Trebuchet MS" panose="020B0603020202020204" pitchFamily="34" charset="0"/>
                    <a:ea typeface="ＭＳ Ｐゴシック" charset="-128"/>
                    <a:cs typeface="Arial" charset="0"/>
                  </a:rPr>
                  <a:t> = </a:t>
                </a:r>
                <a14:m>
                  <m:oMath xmlns:m="http://schemas.openxmlformats.org/officeDocument/2006/math">
                    <m:f>
                      <m:fPr>
                        <m:ctrlPr>
                          <a:rPr lang="en-US" altLang="en-US" sz="1800" i="1" u="sng" smtClean="0">
                            <a:latin typeface="Cambria Math" panose="02040503050406030204" pitchFamily="18" charset="0"/>
                            <a:ea typeface="ＭＳ Ｐゴシック" charset="-128"/>
                            <a:cs typeface="Arial" charset="0"/>
                          </a:rPr>
                        </m:ctrlPr>
                      </m:fPr>
                      <m:num>
                        <m:r>
                          <a:rPr lang="en-AU" altLang="en-US" sz="1800" b="0" i="1" u="sng" smtClean="0">
                            <a:latin typeface="Cambria Math"/>
                            <a:ea typeface="ＭＳ Ｐゴシック" charset="-128"/>
                            <a:cs typeface="Arial" charset="0"/>
                          </a:rPr>
                          <m:t>(5400−6000)</m:t>
                        </m:r>
                      </m:num>
                      <m:den>
                        <m:r>
                          <a:rPr lang="en-AU" altLang="en-US" sz="1800" b="0" i="1" u="sng" smtClean="0">
                            <a:latin typeface="Cambria Math"/>
                            <a:ea typeface="ＭＳ Ｐゴシック" charset="-128"/>
                            <a:cs typeface="Arial" charset="0"/>
                          </a:rPr>
                          <m:t>6000</m:t>
                        </m:r>
                      </m:den>
                    </m:f>
                  </m:oMath>
                </a14:m>
                <a:r>
                  <a:rPr lang="en-US" altLang="en-US" sz="1800" u="sng" dirty="0">
                    <a:latin typeface="Trebuchet MS" panose="020B0603020202020204" pitchFamily="34" charset="0"/>
                    <a:ea typeface="ＭＳ Ｐゴシック" charset="-128"/>
                    <a:cs typeface="Arial" charset="0"/>
                  </a:rPr>
                  <a:t> = –0.10 (–10%)</a:t>
                </a:r>
                <a:endParaRPr lang="en-US" altLang="en-US" sz="1800" dirty="0">
                  <a:latin typeface="Trebuchet MS" panose="020B0603020202020204" pitchFamily="34" charset="0"/>
                  <a:ea typeface="ＭＳ Ｐゴシック" charset="-128"/>
                  <a:cs typeface="Arial" charset="0"/>
                </a:endParaRPr>
              </a:p>
              <a:p>
                <a:pPr marL="0" indent="0">
                  <a:buFontTx/>
                  <a:buNone/>
                </a:pPr>
                <a:r>
                  <a:rPr lang="en-US" altLang="en-US" sz="1800" dirty="0">
                    <a:latin typeface="Trebuchet MS" panose="020B0603020202020204" pitchFamily="34" charset="0"/>
                    <a:ea typeface="ＭＳ Ｐゴシック" charset="-128"/>
                    <a:cs typeface="Arial" charset="0"/>
                  </a:rPr>
                  <a:t>Total		$10 000			$10 400			</a:t>
                </a:r>
                <a:r>
                  <a:rPr lang="en-US" altLang="en-US" sz="1800" dirty="0" err="1">
                    <a:latin typeface="Trebuchet MS" panose="020B0603020202020204" pitchFamily="34" charset="0"/>
                    <a:ea typeface="ＭＳ Ｐゴシック" charset="-128"/>
                    <a:cs typeface="Arial" charset="0"/>
                  </a:rPr>
                  <a:t>R</a:t>
                </a:r>
                <a:r>
                  <a:rPr lang="en-US" altLang="en-US" sz="1800" baseline="-25000" dirty="0" err="1">
                    <a:latin typeface="Trebuchet MS" panose="020B0603020202020204" pitchFamily="34" charset="0"/>
                    <a:ea typeface="ＭＳ Ｐゴシック" charset="-128"/>
                    <a:cs typeface="Arial" charset="0"/>
                  </a:rPr>
                  <a:t>p</a:t>
                </a:r>
                <a:r>
                  <a:rPr lang="en-US" altLang="en-US" sz="1800" dirty="0">
                    <a:latin typeface="Trebuchet MS" panose="020B0603020202020204" pitchFamily="34" charset="0"/>
                    <a:ea typeface="ＭＳ Ｐゴシック" charset="-128"/>
                    <a:cs typeface="Arial" charset="0"/>
                  </a:rPr>
                  <a:t> = </a:t>
                </a:r>
                <a14:m>
                  <m:oMath xmlns:m="http://schemas.openxmlformats.org/officeDocument/2006/math">
                    <m:f>
                      <m:fPr>
                        <m:ctrlPr>
                          <a:rPr lang="en-US" altLang="en-US" sz="1800" i="1" smtClean="0">
                            <a:latin typeface="Cambria Math" panose="02040503050406030204" pitchFamily="18" charset="0"/>
                            <a:ea typeface="ＭＳ Ｐゴシック" charset="-128"/>
                            <a:cs typeface="Arial" charset="0"/>
                          </a:rPr>
                        </m:ctrlPr>
                      </m:fPr>
                      <m:num>
                        <m:r>
                          <a:rPr lang="en-AU" altLang="en-US" sz="1800" b="0" i="1" smtClean="0">
                            <a:latin typeface="Cambria Math"/>
                            <a:ea typeface="ＭＳ Ｐゴシック" charset="-128"/>
                            <a:cs typeface="Arial" charset="0"/>
                          </a:rPr>
                          <m:t>(10400−10000)</m:t>
                        </m:r>
                      </m:num>
                      <m:den>
                        <m:r>
                          <a:rPr lang="en-AU" altLang="en-US" sz="1800" b="0" i="1" smtClean="0">
                            <a:latin typeface="Cambria Math"/>
                            <a:ea typeface="ＭＳ Ｐゴシック" charset="-128"/>
                            <a:cs typeface="Arial" charset="0"/>
                          </a:rPr>
                          <m:t>10000</m:t>
                        </m:r>
                      </m:den>
                    </m:f>
                    <m:r>
                      <a:rPr lang="en-AU" altLang="en-US" sz="1800" b="0" i="1" smtClean="0">
                        <a:latin typeface="Cambria Math"/>
                        <a:ea typeface="ＭＳ Ｐゴシック" charset="-128"/>
                        <a:cs typeface="Arial" charset="0"/>
                      </a:rPr>
                      <m:t> </m:t>
                    </m:r>
                  </m:oMath>
                </a14:m>
                <a:r>
                  <a:rPr lang="en-US" altLang="en-US" sz="1800" dirty="0">
                    <a:latin typeface="Trebuchet MS" panose="020B0603020202020204" pitchFamily="34" charset="0"/>
                    <a:ea typeface="ＭＳ Ｐゴシック" charset="-128"/>
                    <a:cs typeface="Arial" charset="0"/>
                  </a:rPr>
                  <a:t>= 0.04 ( 4%) </a:t>
                </a:r>
              </a:p>
              <a:p>
                <a:pPr marL="0" indent="0">
                  <a:buFontTx/>
                  <a:buNone/>
                </a:pPr>
                <a:r>
                  <a:rPr lang="en-US" altLang="en-US" sz="2400" dirty="0">
                    <a:latin typeface="Trebuchet MS" panose="020B0603020202020204" pitchFamily="34" charset="0"/>
                    <a:ea typeface="ＭＳ Ｐゴシック" charset="-128"/>
                    <a:cs typeface="Arial" charset="0"/>
                  </a:rPr>
                  <a:t>OR </a:t>
                </a:r>
              </a:p>
              <a:p>
                <a:pPr marL="0" indent="0">
                  <a:buFontTx/>
                  <a:buNone/>
                </a:pPr>
                <a:r>
                  <a:rPr lang="en-US" altLang="en-US" sz="2400" dirty="0">
                    <a:latin typeface="Trebuchet MS" panose="020B0603020202020204" pitchFamily="34" charset="0"/>
                    <a:ea typeface="ＭＳ Ｐゴシック" charset="-128"/>
                    <a:cs typeface="Arial" charset="0"/>
                  </a:rPr>
                  <a:t>w</a:t>
                </a:r>
                <a:r>
                  <a:rPr lang="en-US" altLang="en-US" sz="2400" baseline="-25000" dirty="0">
                    <a:latin typeface="Trebuchet MS" panose="020B0603020202020204" pitchFamily="34" charset="0"/>
                    <a:ea typeface="ＭＳ Ｐゴシック" charset="-128"/>
                    <a:cs typeface="Arial" charset="0"/>
                  </a:rPr>
                  <a:t>1</a:t>
                </a:r>
                <a:r>
                  <a:rPr lang="en-US" altLang="en-US" sz="2400" dirty="0">
                    <a:latin typeface="Trebuchet MS" panose="020B0603020202020204" pitchFamily="34" charset="0"/>
                    <a:ea typeface="ＭＳ Ｐゴシック" charset="-128"/>
                    <a:cs typeface="Arial" charset="0"/>
                  </a:rPr>
                  <a:t>= </a:t>
                </a:r>
                <a14:m>
                  <m:oMath xmlns:m="http://schemas.openxmlformats.org/officeDocument/2006/math">
                    <m:f>
                      <m:fPr>
                        <m:ctrlPr>
                          <a:rPr lang="en-US" altLang="en-US" sz="2400" i="1" smtClean="0">
                            <a:latin typeface="Cambria Math" panose="02040503050406030204" pitchFamily="18" charset="0"/>
                            <a:ea typeface="ＭＳ Ｐゴシック" charset="-128"/>
                            <a:cs typeface="Arial" charset="0"/>
                          </a:rPr>
                        </m:ctrlPr>
                      </m:fPr>
                      <m:num>
                        <m:r>
                          <a:rPr lang="en-AU" altLang="en-US" sz="2400" b="0" i="1" smtClean="0">
                            <a:latin typeface="Cambria Math"/>
                            <a:ea typeface="ＭＳ Ｐゴシック" charset="-128"/>
                            <a:cs typeface="Arial" charset="0"/>
                          </a:rPr>
                          <m:t>4000</m:t>
                        </m:r>
                      </m:num>
                      <m:den>
                        <m:r>
                          <a:rPr lang="en-AU" altLang="en-US" sz="2400" b="0" i="1" smtClean="0">
                            <a:latin typeface="Cambria Math"/>
                            <a:ea typeface="ＭＳ Ｐゴシック" charset="-128"/>
                            <a:cs typeface="Arial" charset="0"/>
                          </a:rPr>
                          <m:t>10000</m:t>
                        </m:r>
                      </m:den>
                    </m:f>
                  </m:oMath>
                </a14:m>
                <a:r>
                  <a:rPr lang="en-US" altLang="en-US" sz="2400" dirty="0">
                    <a:latin typeface="Trebuchet MS" panose="020B0603020202020204" pitchFamily="34" charset="0"/>
                    <a:ea typeface="ＭＳ Ｐゴシック" charset="-128"/>
                    <a:cs typeface="Arial" charset="0"/>
                  </a:rPr>
                  <a:t> = 0.4,  w</a:t>
                </a:r>
                <a:r>
                  <a:rPr lang="en-US" altLang="en-US" sz="2400" baseline="-25000" dirty="0">
                    <a:latin typeface="Trebuchet MS" panose="020B0603020202020204" pitchFamily="34" charset="0"/>
                    <a:ea typeface="ＭＳ Ｐゴシック" charset="-128"/>
                    <a:cs typeface="Arial" charset="0"/>
                  </a:rPr>
                  <a:t>2</a:t>
                </a:r>
                <a:r>
                  <a:rPr lang="en-US" altLang="en-US" sz="2400" dirty="0">
                    <a:latin typeface="Trebuchet MS" panose="020B0603020202020204" pitchFamily="34" charset="0"/>
                    <a:ea typeface="ＭＳ Ｐゴシック" charset="-128"/>
                    <a:cs typeface="Arial" charset="0"/>
                  </a:rPr>
                  <a:t>= </a:t>
                </a:r>
                <a14:m>
                  <m:oMath xmlns:m="http://schemas.openxmlformats.org/officeDocument/2006/math">
                    <m:f>
                      <m:fPr>
                        <m:ctrlPr>
                          <a:rPr lang="en-US" altLang="en-US" sz="2400" i="1" smtClean="0">
                            <a:latin typeface="Cambria Math" panose="02040503050406030204" pitchFamily="18" charset="0"/>
                            <a:ea typeface="ＭＳ Ｐゴシック" charset="-128"/>
                            <a:cs typeface="Arial" charset="0"/>
                          </a:rPr>
                        </m:ctrlPr>
                      </m:fPr>
                      <m:num>
                        <m:r>
                          <a:rPr lang="en-AU" altLang="en-US" sz="2400" b="0" i="1" smtClean="0">
                            <a:latin typeface="Cambria Math"/>
                            <a:ea typeface="ＭＳ Ｐゴシック" charset="-128"/>
                            <a:cs typeface="Arial" charset="0"/>
                          </a:rPr>
                          <m:t>6000</m:t>
                        </m:r>
                      </m:num>
                      <m:den>
                        <m:r>
                          <a:rPr lang="en-AU" altLang="en-US" sz="2400" b="0" i="1" smtClean="0">
                            <a:latin typeface="Cambria Math"/>
                            <a:ea typeface="ＭＳ Ｐゴシック" charset="-128"/>
                            <a:cs typeface="Arial" charset="0"/>
                          </a:rPr>
                          <m:t>10000</m:t>
                        </m:r>
                      </m:den>
                    </m:f>
                  </m:oMath>
                </a14:m>
                <a:r>
                  <a:rPr lang="en-US" altLang="en-US" sz="2400" dirty="0">
                    <a:latin typeface="Trebuchet MS" panose="020B0603020202020204" pitchFamily="34" charset="0"/>
                    <a:ea typeface="ＭＳ Ｐゴシック" charset="-128"/>
                    <a:cs typeface="Arial" charset="0"/>
                  </a:rPr>
                  <a:t> = 0.6</a:t>
                </a:r>
              </a:p>
              <a:p>
                <a:pPr marL="0" indent="0">
                  <a:buFontTx/>
                  <a:buNone/>
                </a:pPr>
                <a:r>
                  <a:rPr lang="en-US" altLang="en-US" sz="2400" dirty="0" err="1">
                    <a:latin typeface="Trebuchet MS" panose="020B0603020202020204" pitchFamily="34" charset="0"/>
                    <a:ea typeface="ＭＳ Ｐゴシック" charset="-128"/>
                    <a:cs typeface="Arial" charset="0"/>
                  </a:rPr>
                  <a:t>R</a:t>
                </a:r>
                <a:r>
                  <a:rPr lang="en-US" altLang="en-US" sz="2400" baseline="-25000" dirty="0" err="1">
                    <a:latin typeface="Trebuchet MS" panose="020B0603020202020204" pitchFamily="34" charset="0"/>
                    <a:ea typeface="ＭＳ Ｐゴシック" charset="-128"/>
                    <a:cs typeface="Arial" charset="0"/>
                  </a:rPr>
                  <a:t>p</a:t>
                </a:r>
                <a:r>
                  <a:rPr lang="en-US" altLang="en-US" sz="2400" dirty="0">
                    <a:latin typeface="Trebuchet MS" panose="020B0603020202020204" pitchFamily="34" charset="0"/>
                    <a:ea typeface="ＭＳ Ｐゴシック" charset="-128"/>
                    <a:cs typeface="Arial" charset="0"/>
                  </a:rPr>
                  <a:t> = w</a:t>
                </a:r>
                <a:r>
                  <a:rPr lang="en-US" altLang="en-US" sz="2400" baseline="-25000" dirty="0">
                    <a:latin typeface="Trebuchet MS" panose="020B0603020202020204" pitchFamily="34" charset="0"/>
                    <a:ea typeface="ＭＳ Ｐゴシック" charset="-128"/>
                    <a:cs typeface="Arial" charset="0"/>
                  </a:rPr>
                  <a:t>1</a:t>
                </a:r>
                <a:r>
                  <a:rPr lang="en-US" altLang="en-US" sz="2400" dirty="0">
                    <a:latin typeface="Trebuchet MS" panose="020B0603020202020204" pitchFamily="34" charset="0"/>
                    <a:ea typeface="ＭＳ Ｐゴシック" charset="-128"/>
                    <a:cs typeface="Arial" charset="0"/>
                  </a:rPr>
                  <a:t>R</a:t>
                </a:r>
                <a:r>
                  <a:rPr lang="en-US" altLang="en-US" sz="2400" baseline="-25000" dirty="0">
                    <a:latin typeface="Trebuchet MS" panose="020B0603020202020204" pitchFamily="34" charset="0"/>
                    <a:ea typeface="ＭＳ Ｐゴシック" charset="-128"/>
                    <a:cs typeface="Arial" charset="0"/>
                  </a:rPr>
                  <a:t>1</a:t>
                </a:r>
                <a:r>
                  <a:rPr lang="en-US" altLang="en-US" sz="2400" dirty="0">
                    <a:latin typeface="Trebuchet MS" panose="020B0603020202020204" pitchFamily="34" charset="0"/>
                    <a:ea typeface="ＭＳ Ｐゴシック" charset="-128"/>
                    <a:cs typeface="Arial" charset="0"/>
                  </a:rPr>
                  <a:t> + w</a:t>
                </a:r>
                <a:r>
                  <a:rPr lang="en-US" altLang="en-US" sz="2400" baseline="-25000" dirty="0">
                    <a:latin typeface="Trebuchet MS" panose="020B0603020202020204" pitchFamily="34" charset="0"/>
                    <a:ea typeface="ＭＳ Ｐゴシック" charset="-128"/>
                    <a:cs typeface="Arial" charset="0"/>
                  </a:rPr>
                  <a:t>2</a:t>
                </a:r>
                <a:r>
                  <a:rPr lang="en-US" altLang="en-US" sz="2400" dirty="0">
                    <a:latin typeface="Trebuchet MS" panose="020B0603020202020204" pitchFamily="34" charset="0"/>
                    <a:ea typeface="ＭＳ Ｐゴシック" charset="-128"/>
                    <a:cs typeface="Arial" charset="0"/>
                  </a:rPr>
                  <a:t>R</a:t>
                </a:r>
                <a:r>
                  <a:rPr lang="en-US" altLang="en-US" sz="2400" baseline="-25000" dirty="0">
                    <a:latin typeface="Trebuchet MS" panose="020B0603020202020204" pitchFamily="34" charset="0"/>
                    <a:ea typeface="ＭＳ Ｐゴシック" charset="-128"/>
                    <a:cs typeface="Arial" charset="0"/>
                  </a:rPr>
                  <a:t>2</a:t>
                </a:r>
                <a:r>
                  <a:rPr lang="en-US" altLang="en-US" sz="2400" dirty="0">
                    <a:latin typeface="Trebuchet MS" panose="020B0603020202020204" pitchFamily="34" charset="0"/>
                    <a:ea typeface="ＭＳ Ｐゴシック" charset="-128"/>
                    <a:cs typeface="Arial" charset="0"/>
                  </a:rPr>
                  <a:t> = (0.4)(0.25) + (0.6)(–0.10) =0.04</a:t>
                </a:r>
              </a:p>
              <a:p>
                <a:pPr marL="0" indent="0">
                  <a:buFontTx/>
                  <a:buNone/>
                </a:pPr>
                <a:endParaRPr lang="en-US" altLang="en-US" sz="2400" dirty="0">
                  <a:latin typeface="Trebuchet MS" panose="020B0603020202020204" pitchFamily="34" charset="0"/>
                  <a:ea typeface="ＭＳ Ｐゴシック" charset="-128"/>
                  <a:cs typeface="Arial" charset="0"/>
                </a:endParaRPr>
              </a:p>
            </p:txBody>
          </p:sp>
        </mc:Choice>
        <mc:Fallback xmlns="">
          <p:sp>
            <p:nvSpPr>
              <p:cNvPr id="55299" name="Rectangle 3"/>
              <p:cNvSpPr>
                <a:spLocks noGrp="1" noRot="1" noChangeAspect="1" noMove="1" noResize="1" noEditPoints="1" noAdjustHandles="1" noChangeArrowheads="1" noChangeShapeType="1" noTextEdit="1"/>
              </p:cNvSpPr>
              <p:nvPr>
                <p:ph idx="1"/>
              </p:nvPr>
            </p:nvSpPr>
            <p:spPr>
              <a:xfrm>
                <a:off x="251520" y="1556792"/>
                <a:ext cx="8640763" cy="4176464"/>
              </a:xfrm>
              <a:blipFill rotWithShape="1">
                <a:blip r:embed="rId3" cstate="print"/>
                <a:stretch>
                  <a:fillRect l="-1058" t="-1168" b="-876"/>
                </a:stretch>
              </a:blipFill>
            </p:spPr>
            <p:txBody>
              <a:bodyPr/>
              <a:lstStyle/>
              <a:p>
                <a:r>
                  <a:rPr lang="en-AU">
                    <a:noFill/>
                  </a:rPr>
                  <a:t> </a:t>
                </a:r>
              </a:p>
            </p:txBody>
          </p:sp>
        </mc:Fallback>
      </mc:AlternateContent>
      <p:sp>
        <p:nvSpPr>
          <p:cNvPr id="6"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51</a:t>
            </a:fld>
            <a:endParaRPr lang="en-AU" altLang="en-US" sz="1400" b="1" baseline="0" dirty="0">
              <a:latin typeface="Times" pitchFamily="18" charset="0"/>
            </a:endParaRPr>
          </a:p>
        </p:txBody>
      </p:sp>
      <p:sp>
        <p:nvSpPr>
          <p:cNvPr id="55301"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400" b="1">
                <a:latin typeface="Tahoma" charset="0"/>
                <a:cs typeface="Tahoma" charset="0"/>
              </a:rPr>
              <a:t>0</a:t>
            </a:r>
          </a:p>
        </p:txBody>
      </p:sp>
    </p:spTree>
    <p:custDataLst>
      <p:tags r:id="rId1"/>
    </p:custDataLst>
    <p:extLst>
      <p:ext uri="{BB962C8B-B14F-4D97-AF65-F5344CB8AC3E}">
        <p14:creationId xmlns:p14="http://schemas.microsoft.com/office/powerpoint/2010/main" val="33188286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idx="1"/>
          </p:nvPr>
        </p:nvSpPr>
        <p:spPr>
          <a:xfrm>
            <a:off x="539750" y="1371600"/>
            <a:ext cx="8064698" cy="4724400"/>
          </a:xfrm>
        </p:spPr>
        <p:txBody>
          <a:bodyPr/>
          <a:lstStyle/>
          <a:p>
            <a:pPr marL="0" indent="0">
              <a:buFontTx/>
              <a:buNone/>
            </a:pPr>
            <a:r>
              <a:rPr lang="en-US" altLang="en-US" sz="2400" b="1" dirty="0">
                <a:solidFill>
                  <a:schemeClr val="tx1">
                    <a:lumMod val="75000"/>
                    <a:lumOff val="25000"/>
                  </a:schemeClr>
                </a:solidFill>
                <a:latin typeface="Trebuchet MS" panose="020B0603020202020204" pitchFamily="34" charset="0"/>
                <a:ea typeface="ＭＳ Ｐゴシック" charset="-128"/>
                <a:cs typeface="Arial" charset="0"/>
              </a:rPr>
              <a:t>Mean and variance of a portfolio of two stocks</a:t>
            </a:r>
            <a:endParaRPr lang="en-US" altLang="en-US" sz="2400" dirty="0">
              <a:solidFill>
                <a:schemeClr val="tx1">
                  <a:lumMod val="75000"/>
                  <a:lumOff val="25000"/>
                </a:schemeClr>
              </a:solidFill>
              <a:latin typeface="Trebuchet MS" panose="020B0603020202020204" pitchFamily="34" charset="0"/>
              <a:ea typeface="ＭＳ Ｐゴシック" charset="-128"/>
              <a:cs typeface="Arial" charset="0"/>
            </a:endParaRPr>
          </a:p>
          <a:p>
            <a:pPr marL="0" indent="457200">
              <a:buFontTx/>
              <a:buNone/>
            </a:pPr>
            <a:r>
              <a:rPr lang="en-US" altLang="en-US" sz="2400" dirty="0">
                <a:latin typeface="Trebuchet MS" panose="020B0603020202020204" pitchFamily="34" charset="0"/>
                <a:ea typeface="ＭＳ Ｐゴシック" charset="-128"/>
                <a:cs typeface="Arial" charset="0"/>
              </a:rPr>
              <a:t>E(</a:t>
            </a:r>
            <a:r>
              <a:rPr lang="en-US" altLang="en-US" sz="2400" dirty="0" err="1">
                <a:latin typeface="Trebuchet MS" panose="020B0603020202020204" pitchFamily="34" charset="0"/>
                <a:ea typeface="ＭＳ Ｐゴシック" charset="-128"/>
                <a:cs typeface="Arial" charset="0"/>
              </a:rPr>
              <a:t>R</a:t>
            </a:r>
            <a:r>
              <a:rPr lang="en-US" altLang="en-US" sz="2400" baseline="-25000" dirty="0" err="1">
                <a:latin typeface="Trebuchet MS" panose="020B0603020202020204" pitchFamily="34" charset="0"/>
                <a:ea typeface="ＭＳ Ｐゴシック" charset="-128"/>
                <a:cs typeface="Arial" charset="0"/>
              </a:rPr>
              <a:t>p</a:t>
            </a:r>
            <a:r>
              <a:rPr lang="en-US" altLang="en-US" sz="2400" dirty="0">
                <a:latin typeface="Trebuchet MS" panose="020B0603020202020204" pitchFamily="34" charset="0"/>
                <a:ea typeface="ＭＳ Ｐゴシック" charset="-128"/>
                <a:cs typeface="Arial" charset="0"/>
              </a:rPr>
              <a:t>) 	= w</a:t>
            </a:r>
            <a:r>
              <a:rPr lang="en-US" altLang="en-US" sz="2400" baseline="-25000" dirty="0">
                <a:latin typeface="Trebuchet MS" panose="020B0603020202020204" pitchFamily="34" charset="0"/>
                <a:ea typeface="ＭＳ Ｐゴシック" charset="-128"/>
                <a:cs typeface="Arial" charset="0"/>
              </a:rPr>
              <a:t>1</a:t>
            </a:r>
            <a:r>
              <a:rPr lang="en-US" altLang="en-US" sz="2400" dirty="0">
                <a:latin typeface="Trebuchet MS" panose="020B0603020202020204" pitchFamily="34" charset="0"/>
                <a:ea typeface="ＭＳ Ｐゴシック" charset="-128"/>
                <a:cs typeface="Arial" charset="0"/>
              </a:rPr>
              <a:t> E(R</a:t>
            </a:r>
            <a:r>
              <a:rPr lang="en-US" altLang="en-US" sz="2400" baseline="-25000" dirty="0">
                <a:latin typeface="Trebuchet MS" panose="020B0603020202020204" pitchFamily="34" charset="0"/>
                <a:ea typeface="ＭＳ Ｐゴシック" charset="-128"/>
                <a:cs typeface="Arial" charset="0"/>
              </a:rPr>
              <a:t>1</a:t>
            </a:r>
            <a:r>
              <a:rPr lang="en-US" altLang="en-US" sz="2400" dirty="0">
                <a:latin typeface="Trebuchet MS" panose="020B0603020202020204" pitchFamily="34" charset="0"/>
                <a:ea typeface="ＭＳ Ｐゴシック" charset="-128"/>
                <a:cs typeface="Arial" charset="0"/>
              </a:rPr>
              <a:t>) + w</a:t>
            </a:r>
            <a:r>
              <a:rPr lang="en-US" altLang="en-US" sz="2400" baseline="-25000" dirty="0">
                <a:latin typeface="Trebuchet MS" panose="020B0603020202020204" pitchFamily="34" charset="0"/>
                <a:ea typeface="ＭＳ Ｐゴシック" charset="-128"/>
                <a:cs typeface="Arial" charset="0"/>
              </a:rPr>
              <a:t>2</a:t>
            </a:r>
            <a:r>
              <a:rPr lang="en-US" altLang="en-US" sz="2400" dirty="0">
                <a:latin typeface="Trebuchet MS" panose="020B0603020202020204" pitchFamily="34" charset="0"/>
                <a:ea typeface="ＭＳ Ｐゴシック" charset="-128"/>
                <a:cs typeface="Arial" charset="0"/>
              </a:rPr>
              <a:t> E(R</a:t>
            </a:r>
            <a:r>
              <a:rPr lang="en-US" altLang="en-US" sz="2400" baseline="-25000" dirty="0">
                <a:latin typeface="Trebuchet MS" panose="020B0603020202020204" pitchFamily="34" charset="0"/>
                <a:ea typeface="ＭＳ Ｐゴシック" charset="-128"/>
                <a:cs typeface="Arial" charset="0"/>
              </a:rPr>
              <a:t>2</a:t>
            </a:r>
            <a:r>
              <a:rPr lang="en-US" altLang="en-US" sz="2400" dirty="0">
                <a:latin typeface="Trebuchet MS" panose="020B0603020202020204" pitchFamily="34" charset="0"/>
                <a:ea typeface="ＭＳ Ｐゴシック" charset="-128"/>
                <a:cs typeface="Arial" charset="0"/>
              </a:rPr>
              <a:t>)</a:t>
            </a:r>
          </a:p>
          <a:p>
            <a:pPr marL="0" indent="457200">
              <a:buFontTx/>
              <a:buNone/>
            </a:pPr>
            <a:r>
              <a:rPr lang="en-US" altLang="en-US" sz="2400" dirty="0">
                <a:latin typeface="Trebuchet MS" panose="020B0603020202020204" pitchFamily="34" charset="0"/>
                <a:ea typeface="ＭＳ Ｐゴシック" charset="-128"/>
                <a:cs typeface="Arial" charset="0"/>
              </a:rPr>
              <a:t>V(</a:t>
            </a:r>
            <a:r>
              <a:rPr lang="en-US" altLang="en-US" sz="2400" dirty="0" err="1">
                <a:latin typeface="Trebuchet MS" panose="020B0603020202020204" pitchFamily="34" charset="0"/>
                <a:ea typeface="ＭＳ Ｐゴシック" charset="-128"/>
                <a:cs typeface="Arial" charset="0"/>
              </a:rPr>
              <a:t>R</a:t>
            </a:r>
            <a:r>
              <a:rPr lang="en-US" altLang="en-US" sz="2400" baseline="-25000" dirty="0" err="1">
                <a:latin typeface="Trebuchet MS" panose="020B0603020202020204" pitchFamily="34" charset="0"/>
                <a:ea typeface="ＭＳ Ｐゴシック" charset="-128"/>
                <a:cs typeface="Arial" charset="0"/>
              </a:rPr>
              <a:t>p</a:t>
            </a:r>
            <a:r>
              <a:rPr lang="en-US" altLang="en-US" sz="2400" dirty="0">
                <a:latin typeface="Trebuchet MS" panose="020B0603020202020204" pitchFamily="34" charset="0"/>
                <a:ea typeface="ＭＳ Ｐゴシック" charset="-128"/>
                <a:cs typeface="Arial" charset="0"/>
              </a:rPr>
              <a:t>) 	=  w</a:t>
            </a:r>
            <a:r>
              <a:rPr lang="en-US" altLang="en-US" sz="2400" baseline="-25000" dirty="0">
                <a:latin typeface="Trebuchet MS" panose="020B0603020202020204" pitchFamily="34" charset="0"/>
                <a:ea typeface="ＭＳ Ｐゴシック" charset="-128"/>
                <a:cs typeface="Arial" charset="0"/>
              </a:rPr>
              <a:t>1</a:t>
            </a:r>
            <a:r>
              <a:rPr lang="en-US" altLang="en-US" sz="2400" baseline="30000" dirty="0">
                <a:latin typeface="Trebuchet MS" panose="020B0603020202020204" pitchFamily="34" charset="0"/>
                <a:ea typeface="ＭＳ Ｐゴシック" charset="-128"/>
                <a:cs typeface="Arial" charset="0"/>
              </a:rPr>
              <a:t>2</a:t>
            </a:r>
            <a:r>
              <a:rPr lang="en-US" altLang="en-US" sz="2400" dirty="0">
                <a:latin typeface="Trebuchet MS" panose="020B0603020202020204" pitchFamily="34" charset="0"/>
                <a:ea typeface="ＭＳ Ｐゴシック" charset="-128"/>
                <a:cs typeface="Arial" charset="0"/>
              </a:rPr>
              <a:t> V(R</a:t>
            </a:r>
            <a:r>
              <a:rPr lang="en-US" altLang="en-US" sz="2400" baseline="-25000" dirty="0">
                <a:latin typeface="Trebuchet MS" panose="020B0603020202020204" pitchFamily="34" charset="0"/>
                <a:ea typeface="ＭＳ Ｐゴシック" charset="-128"/>
                <a:cs typeface="Arial" charset="0"/>
              </a:rPr>
              <a:t>1</a:t>
            </a:r>
            <a:r>
              <a:rPr lang="en-US" altLang="en-US" sz="2400" dirty="0">
                <a:latin typeface="Trebuchet MS" panose="020B0603020202020204" pitchFamily="34" charset="0"/>
                <a:ea typeface="ＭＳ Ｐゴシック" charset="-128"/>
                <a:cs typeface="Arial" charset="0"/>
              </a:rPr>
              <a:t>) + w</a:t>
            </a:r>
            <a:r>
              <a:rPr lang="en-US" altLang="en-US" sz="2400" baseline="-25000" dirty="0">
                <a:latin typeface="Trebuchet MS" panose="020B0603020202020204" pitchFamily="34" charset="0"/>
                <a:ea typeface="ＭＳ Ｐゴシック" charset="-128"/>
                <a:cs typeface="Arial" charset="0"/>
              </a:rPr>
              <a:t>2</a:t>
            </a:r>
            <a:r>
              <a:rPr lang="en-US" altLang="en-US" sz="2400" baseline="30000" dirty="0">
                <a:latin typeface="Trebuchet MS" panose="020B0603020202020204" pitchFamily="34" charset="0"/>
                <a:ea typeface="ＭＳ Ｐゴシック" charset="-128"/>
                <a:cs typeface="Arial" charset="0"/>
              </a:rPr>
              <a:t>2</a:t>
            </a:r>
            <a:r>
              <a:rPr lang="en-US" altLang="en-US" sz="2400" dirty="0">
                <a:latin typeface="Trebuchet MS" panose="020B0603020202020204" pitchFamily="34" charset="0"/>
                <a:ea typeface="ＭＳ Ｐゴシック" charset="-128"/>
                <a:cs typeface="Arial" charset="0"/>
              </a:rPr>
              <a:t> V(R</a:t>
            </a:r>
            <a:r>
              <a:rPr lang="en-US" altLang="en-US" sz="2400" baseline="-25000" dirty="0">
                <a:latin typeface="Trebuchet MS" panose="020B0603020202020204" pitchFamily="34" charset="0"/>
                <a:ea typeface="ＭＳ Ｐゴシック" charset="-128"/>
                <a:cs typeface="Arial" charset="0"/>
              </a:rPr>
              <a:t>2</a:t>
            </a:r>
            <a:r>
              <a:rPr lang="en-US" altLang="en-US" sz="2400" dirty="0">
                <a:latin typeface="Trebuchet MS" panose="020B0603020202020204" pitchFamily="34" charset="0"/>
                <a:ea typeface="ＭＳ Ｐゴシック" charset="-128"/>
                <a:cs typeface="Arial" charset="0"/>
              </a:rPr>
              <a:t>) + 2w</a:t>
            </a:r>
            <a:r>
              <a:rPr lang="en-US" altLang="en-US" sz="2400" baseline="-25000" dirty="0">
                <a:latin typeface="Trebuchet MS" panose="020B0603020202020204" pitchFamily="34" charset="0"/>
                <a:ea typeface="ＭＳ Ｐゴシック" charset="-128"/>
                <a:cs typeface="Arial" charset="0"/>
              </a:rPr>
              <a:t>1</a:t>
            </a:r>
            <a:r>
              <a:rPr lang="en-US" altLang="en-US" sz="2400" dirty="0">
                <a:latin typeface="Trebuchet MS" panose="020B0603020202020204" pitchFamily="34" charset="0"/>
                <a:ea typeface="ＭＳ Ｐゴシック" charset="-128"/>
                <a:cs typeface="Arial" charset="0"/>
              </a:rPr>
              <a:t>w</a:t>
            </a:r>
            <a:r>
              <a:rPr lang="en-US" altLang="en-US" sz="2400" baseline="-25000" dirty="0">
                <a:latin typeface="Trebuchet MS" panose="020B0603020202020204" pitchFamily="34" charset="0"/>
                <a:ea typeface="ＭＳ Ｐゴシック" charset="-128"/>
                <a:cs typeface="Arial" charset="0"/>
              </a:rPr>
              <a:t>2</a:t>
            </a:r>
            <a:r>
              <a:rPr lang="en-US" altLang="en-US" sz="2400" dirty="0">
                <a:latin typeface="Trebuchet MS" panose="020B0603020202020204" pitchFamily="34" charset="0"/>
                <a:ea typeface="ＭＳ Ｐゴシック" charset="-128"/>
                <a:cs typeface="Arial" charset="0"/>
              </a:rPr>
              <a:t>COV(R</a:t>
            </a:r>
            <a:r>
              <a:rPr lang="en-US" altLang="en-US" sz="2400" baseline="-25000" dirty="0">
                <a:latin typeface="Trebuchet MS" panose="020B0603020202020204" pitchFamily="34" charset="0"/>
                <a:ea typeface="ＭＳ Ｐゴシック" charset="-128"/>
                <a:cs typeface="Arial" charset="0"/>
              </a:rPr>
              <a:t>1</a:t>
            </a:r>
            <a:r>
              <a:rPr lang="en-US" altLang="en-US" sz="2400" dirty="0">
                <a:latin typeface="Trebuchet MS" panose="020B0603020202020204" pitchFamily="34" charset="0"/>
                <a:ea typeface="ＭＳ Ｐゴシック" charset="-128"/>
                <a:cs typeface="Arial" charset="0"/>
              </a:rPr>
              <a:t>, R</a:t>
            </a:r>
            <a:r>
              <a:rPr lang="en-US" altLang="en-US" sz="2400" baseline="-25000" dirty="0">
                <a:latin typeface="Trebuchet MS" panose="020B0603020202020204" pitchFamily="34" charset="0"/>
                <a:ea typeface="ＭＳ Ｐゴシック" charset="-128"/>
                <a:cs typeface="Arial" charset="0"/>
              </a:rPr>
              <a:t>2</a:t>
            </a:r>
            <a:r>
              <a:rPr lang="en-US" altLang="en-US" sz="2400" dirty="0">
                <a:latin typeface="Trebuchet MS" panose="020B0603020202020204" pitchFamily="34" charset="0"/>
                <a:ea typeface="ＭＳ Ｐゴシック" charset="-128"/>
                <a:cs typeface="Arial" charset="0"/>
              </a:rPr>
              <a:t>) </a:t>
            </a:r>
          </a:p>
          <a:p>
            <a:pPr marL="0" indent="457200">
              <a:buFontTx/>
              <a:buNone/>
            </a:pPr>
            <a:r>
              <a:rPr lang="en-US" altLang="en-US" sz="2400" dirty="0">
                <a:latin typeface="Trebuchet MS" panose="020B0603020202020204" pitchFamily="34" charset="0"/>
                <a:ea typeface="ＭＳ Ｐゴシック" charset="-128"/>
                <a:cs typeface="Arial" charset="0"/>
              </a:rPr>
              <a:t>	    	= w</a:t>
            </a:r>
            <a:r>
              <a:rPr lang="en-US" altLang="en-US" sz="2400" baseline="-25000" dirty="0">
                <a:latin typeface="Trebuchet MS" panose="020B0603020202020204" pitchFamily="34" charset="0"/>
                <a:ea typeface="ＭＳ Ｐゴシック" charset="-128"/>
                <a:cs typeface="Arial" charset="0"/>
              </a:rPr>
              <a:t>1</a:t>
            </a:r>
            <a:r>
              <a:rPr lang="en-US" altLang="en-US" sz="2400" baseline="30000" dirty="0">
                <a:latin typeface="Trebuchet MS" panose="020B0603020202020204" pitchFamily="34" charset="0"/>
                <a:ea typeface="ＭＳ Ｐゴシック" charset="-128"/>
                <a:cs typeface="Arial" charset="0"/>
              </a:rPr>
              <a:t>2</a:t>
            </a:r>
            <a:r>
              <a:rPr lang="el-GR" altLang="en-US" sz="2400" dirty="0">
                <a:latin typeface="Trebuchet MS" panose="020B0603020202020204" pitchFamily="34" charset="0"/>
                <a:ea typeface="ＭＳ Ｐゴシック" charset="-128"/>
                <a:cs typeface="Arial" charset="0"/>
              </a:rPr>
              <a:t>σ</a:t>
            </a:r>
            <a:r>
              <a:rPr lang="en-US" altLang="en-US" sz="2400" baseline="-25000" dirty="0">
                <a:latin typeface="Trebuchet MS" panose="020B0603020202020204" pitchFamily="34" charset="0"/>
                <a:ea typeface="ＭＳ Ｐゴシック" charset="-128"/>
                <a:cs typeface="Arial" charset="0"/>
              </a:rPr>
              <a:t>1</a:t>
            </a:r>
            <a:r>
              <a:rPr lang="en-US" altLang="en-US" sz="2400" baseline="30000" dirty="0">
                <a:latin typeface="Trebuchet MS" panose="020B0603020202020204" pitchFamily="34" charset="0"/>
                <a:ea typeface="ＭＳ Ｐゴシック" charset="-128"/>
                <a:cs typeface="Arial" charset="0"/>
              </a:rPr>
              <a:t>2</a:t>
            </a:r>
            <a:r>
              <a:rPr lang="en-US" altLang="en-US" sz="2400" dirty="0">
                <a:latin typeface="Trebuchet MS" panose="020B0603020202020204" pitchFamily="34" charset="0"/>
                <a:ea typeface="ＭＳ Ｐゴシック" charset="-128"/>
                <a:cs typeface="Arial" charset="0"/>
              </a:rPr>
              <a:t> + w</a:t>
            </a:r>
            <a:r>
              <a:rPr lang="en-US" altLang="en-US" sz="2400" baseline="-25000" dirty="0">
                <a:latin typeface="Trebuchet MS" panose="020B0603020202020204" pitchFamily="34" charset="0"/>
                <a:ea typeface="ＭＳ Ｐゴシック" charset="-128"/>
                <a:cs typeface="Arial" charset="0"/>
              </a:rPr>
              <a:t>2</a:t>
            </a:r>
            <a:r>
              <a:rPr lang="en-US" altLang="en-US" sz="2400" baseline="30000" dirty="0">
                <a:latin typeface="Trebuchet MS" panose="020B0603020202020204" pitchFamily="34" charset="0"/>
                <a:ea typeface="ＭＳ Ｐゴシック" charset="-128"/>
                <a:cs typeface="Arial" charset="0"/>
              </a:rPr>
              <a:t>2</a:t>
            </a:r>
            <a:r>
              <a:rPr lang="el-GR" altLang="en-US" sz="2400" dirty="0">
                <a:latin typeface="Trebuchet MS" panose="020B0603020202020204" pitchFamily="34" charset="0"/>
                <a:ea typeface="ＭＳ Ｐゴシック" charset="-128"/>
                <a:cs typeface="Arial" charset="0"/>
              </a:rPr>
              <a:t>σ</a:t>
            </a:r>
            <a:r>
              <a:rPr lang="en-US" altLang="en-US" sz="2400" baseline="-25000" dirty="0">
                <a:latin typeface="Trebuchet MS" panose="020B0603020202020204" pitchFamily="34" charset="0"/>
                <a:ea typeface="ＭＳ Ｐゴシック" charset="-128"/>
                <a:cs typeface="Arial" charset="0"/>
              </a:rPr>
              <a:t>2</a:t>
            </a:r>
            <a:r>
              <a:rPr lang="en-US" altLang="en-US" sz="2400" baseline="30000" dirty="0">
                <a:latin typeface="Trebuchet MS" panose="020B0603020202020204" pitchFamily="34" charset="0"/>
                <a:ea typeface="ＭＳ Ｐゴシック" charset="-128"/>
                <a:cs typeface="Arial" charset="0"/>
              </a:rPr>
              <a:t>2</a:t>
            </a:r>
            <a:r>
              <a:rPr lang="en-US" altLang="en-US" sz="2400" dirty="0">
                <a:latin typeface="Trebuchet MS" panose="020B0603020202020204" pitchFamily="34" charset="0"/>
                <a:ea typeface="ＭＳ Ｐゴシック" charset="-128"/>
                <a:cs typeface="Arial" charset="0"/>
              </a:rPr>
              <a:t> + 2w</a:t>
            </a:r>
            <a:r>
              <a:rPr lang="en-US" altLang="en-US" sz="2400" baseline="-25000" dirty="0">
                <a:latin typeface="Trebuchet MS" panose="020B0603020202020204" pitchFamily="34" charset="0"/>
                <a:ea typeface="ＭＳ Ｐゴシック" charset="-128"/>
                <a:cs typeface="Arial" charset="0"/>
              </a:rPr>
              <a:t>1</a:t>
            </a:r>
            <a:r>
              <a:rPr lang="en-US" altLang="en-US" sz="2400" dirty="0">
                <a:latin typeface="Trebuchet MS" panose="020B0603020202020204" pitchFamily="34" charset="0"/>
                <a:ea typeface="ＭＳ Ｐゴシック" charset="-128"/>
                <a:cs typeface="Arial" charset="0"/>
              </a:rPr>
              <a:t>w</a:t>
            </a:r>
            <a:r>
              <a:rPr lang="en-US" altLang="en-US" sz="2400" baseline="-25000" dirty="0">
                <a:latin typeface="Trebuchet MS" panose="020B0603020202020204" pitchFamily="34" charset="0"/>
                <a:ea typeface="ＭＳ Ｐゴシック" charset="-128"/>
                <a:cs typeface="Arial" charset="0"/>
              </a:rPr>
              <a:t>2</a:t>
            </a:r>
            <a:r>
              <a:rPr lang="el-GR" altLang="en-US" sz="2400" dirty="0">
                <a:latin typeface="Trebuchet MS" panose="020B0603020202020204" pitchFamily="34" charset="0"/>
                <a:ea typeface="ＭＳ Ｐゴシック" charset="-128"/>
                <a:cs typeface="Arial" charset="0"/>
              </a:rPr>
              <a:t>ρσ</a:t>
            </a:r>
            <a:r>
              <a:rPr lang="en-US" altLang="en-US" sz="2400" baseline="-25000" dirty="0">
                <a:latin typeface="Trebuchet MS" panose="020B0603020202020204" pitchFamily="34" charset="0"/>
                <a:ea typeface="ＭＳ Ｐゴシック" charset="-128"/>
                <a:cs typeface="Arial" charset="0"/>
              </a:rPr>
              <a:t>1</a:t>
            </a:r>
            <a:r>
              <a:rPr lang="el-GR" altLang="en-US" sz="2400" dirty="0">
                <a:latin typeface="Trebuchet MS" panose="020B0603020202020204" pitchFamily="34" charset="0"/>
                <a:ea typeface="ＭＳ Ｐゴシック" charset="-128"/>
                <a:cs typeface="Arial" charset="0"/>
              </a:rPr>
              <a:t>σ</a:t>
            </a:r>
            <a:r>
              <a:rPr lang="en-US" altLang="en-US" sz="2400" baseline="-25000" dirty="0">
                <a:latin typeface="Trebuchet MS" panose="020B0603020202020204" pitchFamily="34" charset="0"/>
                <a:ea typeface="ＭＳ Ｐゴシック" charset="-128"/>
                <a:cs typeface="Arial" charset="0"/>
              </a:rPr>
              <a:t>2	</a:t>
            </a:r>
            <a:endParaRPr lang="el-GR" altLang="en-US" sz="2400" dirty="0">
              <a:latin typeface="Trebuchet MS" panose="020B0603020202020204" pitchFamily="34" charset="0"/>
              <a:ea typeface="ＭＳ Ｐゴシック" charset="-128"/>
              <a:cs typeface="Arial" charset="0"/>
            </a:endParaRPr>
          </a:p>
          <a:p>
            <a:pPr marL="0" indent="0" algn="just">
              <a:buFontTx/>
              <a:buNone/>
            </a:pPr>
            <a:r>
              <a:rPr lang="en-US" altLang="en-US" sz="2400" dirty="0">
                <a:latin typeface="Trebuchet MS" panose="020B0603020202020204" pitchFamily="34" charset="0"/>
                <a:ea typeface="ＭＳ Ｐゴシック" charset="-128"/>
                <a:cs typeface="Arial" charset="0"/>
              </a:rPr>
              <a:t>where </a:t>
            </a:r>
          </a:p>
          <a:p>
            <a:r>
              <a:rPr lang="en-US" altLang="en-US" sz="2400" dirty="0">
                <a:latin typeface="Trebuchet MS" panose="020B0603020202020204" pitchFamily="34" charset="0"/>
                <a:ea typeface="ＭＳ Ｐゴシック" charset="-128"/>
                <a:cs typeface="Arial" charset="0"/>
              </a:rPr>
              <a:t>w</a:t>
            </a:r>
            <a:r>
              <a:rPr lang="en-US" altLang="en-US" sz="2400" baseline="-25000" dirty="0">
                <a:latin typeface="Trebuchet MS" panose="020B0603020202020204" pitchFamily="34" charset="0"/>
                <a:ea typeface="ＭＳ Ｐゴシック" charset="-128"/>
                <a:cs typeface="Arial" charset="0"/>
              </a:rPr>
              <a:t>1</a:t>
            </a:r>
            <a:r>
              <a:rPr lang="en-US" altLang="en-US" sz="2400" dirty="0">
                <a:latin typeface="Trebuchet MS" panose="020B0603020202020204" pitchFamily="34" charset="0"/>
                <a:ea typeface="ＭＳ Ｐゴシック" charset="-128"/>
                <a:cs typeface="Arial" charset="0"/>
              </a:rPr>
              <a:t> and w</a:t>
            </a:r>
            <a:r>
              <a:rPr lang="en-US" altLang="en-US" sz="2400" baseline="-25000" dirty="0">
                <a:latin typeface="Trebuchet MS" panose="020B0603020202020204" pitchFamily="34" charset="0"/>
                <a:ea typeface="ＭＳ Ｐゴシック" charset="-128"/>
                <a:cs typeface="Arial" charset="0"/>
              </a:rPr>
              <a:t>2</a:t>
            </a:r>
            <a:r>
              <a:rPr lang="en-US" altLang="en-US" sz="2400" dirty="0">
                <a:latin typeface="Trebuchet MS" panose="020B0603020202020204" pitchFamily="34" charset="0"/>
                <a:ea typeface="ＭＳ Ｐゴシック" charset="-128"/>
                <a:cs typeface="Arial" charset="0"/>
              </a:rPr>
              <a:t> are the proportions or weights of investments 1 and 2, </a:t>
            </a:r>
          </a:p>
          <a:p>
            <a:pPr algn="just"/>
            <a:r>
              <a:rPr lang="en-US" altLang="en-US" sz="2400" dirty="0">
                <a:latin typeface="Trebuchet MS" panose="020B0603020202020204" pitchFamily="34" charset="0"/>
                <a:ea typeface="ＭＳ Ｐゴシック" charset="-128"/>
                <a:cs typeface="Arial" charset="0"/>
              </a:rPr>
              <a:t>E(R</a:t>
            </a:r>
            <a:r>
              <a:rPr lang="en-US" altLang="en-US" sz="2400" baseline="-25000" dirty="0">
                <a:latin typeface="Trebuchet MS" panose="020B0603020202020204" pitchFamily="34" charset="0"/>
                <a:ea typeface="ＭＳ Ｐゴシック" charset="-128"/>
                <a:cs typeface="Arial" charset="0"/>
              </a:rPr>
              <a:t>1</a:t>
            </a:r>
            <a:r>
              <a:rPr lang="en-US" altLang="en-US" sz="2400" dirty="0">
                <a:latin typeface="Trebuchet MS" panose="020B0603020202020204" pitchFamily="34" charset="0"/>
                <a:ea typeface="ＭＳ Ｐゴシック" charset="-128"/>
                <a:cs typeface="Arial" charset="0"/>
              </a:rPr>
              <a:t>) and E(R</a:t>
            </a:r>
            <a:r>
              <a:rPr lang="en-US" altLang="en-US" sz="2400" baseline="-25000" dirty="0">
                <a:latin typeface="Trebuchet MS" panose="020B0603020202020204" pitchFamily="34" charset="0"/>
                <a:ea typeface="ＭＳ Ｐゴシック" charset="-128"/>
                <a:cs typeface="Arial" charset="0"/>
              </a:rPr>
              <a:t>2</a:t>
            </a:r>
            <a:r>
              <a:rPr lang="en-US" altLang="en-US" sz="2400" dirty="0">
                <a:latin typeface="Trebuchet MS" panose="020B0603020202020204" pitchFamily="34" charset="0"/>
                <a:ea typeface="ＭＳ Ｐゴシック" charset="-128"/>
                <a:cs typeface="Arial" charset="0"/>
              </a:rPr>
              <a:t>) are their expected values, </a:t>
            </a:r>
          </a:p>
          <a:p>
            <a:pPr algn="just"/>
            <a:r>
              <a:rPr lang="el-GR" altLang="en-US" sz="2400" dirty="0">
                <a:latin typeface="Trebuchet MS" panose="020B0603020202020204" pitchFamily="34" charset="0"/>
                <a:ea typeface="ＭＳ Ｐゴシック" charset="-128"/>
                <a:cs typeface="Arial" charset="0"/>
              </a:rPr>
              <a:t>σ</a:t>
            </a:r>
            <a:r>
              <a:rPr lang="en-US" altLang="en-US" sz="2400" baseline="-25000" dirty="0">
                <a:latin typeface="Trebuchet MS" panose="020B0603020202020204" pitchFamily="34" charset="0"/>
                <a:ea typeface="ＭＳ Ｐゴシック" charset="-128"/>
                <a:cs typeface="Arial" charset="0"/>
              </a:rPr>
              <a:t>1</a:t>
            </a:r>
            <a:r>
              <a:rPr lang="en-US" altLang="en-US" sz="2400" dirty="0">
                <a:latin typeface="Trebuchet MS" panose="020B0603020202020204" pitchFamily="34" charset="0"/>
                <a:ea typeface="ＭＳ Ｐゴシック" charset="-128"/>
                <a:cs typeface="Arial" charset="0"/>
              </a:rPr>
              <a:t> and </a:t>
            </a:r>
            <a:r>
              <a:rPr lang="el-GR" altLang="en-US" sz="2400" dirty="0">
                <a:latin typeface="Trebuchet MS" panose="020B0603020202020204" pitchFamily="34" charset="0"/>
                <a:ea typeface="ＭＳ Ｐゴシック" charset="-128"/>
                <a:cs typeface="Arial" charset="0"/>
              </a:rPr>
              <a:t>σ</a:t>
            </a:r>
            <a:r>
              <a:rPr lang="en-US" altLang="en-US" sz="2400" baseline="-25000" dirty="0">
                <a:latin typeface="Trebuchet MS" panose="020B0603020202020204" pitchFamily="34" charset="0"/>
                <a:ea typeface="ＭＳ Ｐゴシック" charset="-128"/>
                <a:cs typeface="Arial" charset="0"/>
              </a:rPr>
              <a:t>2</a:t>
            </a:r>
            <a:r>
              <a:rPr lang="en-US" altLang="en-US" sz="2400" dirty="0">
                <a:latin typeface="Trebuchet MS" panose="020B0603020202020204" pitchFamily="34" charset="0"/>
                <a:ea typeface="ＭＳ Ｐゴシック" charset="-128"/>
                <a:cs typeface="Arial" charset="0"/>
              </a:rPr>
              <a:t> are their standard deviations, and </a:t>
            </a:r>
          </a:p>
          <a:p>
            <a:pPr algn="just"/>
            <a:r>
              <a:rPr lang="el-GR" altLang="en-US" sz="2400" dirty="0">
                <a:latin typeface="Trebuchet MS" panose="020B0603020202020204" pitchFamily="34" charset="0"/>
                <a:ea typeface="ＭＳ Ｐゴシック" charset="-128"/>
                <a:cs typeface="Arial" charset="0"/>
              </a:rPr>
              <a:t>ρ</a:t>
            </a:r>
            <a:r>
              <a:rPr lang="en-US" altLang="en-US" sz="2400" dirty="0">
                <a:latin typeface="Trebuchet MS" panose="020B0603020202020204" pitchFamily="34" charset="0"/>
                <a:ea typeface="ＭＳ Ｐゴシック" charset="-128"/>
                <a:cs typeface="Arial" charset="0"/>
              </a:rPr>
              <a:t> is the coefficient of correlation. </a:t>
            </a:r>
          </a:p>
          <a:p>
            <a:pPr marL="0" indent="0">
              <a:buFontTx/>
              <a:buNone/>
            </a:pPr>
            <a:endParaRPr lang="en-US" altLang="en-US" dirty="0">
              <a:latin typeface="Trebuchet MS" panose="020B0603020202020204" pitchFamily="34" charset="0"/>
              <a:ea typeface="ＭＳ Ｐゴシック" charset="-128"/>
              <a:cs typeface="Arial" charset="0"/>
            </a:endParaRPr>
          </a:p>
        </p:txBody>
      </p:sp>
      <p:sp>
        <p:nvSpPr>
          <p:cNvPr id="6"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52</a:t>
            </a:fld>
            <a:endParaRPr lang="en-AU" altLang="en-US" sz="1400" b="1" baseline="0" dirty="0">
              <a:latin typeface="Times" pitchFamily="18" charset="0"/>
            </a:endParaRPr>
          </a:p>
        </p:txBody>
      </p:sp>
      <p:sp>
        <p:nvSpPr>
          <p:cNvPr id="56324"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400" b="1">
                <a:latin typeface="Tahoma" charset="0"/>
                <a:cs typeface="Tahoma" charset="0"/>
              </a:rPr>
              <a:t>0</a:t>
            </a:r>
          </a:p>
        </p:txBody>
      </p:sp>
      <p:sp>
        <p:nvSpPr>
          <p:cNvPr id="5" name="Rectangle 2"/>
          <p:cNvSpPr txBox="1">
            <a:spLocks noChangeArrowheads="1"/>
          </p:cNvSpPr>
          <p:nvPr/>
        </p:nvSpPr>
        <p:spPr bwMode="auto">
          <a:xfrm>
            <a:off x="395536" y="579438"/>
            <a:ext cx="8568183" cy="576262"/>
          </a:xfrm>
          <a:prstGeom prst="rect">
            <a:avLst/>
          </a:prstGeom>
          <a:noFill/>
          <a:ln w="9525">
            <a:noFill/>
            <a:miter lim="800000"/>
            <a:headEnd/>
            <a:tailEnd/>
          </a:ln>
        </p:spPr>
        <p:txBody>
          <a:bodyPr anchor="b"/>
          <a:lstStyle/>
          <a:p>
            <a:pPr eaLnBrk="1" hangingPunct="1">
              <a:defRPr/>
            </a:pPr>
            <a:r>
              <a:rPr lang="en-US" sz="3200" kern="0" baseline="0" dirty="0">
                <a:solidFill>
                  <a:srgbClr val="EA0088"/>
                </a:solidFill>
                <a:latin typeface="Trebuchet MS" panose="020B0603020202020204" pitchFamily="34" charset="0"/>
                <a:ea typeface="+mj-ea"/>
                <a:cs typeface="+mj-cs"/>
              </a:rPr>
              <a:t>Portfolio diversification and asset allocation…</a:t>
            </a:r>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333375"/>
            <a:ext cx="7772400" cy="588963"/>
          </a:xfrm>
        </p:spPr>
        <p:txBody>
          <a:bodyPr/>
          <a:lstStyle/>
          <a:p>
            <a:pPr algn="l">
              <a:defRPr/>
            </a:pPr>
            <a:r>
              <a:rPr altLang="en-US" sz="3200" cap="none" dirty="0">
                <a:solidFill>
                  <a:srgbClr val="EA0088"/>
                </a:solidFill>
                <a:latin typeface="Trebuchet MS" panose="020B0603020202020204" pitchFamily="34" charset="0"/>
              </a:rPr>
              <a:t>Example 8</a:t>
            </a:r>
          </a:p>
        </p:txBody>
      </p:sp>
      <p:sp>
        <p:nvSpPr>
          <p:cNvPr id="57347" name="Rectangle 3"/>
          <p:cNvSpPr>
            <a:spLocks noGrp="1" noChangeArrowheads="1"/>
          </p:cNvSpPr>
          <p:nvPr>
            <p:ph idx="1"/>
          </p:nvPr>
        </p:nvSpPr>
        <p:spPr>
          <a:xfrm>
            <a:off x="468313" y="1052513"/>
            <a:ext cx="8064500" cy="4114800"/>
          </a:xfrm>
        </p:spPr>
        <p:txBody>
          <a:bodyPr/>
          <a:lstStyle/>
          <a:p>
            <a:pPr marL="0" indent="0" algn="just">
              <a:buFontTx/>
              <a:buNone/>
            </a:pPr>
            <a:r>
              <a:rPr lang="en-US" altLang="en-US" sz="2200" dirty="0">
                <a:latin typeface="Trebuchet MS" panose="020B0603020202020204" pitchFamily="34" charset="0"/>
                <a:ea typeface="ＭＳ Ｐゴシック" charset="-128"/>
                <a:cs typeface="Arial" charset="0"/>
              </a:rPr>
              <a:t>An investor has decided to form a portfolio by putting 25% of his money into McDonald’s stock and 75% into Cisco Systems stock. The investor assumes that the expected returns will be 8% and 15%, respectively, and that the standard deviations will be 12% and 22%, respectively.  </a:t>
            </a:r>
          </a:p>
          <a:p>
            <a:pPr marL="441325" indent="-441325" algn="just">
              <a:buFontTx/>
              <a:buNone/>
              <a:tabLst>
                <a:tab pos="441325" algn="l"/>
              </a:tabLst>
            </a:pPr>
            <a:r>
              <a:rPr lang="en-US" altLang="en-US" sz="2200" i="1" dirty="0">
                <a:latin typeface="Trebuchet MS" panose="020B0603020202020204" pitchFamily="34" charset="0"/>
                <a:ea typeface="ＭＳ Ｐゴシック" charset="-128"/>
                <a:cs typeface="Arial" charset="0"/>
              </a:rPr>
              <a:t>a</a:t>
            </a:r>
            <a:r>
              <a:rPr lang="en-US" altLang="en-US" sz="2200" dirty="0">
                <a:latin typeface="Trebuchet MS" panose="020B0603020202020204" pitchFamily="34" charset="0"/>
                <a:ea typeface="ＭＳ Ｐゴシック" charset="-128"/>
                <a:cs typeface="Arial" charset="0"/>
              </a:rPr>
              <a:t>.	Find the expected return on the portfolio.</a:t>
            </a:r>
          </a:p>
          <a:p>
            <a:pPr marL="441325" indent="-441325" algn="just">
              <a:buFontTx/>
              <a:buNone/>
              <a:tabLst>
                <a:tab pos="358775" algn="l"/>
              </a:tabLst>
            </a:pPr>
            <a:r>
              <a:rPr lang="en-US" altLang="en-US" sz="2200" i="1" dirty="0">
                <a:latin typeface="Trebuchet MS" panose="020B0603020202020204" pitchFamily="34" charset="0"/>
                <a:ea typeface="ＭＳ Ｐゴシック" charset="-128"/>
                <a:cs typeface="Arial" charset="0"/>
              </a:rPr>
              <a:t>b</a:t>
            </a:r>
            <a:r>
              <a:rPr lang="en-US" altLang="en-US" sz="2200" dirty="0">
                <a:latin typeface="Trebuchet MS" panose="020B0603020202020204" pitchFamily="34" charset="0"/>
                <a:ea typeface="ＭＳ Ｐゴシック" charset="-128"/>
                <a:cs typeface="Arial" charset="0"/>
              </a:rPr>
              <a:t>.	Compute the standard deviation of the returns on the 	portfolio assuming that</a:t>
            </a:r>
          </a:p>
          <a:p>
            <a:pPr marL="896938" indent="-455613" algn="just">
              <a:buNone/>
              <a:tabLst>
                <a:tab pos="800100" algn="l"/>
              </a:tabLst>
            </a:pPr>
            <a:r>
              <a:rPr lang="en-US" altLang="en-US" sz="2200" dirty="0">
                <a:latin typeface="Trebuchet MS" panose="020B0603020202020204" pitchFamily="34" charset="0"/>
                <a:ea typeface="ＭＳ Ｐゴシック" charset="-128"/>
                <a:cs typeface="Arial" charset="0"/>
              </a:rPr>
              <a:t>(</a:t>
            </a:r>
            <a:r>
              <a:rPr lang="en-US" altLang="en-US" sz="2200" dirty="0" err="1">
                <a:latin typeface="Trebuchet MS" panose="020B0603020202020204" pitchFamily="34" charset="0"/>
                <a:ea typeface="ＭＳ Ｐゴシック" charset="-128"/>
                <a:cs typeface="Arial" charset="0"/>
              </a:rPr>
              <a:t>i</a:t>
            </a:r>
            <a:r>
              <a:rPr lang="en-US" altLang="en-US" sz="2200" dirty="0">
                <a:latin typeface="Trebuchet MS" panose="020B0603020202020204" pitchFamily="34" charset="0"/>
                <a:ea typeface="ＭＳ Ｐゴシック" charset="-128"/>
                <a:cs typeface="Arial" charset="0"/>
              </a:rPr>
              <a:t>)	the two stocks’ returns are perfectly positively 			correlated</a:t>
            </a:r>
          </a:p>
          <a:p>
            <a:pPr marL="441325" indent="0" algn="just">
              <a:buNone/>
              <a:tabLst>
                <a:tab pos="717550" algn="l"/>
              </a:tabLst>
            </a:pPr>
            <a:r>
              <a:rPr lang="en-US" altLang="en-US" sz="2200" dirty="0">
                <a:latin typeface="Trebuchet MS" panose="020B0603020202020204" pitchFamily="34" charset="0"/>
                <a:ea typeface="ＭＳ Ｐゴシック" charset="-128"/>
                <a:cs typeface="Arial" charset="0"/>
              </a:rPr>
              <a:t>(ii)	the coefficient of correlation is .5</a:t>
            </a:r>
          </a:p>
          <a:p>
            <a:pPr marL="717550" indent="-276225" algn="just">
              <a:buFontTx/>
              <a:buNone/>
            </a:pPr>
            <a:r>
              <a:rPr lang="en-US" altLang="en-US" sz="2200" dirty="0">
                <a:latin typeface="Trebuchet MS" panose="020B0603020202020204" pitchFamily="34" charset="0"/>
                <a:ea typeface="ＭＳ Ｐゴシック" charset="-128"/>
                <a:cs typeface="Arial" charset="0"/>
              </a:rPr>
              <a:t>(iii)	the two stocks’ returns are uncorrelated.</a:t>
            </a:r>
          </a:p>
        </p:txBody>
      </p:sp>
      <p:sp>
        <p:nvSpPr>
          <p:cNvPr id="6"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53</a:t>
            </a:fld>
            <a:endParaRPr lang="en-AU" altLang="en-US" sz="1400" b="1" baseline="0" dirty="0">
              <a:latin typeface="Times" pitchFamily="18" charset="0"/>
            </a:endParaRPr>
          </a:p>
        </p:txBody>
      </p:sp>
      <p:sp>
        <p:nvSpPr>
          <p:cNvPr id="57349"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400" b="1">
                <a:latin typeface="Tahoma" charset="0"/>
                <a:cs typeface="Tahoma" charset="0"/>
              </a:rPr>
              <a:t>0</a:t>
            </a:r>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a:xfrm>
            <a:off x="468313" y="1268413"/>
            <a:ext cx="7772400" cy="4114800"/>
          </a:xfrm>
        </p:spPr>
        <p:txBody>
          <a:bodyPr/>
          <a:lstStyle/>
          <a:p>
            <a:pPr marL="361950" indent="-361950">
              <a:spcAft>
                <a:spcPts val="1200"/>
              </a:spcAft>
              <a:buFontTx/>
              <a:buNone/>
            </a:pPr>
            <a:r>
              <a:rPr lang="en-US" altLang="en-US" sz="2400" i="1" dirty="0">
                <a:latin typeface="Trebuchet MS" panose="020B0603020202020204" pitchFamily="34" charset="0"/>
                <a:ea typeface="ＭＳ Ｐゴシック" charset="-128"/>
                <a:cs typeface="Arial" charset="0"/>
              </a:rPr>
              <a:t>a</a:t>
            </a:r>
            <a:r>
              <a:rPr lang="en-US" altLang="en-US" sz="2400" dirty="0">
                <a:latin typeface="Trebuchet MS" panose="020B0603020202020204" pitchFamily="34" charset="0"/>
                <a:ea typeface="ＭＳ Ｐゴシック" charset="-128"/>
                <a:cs typeface="Arial" charset="0"/>
              </a:rPr>
              <a:t>. The expected values of the two stocks are</a:t>
            </a:r>
          </a:p>
          <a:p>
            <a:pPr marL="361950" indent="-361950">
              <a:buFontTx/>
              <a:buNone/>
            </a:pPr>
            <a:r>
              <a:rPr lang="en-US" altLang="en-US" sz="2400" dirty="0">
                <a:latin typeface="Trebuchet MS" panose="020B0603020202020204" pitchFamily="34" charset="0"/>
                <a:ea typeface="ＭＳ Ｐゴシック" charset="-128"/>
                <a:cs typeface="Arial" charset="0"/>
              </a:rPr>
              <a:t>			E(R</a:t>
            </a:r>
            <a:r>
              <a:rPr lang="en-US" altLang="en-US" sz="2400" baseline="-25000" dirty="0">
                <a:latin typeface="Trebuchet MS" panose="020B0603020202020204" pitchFamily="34" charset="0"/>
                <a:ea typeface="ＭＳ Ｐゴシック" charset="-128"/>
                <a:cs typeface="Arial" charset="0"/>
              </a:rPr>
              <a:t>1</a:t>
            </a:r>
            <a:r>
              <a:rPr lang="en-US" altLang="en-US" sz="2400" dirty="0">
                <a:latin typeface="Trebuchet MS" panose="020B0603020202020204" pitchFamily="34" charset="0"/>
                <a:ea typeface="ＭＳ Ｐゴシック" charset="-128"/>
                <a:cs typeface="Arial" charset="0"/>
              </a:rPr>
              <a:t>) = 0.08	and E(R</a:t>
            </a:r>
            <a:r>
              <a:rPr lang="en-US" altLang="en-US" sz="2400" baseline="-25000" dirty="0">
                <a:latin typeface="Trebuchet MS" panose="020B0603020202020204" pitchFamily="34" charset="0"/>
                <a:ea typeface="ＭＳ Ｐゴシック" charset="-128"/>
                <a:cs typeface="Arial" charset="0"/>
              </a:rPr>
              <a:t>2</a:t>
            </a:r>
            <a:r>
              <a:rPr lang="en-US" altLang="en-US" sz="2400" dirty="0">
                <a:latin typeface="Trebuchet MS" panose="020B0603020202020204" pitchFamily="34" charset="0"/>
                <a:ea typeface="ＭＳ Ｐゴシック" charset="-128"/>
                <a:cs typeface="Arial" charset="0"/>
              </a:rPr>
              <a:t>) = 0.15</a:t>
            </a:r>
          </a:p>
          <a:p>
            <a:pPr marL="361950" indent="-361950">
              <a:buFontTx/>
              <a:buNone/>
            </a:pPr>
            <a:endParaRPr lang="en-US" altLang="en-US" sz="1200" dirty="0">
              <a:latin typeface="Trebuchet MS" panose="020B0603020202020204" pitchFamily="34" charset="0"/>
              <a:ea typeface="ＭＳ Ｐゴシック" charset="-128"/>
              <a:cs typeface="Arial" charset="0"/>
            </a:endParaRPr>
          </a:p>
          <a:p>
            <a:pPr marL="361950" indent="-361950">
              <a:buFontTx/>
              <a:buNone/>
            </a:pPr>
            <a:r>
              <a:rPr lang="en-US" altLang="en-US" sz="2400" dirty="0">
                <a:latin typeface="Trebuchet MS" panose="020B0603020202020204" pitchFamily="34" charset="0"/>
                <a:ea typeface="ＭＳ Ｐゴシック" charset="-128"/>
                <a:cs typeface="Arial" charset="0"/>
              </a:rPr>
              <a:t>	The weights are w</a:t>
            </a:r>
            <a:r>
              <a:rPr lang="en-US" altLang="en-US" sz="2400" baseline="-25000" dirty="0">
                <a:latin typeface="Trebuchet MS" panose="020B0603020202020204" pitchFamily="34" charset="0"/>
                <a:ea typeface="ＭＳ Ｐゴシック" charset="-128"/>
                <a:cs typeface="Arial" charset="0"/>
              </a:rPr>
              <a:t>1</a:t>
            </a:r>
            <a:r>
              <a:rPr lang="en-US" altLang="en-US" sz="2400" dirty="0">
                <a:latin typeface="Trebuchet MS" panose="020B0603020202020204" pitchFamily="34" charset="0"/>
                <a:ea typeface="ＭＳ Ｐゴシック" charset="-128"/>
                <a:cs typeface="Arial" charset="0"/>
              </a:rPr>
              <a:t> = 0.25 and w</a:t>
            </a:r>
            <a:r>
              <a:rPr lang="en-US" altLang="en-US" sz="2400" baseline="-25000" dirty="0">
                <a:latin typeface="Trebuchet MS" panose="020B0603020202020204" pitchFamily="34" charset="0"/>
                <a:ea typeface="ＭＳ Ｐゴシック" charset="-128"/>
                <a:cs typeface="Arial" charset="0"/>
              </a:rPr>
              <a:t>2</a:t>
            </a:r>
            <a:r>
              <a:rPr lang="en-US" altLang="en-US" sz="2400" dirty="0">
                <a:latin typeface="Trebuchet MS" panose="020B0603020202020204" pitchFamily="34" charset="0"/>
                <a:ea typeface="ＭＳ Ｐゴシック" charset="-128"/>
                <a:cs typeface="Arial" charset="0"/>
              </a:rPr>
              <a:t> = 0.75. </a:t>
            </a:r>
          </a:p>
          <a:p>
            <a:pPr marL="361950" indent="-361950">
              <a:buFontTx/>
              <a:buNone/>
            </a:pPr>
            <a:r>
              <a:rPr lang="en-US" altLang="en-US" sz="2400" dirty="0">
                <a:latin typeface="Trebuchet MS" panose="020B0603020202020204" pitchFamily="34" charset="0"/>
                <a:ea typeface="ＭＳ Ｐゴシック" charset="-128"/>
                <a:cs typeface="Arial" charset="0"/>
              </a:rPr>
              <a:t>	</a:t>
            </a:r>
          </a:p>
          <a:p>
            <a:pPr marL="361950" indent="-361950">
              <a:spcAft>
                <a:spcPts val="600"/>
              </a:spcAft>
              <a:buFontTx/>
              <a:buNone/>
            </a:pPr>
            <a:r>
              <a:rPr lang="en-US" altLang="en-US" sz="2400" dirty="0">
                <a:latin typeface="Trebuchet MS" panose="020B0603020202020204" pitchFamily="34" charset="0"/>
                <a:ea typeface="ＭＳ Ｐゴシック" charset="-128"/>
                <a:cs typeface="Arial" charset="0"/>
              </a:rPr>
              <a:t>	Thus,</a:t>
            </a:r>
          </a:p>
          <a:p>
            <a:pPr marL="361950" indent="-361950">
              <a:buFontTx/>
              <a:buNone/>
            </a:pPr>
            <a:r>
              <a:rPr lang="en-US" altLang="en-US" sz="2400" dirty="0">
                <a:latin typeface="Trebuchet MS" panose="020B0603020202020204" pitchFamily="34" charset="0"/>
                <a:ea typeface="ＭＳ Ｐゴシック" charset="-128"/>
                <a:cs typeface="Arial" charset="0"/>
              </a:rPr>
              <a:t>      E(R</a:t>
            </a:r>
            <a:r>
              <a:rPr lang="en-US" altLang="en-US" sz="2400" baseline="-25000" dirty="0">
                <a:latin typeface="Trebuchet MS" panose="020B0603020202020204" pitchFamily="34" charset="0"/>
                <a:ea typeface="ＭＳ Ｐゴシック" charset="-128"/>
                <a:cs typeface="Arial" charset="0"/>
              </a:rPr>
              <a:t>2</a:t>
            </a:r>
            <a:r>
              <a:rPr lang="en-US" altLang="en-US" sz="2400" dirty="0">
                <a:latin typeface="Trebuchet MS" panose="020B0603020202020204" pitchFamily="34" charset="0"/>
                <a:ea typeface="ＭＳ Ｐゴシック" charset="-128"/>
                <a:cs typeface="Arial" charset="0"/>
              </a:rPr>
              <a:t>) = w</a:t>
            </a:r>
            <a:r>
              <a:rPr lang="en-US" altLang="en-US" sz="2400" baseline="-25000" dirty="0">
                <a:latin typeface="Trebuchet MS" panose="020B0603020202020204" pitchFamily="34" charset="0"/>
                <a:ea typeface="ＭＳ Ｐゴシック" charset="-128"/>
                <a:cs typeface="Arial" charset="0"/>
              </a:rPr>
              <a:t>1</a:t>
            </a:r>
            <a:r>
              <a:rPr lang="en-US" altLang="en-US" sz="2400" dirty="0">
                <a:latin typeface="Trebuchet MS" panose="020B0603020202020204" pitchFamily="34" charset="0"/>
                <a:ea typeface="ＭＳ Ｐゴシック" charset="-128"/>
                <a:cs typeface="Arial" charset="0"/>
              </a:rPr>
              <a:t>E(R</a:t>
            </a:r>
            <a:r>
              <a:rPr lang="en-US" altLang="en-US" sz="2400" baseline="-25000" dirty="0">
                <a:latin typeface="Trebuchet MS" panose="020B0603020202020204" pitchFamily="34" charset="0"/>
                <a:ea typeface="ＭＳ Ｐゴシック" charset="-128"/>
                <a:cs typeface="Arial" charset="0"/>
              </a:rPr>
              <a:t>1</a:t>
            </a:r>
            <a:r>
              <a:rPr lang="en-US" altLang="en-US" sz="2400" dirty="0">
                <a:latin typeface="Trebuchet MS" panose="020B0603020202020204" pitchFamily="34" charset="0"/>
                <a:ea typeface="ＭＳ Ｐゴシック" charset="-128"/>
                <a:cs typeface="Arial" charset="0"/>
              </a:rPr>
              <a:t>) + w</a:t>
            </a:r>
            <a:r>
              <a:rPr lang="en-US" altLang="en-US" sz="2400" baseline="-25000" dirty="0">
                <a:latin typeface="Trebuchet MS" panose="020B0603020202020204" pitchFamily="34" charset="0"/>
                <a:ea typeface="ＭＳ Ｐゴシック" charset="-128"/>
                <a:cs typeface="Arial" charset="0"/>
              </a:rPr>
              <a:t>2</a:t>
            </a:r>
            <a:r>
              <a:rPr lang="en-US" altLang="en-US" sz="2400" dirty="0">
                <a:latin typeface="Trebuchet MS" panose="020B0603020202020204" pitchFamily="34" charset="0"/>
                <a:ea typeface="ＭＳ Ｐゴシック" charset="-128"/>
                <a:cs typeface="Arial" charset="0"/>
              </a:rPr>
              <a:t>E(R</a:t>
            </a:r>
            <a:r>
              <a:rPr lang="en-US" altLang="en-US" sz="2400" baseline="-25000" dirty="0">
                <a:latin typeface="Trebuchet MS" panose="020B0603020202020204" pitchFamily="34" charset="0"/>
                <a:ea typeface="ＭＳ Ｐゴシック" charset="-128"/>
                <a:cs typeface="Arial" charset="0"/>
              </a:rPr>
              <a:t>2</a:t>
            </a:r>
            <a:r>
              <a:rPr lang="en-US" altLang="en-US" sz="2400" dirty="0">
                <a:latin typeface="Trebuchet MS" panose="020B0603020202020204" pitchFamily="34" charset="0"/>
                <a:ea typeface="ＭＳ Ｐゴシック" charset="-128"/>
                <a:cs typeface="Arial" charset="0"/>
              </a:rPr>
              <a:t>) </a:t>
            </a:r>
          </a:p>
          <a:p>
            <a:pPr marL="361950" indent="-361950">
              <a:buFontTx/>
              <a:buNone/>
            </a:pPr>
            <a:r>
              <a:rPr lang="en-US" altLang="en-US" sz="2400" dirty="0">
                <a:latin typeface="Trebuchet MS" panose="020B0603020202020204" pitchFamily="34" charset="0"/>
                <a:ea typeface="ＭＳ Ｐゴシック" charset="-128"/>
                <a:cs typeface="Arial" charset="0"/>
              </a:rPr>
              <a:t>	          = 0.25(0.08) + 0.75(0.15)</a:t>
            </a:r>
          </a:p>
          <a:p>
            <a:pPr marL="361950" indent="-361950">
              <a:buFontTx/>
              <a:buNone/>
            </a:pPr>
            <a:r>
              <a:rPr lang="en-US" altLang="en-US" sz="2400" dirty="0">
                <a:latin typeface="Trebuchet MS" panose="020B0603020202020204" pitchFamily="34" charset="0"/>
                <a:ea typeface="ＭＳ Ｐゴシック" charset="-128"/>
                <a:cs typeface="Arial" charset="0"/>
              </a:rPr>
              <a:t>	          = 0.1325 </a:t>
            </a:r>
          </a:p>
        </p:txBody>
      </p:sp>
      <p:sp>
        <p:nvSpPr>
          <p:cNvPr id="8"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54</a:t>
            </a:fld>
            <a:endParaRPr lang="en-AU" altLang="en-US" sz="1400" b="1" baseline="0" dirty="0">
              <a:latin typeface="Times" pitchFamily="18" charset="0"/>
            </a:endParaRPr>
          </a:p>
        </p:txBody>
      </p:sp>
      <p:sp>
        <p:nvSpPr>
          <p:cNvPr id="58373"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400" b="1">
                <a:latin typeface="Tahoma" charset="0"/>
                <a:cs typeface="Tahoma" charset="0"/>
              </a:rPr>
              <a:t>0</a:t>
            </a:r>
          </a:p>
        </p:txBody>
      </p:sp>
      <p:sp>
        <p:nvSpPr>
          <p:cNvPr id="7" name="Rectangle 2"/>
          <p:cNvSpPr txBox="1">
            <a:spLocks noChangeArrowheads="1"/>
          </p:cNvSpPr>
          <p:nvPr/>
        </p:nvSpPr>
        <p:spPr bwMode="auto">
          <a:xfrm>
            <a:off x="323850" y="333375"/>
            <a:ext cx="77724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eaLnBrk="1" hangingPunct="1">
              <a:spcBef>
                <a:spcPct val="0"/>
              </a:spcBef>
              <a:buFontTx/>
              <a:buNone/>
            </a:pPr>
            <a:br>
              <a:rPr lang="en-US" altLang="en-US" baseline="0" dirty="0">
                <a:solidFill>
                  <a:srgbClr val="EA0088"/>
                </a:solidFill>
                <a:latin typeface="Trebuchet MS" panose="020B0603020202020204" pitchFamily="34" charset="0"/>
              </a:rPr>
            </a:br>
            <a:r>
              <a:rPr lang="en-US" altLang="en-US" baseline="0" dirty="0">
                <a:solidFill>
                  <a:srgbClr val="EA0088"/>
                </a:solidFill>
                <a:latin typeface="Trebuchet MS" panose="020B0603020202020204" pitchFamily="34" charset="0"/>
              </a:rPr>
              <a:t>Example 8: Solution</a:t>
            </a:r>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idx="1"/>
          </p:nvPr>
        </p:nvSpPr>
        <p:spPr>
          <a:xfrm>
            <a:off x="251520" y="1268413"/>
            <a:ext cx="8713093" cy="4681537"/>
          </a:xfrm>
        </p:spPr>
        <p:txBody>
          <a:bodyPr/>
          <a:lstStyle/>
          <a:p>
            <a:pPr marL="441325" indent="-441325">
              <a:lnSpc>
                <a:spcPct val="90000"/>
              </a:lnSpc>
              <a:buFontTx/>
              <a:buNone/>
            </a:pPr>
            <a:r>
              <a:rPr lang="en-US" altLang="en-US" sz="2400" i="1" dirty="0">
                <a:latin typeface="Trebuchet MS" panose="020B0603020202020204" pitchFamily="34" charset="0"/>
                <a:ea typeface="ＭＳ Ｐゴシック" charset="-128"/>
                <a:cs typeface="Arial" charset="0"/>
              </a:rPr>
              <a:t>b</a:t>
            </a:r>
            <a:r>
              <a:rPr lang="en-US" altLang="en-US" sz="2400" dirty="0">
                <a:latin typeface="Trebuchet MS" panose="020B0603020202020204" pitchFamily="34" charset="0"/>
                <a:ea typeface="ＭＳ Ｐゴシック" charset="-128"/>
                <a:cs typeface="Arial" charset="0"/>
              </a:rPr>
              <a:t>.	The standard deviations are </a:t>
            </a:r>
            <a:r>
              <a:rPr lang="el-GR" altLang="en-US" sz="2400" dirty="0">
                <a:latin typeface="Trebuchet MS" panose="020B0603020202020204" pitchFamily="34" charset="0"/>
                <a:ea typeface="ＭＳ Ｐゴシック" charset="-128"/>
                <a:cs typeface="Arial" charset="0"/>
              </a:rPr>
              <a:t>σ</a:t>
            </a:r>
            <a:r>
              <a:rPr lang="en-US" altLang="en-US" sz="2400" baseline="-25000" dirty="0">
                <a:latin typeface="Trebuchet MS" panose="020B0603020202020204" pitchFamily="34" charset="0"/>
                <a:ea typeface="ＭＳ Ｐゴシック" charset="-128"/>
                <a:cs typeface="Arial" charset="0"/>
              </a:rPr>
              <a:t>1</a:t>
            </a:r>
            <a:r>
              <a:rPr lang="en-US" altLang="en-US" sz="2400" dirty="0">
                <a:latin typeface="Trebuchet MS" panose="020B0603020202020204" pitchFamily="34" charset="0"/>
                <a:ea typeface="ＭＳ Ｐゴシック" charset="-128"/>
                <a:cs typeface="Arial" charset="0"/>
              </a:rPr>
              <a:t> = .12 and </a:t>
            </a:r>
            <a:r>
              <a:rPr lang="el-GR" altLang="en-US" sz="2400" dirty="0">
                <a:latin typeface="Trebuchet MS" panose="020B0603020202020204" pitchFamily="34" charset="0"/>
                <a:ea typeface="ＭＳ Ｐゴシック" charset="-128"/>
                <a:cs typeface="Arial" charset="0"/>
              </a:rPr>
              <a:t>σ</a:t>
            </a:r>
            <a:r>
              <a:rPr lang="en-US" altLang="en-US" sz="2400" baseline="-25000" dirty="0">
                <a:latin typeface="Trebuchet MS" panose="020B0603020202020204" pitchFamily="34" charset="0"/>
                <a:ea typeface="ＭＳ Ｐゴシック" charset="-128"/>
                <a:cs typeface="Arial" charset="0"/>
              </a:rPr>
              <a:t>2</a:t>
            </a:r>
            <a:r>
              <a:rPr lang="en-US" altLang="en-US" sz="2400" dirty="0">
                <a:latin typeface="Trebuchet MS" panose="020B0603020202020204" pitchFamily="34" charset="0"/>
                <a:ea typeface="ＭＳ Ｐゴシック" charset="-128"/>
                <a:cs typeface="Arial" charset="0"/>
              </a:rPr>
              <a:t> = .22.  </a:t>
            </a:r>
          </a:p>
          <a:p>
            <a:pPr marL="441325" indent="-441325">
              <a:lnSpc>
                <a:spcPct val="90000"/>
              </a:lnSpc>
              <a:buFontTx/>
              <a:buNone/>
            </a:pPr>
            <a:endParaRPr lang="en-US" altLang="en-US" sz="2400" dirty="0">
              <a:latin typeface="Trebuchet MS" panose="020B0603020202020204" pitchFamily="34" charset="0"/>
              <a:ea typeface="ＭＳ Ｐゴシック" charset="-128"/>
              <a:cs typeface="Arial" charset="0"/>
            </a:endParaRPr>
          </a:p>
          <a:p>
            <a:pPr marL="441325" indent="-441325">
              <a:lnSpc>
                <a:spcPct val="90000"/>
              </a:lnSpc>
              <a:spcAft>
                <a:spcPts val="600"/>
              </a:spcAft>
              <a:buFontTx/>
              <a:buNone/>
            </a:pPr>
            <a:r>
              <a:rPr lang="en-US" altLang="en-US" sz="2400" dirty="0">
                <a:latin typeface="Trebuchet MS" panose="020B0603020202020204" pitchFamily="34" charset="0"/>
                <a:ea typeface="ＭＳ Ｐゴシック" charset="-128"/>
                <a:cs typeface="Arial" charset="0"/>
              </a:rPr>
              <a:t>	Thus,</a:t>
            </a:r>
          </a:p>
          <a:p>
            <a:pPr marL="441325" indent="-441325">
              <a:lnSpc>
                <a:spcPct val="90000"/>
              </a:lnSpc>
              <a:buFontTx/>
              <a:buNone/>
            </a:pPr>
            <a:r>
              <a:rPr lang="en-US" altLang="en-US" sz="2400" dirty="0">
                <a:latin typeface="Trebuchet MS" panose="020B0603020202020204" pitchFamily="34" charset="0"/>
                <a:ea typeface="ＭＳ Ｐゴシック" charset="-128"/>
                <a:cs typeface="Arial" charset="0"/>
              </a:rPr>
              <a:t>   	V(</a:t>
            </a:r>
            <a:r>
              <a:rPr lang="en-US" altLang="en-US" sz="2400" dirty="0" err="1">
                <a:latin typeface="Trebuchet MS" panose="020B0603020202020204" pitchFamily="34" charset="0"/>
                <a:ea typeface="ＭＳ Ｐゴシック" charset="-128"/>
                <a:cs typeface="Arial" charset="0"/>
              </a:rPr>
              <a:t>R</a:t>
            </a:r>
            <a:r>
              <a:rPr lang="en-US" altLang="en-US" sz="2400" baseline="-25000" dirty="0" err="1">
                <a:latin typeface="Trebuchet MS" panose="020B0603020202020204" pitchFamily="34" charset="0"/>
                <a:ea typeface="ＭＳ Ｐゴシック" charset="-128"/>
                <a:cs typeface="Arial" charset="0"/>
              </a:rPr>
              <a:t>p</a:t>
            </a:r>
            <a:r>
              <a:rPr lang="en-US" altLang="en-US" sz="2400" dirty="0">
                <a:latin typeface="Trebuchet MS" panose="020B0603020202020204" pitchFamily="34" charset="0"/>
                <a:ea typeface="ＭＳ Ｐゴシック" charset="-128"/>
                <a:cs typeface="Arial" charset="0"/>
              </a:rPr>
              <a:t>) 	=  w</a:t>
            </a:r>
            <a:r>
              <a:rPr lang="en-US" altLang="en-US" sz="2400" baseline="-25000" dirty="0">
                <a:latin typeface="Trebuchet MS" panose="020B0603020202020204" pitchFamily="34" charset="0"/>
                <a:ea typeface="ＭＳ Ｐゴシック" charset="-128"/>
                <a:cs typeface="Arial" charset="0"/>
              </a:rPr>
              <a:t>1</a:t>
            </a:r>
            <a:r>
              <a:rPr lang="en-US" altLang="en-US" sz="2400" baseline="30000" dirty="0">
                <a:latin typeface="Trebuchet MS" panose="020B0603020202020204" pitchFamily="34" charset="0"/>
                <a:ea typeface="ＭＳ Ｐゴシック" charset="-128"/>
                <a:cs typeface="Arial" charset="0"/>
              </a:rPr>
              <a:t>2</a:t>
            </a:r>
            <a:r>
              <a:rPr lang="el-GR" altLang="en-US" sz="2400" dirty="0">
                <a:latin typeface="Trebuchet MS" panose="020B0603020202020204" pitchFamily="34" charset="0"/>
                <a:ea typeface="ＭＳ Ｐゴシック" charset="-128"/>
                <a:cs typeface="Arial" charset="0"/>
              </a:rPr>
              <a:t>σ</a:t>
            </a:r>
            <a:r>
              <a:rPr lang="en-US" altLang="en-US" sz="2400" baseline="-25000" dirty="0">
                <a:latin typeface="Trebuchet MS" panose="020B0603020202020204" pitchFamily="34" charset="0"/>
                <a:ea typeface="ＭＳ Ｐゴシック" charset="-128"/>
                <a:cs typeface="Arial" charset="0"/>
              </a:rPr>
              <a:t>1</a:t>
            </a:r>
            <a:r>
              <a:rPr lang="en-US" altLang="en-US" sz="2400" baseline="30000" dirty="0">
                <a:latin typeface="Trebuchet MS" panose="020B0603020202020204" pitchFamily="34" charset="0"/>
                <a:ea typeface="ＭＳ Ｐゴシック" charset="-128"/>
                <a:cs typeface="Arial" charset="0"/>
              </a:rPr>
              <a:t>2</a:t>
            </a:r>
            <a:r>
              <a:rPr lang="en-US" altLang="en-US" sz="2400" dirty="0">
                <a:latin typeface="Trebuchet MS" panose="020B0603020202020204" pitchFamily="34" charset="0"/>
                <a:ea typeface="ＭＳ Ｐゴシック" charset="-128"/>
                <a:cs typeface="Arial" charset="0"/>
              </a:rPr>
              <a:t> + w</a:t>
            </a:r>
            <a:r>
              <a:rPr lang="en-US" altLang="en-US" sz="2400" baseline="-25000" dirty="0">
                <a:latin typeface="Trebuchet MS" panose="020B0603020202020204" pitchFamily="34" charset="0"/>
                <a:ea typeface="ＭＳ Ｐゴシック" charset="-128"/>
                <a:cs typeface="Arial" charset="0"/>
              </a:rPr>
              <a:t>2</a:t>
            </a:r>
            <a:r>
              <a:rPr lang="en-US" altLang="en-US" sz="2400" baseline="30000" dirty="0">
                <a:latin typeface="Trebuchet MS" panose="020B0603020202020204" pitchFamily="34" charset="0"/>
                <a:ea typeface="ＭＳ Ｐゴシック" charset="-128"/>
                <a:cs typeface="Arial" charset="0"/>
              </a:rPr>
              <a:t>2</a:t>
            </a:r>
            <a:r>
              <a:rPr lang="el-GR" altLang="en-US" sz="2400" dirty="0">
                <a:latin typeface="Trebuchet MS" panose="020B0603020202020204" pitchFamily="34" charset="0"/>
                <a:ea typeface="ＭＳ Ｐゴシック" charset="-128"/>
                <a:cs typeface="Arial" charset="0"/>
              </a:rPr>
              <a:t>σ</a:t>
            </a:r>
            <a:r>
              <a:rPr lang="en-US" altLang="en-US" sz="2400" baseline="-25000" dirty="0">
                <a:latin typeface="Trebuchet MS" panose="020B0603020202020204" pitchFamily="34" charset="0"/>
                <a:ea typeface="ＭＳ Ｐゴシック" charset="-128"/>
                <a:cs typeface="Arial" charset="0"/>
              </a:rPr>
              <a:t>2</a:t>
            </a:r>
            <a:r>
              <a:rPr lang="en-US" altLang="en-US" sz="2400" baseline="30000" dirty="0">
                <a:latin typeface="Trebuchet MS" panose="020B0603020202020204" pitchFamily="34" charset="0"/>
                <a:ea typeface="ＭＳ Ｐゴシック" charset="-128"/>
                <a:cs typeface="Arial" charset="0"/>
              </a:rPr>
              <a:t>2</a:t>
            </a:r>
            <a:r>
              <a:rPr lang="en-US" altLang="en-US" sz="2400" dirty="0">
                <a:latin typeface="Trebuchet MS" panose="020B0603020202020204" pitchFamily="34" charset="0"/>
                <a:ea typeface="ＭＳ Ｐゴシック" charset="-128"/>
                <a:cs typeface="Arial" charset="0"/>
              </a:rPr>
              <a:t> + 2w</a:t>
            </a:r>
            <a:r>
              <a:rPr lang="en-US" altLang="en-US" sz="2400" baseline="-25000" dirty="0">
                <a:latin typeface="Trebuchet MS" panose="020B0603020202020204" pitchFamily="34" charset="0"/>
                <a:ea typeface="ＭＳ Ｐゴシック" charset="-128"/>
                <a:cs typeface="Arial" charset="0"/>
              </a:rPr>
              <a:t>1</a:t>
            </a:r>
            <a:r>
              <a:rPr lang="en-US" altLang="en-US" sz="2400" dirty="0">
                <a:latin typeface="Trebuchet MS" panose="020B0603020202020204" pitchFamily="34" charset="0"/>
                <a:ea typeface="ＭＳ Ｐゴシック" charset="-128"/>
                <a:cs typeface="Arial" charset="0"/>
              </a:rPr>
              <a:t>w</a:t>
            </a:r>
            <a:r>
              <a:rPr lang="en-US" altLang="en-US" sz="2400" baseline="-25000" dirty="0">
                <a:latin typeface="Trebuchet MS" panose="020B0603020202020204" pitchFamily="34" charset="0"/>
                <a:ea typeface="ＭＳ Ｐゴシック" charset="-128"/>
                <a:cs typeface="Arial" charset="0"/>
              </a:rPr>
              <a:t>2</a:t>
            </a:r>
            <a:r>
              <a:rPr lang="el-GR" altLang="en-US" sz="2400" dirty="0">
                <a:latin typeface="Trebuchet MS" panose="020B0603020202020204" pitchFamily="34" charset="0"/>
                <a:ea typeface="ＭＳ Ｐゴシック" charset="-128"/>
                <a:cs typeface="Arial" charset="0"/>
              </a:rPr>
              <a:t>ρσ</a:t>
            </a:r>
            <a:r>
              <a:rPr lang="en-US" altLang="en-US" sz="2400" baseline="-25000" dirty="0">
                <a:latin typeface="Trebuchet MS" panose="020B0603020202020204" pitchFamily="34" charset="0"/>
                <a:ea typeface="ＭＳ Ｐゴシック" charset="-128"/>
                <a:cs typeface="Arial" charset="0"/>
              </a:rPr>
              <a:t>1</a:t>
            </a:r>
            <a:r>
              <a:rPr lang="el-GR" altLang="en-US" sz="2400" dirty="0">
                <a:latin typeface="Trebuchet MS" panose="020B0603020202020204" pitchFamily="34" charset="0"/>
                <a:ea typeface="ＭＳ Ｐゴシック" charset="-128"/>
                <a:cs typeface="Arial" charset="0"/>
              </a:rPr>
              <a:t>σ</a:t>
            </a:r>
            <a:r>
              <a:rPr lang="en-US" altLang="en-US" sz="2400" baseline="-25000" dirty="0">
                <a:latin typeface="Trebuchet MS" panose="020B0603020202020204" pitchFamily="34" charset="0"/>
                <a:ea typeface="ＭＳ Ｐゴシック" charset="-128"/>
                <a:cs typeface="Arial" charset="0"/>
              </a:rPr>
              <a:t>2</a:t>
            </a:r>
            <a:r>
              <a:rPr lang="en-US" altLang="en-US" sz="2400" dirty="0">
                <a:latin typeface="Trebuchet MS" panose="020B0603020202020204" pitchFamily="34" charset="0"/>
                <a:ea typeface="ＭＳ Ｐゴシック" charset="-128"/>
                <a:cs typeface="Arial" charset="0"/>
              </a:rPr>
              <a:t> </a:t>
            </a:r>
          </a:p>
          <a:p>
            <a:pPr marL="441325" indent="-441325">
              <a:lnSpc>
                <a:spcPct val="90000"/>
              </a:lnSpc>
              <a:buFontTx/>
              <a:buNone/>
            </a:pPr>
            <a:r>
              <a:rPr lang="en-US" altLang="en-US" sz="2400" dirty="0">
                <a:latin typeface="Trebuchet MS" panose="020B0603020202020204" pitchFamily="34" charset="0"/>
                <a:ea typeface="ＭＳ Ｐゴシック" charset="-128"/>
                <a:cs typeface="Arial" charset="0"/>
              </a:rPr>
              <a:t>              	= (.25</a:t>
            </a:r>
            <a:r>
              <a:rPr lang="en-US" altLang="en-US" sz="2400" baseline="30000" dirty="0">
                <a:latin typeface="Trebuchet MS" panose="020B0603020202020204" pitchFamily="34" charset="0"/>
                <a:ea typeface="ＭＳ Ｐゴシック" charset="-128"/>
                <a:cs typeface="Arial" charset="0"/>
              </a:rPr>
              <a:t>2</a:t>
            </a:r>
            <a:r>
              <a:rPr lang="en-US" altLang="en-US" sz="2400" dirty="0">
                <a:latin typeface="Trebuchet MS" panose="020B0603020202020204" pitchFamily="34" charset="0"/>
                <a:ea typeface="ＭＳ Ｐゴシック" charset="-128"/>
                <a:cs typeface="Arial" charset="0"/>
              </a:rPr>
              <a:t>)(.12</a:t>
            </a:r>
            <a:r>
              <a:rPr lang="en-US" altLang="en-US" sz="2400" baseline="30000" dirty="0">
                <a:latin typeface="Trebuchet MS" panose="020B0603020202020204" pitchFamily="34" charset="0"/>
                <a:ea typeface="ＭＳ Ｐゴシック" charset="-128"/>
                <a:cs typeface="Arial" charset="0"/>
              </a:rPr>
              <a:t>2</a:t>
            </a:r>
            <a:r>
              <a:rPr lang="en-US" altLang="en-US" sz="2400" dirty="0">
                <a:latin typeface="Trebuchet MS" panose="020B0603020202020204" pitchFamily="34" charset="0"/>
                <a:ea typeface="ＭＳ Ｐゴシック" charset="-128"/>
                <a:cs typeface="Arial" charset="0"/>
              </a:rPr>
              <a:t>) + (.75</a:t>
            </a:r>
            <a:r>
              <a:rPr lang="en-US" altLang="en-US" sz="2400" baseline="30000" dirty="0">
                <a:latin typeface="Trebuchet MS" panose="020B0603020202020204" pitchFamily="34" charset="0"/>
                <a:ea typeface="ＭＳ Ｐゴシック" charset="-128"/>
                <a:cs typeface="Arial" charset="0"/>
              </a:rPr>
              <a:t>2</a:t>
            </a:r>
            <a:r>
              <a:rPr lang="en-US" altLang="en-US" sz="2400" dirty="0">
                <a:latin typeface="Trebuchet MS" panose="020B0603020202020204" pitchFamily="34" charset="0"/>
                <a:ea typeface="ＭＳ Ｐゴシック" charset="-128"/>
                <a:cs typeface="Arial" charset="0"/>
              </a:rPr>
              <a:t>)(.22</a:t>
            </a:r>
            <a:r>
              <a:rPr lang="en-US" altLang="en-US" sz="2400" baseline="30000" dirty="0">
                <a:latin typeface="Trebuchet MS" panose="020B0603020202020204" pitchFamily="34" charset="0"/>
                <a:ea typeface="ＭＳ Ｐゴシック" charset="-128"/>
                <a:cs typeface="Arial" charset="0"/>
              </a:rPr>
              <a:t>2</a:t>
            </a:r>
            <a:r>
              <a:rPr lang="en-US" altLang="en-US" sz="2400" dirty="0">
                <a:latin typeface="Trebuchet MS" panose="020B0603020202020204" pitchFamily="34" charset="0"/>
                <a:ea typeface="ＭＳ Ｐゴシック" charset="-128"/>
                <a:cs typeface="Arial" charset="0"/>
              </a:rPr>
              <a:t>) + 2(.25)(.75)</a:t>
            </a:r>
            <a:r>
              <a:rPr lang="el-GR" altLang="en-US" sz="2400" dirty="0">
                <a:latin typeface="Trebuchet MS" panose="020B0603020202020204" pitchFamily="34" charset="0"/>
                <a:ea typeface="ＭＳ Ｐゴシック" charset="-128"/>
                <a:cs typeface="Arial" charset="0"/>
              </a:rPr>
              <a:t>ρ</a:t>
            </a:r>
            <a:r>
              <a:rPr lang="en-US" altLang="en-US" sz="2400" dirty="0">
                <a:latin typeface="Trebuchet MS" panose="020B0603020202020204" pitchFamily="34" charset="0"/>
                <a:ea typeface="ＭＳ Ｐゴシック" charset="-128"/>
                <a:cs typeface="Arial" charset="0"/>
              </a:rPr>
              <a:t> (.12)(.22)</a:t>
            </a:r>
          </a:p>
          <a:p>
            <a:pPr marL="441325" indent="-441325">
              <a:lnSpc>
                <a:spcPct val="90000"/>
              </a:lnSpc>
              <a:buFontTx/>
              <a:buNone/>
            </a:pPr>
            <a:r>
              <a:rPr lang="en-US" altLang="en-US" sz="2400" dirty="0">
                <a:latin typeface="Trebuchet MS" panose="020B0603020202020204" pitchFamily="34" charset="0"/>
                <a:ea typeface="ＭＳ Ｐゴシック" charset="-128"/>
                <a:cs typeface="Arial" charset="0"/>
              </a:rPr>
              <a:t>	    		= .0281 + .0099 </a:t>
            </a:r>
            <a:r>
              <a:rPr lang="el-GR" altLang="en-US" sz="2400" dirty="0">
                <a:latin typeface="Trebuchet MS" panose="020B0603020202020204" pitchFamily="34" charset="0"/>
                <a:ea typeface="ＭＳ Ｐゴシック" charset="-128"/>
                <a:cs typeface="Arial" charset="0"/>
              </a:rPr>
              <a:t>ρ</a:t>
            </a:r>
            <a:endParaRPr lang="en-US" altLang="en-US" sz="2400" dirty="0">
              <a:latin typeface="Trebuchet MS" panose="020B0603020202020204" pitchFamily="34" charset="0"/>
              <a:ea typeface="ＭＳ Ｐゴシック" charset="-128"/>
              <a:cs typeface="Arial" charset="0"/>
            </a:endParaRPr>
          </a:p>
          <a:p>
            <a:pPr marL="441325" indent="-441325">
              <a:lnSpc>
                <a:spcPct val="90000"/>
              </a:lnSpc>
              <a:buFontTx/>
              <a:buNone/>
            </a:pPr>
            <a:endParaRPr lang="en-US" altLang="en-US" sz="2400" dirty="0">
              <a:latin typeface="Trebuchet MS" panose="020B0603020202020204" pitchFamily="34" charset="0"/>
              <a:ea typeface="ＭＳ Ｐゴシック" charset="-128"/>
              <a:cs typeface="Arial" charset="0"/>
            </a:endParaRPr>
          </a:p>
          <a:p>
            <a:pPr marL="514350" indent="-514350">
              <a:lnSpc>
                <a:spcPct val="90000"/>
              </a:lnSpc>
              <a:buFont typeface="+mj-lt"/>
              <a:buAutoNum type="romanLcPeriod"/>
            </a:pPr>
            <a:r>
              <a:rPr lang="en-US" altLang="en-US" sz="2400" dirty="0">
                <a:latin typeface="Trebuchet MS" panose="020B0603020202020204" pitchFamily="34" charset="0"/>
                <a:ea typeface="ＭＳ Ｐゴシック" charset="-128"/>
                <a:cs typeface="Arial" charset="0"/>
              </a:rPr>
              <a:t>	When </a:t>
            </a:r>
            <a:r>
              <a:rPr lang="el-GR" altLang="en-US" sz="2400" dirty="0">
                <a:latin typeface="Trebuchet MS" panose="020B0603020202020204" pitchFamily="34" charset="0"/>
                <a:ea typeface="ＭＳ Ｐゴシック" charset="-128"/>
                <a:cs typeface="Arial" charset="0"/>
              </a:rPr>
              <a:t>ρ</a:t>
            </a:r>
            <a:r>
              <a:rPr lang="en-US" altLang="en-US" sz="2400" dirty="0">
                <a:latin typeface="Trebuchet MS" panose="020B0603020202020204" pitchFamily="34" charset="0"/>
                <a:ea typeface="ＭＳ Ｐゴシック" charset="-128"/>
                <a:cs typeface="Arial" charset="0"/>
              </a:rPr>
              <a:t> = 1,   V(</a:t>
            </a:r>
            <a:r>
              <a:rPr lang="en-US" altLang="en-US" sz="2400" dirty="0" err="1">
                <a:latin typeface="Trebuchet MS" panose="020B0603020202020204" pitchFamily="34" charset="0"/>
                <a:ea typeface="ＭＳ Ｐゴシック" charset="-128"/>
                <a:cs typeface="Arial" charset="0"/>
              </a:rPr>
              <a:t>R</a:t>
            </a:r>
            <a:r>
              <a:rPr lang="en-US" altLang="en-US" sz="2400" baseline="-25000" dirty="0" err="1">
                <a:latin typeface="Trebuchet MS" panose="020B0603020202020204" pitchFamily="34" charset="0"/>
                <a:ea typeface="ＭＳ Ｐゴシック" charset="-128"/>
                <a:cs typeface="Arial" charset="0"/>
              </a:rPr>
              <a:t>p</a:t>
            </a:r>
            <a:r>
              <a:rPr lang="en-US" altLang="en-US" sz="2400" dirty="0">
                <a:latin typeface="Trebuchet MS" panose="020B0603020202020204" pitchFamily="34" charset="0"/>
                <a:ea typeface="ＭＳ Ｐゴシック" charset="-128"/>
                <a:cs typeface="Arial" charset="0"/>
              </a:rPr>
              <a:t>) = .0281 + .0099(1) = 0.0380 </a:t>
            </a:r>
          </a:p>
          <a:p>
            <a:pPr marL="514350" indent="-514350">
              <a:lnSpc>
                <a:spcPct val="90000"/>
              </a:lnSpc>
              <a:buFont typeface="+mj-lt"/>
              <a:buAutoNum type="romanLcPeriod"/>
            </a:pPr>
            <a:r>
              <a:rPr lang="en-US" altLang="en-US" sz="2400" dirty="0">
                <a:latin typeface="Trebuchet MS" panose="020B0603020202020204" pitchFamily="34" charset="0"/>
                <a:ea typeface="ＭＳ Ｐゴシック" charset="-128"/>
                <a:cs typeface="Arial" charset="0"/>
              </a:rPr>
              <a:t>	When </a:t>
            </a:r>
            <a:r>
              <a:rPr lang="el-GR" altLang="en-US" sz="2400" dirty="0">
                <a:latin typeface="Trebuchet MS" panose="020B0603020202020204" pitchFamily="34" charset="0"/>
                <a:ea typeface="ＭＳ Ｐゴシック" charset="-128"/>
                <a:cs typeface="Arial" charset="0"/>
              </a:rPr>
              <a:t>ρ</a:t>
            </a:r>
            <a:r>
              <a:rPr lang="en-US" altLang="en-US" sz="2400" dirty="0">
                <a:latin typeface="Trebuchet MS" panose="020B0603020202020204" pitchFamily="34" charset="0"/>
                <a:ea typeface="ＭＳ Ｐゴシック" charset="-128"/>
                <a:cs typeface="Arial" charset="0"/>
              </a:rPr>
              <a:t> = .5,  V(</a:t>
            </a:r>
            <a:r>
              <a:rPr lang="en-US" altLang="en-US" sz="2400" dirty="0" err="1">
                <a:latin typeface="Trebuchet MS" panose="020B0603020202020204" pitchFamily="34" charset="0"/>
                <a:ea typeface="ＭＳ Ｐゴシック" charset="-128"/>
                <a:cs typeface="Arial" charset="0"/>
              </a:rPr>
              <a:t>R</a:t>
            </a:r>
            <a:r>
              <a:rPr lang="en-US" altLang="en-US" sz="2400" baseline="-25000" dirty="0" err="1">
                <a:latin typeface="Trebuchet MS" panose="020B0603020202020204" pitchFamily="34" charset="0"/>
                <a:ea typeface="ＭＳ Ｐゴシック" charset="-128"/>
                <a:cs typeface="Arial" charset="0"/>
              </a:rPr>
              <a:t>p</a:t>
            </a:r>
            <a:r>
              <a:rPr lang="en-US" altLang="en-US" sz="2400" dirty="0">
                <a:latin typeface="Trebuchet MS" panose="020B0603020202020204" pitchFamily="34" charset="0"/>
                <a:ea typeface="ＭＳ Ｐゴシック" charset="-128"/>
                <a:cs typeface="Arial" charset="0"/>
              </a:rPr>
              <a:t>) = .0281 + .0099(.5) = 0.0331 </a:t>
            </a:r>
          </a:p>
          <a:p>
            <a:pPr marL="514350" indent="-514350">
              <a:lnSpc>
                <a:spcPct val="90000"/>
              </a:lnSpc>
              <a:buFont typeface="+mj-lt"/>
              <a:buAutoNum type="romanLcPeriod"/>
            </a:pPr>
            <a:r>
              <a:rPr lang="en-US" altLang="en-US" sz="2400" dirty="0">
                <a:latin typeface="Trebuchet MS" panose="020B0603020202020204" pitchFamily="34" charset="0"/>
                <a:ea typeface="ＭＳ Ｐゴシック" charset="-128"/>
                <a:cs typeface="Arial" charset="0"/>
              </a:rPr>
              <a:t>	When </a:t>
            </a:r>
            <a:r>
              <a:rPr lang="el-GR" altLang="en-US" sz="2400" dirty="0">
                <a:latin typeface="Trebuchet MS" panose="020B0603020202020204" pitchFamily="34" charset="0"/>
                <a:ea typeface="ＭＳ Ｐゴシック" charset="-128"/>
                <a:cs typeface="Arial" charset="0"/>
              </a:rPr>
              <a:t>ρ</a:t>
            </a:r>
            <a:r>
              <a:rPr lang="en-US" altLang="en-US" sz="2400" dirty="0">
                <a:latin typeface="Trebuchet MS" panose="020B0603020202020204" pitchFamily="34" charset="0"/>
                <a:ea typeface="ＭＳ Ｐゴシック" charset="-128"/>
                <a:cs typeface="Arial" charset="0"/>
              </a:rPr>
              <a:t> = 0,   V(</a:t>
            </a:r>
            <a:r>
              <a:rPr lang="en-US" altLang="en-US" sz="2400" dirty="0" err="1">
                <a:latin typeface="Trebuchet MS" panose="020B0603020202020204" pitchFamily="34" charset="0"/>
                <a:ea typeface="ＭＳ Ｐゴシック" charset="-128"/>
                <a:cs typeface="Arial" charset="0"/>
              </a:rPr>
              <a:t>R</a:t>
            </a:r>
            <a:r>
              <a:rPr lang="en-US" altLang="en-US" sz="2400" baseline="-25000" dirty="0" err="1">
                <a:latin typeface="Trebuchet MS" panose="020B0603020202020204" pitchFamily="34" charset="0"/>
                <a:ea typeface="ＭＳ Ｐゴシック" charset="-128"/>
                <a:cs typeface="Arial" charset="0"/>
              </a:rPr>
              <a:t>p</a:t>
            </a:r>
            <a:r>
              <a:rPr lang="en-US" altLang="en-US" sz="2400" dirty="0">
                <a:latin typeface="Trebuchet MS" panose="020B0603020202020204" pitchFamily="34" charset="0"/>
                <a:ea typeface="ＭＳ Ｐゴシック" charset="-128"/>
                <a:cs typeface="Arial" charset="0"/>
              </a:rPr>
              <a:t>) = .0281 + .0099(0) = 0.0281 </a:t>
            </a:r>
          </a:p>
        </p:txBody>
      </p:sp>
      <p:sp>
        <p:nvSpPr>
          <p:cNvPr id="6"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55</a:t>
            </a:fld>
            <a:endParaRPr lang="en-AU" altLang="en-US" sz="1400" b="1" baseline="0" dirty="0">
              <a:latin typeface="Times" pitchFamily="18" charset="0"/>
            </a:endParaRPr>
          </a:p>
        </p:txBody>
      </p:sp>
      <p:sp>
        <p:nvSpPr>
          <p:cNvPr id="5939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400" b="1">
                <a:latin typeface="Tahoma" charset="0"/>
                <a:cs typeface="Tahoma" charset="0"/>
              </a:rPr>
              <a:t>0</a:t>
            </a:r>
          </a:p>
        </p:txBody>
      </p:sp>
      <p:sp>
        <p:nvSpPr>
          <p:cNvPr id="59397" name="Rectangle 2"/>
          <p:cNvSpPr txBox="1">
            <a:spLocks noChangeArrowheads="1"/>
          </p:cNvSpPr>
          <p:nvPr/>
        </p:nvSpPr>
        <p:spPr bwMode="auto">
          <a:xfrm>
            <a:off x="251520" y="333375"/>
            <a:ext cx="77724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eaLnBrk="1" hangingPunct="1">
              <a:spcBef>
                <a:spcPct val="0"/>
              </a:spcBef>
              <a:buFontTx/>
              <a:buNone/>
            </a:pPr>
            <a:br>
              <a:rPr lang="en-US" altLang="en-US" baseline="0" dirty="0">
                <a:solidFill>
                  <a:srgbClr val="EA0088"/>
                </a:solidFill>
                <a:latin typeface="Trebuchet MS" panose="020B0603020202020204" pitchFamily="34" charset="0"/>
              </a:rPr>
            </a:br>
            <a:r>
              <a:rPr lang="en-US" altLang="en-US" baseline="0" dirty="0">
                <a:solidFill>
                  <a:srgbClr val="EA0088"/>
                </a:solidFill>
                <a:latin typeface="Trebuchet MS" panose="020B0603020202020204" pitchFamily="34" charset="0"/>
              </a:rPr>
              <a:t>Example 8: Solution</a:t>
            </a:r>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68313" y="333375"/>
            <a:ext cx="7772400" cy="588963"/>
          </a:xfrm>
        </p:spPr>
        <p:txBody>
          <a:bodyPr/>
          <a:lstStyle/>
          <a:p>
            <a:pPr algn="l">
              <a:defRPr/>
            </a:pPr>
            <a:r>
              <a:rPr altLang="en-US" sz="3200" cap="none" dirty="0">
                <a:solidFill>
                  <a:srgbClr val="EA0088"/>
                </a:solidFill>
                <a:latin typeface="Trebuchet MS" panose="020B0603020202020204" pitchFamily="34" charset="0"/>
              </a:rPr>
              <a:t>Portfolio Diversification in Practice</a:t>
            </a:r>
          </a:p>
        </p:txBody>
      </p:sp>
      <p:sp>
        <p:nvSpPr>
          <p:cNvPr id="60419" name="Rectangle 3"/>
          <p:cNvSpPr>
            <a:spLocks noGrp="1" noChangeArrowheads="1"/>
          </p:cNvSpPr>
          <p:nvPr>
            <p:ph idx="1"/>
          </p:nvPr>
        </p:nvSpPr>
        <p:spPr>
          <a:xfrm>
            <a:off x="539750" y="1196975"/>
            <a:ext cx="7772400" cy="4114800"/>
          </a:xfrm>
        </p:spPr>
        <p:txBody>
          <a:bodyPr/>
          <a:lstStyle/>
          <a:p>
            <a:pPr marL="0" indent="0" algn="just">
              <a:buFontTx/>
              <a:buNone/>
            </a:pPr>
            <a:r>
              <a:rPr lang="en-US" altLang="en-US" sz="2400" dirty="0">
                <a:latin typeface="Trebuchet MS" panose="020B0603020202020204" pitchFamily="34" charset="0"/>
                <a:ea typeface="ＭＳ Ｐゴシック" charset="-128"/>
                <a:cs typeface="Arial" charset="0"/>
              </a:rPr>
              <a:t>The formulas introduced in this section require that we know the expected values, variances, and covariance (or coefficient of correlation) of the investments we’re interested in. The question arises, How do we determine these parameters? (Incidentally, this question is rarely addressed in finance textbooks!) The most common procedure is to estimate the parameters from historical data, using sample statistics. </a:t>
            </a:r>
          </a:p>
        </p:txBody>
      </p:sp>
      <p:sp>
        <p:nvSpPr>
          <p:cNvPr id="6"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56</a:t>
            </a:fld>
            <a:endParaRPr lang="en-AU" altLang="en-US" sz="1400" b="1" baseline="0" dirty="0">
              <a:latin typeface="Times" pitchFamily="18" charset="0"/>
            </a:endParaRPr>
          </a:p>
        </p:txBody>
      </p:sp>
      <p:sp>
        <p:nvSpPr>
          <p:cNvPr id="60421"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400" b="1">
                <a:latin typeface="Tahoma" charset="0"/>
                <a:cs typeface="Tahoma" charset="0"/>
              </a:rPr>
              <a:t>0</a:t>
            </a:r>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457200" y="495300"/>
            <a:ext cx="8280400" cy="647700"/>
          </a:xfrm>
        </p:spPr>
        <p:txBody>
          <a:bodyPr/>
          <a:lstStyle/>
          <a:p>
            <a:pPr algn="l">
              <a:defRPr/>
            </a:pPr>
            <a:r>
              <a:rPr altLang="en-US" sz="3200" cap="none" dirty="0">
                <a:solidFill>
                  <a:srgbClr val="EA0088"/>
                </a:solidFill>
                <a:latin typeface="Trebuchet MS" panose="020B0603020202020204" pitchFamily="34" charset="0"/>
              </a:rPr>
              <a:t>Portfolios with More Than Two Stocks</a:t>
            </a:r>
          </a:p>
        </p:txBody>
      </p:sp>
      <p:sp>
        <p:nvSpPr>
          <p:cNvPr id="61443" name="Rectangle 3"/>
          <p:cNvSpPr>
            <a:spLocks noGrp="1" noChangeArrowheads="1"/>
          </p:cNvSpPr>
          <p:nvPr>
            <p:ph idx="1"/>
          </p:nvPr>
        </p:nvSpPr>
        <p:spPr>
          <a:xfrm>
            <a:off x="468313" y="1269851"/>
            <a:ext cx="7772400" cy="3743325"/>
          </a:xfrm>
        </p:spPr>
        <p:txBody>
          <a:bodyPr/>
          <a:lstStyle/>
          <a:p>
            <a:pPr marL="0" indent="0" algn="just">
              <a:lnSpc>
                <a:spcPct val="80000"/>
              </a:lnSpc>
              <a:buFontTx/>
              <a:buNone/>
            </a:pPr>
            <a:r>
              <a:rPr lang="en-US" altLang="en-US" sz="2400" dirty="0">
                <a:latin typeface="Trebuchet MS" panose="020B0603020202020204" pitchFamily="34" charset="0"/>
                <a:ea typeface="ＭＳ Ｐゴシック" charset="-128"/>
                <a:cs typeface="Arial" charset="0"/>
              </a:rPr>
              <a:t>We can extend the formulas that describe the mean and variance of the returns of a portfolio of two stocks to a portfolio of any number of stocks. </a:t>
            </a:r>
          </a:p>
          <a:p>
            <a:pPr marL="0" indent="0">
              <a:lnSpc>
                <a:spcPct val="80000"/>
              </a:lnSpc>
              <a:buFontTx/>
              <a:buNone/>
            </a:pPr>
            <a:endParaRPr lang="en-US" altLang="en-US" sz="2400" b="1" dirty="0">
              <a:latin typeface="Trebuchet MS" panose="020B0603020202020204" pitchFamily="34" charset="0"/>
              <a:ea typeface="ＭＳ Ｐゴシック" charset="-128"/>
              <a:cs typeface="Arial" charset="0"/>
            </a:endParaRPr>
          </a:p>
          <a:p>
            <a:pPr marL="0" indent="0">
              <a:lnSpc>
                <a:spcPct val="80000"/>
              </a:lnSpc>
              <a:buFontTx/>
              <a:buNone/>
            </a:pPr>
            <a:r>
              <a:rPr lang="en-US" altLang="en-US" sz="2400" b="1" dirty="0">
                <a:solidFill>
                  <a:schemeClr val="tx1">
                    <a:lumMod val="75000"/>
                    <a:lumOff val="25000"/>
                  </a:schemeClr>
                </a:solidFill>
                <a:latin typeface="Trebuchet MS" panose="020B0603020202020204" pitchFamily="34" charset="0"/>
                <a:ea typeface="ＭＳ Ｐゴシック" charset="-128"/>
                <a:cs typeface="Arial" charset="0"/>
              </a:rPr>
              <a:t>Mean and variance of a portfolio of k stocks</a:t>
            </a:r>
            <a:endParaRPr lang="en-US" altLang="en-US" sz="2400" dirty="0">
              <a:solidFill>
                <a:schemeClr val="tx1">
                  <a:lumMod val="75000"/>
                  <a:lumOff val="25000"/>
                </a:schemeClr>
              </a:solidFill>
              <a:latin typeface="Trebuchet MS" panose="020B0603020202020204" pitchFamily="34" charset="0"/>
              <a:ea typeface="ＭＳ Ｐゴシック" charset="-128"/>
              <a:cs typeface="Arial" charset="0"/>
            </a:endParaRPr>
          </a:p>
          <a:p>
            <a:pPr marL="0" indent="0">
              <a:lnSpc>
                <a:spcPct val="80000"/>
              </a:lnSpc>
              <a:buFontTx/>
              <a:buNone/>
            </a:pPr>
            <a:endParaRPr lang="en-US" altLang="en-US" sz="2400" dirty="0">
              <a:latin typeface="Trebuchet MS" panose="020B0603020202020204" pitchFamily="34" charset="0"/>
              <a:ea typeface="ＭＳ Ｐゴシック" charset="-128"/>
              <a:cs typeface="Arial" charset="0"/>
            </a:endParaRPr>
          </a:p>
          <a:p>
            <a:pPr marL="0" indent="0">
              <a:lnSpc>
                <a:spcPct val="80000"/>
              </a:lnSpc>
              <a:buFontTx/>
              <a:buNone/>
            </a:pPr>
            <a:r>
              <a:rPr lang="en-US" altLang="en-US" sz="2400" dirty="0">
                <a:latin typeface="Trebuchet MS" panose="020B0603020202020204" pitchFamily="34" charset="0"/>
                <a:ea typeface="ＭＳ Ｐゴシック" charset="-128"/>
                <a:cs typeface="Arial" charset="0"/>
              </a:rPr>
              <a:t>E(</a:t>
            </a:r>
            <a:r>
              <a:rPr lang="en-US" altLang="en-US" sz="2400" dirty="0" err="1">
                <a:latin typeface="Trebuchet MS" panose="020B0603020202020204" pitchFamily="34" charset="0"/>
                <a:ea typeface="ＭＳ Ｐゴシック" charset="-128"/>
                <a:cs typeface="Arial" charset="0"/>
              </a:rPr>
              <a:t>R</a:t>
            </a:r>
            <a:r>
              <a:rPr lang="en-US" altLang="en-US" sz="2400" baseline="-25000" dirty="0" err="1">
                <a:latin typeface="Trebuchet MS" panose="020B0603020202020204" pitchFamily="34" charset="0"/>
                <a:ea typeface="ＭＳ Ｐゴシック" charset="-128"/>
                <a:cs typeface="Arial" charset="0"/>
              </a:rPr>
              <a:t>p</a:t>
            </a:r>
            <a:r>
              <a:rPr lang="en-US" altLang="en-US" sz="2400" dirty="0">
                <a:latin typeface="Trebuchet MS" panose="020B0603020202020204" pitchFamily="34" charset="0"/>
                <a:ea typeface="ＭＳ Ｐゴシック" charset="-128"/>
                <a:cs typeface="Arial" charset="0"/>
              </a:rPr>
              <a:t> ) = </a:t>
            </a:r>
          </a:p>
          <a:p>
            <a:pPr marL="0" indent="0">
              <a:lnSpc>
                <a:spcPct val="80000"/>
              </a:lnSpc>
              <a:buFontTx/>
              <a:buNone/>
            </a:pPr>
            <a:endParaRPr lang="en-US" altLang="en-US" sz="2400" dirty="0">
              <a:latin typeface="Trebuchet MS" panose="020B0603020202020204" pitchFamily="34" charset="0"/>
              <a:ea typeface="ＭＳ Ｐゴシック" charset="-128"/>
              <a:cs typeface="Arial" charset="0"/>
            </a:endParaRPr>
          </a:p>
          <a:p>
            <a:pPr marL="0" indent="0">
              <a:lnSpc>
                <a:spcPct val="80000"/>
              </a:lnSpc>
              <a:buFontTx/>
              <a:buNone/>
            </a:pPr>
            <a:r>
              <a:rPr lang="en-US" altLang="en-US" sz="2400" dirty="0">
                <a:latin typeface="Trebuchet MS" panose="020B0603020202020204" pitchFamily="34" charset="0"/>
                <a:ea typeface="ＭＳ Ｐゴシック" charset="-128"/>
                <a:cs typeface="Arial" charset="0"/>
              </a:rPr>
              <a:t>V(</a:t>
            </a:r>
            <a:r>
              <a:rPr lang="en-US" altLang="en-US" sz="2400" dirty="0" err="1">
                <a:latin typeface="Trebuchet MS" panose="020B0603020202020204" pitchFamily="34" charset="0"/>
                <a:ea typeface="ＭＳ Ｐゴシック" charset="-128"/>
                <a:cs typeface="Arial" charset="0"/>
              </a:rPr>
              <a:t>R</a:t>
            </a:r>
            <a:r>
              <a:rPr lang="en-US" altLang="en-US" sz="2400" baseline="-25000" dirty="0" err="1">
                <a:latin typeface="Trebuchet MS" panose="020B0603020202020204" pitchFamily="34" charset="0"/>
                <a:ea typeface="ＭＳ Ｐゴシック" charset="-128"/>
                <a:cs typeface="Arial" charset="0"/>
              </a:rPr>
              <a:t>p</a:t>
            </a:r>
            <a:r>
              <a:rPr lang="en-US" altLang="en-US" sz="2400" dirty="0">
                <a:latin typeface="Trebuchet MS" panose="020B0603020202020204" pitchFamily="34" charset="0"/>
                <a:ea typeface="ＭＳ Ｐゴシック" charset="-128"/>
                <a:cs typeface="Arial" charset="0"/>
              </a:rPr>
              <a:t> ) =  </a:t>
            </a:r>
          </a:p>
          <a:p>
            <a:pPr marL="0" indent="0">
              <a:lnSpc>
                <a:spcPct val="80000"/>
              </a:lnSpc>
              <a:buFontTx/>
              <a:buNone/>
            </a:pPr>
            <a:endParaRPr lang="en-US" altLang="en-US" sz="2400" dirty="0">
              <a:latin typeface="Trebuchet MS" panose="020B0603020202020204" pitchFamily="34" charset="0"/>
              <a:ea typeface="ＭＳ Ｐゴシック" charset="-128"/>
              <a:cs typeface="Arial" charset="0"/>
            </a:endParaRPr>
          </a:p>
          <a:p>
            <a:pPr marL="0" indent="0" algn="just">
              <a:lnSpc>
                <a:spcPct val="80000"/>
              </a:lnSpc>
              <a:buFontTx/>
              <a:buNone/>
            </a:pPr>
            <a:r>
              <a:rPr lang="en-US" altLang="en-US" sz="2400" dirty="0">
                <a:latin typeface="Trebuchet MS" panose="020B0603020202020204" pitchFamily="34" charset="0"/>
                <a:ea typeface="ＭＳ Ｐゴシック" charset="-128"/>
                <a:cs typeface="Arial" charset="0"/>
              </a:rPr>
              <a:t>where </a:t>
            </a:r>
            <a:r>
              <a:rPr lang="en-US" altLang="en-US" sz="2400" dirty="0" err="1">
                <a:latin typeface="Trebuchet MS" panose="020B0603020202020204" pitchFamily="34" charset="0"/>
                <a:ea typeface="ＭＳ Ｐゴシック" charset="-128"/>
                <a:cs typeface="Arial" charset="0"/>
              </a:rPr>
              <a:t>R</a:t>
            </a:r>
            <a:r>
              <a:rPr lang="en-US" altLang="en-US" sz="2400" baseline="-25000" dirty="0" err="1">
                <a:latin typeface="Trebuchet MS" panose="020B0603020202020204" pitchFamily="34" charset="0"/>
                <a:ea typeface="ＭＳ Ｐゴシック" charset="-128"/>
                <a:cs typeface="Arial" charset="0"/>
              </a:rPr>
              <a:t>i</a:t>
            </a:r>
            <a:r>
              <a:rPr lang="en-US" altLang="en-US" sz="2400" dirty="0">
                <a:latin typeface="Trebuchet MS" panose="020B0603020202020204" pitchFamily="34" charset="0"/>
                <a:ea typeface="ＭＳ Ｐゴシック" charset="-128"/>
                <a:cs typeface="Arial" charset="0"/>
              </a:rPr>
              <a:t>  is the return of the </a:t>
            </a:r>
            <a:r>
              <a:rPr lang="en-US" altLang="en-US" sz="2400" dirty="0" err="1">
                <a:latin typeface="Trebuchet MS" panose="020B0603020202020204" pitchFamily="34" charset="0"/>
                <a:ea typeface="ＭＳ Ｐゴシック" charset="-128"/>
                <a:cs typeface="Arial" charset="0"/>
              </a:rPr>
              <a:t>i</a:t>
            </a:r>
            <a:r>
              <a:rPr lang="en-US" altLang="en-US" sz="2400" baseline="30000" dirty="0" err="1">
                <a:latin typeface="Trebuchet MS" panose="020B0603020202020204" pitchFamily="34" charset="0"/>
                <a:ea typeface="ＭＳ Ｐゴシック" charset="-128"/>
                <a:cs typeface="Arial" charset="0"/>
              </a:rPr>
              <a:t>th</a:t>
            </a:r>
            <a:r>
              <a:rPr lang="en-US" altLang="en-US" sz="2400" dirty="0">
                <a:latin typeface="Trebuchet MS" panose="020B0603020202020204" pitchFamily="34" charset="0"/>
                <a:ea typeface="ＭＳ Ｐゴシック" charset="-128"/>
                <a:cs typeface="Arial" charset="0"/>
              </a:rPr>
              <a:t> stock, </a:t>
            </a:r>
            <a:r>
              <a:rPr lang="en-US" altLang="en-US" sz="2400" dirty="0" err="1">
                <a:latin typeface="Trebuchet MS" panose="020B0603020202020204" pitchFamily="34" charset="0"/>
                <a:ea typeface="ＭＳ Ｐゴシック" charset="-128"/>
                <a:cs typeface="Arial" charset="0"/>
              </a:rPr>
              <a:t>w</a:t>
            </a:r>
            <a:r>
              <a:rPr lang="en-US" altLang="en-US" sz="2400" baseline="-25000" dirty="0" err="1">
                <a:latin typeface="Trebuchet MS" panose="020B0603020202020204" pitchFamily="34" charset="0"/>
                <a:ea typeface="ＭＳ Ｐゴシック" charset="-128"/>
                <a:cs typeface="Arial" charset="0"/>
              </a:rPr>
              <a:t>i</a:t>
            </a:r>
            <a:r>
              <a:rPr lang="en-US" altLang="en-US" sz="2400" dirty="0">
                <a:latin typeface="Trebuchet MS" panose="020B0603020202020204" pitchFamily="34" charset="0"/>
                <a:ea typeface="ＭＳ Ｐゴシック" charset="-128"/>
                <a:cs typeface="Arial" charset="0"/>
              </a:rPr>
              <a:t> is the proportion of the portfolio invested in stock </a:t>
            </a:r>
            <a:r>
              <a:rPr lang="en-US" altLang="en-US" sz="2400" dirty="0" err="1">
                <a:latin typeface="Trebuchet MS" panose="020B0603020202020204" pitchFamily="34" charset="0"/>
                <a:ea typeface="ＭＳ Ｐゴシック" charset="-128"/>
                <a:cs typeface="Arial" charset="0"/>
              </a:rPr>
              <a:t>i</a:t>
            </a:r>
            <a:r>
              <a:rPr lang="en-US" altLang="en-US" sz="2400" dirty="0">
                <a:latin typeface="Trebuchet MS" panose="020B0603020202020204" pitchFamily="34" charset="0"/>
                <a:ea typeface="ＭＳ Ｐゴシック" charset="-128"/>
                <a:cs typeface="Arial" charset="0"/>
              </a:rPr>
              <a:t>, and k is the number of stocks in the portfolio. </a:t>
            </a:r>
          </a:p>
        </p:txBody>
      </p:sp>
      <p:sp>
        <p:nvSpPr>
          <p:cNvPr id="10"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57</a:t>
            </a:fld>
            <a:endParaRPr lang="en-AU" altLang="en-US" sz="1400" b="1" baseline="0" dirty="0">
              <a:latin typeface="Times" pitchFamily="18" charset="0"/>
            </a:endParaRPr>
          </a:p>
        </p:txBody>
      </p:sp>
      <p:sp>
        <p:nvSpPr>
          <p:cNvPr id="61445"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400" b="1">
                <a:latin typeface="Tahoma" charset="0"/>
                <a:cs typeface="Tahoma" charset="0"/>
              </a:rPr>
              <a:t>0</a:t>
            </a:r>
          </a:p>
        </p:txBody>
      </p:sp>
      <p:sp>
        <p:nvSpPr>
          <p:cNvPr id="6144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graphicFrame>
        <p:nvGraphicFramePr>
          <p:cNvPr id="61447" name="Object 5"/>
          <p:cNvGraphicFramePr>
            <a:graphicFrameLocks noChangeAspect="1"/>
          </p:cNvGraphicFramePr>
          <p:nvPr>
            <p:extLst>
              <p:ext uri="{D42A27DB-BD31-4B8C-83A1-F6EECF244321}">
                <p14:modId xmlns:p14="http://schemas.microsoft.com/office/powerpoint/2010/main" val="3232925953"/>
              </p:ext>
            </p:extLst>
          </p:nvPr>
        </p:nvGraphicFramePr>
        <p:xfrm>
          <a:off x="1763688" y="3032373"/>
          <a:ext cx="1384300" cy="828675"/>
        </p:xfrm>
        <a:graphic>
          <a:graphicData uri="http://schemas.openxmlformats.org/presentationml/2006/ole">
            <mc:AlternateContent xmlns:mc="http://schemas.openxmlformats.org/markup-compatibility/2006">
              <mc:Choice xmlns:v="urn:schemas-microsoft-com:vml" Requires="v">
                <p:oleObj spid="_x0000_s61633" name="Equation" r:id="rId5" imgW="634680" imgH="380880" progId="Equation.DSMT4">
                  <p:embed/>
                </p:oleObj>
              </mc:Choice>
              <mc:Fallback>
                <p:oleObj name="Equation" r:id="rId5" imgW="634680" imgH="380880" progId="Equation.DSMT4">
                  <p:embed/>
                  <p:pic>
                    <p:nvPicPr>
                      <p:cNvPr id="0" name="Picture 1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3032373"/>
                        <a:ext cx="1384300"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8"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graphicFrame>
        <p:nvGraphicFramePr>
          <p:cNvPr id="61449" name="Object 7"/>
          <p:cNvGraphicFramePr>
            <a:graphicFrameLocks noChangeAspect="1"/>
          </p:cNvGraphicFramePr>
          <p:nvPr>
            <p:extLst>
              <p:ext uri="{D42A27DB-BD31-4B8C-83A1-F6EECF244321}">
                <p14:modId xmlns:p14="http://schemas.microsoft.com/office/powerpoint/2010/main" val="3273205361"/>
              </p:ext>
            </p:extLst>
          </p:nvPr>
        </p:nvGraphicFramePr>
        <p:xfrm>
          <a:off x="1795339" y="3800749"/>
          <a:ext cx="4792885" cy="924395"/>
        </p:xfrm>
        <a:graphic>
          <a:graphicData uri="http://schemas.openxmlformats.org/presentationml/2006/ole">
            <mc:AlternateContent xmlns:mc="http://schemas.openxmlformats.org/markup-compatibility/2006">
              <mc:Choice xmlns:v="urn:schemas-microsoft-com:vml" Requires="v">
                <p:oleObj spid="_x0000_s61634" name="Equation" r:id="rId7" imgW="2108160" imgH="406080" progId="Equation.DSMT4">
                  <p:embed/>
                </p:oleObj>
              </mc:Choice>
              <mc:Fallback>
                <p:oleObj name="Equation" r:id="rId7" imgW="2108160" imgH="406080" progId="Equation.DSMT4">
                  <p:embed/>
                  <p:pic>
                    <p:nvPicPr>
                      <p:cNvPr id="0" name="Picture 1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5339" y="3800749"/>
                        <a:ext cx="4792885" cy="924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idx="1"/>
          </p:nvPr>
        </p:nvSpPr>
        <p:spPr>
          <a:xfrm>
            <a:off x="612402" y="1412776"/>
            <a:ext cx="7920038" cy="4608612"/>
          </a:xfrm>
        </p:spPr>
        <p:txBody>
          <a:bodyPr/>
          <a:lstStyle/>
          <a:p>
            <a:pPr marL="0" indent="0" algn="just">
              <a:buFontTx/>
              <a:buNone/>
            </a:pPr>
            <a:r>
              <a:rPr lang="en-US" altLang="en-US" sz="2400" dirty="0">
                <a:latin typeface="Trebuchet MS" panose="020B0603020202020204" pitchFamily="34" charset="0"/>
                <a:ea typeface="ＭＳ Ｐゴシック" charset="-128"/>
                <a:cs typeface="Arial" charset="0"/>
              </a:rPr>
              <a:t>When k is greater than 2 the calculations can be tedious and time-consuming. For example, when k = 3, we need to know the values of the three weights, three expected values, three variances, and three </a:t>
            </a:r>
            <a:r>
              <a:rPr lang="en-US" altLang="en-US" sz="2400" dirty="0" err="1">
                <a:latin typeface="Trebuchet MS" panose="020B0603020202020204" pitchFamily="34" charset="0"/>
                <a:ea typeface="ＭＳ Ｐゴシック" charset="-128"/>
                <a:cs typeface="Arial" charset="0"/>
              </a:rPr>
              <a:t>covariances</a:t>
            </a:r>
            <a:r>
              <a:rPr lang="en-US" altLang="en-US" sz="2400" dirty="0">
                <a:latin typeface="Trebuchet MS" panose="020B0603020202020204" pitchFamily="34" charset="0"/>
                <a:ea typeface="ＭＳ Ｐゴシック" charset="-128"/>
                <a:cs typeface="Arial" charset="0"/>
              </a:rPr>
              <a:t>. When k = 4, there are four expected values, four variances and six </a:t>
            </a:r>
            <a:r>
              <a:rPr lang="en-US" altLang="en-US" sz="2400" dirty="0" err="1">
                <a:latin typeface="Trebuchet MS" panose="020B0603020202020204" pitchFamily="34" charset="0"/>
                <a:ea typeface="ＭＳ Ｐゴシック" charset="-128"/>
                <a:cs typeface="Arial" charset="0"/>
              </a:rPr>
              <a:t>covariances</a:t>
            </a:r>
            <a:r>
              <a:rPr lang="en-US" altLang="en-US" sz="2400" dirty="0">
                <a:latin typeface="Trebuchet MS" panose="020B0603020202020204" pitchFamily="34" charset="0"/>
                <a:ea typeface="ＭＳ Ｐゴシック" charset="-128"/>
                <a:cs typeface="Arial" charset="0"/>
              </a:rPr>
              <a:t>. [The number of </a:t>
            </a:r>
            <a:r>
              <a:rPr lang="en-US" altLang="en-US" sz="2400" dirty="0" err="1">
                <a:latin typeface="Trebuchet MS" panose="020B0603020202020204" pitchFamily="34" charset="0"/>
                <a:ea typeface="ＭＳ Ｐゴシック" charset="-128"/>
                <a:cs typeface="Arial" charset="0"/>
              </a:rPr>
              <a:t>covariances</a:t>
            </a:r>
            <a:r>
              <a:rPr lang="en-US" altLang="en-US" sz="2400" dirty="0">
                <a:latin typeface="Trebuchet MS" panose="020B0603020202020204" pitchFamily="34" charset="0"/>
                <a:ea typeface="ＭＳ Ｐゴシック" charset="-128"/>
                <a:cs typeface="Arial" charset="0"/>
              </a:rPr>
              <a:t> required in general is k(k–1)/2.] To assist you we have created an Excel worksheet to perform the computations when k =2, 3, or 4. (For larger values of k, see the reference at the end of the chapter.) This is demonstrated in the problem described in the opening example of this chapter.</a:t>
            </a:r>
          </a:p>
        </p:txBody>
      </p:sp>
      <p:sp>
        <p:nvSpPr>
          <p:cNvPr id="6"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58</a:t>
            </a:fld>
            <a:endParaRPr lang="en-AU" altLang="en-US" sz="1400" b="1" baseline="0" dirty="0">
              <a:latin typeface="Times" pitchFamily="18" charset="0"/>
            </a:endParaRPr>
          </a:p>
        </p:txBody>
      </p:sp>
      <p:sp>
        <p:nvSpPr>
          <p:cNvPr id="6246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400" b="1">
                <a:latin typeface="Tahoma" charset="0"/>
                <a:cs typeface="Tahoma" charset="0"/>
              </a:rPr>
              <a:t>0</a:t>
            </a:r>
          </a:p>
        </p:txBody>
      </p:sp>
      <p:sp>
        <p:nvSpPr>
          <p:cNvPr id="5" name="Rectangle 2"/>
          <p:cNvSpPr txBox="1">
            <a:spLocks noChangeArrowheads="1"/>
          </p:cNvSpPr>
          <p:nvPr/>
        </p:nvSpPr>
        <p:spPr bwMode="auto">
          <a:xfrm>
            <a:off x="533400" y="495300"/>
            <a:ext cx="8280400" cy="647700"/>
          </a:xfrm>
          <a:prstGeom prst="rect">
            <a:avLst/>
          </a:prstGeom>
          <a:noFill/>
          <a:ln w="9525">
            <a:noFill/>
            <a:miter lim="800000"/>
            <a:headEnd/>
            <a:tailEnd/>
          </a:ln>
        </p:spPr>
        <p:txBody>
          <a:bodyPr anchor="b"/>
          <a:lstStyle/>
          <a:p>
            <a:pPr eaLnBrk="1" hangingPunct="1">
              <a:defRPr/>
            </a:pPr>
            <a:r>
              <a:rPr lang="en-US" sz="3200" kern="0" baseline="0" dirty="0">
                <a:solidFill>
                  <a:srgbClr val="EA0088"/>
                </a:solidFill>
                <a:latin typeface="Trebuchet MS" panose="020B0603020202020204" pitchFamily="34" charset="0"/>
                <a:ea typeface="+mj-ea"/>
                <a:cs typeface="+mj-cs"/>
              </a:rPr>
              <a:t>Portfolios with More Than Two Stocks</a:t>
            </a:r>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539750" y="404813"/>
            <a:ext cx="7772400" cy="661987"/>
          </a:xfrm>
        </p:spPr>
        <p:txBody>
          <a:bodyPr/>
          <a:lstStyle/>
          <a:p>
            <a:pPr algn="l">
              <a:defRPr/>
            </a:pPr>
            <a:r>
              <a:rPr altLang="en-US" sz="3200" cap="none" dirty="0">
                <a:solidFill>
                  <a:srgbClr val="EA0088"/>
                </a:solidFill>
                <a:latin typeface="Trebuchet MS" panose="020B0603020202020204" pitchFamily="34" charset="0"/>
              </a:rPr>
              <a:t>7.6 Binomial distribution</a:t>
            </a:r>
          </a:p>
        </p:txBody>
      </p:sp>
      <p:sp>
        <p:nvSpPr>
          <p:cNvPr id="63491" name="Rectangle 3"/>
          <p:cNvSpPr>
            <a:spLocks noGrp="1" noChangeArrowheads="1"/>
          </p:cNvSpPr>
          <p:nvPr>
            <p:ph idx="1"/>
          </p:nvPr>
        </p:nvSpPr>
        <p:spPr>
          <a:xfrm>
            <a:off x="611188" y="1268413"/>
            <a:ext cx="7772400" cy="4114800"/>
          </a:xfrm>
        </p:spPr>
        <p:txBody>
          <a:bodyPr/>
          <a:lstStyle/>
          <a:p>
            <a:pPr marL="0" indent="0">
              <a:spcAft>
                <a:spcPts val="1200"/>
              </a:spcAft>
              <a:buNone/>
            </a:pPr>
            <a:r>
              <a:rPr lang="en-US" altLang="en-US" sz="2400" dirty="0">
                <a:latin typeface="Trebuchet MS" panose="020B0603020202020204" pitchFamily="34" charset="0"/>
                <a:ea typeface="ＭＳ Ｐゴシック" charset="-128"/>
                <a:cs typeface="Arial" charset="0"/>
              </a:rPr>
              <a:t>A binomial experiment can result in only one of two outcomes.</a:t>
            </a:r>
          </a:p>
          <a:p>
            <a:pPr marL="0" indent="0">
              <a:spcAft>
                <a:spcPts val="1200"/>
              </a:spcAft>
              <a:buNone/>
            </a:pPr>
            <a:r>
              <a:rPr lang="en-US" altLang="en-US" sz="2400" dirty="0">
                <a:latin typeface="Trebuchet MS" panose="020B0603020202020204" pitchFamily="34" charset="0"/>
                <a:ea typeface="ＭＳ Ｐゴシック" charset="-128"/>
                <a:cs typeface="Arial" charset="0"/>
              </a:rPr>
              <a:t>Typical cases where a binomial experiment applies:</a:t>
            </a:r>
          </a:p>
          <a:p>
            <a:pPr marL="514350" indent="-457200"/>
            <a:r>
              <a:rPr lang="en-US" altLang="en-US" sz="2400" dirty="0">
                <a:solidFill>
                  <a:schemeClr val="accent1"/>
                </a:solidFill>
                <a:latin typeface="Trebuchet MS" panose="020B0603020202020204" pitchFamily="34" charset="0"/>
                <a:ea typeface="ＭＳ Ｐゴシック" charset="-128"/>
                <a:cs typeface="Arial" charset="0"/>
              </a:rPr>
              <a:t>a coin flipped results in heads or tails</a:t>
            </a:r>
          </a:p>
          <a:p>
            <a:pPr marL="514350" indent="-457200"/>
            <a:r>
              <a:rPr lang="en-US" altLang="en-US" sz="2400" dirty="0">
                <a:solidFill>
                  <a:schemeClr val="accent1"/>
                </a:solidFill>
                <a:latin typeface="Trebuchet MS" panose="020B0603020202020204" pitchFamily="34" charset="0"/>
                <a:ea typeface="ＭＳ Ｐゴシック" charset="-128"/>
                <a:cs typeface="Arial" charset="0"/>
              </a:rPr>
              <a:t>an election candidate wins or loses</a:t>
            </a:r>
          </a:p>
          <a:p>
            <a:pPr marL="514350" indent="-457200"/>
            <a:r>
              <a:rPr lang="en-US" altLang="en-US" sz="2400" dirty="0">
                <a:solidFill>
                  <a:schemeClr val="accent1"/>
                </a:solidFill>
                <a:latin typeface="Trebuchet MS" panose="020B0603020202020204" pitchFamily="34" charset="0"/>
                <a:ea typeface="ＭＳ Ｐゴシック" charset="-128"/>
                <a:cs typeface="Arial" charset="0"/>
              </a:rPr>
              <a:t>an employee is male or female</a:t>
            </a:r>
          </a:p>
          <a:p>
            <a:pPr marL="514350" indent="-457200"/>
            <a:r>
              <a:rPr lang="en-US" altLang="en-US" sz="2400" dirty="0">
                <a:solidFill>
                  <a:schemeClr val="accent1"/>
                </a:solidFill>
                <a:latin typeface="Trebuchet MS" panose="020B0603020202020204" pitchFamily="34" charset="0"/>
                <a:ea typeface="ＭＳ Ｐゴシック" charset="-128"/>
                <a:cs typeface="Arial" charset="0"/>
              </a:rPr>
              <a:t>a car is manual or auto-transmission</a:t>
            </a:r>
            <a:endParaRPr lang="en-US" altLang="en-US" dirty="0">
              <a:solidFill>
                <a:schemeClr val="accent1"/>
              </a:solidFill>
              <a:latin typeface="Trebuchet MS" panose="020B0603020202020204" pitchFamily="34" charset="0"/>
              <a:ea typeface="ＭＳ Ｐゴシック" charset="-128"/>
              <a:cs typeface="Arial" charset="0"/>
            </a:endParaRPr>
          </a:p>
        </p:txBody>
      </p:sp>
      <p:sp>
        <p:nvSpPr>
          <p:cNvPr id="5"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59</a:t>
            </a:fld>
            <a:endParaRPr lang="en-AU" altLang="en-US" sz="1400" b="1" baseline="0" dirty="0">
              <a:latin typeface="Times"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685800" y="609600"/>
            <a:ext cx="7696200" cy="874713"/>
          </a:xfrm>
        </p:spPr>
        <p:txBody>
          <a:bodyPr/>
          <a:lstStyle/>
          <a:p>
            <a:pPr marL="800100" indent="-800100" algn="l">
              <a:tabLst>
                <a:tab pos="800100" algn="l"/>
              </a:tabLst>
              <a:defRPr/>
            </a:pPr>
            <a:r>
              <a:rPr altLang="en-US" sz="3600" cap="none" dirty="0">
                <a:solidFill>
                  <a:srgbClr val="EA0088"/>
                </a:solidFill>
                <a:latin typeface="Trebuchet MS" panose="020B0603020202020204" pitchFamily="34" charset="0"/>
              </a:rPr>
              <a:t>7.1 Random variables and probability distributions</a:t>
            </a:r>
          </a:p>
        </p:txBody>
      </p:sp>
      <p:sp>
        <p:nvSpPr>
          <p:cNvPr id="15363" name="Rectangle 3"/>
          <p:cNvSpPr>
            <a:spLocks noGrp="1" noChangeArrowheads="1"/>
          </p:cNvSpPr>
          <p:nvPr>
            <p:ph idx="1"/>
          </p:nvPr>
        </p:nvSpPr>
        <p:spPr>
          <a:xfrm>
            <a:off x="684213" y="1844674"/>
            <a:ext cx="8077200" cy="4104605"/>
          </a:xfrm>
        </p:spPr>
        <p:txBody>
          <a:bodyPr/>
          <a:lstStyle/>
          <a:p>
            <a:pPr marL="0" indent="0" algn="just">
              <a:buFontTx/>
              <a:buNone/>
            </a:pPr>
            <a:r>
              <a:rPr lang="en-US" altLang="en-US" sz="2400" dirty="0">
                <a:latin typeface="Trebuchet MS" panose="020B0603020202020204" pitchFamily="34" charset="0"/>
                <a:ea typeface="ＭＳ Ｐゴシック" charset="-128"/>
                <a:cs typeface="Arial" charset="0"/>
              </a:rPr>
              <a:t>A </a:t>
            </a:r>
            <a:r>
              <a:rPr lang="en-US" altLang="en-US" sz="2400" b="1" dirty="0">
                <a:solidFill>
                  <a:schemeClr val="tx1">
                    <a:lumMod val="75000"/>
                    <a:lumOff val="25000"/>
                  </a:schemeClr>
                </a:solidFill>
                <a:latin typeface="Trebuchet MS" panose="020B0603020202020204" pitchFamily="34" charset="0"/>
                <a:ea typeface="ＭＳ Ｐゴシック" charset="-128"/>
                <a:cs typeface="Arial" charset="0"/>
              </a:rPr>
              <a:t>random variable </a:t>
            </a:r>
            <a:r>
              <a:rPr lang="en-US" altLang="en-US" sz="2400" dirty="0">
                <a:latin typeface="Trebuchet MS" panose="020B0603020202020204" pitchFamily="34" charset="0"/>
                <a:ea typeface="ＭＳ Ｐゴシック" charset="-128"/>
                <a:cs typeface="Arial" charset="0"/>
              </a:rPr>
              <a:t>is a function or a rule that assigns a numerical value to each outcome of an experiment. </a:t>
            </a:r>
          </a:p>
          <a:p>
            <a:pPr marL="0" indent="0" algn="just">
              <a:buFontTx/>
              <a:buNone/>
            </a:pPr>
            <a:r>
              <a:rPr lang="en-US" altLang="en-US" sz="2400" dirty="0">
                <a:latin typeface="Trebuchet MS" panose="020B0603020202020204" pitchFamily="34" charset="0"/>
                <a:ea typeface="ＭＳ Ｐゴシック" charset="-128"/>
                <a:cs typeface="Arial" charset="0"/>
              </a:rPr>
              <a:t>    Alternatively, the </a:t>
            </a:r>
            <a:r>
              <a:rPr lang="en-US" altLang="en-US" sz="2400" b="1" i="1" dirty="0">
                <a:solidFill>
                  <a:schemeClr val="accent1"/>
                </a:solidFill>
                <a:latin typeface="Trebuchet MS" panose="020B0603020202020204" pitchFamily="34" charset="0"/>
                <a:ea typeface="ＭＳ Ｐゴシック" charset="-128"/>
                <a:cs typeface="Arial" charset="0"/>
              </a:rPr>
              <a:t>value</a:t>
            </a:r>
            <a:r>
              <a:rPr lang="en-US" altLang="en-US" sz="2400" dirty="0">
                <a:latin typeface="Trebuchet MS" panose="020B0603020202020204" pitchFamily="34" charset="0"/>
                <a:ea typeface="ＭＳ Ｐゴシック" charset="-128"/>
                <a:cs typeface="Arial" charset="0"/>
              </a:rPr>
              <a:t> of a random variable is a numerical event.</a:t>
            </a:r>
          </a:p>
          <a:p>
            <a:pPr marL="0" indent="0" algn="just">
              <a:buFontTx/>
              <a:buNone/>
            </a:pPr>
            <a:endParaRPr lang="en-US" altLang="en-US" sz="2400" dirty="0">
              <a:latin typeface="Trebuchet MS" panose="020B0603020202020204" pitchFamily="34" charset="0"/>
              <a:ea typeface="ＭＳ Ｐゴシック" charset="-128"/>
              <a:cs typeface="Arial" charset="0"/>
            </a:endParaRPr>
          </a:p>
          <a:p>
            <a:pPr marL="0" indent="0" algn="just">
              <a:spcAft>
                <a:spcPts val="1200"/>
              </a:spcAft>
              <a:buFontTx/>
              <a:buNone/>
            </a:pPr>
            <a:r>
              <a:rPr lang="en-US" altLang="en-US" sz="2400" dirty="0">
                <a:latin typeface="Trebuchet MS" panose="020B0603020202020204" pitchFamily="34" charset="0"/>
                <a:ea typeface="ＭＳ Ｐゴシック" charset="-128"/>
                <a:cs typeface="Arial" charset="0"/>
              </a:rPr>
              <a:t>There are two types of random variables:</a:t>
            </a:r>
          </a:p>
          <a:p>
            <a:pPr marL="41275" indent="-441325" algn="just">
              <a:spcBef>
                <a:spcPts val="0"/>
              </a:spcBef>
            </a:pPr>
            <a:r>
              <a:rPr lang="en-US" altLang="en-US" sz="2400" b="1" dirty="0">
                <a:solidFill>
                  <a:schemeClr val="accent1"/>
                </a:solidFill>
                <a:latin typeface="Trebuchet MS" panose="020B0603020202020204" pitchFamily="34" charset="0"/>
                <a:ea typeface="ＭＳ Ｐゴシック" charset="-128"/>
                <a:cs typeface="Arial" charset="0"/>
              </a:rPr>
              <a:t>discrete random variables</a:t>
            </a:r>
          </a:p>
          <a:p>
            <a:pPr marL="41275" indent="-441325" algn="just">
              <a:spcBef>
                <a:spcPts val="0"/>
              </a:spcBef>
            </a:pPr>
            <a:r>
              <a:rPr lang="en-US" altLang="en-US" sz="2400" b="1" dirty="0">
                <a:solidFill>
                  <a:schemeClr val="accent1"/>
                </a:solidFill>
                <a:latin typeface="Trebuchet MS" panose="020B0603020202020204" pitchFamily="34" charset="0"/>
                <a:ea typeface="ＭＳ Ｐゴシック" charset="-128"/>
                <a:cs typeface="Arial" charset="0"/>
              </a:rPr>
              <a:t>continuous random variables</a:t>
            </a:r>
            <a:endParaRPr lang="en-US" altLang="en-US" sz="3000" b="1" dirty="0">
              <a:latin typeface="Trebuchet MS" panose="020B0603020202020204" pitchFamily="34" charset="0"/>
              <a:ea typeface="ＭＳ Ｐゴシック" charset="-128"/>
              <a:cs typeface="Arial" charset="0"/>
            </a:endParaRPr>
          </a:p>
        </p:txBody>
      </p:sp>
      <p:sp>
        <p:nvSpPr>
          <p:cNvPr id="5"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6</a:t>
            </a:fld>
            <a:endParaRPr lang="en-AU" altLang="en-US" sz="1400" b="1" baseline="0" dirty="0">
              <a:latin typeface="Times"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4851" name="Rectangle 3"/>
          <p:cNvSpPr>
            <a:spLocks noGrp="1" noChangeArrowheads="1"/>
          </p:cNvSpPr>
          <p:nvPr>
            <p:ph type="title"/>
          </p:nvPr>
        </p:nvSpPr>
        <p:spPr>
          <a:xfrm>
            <a:off x="539750" y="404813"/>
            <a:ext cx="7924800" cy="609600"/>
          </a:xfrm>
        </p:spPr>
        <p:txBody>
          <a:bodyPr/>
          <a:lstStyle/>
          <a:p>
            <a:pPr algn="l">
              <a:tabLst>
                <a:tab pos="911225" algn="l"/>
              </a:tabLst>
              <a:defRPr/>
            </a:pPr>
            <a:r>
              <a:rPr altLang="en-US" sz="3200" cap="none" dirty="0">
                <a:solidFill>
                  <a:srgbClr val="EA0088"/>
                </a:solidFill>
                <a:latin typeface="Trebuchet MS" panose="020B0603020202020204" pitchFamily="34" charset="0"/>
              </a:rPr>
              <a:t>Binomial Experiment</a:t>
            </a:r>
          </a:p>
        </p:txBody>
      </p:sp>
      <p:sp>
        <p:nvSpPr>
          <p:cNvPr id="334850" name="Rectangle 2"/>
          <p:cNvSpPr>
            <a:spLocks noGrp="1" noChangeArrowheads="1"/>
          </p:cNvSpPr>
          <p:nvPr>
            <p:ph idx="1"/>
          </p:nvPr>
        </p:nvSpPr>
        <p:spPr>
          <a:xfrm>
            <a:off x="684213" y="1196975"/>
            <a:ext cx="7772400" cy="4572000"/>
          </a:xfrm>
        </p:spPr>
        <p:txBody>
          <a:bodyPr/>
          <a:lstStyle/>
          <a:p>
            <a:r>
              <a:rPr lang="en-US" altLang="en-US" sz="2400" dirty="0">
                <a:solidFill>
                  <a:schemeClr val="accent1"/>
                </a:solidFill>
                <a:latin typeface="Trebuchet MS" panose="020B0603020202020204" pitchFamily="34" charset="0"/>
                <a:ea typeface="ＭＳ Ｐゴシック" charset="-128"/>
                <a:cs typeface="Arial" charset="0"/>
              </a:rPr>
              <a:t>There are </a:t>
            </a:r>
            <a:r>
              <a:rPr lang="en-US" altLang="en-US" sz="2400" i="1" dirty="0">
                <a:solidFill>
                  <a:schemeClr val="accent1"/>
                </a:solidFill>
                <a:latin typeface="Trebuchet MS" panose="020B0603020202020204" pitchFamily="34" charset="0"/>
                <a:ea typeface="ＭＳ Ｐゴシック" charset="-128"/>
                <a:cs typeface="Arial" charset="0"/>
              </a:rPr>
              <a:t>n</a:t>
            </a:r>
            <a:r>
              <a:rPr lang="en-US" altLang="en-US" sz="2400" dirty="0">
                <a:solidFill>
                  <a:schemeClr val="accent1"/>
                </a:solidFill>
                <a:latin typeface="Trebuchet MS" panose="020B0603020202020204" pitchFamily="34" charset="0"/>
                <a:ea typeface="ＭＳ Ｐゴシック" charset="-128"/>
                <a:cs typeface="Arial" charset="0"/>
              </a:rPr>
              <a:t> trials (</a:t>
            </a:r>
            <a:r>
              <a:rPr lang="en-US" altLang="en-US" sz="2400" i="1" dirty="0">
                <a:solidFill>
                  <a:schemeClr val="accent1"/>
                </a:solidFill>
                <a:latin typeface="Trebuchet MS" panose="020B0603020202020204" pitchFamily="34" charset="0"/>
                <a:ea typeface="ＭＳ Ｐゴシック" charset="-128"/>
                <a:cs typeface="Arial" charset="0"/>
              </a:rPr>
              <a:t>n</a:t>
            </a:r>
            <a:r>
              <a:rPr lang="en-US" altLang="en-US" sz="2400" dirty="0">
                <a:solidFill>
                  <a:schemeClr val="accent1"/>
                </a:solidFill>
                <a:latin typeface="Trebuchet MS" panose="020B0603020202020204" pitchFamily="34" charset="0"/>
                <a:ea typeface="ＭＳ Ｐゴシック" charset="-128"/>
                <a:cs typeface="Arial" charset="0"/>
              </a:rPr>
              <a:t> is finite and fixed).</a:t>
            </a:r>
          </a:p>
          <a:p>
            <a:r>
              <a:rPr lang="en-US" altLang="en-US" sz="2400" dirty="0">
                <a:solidFill>
                  <a:schemeClr val="accent1"/>
                </a:solidFill>
                <a:latin typeface="Trebuchet MS" panose="020B0603020202020204" pitchFamily="34" charset="0"/>
                <a:ea typeface="ＭＳ Ｐゴシック" charset="-128"/>
                <a:cs typeface="Arial" charset="0"/>
              </a:rPr>
              <a:t>Each trial can result in success or failure.</a:t>
            </a:r>
          </a:p>
          <a:p>
            <a:r>
              <a:rPr lang="en-US" altLang="en-US" sz="2400" dirty="0">
                <a:solidFill>
                  <a:schemeClr val="accent1"/>
                </a:solidFill>
                <a:latin typeface="Trebuchet MS" panose="020B0603020202020204" pitchFamily="34" charset="0"/>
                <a:ea typeface="ＭＳ Ｐゴシック" charset="-128"/>
                <a:cs typeface="Arial" charset="0"/>
              </a:rPr>
              <a:t>The probability </a:t>
            </a:r>
            <a:r>
              <a:rPr lang="en-US" altLang="en-US" sz="2400" i="1" dirty="0">
                <a:solidFill>
                  <a:schemeClr val="accent1"/>
                </a:solidFill>
                <a:latin typeface="Trebuchet MS" panose="020B0603020202020204" pitchFamily="34" charset="0"/>
                <a:ea typeface="ＭＳ Ｐゴシック" charset="-128"/>
                <a:cs typeface="Arial" charset="0"/>
              </a:rPr>
              <a:t>p</a:t>
            </a:r>
            <a:r>
              <a:rPr lang="en-US" altLang="en-US" sz="2400" dirty="0">
                <a:solidFill>
                  <a:schemeClr val="accent1"/>
                </a:solidFill>
                <a:latin typeface="Trebuchet MS" panose="020B0603020202020204" pitchFamily="34" charset="0"/>
                <a:ea typeface="ＭＳ Ｐゴシック" charset="-128"/>
                <a:cs typeface="Arial" charset="0"/>
              </a:rPr>
              <a:t> of success is the same for all the trials.</a:t>
            </a:r>
          </a:p>
          <a:p>
            <a:r>
              <a:rPr lang="en-US" altLang="en-US" sz="2400" dirty="0">
                <a:solidFill>
                  <a:schemeClr val="accent1"/>
                </a:solidFill>
                <a:latin typeface="Trebuchet MS" panose="020B0603020202020204" pitchFamily="34" charset="0"/>
                <a:ea typeface="ＭＳ Ｐゴシック" charset="-128"/>
                <a:cs typeface="Arial" charset="0"/>
              </a:rPr>
              <a:t>All the trials are independent.</a:t>
            </a:r>
          </a:p>
          <a:p>
            <a:pPr marL="0" indent="0">
              <a:buNone/>
            </a:pPr>
            <a:endParaRPr lang="en-US" altLang="en-US" sz="2400" dirty="0">
              <a:latin typeface="Trebuchet MS" panose="020B0603020202020204" pitchFamily="34" charset="0"/>
              <a:ea typeface="ＭＳ Ｐゴシック" charset="-128"/>
              <a:cs typeface="Arial" charset="0"/>
            </a:endParaRPr>
          </a:p>
          <a:p>
            <a:pPr marL="0" indent="0">
              <a:spcAft>
                <a:spcPts val="1200"/>
              </a:spcAft>
              <a:buNone/>
            </a:pPr>
            <a:r>
              <a:rPr lang="en-US" altLang="en-US" sz="2400" b="1" dirty="0">
                <a:solidFill>
                  <a:schemeClr val="tx1">
                    <a:lumMod val="75000"/>
                    <a:lumOff val="25000"/>
                  </a:schemeClr>
                </a:solidFill>
                <a:latin typeface="Trebuchet MS" panose="020B0603020202020204" pitchFamily="34" charset="0"/>
                <a:ea typeface="ＭＳ Ｐゴシック" charset="-128"/>
                <a:cs typeface="Arial" charset="0"/>
              </a:rPr>
              <a:t>Binomial random variable</a:t>
            </a:r>
          </a:p>
          <a:p>
            <a:r>
              <a:rPr lang="en-US" altLang="en-US" sz="2400" dirty="0">
                <a:latin typeface="Trebuchet MS" panose="020B0603020202020204" pitchFamily="34" charset="0"/>
                <a:ea typeface="ＭＳ Ｐゴシック" charset="-128"/>
                <a:cs typeface="Arial" charset="0"/>
              </a:rPr>
              <a:t>The </a:t>
            </a:r>
            <a:r>
              <a:rPr lang="en-US" altLang="en-US" sz="2400" i="1" dirty="0">
                <a:solidFill>
                  <a:schemeClr val="tx1">
                    <a:lumMod val="50000"/>
                    <a:lumOff val="50000"/>
                  </a:schemeClr>
                </a:solidFill>
                <a:latin typeface="Trebuchet MS" panose="020B0603020202020204" pitchFamily="34" charset="0"/>
                <a:ea typeface="ＭＳ Ｐゴシック" charset="-128"/>
                <a:cs typeface="Arial" charset="0"/>
              </a:rPr>
              <a:t>binomial random variable </a:t>
            </a:r>
            <a:r>
              <a:rPr lang="en-US" altLang="en-US" sz="2400" dirty="0">
                <a:latin typeface="Trebuchet MS" panose="020B0603020202020204" pitchFamily="34" charset="0"/>
                <a:ea typeface="ＭＳ Ｐゴシック" charset="-128"/>
                <a:cs typeface="Arial" charset="0"/>
              </a:rPr>
              <a:t>counts the number of successes in </a:t>
            </a:r>
            <a:r>
              <a:rPr lang="en-US" altLang="en-US" sz="2400" i="1" dirty="0">
                <a:latin typeface="Trebuchet MS" panose="020B0603020202020204" pitchFamily="34" charset="0"/>
                <a:ea typeface="ＭＳ Ｐゴシック" charset="-128"/>
                <a:cs typeface="Arial" charset="0"/>
              </a:rPr>
              <a:t>n</a:t>
            </a:r>
            <a:r>
              <a:rPr lang="en-US" altLang="en-US" sz="2400" dirty="0">
                <a:latin typeface="Trebuchet MS" panose="020B0603020202020204" pitchFamily="34" charset="0"/>
                <a:ea typeface="ＭＳ Ｐゴシック" charset="-128"/>
                <a:cs typeface="Arial" charset="0"/>
              </a:rPr>
              <a:t> trials of the binomial experiment.</a:t>
            </a:r>
          </a:p>
          <a:p>
            <a:r>
              <a:rPr lang="en-US" altLang="en-US" sz="2400" dirty="0">
                <a:latin typeface="Trebuchet MS" panose="020B0603020202020204" pitchFamily="34" charset="0"/>
                <a:ea typeface="ＭＳ Ｐゴシック" charset="-128"/>
                <a:cs typeface="Arial" charset="0"/>
              </a:rPr>
              <a:t>By definition, this is a discrete random variable.</a:t>
            </a:r>
            <a:endParaRPr lang="en-US" altLang="en-US" sz="2400" b="1" dirty="0">
              <a:latin typeface="Trebuchet MS" panose="020B0603020202020204" pitchFamily="34" charset="0"/>
              <a:ea typeface="ＭＳ Ｐゴシック" charset="-128"/>
              <a:cs typeface="Arial" charset="0"/>
            </a:endParaRPr>
          </a:p>
        </p:txBody>
      </p:sp>
      <p:sp>
        <p:nvSpPr>
          <p:cNvPr id="5"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60</a:t>
            </a:fld>
            <a:endParaRPr lang="en-AU" altLang="en-US" sz="1400" b="1" baseline="0" dirty="0">
              <a:latin typeface="Times"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4850">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34850">
                                            <p:txEl>
                                              <p:pRg st="0" end="0"/>
                                            </p:txEl>
                                          </p:spTgt>
                                        </p:tgtEl>
                                        <p:attrNameLst>
                                          <p:attrName>ppt_c</p:attrName>
                                        </p:attrNameLst>
                                      </p:cBhvr>
                                      <p:to>
                                        <a:srgbClr val="3399FF"/>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4850">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34850">
                                            <p:txEl>
                                              <p:pRg st="1" end="1"/>
                                            </p:txEl>
                                          </p:spTgt>
                                        </p:tgtEl>
                                        <p:attrNameLst>
                                          <p:attrName>ppt_c</p:attrName>
                                        </p:attrNameLst>
                                      </p:cBhvr>
                                      <p:to>
                                        <a:srgbClr val="3399FF"/>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4850">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34850">
                                            <p:txEl>
                                              <p:pRg st="2" end="2"/>
                                            </p:txEl>
                                          </p:spTgt>
                                        </p:tgtEl>
                                        <p:attrNameLst>
                                          <p:attrName>ppt_c</p:attrName>
                                        </p:attrNameLst>
                                      </p:cBhvr>
                                      <p:to>
                                        <a:srgbClr val="3399FF"/>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4850">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34850">
                                            <p:txEl>
                                              <p:pRg st="3" end="3"/>
                                            </p:txEl>
                                          </p:spTgt>
                                        </p:tgtEl>
                                        <p:attrNameLst>
                                          <p:attrName>ppt_c</p:attrName>
                                        </p:attrNameLst>
                                      </p:cBhvr>
                                      <p:to>
                                        <a:srgbClr val="3399FF"/>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34850">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334850">
                                            <p:txEl>
                                              <p:pRg st="5" end="5"/>
                                            </p:txEl>
                                          </p:spTgt>
                                        </p:tgtEl>
                                        <p:attrNameLst>
                                          <p:attrName>ppt_c</p:attrName>
                                        </p:attrNameLst>
                                      </p:cBhvr>
                                      <p:to>
                                        <a:srgbClr val="3399FF"/>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34850">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334850">
                                            <p:txEl>
                                              <p:pRg st="6" end="6"/>
                                            </p:txEl>
                                          </p:spTgt>
                                        </p:tgtEl>
                                        <p:attrNameLst>
                                          <p:attrName>ppt_c</p:attrName>
                                        </p:attrNameLst>
                                      </p:cBhvr>
                                      <p:to>
                                        <a:srgbClr val="3399FF"/>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34850">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334850">
                                            <p:txEl>
                                              <p:pRg st="7" end="7"/>
                                            </p:txEl>
                                          </p:spTgt>
                                        </p:tgtEl>
                                        <p:attrNameLst>
                                          <p:attrName>ppt_c</p:attrName>
                                        </p:attrNameLst>
                                      </p:cBhvr>
                                      <p:to>
                                        <a:srgbClr val="3399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0" grpId="0" build="p" bldLvl="2"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306889" y="848950"/>
            <a:ext cx="2019300" cy="4953000"/>
            <a:chOff x="3024" y="931"/>
            <a:chExt cx="1272" cy="3120"/>
          </a:xfrm>
        </p:grpSpPr>
        <p:sp>
          <p:nvSpPr>
            <p:cNvPr id="65598" name="Freeform 3"/>
            <p:cNvSpPr>
              <a:spLocks/>
            </p:cNvSpPr>
            <p:nvPr/>
          </p:nvSpPr>
          <p:spPr bwMode="auto">
            <a:xfrm>
              <a:off x="3056" y="1002"/>
              <a:ext cx="1200" cy="585"/>
            </a:xfrm>
            <a:custGeom>
              <a:avLst/>
              <a:gdLst>
                <a:gd name="T0" fmla="*/ 1200 w 1200"/>
                <a:gd name="T1" fmla="*/ 0 h 864"/>
                <a:gd name="T2" fmla="*/ 0 w 1200"/>
                <a:gd name="T3" fmla="*/ 2 h 864"/>
                <a:gd name="T4" fmla="*/ 1200 w 1200"/>
                <a:gd name="T5" fmla="*/ 3 h 864"/>
                <a:gd name="T6" fmla="*/ 0 60000 65536"/>
                <a:gd name="T7" fmla="*/ 0 60000 65536"/>
                <a:gd name="T8" fmla="*/ 0 60000 65536"/>
                <a:gd name="T9" fmla="*/ 0 w 1200"/>
                <a:gd name="T10" fmla="*/ 0 h 864"/>
                <a:gd name="T11" fmla="*/ 1200 w 1200"/>
                <a:gd name="T12" fmla="*/ 864 h 864"/>
              </a:gdLst>
              <a:ahLst/>
              <a:cxnLst>
                <a:cxn ang="T6">
                  <a:pos x="T0" y="T1"/>
                </a:cxn>
                <a:cxn ang="T7">
                  <a:pos x="T2" y="T3"/>
                </a:cxn>
                <a:cxn ang="T8">
                  <a:pos x="T4" y="T5"/>
                </a:cxn>
              </a:cxnLst>
              <a:rect l="T9" t="T10" r="T11" b="T12"/>
              <a:pathLst>
                <a:path w="1200" h="864">
                  <a:moveTo>
                    <a:pt x="1200" y="0"/>
                  </a:moveTo>
                  <a:lnTo>
                    <a:pt x="0" y="432"/>
                  </a:lnTo>
                  <a:lnTo>
                    <a:pt x="1200" y="864"/>
                  </a:lnTo>
                </a:path>
              </a:pathLst>
            </a:cu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65599" name="Freeform 4"/>
            <p:cNvSpPr>
              <a:spLocks/>
            </p:cNvSpPr>
            <p:nvPr/>
          </p:nvSpPr>
          <p:spPr bwMode="auto">
            <a:xfrm>
              <a:off x="3024" y="1747"/>
              <a:ext cx="1200" cy="537"/>
            </a:xfrm>
            <a:custGeom>
              <a:avLst/>
              <a:gdLst>
                <a:gd name="T0" fmla="*/ 1200 w 1200"/>
                <a:gd name="T1" fmla="*/ 0 h 864"/>
                <a:gd name="T2" fmla="*/ 0 w 1200"/>
                <a:gd name="T3" fmla="*/ 1 h 864"/>
                <a:gd name="T4" fmla="*/ 1200 w 1200"/>
                <a:gd name="T5" fmla="*/ 1 h 864"/>
                <a:gd name="T6" fmla="*/ 0 60000 65536"/>
                <a:gd name="T7" fmla="*/ 0 60000 65536"/>
                <a:gd name="T8" fmla="*/ 0 60000 65536"/>
                <a:gd name="T9" fmla="*/ 0 w 1200"/>
                <a:gd name="T10" fmla="*/ 0 h 864"/>
                <a:gd name="T11" fmla="*/ 1200 w 1200"/>
                <a:gd name="T12" fmla="*/ 864 h 864"/>
              </a:gdLst>
              <a:ahLst/>
              <a:cxnLst>
                <a:cxn ang="T6">
                  <a:pos x="T0" y="T1"/>
                </a:cxn>
                <a:cxn ang="T7">
                  <a:pos x="T2" y="T3"/>
                </a:cxn>
                <a:cxn ang="T8">
                  <a:pos x="T4" y="T5"/>
                </a:cxn>
              </a:cxnLst>
              <a:rect l="T9" t="T10" r="T11" b="T12"/>
              <a:pathLst>
                <a:path w="1200" h="864">
                  <a:moveTo>
                    <a:pt x="1200" y="0"/>
                  </a:moveTo>
                  <a:lnTo>
                    <a:pt x="0" y="432"/>
                  </a:lnTo>
                  <a:lnTo>
                    <a:pt x="1200" y="864"/>
                  </a:lnTo>
                </a:path>
              </a:pathLst>
            </a:cu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65600" name="Freeform 5"/>
            <p:cNvSpPr>
              <a:spLocks/>
            </p:cNvSpPr>
            <p:nvPr/>
          </p:nvSpPr>
          <p:spPr bwMode="auto">
            <a:xfrm>
              <a:off x="3024" y="2659"/>
              <a:ext cx="1200" cy="480"/>
            </a:xfrm>
            <a:custGeom>
              <a:avLst/>
              <a:gdLst>
                <a:gd name="T0" fmla="*/ 1200 w 1200"/>
                <a:gd name="T1" fmla="*/ 0 h 864"/>
                <a:gd name="T2" fmla="*/ 0 w 1200"/>
                <a:gd name="T3" fmla="*/ 1 h 864"/>
                <a:gd name="T4" fmla="*/ 1200 w 1200"/>
                <a:gd name="T5" fmla="*/ 1 h 864"/>
                <a:gd name="T6" fmla="*/ 0 60000 65536"/>
                <a:gd name="T7" fmla="*/ 0 60000 65536"/>
                <a:gd name="T8" fmla="*/ 0 60000 65536"/>
                <a:gd name="T9" fmla="*/ 0 w 1200"/>
                <a:gd name="T10" fmla="*/ 0 h 864"/>
                <a:gd name="T11" fmla="*/ 1200 w 1200"/>
                <a:gd name="T12" fmla="*/ 864 h 864"/>
              </a:gdLst>
              <a:ahLst/>
              <a:cxnLst>
                <a:cxn ang="T6">
                  <a:pos x="T0" y="T1"/>
                </a:cxn>
                <a:cxn ang="T7">
                  <a:pos x="T2" y="T3"/>
                </a:cxn>
                <a:cxn ang="T8">
                  <a:pos x="T4" y="T5"/>
                </a:cxn>
              </a:cxnLst>
              <a:rect l="T9" t="T10" r="T11" b="T12"/>
              <a:pathLst>
                <a:path w="1200" h="864">
                  <a:moveTo>
                    <a:pt x="1200" y="0"/>
                  </a:moveTo>
                  <a:lnTo>
                    <a:pt x="0" y="432"/>
                  </a:lnTo>
                  <a:lnTo>
                    <a:pt x="1200" y="864"/>
                  </a:lnTo>
                </a:path>
              </a:pathLst>
            </a:cu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65601" name="Freeform 6"/>
            <p:cNvSpPr>
              <a:spLocks/>
            </p:cNvSpPr>
            <p:nvPr/>
          </p:nvSpPr>
          <p:spPr bwMode="auto">
            <a:xfrm>
              <a:off x="3024" y="3379"/>
              <a:ext cx="1200" cy="585"/>
            </a:xfrm>
            <a:custGeom>
              <a:avLst/>
              <a:gdLst>
                <a:gd name="T0" fmla="*/ 1200 w 1200"/>
                <a:gd name="T1" fmla="*/ 0 h 864"/>
                <a:gd name="T2" fmla="*/ 0 w 1200"/>
                <a:gd name="T3" fmla="*/ 2 h 864"/>
                <a:gd name="T4" fmla="*/ 1200 w 1200"/>
                <a:gd name="T5" fmla="*/ 3 h 864"/>
                <a:gd name="T6" fmla="*/ 0 60000 65536"/>
                <a:gd name="T7" fmla="*/ 0 60000 65536"/>
                <a:gd name="T8" fmla="*/ 0 60000 65536"/>
                <a:gd name="T9" fmla="*/ 0 w 1200"/>
                <a:gd name="T10" fmla="*/ 0 h 864"/>
                <a:gd name="T11" fmla="*/ 1200 w 1200"/>
                <a:gd name="T12" fmla="*/ 864 h 864"/>
              </a:gdLst>
              <a:ahLst/>
              <a:cxnLst>
                <a:cxn ang="T6">
                  <a:pos x="T0" y="T1"/>
                </a:cxn>
                <a:cxn ang="T7">
                  <a:pos x="T2" y="T3"/>
                </a:cxn>
                <a:cxn ang="T8">
                  <a:pos x="T4" y="T5"/>
                </a:cxn>
              </a:cxnLst>
              <a:rect l="T9" t="T10" r="T11" b="T12"/>
              <a:pathLst>
                <a:path w="1200" h="864">
                  <a:moveTo>
                    <a:pt x="1200" y="0"/>
                  </a:moveTo>
                  <a:lnTo>
                    <a:pt x="0" y="432"/>
                  </a:lnTo>
                  <a:lnTo>
                    <a:pt x="1200" y="864"/>
                  </a:lnTo>
                </a:path>
              </a:pathLst>
            </a:cu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65602" name="Oval 7"/>
            <p:cNvSpPr>
              <a:spLocks noChangeArrowheads="1"/>
            </p:cNvSpPr>
            <p:nvPr/>
          </p:nvSpPr>
          <p:spPr bwMode="auto">
            <a:xfrm>
              <a:off x="4152" y="931"/>
              <a:ext cx="144" cy="144"/>
            </a:xfrm>
            <a:prstGeom prst="ellipse">
              <a:avLst/>
            </a:prstGeom>
            <a:solidFill>
              <a:srgbClr val="FFFFFF"/>
            </a:solidFill>
            <a:ln w="28575">
              <a:solidFill>
                <a:srgbClr val="CC0099"/>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65603" name="Oval 8"/>
            <p:cNvSpPr>
              <a:spLocks noChangeArrowheads="1"/>
            </p:cNvSpPr>
            <p:nvPr/>
          </p:nvSpPr>
          <p:spPr bwMode="auto">
            <a:xfrm>
              <a:off x="4152" y="1507"/>
              <a:ext cx="144" cy="144"/>
            </a:xfrm>
            <a:prstGeom prst="ellipse">
              <a:avLst/>
            </a:prstGeom>
            <a:solidFill>
              <a:srgbClr val="FFFFFF"/>
            </a:solidFill>
            <a:ln w="28575">
              <a:solidFill>
                <a:srgbClr val="CC0099"/>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65604" name="Oval 9"/>
            <p:cNvSpPr>
              <a:spLocks noChangeArrowheads="1"/>
            </p:cNvSpPr>
            <p:nvPr/>
          </p:nvSpPr>
          <p:spPr bwMode="auto">
            <a:xfrm>
              <a:off x="4152" y="1699"/>
              <a:ext cx="144" cy="144"/>
            </a:xfrm>
            <a:prstGeom prst="ellipse">
              <a:avLst/>
            </a:prstGeom>
            <a:solidFill>
              <a:srgbClr val="FFFFFF"/>
            </a:solidFill>
            <a:ln w="28575">
              <a:solidFill>
                <a:srgbClr val="CC0099"/>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65605" name="Oval 10"/>
            <p:cNvSpPr>
              <a:spLocks noChangeArrowheads="1"/>
            </p:cNvSpPr>
            <p:nvPr/>
          </p:nvSpPr>
          <p:spPr bwMode="auto">
            <a:xfrm>
              <a:off x="4152" y="2227"/>
              <a:ext cx="144" cy="144"/>
            </a:xfrm>
            <a:prstGeom prst="ellipse">
              <a:avLst/>
            </a:prstGeom>
            <a:solidFill>
              <a:srgbClr val="FFFFFF"/>
            </a:solidFill>
            <a:ln w="28575">
              <a:solidFill>
                <a:srgbClr val="CC0099"/>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65606" name="Oval 11"/>
            <p:cNvSpPr>
              <a:spLocks noChangeArrowheads="1"/>
            </p:cNvSpPr>
            <p:nvPr/>
          </p:nvSpPr>
          <p:spPr bwMode="auto">
            <a:xfrm>
              <a:off x="4152" y="2563"/>
              <a:ext cx="144" cy="144"/>
            </a:xfrm>
            <a:prstGeom prst="ellipse">
              <a:avLst/>
            </a:prstGeom>
            <a:solidFill>
              <a:srgbClr val="FFFFFF"/>
            </a:solidFill>
            <a:ln w="28575">
              <a:solidFill>
                <a:srgbClr val="CC0099"/>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65607" name="Oval 12"/>
            <p:cNvSpPr>
              <a:spLocks noChangeArrowheads="1"/>
            </p:cNvSpPr>
            <p:nvPr/>
          </p:nvSpPr>
          <p:spPr bwMode="auto">
            <a:xfrm>
              <a:off x="4152" y="3091"/>
              <a:ext cx="144" cy="144"/>
            </a:xfrm>
            <a:prstGeom prst="ellipse">
              <a:avLst/>
            </a:prstGeom>
            <a:solidFill>
              <a:srgbClr val="FFFFFF"/>
            </a:solidFill>
            <a:ln w="28575">
              <a:solidFill>
                <a:srgbClr val="CC0099"/>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65608" name="Oval 13"/>
            <p:cNvSpPr>
              <a:spLocks noChangeArrowheads="1"/>
            </p:cNvSpPr>
            <p:nvPr/>
          </p:nvSpPr>
          <p:spPr bwMode="auto">
            <a:xfrm>
              <a:off x="4152" y="3283"/>
              <a:ext cx="144" cy="144"/>
            </a:xfrm>
            <a:prstGeom prst="ellipse">
              <a:avLst/>
            </a:prstGeom>
            <a:solidFill>
              <a:srgbClr val="FFFFFF"/>
            </a:solidFill>
            <a:ln w="28575">
              <a:solidFill>
                <a:srgbClr val="CC0099"/>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65609" name="Oval 14"/>
            <p:cNvSpPr>
              <a:spLocks noChangeArrowheads="1"/>
            </p:cNvSpPr>
            <p:nvPr/>
          </p:nvSpPr>
          <p:spPr bwMode="auto">
            <a:xfrm>
              <a:off x="4152" y="3907"/>
              <a:ext cx="144" cy="144"/>
            </a:xfrm>
            <a:prstGeom prst="ellipse">
              <a:avLst/>
            </a:prstGeom>
            <a:solidFill>
              <a:srgbClr val="FFFFFF"/>
            </a:solidFill>
            <a:ln w="28575">
              <a:solidFill>
                <a:srgbClr val="CC0099"/>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grpSp>
      <p:sp>
        <p:nvSpPr>
          <p:cNvPr id="65539" name="Rectangle 15"/>
          <p:cNvSpPr>
            <a:spLocks noGrp="1" noChangeArrowheads="1"/>
          </p:cNvSpPr>
          <p:nvPr>
            <p:ph idx="1"/>
          </p:nvPr>
        </p:nvSpPr>
        <p:spPr>
          <a:xfrm>
            <a:off x="323528" y="188640"/>
            <a:ext cx="8442325" cy="762000"/>
          </a:xfrm>
        </p:spPr>
        <p:txBody>
          <a:bodyPr/>
          <a:lstStyle/>
          <a:p>
            <a:pPr>
              <a:buFontTx/>
              <a:buNone/>
            </a:pPr>
            <a:r>
              <a:rPr lang="en-US" altLang="en-US" sz="2800" b="1" dirty="0">
                <a:solidFill>
                  <a:srgbClr val="EA0088"/>
                </a:solidFill>
                <a:latin typeface="Trebuchet MS" panose="020B0603020202020204" pitchFamily="34" charset="0"/>
                <a:ea typeface="ＭＳ Ｐゴシック" charset="-128"/>
                <a:cs typeface="Arial" charset="0"/>
              </a:rPr>
              <a:t>Developing the Binomial Probability Distribution</a:t>
            </a:r>
          </a:p>
        </p:txBody>
      </p:sp>
      <p:sp>
        <p:nvSpPr>
          <p:cNvPr id="74"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61</a:t>
            </a:fld>
            <a:endParaRPr lang="en-AU" altLang="en-US" sz="1400" b="1" baseline="0" dirty="0">
              <a:latin typeface="Times" pitchFamily="18" charset="0"/>
            </a:endParaRPr>
          </a:p>
        </p:txBody>
      </p:sp>
      <p:sp>
        <p:nvSpPr>
          <p:cNvPr id="335888" name="Text Box 16"/>
          <p:cNvSpPr txBox="1">
            <a:spLocks noChangeArrowheads="1"/>
          </p:cNvSpPr>
          <p:nvPr/>
        </p:nvSpPr>
        <p:spPr bwMode="auto">
          <a:xfrm>
            <a:off x="2289177" y="1431563"/>
            <a:ext cx="398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S</a:t>
            </a:r>
            <a:r>
              <a:rPr lang="en-US" altLang="en-US" sz="2000">
                <a:latin typeface="Arial Narrow" pitchFamily="34" charset="0"/>
              </a:rPr>
              <a:t>1</a:t>
            </a:r>
            <a:endParaRPr lang="en-US" altLang="en-US" sz="2000" baseline="0">
              <a:latin typeface="Arial Narrow" pitchFamily="34" charset="0"/>
            </a:endParaRPr>
          </a:p>
        </p:txBody>
      </p:sp>
      <p:sp>
        <p:nvSpPr>
          <p:cNvPr id="335889" name="Text Box 17"/>
          <p:cNvSpPr txBox="1">
            <a:spLocks noChangeArrowheads="1"/>
          </p:cNvSpPr>
          <p:nvPr/>
        </p:nvSpPr>
        <p:spPr bwMode="auto">
          <a:xfrm>
            <a:off x="4117977" y="974363"/>
            <a:ext cx="398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S</a:t>
            </a:r>
            <a:r>
              <a:rPr lang="en-US" altLang="en-US" sz="2000">
                <a:latin typeface="Arial Narrow" pitchFamily="34" charset="0"/>
              </a:rPr>
              <a:t>2</a:t>
            </a:r>
            <a:endParaRPr lang="en-US" altLang="en-US" sz="2000" baseline="0">
              <a:latin typeface="Arial Narrow" pitchFamily="34" charset="0"/>
            </a:endParaRPr>
          </a:p>
        </p:txBody>
      </p:sp>
      <p:sp>
        <p:nvSpPr>
          <p:cNvPr id="335890" name="Text Box 18"/>
          <p:cNvSpPr txBox="1">
            <a:spLocks noChangeArrowheads="1"/>
          </p:cNvSpPr>
          <p:nvPr/>
        </p:nvSpPr>
        <p:spPr bwMode="auto">
          <a:xfrm>
            <a:off x="6251577" y="821963"/>
            <a:ext cx="398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S</a:t>
            </a:r>
            <a:r>
              <a:rPr lang="en-US" altLang="en-US" sz="2000">
                <a:latin typeface="Arial Narrow" pitchFamily="34" charset="0"/>
              </a:rPr>
              <a:t>3</a:t>
            </a:r>
            <a:endParaRPr lang="en-US" altLang="en-US" sz="2000" baseline="0">
              <a:latin typeface="Arial Narrow" pitchFamily="34" charset="0"/>
            </a:endParaRPr>
          </a:p>
        </p:txBody>
      </p:sp>
      <p:sp>
        <p:nvSpPr>
          <p:cNvPr id="335891" name="Text Box 19"/>
          <p:cNvSpPr txBox="1">
            <a:spLocks noChangeArrowheads="1"/>
          </p:cNvSpPr>
          <p:nvPr/>
        </p:nvSpPr>
        <p:spPr bwMode="auto">
          <a:xfrm>
            <a:off x="6251577" y="2041163"/>
            <a:ext cx="398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S</a:t>
            </a:r>
            <a:r>
              <a:rPr lang="en-US" altLang="en-US" sz="2000">
                <a:latin typeface="Arial Narrow" pitchFamily="34" charset="0"/>
              </a:rPr>
              <a:t>3</a:t>
            </a:r>
            <a:endParaRPr lang="en-US" altLang="en-US" sz="2000" baseline="0">
              <a:latin typeface="Arial Narrow" pitchFamily="34" charset="0"/>
            </a:endParaRPr>
          </a:p>
        </p:txBody>
      </p:sp>
      <p:sp>
        <p:nvSpPr>
          <p:cNvPr id="335892" name="Text Box 20"/>
          <p:cNvSpPr txBox="1">
            <a:spLocks noChangeArrowheads="1"/>
          </p:cNvSpPr>
          <p:nvPr/>
        </p:nvSpPr>
        <p:spPr bwMode="auto">
          <a:xfrm>
            <a:off x="4194177" y="3611200"/>
            <a:ext cx="398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S</a:t>
            </a:r>
            <a:r>
              <a:rPr lang="en-US" altLang="en-US" sz="2000">
                <a:latin typeface="Arial Narrow" pitchFamily="34" charset="0"/>
              </a:rPr>
              <a:t>2</a:t>
            </a:r>
            <a:endParaRPr lang="en-US" altLang="en-US" sz="2000" baseline="0">
              <a:latin typeface="Arial Narrow" pitchFamily="34" charset="0"/>
            </a:endParaRPr>
          </a:p>
        </p:txBody>
      </p:sp>
      <p:sp>
        <p:nvSpPr>
          <p:cNvPr id="335893" name="Text Box 21"/>
          <p:cNvSpPr txBox="1">
            <a:spLocks noChangeArrowheads="1"/>
          </p:cNvSpPr>
          <p:nvPr/>
        </p:nvSpPr>
        <p:spPr bwMode="auto">
          <a:xfrm>
            <a:off x="6251577" y="3412763"/>
            <a:ext cx="398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S</a:t>
            </a:r>
            <a:r>
              <a:rPr lang="en-US" altLang="en-US" sz="2000">
                <a:latin typeface="Arial Narrow" pitchFamily="34" charset="0"/>
              </a:rPr>
              <a:t>3</a:t>
            </a:r>
            <a:endParaRPr lang="en-US" altLang="en-US" sz="2000" baseline="0">
              <a:latin typeface="Arial Narrow" pitchFamily="34" charset="0"/>
            </a:endParaRPr>
          </a:p>
        </p:txBody>
      </p:sp>
      <p:sp>
        <p:nvSpPr>
          <p:cNvPr id="335894" name="Text Box 22"/>
          <p:cNvSpPr txBox="1">
            <a:spLocks noChangeArrowheads="1"/>
          </p:cNvSpPr>
          <p:nvPr/>
        </p:nvSpPr>
        <p:spPr bwMode="auto">
          <a:xfrm>
            <a:off x="6251577" y="4555763"/>
            <a:ext cx="398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S</a:t>
            </a:r>
            <a:r>
              <a:rPr lang="en-US" altLang="en-US" sz="2000">
                <a:latin typeface="Arial Narrow" pitchFamily="34" charset="0"/>
              </a:rPr>
              <a:t>3</a:t>
            </a:r>
            <a:endParaRPr lang="en-US" altLang="en-US" sz="2000" baseline="0">
              <a:latin typeface="Arial Narrow" pitchFamily="34" charset="0"/>
            </a:endParaRPr>
          </a:p>
        </p:txBody>
      </p:sp>
      <p:sp>
        <p:nvSpPr>
          <p:cNvPr id="335895" name="Text Box 23"/>
          <p:cNvSpPr txBox="1">
            <a:spLocks noChangeArrowheads="1"/>
          </p:cNvSpPr>
          <p:nvPr/>
        </p:nvSpPr>
        <p:spPr bwMode="auto">
          <a:xfrm>
            <a:off x="4117977" y="2711088"/>
            <a:ext cx="3857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F</a:t>
            </a:r>
            <a:r>
              <a:rPr lang="en-US" altLang="en-US" sz="2000">
                <a:latin typeface="Arial Narrow" pitchFamily="34" charset="0"/>
              </a:rPr>
              <a:t>2</a:t>
            </a:r>
            <a:endParaRPr lang="en-US" altLang="en-US" sz="2000" baseline="0">
              <a:latin typeface="Arial Narrow" pitchFamily="34" charset="0"/>
            </a:endParaRPr>
          </a:p>
        </p:txBody>
      </p:sp>
      <p:sp>
        <p:nvSpPr>
          <p:cNvPr id="335896" name="Text Box 24"/>
          <p:cNvSpPr txBox="1">
            <a:spLocks noChangeArrowheads="1"/>
          </p:cNvSpPr>
          <p:nvPr/>
        </p:nvSpPr>
        <p:spPr bwMode="auto">
          <a:xfrm>
            <a:off x="6251577" y="1660163"/>
            <a:ext cx="3857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F</a:t>
            </a:r>
            <a:r>
              <a:rPr lang="en-US" altLang="en-US" sz="2000">
                <a:latin typeface="Arial Narrow" pitchFamily="34" charset="0"/>
              </a:rPr>
              <a:t>3</a:t>
            </a:r>
            <a:endParaRPr lang="en-US" altLang="en-US" sz="2000" baseline="0">
              <a:latin typeface="Arial Narrow" pitchFamily="34" charset="0"/>
            </a:endParaRPr>
          </a:p>
        </p:txBody>
      </p:sp>
      <p:sp>
        <p:nvSpPr>
          <p:cNvPr id="335897" name="Text Box 25"/>
          <p:cNvSpPr txBox="1">
            <a:spLocks noChangeArrowheads="1"/>
          </p:cNvSpPr>
          <p:nvPr/>
        </p:nvSpPr>
        <p:spPr bwMode="auto">
          <a:xfrm>
            <a:off x="6251577" y="2879363"/>
            <a:ext cx="3857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F</a:t>
            </a:r>
            <a:r>
              <a:rPr lang="en-US" altLang="en-US" sz="2000">
                <a:latin typeface="Arial Narrow" pitchFamily="34" charset="0"/>
              </a:rPr>
              <a:t>3</a:t>
            </a:r>
            <a:endParaRPr lang="en-US" altLang="en-US" sz="2000" baseline="0">
              <a:latin typeface="Arial Narrow" pitchFamily="34" charset="0"/>
            </a:endParaRPr>
          </a:p>
        </p:txBody>
      </p:sp>
      <p:sp>
        <p:nvSpPr>
          <p:cNvPr id="335898" name="Text Box 26"/>
          <p:cNvSpPr txBox="1">
            <a:spLocks noChangeArrowheads="1"/>
          </p:cNvSpPr>
          <p:nvPr/>
        </p:nvSpPr>
        <p:spPr bwMode="auto">
          <a:xfrm>
            <a:off x="2212977" y="4678000"/>
            <a:ext cx="3857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F</a:t>
            </a:r>
            <a:r>
              <a:rPr lang="en-US" altLang="en-US" sz="2000">
                <a:latin typeface="Arial Narrow" pitchFamily="34" charset="0"/>
              </a:rPr>
              <a:t>1</a:t>
            </a:r>
            <a:endParaRPr lang="en-US" altLang="en-US" sz="2000" baseline="0">
              <a:latin typeface="Arial Narrow" pitchFamily="34" charset="0"/>
            </a:endParaRPr>
          </a:p>
        </p:txBody>
      </p:sp>
      <p:sp>
        <p:nvSpPr>
          <p:cNvPr id="335899" name="Text Box 27"/>
          <p:cNvSpPr txBox="1">
            <a:spLocks noChangeArrowheads="1"/>
          </p:cNvSpPr>
          <p:nvPr/>
        </p:nvSpPr>
        <p:spPr bwMode="auto">
          <a:xfrm>
            <a:off x="4117977" y="5317763"/>
            <a:ext cx="3857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F</a:t>
            </a:r>
            <a:r>
              <a:rPr lang="en-US" altLang="en-US" sz="2000">
                <a:latin typeface="Arial Narrow" pitchFamily="34" charset="0"/>
              </a:rPr>
              <a:t>2</a:t>
            </a:r>
            <a:endParaRPr lang="en-US" altLang="en-US" sz="2000" baseline="0">
              <a:latin typeface="Arial Narrow" pitchFamily="34" charset="0"/>
            </a:endParaRPr>
          </a:p>
        </p:txBody>
      </p:sp>
      <p:sp>
        <p:nvSpPr>
          <p:cNvPr id="335900" name="Text Box 28"/>
          <p:cNvSpPr txBox="1">
            <a:spLocks noChangeArrowheads="1"/>
          </p:cNvSpPr>
          <p:nvPr/>
        </p:nvSpPr>
        <p:spPr bwMode="auto">
          <a:xfrm>
            <a:off x="6251577" y="4250963"/>
            <a:ext cx="3857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F</a:t>
            </a:r>
            <a:r>
              <a:rPr lang="en-US" altLang="en-US" sz="2000">
                <a:latin typeface="Arial Narrow" pitchFamily="34" charset="0"/>
              </a:rPr>
              <a:t>3</a:t>
            </a:r>
            <a:endParaRPr lang="en-US" altLang="en-US" sz="2000" baseline="0">
              <a:latin typeface="Arial Narrow" pitchFamily="34" charset="0"/>
            </a:endParaRPr>
          </a:p>
        </p:txBody>
      </p:sp>
      <p:sp>
        <p:nvSpPr>
          <p:cNvPr id="335901" name="Text Box 29"/>
          <p:cNvSpPr txBox="1">
            <a:spLocks noChangeArrowheads="1"/>
          </p:cNvSpPr>
          <p:nvPr/>
        </p:nvSpPr>
        <p:spPr bwMode="auto">
          <a:xfrm>
            <a:off x="6251577" y="5476513"/>
            <a:ext cx="3857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F</a:t>
            </a:r>
            <a:r>
              <a:rPr lang="en-US" altLang="en-US" sz="2000">
                <a:latin typeface="Arial Narrow" pitchFamily="34" charset="0"/>
              </a:rPr>
              <a:t>3</a:t>
            </a:r>
            <a:endParaRPr lang="en-US" altLang="en-US" sz="2000" baseline="0">
              <a:latin typeface="Arial Narrow" pitchFamily="34" charset="0"/>
            </a:endParaRPr>
          </a:p>
        </p:txBody>
      </p:sp>
      <p:grpSp>
        <p:nvGrpSpPr>
          <p:cNvPr id="3" name="Group 30"/>
          <p:cNvGrpSpPr>
            <a:grpSpLocks/>
          </p:cNvGrpSpPr>
          <p:nvPr/>
        </p:nvGrpSpPr>
        <p:grpSpPr bwMode="auto">
          <a:xfrm>
            <a:off x="2452689" y="1356950"/>
            <a:ext cx="2012950" cy="3987800"/>
            <a:chOff x="1856" y="1220"/>
            <a:chExt cx="1268" cy="2512"/>
          </a:xfrm>
        </p:grpSpPr>
        <p:sp>
          <p:nvSpPr>
            <p:cNvPr id="65592" name="Freeform 31"/>
            <p:cNvSpPr>
              <a:spLocks/>
            </p:cNvSpPr>
            <p:nvPr/>
          </p:nvSpPr>
          <p:spPr bwMode="auto">
            <a:xfrm>
              <a:off x="1882" y="1288"/>
              <a:ext cx="1200" cy="720"/>
            </a:xfrm>
            <a:custGeom>
              <a:avLst/>
              <a:gdLst>
                <a:gd name="T0" fmla="*/ 1200 w 1200"/>
                <a:gd name="T1" fmla="*/ 0 h 864"/>
                <a:gd name="T2" fmla="*/ 0 w 1200"/>
                <a:gd name="T3" fmla="*/ 33 h 864"/>
                <a:gd name="T4" fmla="*/ 1200 w 1200"/>
                <a:gd name="T5" fmla="*/ 68 h 864"/>
                <a:gd name="T6" fmla="*/ 0 60000 65536"/>
                <a:gd name="T7" fmla="*/ 0 60000 65536"/>
                <a:gd name="T8" fmla="*/ 0 60000 65536"/>
                <a:gd name="T9" fmla="*/ 0 w 1200"/>
                <a:gd name="T10" fmla="*/ 0 h 864"/>
                <a:gd name="T11" fmla="*/ 1200 w 1200"/>
                <a:gd name="T12" fmla="*/ 864 h 864"/>
              </a:gdLst>
              <a:ahLst/>
              <a:cxnLst>
                <a:cxn ang="T6">
                  <a:pos x="T0" y="T1"/>
                </a:cxn>
                <a:cxn ang="T7">
                  <a:pos x="T2" y="T3"/>
                </a:cxn>
                <a:cxn ang="T8">
                  <a:pos x="T4" y="T5"/>
                </a:cxn>
              </a:cxnLst>
              <a:rect l="T9" t="T10" r="T11" b="T12"/>
              <a:pathLst>
                <a:path w="1200" h="864">
                  <a:moveTo>
                    <a:pt x="1200" y="0"/>
                  </a:moveTo>
                  <a:lnTo>
                    <a:pt x="0" y="432"/>
                  </a:lnTo>
                  <a:lnTo>
                    <a:pt x="1200" y="864"/>
                  </a:lnTo>
                </a:path>
              </a:pathLst>
            </a:cu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65593" name="Freeform 32"/>
            <p:cNvSpPr>
              <a:spLocks/>
            </p:cNvSpPr>
            <p:nvPr/>
          </p:nvSpPr>
          <p:spPr bwMode="auto">
            <a:xfrm>
              <a:off x="1856" y="2899"/>
              <a:ext cx="1200" cy="782"/>
            </a:xfrm>
            <a:custGeom>
              <a:avLst/>
              <a:gdLst>
                <a:gd name="T0" fmla="*/ 1200 w 1200"/>
                <a:gd name="T1" fmla="*/ 0 h 864"/>
                <a:gd name="T2" fmla="*/ 0 w 1200"/>
                <a:gd name="T3" fmla="*/ 107 h 864"/>
                <a:gd name="T4" fmla="*/ 1200 w 1200"/>
                <a:gd name="T5" fmla="*/ 215 h 864"/>
                <a:gd name="T6" fmla="*/ 0 60000 65536"/>
                <a:gd name="T7" fmla="*/ 0 60000 65536"/>
                <a:gd name="T8" fmla="*/ 0 60000 65536"/>
                <a:gd name="T9" fmla="*/ 0 w 1200"/>
                <a:gd name="T10" fmla="*/ 0 h 864"/>
                <a:gd name="T11" fmla="*/ 1200 w 1200"/>
                <a:gd name="T12" fmla="*/ 864 h 864"/>
              </a:gdLst>
              <a:ahLst/>
              <a:cxnLst>
                <a:cxn ang="T6">
                  <a:pos x="T0" y="T1"/>
                </a:cxn>
                <a:cxn ang="T7">
                  <a:pos x="T2" y="T3"/>
                </a:cxn>
                <a:cxn ang="T8">
                  <a:pos x="T4" y="T5"/>
                </a:cxn>
              </a:cxnLst>
              <a:rect l="T9" t="T10" r="T11" b="T12"/>
              <a:pathLst>
                <a:path w="1200" h="864">
                  <a:moveTo>
                    <a:pt x="1200" y="0"/>
                  </a:moveTo>
                  <a:lnTo>
                    <a:pt x="0" y="432"/>
                  </a:lnTo>
                  <a:lnTo>
                    <a:pt x="1200" y="864"/>
                  </a:lnTo>
                </a:path>
              </a:pathLst>
            </a:cu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65594" name="Oval 33"/>
            <p:cNvSpPr>
              <a:spLocks noChangeArrowheads="1"/>
            </p:cNvSpPr>
            <p:nvPr/>
          </p:nvSpPr>
          <p:spPr bwMode="auto">
            <a:xfrm>
              <a:off x="2973" y="1220"/>
              <a:ext cx="144" cy="144"/>
            </a:xfrm>
            <a:prstGeom prst="ellipse">
              <a:avLst/>
            </a:prstGeom>
            <a:solidFill>
              <a:srgbClr val="FFFFFF"/>
            </a:solidFill>
            <a:ln w="28575">
              <a:solidFill>
                <a:srgbClr val="CC0099"/>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65595" name="Oval 34"/>
            <p:cNvSpPr>
              <a:spLocks noChangeArrowheads="1"/>
            </p:cNvSpPr>
            <p:nvPr/>
          </p:nvSpPr>
          <p:spPr bwMode="auto">
            <a:xfrm>
              <a:off x="2980" y="1939"/>
              <a:ext cx="144" cy="144"/>
            </a:xfrm>
            <a:prstGeom prst="ellipse">
              <a:avLst/>
            </a:prstGeom>
            <a:solidFill>
              <a:srgbClr val="FFFFFF"/>
            </a:solidFill>
            <a:ln w="28575">
              <a:solidFill>
                <a:srgbClr val="CC0099"/>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65596" name="Oval 35"/>
            <p:cNvSpPr>
              <a:spLocks noChangeArrowheads="1"/>
            </p:cNvSpPr>
            <p:nvPr/>
          </p:nvSpPr>
          <p:spPr bwMode="auto">
            <a:xfrm>
              <a:off x="2976" y="2851"/>
              <a:ext cx="144" cy="144"/>
            </a:xfrm>
            <a:prstGeom prst="ellipse">
              <a:avLst/>
            </a:prstGeom>
            <a:solidFill>
              <a:srgbClr val="FFFFFF"/>
            </a:solidFill>
            <a:ln w="28575">
              <a:solidFill>
                <a:srgbClr val="CC0099"/>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65597" name="Oval 36"/>
            <p:cNvSpPr>
              <a:spLocks noChangeArrowheads="1"/>
            </p:cNvSpPr>
            <p:nvPr/>
          </p:nvSpPr>
          <p:spPr bwMode="auto">
            <a:xfrm>
              <a:off x="2955" y="3588"/>
              <a:ext cx="144" cy="144"/>
            </a:xfrm>
            <a:prstGeom prst="ellipse">
              <a:avLst/>
            </a:prstGeom>
            <a:solidFill>
              <a:srgbClr val="FFFFFF"/>
            </a:solidFill>
            <a:ln w="28575">
              <a:solidFill>
                <a:srgbClr val="CC0099"/>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grpSp>
      <p:grpSp>
        <p:nvGrpSpPr>
          <p:cNvPr id="4" name="Group 37"/>
          <p:cNvGrpSpPr>
            <a:grpSpLocks/>
          </p:cNvGrpSpPr>
          <p:nvPr/>
        </p:nvGrpSpPr>
        <p:grpSpPr bwMode="auto">
          <a:xfrm>
            <a:off x="496889" y="1933213"/>
            <a:ext cx="2103438" cy="2774950"/>
            <a:chOff x="624" y="1583"/>
            <a:chExt cx="1325" cy="1748"/>
          </a:xfrm>
        </p:grpSpPr>
        <p:sp>
          <p:nvSpPr>
            <p:cNvPr id="65588" name="Freeform 38"/>
            <p:cNvSpPr>
              <a:spLocks/>
            </p:cNvSpPr>
            <p:nvPr/>
          </p:nvSpPr>
          <p:spPr bwMode="auto">
            <a:xfrm>
              <a:off x="672" y="1651"/>
              <a:ext cx="1200" cy="1632"/>
            </a:xfrm>
            <a:custGeom>
              <a:avLst/>
              <a:gdLst>
                <a:gd name="T0" fmla="*/ 1200 w 1200"/>
                <a:gd name="T1" fmla="*/ 0 h 864"/>
                <a:gd name="T2" fmla="*/ 0 w 1200"/>
                <a:gd name="T3" fmla="*/ 3179425 h 864"/>
                <a:gd name="T4" fmla="*/ 1200 w 1200"/>
                <a:gd name="T5" fmla="*/ 6359573 h 864"/>
                <a:gd name="T6" fmla="*/ 0 60000 65536"/>
                <a:gd name="T7" fmla="*/ 0 60000 65536"/>
                <a:gd name="T8" fmla="*/ 0 60000 65536"/>
                <a:gd name="T9" fmla="*/ 0 w 1200"/>
                <a:gd name="T10" fmla="*/ 0 h 864"/>
                <a:gd name="T11" fmla="*/ 1200 w 1200"/>
                <a:gd name="T12" fmla="*/ 864 h 864"/>
              </a:gdLst>
              <a:ahLst/>
              <a:cxnLst>
                <a:cxn ang="T6">
                  <a:pos x="T0" y="T1"/>
                </a:cxn>
                <a:cxn ang="T7">
                  <a:pos x="T2" y="T3"/>
                </a:cxn>
                <a:cxn ang="T8">
                  <a:pos x="T4" y="T5"/>
                </a:cxn>
              </a:cxnLst>
              <a:rect l="T9" t="T10" r="T11" b="T12"/>
              <a:pathLst>
                <a:path w="1200" h="864">
                  <a:moveTo>
                    <a:pt x="1200" y="0"/>
                  </a:moveTo>
                  <a:lnTo>
                    <a:pt x="0" y="432"/>
                  </a:lnTo>
                  <a:lnTo>
                    <a:pt x="1200" y="864"/>
                  </a:lnTo>
                </a:path>
              </a:pathLst>
            </a:cu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65589" name="Oval 39"/>
            <p:cNvSpPr>
              <a:spLocks noChangeArrowheads="1"/>
            </p:cNvSpPr>
            <p:nvPr/>
          </p:nvSpPr>
          <p:spPr bwMode="auto">
            <a:xfrm>
              <a:off x="624" y="2419"/>
              <a:ext cx="144" cy="144"/>
            </a:xfrm>
            <a:prstGeom prst="ellipse">
              <a:avLst/>
            </a:prstGeom>
            <a:solidFill>
              <a:srgbClr val="FFFFFF"/>
            </a:solidFill>
            <a:ln w="28575">
              <a:solidFill>
                <a:srgbClr val="CC0099"/>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65590" name="Oval 40"/>
            <p:cNvSpPr>
              <a:spLocks noChangeArrowheads="1"/>
            </p:cNvSpPr>
            <p:nvPr/>
          </p:nvSpPr>
          <p:spPr bwMode="auto">
            <a:xfrm>
              <a:off x="1780" y="3187"/>
              <a:ext cx="144" cy="144"/>
            </a:xfrm>
            <a:prstGeom prst="ellipse">
              <a:avLst/>
            </a:prstGeom>
            <a:solidFill>
              <a:srgbClr val="FFFFFF"/>
            </a:solidFill>
            <a:ln w="28575">
              <a:solidFill>
                <a:srgbClr val="CC0099"/>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65591" name="Oval 41"/>
            <p:cNvSpPr>
              <a:spLocks noChangeArrowheads="1"/>
            </p:cNvSpPr>
            <p:nvPr/>
          </p:nvSpPr>
          <p:spPr bwMode="auto">
            <a:xfrm>
              <a:off x="1805" y="1583"/>
              <a:ext cx="144" cy="144"/>
            </a:xfrm>
            <a:prstGeom prst="ellipse">
              <a:avLst/>
            </a:prstGeom>
            <a:solidFill>
              <a:srgbClr val="FFFFFF"/>
            </a:solidFill>
            <a:ln w="28575">
              <a:solidFill>
                <a:srgbClr val="CC0099"/>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grpSp>
      <p:sp>
        <p:nvSpPr>
          <p:cNvPr id="335914" name="Text Box 42"/>
          <p:cNvSpPr txBox="1">
            <a:spLocks noChangeArrowheads="1"/>
          </p:cNvSpPr>
          <p:nvPr/>
        </p:nvSpPr>
        <p:spPr bwMode="auto">
          <a:xfrm>
            <a:off x="6648452" y="791800"/>
            <a:ext cx="1309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a:latin typeface="Arial Narrow" pitchFamily="34" charset="0"/>
              </a:rPr>
              <a:t>P(SSS) = p</a:t>
            </a:r>
            <a:r>
              <a:rPr lang="en-US" altLang="en-US" sz="2000" baseline="30000">
                <a:latin typeface="Arial Narrow" pitchFamily="34" charset="0"/>
              </a:rPr>
              <a:t>3</a:t>
            </a:r>
            <a:endParaRPr lang="en-US" altLang="en-US" sz="2000" baseline="0">
              <a:latin typeface="Arial Narrow" pitchFamily="34" charset="0"/>
            </a:endParaRPr>
          </a:p>
        </p:txBody>
      </p:sp>
      <p:sp>
        <p:nvSpPr>
          <p:cNvPr id="335915" name="Text Box 43"/>
          <p:cNvSpPr txBox="1">
            <a:spLocks noChangeArrowheads="1"/>
          </p:cNvSpPr>
          <p:nvPr/>
        </p:nvSpPr>
        <p:spPr bwMode="auto">
          <a:xfrm>
            <a:off x="6648452" y="1660163"/>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a:latin typeface="Arial Narrow" pitchFamily="34" charset="0"/>
              </a:rPr>
              <a:t>P(SSF) = p</a:t>
            </a:r>
            <a:r>
              <a:rPr lang="en-US" altLang="en-US" sz="2000" baseline="30000">
                <a:latin typeface="Arial Narrow" pitchFamily="34" charset="0"/>
              </a:rPr>
              <a:t>2</a:t>
            </a:r>
            <a:r>
              <a:rPr lang="en-US" altLang="en-US" sz="2000" baseline="0">
                <a:latin typeface="Arial Narrow" pitchFamily="34" charset="0"/>
              </a:rPr>
              <a:t>(1 – p)</a:t>
            </a:r>
          </a:p>
        </p:txBody>
      </p:sp>
      <p:sp>
        <p:nvSpPr>
          <p:cNvPr id="335916" name="Text Box 44"/>
          <p:cNvSpPr txBox="1">
            <a:spLocks noChangeArrowheads="1"/>
          </p:cNvSpPr>
          <p:nvPr/>
        </p:nvSpPr>
        <p:spPr bwMode="auto">
          <a:xfrm>
            <a:off x="6648452" y="2147525"/>
            <a:ext cx="1939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a:latin typeface="Arial Narrow" pitchFamily="34" charset="0"/>
              </a:rPr>
              <a:t>P(SFS) = p(1 – p)p</a:t>
            </a:r>
          </a:p>
        </p:txBody>
      </p:sp>
      <p:sp>
        <p:nvSpPr>
          <p:cNvPr id="335917" name="Text Box 45"/>
          <p:cNvSpPr txBox="1">
            <a:spLocks noChangeArrowheads="1"/>
          </p:cNvSpPr>
          <p:nvPr/>
        </p:nvSpPr>
        <p:spPr bwMode="auto">
          <a:xfrm>
            <a:off x="6648452" y="2879363"/>
            <a:ext cx="1611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a:latin typeface="Arial Narrow" pitchFamily="34" charset="0"/>
              </a:rPr>
              <a:t>P(SFF)=p(1-p)</a:t>
            </a:r>
            <a:r>
              <a:rPr lang="en-US" altLang="en-US" sz="2000" baseline="30000">
                <a:latin typeface="Arial Narrow" pitchFamily="34" charset="0"/>
              </a:rPr>
              <a:t>2</a:t>
            </a:r>
            <a:endParaRPr lang="en-US" altLang="en-US" sz="2000" baseline="0">
              <a:latin typeface="Arial Narrow" pitchFamily="34" charset="0"/>
            </a:endParaRPr>
          </a:p>
        </p:txBody>
      </p:sp>
      <p:sp>
        <p:nvSpPr>
          <p:cNvPr id="335918" name="Text Box 46"/>
          <p:cNvSpPr txBox="1">
            <a:spLocks noChangeArrowheads="1"/>
          </p:cNvSpPr>
          <p:nvPr/>
        </p:nvSpPr>
        <p:spPr bwMode="auto">
          <a:xfrm>
            <a:off x="6648452" y="3519125"/>
            <a:ext cx="162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a:latin typeface="Arial Narrow" pitchFamily="34" charset="0"/>
              </a:rPr>
              <a:t>P(FSS)=(1-p)p</a:t>
            </a:r>
            <a:r>
              <a:rPr lang="en-US" altLang="en-US" sz="2000" baseline="30000">
                <a:latin typeface="Arial Narrow" pitchFamily="34" charset="0"/>
              </a:rPr>
              <a:t>2</a:t>
            </a:r>
            <a:endParaRPr lang="en-US" altLang="en-US" sz="2000" baseline="0">
              <a:latin typeface="Arial Narrow" pitchFamily="34" charset="0"/>
            </a:endParaRPr>
          </a:p>
        </p:txBody>
      </p:sp>
      <p:sp>
        <p:nvSpPr>
          <p:cNvPr id="335919" name="Text Box 47"/>
          <p:cNvSpPr txBox="1">
            <a:spLocks noChangeArrowheads="1"/>
          </p:cNvSpPr>
          <p:nvPr/>
        </p:nvSpPr>
        <p:spPr bwMode="auto">
          <a:xfrm>
            <a:off x="6659564" y="4220800"/>
            <a:ext cx="2192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1800" baseline="0">
                <a:latin typeface="Arial Narrow" pitchFamily="34" charset="0"/>
              </a:rPr>
              <a:t>P(FSF) = (1 – p)p(1 – p)</a:t>
            </a:r>
          </a:p>
        </p:txBody>
      </p:sp>
      <p:sp>
        <p:nvSpPr>
          <p:cNvPr id="335920" name="Text Box 48"/>
          <p:cNvSpPr txBox="1">
            <a:spLocks noChangeArrowheads="1"/>
          </p:cNvSpPr>
          <p:nvPr/>
        </p:nvSpPr>
        <p:spPr bwMode="auto">
          <a:xfrm>
            <a:off x="6648452" y="4631963"/>
            <a:ext cx="188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a:latin typeface="Arial Narrow" pitchFamily="34" charset="0"/>
              </a:rPr>
              <a:t>P(FFS) = (1 – p)</a:t>
            </a:r>
            <a:r>
              <a:rPr lang="en-US" altLang="en-US" sz="2000" baseline="30000">
                <a:latin typeface="Arial Narrow" pitchFamily="34" charset="0"/>
              </a:rPr>
              <a:t>2</a:t>
            </a:r>
            <a:r>
              <a:rPr lang="en-US" altLang="en-US" sz="2000" baseline="0">
                <a:latin typeface="Arial Narrow" pitchFamily="34" charset="0"/>
              </a:rPr>
              <a:t>p</a:t>
            </a:r>
          </a:p>
        </p:txBody>
      </p:sp>
      <p:sp>
        <p:nvSpPr>
          <p:cNvPr id="335922" name="Text Box 50"/>
          <p:cNvSpPr txBox="1">
            <a:spLocks noChangeArrowheads="1"/>
          </p:cNvSpPr>
          <p:nvPr/>
        </p:nvSpPr>
        <p:spPr bwMode="auto">
          <a:xfrm rot="-2058378">
            <a:off x="973139" y="2315800"/>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P(S</a:t>
            </a:r>
            <a:r>
              <a:rPr lang="en-US" altLang="en-US" sz="2000">
                <a:latin typeface="Arial Narrow" pitchFamily="34" charset="0"/>
              </a:rPr>
              <a:t>1</a:t>
            </a:r>
            <a:r>
              <a:rPr lang="en-US" altLang="en-US" sz="2000" baseline="0">
                <a:latin typeface="Arial Narrow" pitchFamily="34" charset="0"/>
              </a:rPr>
              <a:t>) = p</a:t>
            </a:r>
          </a:p>
        </p:txBody>
      </p:sp>
      <p:sp>
        <p:nvSpPr>
          <p:cNvPr id="335923" name="Text Box 51"/>
          <p:cNvSpPr txBox="1">
            <a:spLocks noChangeArrowheads="1"/>
          </p:cNvSpPr>
          <p:nvPr/>
        </p:nvSpPr>
        <p:spPr bwMode="auto">
          <a:xfrm rot="-838900">
            <a:off x="3011489" y="13252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P(S</a:t>
            </a:r>
            <a:r>
              <a:rPr lang="en-US" altLang="en-US" sz="2000">
                <a:latin typeface="Arial Narrow" pitchFamily="34" charset="0"/>
              </a:rPr>
              <a:t>2</a:t>
            </a:r>
            <a:r>
              <a:rPr lang="en-US" altLang="en-US" sz="2000" baseline="0">
                <a:latin typeface="Arial Narrow" pitchFamily="34" charset="0"/>
              </a:rPr>
              <a:t>|S</a:t>
            </a:r>
            <a:r>
              <a:rPr lang="en-US" altLang="en-US" sz="2000">
                <a:latin typeface="Arial Narrow" pitchFamily="34" charset="0"/>
              </a:rPr>
              <a:t>1</a:t>
            </a:r>
            <a:r>
              <a:rPr lang="en-US" altLang="en-US" sz="2000" baseline="0">
                <a:latin typeface="Arial Narrow" pitchFamily="34" charset="0"/>
              </a:rPr>
              <a:t>)</a:t>
            </a:r>
          </a:p>
        </p:txBody>
      </p:sp>
      <p:sp>
        <p:nvSpPr>
          <p:cNvPr id="335924" name="Text Box 52"/>
          <p:cNvSpPr txBox="1">
            <a:spLocks noChangeArrowheads="1"/>
          </p:cNvSpPr>
          <p:nvPr/>
        </p:nvSpPr>
        <p:spPr bwMode="auto">
          <a:xfrm rot="2059720">
            <a:off x="741364" y="3916000"/>
            <a:ext cx="13636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P(F</a:t>
            </a:r>
            <a:r>
              <a:rPr lang="en-US" altLang="en-US" sz="2000">
                <a:latin typeface="Arial Narrow" pitchFamily="34" charset="0"/>
              </a:rPr>
              <a:t>1</a:t>
            </a:r>
            <a:r>
              <a:rPr lang="en-US" altLang="en-US" sz="2000" baseline="0">
                <a:latin typeface="Arial Narrow" pitchFamily="34" charset="0"/>
              </a:rPr>
              <a:t>) = 1 – p</a:t>
            </a:r>
          </a:p>
        </p:txBody>
      </p:sp>
      <p:sp>
        <p:nvSpPr>
          <p:cNvPr id="335925" name="Text Box 53"/>
          <p:cNvSpPr txBox="1">
            <a:spLocks noChangeArrowheads="1"/>
          </p:cNvSpPr>
          <p:nvPr/>
        </p:nvSpPr>
        <p:spPr bwMode="auto">
          <a:xfrm rot="912262">
            <a:off x="2935289" y="2239600"/>
            <a:ext cx="933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P(F</a:t>
            </a:r>
            <a:r>
              <a:rPr lang="en-US" altLang="en-US" sz="2000">
                <a:latin typeface="Arial Narrow" pitchFamily="34" charset="0"/>
              </a:rPr>
              <a:t>2</a:t>
            </a:r>
            <a:r>
              <a:rPr lang="en-US" altLang="en-US" sz="2000" baseline="0">
                <a:latin typeface="Arial Narrow" pitchFamily="34" charset="0"/>
              </a:rPr>
              <a:t>|S</a:t>
            </a:r>
            <a:r>
              <a:rPr lang="en-US" altLang="en-US" sz="2000">
                <a:latin typeface="Arial Narrow" pitchFamily="34" charset="0"/>
              </a:rPr>
              <a:t>1</a:t>
            </a:r>
            <a:r>
              <a:rPr lang="en-US" altLang="en-US" sz="2000" baseline="0">
                <a:latin typeface="Arial Narrow" pitchFamily="34" charset="0"/>
              </a:rPr>
              <a:t>)</a:t>
            </a:r>
          </a:p>
        </p:txBody>
      </p:sp>
      <p:sp>
        <p:nvSpPr>
          <p:cNvPr id="335926" name="Text Box 54"/>
          <p:cNvSpPr txBox="1">
            <a:spLocks noChangeArrowheads="1"/>
          </p:cNvSpPr>
          <p:nvPr/>
        </p:nvSpPr>
        <p:spPr bwMode="auto">
          <a:xfrm rot="-993284">
            <a:off x="2992439" y="3916000"/>
            <a:ext cx="933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P(S</a:t>
            </a:r>
            <a:r>
              <a:rPr lang="en-US" altLang="en-US" sz="2000">
                <a:latin typeface="Arial Narrow" pitchFamily="34" charset="0"/>
              </a:rPr>
              <a:t>2</a:t>
            </a:r>
            <a:r>
              <a:rPr lang="en-US" altLang="en-US" sz="2000" baseline="0">
                <a:latin typeface="Arial Narrow" pitchFamily="34" charset="0"/>
              </a:rPr>
              <a:t>|F</a:t>
            </a:r>
            <a:r>
              <a:rPr lang="en-US" altLang="en-US" sz="2000">
                <a:latin typeface="Arial Narrow" pitchFamily="34" charset="0"/>
              </a:rPr>
              <a:t>1</a:t>
            </a:r>
            <a:r>
              <a:rPr lang="en-US" altLang="en-US" sz="2000" baseline="0">
                <a:latin typeface="Arial Narrow" pitchFamily="34" charset="0"/>
              </a:rPr>
              <a:t>)</a:t>
            </a:r>
          </a:p>
        </p:txBody>
      </p:sp>
      <p:sp>
        <p:nvSpPr>
          <p:cNvPr id="335927" name="Text Box 55"/>
          <p:cNvSpPr txBox="1">
            <a:spLocks noChangeArrowheads="1"/>
          </p:cNvSpPr>
          <p:nvPr/>
        </p:nvSpPr>
        <p:spPr bwMode="auto">
          <a:xfrm rot="1069010">
            <a:off x="3011489" y="4966925"/>
            <a:ext cx="920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P(F</a:t>
            </a:r>
            <a:r>
              <a:rPr lang="en-US" altLang="en-US" sz="2000">
                <a:latin typeface="Arial Narrow" pitchFamily="34" charset="0"/>
              </a:rPr>
              <a:t>2</a:t>
            </a:r>
            <a:r>
              <a:rPr lang="en-US" altLang="en-US" sz="2000" baseline="0">
                <a:latin typeface="Arial Narrow" pitchFamily="34" charset="0"/>
              </a:rPr>
              <a:t>|F</a:t>
            </a:r>
            <a:r>
              <a:rPr lang="en-US" altLang="en-US" sz="2000">
                <a:latin typeface="Arial Narrow" pitchFamily="34" charset="0"/>
              </a:rPr>
              <a:t>1</a:t>
            </a:r>
            <a:r>
              <a:rPr lang="en-US" altLang="en-US" sz="2000" baseline="0">
                <a:latin typeface="Arial Narrow" pitchFamily="34" charset="0"/>
              </a:rPr>
              <a:t>)</a:t>
            </a:r>
          </a:p>
        </p:txBody>
      </p:sp>
      <p:sp>
        <p:nvSpPr>
          <p:cNvPr id="335928" name="Text Box 56"/>
          <p:cNvSpPr txBox="1">
            <a:spLocks noChangeArrowheads="1"/>
          </p:cNvSpPr>
          <p:nvPr/>
        </p:nvSpPr>
        <p:spPr bwMode="auto">
          <a:xfrm rot="-972388">
            <a:off x="3028952" y="1288688"/>
            <a:ext cx="1030287" cy="396875"/>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P(S</a:t>
            </a:r>
            <a:r>
              <a:rPr lang="en-US" altLang="en-US" sz="2000">
                <a:latin typeface="Arial Narrow" pitchFamily="34" charset="0"/>
              </a:rPr>
              <a:t>2</a:t>
            </a:r>
            <a:r>
              <a:rPr lang="en-US" altLang="en-US" sz="2000" baseline="0">
                <a:latin typeface="Arial Narrow" pitchFamily="34" charset="0"/>
              </a:rPr>
              <a:t>) = p</a:t>
            </a:r>
          </a:p>
        </p:txBody>
      </p:sp>
      <p:sp>
        <p:nvSpPr>
          <p:cNvPr id="335929" name="Text Box 57"/>
          <p:cNvSpPr txBox="1">
            <a:spLocks noChangeArrowheads="1"/>
          </p:cNvSpPr>
          <p:nvPr/>
        </p:nvSpPr>
        <p:spPr bwMode="auto">
          <a:xfrm rot="1018316">
            <a:off x="2852739" y="2376125"/>
            <a:ext cx="1363663" cy="396875"/>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P(F</a:t>
            </a:r>
            <a:r>
              <a:rPr lang="en-US" altLang="en-US" sz="2000">
                <a:latin typeface="Arial Narrow" pitchFamily="34" charset="0"/>
              </a:rPr>
              <a:t>2</a:t>
            </a:r>
            <a:r>
              <a:rPr lang="en-US" altLang="en-US" sz="2000" baseline="0">
                <a:latin typeface="Arial Narrow" pitchFamily="34" charset="0"/>
              </a:rPr>
              <a:t>) = 1 – p</a:t>
            </a:r>
          </a:p>
        </p:txBody>
      </p:sp>
      <p:sp>
        <p:nvSpPr>
          <p:cNvPr id="335930" name="Text Box 58"/>
          <p:cNvSpPr txBox="1">
            <a:spLocks noChangeArrowheads="1"/>
          </p:cNvSpPr>
          <p:nvPr/>
        </p:nvSpPr>
        <p:spPr bwMode="auto">
          <a:xfrm rot="-1050223">
            <a:off x="3028952" y="3860438"/>
            <a:ext cx="1030287" cy="396875"/>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P(S</a:t>
            </a:r>
            <a:r>
              <a:rPr lang="en-US" altLang="en-US" sz="2000">
                <a:latin typeface="Arial Narrow" pitchFamily="34" charset="0"/>
              </a:rPr>
              <a:t>2</a:t>
            </a:r>
            <a:r>
              <a:rPr lang="en-US" altLang="en-US" sz="2000" baseline="0">
                <a:latin typeface="Arial Narrow" pitchFamily="34" charset="0"/>
              </a:rPr>
              <a:t>) = p</a:t>
            </a:r>
          </a:p>
        </p:txBody>
      </p:sp>
      <p:sp>
        <p:nvSpPr>
          <p:cNvPr id="335931" name="Text Box 59"/>
          <p:cNvSpPr txBox="1">
            <a:spLocks noChangeArrowheads="1"/>
          </p:cNvSpPr>
          <p:nvPr/>
        </p:nvSpPr>
        <p:spPr bwMode="auto">
          <a:xfrm rot="1116276">
            <a:off x="2624139" y="4982800"/>
            <a:ext cx="1363663" cy="396875"/>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P(F</a:t>
            </a:r>
            <a:r>
              <a:rPr lang="en-US" altLang="en-US" sz="2000">
                <a:latin typeface="Arial Narrow" pitchFamily="34" charset="0"/>
              </a:rPr>
              <a:t>2</a:t>
            </a:r>
            <a:r>
              <a:rPr lang="en-US" altLang="en-US" sz="2000" baseline="0">
                <a:latin typeface="Arial Narrow" pitchFamily="34" charset="0"/>
              </a:rPr>
              <a:t>) = 1 – p</a:t>
            </a:r>
          </a:p>
        </p:txBody>
      </p:sp>
      <p:sp>
        <p:nvSpPr>
          <p:cNvPr id="335940" name="Text Box 68"/>
          <p:cNvSpPr txBox="1">
            <a:spLocks noChangeArrowheads="1"/>
          </p:cNvSpPr>
          <p:nvPr/>
        </p:nvSpPr>
        <p:spPr bwMode="auto">
          <a:xfrm rot="-841708">
            <a:off x="4892677" y="812438"/>
            <a:ext cx="1033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800" baseline="0">
                <a:latin typeface="Arial Narrow" pitchFamily="34" charset="0"/>
              </a:rPr>
              <a:t>P(S</a:t>
            </a:r>
            <a:r>
              <a:rPr lang="en-US" altLang="en-US" sz="1800">
                <a:latin typeface="Arial Narrow" pitchFamily="34" charset="0"/>
              </a:rPr>
              <a:t>3</a:t>
            </a:r>
            <a:r>
              <a:rPr lang="en-US" altLang="en-US" sz="1800" baseline="0">
                <a:latin typeface="Arial Narrow" pitchFamily="34" charset="0"/>
              </a:rPr>
              <a:t>) = p</a:t>
            </a:r>
          </a:p>
        </p:txBody>
      </p:sp>
      <p:sp>
        <p:nvSpPr>
          <p:cNvPr id="335941" name="Text Box 69"/>
          <p:cNvSpPr txBox="1">
            <a:spLocks noChangeArrowheads="1"/>
          </p:cNvSpPr>
          <p:nvPr/>
        </p:nvSpPr>
        <p:spPr bwMode="auto">
          <a:xfrm rot="-704644">
            <a:off x="5005389" y="1953850"/>
            <a:ext cx="9477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800" baseline="0">
                <a:latin typeface="Arial Narrow" pitchFamily="34" charset="0"/>
              </a:rPr>
              <a:t>P(S</a:t>
            </a:r>
            <a:r>
              <a:rPr lang="en-US" altLang="en-US" sz="1800">
                <a:latin typeface="Arial Narrow" pitchFamily="34" charset="0"/>
              </a:rPr>
              <a:t>3</a:t>
            </a:r>
            <a:r>
              <a:rPr lang="en-US" altLang="en-US" sz="1800" baseline="0">
                <a:latin typeface="Arial Narrow" pitchFamily="34" charset="0"/>
              </a:rPr>
              <a:t>) = p</a:t>
            </a:r>
          </a:p>
        </p:txBody>
      </p:sp>
      <p:sp>
        <p:nvSpPr>
          <p:cNvPr id="335942" name="Text Box 70"/>
          <p:cNvSpPr txBox="1">
            <a:spLocks noChangeArrowheads="1"/>
          </p:cNvSpPr>
          <p:nvPr/>
        </p:nvSpPr>
        <p:spPr bwMode="auto">
          <a:xfrm rot="-704644">
            <a:off x="5110164" y="3412763"/>
            <a:ext cx="8429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800" baseline="0">
                <a:latin typeface="Arial Narrow" pitchFamily="34" charset="0"/>
              </a:rPr>
              <a:t>P(S</a:t>
            </a:r>
            <a:r>
              <a:rPr lang="en-US" altLang="en-US" sz="1800">
                <a:latin typeface="Arial Narrow" pitchFamily="34" charset="0"/>
              </a:rPr>
              <a:t>3</a:t>
            </a:r>
            <a:r>
              <a:rPr lang="en-US" altLang="en-US" sz="1800" baseline="0">
                <a:latin typeface="Arial Narrow" pitchFamily="34" charset="0"/>
              </a:rPr>
              <a:t>)=p</a:t>
            </a:r>
          </a:p>
        </p:txBody>
      </p:sp>
      <p:sp>
        <p:nvSpPr>
          <p:cNvPr id="335943" name="Text Box 71"/>
          <p:cNvSpPr txBox="1">
            <a:spLocks noChangeArrowheads="1"/>
          </p:cNvSpPr>
          <p:nvPr/>
        </p:nvSpPr>
        <p:spPr bwMode="auto">
          <a:xfrm rot="-841708">
            <a:off x="4751389" y="4577988"/>
            <a:ext cx="1152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P(S</a:t>
            </a:r>
            <a:r>
              <a:rPr lang="en-US" altLang="en-US" sz="2000">
                <a:latin typeface="Arial Narrow" pitchFamily="34" charset="0"/>
              </a:rPr>
              <a:t>3</a:t>
            </a:r>
            <a:r>
              <a:rPr lang="en-US" altLang="en-US" sz="2000" baseline="0">
                <a:latin typeface="Arial Narrow" pitchFamily="34" charset="0"/>
              </a:rPr>
              <a:t>) = p</a:t>
            </a:r>
          </a:p>
        </p:txBody>
      </p:sp>
      <p:sp>
        <p:nvSpPr>
          <p:cNvPr id="335944" name="Text Box 72"/>
          <p:cNvSpPr txBox="1">
            <a:spLocks noChangeArrowheads="1"/>
          </p:cNvSpPr>
          <p:nvPr/>
        </p:nvSpPr>
        <p:spPr bwMode="auto">
          <a:xfrm rot="741249">
            <a:off x="4894264" y="1417275"/>
            <a:ext cx="125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800" baseline="0">
                <a:latin typeface="Arial Narrow" pitchFamily="34" charset="0"/>
              </a:rPr>
              <a:t>P(F</a:t>
            </a:r>
            <a:r>
              <a:rPr lang="en-US" altLang="en-US" sz="1800">
                <a:latin typeface="Arial Narrow" pitchFamily="34" charset="0"/>
              </a:rPr>
              <a:t>3</a:t>
            </a:r>
            <a:r>
              <a:rPr lang="en-US" altLang="en-US" sz="1800" baseline="0">
                <a:latin typeface="Arial Narrow" pitchFamily="34" charset="0"/>
              </a:rPr>
              <a:t>) = 1 – p</a:t>
            </a:r>
          </a:p>
        </p:txBody>
      </p:sp>
      <p:sp>
        <p:nvSpPr>
          <p:cNvPr id="335945" name="Text Box 73"/>
          <p:cNvSpPr txBox="1">
            <a:spLocks noChangeArrowheads="1"/>
          </p:cNvSpPr>
          <p:nvPr/>
        </p:nvSpPr>
        <p:spPr bwMode="auto">
          <a:xfrm rot="838947">
            <a:off x="4986339" y="2530113"/>
            <a:ext cx="1112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800" baseline="0">
                <a:latin typeface="Arial Narrow" pitchFamily="34" charset="0"/>
              </a:rPr>
              <a:t>P(F</a:t>
            </a:r>
            <a:r>
              <a:rPr lang="en-US" altLang="en-US" sz="1800">
                <a:latin typeface="Arial Narrow" pitchFamily="34" charset="0"/>
              </a:rPr>
              <a:t>3</a:t>
            </a:r>
            <a:r>
              <a:rPr lang="en-US" altLang="en-US" sz="1800" baseline="0">
                <a:latin typeface="Arial Narrow" pitchFamily="34" charset="0"/>
              </a:rPr>
              <a:t>)=1 - p</a:t>
            </a:r>
          </a:p>
        </p:txBody>
      </p:sp>
      <p:sp>
        <p:nvSpPr>
          <p:cNvPr id="335946" name="Text Box 74"/>
          <p:cNvSpPr txBox="1">
            <a:spLocks noChangeArrowheads="1"/>
          </p:cNvSpPr>
          <p:nvPr/>
        </p:nvSpPr>
        <p:spPr bwMode="auto">
          <a:xfrm rot="641812">
            <a:off x="4746627" y="3923938"/>
            <a:ext cx="15303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800" baseline="0">
                <a:latin typeface="Arial Narrow" pitchFamily="34" charset="0"/>
              </a:rPr>
              <a:t>P(F</a:t>
            </a:r>
            <a:r>
              <a:rPr lang="en-US" altLang="en-US" sz="1800">
                <a:latin typeface="Arial Narrow" pitchFamily="34" charset="0"/>
              </a:rPr>
              <a:t>3</a:t>
            </a:r>
            <a:r>
              <a:rPr lang="en-US" altLang="en-US" sz="1800" baseline="0">
                <a:latin typeface="Arial Narrow" pitchFamily="34" charset="0"/>
              </a:rPr>
              <a:t>) = 1 – p</a:t>
            </a:r>
          </a:p>
        </p:txBody>
      </p:sp>
      <p:sp>
        <p:nvSpPr>
          <p:cNvPr id="335947" name="Text Box 75"/>
          <p:cNvSpPr txBox="1">
            <a:spLocks noChangeArrowheads="1"/>
          </p:cNvSpPr>
          <p:nvPr/>
        </p:nvSpPr>
        <p:spPr bwMode="auto">
          <a:xfrm rot="764238">
            <a:off x="4824414" y="5178063"/>
            <a:ext cx="12525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800" baseline="0">
                <a:latin typeface="Arial Narrow" pitchFamily="34" charset="0"/>
              </a:rPr>
              <a:t>P(F</a:t>
            </a:r>
            <a:r>
              <a:rPr lang="en-US" altLang="en-US" sz="1800">
                <a:latin typeface="Arial Narrow" pitchFamily="34" charset="0"/>
              </a:rPr>
              <a:t>3</a:t>
            </a:r>
            <a:r>
              <a:rPr lang="en-US" altLang="en-US" sz="1800" baseline="0">
                <a:latin typeface="Arial Narrow" pitchFamily="34" charset="0"/>
              </a:rPr>
              <a:t>) = 1 – p</a:t>
            </a:r>
          </a:p>
        </p:txBody>
      </p:sp>
      <p:sp>
        <p:nvSpPr>
          <p:cNvPr id="82" name="Text Box 49"/>
          <p:cNvSpPr txBox="1">
            <a:spLocks noChangeArrowheads="1"/>
          </p:cNvSpPr>
          <p:nvPr/>
        </p:nvSpPr>
        <p:spPr bwMode="auto">
          <a:xfrm>
            <a:off x="6648452" y="5441588"/>
            <a:ext cx="1757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a:latin typeface="Arial Narrow" pitchFamily="34" charset="0"/>
              </a:rPr>
              <a:t>P(FFF) = (1 – p)</a:t>
            </a:r>
            <a:r>
              <a:rPr lang="en-US" altLang="en-US" sz="2000" baseline="30000">
                <a:latin typeface="Arial Narrow" pitchFamily="34" charset="0"/>
              </a:rPr>
              <a:t>3</a:t>
            </a:r>
            <a:endParaRPr lang="en-US" altLang="en-US" sz="2000" baseline="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35922"/>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335924"/>
                                        </p:tgtEl>
                                        <p:attrNameLst>
                                          <p:attrName>style.visibility</p:attrName>
                                        </p:attrNameLst>
                                      </p:cBhvr>
                                      <p:to>
                                        <p:strVal val="visible"/>
                                      </p:to>
                                    </p:set>
                                  </p:childTnLst>
                                </p:cTn>
                              </p:par>
                            </p:childTnLst>
                          </p:cTn>
                        </p:par>
                        <p:par>
                          <p:cTn id="14" fill="hold" nodeType="afterGroup">
                            <p:stCondLst>
                              <p:cond delay="1500"/>
                            </p:stCondLst>
                            <p:childTnLst>
                              <p:par>
                                <p:cTn id="15" presetID="4" presetClass="entr" presetSubtype="32" fill="hold" grpId="0" nodeType="afterEffect">
                                  <p:stCondLst>
                                    <p:cond delay="0"/>
                                  </p:stCondLst>
                                  <p:childTnLst>
                                    <p:set>
                                      <p:cBhvr>
                                        <p:cTn id="16" dur="1" fill="hold">
                                          <p:stCondLst>
                                            <p:cond delay="0"/>
                                          </p:stCondLst>
                                        </p:cTn>
                                        <p:tgtEl>
                                          <p:spTgt spid="335888"/>
                                        </p:tgtEl>
                                        <p:attrNameLst>
                                          <p:attrName>style.visibility</p:attrName>
                                        </p:attrNameLst>
                                      </p:cBhvr>
                                      <p:to>
                                        <p:strVal val="visible"/>
                                      </p:to>
                                    </p:set>
                                    <p:animEffect transition="in" filter="box(out)">
                                      <p:cBhvr>
                                        <p:cTn id="17" dur="500"/>
                                        <p:tgtEl>
                                          <p:spTgt spid="335888"/>
                                        </p:tgtEl>
                                      </p:cBhvr>
                                    </p:animEffect>
                                  </p:childTnLst>
                                </p:cTn>
                              </p:par>
                            </p:childTnLst>
                          </p:cTn>
                        </p:par>
                        <p:par>
                          <p:cTn id="18" fill="hold" nodeType="afterGroup">
                            <p:stCondLst>
                              <p:cond delay="2000"/>
                            </p:stCondLst>
                            <p:childTnLst>
                              <p:par>
                                <p:cTn id="19" presetID="4" presetClass="entr" presetSubtype="32" fill="hold" grpId="0" nodeType="afterEffect">
                                  <p:stCondLst>
                                    <p:cond delay="0"/>
                                  </p:stCondLst>
                                  <p:childTnLst>
                                    <p:set>
                                      <p:cBhvr>
                                        <p:cTn id="20" dur="1" fill="hold">
                                          <p:stCondLst>
                                            <p:cond delay="0"/>
                                          </p:stCondLst>
                                        </p:cTn>
                                        <p:tgtEl>
                                          <p:spTgt spid="335898"/>
                                        </p:tgtEl>
                                        <p:attrNameLst>
                                          <p:attrName>style.visibility</p:attrName>
                                        </p:attrNameLst>
                                      </p:cBhvr>
                                      <p:to>
                                        <p:strVal val="visible"/>
                                      </p:to>
                                    </p:set>
                                    <p:animEffect transition="in" filter="box(out)">
                                      <p:cBhvr>
                                        <p:cTn id="21" dur="500"/>
                                        <p:tgtEl>
                                          <p:spTgt spid="33589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par>
                          <p:cTn id="27" fill="hold" nodeType="afterGroup">
                            <p:stCondLst>
                              <p:cond delay="500"/>
                            </p:stCondLst>
                            <p:childTnLst>
                              <p:par>
                                <p:cTn id="28" presetID="4" presetClass="entr" presetSubtype="32" fill="hold" grpId="0" nodeType="afterEffect">
                                  <p:stCondLst>
                                    <p:cond delay="0"/>
                                  </p:stCondLst>
                                  <p:childTnLst>
                                    <p:set>
                                      <p:cBhvr>
                                        <p:cTn id="29" dur="1" fill="hold">
                                          <p:stCondLst>
                                            <p:cond delay="0"/>
                                          </p:stCondLst>
                                        </p:cTn>
                                        <p:tgtEl>
                                          <p:spTgt spid="335889"/>
                                        </p:tgtEl>
                                        <p:attrNameLst>
                                          <p:attrName>style.visibility</p:attrName>
                                        </p:attrNameLst>
                                      </p:cBhvr>
                                      <p:to>
                                        <p:strVal val="visible"/>
                                      </p:to>
                                    </p:set>
                                    <p:animEffect transition="in" filter="box(out)">
                                      <p:cBhvr>
                                        <p:cTn id="30" dur="500"/>
                                        <p:tgtEl>
                                          <p:spTgt spid="335889"/>
                                        </p:tgtEl>
                                      </p:cBhvr>
                                    </p:animEffect>
                                  </p:childTnLst>
                                </p:cTn>
                              </p:par>
                            </p:childTnLst>
                          </p:cTn>
                        </p:par>
                        <p:par>
                          <p:cTn id="31" fill="hold" nodeType="afterGroup">
                            <p:stCondLst>
                              <p:cond delay="1000"/>
                            </p:stCondLst>
                            <p:childTnLst>
                              <p:par>
                                <p:cTn id="32" presetID="4" presetClass="entr" presetSubtype="32" fill="hold" grpId="0" nodeType="afterEffect">
                                  <p:stCondLst>
                                    <p:cond delay="0"/>
                                  </p:stCondLst>
                                  <p:childTnLst>
                                    <p:set>
                                      <p:cBhvr>
                                        <p:cTn id="33" dur="1" fill="hold">
                                          <p:stCondLst>
                                            <p:cond delay="0"/>
                                          </p:stCondLst>
                                        </p:cTn>
                                        <p:tgtEl>
                                          <p:spTgt spid="335895"/>
                                        </p:tgtEl>
                                        <p:attrNameLst>
                                          <p:attrName>style.visibility</p:attrName>
                                        </p:attrNameLst>
                                      </p:cBhvr>
                                      <p:to>
                                        <p:strVal val="visible"/>
                                      </p:to>
                                    </p:set>
                                    <p:animEffect transition="in" filter="box(out)">
                                      <p:cBhvr>
                                        <p:cTn id="34" dur="500"/>
                                        <p:tgtEl>
                                          <p:spTgt spid="335895"/>
                                        </p:tgtEl>
                                      </p:cBhvr>
                                    </p:animEffect>
                                  </p:childTnLst>
                                </p:cTn>
                              </p:par>
                            </p:childTnLst>
                          </p:cTn>
                        </p:par>
                        <p:par>
                          <p:cTn id="35" fill="hold" nodeType="afterGroup">
                            <p:stCondLst>
                              <p:cond delay="1500"/>
                            </p:stCondLst>
                            <p:childTnLst>
                              <p:par>
                                <p:cTn id="36" presetID="4" presetClass="entr" presetSubtype="32" fill="hold" grpId="0" nodeType="afterEffect">
                                  <p:stCondLst>
                                    <p:cond delay="0"/>
                                  </p:stCondLst>
                                  <p:childTnLst>
                                    <p:set>
                                      <p:cBhvr>
                                        <p:cTn id="37" dur="1" fill="hold">
                                          <p:stCondLst>
                                            <p:cond delay="0"/>
                                          </p:stCondLst>
                                        </p:cTn>
                                        <p:tgtEl>
                                          <p:spTgt spid="335892"/>
                                        </p:tgtEl>
                                        <p:attrNameLst>
                                          <p:attrName>style.visibility</p:attrName>
                                        </p:attrNameLst>
                                      </p:cBhvr>
                                      <p:to>
                                        <p:strVal val="visible"/>
                                      </p:to>
                                    </p:set>
                                    <p:animEffect transition="in" filter="box(out)">
                                      <p:cBhvr>
                                        <p:cTn id="38" dur="500"/>
                                        <p:tgtEl>
                                          <p:spTgt spid="335892"/>
                                        </p:tgtEl>
                                      </p:cBhvr>
                                    </p:animEffect>
                                  </p:childTnLst>
                                </p:cTn>
                              </p:par>
                            </p:childTnLst>
                          </p:cTn>
                        </p:par>
                        <p:par>
                          <p:cTn id="39" fill="hold" nodeType="afterGroup">
                            <p:stCondLst>
                              <p:cond delay="2000"/>
                            </p:stCondLst>
                            <p:childTnLst>
                              <p:par>
                                <p:cTn id="40" presetID="4" presetClass="entr" presetSubtype="32" fill="hold" grpId="0" nodeType="afterEffect">
                                  <p:stCondLst>
                                    <p:cond delay="0"/>
                                  </p:stCondLst>
                                  <p:childTnLst>
                                    <p:set>
                                      <p:cBhvr>
                                        <p:cTn id="41" dur="1" fill="hold">
                                          <p:stCondLst>
                                            <p:cond delay="0"/>
                                          </p:stCondLst>
                                        </p:cTn>
                                        <p:tgtEl>
                                          <p:spTgt spid="335899"/>
                                        </p:tgtEl>
                                        <p:attrNameLst>
                                          <p:attrName>style.visibility</p:attrName>
                                        </p:attrNameLst>
                                      </p:cBhvr>
                                      <p:to>
                                        <p:strVal val="visible"/>
                                      </p:to>
                                    </p:set>
                                    <p:animEffect transition="in" filter="box(out)">
                                      <p:cBhvr>
                                        <p:cTn id="42" dur="500"/>
                                        <p:tgtEl>
                                          <p:spTgt spid="335899"/>
                                        </p:tgtEl>
                                      </p:cBhvr>
                                    </p:animEffect>
                                  </p:childTnLst>
                                </p:cTn>
                              </p:par>
                            </p:childTnLst>
                          </p:cTn>
                        </p:par>
                        <p:par>
                          <p:cTn id="43" fill="hold" nodeType="afterGroup">
                            <p:stCondLst>
                              <p:cond delay="2500"/>
                            </p:stCondLst>
                            <p:childTnLst>
                              <p:par>
                                <p:cTn id="44" presetID="1" presetClass="entr" presetSubtype="0" fill="hold" grpId="0" nodeType="afterEffect">
                                  <p:stCondLst>
                                    <p:cond delay="500"/>
                                  </p:stCondLst>
                                  <p:childTnLst>
                                    <p:set>
                                      <p:cBhvr>
                                        <p:cTn id="45" dur="1" fill="hold">
                                          <p:stCondLst>
                                            <p:cond delay="499"/>
                                          </p:stCondLst>
                                        </p:cTn>
                                        <p:tgtEl>
                                          <p:spTgt spid="335923"/>
                                        </p:tgtEl>
                                        <p:attrNameLst>
                                          <p:attrName>style.visibility</p:attrName>
                                        </p:attrNameLst>
                                      </p:cBhvr>
                                      <p:to>
                                        <p:strVal val="visible"/>
                                      </p:to>
                                    </p:set>
                                  </p:childTnLst>
                                </p:cTn>
                              </p:par>
                            </p:childTnLst>
                          </p:cTn>
                        </p:par>
                        <p:par>
                          <p:cTn id="46" fill="hold" nodeType="afterGroup">
                            <p:stCondLst>
                              <p:cond delay="3500"/>
                            </p:stCondLst>
                            <p:childTnLst>
                              <p:par>
                                <p:cTn id="47" presetID="1" presetClass="entr" presetSubtype="0" fill="hold" grpId="0" nodeType="afterEffect">
                                  <p:stCondLst>
                                    <p:cond delay="500"/>
                                  </p:stCondLst>
                                  <p:childTnLst>
                                    <p:set>
                                      <p:cBhvr>
                                        <p:cTn id="48" dur="1" fill="hold">
                                          <p:stCondLst>
                                            <p:cond delay="499"/>
                                          </p:stCondLst>
                                        </p:cTn>
                                        <p:tgtEl>
                                          <p:spTgt spid="335925"/>
                                        </p:tgtEl>
                                        <p:attrNameLst>
                                          <p:attrName>style.visibility</p:attrName>
                                        </p:attrNameLst>
                                      </p:cBhvr>
                                      <p:to>
                                        <p:strVal val="visible"/>
                                      </p:to>
                                    </p:set>
                                  </p:childTnLst>
                                </p:cTn>
                              </p:par>
                            </p:childTnLst>
                          </p:cTn>
                        </p:par>
                        <p:par>
                          <p:cTn id="49" fill="hold" nodeType="afterGroup">
                            <p:stCondLst>
                              <p:cond delay="4500"/>
                            </p:stCondLst>
                            <p:childTnLst>
                              <p:par>
                                <p:cTn id="50" presetID="1" presetClass="entr" presetSubtype="0" fill="hold" grpId="0" nodeType="afterEffect">
                                  <p:stCondLst>
                                    <p:cond delay="500"/>
                                  </p:stCondLst>
                                  <p:childTnLst>
                                    <p:set>
                                      <p:cBhvr>
                                        <p:cTn id="51" dur="1" fill="hold">
                                          <p:stCondLst>
                                            <p:cond delay="499"/>
                                          </p:stCondLst>
                                        </p:cTn>
                                        <p:tgtEl>
                                          <p:spTgt spid="335926"/>
                                        </p:tgtEl>
                                        <p:attrNameLst>
                                          <p:attrName>style.visibility</p:attrName>
                                        </p:attrNameLst>
                                      </p:cBhvr>
                                      <p:to>
                                        <p:strVal val="visible"/>
                                      </p:to>
                                    </p:set>
                                  </p:childTnLst>
                                </p:cTn>
                              </p:par>
                            </p:childTnLst>
                          </p:cTn>
                        </p:par>
                        <p:par>
                          <p:cTn id="52" fill="hold" nodeType="afterGroup">
                            <p:stCondLst>
                              <p:cond delay="5500"/>
                            </p:stCondLst>
                            <p:childTnLst>
                              <p:par>
                                <p:cTn id="53" presetID="1" presetClass="entr" presetSubtype="0" fill="hold" grpId="0" nodeType="afterEffect">
                                  <p:stCondLst>
                                    <p:cond delay="500"/>
                                  </p:stCondLst>
                                  <p:childTnLst>
                                    <p:set>
                                      <p:cBhvr>
                                        <p:cTn id="54" dur="1" fill="hold">
                                          <p:stCondLst>
                                            <p:cond delay="499"/>
                                          </p:stCondLst>
                                        </p:cTn>
                                        <p:tgtEl>
                                          <p:spTgt spid="335927"/>
                                        </p:tgtEl>
                                        <p:attrNameLst>
                                          <p:attrName>style.visibility</p:attrName>
                                        </p:attrNameLst>
                                      </p:cBhvr>
                                      <p:to>
                                        <p:strVal val="visible"/>
                                      </p:to>
                                    </p:set>
                                  </p:childTnLst>
                                </p:cTn>
                              </p:par>
                            </p:childTnLst>
                          </p:cTn>
                        </p:par>
                        <p:par>
                          <p:cTn id="55" fill="hold" nodeType="afterGroup">
                            <p:stCondLst>
                              <p:cond delay="6500"/>
                            </p:stCondLst>
                            <p:childTnLst>
                              <p:par>
                                <p:cTn id="56" presetID="4" presetClass="entr" presetSubtype="32" fill="hold" grpId="0" nodeType="afterEffect">
                                  <p:stCondLst>
                                    <p:cond delay="0"/>
                                  </p:stCondLst>
                                  <p:childTnLst>
                                    <p:set>
                                      <p:cBhvr>
                                        <p:cTn id="57" dur="1" fill="hold">
                                          <p:stCondLst>
                                            <p:cond delay="0"/>
                                          </p:stCondLst>
                                        </p:cTn>
                                        <p:tgtEl>
                                          <p:spTgt spid="335928"/>
                                        </p:tgtEl>
                                        <p:attrNameLst>
                                          <p:attrName>style.visibility</p:attrName>
                                        </p:attrNameLst>
                                      </p:cBhvr>
                                      <p:to>
                                        <p:strVal val="visible"/>
                                      </p:to>
                                    </p:set>
                                    <p:animEffect transition="in" filter="box(out)">
                                      <p:cBhvr>
                                        <p:cTn id="58" dur="500"/>
                                        <p:tgtEl>
                                          <p:spTgt spid="33592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335929"/>
                                        </p:tgtEl>
                                        <p:attrNameLst>
                                          <p:attrName>style.visibility</p:attrName>
                                        </p:attrNameLst>
                                      </p:cBhvr>
                                      <p:to>
                                        <p:strVal val="visible"/>
                                      </p:to>
                                    </p:set>
                                    <p:animEffect transition="in" filter="box(out)">
                                      <p:cBhvr>
                                        <p:cTn id="63" dur="500"/>
                                        <p:tgtEl>
                                          <p:spTgt spid="335929"/>
                                        </p:tgtEl>
                                      </p:cBhvr>
                                    </p:animEffect>
                                  </p:childTnLst>
                                </p:cTn>
                              </p:par>
                            </p:childTnLst>
                          </p:cTn>
                        </p:par>
                        <p:par>
                          <p:cTn id="64" fill="hold" nodeType="afterGroup">
                            <p:stCondLst>
                              <p:cond delay="500"/>
                            </p:stCondLst>
                            <p:childTnLst>
                              <p:par>
                                <p:cTn id="65" presetID="4" presetClass="entr" presetSubtype="32" fill="hold" grpId="0" nodeType="afterEffect">
                                  <p:stCondLst>
                                    <p:cond delay="500"/>
                                  </p:stCondLst>
                                  <p:childTnLst>
                                    <p:set>
                                      <p:cBhvr>
                                        <p:cTn id="66" dur="1" fill="hold">
                                          <p:stCondLst>
                                            <p:cond delay="0"/>
                                          </p:stCondLst>
                                        </p:cTn>
                                        <p:tgtEl>
                                          <p:spTgt spid="335930"/>
                                        </p:tgtEl>
                                        <p:attrNameLst>
                                          <p:attrName>style.visibility</p:attrName>
                                        </p:attrNameLst>
                                      </p:cBhvr>
                                      <p:to>
                                        <p:strVal val="visible"/>
                                      </p:to>
                                    </p:set>
                                    <p:animEffect transition="in" filter="box(out)">
                                      <p:cBhvr>
                                        <p:cTn id="67" dur="500"/>
                                        <p:tgtEl>
                                          <p:spTgt spid="335930"/>
                                        </p:tgtEl>
                                      </p:cBhvr>
                                    </p:animEffect>
                                  </p:childTnLst>
                                </p:cTn>
                              </p:par>
                            </p:childTnLst>
                          </p:cTn>
                        </p:par>
                        <p:par>
                          <p:cTn id="68" fill="hold" nodeType="afterGroup">
                            <p:stCondLst>
                              <p:cond delay="1500"/>
                            </p:stCondLst>
                            <p:childTnLst>
                              <p:par>
                                <p:cTn id="69" presetID="4" presetClass="entr" presetSubtype="32" fill="hold" grpId="0" nodeType="afterEffect">
                                  <p:stCondLst>
                                    <p:cond delay="500"/>
                                  </p:stCondLst>
                                  <p:childTnLst>
                                    <p:set>
                                      <p:cBhvr>
                                        <p:cTn id="70" dur="1" fill="hold">
                                          <p:stCondLst>
                                            <p:cond delay="0"/>
                                          </p:stCondLst>
                                        </p:cTn>
                                        <p:tgtEl>
                                          <p:spTgt spid="335931"/>
                                        </p:tgtEl>
                                        <p:attrNameLst>
                                          <p:attrName>style.visibility</p:attrName>
                                        </p:attrNameLst>
                                      </p:cBhvr>
                                      <p:to>
                                        <p:strVal val="visible"/>
                                      </p:to>
                                    </p:set>
                                    <p:animEffect transition="in" filter="box(out)">
                                      <p:cBhvr>
                                        <p:cTn id="71" dur="500"/>
                                        <p:tgtEl>
                                          <p:spTgt spid="33593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2"/>
                                        </p:tgtEl>
                                        <p:attrNameLst>
                                          <p:attrName>style.visibility</p:attrName>
                                        </p:attrNameLst>
                                      </p:cBhvr>
                                      <p:to>
                                        <p:strVal val="visible"/>
                                      </p:to>
                                    </p:set>
                                    <p:animEffect transition="in" filter="wipe(left)">
                                      <p:cBhvr>
                                        <p:cTn id="76" dur="500"/>
                                        <p:tgtEl>
                                          <p:spTgt spid="2"/>
                                        </p:tgtEl>
                                      </p:cBhvr>
                                    </p:animEffect>
                                  </p:childTnLst>
                                </p:cTn>
                              </p:par>
                            </p:childTnLst>
                          </p:cTn>
                        </p:par>
                        <p:par>
                          <p:cTn id="77" fill="hold" nodeType="afterGroup">
                            <p:stCondLst>
                              <p:cond delay="500"/>
                            </p:stCondLst>
                            <p:childTnLst>
                              <p:par>
                                <p:cTn id="78" presetID="4" presetClass="entr" presetSubtype="32" fill="hold" grpId="0" nodeType="afterEffect">
                                  <p:stCondLst>
                                    <p:cond delay="0"/>
                                  </p:stCondLst>
                                  <p:childTnLst>
                                    <p:set>
                                      <p:cBhvr>
                                        <p:cTn id="79" dur="1" fill="hold">
                                          <p:stCondLst>
                                            <p:cond delay="0"/>
                                          </p:stCondLst>
                                        </p:cTn>
                                        <p:tgtEl>
                                          <p:spTgt spid="335890"/>
                                        </p:tgtEl>
                                        <p:attrNameLst>
                                          <p:attrName>style.visibility</p:attrName>
                                        </p:attrNameLst>
                                      </p:cBhvr>
                                      <p:to>
                                        <p:strVal val="visible"/>
                                      </p:to>
                                    </p:set>
                                    <p:animEffect transition="in" filter="box(out)">
                                      <p:cBhvr>
                                        <p:cTn id="80" dur="500"/>
                                        <p:tgtEl>
                                          <p:spTgt spid="335890"/>
                                        </p:tgtEl>
                                      </p:cBhvr>
                                    </p:animEffect>
                                  </p:childTnLst>
                                </p:cTn>
                              </p:par>
                            </p:childTnLst>
                          </p:cTn>
                        </p:par>
                        <p:par>
                          <p:cTn id="81" fill="hold" nodeType="afterGroup">
                            <p:stCondLst>
                              <p:cond delay="1000"/>
                            </p:stCondLst>
                            <p:childTnLst>
                              <p:par>
                                <p:cTn id="82" presetID="4" presetClass="entr" presetSubtype="32" fill="hold" grpId="0" nodeType="afterEffect">
                                  <p:stCondLst>
                                    <p:cond delay="0"/>
                                  </p:stCondLst>
                                  <p:childTnLst>
                                    <p:set>
                                      <p:cBhvr>
                                        <p:cTn id="83" dur="1" fill="hold">
                                          <p:stCondLst>
                                            <p:cond delay="0"/>
                                          </p:stCondLst>
                                        </p:cTn>
                                        <p:tgtEl>
                                          <p:spTgt spid="335891"/>
                                        </p:tgtEl>
                                        <p:attrNameLst>
                                          <p:attrName>style.visibility</p:attrName>
                                        </p:attrNameLst>
                                      </p:cBhvr>
                                      <p:to>
                                        <p:strVal val="visible"/>
                                      </p:to>
                                    </p:set>
                                    <p:animEffect transition="in" filter="box(out)">
                                      <p:cBhvr>
                                        <p:cTn id="84" dur="500"/>
                                        <p:tgtEl>
                                          <p:spTgt spid="335891"/>
                                        </p:tgtEl>
                                      </p:cBhvr>
                                    </p:animEffect>
                                  </p:childTnLst>
                                </p:cTn>
                              </p:par>
                            </p:childTnLst>
                          </p:cTn>
                        </p:par>
                        <p:par>
                          <p:cTn id="85" fill="hold" nodeType="afterGroup">
                            <p:stCondLst>
                              <p:cond delay="1500"/>
                            </p:stCondLst>
                            <p:childTnLst>
                              <p:par>
                                <p:cTn id="86" presetID="4" presetClass="entr" presetSubtype="32" fill="hold" grpId="0" nodeType="afterEffect">
                                  <p:stCondLst>
                                    <p:cond delay="0"/>
                                  </p:stCondLst>
                                  <p:childTnLst>
                                    <p:set>
                                      <p:cBhvr>
                                        <p:cTn id="87" dur="1" fill="hold">
                                          <p:stCondLst>
                                            <p:cond delay="0"/>
                                          </p:stCondLst>
                                        </p:cTn>
                                        <p:tgtEl>
                                          <p:spTgt spid="335893"/>
                                        </p:tgtEl>
                                        <p:attrNameLst>
                                          <p:attrName>style.visibility</p:attrName>
                                        </p:attrNameLst>
                                      </p:cBhvr>
                                      <p:to>
                                        <p:strVal val="visible"/>
                                      </p:to>
                                    </p:set>
                                    <p:animEffect transition="in" filter="box(out)">
                                      <p:cBhvr>
                                        <p:cTn id="88" dur="500"/>
                                        <p:tgtEl>
                                          <p:spTgt spid="335893"/>
                                        </p:tgtEl>
                                      </p:cBhvr>
                                    </p:animEffect>
                                  </p:childTnLst>
                                </p:cTn>
                              </p:par>
                            </p:childTnLst>
                          </p:cTn>
                        </p:par>
                        <p:par>
                          <p:cTn id="89" fill="hold" nodeType="afterGroup">
                            <p:stCondLst>
                              <p:cond delay="2000"/>
                            </p:stCondLst>
                            <p:childTnLst>
                              <p:par>
                                <p:cTn id="90" presetID="4" presetClass="entr" presetSubtype="32" fill="hold" grpId="0" nodeType="afterEffect">
                                  <p:stCondLst>
                                    <p:cond delay="0"/>
                                  </p:stCondLst>
                                  <p:childTnLst>
                                    <p:set>
                                      <p:cBhvr>
                                        <p:cTn id="91" dur="1" fill="hold">
                                          <p:stCondLst>
                                            <p:cond delay="0"/>
                                          </p:stCondLst>
                                        </p:cTn>
                                        <p:tgtEl>
                                          <p:spTgt spid="335894"/>
                                        </p:tgtEl>
                                        <p:attrNameLst>
                                          <p:attrName>style.visibility</p:attrName>
                                        </p:attrNameLst>
                                      </p:cBhvr>
                                      <p:to>
                                        <p:strVal val="visible"/>
                                      </p:to>
                                    </p:set>
                                    <p:animEffect transition="in" filter="box(out)">
                                      <p:cBhvr>
                                        <p:cTn id="92" dur="500"/>
                                        <p:tgtEl>
                                          <p:spTgt spid="335894"/>
                                        </p:tgtEl>
                                      </p:cBhvr>
                                    </p:animEffect>
                                  </p:childTnLst>
                                </p:cTn>
                              </p:par>
                            </p:childTnLst>
                          </p:cTn>
                        </p:par>
                        <p:par>
                          <p:cTn id="93" fill="hold" nodeType="afterGroup">
                            <p:stCondLst>
                              <p:cond delay="2500"/>
                            </p:stCondLst>
                            <p:childTnLst>
                              <p:par>
                                <p:cTn id="94" presetID="4" presetClass="entr" presetSubtype="32" fill="hold" grpId="0" nodeType="afterEffect">
                                  <p:stCondLst>
                                    <p:cond delay="0"/>
                                  </p:stCondLst>
                                  <p:childTnLst>
                                    <p:set>
                                      <p:cBhvr>
                                        <p:cTn id="95" dur="1" fill="hold">
                                          <p:stCondLst>
                                            <p:cond delay="0"/>
                                          </p:stCondLst>
                                        </p:cTn>
                                        <p:tgtEl>
                                          <p:spTgt spid="335896"/>
                                        </p:tgtEl>
                                        <p:attrNameLst>
                                          <p:attrName>style.visibility</p:attrName>
                                        </p:attrNameLst>
                                      </p:cBhvr>
                                      <p:to>
                                        <p:strVal val="visible"/>
                                      </p:to>
                                    </p:set>
                                    <p:animEffect transition="in" filter="box(out)">
                                      <p:cBhvr>
                                        <p:cTn id="96" dur="500"/>
                                        <p:tgtEl>
                                          <p:spTgt spid="335896"/>
                                        </p:tgtEl>
                                      </p:cBhvr>
                                    </p:animEffect>
                                  </p:childTnLst>
                                </p:cTn>
                              </p:par>
                            </p:childTnLst>
                          </p:cTn>
                        </p:par>
                        <p:par>
                          <p:cTn id="97" fill="hold" nodeType="afterGroup">
                            <p:stCondLst>
                              <p:cond delay="3000"/>
                            </p:stCondLst>
                            <p:childTnLst>
                              <p:par>
                                <p:cTn id="98" presetID="4" presetClass="entr" presetSubtype="32" fill="hold" grpId="0" nodeType="afterEffect">
                                  <p:stCondLst>
                                    <p:cond delay="0"/>
                                  </p:stCondLst>
                                  <p:childTnLst>
                                    <p:set>
                                      <p:cBhvr>
                                        <p:cTn id="99" dur="1" fill="hold">
                                          <p:stCondLst>
                                            <p:cond delay="0"/>
                                          </p:stCondLst>
                                        </p:cTn>
                                        <p:tgtEl>
                                          <p:spTgt spid="335897"/>
                                        </p:tgtEl>
                                        <p:attrNameLst>
                                          <p:attrName>style.visibility</p:attrName>
                                        </p:attrNameLst>
                                      </p:cBhvr>
                                      <p:to>
                                        <p:strVal val="visible"/>
                                      </p:to>
                                    </p:set>
                                    <p:animEffect transition="in" filter="box(out)">
                                      <p:cBhvr>
                                        <p:cTn id="100" dur="500"/>
                                        <p:tgtEl>
                                          <p:spTgt spid="335897"/>
                                        </p:tgtEl>
                                      </p:cBhvr>
                                    </p:animEffect>
                                  </p:childTnLst>
                                </p:cTn>
                              </p:par>
                            </p:childTnLst>
                          </p:cTn>
                        </p:par>
                        <p:par>
                          <p:cTn id="101" fill="hold" nodeType="afterGroup">
                            <p:stCondLst>
                              <p:cond delay="3500"/>
                            </p:stCondLst>
                            <p:childTnLst>
                              <p:par>
                                <p:cTn id="102" presetID="4" presetClass="entr" presetSubtype="32" fill="hold" grpId="0" nodeType="afterEffect">
                                  <p:stCondLst>
                                    <p:cond delay="0"/>
                                  </p:stCondLst>
                                  <p:childTnLst>
                                    <p:set>
                                      <p:cBhvr>
                                        <p:cTn id="103" dur="1" fill="hold">
                                          <p:stCondLst>
                                            <p:cond delay="0"/>
                                          </p:stCondLst>
                                        </p:cTn>
                                        <p:tgtEl>
                                          <p:spTgt spid="335900"/>
                                        </p:tgtEl>
                                        <p:attrNameLst>
                                          <p:attrName>style.visibility</p:attrName>
                                        </p:attrNameLst>
                                      </p:cBhvr>
                                      <p:to>
                                        <p:strVal val="visible"/>
                                      </p:to>
                                    </p:set>
                                    <p:animEffect transition="in" filter="box(out)">
                                      <p:cBhvr>
                                        <p:cTn id="104" dur="500"/>
                                        <p:tgtEl>
                                          <p:spTgt spid="335900"/>
                                        </p:tgtEl>
                                      </p:cBhvr>
                                    </p:animEffect>
                                  </p:childTnLst>
                                </p:cTn>
                              </p:par>
                            </p:childTnLst>
                          </p:cTn>
                        </p:par>
                        <p:par>
                          <p:cTn id="105" fill="hold" nodeType="afterGroup">
                            <p:stCondLst>
                              <p:cond delay="4000"/>
                            </p:stCondLst>
                            <p:childTnLst>
                              <p:par>
                                <p:cTn id="106" presetID="4" presetClass="entr" presetSubtype="32" fill="hold" grpId="0" nodeType="afterEffect">
                                  <p:stCondLst>
                                    <p:cond delay="0"/>
                                  </p:stCondLst>
                                  <p:childTnLst>
                                    <p:set>
                                      <p:cBhvr>
                                        <p:cTn id="107" dur="1" fill="hold">
                                          <p:stCondLst>
                                            <p:cond delay="0"/>
                                          </p:stCondLst>
                                        </p:cTn>
                                        <p:tgtEl>
                                          <p:spTgt spid="335901"/>
                                        </p:tgtEl>
                                        <p:attrNameLst>
                                          <p:attrName>style.visibility</p:attrName>
                                        </p:attrNameLst>
                                      </p:cBhvr>
                                      <p:to>
                                        <p:strVal val="visible"/>
                                      </p:to>
                                    </p:set>
                                    <p:animEffect transition="in" filter="box(out)">
                                      <p:cBhvr>
                                        <p:cTn id="108" dur="500"/>
                                        <p:tgtEl>
                                          <p:spTgt spid="335901"/>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grpId="0" nodeType="clickEffect">
                                  <p:stCondLst>
                                    <p:cond delay="0"/>
                                  </p:stCondLst>
                                  <p:childTnLst>
                                    <p:set>
                                      <p:cBhvr>
                                        <p:cTn id="112" dur="1" fill="hold">
                                          <p:stCondLst>
                                            <p:cond delay="499"/>
                                          </p:stCondLst>
                                        </p:cTn>
                                        <p:tgtEl>
                                          <p:spTgt spid="335944"/>
                                        </p:tgtEl>
                                        <p:attrNameLst>
                                          <p:attrName>style.visibility</p:attrName>
                                        </p:attrNameLst>
                                      </p:cBhvr>
                                      <p:to>
                                        <p:strVal val="visible"/>
                                      </p:to>
                                    </p:set>
                                  </p:childTnLst>
                                </p:cTn>
                              </p:par>
                            </p:childTnLst>
                          </p:cTn>
                        </p:par>
                        <p:par>
                          <p:cTn id="113" fill="hold" nodeType="afterGroup">
                            <p:stCondLst>
                              <p:cond delay="500"/>
                            </p:stCondLst>
                            <p:childTnLst>
                              <p:par>
                                <p:cTn id="114" presetID="1" presetClass="entr" presetSubtype="0" fill="hold" grpId="0" nodeType="afterEffect">
                                  <p:stCondLst>
                                    <p:cond delay="500"/>
                                  </p:stCondLst>
                                  <p:childTnLst>
                                    <p:set>
                                      <p:cBhvr>
                                        <p:cTn id="115" dur="1" fill="hold">
                                          <p:stCondLst>
                                            <p:cond delay="499"/>
                                          </p:stCondLst>
                                        </p:cTn>
                                        <p:tgtEl>
                                          <p:spTgt spid="335945"/>
                                        </p:tgtEl>
                                        <p:attrNameLst>
                                          <p:attrName>style.visibility</p:attrName>
                                        </p:attrNameLst>
                                      </p:cBhvr>
                                      <p:to>
                                        <p:strVal val="visible"/>
                                      </p:to>
                                    </p:set>
                                  </p:childTnLst>
                                </p:cTn>
                              </p:par>
                            </p:childTnLst>
                          </p:cTn>
                        </p:par>
                        <p:par>
                          <p:cTn id="116" fill="hold" nodeType="afterGroup">
                            <p:stCondLst>
                              <p:cond delay="1500"/>
                            </p:stCondLst>
                            <p:childTnLst>
                              <p:par>
                                <p:cTn id="117" presetID="1" presetClass="entr" presetSubtype="0" fill="hold" grpId="0" nodeType="afterEffect">
                                  <p:stCondLst>
                                    <p:cond delay="500"/>
                                  </p:stCondLst>
                                  <p:childTnLst>
                                    <p:set>
                                      <p:cBhvr>
                                        <p:cTn id="118" dur="1" fill="hold">
                                          <p:stCondLst>
                                            <p:cond delay="499"/>
                                          </p:stCondLst>
                                        </p:cTn>
                                        <p:tgtEl>
                                          <p:spTgt spid="335946"/>
                                        </p:tgtEl>
                                        <p:attrNameLst>
                                          <p:attrName>style.visibility</p:attrName>
                                        </p:attrNameLst>
                                      </p:cBhvr>
                                      <p:to>
                                        <p:strVal val="visible"/>
                                      </p:to>
                                    </p:set>
                                  </p:childTnLst>
                                </p:cTn>
                              </p:par>
                            </p:childTnLst>
                          </p:cTn>
                        </p:par>
                        <p:par>
                          <p:cTn id="119" fill="hold" nodeType="afterGroup">
                            <p:stCondLst>
                              <p:cond delay="2500"/>
                            </p:stCondLst>
                            <p:childTnLst>
                              <p:par>
                                <p:cTn id="120" presetID="1" presetClass="entr" presetSubtype="0" fill="hold" grpId="0" nodeType="afterEffect">
                                  <p:stCondLst>
                                    <p:cond delay="500"/>
                                  </p:stCondLst>
                                  <p:childTnLst>
                                    <p:set>
                                      <p:cBhvr>
                                        <p:cTn id="121" dur="1" fill="hold">
                                          <p:stCondLst>
                                            <p:cond delay="499"/>
                                          </p:stCondLst>
                                        </p:cTn>
                                        <p:tgtEl>
                                          <p:spTgt spid="335947"/>
                                        </p:tgtEl>
                                        <p:attrNameLst>
                                          <p:attrName>style.visibility</p:attrName>
                                        </p:attrNameLst>
                                      </p:cBhvr>
                                      <p:to>
                                        <p:strVal val="visible"/>
                                      </p:to>
                                    </p:set>
                                  </p:childTnLst>
                                </p:cTn>
                              </p:par>
                            </p:childTnLst>
                          </p:cTn>
                        </p:par>
                        <p:par>
                          <p:cTn id="122" fill="hold" nodeType="afterGroup">
                            <p:stCondLst>
                              <p:cond delay="3500"/>
                            </p:stCondLst>
                            <p:childTnLst>
                              <p:par>
                                <p:cTn id="123" presetID="1" presetClass="entr" presetSubtype="0" fill="hold" grpId="0" nodeType="afterEffect">
                                  <p:stCondLst>
                                    <p:cond delay="500"/>
                                  </p:stCondLst>
                                  <p:childTnLst>
                                    <p:set>
                                      <p:cBhvr>
                                        <p:cTn id="124" dur="1" fill="hold">
                                          <p:stCondLst>
                                            <p:cond delay="499"/>
                                          </p:stCondLst>
                                        </p:cTn>
                                        <p:tgtEl>
                                          <p:spTgt spid="335940"/>
                                        </p:tgtEl>
                                        <p:attrNameLst>
                                          <p:attrName>style.visibility</p:attrName>
                                        </p:attrNameLst>
                                      </p:cBhvr>
                                      <p:to>
                                        <p:strVal val="visible"/>
                                      </p:to>
                                    </p:set>
                                  </p:childTnLst>
                                </p:cTn>
                              </p:par>
                            </p:childTnLst>
                          </p:cTn>
                        </p:par>
                        <p:par>
                          <p:cTn id="125" fill="hold" nodeType="afterGroup">
                            <p:stCondLst>
                              <p:cond delay="4500"/>
                            </p:stCondLst>
                            <p:childTnLst>
                              <p:par>
                                <p:cTn id="126" presetID="1" presetClass="entr" presetSubtype="0" fill="hold" grpId="0" nodeType="afterEffect">
                                  <p:stCondLst>
                                    <p:cond delay="500"/>
                                  </p:stCondLst>
                                  <p:childTnLst>
                                    <p:set>
                                      <p:cBhvr>
                                        <p:cTn id="127" dur="1" fill="hold">
                                          <p:stCondLst>
                                            <p:cond delay="499"/>
                                          </p:stCondLst>
                                        </p:cTn>
                                        <p:tgtEl>
                                          <p:spTgt spid="335941"/>
                                        </p:tgtEl>
                                        <p:attrNameLst>
                                          <p:attrName>style.visibility</p:attrName>
                                        </p:attrNameLst>
                                      </p:cBhvr>
                                      <p:to>
                                        <p:strVal val="visible"/>
                                      </p:to>
                                    </p:set>
                                  </p:childTnLst>
                                </p:cTn>
                              </p:par>
                            </p:childTnLst>
                          </p:cTn>
                        </p:par>
                        <p:par>
                          <p:cTn id="128" fill="hold" nodeType="afterGroup">
                            <p:stCondLst>
                              <p:cond delay="5500"/>
                            </p:stCondLst>
                            <p:childTnLst>
                              <p:par>
                                <p:cTn id="129" presetID="1" presetClass="entr" presetSubtype="0" fill="hold" grpId="0" nodeType="afterEffect">
                                  <p:stCondLst>
                                    <p:cond delay="500"/>
                                  </p:stCondLst>
                                  <p:childTnLst>
                                    <p:set>
                                      <p:cBhvr>
                                        <p:cTn id="130" dur="1" fill="hold">
                                          <p:stCondLst>
                                            <p:cond delay="499"/>
                                          </p:stCondLst>
                                        </p:cTn>
                                        <p:tgtEl>
                                          <p:spTgt spid="335942"/>
                                        </p:tgtEl>
                                        <p:attrNameLst>
                                          <p:attrName>style.visibility</p:attrName>
                                        </p:attrNameLst>
                                      </p:cBhvr>
                                      <p:to>
                                        <p:strVal val="visible"/>
                                      </p:to>
                                    </p:set>
                                  </p:childTnLst>
                                </p:cTn>
                              </p:par>
                            </p:childTnLst>
                          </p:cTn>
                        </p:par>
                        <p:par>
                          <p:cTn id="131" fill="hold" nodeType="afterGroup">
                            <p:stCondLst>
                              <p:cond delay="6500"/>
                            </p:stCondLst>
                            <p:childTnLst>
                              <p:par>
                                <p:cTn id="132" presetID="1" presetClass="entr" presetSubtype="0" fill="hold" grpId="0" nodeType="afterEffect">
                                  <p:stCondLst>
                                    <p:cond delay="500"/>
                                  </p:stCondLst>
                                  <p:childTnLst>
                                    <p:set>
                                      <p:cBhvr>
                                        <p:cTn id="133" dur="1" fill="hold">
                                          <p:stCondLst>
                                            <p:cond delay="499"/>
                                          </p:stCondLst>
                                        </p:cTn>
                                        <p:tgtEl>
                                          <p:spTgt spid="335943"/>
                                        </p:tgtEl>
                                        <p:attrNameLst>
                                          <p:attrName>style.visibility</p:attrName>
                                        </p:attrNameLst>
                                      </p:cBhvr>
                                      <p:to>
                                        <p:strVal val="visible"/>
                                      </p:to>
                                    </p:se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 presetClass="entr" presetSubtype="0" fill="hold" grpId="0" nodeType="clickEffect">
                                  <p:stCondLst>
                                    <p:cond delay="0"/>
                                  </p:stCondLst>
                                  <p:childTnLst>
                                    <p:set>
                                      <p:cBhvr>
                                        <p:cTn id="137" dur="1" fill="hold">
                                          <p:stCondLst>
                                            <p:cond delay="499"/>
                                          </p:stCondLst>
                                        </p:cTn>
                                        <p:tgtEl>
                                          <p:spTgt spid="335914"/>
                                        </p:tgtEl>
                                        <p:attrNameLst>
                                          <p:attrName>style.visibility</p:attrName>
                                        </p:attrNameLst>
                                      </p:cBhvr>
                                      <p:to>
                                        <p:strVal val="visible"/>
                                      </p:to>
                                    </p:se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 presetClass="entr" presetSubtype="0" fill="hold" grpId="0" nodeType="clickEffect">
                                  <p:stCondLst>
                                    <p:cond delay="0"/>
                                  </p:stCondLst>
                                  <p:childTnLst>
                                    <p:set>
                                      <p:cBhvr>
                                        <p:cTn id="141" dur="1" fill="hold">
                                          <p:stCondLst>
                                            <p:cond delay="499"/>
                                          </p:stCondLst>
                                        </p:cTn>
                                        <p:tgtEl>
                                          <p:spTgt spid="335915"/>
                                        </p:tgtEl>
                                        <p:attrNameLst>
                                          <p:attrName>style.visibility</p:attrName>
                                        </p:attrNameLst>
                                      </p:cBhvr>
                                      <p:to>
                                        <p:strVal val="visible"/>
                                      </p:to>
                                    </p:se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 presetClass="entr" presetSubtype="0" fill="hold" grpId="0" nodeType="clickEffect">
                                  <p:stCondLst>
                                    <p:cond delay="0"/>
                                  </p:stCondLst>
                                  <p:childTnLst>
                                    <p:set>
                                      <p:cBhvr>
                                        <p:cTn id="145" dur="1" fill="hold">
                                          <p:stCondLst>
                                            <p:cond delay="499"/>
                                          </p:stCondLst>
                                        </p:cTn>
                                        <p:tgtEl>
                                          <p:spTgt spid="335916"/>
                                        </p:tgtEl>
                                        <p:attrNameLst>
                                          <p:attrName>style.visibility</p:attrName>
                                        </p:attrNameLst>
                                      </p:cBhvr>
                                      <p:to>
                                        <p:strVal val="visible"/>
                                      </p:to>
                                    </p:set>
                                  </p:childTnLst>
                                </p:cTn>
                              </p:par>
                            </p:childTnLst>
                          </p:cTn>
                        </p:par>
                        <p:par>
                          <p:cTn id="146" fill="hold" nodeType="afterGroup">
                            <p:stCondLst>
                              <p:cond delay="500"/>
                            </p:stCondLst>
                            <p:childTnLst>
                              <p:par>
                                <p:cTn id="147" presetID="1" presetClass="entr" presetSubtype="0" fill="hold" grpId="0" nodeType="afterEffect">
                                  <p:stCondLst>
                                    <p:cond delay="0"/>
                                  </p:stCondLst>
                                  <p:childTnLst>
                                    <p:set>
                                      <p:cBhvr>
                                        <p:cTn id="148" dur="1" fill="hold">
                                          <p:stCondLst>
                                            <p:cond delay="499"/>
                                          </p:stCondLst>
                                        </p:cTn>
                                        <p:tgtEl>
                                          <p:spTgt spid="335917"/>
                                        </p:tgtEl>
                                        <p:attrNameLst>
                                          <p:attrName>style.visibility</p:attrName>
                                        </p:attrNameLst>
                                      </p:cBhvr>
                                      <p:to>
                                        <p:strVal val="visible"/>
                                      </p:to>
                                    </p:set>
                                  </p:childTnLst>
                                </p:cTn>
                              </p:par>
                            </p:childTnLst>
                          </p:cTn>
                        </p:par>
                        <p:par>
                          <p:cTn id="149" fill="hold" nodeType="afterGroup">
                            <p:stCondLst>
                              <p:cond delay="1000"/>
                            </p:stCondLst>
                            <p:childTnLst>
                              <p:par>
                                <p:cTn id="150" presetID="1" presetClass="entr" presetSubtype="0" fill="hold" grpId="0" nodeType="afterEffect">
                                  <p:stCondLst>
                                    <p:cond delay="0"/>
                                  </p:stCondLst>
                                  <p:childTnLst>
                                    <p:set>
                                      <p:cBhvr>
                                        <p:cTn id="151" dur="1" fill="hold">
                                          <p:stCondLst>
                                            <p:cond delay="499"/>
                                          </p:stCondLst>
                                        </p:cTn>
                                        <p:tgtEl>
                                          <p:spTgt spid="335918"/>
                                        </p:tgtEl>
                                        <p:attrNameLst>
                                          <p:attrName>style.visibility</p:attrName>
                                        </p:attrNameLst>
                                      </p:cBhvr>
                                      <p:to>
                                        <p:strVal val="visible"/>
                                      </p:to>
                                    </p:set>
                                  </p:childTnLst>
                                </p:cTn>
                              </p:par>
                            </p:childTnLst>
                          </p:cTn>
                        </p:par>
                        <p:par>
                          <p:cTn id="152" fill="hold" nodeType="afterGroup">
                            <p:stCondLst>
                              <p:cond delay="1500"/>
                            </p:stCondLst>
                            <p:childTnLst>
                              <p:par>
                                <p:cTn id="153" presetID="1" presetClass="entr" presetSubtype="0" fill="hold" grpId="0" nodeType="afterEffect">
                                  <p:stCondLst>
                                    <p:cond delay="0"/>
                                  </p:stCondLst>
                                  <p:childTnLst>
                                    <p:set>
                                      <p:cBhvr>
                                        <p:cTn id="154" dur="1" fill="hold">
                                          <p:stCondLst>
                                            <p:cond delay="499"/>
                                          </p:stCondLst>
                                        </p:cTn>
                                        <p:tgtEl>
                                          <p:spTgt spid="335919"/>
                                        </p:tgtEl>
                                        <p:attrNameLst>
                                          <p:attrName>style.visibility</p:attrName>
                                        </p:attrNameLst>
                                      </p:cBhvr>
                                      <p:to>
                                        <p:strVal val="visible"/>
                                      </p:to>
                                    </p:set>
                                  </p:childTnLst>
                                </p:cTn>
                              </p:par>
                            </p:childTnLst>
                          </p:cTn>
                        </p:par>
                        <p:par>
                          <p:cTn id="155" fill="hold" nodeType="afterGroup">
                            <p:stCondLst>
                              <p:cond delay="2000"/>
                            </p:stCondLst>
                            <p:childTnLst>
                              <p:par>
                                <p:cTn id="156" presetID="1" presetClass="entr" presetSubtype="0" fill="hold" grpId="0" nodeType="afterEffect">
                                  <p:stCondLst>
                                    <p:cond delay="0"/>
                                  </p:stCondLst>
                                  <p:childTnLst>
                                    <p:set>
                                      <p:cBhvr>
                                        <p:cTn id="157" dur="1" fill="hold">
                                          <p:stCondLst>
                                            <p:cond delay="499"/>
                                          </p:stCondLst>
                                        </p:cTn>
                                        <p:tgtEl>
                                          <p:spTgt spid="335920"/>
                                        </p:tgtEl>
                                        <p:attrNameLst>
                                          <p:attrName>style.visibility</p:attrName>
                                        </p:attrNameLst>
                                      </p:cBhvr>
                                      <p:to>
                                        <p:strVal val="visible"/>
                                      </p:to>
                                    </p:set>
                                  </p:childTnLst>
                                </p:cTn>
                              </p:par>
                            </p:childTnLst>
                          </p:cTn>
                        </p:par>
                        <p:par>
                          <p:cTn id="158" fill="hold" nodeType="afterGroup">
                            <p:stCondLst>
                              <p:cond delay="2500"/>
                            </p:stCondLst>
                            <p:childTnLst>
                              <p:par>
                                <p:cTn id="159" presetID="1" presetClass="entr" presetSubtype="0" fill="hold" grpId="0" nodeType="afterEffect">
                                  <p:stCondLst>
                                    <p:cond delay="0"/>
                                  </p:stCondLst>
                                  <p:childTnLst>
                                    <p:set>
                                      <p:cBhvr>
                                        <p:cTn id="160" dur="1" fill="hold">
                                          <p:stCondLst>
                                            <p:cond delay="499"/>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88" grpId="0" autoUpdateAnimBg="0"/>
      <p:bldP spid="335889" grpId="0" autoUpdateAnimBg="0"/>
      <p:bldP spid="335890" grpId="0" autoUpdateAnimBg="0"/>
      <p:bldP spid="335891" grpId="0" autoUpdateAnimBg="0"/>
      <p:bldP spid="335892" grpId="0" autoUpdateAnimBg="0"/>
      <p:bldP spid="335893" grpId="0" autoUpdateAnimBg="0"/>
      <p:bldP spid="335894" grpId="0" autoUpdateAnimBg="0"/>
      <p:bldP spid="335895" grpId="0" autoUpdateAnimBg="0"/>
      <p:bldP spid="335896" grpId="0" autoUpdateAnimBg="0"/>
      <p:bldP spid="335897" grpId="0" autoUpdateAnimBg="0"/>
      <p:bldP spid="335898" grpId="0" autoUpdateAnimBg="0"/>
      <p:bldP spid="335899" grpId="0" autoUpdateAnimBg="0"/>
      <p:bldP spid="335900" grpId="0" autoUpdateAnimBg="0"/>
      <p:bldP spid="335901" grpId="0" autoUpdateAnimBg="0"/>
      <p:bldP spid="335914" grpId="0" autoUpdateAnimBg="0"/>
      <p:bldP spid="335915" grpId="0" autoUpdateAnimBg="0"/>
      <p:bldP spid="335916" grpId="0" autoUpdateAnimBg="0"/>
      <p:bldP spid="335917" grpId="0" autoUpdateAnimBg="0"/>
      <p:bldP spid="335918" grpId="0" autoUpdateAnimBg="0"/>
      <p:bldP spid="335919" grpId="0" autoUpdateAnimBg="0"/>
      <p:bldP spid="335920" grpId="0" autoUpdateAnimBg="0"/>
      <p:bldP spid="335922" grpId="0" autoUpdateAnimBg="0"/>
      <p:bldP spid="335923" grpId="0" autoUpdateAnimBg="0"/>
      <p:bldP spid="335924" grpId="0" autoUpdateAnimBg="0"/>
      <p:bldP spid="335925" grpId="0" autoUpdateAnimBg="0"/>
      <p:bldP spid="335926" grpId="0" autoUpdateAnimBg="0"/>
      <p:bldP spid="335927" grpId="0" autoUpdateAnimBg="0"/>
      <p:bldP spid="335928" grpId="0" animBg="1" autoUpdateAnimBg="0"/>
      <p:bldP spid="335929" grpId="0" animBg="1" autoUpdateAnimBg="0"/>
      <p:bldP spid="335930" grpId="0" animBg="1" autoUpdateAnimBg="0"/>
      <p:bldP spid="335931" grpId="0" animBg="1" autoUpdateAnimBg="0"/>
      <p:bldP spid="335940" grpId="0"/>
      <p:bldP spid="335941" grpId="0"/>
      <p:bldP spid="335942" grpId="0"/>
      <p:bldP spid="335943" grpId="0"/>
      <p:bldP spid="335944" grpId="0"/>
      <p:bldP spid="335945" grpId="0"/>
      <p:bldP spid="335946" grpId="0"/>
      <p:bldP spid="335947" grpId="0"/>
      <p:bldP spid="82"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6532563" y="762000"/>
            <a:ext cx="1309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a:latin typeface="Arial Narrow" pitchFamily="34" charset="0"/>
              </a:rPr>
              <a:t>P(SSS) = p</a:t>
            </a:r>
            <a:r>
              <a:rPr lang="en-US" altLang="en-US" sz="2000" baseline="30000">
                <a:latin typeface="Arial Narrow" pitchFamily="34" charset="0"/>
              </a:rPr>
              <a:t>3</a:t>
            </a:r>
            <a:endParaRPr lang="en-US" altLang="en-US" sz="2000" baseline="0">
              <a:latin typeface="Arial Narrow" pitchFamily="34" charset="0"/>
            </a:endParaRPr>
          </a:p>
        </p:txBody>
      </p:sp>
      <p:sp>
        <p:nvSpPr>
          <p:cNvPr id="66563" name="Text Box 3"/>
          <p:cNvSpPr txBox="1">
            <a:spLocks noChangeArrowheads="1"/>
          </p:cNvSpPr>
          <p:nvPr/>
        </p:nvSpPr>
        <p:spPr bwMode="auto">
          <a:xfrm>
            <a:off x="6532563" y="1660525"/>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a:latin typeface="Arial Narrow" pitchFamily="34" charset="0"/>
              </a:rPr>
              <a:t>P(SSF) = p</a:t>
            </a:r>
            <a:r>
              <a:rPr lang="en-US" altLang="en-US" sz="2000" baseline="30000">
                <a:latin typeface="Arial Narrow" pitchFamily="34" charset="0"/>
              </a:rPr>
              <a:t>2</a:t>
            </a:r>
            <a:r>
              <a:rPr lang="en-US" altLang="en-US" sz="2000" baseline="0">
                <a:latin typeface="Arial Narrow" pitchFamily="34" charset="0"/>
              </a:rPr>
              <a:t>(1 – p)</a:t>
            </a:r>
          </a:p>
        </p:txBody>
      </p:sp>
      <p:sp>
        <p:nvSpPr>
          <p:cNvPr id="66564" name="Text Box 4"/>
          <p:cNvSpPr txBox="1">
            <a:spLocks noChangeArrowheads="1"/>
          </p:cNvSpPr>
          <p:nvPr/>
        </p:nvSpPr>
        <p:spPr bwMode="auto">
          <a:xfrm>
            <a:off x="6532563" y="2117725"/>
            <a:ext cx="1939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a:latin typeface="Arial Narrow" pitchFamily="34" charset="0"/>
              </a:rPr>
              <a:t>P(SFS) = p(1 – p)p</a:t>
            </a:r>
          </a:p>
        </p:txBody>
      </p:sp>
      <p:sp>
        <p:nvSpPr>
          <p:cNvPr id="66565" name="Text Box 5"/>
          <p:cNvSpPr txBox="1">
            <a:spLocks noChangeArrowheads="1"/>
          </p:cNvSpPr>
          <p:nvPr/>
        </p:nvSpPr>
        <p:spPr bwMode="auto">
          <a:xfrm>
            <a:off x="6532563" y="2849563"/>
            <a:ext cx="188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a:latin typeface="Arial Narrow" pitchFamily="34" charset="0"/>
              </a:rPr>
              <a:t>P(SFF) = p(1 – p)</a:t>
            </a:r>
            <a:r>
              <a:rPr lang="en-US" altLang="en-US" sz="2000" baseline="30000">
                <a:latin typeface="Arial Narrow" pitchFamily="34" charset="0"/>
              </a:rPr>
              <a:t>2</a:t>
            </a:r>
            <a:endParaRPr lang="en-US" altLang="en-US" sz="2000" baseline="0">
              <a:latin typeface="Arial Narrow" pitchFamily="34" charset="0"/>
            </a:endParaRPr>
          </a:p>
        </p:txBody>
      </p:sp>
      <p:sp>
        <p:nvSpPr>
          <p:cNvPr id="66566" name="Text Box 6"/>
          <p:cNvSpPr txBox="1">
            <a:spLocks noChangeArrowheads="1"/>
          </p:cNvSpPr>
          <p:nvPr/>
        </p:nvSpPr>
        <p:spPr bwMode="auto">
          <a:xfrm>
            <a:off x="6532563" y="3489325"/>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a:latin typeface="Arial Narrow" pitchFamily="34" charset="0"/>
              </a:rPr>
              <a:t>P(FSS) = (1 – p)p</a:t>
            </a:r>
            <a:r>
              <a:rPr lang="en-US" altLang="en-US" sz="2000" baseline="30000">
                <a:latin typeface="Arial Narrow" pitchFamily="34" charset="0"/>
              </a:rPr>
              <a:t>2</a:t>
            </a:r>
            <a:endParaRPr lang="en-US" altLang="en-US" sz="2000" baseline="0">
              <a:latin typeface="Arial Narrow" pitchFamily="34" charset="0"/>
            </a:endParaRPr>
          </a:p>
        </p:txBody>
      </p:sp>
      <p:sp>
        <p:nvSpPr>
          <p:cNvPr id="66567" name="Text Box 7"/>
          <p:cNvSpPr txBox="1">
            <a:spLocks noChangeArrowheads="1"/>
          </p:cNvSpPr>
          <p:nvPr/>
        </p:nvSpPr>
        <p:spPr bwMode="auto">
          <a:xfrm>
            <a:off x="6551488" y="4343400"/>
            <a:ext cx="241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dirty="0">
                <a:latin typeface="Arial Narrow" pitchFamily="34" charset="0"/>
              </a:rPr>
              <a:t>P(FSF) = (1 – p)p(1 – p)</a:t>
            </a:r>
          </a:p>
        </p:txBody>
      </p:sp>
      <p:sp>
        <p:nvSpPr>
          <p:cNvPr id="66568" name="Text Box 8"/>
          <p:cNvSpPr txBox="1">
            <a:spLocks noChangeArrowheads="1"/>
          </p:cNvSpPr>
          <p:nvPr/>
        </p:nvSpPr>
        <p:spPr bwMode="auto">
          <a:xfrm>
            <a:off x="6574482" y="4800600"/>
            <a:ext cx="188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dirty="0">
                <a:latin typeface="Arial Narrow" pitchFamily="34" charset="0"/>
              </a:rPr>
              <a:t>P(FFS) = (1 – p)</a:t>
            </a:r>
            <a:r>
              <a:rPr lang="en-US" altLang="en-US" sz="2000" baseline="30000" dirty="0">
                <a:latin typeface="Arial Narrow" pitchFamily="34" charset="0"/>
              </a:rPr>
              <a:t>2</a:t>
            </a:r>
            <a:r>
              <a:rPr lang="en-US" altLang="en-US" sz="2000" baseline="0" dirty="0">
                <a:latin typeface="Arial Narrow" pitchFamily="34" charset="0"/>
              </a:rPr>
              <a:t>p</a:t>
            </a:r>
          </a:p>
        </p:txBody>
      </p:sp>
      <p:sp>
        <p:nvSpPr>
          <p:cNvPr id="336906" name="Text Box 10"/>
          <p:cNvSpPr txBox="1">
            <a:spLocks noChangeArrowheads="1"/>
          </p:cNvSpPr>
          <p:nvPr/>
        </p:nvSpPr>
        <p:spPr bwMode="auto">
          <a:xfrm>
            <a:off x="370681" y="880537"/>
            <a:ext cx="489108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400" baseline="0" dirty="0">
                <a:latin typeface="Trebuchet MS" panose="020B0603020202020204" pitchFamily="34" charset="0"/>
              </a:rPr>
              <a:t>Let X be the number of successes </a:t>
            </a:r>
          </a:p>
          <a:p>
            <a:pPr>
              <a:spcBef>
                <a:spcPct val="0"/>
              </a:spcBef>
              <a:buFontTx/>
              <a:buNone/>
            </a:pPr>
            <a:r>
              <a:rPr lang="en-US" altLang="en-US" sz="2400" baseline="0" dirty="0">
                <a:latin typeface="Trebuchet MS" panose="020B0603020202020204" pitchFamily="34" charset="0"/>
              </a:rPr>
              <a:t>in three trials. Then,</a:t>
            </a:r>
          </a:p>
        </p:txBody>
      </p:sp>
      <p:sp>
        <p:nvSpPr>
          <p:cNvPr id="336907" name="Line 11"/>
          <p:cNvSpPr>
            <a:spLocks noChangeShapeType="1"/>
          </p:cNvSpPr>
          <p:nvPr/>
        </p:nvSpPr>
        <p:spPr bwMode="auto">
          <a:xfrm flipV="1">
            <a:off x="4840288" y="1143000"/>
            <a:ext cx="1789112" cy="1046163"/>
          </a:xfrm>
          <a:prstGeom prst="line">
            <a:avLst/>
          </a:prstGeom>
          <a:noFill/>
          <a:ln w="28575">
            <a:solidFill>
              <a:srgbClr val="CC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336908" name="Line 12"/>
          <p:cNvSpPr>
            <a:spLocks noChangeShapeType="1"/>
          </p:cNvSpPr>
          <p:nvPr/>
        </p:nvSpPr>
        <p:spPr bwMode="auto">
          <a:xfrm flipV="1">
            <a:off x="4800600" y="1905000"/>
            <a:ext cx="1676400" cy="914400"/>
          </a:xfrm>
          <a:prstGeom prst="line">
            <a:avLst/>
          </a:prstGeom>
          <a:noFill/>
          <a:ln w="28575">
            <a:solidFill>
              <a:srgbClr val="CC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336909" name="Line 13"/>
          <p:cNvSpPr>
            <a:spLocks noChangeShapeType="1"/>
          </p:cNvSpPr>
          <p:nvPr/>
        </p:nvSpPr>
        <p:spPr bwMode="auto">
          <a:xfrm flipV="1">
            <a:off x="4800600" y="2362200"/>
            <a:ext cx="1752600" cy="457200"/>
          </a:xfrm>
          <a:prstGeom prst="line">
            <a:avLst/>
          </a:prstGeom>
          <a:noFill/>
          <a:ln w="28575">
            <a:solidFill>
              <a:srgbClr val="CC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336910" name="Line 14"/>
          <p:cNvSpPr>
            <a:spLocks noChangeShapeType="1"/>
          </p:cNvSpPr>
          <p:nvPr/>
        </p:nvSpPr>
        <p:spPr bwMode="auto">
          <a:xfrm>
            <a:off x="4800600" y="2819400"/>
            <a:ext cx="1752600" cy="838200"/>
          </a:xfrm>
          <a:prstGeom prst="line">
            <a:avLst/>
          </a:prstGeom>
          <a:noFill/>
          <a:ln w="28575">
            <a:solidFill>
              <a:srgbClr val="CC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336911" name="Line 15"/>
          <p:cNvSpPr>
            <a:spLocks noChangeShapeType="1"/>
          </p:cNvSpPr>
          <p:nvPr/>
        </p:nvSpPr>
        <p:spPr bwMode="auto">
          <a:xfrm flipV="1">
            <a:off x="4800600" y="3048000"/>
            <a:ext cx="1676400" cy="457200"/>
          </a:xfrm>
          <a:prstGeom prst="line">
            <a:avLst/>
          </a:prstGeom>
          <a:noFill/>
          <a:ln w="28575">
            <a:solidFill>
              <a:srgbClr val="CC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336912" name="Line 16"/>
          <p:cNvSpPr>
            <a:spLocks noChangeShapeType="1"/>
          </p:cNvSpPr>
          <p:nvPr/>
        </p:nvSpPr>
        <p:spPr bwMode="auto">
          <a:xfrm>
            <a:off x="4800600" y="3505200"/>
            <a:ext cx="1676400" cy="914400"/>
          </a:xfrm>
          <a:prstGeom prst="line">
            <a:avLst/>
          </a:prstGeom>
          <a:noFill/>
          <a:ln w="28575">
            <a:solidFill>
              <a:srgbClr val="CC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336913" name="Line 17"/>
          <p:cNvSpPr>
            <a:spLocks noChangeShapeType="1"/>
          </p:cNvSpPr>
          <p:nvPr/>
        </p:nvSpPr>
        <p:spPr bwMode="auto">
          <a:xfrm>
            <a:off x="4800600" y="3503613"/>
            <a:ext cx="1600200" cy="1296987"/>
          </a:xfrm>
          <a:prstGeom prst="line">
            <a:avLst/>
          </a:prstGeom>
          <a:noFill/>
          <a:ln w="28575">
            <a:solidFill>
              <a:srgbClr val="CC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336914" name="Line 18"/>
          <p:cNvSpPr>
            <a:spLocks noChangeShapeType="1"/>
          </p:cNvSpPr>
          <p:nvPr/>
        </p:nvSpPr>
        <p:spPr bwMode="auto">
          <a:xfrm>
            <a:off x="4876800" y="4114800"/>
            <a:ext cx="1639416" cy="1402432"/>
          </a:xfrm>
          <a:prstGeom prst="line">
            <a:avLst/>
          </a:prstGeom>
          <a:noFill/>
          <a:ln w="28575">
            <a:solidFill>
              <a:srgbClr val="CC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336915" name="Text Box 19"/>
          <p:cNvSpPr txBox="1">
            <a:spLocks noChangeArrowheads="1"/>
          </p:cNvSpPr>
          <p:nvPr/>
        </p:nvSpPr>
        <p:spPr bwMode="auto">
          <a:xfrm>
            <a:off x="4038600" y="2043113"/>
            <a:ext cx="704850" cy="2254250"/>
          </a:xfrm>
          <a:prstGeom prst="rect">
            <a:avLst/>
          </a:prstGeom>
          <a:noFill/>
          <a:ln w="28575">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a:latin typeface="Arial Narrow" pitchFamily="34" charset="0"/>
              </a:rPr>
              <a:t>X = 3</a:t>
            </a:r>
          </a:p>
          <a:p>
            <a:pPr>
              <a:spcBef>
                <a:spcPct val="0"/>
              </a:spcBef>
              <a:buFontTx/>
              <a:buNone/>
            </a:pPr>
            <a:endParaRPr lang="en-US" altLang="en-US" sz="2000" baseline="0">
              <a:latin typeface="Arial Narrow" pitchFamily="34" charset="0"/>
            </a:endParaRPr>
          </a:p>
          <a:p>
            <a:pPr>
              <a:spcBef>
                <a:spcPct val="0"/>
              </a:spcBef>
              <a:buFontTx/>
              <a:buNone/>
            </a:pPr>
            <a:r>
              <a:rPr lang="en-US" altLang="en-US" sz="2000" baseline="0">
                <a:latin typeface="Arial Narrow" pitchFamily="34" charset="0"/>
              </a:rPr>
              <a:t>X =2</a:t>
            </a:r>
          </a:p>
          <a:p>
            <a:pPr>
              <a:spcBef>
                <a:spcPct val="0"/>
              </a:spcBef>
              <a:buFontTx/>
              <a:buNone/>
            </a:pPr>
            <a:endParaRPr lang="en-US" altLang="en-US" sz="2000" baseline="0">
              <a:latin typeface="Arial Narrow" pitchFamily="34" charset="0"/>
            </a:endParaRPr>
          </a:p>
          <a:p>
            <a:pPr>
              <a:spcBef>
                <a:spcPct val="0"/>
              </a:spcBef>
              <a:buFontTx/>
              <a:buNone/>
            </a:pPr>
            <a:r>
              <a:rPr lang="en-US" altLang="en-US" sz="2000" baseline="0">
                <a:latin typeface="Arial Narrow" pitchFamily="34" charset="0"/>
              </a:rPr>
              <a:t>X = 1</a:t>
            </a:r>
          </a:p>
          <a:p>
            <a:pPr>
              <a:spcBef>
                <a:spcPct val="0"/>
              </a:spcBef>
              <a:buFontTx/>
              <a:buNone/>
            </a:pPr>
            <a:endParaRPr lang="en-US" altLang="en-US" sz="2000" baseline="0">
              <a:latin typeface="Arial Narrow" pitchFamily="34" charset="0"/>
            </a:endParaRPr>
          </a:p>
          <a:p>
            <a:pPr>
              <a:spcBef>
                <a:spcPct val="0"/>
              </a:spcBef>
              <a:buFontTx/>
              <a:buNone/>
            </a:pPr>
            <a:r>
              <a:rPr lang="en-US" altLang="en-US" sz="2000" baseline="0">
                <a:latin typeface="Arial Narrow" pitchFamily="34" charset="0"/>
              </a:rPr>
              <a:t>X = 0</a:t>
            </a:r>
          </a:p>
        </p:txBody>
      </p:sp>
      <p:sp>
        <p:nvSpPr>
          <p:cNvPr id="336916" name="Text Box 20"/>
          <p:cNvSpPr txBox="1">
            <a:spLocks noChangeArrowheads="1"/>
          </p:cNvSpPr>
          <p:nvPr/>
        </p:nvSpPr>
        <p:spPr bwMode="auto">
          <a:xfrm>
            <a:off x="838200" y="2041525"/>
            <a:ext cx="1382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a:latin typeface="Arial Narrow" pitchFamily="34" charset="0"/>
              </a:rPr>
              <a:t>P(X = 3) = p</a:t>
            </a:r>
            <a:r>
              <a:rPr lang="en-US" altLang="en-US" sz="2000" baseline="30000">
                <a:latin typeface="Arial Narrow" pitchFamily="34" charset="0"/>
              </a:rPr>
              <a:t>3</a:t>
            </a:r>
            <a:endParaRPr lang="en-US" altLang="en-US" sz="2000" baseline="0">
              <a:latin typeface="Arial Narrow" pitchFamily="34" charset="0"/>
            </a:endParaRPr>
          </a:p>
        </p:txBody>
      </p:sp>
      <p:sp>
        <p:nvSpPr>
          <p:cNvPr id="336917" name="Text Box 21"/>
          <p:cNvSpPr txBox="1">
            <a:spLocks noChangeArrowheads="1"/>
          </p:cNvSpPr>
          <p:nvPr/>
        </p:nvSpPr>
        <p:spPr bwMode="auto">
          <a:xfrm>
            <a:off x="758825" y="2667000"/>
            <a:ext cx="2100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P(X = 2) = 3p</a:t>
            </a:r>
            <a:r>
              <a:rPr lang="en-US" altLang="en-US" sz="2000" baseline="30000">
                <a:latin typeface="Arial Narrow" pitchFamily="34" charset="0"/>
              </a:rPr>
              <a:t>2</a:t>
            </a:r>
            <a:r>
              <a:rPr lang="en-US" altLang="en-US" sz="2000" baseline="0">
                <a:latin typeface="Arial Narrow" pitchFamily="34" charset="0"/>
              </a:rPr>
              <a:t>(1 – p)</a:t>
            </a:r>
          </a:p>
        </p:txBody>
      </p:sp>
      <p:sp>
        <p:nvSpPr>
          <p:cNvPr id="336918" name="Text Box 22"/>
          <p:cNvSpPr txBox="1">
            <a:spLocks noChangeArrowheads="1"/>
          </p:cNvSpPr>
          <p:nvPr/>
        </p:nvSpPr>
        <p:spPr bwMode="auto">
          <a:xfrm>
            <a:off x="758825" y="3276600"/>
            <a:ext cx="2100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P(X = 1) = 3p(1 – p)</a:t>
            </a:r>
            <a:r>
              <a:rPr lang="en-US" altLang="en-US" sz="2000" baseline="30000">
                <a:latin typeface="Arial Narrow" pitchFamily="34" charset="0"/>
              </a:rPr>
              <a:t>2</a:t>
            </a:r>
            <a:endParaRPr lang="en-US" altLang="en-US" sz="2000" baseline="0">
              <a:latin typeface="Arial Narrow" pitchFamily="34" charset="0"/>
            </a:endParaRPr>
          </a:p>
        </p:txBody>
      </p:sp>
      <p:sp>
        <p:nvSpPr>
          <p:cNvPr id="336919" name="Text Box 23"/>
          <p:cNvSpPr txBox="1">
            <a:spLocks noChangeArrowheads="1"/>
          </p:cNvSpPr>
          <p:nvPr/>
        </p:nvSpPr>
        <p:spPr bwMode="auto">
          <a:xfrm>
            <a:off x="838200" y="3886200"/>
            <a:ext cx="1868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a:latin typeface="Arial Narrow" pitchFamily="34" charset="0"/>
              </a:rPr>
              <a:t>P(X = 0) = (1 – p)</a:t>
            </a:r>
            <a:r>
              <a:rPr lang="en-US" altLang="en-US" sz="2000" baseline="30000">
                <a:latin typeface="Arial Narrow" pitchFamily="34" charset="0"/>
              </a:rPr>
              <a:t>3</a:t>
            </a:r>
            <a:endParaRPr lang="en-US" altLang="en-US" sz="2000" baseline="0">
              <a:latin typeface="Arial Narrow" pitchFamily="34" charset="0"/>
            </a:endParaRPr>
          </a:p>
        </p:txBody>
      </p:sp>
      <p:sp>
        <p:nvSpPr>
          <p:cNvPr id="336920" name="AutoShape 24"/>
          <p:cNvSpPr>
            <a:spLocks noChangeArrowheads="1"/>
          </p:cNvSpPr>
          <p:nvPr/>
        </p:nvSpPr>
        <p:spPr bwMode="auto">
          <a:xfrm flipH="1">
            <a:off x="2819400" y="2057400"/>
            <a:ext cx="11430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FF"/>
          </a:solidFill>
          <a:ln w="28575">
            <a:solidFill>
              <a:srgbClr val="CC0099"/>
            </a:solidFill>
            <a:miter lim="800000"/>
            <a:headEnd/>
            <a:tailEnd/>
          </a:ln>
        </p:spPr>
        <p:txBody>
          <a:bodyPr wrap="none" anchor="ctr"/>
          <a:lstStyle/>
          <a:p>
            <a:endParaRPr lang="en-AU"/>
          </a:p>
        </p:txBody>
      </p:sp>
      <p:sp>
        <p:nvSpPr>
          <p:cNvPr id="336921" name="AutoShape 25"/>
          <p:cNvSpPr>
            <a:spLocks noChangeArrowheads="1"/>
          </p:cNvSpPr>
          <p:nvPr/>
        </p:nvSpPr>
        <p:spPr bwMode="auto">
          <a:xfrm flipH="1">
            <a:off x="2819400" y="2667000"/>
            <a:ext cx="11430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FF"/>
          </a:solidFill>
          <a:ln w="28575">
            <a:solidFill>
              <a:srgbClr val="CC0099"/>
            </a:solidFill>
            <a:miter lim="800000"/>
            <a:headEnd/>
            <a:tailEnd/>
          </a:ln>
        </p:spPr>
        <p:txBody>
          <a:bodyPr wrap="none" anchor="ctr"/>
          <a:lstStyle/>
          <a:p>
            <a:endParaRPr lang="en-AU"/>
          </a:p>
        </p:txBody>
      </p:sp>
      <p:sp>
        <p:nvSpPr>
          <p:cNvPr id="336922" name="AutoShape 26"/>
          <p:cNvSpPr>
            <a:spLocks noChangeArrowheads="1"/>
          </p:cNvSpPr>
          <p:nvPr/>
        </p:nvSpPr>
        <p:spPr bwMode="auto">
          <a:xfrm flipH="1">
            <a:off x="2819400" y="3276600"/>
            <a:ext cx="11430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FF"/>
          </a:solidFill>
          <a:ln w="28575">
            <a:solidFill>
              <a:srgbClr val="CC0099"/>
            </a:solidFill>
            <a:miter lim="800000"/>
            <a:headEnd/>
            <a:tailEnd/>
          </a:ln>
        </p:spPr>
        <p:txBody>
          <a:bodyPr wrap="none" anchor="ctr"/>
          <a:lstStyle/>
          <a:p>
            <a:endParaRPr lang="en-AU"/>
          </a:p>
        </p:txBody>
      </p:sp>
      <p:sp>
        <p:nvSpPr>
          <p:cNvPr id="336923" name="AutoShape 27"/>
          <p:cNvSpPr>
            <a:spLocks noChangeArrowheads="1"/>
          </p:cNvSpPr>
          <p:nvPr/>
        </p:nvSpPr>
        <p:spPr bwMode="auto">
          <a:xfrm flipH="1">
            <a:off x="2819400" y="3962400"/>
            <a:ext cx="11430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FF"/>
          </a:solidFill>
          <a:ln w="28575">
            <a:solidFill>
              <a:srgbClr val="CC0099"/>
            </a:solidFill>
            <a:miter lim="800000"/>
            <a:headEnd/>
            <a:tailEnd/>
          </a:ln>
        </p:spPr>
        <p:txBody>
          <a:bodyPr wrap="none" anchor="ctr"/>
          <a:lstStyle/>
          <a:p>
            <a:endParaRPr lang="en-AU"/>
          </a:p>
        </p:txBody>
      </p:sp>
      <p:sp>
        <p:nvSpPr>
          <p:cNvPr id="336925" name="Freeform 29"/>
          <p:cNvSpPr>
            <a:spLocks/>
          </p:cNvSpPr>
          <p:nvPr/>
        </p:nvSpPr>
        <p:spPr bwMode="auto">
          <a:xfrm>
            <a:off x="533400" y="2971800"/>
            <a:ext cx="1371600" cy="1905000"/>
          </a:xfrm>
          <a:custGeom>
            <a:avLst/>
            <a:gdLst>
              <a:gd name="T0" fmla="*/ 2147483647 w 864"/>
              <a:gd name="T1" fmla="*/ 2147483647 h 1104"/>
              <a:gd name="T2" fmla="*/ 0 w 864"/>
              <a:gd name="T3" fmla="*/ 2147483647 h 1104"/>
              <a:gd name="T4" fmla="*/ 0 w 864"/>
              <a:gd name="T5" fmla="*/ 2147483647 h 1104"/>
              <a:gd name="T6" fmla="*/ 2147483647 w 864"/>
              <a:gd name="T7" fmla="*/ 0 h 1104"/>
              <a:gd name="T8" fmla="*/ 0 60000 65536"/>
              <a:gd name="T9" fmla="*/ 0 60000 65536"/>
              <a:gd name="T10" fmla="*/ 0 60000 65536"/>
              <a:gd name="T11" fmla="*/ 0 60000 65536"/>
              <a:gd name="T12" fmla="*/ 0 w 864"/>
              <a:gd name="T13" fmla="*/ 0 h 1104"/>
              <a:gd name="T14" fmla="*/ 864 w 864"/>
              <a:gd name="T15" fmla="*/ 1104 h 1104"/>
            </a:gdLst>
            <a:ahLst/>
            <a:cxnLst>
              <a:cxn ang="T8">
                <a:pos x="T0" y="T1"/>
              </a:cxn>
              <a:cxn ang="T9">
                <a:pos x="T2" y="T3"/>
              </a:cxn>
              <a:cxn ang="T10">
                <a:pos x="T4" y="T5"/>
              </a:cxn>
              <a:cxn ang="T11">
                <a:pos x="T6" y="T7"/>
              </a:cxn>
            </a:cxnLst>
            <a:rect l="T12" t="T13" r="T14" b="T15"/>
            <a:pathLst>
              <a:path w="864" h="1104">
                <a:moveTo>
                  <a:pt x="576" y="1104"/>
                </a:moveTo>
                <a:lnTo>
                  <a:pt x="0" y="768"/>
                </a:lnTo>
                <a:lnTo>
                  <a:pt x="0" y="240"/>
                </a:lnTo>
                <a:lnTo>
                  <a:pt x="864" y="0"/>
                </a:lnTo>
              </a:path>
            </a:pathLst>
          </a:custGeom>
          <a:noFill/>
          <a:ln w="28575">
            <a:solidFill>
              <a:srgbClr val="CC0099"/>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336926" name="Line 30"/>
          <p:cNvSpPr>
            <a:spLocks noChangeShapeType="1"/>
          </p:cNvSpPr>
          <p:nvPr/>
        </p:nvSpPr>
        <p:spPr bwMode="auto">
          <a:xfrm flipV="1">
            <a:off x="533400" y="3581400"/>
            <a:ext cx="1371600" cy="381000"/>
          </a:xfrm>
          <a:prstGeom prst="line">
            <a:avLst/>
          </a:prstGeom>
          <a:noFill/>
          <a:ln w="28575">
            <a:solidFill>
              <a:srgbClr val="CC0099"/>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336927" name="Text Box 31"/>
          <p:cNvSpPr txBox="1">
            <a:spLocks noChangeArrowheads="1"/>
          </p:cNvSpPr>
          <p:nvPr/>
        </p:nvSpPr>
        <p:spPr bwMode="auto">
          <a:xfrm>
            <a:off x="6748463" y="762000"/>
            <a:ext cx="60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1" baseline="0">
                <a:solidFill>
                  <a:srgbClr val="CC0099"/>
                </a:solidFill>
                <a:latin typeface="Arial Narrow" pitchFamily="34" charset="0"/>
              </a:rPr>
              <a:t>SSS</a:t>
            </a:r>
            <a:endParaRPr lang="en-US" altLang="en-US" sz="2000" baseline="0">
              <a:solidFill>
                <a:srgbClr val="CC0099"/>
              </a:solidFill>
              <a:latin typeface="Arial Narrow" pitchFamily="34" charset="0"/>
            </a:endParaRPr>
          </a:p>
        </p:txBody>
      </p:sp>
      <p:sp>
        <p:nvSpPr>
          <p:cNvPr id="336928" name="Text Box 32"/>
          <p:cNvSpPr txBox="1">
            <a:spLocks noChangeArrowheads="1"/>
          </p:cNvSpPr>
          <p:nvPr/>
        </p:nvSpPr>
        <p:spPr bwMode="auto">
          <a:xfrm>
            <a:off x="6735763" y="1660525"/>
            <a:ext cx="463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1" baseline="0">
                <a:solidFill>
                  <a:srgbClr val="CC0099"/>
                </a:solidFill>
                <a:latin typeface="Arial Narrow" pitchFamily="34" charset="0"/>
              </a:rPr>
              <a:t>SS</a:t>
            </a:r>
            <a:endParaRPr lang="en-US" altLang="en-US" sz="2000" baseline="0">
              <a:latin typeface="Arial Narrow" pitchFamily="34" charset="0"/>
            </a:endParaRPr>
          </a:p>
        </p:txBody>
      </p:sp>
      <p:sp>
        <p:nvSpPr>
          <p:cNvPr id="336929" name="Text Box 33"/>
          <p:cNvSpPr txBox="1">
            <a:spLocks noChangeArrowheads="1"/>
          </p:cNvSpPr>
          <p:nvPr/>
        </p:nvSpPr>
        <p:spPr bwMode="auto">
          <a:xfrm>
            <a:off x="6731000" y="2112963"/>
            <a:ext cx="577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1" baseline="0">
                <a:solidFill>
                  <a:srgbClr val="CC0099"/>
                </a:solidFill>
                <a:latin typeface="Arial Narrow" pitchFamily="34" charset="0"/>
              </a:rPr>
              <a:t>S  S</a:t>
            </a:r>
            <a:endParaRPr lang="en-US" altLang="en-US" sz="2000" baseline="0">
              <a:solidFill>
                <a:srgbClr val="CC0099"/>
              </a:solidFill>
              <a:latin typeface="Arial Narrow" pitchFamily="34" charset="0"/>
            </a:endParaRPr>
          </a:p>
        </p:txBody>
      </p:sp>
      <p:sp>
        <p:nvSpPr>
          <p:cNvPr id="336930" name="Text Box 34"/>
          <p:cNvSpPr txBox="1">
            <a:spLocks noChangeArrowheads="1"/>
          </p:cNvSpPr>
          <p:nvPr/>
        </p:nvSpPr>
        <p:spPr bwMode="auto">
          <a:xfrm>
            <a:off x="6858000" y="3505200"/>
            <a:ext cx="463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1" baseline="0">
                <a:solidFill>
                  <a:srgbClr val="CC0099"/>
                </a:solidFill>
                <a:latin typeface="Arial Narrow" pitchFamily="34" charset="0"/>
              </a:rPr>
              <a:t>SS</a:t>
            </a:r>
            <a:endParaRPr lang="en-US" altLang="en-US" sz="2000" baseline="0">
              <a:solidFill>
                <a:srgbClr val="CC0099"/>
              </a:solidFill>
              <a:latin typeface="Arial Narrow" pitchFamily="34" charset="0"/>
            </a:endParaRPr>
          </a:p>
        </p:txBody>
      </p:sp>
      <p:sp>
        <p:nvSpPr>
          <p:cNvPr id="66594" name="Text Box 9"/>
          <p:cNvSpPr txBox="1">
            <a:spLocks noChangeArrowheads="1"/>
          </p:cNvSpPr>
          <p:nvPr/>
        </p:nvSpPr>
        <p:spPr bwMode="auto">
          <a:xfrm>
            <a:off x="6532563" y="5373216"/>
            <a:ext cx="1757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dirty="0">
                <a:latin typeface="Arial Narrow" pitchFamily="34" charset="0"/>
              </a:rPr>
              <a:t>P(FFF) = (1 – p)</a:t>
            </a:r>
            <a:r>
              <a:rPr lang="en-US" altLang="en-US" sz="2000" baseline="30000" dirty="0">
                <a:latin typeface="Arial Narrow" pitchFamily="34" charset="0"/>
              </a:rPr>
              <a:t>3</a:t>
            </a:r>
            <a:endParaRPr lang="en-US" altLang="en-US" sz="2000" baseline="0" dirty="0">
              <a:latin typeface="Arial Narrow" pitchFamily="34" charset="0"/>
            </a:endParaRPr>
          </a:p>
        </p:txBody>
      </p:sp>
      <p:sp>
        <p:nvSpPr>
          <p:cNvPr id="36" name="Text Box 28"/>
          <p:cNvSpPr txBox="1">
            <a:spLocks noChangeArrowheads="1"/>
          </p:cNvSpPr>
          <p:nvPr/>
        </p:nvSpPr>
        <p:spPr bwMode="auto">
          <a:xfrm>
            <a:off x="1444570" y="4746159"/>
            <a:ext cx="2594030" cy="1015663"/>
          </a:xfrm>
          <a:prstGeom prst="rect">
            <a:avLst/>
          </a:prstGeom>
          <a:solidFill>
            <a:schemeClr val="tx1">
              <a:lumMod val="10000"/>
              <a:lumOff val="90000"/>
            </a:schemeClr>
          </a:solidFill>
          <a:ln>
            <a:noFill/>
          </a:ln>
          <a:extLst/>
        </p:spPr>
        <p:txBody>
          <a:bodyPr wrap="squar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dirty="0">
                <a:latin typeface="Trebuchet MS" panose="020B0603020202020204" pitchFamily="34" charset="0"/>
              </a:rPr>
              <a:t>This multiplier is calculated using the following formula.</a:t>
            </a:r>
          </a:p>
        </p:txBody>
      </p:sp>
      <p:sp>
        <p:nvSpPr>
          <p:cNvPr id="37" name="Rectangle 15"/>
          <p:cNvSpPr>
            <a:spLocks noGrp="1" noChangeArrowheads="1"/>
          </p:cNvSpPr>
          <p:nvPr>
            <p:ph idx="1"/>
          </p:nvPr>
        </p:nvSpPr>
        <p:spPr>
          <a:xfrm>
            <a:off x="282576" y="198032"/>
            <a:ext cx="8442325" cy="762000"/>
          </a:xfrm>
        </p:spPr>
        <p:txBody>
          <a:bodyPr/>
          <a:lstStyle/>
          <a:p>
            <a:pPr>
              <a:buFontTx/>
              <a:buNone/>
            </a:pPr>
            <a:r>
              <a:rPr lang="en-US" altLang="en-US" sz="2800" b="1" dirty="0">
                <a:solidFill>
                  <a:srgbClr val="EA0088"/>
                </a:solidFill>
                <a:latin typeface="Trebuchet MS" panose="020B0603020202020204" pitchFamily="34" charset="0"/>
                <a:ea typeface="ＭＳ Ｐゴシック" charset="-128"/>
                <a:cs typeface="Arial" charset="0"/>
              </a:rPr>
              <a:t>Developing the Binomial Probability Distribution</a:t>
            </a:r>
          </a:p>
        </p:txBody>
      </p:sp>
      <p:sp>
        <p:nvSpPr>
          <p:cNvPr id="38"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62</a:t>
            </a:fld>
            <a:endParaRPr lang="en-AU" altLang="en-US" sz="1400" b="1" baseline="0" dirty="0">
              <a:latin typeface="Times"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36906"/>
                                        </p:tgtEl>
                                        <p:attrNameLst>
                                          <p:attrName>style.visibility</p:attrName>
                                        </p:attrNameLst>
                                      </p:cBhvr>
                                      <p:to>
                                        <p:strVal val="visible"/>
                                      </p:to>
                                    </p:set>
                                    <p:animEffect transition="in" filter="wipe(up)">
                                      <p:cBhvr>
                                        <p:cTn id="7" dur="500"/>
                                        <p:tgtEl>
                                          <p:spTgt spid="336906"/>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36915"/>
                                        </p:tgtEl>
                                        <p:attrNameLst>
                                          <p:attrName>style.visibility</p:attrName>
                                        </p:attrNameLst>
                                      </p:cBhvr>
                                      <p:to>
                                        <p:strVal val="visible"/>
                                      </p:to>
                                    </p:set>
                                    <p:animEffect transition="in" filter="wipe(up)">
                                      <p:cBhvr>
                                        <p:cTn id="11" dur="500"/>
                                        <p:tgtEl>
                                          <p:spTgt spid="336915"/>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36907"/>
                                        </p:tgtEl>
                                        <p:attrNameLst>
                                          <p:attrName>style.visibility</p:attrName>
                                        </p:attrNameLst>
                                      </p:cBhvr>
                                      <p:to>
                                        <p:strVal val="visible"/>
                                      </p:to>
                                    </p:set>
                                    <p:animEffect transition="in" filter="wipe(left)">
                                      <p:cBhvr>
                                        <p:cTn id="15" dur="500"/>
                                        <p:tgtEl>
                                          <p:spTgt spid="336907"/>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36927"/>
                                        </p:tgtEl>
                                        <p:attrNameLst>
                                          <p:attrName>style.visibility</p:attrName>
                                        </p:attrNameLst>
                                      </p:cBhvr>
                                      <p:to>
                                        <p:strVal val="visible"/>
                                      </p:to>
                                    </p:set>
                                    <p:animEffect transition="in" filter="wipe(left)">
                                      <p:cBhvr>
                                        <p:cTn id="19" dur="500"/>
                                        <p:tgtEl>
                                          <p:spTgt spid="33692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336920"/>
                                        </p:tgtEl>
                                        <p:attrNameLst>
                                          <p:attrName>style.visibility</p:attrName>
                                        </p:attrNameLst>
                                      </p:cBhvr>
                                      <p:to>
                                        <p:strVal val="visible"/>
                                      </p:to>
                                    </p:set>
                                    <p:animEffect transition="in" filter="wipe(right)">
                                      <p:cBhvr>
                                        <p:cTn id="24" dur="500"/>
                                        <p:tgtEl>
                                          <p:spTgt spid="336920"/>
                                        </p:tgtEl>
                                      </p:cBhvr>
                                    </p:animEffect>
                                  </p:childTnLst>
                                </p:cTn>
                              </p:par>
                            </p:childTnLst>
                          </p:cTn>
                        </p:par>
                        <p:par>
                          <p:cTn id="25" fill="hold" nodeType="afterGroup">
                            <p:stCondLst>
                              <p:cond delay="500"/>
                            </p:stCondLst>
                            <p:childTnLst>
                              <p:par>
                                <p:cTn id="26" presetID="22" presetClass="entr" presetSubtype="2" fill="hold" grpId="0" nodeType="afterEffect">
                                  <p:stCondLst>
                                    <p:cond delay="0"/>
                                  </p:stCondLst>
                                  <p:childTnLst>
                                    <p:set>
                                      <p:cBhvr>
                                        <p:cTn id="27" dur="1" fill="hold">
                                          <p:stCondLst>
                                            <p:cond delay="0"/>
                                          </p:stCondLst>
                                        </p:cTn>
                                        <p:tgtEl>
                                          <p:spTgt spid="336916"/>
                                        </p:tgtEl>
                                        <p:attrNameLst>
                                          <p:attrName>style.visibility</p:attrName>
                                        </p:attrNameLst>
                                      </p:cBhvr>
                                      <p:to>
                                        <p:strVal val="visible"/>
                                      </p:to>
                                    </p:set>
                                    <p:animEffect transition="in" filter="wipe(right)">
                                      <p:cBhvr>
                                        <p:cTn id="28" dur="500"/>
                                        <p:tgtEl>
                                          <p:spTgt spid="33691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36908"/>
                                        </p:tgtEl>
                                        <p:attrNameLst>
                                          <p:attrName>style.visibility</p:attrName>
                                        </p:attrNameLst>
                                      </p:cBhvr>
                                      <p:to>
                                        <p:strVal val="visible"/>
                                      </p:to>
                                    </p:set>
                                    <p:animEffect transition="in" filter="wipe(left)">
                                      <p:cBhvr>
                                        <p:cTn id="33" dur="500"/>
                                        <p:tgtEl>
                                          <p:spTgt spid="336908"/>
                                        </p:tgtEl>
                                      </p:cBhvr>
                                    </p:animEffect>
                                  </p:childTnLst>
                                </p:cTn>
                              </p:par>
                            </p:childTnLst>
                          </p:cTn>
                        </p:par>
                        <p:par>
                          <p:cTn id="34" fill="hold" nodeType="afterGroup">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336928"/>
                                        </p:tgtEl>
                                        <p:attrNameLst>
                                          <p:attrName>style.visibility</p:attrName>
                                        </p:attrNameLst>
                                      </p:cBhvr>
                                      <p:to>
                                        <p:strVal val="visible"/>
                                      </p:to>
                                    </p:set>
                                    <p:animEffect transition="in" filter="wipe(left)">
                                      <p:cBhvr>
                                        <p:cTn id="37" dur="500"/>
                                        <p:tgtEl>
                                          <p:spTgt spid="336928"/>
                                        </p:tgtEl>
                                      </p:cBhvr>
                                    </p:animEffect>
                                  </p:childTnLst>
                                </p:cTn>
                              </p:par>
                            </p:childTnLst>
                          </p:cTn>
                        </p:par>
                        <p:par>
                          <p:cTn id="38" fill="hold" nodeType="afterGroup">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336909"/>
                                        </p:tgtEl>
                                        <p:attrNameLst>
                                          <p:attrName>style.visibility</p:attrName>
                                        </p:attrNameLst>
                                      </p:cBhvr>
                                      <p:to>
                                        <p:strVal val="visible"/>
                                      </p:to>
                                    </p:set>
                                    <p:animEffect transition="in" filter="wipe(left)">
                                      <p:cBhvr>
                                        <p:cTn id="41" dur="500"/>
                                        <p:tgtEl>
                                          <p:spTgt spid="336909"/>
                                        </p:tgtEl>
                                      </p:cBhvr>
                                    </p:animEffect>
                                  </p:childTnLst>
                                </p:cTn>
                              </p:par>
                            </p:childTnLst>
                          </p:cTn>
                        </p:par>
                        <p:par>
                          <p:cTn id="42" fill="hold" nodeType="afterGroup">
                            <p:stCondLst>
                              <p:cond delay="1500"/>
                            </p:stCondLst>
                            <p:childTnLst>
                              <p:par>
                                <p:cTn id="43" presetID="22" presetClass="entr" presetSubtype="8" fill="hold" grpId="0" nodeType="afterEffect">
                                  <p:stCondLst>
                                    <p:cond delay="0"/>
                                  </p:stCondLst>
                                  <p:childTnLst>
                                    <p:set>
                                      <p:cBhvr>
                                        <p:cTn id="44" dur="1" fill="hold">
                                          <p:stCondLst>
                                            <p:cond delay="0"/>
                                          </p:stCondLst>
                                        </p:cTn>
                                        <p:tgtEl>
                                          <p:spTgt spid="336929"/>
                                        </p:tgtEl>
                                        <p:attrNameLst>
                                          <p:attrName>style.visibility</p:attrName>
                                        </p:attrNameLst>
                                      </p:cBhvr>
                                      <p:to>
                                        <p:strVal val="visible"/>
                                      </p:to>
                                    </p:set>
                                    <p:animEffect transition="in" filter="wipe(left)">
                                      <p:cBhvr>
                                        <p:cTn id="45" dur="500"/>
                                        <p:tgtEl>
                                          <p:spTgt spid="336929"/>
                                        </p:tgtEl>
                                      </p:cBhvr>
                                    </p:animEffect>
                                  </p:childTnLst>
                                </p:cTn>
                              </p:par>
                            </p:childTnLst>
                          </p:cTn>
                        </p:par>
                        <p:par>
                          <p:cTn id="46" fill="hold" nodeType="afterGroup">
                            <p:stCondLst>
                              <p:cond delay="2000"/>
                            </p:stCondLst>
                            <p:childTnLst>
                              <p:par>
                                <p:cTn id="47" presetID="22" presetClass="entr" presetSubtype="8" fill="hold" grpId="0" nodeType="afterEffect">
                                  <p:stCondLst>
                                    <p:cond delay="0"/>
                                  </p:stCondLst>
                                  <p:childTnLst>
                                    <p:set>
                                      <p:cBhvr>
                                        <p:cTn id="48" dur="1" fill="hold">
                                          <p:stCondLst>
                                            <p:cond delay="0"/>
                                          </p:stCondLst>
                                        </p:cTn>
                                        <p:tgtEl>
                                          <p:spTgt spid="336910"/>
                                        </p:tgtEl>
                                        <p:attrNameLst>
                                          <p:attrName>style.visibility</p:attrName>
                                        </p:attrNameLst>
                                      </p:cBhvr>
                                      <p:to>
                                        <p:strVal val="visible"/>
                                      </p:to>
                                    </p:set>
                                    <p:animEffect transition="in" filter="wipe(left)">
                                      <p:cBhvr>
                                        <p:cTn id="49" dur="500"/>
                                        <p:tgtEl>
                                          <p:spTgt spid="336910"/>
                                        </p:tgtEl>
                                      </p:cBhvr>
                                    </p:animEffect>
                                  </p:childTnLst>
                                </p:cTn>
                              </p:par>
                            </p:childTnLst>
                          </p:cTn>
                        </p:par>
                        <p:par>
                          <p:cTn id="50" fill="hold" nodeType="afterGroup">
                            <p:stCondLst>
                              <p:cond delay="2500"/>
                            </p:stCondLst>
                            <p:childTnLst>
                              <p:par>
                                <p:cTn id="51" presetID="22" presetClass="entr" presetSubtype="8" fill="hold" grpId="0" nodeType="afterEffect">
                                  <p:stCondLst>
                                    <p:cond delay="0"/>
                                  </p:stCondLst>
                                  <p:childTnLst>
                                    <p:set>
                                      <p:cBhvr>
                                        <p:cTn id="52" dur="1" fill="hold">
                                          <p:stCondLst>
                                            <p:cond delay="0"/>
                                          </p:stCondLst>
                                        </p:cTn>
                                        <p:tgtEl>
                                          <p:spTgt spid="336930"/>
                                        </p:tgtEl>
                                        <p:attrNameLst>
                                          <p:attrName>style.visibility</p:attrName>
                                        </p:attrNameLst>
                                      </p:cBhvr>
                                      <p:to>
                                        <p:strVal val="visible"/>
                                      </p:to>
                                    </p:set>
                                    <p:animEffect transition="in" filter="wipe(left)">
                                      <p:cBhvr>
                                        <p:cTn id="53" dur="500"/>
                                        <p:tgtEl>
                                          <p:spTgt spid="33693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2" fill="hold" grpId="0" nodeType="clickEffect">
                                  <p:stCondLst>
                                    <p:cond delay="0"/>
                                  </p:stCondLst>
                                  <p:childTnLst>
                                    <p:set>
                                      <p:cBhvr>
                                        <p:cTn id="57" dur="1" fill="hold">
                                          <p:stCondLst>
                                            <p:cond delay="0"/>
                                          </p:stCondLst>
                                        </p:cTn>
                                        <p:tgtEl>
                                          <p:spTgt spid="336921"/>
                                        </p:tgtEl>
                                        <p:attrNameLst>
                                          <p:attrName>style.visibility</p:attrName>
                                        </p:attrNameLst>
                                      </p:cBhvr>
                                      <p:to>
                                        <p:strVal val="visible"/>
                                      </p:to>
                                    </p:set>
                                    <p:animEffect transition="in" filter="wipe(right)">
                                      <p:cBhvr>
                                        <p:cTn id="58" dur="500"/>
                                        <p:tgtEl>
                                          <p:spTgt spid="336921"/>
                                        </p:tgtEl>
                                      </p:cBhvr>
                                    </p:animEffect>
                                  </p:childTnLst>
                                </p:cTn>
                              </p:par>
                            </p:childTnLst>
                          </p:cTn>
                        </p:par>
                        <p:par>
                          <p:cTn id="59" fill="hold" nodeType="afterGroup">
                            <p:stCondLst>
                              <p:cond delay="500"/>
                            </p:stCondLst>
                            <p:childTnLst>
                              <p:par>
                                <p:cTn id="60" presetID="22" presetClass="entr" presetSubtype="2" fill="hold" grpId="0" nodeType="afterEffect">
                                  <p:stCondLst>
                                    <p:cond delay="0"/>
                                  </p:stCondLst>
                                  <p:childTnLst>
                                    <p:set>
                                      <p:cBhvr>
                                        <p:cTn id="61" dur="1" fill="hold">
                                          <p:stCondLst>
                                            <p:cond delay="0"/>
                                          </p:stCondLst>
                                        </p:cTn>
                                        <p:tgtEl>
                                          <p:spTgt spid="336917"/>
                                        </p:tgtEl>
                                        <p:attrNameLst>
                                          <p:attrName>style.visibility</p:attrName>
                                        </p:attrNameLst>
                                      </p:cBhvr>
                                      <p:to>
                                        <p:strVal val="visible"/>
                                      </p:to>
                                    </p:set>
                                    <p:animEffect transition="in" filter="wipe(right)">
                                      <p:cBhvr>
                                        <p:cTn id="62" dur="500"/>
                                        <p:tgtEl>
                                          <p:spTgt spid="33691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336911"/>
                                        </p:tgtEl>
                                        <p:attrNameLst>
                                          <p:attrName>style.visibility</p:attrName>
                                        </p:attrNameLst>
                                      </p:cBhvr>
                                      <p:to>
                                        <p:strVal val="visible"/>
                                      </p:to>
                                    </p:set>
                                  </p:childTnLst>
                                </p:cTn>
                              </p:par>
                            </p:childTnLst>
                          </p:cTn>
                        </p:par>
                        <p:par>
                          <p:cTn id="67" fill="hold" nodeType="afterGroup">
                            <p:stCondLst>
                              <p:cond delay="500"/>
                            </p:stCondLst>
                            <p:childTnLst>
                              <p:par>
                                <p:cTn id="68" presetID="1" presetClass="entr" presetSubtype="0" fill="hold" grpId="0" nodeType="afterEffect">
                                  <p:stCondLst>
                                    <p:cond delay="0"/>
                                  </p:stCondLst>
                                  <p:childTnLst>
                                    <p:set>
                                      <p:cBhvr>
                                        <p:cTn id="69" dur="1" fill="hold">
                                          <p:stCondLst>
                                            <p:cond delay="499"/>
                                          </p:stCondLst>
                                        </p:cTn>
                                        <p:tgtEl>
                                          <p:spTgt spid="336912"/>
                                        </p:tgtEl>
                                        <p:attrNameLst>
                                          <p:attrName>style.visibility</p:attrName>
                                        </p:attrNameLst>
                                      </p:cBhvr>
                                      <p:to>
                                        <p:strVal val="visible"/>
                                      </p:to>
                                    </p:set>
                                  </p:childTnLst>
                                </p:cTn>
                              </p:par>
                            </p:childTnLst>
                          </p:cTn>
                        </p:par>
                        <p:par>
                          <p:cTn id="70" fill="hold" nodeType="afterGroup">
                            <p:stCondLst>
                              <p:cond delay="1000"/>
                            </p:stCondLst>
                            <p:childTnLst>
                              <p:par>
                                <p:cTn id="71" presetID="1" presetClass="entr" presetSubtype="0" fill="hold" grpId="0" nodeType="afterEffect">
                                  <p:stCondLst>
                                    <p:cond delay="0"/>
                                  </p:stCondLst>
                                  <p:childTnLst>
                                    <p:set>
                                      <p:cBhvr>
                                        <p:cTn id="72" dur="1" fill="hold">
                                          <p:stCondLst>
                                            <p:cond delay="499"/>
                                          </p:stCondLst>
                                        </p:cTn>
                                        <p:tgtEl>
                                          <p:spTgt spid="336913"/>
                                        </p:tgtEl>
                                        <p:attrNameLst>
                                          <p:attrName>style.visibility</p:attrName>
                                        </p:attrNameLst>
                                      </p:cBhvr>
                                      <p:to>
                                        <p:strVal val="visible"/>
                                      </p:to>
                                    </p:set>
                                  </p:childTnLst>
                                </p:cTn>
                              </p:par>
                            </p:childTnLst>
                          </p:cTn>
                        </p:par>
                        <p:par>
                          <p:cTn id="73" fill="hold" nodeType="afterGroup">
                            <p:stCondLst>
                              <p:cond delay="1500"/>
                            </p:stCondLst>
                            <p:childTnLst>
                              <p:par>
                                <p:cTn id="74" presetID="1" presetClass="entr" presetSubtype="0" fill="hold" grpId="0" nodeType="afterEffect">
                                  <p:stCondLst>
                                    <p:cond delay="0"/>
                                  </p:stCondLst>
                                  <p:childTnLst>
                                    <p:set>
                                      <p:cBhvr>
                                        <p:cTn id="75" dur="1" fill="hold">
                                          <p:stCondLst>
                                            <p:cond delay="499"/>
                                          </p:stCondLst>
                                        </p:cTn>
                                        <p:tgtEl>
                                          <p:spTgt spid="336922"/>
                                        </p:tgtEl>
                                        <p:attrNameLst>
                                          <p:attrName>style.visibility</p:attrName>
                                        </p:attrNameLst>
                                      </p:cBhvr>
                                      <p:to>
                                        <p:strVal val="visible"/>
                                      </p:to>
                                    </p:set>
                                  </p:childTnLst>
                                </p:cTn>
                              </p:par>
                            </p:childTnLst>
                          </p:cTn>
                        </p:par>
                        <p:par>
                          <p:cTn id="76" fill="hold" nodeType="afterGroup">
                            <p:stCondLst>
                              <p:cond delay="2000"/>
                            </p:stCondLst>
                            <p:childTnLst>
                              <p:par>
                                <p:cTn id="77" presetID="1" presetClass="entr" presetSubtype="0" fill="hold" grpId="0" nodeType="afterEffect">
                                  <p:stCondLst>
                                    <p:cond delay="0"/>
                                  </p:stCondLst>
                                  <p:childTnLst>
                                    <p:set>
                                      <p:cBhvr>
                                        <p:cTn id="78" dur="1" fill="hold">
                                          <p:stCondLst>
                                            <p:cond delay="499"/>
                                          </p:stCondLst>
                                        </p:cTn>
                                        <p:tgtEl>
                                          <p:spTgt spid="336918"/>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336914"/>
                                        </p:tgtEl>
                                        <p:attrNameLst>
                                          <p:attrName>style.visibility</p:attrName>
                                        </p:attrNameLst>
                                      </p:cBhvr>
                                      <p:to>
                                        <p:strVal val="visible"/>
                                      </p:to>
                                    </p:set>
                                  </p:childTnLst>
                                </p:cTn>
                              </p:par>
                            </p:childTnLst>
                          </p:cTn>
                        </p:par>
                        <p:par>
                          <p:cTn id="83" fill="hold" nodeType="afterGroup">
                            <p:stCondLst>
                              <p:cond delay="500"/>
                            </p:stCondLst>
                            <p:childTnLst>
                              <p:par>
                                <p:cTn id="84" presetID="1" presetClass="entr" presetSubtype="0" fill="hold" grpId="0" nodeType="afterEffect">
                                  <p:stCondLst>
                                    <p:cond delay="0"/>
                                  </p:stCondLst>
                                  <p:childTnLst>
                                    <p:set>
                                      <p:cBhvr>
                                        <p:cTn id="85" dur="1" fill="hold">
                                          <p:stCondLst>
                                            <p:cond delay="499"/>
                                          </p:stCondLst>
                                        </p:cTn>
                                        <p:tgtEl>
                                          <p:spTgt spid="336923"/>
                                        </p:tgtEl>
                                        <p:attrNameLst>
                                          <p:attrName>style.visibility</p:attrName>
                                        </p:attrNameLst>
                                      </p:cBhvr>
                                      <p:to>
                                        <p:strVal val="visible"/>
                                      </p:to>
                                    </p:set>
                                  </p:childTnLst>
                                </p:cTn>
                              </p:par>
                            </p:childTnLst>
                          </p:cTn>
                        </p:par>
                        <p:par>
                          <p:cTn id="86" fill="hold" nodeType="afterGroup">
                            <p:stCondLst>
                              <p:cond delay="1000"/>
                            </p:stCondLst>
                            <p:childTnLst>
                              <p:par>
                                <p:cTn id="87" presetID="1" presetClass="entr" presetSubtype="0" fill="hold" grpId="0" nodeType="afterEffect">
                                  <p:stCondLst>
                                    <p:cond delay="0"/>
                                  </p:stCondLst>
                                  <p:childTnLst>
                                    <p:set>
                                      <p:cBhvr>
                                        <p:cTn id="88" dur="1" fill="hold">
                                          <p:stCondLst>
                                            <p:cond delay="499"/>
                                          </p:stCondLst>
                                        </p:cTn>
                                        <p:tgtEl>
                                          <p:spTgt spid="336919"/>
                                        </p:tgtEl>
                                        <p:attrNameLst>
                                          <p:attrName>style.visibility</p:attrName>
                                        </p:attrNameLst>
                                      </p:cBhvr>
                                      <p:to>
                                        <p:strVal val="visible"/>
                                      </p:to>
                                    </p:set>
                                  </p:childTnLst>
                                </p:cTn>
                              </p:par>
                            </p:childTnLst>
                          </p:cTn>
                        </p:par>
                        <p:par>
                          <p:cTn id="89" fill="hold" nodeType="afterGroup">
                            <p:stCondLst>
                              <p:cond delay="1500"/>
                            </p:stCondLst>
                            <p:childTnLst>
                              <p:par>
                                <p:cTn id="90" presetID="22" presetClass="entr" presetSubtype="4" fill="hold" grpId="0" nodeType="afterEffect">
                                  <p:stCondLst>
                                    <p:cond delay="0"/>
                                  </p:stCondLst>
                                  <p:childTnLst>
                                    <p:set>
                                      <p:cBhvr>
                                        <p:cTn id="91" dur="1" fill="hold">
                                          <p:stCondLst>
                                            <p:cond delay="0"/>
                                          </p:stCondLst>
                                        </p:cTn>
                                        <p:tgtEl>
                                          <p:spTgt spid="336925"/>
                                        </p:tgtEl>
                                        <p:attrNameLst>
                                          <p:attrName>style.visibility</p:attrName>
                                        </p:attrNameLst>
                                      </p:cBhvr>
                                      <p:to>
                                        <p:strVal val="visible"/>
                                      </p:to>
                                    </p:set>
                                    <p:animEffect transition="in" filter="wipe(down)">
                                      <p:cBhvr>
                                        <p:cTn id="92" dur="500"/>
                                        <p:tgtEl>
                                          <p:spTgt spid="336925"/>
                                        </p:tgtEl>
                                      </p:cBhvr>
                                    </p:animEffect>
                                  </p:childTnLst>
                                </p:cTn>
                              </p:par>
                            </p:childTnLst>
                          </p:cTn>
                        </p:par>
                        <p:par>
                          <p:cTn id="93" fill="hold" nodeType="afterGroup">
                            <p:stCondLst>
                              <p:cond delay="2000"/>
                            </p:stCondLst>
                            <p:childTnLst>
                              <p:par>
                                <p:cTn id="94" presetID="22" presetClass="entr" presetSubtype="4" fill="hold" grpId="0" nodeType="afterEffect">
                                  <p:stCondLst>
                                    <p:cond delay="0"/>
                                  </p:stCondLst>
                                  <p:childTnLst>
                                    <p:set>
                                      <p:cBhvr>
                                        <p:cTn id="95" dur="1" fill="hold">
                                          <p:stCondLst>
                                            <p:cond delay="0"/>
                                          </p:stCondLst>
                                        </p:cTn>
                                        <p:tgtEl>
                                          <p:spTgt spid="336926"/>
                                        </p:tgtEl>
                                        <p:attrNameLst>
                                          <p:attrName>style.visibility</p:attrName>
                                        </p:attrNameLst>
                                      </p:cBhvr>
                                      <p:to>
                                        <p:strVal val="visible"/>
                                      </p:to>
                                    </p:set>
                                    <p:animEffect transition="in" filter="wipe(down)">
                                      <p:cBhvr>
                                        <p:cTn id="96" dur="500"/>
                                        <p:tgtEl>
                                          <p:spTgt spid="336926"/>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36"/>
                                        </p:tgtEl>
                                        <p:attrNameLst>
                                          <p:attrName>style.visibility</p:attrName>
                                        </p:attrNameLst>
                                      </p:cBhvr>
                                      <p:to>
                                        <p:strVal val="visible"/>
                                      </p:to>
                                    </p:set>
                                    <p:animEffect transition="in" filter="wipe(down)">
                                      <p:cBhvr>
                                        <p:cTn id="10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06" grpId="0" autoUpdateAnimBg="0"/>
      <p:bldP spid="336907" grpId="0" animBg="1"/>
      <p:bldP spid="336908" grpId="0" animBg="1"/>
      <p:bldP spid="336909" grpId="0" animBg="1"/>
      <p:bldP spid="336910" grpId="0" animBg="1"/>
      <p:bldP spid="336911" grpId="0" animBg="1"/>
      <p:bldP spid="336912" grpId="0" animBg="1"/>
      <p:bldP spid="336913" grpId="0" animBg="1"/>
      <p:bldP spid="336914" grpId="0" animBg="1"/>
      <p:bldP spid="336915" grpId="0" animBg="1" autoUpdateAnimBg="0"/>
      <p:bldP spid="336916" grpId="0" autoUpdateAnimBg="0"/>
      <p:bldP spid="336917" grpId="0" autoUpdateAnimBg="0"/>
      <p:bldP spid="336918" grpId="0" autoUpdateAnimBg="0"/>
      <p:bldP spid="336919" grpId="0" autoUpdateAnimBg="0"/>
      <p:bldP spid="336920" grpId="0" animBg="1"/>
      <p:bldP spid="336921" grpId="0" animBg="1"/>
      <p:bldP spid="336922" grpId="0" animBg="1"/>
      <p:bldP spid="336923" grpId="0" animBg="1"/>
      <p:bldP spid="336925" grpId="0" animBg="1"/>
      <p:bldP spid="336926" grpId="0" animBg="1"/>
      <p:bldP spid="336927" grpId="0" autoUpdateAnimBg="0"/>
      <p:bldP spid="336928" grpId="0" autoUpdateAnimBg="0"/>
      <p:bldP spid="336929" grpId="0" autoUpdateAnimBg="0"/>
      <p:bldP spid="336930" grpId="0" autoUpdateAnimBg="0"/>
      <p:bldP spid="36"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6" name="Object 2"/>
          <p:cNvGraphicFramePr>
            <a:graphicFrameLocks noChangeAspect="1"/>
          </p:cNvGraphicFramePr>
          <p:nvPr>
            <p:extLst>
              <p:ext uri="{D42A27DB-BD31-4B8C-83A1-F6EECF244321}">
                <p14:modId xmlns:p14="http://schemas.microsoft.com/office/powerpoint/2010/main" val="977271377"/>
              </p:ext>
            </p:extLst>
          </p:nvPr>
        </p:nvGraphicFramePr>
        <p:xfrm>
          <a:off x="1403350" y="2132857"/>
          <a:ext cx="4536802" cy="649108"/>
        </p:xfrm>
        <a:graphic>
          <a:graphicData uri="http://schemas.openxmlformats.org/presentationml/2006/ole">
            <mc:AlternateContent xmlns:mc="http://schemas.openxmlformats.org/markup-compatibility/2006">
              <mc:Choice xmlns:v="urn:schemas-microsoft-com:vml" Requires="v">
                <p:oleObj spid="_x0000_s67800" name="Equation" r:id="rId4" imgW="1231366" imgH="177723" progId="Equation.3">
                  <p:embed/>
                </p:oleObj>
              </mc:Choice>
              <mc:Fallback>
                <p:oleObj name="Equation" r:id="rId4" imgW="1231366" imgH="177723" progId="Equation.3">
                  <p:embed/>
                  <p:pic>
                    <p:nvPicPr>
                      <p:cNvPr id="0" name="Picture 1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2132857"/>
                        <a:ext cx="4536802" cy="6491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87" name="Text Box 3"/>
          <p:cNvSpPr txBox="1">
            <a:spLocks noChangeArrowheads="1"/>
          </p:cNvSpPr>
          <p:nvPr/>
        </p:nvSpPr>
        <p:spPr bwMode="auto">
          <a:xfrm>
            <a:off x="588645" y="1292870"/>
            <a:ext cx="80313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800" baseline="0" dirty="0">
                <a:latin typeface="Trebuchet MS" panose="020B0603020202020204" pitchFamily="34" charset="0"/>
              </a:rPr>
              <a:t>In general, binomial probability is calculated by:</a:t>
            </a:r>
          </a:p>
        </p:txBody>
      </p:sp>
      <p:graphicFrame>
        <p:nvGraphicFramePr>
          <p:cNvPr id="67588" name="Object 4"/>
          <p:cNvGraphicFramePr>
            <a:graphicFrameLocks noChangeAspect="1"/>
          </p:cNvGraphicFramePr>
          <p:nvPr>
            <p:extLst>
              <p:ext uri="{D42A27DB-BD31-4B8C-83A1-F6EECF244321}">
                <p14:modId xmlns:p14="http://schemas.microsoft.com/office/powerpoint/2010/main" val="2018793841"/>
              </p:ext>
            </p:extLst>
          </p:nvPr>
        </p:nvGraphicFramePr>
        <p:xfrm>
          <a:off x="588645" y="3068960"/>
          <a:ext cx="3397883" cy="1224136"/>
        </p:xfrm>
        <a:graphic>
          <a:graphicData uri="http://schemas.openxmlformats.org/presentationml/2006/ole">
            <mc:AlternateContent xmlns:mc="http://schemas.openxmlformats.org/markup-compatibility/2006">
              <mc:Choice xmlns:v="urn:schemas-microsoft-com:vml" Requires="v">
                <p:oleObj spid="_x0000_s67801" name="Equation" r:id="rId6" imgW="875920" imgH="317362" progId="Equation.3">
                  <p:embed/>
                </p:oleObj>
              </mc:Choice>
              <mc:Fallback>
                <p:oleObj name="Equation" r:id="rId6" imgW="875920" imgH="317362" progId="Equation.3">
                  <p:embed/>
                  <p:pic>
                    <p:nvPicPr>
                      <p:cNvPr id="0" name="Picture 15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645" y="3068960"/>
                        <a:ext cx="3397883" cy="1224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7928" name="Rectangle 8"/>
          <p:cNvSpPr>
            <a:spLocks noChangeArrowheads="1"/>
          </p:cNvSpPr>
          <p:nvPr/>
        </p:nvSpPr>
        <p:spPr bwMode="auto">
          <a:xfrm>
            <a:off x="457200" y="188640"/>
            <a:ext cx="83629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tabLst>
                <a:tab pos="911225" algn="l"/>
              </a:tabLst>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tabLst>
                <a:tab pos="911225" algn="l"/>
              </a:tabLst>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tabLst>
                <a:tab pos="911225" algn="l"/>
              </a:tabLst>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tabLst>
                <a:tab pos="911225" algn="l"/>
              </a:tabLst>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tabLst>
                <a:tab pos="911225" algn="l"/>
              </a:tabLst>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tabLst>
                <a:tab pos="911225" algn="l"/>
              </a:tabLst>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tabLst>
                <a:tab pos="911225" algn="l"/>
              </a:tabLst>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tabLst>
                <a:tab pos="911225" algn="l"/>
              </a:tabLst>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tabLst>
                <a:tab pos="911225" algn="l"/>
              </a:tabLst>
              <a:defRPr sz="2000">
                <a:solidFill>
                  <a:schemeClr val="tx1"/>
                </a:solidFill>
                <a:latin typeface="Arial" charset="0"/>
                <a:ea typeface="ＭＳ Ｐゴシック" charset="-128"/>
                <a:cs typeface="Arial" charset="0"/>
              </a:defRPr>
            </a:lvl9pPr>
          </a:lstStyle>
          <a:p>
            <a:pPr eaLnBrk="1" hangingPunct="1">
              <a:spcBef>
                <a:spcPct val="0"/>
              </a:spcBef>
              <a:buFontTx/>
              <a:buNone/>
            </a:pPr>
            <a:r>
              <a:rPr lang="en-US" altLang="en-US" baseline="0" dirty="0">
                <a:solidFill>
                  <a:srgbClr val="EA0088"/>
                </a:solidFill>
                <a:latin typeface="Trebuchet MS" panose="020B0603020202020204" pitchFamily="34" charset="0"/>
              </a:rPr>
              <a:t>Calculating Binomial Probability</a:t>
            </a:r>
          </a:p>
        </p:txBody>
      </p:sp>
      <p:sp>
        <p:nvSpPr>
          <p:cNvPr id="10" name="Slide Number Placeholder 3"/>
          <p:cNvSpPr>
            <a:spLocks noGrp="1"/>
          </p:cNvSpPr>
          <p:nvPr>
            <p:ph type="sldNum" sz="quarter" idx="12"/>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63</a:t>
            </a:fld>
            <a:endParaRPr lang="en-AU" altLang="en-US" sz="1400" b="1" baseline="0" dirty="0">
              <a:latin typeface="Times"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37928"/>
                                        </p:tgtEl>
                                        <p:attrNameLst>
                                          <p:attrName>style.visibility</p:attrName>
                                        </p:attrNameLst>
                                      </p:cBhvr>
                                      <p:to>
                                        <p:strVal val="visible"/>
                                      </p:to>
                                    </p:set>
                                    <p:animEffect transition="in" filter="dissolve">
                                      <p:cBhvr>
                                        <p:cTn id="7" dur="500"/>
                                        <p:tgtEl>
                                          <p:spTgt spid="337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8"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589" name="Group 5"/>
          <p:cNvGrpSpPr>
            <a:grpSpLocks/>
          </p:cNvGrpSpPr>
          <p:nvPr/>
        </p:nvGrpSpPr>
        <p:grpSpPr bwMode="auto">
          <a:xfrm>
            <a:off x="611560" y="1577045"/>
            <a:ext cx="5760640" cy="2500027"/>
            <a:chOff x="1137" y="2537"/>
            <a:chExt cx="2991" cy="1399"/>
          </a:xfrm>
        </p:grpSpPr>
        <p:graphicFrame>
          <p:nvGraphicFramePr>
            <p:cNvPr id="67592" name="Object 6"/>
            <p:cNvGraphicFramePr>
              <a:graphicFrameLocks noChangeAspect="1"/>
            </p:cNvGraphicFramePr>
            <p:nvPr/>
          </p:nvGraphicFramePr>
          <p:xfrm>
            <a:off x="1152" y="2736"/>
            <a:ext cx="2976" cy="1200"/>
          </p:xfrm>
          <a:graphic>
            <a:graphicData uri="http://schemas.openxmlformats.org/presentationml/2006/ole">
              <mc:AlternateContent xmlns:mc="http://schemas.openxmlformats.org/markup-compatibility/2006">
                <mc:Choice xmlns:v="urn:schemas-microsoft-com:vml" Requires="v">
                  <p:oleObj spid="_x0000_s163911" name="Equation" r:id="rId4" imgW="1511300" imgH="609600" progId="Equation.3">
                    <p:embed/>
                  </p:oleObj>
                </mc:Choice>
                <mc:Fallback>
                  <p:oleObj name="Equation" r:id="rId4" imgW="1511300" imgH="609600" progId="Equation.3">
                    <p:embed/>
                    <p:pic>
                      <p:nvPicPr>
                        <p:cNvPr id="0"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2" y="2736"/>
                          <a:ext cx="2976" cy="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93" name="Text Box 7"/>
            <p:cNvSpPr txBox="1">
              <a:spLocks noChangeArrowheads="1"/>
            </p:cNvSpPr>
            <p:nvPr/>
          </p:nvSpPr>
          <p:spPr bwMode="auto">
            <a:xfrm>
              <a:off x="1137" y="2537"/>
              <a:ext cx="62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400" baseline="0" dirty="0">
                  <a:solidFill>
                    <a:schemeClr val="accent1"/>
                  </a:solidFill>
                  <a:latin typeface="Trebuchet MS" panose="020B0603020202020204" pitchFamily="34" charset="0"/>
                </a:rPr>
                <a:t>For n = 3</a:t>
              </a:r>
            </a:p>
          </p:txBody>
        </p:sp>
      </p:grpSp>
      <p:sp>
        <p:nvSpPr>
          <p:cNvPr id="337928" name="Rectangle 8"/>
          <p:cNvSpPr>
            <a:spLocks noChangeArrowheads="1"/>
          </p:cNvSpPr>
          <p:nvPr/>
        </p:nvSpPr>
        <p:spPr bwMode="auto">
          <a:xfrm>
            <a:off x="457200" y="188640"/>
            <a:ext cx="83629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tabLst>
                <a:tab pos="911225" algn="l"/>
              </a:tabLst>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tabLst>
                <a:tab pos="911225" algn="l"/>
              </a:tabLst>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tabLst>
                <a:tab pos="911225" algn="l"/>
              </a:tabLst>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tabLst>
                <a:tab pos="911225" algn="l"/>
              </a:tabLst>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tabLst>
                <a:tab pos="911225" algn="l"/>
              </a:tabLst>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tabLst>
                <a:tab pos="911225" algn="l"/>
              </a:tabLst>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tabLst>
                <a:tab pos="911225" algn="l"/>
              </a:tabLst>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tabLst>
                <a:tab pos="911225" algn="l"/>
              </a:tabLst>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tabLst>
                <a:tab pos="911225" algn="l"/>
              </a:tabLst>
              <a:defRPr sz="2000">
                <a:solidFill>
                  <a:schemeClr val="tx1"/>
                </a:solidFill>
                <a:latin typeface="Arial" charset="0"/>
                <a:ea typeface="ＭＳ Ｐゴシック" charset="-128"/>
                <a:cs typeface="Arial" charset="0"/>
              </a:defRPr>
            </a:lvl9pPr>
          </a:lstStyle>
          <a:p>
            <a:pPr eaLnBrk="1" hangingPunct="1">
              <a:spcBef>
                <a:spcPct val="0"/>
              </a:spcBef>
              <a:buFontTx/>
              <a:buNone/>
            </a:pPr>
            <a:r>
              <a:rPr lang="en-US" altLang="en-US" baseline="0" dirty="0">
                <a:solidFill>
                  <a:srgbClr val="EA0088"/>
                </a:solidFill>
                <a:latin typeface="Trebuchet MS" panose="020B0603020202020204" pitchFamily="34" charset="0"/>
              </a:rPr>
              <a:t>Calculating Binomial Probability</a:t>
            </a:r>
          </a:p>
        </p:txBody>
      </p:sp>
      <p:sp>
        <p:nvSpPr>
          <p:cNvPr id="10" name="Slide Number Placeholder 3"/>
          <p:cNvSpPr>
            <a:spLocks noGrp="1"/>
          </p:cNvSpPr>
          <p:nvPr>
            <p:ph type="sldNum" sz="quarter" idx="12"/>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64</a:t>
            </a:fld>
            <a:endParaRPr lang="en-AU" altLang="en-US" sz="1400" b="1" baseline="0" dirty="0">
              <a:latin typeface="Times" pitchFamily="18" charset="0"/>
            </a:endParaRPr>
          </a:p>
        </p:txBody>
      </p:sp>
    </p:spTree>
    <p:extLst>
      <p:ext uri="{BB962C8B-B14F-4D97-AF65-F5344CB8AC3E}">
        <p14:creationId xmlns:p14="http://schemas.microsoft.com/office/powerpoint/2010/main" val="3490609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37928"/>
                                        </p:tgtEl>
                                        <p:attrNameLst>
                                          <p:attrName>style.visibility</p:attrName>
                                        </p:attrNameLst>
                                      </p:cBhvr>
                                      <p:to>
                                        <p:strVal val="visible"/>
                                      </p:to>
                                    </p:set>
                                    <p:animEffect transition="in" filter="dissolve">
                                      <p:cBhvr>
                                        <p:cTn id="7" dur="500"/>
                                        <p:tgtEl>
                                          <p:spTgt spid="337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8"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idx="1"/>
          </p:nvPr>
        </p:nvSpPr>
        <p:spPr>
          <a:xfrm>
            <a:off x="467544" y="1033696"/>
            <a:ext cx="7772400" cy="5105400"/>
          </a:xfrm>
        </p:spPr>
        <p:txBody>
          <a:bodyPr/>
          <a:lstStyle/>
          <a:p>
            <a:pPr marL="0" indent="0" algn="just">
              <a:buNone/>
            </a:pPr>
            <a:r>
              <a:rPr lang="en-US" altLang="en-US" sz="2400" dirty="0">
                <a:latin typeface="Trebuchet MS" panose="020B0603020202020204" pitchFamily="34" charset="0"/>
                <a:ea typeface="ＭＳ Ｐゴシック" charset="-128"/>
                <a:cs typeface="Arial" charset="0"/>
              </a:rPr>
              <a:t>5% of an electric bulb production run is defective. A sample of 3 bulbs is drawn. Find the probability distribution of the number of defectives.</a:t>
            </a:r>
          </a:p>
          <a:p>
            <a:pPr marL="0" indent="0" algn="just">
              <a:buNone/>
            </a:pPr>
            <a:r>
              <a:rPr lang="en-US" altLang="en-US" sz="2400" b="1" dirty="0">
                <a:solidFill>
                  <a:schemeClr val="accent2"/>
                </a:solidFill>
                <a:latin typeface="Trebuchet MS" panose="020B0603020202020204" pitchFamily="34" charset="0"/>
                <a:ea typeface="ＭＳ Ｐゴシック" charset="-128"/>
                <a:cs typeface="Arial" charset="0"/>
              </a:rPr>
              <a:t>Solution</a:t>
            </a:r>
          </a:p>
          <a:p>
            <a:pPr algn="just"/>
            <a:r>
              <a:rPr lang="en-US" altLang="en-US" sz="2400" dirty="0">
                <a:latin typeface="Trebuchet MS" panose="020B0603020202020204" pitchFamily="34" charset="0"/>
                <a:ea typeface="ＭＳ Ｐゴシック" charset="-128"/>
                <a:cs typeface="Arial" charset="0"/>
              </a:rPr>
              <a:t>A bulb can be either defective or good.</a:t>
            </a:r>
          </a:p>
          <a:p>
            <a:pPr algn="just"/>
            <a:r>
              <a:rPr lang="en-US" altLang="en-US" sz="2400" dirty="0">
                <a:latin typeface="Trebuchet MS" panose="020B0603020202020204" pitchFamily="34" charset="0"/>
                <a:ea typeface="ＭＳ Ｐゴシック" charset="-128"/>
                <a:cs typeface="Arial" charset="0"/>
              </a:rPr>
              <a:t>There is a fixed finite number of trials (n = 3)</a:t>
            </a:r>
          </a:p>
          <a:p>
            <a:pPr algn="just"/>
            <a:r>
              <a:rPr lang="en-US" altLang="en-US" sz="2400" dirty="0">
                <a:latin typeface="Trebuchet MS" panose="020B0603020202020204" pitchFamily="34" charset="0"/>
                <a:ea typeface="ＭＳ Ｐゴシック" charset="-128"/>
                <a:cs typeface="Arial" charset="0"/>
              </a:rPr>
              <a:t>We assume the states of the bulbs are dependent on each other.</a:t>
            </a:r>
          </a:p>
          <a:p>
            <a:pPr algn="just"/>
            <a:r>
              <a:rPr lang="en-US" altLang="en-US" sz="2400" dirty="0">
                <a:latin typeface="Trebuchet MS" panose="020B0603020202020204" pitchFamily="34" charset="0"/>
                <a:ea typeface="ＭＳ Ｐゴシック" charset="-128"/>
                <a:cs typeface="Arial" charset="0"/>
              </a:rPr>
              <a:t>The probability of a bulb being defective does not change from bulb to bulb (p = 0.05).</a:t>
            </a:r>
          </a:p>
        </p:txBody>
      </p:sp>
      <p:sp>
        <p:nvSpPr>
          <p:cNvPr id="6"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65</a:t>
            </a:fld>
            <a:endParaRPr lang="en-AU" altLang="en-US" sz="1400" b="1" baseline="0" dirty="0">
              <a:latin typeface="Times" pitchFamily="18" charset="0"/>
            </a:endParaRPr>
          </a:p>
        </p:txBody>
      </p:sp>
      <p:sp>
        <p:nvSpPr>
          <p:cNvPr id="338947" name="Rectangle 3"/>
          <p:cNvSpPr>
            <a:spLocks noChangeArrowheads="1"/>
          </p:cNvSpPr>
          <p:nvPr/>
        </p:nvSpPr>
        <p:spPr bwMode="auto">
          <a:xfrm>
            <a:off x="430892" y="5257800"/>
            <a:ext cx="7772400" cy="609600"/>
          </a:xfrm>
          <a:prstGeom prst="rect">
            <a:avLst/>
          </a:prstGeom>
          <a:solidFill>
            <a:srgbClr val="FFFFFF"/>
          </a:solidFill>
          <a:ln w="28575">
            <a:solidFill>
              <a:srgbClr val="CC0099"/>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800" baseline="0">
                <a:solidFill>
                  <a:srgbClr val="00B050"/>
                </a:solidFill>
                <a:latin typeface="Arial Narrow" pitchFamily="34" charset="0"/>
              </a:rPr>
              <a:t>The conditions required for a binomial experiment are met.</a:t>
            </a:r>
          </a:p>
        </p:txBody>
      </p:sp>
      <p:sp>
        <p:nvSpPr>
          <p:cNvPr id="5" name="Rectangle 8"/>
          <p:cNvSpPr>
            <a:spLocks noChangeArrowheads="1"/>
          </p:cNvSpPr>
          <p:nvPr/>
        </p:nvSpPr>
        <p:spPr bwMode="auto">
          <a:xfrm>
            <a:off x="457200" y="188640"/>
            <a:ext cx="83629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tabLst>
                <a:tab pos="911225" algn="l"/>
              </a:tabLst>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tabLst>
                <a:tab pos="911225" algn="l"/>
              </a:tabLst>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tabLst>
                <a:tab pos="911225" algn="l"/>
              </a:tabLst>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tabLst>
                <a:tab pos="911225" algn="l"/>
              </a:tabLst>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tabLst>
                <a:tab pos="911225" algn="l"/>
              </a:tabLst>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tabLst>
                <a:tab pos="911225" algn="l"/>
              </a:tabLst>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tabLst>
                <a:tab pos="911225" algn="l"/>
              </a:tabLst>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tabLst>
                <a:tab pos="911225" algn="l"/>
              </a:tabLst>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tabLst>
                <a:tab pos="911225" algn="l"/>
              </a:tabLst>
              <a:defRPr sz="2000">
                <a:solidFill>
                  <a:schemeClr val="tx1"/>
                </a:solidFill>
                <a:latin typeface="Arial" charset="0"/>
                <a:ea typeface="ＭＳ Ｐゴシック" charset="-128"/>
                <a:cs typeface="Arial" charset="0"/>
              </a:defRPr>
            </a:lvl9pPr>
          </a:lstStyle>
          <a:p>
            <a:pPr eaLnBrk="1" hangingPunct="1">
              <a:spcBef>
                <a:spcPct val="0"/>
              </a:spcBef>
              <a:buFontTx/>
              <a:buNone/>
            </a:pPr>
            <a:r>
              <a:rPr lang="en-US" altLang="en-US" baseline="0" dirty="0">
                <a:solidFill>
                  <a:srgbClr val="EA0088"/>
                </a:solidFill>
                <a:latin typeface="Trebuchet MS" panose="020B0603020202020204" pitchFamily="34" charset="0"/>
              </a:rPr>
              <a:t>Example 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89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idx="1"/>
          </p:nvPr>
        </p:nvSpPr>
        <p:spPr>
          <a:xfrm>
            <a:off x="685800" y="990600"/>
            <a:ext cx="7772400" cy="1676400"/>
          </a:xfrm>
        </p:spPr>
        <p:txBody>
          <a:bodyPr/>
          <a:lstStyle/>
          <a:p>
            <a:pPr marL="0" lvl="1" indent="0" algn="just">
              <a:buNone/>
            </a:pPr>
            <a:r>
              <a:rPr lang="en-US" altLang="en-US" sz="2400" dirty="0">
                <a:latin typeface="Trebuchet MS" panose="020B0603020202020204" pitchFamily="34" charset="0"/>
                <a:ea typeface="ＭＳ Ｐゴシック" charset="-128"/>
                <a:cs typeface="Arial" charset="0"/>
              </a:rPr>
              <a:t>Let X be the binomial random variable indicating the number of defectives.</a:t>
            </a:r>
          </a:p>
          <a:p>
            <a:pPr marL="0" lvl="1" indent="0" algn="just">
              <a:buNone/>
            </a:pPr>
            <a:endParaRPr lang="en-US" altLang="en-US" sz="2400" dirty="0">
              <a:latin typeface="Trebuchet MS" panose="020B0603020202020204" pitchFamily="34" charset="0"/>
              <a:ea typeface="ＭＳ Ｐゴシック" charset="-128"/>
              <a:cs typeface="Arial" charset="0"/>
            </a:endParaRPr>
          </a:p>
          <a:p>
            <a:pPr marL="0" lvl="1" indent="0" algn="just">
              <a:buNone/>
            </a:pPr>
            <a:r>
              <a:rPr lang="en-US" altLang="en-US" sz="2400" dirty="0">
                <a:latin typeface="Trebuchet MS" panose="020B0603020202020204" pitchFamily="34" charset="0"/>
                <a:ea typeface="ＭＳ Ｐゴシック" charset="-128"/>
                <a:cs typeface="Arial" charset="0"/>
              </a:rPr>
              <a:t>Define a ‘success’ as ‘a bulb is found to be  defective’.</a:t>
            </a:r>
          </a:p>
        </p:txBody>
      </p:sp>
      <p:sp>
        <p:nvSpPr>
          <p:cNvPr id="7"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66</a:t>
            </a:fld>
            <a:endParaRPr lang="en-AU" altLang="en-US" sz="1400" b="1" baseline="0" dirty="0">
              <a:latin typeface="Times" pitchFamily="18" charset="0"/>
            </a:endParaRPr>
          </a:p>
        </p:txBody>
      </p:sp>
      <p:graphicFrame>
        <p:nvGraphicFramePr>
          <p:cNvPr id="339971" name="Object 3"/>
          <p:cNvGraphicFramePr>
            <a:graphicFrameLocks noChangeAspect="1"/>
          </p:cNvGraphicFramePr>
          <p:nvPr>
            <p:extLst>
              <p:ext uri="{D42A27DB-BD31-4B8C-83A1-F6EECF244321}">
                <p14:modId xmlns:p14="http://schemas.microsoft.com/office/powerpoint/2010/main" val="3297087042"/>
              </p:ext>
            </p:extLst>
          </p:nvPr>
        </p:nvGraphicFramePr>
        <p:xfrm>
          <a:off x="815470" y="2852936"/>
          <a:ext cx="6190456" cy="3020136"/>
        </p:xfrm>
        <a:graphic>
          <a:graphicData uri="http://schemas.openxmlformats.org/presentationml/2006/ole">
            <mc:AlternateContent xmlns:mc="http://schemas.openxmlformats.org/markup-compatibility/2006">
              <mc:Choice xmlns:v="urn:schemas-microsoft-com:vml" Requires="v">
                <p:oleObj spid="_x0000_s69730" name="Equation" r:id="rId4" imgW="3124080" imgH="1523880" progId="Equation.DSMT4">
                  <p:embed/>
                </p:oleObj>
              </mc:Choice>
              <mc:Fallback>
                <p:oleObj name="Equation" r:id="rId4" imgW="3124080" imgH="1523880" progId="Equation.DSMT4">
                  <p:embed/>
                  <p:pic>
                    <p:nvPicPr>
                      <p:cNvPr id="0" name="Picture 68"/>
                      <p:cNvPicPr>
                        <a:picLocks noChangeAspect="1" noChangeArrowheads="1"/>
                      </p:cNvPicPr>
                      <p:nvPr/>
                    </p:nvPicPr>
                    <p:blipFill>
                      <a:blip r:embed="rId5"/>
                      <a:srcRect/>
                      <a:stretch>
                        <a:fillRect/>
                      </a:stretch>
                    </p:blipFill>
                    <p:spPr bwMode="auto">
                      <a:xfrm>
                        <a:off x="815470" y="2852936"/>
                        <a:ext cx="6190456" cy="3020136"/>
                      </a:xfrm>
                      <a:prstGeom prst="rect">
                        <a:avLst/>
                      </a:prstGeom>
                      <a:noFill/>
                      <a:extLst/>
                    </p:spPr>
                  </p:pic>
                </p:oleObj>
              </mc:Fallback>
            </mc:AlternateContent>
          </a:graphicData>
        </a:graphic>
      </p:graphicFrame>
      <p:sp>
        <p:nvSpPr>
          <p:cNvPr id="339972" name="Rectangle 4"/>
          <p:cNvSpPr>
            <a:spLocks noChangeArrowheads="1"/>
          </p:cNvSpPr>
          <p:nvPr/>
        </p:nvSpPr>
        <p:spPr bwMode="auto">
          <a:xfrm>
            <a:off x="7164288" y="3140968"/>
            <a:ext cx="1801688" cy="2156048"/>
          </a:xfrm>
          <a:prstGeom prst="rect">
            <a:avLst/>
          </a:prstGeom>
          <a:solidFill>
            <a:srgbClr val="FFFFFF"/>
          </a:solidFill>
          <a:ln w="28575">
            <a:solidFill>
              <a:srgbClr val="CC0099"/>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u="sng" baseline="0" dirty="0">
                <a:latin typeface="Arial Narrow" pitchFamily="34" charset="0"/>
              </a:rPr>
              <a:t>X        P(X)</a:t>
            </a:r>
            <a:endParaRPr lang="en-US" altLang="en-US" sz="2000" baseline="0" dirty="0">
              <a:latin typeface="Arial Narrow" pitchFamily="34" charset="0"/>
            </a:endParaRPr>
          </a:p>
          <a:p>
            <a:pPr>
              <a:spcBef>
                <a:spcPct val="0"/>
              </a:spcBef>
              <a:buFontTx/>
              <a:buNone/>
              <a:tabLst>
                <a:tab pos="549275" algn="l"/>
              </a:tabLst>
            </a:pPr>
            <a:r>
              <a:rPr lang="en-US" altLang="en-US" sz="2000" baseline="0" dirty="0">
                <a:latin typeface="Arial Narrow" pitchFamily="34" charset="0"/>
              </a:rPr>
              <a:t>0     	0.8574</a:t>
            </a:r>
          </a:p>
          <a:p>
            <a:pPr>
              <a:spcBef>
                <a:spcPct val="0"/>
              </a:spcBef>
              <a:buFontTx/>
              <a:buNone/>
              <a:tabLst>
                <a:tab pos="549275" algn="l"/>
              </a:tabLst>
            </a:pPr>
            <a:r>
              <a:rPr lang="en-US" altLang="en-US" sz="2000" baseline="0" dirty="0">
                <a:latin typeface="Arial Narrow" pitchFamily="34" charset="0"/>
              </a:rPr>
              <a:t>1     	0.1354</a:t>
            </a:r>
          </a:p>
          <a:p>
            <a:pPr>
              <a:spcBef>
                <a:spcPct val="0"/>
              </a:spcBef>
              <a:buFontTx/>
              <a:buNone/>
              <a:tabLst>
                <a:tab pos="549275" algn="l"/>
              </a:tabLst>
            </a:pPr>
            <a:r>
              <a:rPr lang="en-US" altLang="en-US" sz="2000" baseline="0" dirty="0">
                <a:latin typeface="Arial Narrow" pitchFamily="34" charset="0"/>
              </a:rPr>
              <a:t>2      	0.0071</a:t>
            </a:r>
          </a:p>
          <a:p>
            <a:pPr>
              <a:spcBef>
                <a:spcPct val="0"/>
              </a:spcBef>
              <a:buNone/>
              <a:tabLst>
                <a:tab pos="549275" algn="l"/>
              </a:tabLst>
            </a:pPr>
            <a:r>
              <a:rPr lang="en-US" altLang="en-US" sz="2000" baseline="0" dirty="0">
                <a:latin typeface="Arial Narrow" pitchFamily="34" charset="0"/>
              </a:rPr>
              <a:t>3 	0.0001</a:t>
            </a:r>
          </a:p>
          <a:p>
            <a:pPr>
              <a:spcBef>
                <a:spcPct val="0"/>
              </a:spcBef>
              <a:buNone/>
              <a:tabLst>
                <a:tab pos="549275" algn="l"/>
              </a:tabLst>
            </a:pPr>
            <a:r>
              <a:rPr lang="en-US" altLang="en-US" sz="2000" baseline="0" dirty="0">
                <a:latin typeface="Arial Narrow" pitchFamily="34" charset="0"/>
              </a:rPr>
              <a:t>Total 	1.0000</a:t>
            </a:r>
          </a:p>
          <a:p>
            <a:pPr marL="457200" indent="-457200">
              <a:spcBef>
                <a:spcPct val="0"/>
              </a:spcBef>
              <a:buFontTx/>
              <a:buAutoNum type="arabicPlain" startAt="3"/>
            </a:pPr>
            <a:endParaRPr lang="en-US" altLang="en-US" sz="2000" u="sng" baseline="0" dirty="0">
              <a:latin typeface="Arial Narrow" pitchFamily="34" charset="0"/>
            </a:endParaRPr>
          </a:p>
        </p:txBody>
      </p:sp>
      <p:sp>
        <p:nvSpPr>
          <p:cNvPr id="6" name="Rectangle 8"/>
          <p:cNvSpPr>
            <a:spLocks noChangeArrowheads="1"/>
          </p:cNvSpPr>
          <p:nvPr/>
        </p:nvSpPr>
        <p:spPr bwMode="auto">
          <a:xfrm>
            <a:off x="457200" y="44624"/>
            <a:ext cx="83629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tabLst>
                <a:tab pos="911225" algn="l"/>
              </a:tabLst>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tabLst>
                <a:tab pos="911225" algn="l"/>
              </a:tabLst>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tabLst>
                <a:tab pos="911225" algn="l"/>
              </a:tabLst>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tabLst>
                <a:tab pos="911225" algn="l"/>
              </a:tabLst>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tabLst>
                <a:tab pos="911225" algn="l"/>
              </a:tabLst>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tabLst>
                <a:tab pos="911225" algn="l"/>
              </a:tabLst>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tabLst>
                <a:tab pos="911225" algn="l"/>
              </a:tabLst>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tabLst>
                <a:tab pos="911225" algn="l"/>
              </a:tabLst>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tabLst>
                <a:tab pos="911225" algn="l"/>
              </a:tabLst>
              <a:defRPr sz="2000">
                <a:solidFill>
                  <a:schemeClr val="tx1"/>
                </a:solidFill>
                <a:latin typeface="Arial" charset="0"/>
                <a:ea typeface="ＭＳ Ｐゴシック" charset="-128"/>
                <a:cs typeface="Arial" charset="0"/>
              </a:defRPr>
            </a:lvl9pPr>
          </a:lstStyle>
          <a:p>
            <a:pPr eaLnBrk="1" hangingPunct="1">
              <a:spcBef>
                <a:spcPct val="0"/>
              </a:spcBef>
              <a:buFontTx/>
              <a:buNone/>
            </a:pPr>
            <a:r>
              <a:rPr lang="en-US" altLang="en-US" baseline="0" dirty="0">
                <a:solidFill>
                  <a:srgbClr val="EA0088"/>
                </a:solidFill>
                <a:latin typeface="Trebuchet MS" panose="020B0603020202020204" pitchFamily="34" charset="0"/>
              </a:rPr>
              <a:t>Example 9: Solution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399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99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2"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72008" y="260648"/>
            <a:ext cx="7772400" cy="804863"/>
          </a:xfrm>
        </p:spPr>
        <p:txBody>
          <a:bodyPr/>
          <a:lstStyle/>
          <a:p>
            <a:pPr algn="l">
              <a:defRPr/>
            </a:pPr>
            <a:r>
              <a:rPr altLang="en-US" sz="3200" cap="none" dirty="0">
                <a:solidFill>
                  <a:srgbClr val="EA0088"/>
                </a:solidFill>
                <a:latin typeface="Trebuchet MS" panose="020B0603020202020204" pitchFamily="34" charset="0"/>
              </a:rPr>
              <a:t>Example 10: Pat </a:t>
            </a:r>
            <a:r>
              <a:rPr altLang="en-US" sz="3200" cap="none" dirty="0" err="1">
                <a:solidFill>
                  <a:srgbClr val="EA0088"/>
                </a:solidFill>
                <a:latin typeface="Trebuchet MS" panose="020B0603020202020204" pitchFamily="34" charset="0"/>
              </a:rPr>
              <a:t>Statsdud</a:t>
            </a:r>
            <a:br>
              <a:rPr altLang="en-US" sz="3200" cap="none" dirty="0">
                <a:latin typeface="Trebuchet MS" panose="020B0603020202020204" pitchFamily="34" charset="0"/>
              </a:rPr>
            </a:br>
            <a:r>
              <a:rPr altLang="en-US" sz="3200" i="1" cap="none" dirty="0">
                <a:solidFill>
                  <a:srgbClr val="EA0088"/>
                </a:solidFill>
                <a:latin typeface="Trebuchet MS" panose="020B0603020202020204" pitchFamily="34" charset="0"/>
              </a:rPr>
              <a:t>(Examples 7.9–7.10)</a:t>
            </a:r>
          </a:p>
        </p:txBody>
      </p:sp>
      <p:sp>
        <p:nvSpPr>
          <p:cNvPr id="70659" name="Rectangle 3"/>
          <p:cNvSpPr>
            <a:spLocks noGrp="1" noChangeArrowheads="1"/>
          </p:cNvSpPr>
          <p:nvPr>
            <p:ph idx="1"/>
          </p:nvPr>
        </p:nvSpPr>
        <p:spPr>
          <a:xfrm>
            <a:off x="616024" y="1484784"/>
            <a:ext cx="7772400" cy="4464050"/>
          </a:xfrm>
        </p:spPr>
        <p:txBody>
          <a:bodyPr/>
          <a:lstStyle/>
          <a:p>
            <a:pPr marL="0" indent="0" algn="just">
              <a:buFontTx/>
              <a:buNone/>
            </a:pPr>
            <a:r>
              <a:rPr lang="en-US" altLang="en-US" sz="2400" dirty="0">
                <a:latin typeface="Trebuchet MS" panose="020B0603020202020204" pitchFamily="34" charset="0"/>
                <a:ea typeface="ＭＳ Ｐゴシック" charset="-128"/>
                <a:cs typeface="Arial" charset="0"/>
              </a:rPr>
              <a:t>Pat </a:t>
            </a:r>
            <a:r>
              <a:rPr lang="en-US" altLang="en-US" sz="2400" dirty="0" err="1">
                <a:latin typeface="Trebuchet MS" panose="020B0603020202020204" pitchFamily="34" charset="0"/>
                <a:ea typeface="ＭＳ Ｐゴシック" charset="-128"/>
                <a:cs typeface="Arial" charset="0"/>
              </a:rPr>
              <a:t>Statsdud</a:t>
            </a:r>
            <a:r>
              <a:rPr lang="en-US" altLang="en-US" sz="2400" dirty="0">
                <a:latin typeface="Trebuchet MS" panose="020B0603020202020204" pitchFamily="34" charset="0"/>
                <a:ea typeface="ＭＳ Ｐゴシック" charset="-128"/>
                <a:cs typeface="Arial" charset="0"/>
              </a:rPr>
              <a:t> is a (not good) student taking a statistics course. Pat’s exam strategy is to rely on luck for the next quiz. The quiz consists of 10 multiple-choice questions. Each question has five possible answers, only one of which is correct. Pat plans to guess the answer to each question.</a:t>
            </a:r>
          </a:p>
          <a:p>
            <a:pPr marL="514350" indent="-514350" algn="just">
              <a:buFont typeface="+mj-lt"/>
              <a:buAutoNum type="romanLcPeriod"/>
            </a:pPr>
            <a:r>
              <a:rPr lang="en-US" altLang="en-US" sz="2400" dirty="0">
                <a:solidFill>
                  <a:srgbClr val="00B050"/>
                </a:solidFill>
                <a:latin typeface="Trebuchet MS" panose="020B0603020202020204" pitchFamily="34" charset="0"/>
                <a:ea typeface="ＭＳ Ｐゴシック" charset="-128"/>
                <a:cs typeface="Arial" charset="0"/>
              </a:rPr>
              <a:t>What is the probability that Pat gets no answers correct?</a:t>
            </a:r>
          </a:p>
          <a:p>
            <a:pPr marL="514350" indent="-514350" algn="just">
              <a:buFont typeface="+mj-lt"/>
              <a:buAutoNum type="romanLcPeriod"/>
            </a:pPr>
            <a:r>
              <a:rPr lang="en-US" altLang="en-US" sz="2400" dirty="0">
                <a:solidFill>
                  <a:srgbClr val="00B050"/>
                </a:solidFill>
                <a:latin typeface="Trebuchet MS" panose="020B0603020202020204" pitchFamily="34" charset="0"/>
                <a:ea typeface="ＭＳ Ｐゴシック" charset="-128"/>
                <a:cs typeface="Arial" charset="0"/>
              </a:rPr>
              <a:t>What is the probability that Pat gets two answers correct?</a:t>
            </a:r>
          </a:p>
          <a:p>
            <a:pPr marL="0" indent="0">
              <a:buFontTx/>
              <a:buNone/>
            </a:pPr>
            <a:endParaRPr lang="en-US" altLang="en-US" sz="2400" dirty="0">
              <a:latin typeface="Trebuchet MS" panose="020B0603020202020204" pitchFamily="34" charset="0"/>
              <a:ea typeface="ＭＳ Ｐゴシック" charset="-128"/>
              <a:cs typeface="Arial" charset="0"/>
            </a:endParaRPr>
          </a:p>
        </p:txBody>
      </p:sp>
      <p:sp>
        <p:nvSpPr>
          <p:cNvPr id="7"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67</a:t>
            </a:fld>
            <a:endParaRPr lang="en-AU" altLang="en-US" sz="1400" b="1" baseline="0" dirty="0">
              <a:latin typeface="Times" pitchFamily="18" charset="0"/>
            </a:endParaRPr>
          </a:p>
        </p:txBody>
      </p:sp>
      <p:sp>
        <p:nvSpPr>
          <p:cNvPr id="70662"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400" b="1">
                <a:latin typeface="Tahoma" charset="0"/>
                <a:cs typeface="Tahoma" charset="0"/>
              </a:rPr>
              <a:t>0</a:t>
            </a:r>
          </a:p>
        </p:txBody>
      </p:sp>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28613" y="260648"/>
            <a:ext cx="7772400" cy="804863"/>
          </a:xfrm>
        </p:spPr>
        <p:txBody>
          <a:bodyPr/>
          <a:lstStyle/>
          <a:p>
            <a:pPr algn="l">
              <a:defRPr/>
            </a:pPr>
            <a:r>
              <a:rPr altLang="en-US" sz="3200" cap="none" dirty="0">
                <a:solidFill>
                  <a:srgbClr val="EA0088"/>
                </a:solidFill>
                <a:latin typeface="Trebuchet MS" panose="020B0603020202020204" pitchFamily="34" charset="0"/>
              </a:rPr>
              <a:t>Example 10: Pat </a:t>
            </a:r>
            <a:r>
              <a:rPr altLang="en-US" sz="3200" cap="none" dirty="0" err="1">
                <a:solidFill>
                  <a:srgbClr val="EA0088"/>
                </a:solidFill>
                <a:latin typeface="Trebuchet MS" panose="020B0603020202020204" pitchFamily="34" charset="0"/>
              </a:rPr>
              <a:t>Statsdud</a:t>
            </a:r>
            <a:r>
              <a:rPr lang="en-AU" altLang="en-US" sz="3200" cap="none" dirty="0">
                <a:solidFill>
                  <a:srgbClr val="EA0088"/>
                </a:solidFill>
                <a:latin typeface="Trebuchet MS" panose="020B0603020202020204" pitchFamily="34" charset="0"/>
              </a:rPr>
              <a:t>…</a:t>
            </a:r>
            <a:endParaRPr altLang="en-US" sz="3200" b="1" i="1" cap="none" dirty="0">
              <a:latin typeface="Trebuchet MS" panose="020B0603020202020204" pitchFamily="34" charset="0"/>
            </a:endParaRPr>
          </a:p>
        </p:txBody>
      </p:sp>
      <p:sp>
        <p:nvSpPr>
          <p:cNvPr id="71682" name="Rectangle 3"/>
          <p:cNvSpPr>
            <a:spLocks noGrp="1" noChangeArrowheads="1"/>
          </p:cNvSpPr>
          <p:nvPr>
            <p:ph idx="1"/>
          </p:nvPr>
        </p:nvSpPr>
        <p:spPr>
          <a:xfrm>
            <a:off x="323850" y="1412875"/>
            <a:ext cx="7993063" cy="4114800"/>
          </a:xfrm>
        </p:spPr>
        <p:txBody>
          <a:bodyPr/>
          <a:lstStyle/>
          <a:p>
            <a:pPr marL="0" indent="0" algn="just">
              <a:buFontTx/>
              <a:buNone/>
            </a:pPr>
            <a:r>
              <a:rPr lang="en-US" altLang="en-US" sz="2400" dirty="0">
                <a:latin typeface="Trebuchet MS" panose="020B0603020202020204" pitchFamily="34" charset="0"/>
                <a:ea typeface="ＭＳ Ｐゴシック" charset="-128"/>
                <a:cs typeface="Arial" charset="0"/>
              </a:rPr>
              <a:t>Pat </a:t>
            </a:r>
            <a:r>
              <a:rPr lang="en-US" altLang="en-US" sz="2400" dirty="0" err="1">
                <a:latin typeface="Trebuchet MS" panose="020B0603020202020204" pitchFamily="34" charset="0"/>
                <a:ea typeface="ＭＳ Ｐゴシック" charset="-128"/>
                <a:cs typeface="Arial" charset="0"/>
              </a:rPr>
              <a:t>Statsdud</a:t>
            </a:r>
            <a:r>
              <a:rPr lang="en-US" altLang="en-US" sz="2400" dirty="0">
                <a:latin typeface="Trebuchet MS" panose="020B0603020202020204" pitchFamily="34" charset="0"/>
                <a:ea typeface="ＭＳ Ｐゴシック" charset="-128"/>
                <a:cs typeface="Arial" charset="0"/>
              </a:rPr>
              <a:t> is a (not good) student taking a statistics course, whose exam strategy is to rely on luck for the next quiz. The quiz consists of </a:t>
            </a:r>
            <a:r>
              <a:rPr lang="en-US" altLang="en-US" sz="2400" dirty="0">
                <a:solidFill>
                  <a:srgbClr val="0000FF"/>
                </a:solidFill>
                <a:latin typeface="Trebuchet MS" panose="020B0603020202020204" pitchFamily="34" charset="0"/>
                <a:ea typeface="ＭＳ Ｐゴシック" charset="-128"/>
                <a:cs typeface="Arial" charset="0"/>
              </a:rPr>
              <a:t>10 multiple-choice questions</a:t>
            </a:r>
            <a:r>
              <a:rPr lang="en-US" altLang="en-US" sz="2400" dirty="0">
                <a:latin typeface="Trebuchet MS" panose="020B0603020202020204" pitchFamily="34" charset="0"/>
                <a:ea typeface="ＭＳ Ｐゴシック" charset="-128"/>
                <a:cs typeface="Arial" charset="0"/>
              </a:rPr>
              <a:t>. Each question has </a:t>
            </a:r>
            <a:r>
              <a:rPr lang="en-US" altLang="en-US" sz="2400" dirty="0">
                <a:solidFill>
                  <a:srgbClr val="FF0000"/>
                </a:solidFill>
                <a:latin typeface="Trebuchet MS" panose="020B0603020202020204" pitchFamily="34" charset="0"/>
                <a:ea typeface="ＭＳ Ｐゴシック" charset="-128"/>
                <a:cs typeface="Arial" charset="0"/>
              </a:rPr>
              <a:t>five possible answers, only one of which is correct</a:t>
            </a:r>
            <a:r>
              <a:rPr lang="en-US" altLang="en-US" sz="2400" dirty="0">
                <a:latin typeface="Trebuchet MS" panose="020B0603020202020204" pitchFamily="34" charset="0"/>
                <a:ea typeface="ＭＳ Ｐゴシック" charset="-128"/>
                <a:cs typeface="Arial" charset="0"/>
              </a:rPr>
              <a:t>. Pat plans to guess the answer to each question.</a:t>
            </a:r>
          </a:p>
          <a:p>
            <a:pPr marL="0" indent="0" algn="just">
              <a:buFontTx/>
              <a:buNone/>
            </a:pPr>
            <a:endParaRPr lang="en-US" altLang="en-US" sz="2400" dirty="0">
              <a:latin typeface="Trebuchet MS" panose="020B0603020202020204" pitchFamily="34" charset="0"/>
              <a:ea typeface="ＭＳ Ｐゴシック" charset="-128"/>
              <a:cs typeface="Arial" charset="0"/>
            </a:endParaRPr>
          </a:p>
          <a:p>
            <a:pPr marL="0" indent="0" algn="just">
              <a:buFontTx/>
              <a:buNone/>
            </a:pPr>
            <a:r>
              <a:rPr lang="en-US" altLang="en-US" sz="2400" dirty="0">
                <a:latin typeface="Trebuchet MS" panose="020B0603020202020204" pitchFamily="34" charset="0"/>
                <a:ea typeface="ＭＳ Ｐゴシック" charset="-128"/>
                <a:cs typeface="Arial" charset="0"/>
              </a:rPr>
              <a:t>Algebraically then: </a:t>
            </a:r>
          </a:p>
          <a:p>
            <a:pPr marL="0" indent="0" algn="just">
              <a:buFontTx/>
              <a:buNone/>
            </a:pPr>
            <a:r>
              <a:rPr lang="en-US" altLang="en-US" sz="2400" b="1" dirty="0">
                <a:solidFill>
                  <a:srgbClr val="0000FF"/>
                </a:solidFill>
                <a:latin typeface="Trebuchet MS" panose="020B0603020202020204" pitchFamily="34" charset="0"/>
                <a:ea typeface="ＭＳ Ｐゴシック" charset="-128"/>
                <a:cs typeface="Arial" charset="0"/>
              </a:rPr>
              <a:t>	n=10</a:t>
            </a:r>
            <a:r>
              <a:rPr lang="en-US" altLang="en-US" sz="2400" dirty="0">
                <a:latin typeface="Trebuchet MS" panose="020B0603020202020204" pitchFamily="34" charset="0"/>
                <a:ea typeface="ＭＳ Ｐゴシック" charset="-128"/>
                <a:cs typeface="Arial" charset="0"/>
              </a:rPr>
              <a:t>, and </a:t>
            </a:r>
            <a:r>
              <a:rPr lang="en-US" altLang="en-US" sz="2400" b="1" dirty="0">
                <a:solidFill>
                  <a:srgbClr val="FF0000"/>
                </a:solidFill>
                <a:latin typeface="Trebuchet MS" panose="020B0603020202020204" pitchFamily="34" charset="0"/>
                <a:ea typeface="ＭＳ Ｐゴシック" charset="-128"/>
                <a:cs typeface="Arial" charset="0"/>
              </a:rPr>
              <a:t>P(success) = 1/5 = 0.20</a:t>
            </a:r>
            <a:endParaRPr lang="en-US" altLang="en-US" sz="2400" dirty="0">
              <a:latin typeface="Trebuchet MS" panose="020B0603020202020204" pitchFamily="34" charset="0"/>
              <a:ea typeface="ＭＳ Ｐゴシック" charset="-128"/>
              <a:cs typeface="Arial" charset="0"/>
            </a:endParaRPr>
          </a:p>
        </p:txBody>
      </p:sp>
      <p:sp>
        <p:nvSpPr>
          <p:cNvPr id="8"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68</a:t>
            </a:fld>
            <a:endParaRPr lang="en-AU" altLang="en-US" sz="1400" b="1" baseline="0" dirty="0">
              <a:latin typeface="Times" pitchFamily="18" charset="0"/>
            </a:endParaRPr>
          </a:p>
        </p:txBody>
      </p:sp>
      <p:sp>
        <p:nvSpPr>
          <p:cNvPr id="71684" name="Line 4"/>
          <p:cNvSpPr>
            <a:spLocks noChangeShapeType="1"/>
          </p:cNvSpPr>
          <p:nvPr/>
        </p:nvSpPr>
        <p:spPr bwMode="auto">
          <a:xfrm>
            <a:off x="395288" y="3933825"/>
            <a:ext cx="7777162" cy="0"/>
          </a:xfrm>
          <a:prstGeom prst="line">
            <a:avLst/>
          </a:prstGeom>
          <a:noFill/>
          <a:ln w="5715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1685"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400" b="1">
                <a:latin typeface="Tahoma" charset="0"/>
                <a:cs typeface="Tahoma" charset="0"/>
              </a:rPr>
              <a:t>0</a:t>
            </a:r>
          </a:p>
        </p:txBody>
      </p:sp>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67544" y="260648"/>
            <a:ext cx="7772400" cy="804863"/>
          </a:xfrm>
        </p:spPr>
        <p:txBody>
          <a:bodyPr/>
          <a:lstStyle/>
          <a:p>
            <a:pPr algn="l">
              <a:defRPr/>
            </a:pPr>
            <a:r>
              <a:rPr altLang="en-US" sz="3200" cap="none" dirty="0">
                <a:solidFill>
                  <a:srgbClr val="EA0088"/>
                </a:solidFill>
                <a:latin typeface="Trebuchet MS" panose="020B0603020202020204" pitchFamily="34" charset="0"/>
              </a:rPr>
              <a:t>Example 10: Pat </a:t>
            </a:r>
            <a:r>
              <a:rPr altLang="en-US" sz="3200" cap="none" dirty="0" err="1">
                <a:solidFill>
                  <a:srgbClr val="EA0088"/>
                </a:solidFill>
                <a:latin typeface="Trebuchet MS" panose="020B0603020202020204" pitchFamily="34" charset="0"/>
              </a:rPr>
              <a:t>Statsdud</a:t>
            </a:r>
            <a:r>
              <a:rPr lang="en-AU" altLang="en-US" sz="3200" cap="none" dirty="0">
                <a:solidFill>
                  <a:srgbClr val="EA0088"/>
                </a:solidFill>
                <a:latin typeface="Trebuchet MS" panose="020B0603020202020204" pitchFamily="34" charset="0"/>
              </a:rPr>
              <a:t>…</a:t>
            </a:r>
            <a:endParaRPr altLang="en-US" sz="3200" b="1" i="1" cap="none" dirty="0">
              <a:latin typeface="Trebuchet MS" panose="020B0603020202020204" pitchFamily="34" charset="0"/>
            </a:endParaRPr>
          </a:p>
        </p:txBody>
      </p:sp>
      <p:sp>
        <p:nvSpPr>
          <p:cNvPr id="72706" name="Rectangle 3"/>
          <p:cNvSpPr>
            <a:spLocks noGrp="1" noChangeArrowheads="1"/>
          </p:cNvSpPr>
          <p:nvPr>
            <p:ph idx="1"/>
          </p:nvPr>
        </p:nvSpPr>
        <p:spPr>
          <a:xfrm>
            <a:off x="647056" y="1556792"/>
            <a:ext cx="8245424" cy="4114800"/>
          </a:xfrm>
        </p:spPr>
        <p:txBody>
          <a:bodyPr/>
          <a:lstStyle/>
          <a:p>
            <a:pPr marL="0" indent="0">
              <a:spcAft>
                <a:spcPts val="1200"/>
              </a:spcAft>
              <a:buFontTx/>
              <a:buNone/>
            </a:pPr>
            <a:r>
              <a:rPr lang="en-US" altLang="en-US" sz="2400" b="1" dirty="0">
                <a:solidFill>
                  <a:srgbClr val="0000FF"/>
                </a:solidFill>
                <a:latin typeface="Trebuchet MS" panose="020B0603020202020204" pitchFamily="34" charset="0"/>
                <a:ea typeface="ＭＳ Ｐゴシック" charset="-128"/>
                <a:cs typeface="Arial" charset="0"/>
              </a:rPr>
              <a:t>Is this a binomial experiment?</a:t>
            </a:r>
            <a:r>
              <a:rPr lang="en-US" altLang="en-US" sz="2400" b="1" dirty="0">
                <a:latin typeface="Trebuchet MS" panose="020B0603020202020204" pitchFamily="34" charset="0"/>
                <a:ea typeface="ＭＳ Ｐゴシック" charset="-128"/>
                <a:cs typeface="Arial" charset="0"/>
              </a:rPr>
              <a:t> </a:t>
            </a:r>
          </a:p>
          <a:p>
            <a:pPr marL="0" indent="0">
              <a:buFontTx/>
              <a:buNone/>
            </a:pPr>
            <a:r>
              <a:rPr lang="en-US" altLang="en-US" sz="2400" b="1" dirty="0">
                <a:solidFill>
                  <a:srgbClr val="FF0000"/>
                </a:solidFill>
                <a:latin typeface="Trebuchet MS" panose="020B0603020202020204" pitchFamily="34" charset="0"/>
                <a:ea typeface="ＭＳ Ｐゴシック" charset="-128"/>
                <a:cs typeface="Arial" charset="0"/>
              </a:rPr>
              <a:t>Check the conditions:</a:t>
            </a:r>
            <a:endParaRPr lang="en-US" altLang="en-US" sz="2400" dirty="0">
              <a:solidFill>
                <a:srgbClr val="FF0000"/>
              </a:solidFill>
              <a:latin typeface="Trebuchet MS" panose="020B0603020202020204" pitchFamily="34" charset="0"/>
              <a:ea typeface="ＭＳ Ｐゴシック" charset="-128"/>
              <a:cs typeface="Arial" charset="0"/>
            </a:endParaRPr>
          </a:p>
          <a:p>
            <a:pPr marL="0" indent="0" algn="just">
              <a:buFontTx/>
              <a:buNone/>
            </a:pPr>
            <a:r>
              <a:rPr lang="en-US" altLang="en-US" sz="2400" dirty="0">
                <a:latin typeface="Trebuchet MS" panose="020B0603020202020204" pitchFamily="34" charset="0"/>
                <a:ea typeface="ＭＳ Ｐゴシック" charset="-128"/>
                <a:cs typeface="Arial" charset="0"/>
                <a:sym typeface="Wingdings" pitchFamily="2" charset="2"/>
              </a:rPr>
              <a:t></a:t>
            </a:r>
            <a:r>
              <a:rPr lang="en-US" altLang="en-US" sz="2400" dirty="0">
                <a:latin typeface="Trebuchet MS" panose="020B0603020202020204" pitchFamily="34" charset="0"/>
                <a:ea typeface="ＭＳ Ｐゴシック" charset="-128"/>
                <a:cs typeface="Arial" charset="0"/>
              </a:rPr>
              <a:t> There is a fixed finite number of trials (</a:t>
            </a:r>
            <a:r>
              <a:rPr lang="en-US" altLang="en-US" sz="2400" b="1" dirty="0">
                <a:latin typeface="Trebuchet MS" panose="020B0603020202020204" pitchFamily="34" charset="0"/>
                <a:ea typeface="ＭＳ Ｐゴシック" charset="-128"/>
                <a:cs typeface="Arial" charset="0"/>
              </a:rPr>
              <a:t>n=10</a:t>
            </a:r>
            <a:r>
              <a:rPr lang="en-US" altLang="en-US" sz="2400" dirty="0">
                <a:latin typeface="Trebuchet MS" panose="020B0603020202020204" pitchFamily="34" charset="0"/>
                <a:ea typeface="ＭＳ Ｐゴシック" charset="-128"/>
                <a:cs typeface="Arial" charset="0"/>
              </a:rPr>
              <a:t>).</a:t>
            </a:r>
          </a:p>
          <a:p>
            <a:pPr marL="0" indent="0" algn="just">
              <a:buFontTx/>
              <a:buNone/>
            </a:pPr>
            <a:r>
              <a:rPr lang="en-US" altLang="en-US" sz="2400" dirty="0">
                <a:latin typeface="Trebuchet MS" panose="020B0603020202020204" pitchFamily="34" charset="0"/>
                <a:ea typeface="ＭＳ Ｐゴシック" charset="-128"/>
                <a:cs typeface="Arial" charset="0"/>
                <a:sym typeface="Wingdings" pitchFamily="2" charset="2"/>
              </a:rPr>
              <a:t></a:t>
            </a:r>
            <a:r>
              <a:rPr lang="en-US" altLang="en-US" sz="2400" dirty="0">
                <a:latin typeface="Trebuchet MS" panose="020B0603020202020204" pitchFamily="34" charset="0"/>
                <a:ea typeface="ＭＳ Ｐゴシック" charset="-128"/>
                <a:cs typeface="Arial" charset="0"/>
              </a:rPr>
              <a:t> An answer can be either correct or incorrect.</a:t>
            </a:r>
          </a:p>
          <a:p>
            <a:pPr marL="365125" indent="-365125" algn="just">
              <a:buFont typeface="Wingdings" pitchFamily="2" charset="2"/>
              <a:buNone/>
            </a:pPr>
            <a:r>
              <a:rPr lang="en-US" altLang="en-US" sz="2400" dirty="0">
                <a:latin typeface="Trebuchet MS" panose="020B0603020202020204" pitchFamily="34" charset="0"/>
                <a:ea typeface="ＭＳ Ｐゴシック" charset="-128"/>
                <a:cs typeface="Arial" charset="0"/>
                <a:sym typeface="Wingdings" pitchFamily="2" charset="2"/>
              </a:rPr>
              <a:t>	</a:t>
            </a:r>
            <a:r>
              <a:rPr lang="en-US" altLang="en-US" sz="2400" dirty="0">
                <a:latin typeface="Trebuchet MS" panose="020B0603020202020204" pitchFamily="34" charset="0"/>
                <a:ea typeface="ＭＳ Ｐゴシック" charset="-128"/>
                <a:cs typeface="Arial" charset="0"/>
              </a:rPr>
              <a:t>The probability of a correct answer, p= 0.20, does not change from question to question.</a:t>
            </a:r>
          </a:p>
          <a:p>
            <a:pPr marL="0" indent="0" algn="just">
              <a:buFontTx/>
              <a:buNone/>
            </a:pPr>
            <a:r>
              <a:rPr lang="en-US" altLang="en-US" sz="2400" dirty="0">
                <a:latin typeface="Trebuchet MS" panose="020B0603020202020204" pitchFamily="34" charset="0"/>
                <a:ea typeface="ＭＳ Ｐゴシック" charset="-128"/>
                <a:cs typeface="Arial" charset="0"/>
                <a:sym typeface="Wingdings" pitchFamily="2" charset="2"/>
              </a:rPr>
              <a:t></a:t>
            </a:r>
            <a:r>
              <a:rPr lang="en-US" altLang="en-US" sz="2400" dirty="0">
                <a:latin typeface="Trebuchet MS" panose="020B0603020202020204" pitchFamily="34" charset="0"/>
                <a:ea typeface="ＭＳ Ｐゴシック" charset="-128"/>
                <a:cs typeface="Arial" charset="0"/>
              </a:rPr>
              <a:t> Each answer is independent of the others.</a:t>
            </a:r>
          </a:p>
        </p:txBody>
      </p:sp>
      <p:sp>
        <p:nvSpPr>
          <p:cNvPr id="7"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69</a:t>
            </a:fld>
            <a:endParaRPr lang="en-AU" altLang="en-US" sz="1400" b="1" baseline="0" dirty="0">
              <a:latin typeface="Times" pitchFamily="18" charset="0"/>
            </a:endParaRPr>
          </a:p>
        </p:txBody>
      </p:sp>
      <p:sp>
        <p:nvSpPr>
          <p:cNvPr id="7270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400" b="1">
                <a:latin typeface="Tahoma" charset="0"/>
                <a:cs typeface="Tahoma" charset="0"/>
              </a:rPr>
              <a:t>0</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68313" y="333375"/>
            <a:ext cx="7772400" cy="660400"/>
          </a:xfrm>
        </p:spPr>
        <p:txBody>
          <a:bodyPr/>
          <a:lstStyle/>
          <a:p>
            <a:pPr algn="l">
              <a:defRPr/>
            </a:pPr>
            <a:r>
              <a:rPr altLang="en-US" sz="3600" cap="none" dirty="0">
                <a:solidFill>
                  <a:srgbClr val="EA0088"/>
                </a:solidFill>
                <a:latin typeface="Trebuchet MS" panose="020B0603020202020204" pitchFamily="34" charset="0"/>
              </a:rPr>
              <a:t>Two Types of Random Variables… </a:t>
            </a:r>
          </a:p>
        </p:txBody>
      </p:sp>
      <p:sp>
        <p:nvSpPr>
          <p:cNvPr id="16387" name="Rectangle 3"/>
          <p:cNvSpPr>
            <a:spLocks noGrp="1" noChangeArrowheads="1"/>
          </p:cNvSpPr>
          <p:nvPr>
            <p:ph idx="1"/>
          </p:nvPr>
        </p:nvSpPr>
        <p:spPr>
          <a:xfrm>
            <a:off x="395288" y="1268413"/>
            <a:ext cx="8748712" cy="4968875"/>
          </a:xfrm>
        </p:spPr>
        <p:txBody>
          <a:bodyPr/>
          <a:lstStyle/>
          <a:p>
            <a:pPr marL="0" indent="0">
              <a:buFontTx/>
              <a:buNone/>
            </a:pPr>
            <a:r>
              <a:rPr lang="en-US" altLang="en-US" sz="2400" dirty="0">
                <a:solidFill>
                  <a:srgbClr val="00B050"/>
                </a:solidFill>
                <a:latin typeface="Trebuchet MS" panose="020B0603020202020204" pitchFamily="34" charset="0"/>
              </a:rPr>
              <a:t>Discrete</a:t>
            </a:r>
            <a:r>
              <a:rPr lang="en-US" altLang="en-US" sz="2400" b="1" dirty="0">
                <a:solidFill>
                  <a:schemeClr val="tx1">
                    <a:lumMod val="75000"/>
                    <a:lumOff val="25000"/>
                  </a:schemeClr>
                </a:solidFill>
                <a:latin typeface="Trebuchet MS" panose="020B0603020202020204" pitchFamily="34" charset="0"/>
                <a:ea typeface="ＭＳ Ｐゴシック" charset="-128"/>
                <a:cs typeface="Arial" charset="0"/>
              </a:rPr>
              <a:t> random variable</a:t>
            </a:r>
          </a:p>
          <a:p>
            <a:pPr marL="0" indent="0">
              <a:buFontTx/>
              <a:buNone/>
            </a:pPr>
            <a:r>
              <a:rPr lang="en-US" altLang="en-US" sz="2400" dirty="0">
                <a:latin typeface="Trebuchet MS" panose="020B0603020202020204" pitchFamily="34" charset="0"/>
                <a:ea typeface="ＭＳ Ｐゴシック" charset="-128"/>
                <a:cs typeface="Arial" charset="0"/>
              </a:rPr>
              <a:t>One that takes on a </a:t>
            </a:r>
            <a:r>
              <a:rPr lang="en-US" altLang="en-US" sz="2400" b="1" i="1" dirty="0">
                <a:latin typeface="Trebuchet MS" panose="020B0603020202020204" pitchFamily="34" charset="0"/>
                <a:ea typeface="ＭＳ Ｐゴシック" charset="-128"/>
                <a:cs typeface="Arial" charset="0"/>
              </a:rPr>
              <a:t>countable</a:t>
            </a:r>
            <a:r>
              <a:rPr lang="en-US" altLang="en-US" sz="2400" dirty="0">
                <a:latin typeface="Trebuchet MS" panose="020B0603020202020204" pitchFamily="34" charset="0"/>
                <a:ea typeface="ＭＳ Ｐゴシック" charset="-128"/>
                <a:cs typeface="Arial" charset="0"/>
              </a:rPr>
              <a:t> number of values</a:t>
            </a:r>
          </a:p>
          <a:p>
            <a:pPr marL="0" indent="0">
              <a:buNone/>
            </a:pPr>
            <a:r>
              <a:rPr lang="en-US" altLang="en-US" sz="2400" dirty="0">
                <a:latin typeface="Trebuchet MS" panose="020B0603020202020204" pitchFamily="34" charset="0"/>
                <a:ea typeface="ＭＳ Ｐゴシック" charset="-128"/>
                <a:cs typeface="Arial" charset="0"/>
              </a:rPr>
              <a:t>E.g. sum of values on the roll of two dice: 2, 3,…, 12.</a:t>
            </a:r>
          </a:p>
          <a:p>
            <a:pPr marL="0" indent="0">
              <a:buFontTx/>
              <a:buNone/>
            </a:pPr>
            <a:endParaRPr lang="en-US" altLang="en-US" sz="2400" dirty="0">
              <a:latin typeface="Trebuchet MS" panose="020B0603020202020204" pitchFamily="34" charset="0"/>
              <a:ea typeface="ＭＳ Ｐゴシック" charset="-128"/>
              <a:cs typeface="Arial" charset="0"/>
            </a:endParaRPr>
          </a:p>
          <a:p>
            <a:pPr marL="0" indent="0">
              <a:buFontTx/>
              <a:buNone/>
            </a:pPr>
            <a:r>
              <a:rPr lang="en-US" altLang="en-US" sz="2400" dirty="0">
                <a:solidFill>
                  <a:srgbClr val="00B050"/>
                </a:solidFill>
                <a:latin typeface="Trebuchet MS" panose="020B0603020202020204" pitchFamily="34" charset="0"/>
              </a:rPr>
              <a:t>Continuous</a:t>
            </a:r>
            <a:r>
              <a:rPr lang="en-US" altLang="en-US" sz="2400" b="1" dirty="0">
                <a:solidFill>
                  <a:schemeClr val="tx1">
                    <a:lumMod val="75000"/>
                    <a:lumOff val="25000"/>
                  </a:schemeClr>
                </a:solidFill>
                <a:latin typeface="Trebuchet MS" panose="020B0603020202020204" pitchFamily="34" charset="0"/>
                <a:ea typeface="ＭＳ Ｐゴシック" charset="-128"/>
                <a:cs typeface="Arial" charset="0"/>
              </a:rPr>
              <a:t> random variable</a:t>
            </a:r>
          </a:p>
          <a:p>
            <a:pPr marL="0" indent="0">
              <a:buFontTx/>
              <a:buNone/>
            </a:pPr>
            <a:r>
              <a:rPr lang="en-US" altLang="en-US" sz="2400" dirty="0">
                <a:latin typeface="Trebuchet MS" panose="020B0603020202020204" pitchFamily="34" charset="0"/>
                <a:ea typeface="ＭＳ Ｐゴシック" charset="-128"/>
                <a:cs typeface="Arial" charset="0"/>
              </a:rPr>
              <a:t>One whose values are </a:t>
            </a:r>
            <a:r>
              <a:rPr lang="en-US" altLang="en-US" sz="2400" b="1" i="1" dirty="0">
                <a:latin typeface="Trebuchet MS" panose="020B0603020202020204" pitchFamily="34" charset="0"/>
                <a:ea typeface="ＭＳ Ｐゴシック" charset="-128"/>
                <a:cs typeface="Arial" charset="0"/>
              </a:rPr>
              <a:t>not discrete</a:t>
            </a:r>
            <a:r>
              <a:rPr lang="en-US" altLang="en-US" sz="2400" dirty="0">
                <a:latin typeface="Trebuchet MS" panose="020B0603020202020204" pitchFamily="34" charset="0"/>
                <a:ea typeface="ＭＳ Ｐゴシック" charset="-128"/>
                <a:cs typeface="Arial" charset="0"/>
              </a:rPr>
              <a:t>, not countable</a:t>
            </a:r>
          </a:p>
          <a:p>
            <a:pPr marL="0" indent="0">
              <a:buNone/>
            </a:pPr>
            <a:r>
              <a:rPr lang="en-US" altLang="en-US" sz="2400" dirty="0">
                <a:latin typeface="Trebuchet MS" panose="020B0603020202020204" pitchFamily="34" charset="0"/>
                <a:ea typeface="ＭＳ Ｐゴシック" charset="-128"/>
                <a:cs typeface="Arial" charset="0"/>
              </a:rPr>
              <a:t>E.g. time (30 </a:t>
            </a:r>
            <a:r>
              <a:rPr lang="en-US" altLang="en-US" sz="2400" dirty="0" err="1">
                <a:latin typeface="Trebuchet MS" panose="020B0603020202020204" pitchFamily="34" charset="0"/>
                <a:ea typeface="ＭＳ Ｐゴシック" charset="-128"/>
                <a:cs typeface="Arial" charset="0"/>
              </a:rPr>
              <a:t>mins</a:t>
            </a:r>
            <a:r>
              <a:rPr lang="en-US" altLang="en-US" sz="2400" dirty="0">
                <a:latin typeface="Trebuchet MS" panose="020B0603020202020204" pitchFamily="34" charset="0"/>
                <a:ea typeface="ＭＳ Ｐゴシック" charset="-128"/>
                <a:cs typeface="Arial" charset="0"/>
              </a:rPr>
              <a:t>, …, 30.01 </a:t>
            </a:r>
            <a:r>
              <a:rPr lang="en-US" altLang="en-US" sz="2400" dirty="0" err="1">
                <a:latin typeface="Trebuchet MS" panose="020B0603020202020204" pitchFamily="34" charset="0"/>
                <a:ea typeface="ＭＳ Ｐゴシック" charset="-128"/>
                <a:cs typeface="Arial" charset="0"/>
              </a:rPr>
              <a:t>mins</a:t>
            </a:r>
            <a:r>
              <a:rPr lang="en-US" altLang="en-US" sz="2400" dirty="0">
                <a:latin typeface="Trebuchet MS" panose="020B0603020202020204" pitchFamily="34" charset="0"/>
                <a:ea typeface="ＭＳ Ｐゴシック" charset="-128"/>
                <a:cs typeface="Arial" charset="0"/>
              </a:rPr>
              <a:t>, …, 30.02 </a:t>
            </a:r>
            <a:r>
              <a:rPr lang="en-US" altLang="en-US" sz="2400" dirty="0" err="1">
                <a:latin typeface="Trebuchet MS" panose="020B0603020202020204" pitchFamily="34" charset="0"/>
                <a:ea typeface="ＭＳ Ｐゴシック" charset="-128"/>
                <a:cs typeface="Arial" charset="0"/>
              </a:rPr>
              <a:t>mins</a:t>
            </a:r>
            <a:r>
              <a:rPr lang="en-US" altLang="en-US" sz="2400" dirty="0">
                <a:latin typeface="Trebuchet MS" panose="020B0603020202020204" pitchFamily="34" charset="0"/>
                <a:ea typeface="ＭＳ Ｐゴシック" charset="-128"/>
                <a:cs typeface="Arial" charset="0"/>
              </a:rPr>
              <a:t>, …)</a:t>
            </a:r>
          </a:p>
          <a:p>
            <a:pPr marL="0" indent="0">
              <a:buFontTx/>
              <a:buNone/>
            </a:pPr>
            <a:endParaRPr lang="en-US" altLang="en-US" sz="2400" b="1" dirty="0">
              <a:solidFill>
                <a:srgbClr val="0000FF"/>
              </a:solidFill>
              <a:latin typeface="Trebuchet MS" panose="020B0603020202020204" pitchFamily="34" charset="0"/>
              <a:ea typeface="ＭＳ Ｐゴシック" charset="-128"/>
              <a:cs typeface="Arial" charset="0"/>
            </a:endParaRPr>
          </a:p>
          <a:p>
            <a:pPr marL="0" indent="0">
              <a:buFontTx/>
              <a:buNone/>
            </a:pPr>
            <a:r>
              <a:rPr lang="en-US" altLang="en-US" sz="2400" b="1" dirty="0">
                <a:solidFill>
                  <a:srgbClr val="0000FF"/>
                </a:solidFill>
                <a:latin typeface="Trebuchet MS" panose="020B0603020202020204" pitchFamily="34" charset="0"/>
                <a:ea typeface="ＭＳ Ｐゴシック" charset="-128"/>
                <a:cs typeface="Arial" charset="0"/>
              </a:rPr>
              <a:t>Analogy:</a:t>
            </a:r>
            <a:endParaRPr lang="en-US" altLang="en-US" sz="2400" dirty="0">
              <a:latin typeface="Trebuchet MS" panose="020B0603020202020204" pitchFamily="34" charset="0"/>
              <a:ea typeface="ＭＳ Ｐゴシック" charset="-128"/>
              <a:cs typeface="Arial" charset="0"/>
            </a:endParaRPr>
          </a:p>
          <a:p>
            <a:pPr marL="0" indent="0">
              <a:buFontTx/>
              <a:buNone/>
            </a:pPr>
            <a:r>
              <a:rPr lang="en-US" altLang="en-US" sz="2400" dirty="0">
                <a:latin typeface="Trebuchet MS" panose="020B0603020202020204" pitchFamily="34" charset="0"/>
                <a:ea typeface="ＭＳ Ｐゴシック" charset="-128"/>
                <a:cs typeface="Arial" charset="0"/>
              </a:rPr>
              <a:t>Integers are discrete, while real numbers are continuous.</a:t>
            </a:r>
          </a:p>
        </p:txBody>
      </p:sp>
      <p:sp>
        <p:nvSpPr>
          <p:cNvPr id="1638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7</a:t>
            </a:fld>
            <a:endParaRPr lang="en-AU" altLang="en-US" sz="1400" b="1" baseline="0" dirty="0">
              <a:latin typeface="Times" pitchFamily="18" charset="0"/>
            </a:endParaRPr>
          </a:p>
        </p:txBody>
      </p:sp>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a:xfrm>
            <a:off x="328613" y="260648"/>
            <a:ext cx="7772400" cy="804863"/>
          </a:xfrm>
        </p:spPr>
        <p:txBody>
          <a:bodyPr/>
          <a:lstStyle/>
          <a:p>
            <a:pPr algn="l">
              <a:defRPr/>
            </a:pPr>
            <a:r>
              <a:rPr altLang="en-US" sz="3200" cap="none" dirty="0">
                <a:solidFill>
                  <a:srgbClr val="EA0088"/>
                </a:solidFill>
                <a:latin typeface="Trebuchet MS" panose="020B0603020202020204" pitchFamily="34" charset="0"/>
              </a:rPr>
              <a:t>Example 10: Pat </a:t>
            </a:r>
            <a:r>
              <a:rPr altLang="en-US" sz="3200" cap="none" dirty="0" err="1">
                <a:solidFill>
                  <a:srgbClr val="EA0088"/>
                </a:solidFill>
                <a:latin typeface="Trebuchet MS" panose="020B0603020202020204" pitchFamily="34" charset="0"/>
              </a:rPr>
              <a:t>Statsdud</a:t>
            </a:r>
            <a:r>
              <a:rPr lang="en-AU" altLang="en-US" sz="3200" cap="none" dirty="0">
                <a:solidFill>
                  <a:srgbClr val="EA0088"/>
                </a:solidFill>
                <a:latin typeface="Trebuchet MS" panose="020B0603020202020204" pitchFamily="34" charset="0"/>
              </a:rPr>
              <a:t>…</a:t>
            </a:r>
            <a:br>
              <a:rPr altLang="en-US" sz="3200" cap="none" dirty="0">
                <a:latin typeface="Trebuchet MS" panose="020B0603020202020204" pitchFamily="34" charset="0"/>
              </a:rPr>
            </a:br>
            <a:endParaRPr altLang="en-US" sz="3200" b="1" i="1" cap="none" dirty="0">
              <a:latin typeface="Trebuchet MS" panose="020B0603020202020204" pitchFamily="34" charset="0"/>
            </a:endParaRPr>
          </a:p>
        </p:txBody>
      </p:sp>
      <p:sp>
        <p:nvSpPr>
          <p:cNvPr id="73730" name="Rectangle 3"/>
          <p:cNvSpPr>
            <a:spLocks noGrp="1" noChangeArrowheads="1"/>
          </p:cNvSpPr>
          <p:nvPr>
            <p:ph idx="1"/>
          </p:nvPr>
        </p:nvSpPr>
        <p:spPr>
          <a:xfrm>
            <a:off x="468313" y="1124744"/>
            <a:ext cx="8424862" cy="4114800"/>
          </a:xfrm>
        </p:spPr>
        <p:txBody>
          <a:bodyPr/>
          <a:lstStyle/>
          <a:p>
            <a:pPr marL="0" indent="0">
              <a:buFontTx/>
              <a:buNone/>
            </a:pPr>
            <a:r>
              <a:rPr lang="en-US" altLang="en-US" sz="2400" b="1" dirty="0">
                <a:solidFill>
                  <a:srgbClr val="0000FF"/>
                </a:solidFill>
                <a:latin typeface="Trebuchet MS" panose="020B0603020202020204" pitchFamily="34" charset="0"/>
                <a:ea typeface="ＭＳ Ｐゴシック" charset="-128"/>
                <a:cs typeface="Arial" charset="0"/>
              </a:rPr>
              <a:t>	n=10</a:t>
            </a:r>
            <a:r>
              <a:rPr lang="en-US" altLang="en-US" sz="2400" dirty="0">
                <a:latin typeface="Trebuchet MS" panose="020B0603020202020204" pitchFamily="34" charset="0"/>
                <a:ea typeface="ＭＳ Ｐゴシック" charset="-128"/>
                <a:cs typeface="Arial" charset="0"/>
              </a:rPr>
              <a:t>, and </a:t>
            </a:r>
            <a:r>
              <a:rPr lang="en-US" altLang="en-US" sz="2400" b="1" dirty="0">
                <a:solidFill>
                  <a:srgbClr val="FF0000"/>
                </a:solidFill>
                <a:latin typeface="Trebuchet MS" panose="020B0603020202020204" pitchFamily="34" charset="0"/>
                <a:ea typeface="ＭＳ Ｐゴシック" charset="-128"/>
                <a:cs typeface="Arial" charset="0"/>
              </a:rPr>
              <a:t>P(success) = 0.20</a:t>
            </a:r>
          </a:p>
          <a:p>
            <a:pPr marL="0" indent="0" algn="ctr">
              <a:buFontTx/>
              <a:buNone/>
            </a:pPr>
            <a:endParaRPr lang="en-US" altLang="en-US" sz="2400" b="1" dirty="0">
              <a:solidFill>
                <a:srgbClr val="FF0000"/>
              </a:solidFill>
              <a:latin typeface="Trebuchet MS" panose="020B0603020202020204" pitchFamily="34" charset="0"/>
              <a:ea typeface="ＭＳ Ｐゴシック" charset="-128"/>
              <a:cs typeface="Arial" charset="0"/>
            </a:endParaRPr>
          </a:p>
          <a:p>
            <a:pPr marL="365125" indent="-365125" algn="just">
              <a:buFontTx/>
              <a:buNone/>
            </a:pPr>
            <a:r>
              <a:rPr lang="en-US" altLang="en-US" sz="2400" dirty="0" err="1">
                <a:solidFill>
                  <a:srgbClr val="00B050"/>
                </a:solidFill>
                <a:latin typeface="Trebuchet MS" panose="020B0603020202020204" pitchFamily="34" charset="0"/>
                <a:ea typeface="ＭＳ Ｐゴシック" charset="-128"/>
                <a:cs typeface="Arial" charset="0"/>
              </a:rPr>
              <a:t>i</a:t>
            </a:r>
            <a:r>
              <a:rPr lang="en-US" altLang="en-US" sz="2400" dirty="0">
                <a:solidFill>
                  <a:srgbClr val="00B050"/>
                </a:solidFill>
                <a:latin typeface="Trebuchet MS" panose="020B0603020202020204" pitchFamily="34" charset="0"/>
                <a:ea typeface="ＭＳ Ｐゴシック" charset="-128"/>
                <a:cs typeface="Arial" charset="0"/>
              </a:rPr>
              <a:t>.	What is the probability that Pat gets </a:t>
            </a:r>
            <a:r>
              <a:rPr lang="en-US" altLang="en-US" sz="2400" b="1" i="1" dirty="0">
                <a:solidFill>
                  <a:srgbClr val="00B050"/>
                </a:solidFill>
                <a:latin typeface="Trebuchet MS" panose="020B0603020202020204" pitchFamily="34" charset="0"/>
                <a:ea typeface="ＭＳ Ｐゴシック" charset="-128"/>
                <a:cs typeface="Arial" charset="0"/>
              </a:rPr>
              <a:t>no answers</a:t>
            </a:r>
            <a:r>
              <a:rPr lang="en-US" altLang="en-US" sz="2400" dirty="0">
                <a:solidFill>
                  <a:srgbClr val="00B050"/>
                </a:solidFill>
                <a:latin typeface="Trebuchet MS" panose="020B0603020202020204" pitchFamily="34" charset="0"/>
                <a:ea typeface="ＭＳ Ｐゴシック" charset="-128"/>
                <a:cs typeface="Arial" charset="0"/>
              </a:rPr>
              <a:t> correct?</a:t>
            </a:r>
          </a:p>
          <a:p>
            <a:pPr marL="0" indent="0">
              <a:buFontTx/>
              <a:buNone/>
            </a:pPr>
            <a:r>
              <a:rPr lang="en-US" altLang="en-US" sz="2400" dirty="0">
                <a:latin typeface="Trebuchet MS" panose="020B0603020202020204" pitchFamily="34" charset="0"/>
                <a:ea typeface="ＭＳ Ｐゴシック" charset="-128"/>
                <a:cs typeface="Arial" charset="0"/>
              </a:rPr>
              <a:t>Number of successes, </a:t>
            </a:r>
            <a:r>
              <a:rPr lang="en-US" altLang="en-US" sz="2400" b="1" dirty="0">
                <a:latin typeface="Trebuchet MS" panose="020B0603020202020204" pitchFamily="34" charset="0"/>
                <a:ea typeface="ＭＳ Ｐゴシック" charset="-128"/>
                <a:cs typeface="Arial" charset="0"/>
              </a:rPr>
              <a:t>X</a:t>
            </a:r>
            <a:r>
              <a:rPr lang="en-US" altLang="en-US" sz="2400" dirty="0">
                <a:latin typeface="Trebuchet MS" panose="020B0603020202020204" pitchFamily="34" charset="0"/>
                <a:ea typeface="ＭＳ Ｐゴシック" charset="-128"/>
                <a:cs typeface="Arial" charset="0"/>
              </a:rPr>
              <a:t>= 0; hence we want to know P(X=0)</a:t>
            </a:r>
            <a:endParaRPr lang="en-US" altLang="en-US" sz="2400" dirty="0">
              <a:solidFill>
                <a:srgbClr val="FF0000"/>
              </a:solidFill>
              <a:latin typeface="Trebuchet MS" panose="020B0603020202020204" pitchFamily="34" charset="0"/>
              <a:ea typeface="ＭＳ Ｐゴシック" charset="-128"/>
              <a:cs typeface="Arial" charset="0"/>
            </a:endParaRPr>
          </a:p>
          <a:p>
            <a:pPr marL="0" indent="0">
              <a:buFontTx/>
              <a:buNone/>
            </a:pPr>
            <a:endParaRPr lang="en-US" altLang="en-US" sz="2400" dirty="0">
              <a:latin typeface="Trebuchet MS" panose="020B0603020202020204" pitchFamily="34" charset="0"/>
              <a:ea typeface="ＭＳ Ｐゴシック" charset="-128"/>
              <a:cs typeface="Arial" charset="0"/>
            </a:endParaRPr>
          </a:p>
        </p:txBody>
      </p:sp>
      <p:sp>
        <p:nvSpPr>
          <p:cNvPr id="11"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70</a:t>
            </a:fld>
            <a:endParaRPr lang="en-AU" altLang="en-US" sz="1400" b="1" baseline="0" dirty="0">
              <a:latin typeface="Times" pitchFamily="18" charset="0"/>
            </a:endParaRPr>
          </a:p>
        </p:txBody>
      </p:sp>
      <p:sp>
        <p:nvSpPr>
          <p:cNvPr id="73732" name="Line 4"/>
          <p:cNvSpPr>
            <a:spLocks noChangeShapeType="1"/>
          </p:cNvSpPr>
          <p:nvPr/>
        </p:nvSpPr>
        <p:spPr bwMode="auto">
          <a:xfrm>
            <a:off x="468313" y="1699419"/>
            <a:ext cx="6400800" cy="0"/>
          </a:xfrm>
          <a:prstGeom prst="line">
            <a:avLst/>
          </a:prstGeom>
          <a:noFill/>
          <a:ln w="5715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pic>
        <p:nvPicPr>
          <p:cNvPr id="7373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613" y="3369469"/>
            <a:ext cx="4392612"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4" name="Rectangle 6"/>
          <p:cNvSpPr>
            <a:spLocks noChangeArrowheads="1"/>
          </p:cNvSpPr>
          <p:nvPr/>
        </p:nvSpPr>
        <p:spPr bwMode="auto">
          <a:xfrm>
            <a:off x="468313" y="5012506"/>
            <a:ext cx="81359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1" i="1" baseline="0" dirty="0">
                <a:solidFill>
                  <a:srgbClr val="00B050"/>
                </a:solidFill>
                <a:latin typeface="Verdana" pitchFamily="34" charset="0"/>
              </a:rPr>
              <a:t>Pat has about an 11% chance of getting no answers correct using the guessing strategy.</a:t>
            </a:r>
          </a:p>
        </p:txBody>
      </p:sp>
      <p:sp>
        <p:nvSpPr>
          <p:cNvPr id="73735" name="Line 7"/>
          <p:cNvSpPr>
            <a:spLocks noChangeShapeType="1"/>
          </p:cNvSpPr>
          <p:nvPr/>
        </p:nvSpPr>
        <p:spPr bwMode="auto">
          <a:xfrm flipV="1">
            <a:off x="3429000" y="4725194"/>
            <a:ext cx="1287463" cy="310356"/>
          </a:xfrm>
          <a:prstGeom prst="line">
            <a:avLst/>
          </a:prstGeom>
          <a:noFill/>
          <a:ln w="9525">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73736"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400" b="1">
                <a:latin typeface="Tahoma" charset="0"/>
                <a:cs typeface="Tahoma" charset="0"/>
              </a:rPr>
              <a:t>0</a:t>
            </a:r>
          </a:p>
        </p:txBody>
      </p:sp>
    </p:spTree>
    <p:custDataLst>
      <p:tags r:id="rId1"/>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a:xfrm>
            <a:off x="328613" y="260648"/>
            <a:ext cx="7772400" cy="804863"/>
          </a:xfrm>
        </p:spPr>
        <p:txBody>
          <a:bodyPr/>
          <a:lstStyle/>
          <a:p>
            <a:pPr algn="l">
              <a:defRPr/>
            </a:pPr>
            <a:r>
              <a:rPr altLang="en-US" sz="3200" cap="none" dirty="0">
                <a:solidFill>
                  <a:srgbClr val="EA0088"/>
                </a:solidFill>
                <a:latin typeface="Trebuchet MS" panose="020B0603020202020204" pitchFamily="34" charset="0"/>
              </a:rPr>
              <a:t>Example 10: Pat </a:t>
            </a:r>
            <a:r>
              <a:rPr altLang="en-US" sz="3200" cap="none" dirty="0" err="1">
                <a:solidFill>
                  <a:srgbClr val="EA0088"/>
                </a:solidFill>
                <a:latin typeface="Trebuchet MS" panose="020B0603020202020204" pitchFamily="34" charset="0"/>
              </a:rPr>
              <a:t>Statsdud</a:t>
            </a:r>
            <a:r>
              <a:rPr lang="en-AU" altLang="en-US" sz="3200" cap="none" dirty="0">
                <a:solidFill>
                  <a:srgbClr val="EA0088"/>
                </a:solidFill>
                <a:latin typeface="Trebuchet MS" panose="020B0603020202020204" pitchFamily="34" charset="0"/>
              </a:rPr>
              <a:t>…</a:t>
            </a:r>
            <a:br>
              <a:rPr altLang="en-US" sz="3200" cap="none" dirty="0">
                <a:latin typeface="Trebuchet MS" panose="020B0603020202020204" pitchFamily="34" charset="0"/>
              </a:rPr>
            </a:br>
            <a:endParaRPr altLang="en-US" sz="3200" b="1" i="1" cap="none" dirty="0">
              <a:latin typeface="Trebuchet MS" panose="020B0603020202020204" pitchFamily="34" charset="0"/>
            </a:endParaRPr>
          </a:p>
        </p:txBody>
      </p:sp>
      <p:sp>
        <p:nvSpPr>
          <p:cNvPr id="74754" name="Rectangle 3"/>
          <p:cNvSpPr>
            <a:spLocks noGrp="1" noChangeArrowheads="1"/>
          </p:cNvSpPr>
          <p:nvPr>
            <p:ph idx="1"/>
          </p:nvPr>
        </p:nvSpPr>
        <p:spPr>
          <a:xfrm>
            <a:off x="323850" y="1124744"/>
            <a:ext cx="8569325" cy="4114800"/>
          </a:xfrm>
        </p:spPr>
        <p:txBody>
          <a:bodyPr/>
          <a:lstStyle/>
          <a:p>
            <a:pPr marL="0" indent="0">
              <a:buFontTx/>
              <a:buNone/>
            </a:pPr>
            <a:r>
              <a:rPr lang="en-US" altLang="en-US" sz="2400" b="1" dirty="0">
                <a:solidFill>
                  <a:srgbClr val="0000FF"/>
                </a:solidFill>
                <a:latin typeface="Trebuchet MS" panose="020B0603020202020204" pitchFamily="34" charset="0"/>
                <a:ea typeface="ＭＳ Ｐゴシック" charset="-128"/>
                <a:cs typeface="Arial" charset="0"/>
              </a:rPr>
              <a:t>	n=10</a:t>
            </a:r>
            <a:r>
              <a:rPr lang="en-US" altLang="en-US" sz="2400" dirty="0">
                <a:latin typeface="Trebuchet MS" panose="020B0603020202020204" pitchFamily="34" charset="0"/>
                <a:ea typeface="ＭＳ Ｐゴシック" charset="-128"/>
                <a:cs typeface="Arial" charset="0"/>
              </a:rPr>
              <a:t>, and </a:t>
            </a:r>
            <a:r>
              <a:rPr lang="en-US" altLang="en-US" sz="2400" b="1" dirty="0">
                <a:solidFill>
                  <a:srgbClr val="FF0000"/>
                </a:solidFill>
                <a:latin typeface="Trebuchet MS" panose="020B0603020202020204" pitchFamily="34" charset="0"/>
                <a:ea typeface="ＭＳ Ｐゴシック" charset="-128"/>
                <a:cs typeface="Arial" charset="0"/>
              </a:rPr>
              <a:t>P(success) = .20</a:t>
            </a:r>
          </a:p>
          <a:p>
            <a:pPr marL="0" indent="0" algn="ctr">
              <a:buFontTx/>
              <a:buNone/>
            </a:pPr>
            <a:endParaRPr lang="en-US" altLang="en-US" sz="2400" b="1" dirty="0">
              <a:solidFill>
                <a:srgbClr val="FF0000"/>
              </a:solidFill>
              <a:latin typeface="Trebuchet MS" panose="020B0603020202020204" pitchFamily="34" charset="0"/>
              <a:ea typeface="ＭＳ Ｐゴシック" charset="-128"/>
              <a:cs typeface="Arial" charset="0"/>
            </a:endParaRPr>
          </a:p>
          <a:p>
            <a:pPr marL="457200" indent="-457200">
              <a:buFontTx/>
              <a:buNone/>
            </a:pPr>
            <a:r>
              <a:rPr lang="en-US" altLang="en-US" sz="2400" dirty="0">
                <a:solidFill>
                  <a:srgbClr val="00B050"/>
                </a:solidFill>
                <a:latin typeface="Trebuchet MS" panose="020B0603020202020204" pitchFamily="34" charset="0"/>
                <a:ea typeface="ＭＳ Ｐゴシック" charset="-128"/>
                <a:cs typeface="Arial" charset="0"/>
              </a:rPr>
              <a:t>ii.	What is the probability that Pat gets </a:t>
            </a:r>
            <a:r>
              <a:rPr lang="en-US" altLang="en-US" sz="2400" b="1" i="1" dirty="0">
                <a:solidFill>
                  <a:srgbClr val="00B050"/>
                </a:solidFill>
                <a:latin typeface="Trebuchet MS" panose="020B0603020202020204" pitchFamily="34" charset="0"/>
                <a:ea typeface="ＭＳ Ｐゴシック" charset="-128"/>
                <a:cs typeface="Arial" charset="0"/>
              </a:rPr>
              <a:t>two answers</a:t>
            </a:r>
            <a:r>
              <a:rPr lang="en-US" altLang="en-US" sz="2400" dirty="0">
                <a:solidFill>
                  <a:srgbClr val="00B050"/>
                </a:solidFill>
                <a:latin typeface="Trebuchet MS" panose="020B0603020202020204" pitchFamily="34" charset="0"/>
                <a:ea typeface="ＭＳ Ｐゴシック" charset="-128"/>
                <a:cs typeface="Arial" charset="0"/>
              </a:rPr>
              <a:t> correct?</a:t>
            </a:r>
          </a:p>
          <a:p>
            <a:pPr marL="0" indent="0">
              <a:buFontTx/>
              <a:buNone/>
            </a:pPr>
            <a:r>
              <a:rPr lang="en-US" altLang="en-US" sz="2400" dirty="0">
                <a:latin typeface="Trebuchet MS" panose="020B0603020202020204" pitchFamily="34" charset="0"/>
                <a:ea typeface="ＭＳ Ｐゴシック" charset="-128"/>
                <a:cs typeface="Arial" charset="0"/>
              </a:rPr>
              <a:t>Number of successes, </a:t>
            </a:r>
            <a:r>
              <a:rPr lang="en-US" altLang="en-US" sz="2400" b="1" dirty="0">
                <a:latin typeface="Trebuchet MS" panose="020B0603020202020204" pitchFamily="34" charset="0"/>
                <a:ea typeface="ＭＳ Ｐゴシック" charset="-128"/>
                <a:cs typeface="Arial" charset="0"/>
              </a:rPr>
              <a:t>X</a:t>
            </a:r>
            <a:r>
              <a:rPr lang="en-US" altLang="en-US" sz="2400" dirty="0">
                <a:latin typeface="Trebuchet MS" panose="020B0603020202020204" pitchFamily="34" charset="0"/>
                <a:ea typeface="ＭＳ Ｐゴシック" charset="-128"/>
                <a:cs typeface="Arial" charset="0"/>
              </a:rPr>
              <a:t> = 2; hence we want to know P(X=2)</a:t>
            </a:r>
            <a:endParaRPr lang="en-US" altLang="en-US" sz="2400" dirty="0">
              <a:solidFill>
                <a:srgbClr val="FF0000"/>
              </a:solidFill>
              <a:latin typeface="Trebuchet MS" panose="020B0603020202020204" pitchFamily="34" charset="0"/>
              <a:ea typeface="ＭＳ Ｐゴシック" charset="-128"/>
              <a:cs typeface="Arial" charset="0"/>
            </a:endParaRPr>
          </a:p>
          <a:p>
            <a:pPr marL="0" indent="0">
              <a:buFontTx/>
              <a:buNone/>
            </a:pPr>
            <a:endParaRPr lang="en-US" altLang="en-US" sz="2400" dirty="0">
              <a:latin typeface="Trebuchet MS" panose="020B0603020202020204" pitchFamily="34" charset="0"/>
              <a:ea typeface="ＭＳ Ｐゴシック" charset="-128"/>
              <a:cs typeface="Arial" charset="0"/>
            </a:endParaRPr>
          </a:p>
        </p:txBody>
      </p:sp>
      <p:sp>
        <p:nvSpPr>
          <p:cNvPr id="11"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71</a:t>
            </a:fld>
            <a:endParaRPr lang="en-AU" altLang="en-US" sz="1400" b="1" baseline="0" dirty="0">
              <a:latin typeface="Times" pitchFamily="18" charset="0"/>
            </a:endParaRPr>
          </a:p>
        </p:txBody>
      </p:sp>
      <p:sp>
        <p:nvSpPr>
          <p:cNvPr id="74756" name="Line 4"/>
          <p:cNvSpPr>
            <a:spLocks noChangeShapeType="1"/>
          </p:cNvSpPr>
          <p:nvPr/>
        </p:nvSpPr>
        <p:spPr bwMode="auto">
          <a:xfrm>
            <a:off x="395288" y="1699419"/>
            <a:ext cx="6400800" cy="0"/>
          </a:xfrm>
          <a:prstGeom prst="line">
            <a:avLst/>
          </a:prstGeom>
          <a:noFill/>
          <a:ln w="5715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4757" name="Rectangle 5"/>
          <p:cNvSpPr>
            <a:spLocks noChangeArrowheads="1"/>
          </p:cNvSpPr>
          <p:nvPr/>
        </p:nvSpPr>
        <p:spPr bwMode="auto">
          <a:xfrm>
            <a:off x="539750" y="4940498"/>
            <a:ext cx="81359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1" i="1" baseline="0" dirty="0">
                <a:solidFill>
                  <a:srgbClr val="00B050"/>
                </a:solidFill>
                <a:latin typeface="Verdana" pitchFamily="34" charset="0"/>
              </a:rPr>
              <a:t>Pat has about a 30% chance of getting exactly two answers correct using the guessing strategy.</a:t>
            </a:r>
            <a:endParaRPr lang="en-US" altLang="en-US" sz="2000" baseline="0" dirty="0">
              <a:solidFill>
                <a:srgbClr val="00B050"/>
              </a:solidFill>
              <a:latin typeface="Verdana" pitchFamily="34" charset="0"/>
            </a:endParaRPr>
          </a:p>
        </p:txBody>
      </p:sp>
      <p:pic>
        <p:nvPicPr>
          <p:cNvPr id="7475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3371056"/>
            <a:ext cx="4695825"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9" name="Line 7"/>
          <p:cNvSpPr>
            <a:spLocks noChangeShapeType="1"/>
          </p:cNvSpPr>
          <p:nvPr/>
        </p:nvSpPr>
        <p:spPr bwMode="auto">
          <a:xfrm flipV="1">
            <a:off x="3429000" y="4725194"/>
            <a:ext cx="2151063" cy="310356"/>
          </a:xfrm>
          <a:prstGeom prst="line">
            <a:avLst/>
          </a:prstGeom>
          <a:noFill/>
          <a:ln w="9525">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74760"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400" b="1">
                <a:latin typeface="Tahoma" charset="0"/>
                <a:cs typeface="Tahoma" charset="0"/>
              </a:rPr>
              <a:t>0</a:t>
            </a:r>
          </a:p>
        </p:txBody>
      </p:sp>
    </p:spTree>
    <p:custDataLst>
      <p:tags r:id="rId1"/>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323850" y="404813"/>
            <a:ext cx="7772400" cy="588962"/>
          </a:xfrm>
        </p:spPr>
        <p:txBody>
          <a:bodyPr/>
          <a:lstStyle/>
          <a:p>
            <a:pPr algn="l">
              <a:defRPr/>
            </a:pPr>
            <a:r>
              <a:rPr altLang="en-US" sz="3200" cap="none" dirty="0">
                <a:solidFill>
                  <a:srgbClr val="EA0088"/>
                </a:solidFill>
                <a:latin typeface="Trebuchet MS" panose="020B0603020202020204" pitchFamily="34" charset="0"/>
              </a:rPr>
              <a:t>Cumulative Probability…</a:t>
            </a:r>
          </a:p>
        </p:txBody>
      </p:sp>
      <p:sp>
        <p:nvSpPr>
          <p:cNvPr id="75779" name="Rectangle 3"/>
          <p:cNvSpPr>
            <a:spLocks noGrp="1" noChangeArrowheads="1"/>
          </p:cNvSpPr>
          <p:nvPr>
            <p:ph idx="1"/>
          </p:nvPr>
        </p:nvSpPr>
        <p:spPr>
          <a:xfrm>
            <a:off x="395288" y="1196975"/>
            <a:ext cx="8497887" cy="5111750"/>
          </a:xfrm>
        </p:spPr>
        <p:txBody>
          <a:bodyPr/>
          <a:lstStyle/>
          <a:p>
            <a:pPr marL="0" indent="0" algn="just">
              <a:buFontTx/>
              <a:buNone/>
            </a:pPr>
            <a:r>
              <a:rPr lang="en-US" altLang="en-US" sz="2400" dirty="0">
                <a:latin typeface="Trebuchet MS" panose="020B0603020202020204" pitchFamily="34" charset="0"/>
                <a:ea typeface="ＭＳ Ｐゴシック" charset="-128"/>
                <a:cs typeface="Arial" charset="0"/>
              </a:rPr>
              <a:t>Thus far, we have been using the binomial probability distribution to find probabilities for individual values of </a:t>
            </a:r>
            <a:r>
              <a:rPr lang="en-US" altLang="en-US" sz="2400" b="1" dirty="0">
                <a:latin typeface="Trebuchet MS" panose="020B0603020202020204" pitchFamily="34" charset="0"/>
                <a:ea typeface="ＭＳ Ｐゴシック" charset="-128"/>
                <a:cs typeface="Arial" charset="0"/>
              </a:rPr>
              <a:t>x</a:t>
            </a:r>
            <a:r>
              <a:rPr lang="en-US" altLang="en-US" sz="2400" dirty="0">
                <a:latin typeface="Trebuchet MS" panose="020B0603020202020204" pitchFamily="34" charset="0"/>
                <a:ea typeface="ＭＳ Ｐゴシック" charset="-128"/>
                <a:cs typeface="Arial" charset="0"/>
              </a:rPr>
              <a:t>. To answer the question:</a:t>
            </a:r>
          </a:p>
          <a:p>
            <a:pPr marL="0" indent="0" algn="just">
              <a:spcBef>
                <a:spcPts val="1800"/>
              </a:spcBef>
              <a:spcAft>
                <a:spcPts val="1800"/>
              </a:spcAft>
              <a:buFontTx/>
              <a:buNone/>
            </a:pPr>
            <a:r>
              <a:rPr lang="en-US" altLang="en-US" sz="2400" dirty="0">
                <a:solidFill>
                  <a:schemeClr val="accent1"/>
                </a:solidFill>
                <a:latin typeface="Trebuchet MS" panose="020B0603020202020204" pitchFamily="34" charset="0"/>
                <a:ea typeface="ＭＳ Ｐゴシック" charset="-128"/>
                <a:cs typeface="Arial" charset="0"/>
              </a:rPr>
              <a:t>‘Find the probability that Pat fails the quiz’</a:t>
            </a:r>
          </a:p>
          <a:p>
            <a:pPr marL="0" indent="0" algn="just">
              <a:buFontTx/>
              <a:buNone/>
            </a:pPr>
            <a:r>
              <a:rPr lang="en-US" altLang="en-US" sz="2400" dirty="0">
                <a:latin typeface="Trebuchet MS" panose="020B0603020202020204" pitchFamily="34" charset="0"/>
                <a:ea typeface="ＭＳ Ｐゴシック" charset="-128"/>
                <a:cs typeface="Arial" charset="0"/>
              </a:rPr>
              <a:t>requires a </a:t>
            </a:r>
            <a:r>
              <a:rPr lang="en-US" altLang="en-US" sz="2400" b="1" i="1" dirty="0">
                <a:latin typeface="Trebuchet MS" panose="020B0603020202020204" pitchFamily="34" charset="0"/>
                <a:ea typeface="ＭＳ Ｐゴシック" charset="-128"/>
                <a:cs typeface="Arial" charset="0"/>
              </a:rPr>
              <a:t>cumulative probability</a:t>
            </a:r>
            <a:r>
              <a:rPr lang="en-US" altLang="en-US" sz="2400" dirty="0">
                <a:latin typeface="Trebuchet MS" panose="020B0603020202020204" pitchFamily="34" charset="0"/>
                <a:ea typeface="ＭＳ Ｐゴシック" charset="-128"/>
                <a:cs typeface="Arial" charset="0"/>
              </a:rPr>
              <a:t>, that is, P(X ≤ x).</a:t>
            </a:r>
          </a:p>
          <a:p>
            <a:pPr marL="0" indent="0" algn="just">
              <a:buFontTx/>
              <a:buNone/>
            </a:pPr>
            <a:endParaRPr lang="en-US" altLang="en-US" sz="2400" dirty="0">
              <a:latin typeface="Trebuchet MS" panose="020B0603020202020204" pitchFamily="34" charset="0"/>
              <a:ea typeface="ＭＳ Ｐゴシック" charset="-128"/>
              <a:cs typeface="Arial" charset="0"/>
            </a:endParaRPr>
          </a:p>
          <a:p>
            <a:pPr marL="0" indent="0" algn="just">
              <a:buFontTx/>
              <a:buNone/>
            </a:pPr>
            <a:r>
              <a:rPr lang="en-US" altLang="en-US" sz="2400" dirty="0">
                <a:latin typeface="Trebuchet MS" panose="020B0603020202020204" pitchFamily="34" charset="0"/>
                <a:ea typeface="ＭＳ Ｐゴシック" charset="-128"/>
                <a:cs typeface="Arial" charset="0"/>
              </a:rPr>
              <a:t>If a grade on the quiz is less than 50% (i.e. 5 questions out of 10), that’s considered a failed quiz.</a:t>
            </a:r>
          </a:p>
          <a:p>
            <a:pPr marL="0" indent="0">
              <a:buFontTx/>
              <a:buNone/>
            </a:pPr>
            <a:endParaRPr lang="en-US" altLang="en-US" sz="2400" b="1" i="1" dirty="0">
              <a:solidFill>
                <a:srgbClr val="FF0000"/>
              </a:solidFill>
              <a:latin typeface="Trebuchet MS" panose="020B0603020202020204" pitchFamily="34" charset="0"/>
              <a:ea typeface="ＭＳ Ｐゴシック" charset="-128"/>
              <a:cs typeface="Arial" charset="0"/>
            </a:endParaRPr>
          </a:p>
          <a:p>
            <a:pPr marL="0" indent="0">
              <a:buFontTx/>
              <a:buNone/>
            </a:pPr>
            <a:r>
              <a:rPr lang="en-US" altLang="en-US" sz="2400" b="1" i="1" dirty="0">
                <a:solidFill>
                  <a:schemeClr val="accent1"/>
                </a:solidFill>
                <a:latin typeface="Trebuchet MS" panose="020B0603020202020204" pitchFamily="34" charset="0"/>
                <a:ea typeface="ＭＳ Ｐゴシック" charset="-128"/>
                <a:cs typeface="Arial" charset="0"/>
              </a:rPr>
              <a:t>Thus, we want to know what is: P(X ≤ 4) to answer.</a:t>
            </a:r>
            <a:endParaRPr lang="en-US" altLang="en-US" sz="2400" dirty="0">
              <a:solidFill>
                <a:schemeClr val="accent1"/>
              </a:solidFill>
              <a:latin typeface="Trebuchet MS" panose="020B0603020202020204" pitchFamily="34" charset="0"/>
              <a:ea typeface="ＭＳ Ｐゴシック" charset="-128"/>
              <a:cs typeface="Arial" charset="0"/>
            </a:endParaRPr>
          </a:p>
        </p:txBody>
      </p:sp>
      <p:sp>
        <p:nvSpPr>
          <p:cNvPr id="7"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72</a:t>
            </a:fld>
            <a:endParaRPr lang="en-AU" altLang="en-US" sz="1400" b="1" baseline="0" dirty="0">
              <a:latin typeface="Times" pitchFamily="18" charset="0"/>
            </a:endParaRPr>
          </a:p>
        </p:txBody>
      </p:sp>
      <p:sp>
        <p:nvSpPr>
          <p:cNvPr id="75781" name="Freeform 4"/>
          <p:cNvSpPr>
            <a:spLocks/>
          </p:cNvSpPr>
          <p:nvPr/>
        </p:nvSpPr>
        <p:spPr bwMode="auto">
          <a:xfrm>
            <a:off x="1042988" y="2997200"/>
            <a:ext cx="1657350" cy="2304008"/>
          </a:xfrm>
          <a:custGeom>
            <a:avLst/>
            <a:gdLst>
              <a:gd name="T0" fmla="*/ 2147483647 w 1472"/>
              <a:gd name="T1" fmla="*/ 2147483647 h 1824"/>
              <a:gd name="T2" fmla="*/ 2147483647 w 1472"/>
              <a:gd name="T3" fmla="*/ 2147483647 h 1824"/>
              <a:gd name="T4" fmla="*/ 0 w 1472"/>
              <a:gd name="T5" fmla="*/ 0 h 1824"/>
              <a:gd name="T6" fmla="*/ 0 60000 65536"/>
              <a:gd name="T7" fmla="*/ 0 60000 65536"/>
              <a:gd name="T8" fmla="*/ 0 60000 65536"/>
              <a:gd name="T9" fmla="*/ 0 w 1472"/>
              <a:gd name="T10" fmla="*/ 0 h 1824"/>
              <a:gd name="T11" fmla="*/ 1472 w 1472"/>
              <a:gd name="T12" fmla="*/ 1824 h 1824"/>
            </a:gdLst>
            <a:ahLst/>
            <a:cxnLst>
              <a:cxn ang="T6">
                <a:pos x="T0" y="T1"/>
              </a:cxn>
              <a:cxn ang="T7">
                <a:pos x="T2" y="T3"/>
              </a:cxn>
              <a:cxn ang="T8">
                <a:pos x="T4" y="T5"/>
              </a:cxn>
            </a:cxnLst>
            <a:rect l="T9" t="T10" r="T11" b="T12"/>
            <a:pathLst>
              <a:path w="1472" h="1824">
                <a:moveTo>
                  <a:pt x="768" y="1824"/>
                </a:moveTo>
                <a:cubicBezTo>
                  <a:pt x="1120" y="1352"/>
                  <a:pt x="1472" y="880"/>
                  <a:pt x="1344" y="576"/>
                </a:cubicBezTo>
                <a:cubicBezTo>
                  <a:pt x="1216" y="272"/>
                  <a:pt x="608" y="136"/>
                  <a:pt x="0" y="0"/>
                </a:cubicBezTo>
              </a:path>
            </a:pathLst>
          </a:custGeom>
          <a:noFill/>
          <a:ln w="9525">
            <a:solidFill>
              <a:srgbClr val="FF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7578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400" b="1">
                <a:latin typeface="Tahoma" charset="0"/>
                <a:cs typeface="Tahoma" charset="0"/>
              </a:rPr>
              <a:t>0</a:t>
            </a:r>
          </a:p>
        </p:txBody>
      </p:sp>
    </p:spTree>
    <p:custDataLst>
      <p:tags r:id="rId1"/>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28613" y="260648"/>
            <a:ext cx="7772400" cy="804863"/>
          </a:xfrm>
        </p:spPr>
        <p:txBody>
          <a:bodyPr/>
          <a:lstStyle/>
          <a:p>
            <a:pPr algn="l">
              <a:defRPr/>
            </a:pPr>
            <a:r>
              <a:rPr altLang="en-US" sz="3200" cap="none" dirty="0">
                <a:solidFill>
                  <a:srgbClr val="EA0088"/>
                </a:solidFill>
                <a:latin typeface="Trebuchet MS" panose="020B0603020202020204" pitchFamily="34" charset="0"/>
              </a:rPr>
              <a:t>Example 10: Pat </a:t>
            </a:r>
            <a:r>
              <a:rPr altLang="en-US" sz="3200" cap="none" dirty="0" err="1">
                <a:solidFill>
                  <a:srgbClr val="EA0088"/>
                </a:solidFill>
                <a:latin typeface="Trebuchet MS" panose="020B0603020202020204" pitchFamily="34" charset="0"/>
              </a:rPr>
              <a:t>Statsdud</a:t>
            </a:r>
            <a:r>
              <a:rPr lang="en-AU" altLang="en-US" sz="3200" cap="none" dirty="0">
                <a:solidFill>
                  <a:srgbClr val="EA0088"/>
                </a:solidFill>
                <a:latin typeface="Trebuchet MS" panose="020B0603020202020204" pitchFamily="34" charset="0"/>
              </a:rPr>
              <a:t>…</a:t>
            </a:r>
            <a:br>
              <a:rPr altLang="en-US" sz="3200" cap="none" dirty="0">
                <a:latin typeface="Trebuchet MS" panose="020B0603020202020204" pitchFamily="34" charset="0"/>
              </a:rPr>
            </a:br>
            <a:endParaRPr altLang="en-US" sz="3200" b="1" i="1" cap="none" dirty="0">
              <a:latin typeface="Trebuchet MS" panose="020B0603020202020204" pitchFamily="34" charset="0"/>
            </a:endParaRPr>
          </a:p>
        </p:txBody>
      </p:sp>
      <p:sp>
        <p:nvSpPr>
          <p:cNvPr id="76802" name="Rectangle 3"/>
          <p:cNvSpPr>
            <a:spLocks noGrp="1" noChangeArrowheads="1"/>
          </p:cNvSpPr>
          <p:nvPr>
            <p:ph idx="1"/>
          </p:nvPr>
        </p:nvSpPr>
        <p:spPr>
          <a:xfrm>
            <a:off x="395288" y="1124744"/>
            <a:ext cx="8137525" cy="4402931"/>
          </a:xfrm>
        </p:spPr>
        <p:txBody>
          <a:bodyPr/>
          <a:lstStyle/>
          <a:p>
            <a:pPr marL="0" indent="0">
              <a:spcAft>
                <a:spcPts val="1200"/>
              </a:spcAft>
              <a:buFontTx/>
              <a:buNone/>
            </a:pPr>
            <a:r>
              <a:rPr lang="en-US" altLang="en-US" sz="2400" dirty="0">
                <a:solidFill>
                  <a:srgbClr val="00B050"/>
                </a:solidFill>
                <a:latin typeface="Trebuchet MS" panose="020B0603020202020204" pitchFamily="34" charset="0"/>
                <a:ea typeface="ＭＳ Ｐゴシック" charset="-128"/>
                <a:cs typeface="Arial" charset="0"/>
              </a:rPr>
              <a:t>iii.	Find the probability that Pat fails the quiz.</a:t>
            </a:r>
          </a:p>
          <a:p>
            <a:pPr marL="0" indent="0">
              <a:buFontTx/>
              <a:buNone/>
            </a:pPr>
            <a:r>
              <a:rPr lang="en-US" altLang="en-US" sz="2400" dirty="0">
                <a:latin typeface="Trebuchet MS" panose="020B0603020202020204" pitchFamily="34" charset="0"/>
                <a:ea typeface="ＭＳ Ｐゴシック" charset="-128"/>
                <a:cs typeface="Arial" charset="0"/>
              </a:rPr>
              <a:t>	P(X ≤ 4) = P(0) + P(1) + P(2) + P(3) + P(4)</a:t>
            </a:r>
          </a:p>
          <a:p>
            <a:pPr marL="0" indent="0">
              <a:spcBef>
                <a:spcPts val="1800"/>
              </a:spcBef>
              <a:buFontTx/>
              <a:buNone/>
            </a:pPr>
            <a:r>
              <a:rPr lang="en-US" altLang="en-US" sz="2400" dirty="0">
                <a:latin typeface="Trebuchet MS" panose="020B0603020202020204" pitchFamily="34" charset="0"/>
                <a:ea typeface="ＭＳ Ｐゴシック" charset="-128"/>
                <a:cs typeface="Arial" charset="0"/>
              </a:rPr>
              <a:t>We already know, P(0) = 0.1074 and P(2) = 0.3020. Using the binomial formula to calculate the others:</a:t>
            </a:r>
          </a:p>
          <a:p>
            <a:pPr marL="0" indent="0">
              <a:spcBef>
                <a:spcPts val="1800"/>
              </a:spcBef>
              <a:spcAft>
                <a:spcPts val="1800"/>
              </a:spcAft>
              <a:buFontTx/>
              <a:buNone/>
            </a:pPr>
            <a:r>
              <a:rPr lang="en-US" altLang="en-US" sz="2400" dirty="0">
                <a:latin typeface="Trebuchet MS" panose="020B0603020202020204" pitchFamily="34" charset="0"/>
                <a:ea typeface="ＭＳ Ｐゴシック" charset="-128"/>
                <a:cs typeface="Arial" charset="0"/>
              </a:rPr>
              <a:t>	P(1) = 0.2684 , P(3) = 0.2013, and P(4) = 0.0881</a:t>
            </a:r>
          </a:p>
          <a:p>
            <a:pPr marL="0" indent="0">
              <a:buFontTx/>
              <a:buNone/>
            </a:pPr>
            <a:r>
              <a:rPr lang="en-US" altLang="en-US" sz="2400" dirty="0">
                <a:latin typeface="Trebuchet MS" panose="020B0603020202020204" pitchFamily="34" charset="0"/>
                <a:ea typeface="ＭＳ Ｐゴシック" charset="-128"/>
                <a:cs typeface="Arial" charset="0"/>
              </a:rPr>
              <a:t>We have </a:t>
            </a:r>
          </a:p>
          <a:p>
            <a:pPr marL="0" indent="0">
              <a:buFontTx/>
              <a:buNone/>
            </a:pPr>
            <a:r>
              <a:rPr lang="en-US" altLang="en-US" sz="2400" dirty="0">
                <a:latin typeface="Trebuchet MS" panose="020B0603020202020204" pitchFamily="34" charset="0"/>
                <a:ea typeface="ＭＳ Ｐゴシック" charset="-128"/>
                <a:cs typeface="Arial" charset="0"/>
              </a:rPr>
              <a:t>	P(X ≤ 4) = 0.1074 + 0.2684 + … + 0.0881 = </a:t>
            </a:r>
            <a:r>
              <a:rPr lang="en-US" altLang="en-US" sz="2400" b="1" dirty="0">
                <a:solidFill>
                  <a:schemeClr val="accent1"/>
                </a:solidFill>
                <a:latin typeface="Trebuchet MS" panose="020B0603020202020204" pitchFamily="34" charset="0"/>
                <a:ea typeface="ＭＳ Ｐゴシック" charset="-128"/>
                <a:cs typeface="Arial" charset="0"/>
              </a:rPr>
              <a:t>0.9672</a:t>
            </a:r>
          </a:p>
          <a:p>
            <a:pPr marL="0" indent="0">
              <a:buFontTx/>
              <a:buNone/>
            </a:pPr>
            <a:endParaRPr lang="en-US" altLang="en-US" sz="1200" dirty="0">
              <a:latin typeface="Trebuchet MS" panose="020B0603020202020204" pitchFamily="34" charset="0"/>
              <a:ea typeface="ＭＳ Ｐゴシック" charset="-128"/>
              <a:cs typeface="Arial" charset="0"/>
            </a:endParaRPr>
          </a:p>
          <a:p>
            <a:pPr marL="0" indent="0" algn="just">
              <a:buFontTx/>
              <a:buNone/>
            </a:pPr>
            <a:r>
              <a:rPr lang="en-US" altLang="en-US" sz="2400" b="1" i="1" dirty="0">
                <a:solidFill>
                  <a:srgbClr val="00B050"/>
                </a:solidFill>
                <a:latin typeface="Trebuchet MS" panose="020B0603020202020204" pitchFamily="34" charset="0"/>
                <a:ea typeface="ＭＳ Ｐゴシック" charset="-128"/>
                <a:cs typeface="Arial" charset="0"/>
              </a:rPr>
              <a:t>Thus, its about 97% probable that Pat will fail the quiz using the luck strategy and guessing answers…</a:t>
            </a:r>
          </a:p>
        </p:txBody>
      </p:sp>
      <p:sp>
        <p:nvSpPr>
          <p:cNvPr id="8"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73</a:t>
            </a:fld>
            <a:endParaRPr lang="en-AU" altLang="en-US" sz="1400" b="1" baseline="0" dirty="0">
              <a:latin typeface="Times" pitchFamily="18" charset="0"/>
            </a:endParaRPr>
          </a:p>
        </p:txBody>
      </p:sp>
      <p:sp>
        <p:nvSpPr>
          <p:cNvPr id="76804" name="Line 4"/>
          <p:cNvSpPr>
            <a:spLocks noChangeShapeType="1"/>
          </p:cNvSpPr>
          <p:nvPr/>
        </p:nvSpPr>
        <p:spPr bwMode="auto">
          <a:xfrm flipV="1">
            <a:off x="3275856" y="4760912"/>
            <a:ext cx="3601467" cy="324272"/>
          </a:xfrm>
          <a:prstGeom prst="line">
            <a:avLst/>
          </a:prstGeom>
          <a:noFill/>
          <a:ln w="9525">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76805"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400" b="1">
                <a:latin typeface="Tahoma" charset="0"/>
                <a:cs typeface="Tahoma" charset="0"/>
              </a:rPr>
              <a:t>0</a:t>
            </a:r>
          </a:p>
        </p:txBody>
      </p:sp>
    </p:spTree>
    <p:custDataLst>
      <p:tags r:id="rId1"/>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lum bright="20000" contrast="-20000"/>
          </a:blip>
          <a:stretch>
            <a:fillRect/>
          </a:stretch>
        </p:blipFill>
        <p:spPr>
          <a:xfrm>
            <a:off x="533400" y="2774315"/>
            <a:ext cx="7422976" cy="3061831"/>
          </a:xfrm>
          <a:prstGeom prst="rect">
            <a:avLst/>
          </a:prstGeom>
        </p:spPr>
      </p:pic>
      <p:sp>
        <p:nvSpPr>
          <p:cNvPr id="83970" name="Rectangle 2"/>
          <p:cNvSpPr>
            <a:spLocks noGrp="1" noChangeArrowheads="1"/>
          </p:cNvSpPr>
          <p:nvPr>
            <p:ph type="title"/>
          </p:nvPr>
        </p:nvSpPr>
        <p:spPr>
          <a:xfrm>
            <a:off x="395288" y="404813"/>
            <a:ext cx="7772400" cy="588962"/>
          </a:xfrm>
        </p:spPr>
        <p:txBody>
          <a:bodyPr/>
          <a:lstStyle/>
          <a:p>
            <a:pPr algn="l">
              <a:defRPr/>
            </a:pPr>
            <a:r>
              <a:rPr altLang="en-US" sz="3200" cap="none" dirty="0">
                <a:solidFill>
                  <a:srgbClr val="EA0088"/>
                </a:solidFill>
                <a:latin typeface="Trebuchet MS" panose="020B0603020202020204" pitchFamily="34" charset="0"/>
              </a:rPr>
              <a:t>Binomial Table…</a:t>
            </a:r>
          </a:p>
        </p:txBody>
      </p:sp>
      <p:sp>
        <p:nvSpPr>
          <p:cNvPr id="77827" name="Rectangle 3"/>
          <p:cNvSpPr>
            <a:spLocks noGrp="1" noChangeArrowheads="1"/>
          </p:cNvSpPr>
          <p:nvPr>
            <p:ph idx="1"/>
          </p:nvPr>
        </p:nvSpPr>
        <p:spPr>
          <a:xfrm>
            <a:off x="468313" y="1125538"/>
            <a:ext cx="8280151" cy="1655762"/>
          </a:xfrm>
        </p:spPr>
        <p:txBody>
          <a:bodyPr/>
          <a:lstStyle/>
          <a:p>
            <a:pPr marL="0" indent="0" algn="just">
              <a:buFontTx/>
              <a:buNone/>
            </a:pPr>
            <a:r>
              <a:rPr lang="en-US" altLang="en-US" sz="2200" dirty="0">
                <a:latin typeface="Trebuchet MS" panose="020B0603020202020204" pitchFamily="34" charset="0"/>
                <a:ea typeface="ＭＳ Ｐゴシック" charset="-128"/>
                <a:cs typeface="Arial" charset="0"/>
              </a:rPr>
              <a:t>Calculating binomial probabilities by hand is tedious and error prone. There is an easier way. Refer to  Table 1 in Appendix B. </a:t>
            </a:r>
          </a:p>
          <a:p>
            <a:pPr marL="0" indent="0" algn="just">
              <a:buFontTx/>
              <a:buNone/>
            </a:pPr>
            <a:r>
              <a:rPr lang="en-US" altLang="en-US" sz="2200" dirty="0">
                <a:latin typeface="Trebuchet MS" panose="020B0603020202020204" pitchFamily="34" charset="0"/>
                <a:ea typeface="ＭＳ Ｐゴシック" charset="-128"/>
                <a:cs typeface="Arial" charset="0"/>
              </a:rPr>
              <a:t>For the Pat </a:t>
            </a:r>
            <a:r>
              <a:rPr lang="en-US" altLang="en-US" sz="2200" dirty="0" err="1">
                <a:latin typeface="Trebuchet MS" panose="020B0603020202020204" pitchFamily="34" charset="0"/>
                <a:ea typeface="ＭＳ Ｐゴシック" charset="-128"/>
                <a:cs typeface="Arial" charset="0"/>
              </a:rPr>
              <a:t>Statsdud</a:t>
            </a:r>
            <a:r>
              <a:rPr lang="en-US" altLang="en-US" sz="2200" dirty="0">
                <a:latin typeface="Trebuchet MS" panose="020B0603020202020204" pitchFamily="34" charset="0"/>
                <a:ea typeface="ＭＳ Ｐゴシック" charset="-128"/>
                <a:cs typeface="Arial" charset="0"/>
              </a:rPr>
              <a:t> example,</a:t>
            </a:r>
            <a:r>
              <a:rPr lang="en-US" altLang="en-US" sz="2200" dirty="0">
                <a:solidFill>
                  <a:srgbClr val="FF0000"/>
                </a:solidFill>
                <a:latin typeface="Trebuchet MS" panose="020B0603020202020204" pitchFamily="34" charset="0"/>
                <a:ea typeface="ＭＳ Ｐゴシック" charset="-128"/>
                <a:cs typeface="Arial" charset="0"/>
              </a:rPr>
              <a:t> </a:t>
            </a:r>
            <a:r>
              <a:rPr lang="en-US" altLang="en-US" sz="2200" b="1" dirty="0">
                <a:solidFill>
                  <a:srgbClr val="FF0000"/>
                </a:solidFill>
                <a:latin typeface="Trebuchet MS" panose="020B0603020202020204" pitchFamily="34" charset="0"/>
                <a:ea typeface="ＭＳ Ｐゴシック" charset="-128"/>
                <a:cs typeface="Arial" charset="0"/>
              </a:rPr>
              <a:t>n=10</a:t>
            </a:r>
            <a:r>
              <a:rPr lang="en-US" altLang="en-US" sz="2200" dirty="0">
                <a:latin typeface="Trebuchet MS" panose="020B0603020202020204" pitchFamily="34" charset="0"/>
                <a:ea typeface="ＭＳ Ｐゴシック" charset="-128"/>
                <a:cs typeface="Arial" charset="0"/>
              </a:rPr>
              <a:t>, so the first important step is to get the correct table!</a:t>
            </a:r>
          </a:p>
          <a:p>
            <a:pPr marL="0" indent="0" algn="just">
              <a:buFontTx/>
              <a:buNone/>
            </a:pPr>
            <a:endParaRPr lang="en-US" altLang="en-US" sz="2200" dirty="0">
              <a:latin typeface="Trebuchet MS" panose="020B0603020202020204" pitchFamily="34" charset="0"/>
              <a:ea typeface="ＭＳ Ｐゴシック" charset="-128"/>
              <a:cs typeface="Arial" charset="0"/>
            </a:endParaRPr>
          </a:p>
        </p:txBody>
      </p:sp>
      <p:sp>
        <p:nvSpPr>
          <p:cNvPr id="9"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74</a:t>
            </a:fld>
            <a:endParaRPr lang="en-AU" altLang="en-US" sz="1400" b="1" baseline="0" dirty="0">
              <a:latin typeface="Times" pitchFamily="18" charset="0"/>
            </a:endParaRPr>
          </a:p>
        </p:txBody>
      </p:sp>
      <p:sp>
        <p:nvSpPr>
          <p:cNvPr id="77829" name="Oval 5"/>
          <p:cNvSpPr>
            <a:spLocks noChangeArrowheads="1"/>
          </p:cNvSpPr>
          <p:nvPr/>
        </p:nvSpPr>
        <p:spPr bwMode="auto">
          <a:xfrm>
            <a:off x="434465" y="2682240"/>
            <a:ext cx="762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77830" name="Line 6"/>
          <p:cNvSpPr>
            <a:spLocks noChangeShapeType="1"/>
          </p:cNvSpPr>
          <p:nvPr/>
        </p:nvSpPr>
        <p:spPr bwMode="auto">
          <a:xfrm flipH="1">
            <a:off x="2987824" y="2564904"/>
            <a:ext cx="432048" cy="348160"/>
          </a:xfrm>
          <a:prstGeom prst="line">
            <a:avLst/>
          </a:prstGeom>
          <a:noFill/>
          <a:ln w="9525">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77831"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400" b="1">
                <a:latin typeface="Tahoma" charset="0"/>
                <a:cs typeface="Tahoma" charset="0"/>
              </a:rPr>
              <a:t>0</a:t>
            </a:r>
          </a:p>
        </p:txBody>
      </p:sp>
    </p:spTree>
    <p:custDataLst>
      <p:tags r:id="rId1"/>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lum bright="20000" contrast="-20000"/>
          </a:blip>
          <a:stretch>
            <a:fillRect/>
          </a:stretch>
        </p:blipFill>
        <p:spPr>
          <a:xfrm>
            <a:off x="621739" y="2473778"/>
            <a:ext cx="8415700" cy="3471310"/>
          </a:xfrm>
          <a:prstGeom prst="rect">
            <a:avLst/>
          </a:prstGeom>
        </p:spPr>
      </p:pic>
      <p:sp>
        <p:nvSpPr>
          <p:cNvPr id="9" name="Rectangle 2"/>
          <p:cNvSpPr>
            <a:spLocks noGrp="1" noChangeArrowheads="1"/>
          </p:cNvSpPr>
          <p:nvPr>
            <p:ph type="title"/>
          </p:nvPr>
        </p:nvSpPr>
        <p:spPr>
          <a:xfrm>
            <a:off x="395288" y="404813"/>
            <a:ext cx="7772400" cy="588962"/>
          </a:xfrm>
        </p:spPr>
        <p:txBody>
          <a:bodyPr/>
          <a:lstStyle/>
          <a:p>
            <a:pPr algn="l">
              <a:defRPr/>
            </a:pPr>
            <a:r>
              <a:rPr altLang="en-US" sz="3200" cap="none" dirty="0">
                <a:solidFill>
                  <a:srgbClr val="EA0088"/>
                </a:solidFill>
                <a:latin typeface="Trebuchet MS" panose="020B0603020202020204" pitchFamily="34" charset="0"/>
              </a:rPr>
              <a:t>Binomial Table…</a:t>
            </a:r>
          </a:p>
        </p:txBody>
      </p:sp>
      <p:sp>
        <p:nvSpPr>
          <p:cNvPr id="78850" name="Rectangle 3"/>
          <p:cNvSpPr>
            <a:spLocks noGrp="1" noChangeArrowheads="1"/>
          </p:cNvSpPr>
          <p:nvPr>
            <p:ph idx="1"/>
          </p:nvPr>
        </p:nvSpPr>
        <p:spPr>
          <a:xfrm>
            <a:off x="468313" y="1196975"/>
            <a:ext cx="8208143" cy="4968875"/>
          </a:xfrm>
        </p:spPr>
        <p:txBody>
          <a:bodyPr/>
          <a:lstStyle/>
          <a:p>
            <a:pPr marL="0" indent="0">
              <a:buFontTx/>
              <a:buNone/>
            </a:pPr>
            <a:r>
              <a:rPr lang="en-US" altLang="en-US" sz="2400" dirty="0">
                <a:latin typeface="Trebuchet MS" panose="020B0603020202020204" pitchFamily="34" charset="0"/>
                <a:ea typeface="ＭＳ Ｐゴシック" charset="-128"/>
                <a:cs typeface="Arial" charset="0"/>
              </a:rPr>
              <a:t>The probabilities listed in the tables are </a:t>
            </a:r>
            <a:r>
              <a:rPr lang="en-US" altLang="en-US" sz="2400" b="1" i="1" dirty="0">
                <a:latin typeface="Trebuchet MS" panose="020B0603020202020204" pitchFamily="34" charset="0"/>
                <a:ea typeface="ＭＳ Ｐゴシック" charset="-128"/>
                <a:cs typeface="Arial" charset="0"/>
              </a:rPr>
              <a:t>cumulative</a:t>
            </a:r>
            <a:r>
              <a:rPr lang="en-US" altLang="en-US" sz="2400" dirty="0">
                <a:latin typeface="Trebuchet MS" panose="020B0603020202020204" pitchFamily="34" charset="0"/>
                <a:ea typeface="ＭＳ Ｐゴシック" charset="-128"/>
                <a:cs typeface="Arial" charset="0"/>
              </a:rPr>
              <a:t>,</a:t>
            </a:r>
          </a:p>
          <a:p>
            <a:pPr marL="0" indent="0">
              <a:buFontTx/>
              <a:buNone/>
            </a:pPr>
            <a:r>
              <a:rPr lang="en-US" altLang="en-US" sz="2400" dirty="0">
                <a:latin typeface="Trebuchet MS" panose="020B0603020202020204" pitchFamily="34" charset="0"/>
                <a:ea typeface="ＭＳ Ｐゴシック" charset="-128"/>
                <a:cs typeface="Arial" charset="0"/>
              </a:rPr>
              <a:t>i.e. </a:t>
            </a:r>
            <a:r>
              <a:rPr lang="en-US" altLang="en-US" sz="2400" dirty="0">
                <a:solidFill>
                  <a:srgbClr val="0000FF"/>
                </a:solidFill>
                <a:latin typeface="Trebuchet MS" panose="020B0603020202020204" pitchFamily="34" charset="0"/>
                <a:ea typeface="ＭＳ Ｐゴシック" charset="-128"/>
                <a:cs typeface="Arial" charset="0"/>
              </a:rPr>
              <a:t>P(X ≤ k)</a:t>
            </a:r>
            <a:r>
              <a:rPr lang="en-US" altLang="en-US" sz="2400" dirty="0">
                <a:latin typeface="Trebuchet MS" panose="020B0603020202020204" pitchFamily="34" charset="0"/>
                <a:ea typeface="ＭＳ Ｐゴシック" charset="-128"/>
                <a:cs typeface="Arial" charset="0"/>
              </a:rPr>
              <a:t>, </a:t>
            </a:r>
            <a:r>
              <a:rPr lang="en-US" altLang="en-US" sz="2400" b="1" dirty="0">
                <a:latin typeface="Trebuchet MS" panose="020B0603020202020204" pitchFamily="34" charset="0"/>
                <a:ea typeface="ＭＳ Ｐゴシック" charset="-128"/>
                <a:cs typeface="Arial" charset="0"/>
              </a:rPr>
              <a:t>k</a:t>
            </a:r>
            <a:r>
              <a:rPr lang="en-US" altLang="en-US" sz="2400" dirty="0">
                <a:latin typeface="Trebuchet MS" panose="020B0603020202020204" pitchFamily="34" charset="0"/>
                <a:ea typeface="ＭＳ Ｐゴシック" charset="-128"/>
                <a:cs typeface="Arial" charset="0"/>
              </a:rPr>
              <a:t> is the row index; the columns of the table are </a:t>
            </a:r>
            <a:r>
              <a:rPr lang="en-US" altLang="en-US" sz="2400" dirty="0" err="1">
                <a:latin typeface="Trebuchet MS" panose="020B0603020202020204" pitchFamily="34" charset="0"/>
                <a:ea typeface="ＭＳ Ｐゴシック" charset="-128"/>
                <a:cs typeface="Arial" charset="0"/>
              </a:rPr>
              <a:t>organised</a:t>
            </a:r>
            <a:r>
              <a:rPr lang="en-US" altLang="en-US" sz="2400" dirty="0">
                <a:latin typeface="Trebuchet MS" panose="020B0603020202020204" pitchFamily="34" charset="0"/>
                <a:ea typeface="ＭＳ Ｐゴシック" charset="-128"/>
                <a:cs typeface="Arial" charset="0"/>
              </a:rPr>
              <a:t> by </a:t>
            </a:r>
            <a:r>
              <a:rPr lang="en-US" altLang="en-US" sz="2400" dirty="0">
                <a:solidFill>
                  <a:srgbClr val="FF0000"/>
                </a:solidFill>
                <a:latin typeface="Trebuchet MS" panose="020B0603020202020204" pitchFamily="34" charset="0"/>
                <a:ea typeface="ＭＳ Ｐゴシック" charset="-128"/>
                <a:cs typeface="Arial" charset="0"/>
              </a:rPr>
              <a:t>P(success) = p.</a:t>
            </a:r>
            <a:endParaRPr lang="en-US" altLang="en-US" sz="2400" dirty="0">
              <a:solidFill>
                <a:srgbClr val="0000FF"/>
              </a:solidFill>
              <a:latin typeface="Trebuchet MS" panose="020B0603020202020204" pitchFamily="34" charset="0"/>
              <a:ea typeface="ＭＳ Ｐゴシック" charset="-128"/>
              <a:cs typeface="Arial" charset="0"/>
            </a:endParaRPr>
          </a:p>
          <a:p>
            <a:pPr marL="0" indent="0">
              <a:buFontTx/>
              <a:buNone/>
            </a:pPr>
            <a:endParaRPr lang="en-US" altLang="en-US" sz="2400" dirty="0">
              <a:latin typeface="Trebuchet MS" panose="020B0603020202020204" pitchFamily="34" charset="0"/>
              <a:ea typeface="ＭＳ Ｐゴシック" charset="-128"/>
              <a:cs typeface="Arial" charset="0"/>
            </a:endParaRPr>
          </a:p>
        </p:txBody>
      </p:sp>
      <p:sp>
        <p:nvSpPr>
          <p:cNvPr id="10"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75</a:t>
            </a:fld>
            <a:endParaRPr lang="en-AU" altLang="en-US" sz="1400" b="1" baseline="0" dirty="0">
              <a:latin typeface="Times" pitchFamily="18" charset="0"/>
            </a:endParaRPr>
          </a:p>
        </p:txBody>
      </p:sp>
      <p:sp>
        <p:nvSpPr>
          <p:cNvPr id="78852" name="Oval 5"/>
          <p:cNvSpPr>
            <a:spLocks noChangeArrowheads="1"/>
          </p:cNvSpPr>
          <p:nvPr/>
        </p:nvSpPr>
        <p:spPr bwMode="auto">
          <a:xfrm>
            <a:off x="539552" y="2859360"/>
            <a:ext cx="504304" cy="3085728"/>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78853" name="Oval 6"/>
          <p:cNvSpPr>
            <a:spLocks noChangeArrowheads="1"/>
          </p:cNvSpPr>
          <p:nvPr/>
        </p:nvSpPr>
        <p:spPr bwMode="auto">
          <a:xfrm>
            <a:off x="2506464" y="2859360"/>
            <a:ext cx="625624" cy="3161928"/>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endParaRPr lang="en-US" altLang="en-US" sz="2400">
              <a:solidFill>
                <a:srgbClr val="FF0000"/>
              </a:solidFill>
              <a:latin typeface="Times" pitchFamily="18" charset="0"/>
            </a:endParaRPr>
          </a:p>
        </p:txBody>
      </p:sp>
      <p:sp>
        <p:nvSpPr>
          <p:cNvPr id="78854"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400" b="1">
                <a:latin typeface="Tahoma" charset="0"/>
                <a:cs typeface="Tahoma" charset="0"/>
              </a:rPr>
              <a:t>0</a:t>
            </a:r>
          </a:p>
        </p:txBody>
      </p:sp>
    </p:spTree>
    <p:custDataLst>
      <p:tags r:id="rId1"/>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lum bright="20000" contrast="-20000"/>
          </a:blip>
          <a:stretch>
            <a:fillRect/>
          </a:stretch>
        </p:blipFill>
        <p:spPr>
          <a:xfrm>
            <a:off x="287701" y="1978632"/>
            <a:ext cx="8415700" cy="3471310"/>
          </a:xfrm>
          <a:prstGeom prst="rect">
            <a:avLst/>
          </a:prstGeom>
        </p:spPr>
      </p:pic>
      <p:sp>
        <p:nvSpPr>
          <p:cNvPr id="79874" name="Rectangle 2"/>
          <p:cNvSpPr>
            <a:spLocks noChangeArrowheads="1"/>
          </p:cNvSpPr>
          <p:nvPr/>
        </p:nvSpPr>
        <p:spPr bwMode="auto">
          <a:xfrm>
            <a:off x="3851920" y="5445969"/>
            <a:ext cx="1512168" cy="457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13" name="Rectangle 2"/>
          <p:cNvSpPr>
            <a:spLocks noGrp="1" noChangeArrowheads="1"/>
          </p:cNvSpPr>
          <p:nvPr>
            <p:ph type="title"/>
          </p:nvPr>
        </p:nvSpPr>
        <p:spPr>
          <a:xfrm>
            <a:off x="328613" y="260648"/>
            <a:ext cx="7772400" cy="804863"/>
          </a:xfrm>
        </p:spPr>
        <p:txBody>
          <a:bodyPr/>
          <a:lstStyle/>
          <a:p>
            <a:pPr algn="l">
              <a:defRPr/>
            </a:pPr>
            <a:r>
              <a:rPr altLang="en-US" sz="3200" cap="none" dirty="0">
                <a:solidFill>
                  <a:srgbClr val="EA0088"/>
                </a:solidFill>
                <a:latin typeface="Trebuchet MS" panose="020B0603020202020204" pitchFamily="34" charset="0"/>
              </a:rPr>
              <a:t>Example 10 </a:t>
            </a:r>
            <a:r>
              <a:rPr lang="en-AU" altLang="en-US" sz="3200" cap="none" dirty="0">
                <a:solidFill>
                  <a:srgbClr val="EA0088"/>
                </a:solidFill>
                <a:latin typeface="Trebuchet MS" panose="020B0603020202020204" pitchFamily="34" charset="0"/>
              </a:rPr>
              <a:t>–</a:t>
            </a:r>
            <a:r>
              <a:rPr altLang="en-US" sz="3200" cap="none" dirty="0">
                <a:solidFill>
                  <a:srgbClr val="EA0088"/>
                </a:solidFill>
                <a:latin typeface="Trebuchet MS" panose="020B0603020202020204" pitchFamily="34" charset="0"/>
              </a:rPr>
              <a:t> Pat </a:t>
            </a:r>
            <a:r>
              <a:rPr altLang="en-US" sz="3200" cap="none" dirty="0" err="1">
                <a:solidFill>
                  <a:srgbClr val="EA0088"/>
                </a:solidFill>
                <a:latin typeface="Trebuchet MS" panose="020B0603020202020204" pitchFamily="34" charset="0"/>
              </a:rPr>
              <a:t>Statsdud</a:t>
            </a:r>
            <a:r>
              <a:rPr lang="en-AU" altLang="en-US" sz="3200" cap="none" dirty="0">
                <a:solidFill>
                  <a:srgbClr val="EA0088"/>
                </a:solidFill>
                <a:latin typeface="Trebuchet MS" panose="020B0603020202020204" pitchFamily="34" charset="0"/>
              </a:rPr>
              <a:t>…</a:t>
            </a:r>
            <a:br>
              <a:rPr altLang="en-US" sz="3200" cap="none" dirty="0">
                <a:latin typeface="Trebuchet MS" panose="020B0603020202020204" pitchFamily="34" charset="0"/>
              </a:rPr>
            </a:br>
            <a:endParaRPr altLang="en-US" sz="3200" b="1" i="1" cap="none" dirty="0">
              <a:latin typeface="Trebuchet MS" panose="020B0603020202020204" pitchFamily="34" charset="0"/>
            </a:endParaRPr>
          </a:p>
        </p:txBody>
      </p:sp>
      <p:sp>
        <p:nvSpPr>
          <p:cNvPr id="79875" name="Rectangle 5"/>
          <p:cNvSpPr>
            <a:spLocks noGrp="1" noChangeArrowheads="1"/>
          </p:cNvSpPr>
          <p:nvPr>
            <p:ph idx="1"/>
          </p:nvPr>
        </p:nvSpPr>
        <p:spPr>
          <a:xfrm>
            <a:off x="241300" y="1125538"/>
            <a:ext cx="8902700" cy="4535487"/>
          </a:xfrm>
        </p:spPr>
        <p:txBody>
          <a:bodyPr/>
          <a:lstStyle/>
          <a:p>
            <a:pPr marL="0" indent="0">
              <a:buFontTx/>
              <a:buNone/>
            </a:pPr>
            <a:r>
              <a:rPr lang="en-US" altLang="en-US" sz="2400" dirty="0" err="1">
                <a:solidFill>
                  <a:srgbClr val="00B050"/>
                </a:solidFill>
                <a:latin typeface="Trebuchet MS" panose="020B0603020202020204" pitchFamily="34" charset="0"/>
                <a:ea typeface="ＭＳ Ｐゴシック" charset="-128"/>
                <a:cs typeface="Arial" charset="0"/>
              </a:rPr>
              <a:t>i</a:t>
            </a:r>
            <a:r>
              <a:rPr lang="en-US" altLang="en-US" sz="2400" dirty="0">
                <a:solidFill>
                  <a:srgbClr val="00B050"/>
                </a:solidFill>
                <a:latin typeface="Trebuchet MS" panose="020B0603020202020204" pitchFamily="34" charset="0"/>
                <a:ea typeface="ＭＳ Ｐゴシック" charset="-128"/>
                <a:cs typeface="Arial" charset="0"/>
              </a:rPr>
              <a:t>. What is the probability that Pat gets </a:t>
            </a:r>
            <a:r>
              <a:rPr lang="en-US" altLang="en-US" sz="2400" b="1" i="1" dirty="0">
                <a:solidFill>
                  <a:srgbClr val="00B050"/>
                </a:solidFill>
                <a:latin typeface="Trebuchet MS" panose="020B0603020202020204" pitchFamily="34" charset="0"/>
                <a:ea typeface="ＭＳ Ｐゴシック" charset="-128"/>
                <a:cs typeface="Arial" charset="0"/>
              </a:rPr>
              <a:t>no answers</a:t>
            </a:r>
            <a:r>
              <a:rPr lang="en-US" altLang="en-US" sz="2400" dirty="0">
                <a:solidFill>
                  <a:srgbClr val="00B050"/>
                </a:solidFill>
                <a:latin typeface="Trebuchet MS" panose="020B0603020202020204" pitchFamily="34" charset="0"/>
                <a:ea typeface="ＭＳ Ｐゴシック" charset="-128"/>
                <a:cs typeface="Arial" charset="0"/>
              </a:rPr>
              <a:t> correct?</a:t>
            </a:r>
          </a:p>
          <a:p>
            <a:pPr marL="0" indent="0" algn="ctr">
              <a:buFontTx/>
              <a:buNone/>
            </a:pPr>
            <a:r>
              <a:rPr lang="en-US" altLang="en-US" sz="2000" b="1" dirty="0">
                <a:latin typeface="Trebuchet MS" panose="020B0603020202020204" pitchFamily="34" charset="0"/>
                <a:ea typeface="ＭＳ Ｐゴシック" charset="-128"/>
                <a:cs typeface="Arial" charset="0"/>
              </a:rPr>
              <a:t>i.e. what is P(X = </a:t>
            </a:r>
            <a:r>
              <a:rPr lang="en-US" altLang="en-US" sz="2000" b="1" dirty="0">
                <a:solidFill>
                  <a:srgbClr val="0000FF"/>
                </a:solidFill>
                <a:latin typeface="Trebuchet MS" panose="020B0603020202020204" pitchFamily="34" charset="0"/>
                <a:ea typeface="ＭＳ Ｐゴシック" charset="-128"/>
                <a:cs typeface="Arial" charset="0"/>
              </a:rPr>
              <a:t>0</a:t>
            </a:r>
            <a:r>
              <a:rPr lang="en-US" altLang="en-US" sz="2000" b="1" dirty="0">
                <a:latin typeface="Trebuchet MS" panose="020B0603020202020204" pitchFamily="34" charset="0"/>
                <a:ea typeface="ＭＳ Ｐゴシック" charset="-128"/>
                <a:cs typeface="Arial" charset="0"/>
              </a:rPr>
              <a:t>), given </a:t>
            </a:r>
            <a:r>
              <a:rPr lang="en-US" altLang="en-US" sz="2000" b="1" dirty="0">
                <a:solidFill>
                  <a:srgbClr val="FF0000"/>
                </a:solidFill>
                <a:latin typeface="Trebuchet MS" panose="020B0603020202020204" pitchFamily="34" charset="0"/>
                <a:ea typeface="ＭＳ Ｐゴシック" charset="-128"/>
                <a:cs typeface="Arial" charset="0"/>
              </a:rPr>
              <a:t>P(success) = 0.20</a:t>
            </a:r>
            <a:r>
              <a:rPr lang="en-US" altLang="en-US" sz="2000" b="1" dirty="0">
                <a:latin typeface="Trebuchet MS" panose="020B0603020202020204" pitchFamily="34" charset="0"/>
                <a:ea typeface="ＭＳ Ｐゴシック" charset="-128"/>
                <a:cs typeface="Arial" charset="0"/>
              </a:rPr>
              <a:t> and n=10?</a:t>
            </a:r>
          </a:p>
        </p:txBody>
      </p:sp>
      <p:sp>
        <p:nvSpPr>
          <p:cNvPr id="14"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76</a:t>
            </a:fld>
            <a:endParaRPr lang="en-AU" altLang="en-US" sz="1400" b="1" baseline="0" dirty="0">
              <a:latin typeface="Times" pitchFamily="18" charset="0"/>
            </a:endParaRPr>
          </a:p>
        </p:txBody>
      </p:sp>
      <p:sp>
        <p:nvSpPr>
          <p:cNvPr id="79877" name="Rectangle 6"/>
          <p:cNvSpPr>
            <a:spLocks noChangeArrowheads="1"/>
          </p:cNvSpPr>
          <p:nvPr/>
        </p:nvSpPr>
        <p:spPr bwMode="auto">
          <a:xfrm>
            <a:off x="2195736" y="2465691"/>
            <a:ext cx="576065" cy="2954381"/>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endParaRPr lang="en-US" altLang="en-US" sz="2400">
              <a:solidFill>
                <a:srgbClr val="FF0000"/>
              </a:solidFill>
              <a:latin typeface="Times" pitchFamily="18" charset="0"/>
            </a:endParaRPr>
          </a:p>
        </p:txBody>
      </p:sp>
      <p:sp>
        <p:nvSpPr>
          <p:cNvPr id="79878" name="Rectangle 7"/>
          <p:cNvSpPr>
            <a:spLocks noChangeArrowheads="1"/>
          </p:cNvSpPr>
          <p:nvPr/>
        </p:nvSpPr>
        <p:spPr bwMode="auto">
          <a:xfrm>
            <a:off x="328613" y="2780928"/>
            <a:ext cx="2443188" cy="232792"/>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endParaRPr lang="en-US" altLang="en-US" sz="2400">
              <a:solidFill>
                <a:srgbClr val="FF0000"/>
              </a:solidFill>
              <a:latin typeface="Times" pitchFamily="18" charset="0"/>
            </a:endParaRPr>
          </a:p>
        </p:txBody>
      </p:sp>
      <p:sp>
        <p:nvSpPr>
          <p:cNvPr id="79879" name="Text Box 8"/>
          <p:cNvSpPr txBox="1">
            <a:spLocks noChangeArrowheads="1"/>
          </p:cNvSpPr>
          <p:nvPr/>
        </p:nvSpPr>
        <p:spPr bwMode="auto">
          <a:xfrm>
            <a:off x="1403350" y="5420072"/>
            <a:ext cx="5976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400" b="1" baseline="0" dirty="0">
                <a:solidFill>
                  <a:srgbClr val="00B050"/>
                </a:solidFill>
                <a:latin typeface="Verdana" pitchFamily="34" charset="0"/>
              </a:rPr>
              <a:t>P(X = 0) = P(X ≤ 0) = 0.1074</a:t>
            </a:r>
          </a:p>
        </p:txBody>
      </p:sp>
      <p:sp>
        <p:nvSpPr>
          <p:cNvPr id="79880"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400" b="1">
                <a:latin typeface="Tahoma" charset="0"/>
                <a:cs typeface="Tahoma" charset="0"/>
              </a:rPr>
              <a:t>0</a:t>
            </a:r>
          </a:p>
        </p:txBody>
      </p:sp>
    </p:spTree>
    <p:custDataLst>
      <p:tags r:id="rId1"/>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lum bright="20000" contrast="-20000"/>
          </a:blip>
          <a:stretch>
            <a:fillRect/>
          </a:stretch>
        </p:blipFill>
        <p:spPr>
          <a:xfrm>
            <a:off x="660211" y="1813872"/>
            <a:ext cx="7720013" cy="3184353"/>
          </a:xfrm>
          <a:prstGeom prst="rect">
            <a:avLst/>
          </a:prstGeom>
        </p:spPr>
      </p:pic>
      <p:sp>
        <p:nvSpPr>
          <p:cNvPr id="80898" name="Rectangle 2"/>
          <p:cNvSpPr>
            <a:spLocks noChangeArrowheads="1"/>
          </p:cNvSpPr>
          <p:nvPr/>
        </p:nvSpPr>
        <p:spPr bwMode="auto">
          <a:xfrm>
            <a:off x="2627313" y="5012903"/>
            <a:ext cx="2397125" cy="457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14" name="Rectangle 2"/>
          <p:cNvSpPr>
            <a:spLocks noGrp="1" noChangeArrowheads="1"/>
          </p:cNvSpPr>
          <p:nvPr>
            <p:ph type="title"/>
          </p:nvPr>
        </p:nvSpPr>
        <p:spPr>
          <a:xfrm>
            <a:off x="328613" y="319881"/>
            <a:ext cx="7772400" cy="804863"/>
          </a:xfrm>
        </p:spPr>
        <p:txBody>
          <a:bodyPr/>
          <a:lstStyle/>
          <a:p>
            <a:pPr algn="l">
              <a:defRPr/>
            </a:pPr>
            <a:r>
              <a:rPr altLang="en-US" sz="3200" cap="none" dirty="0">
                <a:solidFill>
                  <a:srgbClr val="EA0088"/>
                </a:solidFill>
                <a:latin typeface="Trebuchet MS" panose="020B0603020202020204" pitchFamily="34" charset="0"/>
              </a:rPr>
              <a:t>Example 10 </a:t>
            </a:r>
            <a:r>
              <a:rPr lang="en-AU" altLang="en-US" sz="3200" cap="none" dirty="0">
                <a:solidFill>
                  <a:srgbClr val="EA0088"/>
                </a:solidFill>
                <a:latin typeface="Trebuchet MS" panose="020B0603020202020204" pitchFamily="34" charset="0"/>
              </a:rPr>
              <a:t>–</a:t>
            </a:r>
            <a:r>
              <a:rPr altLang="en-US" sz="3200" cap="none" dirty="0">
                <a:solidFill>
                  <a:srgbClr val="EA0088"/>
                </a:solidFill>
                <a:latin typeface="Trebuchet MS" panose="020B0603020202020204" pitchFamily="34" charset="0"/>
              </a:rPr>
              <a:t> Pat </a:t>
            </a:r>
            <a:r>
              <a:rPr altLang="en-US" sz="3200" cap="none" dirty="0" err="1">
                <a:solidFill>
                  <a:srgbClr val="EA0088"/>
                </a:solidFill>
                <a:latin typeface="Trebuchet MS" panose="020B0603020202020204" pitchFamily="34" charset="0"/>
              </a:rPr>
              <a:t>Statsdud</a:t>
            </a:r>
            <a:r>
              <a:rPr lang="en-AU" altLang="en-US" sz="3200" cap="none" dirty="0">
                <a:solidFill>
                  <a:srgbClr val="EA0088"/>
                </a:solidFill>
                <a:latin typeface="Trebuchet MS" panose="020B0603020202020204" pitchFamily="34" charset="0"/>
              </a:rPr>
              <a:t>…</a:t>
            </a:r>
            <a:br>
              <a:rPr altLang="en-US" sz="3200" cap="none" dirty="0">
                <a:latin typeface="Trebuchet MS" panose="020B0603020202020204" pitchFamily="34" charset="0"/>
              </a:rPr>
            </a:br>
            <a:endParaRPr altLang="en-US" sz="3200" b="1" i="1" cap="none" dirty="0">
              <a:latin typeface="Trebuchet MS" panose="020B0603020202020204" pitchFamily="34" charset="0"/>
            </a:endParaRPr>
          </a:p>
        </p:txBody>
      </p:sp>
      <p:sp>
        <p:nvSpPr>
          <p:cNvPr id="80899" name="Rectangle 5"/>
          <p:cNvSpPr>
            <a:spLocks noGrp="1" noChangeArrowheads="1"/>
          </p:cNvSpPr>
          <p:nvPr>
            <p:ph idx="1"/>
          </p:nvPr>
        </p:nvSpPr>
        <p:spPr>
          <a:xfrm>
            <a:off x="241300" y="914400"/>
            <a:ext cx="8902700" cy="4464050"/>
          </a:xfrm>
        </p:spPr>
        <p:txBody>
          <a:bodyPr/>
          <a:lstStyle/>
          <a:p>
            <a:pPr marL="0" indent="0">
              <a:buFontTx/>
              <a:buNone/>
            </a:pPr>
            <a:r>
              <a:rPr lang="en-US" altLang="en-US" sz="2400" dirty="0">
                <a:solidFill>
                  <a:srgbClr val="00B050"/>
                </a:solidFill>
                <a:latin typeface="Trebuchet MS" panose="020B0603020202020204" pitchFamily="34" charset="0"/>
                <a:ea typeface="ＭＳ Ｐゴシック" charset="-128"/>
                <a:cs typeface="Arial" charset="0"/>
              </a:rPr>
              <a:t>ii. What is the probability that Pat gets </a:t>
            </a:r>
            <a:r>
              <a:rPr lang="en-US" altLang="en-US" sz="2400" b="1" i="1" dirty="0">
                <a:solidFill>
                  <a:srgbClr val="00B050"/>
                </a:solidFill>
                <a:latin typeface="Trebuchet MS" panose="020B0603020202020204" pitchFamily="34" charset="0"/>
                <a:ea typeface="ＭＳ Ｐゴシック" charset="-128"/>
                <a:cs typeface="Arial" charset="0"/>
              </a:rPr>
              <a:t>two answers</a:t>
            </a:r>
            <a:r>
              <a:rPr lang="en-US" altLang="en-US" sz="2400" dirty="0">
                <a:solidFill>
                  <a:srgbClr val="00B050"/>
                </a:solidFill>
                <a:latin typeface="Trebuchet MS" panose="020B0603020202020204" pitchFamily="34" charset="0"/>
                <a:ea typeface="ＭＳ Ｐゴシック" charset="-128"/>
                <a:cs typeface="Arial" charset="0"/>
              </a:rPr>
              <a:t> correct?</a:t>
            </a:r>
          </a:p>
          <a:p>
            <a:pPr marL="0" indent="0" algn="ctr">
              <a:buFontTx/>
              <a:buNone/>
            </a:pPr>
            <a:r>
              <a:rPr lang="en-US" altLang="en-US" sz="2000" b="1" dirty="0">
                <a:latin typeface="Trebuchet MS" panose="020B0603020202020204" pitchFamily="34" charset="0"/>
                <a:ea typeface="ＭＳ Ｐゴシック" charset="-128"/>
                <a:cs typeface="Arial" charset="0"/>
              </a:rPr>
              <a:t>i.e. what is P(X = </a:t>
            </a:r>
            <a:r>
              <a:rPr lang="en-US" altLang="en-US" sz="2000" b="1" dirty="0">
                <a:solidFill>
                  <a:srgbClr val="0000FF"/>
                </a:solidFill>
                <a:latin typeface="Trebuchet MS" panose="020B0603020202020204" pitchFamily="34" charset="0"/>
                <a:ea typeface="ＭＳ Ｐゴシック" charset="-128"/>
                <a:cs typeface="Arial" charset="0"/>
              </a:rPr>
              <a:t>2</a:t>
            </a:r>
            <a:r>
              <a:rPr lang="en-US" altLang="en-US" sz="2000" b="1" dirty="0">
                <a:latin typeface="Trebuchet MS" panose="020B0603020202020204" pitchFamily="34" charset="0"/>
                <a:ea typeface="ＭＳ Ｐゴシック" charset="-128"/>
                <a:cs typeface="Arial" charset="0"/>
              </a:rPr>
              <a:t>), given </a:t>
            </a:r>
            <a:r>
              <a:rPr lang="en-US" altLang="en-US" sz="2000" b="1" dirty="0">
                <a:solidFill>
                  <a:srgbClr val="FF0000"/>
                </a:solidFill>
                <a:latin typeface="Trebuchet MS" panose="020B0603020202020204" pitchFamily="34" charset="0"/>
                <a:ea typeface="ＭＳ Ｐゴシック" charset="-128"/>
                <a:cs typeface="Arial" charset="0"/>
              </a:rPr>
              <a:t>P(success) = 0.20</a:t>
            </a:r>
            <a:r>
              <a:rPr lang="en-US" altLang="en-US" sz="2000" b="1" dirty="0">
                <a:latin typeface="Trebuchet MS" panose="020B0603020202020204" pitchFamily="34" charset="0"/>
                <a:ea typeface="ＭＳ Ｐゴシック" charset="-128"/>
                <a:cs typeface="Arial" charset="0"/>
              </a:rPr>
              <a:t> and n=10 ?</a:t>
            </a:r>
          </a:p>
        </p:txBody>
      </p:sp>
      <p:sp>
        <p:nvSpPr>
          <p:cNvPr id="15"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77</a:t>
            </a:fld>
            <a:endParaRPr lang="en-AU" altLang="en-US" sz="1400" b="1" baseline="0" dirty="0">
              <a:latin typeface="Times" pitchFamily="18" charset="0"/>
            </a:endParaRPr>
          </a:p>
        </p:txBody>
      </p:sp>
      <p:sp>
        <p:nvSpPr>
          <p:cNvPr id="80901" name="Rectangle 6"/>
          <p:cNvSpPr>
            <a:spLocks noChangeArrowheads="1"/>
          </p:cNvSpPr>
          <p:nvPr/>
        </p:nvSpPr>
        <p:spPr bwMode="auto">
          <a:xfrm>
            <a:off x="2423935" y="2273612"/>
            <a:ext cx="491881" cy="2666787"/>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endParaRPr lang="en-US" altLang="en-US" sz="2400">
              <a:solidFill>
                <a:srgbClr val="FF0000"/>
              </a:solidFill>
              <a:latin typeface="Times" pitchFamily="18" charset="0"/>
            </a:endParaRPr>
          </a:p>
        </p:txBody>
      </p:sp>
      <p:sp>
        <p:nvSpPr>
          <p:cNvPr id="80902" name="Rectangle 7"/>
          <p:cNvSpPr>
            <a:spLocks noChangeArrowheads="1"/>
          </p:cNvSpPr>
          <p:nvPr/>
        </p:nvSpPr>
        <p:spPr bwMode="auto">
          <a:xfrm>
            <a:off x="702121" y="2748359"/>
            <a:ext cx="2213695" cy="503238"/>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endParaRPr lang="en-US" altLang="en-US" sz="2400">
              <a:solidFill>
                <a:srgbClr val="FF0000"/>
              </a:solidFill>
              <a:latin typeface="Times" pitchFamily="18" charset="0"/>
            </a:endParaRPr>
          </a:p>
        </p:txBody>
      </p:sp>
      <p:sp>
        <p:nvSpPr>
          <p:cNvPr id="80903" name="Text Box 8"/>
          <p:cNvSpPr txBox="1">
            <a:spLocks noChangeArrowheads="1"/>
          </p:cNvSpPr>
          <p:nvPr/>
        </p:nvSpPr>
        <p:spPr bwMode="auto">
          <a:xfrm>
            <a:off x="755650" y="5045144"/>
            <a:ext cx="82088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1" baseline="0" dirty="0">
                <a:solidFill>
                  <a:srgbClr val="00B050"/>
                </a:solidFill>
                <a:latin typeface="Verdana" pitchFamily="34" charset="0"/>
              </a:rPr>
              <a:t>P(X = 2) = </a:t>
            </a:r>
            <a:r>
              <a:rPr lang="en-US" altLang="en-US" sz="2000" baseline="0" dirty="0">
                <a:solidFill>
                  <a:srgbClr val="00B050"/>
                </a:solidFill>
                <a:latin typeface="Verdana" pitchFamily="34" charset="0"/>
              </a:rPr>
              <a:t>P(X≤2) – P(X≤1) </a:t>
            </a:r>
            <a:r>
              <a:rPr lang="en-US" altLang="en-US" sz="2000" b="1" baseline="0" dirty="0">
                <a:solidFill>
                  <a:srgbClr val="00B050"/>
                </a:solidFill>
                <a:latin typeface="Verdana" pitchFamily="34" charset="0"/>
              </a:rPr>
              <a:t>= 0.6778 – 0.3758 = 0.3020</a:t>
            </a:r>
          </a:p>
        </p:txBody>
      </p:sp>
      <p:sp>
        <p:nvSpPr>
          <p:cNvPr id="80904" name="Text Box 9"/>
          <p:cNvSpPr txBox="1">
            <a:spLocks noChangeArrowheads="1"/>
          </p:cNvSpPr>
          <p:nvPr/>
        </p:nvSpPr>
        <p:spPr bwMode="auto">
          <a:xfrm>
            <a:off x="381000" y="5517728"/>
            <a:ext cx="8763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400" baseline="0" dirty="0">
                <a:solidFill>
                  <a:srgbClr val="FF0000"/>
                </a:solidFill>
                <a:latin typeface="Tahoma" charset="0"/>
              </a:rPr>
              <a:t>Remember, the table shows </a:t>
            </a:r>
            <a:r>
              <a:rPr lang="en-US" altLang="en-US" sz="2400" b="1" i="1" baseline="0" dirty="0">
                <a:solidFill>
                  <a:srgbClr val="FF0000"/>
                </a:solidFill>
                <a:latin typeface="Tahoma" charset="0"/>
              </a:rPr>
              <a:t>cumulative</a:t>
            </a:r>
            <a:r>
              <a:rPr lang="en-US" altLang="en-US" sz="2400" baseline="0" dirty="0">
                <a:solidFill>
                  <a:srgbClr val="FF0000"/>
                </a:solidFill>
                <a:latin typeface="Tahoma" charset="0"/>
              </a:rPr>
              <a:t> probabilities…</a:t>
            </a:r>
          </a:p>
        </p:txBody>
      </p:sp>
      <p:sp>
        <p:nvSpPr>
          <p:cNvPr id="80905"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400" b="1">
                <a:latin typeface="Tahoma" charset="0"/>
                <a:cs typeface="Tahoma" charset="0"/>
              </a:rPr>
              <a:t>0</a:t>
            </a:r>
          </a:p>
        </p:txBody>
      </p:sp>
    </p:spTree>
    <p:custDataLst>
      <p:tags r:id="rId1"/>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lum bright="20000" contrast="-20000"/>
          </a:blip>
          <a:stretch>
            <a:fillRect/>
          </a:stretch>
        </p:blipFill>
        <p:spPr>
          <a:xfrm>
            <a:off x="287701" y="1978632"/>
            <a:ext cx="8415700" cy="3471310"/>
          </a:xfrm>
          <a:prstGeom prst="rect">
            <a:avLst/>
          </a:prstGeom>
        </p:spPr>
      </p:pic>
      <p:sp>
        <p:nvSpPr>
          <p:cNvPr id="9" name="Rectangle 2"/>
          <p:cNvSpPr>
            <a:spLocks noGrp="1" noChangeArrowheads="1"/>
          </p:cNvSpPr>
          <p:nvPr>
            <p:ph type="title"/>
          </p:nvPr>
        </p:nvSpPr>
        <p:spPr>
          <a:xfrm>
            <a:off x="328613" y="260648"/>
            <a:ext cx="7772400" cy="804863"/>
          </a:xfrm>
        </p:spPr>
        <p:txBody>
          <a:bodyPr/>
          <a:lstStyle/>
          <a:p>
            <a:pPr algn="l">
              <a:defRPr/>
            </a:pPr>
            <a:r>
              <a:rPr altLang="en-US" sz="3200" cap="none" dirty="0">
                <a:solidFill>
                  <a:srgbClr val="EA0088"/>
                </a:solidFill>
                <a:latin typeface="Trebuchet MS" panose="020B0603020202020204" pitchFamily="34" charset="0"/>
              </a:rPr>
              <a:t>Example 10 </a:t>
            </a:r>
            <a:r>
              <a:rPr lang="en-AU" altLang="en-US" sz="3200" cap="none" dirty="0">
                <a:solidFill>
                  <a:srgbClr val="EA0088"/>
                </a:solidFill>
                <a:latin typeface="Trebuchet MS" panose="020B0603020202020204" pitchFamily="34" charset="0"/>
              </a:rPr>
              <a:t>–</a:t>
            </a:r>
            <a:r>
              <a:rPr altLang="en-US" sz="3200" cap="none" dirty="0">
                <a:solidFill>
                  <a:srgbClr val="EA0088"/>
                </a:solidFill>
                <a:latin typeface="Trebuchet MS" panose="020B0603020202020204" pitchFamily="34" charset="0"/>
              </a:rPr>
              <a:t> Pat </a:t>
            </a:r>
            <a:r>
              <a:rPr altLang="en-US" sz="3200" cap="none" dirty="0" err="1">
                <a:solidFill>
                  <a:srgbClr val="EA0088"/>
                </a:solidFill>
                <a:latin typeface="Trebuchet MS" panose="020B0603020202020204" pitchFamily="34" charset="0"/>
              </a:rPr>
              <a:t>Statsdud</a:t>
            </a:r>
            <a:r>
              <a:rPr lang="en-AU" altLang="en-US" sz="3200" cap="none" dirty="0">
                <a:solidFill>
                  <a:srgbClr val="EA0088"/>
                </a:solidFill>
                <a:latin typeface="Trebuchet MS" panose="020B0603020202020204" pitchFamily="34" charset="0"/>
              </a:rPr>
              <a:t>…</a:t>
            </a:r>
            <a:br>
              <a:rPr altLang="en-US" sz="3200" cap="none" dirty="0">
                <a:latin typeface="Trebuchet MS" panose="020B0603020202020204" pitchFamily="34" charset="0"/>
              </a:rPr>
            </a:br>
            <a:endParaRPr altLang="en-US" sz="3200" b="1" i="1" cap="none" dirty="0">
              <a:latin typeface="Trebuchet MS" panose="020B0603020202020204" pitchFamily="34" charset="0"/>
            </a:endParaRPr>
          </a:p>
        </p:txBody>
      </p:sp>
      <p:sp>
        <p:nvSpPr>
          <p:cNvPr id="81922" name="Rectangle 3"/>
          <p:cNvSpPr>
            <a:spLocks noGrp="1" noChangeArrowheads="1"/>
          </p:cNvSpPr>
          <p:nvPr>
            <p:ph idx="1"/>
          </p:nvPr>
        </p:nvSpPr>
        <p:spPr>
          <a:xfrm>
            <a:off x="287700" y="1124744"/>
            <a:ext cx="8280400" cy="4114800"/>
          </a:xfrm>
        </p:spPr>
        <p:txBody>
          <a:bodyPr/>
          <a:lstStyle/>
          <a:p>
            <a:pPr marL="0" indent="0">
              <a:buFontTx/>
              <a:buNone/>
            </a:pPr>
            <a:r>
              <a:rPr lang="en-US" altLang="en-US" sz="2400" dirty="0">
                <a:solidFill>
                  <a:srgbClr val="00B050"/>
                </a:solidFill>
                <a:latin typeface="Trebuchet MS" panose="020B0603020202020204" pitchFamily="34" charset="0"/>
                <a:ea typeface="ＭＳ Ｐゴシック" charset="-128"/>
                <a:cs typeface="Arial" charset="0"/>
              </a:rPr>
              <a:t>iii.  What is the probability that Pat fails the quiz?</a:t>
            </a:r>
          </a:p>
          <a:p>
            <a:pPr marL="0" indent="0" algn="ctr">
              <a:buFontTx/>
              <a:buNone/>
            </a:pPr>
            <a:r>
              <a:rPr lang="en-US" altLang="en-US" sz="2000" b="1" dirty="0">
                <a:latin typeface="Trebuchet MS" panose="020B0603020202020204" pitchFamily="34" charset="0"/>
                <a:ea typeface="ＭＳ Ｐゴシック" charset="-128"/>
                <a:cs typeface="Arial" charset="0"/>
              </a:rPr>
              <a:t>i.e. what is P(X ≤ </a:t>
            </a:r>
            <a:r>
              <a:rPr lang="en-US" altLang="en-US" sz="2000" b="1" dirty="0">
                <a:solidFill>
                  <a:srgbClr val="0000FF"/>
                </a:solidFill>
                <a:latin typeface="Trebuchet MS" panose="020B0603020202020204" pitchFamily="34" charset="0"/>
                <a:ea typeface="ＭＳ Ｐゴシック" charset="-128"/>
                <a:cs typeface="Arial" charset="0"/>
              </a:rPr>
              <a:t>4</a:t>
            </a:r>
            <a:r>
              <a:rPr lang="en-US" altLang="en-US" sz="2000" b="1" dirty="0">
                <a:latin typeface="Trebuchet MS" panose="020B0603020202020204" pitchFamily="34" charset="0"/>
                <a:ea typeface="ＭＳ Ｐゴシック" charset="-128"/>
                <a:cs typeface="Arial" charset="0"/>
              </a:rPr>
              <a:t>), given </a:t>
            </a:r>
            <a:r>
              <a:rPr lang="en-US" altLang="en-US" sz="2000" b="1" dirty="0">
                <a:solidFill>
                  <a:srgbClr val="FF0000"/>
                </a:solidFill>
                <a:latin typeface="Trebuchet MS" panose="020B0603020202020204" pitchFamily="34" charset="0"/>
                <a:ea typeface="ＭＳ Ｐゴシック" charset="-128"/>
                <a:cs typeface="Arial" charset="0"/>
              </a:rPr>
              <a:t>P(success) = 0.20</a:t>
            </a:r>
            <a:r>
              <a:rPr lang="en-US" altLang="en-US" sz="2000" b="1" dirty="0">
                <a:latin typeface="Trebuchet MS" panose="020B0603020202020204" pitchFamily="34" charset="0"/>
                <a:ea typeface="ＭＳ Ｐゴシック" charset="-128"/>
                <a:cs typeface="Arial" charset="0"/>
              </a:rPr>
              <a:t> and n=10 ?</a:t>
            </a:r>
          </a:p>
          <a:p>
            <a:pPr marL="0" indent="0" algn="ctr">
              <a:buFontTx/>
              <a:buNone/>
            </a:pPr>
            <a:endParaRPr lang="en-US" altLang="en-US" sz="2400" b="1" dirty="0">
              <a:latin typeface="Trebuchet MS" panose="020B0603020202020204" pitchFamily="34" charset="0"/>
              <a:ea typeface="ＭＳ Ｐゴシック" charset="-128"/>
              <a:cs typeface="Arial" charset="0"/>
            </a:endParaRPr>
          </a:p>
          <a:p>
            <a:pPr marL="0" indent="0" algn="ctr">
              <a:buFontTx/>
              <a:buNone/>
            </a:pPr>
            <a:endParaRPr lang="en-US" altLang="en-US" sz="2400" b="1" dirty="0">
              <a:latin typeface="Trebuchet MS" panose="020B0603020202020204" pitchFamily="34" charset="0"/>
              <a:ea typeface="ＭＳ Ｐゴシック" charset="-128"/>
              <a:cs typeface="Arial" charset="0"/>
            </a:endParaRPr>
          </a:p>
          <a:p>
            <a:pPr marL="0" indent="0" algn="ctr">
              <a:buFontTx/>
              <a:buNone/>
            </a:pPr>
            <a:endParaRPr lang="en-US" altLang="en-US" sz="2400" b="1" dirty="0">
              <a:latin typeface="Trebuchet MS" panose="020B0603020202020204" pitchFamily="34" charset="0"/>
              <a:ea typeface="ＭＳ Ｐゴシック" charset="-128"/>
              <a:cs typeface="Arial" charset="0"/>
            </a:endParaRPr>
          </a:p>
          <a:p>
            <a:pPr marL="0" indent="0" algn="ctr">
              <a:buFontTx/>
              <a:buNone/>
            </a:pPr>
            <a:endParaRPr lang="en-US" altLang="en-US" sz="2400" b="1" dirty="0">
              <a:latin typeface="Trebuchet MS" panose="020B0603020202020204" pitchFamily="34" charset="0"/>
              <a:ea typeface="ＭＳ Ｐゴシック" charset="-128"/>
              <a:cs typeface="Arial" charset="0"/>
            </a:endParaRPr>
          </a:p>
          <a:p>
            <a:pPr marL="0" indent="0" algn="ctr">
              <a:buFontTx/>
              <a:buNone/>
            </a:pPr>
            <a:endParaRPr lang="en-US" altLang="en-US" sz="2400" b="1" dirty="0">
              <a:latin typeface="Trebuchet MS" panose="020B0603020202020204" pitchFamily="34" charset="0"/>
              <a:ea typeface="ＭＳ Ｐゴシック" charset="-128"/>
              <a:cs typeface="Arial" charset="0"/>
            </a:endParaRPr>
          </a:p>
          <a:p>
            <a:pPr marL="0" indent="0" algn="ctr">
              <a:buFontTx/>
              <a:buNone/>
            </a:pPr>
            <a:endParaRPr lang="en-US" altLang="en-US" sz="2400" b="1" dirty="0">
              <a:latin typeface="Trebuchet MS" panose="020B0603020202020204" pitchFamily="34" charset="0"/>
              <a:ea typeface="ＭＳ Ｐゴシック" charset="-128"/>
              <a:cs typeface="Arial" charset="0"/>
            </a:endParaRPr>
          </a:p>
          <a:p>
            <a:pPr marL="0" indent="0" algn="ctr">
              <a:buFontTx/>
              <a:buNone/>
            </a:pPr>
            <a:endParaRPr lang="en-US" altLang="en-US" sz="2400" b="1" dirty="0">
              <a:latin typeface="Trebuchet MS" panose="020B0603020202020204" pitchFamily="34" charset="0"/>
              <a:ea typeface="ＭＳ Ｐゴシック" charset="-128"/>
              <a:cs typeface="Arial" charset="0"/>
            </a:endParaRPr>
          </a:p>
          <a:p>
            <a:pPr marL="0" indent="0">
              <a:buFontTx/>
              <a:buNone/>
            </a:pPr>
            <a:endParaRPr lang="en-US" altLang="en-US" sz="2400" b="1" dirty="0">
              <a:latin typeface="Trebuchet MS" panose="020B0603020202020204" pitchFamily="34" charset="0"/>
              <a:ea typeface="ＭＳ Ｐゴシック" charset="-128"/>
              <a:cs typeface="Arial" charset="0"/>
            </a:endParaRPr>
          </a:p>
          <a:p>
            <a:pPr marL="0" indent="0">
              <a:buFontTx/>
              <a:buNone/>
            </a:pPr>
            <a:r>
              <a:rPr lang="en-US" altLang="en-US" sz="2400" b="1" dirty="0">
                <a:latin typeface="Trebuchet MS" panose="020B0603020202020204" pitchFamily="34" charset="0"/>
                <a:ea typeface="ＭＳ Ｐゴシック" charset="-128"/>
                <a:cs typeface="Arial" charset="0"/>
              </a:rPr>
              <a:t>		</a:t>
            </a:r>
            <a:r>
              <a:rPr lang="en-US" altLang="en-US" sz="2400" b="1" dirty="0">
                <a:solidFill>
                  <a:srgbClr val="00B050"/>
                </a:solidFill>
                <a:latin typeface="Trebuchet MS" panose="020B0603020202020204" pitchFamily="34" charset="0"/>
                <a:ea typeface="ＭＳ Ｐゴシック" charset="-128"/>
                <a:cs typeface="Arial" charset="0"/>
              </a:rPr>
              <a:t>	P(X ≤ 4) = 0.9672 </a:t>
            </a:r>
          </a:p>
          <a:p>
            <a:pPr marL="0" indent="0" algn="ctr">
              <a:buFontTx/>
              <a:buNone/>
            </a:pPr>
            <a:endParaRPr lang="en-US" altLang="en-US" sz="2400" dirty="0">
              <a:latin typeface="Trebuchet MS" panose="020B0603020202020204" pitchFamily="34" charset="0"/>
              <a:ea typeface="ＭＳ Ｐゴシック" charset="-128"/>
              <a:cs typeface="Arial" charset="0"/>
            </a:endParaRPr>
          </a:p>
          <a:p>
            <a:pPr marL="0" indent="0">
              <a:buFontTx/>
              <a:buNone/>
            </a:pPr>
            <a:endParaRPr lang="en-US" altLang="en-US" sz="2400" dirty="0">
              <a:latin typeface="Trebuchet MS" panose="020B0603020202020204" pitchFamily="34" charset="0"/>
              <a:ea typeface="ＭＳ Ｐゴシック" charset="-128"/>
              <a:cs typeface="Arial" charset="0"/>
            </a:endParaRPr>
          </a:p>
          <a:p>
            <a:pPr marL="0" indent="0">
              <a:buFontTx/>
              <a:buNone/>
            </a:pPr>
            <a:endParaRPr lang="en-US" altLang="en-US" sz="2400" dirty="0">
              <a:latin typeface="Trebuchet MS" panose="020B0603020202020204" pitchFamily="34" charset="0"/>
              <a:ea typeface="ＭＳ Ｐゴシック" charset="-128"/>
              <a:cs typeface="Arial" charset="0"/>
            </a:endParaRPr>
          </a:p>
          <a:p>
            <a:pPr marL="0" indent="0">
              <a:buFontTx/>
              <a:buNone/>
            </a:pPr>
            <a:endParaRPr lang="en-US" altLang="en-US" sz="2400" dirty="0">
              <a:latin typeface="Trebuchet MS" panose="020B0603020202020204" pitchFamily="34" charset="0"/>
              <a:ea typeface="ＭＳ Ｐゴシック" charset="-128"/>
              <a:cs typeface="Arial" charset="0"/>
            </a:endParaRPr>
          </a:p>
        </p:txBody>
      </p:sp>
      <p:sp>
        <p:nvSpPr>
          <p:cNvPr id="10"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78</a:t>
            </a:fld>
            <a:endParaRPr lang="en-AU" altLang="en-US" sz="1400" b="1" baseline="0" dirty="0">
              <a:latin typeface="Times" pitchFamily="18" charset="0"/>
            </a:endParaRPr>
          </a:p>
        </p:txBody>
      </p:sp>
      <p:sp>
        <p:nvSpPr>
          <p:cNvPr id="81924"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400" b="1">
                <a:latin typeface="Tahoma" charset="0"/>
                <a:cs typeface="Tahoma" charset="0"/>
              </a:rPr>
              <a:t>0</a:t>
            </a:r>
          </a:p>
        </p:txBody>
      </p:sp>
      <p:pic>
        <p:nvPicPr>
          <p:cNvPr id="81925"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95736" y="2492895"/>
            <a:ext cx="576064" cy="2880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6"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7699" y="3789040"/>
            <a:ext cx="2484101" cy="30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9"/>
          <p:cNvSpPr>
            <a:spLocks noGrp="1" noChangeArrowheads="1"/>
          </p:cNvSpPr>
          <p:nvPr>
            <p:ph idx="1"/>
          </p:nvPr>
        </p:nvSpPr>
        <p:spPr>
          <a:xfrm>
            <a:off x="539750" y="1341438"/>
            <a:ext cx="7700963" cy="4114800"/>
          </a:xfrm>
        </p:spPr>
        <p:txBody>
          <a:bodyPr/>
          <a:lstStyle/>
          <a:p>
            <a:pPr marL="0" indent="0" algn="just">
              <a:buFontTx/>
              <a:buNone/>
            </a:pPr>
            <a:r>
              <a:rPr lang="en-US" altLang="en-US" sz="2400" dirty="0">
                <a:latin typeface="Trebuchet MS" panose="020B0603020202020204" pitchFamily="34" charset="0"/>
                <a:ea typeface="ＭＳ Ｐゴシック" charset="-128"/>
                <a:cs typeface="Arial" charset="0"/>
              </a:rPr>
              <a:t>The binomial table gives cumulative probabilities for P(X ≤ k), but as we’ve seen in the last example, </a:t>
            </a:r>
          </a:p>
          <a:p>
            <a:pPr marL="0" indent="0" algn="just">
              <a:buFontTx/>
              <a:buNone/>
            </a:pPr>
            <a:endParaRPr lang="en-US" altLang="en-US" sz="2400" dirty="0">
              <a:latin typeface="Trebuchet MS" panose="020B0603020202020204" pitchFamily="34" charset="0"/>
              <a:ea typeface="ＭＳ Ｐゴシック" charset="-128"/>
              <a:cs typeface="Arial" charset="0"/>
            </a:endParaRPr>
          </a:p>
          <a:p>
            <a:pPr marL="0" indent="0" algn="just">
              <a:buFontTx/>
              <a:buNone/>
            </a:pPr>
            <a:r>
              <a:rPr lang="en-US" altLang="en-US" sz="2400" dirty="0">
                <a:latin typeface="Trebuchet MS" panose="020B0603020202020204" pitchFamily="34" charset="0"/>
                <a:ea typeface="ＭＳ Ｐゴシック" charset="-128"/>
                <a:cs typeface="Arial" charset="0"/>
              </a:rPr>
              <a:t>	P(X = k) = P(X ≤ k) – P(X ≤ [k–1])</a:t>
            </a:r>
          </a:p>
          <a:p>
            <a:pPr marL="0" indent="0" algn="just">
              <a:buFontTx/>
              <a:buNone/>
            </a:pPr>
            <a:endParaRPr lang="en-US" altLang="en-US" sz="2400" dirty="0">
              <a:latin typeface="Trebuchet MS" panose="020B0603020202020204" pitchFamily="34" charset="0"/>
              <a:ea typeface="ＭＳ Ｐゴシック" charset="-128"/>
              <a:cs typeface="Arial" charset="0"/>
            </a:endParaRPr>
          </a:p>
          <a:p>
            <a:pPr marL="0" indent="0" algn="just">
              <a:buFontTx/>
              <a:buNone/>
            </a:pPr>
            <a:r>
              <a:rPr lang="en-US" altLang="en-US" sz="2400" dirty="0">
                <a:latin typeface="Trebuchet MS" panose="020B0603020202020204" pitchFamily="34" charset="0"/>
                <a:ea typeface="ＭＳ Ｐゴシック" charset="-128"/>
                <a:cs typeface="Arial" charset="0"/>
              </a:rPr>
              <a:t>Likewise, for probabilities given as P(X ≥ k), we have:</a:t>
            </a:r>
          </a:p>
          <a:p>
            <a:pPr marL="0" indent="0" algn="just">
              <a:buFontTx/>
              <a:buNone/>
            </a:pPr>
            <a:r>
              <a:rPr lang="en-US" altLang="en-US" sz="2400" dirty="0">
                <a:latin typeface="Trebuchet MS" panose="020B0603020202020204" pitchFamily="34" charset="0"/>
                <a:ea typeface="ＭＳ Ｐゴシック" charset="-128"/>
                <a:cs typeface="Arial" charset="0"/>
              </a:rPr>
              <a:t>	P(X ≥ k) = 1 – P(X ≤ [k–1])</a:t>
            </a:r>
          </a:p>
          <a:p>
            <a:pPr marL="0" indent="0" algn="just">
              <a:buFontTx/>
              <a:buNone/>
            </a:pPr>
            <a:endParaRPr lang="en-US" altLang="en-US" sz="2400" dirty="0">
              <a:latin typeface="Trebuchet MS" panose="020B0603020202020204" pitchFamily="34" charset="0"/>
              <a:ea typeface="ＭＳ Ｐゴシック" charset="-128"/>
              <a:cs typeface="Arial" charset="0"/>
            </a:endParaRPr>
          </a:p>
          <a:p>
            <a:pPr marL="0" indent="0" algn="just">
              <a:buFontTx/>
              <a:buNone/>
            </a:pPr>
            <a:endParaRPr lang="en-US" altLang="en-US" sz="2400" dirty="0">
              <a:latin typeface="Trebuchet MS" panose="020B0603020202020204" pitchFamily="34" charset="0"/>
              <a:ea typeface="ＭＳ Ｐゴシック" charset="-128"/>
              <a:cs typeface="Arial" charset="0"/>
            </a:endParaRPr>
          </a:p>
        </p:txBody>
      </p:sp>
      <p:sp>
        <p:nvSpPr>
          <p:cNvPr id="6"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79</a:t>
            </a:fld>
            <a:endParaRPr lang="en-AU" altLang="en-US" sz="1400" b="1" baseline="0" dirty="0">
              <a:latin typeface="Times" pitchFamily="18" charset="0"/>
            </a:endParaRPr>
          </a:p>
        </p:txBody>
      </p:sp>
      <p:sp>
        <p:nvSpPr>
          <p:cNvPr id="8294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400" b="1">
                <a:latin typeface="Tahoma" charset="0"/>
                <a:cs typeface="Tahoma" charset="0"/>
              </a:rPr>
              <a:t>0</a:t>
            </a:r>
          </a:p>
        </p:txBody>
      </p:sp>
      <p:sp>
        <p:nvSpPr>
          <p:cNvPr id="82949" name="Rectangle 2"/>
          <p:cNvSpPr txBox="1">
            <a:spLocks noChangeArrowheads="1"/>
          </p:cNvSpPr>
          <p:nvPr/>
        </p:nvSpPr>
        <p:spPr bwMode="auto">
          <a:xfrm>
            <a:off x="468313" y="404813"/>
            <a:ext cx="77724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eaLnBrk="1" hangingPunct="1">
              <a:spcBef>
                <a:spcPct val="0"/>
              </a:spcBef>
              <a:buFontTx/>
              <a:buNone/>
            </a:pPr>
            <a:r>
              <a:rPr lang="en-US" altLang="en-US" baseline="0" dirty="0">
                <a:solidFill>
                  <a:srgbClr val="EA0088"/>
                </a:solidFill>
                <a:latin typeface="Trebuchet MS" panose="020B0603020202020204" pitchFamily="34" charset="0"/>
              </a:rPr>
              <a:t>Binomial Table…</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6453" name="Rectangle 37"/>
          <p:cNvSpPr>
            <a:spLocks noGrp="1" noChangeArrowheads="1"/>
          </p:cNvSpPr>
          <p:nvPr>
            <p:ph type="title"/>
          </p:nvPr>
        </p:nvSpPr>
        <p:spPr>
          <a:xfrm>
            <a:off x="530225" y="228600"/>
            <a:ext cx="8156575" cy="680120"/>
          </a:xfrm>
        </p:spPr>
        <p:txBody>
          <a:bodyPr/>
          <a:lstStyle/>
          <a:p>
            <a:pPr algn="l">
              <a:tabLst>
                <a:tab pos="911225" algn="l"/>
              </a:tabLst>
              <a:defRPr/>
            </a:pPr>
            <a:r>
              <a:rPr altLang="en-US" sz="3200" cap="none" dirty="0">
                <a:solidFill>
                  <a:srgbClr val="EA0088"/>
                </a:solidFill>
                <a:latin typeface="Trebuchet MS" panose="020B0603020202020204" pitchFamily="34" charset="0"/>
              </a:rPr>
              <a:t>Discrete and Continuous Random Variables</a:t>
            </a:r>
          </a:p>
        </p:txBody>
      </p:sp>
      <p:sp>
        <p:nvSpPr>
          <p:cNvPr id="17411" name="Rectangle 2"/>
          <p:cNvSpPr>
            <a:spLocks noGrp="1" noChangeArrowheads="1"/>
          </p:cNvSpPr>
          <p:nvPr>
            <p:ph idx="1"/>
          </p:nvPr>
        </p:nvSpPr>
        <p:spPr>
          <a:xfrm>
            <a:off x="683568" y="1340768"/>
            <a:ext cx="7772400" cy="1600200"/>
          </a:xfrm>
          <a:solidFill>
            <a:schemeClr val="bg1"/>
          </a:solidFill>
          <a:ln>
            <a:solidFill>
              <a:schemeClr val="tx1"/>
            </a:solidFill>
            <a:miter lim="800000"/>
            <a:headEnd/>
            <a:tailEnd/>
          </a:ln>
          <a:effectLst>
            <a:outerShdw dist="107763" dir="18900000" algn="ctr" rotWithShape="0">
              <a:schemeClr val="bg2"/>
            </a:outerShdw>
          </a:effectLst>
        </p:spPr>
        <p:txBody>
          <a:bodyPr/>
          <a:lstStyle/>
          <a:p>
            <a:pPr marL="0" indent="0" algn="just">
              <a:buFontTx/>
              <a:buNone/>
            </a:pPr>
            <a:r>
              <a:rPr lang="en-US" altLang="en-US" sz="2400" dirty="0">
                <a:latin typeface="Trebuchet MS" panose="020B0603020202020204" pitchFamily="34" charset="0"/>
                <a:ea typeface="ＭＳ Ｐゴシック" charset="-128"/>
                <a:cs typeface="Arial" charset="0"/>
              </a:rPr>
              <a:t>A random variable is </a:t>
            </a:r>
            <a:r>
              <a:rPr lang="en-US" altLang="en-US" sz="2400" b="1" i="1" dirty="0">
                <a:solidFill>
                  <a:schemeClr val="tx1">
                    <a:lumMod val="75000"/>
                    <a:lumOff val="25000"/>
                  </a:schemeClr>
                </a:solidFill>
                <a:latin typeface="Trebuchet MS" panose="020B0603020202020204" pitchFamily="34" charset="0"/>
                <a:ea typeface="ＭＳ Ｐゴシック" charset="-128"/>
                <a:cs typeface="Arial" charset="0"/>
              </a:rPr>
              <a:t>discrete</a:t>
            </a:r>
            <a:r>
              <a:rPr lang="en-US" altLang="en-US" sz="2400" dirty="0">
                <a:latin typeface="Trebuchet MS" panose="020B0603020202020204" pitchFamily="34" charset="0"/>
                <a:ea typeface="ＭＳ Ｐゴシック" charset="-128"/>
                <a:cs typeface="Arial" charset="0"/>
              </a:rPr>
              <a:t> if it can assume only a countable number of values.</a:t>
            </a:r>
          </a:p>
          <a:p>
            <a:pPr marL="0" indent="0" algn="just">
              <a:buFontTx/>
              <a:buNone/>
            </a:pPr>
            <a:r>
              <a:rPr lang="en-US" altLang="en-US" sz="2400" dirty="0">
                <a:latin typeface="Trebuchet MS" panose="020B0603020202020204" pitchFamily="34" charset="0"/>
                <a:ea typeface="ＭＳ Ｐゴシック" charset="-128"/>
                <a:cs typeface="Arial" charset="0"/>
              </a:rPr>
              <a:t>A random variable is </a:t>
            </a:r>
            <a:r>
              <a:rPr lang="en-US" altLang="en-US" sz="2400" b="1" i="1" dirty="0">
                <a:solidFill>
                  <a:schemeClr val="tx1">
                    <a:lumMod val="75000"/>
                    <a:lumOff val="25000"/>
                  </a:schemeClr>
                </a:solidFill>
                <a:latin typeface="Trebuchet MS" panose="020B0603020202020204" pitchFamily="34" charset="0"/>
                <a:ea typeface="ＭＳ Ｐゴシック" charset="-128"/>
                <a:cs typeface="Arial" charset="0"/>
              </a:rPr>
              <a:t>continuous</a:t>
            </a:r>
            <a:r>
              <a:rPr lang="en-US" altLang="en-US" sz="2400" dirty="0">
                <a:latin typeface="Trebuchet MS" panose="020B0603020202020204" pitchFamily="34" charset="0"/>
                <a:ea typeface="ＭＳ Ｐゴシック" charset="-128"/>
                <a:cs typeface="Arial" charset="0"/>
              </a:rPr>
              <a:t> if it can assume an uncountable number of values.</a:t>
            </a:r>
            <a:endParaRPr lang="en-US" altLang="en-US" sz="2400" b="1" dirty="0">
              <a:latin typeface="Trebuchet MS" panose="020B0603020202020204" pitchFamily="34" charset="0"/>
              <a:ea typeface="ＭＳ Ｐゴシック" charset="-128"/>
              <a:cs typeface="Arial" charset="0"/>
            </a:endParaRPr>
          </a:p>
        </p:txBody>
      </p:sp>
      <p:sp>
        <p:nvSpPr>
          <p:cNvPr id="3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8</a:t>
            </a:fld>
            <a:endParaRPr lang="en-AU" altLang="en-US" sz="1400" b="1" baseline="0" dirty="0">
              <a:latin typeface="Times" pitchFamily="18" charset="0"/>
            </a:endParaRPr>
          </a:p>
        </p:txBody>
      </p:sp>
      <p:sp>
        <p:nvSpPr>
          <p:cNvPr id="316419" name="Line 3"/>
          <p:cNvSpPr>
            <a:spLocks noChangeShapeType="1"/>
          </p:cNvSpPr>
          <p:nvPr/>
        </p:nvSpPr>
        <p:spPr bwMode="auto">
          <a:xfrm>
            <a:off x="641102" y="5029200"/>
            <a:ext cx="3429000" cy="0"/>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316420" name="Line 4"/>
          <p:cNvSpPr>
            <a:spLocks noChangeShapeType="1"/>
          </p:cNvSpPr>
          <p:nvPr/>
        </p:nvSpPr>
        <p:spPr bwMode="auto">
          <a:xfrm>
            <a:off x="4786064" y="4998119"/>
            <a:ext cx="3429000" cy="0"/>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316421" name="Text Box 5"/>
          <p:cNvSpPr txBox="1">
            <a:spLocks noChangeArrowheads="1"/>
          </p:cNvSpPr>
          <p:nvPr/>
        </p:nvSpPr>
        <p:spPr bwMode="auto">
          <a:xfrm>
            <a:off x="4700339" y="4998119"/>
            <a:ext cx="323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400" baseline="0">
                <a:latin typeface="Arial Narrow" pitchFamily="34" charset="0"/>
              </a:rPr>
              <a:t>0</a:t>
            </a:r>
          </a:p>
        </p:txBody>
      </p:sp>
      <p:sp>
        <p:nvSpPr>
          <p:cNvPr id="316422" name="Text Box 6"/>
          <p:cNvSpPr txBox="1">
            <a:spLocks noChangeArrowheads="1"/>
          </p:cNvSpPr>
          <p:nvPr/>
        </p:nvSpPr>
        <p:spPr bwMode="auto">
          <a:xfrm>
            <a:off x="7584827" y="4998119"/>
            <a:ext cx="346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800" baseline="0">
                <a:latin typeface="Arial Narrow" pitchFamily="34" charset="0"/>
              </a:rPr>
              <a:t>1</a:t>
            </a:r>
            <a:endParaRPr lang="en-US" altLang="en-US" sz="2400" baseline="0">
              <a:latin typeface="Arial Narrow" pitchFamily="34" charset="0"/>
            </a:endParaRPr>
          </a:p>
        </p:txBody>
      </p:sp>
      <p:sp>
        <p:nvSpPr>
          <p:cNvPr id="316423" name="Text Box 7"/>
          <p:cNvSpPr txBox="1">
            <a:spLocks noChangeArrowheads="1"/>
          </p:cNvSpPr>
          <p:nvPr/>
        </p:nvSpPr>
        <p:spPr bwMode="auto">
          <a:xfrm>
            <a:off x="6119564" y="4998119"/>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400" baseline="0">
                <a:latin typeface="Arial Narrow" pitchFamily="34" charset="0"/>
              </a:rPr>
              <a:t>1/2</a:t>
            </a:r>
          </a:p>
        </p:txBody>
      </p:sp>
      <p:sp>
        <p:nvSpPr>
          <p:cNvPr id="316424" name="Text Box 8"/>
          <p:cNvSpPr txBox="1">
            <a:spLocks noChangeArrowheads="1"/>
          </p:cNvSpPr>
          <p:nvPr/>
        </p:nvSpPr>
        <p:spPr bwMode="auto">
          <a:xfrm>
            <a:off x="5319464" y="4998119"/>
            <a:ext cx="473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a:latin typeface="Arial Narrow" pitchFamily="34" charset="0"/>
              </a:rPr>
              <a:t>1/4</a:t>
            </a:r>
          </a:p>
        </p:txBody>
      </p:sp>
      <p:sp>
        <p:nvSpPr>
          <p:cNvPr id="316425" name="Text Box 9"/>
          <p:cNvSpPr txBox="1">
            <a:spLocks noChangeArrowheads="1"/>
          </p:cNvSpPr>
          <p:nvPr/>
        </p:nvSpPr>
        <p:spPr bwMode="auto">
          <a:xfrm>
            <a:off x="4882902" y="4998119"/>
            <a:ext cx="550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800" baseline="0">
                <a:latin typeface="Arial Narrow" pitchFamily="34" charset="0"/>
              </a:rPr>
              <a:t>1/16</a:t>
            </a:r>
            <a:endParaRPr lang="en-US" altLang="en-US" sz="2400" baseline="0">
              <a:latin typeface="Arial Narrow" pitchFamily="34" charset="0"/>
            </a:endParaRPr>
          </a:p>
        </p:txBody>
      </p:sp>
      <p:sp>
        <p:nvSpPr>
          <p:cNvPr id="316426" name="Rectangle 10"/>
          <p:cNvSpPr>
            <a:spLocks noChangeArrowheads="1"/>
          </p:cNvSpPr>
          <p:nvPr/>
        </p:nvSpPr>
        <p:spPr bwMode="auto">
          <a:xfrm>
            <a:off x="4725987" y="3307556"/>
            <a:ext cx="3886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400" b="1" baseline="0" dirty="0">
                <a:latin typeface="Trebuchet MS" panose="020B0603020202020204" pitchFamily="34" charset="0"/>
              </a:rPr>
              <a:t>Continuous random variable</a:t>
            </a:r>
          </a:p>
        </p:txBody>
      </p:sp>
      <p:sp>
        <p:nvSpPr>
          <p:cNvPr id="316427" name="Rectangle 11"/>
          <p:cNvSpPr>
            <a:spLocks noChangeArrowheads="1"/>
          </p:cNvSpPr>
          <p:nvPr/>
        </p:nvSpPr>
        <p:spPr bwMode="auto">
          <a:xfrm>
            <a:off x="717302" y="4724400"/>
            <a:ext cx="152400" cy="304800"/>
          </a:xfrm>
          <a:prstGeom prst="rect">
            <a:avLst/>
          </a:prstGeom>
          <a:solidFill>
            <a:schemeClr val="tx1"/>
          </a:solidFill>
          <a:ln w="9525">
            <a:solidFill>
              <a:srgbClr val="FF00FF"/>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316428" name="Rectangle 12"/>
          <p:cNvSpPr>
            <a:spLocks noChangeArrowheads="1"/>
          </p:cNvSpPr>
          <p:nvPr/>
        </p:nvSpPr>
        <p:spPr bwMode="auto">
          <a:xfrm>
            <a:off x="1631702" y="4724400"/>
            <a:ext cx="152400" cy="304800"/>
          </a:xfrm>
          <a:prstGeom prst="rect">
            <a:avLst/>
          </a:prstGeom>
          <a:solidFill>
            <a:schemeClr val="tx1"/>
          </a:solidFill>
          <a:ln w="9525">
            <a:solidFill>
              <a:srgbClr val="FF00FF"/>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316429" name="Rectangle 13"/>
          <p:cNvSpPr>
            <a:spLocks noChangeArrowheads="1"/>
          </p:cNvSpPr>
          <p:nvPr/>
        </p:nvSpPr>
        <p:spPr bwMode="auto">
          <a:xfrm>
            <a:off x="2622302" y="4724400"/>
            <a:ext cx="152400" cy="304800"/>
          </a:xfrm>
          <a:prstGeom prst="rect">
            <a:avLst/>
          </a:prstGeom>
          <a:solidFill>
            <a:schemeClr val="tx1"/>
          </a:solidFill>
          <a:ln w="9525">
            <a:solidFill>
              <a:srgbClr val="FF00FF"/>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316430" name="Rectangle 14"/>
          <p:cNvSpPr>
            <a:spLocks noChangeArrowheads="1"/>
          </p:cNvSpPr>
          <p:nvPr/>
        </p:nvSpPr>
        <p:spPr bwMode="auto">
          <a:xfrm>
            <a:off x="3612902" y="4724400"/>
            <a:ext cx="152400" cy="304800"/>
          </a:xfrm>
          <a:prstGeom prst="rect">
            <a:avLst/>
          </a:prstGeom>
          <a:solidFill>
            <a:schemeClr val="tx1"/>
          </a:solidFill>
          <a:ln w="9525">
            <a:solidFill>
              <a:srgbClr val="FF00FF"/>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316431" name="Text Box 15"/>
          <p:cNvSpPr txBox="1">
            <a:spLocks noChangeArrowheads="1"/>
          </p:cNvSpPr>
          <p:nvPr/>
        </p:nvSpPr>
        <p:spPr bwMode="auto">
          <a:xfrm>
            <a:off x="611560" y="3645024"/>
            <a:ext cx="352839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dirty="0">
                <a:latin typeface="Arial Narrow" pitchFamily="34" charset="0"/>
              </a:rPr>
              <a:t>After the first value is defined the second value, and any value thereafter, are known.</a:t>
            </a:r>
          </a:p>
        </p:txBody>
      </p:sp>
      <p:sp>
        <p:nvSpPr>
          <p:cNvPr id="316432" name="Text Box 16"/>
          <p:cNvSpPr txBox="1">
            <a:spLocks noChangeArrowheads="1"/>
          </p:cNvSpPr>
          <p:nvPr/>
        </p:nvSpPr>
        <p:spPr bwMode="auto">
          <a:xfrm>
            <a:off x="611560" y="5445224"/>
            <a:ext cx="36724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1600" baseline="0" dirty="0">
                <a:latin typeface="Arial Narrow" pitchFamily="34" charset="0"/>
              </a:rPr>
              <a:t>Therefore, the number of values is countable.</a:t>
            </a:r>
          </a:p>
        </p:txBody>
      </p:sp>
      <p:sp>
        <p:nvSpPr>
          <p:cNvPr id="316433" name="Text Box 17"/>
          <p:cNvSpPr txBox="1">
            <a:spLocks noChangeArrowheads="1"/>
          </p:cNvSpPr>
          <p:nvPr/>
        </p:nvSpPr>
        <p:spPr bwMode="auto">
          <a:xfrm>
            <a:off x="4716016" y="3717032"/>
            <a:ext cx="396044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dirty="0">
                <a:latin typeface="Arial Narrow" pitchFamily="34" charset="0"/>
              </a:rPr>
              <a:t>After the first value is defined, any number can be the next one.</a:t>
            </a:r>
          </a:p>
        </p:txBody>
      </p:sp>
      <p:sp>
        <p:nvSpPr>
          <p:cNvPr id="316434" name="Text Box 18"/>
          <p:cNvSpPr txBox="1">
            <a:spLocks noChangeArrowheads="1"/>
          </p:cNvSpPr>
          <p:nvPr/>
        </p:nvSpPr>
        <p:spPr bwMode="auto">
          <a:xfrm>
            <a:off x="464076" y="3229124"/>
            <a:ext cx="37978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400" b="1" baseline="0" dirty="0">
                <a:latin typeface="Trebuchet MS" panose="020B0603020202020204" pitchFamily="34" charset="0"/>
              </a:rPr>
              <a:t>Discrete random variable</a:t>
            </a:r>
          </a:p>
        </p:txBody>
      </p:sp>
      <p:sp>
        <p:nvSpPr>
          <p:cNvPr id="316435" name="Rectangle 19"/>
          <p:cNvSpPr>
            <a:spLocks noChangeArrowheads="1"/>
          </p:cNvSpPr>
          <p:nvPr/>
        </p:nvSpPr>
        <p:spPr bwMode="auto">
          <a:xfrm>
            <a:off x="4862264" y="4693319"/>
            <a:ext cx="304800" cy="304800"/>
          </a:xfrm>
          <a:prstGeom prst="rect">
            <a:avLst/>
          </a:prstGeom>
          <a:solidFill>
            <a:schemeClr val="tx1"/>
          </a:solidFill>
          <a:ln w="9525">
            <a:solidFill>
              <a:srgbClr val="FF00FF"/>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316436" name="Rectangle 20"/>
          <p:cNvSpPr>
            <a:spLocks noChangeArrowheads="1"/>
          </p:cNvSpPr>
          <p:nvPr/>
        </p:nvSpPr>
        <p:spPr bwMode="auto">
          <a:xfrm>
            <a:off x="5167064" y="4693319"/>
            <a:ext cx="457200" cy="304800"/>
          </a:xfrm>
          <a:prstGeom prst="rect">
            <a:avLst/>
          </a:prstGeom>
          <a:solidFill>
            <a:schemeClr val="tx1"/>
          </a:solidFill>
          <a:ln w="9525">
            <a:solidFill>
              <a:srgbClr val="FF00FF"/>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316437" name="Rectangle 21"/>
          <p:cNvSpPr>
            <a:spLocks noChangeArrowheads="1"/>
          </p:cNvSpPr>
          <p:nvPr/>
        </p:nvSpPr>
        <p:spPr bwMode="auto">
          <a:xfrm>
            <a:off x="5624264" y="4693319"/>
            <a:ext cx="762000" cy="304800"/>
          </a:xfrm>
          <a:prstGeom prst="rect">
            <a:avLst/>
          </a:prstGeom>
          <a:solidFill>
            <a:schemeClr val="tx1"/>
          </a:solidFill>
          <a:ln w="9525">
            <a:solidFill>
              <a:srgbClr val="FF00FF"/>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316438" name="Rectangle 22"/>
          <p:cNvSpPr>
            <a:spLocks noChangeArrowheads="1"/>
          </p:cNvSpPr>
          <p:nvPr/>
        </p:nvSpPr>
        <p:spPr bwMode="auto">
          <a:xfrm>
            <a:off x="6386264" y="4693319"/>
            <a:ext cx="1371600" cy="304800"/>
          </a:xfrm>
          <a:prstGeom prst="rect">
            <a:avLst/>
          </a:prstGeom>
          <a:solidFill>
            <a:schemeClr val="tx1"/>
          </a:solidFill>
          <a:ln w="9525">
            <a:solidFill>
              <a:srgbClr val="FF00FF"/>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316439" name="Text Box 23"/>
          <p:cNvSpPr txBox="1">
            <a:spLocks noChangeArrowheads="1"/>
          </p:cNvSpPr>
          <p:nvPr/>
        </p:nvSpPr>
        <p:spPr bwMode="auto">
          <a:xfrm>
            <a:off x="4716016" y="5445224"/>
            <a:ext cx="41044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1600" baseline="0" dirty="0">
                <a:latin typeface="Arial Narrow" pitchFamily="34" charset="0"/>
              </a:rPr>
              <a:t>Therefore, the number of values is uncountable.</a:t>
            </a:r>
          </a:p>
        </p:txBody>
      </p:sp>
      <p:sp>
        <p:nvSpPr>
          <p:cNvPr id="316440" name="Rectangle 24"/>
          <p:cNvSpPr>
            <a:spLocks noChangeArrowheads="1"/>
          </p:cNvSpPr>
          <p:nvPr/>
        </p:nvSpPr>
        <p:spPr bwMode="auto">
          <a:xfrm>
            <a:off x="7757864" y="4693319"/>
            <a:ext cx="990600" cy="304800"/>
          </a:xfrm>
          <a:prstGeom prst="rect">
            <a:avLst/>
          </a:prstGeom>
          <a:solidFill>
            <a:schemeClr val="tx1"/>
          </a:solidFill>
          <a:ln w="9525">
            <a:solidFill>
              <a:srgbClr val="FF00FF"/>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grpSp>
        <p:nvGrpSpPr>
          <p:cNvPr id="2" name="Group 25"/>
          <p:cNvGrpSpPr>
            <a:grpSpLocks/>
          </p:cNvGrpSpPr>
          <p:nvPr/>
        </p:nvGrpSpPr>
        <p:grpSpPr bwMode="auto">
          <a:xfrm>
            <a:off x="661740" y="4876800"/>
            <a:ext cx="323850" cy="609600"/>
            <a:chOff x="733" y="3072"/>
            <a:chExt cx="204" cy="384"/>
          </a:xfrm>
        </p:grpSpPr>
        <p:sp>
          <p:nvSpPr>
            <p:cNvPr id="17445" name="Text Box 26"/>
            <p:cNvSpPr txBox="1">
              <a:spLocks noChangeArrowheads="1"/>
            </p:cNvSpPr>
            <p:nvPr/>
          </p:nvSpPr>
          <p:spPr bwMode="auto">
            <a:xfrm>
              <a:off x="733" y="3168"/>
              <a:ext cx="2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400" baseline="0">
                  <a:latin typeface="Arial Narrow" pitchFamily="34" charset="0"/>
                </a:rPr>
                <a:t>0</a:t>
              </a:r>
            </a:p>
          </p:txBody>
        </p:sp>
        <p:sp>
          <p:nvSpPr>
            <p:cNvPr id="17446" name="Line 27"/>
            <p:cNvSpPr>
              <a:spLocks noChangeShapeType="1"/>
            </p:cNvSpPr>
            <p:nvPr/>
          </p:nvSpPr>
          <p:spPr bwMode="auto">
            <a:xfrm>
              <a:off x="816" y="3072"/>
              <a:ext cx="0" cy="144"/>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grpSp>
        <p:nvGrpSpPr>
          <p:cNvPr id="3" name="Group 28"/>
          <p:cNvGrpSpPr>
            <a:grpSpLocks/>
          </p:cNvGrpSpPr>
          <p:nvPr/>
        </p:nvGrpSpPr>
        <p:grpSpPr bwMode="auto">
          <a:xfrm>
            <a:off x="1555502" y="4876800"/>
            <a:ext cx="323850" cy="609600"/>
            <a:chOff x="1296" y="3072"/>
            <a:chExt cx="204" cy="384"/>
          </a:xfrm>
        </p:grpSpPr>
        <p:sp>
          <p:nvSpPr>
            <p:cNvPr id="17443" name="Text Box 29"/>
            <p:cNvSpPr txBox="1">
              <a:spLocks noChangeArrowheads="1"/>
            </p:cNvSpPr>
            <p:nvPr/>
          </p:nvSpPr>
          <p:spPr bwMode="auto">
            <a:xfrm>
              <a:off x="1296" y="3168"/>
              <a:ext cx="2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400" baseline="0">
                  <a:latin typeface="Arial Narrow" pitchFamily="34" charset="0"/>
                </a:rPr>
                <a:t>1</a:t>
              </a:r>
            </a:p>
          </p:txBody>
        </p:sp>
        <p:sp>
          <p:nvSpPr>
            <p:cNvPr id="17444" name="Line 30"/>
            <p:cNvSpPr>
              <a:spLocks noChangeShapeType="1"/>
            </p:cNvSpPr>
            <p:nvPr/>
          </p:nvSpPr>
          <p:spPr bwMode="auto">
            <a:xfrm>
              <a:off x="1392" y="3072"/>
              <a:ext cx="0" cy="144"/>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grpSp>
        <p:nvGrpSpPr>
          <p:cNvPr id="4" name="Group 31"/>
          <p:cNvGrpSpPr>
            <a:grpSpLocks/>
          </p:cNvGrpSpPr>
          <p:nvPr/>
        </p:nvGrpSpPr>
        <p:grpSpPr bwMode="auto">
          <a:xfrm>
            <a:off x="2546102" y="4876800"/>
            <a:ext cx="323850" cy="609600"/>
            <a:chOff x="1920" y="3072"/>
            <a:chExt cx="204" cy="384"/>
          </a:xfrm>
        </p:grpSpPr>
        <p:sp>
          <p:nvSpPr>
            <p:cNvPr id="17441" name="Text Box 32"/>
            <p:cNvSpPr txBox="1">
              <a:spLocks noChangeArrowheads="1"/>
            </p:cNvSpPr>
            <p:nvPr/>
          </p:nvSpPr>
          <p:spPr bwMode="auto">
            <a:xfrm>
              <a:off x="1920" y="3168"/>
              <a:ext cx="2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400" baseline="0">
                  <a:latin typeface="Arial Narrow" pitchFamily="34" charset="0"/>
                </a:rPr>
                <a:t>2</a:t>
              </a:r>
            </a:p>
          </p:txBody>
        </p:sp>
        <p:sp>
          <p:nvSpPr>
            <p:cNvPr id="17442" name="Line 33"/>
            <p:cNvSpPr>
              <a:spLocks noChangeShapeType="1"/>
            </p:cNvSpPr>
            <p:nvPr/>
          </p:nvSpPr>
          <p:spPr bwMode="auto">
            <a:xfrm>
              <a:off x="2016" y="3072"/>
              <a:ext cx="0" cy="144"/>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grpSp>
        <p:nvGrpSpPr>
          <p:cNvPr id="5" name="Group 34"/>
          <p:cNvGrpSpPr>
            <a:grpSpLocks/>
          </p:cNvGrpSpPr>
          <p:nvPr/>
        </p:nvGrpSpPr>
        <p:grpSpPr bwMode="auto">
          <a:xfrm>
            <a:off x="3536702" y="4876800"/>
            <a:ext cx="603250" cy="609600"/>
            <a:chOff x="2544" y="3072"/>
            <a:chExt cx="380" cy="384"/>
          </a:xfrm>
        </p:grpSpPr>
        <p:sp>
          <p:nvSpPr>
            <p:cNvPr id="17439" name="Text Box 35"/>
            <p:cNvSpPr txBox="1">
              <a:spLocks noChangeArrowheads="1"/>
            </p:cNvSpPr>
            <p:nvPr/>
          </p:nvSpPr>
          <p:spPr bwMode="auto">
            <a:xfrm>
              <a:off x="2544" y="3168"/>
              <a:ext cx="3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400" baseline="0">
                  <a:latin typeface="Arial Narrow" pitchFamily="34" charset="0"/>
                </a:rPr>
                <a:t>3 ...</a:t>
              </a:r>
            </a:p>
          </p:txBody>
        </p:sp>
        <p:sp>
          <p:nvSpPr>
            <p:cNvPr id="17440" name="Line 36"/>
            <p:cNvSpPr>
              <a:spLocks noChangeShapeType="1"/>
            </p:cNvSpPr>
            <p:nvPr/>
          </p:nvSpPr>
          <p:spPr bwMode="auto">
            <a:xfrm>
              <a:off x="2640" y="3072"/>
              <a:ext cx="0" cy="144"/>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16453"/>
                                        </p:tgtEl>
                                        <p:attrNameLst>
                                          <p:attrName>style.visibility</p:attrName>
                                        </p:attrNameLst>
                                      </p:cBhvr>
                                      <p:to>
                                        <p:strVal val="visible"/>
                                      </p:to>
                                    </p:set>
                                    <p:animEffect transition="in" filter="dissolve">
                                      <p:cBhvr>
                                        <p:cTn id="7" dur="500"/>
                                        <p:tgtEl>
                                          <p:spTgt spid="3164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16434"/>
                                        </p:tgtEl>
                                        <p:attrNameLst>
                                          <p:attrName>style.visibility</p:attrName>
                                        </p:attrNameLst>
                                      </p:cBhvr>
                                      <p:to>
                                        <p:strVal val="visible"/>
                                      </p:to>
                                    </p:set>
                                    <p:animEffect transition="in" filter="box(out)">
                                      <p:cBhvr>
                                        <p:cTn id="12" dur="500"/>
                                        <p:tgtEl>
                                          <p:spTgt spid="316434"/>
                                        </p:tgtEl>
                                      </p:cBhvr>
                                    </p:animEffect>
                                  </p:childTnLst>
                                </p:cTn>
                              </p:par>
                            </p:childTnLst>
                          </p:cTn>
                        </p:par>
                        <p:par>
                          <p:cTn id="13" fill="hold" nodeType="afterGroup">
                            <p:stCondLst>
                              <p:cond delay="500"/>
                            </p:stCondLst>
                            <p:childTnLst>
                              <p:par>
                                <p:cTn id="14" presetID="4" presetClass="entr" presetSubtype="32" fill="hold" grpId="0" nodeType="afterEffect">
                                  <p:stCondLst>
                                    <p:cond delay="0"/>
                                  </p:stCondLst>
                                  <p:childTnLst>
                                    <p:set>
                                      <p:cBhvr>
                                        <p:cTn id="15" dur="1" fill="hold">
                                          <p:stCondLst>
                                            <p:cond delay="0"/>
                                          </p:stCondLst>
                                        </p:cTn>
                                        <p:tgtEl>
                                          <p:spTgt spid="316426"/>
                                        </p:tgtEl>
                                        <p:attrNameLst>
                                          <p:attrName>style.visibility</p:attrName>
                                        </p:attrNameLst>
                                      </p:cBhvr>
                                      <p:to>
                                        <p:strVal val="visible"/>
                                      </p:to>
                                    </p:set>
                                    <p:animEffect transition="in" filter="box(out)">
                                      <p:cBhvr>
                                        <p:cTn id="16" dur="500"/>
                                        <p:tgtEl>
                                          <p:spTgt spid="316426"/>
                                        </p:tgtEl>
                                      </p:cBhvr>
                                    </p:animEffect>
                                  </p:childTnLst>
                                </p:cTn>
                              </p:par>
                            </p:childTnLst>
                          </p:cTn>
                        </p:par>
                        <p:par>
                          <p:cTn id="17" fill="hold" nodeType="afterGroup">
                            <p:stCondLst>
                              <p:cond delay="1000"/>
                            </p:stCondLst>
                            <p:childTnLst>
                              <p:par>
                                <p:cTn id="18" presetID="2" presetClass="entr" presetSubtype="8" fill="hold" grpId="0" nodeType="afterEffect">
                                  <p:stCondLst>
                                    <p:cond delay="0"/>
                                  </p:stCondLst>
                                  <p:childTnLst>
                                    <p:set>
                                      <p:cBhvr>
                                        <p:cTn id="19" dur="1" fill="hold">
                                          <p:stCondLst>
                                            <p:cond delay="0"/>
                                          </p:stCondLst>
                                        </p:cTn>
                                        <p:tgtEl>
                                          <p:spTgt spid="316419"/>
                                        </p:tgtEl>
                                        <p:attrNameLst>
                                          <p:attrName>style.visibility</p:attrName>
                                        </p:attrNameLst>
                                      </p:cBhvr>
                                      <p:to>
                                        <p:strVal val="visible"/>
                                      </p:to>
                                    </p:set>
                                    <p:anim calcmode="lin" valueType="num">
                                      <p:cBhvr additive="base">
                                        <p:cTn id="20" dur="500" fill="hold"/>
                                        <p:tgtEl>
                                          <p:spTgt spid="316419"/>
                                        </p:tgtEl>
                                        <p:attrNameLst>
                                          <p:attrName>ppt_x</p:attrName>
                                        </p:attrNameLst>
                                      </p:cBhvr>
                                      <p:tavLst>
                                        <p:tav tm="0">
                                          <p:val>
                                            <p:strVal val="0-#ppt_w/2"/>
                                          </p:val>
                                        </p:tav>
                                        <p:tav tm="100000">
                                          <p:val>
                                            <p:strVal val="#ppt_x"/>
                                          </p:val>
                                        </p:tav>
                                      </p:tavLst>
                                    </p:anim>
                                    <p:anim calcmode="lin" valueType="num">
                                      <p:cBhvr additive="base">
                                        <p:cTn id="21" dur="500" fill="hold"/>
                                        <p:tgtEl>
                                          <p:spTgt spid="316419"/>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1500"/>
                            </p:stCondLst>
                            <p:childTnLst>
                              <p:par>
                                <p:cTn id="23" presetID="2" presetClass="entr" presetSubtype="8" fill="hold" grpId="0" nodeType="afterEffect">
                                  <p:stCondLst>
                                    <p:cond delay="0"/>
                                  </p:stCondLst>
                                  <p:childTnLst>
                                    <p:set>
                                      <p:cBhvr>
                                        <p:cTn id="24" dur="1" fill="hold">
                                          <p:stCondLst>
                                            <p:cond delay="0"/>
                                          </p:stCondLst>
                                        </p:cTn>
                                        <p:tgtEl>
                                          <p:spTgt spid="316427"/>
                                        </p:tgtEl>
                                        <p:attrNameLst>
                                          <p:attrName>style.visibility</p:attrName>
                                        </p:attrNameLst>
                                      </p:cBhvr>
                                      <p:to>
                                        <p:strVal val="visible"/>
                                      </p:to>
                                    </p:set>
                                    <p:anim calcmode="lin" valueType="num">
                                      <p:cBhvr additive="base">
                                        <p:cTn id="25" dur="500" fill="hold"/>
                                        <p:tgtEl>
                                          <p:spTgt spid="316427"/>
                                        </p:tgtEl>
                                        <p:attrNameLst>
                                          <p:attrName>ppt_x</p:attrName>
                                        </p:attrNameLst>
                                      </p:cBhvr>
                                      <p:tavLst>
                                        <p:tav tm="0">
                                          <p:val>
                                            <p:strVal val="0-#ppt_w/2"/>
                                          </p:val>
                                        </p:tav>
                                        <p:tav tm="100000">
                                          <p:val>
                                            <p:strVal val="#ppt_x"/>
                                          </p:val>
                                        </p:tav>
                                      </p:tavLst>
                                    </p:anim>
                                    <p:anim calcmode="lin" valueType="num">
                                      <p:cBhvr additive="base">
                                        <p:cTn id="26" dur="500" fill="hold"/>
                                        <p:tgtEl>
                                          <p:spTgt spid="316427"/>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2000"/>
                            </p:stCondLst>
                            <p:childTnLst>
                              <p:par>
                                <p:cTn id="28" presetID="1" presetClass="entr" presetSubtype="0" fill="hold" nodeType="afterEffect">
                                  <p:stCondLst>
                                    <p:cond delay="0"/>
                                  </p:stCondLst>
                                  <p:childTnLst>
                                    <p:set>
                                      <p:cBhvr>
                                        <p:cTn id="29" dur="1" fill="hold">
                                          <p:stCondLst>
                                            <p:cond delay="499"/>
                                          </p:stCondLst>
                                        </p:cTn>
                                        <p:tgtEl>
                                          <p:spTgt spid="2"/>
                                        </p:tgtEl>
                                        <p:attrNameLst>
                                          <p:attrName>style.visibility</p:attrName>
                                        </p:attrNameLst>
                                      </p:cBhvr>
                                      <p:to>
                                        <p:strVal val="visible"/>
                                      </p:to>
                                    </p:set>
                                  </p:childTnLst>
                                </p:cTn>
                              </p:par>
                            </p:childTnLst>
                          </p:cTn>
                        </p:par>
                        <p:par>
                          <p:cTn id="30" fill="hold" nodeType="afterGroup">
                            <p:stCondLst>
                              <p:cond delay="2500"/>
                            </p:stCondLst>
                            <p:childTnLst>
                              <p:par>
                                <p:cTn id="31" presetID="4" presetClass="entr" presetSubtype="32" fill="hold" grpId="0" nodeType="afterEffect">
                                  <p:stCondLst>
                                    <p:cond delay="500"/>
                                  </p:stCondLst>
                                  <p:childTnLst>
                                    <p:set>
                                      <p:cBhvr>
                                        <p:cTn id="32" dur="1" fill="hold">
                                          <p:stCondLst>
                                            <p:cond delay="0"/>
                                          </p:stCondLst>
                                        </p:cTn>
                                        <p:tgtEl>
                                          <p:spTgt spid="316431"/>
                                        </p:tgtEl>
                                        <p:attrNameLst>
                                          <p:attrName>style.visibility</p:attrName>
                                        </p:attrNameLst>
                                      </p:cBhvr>
                                      <p:to>
                                        <p:strVal val="visible"/>
                                      </p:to>
                                    </p:set>
                                    <p:animEffect transition="in" filter="box(out)">
                                      <p:cBhvr>
                                        <p:cTn id="33" dur="500"/>
                                        <p:tgtEl>
                                          <p:spTgt spid="31643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316428"/>
                                        </p:tgtEl>
                                        <p:attrNameLst>
                                          <p:attrName>style.visibility</p:attrName>
                                        </p:attrNameLst>
                                      </p:cBhvr>
                                      <p:to>
                                        <p:strVal val="visible"/>
                                      </p:to>
                                    </p:set>
                                    <p:anim calcmode="lin" valueType="num">
                                      <p:cBhvr additive="base">
                                        <p:cTn id="38" dur="500" fill="hold"/>
                                        <p:tgtEl>
                                          <p:spTgt spid="316428"/>
                                        </p:tgtEl>
                                        <p:attrNameLst>
                                          <p:attrName>ppt_x</p:attrName>
                                        </p:attrNameLst>
                                      </p:cBhvr>
                                      <p:tavLst>
                                        <p:tav tm="0">
                                          <p:val>
                                            <p:strVal val="0-#ppt_w/2"/>
                                          </p:val>
                                        </p:tav>
                                        <p:tav tm="100000">
                                          <p:val>
                                            <p:strVal val="#ppt_x"/>
                                          </p:val>
                                        </p:tav>
                                      </p:tavLst>
                                    </p:anim>
                                    <p:anim calcmode="lin" valueType="num">
                                      <p:cBhvr additive="base">
                                        <p:cTn id="39" dur="500" fill="hold"/>
                                        <p:tgtEl>
                                          <p:spTgt spid="316428"/>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500"/>
                            </p:stCondLst>
                            <p:childTnLst>
                              <p:par>
                                <p:cTn id="41" presetID="1" presetClass="entr" presetSubtype="0" fill="hold" nodeType="afterEffect">
                                  <p:stCondLst>
                                    <p:cond delay="0"/>
                                  </p:stCondLst>
                                  <p:childTnLst>
                                    <p:set>
                                      <p:cBhvr>
                                        <p:cTn id="42" dur="1" fill="hold">
                                          <p:stCondLst>
                                            <p:cond delay="499"/>
                                          </p:stCondLst>
                                        </p:cTn>
                                        <p:tgtEl>
                                          <p:spTgt spid="3"/>
                                        </p:tgtEl>
                                        <p:attrNameLst>
                                          <p:attrName>style.visibility</p:attrName>
                                        </p:attrNameLst>
                                      </p:cBhvr>
                                      <p:to>
                                        <p:strVal val="visible"/>
                                      </p:to>
                                    </p:set>
                                  </p:childTnLst>
                                </p:cTn>
                              </p:par>
                            </p:childTnLst>
                          </p:cTn>
                        </p:par>
                        <p:par>
                          <p:cTn id="43" fill="hold" nodeType="afterGroup">
                            <p:stCondLst>
                              <p:cond delay="1000"/>
                            </p:stCondLst>
                            <p:childTnLst>
                              <p:par>
                                <p:cTn id="44" presetID="2" presetClass="entr" presetSubtype="8" fill="hold" grpId="0" nodeType="afterEffect">
                                  <p:stCondLst>
                                    <p:cond delay="0"/>
                                  </p:stCondLst>
                                  <p:childTnLst>
                                    <p:set>
                                      <p:cBhvr>
                                        <p:cTn id="45" dur="1" fill="hold">
                                          <p:stCondLst>
                                            <p:cond delay="0"/>
                                          </p:stCondLst>
                                        </p:cTn>
                                        <p:tgtEl>
                                          <p:spTgt spid="316429"/>
                                        </p:tgtEl>
                                        <p:attrNameLst>
                                          <p:attrName>style.visibility</p:attrName>
                                        </p:attrNameLst>
                                      </p:cBhvr>
                                      <p:to>
                                        <p:strVal val="visible"/>
                                      </p:to>
                                    </p:set>
                                    <p:anim calcmode="lin" valueType="num">
                                      <p:cBhvr additive="base">
                                        <p:cTn id="46" dur="500" fill="hold"/>
                                        <p:tgtEl>
                                          <p:spTgt spid="316429"/>
                                        </p:tgtEl>
                                        <p:attrNameLst>
                                          <p:attrName>ppt_x</p:attrName>
                                        </p:attrNameLst>
                                      </p:cBhvr>
                                      <p:tavLst>
                                        <p:tav tm="0">
                                          <p:val>
                                            <p:strVal val="0-#ppt_w/2"/>
                                          </p:val>
                                        </p:tav>
                                        <p:tav tm="100000">
                                          <p:val>
                                            <p:strVal val="#ppt_x"/>
                                          </p:val>
                                        </p:tav>
                                      </p:tavLst>
                                    </p:anim>
                                    <p:anim calcmode="lin" valueType="num">
                                      <p:cBhvr additive="base">
                                        <p:cTn id="47" dur="500" fill="hold"/>
                                        <p:tgtEl>
                                          <p:spTgt spid="316429"/>
                                        </p:tgtEl>
                                        <p:attrNameLst>
                                          <p:attrName>ppt_y</p:attrName>
                                        </p:attrNameLst>
                                      </p:cBhvr>
                                      <p:tavLst>
                                        <p:tav tm="0">
                                          <p:val>
                                            <p:strVal val="#ppt_y"/>
                                          </p:val>
                                        </p:tav>
                                        <p:tav tm="100000">
                                          <p:val>
                                            <p:strVal val="#ppt_y"/>
                                          </p:val>
                                        </p:tav>
                                      </p:tavLst>
                                    </p:anim>
                                  </p:childTnLst>
                                </p:cTn>
                              </p:par>
                            </p:childTnLst>
                          </p:cTn>
                        </p:par>
                        <p:par>
                          <p:cTn id="48" fill="hold" nodeType="afterGroup">
                            <p:stCondLst>
                              <p:cond delay="1500"/>
                            </p:stCondLst>
                            <p:childTnLst>
                              <p:par>
                                <p:cTn id="49" presetID="1" presetClass="entr" presetSubtype="0" fill="hold" nodeType="afterEffect">
                                  <p:stCondLst>
                                    <p:cond delay="0"/>
                                  </p:stCondLst>
                                  <p:childTnLst>
                                    <p:set>
                                      <p:cBhvr>
                                        <p:cTn id="50" dur="1" fill="hold">
                                          <p:stCondLst>
                                            <p:cond delay="499"/>
                                          </p:stCondLst>
                                        </p:cTn>
                                        <p:tgtEl>
                                          <p:spTgt spid="4"/>
                                        </p:tgtEl>
                                        <p:attrNameLst>
                                          <p:attrName>style.visibility</p:attrName>
                                        </p:attrNameLst>
                                      </p:cBhvr>
                                      <p:to>
                                        <p:strVal val="visible"/>
                                      </p:to>
                                    </p:set>
                                  </p:childTnLst>
                                </p:cTn>
                              </p:par>
                            </p:childTnLst>
                          </p:cTn>
                        </p:par>
                        <p:par>
                          <p:cTn id="51" fill="hold" nodeType="afterGroup">
                            <p:stCondLst>
                              <p:cond delay="2000"/>
                            </p:stCondLst>
                            <p:childTnLst>
                              <p:par>
                                <p:cTn id="52" presetID="2" presetClass="entr" presetSubtype="8" fill="hold" grpId="0" nodeType="afterEffect">
                                  <p:stCondLst>
                                    <p:cond delay="0"/>
                                  </p:stCondLst>
                                  <p:childTnLst>
                                    <p:set>
                                      <p:cBhvr>
                                        <p:cTn id="53" dur="1" fill="hold">
                                          <p:stCondLst>
                                            <p:cond delay="0"/>
                                          </p:stCondLst>
                                        </p:cTn>
                                        <p:tgtEl>
                                          <p:spTgt spid="316430"/>
                                        </p:tgtEl>
                                        <p:attrNameLst>
                                          <p:attrName>style.visibility</p:attrName>
                                        </p:attrNameLst>
                                      </p:cBhvr>
                                      <p:to>
                                        <p:strVal val="visible"/>
                                      </p:to>
                                    </p:set>
                                    <p:anim calcmode="lin" valueType="num">
                                      <p:cBhvr additive="base">
                                        <p:cTn id="54" dur="500" fill="hold"/>
                                        <p:tgtEl>
                                          <p:spTgt spid="316430"/>
                                        </p:tgtEl>
                                        <p:attrNameLst>
                                          <p:attrName>ppt_x</p:attrName>
                                        </p:attrNameLst>
                                      </p:cBhvr>
                                      <p:tavLst>
                                        <p:tav tm="0">
                                          <p:val>
                                            <p:strVal val="0-#ppt_w/2"/>
                                          </p:val>
                                        </p:tav>
                                        <p:tav tm="100000">
                                          <p:val>
                                            <p:strVal val="#ppt_x"/>
                                          </p:val>
                                        </p:tav>
                                      </p:tavLst>
                                    </p:anim>
                                    <p:anim calcmode="lin" valueType="num">
                                      <p:cBhvr additive="base">
                                        <p:cTn id="55" dur="500" fill="hold"/>
                                        <p:tgtEl>
                                          <p:spTgt spid="316430"/>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2500"/>
                            </p:stCondLst>
                            <p:childTnLst>
                              <p:par>
                                <p:cTn id="57" presetID="1" presetClass="entr" presetSubtype="0" fill="hold" nodeType="afterEffect">
                                  <p:stCondLst>
                                    <p:cond delay="0"/>
                                  </p:stCondLst>
                                  <p:childTnLst>
                                    <p:set>
                                      <p:cBhvr>
                                        <p:cTn id="58" dur="1" fill="hold">
                                          <p:stCondLst>
                                            <p:cond delay="499"/>
                                          </p:stCondLst>
                                        </p:cTn>
                                        <p:tgtEl>
                                          <p:spTgt spid="5"/>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316432"/>
                                        </p:tgtEl>
                                        <p:attrNameLst>
                                          <p:attrName>style.visibility</p:attrName>
                                        </p:attrNameLst>
                                      </p:cBhvr>
                                      <p:to>
                                        <p:strVal val="visible"/>
                                      </p:to>
                                    </p:set>
                                    <p:animEffect transition="in" filter="box(out)">
                                      <p:cBhvr>
                                        <p:cTn id="63" dur="500"/>
                                        <p:tgtEl>
                                          <p:spTgt spid="31643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2" fill="hold" grpId="0" nodeType="clickEffect">
                                  <p:stCondLst>
                                    <p:cond delay="0"/>
                                  </p:stCondLst>
                                  <p:childTnLst>
                                    <p:set>
                                      <p:cBhvr>
                                        <p:cTn id="67" dur="1" fill="hold">
                                          <p:stCondLst>
                                            <p:cond delay="0"/>
                                          </p:stCondLst>
                                        </p:cTn>
                                        <p:tgtEl>
                                          <p:spTgt spid="316420"/>
                                        </p:tgtEl>
                                        <p:attrNameLst>
                                          <p:attrName>style.visibility</p:attrName>
                                        </p:attrNameLst>
                                      </p:cBhvr>
                                      <p:to>
                                        <p:strVal val="visible"/>
                                      </p:to>
                                    </p:set>
                                    <p:anim calcmode="lin" valueType="num">
                                      <p:cBhvr additive="base">
                                        <p:cTn id="68" dur="500" fill="hold"/>
                                        <p:tgtEl>
                                          <p:spTgt spid="316420"/>
                                        </p:tgtEl>
                                        <p:attrNameLst>
                                          <p:attrName>ppt_x</p:attrName>
                                        </p:attrNameLst>
                                      </p:cBhvr>
                                      <p:tavLst>
                                        <p:tav tm="0">
                                          <p:val>
                                            <p:strVal val="1+#ppt_w/2"/>
                                          </p:val>
                                        </p:tav>
                                        <p:tav tm="100000">
                                          <p:val>
                                            <p:strVal val="#ppt_x"/>
                                          </p:val>
                                        </p:tav>
                                      </p:tavLst>
                                    </p:anim>
                                    <p:anim calcmode="lin" valueType="num">
                                      <p:cBhvr additive="base">
                                        <p:cTn id="69" dur="500" fill="hold"/>
                                        <p:tgtEl>
                                          <p:spTgt spid="316420"/>
                                        </p:tgtEl>
                                        <p:attrNameLst>
                                          <p:attrName>ppt_y</p:attrName>
                                        </p:attrNameLst>
                                      </p:cBhvr>
                                      <p:tavLst>
                                        <p:tav tm="0">
                                          <p:val>
                                            <p:strVal val="#ppt_y"/>
                                          </p:val>
                                        </p:tav>
                                        <p:tav tm="100000">
                                          <p:val>
                                            <p:strVal val="#ppt_y"/>
                                          </p:val>
                                        </p:tav>
                                      </p:tavLst>
                                    </p:anim>
                                  </p:childTnLst>
                                </p:cTn>
                              </p:par>
                            </p:childTnLst>
                          </p:cTn>
                        </p:par>
                        <p:par>
                          <p:cTn id="70" fill="hold" nodeType="afterGroup">
                            <p:stCondLst>
                              <p:cond delay="500"/>
                            </p:stCondLst>
                            <p:childTnLst>
                              <p:par>
                                <p:cTn id="71" presetID="1" presetClass="entr" presetSubtype="0" fill="hold" grpId="0" nodeType="afterEffect">
                                  <p:stCondLst>
                                    <p:cond delay="0"/>
                                  </p:stCondLst>
                                  <p:childTnLst>
                                    <p:set>
                                      <p:cBhvr>
                                        <p:cTn id="72" dur="1" fill="hold">
                                          <p:stCondLst>
                                            <p:cond delay="499"/>
                                          </p:stCondLst>
                                        </p:cTn>
                                        <p:tgtEl>
                                          <p:spTgt spid="316421"/>
                                        </p:tgtEl>
                                        <p:attrNameLst>
                                          <p:attrName>style.visibility</p:attrName>
                                        </p:attrNameLst>
                                      </p:cBhvr>
                                      <p:to>
                                        <p:strVal val="visible"/>
                                      </p:to>
                                    </p:set>
                                  </p:childTnLst>
                                </p:cTn>
                              </p:par>
                            </p:childTnLst>
                          </p:cTn>
                        </p:par>
                        <p:par>
                          <p:cTn id="73" fill="hold" nodeType="afterGroup">
                            <p:stCondLst>
                              <p:cond delay="1000"/>
                            </p:stCondLst>
                            <p:childTnLst>
                              <p:par>
                                <p:cTn id="74" presetID="4" presetClass="entr" presetSubtype="32" fill="hold" grpId="0" nodeType="afterEffect">
                                  <p:stCondLst>
                                    <p:cond delay="500"/>
                                  </p:stCondLst>
                                  <p:childTnLst>
                                    <p:set>
                                      <p:cBhvr>
                                        <p:cTn id="75" dur="1" fill="hold">
                                          <p:stCondLst>
                                            <p:cond delay="0"/>
                                          </p:stCondLst>
                                        </p:cTn>
                                        <p:tgtEl>
                                          <p:spTgt spid="316433"/>
                                        </p:tgtEl>
                                        <p:attrNameLst>
                                          <p:attrName>style.visibility</p:attrName>
                                        </p:attrNameLst>
                                      </p:cBhvr>
                                      <p:to>
                                        <p:strVal val="visible"/>
                                      </p:to>
                                    </p:set>
                                    <p:animEffect transition="in" filter="box(out)">
                                      <p:cBhvr>
                                        <p:cTn id="76" dur="500"/>
                                        <p:tgtEl>
                                          <p:spTgt spid="31643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316435"/>
                                        </p:tgtEl>
                                        <p:attrNameLst>
                                          <p:attrName>style.visibility</p:attrName>
                                        </p:attrNameLst>
                                      </p:cBhvr>
                                      <p:to>
                                        <p:strVal val="visible"/>
                                      </p:to>
                                    </p:set>
                                    <p:animEffect transition="in" filter="wipe(left)">
                                      <p:cBhvr>
                                        <p:cTn id="81" dur="500"/>
                                        <p:tgtEl>
                                          <p:spTgt spid="316435"/>
                                        </p:tgtEl>
                                      </p:cBhvr>
                                    </p:animEffect>
                                  </p:childTnLst>
                                </p:cTn>
                              </p:par>
                            </p:childTnLst>
                          </p:cTn>
                        </p:par>
                        <p:par>
                          <p:cTn id="82" fill="hold" nodeType="afterGroup">
                            <p:stCondLst>
                              <p:cond delay="500"/>
                            </p:stCondLst>
                            <p:childTnLst>
                              <p:par>
                                <p:cTn id="83" presetID="1" presetClass="entr" presetSubtype="0" fill="hold" grpId="0" nodeType="afterEffect">
                                  <p:stCondLst>
                                    <p:cond delay="0"/>
                                  </p:stCondLst>
                                  <p:childTnLst>
                                    <p:set>
                                      <p:cBhvr>
                                        <p:cTn id="84" dur="1" fill="hold">
                                          <p:stCondLst>
                                            <p:cond delay="499"/>
                                          </p:stCondLst>
                                        </p:cTn>
                                        <p:tgtEl>
                                          <p:spTgt spid="316425"/>
                                        </p:tgtEl>
                                        <p:attrNameLst>
                                          <p:attrName>style.visibility</p:attrName>
                                        </p:attrNameLst>
                                      </p:cBhvr>
                                      <p:to>
                                        <p:strVal val="visible"/>
                                      </p:to>
                                    </p:set>
                                  </p:childTnLst>
                                </p:cTn>
                              </p:par>
                            </p:childTnLst>
                          </p:cTn>
                        </p:par>
                        <p:par>
                          <p:cTn id="85" fill="hold" nodeType="afterGroup">
                            <p:stCondLst>
                              <p:cond delay="1000"/>
                            </p:stCondLst>
                            <p:childTnLst>
                              <p:par>
                                <p:cTn id="86" presetID="22" presetClass="entr" presetSubtype="8" fill="hold" grpId="0" nodeType="afterEffect">
                                  <p:stCondLst>
                                    <p:cond delay="0"/>
                                  </p:stCondLst>
                                  <p:childTnLst>
                                    <p:set>
                                      <p:cBhvr>
                                        <p:cTn id="87" dur="1" fill="hold">
                                          <p:stCondLst>
                                            <p:cond delay="0"/>
                                          </p:stCondLst>
                                        </p:cTn>
                                        <p:tgtEl>
                                          <p:spTgt spid="316436"/>
                                        </p:tgtEl>
                                        <p:attrNameLst>
                                          <p:attrName>style.visibility</p:attrName>
                                        </p:attrNameLst>
                                      </p:cBhvr>
                                      <p:to>
                                        <p:strVal val="visible"/>
                                      </p:to>
                                    </p:set>
                                    <p:animEffect transition="in" filter="wipe(left)">
                                      <p:cBhvr>
                                        <p:cTn id="88" dur="500"/>
                                        <p:tgtEl>
                                          <p:spTgt spid="316436"/>
                                        </p:tgtEl>
                                      </p:cBhvr>
                                    </p:animEffect>
                                  </p:childTnLst>
                                </p:cTn>
                              </p:par>
                            </p:childTnLst>
                          </p:cTn>
                        </p:par>
                        <p:par>
                          <p:cTn id="89" fill="hold" nodeType="afterGroup">
                            <p:stCondLst>
                              <p:cond delay="1500"/>
                            </p:stCondLst>
                            <p:childTnLst>
                              <p:par>
                                <p:cTn id="90" presetID="1" presetClass="entr" presetSubtype="0" fill="hold" grpId="0" nodeType="afterEffect">
                                  <p:stCondLst>
                                    <p:cond delay="0"/>
                                  </p:stCondLst>
                                  <p:childTnLst>
                                    <p:set>
                                      <p:cBhvr>
                                        <p:cTn id="91" dur="1" fill="hold">
                                          <p:stCondLst>
                                            <p:cond delay="499"/>
                                          </p:stCondLst>
                                        </p:cTn>
                                        <p:tgtEl>
                                          <p:spTgt spid="316424"/>
                                        </p:tgtEl>
                                        <p:attrNameLst>
                                          <p:attrName>style.visibility</p:attrName>
                                        </p:attrNameLst>
                                      </p:cBhvr>
                                      <p:to>
                                        <p:strVal val="visible"/>
                                      </p:to>
                                    </p:set>
                                  </p:childTnLst>
                                </p:cTn>
                              </p:par>
                            </p:childTnLst>
                          </p:cTn>
                        </p:par>
                        <p:par>
                          <p:cTn id="92" fill="hold" nodeType="afterGroup">
                            <p:stCondLst>
                              <p:cond delay="2000"/>
                            </p:stCondLst>
                            <p:childTnLst>
                              <p:par>
                                <p:cTn id="93" presetID="22" presetClass="entr" presetSubtype="8" fill="hold" grpId="0" nodeType="afterEffect">
                                  <p:stCondLst>
                                    <p:cond delay="0"/>
                                  </p:stCondLst>
                                  <p:childTnLst>
                                    <p:set>
                                      <p:cBhvr>
                                        <p:cTn id="94" dur="1" fill="hold">
                                          <p:stCondLst>
                                            <p:cond delay="0"/>
                                          </p:stCondLst>
                                        </p:cTn>
                                        <p:tgtEl>
                                          <p:spTgt spid="316437"/>
                                        </p:tgtEl>
                                        <p:attrNameLst>
                                          <p:attrName>style.visibility</p:attrName>
                                        </p:attrNameLst>
                                      </p:cBhvr>
                                      <p:to>
                                        <p:strVal val="visible"/>
                                      </p:to>
                                    </p:set>
                                    <p:animEffect transition="in" filter="wipe(left)">
                                      <p:cBhvr>
                                        <p:cTn id="95" dur="500"/>
                                        <p:tgtEl>
                                          <p:spTgt spid="316437"/>
                                        </p:tgtEl>
                                      </p:cBhvr>
                                    </p:animEffect>
                                  </p:childTnLst>
                                </p:cTn>
                              </p:par>
                            </p:childTnLst>
                          </p:cTn>
                        </p:par>
                        <p:par>
                          <p:cTn id="96" fill="hold" nodeType="afterGroup">
                            <p:stCondLst>
                              <p:cond delay="2500"/>
                            </p:stCondLst>
                            <p:childTnLst>
                              <p:par>
                                <p:cTn id="97" presetID="1" presetClass="entr" presetSubtype="0" fill="hold" grpId="0" nodeType="afterEffect">
                                  <p:stCondLst>
                                    <p:cond delay="0"/>
                                  </p:stCondLst>
                                  <p:childTnLst>
                                    <p:set>
                                      <p:cBhvr>
                                        <p:cTn id="98" dur="1" fill="hold">
                                          <p:stCondLst>
                                            <p:cond delay="499"/>
                                          </p:stCondLst>
                                        </p:cTn>
                                        <p:tgtEl>
                                          <p:spTgt spid="316423"/>
                                        </p:tgtEl>
                                        <p:attrNameLst>
                                          <p:attrName>style.visibility</p:attrName>
                                        </p:attrNameLst>
                                      </p:cBhvr>
                                      <p:to>
                                        <p:strVal val="visible"/>
                                      </p:to>
                                    </p:set>
                                  </p:childTnLst>
                                </p:cTn>
                              </p:par>
                            </p:childTnLst>
                          </p:cTn>
                        </p:par>
                        <p:par>
                          <p:cTn id="99" fill="hold" nodeType="afterGroup">
                            <p:stCondLst>
                              <p:cond delay="3000"/>
                            </p:stCondLst>
                            <p:childTnLst>
                              <p:par>
                                <p:cTn id="100" presetID="22" presetClass="entr" presetSubtype="8" fill="hold" grpId="0" nodeType="afterEffect">
                                  <p:stCondLst>
                                    <p:cond delay="0"/>
                                  </p:stCondLst>
                                  <p:childTnLst>
                                    <p:set>
                                      <p:cBhvr>
                                        <p:cTn id="101" dur="1" fill="hold">
                                          <p:stCondLst>
                                            <p:cond delay="0"/>
                                          </p:stCondLst>
                                        </p:cTn>
                                        <p:tgtEl>
                                          <p:spTgt spid="316438"/>
                                        </p:tgtEl>
                                        <p:attrNameLst>
                                          <p:attrName>style.visibility</p:attrName>
                                        </p:attrNameLst>
                                      </p:cBhvr>
                                      <p:to>
                                        <p:strVal val="visible"/>
                                      </p:to>
                                    </p:set>
                                    <p:animEffect transition="in" filter="wipe(left)">
                                      <p:cBhvr>
                                        <p:cTn id="102" dur="500"/>
                                        <p:tgtEl>
                                          <p:spTgt spid="316438"/>
                                        </p:tgtEl>
                                      </p:cBhvr>
                                    </p:animEffect>
                                  </p:childTnLst>
                                </p:cTn>
                              </p:par>
                            </p:childTnLst>
                          </p:cTn>
                        </p:par>
                        <p:par>
                          <p:cTn id="103" fill="hold" nodeType="afterGroup">
                            <p:stCondLst>
                              <p:cond delay="3500"/>
                            </p:stCondLst>
                            <p:childTnLst>
                              <p:par>
                                <p:cTn id="104" presetID="1" presetClass="entr" presetSubtype="0" fill="hold" grpId="0" nodeType="afterEffect">
                                  <p:stCondLst>
                                    <p:cond delay="0"/>
                                  </p:stCondLst>
                                  <p:childTnLst>
                                    <p:set>
                                      <p:cBhvr>
                                        <p:cTn id="105" dur="1" fill="hold">
                                          <p:stCondLst>
                                            <p:cond delay="499"/>
                                          </p:stCondLst>
                                        </p:cTn>
                                        <p:tgtEl>
                                          <p:spTgt spid="316422"/>
                                        </p:tgtEl>
                                        <p:attrNameLst>
                                          <p:attrName>style.visibility</p:attrName>
                                        </p:attrNameLst>
                                      </p:cBhvr>
                                      <p:to>
                                        <p:strVal val="visible"/>
                                      </p:to>
                                    </p:set>
                                  </p:childTnLst>
                                </p:cTn>
                              </p:par>
                            </p:childTnLst>
                          </p:cTn>
                        </p:par>
                        <p:par>
                          <p:cTn id="106" fill="hold" nodeType="afterGroup">
                            <p:stCondLst>
                              <p:cond delay="4000"/>
                            </p:stCondLst>
                            <p:childTnLst>
                              <p:par>
                                <p:cTn id="107" presetID="22" presetClass="entr" presetSubtype="8" fill="hold" grpId="0" nodeType="afterEffect">
                                  <p:stCondLst>
                                    <p:cond delay="0"/>
                                  </p:stCondLst>
                                  <p:childTnLst>
                                    <p:set>
                                      <p:cBhvr>
                                        <p:cTn id="108" dur="1" fill="hold">
                                          <p:stCondLst>
                                            <p:cond delay="0"/>
                                          </p:stCondLst>
                                        </p:cTn>
                                        <p:tgtEl>
                                          <p:spTgt spid="316440"/>
                                        </p:tgtEl>
                                        <p:attrNameLst>
                                          <p:attrName>style.visibility</p:attrName>
                                        </p:attrNameLst>
                                      </p:cBhvr>
                                      <p:to>
                                        <p:strVal val="visible"/>
                                      </p:to>
                                    </p:set>
                                    <p:animEffect transition="in" filter="wipe(left)">
                                      <p:cBhvr>
                                        <p:cTn id="109" dur="500"/>
                                        <p:tgtEl>
                                          <p:spTgt spid="316440"/>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4" presetClass="entr" presetSubtype="32" fill="hold" grpId="0" nodeType="clickEffect">
                                  <p:stCondLst>
                                    <p:cond delay="0"/>
                                  </p:stCondLst>
                                  <p:childTnLst>
                                    <p:set>
                                      <p:cBhvr>
                                        <p:cTn id="113" dur="1" fill="hold">
                                          <p:stCondLst>
                                            <p:cond delay="0"/>
                                          </p:stCondLst>
                                        </p:cTn>
                                        <p:tgtEl>
                                          <p:spTgt spid="316439"/>
                                        </p:tgtEl>
                                        <p:attrNameLst>
                                          <p:attrName>style.visibility</p:attrName>
                                        </p:attrNameLst>
                                      </p:cBhvr>
                                      <p:to>
                                        <p:strVal val="visible"/>
                                      </p:to>
                                    </p:set>
                                    <p:animEffect transition="in" filter="box(out)">
                                      <p:cBhvr>
                                        <p:cTn id="114" dur="500"/>
                                        <p:tgtEl>
                                          <p:spTgt spid="316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53" grpId="0" autoUpdateAnimBg="0"/>
      <p:bldP spid="316419" grpId="0" animBg="1"/>
      <p:bldP spid="316420" grpId="0" animBg="1"/>
      <p:bldP spid="316421" grpId="0" autoUpdateAnimBg="0"/>
      <p:bldP spid="316422" grpId="0" autoUpdateAnimBg="0"/>
      <p:bldP spid="316423" grpId="0" autoUpdateAnimBg="0"/>
      <p:bldP spid="316424" grpId="0" autoUpdateAnimBg="0"/>
      <p:bldP spid="316425" grpId="0" autoUpdateAnimBg="0"/>
      <p:bldP spid="316426" grpId="0" autoUpdateAnimBg="0"/>
      <p:bldP spid="316427" grpId="0" animBg="1"/>
      <p:bldP spid="316428" grpId="0" animBg="1"/>
      <p:bldP spid="316429" grpId="0" animBg="1"/>
      <p:bldP spid="316430" grpId="0" animBg="1"/>
      <p:bldP spid="316431" grpId="0" autoUpdateAnimBg="0"/>
      <p:bldP spid="316432" grpId="0" autoUpdateAnimBg="0"/>
      <p:bldP spid="316433" grpId="0" autoUpdateAnimBg="0"/>
      <p:bldP spid="316434" grpId="0" autoUpdateAnimBg="0"/>
      <p:bldP spid="316435" grpId="0" animBg="1"/>
      <p:bldP spid="316436" grpId="0" animBg="1"/>
      <p:bldP spid="316437" grpId="0" animBg="1"/>
      <p:bldP spid="316438" grpId="0" animBg="1"/>
      <p:bldP spid="316439" grpId="0" autoUpdateAnimBg="0"/>
      <p:bldP spid="316440"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288131" y="260648"/>
            <a:ext cx="8424863" cy="576262"/>
          </a:xfrm>
        </p:spPr>
        <p:txBody>
          <a:bodyPr/>
          <a:lstStyle/>
          <a:p>
            <a:pPr algn="l">
              <a:defRPr/>
            </a:pPr>
            <a:r>
              <a:rPr altLang="en-US" sz="2800" b="1" cap="none" dirty="0">
                <a:solidFill>
                  <a:srgbClr val="EA0088"/>
                </a:solidFill>
                <a:latin typeface="Trebuchet MS" panose="020B0603020202020204" pitchFamily="34" charset="0"/>
              </a:rPr>
              <a:t>Using Excel: =BINOMDIST() Excel Function</a:t>
            </a:r>
          </a:p>
        </p:txBody>
      </p:sp>
      <p:sp>
        <p:nvSpPr>
          <p:cNvPr id="83971" name="Rectangle 3"/>
          <p:cNvSpPr>
            <a:spLocks noGrp="1" noChangeArrowheads="1"/>
          </p:cNvSpPr>
          <p:nvPr>
            <p:ph idx="1"/>
          </p:nvPr>
        </p:nvSpPr>
        <p:spPr>
          <a:xfrm>
            <a:off x="539750" y="981075"/>
            <a:ext cx="8064500" cy="1079500"/>
          </a:xfrm>
        </p:spPr>
        <p:txBody>
          <a:bodyPr/>
          <a:lstStyle/>
          <a:p>
            <a:pPr marL="0" indent="0" algn="just">
              <a:buFontTx/>
              <a:buNone/>
            </a:pPr>
            <a:r>
              <a:rPr lang="en-US" altLang="en-US" sz="2000" dirty="0">
                <a:latin typeface="Trebuchet MS" panose="020B0603020202020204" pitchFamily="34" charset="0"/>
                <a:ea typeface="ＭＳ Ｐゴシック" charset="-128"/>
                <a:cs typeface="Arial" charset="0"/>
              </a:rPr>
              <a:t>There is a </a:t>
            </a:r>
            <a:r>
              <a:rPr lang="en-US" altLang="en-US" sz="2000" b="1" i="1" dirty="0">
                <a:latin typeface="Trebuchet MS" panose="020B0603020202020204" pitchFamily="34" charset="0"/>
                <a:ea typeface="ＭＳ Ｐゴシック" charset="-128"/>
                <a:cs typeface="Arial" charset="0"/>
              </a:rPr>
              <a:t>binomial distribution</a:t>
            </a:r>
            <a:r>
              <a:rPr lang="en-US" altLang="en-US" sz="2000" dirty="0">
                <a:latin typeface="Trebuchet MS" panose="020B0603020202020204" pitchFamily="34" charset="0"/>
                <a:ea typeface="ＭＳ Ｐゴシック" charset="-128"/>
                <a:cs typeface="Arial" charset="0"/>
              </a:rPr>
              <a:t> function in Excel that can also be used to calculate these probabilities. For example:</a:t>
            </a:r>
          </a:p>
          <a:p>
            <a:pPr marL="0" indent="0">
              <a:buFontTx/>
              <a:buNone/>
            </a:pPr>
            <a:r>
              <a:rPr lang="en-US" altLang="en-US" sz="2000" dirty="0">
                <a:solidFill>
                  <a:srgbClr val="0000FF"/>
                </a:solidFill>
                <a:latin typeface="Trebuchet MS" panose="020B0603020202020204" pitchFamily="34" charset="0"/>
                <a:ea typeface="ＭＳ Ｐゴシック" charset="-128"/>
                <a:cs typeface="Arial" charset="0"/>
              </a:rPr>
              <a:t>What is the probability that Pat gets </a:t>
            </a:r>
            <a:r>
              <a:rPr lang="en-US" altLang="en-US" sz="2000" b="1" i="1" dirty="0">
                <a:solidFill>
                  <a:srgbClr val="0000FF"/>
                </a:solidFill>
                <a:latin typeface="Trebuchet MS" panose="020B0603020202020204" pitchFamily="34" charset="0"/>
                <a:ea typeface="ＭＳ Ｐゴシック" charset="-128"/>
                <a:cs typeface="Arial" charset="0"/>
              </a:rPr>
              <a:t>two answers</a:t>
            </a:r>
            <a:r>
              <a:rPr lang="en-US" altLang="en-US" sz="2000" dirty="0">
                <a:solidFill>
                  <a:srgbClr val="0000FF"/>
                </a:solidFill>
                <a:latin typeface="Trebuchet MS" panose="020B0603020202020204" pitchFamily="34" charset="0"/>
                <a:ea typeface="ＭＳ Ｐゴシック" charset="-128"/>
                <a:cs typeface="Arial" charset="0"/>
              </a:rPr>
              <a:t> correct?</a:t>
            </a:r>
            <a:endParaRPr lang="en-US" altLang="en-US" sz="2000" dirty="0">
              <a:latin typeface="Trebuchet MS" panose="020B0603020202020204" pitchFamily="34" charset="0"/>
              <a:ea typeface="ＭＳ Ｐゴシック" charset="-128"/>
              <a:cs typeface="Arial" charset="0"/>
            </a:endParaRPr>
          </a:p>
        </p:txBody>
      </p:sp>
      <p:sp>
        <p:nvSpPr>
          <p:cNvPr id="17"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80</a:t>
            </a:fld>
            <a:endParaRPr lang="en-AU" altLang="en-US" sz="1400" b="1" baseline="0" dirty="0">
              <a:latin typeface="Times" pitchFamily="18" charset="0"/>
            </a:endParaRPr>
          </a:p>
        </p:txBody>
      </p:sp>
      <p:pic>
        <p:nvPicPr>
          <p:cNvPr id="83973"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2106612"/>
            <a:ext cx="4896544" cy="379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4" name="Text Box 5"/>
          <p:cNvSpPr txBox="1">
            <a:spLocks noChangeArrowheads="1"/>
          </p:cNvSpPr>
          <p:nvPr/>
        </p:nvSpPr>
        <p:spPr bwMode="auto">
          <a:xfrm>
            <a:off x="6372225" y="2420888"/>
            <a:ext cx="25675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dirty="0">
                <a:latin typeface="Tahoma" charset="0"/>
              </a:rPr>
              <a:t>Number of successes</a:t>
            </a:r>
          </a:p>
        </p:txBody>
      </p:sp>
      <p:sp>
        <p:nvSpPr>
          <p:cNvPr id="83975" name="Text Box 6"/>
          <p:cNvSpPr txBox="1">
            <a:spLocks noChangeArrowheads="1"/>
          </p:cNvSpPr>
          <p:nvPr/>
        </p:nvSpPr>
        <p:spPr bwMode="auto">
          <a:xfrm>
            <a:off x="6443663" y="2997150"/>
            <a:ext cx="20104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dirty="0">
                <a:latin typeface="Tahoma" charset="0"/>
              </a:rPr>
              <a:t>Number of trials</a:t>
            </a:r>
          </a:p>
        </p:txBody>
      </p:sp>
      <p:sp>
        <p:nvSpPr>
          <p:cNvPr id="83976" name="Text Box 7"/>
          <p:cNvSpPr txBox="1">
            <a:spLocks noChangeArrowheads="1"/>
          </p:cNvSpPr>
          <p:nvPr/>
        </p:nvSpPr>
        <p:spPr bwMode="auto">
          <a:xfrm>
            <a:off x="6443663" y="3511530"/>
            <a:ext cx="1609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a:latin typeface="Tahoma" charset="0"/>
              </a:rPr>
              <a:t>P(success)</a:t>
            </a:r>
          </a:p>
        </p:txBody>
      </p:sp>
      <p:sp>
        <p:nvSpPr>
          <p:cNvPr id="83977" name="Text Box 8"/>
          <p:cNvSpPr txBox="1">
            <a:spLocks noChangeArrowheads="1"/>
          </p:cNvSpPr>
          <p:nvPr/>
        </p:nvSpPr>
        <p:spPr bwMode="auto">
          <a:xfrm>
            <a:off x="6516688" y="4190980"/>
            <a:ext cx="1727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a:latin typeface="Tahoma" charset="0"/>
              </a:rPr>
              <a:t>cumulative</a:t>
            </a:r>
          </a:p>
          <a:p>
            <a:pPr>
              <a:spcBef>
                <a:spcPct val="0"/>
              </a:spcBef>
              <a:buFontTx/>
              <a:buNone/>
            </a:pPr>
            <a:r>
              <a:rPr lang="en-US" altLang="en-US" sz="2000" baseline="0">
                <a:latin typeface="Tahoma" charset="0"/>
              </a:rPr>
              <a:t>(i.e. P(X≤x)?)</a:t>
            </a:r>
          </a:p>
        </p:txBody>
      </p:sp>
      <p:sp>
        <p:nvSpPr>
          <p:cNvPr id="83978" name="Line 9"/>
          <p:cNvSpPr>
            <a:spLocks noChangeShapeType="1"/>
          </p:cNvSpPr>
          <p:nvPr/>
        </p:nvSpPr>
        <p:spPr bwMode="auto">
          <a:xfrm flipH="1">
            <a:off x="4067175" y="2749530"/>
            <a:ext cx="2233613" cy="169863"/>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83979" name="Line 10"/>
          <p:cNvSpPr>
            <a:spLocks noChangeShapeType="1"/>
          </p:cNvSpPr>
          <p:nvPr/>
        </p:nvSpPr>
        <p:spPr bwMode="auto">
          <a:xfrm flipH="1">
            <a:off x="4140200" y="3109893"/>
            <a:ext cx="2209800"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83980" name="Line 11"/>
          <p:cNvSpPr>
            <a:spLocks noChangeShapeType="1"/>
          </p:cNvSpPr>
          <p:nvPr/>
        </p:nvSpPr>
        <p:spPr bwMode="auto">
          <a:xfrm flipH="1" flipV="1">
            <a:off x="4211638" y="3398818"/>
            <a:ext cx="2089150" cy="287337"/>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83981" name="Line 12"/>
          <p:cNvSpPr>
            <a:spLocks noChangeShapeType="1"/>
          </p:cNvSpPr>
          <p:nvPr/>
        </p:nvSpPr>
        <p:spPr bwMode="auto">
          <a:xfrm flipH="1" flipV="1">
            <a:off x="4211637" y="3686154"/>
            <a:ext cx="2160587" cy="792163"/>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83982" name="Text Box 13"/>
          <p:cNvSpPr txBox="1">
            <a:spLocks noChangeArrowheads="1"/>
          </p:cNvSpPr>
          <p:nvPr/>
        </p:nvSpPr>
        <p:spPr bwMode="auto">
          <a:xfrm>
            <a:off x="6443663" y="4983113"/>
            <a:ext cx="19559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dirty="0">
                <a:solidFill>
                  <a:srgbClr val="0000FF"/>
                </a:solidFill>
                <a:latin typeface="Tahoma" charset="0"/>
              </a:rPr>
              <a:t>P(X=2)=0.3020</a:t>
            </a:r>
          </a:p>
        </p:txBody>
      </p:sp>
      <p:sp>
        <p:nvSpPr>
          <p:cNvPr id="83983" name="Line 14"/>
          <p:cNvSpPr>
            <a:spLocks noChangeShapeType="1"/>
          </p:cNvSpPr>
          <p:nvPr/>
        </p:nvSpPr>
        <p:spPr bwMode="auto">
          <a:xfrm flipH="1" flipV="1">
            <a:off x="4500563" y="4262418"/>
            <a:ext cx="1871662" cy="936625"/>
          </a:xfrm>
          <a:prstGeom prst="line">
            <a:avLst/>
          </a:prstGeom>
          <a:noFill/>
          <a:ln w="19050">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83984"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400" b="1">
                <a:latin typeface="Tahoma" charset="0"/>
                <a:cs typeface="Tahoma" charset="0"/>
              </a:rPr>
              <a:t>0</a:t>
            </a:r>
          </a:p>
        </p:txBody>
      </p:sp>
    </p:spTree>
    <p:custDataLst>
      <p:tags r:id="rId1"/>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313" y="2133600"/>
            <a:ext cx="5091112" cy="3743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5" name="Rectangle 4"/>
          <p:cNvSpPr>
            <a:spLocks noGrp="1" noChangeArrowheads="1"/>
          </p:cNvSpPr>
          <p:nvPr>
            <p:ph idx="1"/>
          </p:nvPr>
        </p:nvSpPr>
        <p:spPr>
          <a:xfrm>
            <a:off x="409575" y="990600"/>
            <a:ext cx="8353425" cy="4114800"/>
          </a:xfrm>
        </p:spPr>
        <p:txBody>
          <a:bodyPr/>
          <a:lstStyle/>
          <a:p>
            <a:pPr marL="0" indent="0">
              <a:buFontTx/>
              <a:buNone/>
            </a:pPr>
            <a:r>
              <a:rPr lang="en-US" altLang="en-US" sz="2000">
                <a:latin typeface="Trebuchet MS" panose="020B0603020202020204" pitchFamily="34" charset="0"/>
                <a:ea typeface="ＭＳ Ｐゴシック" charset="-128"/>
                <a:cs typeface="Arial" charset="0"/>
              </a:rPr>
              <a:t>There is a </a:t>
            </a:r>
            <a:r>
              <a:rPr lang="en-US" altLang="en-US" sz="2000" b="1" i="1">
                <a:latin typeface="Trebuchet MS" panose="020B0603020202020204" pitchFamily="34" charset="0"/>
                <a:ea typeface="ＭＳ Ｐゴシック" charset="-128"/>
                <a:cs typeface="Arial" charset="0"/>
              </a:rPr>
              <a:t>binomial distribution</a:t>
            </a:r>
            <a:r>
              <a:rPr lang="en-US" altLang="en-US" sz="2000">
                <a:latin typeface="Trebuchet MS" panose="020B0603020202020204" pitchFamily="34" charset="0"/>
                <a:ea typeface="ＭＳ Ｐゴシック" charset="-128"/>
                <a:cs typeface="Arial" charset="0"/>
              </a:rPr>
              <a:t> function in Excel that can also be used to calculate these probabilities. For example:</a:t>
            </a:r>
          </a:p>
          <a:p>
            <a:pPr marL="0" indent="0">
              <a:buFontTx/>
              <a:buNone/>
            </a:pPr>
            <a:r>
              <a:rPr lang="en-US" altLang="en-US" sz="2000">
                <a:solidFill>
                  <a:srgbClr val="0000FF"/>
                </a:solidFill>
                <a:latin typeface="Trebuchet MS" panose="020B0603020202020204" pitchFamily="34" charset="0"/>
                <a:ea typeface="ＭＳ Ｐゴシック" charset="-128"/>
                <a:cs typeface="Arial" charset="0"/>
              </a:rPr>
              <a:t>What is the probability that Pat fails the quiz?</a:t>
            </a:r>
            <a:endParaRPr lang="en-US" altLang="en-US" sz="2000">
              <a:latin typeface="Trebuchet MS" panose="020B0603020202020204" pitchFamily="34" charset="0"/>
              <a:ea typeface="ＭＳ Ｐゴシック" charset="-128"/>
              <a:cs typeface="Arial" charset="0"/>
            </a:endParaRPr>
          </a:p>
        </p:txBody>
      </p:sp>
      <p:sp>
        <p:nvSpPr>
          <p:cNvPr id="18"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81</a:t>
            </a:fld>
            <a:endParaRPr lang="en-AU" altLang="en-US" sz="1400" b="1" baseline="0" dirty="0">
              <a:latin typeface="Times" pitchFamily="18" charset="0"/>
            </a:endParaRPr>
          </a:p>
        </p:txBody>
      </p:sp>
      <p:sp>
        <p:nvSpPr>
          <p:cNvPr id="84997" name="Text Box 5"/>
          <p:cNvSpPr txBox="1">
            <a:spLocks noChangeArrowheads="1"/>
          </p:cNvSpPr>
          <p:nvPr/>
        </p:nvSpPr>
        <p:spPr bwMode="auto">
          <a:xfrm>
            <a:off x="6300788" y="2379633"/>
            <a:ext cx="25675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dirty="0">
                <a:latin typeface="Tahoma" charset="0"/>
              </a:rPr>
              <a:t>Number of successes</a:t>
            </a:r>
          </a:p>
        </p:txBody>
      </p:sp>
      <p:sp>
        <p:nvSpPr>
          <p:cNvPr id="84998" name="Text Box 6"/>
          <p:cNvSpPr txBox="1">
            <a:spLocks noChangeArrowheads="1"/>
          </p:cNvSpPr>
          <p:nvPr/>
        </p:nvSpPr>
        <p:spPr bwMode="auto">
          <a:xfrm>
            <a:off x="6372225" y="2997170"/>
            <a:ext cx="20104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dirty="0">
                <a:latin typeface="Tahoma" charset="0"/>
              </a:rPr>
              <a:t>Number of trials</a:t>
            </a:r>
          </a:p>
        </p:txBody>
      </p:sp>
      <p:sp>
        <p:nvSpPr>
          <p:cNvPr id="84999" name="Text Box 7"/>
          <p:cNvSpPr txBox="1">
            <a:spLocks noChangeArrowheads="1"/>
          </p:cNvSpPr>
          <p:nvPr/>
        </p:nvSpPr>
        <p:spPr bwMode="auto">
          <a:xfrm>
            <a:off x="6372225" y="3644900"/>
            <a:ext cx="1376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a:latin typeface="Tahoma" charset="0"/>
              </a:rPr>
              <a:t>P(success)</a:t>
            </a:r>
          </a:p>
        </p:txBody>
      </p:sp>
      <p:sp>
        <p:nvSpPr>
          <p:cNvPr id="85000" name="Text Box 8"/>
          <p:cNvSpPr txBox="1">
            <a:spLocks noChangeArrowheads="1"/>
          </p:cNvSpPr>
          <p:nvPr/>
        </p:nvSpPr>
        <p:spPr bwMode="auto">
          <a:xfrm>
            <a:off x="6372225" y="4292600"/>
            <a:ext cx="17287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a:latin typeface="Tahoma" charset="0"/>
              </a:rPr>
              <a:t>cumulative</a:t>
            </a:r>
          </a:p>
          <a:p>
            <a:pPr>
              <a:spcBef>
                <a:spcPct val="0"/>
              </a:spcBef>
              <a:buFontTx/>
              <a:buNone/>
            </a:pPr>
            <a:r>
              <a:rPr lang="en-US" altLang="en-US" sz="2000" baseline="0">
                <a:latin typeface="Tahoma" charset="0"/>
              </a:rPr>
              <a:t>(i.e. P(X≤x)?)</a:t>
            </a:r>
          </a:p>
        </p:txBody>
      </p:sp>
      <p:sp>
        <p:nvSpPr>
          <p:cNvPr id="85001" name="Line 9"/>
          <p:cNvSpPr>
            <a:spLocks noChangeShapeType="1"/>
          </p:cNvSpPr>
          <p:nvPr/>
        </p:nvSpPr>
        <p:spPr bwMode="auto">
          <a:xfrm flipH="1">
            <a:off x="4140199" y="2636838"/>
            <a:ext cx="2016125" cy="287337"/>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85002" name="Line 10"/>
          <p:cNvSpPr>
            <a:spLocks noChangeShapeType="1"/>
          </p:cNvSpPr>
          <p:nvPr/>
        </p:nvSpPr>
        <p:spPr bwMode="auto">
          <a:xfrm flipH="1">
            <a:off x="4140199" y="3213100"/>
            <a:ext cx="2087564" cy="20638"/>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85003" name="Line 11"/>
          <p:cNvSpPr>
            <a:spLocks noChangeShapeType="1"/>
          </p:cNvSpPr>
          <p:nvPr/>
        </p:nvSpPr>
        <p:spPr bwMode="auto">
          <a:xfrm flipH="1" flipV="1">
            <a:off x="4211637" y="3456146"/>
            <a:ext cx="2016125" cy="404653"/>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85004" name="Line 12"/>
          <p:cNvSpPr>
            <a:spLocks noChangeShapeType="1"/>
          </p:cNvSpPr>
          <p:nvPr/>
        </p:nvSpPr>
        <p:spPr bwMode="auto">
          <a:xfrm flipH="1" flipV="1">
            <a:off x="4211638" y="3789363"/>
            <a:ext cx="2016125" cy="86360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85005" name="Text Box 13"/>
          <p:cNvSpPr txBox="1">
            <a:spLocks noChangeArrowheads="1"/>
          </p:cNvSpPr>
          <p:nvPr/>
        </p:nvSpPr>
        <p:spPr bwMode="auto">
          <a:xfrm>
            <a:off x="6372225" y="5300633"/>
            <a:ext cx="19559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dirty="0">
                <a:solidFill>
                  <a:srgbClr val="0000FF"/>
                </a:solidFill>
                <a:latin typeface="Tahoma" charset="0"/>
              </a:rPr>
              <a:t>P(X≤4)=0.9672</a:t>
            </a:r>
          </a:p>
        </p:txBody>
      </p:sp>
      <p:sp>
        <p:nvSpPr>
          <p:cNvPr id="85006" name="Line 14"/>
          <p:cNvSpPr>
            <a:spLocks noChangeShapeType="1"/>
          </p:cNvSpPr>
          <p:nvPr/>
        </p:nvSpPr>
        <p:spPr bwMode="auto">
          <a:xfrm flipH="1" flipV="1">
            <a:off x="4427984" y="4292600"/>
            <a:ext cx="1872804" cy="1152525"/>
          </a:xfrm>
          <a:prstGeom prst="line">
            <a:avLst/>
          </a:prstGeom>
          <a:noFill/>
          <a:ln w="19050">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85007"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400" b="1">
                <a:latin typeface="Tahoma" charset="0"/>
                <a:cs typeface="Tahoma" charset="0"/>
              </a:rPr>
              <a:t>0</a:t>
            </a:r>
          </a:p>
        </p:txBody>
      </p:sp>
      <p:sp>
        <p:nvSpPr>
          <p:cNvPr id="17" name="Rectangle 2"/>
          <p:cNvSpPr txBox="1">
            <a:spLocks noChangeArrowheads="1"/>
          </p:cNvSpPr>
          <p:nvPr/>
        </p:nvSpPr>
        <p:spPr bwMode="auto">
          <a:xfrm>
            <a:off x="215106" y="191928"/>
            <a:ext cx="8424863" cy="576263"/>
          </a:xfrm>
          <a:prstGeom prst="rect">
            <a:avLst/>
          </a:prstGeom>
          <a:noFill/>
          <a:ln w="9525">
            <a:noFill/>
            <a:miter lim="800000"/>
            <a:headEnd/>
            <a:tailEnd/>
          </a:ln>
        </p:spPr>
        <p:txBody>
          <a:bodyPr anchor="b"/>
          <a:lstStyle/>
          <a:p>
            <a:pPr eaLnBrk="1" hangingPunct="1">
              <a:defRPr/>
            </a:pPr>
            <a:r>
              <a:rPr lang="en-US" sz="3200" b="1" kern="0" baseline="0" dirty="0">
                <a:solidFill>
                  <a:srgbClr val="EA0088"/>
                </a:solidFill>
                <a:latin typeface="+mj-lt"/>
                <a:ea typeface="+mj-ea"/>
                <a:cs typeface="+mj-cs"/>
              </a:rPr>
              <a:t>Using Excel: =BINOMDIST() Excel Function</a:t>
            </a:r>
          </a:p>
        </p:txBody>
      </p:sp>
    </p:spTree>
    <p:custDataLst>
      <p:tags r:id="rId1"/>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68313" y="404813"/>
            <a:ext cx="7772400" cy="647700"/>
          </a:xfrm>
        </p:spPr>
        <p:txBody>
          <a:bodyPr/>
          <a:lstStyle/>
          <a:p>
            <a:pPr algn="l">
              <a:defRPr/>
            </a:pPr>
            <a:r>
              <a:rPr altLang="en-US" sz="3200" cap="none" dirty="0">
                <a:solidFill>
                  <a:srgbClr val="EA0088"/>
                </a:solidFill>
                <a:latin typeface="Trebuchet MS" panose="020B0603020202020204" pitchFamily="34" charset="0"/>
              </a:rPr>
              <a:t>Binomial Distribution…</a:t>
            </a:r>
          </a:p>
        </p:txBody>
      </p:sp>
      <p:sp>
        <p:nvSpPr>
          <p:cNvPr id="86019" name="Rectangle 3"/>
          <p:cNvSpPr>
            <a:spLocks noGrp="1" noChangeArrowheads="1"/>
          </p:cNvSpPr>
          <p:nvPr>
            <p:ph idx="1"/>
          </p:nvPr>
        </p:nvSpPr>
        <p:spPr>
          <a:xfrm>
            <a:off x="539750" y="1268413"/>
            <a:ext cx="7772400" cy="4114800"/>
          </a:xfrm>
        </p:spPr>
        <p:txBody>
          <a:bodyPr/>
          <a:lstStyle/>
          <a:p>
            <a:pPr marL="0" indent="0" algn="just">
              <a:buFontTx/>
              <a:buNone/>
            </a:pPr>
            <a:r>
              <a:rPr lang="en-US" altLang="en-US" sz="2400" dirty="0">
                <a:latin typeface="Trebuchet MS" panose="020B0603020202020204" pitchFamily="34" charset="0"/>
                <a:ea typeface="ＭＳ Ｐゴシック" charset="-128"/>
                <a:cs typeface="Arial" charset="0"/>
              </a:rPr>
              <a:t>As you might expect, statisticians have developed general formulas for the mean, variance, and standard deviation of a binomial random variable. They are:</a:t>
            </a:r>
          </a:p>
          <a:p>
            <a:pPr marL="0" indent="0">
              <a:buFontTx/>
              <a:buNone/>
            </a:pPr>
            <a:endParaRPr lang="en-US" altLang="en-US" sz="2400" dirty="0">
              <a:latin typeface="Trebuchet MS" panose="020B0603020202020204" pitchFamily="34" charset="0"/>
              <a:ea typeface="ＭＳ Ｐゴシック" charset="-128"/>
              <a:cs typeface="Arial" charset="0"/>
            </a:endParaRPr>
          </a:p>
          <a:p>
            <a:pPr marL="0" indent="0">
              <a:buFontTx/>
              <a:buNone/>
            </a:pPr>
            <a:endParaRPr lang="en-US" altLang="en-US" sz="2400" dirty="0">
              <a:latin typeface="Trebuchet MS" panose="020B0603020202020204" pitchFamily="34" charset="0"/>
              <a:ea typeface="ＭＳ Ｐゴシック" charset="-128"/>
              <a:cs typeface="Arial" charset="0"/>
            </a:endParaRPr>
          </a:p>
        </p:txBody>
      </p:sp>
      <p:sp>
        <p:nvSpPr>
          <p:cNvPr id="7"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82</a:t>
            </a:fld>
            <a:endParaRPr lang="en-AU" altLang="en-US" sz="1400" b="1" baseline="0" dirty="0">
              <a:latin typeface="Times" pitchFamily="18" charset="0"/>
            </a:endParaRPr>
          </a:p>
        </p:txBody>
      </p:sp>
      <p:pic>
        <p:nvPicPr>
          <p:cNvPr id="86021"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5656" y="2852936"/>
            <a:ext cx="2303463" cy="161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2"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400" b="1">
                <a:latin typeface="Tahoma" charset="0"/>
                <a:cs typeface="Tahoma" charset="0"/>
              </a:rPr>
              <a:t>0</a:t>
            </a:r>
          </a:p>
        </p:txBody>
      </p:sp>
    </p:spTree>
    <p:custDataLst>
      <p:tags r:id="rId1"/>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p:cNvSpPr txBox="1">
            <a:spLocks noChangeArrowheads="1"/>
          </p:cNvSpPr>
          <p:nvPr/>
        </p:nvSpPr>
        <p:spPr bwMode="auto">
          <a:xfrm>
            <a:off x="611188" y="1267817"/>
            <a:ext cx="7848600" cy="3889375"/>
          </a:xfrm>
          <a:prstGeom prst="rect">
            <a:avLst/>
          </a:prstGeom>
          <a:noFill/>
          <a:ln w="9525">
            <a:noFill/>
            <a:miter lim="800000"/>
            <a:headEnd/>
            <a:tailEnd/>
          </a:ln>
        </p:spPr>
        <p:txBody>
          <a:bodyPr/>
          <a:lstStyle/>
          <a:p>
            <a:pPr marL="0" lvl="1" algn="just">
              <a:spcBef>
                <a:spcPct val="20000"/>
              </a:spcBef>
              <a:buClr>
                <a:srgbClr val="FF0000"/>
              </a:buClr>
              <a:defRPr/>
            </a:pPr>
            <a:r>
              <a:rPr lang="en-US" kern="0" baseline="0" dirty="0">
                <a:latin typeface="Trebuchet MS" panose="020B0603020202020204" pitchFamily="34" charset="0"/>
                <a:ea typeface="+mn-ea"/>
              </a:rPr>
              <a:t>Records show 30% of customers in a shoe store make payments using a credit card. This morning 20 customers purchased shoes. Use Table 1 of Appendix B to answer the following questions.</a:t>
            </a:r>
          </a:p>
          <a:p>
            <a:pPr marL="514350" lvl="1" indent="-514350" algn="just">
              <a:spcBef>
                <a:spcPct val="20000"/>
              </a:spcBef>
              <a:buClr>
                <a:schemeClr val="tx1"/>
              </a:buClr>
              <a:buFont typeface="+mj-lt"/>
              <a:buAutoNum type="romanLcPeriod"/>
              <a:defRPr/>
            </a:pPr>
            <a:r>
              <a:rPr lang="en-US" kern="0" baseline="0" dirty="0">
                <a:latin typeface="Trebuchet MS" panose="020B0603020202020204" pitchFamily="34" charset="0"/>
                <a:ea typeface="+mn-ea"/>
              </a:rPr>
              <a:t>What is the expected number of customers who used a credit card?</a:t>
            </a:r>
          </a:p>
          <a:p>
            <a:pPr marL="514350" lvl="1" indent="-514350" algn="just">
              <a:spcBef>
                <a:spcPct val="20000"/>
              </a:spcBef>
              <a:buClr>
                <a:schemeClr val="tx1"/>
              </a:buClr>
              <a:buFont typeface="+mj-lt"/>
              <a:buAutoNum type="romanLcPeriod"/>
              <a:defRPr/>
            </a:pPr>
            <a:r>
              <a:rPr lang="en-US" kern="0" baseline="0" dirty="0">
                <a:latin typeface="Trebuchet MS" panose="020B0603020202020204" pitchFamily="34" charset="0"/>
                <a:ea typeface="+mn-ea"/>
              </a:rPr>
              <a:t>What is the standard deviation of the number of customers who used a credit card?</a:t>
            </a:r>
          </a:p>
        </p:txBody>
      </p:sp>
      <p:sp>
        <p:nvSpPr>
          <p:cNvPr id="4" name="Rectangle 2"/>
          <p:cNvSpPr>
            <a:spLocks noGrp="1" noChangeArrowheads="1"/>
          </p:cNvSpPr>
          <p:nvPr>
            <p:ph type="title"/>
          </p:nvPr>
        </p:nvSpPr>
        <p:spPr>
          <a:xfrm>
            <a:off x="468313" y="404813"/>
            <a:ext cx="7772400" cy="647700"/>
          </a:xfrm>
        </p:spPr>
        <p:txBody>
          <a:bodyPr/>
          <a:lstStyle/>
          <a:p>
            <a:pPr algn="l">
              <a:defRPr/>
            </a:pPr>
            <a:r>
              <a:rPr altLang="en-US" sz="3200" cap="none" dirty="0">
                <a:solidFill>
                  <a:srgbClr val="EA0088"/>
                </a:solidFill>
                <a:latin typeface="Trebuchet MS" panose="020B0603020202020204" pitchFamily="34" charset="0"/>
              </a:rPr>
              <a:t>Example 11</a:t>
            </a:r>
          </a:p>
        </p:txBody>
      </p:sp>
      <p:sp>
        <p:nvSpPr>
          <p:cNvPr id="5"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83</a:t>
            </a:fld>
            <a:endParaRPr lang="en-AU" altLang="en-US" sz="1400" b="1" baseline="0" dirty="0">
              <a:latin typeface="Times"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68313" y="404813"/>
            <a:ext cx="7772400" cy="647700"/>
          </a:xfrm>
        </p:spPr>
        <p:txBody>
          <a:bodyPr/>
          <a:lstStyle/>
          <a:p>
            <a:pPr algn="l">
              <a:defRPr/>
            </a:pPr>
            <a:r>
              <a:rPr altLang="en-US" sz="3200" cap="none" dirty="0">
                <a:solidFill>
                  <a:srgbClr val="EA0088"/>
                </a:solidFill>
                <a:latin typeface="Trebuchet MS" panose="020B0603020202020204" pitchFamily="34" charset="0"/>
              </a:rPr>
              <a:t>Example 11: Solution</a:t>
            </a:r>
          </a:p>
        </p:txBody>
      </p:sp>
      <p:sp>
        <p:nvSpPr>
          <p:cNvPr id="88066" name="Rectangle 2"/>
          <p:cNvSpPr>
            <a:spLocks noGrp="1" noChangeArrowheads="1"/>
          </p:cNvSpPr>
          <p:nvPr>
            <p:ph idx="1"/>
          </p:nvPr>
        </p:nvSpPr>
        <p:spPr>
          <a:xfrm>
            <a:off x="539552" y="3284984"/>
            <a:ext cx="7772400" cy="2088232"/>
          </a:xfrm>
        </p:spPr>
        <p:txBody>
          <a:bodyPr/>
          <a:lstStyle/>
          <a:p>
            <a:pPr marL="571500" indent="-571500">
              <a:lnSpc>
                <a:spcPct val="90000"/>
              </a:lnSpc>
              <a:spcAft>
                <a:spcPts val="1200"/>
              </a:spcAft>
              <a:buAutoNum type="romanLcPeriod"/>
            </a:pPr>
            <a:r>
              <a:rPr lang="en-US" altLang="en-US" sz="2400" dirty="0">
                <a:solidFill>
                  <a:schemeClr val="accent2"/>
                </a:solidFill>
                <a:latin typeface="Trebuchet MS" panose="020B0603020202020204" pitchFamily="34" charset="0"/>
                <a:ea typeface="ＭＳ Ｐゴシック" charset="-128"/>
                <a:cs typeface="Arial" charset="0"/>
              </a:rPr>
              <a:t>E(X) = </a:t>
            </a:r>
            <a:r>
              <a:rPr lang="en-US" altLang="en-US" sz="2400" dirty="0" err="1">
                <a:solidFill>
                  <a:schemeClr val="accent2"/>
                </a:solidFill>
                <a:latin typeface="Trebuchet MS" panose="020B0603020202020204" pitchFamily="34" charset="0"/>
                <a:ea typeface="ＭＳ Ｐゴシック" charset="-128"/>
                <a:cs typeface="Arial" charset="0"/>
              </a:rPr>
              <a:t>np</a:t>
            </a:r>
            <a:r>
              <a:rPr lang="en-US" altLang="en-US" sz="2400" dirty="0">
                <a:solidFill>
                  <a:schemeClr val="accent2"/>
                </a:solidFill>
                <a:latin typeface="Trebuchet MS" panose="020B0603020202020204" pitchFamily="34" charset="0"/>
                <a:ea typeface="ＭＳ Ｐゴシック" charset="-128"/>
                <a:cs typeface="Arial" charset="0"/>
              </a:rPr>
              <a:t> = 20(0.30) = 6</a:t>
            </a:r>
          </a:p>
          <a:p>
            <a:pPr marL="571500" indent="-571500">
              <a:lnSpc>
                <a:spcPct val="90000"/>
              </a:lnSpc>
              <a:buAutoNum type="romanLcPeriod"/>
            </a:pPr>
            <a:r>
              <a:rPr lang="en-US" altLang="en-US" sz="2400" dirty="0">
                <a:solidFill>
                  <a:schemeClr val="accent2"/>
                </a:solidFill>
                <a:latin typeface="Trebuchet MS" panose="020B0603020202020204" pitchFamily="34" charset="0"/>
                <a:ea typeface="ＭＳ Ｐゴシック" charset="-128"/>
                <a:cs typeface="Arial" charset="0"/>
              </a:rPr>
              <a:t>V(X) = </a:t>
            </a:r>
            <a:r>
              <a:rPr lang="en-US" altLang="en-US" sz="2400" dirty="0" err="1">
                <a:solidFill>
                  <a:schemeClr val="accent2"/>
                </a:solidFill>
                <a:latin typeface="Trebuchet MS" panose="020B0603020202020204" pitchFamily="34" charset="0"/>
                <a:ea typeface="ＭＳ Ｐゴシック" charset="-128"/>
                <a:cs typeface="Arial" charset="0"/>
              </a:rPr>
              <a:t>np</a:t>
            </a:r>
            <a:r>
              <a:rPr lang="en-US" altLang="en-US" sz="2400" dirty="0">
                <a:solidFill>
                  <a:schemeClr val="accent2"/>
                </a:solidFill>
                <a:latin typeface="Trebuchet MS" panose="020B0603020202020204" pitchFamily="34" charset="0"/>
                <a:ea typeface="ＭＳ Ｐゴシック" charset="-128"/>
                <a:cs typeface="Arial" charset="0"/>
              </a:rPr>
              <a:t>(1-p) </a:t>
            </a:r>
          </a:p>
          <a:p>
            <a:pPr>
              <a:lnSpc>
                <a:spcPct val="90000"/>
              </a:lnSpc>
              <a:buFontTx/>
              <a:buNone/>
            </a:pPr>
            <a:r>
              <a:rPr lang="en-US" altLang="en-US" sz="2400" dirty="0">
                <a:solidFill>
                  <a:schemeClr val="accent2"/>
                </a:solidFill>
                <a:latin typeface="Trebuchet MS" panose="020B0603020202020204" pitchFamily="34" charset="0"/>
                <a:ea typeface="ＭＳ Ｐゴシック" charset="-128"/>
                <a:cs typeface="Arial" charset="0"/>
              </a:rPr>
              <a:t>            = 20(0.30)(0.70) = 4.2</a:t>
            </a:r>
          </a:p>
          <a:p>
            <a:pPr>
              <a:lnSpc>
                <a:spcPct val="90000"/>
              </a:lnSpc>
              <a:buFontTx/>
              <a:buNone/>
            </a:pPr>
            <a:r>
              <a:rPr lang="en-US" altLang="en-US" sz="2400" dirty="0">
                <a:solidFill>
                  <a:schemeClr val="accent2"/>
                </a:solidFill>
                <a:latin typeface="Trebuchet MS" panose="020B0603020202020204" pitchFamily="34" charset="0"/>
                <a:ea typeface="ＭＳ Ｐゴシック" charset="-128"/>
                <a:cs typeface="Arial" charset="0"/>
              </a:rPr>
              <a:t>		 SD(X) = </a:t>
            </a:r>
            <a:r>
              <a:rPr lang="en-US" altLang="en-US" sz="2400" dirty="0">
                <a:solidFill>
                  <a:schemeClr val="accent2"/>
                </a:solidFill>
                <a:latin typeface="Trebuchet MS" panose="020B0603020202020204" pitchFamily="34" charset="0"/>
                <a:ea typeface="ＭＳ Ｐゴシック" charset="-128"/>
                <a:cs typeface="Arial" charset="0"/>
                <a:sym typeface="Symbol" pitchFamily="18" charset="2"/>
              </a:rPr>
              <a:t>4.2  =  2.04</a:t>
            </a:r>
            <a:endParaRPr lang="en-US" altLang="en-US" sz="2400" dirty="0">
              <a:solidFill>
                <a:schemeClr val="accent2"/>
              </a:solidFill>
              <a:latin typeface="Trebuchet MS" panose="020B0603020202020204" pitchFamily="34" charset="0"/>
              <a:ea typeface="ＭＳ Ｐゴシック" charset="-128"/>
              <a:cs typeface="Arial" charset="0"/>
            </a:endParaRPr>
          </a:p>
          <a:p>
            <a:pPr lvl="1">
              <a:lnSpc>
                <a:spcPct val="50000"/>
              </a:lnSpc>
              <a:buFontTx/>
              <a:buNone/>
            </a:pPr>
            <a:endParaRPr lang="en-US" altLang="en-US" dirty="0">
              <a:solidFill>
                <a:schemeClr val="accent2"/>
              </a:solidFill>
              <a:latin typeface="Trebuchet MS" panose="020B0603020202020204" pitchFamily="34" charset="0"/>
              <a:ea typeface="ＭＳ Ｐゴシック" charset="-128"/>
              <a:cs typeface="Arial" charset="0"/>
            </a:endParaRPr>
          </a:p>
          <a:p>
            <a:pPr>
              <a:lnSpc>
                <a:spcPct val="90000"/>
              </a:lnSpc>
              <a:buFontTx/>
              <a:buNone/>
            </a:pPr>
            <a:endParaRPr lang="en-US" altLang="en-US" dirty="0">
              <a:solidFill>
                <a:schemeClr val="accent2"/>
              </a:solidFill>
              <a:latin typeface="Trebuchet MS" panose="020B0603020202020204" pitchFamily="34" charset="0"/>
              <a:ea typeface="ＭＳ Ｐゴシック" charset="-128"/>
              <a:cs typeface="Arial" charset="0"/>
            </a:endParaRPr>
          </a:p>
        </p:txBody>
      </p:sp>
      <p:sp>
        <p:nvSpPr>
          <p:cNvPr id="6"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84</a:t>
            </a:fld>
            <a:endParaRPr lang="en-AU" altLang="en-US" sz="1400" b="1" baseline="0" dirty="0">
              <a:latin typeface="Times" pitchFamily="18" charset="0"/>
            </a:endParaRPr>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5655" y="1235274"/>
            <a:ext cx="2303463" cy="161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685800" y="1981200"/>
            <a:ext cx="7543800" cy="1524000"/>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95236" name="Rectangle 4"/>
          <p:cNvSpPr>
            <a:spLocks noGrp="1" noChangeArrowheads="1"/>
          </p:cNvSpPr>
          <p:nvPr>
            <p:ph type="title"/>
          </p:nvPr>
        </p:nvSpPr>
        <p:spPr>
          <a:xfrm>
            <a:off x="571500" y="404664"/>
            <a:ext cx="7772400" cy="590550"/>
          </a:xfrm>
        </p:spPr>
        <p:txBody>
          <a:bodyPr/>
          <a:lstStyle/>
          <a:p>
            <a:pPr algn="l">
              <a:defRPr/>
            </a:pPr>
            <a:r>
              <a:rPr altLang="en-US" sz="3200" cap="none" dirty="0">
                <a:solidFill>
                  <a:srgbClr val="EA0088"/>
                </a:solidFill>
                <a:latin typeface="Trebuchet MS" panose="020B0603020202020204" pitchFamily="34" charset="0"/>
              </a:rPr>
              <a:t>7.7 Poisson distribution</a:t>
            </a:r>
          </a:p>
        </p:txBody>
      </p:sp>
      <p:sp>
        <p:nvSpPr>
          <p:cNvPr id="89093" name="Rectangle 5"/>
          <p:cNvSpPr>
            <a:spLocks noGrp="1" noChangeArrowheads="1"/>
          </p:cNvSpPr>
          <p:nvPr>
            <p:ph idx="1"/>
          </p:nvPr>
        </p:nvSpPr>
        <p:spPr>
          <a:xfrm>
            <a:off x="685800" y="1196752"/>
            <a:ext cx="7772400" cy="4464496"/>
          </a:xfrm>
        </p:spPr>
        <p:txBody>
          <a:bodyPr/>
          <a:lstStyle/>
          <a:p>
            <a:pPr marL="0" indent="0" algn="just">
              <a:buNone/>
            </a:pPr>
            <a:r>
              <a:rPr lang="en-US" altLang="en-US" sz="2400" dirty="0">
                <a:latin typeface="Trebuchet MS" panose="020B0603020202020204" pitchFamily="34" charset="0"/>
                <a:ea typeface="ＭＳ Ｐゴシック" charset="-128"/>
                <a:cs typeface="Arial" charset="0"/>
              </a:rPr>
              <a:t>The </a:t>
            </a:r>
            <a:r>
              <a:rPr lang="en-US" altLang="en-US" sz="2400" b="1" dirty="0">
                <a:solidFill>
                  <a:schemeClr val="tx1">
                    <a:lumMod val="75000"/>
                    <a:lumOff val="25000"/>
                  </a:schemeClr>
                </a:solidFill>
                <a:latin typeface="Trebuchet MS" panose="020B0603020202020204" pitchFamily="34" charset="0"/>
                <a:ea typeface="ＭＳ Ｐゴシック" charset="-128"/>
                <a:cs typeface="Arial" charset="0"/>
              </a:rPr>
              <a:t>Poisson experiment </a:t>
            </a:r>
            <a:r>
              <a:rPr lang="en-US" altLang="en-US" sz="2400" dirty="0">
                <a:latin typeface="Trebuchet MS" panose="020B0603020202020204" pitchFamily="34" charset="0"/>
                <a:ea typeface="ＭＳ Ｐゴシック" charset="-128"/>
                <a:cs typeface="Arial" charset="0"/>
              </a:rPr>
              <a:t>typically fits  cases of rare events that occur over a fixed amount of time or within a specified region.</a:t>
            </a:r>
          </a:p>
          <a:p>
            <a:pPr marL="0" indent="0" algn="just">
              <a:buNone/>
            </a:pPr>
            <a:endParaRPr lang="en-US" altLang="en-US" sz="2400" dirty="0">
              <a:latin typeface="Trebuchet MS" panose="020B0603020202020204" pitchFamily="34" charset="0"/>
              <a:ea typeface="ＭＳ Ｐゴシック" charset="-128"/>
              <a:cs typeface="Arial" charset="0"/>
            </a:endParaRPr>
          </a:p>
          <a:p>
            <a:pPr marL="0" indent="0" algn="just">
              <a:buNone/>
            </a:pPr>
            <a:r>
              <a:rPr lang="en-US" altLang="en-US" sz="2400" dirty="0">
                <a:solidFill>
                  <a:srgbClr val="00B050"/>
                </a:solidFill>
                <a:latin typeface="Trebuchet MS" panose="020B0603020202020204" pitchFamily="34" charset="0"/>
                <a:ea typeface="ＭＳ Ｐゴシック" charset="-128"/>
                <a:cs typeface="Arial" charset="0"/>
              </a:rPr>
              <a:t>Examples of typical cases:</a:t>
            </a:r>
          </a:p>
          <a:p>
            <a:pPr algn="just"/>
            <a:r>
              <a:rPr lang="en-US" altLang="en-US" sz="2400" dirty="0">
                <a:solidFill>
                  <a:srgbClr val="00B050"/>
                </a:solidFill>
                <a:latin typeface="Trebuchet MS" panose="020B0603020202020204" pitchFamily="34" charset="0"/>
                <a:ea typeface="ＭＳ Ｐゴシック" charset="-128"/>
                <a:cs typeface="Arial" charset="0"/>
              </a:rPr>
              <a:t>the number of errors a typist makes per page</a:t>
            </a:r>
          </a:p>
          <a:p>
            <a:pPr algn="just"/>
            <a:r>
              <a:rPr lang="en-US" altLang="en-US" sz="2400" dirty="0">
                <a:solidFill>
                  <a:srgbClr val="00B050"/>
                </a:solidFill>
                <a:latin typeface="Trebuchet MS" panose="020B0603020202020204" pitchFamily="34" charset="0"/>
                <a:ea typeface="ＭＳ Ｐゴシック" charset="-128"/>
                <a:cs typeface="Arial" charset="0"/>
              </a:rPr>
              <a:t>the number of customers entering a service station per hour</a:t>
            </a:r>
          </a:p>
          <a:p>
            <a:pPr algn="just"/>
            <a:r>
              <a:rPr lang="en-US" altLang="en-US" sz="2400" dirty="0">
                <a:solidFill>
                  <a:srgbClr val="00B050"/>
                </a:solidFill>
                <a:latin typeface="Trebuchet MS" panose="020B0603020202020204" pitchFamily="34" charset="0"/>
                <a:ea typeface="ＭＳ Ｐゴシック" charset="-128"/>
                <a:cs typeface="Arial" charset="0"/>
              </a:rPr>
              <a:t>the number of telephone calls received by a switchboard per hour.</a:t>
            </a:r>
          </a:p>
        </p:txBody>
      </p:sp>
      <p:sp>
        <p:nvSpPr>
          <p:cNvPr id="7"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85</a:t>
            </a:fld>
            <a:endParaRPr lang="en-AU" altLang="en-US" sz="1400" b="1" baseline="0" dirty="0">
              <a:latin typeface="Times"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1524000" y="1981200"/>
            <a:ext cx="6781800" cy="1219200"/>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90115" name="Rectangle 3"/>
          <p:cNvSpPr>
            <a:spLocks noChangeArrowheads="1"/>
          </p:cNvSpPr>
          <p:nvPr/>
        </p:nvSpPr>
        <p:spPr bwMode="auto">
          <a:xfrm>
            <a:off x="1524000" y="3200400"/>
            <a:ext cx="6781800" cy="1219200"/>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90116" name="Rectangle 4"/>
          <p:cNvSpPr>
            <a:spLocks noChangeArrowheads="1"/>
          </p:cNvSpPr>
          <p:nvPr/>
        </p:nvSpPr>
        <p:spPr bwMode="auto">
          <a:xfrm>
            <a:off x="1524000" y="4343400"/>
            <a:ext cx="6781800" cy="1219200"/>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96262" name="Rectangle 6"/>
          <p:cNvSpPr>
            <a:spLocks noGrp="1" noChangeArrowheads="1"/>
          </p:cNvSpPr>
          <p:nvPr>
            <p:ph type="title"/>
          </p:nvPr>
        </p:nvSpPr>
        <p:spPr>
          <a:xfrm>
            <a:off x="609600" y="533400"/>
            <a:ext cx="7924800" cy="609600"/>
          </a:xfrm>
        </p:spPr>
        <p:txBody>
          <a:bodyPr/>
          <a:lstStyle/>
          <a:p>
            <a:pPr algn="l">
              <a:tabLst>
                <a:tab pos="911225" algn="l"/>
              </a:tabLst>
              <a:defRPr/>
            </a:pPr>
            <a:r>
              <a:rPr altLang="en-US" sz="3200" cap="none" dirty="0">
                <a:solidFill>
                  <a:srgbClr val="EA0088"/>
                </a:solidFill>
                <a:latin typeface="Trebuchet MS" panose="020B0603020202020204" pitchFamily="34" charset="0"/>
              </a:rPr>
              <a:t>Poisson Experiment</a:t>
            </a:r>
          </a:p>
        </p:txBody>
      </p:sp>
      <p:sp>
        <p:nvSpPr>
          <p:cNvPr id="90118" name="Rectangle 5"/>
          <p:cNvSpPr>
            <a:spLocks noGrp="1" noChangeArrowheads="1"/>
          </p:cNvSpPr>
          <p:nvPr>
            <p:ph idx="1"/>
          </p:nvPr>
        </p:nvSpPr>
        <p:spPr>
          <a:xfrm>
            <a:off x="683568" y="1295400"/>
            <a:ext cx="8208912" cy="5029200"/>
          </a:xfrm>
        </p:spPr>
        <p:txBody>
          <a:bodyPr/>
          <a:lstStyle/>
          <a:p>
            <a:pPr marL="0" indent="0">
              <a:buNone/>
            </a:pPr>
            <a:r>
              <a:rPr lang="en-US" altLang="en-US" sz="2400" b="1" dirty="0">
                <a:solidFill>
                  <a:schemeClr val="tx1">
                    <a:lumMod val="75000"/>
                    <a:lumOff val="25000"/>
                  </a:schemeClr>
                </a:solidFill>
                <a:latin typeface="Trebuchet MS" panose="020B0603020202020204" pitchFamily="34" charset="0"/>
                <a:ea typeface="ＭＳ Ｐゴシック" charset="-128"/>
                <a:cs typeface="Arial" charset="0"/>
              </a:rPr>
              <a:t>Properties of the Poisson experiment</a:t>
            </a:r>
          </a:p>
          <a:p>
            <a:pPr marL="0" lvl="1" indent="0" algn="just">
              <a:spcAft>
                <a:spcPts val="1200"/>
              </a:spcAft>
              <a:buNone/>
            </a:pPr>
            <a:r>
              <a:rPr lang="en-US" altLang="en-US" sz="2400" dirty="0">
                <a:solidFill>
                  <a:schemeClr val="accent1"/>
                </a:solidFill>
                <a:latin typeface="Trebuchet MS" panose="020B0603020202020204" pitchFamily="34" charset="0"/>
                <a:ea typeface="ＭＳ Ｐゴシック" charset="-128"/>
                <a:cs typeface="Arial" charset="0"/>
              </a:rPr>
              <a:t>The number of successes (events) that occur in a certain time interval is independent of the number of successes that occur in another time interval.</a:t>
            </a:r>
          </a:p>
          <a:p>
            <a:pPr marL="0" lvl="1" indent="0" algn="just">
              <a:spcAft>
                <a:spcPts val="0"/>
              </a:spcAft>
              <a:buNone/>
            </a:pPr>
            <a:r>
              <a:rPr lang="en-US" altLang="en-US" sz="2400" dirty="0">
                <a:solidFill>
                  <a:srgbClr val="00B050"/>
                </a:solidFill>
                <a:latin typeface="Trebuchet MS" panose="020B0603020202020204" pitchFamily="34" charset="0"/>
                <a:ea typeface="ＭＳ Ｐゴシック" charset="-128"/>
                <a:cs typeface="Arial" charset="0"/>
              </a:rPr>
              <a:t>The probability of a success in a certain time interval is</a:t>
            </a:r>
          </a:p>
          <a:p>
            <a:pPr marL="800100" lvl="4" indent="-342900" algn="just">
              <a:spcAft>
                <a:spcPts val="0"/>
              </a:spcAft>
              <a:buFont typeface="Wingdings" panose="05000000000000000000" pitchFamily="2" charset="2"/>
              <a:buChar char="§"/>
            </a:pPr>
            <a:r>
              <a:rPr lang="en-US" altLang="en-US" sz="2400" dirty="0">
                <a:solidFill>
                  <a:srgbClr val="00B050"/>
                </a:solidFill>
                <a:latin typeface="Trebuchet MS" panose="020B0603020202020204" pitchFamily="34" charset="0"/>
                <a:ea typeface="ＭＳ Ｐゴシック" charset="-128"/>
                <a:cs typeface="Arial" charset="0"/>
              </a:rPr>
              <a:t>the same for all time intervals of the same size</a:t>
            </a:r>
          </a:p>
          <a:p>
            <a:pPr marL="800100" lvl="4" indent="-342900" algn="just">
              <a:spcAft>
                <a:spcPts val="1200"/>
              </a:spcAft>
              <a:buFont typeface="Wingdings" panose="05000000000000000000" pitchFamily="2" charset="2"/>
              <a:buChar char="§"/>
            </a:pPr>
            <a:r>
              <a:rPr lang="en-US" altLang="en-US" sz="2400" dirty="0">
                <a:solidFill>
                  <a:srgbClr val="00B050"/>
                </a:solidFill>
                <a:latin typeface="Trebuchet MS" panose="020B0603020202020204" pitchFamily="34" charset="0"/>
                <a:ea typeface="ＭＳ Ｐゴシック" charset="-128"/>
                <a:cs typeface="Arial" charset="0"/>
              </a:rPr>
              <a:t>proportional to the length of the interval.</a:t>
            </a:r>
          </a:p>
          <a:p>
            <a:pPr marL="0" lvl="1" indent="0" algn="just">
              <a:spcAft>
                <a:spcPts val="1200"/>
              </a:spcAft>
              <a:buNone/>
            </a:pPr>
            <a:r>
              <a:rPr lang="en-US" altLang="en-US" sz="2400" dirty="0">
                <a:solidFill>
                  <a:schemeClr val="accent1"/>
                </a:solidFill>
                <a:latin typeface="Trebuchet MS" panose="020B0603020202020204" pitchFamily="34" charset="0"/>
                <a:ea typeface="ＭＳ Ｐゴシック" charset="-128"/>
                <a:cs typeface="Arial" charset="0"/>
              </a:rPr>
              <a:t>The probability that two or more successes will occur in an interval approaches zero as the interval becomes smaller.</a:t>
            </a:r>
          </a:p>
        </p:txBody>
      </p:sp>
      <p:sp>
        <p:nvSpPr>
          <p:cNvPr id="8"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86</a:t>
            </a:fld>
            <a:endParaRPr lang="en-AU" altLang="en-US" sz="1400" b="1" baseline="0" dirty="0">
              <a:latin typeface="Times"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685800" y="1066800"/>
            <a:ext cx="7239000" cy="1905000"/>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91139" name="Rectangle 3"/>
          <p:cNvSpPr>
            <a:spLocks noChangeArrowheads="1"/>
          </p:cNvSpPr>
          <p:nvPr/>
        </p:nvSpPr>
        <p:spPr bwMode="auto">
          <a:xfrm>
            <a:off x="685800" y="3048000"/>
            <a:ext cx="7086600" cy="2438400"/>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7" name="Rectangle 6"/>
          <p:cNvSpPr>
            <a:spLocks noGrp="1" noChangeArrowheads="1"/>
          </p:cNvSpPr>
          <p:nvPr>
            <p:ph type="title"/>
          </p:nvPr>
        </p:nvSpPr>
        <p:spPr>
          <a:xfrm>
            <a:off x="539552" y="429375"/>
            <a:ext cx="7924800" cy="609600"/>
          </a:xfrm>
        </p:spPr>
        <p:txBody>
          <a:bodyPr/>
          <a:lstStyle/>
          <a:p>
            <a:pPr algn="l">
              <a:tabLst>
                <a:tab pos="911225" algn="l"/>
              </a:tabLst>
              <a:defRPr/>
            </a:pPr>
            <a:r>
              <a:rPr altLang="en-US" sz="3200" cap="none" dirty="0">
                <a:solidFill>
                  <a:srgbClr val="EA0088"/>
                </a:solidFill>
                <a:latin typeface="Trebuchet MS" panose="020B0603020202020204" pitchFamily="34" charset="0"/>
              </a:rPr>
              <a:t>Poisson random variable</a:t>
            </a:r>
          </a:p>
        </p:txBody>
      </p:sp>
      <p:sp>
        <p:nvSpPr>
          <p:cNvPr id="91140" name="Rectangle 4"/>
          <p:cNvSpPr>
            <a:spLocks noGrp="1" noChangeArrowheads="1"/>
          </p:cNvSpPr>
          <p:nvPr>
            <p:ph idx="1"/>
          </p:nvPr>
        </p:nvSpPr>
        <p:spPr>
          <a:xfrm>
            <a:off x="676632" y="1295400"/>
            <a:ext cx="7772400" cy="2971800"/>
          </a:xfrm>
        </p:spPr>
        <p:txBody>
          <a:bodyPr/>
          <a:lstStyle/>
          <a:p>
            <a:pPr marL="0" indent="0">
              <a:buNone/>
            </a:pPr>
            <a:r>
              <a:rPr lang="en-US" altLang="en-US" sz="2400" b="1" dirty="0">
                <a:solidFill>
                  <a:schemeClr val="tx1">
                    <a:lumMod val="75000"/>
                    <a:lumOff val="25000"/>
                  </a:schemeClr>
                </a:solidFill>
                <a:latin typeface="Trebuchet MS" panose="020B0603020202020204" pitchFamily="34" charset="0"/>
                <a:ea typeface="ＭＳ Ｐゴシック" charset="-128"/>
                <a:cs typeface="Arial" charset="0"/>
              </a:rPr>
              <a:t>The Poisson random variable</a:t>
            </a:r>
          </a:p>
          <a:p>
            <a:pPr marL="274638" lvl="1" indent="0" algn="just">
              <a:spcAft>
                <a:spcPts val="1800"/>
              </a:spcAft>
              <a:buNone/>
            </a:pPr>
            <a:r>
              <a:rPr lang="en-US" altLang="en-US" sz="2400" dirty="0">
                <a:latin typeface="Trebuchet MS" panose="020B0603020202020204" pitchFamily="34" charset="0"/>
                <a:ea typeface="ＭＳ Ｐゴシック" charset="-128"/>
                <a:cs typeface="Arial" charset="0"/>
              </a:rPr>
              <a:t>The Poisson variable indicates the number of successes that occur during a given time interval, or in a specific region, in a Poisson experiment.</a:t>
            </a:r>
          </a:p>
          <a:p>
            <a:pPr marL="0" indent="0" algn="just">
              <a:buNone/>
            </a:pPr>
            <a:r>
              <a:rPr lang="en-US" altLang="en-US" sz="2400" b="1" dirty="0">
                <a:solidFill>
                  <a:schemeClr val="tx1">
                    <a:lumMod val="75000"/>
                    <a:lumOff val="25000"/>
                  </a:schemeClr>
                </a:solidFill>
                <a:latin typeface="Trebuchet MS" panose="020B0603020202020204" pitchFamily="34" charset="0"/>
                <a:ea typeface="ＭＳ Ｐゴシック" charset="-128"/>
                <a:cs typeface="Arial" charset="0"/>
              </a:rPr>
              <a:t>Probability distribution of the Poisson random variable </a:t>
            </a:r>
            <a:r>
              <a:rPr lang="en-US" altLang="en-US" sz="2400" dirty="0">
                <a:latin typeface="Trebuchet MS" panose="020B0603020202020204" pitchFamily="34" charset="0"/>
                <a:ea typeface="ＭＳ Ｐゴシック" charset="-128"/>
                <a:cs typeface="Arial" charset="0"/>
              </a:rPr>
              <a:t>is given by</a:t>
            </a:r>
            <a:endParaRPr lang="en-US" altLang="en-US" sz="2400" b="1" dirty="0">
              <a:latin typeface="Trebuchet MS" panose="020B0603020202020204" pitchFamily="34" charset="0"/>
              <a:ea typeface="ＭＳ Ｐゴシック" charset="-128"/>
              <a:cs typeface="Arial" charset="0"/>
            </a:endParaRPr>
          </a:p>
        </p:txBody>
      </p:sp>
      <p:sp>
        <p:nvSpPr>
          <p:cNvPr id="8"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87</a:t>
            </a:fld>
            <a:endParaRPr lang="en-AU" altLang="en-US" sz="1400" b="1" baseline="0" dirty="0">
              <a:latin typeface="Times" pitchFamily="18" charset="0"/>
            </a:endParaRPr>
          </a:p>
        </p:txBody>
      </p:sp>
      <p:graphicFrame>
        <p:nvGraphicFramePr>
          <p:cNvPr id="91142" name="Object 5"/>
          <p:cNvGraphicFramePr>
            <a:graphicFrameLocks noChangeAspect="1"/>
          </p:cNvGraphicFramePr>
          <p:nvPr>
            <p:extLst>
              <p:ext uri="{D42A27DB-BD31-4B8C-83A1-F6EECF244321}">
                <p14:modId xmlns:p14="http://schemas.microsoft.com/office/powerpoint/2010/main" val="1900211836"/>
              </p:ext>
            </p:extLst>
          </p:nvPr>
        </p:nvGraphicFramePr>
        <p:xfrm>
          <a:off x="1403648" y="4024293"/>
          <a:ext cx="4800600" cy="1462087"/>
        </p:xfrm>
        <a:graphic>
          <a:graphicData uri="http://schemas.openxmlformats.org/presentationml/2006/ole">
            <mc:AlternateContent xmlns:mc="http://schemas.openxmlformats.org/markup-compatibility/2006">
              <mc:Choice xmlns:v="urn:schemas-microsoft-com:vml" Requires="v">
                <p:oleObj spid="_x0000_s91236" name="Equation" r:id="rId4" imgW="1498600" imgH="457200" progId="Equation.3">
                  <p:embed/>
                </p:oleObj>
              </mc:Choice>
              <mc:Fallback>
                <p:oleObj name="Equation" r:id="rId4" imgW="1498600" imgH="457200" progId="Equation.3">
                  <p:embed/>
                  <p:pic>
                    <p:nvPicPr>
                      <p:cNvPr id="0" name="Picture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4024293"/>
                        <a:ext cx="4800600" cy="1462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62" name="Object 2"/>
          <p:cNvGraphicFramePr>
            <a:graphicFrameLocks noChangeAspect="1"/>
          </p:cNvGraphicFramePr>
          <p:nvPr>
            <p:extLst>
              <p:ext uri="{D42A27DB-BD31-4B8C-83A1-F6EECF244321}">
                <p14:modId xmlns:p14="http://schemas.microsoft.com/office/powerpoint/2010/main" val="2016820030"/>
              </p:ext>
            </p:extLst>
          </p:nvPr>
        </p:nvGraphicFramePr>
        <p:xfrm>
          <a:off x="1930326" y="1628800"/>
          <a:ext cx="4724400" cy="2846388"/>
        </p:xfrm>
        <a:graphic>
          <a:graphicData uri="http://schemas.openxmlformats.org/presentationml/2006/ole">
            <mc:AlternateContent xmlns:mc="http://schemas.openxmlformats.org/markup-compatibility/2006">
              <mc:Choice xmlns:v="urn:schemas-microsoft-com:vml" Requires="v">
                <p:oleObj spid="_x0000_s92632" name="Worksheet" r:id="rId4" imgW="3351600" imgH="1734840" progId="Excel.Sheet.8">
                  <p:embed/>
                </p:oleObj>
              </mc:Choice>
              <mc:Fallback>
                <p:oleObj name="Worksheet" r:id="rId4" imgW="3351600" imgH="1734840" progId="Excel.Sheet.8">
                  <p:embed/>
                  <p:pic>
                    <p:nvPicPr>
                      <p:cNvPr id="0" name="Picture 3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0326" y="1628800"/>
                        <a:ext cx="4724400" cy="284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107763" dir="18900000" algn="ctr" rotWithShape="0">
                                <a:srgbClr val="990033"/>
                              </a:outerShdw>
                            </a:effectLst>
                          </a14:hiddenEffects>
                        </a:ext>
                      </a:extLst>
                    </p:spPr>
                  </p:pic>
                </p:oleObj>
              </mc:Fallback>
            </mc:AlternateContent>
          </a:graphicData>
        </a:graphic>
      </p:graphicFrame>
      <p:sp>
        <p:nvSpPr>
          <p:cNvPr id="92163" name="Text Box 3"/>
          <p:cNvSpPr txBox="1">
            <a:spLocks noChangeArrowheads="1"/>
          </p:cNvSpPr>
          <p:nvPr/>
        </p:nvSpPr>
        <p:spPr bwMode="auto">
          <a:xfrm>
            <a:off x="683568" y="1103620"/>
            <a:ext cx="60244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400" baseline="0" dirty="0">
                <a:solidFill>
                  <a:srgbClr val="00B050"/>
                </a:solidFill>
                <a:latin typeface="Trebuchet MS" panose="020B0603020202020204" pitchFamily="34" charset="0"/>
              </a:rPr>
              <a:t>Poisson probability distribution with </a:t>
            </a:r>
            <a:r>
              <a:rPr lang="en-US" altLang="en-US" sz="2400" baseline="0" dirty="0">
                <a:solidFill>
                  <a:srgbClr val="00B050"/>
                </a:solidFill>
                <a:latin typeface="Trebuchet MS" panose="020B0603020202020204" pitchFamily="34" charset="0"/>
                <a:sym typeface="Symbol"/>
              </a:rPr>
              <a:t></a:t>
            </a:r>
            <a:r>
              <a:rPr lang="en-US" altLang="en-US" sz="2400" baseline="0" dirty="0">
                <a:solidFill>
                  <a:srgbClr val="00B050"/>
                </a:solidFill>
                <a:latin typeface="Trebuchet MS" panose="020B0603020202020204" pitchFamily="34" charset="0"/>
              </a:rPr>
              <a:t> = 1</a:t>
            </a:r>
          </a:p>
        </p:txBody>
      </p:sp>
      <p:graphicFrame>
        <p:nvGraphicFramePr>
          <p:cNvPr id="92164" name="Object 4"/>
          <p:cNvGraphicFramePr>
            <a:graphicFrameLocks noChangeAspect="1"/>
          </p:cNvGraphicFramePr>
          <p:nvPr>
            <p:extLst>
              <p:ext uri="{D42A27DB-BD31-4B8C-83A1-F6EECF244321}">
                <p14:modId xmlns:p14="http://schemas.microsoft.com/office/powerpoint/2010/main" val="753282297"/>
              </p:ext>
            </p:extLst>
          </p:nvPr>
        </p:nvGraphicFramePr>
        <p:xfrm>
          <a:off x="755576" y="4524400"/>
          <a:ext cx="3522663" cy="730250"/>
        </p:xfrm>
        <a:graphic>
          <a:graphicData uri="http://schemas.openxmlformats.org/presentationml/2006/ole">
            <mc:AlternateContent xmlns:mc="http://schemas.openxmlformats.org/markup-compatibility/2006">
              <mc:Choice xmlns:v="urn:schemas-microsoft-com:vml" Requires="v">
                <p:oleObj spid="_x0000_s92633" name="Equation" r:id="rId6" imgW="1459866" imgH="304668" progId="Equation.3">
                  <p:embed/>
                </p:oleObj>
              </mc:Choice>
              <mc:Fallback>
                <p:oleObj name="Equation" r:id="rId6" imgW="1459866" imgH="304668" progId="Equation.3">
                  <p:embed/>
                  <p:pic>
                    <p:nvPicPr>
                      <p:cNvPr id="0" name="Picture 3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576" y="4524400"/>
                        <a:ext cx="3522663"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65" name="Object 5"/>
          <p:cNvGraphicFramePr>
            <a:graphicFrameLocks noChangeAspect="1"/>
          </p:cNvGraphicFramePr>
          <p:nvPr>
            <p:extLst>
              <p:ext uri="{D42A27DB-BD31-4B8C-83A1-F6EECF244321}">
                <p14:modId xmlns:p14="http://schemas.microsoft.com/office/powerpoint/2010/main" val="3395850954"/>
              </p:ext>
            </p:extLst>
          </p:nvPr>
        </p:nvGraphicFramePr>
        <p:xfrm>
          <a:off x="815901" y="5210200"/>
          <a:ext cx="3430588" cy="730250"/>
        </p:xfrm>
        <a:graphic>
          <a:graphicData uri="http://schemas.openxmlformats.org/presentationml/2006/ole">
            <mc:AlternateContent xmlns:mc="http://schemas.openxmlformats.org/markup-compatibility/2006">
              <mc:Choice xmlns:v="urn:schemas-microsoft-com:vml" Requires="v">
                <p:oleObj spid="_x0000_s92634" name="Equation" r:id="rId8" imgW="1422400" imgH="304800" progId="Equation.3">
                  <p:embed/>
                </p:oleObj>
              </mc:Choice>
              <mc:Fallback>
                <p:oleObj name="Equation" r:id="rId8" imgW="1422400" imgH="304800" progId="Equation.3">
                  <p:embed/>
                  <p:pic>
                    <p:nvPicPr>
                      <p:cNvPr id="0" name="Picture 3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5901" y="5210200"/>
                        <a:ext cx="3430588"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66" name="Object 6"/>
          <p:cNvGraphicFramePr>
            <a:graphicFrameLocks noChangeAspect="1"/>
          </p:cNvGraphicFramePr>
          <p:nvPr>
            <p:extLst>
              <p:ext uri="{D42A27DB-BD31-4B8C-83A1-F6EECF244321}">
                <p14:modId xmlns:p14="http://schemas.microsoft.com/office/powerpoint/2010/main" val="3538896394"/>
              </p:ext>
            </p:extLst>
          </p:nvPr>
        </p:nvGraphicFramePr>
        <p:xfrm>
          <a:off x="4719564" y="4524400"/>
          <a:ext cx="3582987" cy="730250"/>
        </p:xfrm>
        <a:graphic>
          <a:graphicData uri="http://schemas.openxmlformats.org/presentationml/2006/ole">
            <mc:AlternateContent xmlns:mc="http://schemas.openxmlformats.org/markup-compatibility/2006">
              <mc:Choice xmlns:v="urn:schemas-microsoft-com:vml" Requires="v">
                <p:oleObj spid="_x0000_s92635" name="Equation" r:id="rId10" imgW="1485255" imgH="304668" progId="Equation.3">
                  <p:embed/>
                </p:oleObj>
              </mc:Choice>
              <mc:Fallback>
                <p:oleObj name="Equation" r:id="rId10" imgW="1485255" imgH="304668" progId="Equation.3">
                  <p:embed/>
                  <p:pic>
                    <p:nvPicPr>
                      <p:cNvPr id="0" name="Picture 3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19564" y="4524400"/>
                        <a:ext cx="3582987"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67" name="Object 7"/>
          <p:cNvGraphicFramePr>
            <a:graphicFrameLocks noChangeAspect="1"/>
          </p:cNvGraphicFramePr>
          <p:nvPr>
            <p:extLst>
              <p:ext uri="{D42A27DB-BD31-4B8C-83A1-F6EECF244321}">
                <p14:modId xmlns:p14="http://schemas.microsoft.com/office/powerpoint/2010/main" val="1851482497"/>
              </p:ext>
            </p:extLst>
          </p:nvPr>
        </p:nvGraphicFramePr>
        <p:xfrm>
          <a:off x="4749726" y="5210200"/>
          <a:ext cx="3582988" cy="730250"/>
        </p:xfrm>
        <a:graphic>
          <a:graphicData uri="http://schemas.openxmlformats.org/presentationml/2006/ole">
            <mc:AlternateContent xmlns:mc="http://schemas.openxmlformats.org/markup-compatibility/2006">
              <mc:Choice xmlns:v="urn:schemas-microsoft-com:vml" Requires="v">
                <p:oleObj spid="_x0000_s92636" name="Equation" r:id="rId12" imgW="1485255" imgH="304668" progId="Equation.3">
                  <p:embed/>
                </p:oleObj>
              </mc:Choice>
              <mc:Fallback>
                <p:oleObj name="Equation" r:id="rId12" imgW="1485255" imgH="304668" progId="Equation.3">
                  <p:embed/>
                  <p:pic>
                    <p:nvPicPr>
                      <p:cNvPr id="0" name="Picture 3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49726" y="5210200"/>
                        <a:ext cx="3582988"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168" name="Rectangle 8"/>
          <p:cNvSpPr>
            <a:spLocks noChangeArrowheads="1"/>
          </p:cNvSpPr>
          <p:nvPr/>
        </p:nvSpPr>
        <p:spPr bwMode="auto">
          <a:xfrm>
            <a:off x="2387526" y="3914800"/>
            <a:ext cx="4038600" cy="228600"/>
          </a:xfrm>
          <a:prstGeom prst="rect">
            <a:avLst/>
          </a:prstGeom>
          <a:solidFill>
            <a:srgbClr val="FFFFFF"/>
          </a:solidFill>
          <a:ln w="28575">
            <a:solidFill>
              <a:schemeClr val="bg1"/>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a:latin typeface="Arial Narrow" pitchFamily="34" charset="0"/>
              </a:rPr>
              <a:t>  0    1     2    3    4     5    </a:t>
            </a:r>
          </a:p>
        </p:txBody>
      </p:sp>
      <p:sp>
        <p:nvSpPr>
          <p:cNvPr id="348169" name="Text Box 9"/>
          <p:cNvSpPr txBox="1">
            <a:spLocks noChangeArrowheads="1"/>
          </p:cNvSpPr>
          <p:nvPr/>
        </p:nvSpPr>
        <p:spPr bwMode="auto">
          <a:xfrm>
            <a:off x="6730926" y="3610000"/>
            <a:ext cx="1955800" cy="701675"/>
          </a:xfrm>
          <a:prstGeom prst="rect">
            <a:avLst/>
          </a:prstGeom>
          <a:solidFill>
            <a:schemeClr val="tx1">
              <a:lumMod val="10000"/>
              <a:lumOff val="90000"/>
            </a:schemeClr>
          </a:solidFill>
          <a:ln>
            <a:noFill/>
          </a:ln>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dirty="0">
                <a:solidFill>
                  <a:schemeClr val="accent1"/>
                </a:solidFill>
                <a:latin typeface="Arial Narrow" pitchFamily="34" charset="0"/>
              </a:rPr>
              <a:t>The X axis in Excel</a:t>
            </a:r>
          </a:p>
          <a:p>
            <a:pPr>
              <a:spcBef>
                <a:spcPct val="0"/>
              </a:spcBef>
              <a:buFontTx/>
              <a:buNone/>
            </a:pPr>
            <a:r>
              <a:rPr lang="en-US" altLang="en-US" sz="2000" baseline="0" dirty="0">
                <a:solidFill>
                  <a:schemeClr val="accent1"/>
                </a:solidFill>
                <a:latin typeface="Arial Narrow" pitchFamily="34" charset="0"/>
              </a:rPr>
              <a:t>starts with x = 1!</a:t>
            </a:r>
          </a:p>
        </p:txBody>
      </p:sp>
      <p:sp>
        <p:nvSpPr>
          <p:cNvPr id="11" name="Rectangle 6"/>
          <p:cNvSpPr txBox="1">
            <a:spLocks noChangeArrowheads="1"/>
          </p:cNvSpPr>
          <p:nvPr/>
        </p:nvSpPr>
        <p:spPr>
          <a:xfrm>
            <a:off x="609600" y="259080"/>
            <a:ext cx="7924800" cy="609600"/>
          </a:xfrm>
          <a:prstGeom prst="rect">
            <a:avLst/>
          </a:prstGeom>
        </p:spPr>
        <p:txBody>
          <a:bodyPr/>
          <a:lstStyle>
            <a:lvl1pPr algn="ctr" defTabSz="457200" rtl="0" fontAlgn="base">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fontAlgn="base">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fontAlgn="base">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fontAlgn="base">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fontAlgn="base">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eaLnBrk="1" hangingPunct="1">
              <a:tabLst>
                <a:tab pos="911225" algn="l"/>
              </a:tabLst>
              <a:defRPr/>
            </a:pPr>
            <a:r>
              <a:rPr lang="en-AU" altLang="en-US" sz="3200" cap="none" baseline="0" dirty="0">
                <a:solidFill>
                  <a:srgbClr val="EA0088"/>
                </a:solidFill>
                <a:latin typeface="Trebuchet MS" panose="020B0603020202020204" pitchFamily="34" charset="0"/>
              </a:rPr>
              <a:t>Calculating Poisson probability</a:t>
            </a:r>
          </a:p>
        </p:txBody>
      </p:sp>
      <p:sp>
        <p:nvSpPr>
          <p:cNvPr id="12" name="Slide Number Placeholder 3"/>
          <p:cNvSpPr>
            <a:spLocks noGrp="1"/>
          </p:cNvSpPr>
          <p:nvPr>
            <p:ph type="sldNum" sz="quarter" idx="12"/>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88</a:t>
            </a:fld>
            <a:endParaRPr lang="en-AU" altLang="en-US" sz="1400" b="1" baseline="0" dirty="0">
              <a:latin typeface="Times"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1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7" presetClass="entr" presetSubtype="4" fill="hold" grpId="0" nodeType="clickEffect">
                                  <p:stCondLst>
                                    <p:cond delay="0"/>
                                  </p:stCondLst>
                                  <p:childTnLst>
                                    <p:set>
                                      <p:cBhvr>
                                        <p:cTn id="10" dur="1" fill="hold">
                                          <p:stCondLst>
                                            <p:cond delay="0"/>
                                          </p:stCondLst>
                                        </p:cTn>
                                        <p:tgtEl>
                                          <p:spTgt spid="348168"/>
                                        </p:tgtEl>
                                        <p:attrNameLst>
                                          <p:attrName>style.visibility</p:attrName>
                                        </p:attrNameLst>
                                      </p:cBhvr>
                                      <p:to>
                                        <p:strVal val="visible"/>
                                      </p:to>
                                    </p:set>
                                    <p:anim calcmode="lin" valueType="num">
                                      <p:cBhvr>
                                        <p:cTn id="11" dur="500" fill="hold"/>
                                        <p:tgtEl>
                                          <p:spTgt spid="348168"/>
                                        </p:tgtEl>
                                        <p:attrNameLst>
                                          <p:attrName>ppt_x</p:attrName>
                                        </p:attrNameLst>
                                      </p:cBhvr>
                                      <p:tavLst>
                                        <p:tav tm="0">
                                          <p:val>
                                            <p:strVal val="#ppt_x"/>
                                          </p:val>
                                        </p:tav>
                                        <p:tav tm="100000">
                                          <p:val>
                                            <p:strVal val="#ppt_x"/>
                                          </p:val>
                                        </p:tav>
                                      </p:tavLst>
                                    </p:anim>
                                    <p:anim calcmode="lin" valueType="num">
                                      <p:cBhvr>
                                        <p:cTn id="12" dur="500" fill="hold"/>
                                        <p:tgtEl>
                                          <p:spTgt spid="348168"/>
                                        </p:tgtEl>
                                        <p:attrNameLst>
                                          <p:attrName>ppt_y</p:attrName>
                                        </p:attrNameLst>
                                      </p:cBhvr>
                                      <p:tavLst>
                                        <p:tav tm="0">
                                          <p:val>
                                            <p:strVal val="#ppt_y+#ppt_h/2"/>
                                          </p:val>
                                        </p:tav>
                                        <p:tav tm="100000">
                                          <p:val>
                                            <p:strVal val="#ppt_y"/>
                                          </p:val>
                                        </p:tav>
                                      </p:tavLst>
                                    </p:anim>
                                    <p:anim calcmode="lin" valueType="num">
                                      <p:cBhvr>
                                        <p:cTn id="13" dur="500" fill="hold"/>
                                        <p:tgtEl>
                                          <p:spTgt spid="348168"/>
                                        </p:tgtEl>
                                        <p:attrNameLst>
                                          <p:attrName>ppt_w</p:attrName>
                                        </p:attrNameLst>
                                      </p:cBhvr>
                                      <p:tavLst>
                                        <p:tav tm="0">
                                          <p:val>
                                            <p:strVal val="#ppt_w"/>
                                          </p:val>
                                        </p:tav>
                                        <p:tav tm="100000">
                                          <p:val>
                                            <p:strVal val="#ppt_w"/>
                                          </p:val>
                                        </p:tav>
                                      </p:tavLst>
                                    </p:anim>
                                    <p:anim calcmode="lin" valueType="num">
                                      <p:cBhvr>
                                        <p:cTn id="14" dur="500" fill="hold"/>
                                        <p:tgtEl>
                                          <p:spTgt spid="34816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8" grpId="0" animBg="1" autoUpdateAnimBg="0"/>
      <p:bldP spid="348169" grpId="0" animBg="1"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2"/>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89</a:t>
            </a:fld>
            <a:endParaRPr lang="en-AU" altLang="en-US" sz="1400" b="1" baseline="0" dirty="0">
              <a:latin typeface="Times" pitchFamily="18" charset="0"/>
            </a:endParaRPr>
          </a:p>
        </p:txBody>
      </p:sp>
      <p:graphicFrame>
        <p:nvGraphicFramePr>
          <p:cNvPr id="13" name="Object 2"/>
          <p:cNvGraphicFramePr>
            <a:graphicFrameLocks noChangeAspect="1"/>
          </p:cNvGraphicFramePr>
          <p:nvPr>
            <p:extLst>
              <p:ext uri="{D42A27DB-BD31-4B8C-83A1-F6EECF244321}">
                <p14:modId xmlns:p14="http://schemas.microsoft.com/office/powerpoint/2010/main" val="2458435319"/>
              </p:ext>
            </p:extLst>
          </p:nvPr>
        </p:nvGraphicFramePr>
        <p:xfrm>
          <a:off x="1981200" y="4192885"/>
          <a:ext cx="6797675" cy="1743075"/>
        </p:xfrm>
        <a:graphic>
          <a:graphicData uri="http://schemas.openxmlformats.org/presentationml/2006/ole">
            <mc:AlternateContent xmlns:mc="http://schemas.openxmlformats.org/markup-compatibility/2006">
              <mc:Choice xmlns:v="urn:schemas-microsoft-com:vml" Requires="v">
                <p:oleObj spid="_x0000_s93472" name="Worksheet" r:id="rId4" imgW="3351600" imgH="1734840" progId="Excel.Sheet.8">
                  <p:embed/>
                </p:oleObj>
              </mc:Choice>
              <mc:Fallback>
                <p:oleObj name="Worksheet" r:id="rId4" imgW="3351600" imgH="173484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4192885"/>
                        <a:ext cx="6797675" cy="174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107763" dir="18900000" algn="ctr" rotWithShape="0">
                                <a:srgbClr val="990033"/>
                              </a:outerShdw>
                            </a:effectLst>
                          </a14:hiddenEffects>
                        </a:ext>
                      </a:extLst>
                    </p:spPr>
                  </p:pic>
                </p:oleObj>
              </mc:Fallback>
            </mc:AlternateContent>
          </a:graphicData>
        </a:graphic>
      </p:graphicFrame>
      <p:graphicFrame>
        <p:nvGraphicFramePr>
          <p:cNvPr id="14" name="Object 3"/>
          <p:cNvGraphicFramePr>
            <a:graphicFrameLocks noChangeAspect="1"/>
          </p:cNvGraphicFramePr>
          <p:nvPr>
            <p:extLst>
              <p:ext uri="{D42A27DB-BD31-4B8C-83A1-F6EECF244321}">
                <p14:modId xmlns:p14="http://schemas.microsoft.com/office/powerpoint/2010/main" val="3743639463"/>
              </p:ext>
            </p:extLst>
          </p:nvPr>
        </p:nvGraphicFramePr>
        <p:xfrm>
          <a:off x="1979712" y="2408535"/>
          <a:ext cx="4700587" cy="1838325"/>
        </p:xfrm>
        <a:graphic>
          <a:graphicData uri="http://schemas.openxmlformats.org/presentationml/2006/ole">
            <mc:AlternateContent xmlns:mc="http://schemas.openxmlformats.org/markup-compatibility/2006">
              <mc:Choice xmlns:v="urn:schemas-microsoft-com:vml" Requires="v">
                <p:oleObj spid="_x0000_s93473" name="Worksheet" r:id="rId6" imgW="3351600" imgH="1734840" progId="Excel.Sheet.8">
                  <p:embed/>
                </p:oleObj>
              </mc:Choice>
              <mc:Fallback>
                <p:oleObj name="Worksheet" r:id="rId6" imgW="3351600" imgH="1734840"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712" y="2408535"/>
                        <a:ext cx="4700587" cy="183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107763" dir="18900000" algn="ctr" rotWithShape="0">
                                <a:srgbClr val="990033"/>
                              </a:outerShdw>
                            </a:effectLst>
                          </a14:hiddenEffects>
                        </a:ext>
                      </a:extLst>
                    </p:spPr>
                  </p:pic>
                </p:oleObj>
              </mc:Fallback>
            </mc:AlternateContent>
          </a:graphicData>
        </a:graphic>
      </p:graphicFrame>
      <p:graphicFrame>
        <p:nvGraphicFramePr>
          <p:cNvPr id="15" name="Object 4"/>
          <p:cNvGraphicFramePr>
            <a:graphicFrameLocks noChangeAspect="1"/>
          </p:cNvGraphicFramePr>
          <p:nvPr>
            <p:extLst>
              <p:ext uri="{D42A27DB-BD31-4B8C-83A1-F6EECF244321}">
                <p14:modId xmlns:p14="http://schemas.microsoft.com/office/powerpoint/2010/main" val="1060663947"/>
              </p:ext>
            </p:extLst>
          </p:nvPr>
        </p:nvGraphicFramePr>
        <p:xfrm>
          <a:off x="1979712" y="260648"/>
          <a:ext cx="4705350" cy="2257425"/>
        </p:xfrm>
        <a:graphic>
          <a:graphicData uri="http://schemas.openxmlformats.org/presentationml/2006/ole">
            <mc:AlternateContent xmlns:mc="http://schemas.openxmlformats.org/markup-compatibility/2006">
              <mc:Choice xmlns:v="urn:schemas-microsoft-com:vml" Requires="v">
                <p:oleObj spid="_x0000_s93474" name="Worksheet" r:id="rId8" imgW="3351600" imgH="1734840" progId="Excel.Sheet.8">
                  <p:embed/>
                </p:oleObj>
              </mc:Choice>
              <mc:Fallback>
                <p:oleObj name="Worksheet" r:id="rId8" imgW="3351600" imgH="1734840" progId="Excel.Shee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9712" y="260648"/>
                        <a:ext cx="4705350" cy="225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107763" dir="18900000" algn="ctr" rotWithShape="0">
                                <a:srgbClr val="990033"/>
                              </a:outerShdw>
                            </a:effectLst>
                          </a14:hiddenEffects>
                        </a:ext>
                      </a:extLst>
                    </p:spPr>
                  </p:pic>
                </p:oleObj>
              </mc:Fallback>
            </mc:AlternateContent>
          </a:graphicData>
        </a:graphic>
      </p:graphicFrame>
      <p:sp>
        <p:nvSpPr>
          <p:cNvPr id="16" name="Text Box 5"/>
          <p:cNvSpPr txBox="1">
            <a:spLocks noChangeArrowheads="1"/>
          </p:cNvSpPr>
          <p:nvPr/>
        </p:nvSpPr>
        <p:spPr bwMode="auto">
          <a:xfrm>
            <a:off x="35496" y="884535"/>
            <a:ext cx="1928812" cy="64135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800" baseline="0" dirty="0">
                <a:solidFill>
                  <a:srgbClr val="00B050"/>
                </a:solidFill>
                <a:latin typeface="Arial Narrow" pitchFamily="34" charset="0"/>
              </a:rPr>
              <a:t>Poisson probability </a:t>
            </a:r>
          </a:p>
          <a:p>
            <a:pPr algn="ctr">
              <a:spcBef>
                <a:spcPct val="0"/>
              </a:spcBef>
              <a:buFontTx/>
              <a:buNone/>
            </a:pPr>
            <a:r>
              <a:rPr lang="en-US" altLang="en-US" sz="1800" baseline="0" dirty="0">
                <a:solidFill>
                  <a:srgbClr val="00B050"/>
                </a:solidFill>
                <a:latin typeface="Arial Narrow" pitchFamily="34" charset="0"/>
              </a:rPr>
              <a:t>distribution with </a:t>
            </a:r>
            <a:r>
              <a:rPr lang="en-US" altLang="en-US" sz="1800" baseline="0" dirty="0">
                <a:solidFill>
                  <a:srgbClr val="00B050"/>
                </a:solidFill>
                <a:latin typeface="Symbol" pitchFamily="18" charset="2"/>
              </a:rPr>
              <a:t>m</a:t>
            </a:r>
            <a:r>
              <a:rPr lang="en-US" altLang="en-US" sz="1800" baseline="0" dirty="0">
                <a:solidFill>
                  <a:srgbClr val="00B050"/>
                </a:solidFill>
                <a:latin typeface="Arial Narrow" pitchFamily="34" charset="0"/>
              </a:rPr>
              <a:t> =2</a:t>
            </a:r>
          </a:p>
        </p:txBody>
      </p:sp>
      <p:sp>
        <p:nvSpPr>
          <p:cNvPr id="17" name="Text Box 6"/>
          <p:cNvSpPr txBox="1">
            <a:spLocks noChangeArrowheads="1"/>
          </p:cNvSpPr>
          <p:nvPr/>
        </p:nvSpPr>
        <p:spPr bwMode="auto">
          <a:xfrm>
            <a:off x="35496" y="2789535"/>
            <a:ext cx="1928812" cy="64135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800" baseline="0">
                <a:solidFill>
                  <a:srgbClr val="00B050"/>
                </a:solidFill>
                <a:latin typeface="Arial Narrow" pitchFamily="34" charset="0"/>
              </a:rPr>
              <a:t>Poisson probability </a:t>
            </a:r>
          </a:p>
          <a:p>
            <a:pPr algn="ctr">
              <a:spcBef>
                <a:spcPct val="0"/>
              </a:spcBef>
              <a:buFontTx/>
              <a:buNone/>
            </a:pPr>
            <a:r>
              <a:rPr lang="en-US" altLang="en-US" sz="1800" baseline="0">
                <a:solidFill>
                  <a:srgbClr val="00B050"/>
                </a:solidFill>
                <a:latin typeface="Arial Narrow" pitchFamily="34" charset="0"/>
              </a:rPr>
              <a:t>distribution with </a:t>
            </a:r>
            <a:r>
              <a:rPr lang="en-US" altLang="en-US" sz="1800" baseline="0">
                <a:solidFill>
                  <a:srgbClr val="00B050"/>
                </a:solidFill>
                <a:latin typeface="Symbol" pitchFamily="18" charset="2"/>
              </a:rPr>
              <a:t>m</a:t>
            </a:r>
            <a:r>
              <a:rPr lang="en-US" altLang="en-US" sz="1800" baseline="0">
                <a:solidFill>
                  <a:srgbClr val="00B050"/>
                </a:solidFill>
                <a:latin typeface="Arial Narrow" pitchFamily="34" charset="0"/>
              </a:rPr>
              <a:t> =5</a:t>
            </a:r>
          </a:p>
        </p:txBody>
      </p:sp>
      <p:sp>
        <p:nvSpPr>
          <p:cNvPr id="18" name="Text Box 7"/>
          <p:cNvSpPr txBox="1">
            <a:spLocks noChangeArrowheads="1"/>
          </p:cNvSpPr>
          <p:nvPr/>
        </p:nvSpPr>
        <p:spPr bwMode="auto">
          <a:xfrm>
            <a:off x="0" y="4694535"/>
            <a:ext cx="1928813" cy="64135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800" baseline="0">
                <a:solidFill>
                  <a:srgbClr val="00B050"/>
                </a:solidFill>
                <a:latin typeface="Arial Narrow" pitchFamily="34" charset="0"/>
              </a:rPr>
              <a:t>Poisson probability </a:t>
            </a:r>
          </a:p>
          <a:p>
            <a:pPr algn="ctr">
              <a:spcBef>
                <a:spcPct val="0"/>
              </a:spcBef>
              <a:buFontTx/>
              <a:buNone/>
            </a:pPr>
            <a:r>
              <a:rPr lang="en-US" altLang="en-US" sz="1800" baseline="0">
                <a:solidFill>
                  <a:srgbClr val="00B050"/>
                </a:solidFill>
                <a:latin typeface="Arial Narrow" pitchFamily="34" charset="0"/>
              </a:rPr>
              <a:t>distribution with </a:t>
            </a:r>
            <a:r>
              <a:rPr lang="en-US" altLang="en-US" sz="1800" baseline="0">
                <a:solidFill>
                  <a:srgbClr val="00B050"/>
                </a:solidFill>
                <a:latin typeface="Symbol" pitchFamily="18" charset="2"/>
              </a:rPr>
              <a:t>m</a:t>
            </a:r>
            <a:r>
              <a:rPr lang="en-US" altLang="en-US" sz="1800" baseline="0">
                <a:solidFill>
                  <a:srgbClr val="00B050"/>
                </a:solidFill>
                <a:latin typeface="Arial Narrow" pitchFamily="34" charset="0"/>
              </a:rPr>
              <a:t> =7</a:t>
            </a:r>
          </a:p>
        </p:txBody>
      </p:sp>
      <p:sp>
        <p:nvSpPr>
          <p:cNvPr id="19" name="Rectangle 8"/>
          <p:cNvSpPr>
            <a:spLocks noChangeArrowheads="1"/>
          </p:cNvSpPr>
          <p:nvPr/>
        </p:nvSpPr>
        <p:spPr bwMode="auto">
          <a:xfrm>
            <a:off x="2555776" y="2005310"/>
            <a:ext cx="3962400" cy="304800"/>
          </a:xfrm>
          <a:prstGeom prst="rect">
            <a:avLst/>
          </a:prstGeom>
          <a:solidFill>
            <a:srgbClr val="FFFFFF"/>
          </a:solidFill>
          <a:ln w="28575">
            <a:solidFill>
              <a:schemeClr val="bg1"/>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1600" baseline="0" dirty="0">
                <a:latin typeface="Arial Narrow" pitchFamily="34" charset="0"/>
              </a:rPr>
              <a:t> 0      1      2      3     4      5      6</a:t>
            </a:r>
          </a:p>
        </p:txBody>
      </p:sp>
      <p:sp>
        <p:nvSpPr>
          <p:cNvPr id="20" name="Rectangle 9"/>
          <p:cNvSpPr>
            <a:spLocks noChangeArrowheads="1"/>
          </p:cNvSpPr>
          <p:nvPr/>
        </p:nvSpPr>
        <p:spPr bwMode="auto">
          <a:xfrm>
            <a:off x="2555776" y="3789660"/>
            <a:ext cx="3962400" cy="304800"/>
          </a:xfrm>
          <a:prstGeom prst="rect">
            <a:avLst/>
          </a:prstGeom>
          <a:solidFill>
            <a:srgbClr val="FFFFFF"/>
          </a:solidFill>
          <a:ln w="28575">
            <a:solidFill>
              <a:schemeClr val="bg1"/>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1600" baseline="0" dirty="0">
                <a:latin typeface="Arial Narrow" pitchFamily="34" charset="0"/>
              </a:rPr>
              <a:t> 0      1      2      3     4      5      6     7      8      9    10</a:t>
            </a:r>
          </a:p>
        </p:txBody>
      </p:sp>
      <p:sp>
        <p:nvSpPr>
          <p:cNvPr id="21" name="Rectangle 10"/>
          <p:cNvSpPr>
            <a:spLocks noChangeArrowheads="1"/>
          </p:cNvSpPr>
          <p:nvPr/>
        </p:nvSpPr>
        <p:spPr bwMode="auto">
          <a:xfrm>
            <a:off x="2843808" y="5555257"/>
            <a:ext cx="5715000" cy="304800"/>
          </a:xfrm>
          <a:prstGeom prst="rect">
            <a:avLst/>
          </a:prstGeom>
          <a:solidFill>
            <a:srgbClr val="FFFFFF"/>
          </a:solidFill>
          <a:ln w="28575">
            <a:solidFill>
              <a:schemeClr val="bg1"/>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1600" baseline="0" dirty="0">
                <a:latin typeface="Arial Narrow" pitchFamily="34" charset="0"/>
              </a:rPr>
              <a:t> </a:t>
            </a:r>
            <a:r>
              <a:rPr lang="en-US" altLang="en-US" sz="1600" baseline="0">
                <a:latin typeface="Arial Narrow" pitchFamily="34" charset="0"/>
              </a:rPr>
              <a:t>0     1      </a:t>
            </a:r>
            <a:r>
              <a:rPr lang="en-US" altLang="en-US" sz="1600" baseline="0" dirty="0">
                <a:latin typeface="Arial Narrow" pitchFamily="34" charset="0"/>
              </a:rPr>
              <a:t>2      3      4      5     6     7      8      9    10    </a:t>
            </a:r>
            <a:r>
              <a:rPr lang="en-US" altLang="en-US" sz="1600" baseline="0">
                <a:latin typeface="Arial Narrow" pitchFamily="34" charset="0"/>
              </a:rPr>
              <a:t>11    12    13   14   </a:t>
            </a:r>
            <a:r>
              <a:rPr lang="en-US" altLang="en-US" sz="1600" baseline="0" dirty="0">
                <a:latin typeface="Arial Narrow" pitchFamily="34" charset="0"/>
              </a:rPr>
              <a:t>15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100000">
                                          <p:val>
                                            <p:strVal val="#ppt_x"/>
                                          </p:val>
                                        </p:tav>
                                      </p:tavLst>
                                    </p:anim>
                                    <p:anim calcmode="lin" valueType="num">
                                      <p:cBhvr>
                                        <p:cTn id="8" dur="500" fill="hold"/>
                                        <p:tgtEl>
                                          <p:spTgt spid="19"/>
                                        </p:tgtEl>
                                        <p:attrNameLst>
                                          <p:attrName>ppt_y</p:attrName>
                                        </p:attrNameLst>
                                      </p:cBhvr>
                                      <p:tavLst>
                                        <p:tav tm="0">
                                          <p:val>
                                            <p:strVal val="#ppt_y+#ppt_h/2"/>
                                          </p:val>
                                        </p:tav>
                                        <p:tav tm="100000">
                                          <p:val>
                                            <p:strVal val="#ppt_y"/>
                                          </p:val>
                                        </p:tav>
                                      </p:tavLst>
                                    </p:anim>
                                    <p:anim calcmode="lin" valueType="num">
                                      <p:cBhvr>
                                        <p:cTn id="9" dur="500" fill="hold"/>
                                        <p:tgtEl>
                                          <p:spTgt spid="19"/>
                                        </p:tgtEl>
                                        <p:attrNameLst>
                                          <p:attrName>ppt_w</p:attrName>
                                        </p:attrNameLst>
                                      </p:cBhvr>
                                      <p:tavLst>
                                        <p:tav tm="0">
                                          <p:val>
                                            <p:strVal val="#ppt_w"/>
                                          </p:val>
                                        </p:tav>
                                        <p:tav tm="100000">
                                          <p:val>
                                            <p:strVal val="#ppt_w"/>
                                          </p:val>
                                        </p:tav>
                                      </p:tavLst>
                                    </p:anim>
                                    <p:anim calcmode="lin" valueType="num">
                                      <p:cBhvr>
                                        <p:cTn id="10" dur="500" fill="hold"/>
                                        <p:tgtEl>
                                          <p:spTgt spid="19"/>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17" presetClass="entr" presetSubtype="4"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p:cTn id="14" dur="500" fill="hold"/>
                                        <p:tgtEl>
                                          <p:spTgt spid="20"/>
                                        </p:tgtEl>
                                        <p:attrNameLst>
                                          <p:attrName>ppt_x</p:attrName>
                                        </p:attrNameLst>
                                      </p:cBhvr>
                                      <p:tavLst>
                                        <p:tav tm="0">
                                          <p:val>
                                            <p:strVal val="#ppt_x"/>
                                          </p:val>
                                        </p:tav>
                                        <p:tav tm="100000">
                                          <p:val>
                                            <p:strVal val="#ppt_x"/>
                                          </p:val>
                                        </p:tav>
                                      </p:tavLst>
                                    </p:anim>
                                    <p:anim calcmode="lin" valueType="num">
                                      <p:cBhvr>
                                        <p:cTn id="15" dur="500" fill="hold"/>
                                        <p:tgtEl>
                                          <p:spTgt spid="20"/>
                                        </p:tgtEl>
                                        <p:attrNameLst>
                                          <p:attrName>ppt_y</p:attrName>
                                        </p:attrNameLst>
                                      </p:cBhvr>
                                      <p:tavLst>
                                        <p:tav tm="0">
                                          <p:val>
                                            <p:strVal val="#ppt_y+#ppt_h/2"/>
                                          </p:val>
                                        </p:tav>
                                        <p:tav tm="100000">
                                          <p:val>
                                            <p:strVal val="#ppt_y"/>
                                          </p:val>
                                        </p:tav>
                                      </p:tavLst>
                                    </p:anim>
                                    <p:anim calcmode="lin" valueType="num">
                                      <p:cBhvr>
                                        <p:cTn id="16" dur="500" fill="hold"/>
                                        <p:tgtEl>
                                          <p:spTgt spid="20"/>
                                        </p:tgtEl>
                                        <p:attrNameLst>
                                          <p:attrName>ppt_w</p:attrName>
                                        </p:attrNameLst>
                                      </p:cBhvr>
                                      <p:tavLst>
                                        <p:tav tm="0">
                                          <p:val>
                                            <p:strVal val="#ppt_w"/>
                                          </p:val>
                                        </p:tav>
                                        <p:tav tm="100000">
                                          <p:val>
                                            <p:strVal val="#ppt_w"/>
                                          </p:val>
                                        </p:tav>
                                      </p:tavLst>
                                    </p:anim>
                                    <p:anim calcmode="lin" valueType="num">
                                      <p:cBhvr>
                                        <p:cTn id="17" dur="500" fill="hold"/>
                                        <p:tgtEl>
                                          <p:spTgt spid="20"/>
                                        </p:tgtEl>
                                        <p:attrNameLst>
                                          <p:attrName>ppt_h</p:attrName>
                                        </p:attrNameLst>
                                      </p:cBhvr>
                                      <p:tavLst>
                                        <p:tav tm="0">
                                          <p:val>
                                            <p:fltVal val="0"/>
                                          </p:val>
                                        </p:tav>
                                        <p:tav tm="100000">
                                          <p:val>
                                            <p:strVal val="#ppt_h"/>
                                          </p:val>
                                        </p:tav>
                                      </p:tavLst>
                                    </p:anim>
                                  </p:childTnLst>
                                </p:cTn>
                              </p:par>
                            </p:childTnLst>
                          </p:cTn>
                        </p:par>
                        <p:par>
                          <p:cTn id="18" fill="hold">
                            <p:stCondLst>
                              <p:cond delay="1000"/>
                            </p:stCondLst>
                            <p:childTnLst>
                              <p:par>
                                <p:cTn id="19" presetID="17" presetClass="entr" presetSubtype="4"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500" fill="hold"/>
                                        <p:tgtEl>
                                          <p:spTgt spid="21"/>
                                        </p:tgtEl>
                                        <p:attrNameLst>
                                          <p:attrName>ppt_x</p:attrName>
                                        </p:attrNameLst>
                                      </p:cBhvr>
                                      <p:tavLst>
                                        <p:tav tm="0">
                                          <p:val>
                                            <p:strVal val="#ppt_x"/>
                                          </p:val>
                                        </p:tav>
                                        <p:tav tm="100000">
                                          <p:val>
                                            <p:strVal val="#ppt_x"/>
                                          </p:val>
                                        </p:tav>
                                      </p:tavLst>
                                    </p:anim>
                                    <p:anim calcmode="lin" valueType="num">
                                      <p:cBhvr>
                                        <p:cTn id="22" dur="500" fill="hold"/>
                                        <p:tgtEl>
                                          <p:spTgt spid="21"/>
                                        </p:tgtEl>
                                        <p:attrNameLst>
                                          <p:attrName>ppt_y</p:attrName>
                                        </p:attrNameLst>
                                      </p:cBhvr>
                                      <p:tavLst>
                                        <p:tav tm="0">
                                          <p:val>
                                            <p:strVal val="#ppt_y+#ppt_h/2"/>
                                          </p:val>
                                        </p:tav>
                                        <p:tav tm="100000">
                                          <p:val>
                                            <p:strVal val="#ppt_y"/>
                                          </p:val>
                                        </p:tav>
                                      </p:tavLst>
                                    </p:anim>
                                    <p:anim calcmode="lin" valueType="num">
                                      <p:cBhvr>
                                        <p:cTn id="23" dur="500" fill="hold"/>
                                        <p:tgtEl>
                                          <p:spTgt spid="21"/>
                                        </p:tgtEl>
                                        <p:attrNameLst>
                                          <p:attrName>ppt_w</p:attrName>
                                        </p:attrNameLst>
                                      </p:cBhvr>
                                      <p:tavLst>
                                        <p:tav tm="0">
                                          <p:val>
                                            <p:strVal val="#ppt_w"/>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autoUpdateAnimBg="0"/>
      <p:bldP spid="20" grpId="0" animBg="1" autoUpdateAnimBg="0"/>
      <p:bldP spid="21"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a:xfrm>
            <a:off x="616024" y="404813"/>
            <a:ext cx="7772400" cy="647700"/>
          </a:xfrm>
        </p:spPr>
        <p:txBody>
          <a:bodyPr/>
          <a:lstStyle/>
          <a:p>
            <a:pPr algn="l">
              <a:defRPr/>
            </a:pPr>
            <a:r>
              <a:rPr altLang="en-US" sz="3200" cap="none" dirty="0">
                <a:solidFill>
                  <a:srgbClr val="EA0088"/>
                </a:solidFill>
                <a:latin typeface="Trebuchet MS" panose="020B0603020202020204" pitchFamily="34" charset="0"/>
              </a:rPr>
              <a:t>Probability Distributions</a:t>
            </a:r>
          </a:p>
        </p:txBody>
      </p:sp>
      <p:sp>
        <p:nvSpPr>
          <p:cNvPr id="18436" name="Rectangle 4"/>
          <p:cNvSpPr>
            <a:spLocks noGrp="1" noChangeArrowheads="1"/>
          </p:cNvSpPr>
          <p:nvPr>
            <p:ph idx="1"/>
          </p:nvPr>
        </p:nvSpPr>
        <p:spPr>
          <a:xfrm>
            <a:off x="683767" y="1341438"/>
            <a:ext cx="7920681" cy="4114800"/>
          </a:xfrm>
        </p:spPr>
        <p:txBody>
          <a:bodyPr/>
          <a:lstStyle/>
          <a:p>
            <a:pPr marL="0" indent="0" algn="just">
              <a:buFontTx/>
              <a:buNone/>
            </a:pPr>
            <a:r>
              <a:rPr lang="en-US" altLang="en-US" sz="2400" dirty="0">
                <a:latin typeface="Trebuchet MS" panose="020B0603020202020204" pitchFamily="34" charset="0"/>
                <a:ea typeface="ＭＳ Ｐゴシック" charset="-128"/>
                <a:cs typeface="Arial" charset="0"/>
              </a:rPr>
              <a:t>A </a:t>
            </a:r>
            <a:r>
              <a:rPr lang="en-US" altLang="en-US" sz="2400" b="1" i="1" dirty="0">
                <a:solidFill>
                  <a:schemeClr val="tx1">
                    <a:lumMod val="75000"/>
                    <a:lumOff val="25000"/>
                  </a:schemeClr>
                </a:solidFill>
                <a:latin typeface="Trebuchet MS" panose="020B0603020202020204" pitchFamily="34" charset="0"/>
                <a:ea typeface="ＭＳ Ｐゴシック" charset="-128"/>
                <a:cs typeface="Arial" charset="0"/>
              </a:rPr>
              <a:t>probability distribution</a:t>
            </a:r>
            <a:r>
              <a:rPr lang="en-US" altLang="en-US" sz="2400" dirty="0">
                <a:solidFill>
                  <a:schemeClr val="tx1">
                    <a:lumMod val="75000"/>
                    <a:lumOff val="25000"/>
                  </a:schemeClr>
                </a:solidFill>
                <a:latin typeface="Trebuchet MS" panose="020B0603020202020204" pitchFamily="34" charset="0"/>
                <a:ea typeface="ＭＳ Ｐゴシック" charset="-128"/>
                <a:cs typeface="Arial" charset="0"/>
              </a:rPr>
              <a:t> </a:t>
            </a:r>
            <a:r>
              <a:rPr lang="en-US" altLang="en-US" sz="2400" dirty="0">
                <a:latin typeface="Trebuchet MS" panose="020B0603020202020204" pitchFamily="34" charset="0"/>
                <a:ea typeface="ＭＳ Ｐゴシック" charset="-128"/>
                <a:cs typeface="Arial" charset="0"/>
              </a:rPr>
              <a:t>is a table, formula, or graph that describes the values of a random variable and the probability associated with these values.</a:t>
            </a:r>
          </a:p>
          <a:p>
            <a:pPr marL="0" indent="0" algn="just">
              <a:buFontTx/>
              <a:buNone/>
            </a:pPr>
            <a:endParaRPr lang="en-US" altLang="en-US" sz="2400" dirty="0">
              <a:latin typeface="Trebuchet MS" panose="020B0603020202020204" pitchFamily="34" charset="0"/>
              <a:ea typeface="ＭＳ Ｐゴシック" charset="-128"/>
              <a:cs typeface="Arial" charset="0"/>
            </a:endParaRPr>
          </a:p>
          <a:p>
            <a:pPr marL="0" indent="0" algn="just">
              <a:buFontTx/>
              <a:buNone/>
            </a:pPr>
            <a:r>
              <a:rPr lang="en-US" altLang="en-US" sz="2400" dirty="0">
                <a:latin typeface="Trebuchet MS" panose="020B0603020202020204" pitchFamily="34" charset="0"/>
                <a:ea typeface="ＭＳ Ｐゴシック" charset="-128"/>
                <a:cs typeface="Arial" charset="0"/>
              </a:rPr>
              <a:t>Since we’re describing a </a:t>
            </a:r>
            <a:r>
              <a:rPr lang="en-US" altLang="en-US" sz="2400" b="1" dirty="0">
                <a:solidFill>
                  <a:srgbClr val="0000FF"/>
                </a:solidFill>
                <a:latin typeface="Trebuchet MS" panose="020B0603020202020204" pitchFamily="34" charset="0"/>
                <a:ea typeface="ＭＳ Ｐゴシック" charset="-128"/>
                <a:cs typeface="Arial" charset="0"/>
              </a:rPr>
              <a:t>random variable</a:t>
            </a:r>
            <a:r>
              <a:rPr lang="en-US" altLang="en-US" sz="2400" dirty="0">
                <a:latin typeface="Trebuchet MS" panose="020B0603020202020204" pitchFamily="34" charset="0"/>
                <a:ea typeface="ＭＳ Ｐゴシック" charset="-128"/>
                <a:cs typeface="Arial" charset="0"/>
              </a:rPr>
              <a:t> (which can be discrete or continuous) we have two types of probability distributions:</a:t>
            </a:r>
          </a:p>
          <a:p>
            <a:pPr marL="0" indent="0" algn="just">
              <a:buFontTx/>
              <a:buNone/>
            </a:pPr>
            <a:endParaRPr lang="en-US" altLang="en-US" sz="400" dirty="0">
              <a:latin typeface="Trebuchet MS" panose="020B0603020202020204" pitchFamily="34" charset="0"/>
              <a:ea typeface="ＭＳ Ｐゴシック" charset="-128"/>
              <a:cs typeface="Arial" charset="0"/>
            </a:endParaRPr>
          </a:p>
          <a:p>
            <a:pPr algn="just">
              <a:buFont typeface="Arial"/>
              <a:buChar char="•"/>
            </a:pPr>
            <a:r>
              <a:rPr lang="en-US" altLang="en-US" sz="2400" dirty="0">
                <a:solidFill>
                  <a:schemeClr val="accent1"/>
                </a:solidFill>
                <a:latin typeface="Trebuchet MS" panose="020B0603020202020204" pitchFamily="34" charset="0"/>
                <a:ea typeface="ＭＳ Ｐゴシック" charset="-128"/>
                <a:cs typeface="Arial" charset="0"/>
              </a:rPr>
              <a:t>discrete probability distributions </a:t>
            </a:r>
            <a:r>
              <a:rPr lang="en-US" altLang="en-US" sz="2400" dirty="0">
                <a:latin typeface="Trebuchet MS" panose="020B0603020202020204" pitchFamily="34" charset="0"/>
                <a:ea typeface="ＭＳ Ｐゴシック" charset="-128"/>
                <a:cs typeface="Arial" charset="0"/>
              </a:rPr>
              <a:t>(this chapter) and</a:t>
            </a:r>
          </a:p>
          <a:p>
            <a:pPr algn="just">
              <a:buFont typeface="Arial"/>
              <a:buChar char="•"/>
            </a:pPr>
            <a:r>
              <a:rPr lang="en-US" altLang="en-US" sz="2400" dirty="0">
                <a:solidFill>
                  <a:schemeClr val="accent1"/>
                </a:solidFill>
                <a:latin typeface="Trebuchet MS" panose="020B0603020202020204" pitchFamily="34" charset="0"/>
                <a:ea typeface="ＭＳ Ｐゴシック" charset="-128"/>
                <a:cs typeface="Arial" charset="0"/>
              </a:rPr>
              <a:t>continuous probability distributions </a:t>
            </a:r>
            <a:r>
              <a:rPr lang="en-US" altLang="en-US" sz="2400" dirty="0">
                <a:latin typeface="Trebuchet MS" panose="020B0603020202020204" pitchFamily="34" charset="0"/>
                <a:ea typeface="ＭＳ Ｐゴシック" charset="-128"/>
                <a:cs typeface="Arial" charset="0"/>
              </a:rPr>
              <a:t>(Chapter 8).</a:t>
            </a:r>
          </a:p>
        </p:txBody>
      </p:sp>
      <p:sp>
        <p:nvSpPr>
          <p:cNvPr id="5"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9</a:t>
            </a:fld>
            <a:endParaRPr lang="en-AU" altLang="en-US" sz="1400" b="1" baseline="0" dirty="0">
              <a:latin typeface="Times" pitchFamily="18" charset="0"/>
            </a:endParaRPr>
          </a:p>
        </p:txBody>
      </p:sp>
    </p:spTree>
    <p:custDataLst>
      <p:tags r:id="rId1"/>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68313" y="404813"/>
            <a:ext cx="7772400" cy="647700"/>
          </a:xfrm>
        </p:spPr>
        <p:txBody>
          <a:bodyPr/>
          <a:lstStyle/>
          <a:p>
            <a:pPr algn="l">
              <a:defRPr/>
            </a:pPr>
            <a:r>
              <a:rPr altLang="en-US" sz="3200" cap="none" dirty="0">
                <a:solidFill>
                  <a:srgbClr val="EA0088"/>
                </a:solidFill>
                <a:latin typeface="Trebuchet MS" panose="020B0603020202020204" pitchFamily="34" charset="0"/>
              </a:rPr>
              <a:t>Example 12</a:t>
            </a:r>
          </a:p>
        </p:txBody>
      </p:sp>
      <p:sp>
        <p:nvSpPr>
          <p:cNvPr id="94210" name="Rectangle 2"/>
          <p:cNvSpPr>
            <a:spLocks noGrp="1" noChangeArrowheads="1"/>
          </p:cNvSpPr>
          <p:nvPr>
            <p:ph idx="1"/>
          </p:nvPr>
        </p:nvSpPr>
        <p:spPr>
          <a:xfrm>
            <a:off x="611560" y="1124744"/>
            <a:ext cx="7848872" cy="4800600"/>
          </a:xfrm>
        </p:spPr>
        <p:txBody>
          <a:bodyPr/>
          <a:lstStyle/>
          <a:p>
            <a:pPr marL="0" indent="0" algn="just">
              <a:spcAft>
                <a:spcPts val="1200"/>
              </a:spcAft>
              <a:buFontTx/>
              <a:buNone/>
            </a:pPr>
            <a:r>
              <a:rPr lang="en-US" altLang="en-US" sz="2400" dirty="0">
                <a:latin typeface="Trebuchet MS" panose="020B0603020202020204" pitchFamily="34" charset="0"/>
                <a:ea typeface="ＭＳ Ｐゴシック" charset="-128"/>
                <a:cs typeface="Arial" charset="0"/>
              </a:rPr>
              <a:t>Cars arrive at a tollbooth at a rate of 360 cars per hour.</a:t>
            </a:r>
          </a:p>
          <a:p>
            <a:pPr marL="457200" indent="-457200" algn="just">
              <a:buFontTx/>
              <a:buAutoNum type="alphaLcParenR"/>
            </a:pPr>
            <a:r>
              <a:rPr lang="en-US" altLang="en-US" sz="2400" dirty="0">
                <a:latin typeface="Trebuchet MS" panose="020B0603020202020204" pitchFamily="34" charset="0"/>
                <a:ea typeface="ＭＳ Ｐゴシック" charset="-128"/>
                <a:cs typeface="Arial" charset="0"/>
              </a:rPr>
              <a:t>What is the probability that only 2 cars will arrive during a specified one-minute period? (Use the formula.)</a:t>
            </a:r>
          </a:p>
          <a:p>
            <a:pPr marL="457200" indent="-457200" algn="just">
              <a:buFontTx/>
              <a:buAutoNum type="alphaLcParenR"/>
            </a:pPr>
            <a:r>
              <a:rPr lang="en-US" altLang="en-US" sz="2400" dirty="0">
                <a:latin typeface="Trebuchet MS" panose="020B0603020202020204" pitchFamily="34" charset="0"/>
                <a:ea typeface="ＭＳ Ｐゴシック" charset="-128"/>
                <a:cs typeface="Arial" charset="0"/>
              </a:rPr>
              <a:t>What is the probability that only 2 cars will arrive during a specified one-minute period? (Use Table 2, Appendix B.)</a:t>
            </a:r>
          </a:p>
          <a:p>
            <a:pPr marL="457200" indent="-457200" algn="just">
              <a:buFontTx/>
              <a:buAutoNum type="alphaLcParenR"/>
            </a:pPr>
            <a:r>
              <a:rPr lang="en-US" altLang="en-US" sz="2400" dirty="0">
                <a:latin typeface="Trebuchet MS" panose="020B0603020202020204" pitchFamily="34" charset="0"/>
                <a:ea typeface="ＭＳ Ｐゴシック" charset="-128"/>
                <a:cs typeface="Arial" charset="0"/>
              </a:rPr>
              <a:t>What is the probability that at least 4 cars will arrive during a one-minute period? (Use Table 2, Appendix B.)</a:t>
            </a:r>
          </a:p>
          <a:p>
            <a:pPr marL="457200" indent="-457200" algn="just">
              <a:buFontTx/>
              <a:buAutoNum type="alphaLcParenR"/>
            </a:pPr>
            <a:endParaRPr lang="en-US" altLang="en-US" sz="2400" dirty="0">
              <a:latin typeface="Trebuchet MS" panose="020B0603020202020204" pitchFamily="34" charset="0"/>
              <a:ea typeface="ＭＳ Ｐゴシック" charset="-128"/>
              <a:cs typeface="Arial" charset="0"/>
            </a:endParaRPr>
          </a:p>
          <a:p>
            <a:pPr marL="457200" indent="-457200" algn="just">
              <a:buFontTx/>
              <a:buAutoNum type="alphaLcParenR"/>
            </a:pPr>
            <a:endParaRPr lang="en-US" altLang="en-US" sz="2400" dirty="0">
              <a:latin typeface="Trebuchet MS" panose="020B0603020202020204" pitchFamily="34" charset="0"/>
              <a:ea typeface="ＭＳ Ｐゴシック" charset="-128"/>
              <a:cs typeface="Arial" charset="0"/>
            </a:endParaRPr>
          </a:p>
          <a:p>
            <a:pPr lvl="1" algn="just">
              <a:buFontTx/>
              <a:buNone/>
            </a:pPr>
            <a:r>
              <a:rPr lang="en-US" altLang="en-US" sz="2400" dirty="0">
                <a:latin typeface="Trebuchet MS" panose="020B0603020202020204" pitchFamily="34" charset="0"/>
                <a:ea typeface="ＭＳ Ｐゴシック" charset="-128"/>
                <a:cs typeface="Arial" charset="0"/>
              </a:rPr>
              <a:t>	</a:t>
            </a:r>
          </a:p>
        </p:txBody>
      </p:sp>
      <p:sp>
        <p:nvSpPr>
          <p:cNvPr id="6"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90</a:t>
            </a:fld>
            <a:endParaRPr lang="en-AU" altLang="en-US" sz="1400" b="1" baseline="0" dirty="0">
              <a:latin typeface="Times" pitchFamily="18"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68313" y="404813"/>
            <a:ext cx="7772400" cy="647700"/>
          </a:xfrm>
        </p:spPr>
        <p:txBody>
          <a:bodyPr/>
          <a:lstStyle/>
          <a:p>
            <a:pPr algn="l">
              <a:defRPr/>
            </a:pPr>
            <a:r>
              <a:rPr altLang="en-US" sz="3200" cap="none" dirty="0">
                <a:solidFill>
                  <a:srgbClr val="EA0088"/>
                </a:solidFill>
                <a:latin typeface="Trebuchet MS" panose="020B0603020202020204" pitchFamily="34" charset="0"/>
              </a:rPr>
              <a:t>Example 12: Solution</a:t>
            </a:r>
          </a:p>
        </p:txBody>
      </p:sp>
      <p:sp>
        <p:nvSpPr>
          <p:cNvPr id="94210" name="Rectangle 2"/>
          <p:cNvSpPr>
            <a:spLocks noGrp="1" noChangeArrowheads="1"/>
          </p:cNvSpPr>
          <p:nvPr>
            <p:ph idx="1"/>
          </p:nvPr>
        </p:nvSpPr>
        <p:spPr>
          <a:xfrm>
            <a:off x="611560" y="1124744"/>
            <a:ext cx="7992888" cy="4800600"/>
          </a:xfrm>
        </p:spPr>
        <p:txBody>
          <a:bodyPr/>
          <a:lstStyle/>
          <a:p>
            <a:pPr algn="just">
              <a:buFontTx/>
              <a:buNone/>
            </a:pPr>
            <a:r>
              <a:rPr lang="en-US" altLang="en-US" sz="2400" dirty="0">
                <a:solidFill>
                  <a:srgbClr val="00B050"/>
                </a:solidFill>
                <a:latin typeface="Trebuchet MS" panose="020B0603020202020204" pitchFamily="34" charset="0"/>
                <a:ea typeface="ＭＳ Ｐゴシック" charset="-128"/>
                <a:cs typeface="Arial" charset="0"/>
              </a:rPr>
              <a:t>a) What is the probability that only 2 cars will arrive during a specified one-minute period? (Use the formula.)</a:t>
            </a:r>
          </a:p>
          <a:p>
            <a:pPr algn="just">
              <a:buNone/>
            </a:pPr>
            <a:r>
              <a:rPr lang="en-US" altLang="en-US" dirty="0">
                <a:latin typeface="Trebuchet MS" panose="020B0603020202020204" pitchFamily="34" charset="0"/>
                <a:ea typeface="ＭＳ Ｐゴシック" charset="-128"/>
                <a:cs typeface="Arial" charset="0"/>
              </a:rPr>
              <a:t>	</a:t>
            </a:r>
            <a:r>
              <a:rPr lang="en-US" altLang="en-US" sz="2400" dirty="0">
                <a:latin typeface="Trebuchet MS" panose="020B0603020202020204" pitchFamily="34" charset="0"/>
                <a:ea typeface="ＭＳ Ｐゴシック" charset="-128"/>
                <a:cs typeface="Arial" charset="0"/>
              </a:rPr>
              <a:t>Cars arrive at a tollbooth at a rate of 360 cars per hour. The probability distribution of arriving cars for any one-minute period is Poisson with </a:t>
            </a:r>
            <a:r>
              <a:rPr lang="en-US" altLang="en-US" sz="2400" dirty="0">
                <a:latin typeface="Trebuchet MS" panose="020B0603020202020204" pitchFamily="34" charset="0"/>
                <a:ea typeface="ＭＳ Ｐゴシック" charset="-128"/>
                <a:cs typeface="Arial" charset="0"/>
                <a:sym typeface="Symbol"/>
              </a:rPr>
              <a:t></a:t>
            </a:r>
            <a:r>
              <a:rPr lang="en-US" altLang="en-US" sz="2400" dirty="0">
                <a:latin typeface="Trebuchet MS" panose="020B0603020202020204" pitchFamily="34" charset="0"/>
                <a:ea typeface="ＭＳ Ｐゴシック" charset="-128"/>
                <a:cs typeface="Arial" charset="0"/>
              </a:rPr>
              <a:t> = 360/60 = 6 cars per minute. Let X denote the number of arrivals during a one-minute period.</a:t>
            </a:r>
          </a:p>
        </p:txBody>
      </p:sp>
      <p:sp>
        <p:nvSpPr>
          <p:cNvPr id="6"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91</a:t>
            </a:fld>
            <a:endParaRPr lang="en-AU" altLang="en-US" sz="1400" b="1" baseline="0" dirty="0">
              <a:latin typeface="Times" pitchFamily="18" charset="0"/>
            </a:endParaRPr>
          </a:p>
        </p:txBody>
      </p:sp>
      <p:graphicFrame>
        <p:nvGraphicFramePr>
          <p:cNvPr id="94212" name="Object 3"/>
          <p:cNvGraphicFramePr>
            <a:graphicFrameLocks noChangeAspect="1"/>
          </p:cNvGraphicFramePr>
          <p:nvPr>
            <p:extLst>
              <p:ext uri="{D42A27DB-BD31-4B8C-83A1-F6EECF244321}">
                <p14:modId xmlns:p14="http://schemas.microsoft.com/office/powerpoint/2010/main" val="302424495"/>
              </p:ext>
            </p:extLst>
          </p:nvPr>
        </p:nvGraphicFramePr>
        <p:xfrm>
          <a:off x="1835696" y="4437112"/>
          <a:ext cx="3240360" cy="965358"/>
        </p:xfrm>
        <a:graphic>
          <a:graphicData uri="http://schemas.openxmlformats.org/presentationml/2006/ole">
            <mc:AlternateContent xmlns:mc="http://schemas.openxmlformats.org/markup-compatibility/2006">
              <mc:Choice xmlns:v="urn:schemas-microsoft-com:vml" Requires="v">
                <p:oleObj spid="_x0000_s164935" name="Equation" r:id="rId4" imgW="1015559" imgH="304668" progId="Equation.3">
                  <p:embed/>
                </p:oleObj>
              </mc:Choice>
              <mc:Fallback>
                <p:oleObj name="Equation" r:id="rId4" imgW="1015559" imgH="304668" progId="Equation.3">
                  <p:embed/>
                  <p:pic>
                    <p:nvPicPr>
                      <p:cNvPr id="0"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4437112"/>
                        <a:ext cx="3240360" cy="9653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822158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Grp="1" noChangeArrowheads="1"/>
          </p:cNvSpPr>
          <p:nvPr>
            <p:ph idx="1"/>
          </p:nvPr>
        </p:nvSpPr>
        <p:spPr>
          <a:xfrm>
            <a:off x="457200" y="609600"/>
            <a:ext cx="7848600" cy="3200400"/>
          </a:xfrm>
        </p:spPr>
        <p:txBody>
          <a:bodyPr/>
          <a:lstStyle/>
          <a:p>
            <a:pPr marL="457200" indent="-457200" algn="just">
              <a:lnSpc>
                <a:spcPct val="90000"/>
              </a:lnSpc>
              <a:buFontTx/>
              <a:buAutoNum type="alphaLcParenR" startAt="2"/>
            </a:pPr>
            <a:r>
              <a:rPr lang="en-US" altLang="en-US" sz="2400" dirty="0">
                <a:solidFill>
                  <a:srgbClr val="00B050"/>
                </a:solidFill>
                <a:latin typeface="Trebuchet MS" panose="020B0603020202020204" pitchFamily="34" charset="0"/>
                <a:ea typeface="ＭＳ Ｐゴシック" charset="-128"/>
                <a:cs typeface="Arial" charset="0"/>
              </a:rPr>
              <a:t>What is the probability that only 2 cars will arrive during a specified one-minute period? (Use Table 2, Appendix B.)</a:t>
            </a:r>
          </a:p>
          <a:p>
            <a:pPr marL="0" indent="0" algn="just">
              <a:lnSpc>
                <a:spcPct val="90000"/>
              </a:lnSpc>
              <a:buNone/>
            </a:pPr>
            <a:r>
              <a:rPr lang="en-US" altLang="en-US" sz="2400" dirty="0">
                <a:latin typeface="Trebuchet MS" panose="020B0603020202020204" pitchFamily="34" charset="0"/>
                <a:ea typeface="ＭＳ Ｐゴシック" charset="-128"/>
                <a:cs typeface="Arial" charset="0"/>
              </a:rPr>
              <a:t>	Using the Poisson table,</a:t>
            </a:r>
          </a:p>
          <a:p>
            <a:pPr lvl="1">
              <a:lnSpc>
                <a:spcPct val="90000"/>
              </a:lnSpc>
              <a:buFontTx/>
              <a:buNone/>
            </a:pPr>
            <a:r>
              <a:rPr lang="en-US" altLang="en-US" sz="2400" dirty="0">
                <a:latin typeface="Trebuchet MS" panose="020B0603020202020204" pitchFamily="34" charset="0"/>
                <a:ea typeface="ＭＳ Ｐゴシック" charset="-128"/>
                <a:cs typeface="Arial" charset="0"/>
              </a:rPr>
              <a:t>	    P(X = 2)	= P(X </a:t>
            </a:r>
            <a:r>
              <a:rPr lang="en-US" altLang="en-US" sz="2400" dirty="0">
                <a:latin typeface="Trebuchet MS" panose="020B0603020202020204" pitchFamily="34" charset="0"/>
                <a:ea typeface="ＭＳ Ｐゴシック" charset="-128"/>
                <a:cs typeface="Arial" charset="0"/>
                <a:sym typeface="Symbol" pitchFamily="18" charset="2"/>
              </a:rPr>
              <a:t> </a:t>
            </a:r>
            <a:r>
              <a:rPr lang="en-US" altLang="en-US" sz="2400" dirty="0">
                <a:latin typeface="Trebuchet MS" panose="020B0603020202020204" pitchFamily="34" charset="0"/>
                <a:ea typeface="ＭＳ Ｐゴシック" charset="-128"/>
                <a:cs typeface="Arial" charset="0"/>
              </a:rPr>
              <a:t>2) – P(X </a:t>
            </a:r>
            <a:r>
              <a:rPr lang="en-US" altLang="en-US" sz="2400" dirty="0">
                <a:latin typeface="Trebuchet MS" panose="020B0603020202020204" pitchFamily="34" charset="0"/>
                <a:ea typeface="ＭＳ Ｐゴシック" charset="-128"/>
                <a:cs typeface="Arial" charset="0"/>
                <a:sym typeface="Symbol" pitchFamily="18" charset="2"/>
              </a:rPr>
              <a:t></a:t>
            </a:r>
            <a:r>
              <a:rPr lang="en-US" altLang="en-US" sz="2400" dirty="0">
                <a:latin typeface="Trebuchet MS" panose="020B0603020202020204" pitchFamily="34" charset="0"/>
                <a:ea typeface="ＭＳ Ｐゴシック" charset="-128"/>
                <a:cs typeface="Arial" charset="0"/>
              </a:rPr>
              <a:t> 1)</a:t>
            </a:r>
          </a:p>
          <a:p>
            <a:pPr lvl="1">
              <a:lnSpc>
                <a:spcPct val="90000"/>
              </a:lnSpc>
              <a:spcAft>
                <a:spcPts val="1200"/>
              </a:spcAft>
              <a:buFontTx/>
              <a:buNone/>
            </a:pPr>
            <a:r>
              <a:rPr lang="en-US" altLang="en-US" sz="2400" dirty="0">
                <a:latin typeface="Trebuchet MS" panose="020B0603020202020204" pitchFamily="34" charset="0"/>
                <a:ea typeface="ＭＳ Ｐゴシック" charset="-128"/>
                <a:cs typeface="Arial" charset="0"/>
              </a:rPr>
              <a:t>				     = 0.062 – 0.017 = 0.045</a:t>
            </a:r>
          </a:p>
          <a:p>
            <a:pPr algn="just">
              <a:lnSpc>
                <a:spcPct val="90000"/>
              </a:lnSpc>
              <a:buFontTx/>
              <a:buNone/>
            </a:pPr>
            <a:r>
              <a:rPr lang="en-US" altLang="en-US" sz="2400" dirty="0">
                <a:latin typeface="Trebuchet MS" panose="020B0603020202020204" pitchFamily="34" charset="0"/>
                <a:ea typeface="ＭＳ Ｐゴシック" charset="-128"/>
                <a:cs typeface="Arial" charset="0"/>
              </a:rPr>
              <a:t>	</a:t>
            </a:r>
            <a:r>
              <a:rPr lang="en-US" altLang="en-US" sz="2400" dirty="0">
                <a:solidFill>
                  <a:schemeClr val="bg2">
                    <a:lumMod val="50000"/>
                  </a:schemeClr>
                </a:solidFill>
                <a:latin typeface="Trebuchet MS" panose="020B0603020202020204" pitchFamily="34" charset="0"/>
                <a:ea typeface="ＭＳ Ｐゴシック" charset="-128"/>
                <a:cs typeface="Arial" charset="0"/>
              </a:rPr>
              <a:t>The following table provides the P(X </a:t>
            </a:r>
            <a:r>
              <a:rPr lang="en-US" altLang="en-US" sz="2400" dirty="0">
                <a:solidFill>
                  <a:schemeClr val="bg2">
                    <a:lumMod val="50000"/>
                  </a:schemeClr>
                </a:solidFill>
                <a:latin typeface="Trebuchet MS" panose="020B0603020202020204" pitchFamily="34" charset="0"/>
                <a:ea typeface="ＭＳ Ｐゴシック" charset="-128"/>
                <a:cs typeface="Arial" charset="0"/>
                <a:sym typeface="Symbol" pitchFamily="18" charset="2"/>
              </a:rPr>
              <a:t> </a:t>
            </a:r>
            <a:r>
              <a:rPr lang="en-US" altLang="en-US" sz="2400" dirty="0">
                <a:solidFill>
                  <a:schemeClr val="bg2">
                    <a:lumMod val="50000"/>
                  </a:schemeClr>
                </a:solidFill>
                <a:latin typeface="Trebuchet MS" panose="020B0603020202020204" pitchFamily="34" charset="0"/>
                <a:ea typeface="ＭＳ Ｐゴシック" charset="-128"/>
                <a:cs typeface="Arial" charset="0"/>
              </a:rPr>
              <a:t>k) for selected values of </a:t>
            </a:r>
            <a:r>
              <a:rPr lang="en-US" altLang="en-US" sz="2400" dirty="0">
                <a:solidFill>
                  <a:schemeClr val="bg2">
                    <a:lumMod val="50000"/>
                  </a:schemeClr>
                </a:solidFill>
                <a:latin typeface="Trebuchet MS" panose="020B0603020202020204" pitchFamily="34" charset="0"/>
                <a:ea typeface="ＭＳ Ｐゴシック" charset="-128"/>
                <a:cs typeface="Arial" charset="0"/>
                <a:sym typeface="Symbol" pitchFamily="18" charset="2"/>
              </a:rPr>
              <a:t>.</a:t>
            </a:r>
            <a:endParaRPr lang="en-US" altLang="en-US" sz="2400" dirty="0">
              <a:solidFill>
                <a:schemeClr val="bg2">
                  <a:lumMod val="50000"/>
                </a:schemeClr>
              </a:solidFill>
              <a:latin typeface="Trebuchet MS" panose="020B0603020202020204" pitchFamily="34" charset="0"/>
              <a:ea typeface="ＭＳ Ｐゴシック" charset="-128"/>
              <a:cs typeface="Arial" charset="0"/>
            </a:endParaRPr>
          </a:p>
        </p:txBody>
      </p:sp>
      <p:sp>
        <p:nvSpPr>
          <p:cNvPr id="10"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92</a:t>
            </a:fld>
            <a:endParaRPr lang="en-AU" altLang="en-US" sz="1400" b="1" baseline="0" dirty="0">
              <a:latin typeface="Times" pitchFamily="18" charset="0"/>
            </a:endParaRPr>
          </a:p>
        </p:txBody>
      </p:sp>
      <p:sp>
        <p:nvSpPr>
          <p:cNvPr id="95236" name="Rectangle 3"/>
          <p:cNvSpPr>
            <a:spLocks noChangeArrowheads="1"/>
          </p:cNvSpPr>
          <p:nvPr/>
        </p:nvSpPr>
        <p:spPr bwMode="auto">
          <a:xfrm>
            <a:off x="762000" y="3815680"/>
            <a:ext cx="7467600" cy="2133600"/>
          </a:xfrm>
          <a:prstGeom prst="rect">
            <a:avLst/>
          </a:prstGeom>
          <a:solidFill>
            <a:srgbClr val="FFFFFF"/>
          </a:solidFill>
          <a:ln w="28575">
            <a:solidFill>
              <a:schemeClr val="bg1"/>
            </a:solidFill>
            <a:miter lim="800000"/>
            <a:headEnd/>
            <a:tailEnd/>
          </a:ln>
          <a:effectLst>
            <a:outerShdw dist="107763" dir="18900000" algn="ctr" rotWithShape="0">
              <a:srgbClr val="990033"/>
            </a:outerShdw>
          </a:effectLst>
        </p:spPr>
        <p:txBody>
          <a:bodyPr wrap="none" anchor="ctr"/>
          <a:lstStyle>
            <a:lvl1pPr>
              <a:defRPr sz="2400" baseline="-25000">
                <a:solidFill>
                  <a:schemeClr val="tx1"/>
                </a:solidFill>
                <a:latin typeface="Times" pitchFamily="18" charset="0"/>
                <a:ea typeface="ＭＳ Ｐゴシック" charset="-128"/>
              </a:defRPr>
            </a:lvl1pPr>
            <a:lvl2pPr marL="742950" indent="-285750">
              <a:defRPr sz="2400" baseline="-25000">
                <a:solidFill>
                  <a:schemeClr val="tx1"/>
                </a:solidFill>
                <a:latin typeface="Times" pitchFamily="18" charset="0"/>
                <a:ea typeface="ＭＳ Ｐゴシック" charset="-128"/>
              </a:defRPr>
            </a:lvl2pPr>
            <a:lvl3pPr marL="1143000" indent="-228600">
              <a:defRPr sz="2400" baseline="-25000">
                <a:solidFill>
                  <a:schemeClr val="tx1"/>
                </a:solidFill>
                <a:latin typeface="Times" pitchFamily="18" charset="0"/>
                <a:ea typeface="ＭＳ Ｐゴシック" charset="-128"/>
              </a:defRPr>
            </a:lvl3pPr>
            <a:lvl4pPr marL="1600200" indent="-228600">
              <a:defRPr sz="2400" baseline="-25000">
                <a:solidFill>
                  <a:schemeClr val="tx1"/>
                </a:solidFill>
                <a:latin typeface="Times" pitchFamily="18" charset="0"/>
                <a:ea typeface="ＭＳ Ｐゴシック" charset="-128"/>
              </a:defRPr>
            </a:lvl4pPr>
            <a:lvl5pPr marL="2057400" indent="-228600">
              <a:defRPr sz="2400" baseline="-25000">
                <a:solidFill>
                  <a:schemeClr val="tx1"/>
                </a:solidFill>
                <a:latin typeface="Times" pitchFamily="18" charset="0"/>
                <a:ea typeface="ＭＳ Ｐゴシック" charset="-128"/>
              </a:defRPr>
            </a:lvl5pPr>
            <a:lvl6pPr marL="25146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6pPr>
            <a:lvl7pPr marL="29718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7pPr>
            <a:lvl8pPr marL="34290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8pPr>
            <a:lvl9pPr marL="3886200" indent="-228600" eaLnBrk="0" fontAlgn="base" hangingPunct="0">
              <a:spcBef>
                <a:spcPct val="0"/>
              </a:spcBef>
              <a:spcAft>
                <a:spcPct val="0"/>
              </a:spcAft>
              <a:defRPr sz="2400" baseline="-25000">
                <a:solidFill>
                  <a:schemeClr val="tx1"/>
                </a:solidFill>
                <a:latin typeface="Times" pitchFamily="18" charset="0"/>
                <a:ea typeface="ＭＳ Ｐゴシック" charset="-128"/>
              </a:defRPr>
            </a:lvl9pPr>
          </a:lstStyle>
          <a:p>
            <a:endParaRPr lang="en-US" altLang="en-US"/>
          </a:p>
        </p:txBody>
      </p:sp>
      <p:graphicFrame>
        <p:nvGraphicFramePr>
          <p:cNvPr id="95237" name="Object 4"/>
          <p:cNvGraphicFramePr>
            <a:graphicFrameLocks noChangeAspect="1"/>
          </p:cNvGraphicFramePr>
          <p:nvPr>
            <p:extLst>
              <p:ext uri="{D42A27DB-BD31-4B8C-83A1-F6EECF244321}">
                <p14:modId xmlns:p14="http://schemas.microsoft.com/office/powerpoint/2010/main" val="1828611770"/>
              </p:ext>
            </p:extLst>
          </p:nvPr>
        </p:nvGraphicFramePr>
        <p:xfrm>
          <a:off x="1143000" y="4017640"/>
          <a:ext cx="6938963" cy="1676400"/>
        </p:xfrm>
        <a:graphic>
          <a:graphicData uri="http://schemas.openxmlformats.org/presentationml/2006/ole">
            <mc:AlternateContent xmlns:mc="http://schemas.openxmlformats.org/markup-compatibility/2006">
              <mc:Choice xmlns:v="urn:schemas-microsoft-com:vml" Requires="v">
                <p:oleObj spid="_x0000_s95335" name="Worksheet" r:id="rId4" imgW="7615080" imgH="1763280" progId="Excel.Sheet.8">
                  <p:embed/>
                </p:oleObj>
              </mc:Choice>
              <mc:Fallback>
                <p:oleObj name="Worksheet" r:id="rId4" imgW="7615080" imgH="1763280" progId="Excel.Sheet.8">
                  <p:embed/>
                  <p:pic>
                    <p:nvPicPr>
                      <p:cNvPr id="0" name="Picture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4017640"/>
                        <a:ext cx="6938963" cy="1676400"/>
                      </a:xfrm>
                      <a:prstGeom prst="rect">
                        <a:avLst/>
                      </a:prstGeom>
                      <a:solidFill>
                        <a:schemeClr val="accent2"/>
                      </a:solidFill>
                    </p:spPr>
                  </p:pic>
                </p:oleObj>
              </mc:Fallback>
            </mc:AlternateContent>
          </a:graphicData>
        </a:graphic>
      </p:graphicFrame>
      <p:sp>
        <p:nvSpPr>
          <p:cNvPr id="351238" name="AutoShape 6"/>
          <p:cNvSpPr>
            <a:spLocks noChangeArrowheads="1"/>
          </p:cNvSpPr>
          <p:nvPr/>
        </p:nvSpPr>
        <p:spPr bwMode="auto">
          <a:xfrm>
            <a:off x="1295400" y="5401940"/>
            <a:ext cx="6019800" cy="273050"/>
          </a:xfrm>
          <a:prstGeom prst="roundRect">
            <a:avLst>
              <a:gd name="adj" fmla="val 16667"/>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351239" name="AutoShape 7"/>
          <p:cNvSpPr>
            <a:spLocks noChangeArrowheads="1"/>
          </p:cNvSpPr>
          <p:nvPr/>
        </p:nvSpPr>
        <p:spPr bwMode="auto">
          <a:xfrm>
            <a:off x="6553200" y="4398640"/>
            <a:ext cx="762000" cy="1295400"/>
          </a:xfrm>
          <a:prstGeom prst="roundRect">
            <a:avLst>
              <a:gd name="adj" fmla="val 16667"/>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351240" name="AutoShape 8"/>
          <p:cNvSpPr>
            <a:spLocks noChangeArrowheads="1"/>
          </p:cNvSpPr>
          <p:nvPr/>
        </p:nvSpPr>
        <p:spPr bwMode="auto">
          <a:xfrm>
            <a:off x="6553200" y="5400353"/>
            <a:ext cx="762000" cy="293687"/>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
        <p:nvSpPr>
          <p:cNvPr id="351241" name="AutoShape 9"/>
          <p:cNvSpPr>
            <a:spLocks noChangeArrowheads="1"/>
          </p:cNvSpPr>
          <p:nvPr/>
        </p:nvSpPr>
        <p:spPr bwMode="auto">
          <a:xfrm>
            <a:off x="6553200" y="5084440"/>
            <a:ext cx="762000" cy="293688"/>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endParaRPr lang="en-US" altLang="en-US" sz="2400">
              <a:latin typeface="Times"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1238"/>
                                        </p:tgtEl>
                                        <p:attrNameLst>
                                          <p:attrName>style.visibility</p:attrName>
                                        </p:attrNameLst>
                                      </p:cBhvr>
                                      <p:to>
                                        <p:strVal val="visible"/>
                                      </p:to>
                                    </p:set>
                                    <p:animEffect transition="in" filter="wipe(left)">
                                      <p:cBhvr>
                                        <p:cTn id="7" dur="500"/>
                                        <p:tgtEl>
                                          <p:spTgt spid="351238"/>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51239"/>
                                        </p:tgtEl>
                                        <p:attrNameLst>
                                          <p:attrName>style.visibility</p:attrName>
                                        </p:attrNameLst>
                                      </p:cBhvr>
                                      <p:to>
                                        <p:strVal val="visible"/>
                                      </p:to>
                                    </p:set>
                                    <p:animEffect transition="in" filter="wipe(up)">
                                      <p:cBhvr>
                                        <p:cTn id="11" dur="500"/>
                                        <p:tgtEl>
                                          <p:spTgt spid="35123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51240"/>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3512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8" grpId="0" animBg="1"/>
      <p:bldP spid="351239" grpId="0" animBg="1"/>
      <p:bldP spid="351240" grpId="0" animBg="1"/>
      <p:bldP spid="351241"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idx="1"/>
          </p:nvPr>
        </p:nvSpPr>
        <p:spPr>
          <a:xfrm>
            <a:off x="685800" y="762000"/>
            <a:ext cx="8001000" cy="2971800"/>
          </a:xfrm>
        </p:spPr>
        <p:txBody>
          <a:bodyPr/>
          <a:lstStyle/>
          <a:p>
            <a:pPr>
              <a:buFontTx/>
              <a:buNone/>
            </a:pPr>
            <a:r>
              <a:rPr lang="en-US" altLang="en-US" sz="2400" dirty="0">
                <a:solidFill>
                  <a:srgbClr val="00B050"/>
                </a:solidFill>
                <a:latin typeface="Trebuchet MS" panose="020B0603020202020204" pitchFamily="34" charset="0"/>
                <a:ea typeface="ＭＳ Ｐゴシック" charset="-128"/>
                <a:cs typeface="Arial" charset="0"/>
              </a:rPr>
              <a:t>c) What is the probability that at least 4 cars will arrive during a one-minute period? (Use Table 2, Appendix B.)</a:t>
            </a:r>
          </a:p>
          <a:p>
            <a:pPr lvl="1">
              <a:buFontTx/>
              <a:buNone/>
            </a:pPr>
            <a:endParaRPr lang="en-US" altLang="en-US" sz="2400" dirty="0">
              <a:latin typeface="Trebuchet MS" panose="020B0603020202020204" pitchFamily="34" charset="0"/>
              <a:ea typeface="ＭＳ Ｐゴシック" charset="-128"/>
              <a:cs typeface="Arial" charset="0"/>
            </a:endParaRPr>
          </a:p>
          <a:p>
            <a:pPr lvl="1">
              <a:buFontTx/>
              <a:buNone/>
            </a:pPr>
            <a:r>
              <a:rPr lang="en-US" altLang="en-US" sz="2400" dirty="0">
                <a:latin typeface="Trebuchet MS" panose="020B0603020202020204" pitchFamily="34" charset="0"/>
                <a:ea typeface="ＭＳ Ｐゴシック" charset="-128"/>
                <a:cs typeface="Arial" charset="0"/>
              </a:rPr>
              <a:t>	P(X </a:t>
            </a:r>
            <a:r>
              <a:rPr lang="en-US" altLang="en-US" sz="2400" dirty="0">
                <a:latin typeface="Trebuchet MS" panose="020B0603020202020204" pitchFamily="34" charset="0"/>
                <a:ea typeface="ＭＳ Ｐゴシック" charset="-128"/>
                <a:cs typeface="Arial" charset="0"/>
                <a:sym typeface="Symbol" pitchFamily="18" charset="2"/>
              </a:rPr>
              <a:t> </a:t>
            </a:r>
            <a:r>
              <a:rPr lang="en-US" altLang="en-US" sz="2400" dirty="0">
                <a:latin typeface="Trebuchet MS" panose="020B0603020202020204" pitchFamily="34" charset="0"/>
                <a:ea typeface="ＭＳ Ｐゴシック" charset="-128"/>
                <a:cs typeface="Arial" charset="0"/>
              </a:rPr>
              <a:t>4) = 1 – P(X </a:t>
            </a:r>
            <a:r>
              <a:rPr lang="en-US" altLang="en-US" sz="2400" dirty="0">
                <a:latin typeface="Trebuchet MS" panose="020B0603020202020204" pitchFamily="34" charset="0"/>
                <a:ea typeface="ＭＳ Ｐゴシック" charset="-128"/>
                <a:cs typeface="Arial" charset="0"/>
                <a:sym typeface="Symbol" pitchFamily="18" charset="2"/>
              </a:rPr>
              <a:t> </a:t>
            </a:r>
            <a:r>
              <a:rPr lang="en-US" altLang="en-US" sz="2400" dirty="0">
                <a:latin typeface="Trebuchet MS" panose="020B0603020202020204" pitchFamily="34" charset="0"/>
                <a:ea typeface="ＭＳ Ｐゴシック" charset="-128"/>
                <a:cs typeface="Arial" charset="0"/>
              </a:rPr>
              <a:t>3) = 1 – 0.151 = 0.849</a:t>
            </a:r>
          </a:p>
        </p:txBody>
      </p:sp>
      <p:sp>
        <p:nvSpPr>
          <p:cNvPr id="4"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93</a:t>
            </a:fld>
            <a:endParaRPr lang="en-AU" altLang="en-US" sz="1400" b="1" baseline="0" dirty="0">
              <a:latin typeface="Times" pitchFamily="18"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ChangeArrowheads="1"/>
          </p:cNvSpPr>
          <p:nvPr>
            <p:ph type="title"/>
          </p:nvPr>
        </p:nvSpPr>
        <p:spPr>
          <a:xfrm>
            <a:off x="304800" y="338138"/>
            <a:ext cx="8424863" cy="576262"/>
          </a:xfrm>
        </p:spPr>
        <p:txBody>
          <a:bodyPr/>
          <a:lstStyle/>
          <a:p>
            <a:pPr algn="l">
              <a:defRPr/>
            </a:pPr>
            <a:r>
              <a:rPr altLang="en-US" sz="3200" cap="none" dirty="0">
                <a:solidFill>
                  <a:srgbClr val="EA0088"/>
                </a:solidFill>
                <a:latin typeface="Trebuchet MS" panose="020B0603020202020204" pitchFamily="34" charset="0"/>
              </a:rPr>
              <a:t>Using Excel: =POISSON() Excel Function</a:t>
            </a:r>
          </a:p>
        </p:txBody>
      </p:sp>
      <p:sp>
        <p:nvSpPr>
          <p:cNvPr id="97284" name="Rectangle 3"/>
          <p:cNvSpPr>
            <a:spLocks noGrp="1" noChangeArrowheads="1"/>
          </p:cNvSpPr>
          <p:nvPr>
            <p:ph idx="1"/>
          </p:nvPr>
        </p:nvSpPr>
        <p:spPr>
          <a:xfrm>
            <a:off x="539750" y="981075"/>
            <a:ext cx="8064500" cy="1079500"/>
          </a:xfrm>
        </p:spPr>
        <p:txBody>
          <a:bodyPr/>
          <a:lstStyle/>
          <a:p>
            <a:pPr marL="0" indent="0" algn="just">
              <a:buFontTx/>
              <a:buNone/>
            </a:pPr>
            <a:r>
              <a:rPr lang="en-US" altLang="en-US" sz="2000">
                <a:latin typeface="Trebuchet MS" panose="020B0603020202020204" pitchFamily="34" charset="0"/>
                <a:ea typeface="ＭＳ Ｐゴシック" charset="-128"/>
                <a:cs typeface="Arial" charset="0"/>
              </a:rPr>
              <a:t>There is a </a:t>
            </a:r>
            <a:r>
              <a:rPr lang="en-US" altLang="en-US" sz="2000" b="1" i="1">
                <a:latin typeface="Trebuchet MS" panose="020B0603020202020204" pitchFamily="34" charset="0"/>
                <a:ea typeface="ＭＳ Ｐゴシック" charset="-128"/>
                <a:cs typeface="Arial" charset="0"/>
              </a:rPr>
              <a:t>Poisson distribution</a:t>
            </a:r>
            <a:r>
              <a:rPr lang="en-US" altLang="en-US" sz="2000">
                <a:latin typeface="Trebuchet MS" panose="020B0603020202020204" pitchFamily="34" charset="0"/>
                <a:ea typeface="ＭＳ Ｐゴシック" charset="-128"/>
                <a:cs typeface="Arial" charset="0"/>
              </a:rPr>
              <a:t> function in Excel that can also be used to calculate these probabilities. For example:</a:t>
            </a:r>
          </a:p>
          <a:p>
            <a:pPr marL="0" indent="0">
              <a:buFontTx/>
              <a:buNone/>
            </a:pPr>
            <a:r>
              <a:rPr lang="en-US" altLang="en-US" sz="2000">
                <a:solidFill>
                  <a:srgbClr val="0000FF"/>
                </a:solidFill>
                <a:latin typeface="Trebuchet MS" panose="020B0603020202020204" pitchFamily="34" charset="0"/>
                <a:ea typeface="ＭＳ Ｐゴシック" charset="-128"/>
                <a:cs typeface="Arial" charset="0"/>
              </a:rPr>
              <a:t>(a)  What is the probability that </a:t>
            </a:r>
            <a:r>
              <a:rPr lang="en-US" altLang="en-US" sz="2000" b="1" i="1">
                <a:solidFill>
                  <a:srgbClr val="0000FF"/>
                </a:solidFill>
                <a:latin typeface="Trebuchet MS" panose="020B0603020202020204" pitchFamily="34" charset="0"/>
                <a:ea typeface="ＭＳ Ｐゴシック" charset="-128"/>
                <a:cs typeface="Arial" charset="0"/>
              </a:rPr>
              <a:t>two cars</a:t>
            </a:r>
            <a:r>
              <a:rPr lang="en-US" altLang="en-US" sz="2000">
                <a:solidFill>
                  <a:srgbClr val="0000FF"/>
                </a:solidFill>
                <a:latin typeface="Trebuchet MS" panose="020B0603020202020204" pitchFamily="34" charset="0"/>
                <a:ea typeface="ＭＳ Ｐゴシック" charset="-128"/>
                <a:cs typeface="Arial" charset="0"/>
              </a:rPr>
              <a:t> will arrive in a one-minute period?</a:t>
            </a:r>
            <a:endParaRPr lang="en-US" altLang="en-US" sz="2000">
              <a:latin typeface="Trebuchet MS" panose="020B0603020202020204" pitchFamily="34" charset="0"/>
              <a:ea typeface="ＭＳ Ｐゴシック" charset="-128"/>
              <a:cs typeface="Arial" charset="0"/>
            </a:endParaRPr>
          </a:p>
        </p:txBody>
      </p:sp>
      <p:sp>
        <p:nvSpPr>
          <p:cNvPr id="16"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94</a:t>
            </a:fld>
            <a:endParaRPr lang="en-AU" altLang="en-US" sz="1400" b="1" baseline="0" dirty="0">
              <a:latin typeface="Times" pitchFamily="18" charset="0"/>
            </a:endParaRPr>
          </a:p>
        </p:txBody>
      </p:sp>
      <p:pic>
        <p:nvPicPr>
          <p:cNvPr id="9728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898" y="2425700"/>
            <a:ext cx="5398156" cy="3379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6" name="Text Box 5"/>
          <p:cNvSpPr txBox="1">
            <a:spLocks noChangeArrowheads="1"/>
          </p:cNvSpPr>
          <p:nvPr/>
        </p:nvSpPr>
        <p:spPr bwMode="auto">
          <a:xfrm>
            <a:off x="6746269" y="2420888"/>
            <a:ext cx="1759112" cy="357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dirty="0">
                <a:latin typeface="Tahoma" charset="0"/>
              </a:rPr>
              <a:t>Number of cars</a:t>
            </a:r>
          </a:p>
        </p:txBody>
      </p:sp>
      <p:sp>
        <p:nvSpPr>
          <p:cNvPr id="97287" name="Text Box 7"/>
          <p:cNvSpPr txBox="1">
            <a:spLocks noChangeArrowheads="1"/>
          </p:cNvSpPr>
          <p:nvPr/>
        </p:nvSpPr>
        <p:spPr bwMode="auto">
          <a:xfrm>
            <a:off x="6746269" y="3128597"/>
            <a:ext cx="2074203" cy="631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dirty="0">
                <a:latin typeface="Tahoma" charset="0"/>
              </a:rPr>
              <a:t>Average number of cars per minute</a:t>
            </a:r>
          </a:p>
        </p:txBody>
      </p:sp>
      <p:sp>
        <p:nvSpPr>
          <p:cNvPr id="97288" name="Text Box 8"/>
          <p:cNvSpPr txBox="1">
            <a:spLocks noChangeArrowheads="1"/>
          </p:cNvSpPr>
          <p:nvPr/>
        </p:nvSpPr>
        <p:spPr bwMode="auto">
          <a:xfrm>
            <a:off x="6746269" y="4021151"/>
            <a:ext cx="1579240" cy="63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dirty="0">
                <a:latin typeface="Tahoma" charset="0"/>
              </a:rPr>
              <a:t>Cumulative</a:t>
            </a:r>
          </a:p>
          <a:p>
            <a:pPr>
              <a:spcBef>
                <a:spcPct val="0"/>
              </a:spcBef>
              <a:buFontTx/>
              <a:buNone/>
            </a:pPr>
            <a:r>
              <a:rPr lang="en-US" altLang="en-US" sz="2000" baseline="0" dirty="0">
                <a:latin typeface="Tahoma" charset="0"/>
              </a:rPr>
              <a:t>(i.e. P(</a:t>
            </a:r>
            <a:r>
              <a:rPr lang="en-US" altLang="en-US" sz="2000" baseline="0" dirty="0" err="1">
                <a:latin typeface="Tahoma" charset="0"/>
              </a:rPr>
              <a:t>X≤x</a:t>
            </a:r>
            <a:r>
              <a:rPr lang="en-US" altLang="en-US" sz="2000" baseline="0" dirty="0">
                <a:latin typeface="Tahoma" charset="0"/>
              </a:rPr>
              <a:t>)?)</a:t>
            </a:r>
          </a:p>
        </p:txBody>
      </p:sp>
      <p:sp>
        <p:nvSpPr>
          <p:cNvPr id="97289" name="Line 9"/>
          <p:cNvSpPr>
            <a:spLocks noChangeShapeType="1"/>
          </p:cNvSpPr>
          <p:nvPr/>
        </p:nvSpPr>
        <p:spPr bwMode="auto">
          <a:xfrm flipH="1">
            <a:off x="4574814" y="2636912"/>
            <a:ext cx="2229434" cy="684337"/>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97290" name="Line 11"/>
          <p:cNvSpPr>
            <a:spLocks noChangeShapeType="1"/>
          </p:cNvSpPr>
          <p:nvPr/>
        </p:nvSpPr>
        <p:spPr bwMode="auto">
          <a:xfrm flipH="1">
            <a:off x="4508044" y="3356992"/>
            <a:ext cx="2368211" cy="285918"/>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97291" name="Line 12"/>
          <p:cNvSpPr>
            <a:spLocks noChangeShapeType="1"/>
          </p:cNvSpPr>
          <p:nvPr/>
        </p:nvSpPr>
        <p:spPr bwMode="auto">
          <a:xfrm flipH="1" flipV="1">
            <a:off x="4508044" y="3899387"/>
            <a:ext cx="2296203" cy="393708"/>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97292" name="Text Box 13"/>
          <p:cNvSpPr txBox="1">
            <a:spLocks noChangeArrowheads="1"/>
          </p:cNvSpPr>
          <p:nvPr/>
        </p:nvSpPr>
        <p:spPr bwMode="auto">
          <a:xfrm>
            <a:off x="6746269" y="4922610"/>
            <a:ext cx="19559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dirty="0">
                <a:solidFill>
                  <a:srgbClr val="0000FF"/>
                </a:solidFill>
                <a:latin typeface="Tahoma" charset="0"/>
              </a:rPr>
              <a:t>P(X=2)=0.0446</a:t>
            </a:r>
          </a:p>
        </p:txBody>
      </p:sp>
      <p:sp>
        <p:nvSpPr>
          <p:cNvPr id="97293" name="Line 14"/>
          <p:cNvSpPr>
            <a:spLocks noChangeShapeType="1"/>
          </p:cNvSpPr>
          <p:nvPr/>
        </p:nvSpPr>
        <p:spPr bwMode="auto">
          <a:xfrm flipH="1" flipV="1">
            <a:off x="4772218" y="4221048"/>
            <a:ext cx="2032029" cy="792127"/>
          </a:xfrm>
          <a:prstGeom prst="line">
            <a:avLst/>
          </a:prstGeom>
          <a:noFill/>
          <a:ln w="19050">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97294"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400" b="1">
                <a:latin typeface="Tahoma" charset="0"/>
                <a:cs typeface="Tahoma" charset="0"/>
              </a:rPr>
              <a:t>0</a:t>
            </a:r>
          </a:p>
        </p:txBody>
      </p:sp>
    </p:spTree>
    <p:custDataLst>
      <p:tags r:id="rId1"/>
    </p:custData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850" y="1916113"/>
            <a:ext cx="5573713"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1" name="Rectangle 2"/>
          <p:cNvSpPr>
            <a:spLocks noGrp="1" noChangeArrowheads="1"/>
          </p:cNvSpPr>
          <p:nvPr>
            <p:ph type="title"/>
          </p:nvPr>
        </p:nvSpPr>
        <p:spPr>
          <a:xfrm>
            <a:off x="304800" y="338138"/>
            <a:ext cx="8424863" cy="576262"/>
          </a:xfrm>
        </p:spPr>
        <p:txBody>
          <a:bodyPr/>
          <a:lstStyle/>
          <a:p>
            <a:pPr algn="l">
              <a:defRPr/>
            </a:pPr>
            <a:r>
              <a:rPr altLang="en-US" sz="3200" cap="none" dirty="0">
                <a:solidFill>
                  <a:srgbClr val="EA0088"/>
                </a:solidFill>
                <a:latin typeface="Trebuchet MS" panose="020B0603020202020204" pitchFamily="34" charset="0"/>
              </a:rPr>
              <a:t>Using Excel: =POISSON() Excel Function</a:t>
            </a:r>
          </a:p>
        </p:txBody>
      </p:sp>
      <p:sp>
        <p:nvSpPr>
          <p:cNvPr id="98308" name="Rectangle 3"/>
          <p:cNvSpPr>
            <a:spLocks noGrp="1" noChangeArrowheads="1"/>
          </p:cNvSpPr>
          <p:nvPr>
            <p:ph idx="1"/>
          </p:nvPr>
        </p:nvSpPr>
        <p:spPr>
          <a:xfrm>
            <a:off x="539750" y="981075"/>
            <a:ext cx="8064500" cy="1368425"/>
          </a:xfrm>
        </p:spPr>
        <p:txBody>
          <a:bodyPr/>
          <a:lstStyle/>
          <a:p>
            <a:pPr marL="0" indent="0">
              <a:buFontTx/>
              <a:buNone/>
            </a:pPr>
            <a:r>
              <a:rPr lang="en-US" altLang="en-US" sz="2000">
                <a:solidFill>
                  <a:srgbClr val="0000FF"/>
                </a:solidFill>
                <a:latin typeface="Trebuchet MS" panose="020B0603020202020204" pitchFamily="34" charset="0"/>
                <a:ea typeface="ＭＳ Ｐゴシック" charset="-128"/>
                <a:cs typeface="Arial" charset="0"/>
              </a:rPr>
              <a:t>(b)   What is the probability that </a:t>
            </a:r>
            <a:r>
              <a:rPr lang="en-US" altLang="en-US" sz="2000" b="1" i="1">
                <a:solidFill>
                  <a:srgbClr val="0000FF"/>
                </a:solidFill>
                <a:latin typeface="Trebuchet MS" panose="020B0603020202020204" pitchFamily="34" charset="0"/>
                <a:ea typeface="ＭＳ Ｐゴシック" charset="-128"/>
                <a:cs typeface="Arial" charset="0"/>
              </a:rPr>
              <a:t>at least four cars</a:t>
            </a:r>
            <a:r>
              <a:rPr lang="en-US" altLang="en-US" sz="2000">
                <a:solidFill>
                  <a:srgbClr val="0000FF"/>
                </a:solidFill>
                <a:latin typeface="Trebuchet MS" panose="020B0603020202020204" pitchFamily="34" charset="0"/>
                <a:ea typeface="ＭＳ Ｐゴシック" charset="-128"/>
                <a:cs typeface="Arial" charset="0"/>
              </a:rPr>
              <a:t> will arrive in a one-minute period? [ie </a:t>
            </a:r>
            <a:r>
              <a:rPr lang="en-US" altLang="en-US" sz="2000">
                <a:latin typeface="Trebuchet MS" panose="020B0603020202020204" pitchFamily="34" charset="0"/>
                <a:ea typeface="ＭＳ Ｐゴシック" charset="-128"/>
                <a:cs typeface="Arial" charset="0"/>
              </a:rPr>
              <a:t>P(X </a:t>
            </a:r>
            <a:r>
              <a:rPr lang="en-US" altLang="en-US" sz="2000">
                <a:latin typeface="Trebuchet MS" panose="020B0603020202020204" pitchFamily="34" charset="0"/>
                <a:ea typeface="ＭＳ Ｐゴシック" charset="-128"/>
                <a:cs typeface="Arial" charset="0"/>
                <a:sym typeface="Symbol" pitchFamily="18" charset="2"/>
              </a:rPr>
              <a:t> </a:t>
            </a:r>
            <a:r>
              <a:rPr lang="en-US" altLang="en-US" sz="2000">
                <a:latin typeface="Trebuchet MS" panose="020B0603020202020204" pitchFamily="34" charset="0"/>
                <a:ea typeface="ＭＳ Ｐゴシック" charset="-128"/>
                <a:cs typeface="Arial" charset="0"/>
              </a:rPr>
              <a:t>4) = 1 – P(X </a:t>
            </a:r>
            <a:r>
              <a:rPr lang="en-US" altLang="en-US" sz="2000">
                <a:latin typeface="Trebuchet MS" panose="020B0603020202020204" pitchFamily="34" charset="0"/>
                <a:ea typeface="ＭＳ Ｐゴシック" charset="-128"/>
                <a:cs typeface="Arial" charset="0"/>
                <a:sym typeface="Symbol" pitchFamily="18" charset="2"/>
              </a:rPr>
              <a:t> </a:t>
            </a:r>
            <a:r>
              <a:rPr lang="en-US" altLang="en-US" sz="2000">
                <a:latin typeface="Trebuchet MS" panose="020B0603020202020204" pitchFamily="34" charset="0"/>
                <a:ea typeface="ＭＳ Ｐゴシック" charset="-128"/>
                <a:cs typeface="Arial" charset="0"/>
              </a:rPr>
              <a:t>3)]</a:t>
            </a:r>
          </a:p>
        </p:txBody>
      </p:sp>
      <p:sp>
        <p:nvSpPr>
          <p:cNvPr id="16"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95</a:t>
            </a:fld>
            <a:endParaRPr lang="en-AU" altLang="en-US" sz="1400" b="1" baseline="0" dirty="0">
              <a:latin typeface="Times" pitchFamily="18" charset="0"/>
            </a:endParaRPr>
          </a:p>
        </p:txBody>
      </p:sp>
      <p:sp>
        <p:nvSpPr>
          <p:cNvPr id="98310" name="Text Box 5"/>
          <p:cNvSpPr txBox="1">
            <a:spLocks noChangeArrowheads="1"/>
          </p:cNvSpPr>
          <p:nvPr/>
        </p:nvSpPr>
        <p:spPr bwMode="auto">
          <a:xfrm>
            <a:off x="6732588" y="2276445"/>
            <a:ext cx="19239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dirty="0">
                <a:latin typeface="Tahoma" charset="0"/>
              </a:rPr>
              <a:t>Number of cars</a:t>
            </a:r>
          </a:p>
        </p:txBody>
      </p:sp>
      <p:sp>
        <p:nvSpPr>
          <p:cNvPr id="98311" name="Text Box 7"/>
          <p:cNvSpPr txBox="1">
            <a:spLocks noChangeArrowheads="1"/>
          </p:cNvSpPr>
          <p:nvPr/>
        </p:nvSpPr>
        <p:spPr bwMode="auto">
          <a:xfrm>
            <a:off x="6659563" y="2781369"/>
            <a:ext cx="24844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dirty="0">
                <a:latin typeface="Tahoma" charset="0"/>
              </a:rPr>
              <a:t>Average number of cars per minute</a:t>
            </a:r>
          </a:p>
        </p:txBody>
      </p:sp>
      <p:sp>
        <p:nvSpPr>
          <p:cNvPr id="98312" name="Text Box 8"/>
          <p:cNvSpPr txBox="1">
            <a:spLocks noChangeArrowheads="1"/>
          </p:cNvSpPr>
          <p:nvPr/>
        </p:nvSpPr>
        <p:spPr bwMode="auto">
          <a:xfrm>
            <a:off x="6659563" y="3573463"/>
            <a:ext cx="1727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a:latin typeface="Tahoma" charset="0"/>
              </a:rPr>
              <a:t>Cumulative</a:t>
            </a:r>
          </a:p>
          <a:p>
            <a:pPr>
              <a:spcBef>
                <a:spcPct val="0"/>
              </a:spcBef>
              <a:buFontTx/>
              <a:buNone/>
            </a:pPr>
            <a:r>
              <a:rPr lang="en-US" altLang="en-US" sz="2000" baseline="0">
                <a:latin typeface="Tahoma" charset="0"/>
              </a:rPr>
              <a:t>(i.e. P(X≤x)?)</a:t>
            </a:r>
          </a:p>
        </p:txBody>
      </p:sp>
      <p:sp>
        <p:nvSpPr>
          <p:cNvPr id="98313" name="Line 9"/>
          <p:cNvSpPr>
            <a:spLocks noChangeShapeType="1"/>
          </p:cNvSpPr>
          <p:nvPr/>
        </p:nvSpPr>
        <p:spPr bwMode="auto">
          <a:xfrm flipH="1">
            <a:off x="4140200" y="2492375"/>
            <a:ext cx="2303463" cy="43180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98314" name="Line 11"/>
          <p:cNvSpPr>
            <a:spLocks noChangeShapeType="1"/>
          </p:cNvSpPr>
          <p:nvPr/>
        </p:nvSpPr>
        <p:spPr bwMode="auto">
          <a:xfrm flipH="1">
            <a:off x="4140200" y="2997200"/>
            <a:ext cx="2376488" cy="144463"/>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98315" name="Line 12"/>
          <p:cNvSpPr>
            <a:spLocks noChangeShapeType="1"/>
          </p:cNvSpPr>
          <p:nvPr/>
        </p:nvSpPr>
        <p:spPr bwMode="auto">
          <a:xfrm flipH="1" flipV="1">
            <a:off x="4211638" y="3429000"/>
            <a:ext cx="2305050" cy="360363"/>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98316" name="Text Box 13"/>
          <p:cNvSpPr txBox="1">
            <a:spLocks noChangeArrowheads="1"/>
          </p:cNvSpPr>
          <p:nvPr/>
        </p:nvSpPr>
        <p:spPr bwMode="auto">
          <a:xfrm>
            <a:off x="6732588" y="4437033"/>
            <a:ext cx="21162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dirty="0">
                <a:solidFill>
                  <a:srgbClr val="0000FF"/>
                </a:solidFill>
                <a:latin typeface="Tahoma" charset="0"/>
              </a:rPr>
              <a:t>P(X</a:t>
            </a:r>
            <a:r>
              <a:rPr lang="en-US" altLang="en-US" sz="2000" baseline="0" dirty="0">
                <a:latin typeface="Tahoma" charset="0"/>
              </a:rPr>
              <a:t> ≤ 3</a:t>
            </a:r>
            <a:r>
              <a:rPr lang="en-US" altLang="en-US" sz="2000" baseline="0" dirty="0">
                <a:solidFill>
                  <a:srgbClr val="0000FF"/>
                </a:solidFill>
                <a:latin typeface="Tahoma" charset="0"/>
              </a:rPr>
              <a:t>)=0.1512</a:t>
            </a:r>
          </a:p>
        </p:txBody>
      </p:sp>
      <p:sp>
        <p:nvSpPr>
          <p:cNvPr id="98317" name="Line 14"/>
          <p:cNvSpPr>
            <a:spLocks noChangeShapeType="1"/>
          </p:cNvSpPr>
          <p:nvPr/>
        </p:nvSpPr>
        <p:spPr bwMode="auto">
          <a:xfrm flipH="1" flipV="1">
            <a:off x="4500563" y="3716338"/>
            <a:ext cx="2087562" cy="792162"/>
          </a:xfrm>
          <a:prstGeom prst="line">
            <a:avLst/>
          </a:prstGeom>
          <a:noFill/>
          <a:ln w="19050">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98318"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1400" b="1">
                <a:latin typeface="Tahoma" charset="0"/>
                <a:cs typeface="Tahoma" charset="0"/>
              </a:rPr>
              <a:t>0</a:t>
            </a:r>
          </a:p>
        </p:txBody>
      </p:sp>
      <p:sp>
        <p:nvSpPr>
          <p:cNvPr id="98319" name="Rectangle 3"/>
          <p:cNvSpPr txBox="1">
            <a:spLocks noChangeArrowheads="1"/>
          </p:cNvSpPr>
          <p:nvPr/>
        </p:nvSpPr>
        <p:spPr bwMode="auto">
          <a:xfrm>
            <a:off x="611188" y="5445125"/>
            <a:ext cx="69850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just" eaLnBrk="1" hangingPunct="1">
              <a:buClr>
                <a:srgbClr val="FF0000"/>
              </a:buClr>
              <a:buFontTx/>
              <a:buNone/>
            </a:pPr>
            <a:r>
              <a:rPr lang="en-US" altLang="en-US" sz="1800" baseline="0" dirty="0">
                <a:latin typeface="Verdana" pitchFamily="34" charset="0"/>
              </a:rPr>
              <a:t>P(X </a:t>
            </a:r>
            <a:r>
              <a:rPr lang="en-US" altLang="en-US" sz="1800" baseline="0" dirty="0">
                <a:latin typeface="Verdana" pitchFamily="34" charset="0"/>
                <a:sym typeface="Symbol" pitchFamily="18" charset="2"/>
              </a:rPr>
              <a:t> </a:t>
            </a:r>
            <a:r>
              <a:rPr lang="en-US" altLang="en-US" sz="1800" baseline="0" dirty="0">
                <a:latin typeface="Verdana" pitchFamily="34" charset="0"/>
              </a:rPr>
              <a:t>4) = 1 – P(X </a:t>
            </a:r>
            <a:r>
              <a:rPr lang="en-US" altLang="en-US" sz="1800" baseline="0" dirty="0">
                <a:latin typeface="Verdana" pitchFamily="34" charset="0"/>
                <a:sym typeface="Symbol" pitchFamily="18" charset="2"/>
              </a:rPr>
              <a:t> </a:t>
            </a:r>
            <a:r>
              <a:rPr lang="en-US" altLang="en-US" sz="1800" baseline="0" dirty="0">
                <a:latin typeface="Verdana" pitchFamily="34" charset="0"/>
              </a:rPr>
              <a:t>3)] = 1-0.1512 = 0.8488</a:t>
            </a:r>
          </a:p>
        </p:txBody>
      </p:sp>
    </p:spTree>
    <p:custDataLst>
      <p:tags r:id="rId1"/>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3288" name="Rectangle 8"/>
          <p:cNvSpPr>
            <a:spLocks noGrp="1" noChangeArrowheads="1"/>
          </p:cNvSpPr>
          <p:nvPr>
            <p:ph type="title"/>
          </p:nvPr>
        </p:nvSpPr>
        <p:spPr>
          <a:xfrm>
            <a:off x="530225" y="304800"/>
            <a:ext cx="8156575" cy="747936"/>
          </a:xfrm>
        </p:spPr>
        <p:txBody>
          <a:bodyPr/>
          <a:lstStyle/>
          <a:p>
            <a:pPr algn="l">
              <a:tabLst>
                <a:tab pos="911225" algn="l"/>
              </a:tabLst>
              <a:defRPr/>
            </a:pPr>
            <a:r>
              <a:rPr altLang="en-US" sz="3200" cap="none" dirty="0">
                <a:solidFill>
                  <a:srgbClr val="EA0088"/>
                </a:solidFill>
                <a:latin typeface="Trebuchet MS" panose="020B0603020202020204" pitchFamily="34" charset="0"/>
              </a:rPr>
              <a:t>Poisson Approximation of the Binomial</a:t>
            </a:r>
          </a:p>
        </p:txBody>
      </p:sp>
      <p:sp>
        <p:nvSpPr>
          <p:cNvPr id="353282" name="Rectangle 2"/>
          <p:cNvSpPr>
            <a:spLocks noGrp="1" noChangeArrowheads="1"/>
          </p:cNvSpPr>
          <p:nvPr>
            <p:ph idx="1"/>
          </p:nvPr>
        </p:nvSpPr>
        <p:spPr>
          <a:xfrm>
            <a:off x="709613" y="1196752"/>
            <a:ext cx="7772400" cy="4176464"/>
          </a:xfrm>
        </p:spPr>
        <p:txBody>
          <a:bodyPr/>
          <a:lstStyle/>
          <a:p>
            <a:pPr marL="57150" indent="0" algn="just">
              <a:spcAft>
                <a:spcPts val="1200"/>
              </a:spcAft>
              <a:buClr>
                <a:srgbClr val="FF0000"/>
              </a:buClr>
              <a:buNone/>
            </a:pPr>
            <a:r>
              <a:rPr lang="en-US" altLang="en-US" sz="2400" dirty="0">
                <a:latin typeface="Trebuchet MS" panose="020B0603020202020204" pitchFamily="34" charset="0"/>
                <a:ea typeface="ＭＳ Ｐゴシック" charset="-128"/>
                <a:cs typeface="Arial" charset="0"/>
              </a:rPr>
              <a:t>When </a:t>
            </a:r>
            <a:r>
              <a:rPr lang="en-US" altLang="en-US" sz="2400" i="1" dirty="0">
                <a:latin typeface="Trebuchet MS" panose="020B0603020202020204" pitchFamily="34" charset="0"/>
                <a:ea typeface="ＭＳ Ｐゴシック" charset="-128"/>
                <a:cs typeface="Arial" charset="0"/>
              </a:rPr>
              <a:t>n</a:t>
            </a:r>
            <a:r>
              <a:rPr lang="en-US" altLang="en-US" sz="2400" dirty="0">
                <a:latin typeface="Trebuchet MS" panose="020B0603020202020204" pitchFamily="34" charset="0"/>
                <a:ea typeface="ＭＳ Ｐゴシック" charset="-128"/>
                <a:cs typeface="Arial" charset="0"/>
              </a:rPr>
              <a:t> is very large, binomial probability table may not be available. </a:t>
            </a:r>
          </a:p>
          <a:p>
            <a:pPr marL="57150" indent="0" algn="just">
              <a:spcAft>
                <a:spcPts val="1200"/>
              </a:spcAft>
              <a:buClr>
                <a:srgbClr val="FF0000"/>
              </a:buClr>
              <a:buNone/>
            </a:pPr>
            <a:r>
              <a:rPr lang="en-US" altLang="en-US" sz="2400" dirty="0">
                <a:solidFill>
                  <a:srgbClr val="00B050"/>
                </a:solidFill>
                <a:latin typeface="Trebuchet MS" panose="020B0603020202020204" pitchFamily="34" charset="0"/>
                <a:ea typeface="ＭＳ Ｐゴシック" charset="-128"/>
                <a:cs typeface="Arial" charset="0"/>
              </a:rPr>
              <a:t>If </a:t>
            </a:r>
            <a:r>
              <a:rPr lang="en-US" altLang="en-US" sz="2400" b="1" i="1" dirty="0">
                <a:solidFill>
                  <a:srgbClr val="00B050"/>
                </a:solidFill>
                <a:latin typeface="Trebuchet MS" panose="020B0603020202020204" pitchFamily="34" charset="0"/>
                <a:ea typeface="ＭＳ Ｐゴシック" charset="-128"/>
                <a:cs typeface="Arial" charset="0"/>
              </a:rPr>
              <a:t>p</a:t>
            </a:r>
            <a:r>
              <a:rPr lang="en-US" altLang="en-US" sz="2400" b="1" dirty="0">
                <a:solidFill>
                  <a:srgbClr val="00B050"/>
                </a:solidFill>
                <a:latin typeface="Trebuchet MS" panose="020B0603020202020204" pitchFamily="34" charset="0"/>
                <a:ea typeface="ＭＳ Ｐゴシック" charset="-128"/>
                <a:cs typeface="Arial" charset="0"/>
              </a:rPr>
              <a:t> is very small (p &lt; 0.05</a:t>
            </a:r>
            <a:r>
              <a:rPr lang="en-US" altLang="en-US" sz="2400" dirty="0">
                <a:solidFill>
                  <a:srgbClr val="00B050"/>
                </a:solidFill>
                <a:latin typeface="Trebuchet MS" panose="020B0603020202020204" pitchFamily="34" charset="0"/>
                <a:ea typeface="ＭＳ Ｐゴシック" charset="-128"/>
                <a:cs typeface="Arial" charset="0"/>
              </a:rPr>
              <a:t>), we can approximate the binomial probabilities using the Poisson distribution.</a:t>
            </a:r>
          </a:p>
          <a:p>
            <a:pPr marL="57150" indent="0">
              <a:buClr>
                <a:srgbClr val="FF0000"/>
              </a:buClr>
              <a:buNone/>
            </a:pPr>
            <a:r>
              <a:rPr lang="en-US" altLang="en-US" sz="2400" dirty="0">
                <a:latin typeface="Trebuchet MS" panose="020B0603020202020204" pitchFamily="34" charset="0"/>
                <a:ea typeface="ＭＳ Ｐゴシック" charset="-128"/>
                <a:cs typeface="Arial" charset="0"/>
              </a:rPr>
              <a:t>Use </a:t>
            </a:r>
            <a:r>
              <a:rPr lang="en-US" altLang="en-US" sz="2400" dirty="0">
                <a:latin typeface="Trebuchet MS" panose="020B0603020202020204" pitchFamily="34" charset="0"/>
                <a:ea typeface="ＭＳ Ｐゴシック" charset="-128"/>
                <a:cs typeface="Arial" charset="0"/>
                <a:sym typeface="Symbol"/>
              </a:rPr>
              <a:t></a:t>
            </a:r>
            <a:r>
              <a:rPr lang="en-US" altLang="en-US" sz="2400" dirty="0">
                <a:latin typeface="Trebuchet MS" panose="020B0603020202020204" pitchFamily="34" charset="0"/>
                <a:ea typeface="ＭＳ Ｐゴシック" charset="-128"/>
                <a:cs typeface="Arial" charset="0"/>
              </a:rPr>
              <a:t> = </a:t>
            </a:r>
            <a:r>
              <a:rPr lang="en-US" altLang="en-US" sz="2400" i="1" dirty="0" err="1">
                <a:latin typeface="Trebuchet MS" panose="020B0603020202020204" pitchFamily="34" charset="0"/>
                <a:ea typeface="ＭＳ Ｐゴシック" charset="-128"/>
                <a:cs typeface="Arial" charset="0"/>
              </a:rPr>
              <a:t>np</a:t>
            </a:r>
            <a:r>
              <a:rPr lang="en-US" altLang="en-US" sz="2400" dirty="0">
                <a:latin typeface="Trebuchet MS" panose="020B0603020202020204" pitchFamily="34" charset="0"/>
                <a:ea typeface="ＭＳ Ｐゴシック" charset="-128"/>
                <a:cs typeface="Arial" charset="0"/>
              </a:rPr>
              <a:t> and make the following approximation: </a:t>
            </a:r>
          </a:p>
        </p:txBody>
      </p:sp>
      <p:sp>
        <p:nvSpPr>
          <p:cNvPr id="10"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96</a:t>
            </a:fld>
            <a:endParaRPr lang="en-AU" altLang="en-US" sz="1400" b="1" baseline="0" dirty="0">
              <a:latin typeface="Times" pitchFamily="18" charset="0"/>
            </a:endParaRPr>
          </a:p>
        </p:txBody>
      </p:sp>
      <p:graphicFrame>
        <p:nvGraphicFramePr>
          <p:cNvPr id="353283" name="Object 3"/>
          <p:cNvGraphicFramePr>
            <a:graphicFrameLocks noChangeAspect="1"/>
          </p:cNvGraphicFramePr>
          <p:nvPr>
            <p:extLst>
              <p:ext uri="{D42A27DB-BD31-4B8C-83A1-F6EECF244321}">
                <p14:modId xmlns:p14="http://schemas.microsoft.com/office/powerpoint/2010/main" val="3070438108"/>
              </p:ext>
            </p:extLst>
          </p:nvPr>
        </p:nvGraphicFramePr>
        <p:xfrm>
          <a:off x="2153072" y="3861048"/>
          <a:ext cx="4178300" cy="617538"/>
        </p:xfrm>
        <a:graphic>
          <a:graphicData uri="http://schemas.openxmlformats.org/presentationml/2006/ole">
            <mc:AlternateContent xmlns:mc="http://schemas.openxmlformats.org/markup-compatibility/2006">
              <mc:Choice xmlns:v="urn:schemas-microsoft-com:vml" Requires="v">
                <p:oleObj spid="_x0000_s99431" name="Equation" r:id="rId4" imgW="1193282" imgH="177723" progId="Equation.3">
                  <p:embed/>
                </p:oleObj>
              </mc:Choice>
              <mc:Fallback>
                <p:oleObj name="Equation" r:id="rId4" imgW="1193282" imgH="177723" progId="Equation.3">
                  <p:embed/>
                  <p:pic>
                    <p:nvPicPr>
                      <p:cNvPr id="0" name="Picture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3072" y="3861048"/>
                        <a:ext cx="4178300" cy="617538"/>
                      </a:xfrm>
                      <a:prstGeom prst="rect">
                        <a:avLst/>
                      </a:prstGeom>
                      <a:solidFill>
                        <a:schemeClr val="bg1"/>
                      </a:solidFill>
                      <a:ln w="3175">
                        <a:solidFill>
                          <a:schemeClr val="tx1"/>
                        </a:solidFill>
                      </a:ln>
                      <a:effectLst>
                        <a:outerShdw dist="107763" dir="18900000" algn="ctr" rotWithShape="0">
                          <a:srgbClr val="990033"/>
                        </a:outerShdw>
                      </a:effectLst>
                    </p:spPr>
                  </p:pic>
                </p:oleObj>
              </mc:Fallback>
            </mc:AlternateContent>
          </a:graphicData>
        </a:graphic>
      </p:graphicFrame>
      <p:sp>
        <p:nvSpPr>
          <p:cNvPr id="353284" name="Text Box 4"/>
          <p:cNvSpPr txBox="1">
            <a:spLocks noChangeArrowheads="1"/>
          </p:cNvSpPr>
          <p:nvPr/>
        </p:nvSpPr>
        <p:spPr bwMode="auto">
          <a:xfrm>
            <a:off x="1486463" y="4773831"/>
            <a:ext cx="2728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lgn="ctr">
              <a:spcBef>
                <a:spcPct val="0"/>
              </a:spcBef>
              <a:buFontTx/>
              <a:buNone/>
            </a:pPr>
            <a:r>
              <a:rPr lang="en-US" altLang="en-US" sz="2000" baseline="0" dirty="0">
                <a:latin typeface="Arial Narrow" pitchFamily="34" charset="0"/>
              </a:rPr>
              <a:t>With </a:t>
            </a:r>
            <a:r>
              <a:rPr lang="en-US" altLang="en-US" sz="2000" baseline="0" dirty="0">
                <a:latin typeface="Trebuchet MS" panose="020B0603020202020204" pitchFamily="34" charset="0"/>
              </a:rPr>
              <a:t>parameters</a:t>
            </a:r>
            <a:r>
              <a:rPr lang="en-US" altLang="en-US" sz="2000" baseline="0" dirty="0">
                <a:latin typeface="Arial Narrow" pitchFamily="34" charset="0"/>
              </a:rPr>
              <a:t> n and p</a:t>
            </a:r>
          </a:p>
        </p:txBody>
      </p:sp>
      <p:sp>
        <p:nvSpPr>
          <p:cNvPr id="353285" name="Text Box 5"/>
          <p:cNvSpPr txBox="1">
            <a:spLocks noChangeArrowheads="1"/>
          </p:cNvSpPr>
          <p:nvPr/>
        </p:nvSpPr>
        <p:spPr bwMode="auto">
          <a:xfrm>
            <a:off x="4591472" y="4773831"/>
            <a:ext cx="1508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US" altLang="en-US" sz="2000" baseline="0" dirty="0">
                <a:latin typeface="Trebuchet MS" panose="020B0603020202020204" pitchFamily="34" charset="0"/>
              </a:rPr>
              <a:t>With </a:t>
            </a:r>
            <a:r>
              <a:rPr lang="en-US" altLang="en-US" sz="2000" baseline="0" dirty="0">
                <a:latin typeface="Trebuchet MS" panose="020B0603020202020204" pitchFamily="34" charset="0"/>
                <a:sym typeface="Symbol"/>
              </a:rPr>
              <a:t></a:t>
            </a:r>
            <a:r>
              <a:rPr lang="en-US" altLang="en-US" sz="2000" baseline="0" dirty="0">
                <a:latin typeface="Trebuchet MS" panose="020B0603020202020204" pitchFamily="34" charset="0"/>
              </a:rPr>
              <a:t> = </a:t>
            </a:r>
            <a:r>
              <a:rPr lang="en-US" altLang="en-US" sz="2000" baseline="0" dirty="0" err="1">
                <a:latin typeface="Trebuchet MS" panose="020B0603020202020204" pitchFamily="34" charset="0"/>
              </a:rPr>
              <a:t>np</a:t>
            </a:r>
            <a:endParaRPr lang="en-US" altLang="en-US" sz="2000" baseline="0" dirty="0">
              <a:latin typeface="Trebuchet MS" panose="020B0603020202020204" pitchFamily="34" charset="0"/>
            </a:endParaRPr>
          </a:p>
        </p:txBody>
      </p:sp>
      <p:sp>
        <p:nvSpPr>
          <p:cNvPr id="353286" name="Line 6"/>
          <p:cNvSpPr>
            <a:spLocks noChangeShapeType="1"/>
          </p:cNvSpPr>
          <p:nvPr/>
        </p:nvSpPr>
        <p:spPr bwMode="auto">
          <a:xfrm flipV="1">
            <a:off x="2991272" y="4470648"/>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353287" name="Line 7"/>
          <p:cNvSpPr>
            <a:spLocks noChangeShapeType="1"/>
          </p:cNvSpPr>
          <p:nvPr/>
        </p:nvSpPr>
        <p:spPr bwMode="auto">
          <a:xfrm flipV="1">
            <a:off x="5201072" y="4470648"/>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53282">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53282">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353282">
                                            <p:txEl>
                                              <p:pRg st="2" end="2"/>
                                            </p:txEl>
                                          </p:spTgt>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0"/>
                                  </p:stCondLst>
                                  <p:childTnLst>
                                    <p:set>
                                      <p:cBhvr>
                                        <p:cTn id="15" dur="1" fill="hold">
                                          <p:stCondLst>
                                            <p:cond delay="499"/>
                                          </p:stCondLst>
                                        </p:cTn>
                                        <p:tgtEl>
                                          <p:spTgt spid="353283"/>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353284"/>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353285"/>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353286"/>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3532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2" grpId="0" build="p" autoUpdateAnimBg="0" advAuto="0"/>
      <p:bldP spid="353284" grpId="0" autoUpdateAnimBg="0"/>
      <p:bldP spid="353285" grpId="0" autoUpdateAnimBg="0"/>
      <p:bldP spid="353286" grpId="0" animBg="1"/>
      <p:bldP spid="35328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68313" y="260648"/>
            <a:ext cx="7772400" cy="647700"/>
          </a:xfrm>
        </p:spPr>
        <p:txBody>
          <a:bodyPr/>
          <a:lstStyle/>
          <a:p>
            <a:pPr algn="l">
              <a:defRPr/>
            </a:pPr>
            <a:r>
              <a:rPr altLang="en-US" sz="3200" cap="none" dirty="0">
                <a:solidFill>
                  <a:srgbClr val="EA0088"/>
                </a:solidFill>
                <a:latin typeface="Trebuchet MS" panose="020B0603020202020204" pitchFamily="34" charset="0"/>
              </a:rPr>
              <a:t>Example 13</a:t>
            </a:r>
          </a:p>
        </p:txBody>
      </p:sp>
      <p:sp>
        <p:nvSpPr>
          <p:cNvPr id="100354" name="Rectangle 2"/>
          <p:cNvSpPr>
            <a:spLocks noGrp="1" noChangeArrowheads="1"/>
          </p:cNvSpPr>
          <p:nvPr>
            <p:ph idx="1"/>
          </p:nvPr>
        </p:nvSpPr>
        <p:spPr>
          <a:xfrm>
            <a:off x="518864" y="980728"/>
            <a:ext cx="8229600" cy="5047456"/>
          </a:xfrm>
        </p:spPr>
        <p:txBody>
          <a:bodyPr/>
          <a:lstStyle/>
          <a:p>
            <a:pPr marL="0" indent="0" algn="just">
              <a:buFontTx/>
              <a:buNone/>
            </a:pPr>
            <a:r>
              <a:rPr lang="en-US" altLang="en-US" sz="2400" dirty="0">
                <a:latin typeface="Trebuchet MS" panose="020B0603020202020204" pitchFamily="34" charset="0"/>
                <a:ea typeface="ＭＳ Ｐゴシック" charset="-128"/>
                <a:cs typeface="Arial" charset="0"/>
              </a:rPr>
              <a:t>A warehouse has a policy of examining 50 sunglasses from each incoming lot, and accepting the lot only if there are no more than two defective pairs. What is the probability of a lot being accepted if, in fact, 2% of the sunglasses are defective?</a:t>
            </a:r>
          </a:p>
          <a:p>
            <a:pPr>
              <a:buFontTx/>
              <a:buNone/>
            </a:pPr>
            <a:r>
              <a:rPr lang="en-US" altLang="en-US" sz="2400" b="1" dirty="0">
                <a:solidFill>
                  <a:schemeClr val="accent2"/>
                </a:solidFill>
                <a:latin typeface="Trebuchet MS" panose="020B0603020202020204" pitchFamily="34" charset="0"/>
                <a:ea typeface="ＭＳ Ｐゴシック" charset="-128"/>
                <a:cs typeface="Arial" charset="0"/>
              </a:rPr>
              <a:t>Solution</a:t>
            </a:r>
          </a:p>
          <a:p>
            <a:pPr lvl="1" indent="-742950">
              <a:buFontTx/>
              <a:buNone/>
            </a:pPr>
            <a:r>
              <a:rPr lang="en-US" altLang="en-US" sz="2400" dirty="0">
                <a:latin typeface="Trebuchet MS" panose="020B0603020202020204" pitchFamily="34" charset="0"/>
                <a:ea typeface="ＭＳ Ｐゴシック" charset="-128"/>
                <a:cs typeface="Arial" charset="0"/>
              </a:rPr>
              <a:t>This is a binomial experiment with n = 50, p = 0.02.</a:t>
            </a:r>
          </a:p>
          <a:p>
            <a:pPr marL="365125" lvl="1" indent="-365125">
              <a:buClr>
                <a:schemeClr val="tx1"/>
              </a:buClr>
              <a:buFontTx/>
              <a:buChar char="•"/>
            </a:pPr>
            <a:r>
              <a:rPr lang="en-US" altLang="en-US" sz="2400" dirty="0">
                <a:latin typeface="Trebuchet MS" panose="020B0603020202020204" pitchFamily="34" charset="0"/>
                <a:ea typeface="ＭＳ Ｐゴシック" charset="-128"/>
                <a:cs typeface="Arial" charset="0"/>
              </a:rPr>
              <a:t>Tables for n = 50 are not available; p &lt; 0.05; thus, a Poisson approximation is appropriate with</a:t>
            </a:r>
          </a:p>
          <a:p>
            <a:pPr marL="365125" lvl="1" indent="-365125">
              <a:buFontTx/>
              <a:buNone/>
            </a:pPr>
            <a:r>
              <a:rPr lang="en-US" altLang="en-US" sz="2400" dirty="0">
                <a:latin typeface="Trebuchet MS" panose="020B0603020202020204" pitchFamily="34" charset="0"/>
                <a:ea typeface="ＭＳ Ｐゴシック" charset="-128"/>
                <a:cs typeface="Arial" charset="0"/>
              </a:rPr>
              <a:t>				</a:t>
            </a:r>
            <a:r>
              <a:rPr lang="en-US" altLang="en-US" sz="2400" dirty="0">
                <a:latin typeface="Trebuchet MS" panose="020B0603020202020204" pitchFamily="34" charset="0"/>
                <a:ea typeface="ＭＳ Ｐゴシック" charset="-128"/>
                <a:cs typeface="Arial" charset="0"/>
                <a:sym typeface="Symbol"/>
              </a:rPr>
              <a:t></a:t>
            </a:r>
            <a:r>
              <a:rPr lang="en-US" altLang="en-US" sz="2400" dirty="0">
                <a:latin typeface="Trebuchet MS" panose="020B0603020202020204" pitchFamily="34" charset="0"/>
                <a:ea typeface="ＭＳ Ｐゴシック" charset="-128"/>
                <a:cs typeface="Arial" charset="0"/>
              </a:rPr>
              <a:t> = </a:t>
            </a:r>
            <a:r>
              <a:rPr lang="en-US" altLang="en-US" sz="2400" dirty="0" err="1">
                <a:latin typeface="Trebuchet MS" panose="020B0603020202020204" pitchFamily="34" charset="0"/>
                <a:ea typeface="ＭＳ Ｐゴシック" charset="-128"/>
                <a:cs typeface="Arial" charset="0"/>
              </a:rPr>
              <a:t>np</a:t>
            </a:r>
            <a:r>
              <a:rPr lang="en-US" altLang="en-US" sz="2400" dirty="0">
                <a:latin typeface="Trebuchet MS" panose="020B0603020202020204" pitchFamily="34" charset="0"/>
                <a:ea typeface="ＭＳ Ｐゴシック" charset="-128"/>
                <a:cs typeface="Arial" charset="0"/>
              </a:rPr>
              <a:t> = (50)(0.02) =1</a:t>
            </a:r>
          </a:p>
          <a:p>
            <a:pPr marL="365125" lvl="1" indent="-365125">
              <a:buClr>
                <a:schemeClr val="tx1"/>
              </a:buClr>
              <a:buFontTx/>
              <a:buChar char="•"/>
            </a:pPr>
            <a:r>
              <a:rPr lang="en-US" altLang="en-US" sz="2400" dirty="0">
                <a:latin typeface="Trebuchet MS" panose="020B0603020202020204" pitchFamily="34" charset="0"/>
                <a:ea typeface="ＭＳ Ｐゴシック" charset="-128"/>
                <a:cs typeface="Arial" charset="0"/>
              </a:rPr>
              <a:t>P(</a:t>
            </a:r>
            <a:r>
              <a:rPr lang="en-US" altLang="en-US" sz="2400" dirty="0" err="1">
                <a:latin typeface="Trebuchet MS" panose="020B0603020202020204" pitchFamily="34" charset="0"/>
                <a:ea typeface="ＭＳ Ｐゴシック" charset="-128"/>
                <a:cs typeface="Arial" charset="0"/>
              </a:rPr>
              <a:t>X</a:t>
            </a:r>
            <a:r>
              <a:rPr lang="en-US" altLang="en-US" sz="2400" baseline="-25000" dirty="0" err="1">
                <a:latin typeface="Trebuchet MS" panose="020B0603020202020204" pitchFamily="34" charset="0"/>
                <a:ea typeface="ＭＳ Ｐゴシック" charset="-128"/>
                <a:cs typeface="Arial" charset="0"/>
              </a:rPr>
              <a:t>Poisson</a:t>
            </a:r>
            <a:r>
              <a:rPr lang="en-US" altLang="en-US" sz="2400" baseline="-25000" dirty="0">
                <a:latin typeface="Trebuchet MS" panose="020B0603020202020204" pitchFamily="34" charset="0"/>
                <a:ea typeface="ＭＳ Ｐゴシック" charset="-128"/>
                <a:cs typeface="Arial" charset="0"/>
              </a:rPr>
              <a:t> </a:t>
            </a:r>
            <a:r>
              <a:rPr lang="en-US" altLang="en-US" sz="2400" dirty="0">
                <a:latin typeface="Trebuchet MS" panose="020B0603020202020204" pitchFamily="34" charset="0"/>
                <a:ea typeface="ＭＳ Ｐゴシック" charset="-128"/>
                <a:cs typeface="Arial" charset="0"/>
                <a:sym typeface="Symbol" pitchFamily="18" charset="2"/>
              </a:rPr>
              <a:t> </a:t>
            </a:r>
            <a:r>
              <a:rPr lang="en-US" altLang="en-US" sz="2400" dirty="0">
                <a:latin typeface="Trebuchet MS" panose="020B0603020202020204" pitchFamily="34" charset="0"/>
                <a:ea typeface="ＭＳ Ｐゴシック" charset="-128"/>
                <a:cs typeface="Arial" charset="0"/>
              </a:rPr>
              <a:t>2) = 0.920</a:t>
            </a:r>
          </a:p>
          <a:p>
            <a:pPr marL="365125" lvl="1" indent="-365125">
              <a:buFontTx/>
              <a:buNone/>
            </a:pPr>
            <a:r>
              <a:rPr lang="en-US" altLang="en-US" sz="2400" dirty="0">
                <a:latin typeface="Trebuchet MS" panose="020B0603020202020204" pitchFamily="34" charset="0"/>
                <a:ea typeface="ＭＳ Ｐゴシック" charset="-128"/>
                <a:cs typeface="Arial" charset="0"/>
              </a:rPr>
              <a:t>	(True binomial probability = 0.922)</a:t>
            </a:r>
          </a:p>
        </p:txBody>
      </p:sp>
      <p:sp>
        <p:nvSpPr>
          <p:cNvPr id="5" name="Slide Number Placeholder 3"/>
          <p:cNvSpPr>
            <a:spLocks noGrp="1"/>
          </p:cNvSpPr>
          <p:nvPr>
            <p:ph type="sldNum" sz="quarter" idx="10"/>
          </p:nvPr>
        </p:nvSpPr>
        <p:spPr bwMode="auto">
          <a:xfrm>
            <a:off x="8388424" y="72008"/>
            <a:ext cx="755576" cy="332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charset="-128"/>
                <a:cs typeface="Arial" charset="0"/>
              </a:defRPr>
            </a:lvl5pPr>
            <a:lvl6pPr marL="25146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6pPr>
            <a:lvl7pPr marL="29718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7pPr>
            <a:lvl8pPr marL="34290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8pPr>
            <a:lvl9pPr marL="3886200" indent="-228600" fontAlgn="base">
              <a:spcBef>
                <a:spcPct val="20000"/>
              </a:spcBef>
              <a:spcAft>
                <a:spcPct val="0"/>
              </a:spcAft>
              <a:buFont typeface="Arial" charset="0"/>
              <a:buChar char="»"/>
              <a:defRPr sz="2000">
                <a:solidFill>
                  <a:schemeClr val="tx1"/>
                </a:solidFill>
                <a:latin typeface="Arial" charset="0"/>
                <a:ea typeface="ＭＳ Ｐゴシック" charset="-128"/>
                <a:cs typeface="Arial" charset="0"/>
              </a:defRPr>
            </a:lvl9pPr>
          </a:lstStyle>
          <a:p>
            <a:pPr>
              <a:spcBef>
                <a:spcPct val="0"/>
              </a:spcBef>
              <a:buFontTx/>
              <a:buNone/>
            </a:pPr>
            <a:r>
              <a:rPr lang="en-AU" altLang="en-US" sz="1400" b="1" baseline="0" dirty="0">
                <a:latin typeface="Verdana" pitchFamily="34" charset="0"/>
              </a:rPr>
              <a:t>7.</a:t>
            </a:r>
            <a:fld id="{88198138-6FF2-4CEF-9027-2F3507361369}" type="slidenum">
              <a:rPr lang="en-AU" altLang="en-US" sz="1400" b="1" baseline="0" smtClean="0">
                <a:latin typeface="Verdana" pitchFamily="34" charset="0"/>
              </a:rPr>
              <a:pPr>
                <a:spcBef>
                  <a:spcPct val="0"/>
                </a:spcBef>
                <a:buFontTx/>
                <a:buNone/>
              </a:pPr>
              <a:t>97</a:t>
            </a:fld>
            <a:endParaRPr lang="en-AU" altLang="en-US" sz="1400" b="1" baseline="0" dirty="0">
              <a:latin typeface="Times"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TLE" val="Slide 3"/>
  <p:tag name="NOPREFERENCE" val="False"/>
</p:tagLst>
</file>

<file path=ppt/tags/tag10.xml><?xml version="1.0" encoding="utf-8"?>
<p:tagLst xmlns:a="http://schemas.openxmlformats.org/drawingml/2006/main" xmlns:r="http://schemas.openxmlformats.org/officeDocument/2006/relationships" xmlns:p="http://schemas.openxmlformats.org/presentationml/2006/main">
  <p:tag name="TITLE" val="Slide 38"/>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TITLE" val="Slide 39"/>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TITLE" val="Slide 40"/>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TITLE" val="Slide 38"/>
  <p:tag name="NOPREFERENCE" val="False"/>
</p:tagLst>
</file>

<file path=ppt/tags/tag14.xml><?xml version="1.0" encoding="utf-8"?>
<p:tagLst xmlns:a="http://schemas.openxmlformats.org/drawingml/2006/main" xmlns:r="http://schemas.openxmlformats.org/officeDocument/2006/relationships" xmlns:p="http://schemas.openxmlformats.org/presentationml/2006/main">
  <p:tag name="TITLE" val="Slide 38"/>
  <p:tag name="NOPREFERENCE" val="False"/>
</p:tagLst>
</file>

<file path=ppt/tags/tag15.xml><?xml version="1.0" encoding="utf-8"?>
<p:tagLst xmlns:a="http://schemas.openxmlformats.org/drawingml/2006/main" xmlns:r="http://schemas.openxmlformats.org/officeDocument/2006/relationships" xmlns:p="http://schemas.openxmlformats.org/presentationml/2006/main">
  <p:tag name="TITLE" val="Slide 38"/>
  <p:tag name="NOPREFERENCE" val="False"/>
</p:tagLst>
</file>

<file path=ppt/tags/tag16.xml><?xml version="1.0" encoding="utf-8"?>
<p:tagLst xmlns:a="http://schemas.openxmlformats.org/drawingml/2006/main" xmlns:r="http://schemas.openxmlformats.org/officeDocument/2006/relationships" xmlns:p="http://schemas.openxmlformats.org/presentationml/2006/main">
  <p:tag name="TITLE" val="Slide 47"/>
  <p:tag name="NOPREFERENCE" val="False"/>
</p:tagLst>
</file>

<file path=ppt/tags/tag17.xml><?xml version="1.0" encoding="utf-8"?>
<p:tagLst xmlns:a="http://schemas.openxmlformats.org/drawingml/2006/main" xmlns:r="http://schemas.openxmlformats.org/officeDocument/2006/relationships" xmlns:p="http://schemas.openxmlformats.org/presentationml/2006/main">
  <p:tag name="TITLE" val="Slide 48"/>
  <p:tag name="NOPREFERENCE" val="False"/>
</p:tagLst>
</file>

<file path=ppt/tags/tag18.xml><?xml version="1.0" encoding="utf-8"?>
<p:tagLst xmlns:a="http://schemas.openxmlformats.org/drawingml/2006/main" xmlns:r="http://schemas.openxmlformats.org/officeDocument/2006/relationships" xmlns:p="http://schemas.openxmlformats.org/presentationml/2006/main">
  <p:tag name="TITLE" val="Slide 49"/>
  <p:tag name="NOPREFERENCE" val="False"/>
</p:tagLst>
</file>

<file path=ppt/tags/tag19.xml><?xml version="1.0" encoding="utf-8"?>
<p:tagLst xmlns:a="http://schemas.openxmlformats.org/drawingml/2006/main" xmlns:r="http://schemas.openxmlformats.org/officeDocument/2006/relationships" xmlns:p="http://schemas.openxmlformats.org/presentationml/2006/main">
  <p:tag name="TITLE" val="Slide 50"/>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TITLE" val="Slide 4"/>
  <p:tag name="NOPREFERENCE" val="False"/>
</p:tagLst>
</file>

<file path=ppt/tags/tag20.xml><?xml version="1.0" encoding="utf-8"?>
<p:tagLst xmlns:a="http://schemas.openxmlformats.org/drawingml/2006/main" xmlns:r="http://schemas.openxmlformats.org/officeDocument/2006/relationships" xmlns:p="http://schemas.openxmlformats.org/presentationml/2006/main">
  <p:tag name="TITLE" val="Slide 51"/>
  <p:tag name="NOPREFERENCE" val="False"/>
</p:tagLst>
</file>

<file path=ppt/tags/tag21.xml><?xml version="1.0" encoding="utf-8"?>
<p:tagLst xmlns:a="http://schemas.openxmlformats.org/drawingml/2006/main" xmlns:r="http://schemas.openxmlformats.org/officeDocument/2006/relationships" xmlns:p="http://schemas.openxmlformats.org/presentationml/2006/main">
  <p:tag name="TITLE" val="Slide 52"/>
  <p:tag name="NOPREFERENCE" val="False"/>
</p:tagLst>
</file>

<file path=ppt/tags/tag22.xml><?xml version="1.0" encoding="utf-8"?>
<p:tagLst xmlns:a="http://schemas.openxmlformats.org/drawingml/2006/main" xmlns:r="http://schemas.openxmlformats.org/officeDocument/2006/relationships" xmlns:p="http://schemas.openxmlformats.org/presentationml/2006/main">
  <p:tag name="TITLE" val="Slide 53"/>
  <p:tag name="NOPREFERENCE" val="False"/>
</p:tagLst>
</file>

<file path=ppt/tags/tag23.xml><?xml version="1.0" encoding="utf-8"?>
<p:tagLst xmlns:a="http://schemas.openxmlformats.org/drawingml/2006/main" xmlns:r="http://schemas.openxmlformats.org/officeDocument/2006/relationships" xmlns:p="http://schemas.openxmlformats.org/presentationml/2006/main">
  <p:tag name="TITLE" val="Slide 54"/>
  <p:tag name="NOPREFERENCE" val="False"/>
</p:tagLst>
</file>

<file path=ppt/tags/tag24.xml><?xml version="1.0" encoding="utf-8"?>
<p:tagLst xmlns:a="http://schemas.openxmlformats.org/drawingml/2006/main" xmlns:r="http://schemas.openxmlformats.org/officeDocument/2006/relationships" xmlns:p="http://schemas.openxmlformats.org/presentationml/2006/main">
  <p:tag name="TITLE" val="Slide 55"/>
  <p:tag name="NOPREFERENCE" val="False"/>
</p:tagLst>
</file>

<file path=ppt/tags/tag25.xml><?xml version="1.0" encoding="utf-8"?>
<p:tagLst xmlns:a="http://schemas.openxmlformats.org/drawingml/2006/main" xmlns:r="http://schemas.openxmlformats.org/officeDocument/2006/relationships" xmlns:p="http://schemas.openxmlformats.org/presentationml/2006/main">
  <p:tag name="TITLE" val="Slide 57"/>
  <p:tag name="NOPREFERENCE" val="False"/>
</p:tagLst>
</file>

<file path=ppt/tags/tag26.xml><?xml version="1.0" encoding="utf-8"?>
<p:tagLst xmlns:a="http://schemas.openxmlformats.org/drawingml/2006/main" xmlns:r="http://schemas.openxmlformats.org/officeDocument/2006/relationships" xmlns:p="http://schemas.openxmlformats.org/presentationml/2006/main">
  <p:tag name="TITLE" val="Slide 58"/>
  <p:tag name="NOPREFERENCE" val="False"/>
</p:tagLst>
</file>

<file path=ppt/tags/tag27.xml><?xml version="1.0" encoding="utf-8"?>
<p:tagLst xmlns:a="http://schemas.openxmlformats.org/drawingml/2006/main" xmlns:r="http://schemas.openxmlformats.org/officeDocument/2006/relationships" xmlns:p="http://schemas.openxmlformats.org/presentationml/2006/main">
  <p:tag name="TITLE" val="Slide 62"/>
  <p:tag name="NOPREFERENCE" val="False"/>
</p:tagLst>
</file>

<file path=ppt/tags/tag28.xml><?xml version="1.0" encoding="utf-8"?>
<p:tagLst xmlns:a="http://schemas.openxmlformats.org/drawingml/2006/main" xmlns:r="http://schemas.openxmlformats.org/officeDocument/2006/relationships" xmlns:p="http://schemas.openxmlformats.org/presentationml/2006/main">
  <p:tag name="TITLE" val="Slide 59"/>
  <p:tag name="NOPREFERENCE" val="False"/>
</p:tagLst>
</file>

<file path=ppt/tags/tag29.xml><?xml version="1.0" encoding="utf-8"?>
<p:tagLst xmlns:a="http://schemas.openxmlformats.org/drawingml/2006/main" xmlns:r="http://schemas.openxmlformats.org/officeDocument/2006/relationships" xmlns:p="http://schemas.openxmlformats.org/presentationml/2006/main">
  <p:tag name="TITLE" val="Slide 60"/>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TITLE" val="Slide 5"/>
  <p:tag name="NOPREFERENCE" val="False"/>
</p:tagLst>
</file>

<file path=ppt/tags/tag30.xml><?xml version="1.0" encoding="utf-8"?>
<p:tagLst xmlns:a="http://schemas.openxmlformats.org/drawingml/2006/main" xmlns:r="http://schemas.openxmlformats.org/officeDocument/2006/relationships" xmlns:p="http://schemas.openxmlformats.org/presentationml/2006/main">
  <p:tag name="TITLE" val="Slide 61"/>
  <p:tag name="NOPREFERENCE" val="False"/>
</p:tagLst>
</file>

<file path=ppt/tags/tag31.xml><?xml version="1.0" encoding="utf-8"?>
<p:tagLst xmlns:a="http://schemas.openxmlformats.org/drawingml/2006/main" xmlns:r="http://schemas.openxmlformats.org/officeDocument/2006/relationships" xmlns:p="http://schemas.openxmlformats.org/presentationml/2006/main">
  <p:tag name="TITLE" val="Slide 62"/>
  <p:tag name="NOPREFERENCE" val="False"/>
</p:tagLst>
</file>

<file path=ppt/tags/tag32.xml><?xml version="1.0" encoding="utf-8"?>
<p:tagLst xmlns:a="http://schemas.openxmlformats.org/drawingml/2006/main" xmlns:r="http://schemas.openxmlformats.org/officeDocument/2006/relationships" xmlns:p="http://schemas.openxmlformats.org/presentationml/2006/main">
  <p:tag name="TITLE" val="Slide 60"/>
  <p:tag name="NOPREFERENCE" val="False"/>
</p:tagLst>
</file>

<file path=ppt/tags/tag33.xml><?xml version="1.0" encoding="utf-8"?>
<p:tagLst xmlns:a="http://schemas.openxmlformats.org/drawingml/2006/main" xmlns:r="http://schemas.openxmlformats.org/officeDocument/2006/relationships" xmlns:p="http://schemas.openxmlformats.org/presentationml/2006/main">
  <p:tag name="TITLE" val="Slide 60"/>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TITLE" val="Slide 28"/>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TITLE" val="Slide 29"/>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TITLE" val="Slide 32"/>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TITLE" val="Slide 36"/>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TITLE" val="Slide 36"/>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TITLE" val="Slide 37"/>
  <p:tag name="NOPREFERENCE" val="False"/>
</p:tagLst>
</file>

<file path=ppt/theme/theme1.xml><?xml version="1.0" encoding="utf-8"?>
<a:theme xmlns:a="http://schemas.openxmlformats.org/drawingml/2006/main" name="chapter6">
  <a:themeElements>
    <a:clrScheme name="Custom 3">
      <a:dk1>
        <a:srgbClr val="00206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3501</TotalTime>
  <Words>4759</Words>
  <Application>Microsoft Office PowerPoint</Application>
  <PresentationFormat>On-screen Show (4:3)</PresentationFormat>
  <Paragraphs>954</Paragraphs>
  <Slides>97</Slides>
  <Notes>61</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2</vt:i4>
      </vt:variant>
      <vt:variant>
        <vt:lpstr>Slide Titles</vt:lpstr>
      </vt:variant>
      <vt:variant>
        <vt:i4>97</vt:i4>
      </vt:variant>
    </vt:vector>
  </HeadingPairs>
  <TitlesOfParts>
    <vt:vector size="114" baseType="lpstr">
      <vt:lpstr>MS PGothic</vt:lpstr>
      <vt:lpstr>MS PGothic</vt:lpstr>
      <vt:lpstr>Arial</vt:lpstr>
      <vt:lpstr>Arial Narrow</vt:lpstr>
      <vt:lpstr>Calibri</vt:lpstr>
      <vt:lpstr>Cambria</vt:lpstr>
      <vt:lpstr>Cambria Math</vt:lpstr>
      <vt:lpstr>Symbol</vt:lpstr>
      <vt:lpstr>Tahoma</vt:lpstr>
      <vt:lpstr>Times</vt:lpstr>
      <vt:lpstr>Trebuchet MS</vt:lpstr>
      <vt:lpstr>Verdana</vt:lpstr>
      <vt:lpstr>Wingdings</vt:lpstr>
      <vt:lpstr>chapter6</vt:lpstr>
      <vt:lpstr>Office Theme</vt:lpstr>
      <vt:lpstr>Equation</vt:lpstr>
      <vt:lpstr>Worksheet</vt:lpstr>
      <vt:lpstr>PowerPoint Presentation</vt:lpstr>
      <vt:lpstr>Chapter 7</vt:lpstr>
      <vt:lpstr>Chapter outline</vt:lpstr>
      <vt:lpstr>Learning objectives</vt:lpstr>
      <vt:lpstr>Learning objectives…</vt:lpstr>
      <vt:lpstr>7.1 Random variables and probability distributions</vt:lpstr>
      <vt:lpstr>Two Types of Random Variables… </vt:lpstr>
      <vt:lpstr>Discrete and Continuous Random Variables</vt:lpstr>
      <vt:lpstr>Probability Distributions</vt:lpstr>
      <vt:lpstr>Probability Notation</vt:lpstr>
      <vt:lpstr>7.2  Discrete probability distributions</vt:lpstr>
      <vt:lpstr>Example 1</vt:lpstr>
      <vt:lpstr>Example 1: Solution</vt:lpstr>
      <vt:lpstr>PowerPoint Presentation</vt:lpstr>
      <vt:lpstr>Requirements of a Discrete Probability Distribution</vt:lpstr>
      <vt:lpstr>Example 2</vt:lpstr>
      <vt:lpstr>PowerPoint Presentation</vt:lpstr>
      <vt:lpstr>Developing a Probability Distribution</vt:lpstr>
      <vt:lpstr>PowerPoint Presentation</vt:lpstr>
      <vt:lpstr>7.3 Expected value and variance</vt:lpstr>
      <vt:lpstr>PowerPoint Presentation</vt:lpstr>
      <vt:lpstr>Variance</vt:lpstr>
      <vt:lpstr>PowerPoint Presentation</vt:lpstr>
      <vt:lpstr>Standard Deviation</vt:lpstr>
      <vt:lpstr>Example 4</vt:lpstr>
      <vt:lpstr>Example 4: Solution</vt:lpstr>
      <vt:lpstr>Laws of Expected Value and Variance</vt:lpstr>
      <vt:lpstr>Example 4…</vt:lpstr>
      <vt:lpstr>Example 5</vt:lpstr>
      <vt:lpstr>Example 5: Solution</vt:lpstr>
      <vt:lpstr>7.4  Bivariate distributions</vt:lpstr>
      <vt:lpstr>Discrete Bivariate Distributions</vt:lpstr>
      <vt:lpstr>Example 6</vt:lpstr>
      <vt:lpstr>Example 6: Solution</vt:lpstr>
      <vt:lpstr>Marginal Probabilities</vt:lpstr>
      <vt:lpstr>Describing the Bivariate Distribution</vt:lpstr>
      <vt:lpstr>PowerPoint Presentation</vt:lpstr>
      <vt:lpstr>PowerPoint Presentation</vt:lpstr>
      <vt:lpstr>Example 7…</vt:lpstr>
      <vt:lpstr>Conditional Probability</vt:lpstr>
      <vt:lpstr>Example 7…</vt:lpstr>
      <vt:lpstr>Conditions for Independence</vt:lpstr>
      <vt:lpstr>Example 7…</vt:lpstr>
      <vt:lpstr>Sum of Two Variables</vt:lpstr>
      <vt:lpstr>Example 7…</vt:lpstr>
      <vt:lpstr>The Probability Distribution of X+Y</vt:lpstr>
      <vt:lpstr>The Probability Distribution of X+Y</vt:lpstr>
      <vt:lpstr>The Expected Value and Variance of X + Y</vt:lpstr>
      <vt:lpstr>The Expected Value and Variance of X + Y</vt:lpstr>
      <vt:lpstr>7.5 Portfolio diversification and asset allocation</vt:lpstr>
      <vt:lpstr>Portfolio diversification and asset allocation…</vt:lpstr>
      <vt:lpstr>PowerPoint Presentation</vt:lpstr>
      <vt:lpstr>Example 8</vt:lpstr>
      <vt:lpstr>PowerPoint Presentation</vt:lpstr>
      <vt:lpstr>PowerPoint Presentation</vt:lpstr>
      <vt:lpstr>Portfolio Diversification in Practice</vt:lpstr>
      <vt:lpstr>Portfolios with More Than Two Stocks</vt:lpstr>
      <vt:lpstr>PowerPoint Presentation</vt:lpstr>
      <vt:lpstr>7.6 Binomial distribution</vt:lpstr>
      <vt:lpstr>Binomial Experiment</vt:lpstr>
      <vt:lpstr>PowerPoint Presentation</vt:lpstr>
      <vt:lpstr>PowerPoint Presentation</vt:lpstr>
      <vt:lpstr>PowerPoint Presentation</vt:lpstr>
      <vt:lpstr>PowerPoint Presentation</vt:lpstr>
      <vt:lpstr>PowerPoint Presentation</vt:lpstr>
      <vt:lpstr>PowerPoint Presentation</vt:lpstr>
      <vt:lpstr>Example 10: Pat Statsdud (Examples 7.9–7.10)</vt:lpstr>
      <vt:lpstr>Example 10: Pat Statsdud…</vt:lpstr>
      <vt:lpstr>Example 10: Pat Statsdud…</vt:lpstr>
      <vt:lpstr>Example 10: Pat Statsdud… </vt:lpstr>
      <vt:lpstr>Example 10: Pat Statsdud… </vt:lpstr>
      <vt:lpstr>Cumulative Probability…</vt:lpstr>
      <vt:lpstr>Example 10: Pat Statsdud… </vt:lpstr>
      <vt:lpstr>Binomial Table…</vt:lpstr>
      <vt:lpstr>Binomial Table…</vt:lpstr>
      <vt:lpstr>Example 10 – Pat Statsdud… </vt:lpstr>
      <vt:lpstr>Example 10 – Pat Statsdud… </vt:lpstr>
      <vt:lpstr>Example 10 – Pat Statsdud… </vt:lpstr>
      <vt:lpstr>PowerPoint Presentation</vt:lpstr>
      <vt:lpstr>Using Excel: =BINOMDIST() Excel Function</vt:lpstr>
      <vt:lpstr>PowerPoint Presentation</vt:lpstr>
      <vt:lpstr>Binomial Distribution…</vt:lpstr>
      <vt:lpstr>Example 11</vt:lpstr>
      <vt:lpstr>Example 11: Solution</vt:lpstr>
      <vt:lpstr>7.7 Poisson distribution</vt:lpstr>
      <vt:lpstr>Poisson Experiment</vt:lpstr>
      <vt:lpstr>Poisson random variable</vt:lpstr>
      <vt:lpstr>PowerPoint Presentation</vt:lpstr>
      <vt:lpstr>PowerPoint Presentation</vt:lpstr>
      <vt:lpstr>Example 12</vt:lpstr>
      <vt:lpstr>Example 12: Solution</vt:lpstr>
      <vt:lpstr>PowerPoint Presentation</vt:lpstr>
      <vt:lpstr>PowerPoint Presentation</vt:lpstr>
      <vt:lpstr>Using Excel: =POISSON() Excel Function</vt:lpstr>
      <vt:lpstr>Using Excel: =POISSON() Excel Function</vt:lpstr>
      <vt:lpstr>Poisson Approximation of the Binomial</vt:lpstr>
      <vt:lpstr>Example 13</vt:lpstr>
    </vt:vector>
  </TitlesOfParts>
  <Company>Thomson Learning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Selva Selvanathan</dc:creator>
  <cp:lastModifiedBy>Katz, Nathan</cp:lastModifiedBy>
  <cp:revision>363</cp:revision>
  <dcterms:created xsi:type="dcterms:W3CDTF">2011-01-19T02:11:53Z</dcterms:created>
  <dcterms:modified xsi:type="dcterms:W3CDTF">2017-01-12T00:10:30Z</dcterms:modified>
</cp:coreProperties>
</file>