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3" r:id="rId1"/>
    <p:sldMasterId id="2147484318" r:id="rId2"/>
  </p:sldMasterIdLst>
  <p:notesMasterIdLst>
    <p:notesMasterId r:id="rId48"/>
  </p:notesMasterIdLst>
  <p:sldIdLst>
    <p:sldId id="317" r:id="rId3"/>
    <p:sldId id="258" r:id="rId4"/>
    <p:sldId id="309" r:id="rId5"/>
    <p:sldId id="310" r:id="rId6"/>
    <p:sldId id="259" r:id="rId7"/>
    <p:sldId id="306" r:id="rId8"/>
    <p:sldId id="260" r:id="rId9"/>
    <p:sldId id="261" r:id="rId10"/>
    <p:sldId id="262" r:id="rId11"/>
    <p:sldId id="263" r:id="rId12"/>
    <p:sldId id="264" r:id="rId13"/>
    <p:sldId id="265" r:id="rId14"/>
    <p:sldId id="266" r:id="rId15"/>
    <p:sldId id="267" r:id="rId16"/>
    <p:sldId id="268" r:id="rId17"/>
    <p:sldId id="295" r:id="rId18"/>
    <p:sldId id="297" r:id="rId19"/>
    <p:sldId id="296" r:id="rId20"/>
    <p:sldId id="298" r:id="rId21"/>
    <p:sldId id="269" r:id="rId22"/>
    <p:sldId id="307" r:id="rId23"/>
    <p:sldId id="270" r:id="rId24"/>
    <p:sldId id="271" r:id="rId25"/>
    <p:sldId id="299" r:id="rId26"/>
    <p:sldId id="300" r:id="rId27"/>
    <p:sldId id="313" r:id="rId28"/>
    <p:sldId id="314" r:id="rId29"/>
    <p:sldId id="316" r:id="rId30"/>
    <p:sldId id="315" r:id="rId31"/>
    <p:sldId id="274" r:id="rId32"/>
    <p:sldId id="275" r:id="rId33"/>
    <p:sldId id="276" r:id="rId34"/>
    <p:sldId id="302" r:id="rId35"/>
    <p:sldId id="277" r:id="rId36"/>
    <p:sldId id="278" r:id="rId37"/>
    <p:sldId id="303" r:id="rId38"/>
    <p:sldId id="281" r:id="rId39"/>
    <p:sldId id="282" r:id="rId40"/>
    <p:sldId id="308" r:id="rId41"/>
    <p:sldId id="284" r:id="rId42"/>
    <p:sldId id="285" r:id="rId43"/>
    <p:sldId id="286" r:id="rId44"/>
    <p:sldId id="294" r:id="rId45"/>
    <p:sldId id="311" r:id="rId46"/>
    <p:sldId id="312" r:id="rId4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01"/>
    <a:srgbClr val="EA0088"/>
    <a:srgbClr val="482A06"/>
    <a:srgbClr val="163F3A"/>
    <a:srgbClr val="3C9325"/>
    <a:srgbClr val="A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72" autoAdjust="0"/>
    <p:restoredTop sz="86387" autoAdjust="0"/>
  </p:normalViewPr>
  <p:slideViewPr>
    <p:cSldViewPr snapToObjects="1">
      <p:cViewPr varScale="1">
        <p:scale>
          <a:sx n="88" d="100"/>
          <a:sy n="88" d="100"/>
        </p:scale>
        <p:origin x="498" y="78"/>
      </p:cViewPr>
      <p:guideLst>
        <p:guide orient="horz" pos="2160"/>
        <p:guide pos="2880"/>
      </p:guideLst>
    </p:cSldViewPr>
  </p:slideViewPr>
  <p:outlineViewPr>
    <p:cViewPr>
      <p:scale>
        <a:sx n="33" d="100"/>
        <a:sy n="33" d="100"/>
      </p:scale>
      <p:origin x="24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A10D07D2-C72E-4213-BB64-DE62F32E682B}" type="datetimeFigureOut">
              <a:rPr lang="en-US"/>
              <a:pPr>
                <a:defRPr/>
              </a:pPr>
              <a:t>1/12/2017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4B57BA6-8885-419A-B190-94325CF34A86}" type="slidenum">
              <a:rPr lang="en-US"/>
              <a:pPr>
                <a:defRPr/>
              </a:pPr>
              <a:t>‹#›</a:t>
            </a:fld>
            <a:endParaRPr lang="en-US"/>
          </a:p>
        </p:txBody>
      </p:sp>
    </p:spTree>
    <p:extLst>
      <p:ext uri="{BB962C8B-B14F-4D97-AF65-F5344CB8AC3E}">
        <p14:creationId xmlns:p14="http://schemas.microsoft.com/office/powerpoint/2010/main" val="148697046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a:lstStyle/>
          <a:p>
            <a:fld id="{B3398B0D-775C-45B3-8BAA-B0B42A8A1FDA}" type="slidenum">
              <a:rPr lang="en-AU" altLang="en-US" smtClean="0">
                <a:latin typeface="Times" pitchFamily="18" charset="0"/>
              </a:rPr>
              <a:pPr/>
              <a:t>2</a:t>
            </a:fld>
            <a:endParaRPr lang="en-AU" altLang="en-US">
              <a:latin typeface="Times" pitchFamily="18"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3967502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ln>
            <a:miter lim="800000"/>
            <a:headEnd/>
            <a:tailEnd/>
          </a:ln>
        </p:spPr>
        <p:txBody>
          <a:bodyPr/>
          <a:lstStyle/>
          <a:p>
            <a:fld id="{93DBEC59-DD72-4183-A1D4-E4194769E983}" type="slidenum">
              <a:rPr lang="en-AU" altLang="en-US" smtClean="0">
                <a:latin typeface="Times" pitchFamily="18" charset="0"/>
              </a:rPr>
              <a:pPr/>
              <a:t>21</a:t>
            </a:fld>
            <a:endParaRPr lang="en-AU" altLang="en-US">
              <a:latin typeface="Times" pitchFamily="18"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292982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ln>
            <a:miter lim="800000"/>
            <a:headEnd/>
            <a:tailEnd/>
          </a:ln>
        </p:spPr>
        <p:txBody>
          <a:bodyPr/>
          <a:lstStyle/>
          <a:p>
            <a:fld id="{5E3F8CC8-6BAC-425F-AAE3-07D721D29A8C}" type="slidenum">
              <a:rPr lang="en-AU" altLang="en-US" smtClean="0">
                <a:latin typeface="Times" pitchFamily="18" charset="0"/>
              </a:rPr>
              <a:pPr/>
              <a:t>22</a:t>
            </a:fld>
            <a:endParaRPr lang="en-AU" altLang="en-US">
              <a:latin typeface="Times" pitchFamily="18"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2887378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ln>
            <a:miter lim="800000"/>
            <a:headEnd/>
            <a:tailEnd/>
          </a:ln>
        </p:spPr>
        <p:txBody>
          <a:bodyPr/>
          <a:lstStyle/>
          <a:p>
            <a:fld id="{A03606F1-338C-4347-A939-D3C012203C47}" type="slidenum">
              <a:rPr lang="en-AU" altLang="en-US" smtClean="0">
                <a:latin typeface="Times" pitchFamily="18" charset="0"/>
              </a:rPr>
              <a:pPr/>
              <a:t>23</a:t>
            </a:fld>
            <a:endParaRPr lang="en-AU" altLang="en-US">
              <a:latin typeface="Times" pitchFamily="18"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2531158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ln>
            <a:miter lim="800000"/>
            <a:headEnd/>
            <a:tailEnd/>
          </a:ln>
        </p:spPr>
        <p:txBody>
          <a:bodyPr/>
          <a:lstStyle/>
          <a:p>
            <a:fld id="{56E443E9-8C37-48B7-A2C8-9E036D3B8B78}" type="slidenum">
              <a:rPr lang="en-AU" altLang="en-US" smtClean="0">
                <a:latin typeface="Times" pitchFamily="18" charset="0"/>
              </a:rPr>
              <a:pPr/>
              <a:t>24</a:t>
            </a:fld>
            <a:endParaRPr lang="en-AU" altLang="en-US">
              <a:latin typeface="Times" pitchFamily="18"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2024057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a:lstStyle/>
          <a:p>
            <a:fld id="{787991F5-00AB-4274-A078-06433BFE48DC}" type="slidenum">
              <a:rPr lang="en-AU" altLang="en-US" smtClean="0">
                <a:latin typeface="Times" pitchFamily="18" charset="0"/>
              </a:rPr>
              <a:pPr/>
              <a:t>25</a:t>
            </a:fld>
            <a:endParaRPr lang="en-AU" altLang="en-US">
              <a:latin typeface="Times" pitchFamily="18"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68268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ln>
            <a:miter lim="800000"/>
            <a:headEnd/>
            <a:tailEnd/>
          </a:ln>
        </p:spPr>
        <p:txBody>
          <a:bodyPr/>
          <a:lstStyle/>
          <a:p>
            <a:fld id="{12F2B5C6-FE68-482D-B2AE-098E6AF33432}" type="slidenum">
              <a:rPr lang="en-AU" altLang="en-US" smtClean="0">
                <a:latin typeface="Times" pitchFamily="18" charset="0"/>
              </a:rPr>
              <a:pPr/>
              <a:t>26</a:t>
            </a:fld>
            <a:endParaRPr lang="en-AU" altLang="en-US">
              <a:latin typeface="Times" pitchFamily="18"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4028188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ln>
            <a:miter lim="800000"/>
            <a:headEnd/>
            <a:tailEnd/>
          </a:ln>
        </p:spPr>
        <p:txBody>
          <a:bodyPr/>
          <a:lstStyle/>
          <a:p>
            <a:fld id="{A5D8198C-895C-4A11-B7C4-ED9F90959C31}" type="slidenum">
              <a:rPr lang="en-AU" altLang="en-US" smtClean="0">
                <a:latin typeface="Times" pitchFamily="18" charset="0"/>
              </a:rPr>
              <a:pPr/>
              <a:t>27</a:t>
            </a:fld>
            <a:endParaRPr lang="en-AU" altLang="en-US">
              <a:latin typeface="Times" pitchFamily="18" charset="0"/>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511648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a:lstStyle/>
          <a:p>
            <a:fld id="{0D97CE0F-D953-4CCE-8142-4C965636F880}" type="slidenum">
              <a:rPr lang="en-AU" altLang="en-US" smtClean="0">
                <a:latin typeface="Times" pitchFamily="18" charset="0"/>
              </a:rPr>
              <a:pPr/>
              <a:t>28</a:t>
            </a:fld>
            <a:endParaRPr lang="en-AU" altLang="en-US">
              <a:latin typeface="Times" pitchFamily="18" charset="0"/>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1395412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6F0E1552-6655-4532-9372-1B294F2FEF26}" type="slidenum">
              <a:rPr lang="en-AU" altLang="en-US" smtClean="0">
                <a:latin typeface="Times" pitchFamily="18" charset="0"/>
              </a:rPr>
              <a:pPr/>
              <a:t>29</a:t>
            </a:fld>
            <a:endParaRPr lang="en-AU" altLang="en-US">
              <a:latin typeface="Times" pitchFamily="18"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4250026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ln>
            <a:miter lim="800000"/>
            <a:headEnd/>
            <a:tailEnd/>
          </a:ln>
        </p:spPr>
        <p:txBody>
          <a:bodyPr/>
          <a:lstStyle/>
          <a:p>
            <a:fld id="{02677190-DEAE-480F-944A-735A9AB350A8}" type="slidenum">
              <a:rPr lang="en-AU" altLang="en-US" smtClean="0">
                <a:latin typeface="Times" pitchFamily="18" charset="0"/>
              </a:rPr>
              <a:pPr/>
              <a:t>43</a:t>
            </a:fld>
            <a:endParaRPr lang="en-AU" altLang="en-US">
              <a:latin typeface="Times" pitchFamily="18"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19614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a:lstStyle/>
          <a:p>
            <a:fld id="{4F4685B1-DCC2-49A2-98B4-740A18940437}" type="slidenum">
              <a:rPr lang="en-AU" altLang="en-US" smtClean="0">
                <a:latin typeface="Times" pitchFamily="18" charset="0"/>
              </a:rPr>
              <a:pPr/>
              <a:t>5</a:t>
            </a:fld>
            <a:endParaRPr lang="en-AU" altLang="en-US">
              <a:latin typeface="Times" pitchFamily="18"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855973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ln>
            <a:miter lim="800000"/>
            <a:headEnd/>
            <a:tailEnd/>
          </a:ln>
        </p:spPr>
        <p:txBody>
          <a:bodyPr/>
          <a:lstStyle/>
          <a:p>
            <a:fld id="{931B076A-9F0B-41B9-9B43-064EB1A3E822}" type="slidenum">
              <a:rPr lang="en-AU" altLang="en-US" smtClean="0">
                <a:latin typeface="Times" pitchFamily="18" charset="0"/>
              </a:rPr>
              <a:pPr/>
              <a:t>44</a:t>
            </a:fld>
            <a:endParaRPr lang="en-AU" altLang="en-US">
              <a:latin typeface="Times" pitchFamily="18" charset="0"/>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2329051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ln>
            <a:miter lim="800000"/>
            <a:headEnd/>
            <a:tailEnd/>
          </a:ln>
        </p:spPr>
        <p:txBody>
          <a:bodyPr/>
          <a:lstStyle/>
          <a:p>
            <a:fld id="{6DBB784B-A8FA-4E0C-9128-8B6001D0541E}" type="slidenum">
              <a:rPr lang="en-AU" altLang="en-US" smtClean="0">
                <a:latin typeface="Times" pitchFamily="18" charset="0"/>
              </a:rPr>
              <a:pPr/>
              <a:t>45</a:t>
            </a:fld>
            <a:endParaRPr lang="en-AU" altLang="en-US">
              <a:latin typeface="Times" pitchFamily="18"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1762012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a:lstStyle/>
          <a:p>
            <a:fld id="{074EBA8B-4F7C-489E-9AB6-3F43BEB7A2F5}" type="slidenum">
              <a:rPr lang="en-AU" altLang="en-US" smtClean="0">
                <a:latin typeface="Times" pitchFamily="18" charset="0"/>
              </a:rPr>
              <a:pPr/>
              <a:t>6</a:t>
            </a:fld>
            <a:endParaRPr lang="en-AU" altLang="en-US">
              <a:latin typeface="Times" pitchFamily="18"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859386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a:lstStyle/>
          <a:p>
            <a:fld id="{605C144B-D355-4BD4-8724-7CAD3D8C42B3}" type="slidenum">
              <a:rPr lang="en-AU" altLang="en-US" smtClean="0">
                <a:latin typeface="Times" pitchFamily="18" charset="0"/>
              </a:rPr>
              <a:pPr/>
              <a:t>7</a:t>
            </a:fld>
            <a:endParaRPr lang="en-AU" altLang="en-US">
              <a:latin typeface="Times" pitchFamily="18"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164042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a:lstStyle/>
          <a:p>
            <a:fld id="{58A1ED12-3DBB-40BC-AC06-5498320792E9}" type="slidenum">
              <a:rPr lang="en-AU" altLang="en-US" smtClean="0">
                <a:latin typeface="Times" pitchFamily="18" charset="0"/>
              </a:rPr>
              <a:pPr/>
              <a:t>8</a:t>
            </a:fld>
            <a:endParaRPr lang="en-AU" altLang="en-US">
              <a:latin typeface="Times" pitchFamily="18"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213013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latin typeface="Times" pitchFamily="18" charset="0"/>
            </a:endParaRPr>
          </a:p>
        </p:txBody>
      </p:sp>
      <p:sp>
        <p:nvSpPr>
          <p:cNvPr id="65540" name="Slide Number Placeholder 3"/>
          <p:cNvSpPr>
            <a:spLocks noGrp="1"/>
          </p:cNvSpPr>
          <p:nvPr>
            <p:ph type="sldNum" sz="quarter" idx="5"/>
          </p:nvPr>
        </p:nvSpPr>
        <p:spPr bwMode="auto">
          <a:noFill/>
          <a:ln>
            <a:miter lim="800000"/>
            <a:headEnd/>
            <a:tailEnd/>
          </a:ln>
        </p:spPr>
        <p:txBody>
          <a:bodyPr/>
          <a:lstStyle/>
          <a:p>
            <a:fld id="{A157DD8D-0627-4F89-B591-15B06F225830}" type="slidenum">
              <a:rPr lang="en-AU" altLang="en-US" smtClean="0">
                <a:latin typeface="Times" pitchFamily="18" charset="0"/>
              </a:rPr>
              <a:pPr/>
              <a:t>10</a:t>
            </a:fld>
            <a:endParaRPr lang="en-AU" altLang="en-US">
              <a:latin typeface="Times" pitchFamily="18" charset="0"/>
            </a:endParaRPr>
          </a:p>
        </p:txBody>
      </p:sp>
    </p:spTree>
    <p:extLst>
      <p:ext uri="{BB962C8B-B14F-4D97-AF65-F5344CB8AC3E}">
        <p14:creationId xmlns:p14="http://schemas.microsoft.com/office/powerpoint/2010/main" val="1428507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a:lstStyle/>
          <a:p>
            <a:fld id="{F0E656F8-4BCF-4008-B61B-06BCCB10683E}" type="slidenum">
              <a:rPr lang="en-AU" altLang="en-US" smtClean="0">
                <a:latin typeface="Times" pitchFamily="18" charset="0"/>
              </a:rPr>
              <a:pPr/>
              <a:t>11</a:t>
            </a:fld>
            <a:endParaRPr lang="en-AU" altLang="en-US">
              <a:latin typeface="Times" pitchFamily="18"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3362246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ln>
            <a:miter lim="800000"/>
            <a:headEnd/>
            <a:tailEnd/>
          </a:ln>
        </p:spPr>
        <p:txBody>
          <a:bodyPr/>
          <a:lstStyle/>
          <a:p>
            <a:fld id="{7811D789-1D24-49FD-8E87-956919BBC3B0}" type="slidenum">
              <a:rPr lang="en-AU" altLang="en-US" smtClean="0">
                <a:latin typeface="Times" pitchFamily="18" charset="0"/>
              </a:rPr>
              <a:pPr/>
              <a:t>19</a:t>
            </a:fld>
            <a:endParaRPr lang="en-AU" altLang="en-US">
              <a:latin typeface="Times" pitchFamily="18"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3984621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ln>
            <a:miter lim="800000"/>
            <a:headEnd/>
            <a:tailEnd/>
          </a:ln>
        </p:spPr>
        <p:txBody>
          <a:bodyPr/>
          <a:lstStyle/>
          <a:p>
            <a:fld id="{BE14300F-377F-4527-9ED7-06AC52438D54}" type="slidenum">
              <a:rPr lang="en-AU" altLang="en-US" smtClean="0">
                <a:latin typeface="Times" pitchFamily="18" charset="0"/>
              </a:rPr>
              <a:pPr/>
              <a:t>20</a:t>
            </a:fld>
            <a:endParaRPr lang="en-AU" altLang="en-US">
              <a:latin typeface="Times" pitchFamily="18"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pitchFamily="18" charset="0"/>
            </a:endParaRPr>
          </a:p>
        </p:txBody>
      </p:sp>
    </p:spTree>
    <p:extLst>
      <p:ext uri="{BB962C8B-B14F-4D97-AF65-F5344CB8AC3E}">
        <p14:creationId xmlns:p14="http://schemas.microsoft.com/office/powerpoint/2010/main" val="117254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4"/>
          <p:cNvSpPr>
            <a:spLocks noGrp="1"/>
          </p:cNvSpPr>
          <p:nvPr>
            <p:ph type="sldNum" sz="quarter" idx="10"/>
          </p:nvPr>
        </p:nvSpPr>
        <p:spPr/>
        <p:txBody>
          <a:bodyPr/>
          <a:lstStyle>
            <a:lvl1pPr>
              <a:defRPr/>
            </a:lvl1pPr>
          </a:lstStyle>
          <a:p>
            <a:pPr>
              <a:defRPr/>
            </a:pPr>
            <a:fld id="{33E33C60-0D47-4B53-ABCE-6E2847AAED9E}" type="slidenum">
              <a:rPr lang="en-AU"/>
              <a:pPr>
                <a:defRPr/>
              </a:pPr>
              <a:t>‹#›</a:t>
            </a:fld>
            <a:endParaRPr lang="en-AU">
              <a:latin typeface="Times"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8634F34D-0808-4828-B245-C852D4EB4181}" type="slidenum">
              <a:rPr lang="en-US" altLang="en-US" sz="1800"/>
              <a:pPr eaLnBrk="1" hangingPunct="1">
                <a:defRPr/>
              </a:pPr>
              <a:t>‹#›</a:t>
            </a:fld>
            <a:endParaRPr lang="en-US" altLang="en-US" sz="180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fld id="{BE76A378-DFD3-4287-8EF1-ACE709D81C04}" type="datetimeFigureOut">
              <a:rPr lang="en-US"/>
              <a:pPr>
                <a:defRPr/>
              </a:pPr>
              <a:t>1/12/2017</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8C1F5318-0C24-4C72-A2E8-402E4B8821F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03C9E931-2632-4A1F-BD3F-924BC61B3F58}" type="slidenum">
              <a:rPr lang="en-US" altLang="en-US" sz="1800"/>
              <a:pPr eaLnBrk="1" hangingPunct="1">
                <a:defRPr/>
              </a:pPr>
              <a:t>‹#›</a:t>
            </a:fld>
            <a:endParaRPr lang="en-US" altLang="en-US" sz="1800"/>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fld id="{C1F37998-C7A8-4BBF-B6AD-4FD66D718C6B}" type="datetimeFigureOut">
              <a:rPr lang="en-US"/>
              <a:pPr>
                <a:defRPr/>
              </a:pPr>
              <a:t>1/12/2017</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39171A4B-5707-4223-BB9B-3949F2ADBC3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endParaRPr lang="en-US"/>
          </a:p>
        </p:txBody>
      </p:sp>
      <p:sp>
        <p:nvSpPr>
          <p:cNvPr id="7" name="Rectangle 6"/>
          <p:cNvSpPr>
            <a:spLocks noGrp="1" noChangeArrowheads="1"/>
          </p:cNvSpPr>
          <p:nvPr>
            <p:ph type="sldNum" sz="quarter" idx="12"/>
          </p:nvPr>
        </p:nvSpPr>
        <p:spPr>
          <a:xfrm>
            <a:off x="6553200" y="6096000"/>
            <a:ext cx="1905000" cy="457200"/>
          </a:xfrm>
        </p:spPr>
        <p:txBody>
          <a:bodyPr/>
          <a:lstStyle>
            <a:lvl1pPr>
              <a:defRPr/>
            </a:lvl1pPr>
          </a:lstStyle>
          <a:p>
            <a:pPr>
              <a:defRPr/>
            </a:pPr>
            <a:fld id="{238F09CC-34B6-4680-8729-498006CD6716}" type="slidenum">
              <a:rPr lang="en-AU"/>
              <a:pPr>
                <a:defRPr/>
              </a:pPr>
              <a:t>‹#›</a:t>
            </a:fld>
            <a:endParaRPr lang="en-AU">
              <a:latin typeface="Time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777573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71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212466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831178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37594005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A7AAE244-24D0-439C-BC57-C0342FC3F508}" type="datetimeFigureOut">
              <a:rPr lang="en-US" altLang="en-US" smtClean="0">
                <a:solidFill>
                  <a:prstClr val="black"/>
                </a:solidFill>
              </a:rPr>
              <a:pPr/>
              <a:t>1/12/2017</a:t>
            </a:fld>
            <a:endParaRPr lang="en-US" altLang="en-US">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a:solidFill>
                <a:prstClr val="black"/>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CD15F4F5-FC35-43BE-ADBD-E5B1A87BFDBE}"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1805391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91ABA727-737C-4576-89DD-457DA12A1110}" type="datetimeFigureOut">
              <a:rPr lang="en-US" altLang="en-US" smtClean="0">
                <a:solidFill>
                  <a:prstClr val="black"/>
                </a:solidFill>
              </a:rPr>
              <a:pPr/>
              <a:t>1/12/2017</a:t>
            </a:fld>
            <a:endParaRPr lang="en-US" altLang="en-US">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a:solidFill>
                <a:prstClr val="black"/>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B7D58E54-5CE9-4D15-B580-92E0BE213FFA}"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3736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p:cNvSpPr>
            <a:spLocks noGrp="1"/>
          </p:cNvSpPr>
          <p:nvPr>
            <p:ph type="sldNum" sz="quarter" idx="10"/>
          </p:nvPr>
        </p:nvSpPr>
        <p:spPr/>
        <p:txBody>
          <a:bodyPr/>
          <a:lstStyle>
            <a:lvl1pPr>
              <a:defRPr/>
            </a:lvl1pPr>
          </a:lstStyle>
          <a:p>
            <a:pPr>
              <a:defRPr/>
            </a:pPr>
            <a:fld id="{29434B2D-F903-4649-B068-93412EE22E2F}" type="slidenum">
              <a:rPr lang="en-AU"/>
              <a:pPr>
                <a:defRPr/>
              </a:pPr>
              <a:t>‹#›</a:t>
            </a:fld>
            <a:endParaRPr lang="en-AU">
              <a:latin typeface="Times"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EFFA9400-4BA2-4D23-A526-9A38A8873F98}" type="datetimeFigureOut">
              <a:rPr lang="en-US" altLang="en-US" smtClean="0">
                <a:solidFill>
                  <a:prstClr val="black"/>
                </a:solidFill>
              </a:rPr>
              <a:pPr/>
              <a:t>1/12/2017</a:t>
            </a:fld>
            <a:endParaRPr lang="en-US" alt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B495EAF3-14FC-42C8-8EDD-05179D180FB5}"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13248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021FBA5-8790-4AD3-BDE3-C8BC4C5AE0E5}" type="datetimeFigureOut">
              <a:rPr lang="en-US" altLang="en-US" smtClean="0">
                <a:solidFill>
                  <a:prstClr val="black"/>
                </a:solidFill>
              </a:rPr>
              <a:pPr/>
              <a:t>1/12/2017</a:t>
            </a:fld>
            <a:endParaRPr lang="en-US" alt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99A7C213-4265-4934-A689-7C8A105CFC1A}"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01990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1B0EB4D4-28F1-46CB-BFDE-B7DA6ADD3216}" type="datetimeFigureOut">
              <a:rPr lang="en-US" altLang="en-US" smtClean="0">
                <a:solidFill>
                  <a:prstClr val="black"/>
                </a:solidFill>
              </a:rPr>
              <a:pPr/>
              <a:t>1/12/2017</a:t>
            </a:fld>
            <a:endParaRPr lang="en-US" alt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254071FB-FEC8-4F7A-A27A-3E62C84B8311}"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0695295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E7202319-6D73-4DA3-8AA8-F2CACC840208}" type="datetimeFigureOut">
              <a:rPr lang="en-US" altLang="en-US" smtClean="0">
                <a:solidFill>
                  <a:prstClr val="black"/>
                </a:solidFill>
              </a:rPr>
              <a:pPr/>
              <a:t>1/12/2017</a:t>
            </a:fld>
            <a:endParaRPr lang="en-US" alt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en-US" alt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30EAE173-B302-44E8-8265-1B373BC2703D}"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16567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4"/>
          <p:cNvSpPr>
            <a:spLocks noGrp="1"/>
          </p:cNvSpPr>
          <p:nvPr>
            <p:ph type="sldNum" sz="quarter" idx="10"/>
          </p:nvPr>
        </p:nvSpPr>
        <p:spPr>
          <a:xfrm>
            <a:off x="8610600" y="-26988"/>
            <a:ext cx="533400" cy="365126"/>
          </a:xfrm>
        </p:spPr>
        <p:txBody>
          <a:bodyPr/>
          <a:lstStyle>
            <a:lvl1pPr>
              <a:defRPr/>
            </a:lvl1pPr>
          </a:lstStyle>
          <a:p>
            <a:pPr>
              <a:defRPr/>
            </a:pPr>
            <a:fld id="{B049F3C2-20ED-4AB5-8AA5-37C4C02F89F9}" type="slidenum">
              <a:rPr lang="en-AU"/>
              <a:pPr>
                <a:defRPr/>
              </a:pPr>
              <a:t>‹#›</a:t>
            </a:fld>
            <a:endParaRPr lang="en-AU">
              <a:latin typeface="Times"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CA536915-F964-4B27-98A6-453EAF3F0A2D}" type="slidenum">
              <a:rPr lang="en-AU"/>
              <a:pPr>
                <a:defRPr/>
              </a:pPr>
              <a:t>‹#›</a:t>
            </a:fld>
            <a:endParaRPr lang="en-AU">
              <a:latin typeface="Times"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p:cNvSpPr>
            <a:spLocks noGrp="1"/>
          </p:cNvSpPr>
          <p:nvPr>
            <p:ph type="sldNum" sz="quarter" idx="10"/>
          </p:nvPr>
        </p:nvSpPr>
        <p:spPr/>
        <p:txBody>
          <a:bodyPr/>
          <a:lstStyle>
            <a:lvl1pPr>
              <a:defRPr/>
            </a:lvl1pPr>
          </a:lstStyle>
          <a:p>
            <a:pPr>
              <a:defRPr/>
            </a:pPr>
            <a:fld id="{1EFE3BE3-C487-4690-A669-03ED6CD2E2CF}" type="slidenum">
              <a:rPr lang="en-AU"/>
              <a:pPr>
                <a:defRPr/>
              </a:pPr>
              <a:t>‹#›</a:t>
            </a:fld>
            <a:endParaRPr lang="en-AU">
              <a:latin typeface="Times"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fld id="{665748F4-98E3-42AE-937A-6C78A2D5D24F}" type="datetimeFigureOut">
              <a:rPr lang="en-US"/>
              <a:pPr>
                <a:defRPr/>
              </a:pPr>
              <a:t>1/12/2017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fld id="{8B415E81-3D3F-4E8C-9FD0-B3102EC4BD96}" type="datetimeFigureOut">
              <a:rPr lang="en-US"/>
              <a:pPr>
                <a:defRPr/>
              </a:pPr>
              <a:t>1/12/2017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pPr>
              <a:defRPr/>
            </a:pPr>
            <a:fld id="{0585C4FC-F7F6-4431-BDF2-616A8D24E7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69F09269-FFC9-4EFA-8B02-7EBEED27D394}" type="slidenum">
              <a:rPr lang="en-US" altLang="en-US" sz="1800"/>
              <a:pPr eaLnBrk="1" hangingPunct="1">
                <a:defRPr/>
              </a:pPr>
              <a:t>‹#›</a:t>
            </a:fld>
            <a:endParaRPr lang="en-US" altLang="en-US" sz="1800"/>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fld id="{821CB1B5-BDA2-493B-8520-F006578A484A}" type="datetimeFigureOut">
              <a:rPr lang="en-US"/>
              <a:pPr>
                <a:defRPr/>
              </a:pPr>
              <a:t>1/12/2017</a:t>
            </a:fld>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C8B5E51B-5174-42C4-A647-A8CE0B360BC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eaLnBrk="1" hangingPunct="1">
              <a:defRPr/>
            </a:pPr>
            <a:fld id="{A9A41545-78D8-47B8-B245-F03635D19A22}" type="slidenum">
              <a:rPr lang="en-US" altLang="en-US" sz="1800"/>
              <a:pPr eaLnBrk="1" hangingPunct="1">
                <a:defRPr/>
              </a:pPr>
              <a:t>‹#›</a:t>
            </a:fld>
            <a:endParaRPr lang="en-US" altLang="en-US" sz="1800"/>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fld id="{EE07AFD3-0507-4531-8D44-C3C1269536F2}" type="datetimeFigureOut">
              <a:rPr lang="en-US"/>
              <a:pPr>
                <a:defRPr/>
              </a:pPr>
              <a:t>1/12/2017</a:t>
            </a:fld>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5E8F632B-DA38-40A9-8DCD-813B12B742F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lIns="91440" tIns="45720" rIns="91440" bIns="45720" rtlCol="0" anchor="ctr">
            <a:noAutofit/>
          </a:bodyPr>
          <a:lstStyle/>
          <a:p>
            <a:endParaRPr lang="en-US" dirty="0"/>
          </a:p>
        </p:txBody>
      </p:sp>
      <p:sp>
        <p:nvSpPr>
          <p:cNvPr id="2051" name="Text Placeholder 2"/>
          <p:cNvSpPr>
            <a:spLocks noGrp="1"/>
          </p:cNvSpPr>
          <p:nvPr>
            <p:ph type="body" idx="1"/>
          </p:nvPr>
        </p:nvSpPr>
        <p:spPr bwMode="auto">
          <a:xfrm>
            <a:off x="609600" y="2057400"/>
            <a:ext cx="80010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
        <p:nvSpPr>
          <p:cNvPr id="5" name="Slide Number Placeholder 4"/>
          <p:cNvSpPr>
            <a:spLocks noGrp="1"/>
          </p:cNvSpPr>
          <p:nvPr>
            <p:ph type="sldNum" sz="quarter" idx="4"/>
          </p:nvPr>
        </p:nvSpPr>
        <p:spPr>
          <a:xfrm>
            <a:off x="8610600" y="0"/>
            <a:ext cx="533400" cy="365125"/>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charset="-128"/>
              </a:defRPr>
            </a:lvl1pPr>
          </a:lstStyle>
          <a:p>
            <a:pPr>
              <a:defRPr/>
            </a:pPr>
            <a:fld id="{9B61284F-649D-4FA9-B461-E9E75327E4A9}"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4306" r:id="rId1"/>
    <p:sldLayoutId id="2147484307" r:id="rId2"/>
    <p:sldLayoutId id="2147484308" r:id="rId3"/>
    <p:sldLayoutId id="2147484309" r:id="rId4"/>
    <p:sldLayoutId id="2147484310" r:id="rId5"/>
    <p:sldLayoutId id="2147484311" r:id="rId6"/>
    <p:sldLayoutId id="2147484312" r:id="rId7"/>
    <p:sldLayoutId id="2147484313" r:id="rId8"/>
    <p:sldLayoutId id="2147484314" r:id="rId9"/>
    <p:sldLayoutId id="2147484315" r:id="rId10"/>
    <p:sldLayoutId id="2147484316" r:id="rId11"/>
    <p:sldLayoutId id="2147484317" r:id="rId12"/>
  </p:sldLayoutIdLst>
  <p:txStyles>
    <p:title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wrap="square" lIns="91440" tIns="45720" rIns="91440" bIns="45720" numCol="1" anchor="ctr" anchorCtr="0" compatLnSpc="1">
            <a:prstTxWarp prst="textNoShape">
              <a:avLst/>
            </a:prstTxWarp>
            <a:noAutofit/>
          </a:bodyPr>
          <a:lstStyle/>
          <a:p>
            <a:pPr lvl="0"/>
            <a:endParaRPr lang="en-US" altLang="en-US"/>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Tree>
    <p:extLst>
      <p:ext uri="{BB962C8B-B14F-4D97-AF65-F5344CB8AC3E}">
        <p14:creationId xmlns:p14="http://schemas.microsoft.com/office/powerpoint/2010/main" val="458237049"/>
      </p:ext>
    </p:extLst>
  </p:cSld>
  <p:clrMap bg1="lt1" tx1="dk1" bg2="lt2" tx2="dk2" accent1="accent1" accent2="accent2" accent3="accent3" accent4="accent4" accent5="accent5" accent6="accent6" hlink="hlink" folHlink="folHlink"/>
  <p:sldLayoutIdLst>
    <p:sldLayoutId id="2147484319" r:id="rId1"/>
    <p:sldLayoutId id="2147484320" r:id="rId2"/>
    <p:sldLayoutId id="2147484321" r:id="rId3"/>
    <p:sldLayoutId id="2147484322" r:id="rId4"/>
    <p:sldLayoutId id="2147484323" r:id="rId5"/>
    <p:sldLayoutId id="2147484324" r:id="rId6"/>
    <p:sldLayoutId id="2147484325" r:id="rId7"/>
    <p:sldLayoutId id="2147484326" r:id="rId8"/>
    <p:sldLayoutId id="2147484327" r:id="rId9"/>
    <p:sldLayoutId id="2147484328" r:id="rId10"/>
    <p:sldLayoutId id="2147484329" r:id="rId11"/>
  </p:sldLayoutIdLst>
  <p:txStyles>
    <p:titleStyle>
      <a:lvl1pPr algn="ctr" defTabSz="457200" rtl="0" eaLnBrk="0" fontAlgn="base" hangingPunct="0">
        <a:spcBef>
          <a:spcPct val="0"/>
        </a:spcBef>
        <a:spcAft>
          <a:spcPct val="0"/>
        </a:spcAft>
        <a:defRPr sz="4000" kern="1200" cap="all">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2pPr>
      <a:lvl3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3pPr>
      <a:lvl4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4pPr>
      <a:lvl5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5pPr>
      <a:lvl6pPr marL="457200" algn="ctr" defTabSz="457200" rtl="0" fontAlgn="base">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fontAlgn="base">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fontAlgn="base">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fontAlgn="base">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85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6"/>
          <p:cNvPicPr>
            <a:picLocks noChangeAspect="1" noChangeArrowheads="1"/>
          </p:cNvPicPr>
          <p:nvPr/>
        </p:nvPicPr>
        <p:blipFill>
          <a:blip r:embed="rId3"/>
          <a:srcRect/>
          <a:stretch>
            <a:fillRect/>
          </a:stretch>
        </p:blipFill>
        <p:spPr bwMode="auto">
          <a:xfrm>
            <a:off x="771525" y="1557338"/>
            <a:ext cx="4016375" cy="4103687"/>
          </a:xfrm>
          <a:prstGeom prst="rect">
            <a:avLst/>
          </a:prstGeom>
          <a:noFill/>
          <a:ln w="9525">
            <a:solidFill>
              <a:schemeClr val="tx1"/>
            </a:solidFill>
            <a:miter lim="800000"/>
            <a:headEnd/>
            <a:tailEnd/>
          </a:ln>
        </p:spPr>
      </p:pic>
      <p:sp>
        <p:nvSpPr>
          <p:cNvPr id="23556" name="Title 1"/>
          <p:cNvSpPr txBox="1">
            <a:spLocks/>
          </p:cNvSpPr>
          <p:nvPr/>
        </p:nvSpPr>
        <p:spPr bwMode="auto">
          <a:xfrm>
            <a:off x="685800" y="333375"/>
            <a:ext cx="7772400" cy="719138"/>
          </a:xfrm>
          <a:prstGeom prst="rect">
            <a:avLst/>
          </a:prstGeom>
          <a:noFill/>
          <a:ln w="9525">
            <a:noFill/>
            <a:miter lim="800000"/>
            <a:headEnd/>
            <a:tailEnd/>
          </a:ln>
        </p:spPr>
        <p:txBody>
          <a:bodyPr/>
          <a:lstStyle/>
          <a:p>
            <a:r>
              <a:rPr lang="en-AU" altLang="en-US" sz="3600" dirty="0">
                <a:solidFill>
                  <a:srgbClr val="EA0088"/>
                </a:solidFill>
                <a:latin typeface="Trebuchet MS" pitchFamily="34" charset="0"/>
                <a:cs typeface="Arial" pitchFamily="34" charset="0"/>
              </a:rPr>
              <a:t>Example</a:t>
            </a:r>
            <a:r>
              <a:rPr lang="en-AU" altLang="en-US" sz="3600" dirty="0">
                <a:solidFill>
                  <a:srgbClr val="EA0088"/>
                </a:solidFill>
                <a:latin typeface="Trebuchet MS" panose="020B0603020202020204" pitchFamily="34" charset="0"/>
              </a:rPr>
              <a:t> 1</a:t>
            </a:r>
            <a:r>
              <a:rPr lang="en-AU" altLang="en-US" sz="3600" dirty="0">
                <a:solidFill>
                  <a:srgbClr val="EA0088"/>
                </a:solidFill>
                <a:latin typeface="Trebuchet MS" pitchFamily="34" charset="0"/>
                <a:cs typeface="Arial" pitchFamily="34" charset="0"/>
              </a:rPr>
              <a:t>: Stats anxiety…</a:t>
            </a:r>
          </a:p>
        </p:txBody>
      </p:sp>
      <p:sp>
        <p:nvSpPr>
          <p:cNvPr id="23557" name="Rectangle 2"/>
          <p:cNvSpPr txBox="1">
            <a:spLocks noChangeArrowheads="1"/>
          </p:cNvSpPr>
          <p:nvPr/>
        </p:nvSpPr>
        <p:spPr bwMode="auto">
          <a:xfrm>
            <a:off x="611188" y="1006475"/>
            <a:ext cx="7910512" cy="396875"/>
          </a:xfrm>
          <a:prstGeom prst="rect">
            <a:avLst/>
          </a:prstGeom>
          <a:noFill/>
          <a:ln w="9525">
            <a:noFill/>
            <a:miter lim="800000"/>
            <a:headEnd/>
            <a:tailEnd/>
          </a:ln>
        </p:spPr>
        <p:txBody>
          <a:bodyPr anchor="ctr"/>
          <a:lstStyle/>
          <a:p>
            <a:r>
              <a:rPr lang="en-AU" altLang="en-US" sz="2400" i="1">
                <a:solidFill>
                  <a:srgbClr val="EA0088"/>
                </a:solidFill>
                <a:latin typeface="Arial" pitchFamily="34" charset="0"/>
                <a:cs typeface="Arial" pitchFamily="34" charset="0"/>
              </a:rPr>
              <a:t>List of data provided by the lecturer to the student.</a:t>
            </a:r>
          </a:p>
        </p:txBody>
      </p:sp>
      <p:sp>
        <p:nvSpPr>
          <p:cNvPr id="23558"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85534772-2F9B-44AB-8F49-051E780FD84B}" type="slidenum">
              <a:rPr lang="en-AU" altLang="en-US" sz="1400" b="1">
                <a:latin typeface="Trebuchet MS" pitchFamily="34" charset="0"/>
                <a:cs typeface="Arial" pitchFamily="34" charset="0"/>
              </a:rPr>
              <a:pPr/>
              <a:t>10</a:t>
            </a:fld>
            <a:endParaRPr lang="en-AU" altLang="en-US" sz="1400" b="1">
              <a:latin typeface="Trebuchet MS"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395288" y="2060575"/>
            <a:ext cx="2438400" cy="457200"/>
          </a:xfrm>
          <a:prstGeom prst="rect">
            <a:avLst/>
          </a:prstGeom>
          <a:solidFill>
            <a:srgbClr val="99CCFF"/>
          </a:solidFill>
          <a:ln w="9525">
            <a:solidFill>
              <a:schemeClr val="tx1"/>
            </a:solidFill>
            <a:miter lim="800000"/>
            <a:headEnd/>
            <a:tailEnd/>
          </a:ln>
        </p:spPr>
        <p:txBody>
          <a:bodyPr anchor="ctr"/>
          <a:lstStyle/>
          <a:p>
            <a:pPr algn="ctr"/>
            <a:r>
              <a:rPr lang="en-US" altLang="en-US" sz="2400">
                <a:latin typeface="Verdana" pitchFamily="34" charset="0"/>
                <a:cs typeface="Arial" pitchFamily="34" charset="0"/>
              </a:rPr>
              <a:t>Data</a:t>
            </a:r>
          </a:p>
        </p:txBody>
      </p:sp>
      <p:sp>
        <p:nvSpPr>
          <p:cNvPr id="24579" name="Rectangle 5"/>
          <p:cNvSpPr>
            <a:spLocks noChangeArrowheads="1"/>
          </p:cNvSpPr>
          <p:nvPr/>
        </p:nvSpPr>
        <p:spPr bwMode="auto">
          <a:xfrm>
            <a:off x="3348038" y="1268413"/>
            <a:ext cx="2438400" cy="457200"/>
          </a:xfrm>
          <a:prstGeom prst="rect">
            <a:avLst/>
          </a:prstGeom>
          <a:solidFill>
            <a:srgbClr val="CCFFCC"/>
          </a:solidFill>
          <a:ln w="9525">
            <a:solidFill>
              <a:schemeClr val="tx1"/>
            </a:solidFill>
            <a:miter lim="800000"/>
            <a:headEnd/>
            <a:tailEnd/>
          </a:ln>
        </p:spPr>
        <p:txBody>
          <a:bodyPr anchor="ctr"/>
          <a:lstStyle/>
          <a:p>
            <a:pPr algn="ctr"/>
            <a:r>
              <a:rPr lang="en-US" altLang="en-US" sz="2400">
                <a:latin typeface="Verdana" pitchFamily="34" charset="0"/>
                <a:cs typeface="Arial" pitchFamily="34" charset="0"/>
              </a:rPr>
              <a:t>Statistics</a:t>
            </a:r>
          </a:p>
        </p:txBody>
      </p:sp>
      <p:sp>
        <p:nvSpPr>
          <p:cNvPr id="24580" name="Rectangle 6"/>
          <p:cNvSpPr>
            <a:spLocks noChangeArrowheads="1"/>
          </p:cNvSpPr>
          <p:nvPr/>
        </p:nvSpPr>
        <p:spPr bwMode="auto">
          <a:xfrm>
            <a:off x="6372225" y="2133600"/>
            <a:ext cx="2438400" cy="457200"/>
          </a:xfrm>
          <a:prstGeom prst="rect">
            <a:avLst/>
          </a:prstGeom>
          <a:solidFill>
            <a:srgbClr val="99CCFF"/>
          </a:solidFill>
          <a:ln w="9525">
            <a:solidFill>
              <a:schemeClr val="tx1"/>
            </a:solidFill>
            <a:miter lim="800000"/>
            <a:headEnd/>
            <a:tailEnd/>
          </a:ln>
        </p:spPr>
        <p:txBody>
          <a:bodyPr anchor="ctr"/>
          <a:lstStyle/>
          <a:p>
            <a:pPr algn="ctr"/>
            <a:r>
              <a:rPr lang="en-US" altLang="en-US" sz="2400">
                <a:latin typeface="Verdana" pitchFamily="34" charset="0"/>
                <a:cs typeface="Arial" pitchFamily="34" charset="0"/>
              </a:rPr>
              <a:t>Information</a:t>
            </a:r>
          </a:p>
        </p:txBody>
      </p:sp>
      <p:sp>
        <p:nvSpPr>
          <p:cNvPr id="24581" name="Line 7"/>
          <p:cNvSpPr>
            <a:spLocks noChangeShapeType="1"/>
          </p:cNvSpPr>
          <p:nvPr/>
        </p:nvSpPr>
        <p:spPr bwMode="auto">
          <a:xfrm flipV="1">
            <a:off x="2843213" y="1701800"/>
            <a:ext cx="533400" cy="381000"/>
          </a:xfrm>
          <a:prstGeom prst="line">
            <a:avLst/>
          </a:prstGeom>
          <a:noFill/>
          <a:ln w="38100">
            <a:solidFill>
              <a:srgbClr val="0000FF"/>
            </a:solidFill>
            <a:round/>
            <a:headEnd/>
            <a:tailEnd type="arrow" w="med" len="med"/>
          </a:ln>
        </p:spPr>
        <p:txBody>
          <a:bodyPr wrap="none" anchor="ctr"/>
          <a:lstStyle/>
          <a:p>
            <a:endParaRPr lang="en-AU"/>
          </a:p>
        </p:txBody>
      </p:sp>
      <p:sp>
        <p:nvSpPr>
          <p:cNvPr id="24582" name="Line 8"/>
          <p:cNvSpPr>
            <a:spLocks noChangeShapeType="1"/>
          </p:cNvSpPr>
          <p:nvPr/>
        </p:nvSpPr>
        <p:spPr bwMode="auto">
          <a:xfrm>
            <a:off x="5795963" y="1701800"/>
            <a:ext cx="604837" cy="454025"/>
          </a:xfrm>
          <a:prstGeom prst="line">
            <a:avLst/>
          </a:prstGeom>
          <a:noFill/>
          <a:ln w="38100">
            <a:solidFill>
              <a:srgbClr val="0000FF"/>
            </a:solidFill>
            <a:round/>
            <a:headEnd/>
            <a:tailEnd type="arrow" w="med" len="med"/>
          </a:ln>
        </p:spPr>
        <p:txBody>
          <a:bodyPr wrap="none" anchor="ctr"/>
          <a:lstStyle/>
          <a:p>
            <a:endParaRPr lang="en-AU"/>
          </a:p>
        </p:txBody>
      </p:sp>
      <p:sp>
        <p:nvSpPr>
          <p:cNvPr id="16393" name="Text Box 9"/>
          <p:cNvSpPr txBox="1">
            <a:spLocks noChangeArrowheads="1"/>
          </p:cNvSpPr>
          <p:nvPr/>
        </p:nvSpPr>
        <p:spPr bwMode="auto">
          <a:xfrm>
            <a:off x="395288" y="2579688"/>
            <a:ext cx="2714625" cy="830262"/>
          </a:xfrm>
          <a:prstGeom prst="rect">
            <a:avLst/>
          </a:prstGeom>
          <a:noFill/>
          <a:ln>
            <a:noFill/>
          </a:ln>
          <a:extLst/>
        </p:spPr>
        <p:txBody>
          <a:bodyPr anchor="ctr">
            <a:spAutoFit/>
          </a:bodyPr>
          <a:lstStyle>
            <a:lvl1pPr eaLnBrk="0" hangingPunct="0">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eaLnBrk="0" hangingPunct="0">
              <a:spcBef>
                <a:spcPct val="20000"/>
              </a:spcBef>
              <a:buFont typeface="Arial" charset="0"/>
              <a:buChar char="–"/>
              <a:defRPr sz="2800">
                <a:solidFill>
                  <a:schemeClr val="tx1"/>
                </a:solidFill>
                <a:latin typeface="Arial" charset="0"/>
                <a:ea typeface="MS PGothic" pitchFamily="34" charset="-128"/>
                <a:cs typeface="Arial" charset="0"/>
              </a:defRPr>
            </a:lvl2pPr>
            <a:lvl3pPr marL="1143000" indent="-228600" eaLnBrk="0" hangingPunct="0">
              <a:spcBef>
                <a:spcPct val="20000"/>
              </a:spcBef>
              <a:buFont typeface="Arial" charset="0"/>
              <a:buChar char="•"/>
              <a:defRPr sz="2400">
                <a:solidFill>
                  <a:schemeClr val="tx1"/>
                </a:solidFill>
                <a:latin typeface="Arial" charset="0"/>
                <a:ea typeface="MS PGothic" pitchFamily="34" charset="-128"/>
                <a:cs typeface="Arial" charset="0"/>
              </a:defRPr>
            </a:lvl3pPr>
            <a:lvl4pPr marL="1600200" indent="-228600" eaLnBrk="0" hangingPunct="0">
              <a:spcBef>
                <a:spcPct val="20000"/>
              </a:spcBef>
              <a:buFont typeface="Arial" charset="0"/>
              <a:buChar char="–"/>
              <a:defRPr sz="2000">
                <a:solidFill>
                  <a:schemeClr val="tx1"/>
                </a:solidFill>
                <a:latin typeface="Arial" charset="0"/>
                <a:ea typeface="MS PGothic" pitchFamily="34" charset="-128"/>
                <a:cs typeface="Arial" charset="0"/>
              </a:defRPr>
            </a:lvl4pPr>
            <a:lvl5pPr marL="2057400" indent="-228600" eaLnBrk="0" hangingPunct="0">
              <a:spcBef>
                <a:spcPct val="20000"/>
              </a:spcBef>
              <a:buFont typeface="Arial" charset="0"/>
              <a:buChar char="»"/>
              <a:defRPr sz="2000">
                <a:solidFill>
                  <a:schemeClr val="tx1"/>
                </a:solidFill>
                <a:latin typeface="Arial" charset="0"/>
                <a:ea typeface="MS PGothic" pitchFamily="34" charset="-128"/>
                <a:cs typeface="Arial"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cs typeface="Arial"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cs typeface="Arial"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cs typeface="Arial"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cs typeface="Arial" charset="0"/>
              </a:defRPr>
            </a:lvl9pPr>
          </a:lstStyle>
          <a:p>
            <a:pPr eaLnBrk="1" hangingPunct="1">
              <a:spcBef>
                <a:spcPct val="50000"/>
              </a:spcBef>
              <a:buFontTx/>
              <a:buNone/>
              <a:defRPr/>
            </a:pPr>
            <a:r>
              <a:rPr lang="en-US" altLang="en-US" sz="2400" dirty="0">
                <a:solidFill>
                  <a:schemeClr val="bg2">
                    <a:lumMod val="50000"/>
                  </a:schemeClr>
                </a:solidFill>
                <a:latin typeface="Arial" panose="020B0604020202020204" pitchFamily="34" charset="0"/>
                <a:cs typeface="Arial" panose="020B0604020202020204" pitchFamily="34" charset="0"/>
              </a:rPr>
              <a:t>List of last year’s statistics marks</a:t>
            </a:r>
          </a:p>
        </p:txBody>
      </p:sp>
      <p:sp>
        <p:nvSpPr>
          <p:cNvPr id="24584" name="Rectangle 10"/>
          <p:cNvSpPr>
            <a:spLocks noChangeArrowheads="1"/>
          </p:cNvSpPr>
          <p:nvPr/>
        </p:nvSpPr>
        <p:spPr bwMode="auto">
          <a:xfrm>
            <a:off x="1187450" y="3390900"/>
            <a:ext cx="685800" cy="2209800"/>
          </a:xfrm>
          <a:prstGeom prst="rect">
            <a:avLst/>
          </a:prstGeom>
          <a:solidFill>
            <a:schemeClr val="bg1"/>
          </a:solidFill>
          <a:ln w="9525">
            <a:solidFill>
              <a:schemeClr val="tx1"/>
            </a:solidFill>
            <a:miter lim="800000"/>
            <a:headEnd/>
            <a:tailEnd/>
          </a:ln>
        </p:spPr>
        <p:txBody>
          <a:bodyPr wrap="none" anchor="ctr"/>
          <a:lstStyle/>
          <a:p>
            <a:pPr algn="ctr"/>
            <a:r>
              <a:rPr lang="en-US" altLang="en-US">
                <a:latin typeface="Verdana" pitchFamily="34" charset="0"/>
                <a:cs typeface="Arial" pitchFamily="34" charset="0"/>
              </a:rPr>
              <a:t>65</a:t>
            </a:r>
          </a:p>
          <a:p>
            <a:pPr algn="ctr"/>
            <a:r>
              <a:rPr lang="en-US" altLang="en-US">
                <a:latin typeface="Verdana" pitchFamily="34" charset="0"/>
                <a:cs typeface="Arial" pitchFamily="34" charset="0"/>
              </a:rPr>
              <a:t>71</a:t>
            </a:r>
          </a:p>
          <a:p>
            <a:pPr algn="ctr"/>
            <a:r>
              <a:rPr lang="en-US" altLang="en-US">
                <a:latin typeface="Verdana" pitchFamily="34" charset="0"/>
                <a:cs typeface="Arial" pitchFamily="34" charset="0"/>
              </a:rPr>
              <a:t>66</a:t>
            </a:r>
          </a:p>
          <a:p>
            <a:pPr algn="ctr"/>
            <a:r>
              <a:rPr lang="en-US" altLang="en-US">
                <a:latin typeface="Verdana" pitchFamily="34" charset="0"/>
                <a:cs typeface="Arial" pitchFamily="34" charset="0"/>
              </a:rPr>
              <a:t>79</a:t>
            </a:r>
          </a:p>
          <a:p>
            <a:pPr algn="ctr"/>
            <a:r>
              <a:rPr lang="en-US" altLang="en-US">
                <a:latin typeface="Verdana" pitchFamily="34" charset="0"/>
                <a:cs typeface="Arial" pitchFamily="34" charset="0"/>
              </a:rPr>
              <a:t>65</a:t>
            </a:r>
          </a:p>
          <a:p>
            <a:pPr algn="ctr"/>
            <a:r>
              <a:rPr lang="en-US" altLang="en-US">
                <a:latin typeface="Verdana" pitchFamily="34" charset="0"/>
                <a:cs typeface="Arial" pitchFamily="34" charset="0"/>
              </a:rPr>
              <a:t>82</a:t>
            </a:r>
          </a:p>
          <a:p>
            <a:pPr algn="ctr"/>
            <a:r>
              <a:rPr lang="en-US" altLang="en-US">
                <a:latin typeface="Verdana" pitchFamily="34" charset="0"/>
                <a:cs typeface="Arial" pitchFamily="34" charset="0"/>
              </a:rPr>
              <a:t>:</a:t>
            </a:r>
          </a:p>
        </p:txBody>
      </p:sp>
      <p:sp>
        <p:nvSpPr>
          <p:cNvPr id="16395" name="Text Box 11"/>
          <p:cNvSpPr txBox="1">
            <a:spLocks noChangeArrowheads="1"/>
          </p:cNvSpPr>
          <p:nvPr/>
        </p:nvSpPr>
        <p:spPr bwMode="auto">
          <a:xfrm>
            <a:off x="5170488" y="2574925"/>
            <a:ext cx="3995737" cy="1200150"/>
          </a:xfrm>
          <a:prstGeom prst="rect">
            <a:avLst/>
          </a:prstGeom>
          <a:noFill/>
          <a:ln>
            <a:noFill/>
          </a:ln>
          <a:extLst/>
        </p:spPr>
        <p:txBody>
          <a:bodyPr anchor="ctr">
            <a:spAutoFit/>
          </a:bodyPr>
          <a:lstStyle>
            <a:lvl1pPr eaLnBrk="0" hangingPunct="0">
              <a:spcBef>
                <a:spcPct val="20000"/>
              </a:spcBef>
              <a:buFont typeface="Arial" charset="0"/>
              <a:buChar char="•"/>
              <a:defRPr sz="3200">
                <a:solidFill>
                  <a:schemeClr val="tx1"/>
                </a:solidFill>
                <a:latin typeface="Arial" charset="0"/>
                <a:ea typeface="MS PGothic" pitchFamily="34" charset="-128"/>
                <a:cs typeface="Arial" charset="0"/>
              </a:defRPr>
            </a:lvl1pPr>
            <a:lvl2pPr marL="742950" indent="-285750" eaLnBrk="0" hangingPunct="0">
              <a:spcBef>
                <a:spcPct val="20000"/>
              </a:spcBef>
              <a:buFont typeface="Arial" charset="0"/>
              <a:buChar char="–"/>
              <a:defRPr sz="2800">
                <a:solidFill>
                  <a:schemeClr val="tx1"/>
                </a:solidFill>
                <a:latin typeface="Arial" charset="0"/>
                <a:ea typeface="MS PGothic" pitchFamily="34" charset="-128"/>
                <a:cs typeface="Arial" charset="0"/>
              </a:defRPr>
            </a:lvl2pPr>
            <a:lvl3pPr marL="1143000" indent="-228600" eaLnBrk="0" hangingPunct="0">
              <a:spcBef>
                <a:spcPct val="20000"/>
              </a:spcBef>
              <a:buFont typeface="Arial" charset="0"/>
              <a:buChar char="•"/>
              <a:defRPr sz="2400">
                <a:solidFill>
                  <a:schemeClr val="tx1"/>
                </a:solidFill>
                <a:latin typeface="Arial" charset="0"/>
                <a:ea typeface="MS PGothic" pitchFamily="34" charset="-128"/>
                <a:cs typeface="Arial" charset="0"/>
              </a:defRPr>
            </a:lvl3pPr>
            <a:lvl4pPr marL="1600200" indent="-228600" eaLnBrk="0" hangingPunct="0">
              <a:spcBef>
                <a:spcPct val="20000"/>
              </a:spcBef>
              <a:buFont typeface="Arial" charset="0"/>
              <a:buChar char="–"/>
              <a:defRPr sz="2000">
                <a:solidFill>
                  <a:schemeClr val="tx1"/>
                </a:solidFill>
                <a:latin typeface="Arial" charset="0"/>
                <a:ea typeface="MS PGothic" pitchFamily="34" charset="-128"/>
                <a:cs typeface="Arial" charset="0"/>
              </a:defRPr>
            </a:lvl4pPr>
            <a:lvl5pPr marL="2057400" indent="-228600" eaLnBrk="0" hangingPunct="0">
              <a:spcBef>
                <a:spcPct val="20000"/>
              </a:spcBef>
              <a:buFont typeface="Arial" charset="0"/>
              <a:buChar char="»"/>
              <a:defRPr sz="2000">
                <a:solidFill>
                  <a:schemeClr val="tx1"/>
                </a:solidFill>
                <a:latin typeface="Arial" charset="0"/>
                <a:ea typeface="MS PGothic" pitchFamily="34" charset="-128"/>
                <a:cs typeface="Arial"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cs typeface="Arial"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cs typeface="Arial"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cs typeface="Arial"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cs typeface="Arial" charset="0"/>
              </a:defRPr>
            </a:lvl9pPr>
          </a:lstStyle>
          <a:p>
            <a:pPr eaLnBrk="1" hangingPunct="1">
              <a:spcBef>
                <a:spcPct val="50000"/>
              </a:spcBef>
              <a:buFontTx/>
              <a:buNone/>
              <a:defRPr/>
            </a:pPr>
            <a:r>
              <a:rPr lang="en-US" altLang="en-US" sz="2400" dirty="0">
                <a:solidFill>
                  <a:schemeClr val="bg2">
                    <a:lumMod val="50000"/>
                  </a:schemeClr>
                </a:solidFill>
                <a:latin typeface="Arial" panose="020B0604020202020204" pitchFamily="34" charset="0"/>
                <a:cs typeface="Arial" panose="020B0604020202020204" pitchFamily="34" charset="0"/>
              </a:rPr>
              <a:t>Summary information derived about the statistics class.</a:t>
            </a:r>
          </a:p>
        </p:txBody>
      </p:sp>
      <p:sp>
        <p:nvSpPr>
          <p:cNvPr id="24586" name="Rectangle 12"/>
          <p:cNvSpPr>
            <a:spLocks noChangeArrowheads="1"/>
          </p:cNvSpPr>
          <p:nvPr/>
        </p:nvSpPr>
        <p:spPr bwMode="auto">
          <a:xfrm>
            <a:off x="5519738" y="3910013"/>
            <a:ext cx="3505200" cy="1690687"/>
          </a:xfrm>
          <a:prstGeom prst="rect">
            <a:avLst/>
          </a:prstGeom>
          <a:solidFill>
            <a:schemeClr val="bg1"/>
          </a:solidFill>
          <a:ln w="9525">
            <a:solidFill>
              <a:schemeClr val="tx1"/>
            </a:solidFill>
            <a:miter lim="800000"/>
            <a:headEnd/>
            <a:tailEnd/>
          </a:ln>
        </p:spPr>
        <p:txBody>
          <a:bodyPr wrap="none" anchor="ctr"/>
          <a:lstStyle/>
          <a:p>
            <a:r>
              <a:rPr lang="en-US" altLang="en-US" dirty="0">
                <a:latin typeface="Verdana" pitchFamily="34" charset="0"/>
                <a:cs typeface="Arial" pitchFamily="34" charset="0"/>
              </a:rPr>
              <a:t>e.g., Class average,</a:t>
            </a:r>
          </a:p>
          <a:p>
            <a:r>
              <a:rPr lang="en-US" altLang="en-US" dirty="0">
                <a:latin typeface="Verdana" pitchFamily="34" charset="0"/>
                <a:cs typeface="Arial" pitchFamily="34" charset="0"/>
              </a:rPr>
              <a:t>proportion of class receiving </a:t>
            </a:r>
            <a:br>
              <a:rPr lang="en-US" altLang="en-US" dirty="0">
                <a:latin typeface="Verdana" pitchFamily="34" charset="0"/>
                <a:cs typeface="Arial" pitchFamily="34" charset="0"/>
              </a:rPr>
            </a:br>
            <a:r>
              <a:rPr lang="en-US" altLang="en-US" dirty="0">
                <a:latin typeface="Verdana" pitchFamily="34" charset="0"/>
                <a:cs typeface="Arial" pitchFamily="34" charset="0"/>
              </a:rPr>
              <a:t>F’s, most frequent mark,</a:t>
            </a:r>
          </a:p>
          <a:p>
            <a:r>
              <a:rPr lang="en-US" altLang="en-US" dirty="0">
                <a:latin typeface="Verdana" pitchFamily="34" charset="0"/>
                <a:cs typeface="Arial" pitchFamily="34" charset="0"/>
              </a:rPr>
              <a:t>Highest and lowest marks, </a:t>
            </a:r>
          </a:p>
          <a:p>
            <a:r>
              <a:rPr lang="en-US" altLang="en-US" dirty="0">
                <a:latin typeface="Verdana" pitchFamily="34" charset="0"/>
                <a:cs typeface="Arial" pitchFamily="34" charset="0"/>
              </a:rPr>
              <a:t>spread of the marks, grade </a:t>
            </a:r>
          </a:p>
          <a:p>
            <a:r>
              <a:rPr lang="en-US" altLang="en-US" dirty="0">
                <a:latin typeface="Verdana" pitchFamily="34" charset="0"/>
                <a:cs typeface="Arial" pitchFamily="34" charset="0"/>
              </a:rPr>
              <a:t>(HD,D,C,P,F) distribution, etc.</a:t>
            </a:r>
          </a:p>
        </p:txBody>
      </p:sp>
      <p:sp>
        <p:nvSpPr>
          <p:cNvPr id="24587" name="Title 1"/>
          <p:cNvSpPr txBox="1">
            <a:spLocks/>
          </p:cNvSpPr>
          <p:nvPr/>
        </p:nvSpPr>
        <p:spPr bwMode="auto">
          <a:xfrm>
            <a:off x="395288" y="333375"/>
            <a:ext cx="7772400" cy="719138"/>
          </a:xfrm>
          <a:prstGeom prst="rect">
            <a:avLst/>
          </a:prstGeom>
          <a:noFill/>
          <a:ln w="9525">
            <a:noFill/>
            <a:miter lim="800000"/>
            <a:headEnd/>
            <a:tailEnd/>
          </a:ln>
        </p:spPr>
        <p:txBody>
          <a:bodyPr/>
          <a:lstStyle/>
          <a:p>
            <a:r>
              <a:rPr lang="en-AU" altLang="en-US" sz="3600" dirty="0">
                <a:solidFill>
                  <a:srgbClr val="EA0088"/>
                </a:solidFill>
                <a:latin typeface="Trebuchet MS" pitchFamily="34" charset="0"/>
                <a:cs typeface="Arial" pitchFamily="34" charset="0"/>
              </a:rPr>
              <a:t>Example</a:t>
            </a:r>
            <a:r>
              <a:rPr lang="en-AU" altLang="en-US" sz="3600" dirty="0">
                <a:solidFill>
                  <a:srgbClr val="EA0088"/>
                </a:solidFill>
                <a:latin typeface="Trebuchet MS" panose="020B0603020202020204" pitchFamily="34" charset="0"/>
              </a:rPr>
              <a:t> 1</a:t>
            </a:r>
            <a:r>
              <a:rPr lang="en-AU" altLang="en-US" sz="3600" dirty="0">
                <a:solidFill>
                  <a:srgbClr val="EA0088"/>
                </a:solidFill>
                <a:latin typeface="Trebuchet MS" pitchFamily="34" charset="0"/>
                <a:cs typeface="Arial" pitchFamily="34" charset="0"/>
              </a:rPr>
              <a:t>: Stats anxiety…</a:t>
            </a:r>
          </a:p>
        </p:txBody>
      </p:sp>
      <p:sp>
        <p:nvSpPr>
          <p:cNvPr id="24588"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3D883D5B-59A8-4850-850D-A47F50767476}" type="slidenum">
              <a:rPr lang="en-AU" altLang="en-US" sz="1400" b="1">
                <a:latin typeface="Trebuchet MS" pitchFamily="34" charset="0"/>
                <a:cs typeface="Arial" pitchFamily="34" charset="0"/>
              </a:rPr>
              <a:pPr/>
              <a:t>11</a:t>
            </a:fld>
            <a:endParaRPr lang="en-AU" altLang="en-US" sz="1400" b="1">
              <a:latin typeface="Trebuchet MS"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p:cNvSpPr>
            <a:spLocks noGrp="1" noChangeArrowheads="1"/>
          </p:cNvSpPr>
          <p:nvPr>
            <p:ph type="subTitle" idx="1"/>
          </p:nvPr>
        </p:nvSpPr>
        <p:spPr>
          <a:xfrm>
            <a:off x="323850" y="1412875"/>
            <a:ext cx="8820150" cy="4495800"/>
          </a:xfrm>
        </p:spPr>
        <p:txBody>
          <a:bodyPr/>
          <a:lstStyle/>
          <a:p>
            <a:pPr algn="l" eaLnBrk="1" hangingPunct="1"/>
            <a:r>
              <a:rPr lang="en-US" altLang="en-US" sz="2400" dirty="0">
                <a:solidFill>
                  <a:schemeClr val="tx1"/>
                </a:solidFill>
                <a:latin typeface="Trebuchet MS" pitchFamily="34" charset="0"/>
                <a:cs typeface="Arial" pitchFamily="34" charset="0"/>
              </a:rPr>
              <a:t>‘Typical mark’ </a:t>
            </a:r>
          </a:p>
          <a:p>
            <a:pPr algn="l" eaLnBrk="1" hangingPunct="1"/>
            <a:r>
              <a:rPr lang="en-US" altLang="en-US" sz="2400" dirty="0">
                <a:solidFill>
                  <a:schemeClr val="tx1"/>
                </a:solidFill>
                <a:latin typeface="Trebuchet MS" pitchFamily="34" charset="0"/>
                <a:cs typeface="Arial" pitchFamily="34" charset="0"/>
              </a:rPr>
              <a:t>	Mean (average mark)</a:t>
            </a:r>
          </a:p>
          <a:p>
            <a:pPr algn="l" eaLnBrk="1" hangingPunct="1"/>
            <a:r>
              <a:rPr lang="en-US" altLang="en-US" sz="2400" dirty="0">
                <a:solidFill>
                  <a:schemeClr val="tx1"/>
                </a:solidFill>
                <a:latin typeface="Trebuchet MS" pitchFamily="34" charset="0"/>
                <a:cs typeface="Arial" pitchFamily="34" charset="0"/>
              </a:rPr>
              <a:t>	Median (mark such that 50% above and 50% below)</a:t>
            </a:r>
          </a:p>
          <a:p>
            <a:pPr algn="l" eaLnBrk="1" hangingPunct="1"/>
            <a:endParaRPr lang="en-US" altLang="en-US" sz="2400" dirty="0">
              <a:solidFill>
                <a:schemeClr val="tx1"/>
              </a:solidFill>
              <a:latin typeface="Trebuchet MS" pitchFamily="34" charset="0"/>
              <a:cs typeface="Arial" pitchFamily="34" charset="0"/>
            </a:endParaRPr>
          </a:p>
          <a:p>
            <a:pPr algn="l" eaLnBrk="1" hangingPunct="1"/>
            <a:r>
              <a:rPr lang="en-US" altLang="en-US" sz="2400" dirty="0">
                <a:solidFill>
                  <a:schemeClr val="tx1"/>
                </a:solidFill>
                <a:latin typeface="Trebuchet MS" pitchFamily="34" charset="0"/>
                <a:cs typeface="Arial" pitchFamily="34" charset="0"/>
              </a:rPr>
              <a:t>	Mean = 72.67</a:t>
            </a:r>
          </a:p>
          <a:p>
            <a:pPr algn="l" eaLnBrk="1" hangingPunct="1"/>
            <a:r>
              <a:rPr lang="en-US" altLang="en-US" sz="2400" dirty="0">
                <a:solidFill>
                  <a:schemeClr val="tx1"/>
                </a:solidFill>
                <a:latin typeface="Trebuchet MS" pitchFamily="34" charset="0"/>
                <a:cs typeface="Arial" pitchFamily="34" charset="0"/>
              </a:rPr>
              <a:t>	Median = 72</a:t>
            </a:r>
          </a:p>
          <a:p>
            <a:pPr algn="l" eaLnBrk="1" hangingPunct="1"/>
            <a:endParaRPr lang="en-US" altLang="en-US" sz="2400" dirty="0">
              <a:solidFill>
                <a:schemeClr val="tx1"/>
              </a:solidFill>
              <a:latin typeface="Trebuchet MS" pitchFamily="34" charset="0"/>
              <a:cs typeface="Arial" pitchFamily="34" charset="0"/>
            </a:endParaRPr>
          </a:p>
          <a:p>
            <a:pPr algn="l" eaLnBrk="1" hangingPunct="1"/>
            <a:r>
              <a:rPr lang="en-US" altLang="en-US" sz="2400" dirty="0">
                <a:solidFill>
                  <a:schemeClr val="tx1"/>
                </a:solidFill>
                <a:latin typeface="Trebuchet MS" pitchFamily="34" charset="0"/>
                <a:cs typeface="Arial" pitchFamily="34" charset="0"/>
              </a:rPr>
              <a:t>Is this enough information?</a:t>
            </a:r>
          </a:p>
        </p:txBody>
      </p:sp>
      <p:sp>
        <p:nvSpPr>
          <p:cNvPr id="25603" name="Title 1"/>
          <p:cNvSpPr txBox="1">
            <a:spLocks/>
          </p:cNvSpPr>
          <p:nvPr/>
        </p:nvSpPr>
        <p:spPr bwMode="auto">
          <a:xfrm>
            <a:off x="685800" y="333375"/>
            <a:ext cx="7772400" cy="719138"/>
          </a:xfrm>
          <a:prstGeom prst="rect">
            <a:avLst/>
          </a:prstGeom>
          <a:noFill/>
          <a:ln w="9525">
            <a:noFill/>
            <a:miter lim="800000"/>
            <a:headEnd/>
            <a:tailEnd/>
          </a:ln>
        </p:spPr>
        <p:txBody>
          <a:bodyPr/>
          <a:lstStyle/>
          <a:p>
            <a:r>
              <a:rPr lang="en-AU" altLang="en-US" sz="3600" dirty="0">
                <a:solidFill>
                  <a:srgbClr val="EA0088"/>
                </a:solidFill>
                <a:latin typeface="Trebuchet MS" pitchFamily="34" charset="0"/>
                <a:cs typeface="Arial" pitchFamily="34" charset="0"/>
              </a:rPr>
              <a:t>Example</a:t>
            </a:r>
            <a:r>
              <a:rPr lang="en-AU" altLang="en-US" sz="3600" dirty="0">
                <a:solidFill>
                  <a:srgbClr val="EA0088"/>
                </a:solidFill>
                <a:latin typeface="Trebuchet MS" panose="020B0603020202020204" pitchFamily="34" charset="0"/>
              </a:rPr>
              <a:t> 1</a:t>
            </a:r>
            <a:r>
              <a:rPr lang="en-AU" altLang="en-US" sz="3600" dirty="0">
                <a:solidFill>
                  <a:srgbClr val="EA0088"/>
                </a:solidFill>
                <a:latin typeface="Trebuchet MS" pitchFamily="34" charset="0"/>
                <a:cs typeface="Arial" pitchFamily="34" charset="0"/>
              </a:rPr>
              <a:t>: Stats anxiety…</a:t>
            </a:r>
          </a:p>
        </p:txBody>
      </p:sp>
      <p:sp>
        <p:nvSpPr>
          <p:cNvPr id="25604"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CA762454-BC02-4886-94BA-534D5C6FE68B}" type="slidenum">
              <a:rPr lang="en-AU" altLang="en-US" sz="1400" b="1">
                <a:latin typeface="Trebuchet MS" pitchFamily="34" charset="0"/>
                <a:cs typeface="Arial" pitchFamily="34" charset="0"/>
              </a:rPr>
              <a:pPr/>
              <a:t>12</a:t>
            </a:fld>
            <a:endParaRPr lang="en-AU" altLang="en-US" sz="1400" b="1">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1" name="Rectangle 5"/>
          <p:cNvSpPr>
            <a:spLocks noGrp="1" noChangeArrowheads="1"/>
          </p:cNvSpPr>
          <p:nvPr>
            <p:ph type="subTitle" idx="1"/>
          </p:nvPr>
        </p:nvSpPr>
        <p:spPr>
          <a:xfrm>
            <a:off x="304800" y="1628775"/>
            <a:ext cx="8610600" cy="2879725"/>
          </a:xfrm>
        </p:spPr>
        <p:txBody>
          <a:bodyPr/>
          <a:lstStyle/>
          <a:p>
            <a:pPr algn="l" eaLnBrk="1" hangingPunct="1"/>
            <a:r>
              <a:rPr lang="en-US" altLang="en-US" sz="2400">
                <a:solidFill>
                  <a:schemeClr val="tx1"/>
                </a:solidFill>
                <a:latin typeface="Trebuchet MS" pitchFamily="34" charset="0"/>
                <a:cs typeface="Arial" pitchFamily="34" charset="0"/>
              </a:rPr>
              <a:t>Are most of the marks clustered around the mean or are they more spread out?</a:t>
            </a:r>
          </a:p>
          <a:p>
            <a:pPr algn="l" eaLnBrk="1" hangingPunct="1"/>
            <a:endParaRPr lang="en-US" altLang="en-US" sz="2400">
              <a:solidFill>
                <a:schemeClr val="tx1"/>
              </a:solidFill>
              <a:latin typeface="Trebuchet MS" pitchFamily="34" charset="0"/>
              <a:cs typeface="Arial" pitchFamily="34" charset="0"/>
            </a:endParaRPr>
          </a:p>
          <a:p>
            <a:pPr algn="l" eaLnBrk="1" hangingPunct="1"/>
            <a:r>
              <a:rPr lang="en-US" altLang="en-US" sz="2400">
                <a:solidFill>
                  <a:schemeClr val="tx1"/>
                </a:solidFill>
                <a:latin typeface="Trebuchet MS" pitchFamily="34" charset="0"/>
                <a:cs typeface="Arial" pitchFamily="34" charset="0"/>
              </a:rPr>
              <a:t>	Range = Maximum – minimum = 92 – 53 = 39</a:t>
            </a:r>
          </a:p>
          <a:p>
            <a:pPr algn="l" eaLnBrk="1" hangingPunct="1"/>
            <a:r>
              <a:rPr lang="en-US" altLang="en-US" sz="2400">
                <a:solidFill>
                  <a:schemeClr val="tx1"/>
                </a:solidFill>
                <a:latin typeface="Trebuchet MS" pitchFamily="34" charset="0"/>
                <a:cs typeface="Arial" pitchFamily="34" charset="0"/>
              </a:rPr>
              <a:t>	Variance</a:t>
            </a:r>
          </a:p>
          <a:p>
            <a:pPr algn="l" eaLnBrk="1" hangingPunct="1"/>
            <a:r>
              <a:rPr lang="en-US" altLang="en-US" sz="2400">
                <a:solidFill>
                  <a:schemeClr val="tx1"/>
                </a:solidFill>
                <a:latin typeface="Trebuchet MS" pitchFamily="34" charset="0"/>
                <a:cs typeface="Arial" pitchFamily="34" charset="0"/>
              </a:rPr>
              <a:t>	Standard deviation</a:t>
            </a:r>
          </a:p>
        </p:txBody>
      </p:sp>
      <p:sp>
        <p:nvSpPr>
          <p:cNvPr id="26627" name="Title 1"/>
          <p:cNvSpPr txBox="1">
            <a:spLocks/>
          </p:cNvSpPr>
          <p:nvPr/>
        </p:nvSpPr>
        <p:spPr bwMode="auto">
          <a:xfrm>
            <a:off x="395288" y="333375"/>
            <a:ext cx="7772400" cy="719138"/>
          </a:xfrm>
          <a:prstGeom prst="rect">
            <a:avLst/>
          </a:prstGeom>
          <a:noFill/>
          <a:ln w="9525">
            <a:noFill/>
            <a:miter lim="800000"/>
            <a:headEnd/>
            <a:tailEnd/>
          </a:ln>
        </p:spPr>
        <p:txBody>
          <a:bodyPr/>
          <a:lstStyle/>
          <a:p>
            <a:r>
              <a:rPr lang="en-AU" altLang="en-US" sz="3600" dirty="0">
                <a:solidFill>
                  <a:srgbClr val="EA0088"/>
                </a:solidFill>
                <a:latin typeface="Trebuchet MS" pitchFamily="34" charset="0"/>
                <a:cs typeface="Arial" pitchFamily="34" charset="0"/>
              </a:rPr>
              <a:t>Example</a:t>
            </a:r>
            <a:r>
              <a:rPr lang="en-AU" altLang="en-US" sz="3600" dirty="0">
                <a:solidFill>
                  <a:srgbClr val="EA0088"/>
                </a:solidFill>
                <a:latin typeface="Trebuchet MS" panose="020B0603020202020204" pitchFamily="34" charset="0"/>
              </a:rPr>
              <a:t> 1</a:t>
            </a:r>
            <a:r>
              <a:rPr lang="en-AU" altLang="en-US" sz="3600" dirty="0">
                <a:solidFill>
                  <a:srgbClr val="EA0088"/>
                </a:solidFill>
                <a:latin typeface="Trebuchet MS" pitchFamily="34" charset="0"/>
                <a:cs typeface="Arial" pitchFamily="34" charset="0"/>
              </a:rPr>
              <a:t>: Stats anxiety…</a:t>
            </a:r>
          </a:p>
        </p:txBody>
      </p:sp>
      <p:sp>
        <p:nvSpPr>
          <p:cNvPr id="26628"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0F271344-54ED-4C23-868C-BBFB584BBACB}" type="slidenum">
              <a:rPr lang="en-AU" altLang="en-US" sz="1400" b="1">
                <a:latin typeface="Trebuchet MS" pitchFamily="34" charset="0"/>
                <a:cs typeface="Arial" pitchFamily="34" charset="0"/>
              </a:rPr>
              <a:pPr/>
              <a:t>13</a:t>
            </a:fld>
            <a:endParaRPr lang="en-AU" altLang="en-US" sz="1400" b="1">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subTitle" idx="1"/>
          </p:nvPr>
        </p:nvSpPr>
        <p:spPr>
          <a:xfrm>
            <a:off x="304800" y="1493838"/>
            <a:ext cx="8610600" cy="2798762"/>
          </a:xfrm>
        </p:spPr>
        <p:txBody>
          <a:bodyPr/>
          <a:lstStyle/>
          <a:p>
            <a:pPr algn="l" eaLnBrk="1" hangingPunct="1">
              <a:defRPr/>
            </a:pPr>
            <a:r>
              <a:rPr lang="en-US" altLang="en-US" sz="2400" dirty="0">
                <a:solidFill>
                  <a:schemeClr val="tx1"/>
                </a:solidFill>
                <a:latin typeface="Trebuchet MS" panose="020B0603020202020204" pitchFamily="34" charset="0"/>
                <a:ea typeface="ＭＳ Ｐゴシック" pitchFamily="34" charset="-128"/>
                <a:cs typeface="Arial" panose="020B0604020202020204" pitchFamily="34" charset="0"/>
              </a:rPr>
              <a:t>	Are there many marks below 60 or above 80?</a:t>
            </a:r>
          </a:p>
          <a:p>
            <a:pPr algn="l" eaLnBrk="1" hangingPunct="1">
              <a:defRPr/>
            </a:pPr>
            <a:endParaRPr lang="en-US" altLang="en-US" sz="2400" dirty="0">
              <a:solidFill>
                <a:schemeClr val="tx1"/>
              </a:solidFill>
              <a:latin typeface="Trebuchet MS" panose="020B0603020202020204" pitchFamily="34" charset="0"/>
              <a:ea typeface="ＭＳ Ｐゴシック" pitchFamily="34" charset="-128"/>
              <a:cs typeface="Arial" panose="020B0604020202020204" pitchFamily="34" charset="0"/>
            </a:endParaRPr>
          </a:p>
          <a:p>
            <a:pPr marL="450850" indent="-450850" algn="l" eaLnBrk="1" hangingPunct="1">
              <a:defRPr/>
            </a:pPr>
            <a:r>
              <a:rPr lang="en-US" altLang="en-US" sz="2400" dirty="0">
                <a:solidFill>
                  <a:schemeClr val="tx1"/>
                </a:solidFill>
                <a:latin typeface="Trebuchet MS" panose="020B0603020202020204" pitchFamily="34" charset="0"/>
                <a:ea typeface="ＭＳ Ｐゴシック" pitchFamily="34" charset="-128"/>
                <a:cs typeface="Arial" panose="020B0604020202020204" pitchFamily="34" charset="0"/>
              </a:rPr>
              <a:t>	What proportion are HD, D, C, P and F grades (distribution of grades)?</a:t>
            </a:r>
          </a:p>
          <a:p>
            <a:pPr marL="450850" indent="-450850" algn="l" eaLnBrk="1" hangingPunct="1">
              <a:defRPr/>
            </a:pPr>
            <a:endParaRPr lang="en-US" altLang="en-US" sz="2400" dirty="0">
              <a:solidFill>
                <a:schemeClr val="tx1"/>
              </a:solidFill>
              <a:latin typeface="Trebuchet MS" panose="020B0603020202020204" pitchFamily="34" charset="0"/>
              <a:ea typeface="ＭＳ Ｐゴシック" pitchFamily="34" charset="-128"/>
              <a:cs typeface="Arial" panose="020B0604020202020204" pitchFamily="34" charset="0"/>
            </a:endParaRPr>
          </a:p>
          <a:p>
            <a:pPr marL="450850" indent="-450850" algn="l" eaLnBrk="1" hangingPunct="1">
              <a:defRPr/>
            </a:pPr>
            <a:r>
              <a:rPr lang="en-US" altLang="en-US" sz="2400" dirty="0">
                <a:solidFill>
                  <a:schemeClr val="tx1"/>
                </a:solidFill>
                <a:latin typeface="Trebuchet MS" panose="020B0603020202020204" pitchFamily="34" charset="0"/>
                <a:ea typeface="ＭＳ Ｐゴシック" pitchFamily="34" charset="-128"/>
                <a:cs typeface="Arial" panose="020B0604020202020204" pitchFamily="34" charset="0"/>
              </a:rPr>
              <a:t>	A graphical technique – histogram – can provide us with this and other information.</a:t>
            </a:r>
          </a:p>
          <a:p>
            <a:pPr algn="l" eaLnBrk="1" hangingPunct="1">
              <a:buFont typeface="Arial" charset="0"/>
              <a:buNone/>
              <a:defRPr/>
            </a:pPr>
            <a:endParaRPr lang="en-US" altLang="en-US" sz="2400" dirty="0">
              <a:solidFill>
                <a:schemeClr val="tx1"/>
              </a:solidFill>
              <a:latin typeface="Trebuchet MS" panose="020B0603020202020204" pitchFamily="34" charset="0"/>
              <a:ea typeface="ＭＳ Ｐゴシック" pitchFamily="34" charset="-128"/>
              <a:cs typeface="Arial" panose="020B0604020202020204" pitchFamily="34" charset="0"/>
            </a:endParaRPr>
          </a:p>
          <a:p>
            <a:pPr algn="l" eaLnBrk="1" hangingPunct="1">
              <a:buFont typeface="Arial" charset="0"/>
              <a:buNone/>
              <a:defRPr/>
            </a:pPr>
            <a:endParaRPr lang="en-US" altLang="en-US" sz="2400" dirty="0">
              <a:solidFill>
                <a:schemeClr val="tx1"/>
              </a:solidFill>
              <a:latin typeface="Trebuchet MS" panose="020B0603020202020204" pitchFamily="34" charset="0"/>
              <a:ea typeface="ＭＳ Ｐゴシック" pitchFamily="34" charset="-128"/>
              <a:cs typeface="Arial" panose="020B0604020202020204" pitchFamily="34" charset="0"/>
            </a:endParaRPr>
          </a:p>
        </p:txBody>
      </p:sp>
      <p:sp>
        <p:nvSpPr>
          <p:cNvPr id="27651" name="Title 1"/>
          <p:cNvSpPr txBox="1">
            <a:spLocks/>
          </p:cNvSpPr>
          <p:nvPr/>
        </p:nvSpPr>
        <p:spPr bwMode="auto">
          <a:xfrm>
            <a:off x="395288" y="333375"/>
            <a:ext cx="7772400" cy="719138"/>
          </a:xfrm>
          <a:prstGeom prst="rect">
            <a:avLst/>
          </a:prstGeom>
          <a:noFill/>
          <a:ln w="9525">
            <a:noFill/>
            <a:miter lim="800000"/>
            <a:headEnd/>
            <a:tailEnd/>
          </a:ln>
        </p:spPr>
        <p:txBody>
          <a:bodyPr/>
          <a:lstStyle/>
          <a:p>
            <a:r>
              <a:rPr lang="en-AU" altLang="en-US" sz="3600" dirty="0">
                <a:solidFill>
                  <a:srgbClr val="EA0088"/>
                </a:solidFill>
                <a:latin typeface="Trebuchet MS" pitchFamily="34" charset="0"/>
                <a:cs typeface="Arial" pitchFamily="34" charset="0"/>
              </a:rPr>
              <a:t>Example</a:t>
            </a:r>
            <a:r>
              <a:rPr lang="en-AU" altLang="en-US" sz="3600" dirty="0">
                <a:solidFill>
                  <a:srgbClr val="EA0088"/>
                </a:solidFill>
                <a:latin typeface="Trebuchet MS" panose="020B0603020202020204" pitchFamily="34" charset="0"/>
              </a:rPr>
              <a:t> 1</a:t>
            </a:r>
            <a:r>
              <a:rPr lang="en-AU" altLang="en-US" sz="3600" dirty="0">
                <a:solidFill>
                  <a:srgbClr val="EA0088"/>
                </a:solidFill>
                <a:latin typeface="Trebuchet MS" pitchFamily="34" charset="0"/>
                <a:cs typeface="Arial" pitchFamily="34" charset="0"/>
              </a:rPr>
              <a:t>: Stats anxiety…</a:t>
            </a:r>
          </a:p>
        </p:txBody>
      </p:sp>
      <p:sp>
        <p:nvSpPr>
          <p:cNvPr id="27652"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33624603-E300-45F0-98A8-8F6F1C2DFCC9}" type="slidenum">
              <a:rPr lang="en-AU" altLang="en-US" sz="1400" b="1">
                <a:latin typeface="Trebuchet MS" pitchFamily="34" charset="0"/>
                <a:cs typeface="Arial" pitchFamily="34" charset="0"/>
              </a:rPr>
              <a:pPr/>
              <a:t>14</a:t>
            </a:fld>
            <a:endParaRPr lang="en-AU" altLang="en-US" sz="1400" b="1">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3"/>
          <p:cNvSpPr>
            <a:spLocks noGrp="1" noChangeArrowheads="1"/>
          </p:cNvSpPr>
          <p:nvPr>
            <p:ph type="subTitle" idx="1"/>
          </p:nvPr>
        </p:nvSpPr>
        <p:spPr>
          <a:xfrm>
            <a:off x="304800" y="914400"/>
            <a:ext cx="8610600" cy="5486400"/>
          </a:xfrm>
        </p:spPr>
        <p:txBody>
          <a:bodyPr/>
          <a:lstStyle/>
          <a:p>
            <a:pPr algn="l" eaLnBrk="1" hangingPunct="1">
              <a:buFont typeface="Arial" charset="0"/>
              <a:buNone/>
              <a:defRPr/>
            </a:pPr>
            <a:endParaRPr lang="en-US" altLang="en-US" sz="2400" dirty="0">
              <a:latin typeface="Trebuchet MS" panose="020B0603020202020204" pitchFamily="34" charset="0"/>
              <a:ea typeface="ＭＳ Ｐゴシック" pitchFamily="34" charset="-128"/>
            </a:endParaRPr>
          </a:p>
          <a:p>
            <a:pPr algn="l" eaLnBrk="1" hangingPunct="1">
              <a:buFont typeface="Arial" charset="0"/>
              <a:buNone/>
              <a:defRPr/>
            </a:pPr>
            <a:endParaRPr lang="en-US" altLang="en-US" sz="2400" dirty="0">
              <a:latin typeface="Trebuchet MS" panose="020B0603020202020204" pitchFamily="34" charset="0"/>
              <a:ea typeface="ＭＳ Ｐゴシック" pitchFamily="34" charset="-128"/>
            </a:endParaRPr>
          </a:p>
        </p:txBody>
      </p:sp>
      <p:graphicFrame>
        <p:nvGraphicFramePr>
          <p:cNvPr id="1026" name="Object 4"/>
          <p:cNvGraphicFramePr>
            <a:graphicFrameLocks noChangeAspect="1"/>
          </p:cNvGraphicFramePr>
          <p:nvPr/>
        </p:nvGraphicFramePr>
        <p:xfrm>
          <a:off x="304800" y="1268413"/>
          <a:ext cx="5757863" cy="2979737"/>
        </p:xfrm>
        <a:graphic>
          <a:graphicData uri="http://schemas.openxmlformats.org/presentationml/2006/ole">
            <mc:AlternateContent xmlns:mc="http://schemas.openxmlformats.org/markup-compatibility/2006">
              <mc:Choice xmlns:v="urn:schemas-microsoft-com:vml" Requires="v">
                <p:oleObj spid="_x0000_s1036" name="Chart" r:id="rId3" imgW="4200525" imgH="1819275" progId="Excel.Chart.8">
                  <p:embed/>
                </p:oleObj>
              </mc:Choice>
              <mc:Fallback>
                <p:oleObj name="Chart" r:id="rId3" imgW="4200525" imgH="1819275"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68413"/>
                        <a:ext cx="5757863" cy="297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3"/>
          <p:cNvSpPr txBox="1">
            <a:spLocks noChangeArrowheads="1"/>
          </p:cNvSpPr>
          <p:nvPr/>
        </p:nvSpPr>
        <p:spPr bwMode="auto">
          <a:xfrm>
            <a:off x="398463" y="4508500"/>
            <a:ext cx="8610600" cy="1412875"/>
          </a:xfrm>
          <a:prstGeom prst="rect">
            <a:avLst/>
          </a:prstGeom>
          <a:noFill/>
          <a:ln w="9525">
            <a:noFill/>
            <a:miter lim="800000"/>
            <a:headEnd/>
            <a:tailEnd/>
          </a:ln>
        </p:spPr>
        <p:txBody>
          <a:bodyPr/>
          <a:lstStyle/>
          <a:p>
            <a:pPr>
              <a:spcBef>
                <a:spcPct val="20000"/>
              </a:spcBef>
              <a:buFont typeface="Arial" pitchFamily="34" charset="0"/>
              <a:buNone/>
            </a:pPr>
            <a:r>
              <a:rPr lang="en-US" altLang="en-US" sz="2400">
                <a:latin typeface="Arial" pitchFamily="34" charset="0"/>
                <a:cs typeface="Arial" pitchFamily="34" charset="0"/>
              </a:rPr>
              <a:t>A majority of students received marks between 60 and 90.</a:t>
            </a:r>
          </a:p>
          <a:p>
            <a:pPr>
              <a:spcBef>
                <a:spcPct val="20000"/>
              </a:spcBef>
              <a:buFont typeface="Arial" pitchFamily="34" charset="0"/>
              <a:buNone/>
            </a:pPr>
            <a:r>
              <a:rPr lang="en-US" altLang="en-US" sz="2400">
                <a:latin typeface="Arial" pitchFamily="34" charset="0"/>
                <a:cs typeface="Arial" pitchFamily="34" charset="0"/>
              </a:rPr>
              <a:t>No student received marks below 50.</a:t>
            </a:r>
          </a:p>
          <a:p>
            <a:pPr>
              <a:spcBef>
                <a:spcPct val="20000"/>
              </a:spcBef>
              <a:buFont typeface="Arial" pitchFamily="34" charset="0"/>
              <a:buNone/>
            </a:pPr>
            <a:r>
              <a:rPr lang="en-US" altLang="en-US" sz="2400">
                <a:latin typeface="Arial" pitchFamily="34" charset="0"/>
                <a:cs typeface="Arial" pitchFamily="34" charset="0"/>
              </a:rPr>
              <a:t>A significant number of students received marks above 80.</a:t>
            </a:r>
          </a:p>
          <a:p>
            <a:pPr>
              <a:spcBef>
                <a:spcPct val="20000"/>
              </a:spcBef>
              <a:buFont typeface="Arial" pitchFamily="34" charset="0"/>
              <a:buNone/>
            </a:pPr>
            <a:endParaRPr lang="en-US" altLang="en-US" sz="2400">
              <a:latin typeface="Arial" pitchFamily="34" charset="0"/>
              <a:cs typeface="Arial" pitchFamily="34" charset="0"/>
            </a:endParaRPr>
          </a:p>
        </p:txBody>
      </p:sp>
      <p:sp>
        <p:nvSpPr>
          <p:cNvPr id="1030"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3207015D-C026-4950-AB7A-7436E50056D7}" type="slidenum">
              <a:rPr lang="en-AU" altLang="en-US" sz="1400" b="1">
                <a:latin typeface="Trebuchet MS" pitchFamily="34" charset="0"/>
                <a:cs typeface="Arial" pitchFamily="34" charset="0"/>
              </a:rPr>
              <a:pPr/>
              <a:t>15</a:t>
            </a:fld>
            <a:endParaRPr lang="en-AU" altLang="en-US" sz="1400" b="1">
              <a:latin typeface="Trebuchet MS" pitchFamily="34" charset="0"/>
              <a:cs typeface="Arial" pitchFamily="34" charset="0"/>
            </a:endParaRPr>
          </a:p>
        </p:txBody>
      </p:sp>
      <p:sp>
        <p:nvSpPr>
          <p:cNvPr id="8" name="Title 1"/>
          <p:cNvSpPr txBox="1">
            <a:spLocks/>
          </p:cNvSpPr>
          <p:nvPr/>
        </p:nvSpPr>
        <p:spPr bwMode="auto">
          <a:xfrm>
            <a:off x="395288" y="333375"/>
            <a:ext cx="7772400" cy="719138"/>
          </a:xfrm>
          <a:prstGeom prst="rect">
            <a:avLst/>
          </a:prstGeom>
          <a:noFill/>
          <a:ln w="9525">
            <a:noFill/>
            <a:miter lim="800000"/>
            <a:headEnd/>
            <a:tailEnd/>
          </a:ln>
        </p:spPr>
        <p:txBody>
          <a:bodyPr/>
          <a:lstStyle/>
          <a:p>
            <a:r>
              <a:rPr lang="en-AU" altLang="en-US" sz="3600" dirty="0">
                <a:solidFill>
                  <a:srgbClr val="EA0088"/>
                </a:solidFill>
                <a:latin typeface="Trebuchet MS" pitchFamily="34" charset="0"/>
                <a:cs typeface="Arial" pitchFamily="34" charset="0"/>
              </a:rPr>
              <a:t>Example</a:t>
            </a:r>
            <a:r>
              <a:rPr lang="en-AU" altLang="en-US" sz="3600" dirty="0">
                <a:solidFill>
                  <a:srgbClr val="EA0088"/>
                </a:solidFill>
                <a:latin typeface="Trebuchet MS" panose="020B0603020202020204" pitchFamily="34" charset="0"/>
              </a:rPr>
              <a:t> 1</a:t>
            </a:r>
            <a:r>
              <a:rPr lang="en-AU" altLang="en-US" sz="3600" dirty="0">
                <a:solidFill>
                  <a:srgbClr val="EA0088"/>
                </a:solidFill>
                <a:latin typeface="Trebuchet MS" pitchFamily="34" charset="0"/>
                <a:cs typeface="Arial" pitchFamily="34" charset="0"/>
              </a:rPr>
              <a:t>: Stats anxiety…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288" y="476250"/>
            <a:ext cx="8520112" cy="609600"/>
          </a:xfrm>
        </p:spPr>
        <p:txBody>
          <a:bodyPr/>
          <a:lstStyle/>
          <a:p>
            <a:pPr algn="l" eaLnBrk="1" hangingPunct="1">
              <a:defRPr/>
            </a:pPr>
            <a:r>
              <a:rPr altLang="en-US" sz="3600" cap="none">
                <a:solidFill>
                  <a:srgbClr val="EA0088"/>
                </a:solidFill>
                <a:latin typeface="Trebuchet MS" panose="020B0603020202020204" pitchFamily="34" charset="0"/>
              </a:rPr>
              <a:t>Two major branches of Statistics</a:t>
            </a:r>
          </a:p>
        </p:txBody>
      </p:sp>
      <p:sp>
        <p:nvSpPr>
          <p:cNvPr id="28675" name="Rectangle 3"/>
          <p:cNvSpPr>
            <a:spLocks noGrp="1" noChangeArrowheads="1"/>
          </p:cNvSpPr>
          <p:nvPr>
            <p:ph idx="1"/>
          </p:nvPr>
        </p:nvSpPr>
        <p:spPr>
          <a:xfrm>
            <a:off x="395288" y="1941513"/>
            <a:ext cx="8280400" cy="1631950"/>
          </a:xfrm>
        </p:spPr>
        <p:txBody>
          <a:bodyPr/>
          <a:lstStyle/>
          <a:p>
            <a:pPr marL="457200" indent="-457200" algn="just" eaLnBrk="1" hangingPunct="1">
              <a:spcAft>
                <a:spcPts val="1800"/>
              </a:spcAft>
              <a:buFontTx/>
              <a:buAutoNum type="arabicPeriod"/>
            </a:pPr>
            <a:r>
              <a:rPr lang="en-US" altLang="en-US" sz="2400">
                <a:latin typeface="Trebuchet MS" pitchFamily="34" charset="0"/>
                <a:cs typeface="Arial" pitchFamily="34" charset="0"/>
              </a:rPr>
              <a:t>Descriptive Statistics</a:t>
            </a:r>
          </a:p>
          <a:p>
            <a:pPr marL="457200" indent="-457200" algn="just" eaLnBrk="1" hangingPunct="1">
              <a:spcAft>
                <a:spcPts val="1800"/>
              </a:spcAft>
              <a:buFontTx/>
              <a:buAutoNum type="arabicPeriod"/>
            </a:pPr>
            <a:r>
              <a:rPr lang="en-US" altLang="en-US" sz="2400">
                <a:latin typeface="Trebuchet MS" pitchFamily="34" charset="0"/>
                <a:cs typeface="Arial" pitchFamily="34" charset="0"/>
              </a:rPr>
              <a:t>Inferential Statistics</a:t>
            </a:r>
          </a:p>
        </p:txBody>
      </p:sp>
      <p:sp>
        <p:nvSpPr>
          <p:cNvPr id="28676"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8734F5B3-4849-4AB5-986D-37925E815693}" type="slidenum">
              <a:rPr lang="en-AU" altLang="en-US" sz="1400" b="1">
                <a:latin typeface="Trebuchet MS" pitchFamily="34" charset="0"/>
                <a:cs typeface="Arial" pitchFamily="34" charset="0"/>
              </a:rPr>
              <a:pPr/>
              <a:t>16</a:t>
            </a:fld>
            <a:endParaRPr lang="en-AU" altLang="en-US" sz="1400" b="1">
              <a:latin typeface="Trebuchet MS"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288" y="476250"/>
            <a:ext cx="8520112" cy="609600"/>
          </a:xfrm>
        </p:spPr>
        <p:txBody>
          <a:bodyPr/>
          <a:lstStyle/>
          <a:p>
            <a:pPr algn="l" eaLnBrk="1" hangingPunct="1">
              <a:defRPr/>
            </a:pPr>
            <a:r>
              <a:rPr altLang="en-US" sz="3600" cap="none">
                <a:solidFill>
                  <a:srgbClr val="EA0088"/>
                </a:solidFill>
                <a:latin typeface="Trebuchet MS" panose="020B0603020202020204" pitchFamily="34" charset="0"/>
              </a:rPr>
              <a:t>Descriptive Statistics</a:t>
            </a:r>
          </a:p>
        </p:txBody>
      </p:sp>
      <p:sp>
        <p:nvSpPr>
          <p:cNvPr id="28675" name="Rectangle 3"/>
          <p:cNvSpPr>
            <a:spLocks noGrp="1" noChangeArrowheads="1"/>
          </p:cNvSpPr>
          <p:nvPr>
            <p:ph idx="1"/>
          </p:nvPr>
        </p:nvSpPr>
        <p:spPr>
          <a:xfrm>
            <a:off x="395288" y="1484313"/>
            <a:ext cx="8280400" cy="4916487"/>
          </a:xfrm>
        </p:spPr>
        <p:txBody>
          <a:bodyPr/>
          <a:lstStyle/>
          <a:p>
            <a:pPr marL="0" indent="0" algn="just" eaLnBrk="1" hangingPunct="1">
              <a:buFontTx/>
              <a:buNone/>
              <a:defRPr/>
            </a:pPr>
            <a:r>
              <a:rPr lang="en-US" altLang="en-US" sz="2400" b="1" i="1" dirty="0">
                <a:solidFill>
                  <a:schemeClr val="tx1">
                    <a:lumMod val="75000"/>
                    <a:lumOff val="25000"/>
                  </a:schemeClr>
                </a:solidFill>
                <a:latin typeface="Trebuchet MS" panose="020B0603020202020204" pitchFamily="34" charset="0"/>
                <a:cs typeface="Arial" charset="0"/>
              </a:rPr>
              <a:t>Descriptive statistics</a:t>
            </a:r>
            <a:r>
              <a:rPr lang="en-US" altLang="en-US" sz="2400" dirty="0">
                <a:solidFill>
                  <a:schemeClr val="tx1">
                    <a:lumMod val="75000"/>
                    <a:lumOff val="25000"/>
                  </a:schemeClr>
                </a:solidFill>
                <a:latin typeface="Trebuchet MS" panose="020B0603020202020204" pitchFamily="34" charset="0"/>
                <a:cs typeface="Arial" charset="0"/>
              </a:rPr>
              <a:t> </a:t>
            </a:r>
            <a:r>
              <a:rPr lang="en-US" altLang="en-US" sz="2400" dirty="0">
                <a:latin typeface="Trebuchet MS" panose="020B0603020202020204" pitchFamily="34" charset="0"/>
                <a:cs typeface="Arial" charset="0"/>
              </a:rPr>
              <a:t>deals with methods of </a:t>
            </a:r>
            <a:r>
              <a:rPr lang="en-US" altLang="en-US" sz="2400" dirty="0" err="1">
                <a:latin typeface="Trebuchet MS" panose="020B0603020202020204" pitchFamily="34" charset="0"/>
                <a:cs typeface="Arial" charset="0"/>
              </a:rPr>
              <a:t>organising</a:t>
            </a:r>
            <a:r>
              <a:rPr lang="en-US" altLang="en-US" sz="2400" dirty="0">
                <a:latin typeface="Trebuchet MS" panose="020B0603020202020204" pitchFamily="34" charset="0"/>
                <a:cs typeface="Arial" charset="0"/>
              </a:rPr>
              <a:t>, </a:t>
            </a:r>
            <a:r>
              <a:rPr lang="en-US" altLang="en-US" sz="2400" dirty="0" err="1">
                <a:latin typeface="Trebuchet MS" panose="020B0603020202020204" pitchFamily="34" charset="0"/>
                <a:cs typeface="Arial" charset="0"/>
              </a:rPr>
              <a:t>summarising</a:t>
            </a:r>
            <a:r>
              <a:rPr lang="en-US" altLang="en-US" sz="2400" dirty="0">
                <a:latin typeface="Trebuchet MS" panose="020B0603020202020204" pitchFamily="34" charset="0"/>
                <a:cs typeface="Arial" charset="0"/>
              </a:rPr>
              <a:t>, and presenting data in a convenient and informative way. </a:t>
            </a:r>
          </a:p>
          <a:p>
            <a:pPr marL="0" indent="0" algn="just" eaLnBrk="1" hangingPunct="1">
              <a:buFontTx/>
              <a:buNone/>
              <a:defRPr/>
            </a:pPr>
            <a:endParaRPr lang="en-US" altLang="en-US" sz="2400" dirty="0">
              <a:latin typeface="Trebuchet MS" panose="020B0603020202020204" pitchFamily="34" charset="0"/>
              <a:cs typeface="Arial" charset="0"/>
            </a:endParaRPr>
          </a:p>
          <a:p>
            <a:pPr marL="0" indent="0" algn="just" eaLnBrk="1" hangingPunct="1">
              <a:buFontTx/>
              <a:buNone/>
              <a:defRPr/>
            </a:pPr>
            <a:r>
              <a:rPr lang="en-US" altLang="en-US" sz="2400" dirty="0">
                <a:latin typeface="Trebuchet MS" panose="020B0603020202020204" pitchFamily="34" charset="0"/>
                <a:cs typeface="Arial" charset="0"/>
              </a:rPr>
              <a:t>One form of descriptive statistics uses graphical techniques, which allow statistics practitioners to present data in ways that make it easy for the reader to extract useful information. </a:t>
            </a:r>
          </a:p>
          <a:p>
            <a:pPr marL="0" indent="0" algn="just" eaLnBrk="1" hangingPunct="1">
              <a:buFontTx/>
              <a:buNone/>
              <a:defRPr/>
            </a:pPr>
            <a:endParaRPr lang="en-US" altLang="en-US" sz="2400" dirty="0">
              <a:latin typeface="Trebuchet MS" panose="020B0603020202020204" pitchFamily="34" charset="0"/>
              <a:cs typeface="Arial" charset="0"/>
            </a:endParaRPr>
          </a:p>
          <a:p>
            <a:pPr marL="0" indent="0" algn="just" eaLnBrk="1" hangingPunct="1">
              <a:buFontTx/>
              <a:buNone/>
              <a:defRPr/>
            </a:pPr>
            <a:r>
              <a:rPr lang="en-US" altLang="en-US" sz="2400" dirty="0">
                <a:latin typeface="Trebuchet MS" panose="020B0603020202020204" pitchFamily="34" charset="0"/>
                <a:cs typeface="Arial" charset="0"/>
              </a:rPr>
              <a:t>Chapters 3 and 4 introduce several graphical methods.</a:t>
            </a:r>
          </a:p>
        </p:txBody>
      </p:sp>
      <p:sp>
        <p:nvSpPr>
          <p:cNvPr id="29700"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BFE2613D-7DB4-4FA8-B0F1-E0D30B6D2911}" type="slidenum">
              <a:rPr lang="en-AU" altLang="en-US" sz="1400" b="1">
                <a:latin typeface="Trebuchet MS" pitchFamily="34" charset="0"/>
                <a:cs typeface="Arial" pitchFamily="34" charset="0"/>
              </a:rPr>
              <a:pPr/>
              <a:t>17</a:t>
            </a:fld>
            <a:endParaRPr lang="en-AU" altLang="en-US" sz="1400" b="1">
              <a:latin typeface="Trebuchet MS"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539750" y="1412875"/>
            <a:ext cx="7920038" cy="4987925"/>
          </a:xfrm>
        </p:spPr>
        <p:txBody>
          <a:bodyPr/>
          <a:lstStyle/>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Another form of descriptive statistics uses numerical measures to summarise data. </a:t>
            </a:r>
          </a:p>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The mean and median are popular numerical measures to describe the location of the data. </a:t>
            </a:r>
          </a:p>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The range, variance and standard deviation measure the variability of the data</a:t>
            </a:r>
          </a:p>
          <a:p>
            <a:pPr marL="0" indent="0" algn="just" eaLnBrk="1" hangingPunct="1">
              <a:spcAft>
                <a:spcPts val="1200"/>
              </a:spcAft>
              <a:buFont typeface="Arial" pitchFamily="34" charset="0"/>
              <a:buNone/>
            </a:pPr>
            <a:endParaRPr lang="en-US" altLang="en-US" sz="2400">
              <a:latin typeface="Trebuchet MS" pitchFamily="34" charset="0"/>
              <a:cs typeface="Arial" pitchFamily="34" charset="0"/>
            </a:endParaRPr>
          </a:p>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Chapter 5 introduces several numerical statistical measures that describe different features of the data.</a:t>
            </a:r>
          </a:p>
        </p:txBody>
      </p:sp>
      <p:sp>
        <p:nvSpPr>
          <p:cNvPr id="30723" name="Slide Number Placeholder 3"/>
          <p:cNvSpPr txBox="1">
            <a:spLocks noGrp="1"/>
          </p:cNvSpPr>
          <p:nvPr/>
        </p:nvSpPr>
        <p:spPr bwMode="auto">
          <a:xfrm>
            <a:off x="6553200" y="6096000"/>
            <a:ext cx="1905000" cy="457200"/>
          </a:xfrm>
          <a:prstGeom prst="rect">
            <a:avLst/>
          </a:prstGeom>
          <a:noFill/>
          <a:ln w="9525">
            <a:noFill/>
            <a:miter lim="800000"/>
            <a:headEnd/>
            <a:tailEnd/>
          </a:ln>
        </p:spPr>
        <p:txBody>
          <a:bodyPr/>
          <a:lstStyle/>
          <a:p>
            <a:pPr algn="r"/>
            <a:fld id="{B079780D-507E-4877-B11C-EA931E84E458}" type="slidenum">
              <a:rPr lang="en-AU" altLang="en-US" sz="1400">
                <a:latin typeface="Verdana" pitchFamily="34" charset="0"/>
                <a:cs typeface="Arial" pitchFamily="34" charset="0"/>
              </a:rPr>
              <a:pPr algn="r"/>
              <a:t>18</a:t>
            </a:fld>
            <a:endParaRPr lang="en-AU" altLang="en-US" sz="1400">
              <a:latin typeface="Times" pitchFamily="18" charset="0"/>
              <a:cs typeface="Arial" pitchFamily="34" charset="0"/>
            </a:endParaRPr>
          </a:p>
        </p:txBody>
      </p:sp>
      <p:sp>
        <p:nvSpPr>
          <p:cNvPr id="8" name="Rectangle 2"/>
          <p:cNvSpPr>
            <a:spLocks noGrp="1" noChangeArrowheads="1"/>
          </p:cNvSpPr>
          <p:nvPr>
            <p:ph type="title"/>
          </p:nvPr>
        </p:nvSpPr>
        <p:spPr>
          <a:xfrm>
            <a:off x="395288" y="476250"/>
            <a:ext cx="8520112" cy="609600"/>
          </a:xfrm>
        </p:spPr>
        <p:txBody>
          <a:bodyPr/>
          <a:lstStyle/>
          <a:p>
            <a:pPr algn="l" eaLnBrk="1" hangingPunct="1">
              <a:defRPr/>
            </a:pPr>
            <a:r>
              <a:rPr altLang="en-US" sz="3600" cap="none">
                <a:solidFill>
                  <a:srgbClr val="EA0088"/>
                </a:solidFill>
                <a:latin typeface="Trebuchet MS" panose="020B0603020202020204" pitchFamily="34" charset="0"/>
              </a:rPr>
              <a:t>Descriptive Statistics</a:t>
            </a:r>
          </a:p>
        </p:txBody>
      </p:sp>
      <p:sp>
        <p:nvSpPr>
          <p:cNvPr id="30725"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EB5009DA-5E0D-4896-8B80-0D90333F4CDB}" type="slidenum">
              <a:rPr lang="en-AU" altLang="en-US" sz="1400" b="1">
                <a:latin typeface="Trebuchet MS" pitchFamily="34" charset="0"/>
                <a:cs typeface="Arial" pitchFamily="34" charset="0"/>
              </a:rPr>
              <a:pPr/>
              <a:t>18</a:t>
            </a:fld>
            <a:endParaRPr lang="en-AU" altLang="en-US" sz="1400" b="1">
              <a:latin typeface="Trebuchet MS"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11188" y="333375"/>
            <a:ext cx="7772400" cy="696913"/>
          </a:xfrm>
        </p:spPr>
        <p:txBody>
          <a:bodyPr/>
          <a:lstStyle/>
          <a:p>
            <a:pPr algn="l" eaLnBrk="1" hangingPunct="1">
              <a:defRPr/>
            </a:pPr>
            <a:r>
              <a:rPr altLang="en-US" sz="3600" cap="none">
                <a:solidFill>
                  <a:srgbClr val="EA0088"/>
                </a:solidFill>
                <a:latin typeface="Trebuchet MS" panose="020B0603020202020204" pitchFamily="34" charset="0"/>
                <a:sym typeface="Wingdings" charset="2"/>
              </a:rPr>
              <a:t>Inferential Statistics</a:t>
            </a:r>
            <a:endParaRPr altLang="en-US" sz="3600" cap="none">
              <a:solidFill>
                <a:srgbClr val="EA0088"/>
              </a:solidFill>
              <a:latin typeface="Trebuchet MS" panose="020B0603020202020204" pitchFamily="34" charset="0"/>
            </a:endParaRPr>
          </a:p>
        </p:txBody>
      </p:sp>
      <p:sp>
        <p:nvSpPr>
          <p:cNvPr id="31747" name="Rectangle 3"/>
          <p:cNvSpPr>
            <a:spLocks noGrp="1" noChangeArrowheads="1"/>
          </p:cNvSpPr>
          <p:nvPr>
            <p:ph idx="1"/>
          </p:nvPr>
        </p:nvSpPr>
        <p:spPr>
          <a:xfrm>
            <a:off x="684213" y="1268413"/>
            <a:ext cx="7772400" cy="4681537"/>
          </a:xfrm>
        </p:spPr>
        <p:txBody>
          <a:bodyPr/>
          <a:lstStyle/>
          <a:p>
            <a:pPr marL="0" indent="0" algn="just" eaLnBrk="1" hangingPunct="1">
              <a:spcAft>
                <a:spcPts val="1200"/>
              </a:spcAft>
              <a:buFont typeface="Arial" pitchFamily="34" charset="0"/>
              <a:buNone/>
            </a:pPr>
            <a:r>
              <a:rPr lang="en-US" altLang="en-US" sz="2400" dirty="0">
                <a:latin typeface="Trebuchet MS" pitchFamily="34" charset="0"/>
                <a:cs typeface="Arial" pitchFamily="34" charset="0"/>
              </a:rPr>
              <a:t>Descriptive statistics describe the data set </a:t>
            </a:r>
            <a:r>
              <a:rPr lang="en-AU" altLang="en-US" sz="2400" dirty="0">
                <a:latin typeface="Trebuchet MS" pitchFamily="34" charset="0"/>
                <a:cs typeface="Arial" pitchFamily="34" charset="0"/>
              </a:rPr>
              <a:t>that is</a:t>
            </a:r>
            <a:r>
              <a:rPr lang="en-US" altLang="en-US" sz="2400" dirty="0">
                <a:latin typeface="Trebuchet MS" pitchFamily="34" charset="0"/>
                <a:cs typeface="Arial" pitchFamily="34" charset="0"/>
              </a:rPr>
              <a:t> being </a:t>
            </a:r>
            <a:r>
              <a:rPr lang="en-US" altLang="en-US" sz="2400" dirty="0" err="1">
                <a:latin typeface="Trebuchet MS" pitchFamily="34" charset="0"/>
                <a:cs typeface="Arial" pitchFamily="34" charset="0"/>
              </a:rPr>
              <a:t>analysed</a:t>
            </a:r>
            <a:r>
              <a:rPr lang="en-US" altLang="en-US" sz="2400" dirty="0">
                <a:latin typeface="Trebuchet MS" pitchFamily="34" charset="0"/>
                <a:cs typeface="Arial" pitchFamily="34" charset="0"/>
              </a:rPr>
              <a:t>, but does not provide any tools for us to draw any conclusions or make any inferences about the data. Hence we need another branch of statistics: </a:t>
            </a:r>
            <a:r>
              <a:rPr lang="en-US" altLang="en-US" sz="2400" b="1" i="1" dirty="0">
                <a:solidFill>
                  <a:srgbClr val="0000FF"/>
                </a:solidFill>
                <a:latin typeface="Trebuchet MS" pitchFamily="34" charset="0"/>
                <a:cs typeface="Arial" pitchFamily="34" charset="0"/>
              </a:rPr>
              <a:t>inferential statistics</a:t>
            </a:r>
            <a:r>
              <a:rPr lang="en-US" altLang="en-US" sz="2400" dirty="0">
                <a:latin typeface="Trebuchet MS" pitchFamily="34" charset="0"/>
                <a:cs typeface="Arial" pitchFamily="34" charset="0"/>
              </a:rPr>
              <a:t>.</a:t>
            </a:r>
          </a:p>
          <a:p>
            <a:pPr marL="0" indent="0" algn="just" eaLnBrk="1" hangingPunct="1">
              <a:spcAft>
                <a:spcPts val="1200"/>
              </a:spcAft>
              <a:buFont typeface="Arial" pitchFamily="34" charset="0"/>
              <a:buNone/>
            </a:pPr>
            <a:r>
              <a:rPr lang="en-US" altLang="en-US" sz="2400" dirty="0">
                <a:latin typeface="Trebuchet MS" pitchFamily="34" charset="0"/>
                <a:cs typeface="Arial" pitchFamily="34" charset="0"/>
              </a:rPr>
              <a:t>Inferential statistics is also a set of methods, but it is used to draw conclusions or inferences about characteristics of </a:t>
            </a:r>
            <a:r>
              <a:rPr lang="en-US" altLang="en-US" sz="2400" b="1" i="1" dirty="0">
                <a:latin typeface="Trebuchet MS" pitchFamily="34" charset="0"/>
                <a:cs typeface="Arial" pitchFamily="34" charset="0"/>
              </a:rPr>
              <a:t>populations</a:t>
            </a:r>
            <a:r>
              <a:rPr lang="en-US" altLang="en-US" sz="2400" dirty="0">
                <a:latin typeface="Trebuchet MS" pitchFamily="34" charset="0"/>
                <a:cs typeface="Arial" pitchFamily="34" charset="0"/>
              </a:rPr>
              <a:t> based on sample statistics calculated from </a:t>
            </a:r>
            <a:r>
              <a:rPr lang="en-US" altLang="en-US" sz="2400" b="1" i="1" dirty="0">
                <a:latin typeface="Trebuchet MS" pitchFamily="34" charset="0"/>
                <a:cs typeface="Arial" pitchFamily="34" charset="0"/>
              </a:rPr>
              <a:t>sample data</a:t>
            </a:r>
            <a:r>
              <a:rPr lang="en-US" altLang="en-US" sz="2400" dirty="0">
                <a:latin typeface="Trebuchet MS" pitchFamily="34" charset="0"/>
                <a:cs typeface="Arial" pitchFamily="34" charset="0"/>
              </a:rPr>
              <a:t>.</a:t>
            </a:r>
          </a:p>
          <a:p>
            <a:pPr marL="0" indent="0" algn="just" eaLnBrk="1" hangingPunct="1">
              <a:spcAft>
                <a:spcPts val="1200"/>
              </a:spcAft>
              <a:buFont typeface="Arial" pitchFamily="34" charset="0"/>
              <a:buNone/>
            </a:pPr>
            <a:r>
              <a:rPr lang="en-US" altLang="en-US" sz="2400" dirty="0">
                <a:latin typeface="Trebuchet MS" pitchFamily="34" charset="0"/>
                <a:cs typeface="Arial" pitchFamily="34" charset="0"/>
              </a:rPr>
              <a:t>Chapters 9-21 introduce several techniques in inferential statistics.</a:t>
            </a:r>
          </a:p>
        </p:txBody>
      </p:sp>
      <p:sp>
        <p:nvSpPr>
          <p:cNvPr id="31748"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FA7158C1-2972-46D0-91BE-4D3F65F60436}" type="slidenum">
              <a:rPr lang="en-AU" altLang="en-US" sz="1400" b="1">
                <a:latin typeface="Trebuchet MS" pitchFamily="34" charset="0"/>
                <a:cs typeface="Arial" pitchFamily="34" charset="0"/>
              </a:rPr>
              <a:pPr/>
              <a:t>19</a:t>
            </a:fld>
            <a:endParaRPr lang="en-AU" altLang="en-US" sz="1400" b="1">
              <a:latin typeface="Trebuchet MS"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ctrTitle"/>
          </p:nvPr>
        </p:nvSpPr>
        <p:spPr>
          <a:xfrm>
            <a:off x="685800" y="2286000"/>
            <a:ext cx="4191000" cy="1143000"/>
          </a:xfrm>
        </p:spPr>
        <p:txBody>
          <a:bodyPr/>
          <a:lstStyle/>
          <a:p>
            <a:pPr algn="l" eaLnBrk="1" hangingPunct="1">
              <a:defRPr/>
            </a:pPr>
            <a:r>
              <a:rPr lang="en-AU" altLang="en-US" sz="4600">
                <a:latin typeface="Trebuchet MS" panose="020B0603020202020204" pitchFamily="34" charset="0"/>
              </a:rPr>
              <a:t>Chapter 1</a:t>
            </a:r>
            <a:endParaRPr lang="en-AU" altLang="en-US" sz="4600" b="1">
              <a:latin typeface="Trebuchet MS" panose="020B0603020202020204" pitchFamily="34" charset="0"/>
            </a:endParaRPr>
          </a:p>
        </p:txBody>
      </p:sp>
      <p:sp>
        <p:nvSpPr>
          <p:cNvPr id="16388" name="Rectangle 3"/>
          <p:cNvSpPr>
            <a:spLocks noGrp="1" noChangeArrowheads="1"/>
          </p:cNvSpPr>
          <p:nvPr>
            <p:ph type="subTitle" idx="1"/>
          </p:nvPr>
        </p:nvSpPr>
        <p:spPr>
          <a:xfrm>
            <a:off x="762000" y="3429000"/>
            <a:ext cx="6781800" cy="2819400"/>
          </a:xfrm>
        </p:spPr>
        <p:txBody>
          <a:bodyPr/>
          <a:lstStyle/>
          <a:p>
            <a:pPr algn="l" eaLnBrk="1" hangingPunct="1">
              <a:buFont typeface="Arial" charset="0"/>
              <a:buNone/>
              <a:defRPr/>
            </a:pPr>
            <a:r>
              <a:rPr lang="en-AU" altLang="en-US" dirty="0">
                <a:latin typeface="Trebuchet MS" panose="020B0603020202020204" pitchFamily="34" charset="0"/>
                <a:ea typeface="ＭＳ Ｐゴシック" pitchFamily="34" charset="-128"/>
              </a:rPr>
              <a:t>What is statistics?</a:t>
            </a:r>
          </a:p>
        </p:txBody>
      </p:sp>
      <p:sp>
        <p:nvSpPr>
          <p:cNvPr id="15364" name="Rectangle 6"/>
          <p:cNvSpPr>
            <a:spLocks noChangeArrowheads="1"/>
          </p:cNvSpPr>
          <p:nvPr/>
        </p:nvSpPr>
        <p:spPr bwMode="auto">
          <a:xfrm>
            <a:off x="2005013" y="-4926013"/>
            <a:ext cx="184150" cy="457200"/>
          </a:xfrm>
          <a:prstGeom prst="rect">
            <a:avLst/>
          </a:prstGeom>
          <a:noFill/>
          <a:ln w="9525">
            <a:noFill/>
            <a:miter lim="800000"/>
            <a:headEnd/>
            <a:tailEnd/>
          </a:ln>
        </p:spPr>
        <p:txBody>
          <a:bodyPr wrap="none">
            <a:spAutoFit/>
          </a:bodyPr>
          <a:lstStyle/>
          <a:p>
            <a:endParaRPr lang="en-US" altLang="en-US" sz="2400">
              <a:latin typeface="Times" pitchFamily="18"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84213" y="188913"/>
            <a:ext cx="7772400" cy="809625"/>
          </a:xfrm>
        </p:spPr>
        <p:txBody>
          <a:bodyPr/>
          <a:lstStyle/>
          <a:p>
            <a:pPr algn="l" eaLnBrk="1" hangingPunct="1">
              <a:defRPr/>
            </a:pPr>
            <a:r>
              <a:rPr altLang="en-US" sz="3600" cap="none" dirty="0">
                <a:solidFill>
                  <a:srgbClr val="EA0088"/>
                </a:solidFill>
                <a:latin typeface="Trebuchet MS" panose="020B0603020202020204" pitchFamily="34" charset="0"/>
              </a:rPr>
              <a:t>1.1	Key statistical concepts</a:t>
            </a:r>
          </a:p>
        </p:txBody>
      </p:sp>
      <p:sp>
        <p:nvSpPr>
          <p:cNvPr id="21508" name="Rectangle 3"/>
          <p:cNvSpPr>
            <a:spLocks noGrp="1" noChangeArrowheads="1"/>
          </p:cNvSpPr>
          <p:nvPr>
            <p:ph idx="1"/>
          </p:nvPr>
        </p:nvSpPr>
        <p:spPr>
          <a:xfrm>
            <a:off x="684213" y="1125538"/>
            <a:ext cx="8116887" cy="4970462"/>
          </a:xfrm>
        </p:spPr>
        <p:txBody>
          <a:bodyPr/>
          <a:lstStyle/>
          <a:p>
            <a:pPr algn="just" eaLnBrk="1" hangingPunct="1">
              <a:buFontTx/>
              <a:buNone/>
              <a:defRPr/>
            </a:pPr>
            <a:r>
              <a:rPr lang="en-US" altLang="en-US" sz="2400" b="1" dirty="0">
                <a:latin typeface="Trebuchet MS" panose="020B0603020202020204" pitchFamily="34" charset="0"/>
                <a:ea typeface="ＭＳ Ｐゴシック" pitchFamily="34" charset="-128"/>
                <a:cs typeface="Tahoma" charset="0"/>
              </a:rPr>
              <a:t>Population</a:t>
            </a:r>
            <a:endParaRPr lang="en-US" altLang="en-US" sz="2400" dirty="0">
              <a:latin typeface="Trebuchet MS" panose="020B0603020202020204" pitchFamily="34" charset="0"/>
              <a:ea typeface="ＭＳ Ｐゴシック" pitchFamily="34" charset="-128"/>
              <a:cs typeface="Tahoma" charset="0"/>
            </a:endParaRPr>
          </a:p>
          <a:p>
            <a:pPr marL="0" indent="0" algn="just" eaLnBrk="1" hangingPunct="1">
              <a:spcAft>
                <a:spcPts val="1800"/>
              </a:spcAft>
              <a:buFont typeface="Arial" pitchFamily="34" charset="0"/>
              <a:buNone/>
              <a:defRPr/>
            </a:pPr>
            <a:r>
              <a:rPr lang="en-US" altLang="en-US" sz="2400" dirty="0">
                <a:latin typeface="Trebuchet MS" panose="020B0603020202020204" pitchFamily="34" charset="0"/>
                <a:ea typeface="ＭＳ Ｐゴシック" pitchFamily="34" charset="-128"/>
                <a:cs typeface="Arial" panose="020B0604020202020204" pitchFamily="34" charset="0"/>
              </a:rPr>
              <a:t>A </a:t>
            </a:r>
            <a:r>
              <a:rPr lang="en-US" altLang="en-US" sz="2400" b="1" i="1" dirty="0">
                <a:solidFill>
                  <a:schemeClr val="tx1">
                    <a:lumMod val="50000"/>
                    <a:lumOff val="50000"/>
                  </a:schemeClr>
                </a:solidFill>
                <a:latin typeface="Trebuchet MS" panose="020B0603020202020204" pitchFamily="34" charset="0"/>
                <a:ea typeface="ＭＳ Ｐゴシック" pitchFamily="34" charset="-128"/>
                <a:cs typeface="Arial" panose="020B0604020202020204" pitchFamily="34" charset="0"/>
              </a:rPr>
              <a:t>population</a:t>
            </a:r>
            <a:r>
              <a:rPr lang="en-US" altLang="en-US" sz="2400" dirty="0">
                <a:latin typeface="Trebuchet MS" panose="020B0603020202020204" pitchFamily="34" charset="0"/>
                <a:ea typeface="ＭＳ Ｐゴシック" pitchFamily="34" charset="-128"/>
                <a:cs typeface="Arial" panose="020B0604020202020204" pitchFamily="34" charset="0"/>
              </a:rPr>
              <a:t> is the group of </a:t>
            </a:r>
            <a:r>
              <a:rPr lang="en-US" altLang="en-US" sz="2400" b="1" u="sng" dirty="0">
                <a:latin typeface="Trebuchet MS" panose="020B0603020202020204" pitchFamily="34" charset="0"/>
                <a:ea typeface="ＭＳ Ｐゴシック" pitchFamily="34" charset="-128"/>
                <a:cs typeface="Arial" panose="020B0604020202020204" pitchFamily="34" charset="0"/>
              </a:rPr>
              <a:t>all</a:t>
            </a:r>
            <a:r>
              <a:rPr lang="en-US" altLang="en-US" sz="2400" dirty="0">
                <a:latin typeface="Trebuchet MS" panose="020B0603020202020204" pitchFamily="34" charset="0"/>
                <a:ea typeface="ＭＳ Ｐゴシック" pitchFamily="34" charset="-128"/>
                <a:cs typeface="Arial" panose="020B0604020202020204" pitchFamily="34" charset="0"/>
              </a:rPr>
              <a:t> items (data) of interest.</a:t>
            </a:r>
          </a:p>
          <a:p>
            <a:pPr marL="0" indent="0" algn="just" eaLnBrk="1" hangingPunct="1">
              <a:spcAft>
                <a:spcPts val="1800"/>
              </a:spcAft>
              <a:buFont typeface="Arial" pitchFamily="34" charset="0"/>
              <a:buNone/>
              <a:defRPr/>
            </a:pPr>
            <a:r>
              <a:rPr lang="en-US" altLang="en-US" sz="2400" dirty="0">
                <a:latin typeface="Trebuchet MS" panose="020B0603020202020204" pitchFamily="34" charset="0"/>
                <a:ea typeface="ＭＳ Ｐゴシック" pitchFamily="34" charset="-128"/>
                <a:cs typeface="Arial" panose="020B0604020202020204" pitchFamily="34" charset="0"/>
              </a:rPr>
              <a:t>Population is frequently very large; sometimes infinite.</a:t>
            </a:r>
          </a:p>
          <a:p>
            <a:pPr marL="804863" indent="-804863" algn="just" eaLnBrk="1" hangingPunct="1">
              <a:buFontTx/>
              <a:buNone/>
              <a:tabLst>
                <a:tab pos="531813" algn="l"/>
              </a:tabLst>
              <a:defRPr/>
            </a:pPr>
            <a:endParaRPr lang="en-US" altLang="en-US" sz="2000" dirty="0">
              <a:latin typeface="Trebuchet MS" panose="020B0603020202020204" pitchFamily="34" charset="0"/>
              <a:ea typeface="ＭＳ Ｐゴシック" pitchFamily="34" charset="-128"/>
              <a:cs typeface="Arial" panose="020B0604020202020204" pitchFamily="34" charset="0"/>
            </a:endParaRPr>
          </a:p>
          <a:p>
            <a:pPr marL="804863" indent="-804863" algn="just" eaLnBrk="1" hangingPunct="1">
              <a:buFontTx/>
              <a:buNone/>
              <a:tabLst>
                <a:tab pos="531813" algn="l"/>
              </a:tabLst>
              <a:defRPr/>
            </a:pPr>
            <a:r>
              <a:rPr lang="en-US" altLang="en-US" sz="2000" dirty="0">
                <a:latin typeface="Trebuchet MS" panose="020B0603020202020204" pitchFamily="34" charset="0"/>
                <a:ea typeface="ＭＳ Ｐゴシック" pitchFamily="34" charset="-128"/>
                <a:cs typeface="Arial" panose="020B0604020202020204" pitchFamily="34" charset="0"/>
              </a:rPr>
              <a:t>E.g. 	1.	All current 2 million or so members of an automobile club (Example 1.4).</a:t>
            </a:r>
          </a:p>
          <a:p>
            <a:pPr marL="804863" indent="-804863" algn="just" eaLnBrk="1" hangingPunct="1">
              <a:buFontTx/>
              <a:buNone/>
              <a:tabLst>
                <a:tab pos="531813" algn="l"/>
              </a:tabLst>
              <a:defRPr/>
            </a:pPr>
            <a:r>
              <a:rPr lang="en-US" altLang="en-US" sz="2000" dirty="0">
                <a:latin typeface="Trebuchet MS" panose="020B0603020202020204" pitchFamily="34" charset="0"/>
                <a:ea typeface="ＭＳ Ｐゴシック" pitchFamily="34" charset="-128"/>
                <a:cs typeface="Arial" panose="020B0604020202020204" pitchFamily="34" charset="0"/>
              </a:rPr>
              <a:t>	2.	All prawns available at the freshwater prawn Farm A in Queensland.</a:t>
            </a:r>
          </a:p>
          <a:p>
            <a:pPr algn="just" eaLnBrk="1" hangingPunct="1">
              <a:buFontTx/>
              <a:buNone/>
              <a:defRPr/>
            </a:pPr>
            <a:endParaRPr lang="en-US" altLang="en-US" sz="2400" b="1" dirty="0">
              <a:solidFill>
                <a:srgbClr val="0000FF"/>
              </a:solidFill>
              <a:latin typeface="Trebuchet MS" panose="020B0603020202020204" pitchFamily="34" charset="0"/>
              <a:ea typeface="ＭＳ Ｐゴシック" pitchFamily="34" charset="-128"/>
              <a:cs typeface="Arial" panose="020B0604020202020204" pitchFamily="34" charset="0"/>
            </a:endParaRPr>
          </a:p>
        </p:txBody>
      </p:sp>
      <p:sp>
        <p:nvSpPr>
          <p:cNvPr id="32772"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E04229CF-8786-4049-8139-B4C37B2FEC57}" type="slidenum">
              <a:rPr lang="en-AU" altLang="en-US" sz="1400" b="1">
                <a:latin typeface="Trebuchet MS" pitchFamily="34" charset="0"/>
                <a:cs typeface="Arial" pitchFamily="34" charset="0"/>
              </a:rPr>
              <a:pPr/>
              <a:t>20</a:t>
            </a:fld>
            <a:endParaRPr lang="en-AU" altLang="en-US" sz="1400" b="1">
              <a:latin typeface="Trebuchet MS"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84213" y="188913"/>
            <a:ext cx="7772400" cy="809625"/>
          </a:xfrm>
        </p:spPr>
        <p:txBody>
          <a:bodyPr/>
          <a:lstStyle/>
          <a:p>
            <a:pPr algn="l" eaLnBrk="1" hangingPunct="1">
              <a:defRPr/>
            </a:pPr>
            <a:r>
              <a:rPr altLang="en-US" sz="3600" cap="none">
                <a:solidFill>
                  <a:srgbClr val="EA0088"/>
                </a:solidFill>
                <a:latin typeface="Trebuchet MS" panose="020B0603020202020204" pitchFamily="34" charset="0"/>
              </a:rPr>
              <a:t>Key statistical concepts</a:t>
            </a:r>
          </a:p>
        </p:txBody>
      </p:sp>
      <p:sp>
        <p:nvSpPr>
          <p:cNvPr id="21508" name="Rectangle 3"/>
          <p:cNvSpPr>
            <a:spLocks noGrp="1" noChangeArrowheads="1"/>
          </p:cNvSpPr>
          <p:nvPr>
            <p:ph idx="1"/>
          </p:nvPr>
        </p:nvSpPr>
        <p:spPr>
          <a:xfrm>
            <a:off x="684213" y="1125538"/>
            <a:ext cx="8116887" cy="4970462"/>
          </a:xfrm>
        </p:spPr>
        <p:txBody>
          <a:bodyPr/>
          <a:lstStyle/>
          <a:p>
            <a:pPr eaLnBrk="1" hangingPunct="1">
              <a:buFontTx/>
              <a:buNone/>
              <a:defRPr/>
            </a:pPr>
            <a:r>
              <a:rPr lang="en-US" altLang="en-US" sz="2400" b="1" dirty="0">
                <a:latin typeface="Trebuchet MS" panose="020B0603020202020204" pitchFamily="34" charset="0"/>
                <a:ea typeface="ＭＳ Ｐゴシック" pitchFamily="34" charset="-128"/>
                <a:cs typeface="Arial" panose="020B0604020202020204" pitchFamily="34" charset="0"/>
              </a:rPr>
              <a:t>Sample</a:t>
            </a:r>
            <a:endParaRPr lang="en-US" altLang="en-US" sz="2400" dirty="0">
              <a:latin typeface="Trebuchet MS" panose="020B0603020202020204" pitchFamily="34" charset="0"/>
              <a:ea typeface="ＭＳ Ｐゴシック" pitchFamily="34" charset="-128"/>
              <a:cs typeface="Arial" panose="020B0604020202020204" pitchFamily="34" charset="0"/>
            </a:endParaRPr>
          </a:p>
          <a:p>
            <a:pPr marL="0" indent="0" algn="just" eaLnBrk="1" hangingPunct="1">
              <a:spcAft>
                <a:spcPts val="1800"/>
              </a:spcAft>
              <a:buFont typeface="Arial" pitchFamily="34" charset="0"/>
              <a:buNone/>
              <a:defRPr/>
            </a:pPr>
            <a:r>
              <a:rPr lang="en-US" altLang="en-US" sz="2400" dirty="0">
                <a:latin typeface="Trebuchet MS" panose="020B0603020202020204" pitchFamily="34" charset="0"/>
                <a:ea typeface="ＭＳ Ｐゴシック" pitchFamily="34" charset="-128"/>
                <a:cs typeface="Arial" panose="020B0604020202020204" pitchFamily="34" charset="0"/>
              </a:rPr>
              <a:t>A </a:t>
            </a:r>
            <a:r>
              <a:rPr lang="en-US" altLang="en-US" sz="2400" b="1" i="1" dirty="0">
                <a:solidFill>
                  <a:schemeClr val="tx1">
                    <a:lumMod val="50000"/>
                    <a:lumOff val="50000"/>
                  </a:schemeClr>
                </a:solidFill>
                <a:latin typeface="Trebuchet MS" panose="020B0603020202020204" pitchFamily="34" charset="0"/>
                <a:ea typeface="ＭＳ Ｐゴシック" pitchFamily="34" charset="-128"/>
                <a:cs typeface="Arial" panose="020B0604020202020204" pitchFamily="34" charset="0"/>
              </a:rPr>
              <a:t>sample</a:t>
            </a:r>
            <a:r>
              <a:rPr lang="en-US" altLang="en-US" sz="2400" dirty="0">
                <a:latin typeface="Trebuchet MS" panose="020B0603020202020204" pitchFamily="34" charset="0"/>
                <a:ea typeface="ＭＳ Ｐゴシック" pitchFamily="34" charset="-128"/>
                <a:cs typeface="Arial" panose="020B0604020202020204" pitchFamily="34" charset="0"/>
              </a:rPr>
              <a:t> is a set of items (data) drawn from the population of interest.</a:t>
            </a:r>
          </a:p>
          <a:p>
            <a:pPr marL="0" indent="0" algn="just" eaLnBrk="1" hangingPunct="1">
              <a:spcAft>
                <a:spcPts val="1800"/>
              </a:spcAft>
              <a:buFont typeface="Arial" pitchFamily="34" charset="0"/>
              <a:buNone/>
              <a:defRPr/>
            </a:pPr>
            <a:r>
              <a:rPr lang="en-US" altLang="en-US" sz="2400" dirty="0">
                <a:latin typeface="Trebuchet MS" panose="020B0603020202020204" pitchFamily="34" charset="0"/>
                <a:ea typeface="ＭＳ Ｐゴシック" pitchFamily="34" charset="-128"/>
                <a:cs typeface="Arial" panose="020B0604020202020204" pitchFamily="34" charset="0"/>
              </a:rPr>
              <a:t>Sample could potentially be very large, but much less than the population.</a:t>
            </a:r>
          </a:p>
          <a:p>
            <a:pPr marL="900113" indent="-900113" eaLnBrk="1" hangingPunct="1">
              <a:buFontTx/>
              <a:buNone/>
              <a:tabLst>
                <a:tab pos="531813" algn="l"/>
              </a:tabLst>
              <a:defRPr/>
            </a:pPr>
            <a:r>
              <a:rPr lang="en-US" altLang="en-US" sz="2000" dirty="0">
                <a:latin typeface="Trebuchet MS" panose="020B0603020202020204" pitchFamily="34" charset="0"/>
                <a:ea typeface="ＭＳ Ｐゴシック" pitchFamily="34" charset="-128"/>
                <a:cs typeface="Arial" panose="020B0604020202020204" pitchFamily="34" charset="0"/>
              </a:rPr>
              <a:t>E.g. 	1.	A sample of 500 members of the automobile club selected.</a:t>
            </a:r>
          </a:p>
          <a:p>
            <a:pPr marL="900113" indent="-900113" eaLnBrk="1" hangingPunct="1">
              <a:buFontTx/>
              <a:buNone/>
              <a:tabLst>
                <a:tab pos="531813" algn="l"/>
              </a:tabLst>
              <a:defRPr/>
            </a:pPr>
            <a:r>
              <a:rPr lang="en-US" altLang="en-US" sz="2000" dirty="0">
                <a:latin typeface="Trebuchet MS" panose="020B0603020202020204" pitchFamily="34" charset="0"/>
                <a:ea typeface="ＭＳ Ｐゴシック" pitchFamily="34" charset="-128"/>
                <a:cs typeface="Arial" panose="020B0604020202020204" pitchFamily="34" charset="0"/>
              </a:rPr>
              <a:t>	2.	A sample of 1000 prawns selected from different sections of the freshwater prawn Farm A.</a:t>
            </a:r>
          </a:p>
        </p:txBody>
      </p:sp>
      <p:sp>
        <p:nvSpPr>
          <p:cNvPr id="33796"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CA72C74D-048E-473D-A214-6D5F9EEDCDB5}" type="slidenum">
              <a:rPr lang="en-AU" altLang="en-US" sz="1400" b="1">
                <a:latin typeface="Trebuchet MS" pitchFamily="34" charset="0"/>
                <a:cs typeface="Arial" pitchFamily="34" charset="0"/>
              </a:rPr>
              <a:pPr/>
              <a:t>21</a:t>
            </a:fld>
            <a:endParaRPr lang="en-AU" altLang="en-US" sz="1400" b="1">
              <a:latin typeface="Trebuchet MS"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684213" y="1557338"/>
            <a:ext cx="7772400" cy="4114800"/>
          </a:xfrm>
        </p:spPr>
        <p:txBody>
          <a:bodyPr/>
          <a:lstStyle/>
          <a:p>
            <a:pPr eaLnBrk="1" hangingPunct="1">
              <a:buFontTx/>
              <a:buNone/>
              <a:defRPr/>
            </a:pPr>
            <a:r>
              <a:rPr lang="en-US" altLang="en-US" b="1" dirty="0">
                <a:solidFill>
                  <a:srgbClr val="0000FF"/>
                </a:solidFill>
                <a:latin typeface="Trebuchet MS" pitchFamily="34" charset="0"/>
                <a:cs typeface="Arial" pitchFamily="34" charset="0"/>
              </a:rPr>
              <a:t>Parameter</a:t>
            </a:r>
            <a:endParaRPr lang="en-US" altLang="en-US" dirty="0">
              <a:latin typeface="Trebuchet MS" pitchFamily="34" charset="0"/>
              <a:cs typeface="Arial" pitchFamily="34" charset="0"/>
            </a:endParaRPr>
          </a:p>
          <a:p>
            <a:pPr marL="0" indent="0" eaLnBrk="1" hangingPunct="1">
              <a:buFont typeface="Arial" pitchFamily="34" charset="0"/>
              <a:buNone/>
              <a:defRPr/>
            </a:pPr>
            <a:r>
              <a:rPr lang="en-US" altLang="en-US" dirty="0">
                <a:latin typeface="Trebuchet MS" pitchFamily="34" charset="0"/>
                <a:cs typeface="Arial" pitchFamily="34" charset="0"/>
              </a:rPr>
              <a:t>A descriptive measure of a </a:t>
            </a:r>
            <a:r>
              <a:rPr lang="en-US" altLang="en-US" b="1" i="1" dirty="0">
                <a:latin typeface="Trebuchet MS" pitchFamily="34" charset="0"/>
                <a:cs typeface="Arial" pitchFamily="34" charset="0"/>
              </a:rPr>
              <a:t>population.</a:t>
            </a:r>
            <a:endParaRPr lang="en-US" altLang="en-US" dirty="0">
              <a:latin typeface="Trebuchet MS" pitchFamily="34" charset="0"/>
              <a:cs typeface="Arial" pitchFamily="34" charset="0"/>
            </a:endParaRPr>
          </a:p>
          <a:p>
            <a:pPr eaLnBrk="1" hangingPunct="1">
              <a:defRPr/>
            </a:pPr>
            <a:endParaRPr lang="en-US" altLang="en-US" dirty="0">
              <a:latin typeface="Trebuchet MS" pitchFamily="34" charset="0"/>
              <a:cs typeface="Arial" pitchFamily="34" charset="0"/>
            </a:endParaRPr>
          </a:p>
          <a:p>
            <a:pPr eaLnBrk="1" hangingPunct="1">
              <a:buFontTx/>
              <a:buNone/>
              <a:defRPr/>
            </a:pPr>
            <a:r>
              <a:rPr lang="en-US" altLang="en-US" b="1" dirty="0">
                <a:solidFill>
                  <a:srgbClr val="0000FF"/>
                </a:solidFill>
                <a:latin typeface="Trebuchet MS" pitchFamily="34" charset="0"/>
                <a:cs typeface="Arial" pitchFamily="34" charset="0"/>
              </a:rPr>
              <a:t>Statistic</a:t>
            </a:r>
            <a:endParaRPr lang="en-US" altLang="en-US" dirty="0">
              <a:latin typeface="Trebuchet MS" pitchFamily="34" charset="0"/>
              <a:cs typeface="Arial" pitchFamily="34" charset="0"/>
            </a:endParaRPr>
          </a:p>
          <a:p>
            <a:pPr marL="0" indent="0" eaLnBrk="1" hangingPunct="1">
              <a:buFont typeface="Arial" pitchFamily="34" charset="0"/>
              <a:buNone/>
              <a:defRPr/>
            </a:pPr>
            <a:r>
              <a:rPr lang="en-US" altLang="en-US" dirty="0">
                <a:latin typeface="Trebuchet MS" pitchFamily="34" charset="0"/>
                <a:cs typeface="Arial" pitchFamily="34" charset="0"/>
              </a:rPr>
              <a:t>A descriptive measure of a </a:t>
            </a:r>
            <a:r>
              <a:rPr lang="en-US" altLang="en-US" b="1" i="1" dirty="0">
                <a:latin typeface="Trebuchet MS" pitchFamily="34" charset="0"/>
                <a:cs typeface="Arial" pitchFamily="34" charset="0"/>
              </a:rPr>
              <a:t>sample.</a:t>
            </a:r>
            <a:endParaRPr lang="en-US" altLang="en-US" dirty="0">
              <a:latin typeface="Trebuchet MS" pitchFamily="34" charset="0"/>
              <a:cs typeface="Arial" pitchFamily="34" charset="0"/>
            </a:endParaRPr>
          </a:p>
        </p:txBody>
      </p:sp>
      <p:sp>
        <p:nvSpPr>
          <p:cNvPr id="7" name="Rectangle 2"/>
          <p:cNvSpPr>
            <a:spLocks noGrp="1" noChangeArrowheads="1"/>
          </p:cNvSpPr>
          <p:nvPr>
            <p:ph type="title"/>
          </p:nvPr>
        </p:nvSpPr>
        <p:spPr>
          <a:xfrm>
            <a:off x="684213" y="188913"/>
            <a:ext cx="7772400" cy="809625"/>
          </a:xfrm>
        </p:spPr>
        <p:txBody>
          <a:bodyPr/>
          <a:lstStyle/>
          <a:p>
            <a:pPr algn="l" eaLnBrk="1" hangingPunct="1">
              <a:defRPr/>
            </a:pPr>
            <a:r>
              <a:rPr altLang="en-US" sz="3600" cap="none">
                <a:solidFill>
                  <a:srgbClr val="EA0088"/>
                </a:solidFill>
                <a:latin typeface="Trebuchet MS" panose="020B0603020202020204" pitchFamily="34" charset="0"/>
              </a:rPr>
              <a:t>Key statistical concepts</a:t>
            </a:r>
          </a:p>
        </p:txBody>
      </p:sp>
      <p:sp>
        <p:nvSpPr>
          <p:cNvPr id="34820"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030643AB-0764-4E28-8E86-84078D174F2F}" type="slidenum">
              <a:rPr lang="en-AU" altLang="en-US" sz="1400" b="1">
                <a:latin typeface="Trebuchet MS" pitchFamily="34" charset="0"/>
                <a:cs typeface="Arial" pitchFamily="34" charset="0"/>
              </a:rPr>
              <a:pPr/>
              <a:t>22</a:t>
            </a:fld>
            <a:endParaRPr lang="en-AU" altLang="en-US" sz="1400" b="1">
              <a:latin typeface="Trebuchet MS"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606425" y="4300538"/>
            <a:ext cx="8286750" cy="1085850"/>
          </a:xfrm>
        </p:spPr>
        <p:txBody>
          <a:bodyPr/>
          <a:lstStyle/>
          <a:p>
            <a:pPr marL="0" indent="0" algn="just" eaLnBrk="1" hangingPunct="1">
              <a:spcAft>
                <a:spcPts val="1200"/>
              </a:spcAft>
              <a:buFont typeface="Arial" pitchFamily="34" charset="0"/>
              <a:buNone/>
            </a:pPr>
            <a:r>
              <a:rPr lang="en-US" altLang="en-US" sz="2200">
                <a:solidFill>
                  <a:srgbClr val="009E01"/>
                </a:solidFill>
                <a:latin typeface="Trebuchet MS" pitchFamily="34" charset="0"/>
                <a:cs typeface="Arial" pitchFamily="34" charset="0"/>
              </a:rPr>
              <a:t>A descriptive measure of a population is called a </a:t>
            </a:r>
            <a:r>
              <a:rPr lang="en-US" altLang="en-US" sz="2200" b="1" i="1">
                <a:solidFill>
                  <a:srgbClr val="009E01"/>
                </a:solidFill>
                <a:latin typeface="Trebuchet MS" pitchFamily="34" charset="0"/>
                <a:cs typeface="Arial" pitchFamily="34" charset="0"/>
              </a:rPr>
              <a:t>parameter</a:t>
            </a:r>
            <a:r>
              <a:rPr lang="en-US" altLang="en-US" sz="2200">
                <a:solidFill>
                  <a:srgbClr val="009E01"/>
                </a:solidFill>
                <a:latin typeface="Trebuchet MS" pitchFamily="34" charset="0"/>
                <a:cs typeface="Arial" pitchFamily="34" charset="0"/>
              </a:rPr>
              <a:t> (e.g. Population mean)</a:t>
            </a:r>
          </a:p>
          <a:p>
            <a:pPr marL="0" indent="0" algn="just" eaLnBrk="1" hangingPunct="1">
              <a:buFont typeface="Arial" pitchFamily="34" charset="0"/>
              <a:buNone/>
            </a:pPr>
            <a:r>
              <a:rPr lang="en-US" altLang="en-US" sz="2200">
                <a:solidFill>
                  <a:srgbClr val="009E01"/>
                </a:solidFill>
                <a:latin typeface="Trebuchet MS" pitchFamily="34" charset="0"/>
                <a:cs typeface="Arial" pitchFamily="34" charset="0"/>
              </a:rPr>
              <a:t>A descriptive measure of a sample is called a </a:t>
            </a:r>
            <a:r>
              <a:rPr lang="en-US" altLang="en-US" sz="2200" b="1" i="1">
                <a:solidFill>
                  <a:srgbClr val="009E01"/>
                </a:solidFill>
                <a:latin typeface="Trebuchet MS" pitchFamily="34" charset="0"/>
                <a:cs typeface="Arial" pitchFamily="34" charset="0"/>
              </a:rPr>
              <a:t>statistic</a:t>
            </a:r>
            <a:r>
              <a:rPr lang="en-US" altLang="en-US" sz="2200">
                <a:solidFill>
                  <a:srgbClr val="009E01"/>
                </a:solidFill>
                <a:latin typeface="Trebuchet MS" pitchFamily="34" charset="0"/>
                <a:cs typeface="Arial" pitchFamily="34" charset="0"/>
              </a:rPr>
              <a:t> (e.g. Sample mean)</a:t>
            </a:r>
          </a:p>
        </p:txBody>
      </p:sp>
      <p:sp>
        <p:nvSpPr>
          <p:cNvPr id="35843" name="Text Box 4"/>
          <p:cNvSpPr txBox="1">
            <a:spLocks noChangeArrowheads="1"/>
          </p:cNvSpPr>
          <p:nvPr/>
        </p:nvSpPr>
        <p:spPr bwMode="auto">
          <a:xfrm>
            <a:off x="590550" y="3525838"/>
            <a:ext cx="1804988" cy="523875"/>
          </a:xfrm>
          <a:prstGeom prst="rect">
            <a:avLst/>
          </a:prstGeom>
          <a:noFill/>
          <a:ln w="9525">
            <a:noFill/>
            <a:miter lim="800000"/>
            <a:headEnd/>
            <a:tailEnd/>
          </a:ln>
        </p:spPr>
        <p:txBody>
          <a:bodyPr wrap="none">
            <a:spAutoFit/>
          </a:bodyPr>
          <a:lstStyle/>
          <a:p>
            <a:r>
              <a:rPr lang="en-US" altLang="en-US" sz="2800">
                <a:latin typeface="Tahoma" pitchFamily="34" charset="0"/>
                <a:cs typeface="Arial" pitchFamily="34" charset="0"/>
              </a:rPr>
              <a:t>Parameter</a:t>
            </a:r>
          </a:p>
        </p:txBody>
      </p:sp>
      <p:sp>
        <p:nvSpPr>
          <p:cNvPr id="35844" name="Text Box 5"/>
          <p:cNvSpPr txBox="1">
            <a:spLocks noChangeArrowheads="1"/>
          </p:cNvSpPr>
          <p:nvPr/>
        </p:nvSpPr>
        <p:spPr bwMode="auto">
          <a:xfrm>
            <a:off x="922338" y="1036638"/>
            <a:ext cx="2065337" cy="579437"/>
          </a:xfrm>
          <a:prstGeom prst="rect">
            <a:avLst/>
          </a:prstGeom>
          <a:noFill/>
          <a:ln w="9525">
            <a:noFill/>
            <a:miter lim="800000"/>
            <a:headEnd/>
            <a:tailEnd/>
          </a:ln>
        </p:spPr>
        <p:txBody>
          <a:bodyPr wrap="none">
            <a:spAutoFit/>
          </a:bodyPr>
          <a:lstStyle/>
          <a:p>
            <a:r>
              <a:rPr lang="en-US" altLang="en-US" sz="3200">
                <a:latin typeface="Tahoma" pitchFamily="34" charset="0"/>
                <a:cs typeface="Arial" pitchFamily="34" charset="0"/>
              </a:rPr>
              <a:t>Population</a:t>
            </a:r>
          </a:p>
        </p:txBody>
      </p:sp>
      <p:sp>
        <p:nvSpPr>
          <p:cNvPr id="35845" name="Text Box 6"/>
          <p:cNvSpPr txBox="1">
            <a:spLocks noChangeArrowheads="1"/>
          </p:cNvSpPr>
          <p:nvPr/>
        </p:nvSpPr>
        <p:spPr bwMode="auto">
          <a:xfrm>
            <a:off x="6227763" y="1125538"/>
            <a:ext cx="1498600" cy="579437"/>
          </a:xfrm>
          <a:prstGeom prst="rect">
            <a:avLst/>
          </a:prstGeom>
          <a:noFill/>
          <a:ln w="9525">
            <a:noFill/>
            <a:miter lim="800000"/>
            <a:headEnd/>
            <a:tailEnd/>
          </a:ln>
        </p:spPr>
        <p:txBody>
          <a:bodyPr wrap="none">
            <a:spAutoFit/>
          </a:bodyPr>
          <a:lstStyle/>
          <a:p>
            <a:r>
              <a:rPr lang="en-US" altLang="en-US" sz="3200">
                <a:latin typeface="Tahoma" pitchFamily="34" charset="0"/>
                <a:cs typeface="Arial" pitchFamily="34" charset="0"/>
              </a:rPr>
              <a:t>Sample</a:t>
            </a:r>
          </a:p>
        </p:txBody>
      </p:sp>
      <p:sp>
        <p:nvSpPr>
          <p:cNvPr id="35846" name="Text Box 7"/>
          <p:cNvSpPr txBox="1">
            <a:spLocks noChangeArrowheads="1"/>
          </p:cNvSpPr>
          <p:nvPr/>
        </p:nvSpPr>
        <p:spPr bwMode="auto">
          <a:xfrm>
            <a:off x="6359525" y="3265488"/>
            <a:ext cx="1423988" cy="522287"/>
          </a:xfrm>
          <a:prstGeom prst="rect">
            <a:avLst/>
          </a:prstGeom>
          <a:noFill/>
          <a:ln w="9525">
            <a:noFill/>
            <a:miter lim="800000"/>
            <a:headEnd/>
            <a:tailEnd/>
          </a:ln>
        </p:spPr>
        <p:txBody>
          <a:bodyPr wrap="none">
            <a:spAutoFit/>
          </a:bodyPr>
          <a:lstStyle/>
          <a:p>
            <a:r>
              <a:rPr lang="en-US" altLang="en-US" sz="2800">
                <a:latin typeface="Tahoma" pitchFamily="34" charset="0"/>
                <a:cs typeface="Arial" pitchFamily="34" charset="0"/>
              </a:rPr>
              <a:t>Statistic</a:t>
            </a:r>
          </a:p>
        </p:txBody>
      </p:sp>
      <p:sp>
        <p:nvSpPr>
          <p:cNvPr id="35847" name="AutoShape 33"/>
          <p:cNvSpPr>
            <a:spLocks noChangeArrowheads="1"/>
          </p:cNvSpPr>
          <p:nvPr/>
        </p:nvSpPr>
        <p:spPr bwMode="auto">
          <a:xfrm>
            <a:off x="4022725" y="2063750"/>
            <a:ext cx="1219200" cy="685800"/>
          </a:xfrm>
          <a:prstGeom prst="rightArrow">
            <a:avLst>
              <a:gd name="adj1" fmla="val 50000"/>
              <a:gd name="adj2" fmla="val 44444"/>
            </a:avLst>
          </a:prstGeom>
          <a:solidFill>
            <a:srgbClr val="CC99FF"/>
          </a:solidFill>
          <a:ln w="9525">
            <a:solidFill>
              <a:schemeClr val="tx1"/>
            </a:solidFill>
            <a:miter lim="800000"/>
            <a:headEnd/>
            <a:tailEnd/>
          </a:ln>
        </p:spPr>
        <p:txBody>
          <a:bodyPr wrap="none" anchor="ctr"/>
          <a:lstStyle/>
          <a:p>
            <a:pPr algn="ctr"/>
            <a:r>
              <a:rPr lang="en-US" altLang="en-US">
                <a:latin typeface="Tahoma" pitchFamily="34" charset="0"/>
                <a:cs typeface="Arial" pitchFamily="34" charset="0"/>
              </a:rPr>
              <a:t>Subset</a:t>
            </a:r>
          </a:p>
        </p:txBody>
      </p:sp>
      <p:grpSp>
        <p:nvGrpSpPr>
          <p:cNvPr id="35848" name="Group 36"/>
          <p:cNvGrpSpPr>
            <a:grpSpLocks/>
          </p:cNvGrpSpPr>
          <p:nvPr/>
        </p:nvGrpSpPr>
        <p:grpSpPr bwMode="auto">
          <a:xfrm>
            <a:off x="350838" y="1628775"/>
            <a:ext cx="3429000" cy="2027238"/>
            <a:chOff x="192" y="960"/>
            <a:chExt cx="2575" cy="1645"/>
          </a:xfrm>
        </p:grpSpPr>
        <p:sp>
          <p:nvSpPr>
            <p:cNvPr id="35857" name="Freeform 37"/>
            <p:cNvSpPr>
              <a:spLocks/>
            </p:cNvSpPr>
            <p:nvPr/>
          </p:nvSpPr>
          <p:spPr bwMode="auto">
            <a:xfrm>
              <a:off x="192" y="960"/>
              <a:ext cx="2575" cy="1645"/>
            </a:xfrm>
            <a:custGeom>
              <a:avLst/>
              <a:gdLst>
                <a:gd name="T0" fmla="*/ 440 w 2575"/>
                <a:gd name="T1" fmla="*/ 136 h 1645"/>
                <a:gd name="T2" fmla="*/ 8 w 2575"/>
                <a:gd name="T3" fmla="*/ 296 h 1645"/>
                <a:gd name="T4" fmla="*/ 16 w 2575"/>
                <a:gd name="T5" fmla="*/ 792 h 1645"/>
                <a:gd name="T6" fmla="*/ 64 w 2575"/>
                <a:gd name="T7" fmla="*/ 888 h 1645"/>
                <a:gd name="T8" fmla="*/ 176 w 2575"/>
                <a:gd name="T9" fmla="*/ 1176 h 1645"/>
                <a:gd name="T10" fmla="*/ 216 w 2575"/>
                <a:gd name="T11" fmla="*/ 1256 h 1645"/>
                <a:gd name="T12" fmla="*/ 272 w 2575"/>
                <a:gd name="T13" fmla="*/ 1304 h 1645"/>
                <a:gd name="T14" fmla="*/ 296 w 2575"/>
                <a:gd name="T15" fmla="*/ 1328 h 1645"/>
                <a:gd name="T16" fmla="*/ 352 w 2575"/>
                <a:gd name="T17" fmla="*/ 1344 h 1645"/>
                <a:gd name="T18" fmla="*/ 624 w 2575"/>
                <a:gd name="T19" fmla="*/ 1312 h 1645"/>
                <a:gd name="T20" fmla="*/ 776 w 2575"/>
                <a:gd name="T21" fmla="*/ 1272 h 1645"/>
                <a:gd name="T22" fmla="*/ 984 w 2575"/>
                <a:gd name="T23" fmla="*/ 1280 h 1645"/>
                <a:gd name="T24" fmla="*/ 1088 w 2575"/>
                <a:gd name="T25" fmla="*/ 1320 h 1645"/>
                <a:gd name="T26" fmla="*/ 1384 w 2575"/>
                <a:gd name="T27" fmla="*/ 1440 h 1645"/>
                <a:gd name="T28" fmla="*/ 1496 w 2575"/>
                <a:gd name="T29" fmla="*/ 1512 h 1645"/>
                <a:gd name="T30" fmla="*/ 1752 w 2575"/>
                <a:gd name="T31" fmla="*/ 1632 h 1645"/>
                <a:gd name="T32" fmla="*/ 2008 w 2575"/>
                <a:gd name="T33" fmla="*/ 1600 h 1645"/>
                <a:gd name="T34" fmla="*/ 2128 w 2575"/>
                <a:gd name="T35" fmla="*/ 1512 h 1645"/>
                <a:gd name="T36" fmla="*/ 2200 w 2575"/>
                <a:gd name="T37" fmla="*/ 1464 h 1645"/>
                <a:gd name="T38" fmla="*/ 2336 w 2575"/>
                <a:gd name="T39" fmla="*/ 1328 h 1645"/>
                <a:gd name="T40" fmla="*/ 2456 w 2575"/>
                <a:gd name="T41" fmla="*/ 1176 h 1645"/>
                <a:gd name="T42" fmla="*/ 2520 w 2575"/>
                <a:gd name="T43" fmla="*/ 1040 h 1645"/>
                <a:gd name="T44" fmla="*/ 2232 w 2575"/>
                <a:gd name="T45" fmla="*/ 488 h 1645"/>
                <a:gd name="T46" fmla="*/ 2120 w 2575"/>
                <a:gd name="T47" fmla="*/ 472 h 1645"/>
                <a:gd name="T48" fmla="*/ 2000 w 2575"/>
                <a:gd name="T49" fmla="*/ 448 h 1645"/>
                <a:gd name="T50" fmla="*/ 1840 w 2575"/>
                <a:gd name="T51" fmla="*/ 264 h 1645"/>
                <a:gd name="T52" fmla="*/ 1800 w 2575"/>
                <a:gd name="T53" fmla="*/ 224 h 1645"/>
                <a:gd name="T54" fmla="*/ 1760 w 2575"/>
                <a:gd name="T55" fmla="*/ 192 h 1645"/>
                <a:gd name="T56" fmla="*/ 1728 w 2575"/>
                <a:gd name="T57" fmla="*/ 144 h 1645"/>
                <a:gd name="T58" fmla="*/ 1352 w 2575"/>
                <a:gd name="T59" fmla="*/ 0 h 1645"/>
                <a:gd name="T60" fmla="*/ 672 w 2575"/>
                <a:gd name="T61" fmla="*/ 8 h 1645"/>
                <a:gd name="T62" fmla="*/ 424 w 2575"/>
                <a:gd name="T63" fmla="*/ 88 h 1645"/>
                <a:gd name="T64" fmla="*/ 440 w 2575"/>
                <a:gd name="T65" fmla="*/ 136 h 16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75"/>
                <a:gd name="T100" fmla="*/ 0 h 1645"/>
                <a:gd name="T101" fmla="*/ 2575 w 2575"/>
                <a:gd name="T102" fmla="*/ 1645 h 16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75" h="1645">
                  <a:moveTo>
                    <a:pt x="440" y="136"/>
                  </a:moveTo>
                  <a:cubicBezTo>
                    <a:pt x="110" y="170"/>
                    <a:pt x="62" y="79"/>
                    <a:pt x="8" y="296"/>
                  </a:cubicBezTo>
                  <a:cubicBezTo>
                    <a:pt x="10" y="461"/>
                    <a:pt x="0" y="627"/>
                    <a:pt x="16" y="792"/>
                  </a:cubicBezTo>
                  <a:cubicBezTo>
                    <a:pt x="19" y="827"/>
                    <a:pt x="52" y="854"/>
                    <a:pt x="64" y="888"/>
                  </a:cubicBezTo>
                  <a:cubicBezTo>
                    <a:pt x="108" y="1020"/>
                    <a:pt x="77" y="1044"/>
                    <a:pt x="176" y="1176"/>
                  </a:cubicBezTo>
                  <a:cubicBezTo>
                    <a:pt x="196" y="1236"/>
                    <a:pt x="181" y="1210"/>
                    <a:pt x="216" y="1256"/>
                  </a:cubicBezTo>
                  <a:cubicBezTo>
                    <a:pt x="231" y="1302"/>
                    <a:pt x="212" y="1264"/>
                    <a:pt x="272" y="1304"/>
                  </a:cubicBezTo>
                  <a:cubicBezTo>
                    <a:pt x="281" y="1310"/>
                    <a:pt x="286" y="1322"/>
                    <a:pt x="296" y="1328"/>
                  </a:cubicBezTo>
                  <a:cubicBezTo>
                    <a:pt x="312" y="1337"/>
                    <a:pt x="333" y="1337"/>
                    <a:pt x="352" y="1344"/>
                  </a:cubicBezTo>
                  <a:cubicBezTo>
                    <a:pt x="442" y="1332"/>
                    <a:pt x="534" y="1331"/>
                    <a:pt x="624" y="1312"/>
                  </a:cubicBezTo>
                  <a:cubicBezTo>
                    <a:pt x="682" y="1298"/>
                    <a:pt x="713" y="1279"/>
                    <a:pt x="776" y="1272"/>
                  </a:cubicBezTo>
                  <a:cubicBezTo>
                    <a:pt x="845" y="1274"/>
                    <a:pt x="914" y="1273"/>
                    <a:pt x="984" y="1280"/>
                  </a:cubicBezTo>
                  <a:cubicBezTo>
                    <a:pt x="1005" y="1282"/>
                    <a:pt x="1071" y="1313"/>
                    <a:pt x="1088" y="1320"/>
                  </a:cubicBezTo>
                  <a:cubicBezTo>
                    <a:pt x="1188" y="1356"/>
                    <a:pt x="1283" y="1399"/>
                    <a:pt x="1384" y="1440"/>
                  </a:cubicBezTo>
                  <a:cubicBezTo>
                    <a:pt x="1488" y="1527"/>
                    <a:pt x="1369" y="1434"/>
                    <a:pt x="1496" y="1512"/>
                  </a:cubicBezTo>
                  <a:cubicBezTo>
                    <a:pt x="1592" y="1571"/>
                    <a:pt x="1632" y="1617"/>
                    <a:pt x="1752" y="1632"/>
                  </a:cubicBezTo>
                  <a:cubicBezTo>
                    <a:pt x="1837" y="1625"/>
                    <a:pt x="1934" y="1645"/>
                    <a:pt x="2008" y="1600"/>
                  </a:cubicBezTo>
                  <a:cubicBezTo>
                    <a:pt x="2050" y="1573"/>
                    <a:pt x="2087" y="1540"/>
                    <a:pt x="2128" y="1512"/>
                  </a:cubicBezTo>
                  <a:cubicBezTo>
                    <a:pt x="2151" y="1495"/>
                    <a:pt x="2200" y="1464"/>
                    <a:pt x="2200" y="1464"/>
                  </a:cubicBezTo>
                  <a:cubicBezTo>
                    <a:pt x="2240" y="1403"/>
                    <a:pt x="2277" y="1371"/>
                    <a:pt x="2336" y="1328"/>
                  </a:cubicBezTo>
                  <a:cubicBezTo>
                    <a:pt x="2371" y="1256"/>
                    <a:pt x="2406" y="1235"/>
                    <a:pt x="2456" y="1176"/>
                  </a:cubicBezTo>
                  <a:cubicBezTo>
                    <a:pt x="2500" y="1059"/>
                    <a:pt x="2473" y="1101"/>
                    <a:pt x="2520" y="1040"/>
                  </a:cubicBezTo>
                  <a:cubicBezTo>
                    <a:pt x="2575" y="818"/>
                    <a:pt x="2421" y="593"/>
                    <a:pt x="2232" y="488"/>
                  </a:cubicBezTo>
                  <a:cubicBezTo>
                    <a:pt x="2204" y="472"/>
                    <a:pt x="2129" y="472"/>
                    <a:pt x="2120" y="472"/>
                  </a:cubicBezTo>
                  <a:cubicBezTo>
                    <a:pt x="2080" y="458"/>
                    <a:pt x="2041" y="453"/>
                    <a:pt x="2000" y="448"/>
                  </a:cubicBezTo>
                  <a:cubicBezTo>
                    <a:pt x="1929" y="401"/>
                    <a:pt x="1894" y="325"/>
                    <a:pt x="1840" y="264"/>
                  </a:cubicBezTo>
                  <a:cubicBezTo>
                    <a:pt x="1827" y="249"/>
                    <a:pt x="1814" y="236"/>
                    <a:pt x="1800" y="224"/>
                  </a:cubicBezTo>
                  <a:cubicBezTo>
                    <a:pt x="1787" y="212"/>
                    <a:pt x="1771" y="204"/>
                    <a:pt x="1760" y="192"/>
                  </a:cubicBezTo>
                  <a:cubicBezTo>
                    <a:pt x="1747" y="177"/>
                    <a:pt x="1742" y="156"/>
                    <a:pt x="1728" y="144"/>
                  </a:cubicBezTo>
                  <a:cubicBezTo>
                    <a:pt x="1624" y="55"/>
                    <a:pt x="1482" y="21"/>
                    <a:pt x="1352" y="0"/>
                  </a:cubicBezTo>
                  <a:cubicBezTo>
                    <a:pt x="1125" y="2"/>
                    <a:pt x="898" y="0"/>
                    <a:pt x="672" y="8"/>
                  </a:cubicBezTo>
                  <a:cubicBezTo>
                    <a:pt x="588" y="10"/>
                    <a:pt x="502" y="61"/>
                    <a:pt x="424" y="88"/>
                  </a:cubicBezTo>
                  <a:cubicBezTo>
                    <a:pt x="414" y="136"/>
                    <a:pt x="403" y="123"/>
                    <a:pt x="440" y="136"/>
                  </a:cubicBezTo>
                  <a:close/>
                </a:path>
              </a:pathLst>
            </a:custGeom>
            <a:solidFill>
              <a:srgbClr val="CCFFFF"/>
            </a:solidFill>
            <a:ln w="9525">
              <a:solidFill>
                <a:schemeClr val="tx1"/>
              </a:solidFill>
              <a:round/>
              <a:headEnd/>
              <a:tailEnd/>
            </a:ln>
          </p:spPr>
          <p:txBody>
            <a:bodyPr wrap="none" anchor="ctr"/>
            <a:lstStyle/>
            <a:p>
              <a:endParaRPr lang="en-AU"/>
            </a:p>
          </p:txBody>
        </p:sp>
        <p:sp>
          <p:nvSpPr>
            <p:cNvPr id="35858" name="Oval 38"/>
            <p:cNvSpPr>
              <a:spLocks noChangeArrowheads="1"/>
            </p:cNvSpPr>
            <p:nvPr/>
          </p:nvSpPr>
          <p:spPr bwMode="auto">
            <a:xfrm>
              <a:off x="480" y="2000"/>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59" name="Oval 39"/>
            <p:cNvSpPr>
              <a:spLocks noChangeArrowheads="1"/>
            </p:cNvSpPr>
            <p:nvPr/>
          </p:nvSpPr>
          <p:spPr bwMode="auto">
            <a:xfrm>
              <a:off x="336" y="1328"/>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60" name="Oval 40"/>
            <p:cNvSpPr>
              <a:spLocks noChangeArrowheads="1"/>
            </p:cNvSpPr>
            <p:nvPr/>
          </p:nvSpPr>
          <p:spPr bwMode="auto">
            <a:xfrm>
              <a:off x="768" y="1472"/>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61" name="Oval 41"/>
            <p:cNvSpPr>
              <a:spLocks noChangeArrowheads="1"/>
            </p:cNvSpPr>
            <p:nvPr/>
          </p:nvSpPr>
          <p:spPr bwMode="auto">
            <a:xfrm>
              <a:off x="2016" y="2240"/>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62" name="Oval 42"/>
            <p:cNvSpPr>
              <a:spLocks noChangeArrowheads="1"/>
            </p:cNvSpPr>
            <p:nvPr/>
          </p:nvSpPr>
          <p:spPr bwMode="auto">
            <a:xfrm>
              <a:off x="720" y="1088"/>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63" name="Oval 43"/>
            <p:cNvSpPr>
              <a:spLocks noChangeArrowheads="1"/>
            </p:cNvSpPr>
            <p:nvPr/>
          </p:nvSpPr>
          <p:spPr bwMode="auto">
            <a:xfrm>
              <a:off x="1776" y="1376"/>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64" name="Oval 44"/>
            <p:cNvSpPr>
              <a:spLocks noChangeArrowheads="1"/>
            </p:cNvSpPr>
            <p:nvPr/>
          </p:nvSpPr>
          <p:spPr bwMode="auto">
            <a:xfrm>
              <a:off x="336" y="1568"/>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65" name="Oval 45"/>
            <p:cNvSpPr>
              <a:spLocks noChangeArrowheads="1"/>
            </p:cNvSpPr>
            <p:nvPr/>
          </p:nvSpPr>
          <p:spPr bwMode="auto">
            <a:xfrm>
              <a:off x="1248" y="1952"/>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66" name="Oval 46"/>
            <p:cNvSpPr>
              <a:spLocks noChangeArrowheads="1"/>
            </p:cNvSpPr>
            <p:nvPr/>
          </p:nvSpPr>
          <p:spPr bwMode="auto">
            <a:xfrm>
              <a:off x="1872" y="1712"/>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67" name="Oval 47"/>
            <p:cNvSpPr>
              <a:spLocks noChangeArrowheads="1"/>
            </p:cNvSpPr>
            <p:nvPr/>
          </p:nvSpPr>
          <p:spPr bwMode="auto">
            <a:xfrm>
              <a:off x="1248" y="1424"/>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68" name="Oval 48"/>
            <p:cNvSpPr>
              <a:spLocks noChangeArrowheads="1"/>
            </p:cNvSpPr>
            <p:nvPr/>
          </p:nvSpPr>
          <p:spPr bwMode="auto">
            <a:xfrm>
              <a:off x="1536" y="2240"/>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69" name="Oval 49"/>
            <p:cNvSpPr>
              <a:spLocks noChangeArrowheads="1"/>
            </p:cNvSpPr>
            <p:nvPr/>
          </p:nvSpPr>
          <p:spPr bwMode="auto">
            <a:xfrm>
              <a:off x="2256" y="1952"/>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70" name="Oval 50"/>
            <p:cNvSpPr>
              <a:spLocks noChangeArrowheads="1"/>
            </p:cNvSpPr>
            <p:nvPr/>
          </p:nvSpPr>
          <p:spPr bwMode="auto">
            <a:xfrm>
              <a:off x="1344" y="1184"/>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71" name="Oval 51"/>
            <p:cNvSpPr>
              <a:spLocks noChangeArrowheads="1"/>
            </p:cNvSpPr>
            <p:nvPr/>
          </p:nvSpPr>
          <p:spPr bwMode="auto">
            <a:xfrm>
              <a:off x="528" y="1760"/>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72" name="Oval 52"/>
            <p:cNvSpPr>
              <a:spLocks noChangeArrowheads="1"/>
            </p:cNvSpPr>
            <p:nvPr/>
          </p:nvSpPr>
          <p:spPr bwMode="auto">
            <a:xfrm>
              <a:off x="960" y="1664"/>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73" name="Oval 53"/>
            <p:cNvSpPr>
              <a:spLocks noChangeArrowheads="1"/>
            </p:cNvSpPr>
            <p:nvPr/>
          </p:nvSpPr>
          <p:spPr bwMode="auto">
            <a:xfrm>
              <a:off x="1632" y="1808"/>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74" name="Oval 54"/>
            <p:cNvSpPr>
              <a:spLocks noChangeArrowheads="1"/>
            </p:cNvSpPr>
            <p:nvPr/>
          </p:nvSpPr>
          <p:spPr bwMode="auto">
            <a:xfrm>
              <a:off x="2496" y="1760"/>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75" name="Oval 55"/>
            <p:cNvSpPr>
              <a:spLocks noChangeArrowheads="1"/>
            </p:cNvSpPr>
            <p:nvPr/>
          </p:nvSpPr>
          <p:spPr bwMode="auto">
            <a:xfrm>
              <a:off x="2160" y="1664"/>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76" name="Oval 56"/>
            <p:cNvSpPr>
              <a:spLocks noChangeArrowheads="1"/>
            </p:cNvSpPr>
            <p:nvPr/>
          </p:nvSpPr>
          <p:spPr bwMode="auto">
            <a:xfrm>
              <a:off x="960" y="1280"/>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grpSp>
      <p:grpSp>
        <p:nvGrpSpPr>
          <p:cNvPr id="35849" name="Group 57"/>
          <p:cNvGrpSpPr>
            <a:grpSpLocks/>
          </p:cNvGrpSpPr>
          <p:nvPr/>
        </p:nvGrpSpPr>
        <p:grpSpPr bwMode="auto">
          <a:xfrm>
            <a:off x="5743575" y="2143125"/>
            <a:ext cx="2133600" cy="996950"/>
            <a:chOff x="3552" y="1440"/>
            <a:chExt cx="1712" cy="868"/>
          </a:xfrm>
        </p:grpSpPr>
        <p:sp>
          <p:nvSpPr>
            <p:cNvPr id="35852" name="Freeform 58"/>
            <p:cNvSpPr>
              <a:spLocks/>
            </p:cNvSpPr>
            <p:nvPr/>
          </p:nvSpPr>
          <p:spPr bwMode="auto">
            <a:xfrm>
              <a:off x="3552" y="1440"/>
              <a:ext cx="1712" cy="868"/>
            </a:xfrm>
            <a:custGeom>
              <a:avLst/>
              <a:gdLst>
                <a:gd name="T0" fmla="*/ 2 w 2171"/>
                <a:gd name="T1" fmla="*/ 1 h 1332"/>
                <a:gd name="T2" fmla="*/ 2 w 2171"/>
                <a:gd name="T3" fmla="*/ 1 h 1332"/>
                <a:gd name="T4" fmla="*/ 2 w 2171"/>
                <a:gd name="T5" fmla="*/ 1 h 1332"/>
                <a:gd name="T6" fmla="*/ 2 w 2171"/>
                <a:gd name="T7" fmla="*/ 1 h 1332"/>
                <a:gd name="T8" fmla="*/ 2 w 2171"/>
                <a:gd name="T9" fmla="*/ 1 h 1332"/>
                <a:gd name="T10" fmla="*/ 2 w 2171"/>
                <a:gd name="T11" fmla="*/ 1 h 1332"/>
                <a:gd name="T12" fmla="*/ 2 w 2171"/>
                <a:gd name="T13" fmla="*/ 1 h 1332"/>
                <a:gd name="T14" fmla="*/ 2 w 2171"/>
                <a:gd name="T15" fmla="*/ 1 h 1332"/>
                <a:gd name="T16" fmla="*/ 2 w 2171"/>
                <a:gd name="T17" fmla="*/ 1 h 1332"/>
                <a:gd name="T18" fmla="*/ 2 w 2171"/>
                <a:gd name="T19" fmla="*/ 1 h 1332"/>
                <a:gd name="T20" fmla="*/ 2 w 2171"/>
                <a:gd name="T21" fmla="*/ 1 h 1332"/>
                <a:gd name="T22" fmla="*/ 2 w 2171"/>
                <a:gd name="T23" fmla="*/ 1 h 1332"/>
                <a:gd name="T24" fmla="*/ 2 w 2171"/>
                <a:gd name="T25" fmla="*/ 1 h 1332"/>
                <a:gd name="T26" fmla="*/ 2 w 2171"/>
                <a:gd name="T27" fmla="*/ 1 h 1332"/>
                <a:gd name="T28" fmla="*/ 2 w 2171"/>
                <a:gd name="T29" fmla="*/ 0 h 1332"/>
                <a:gd name="T30" fmla="*/ 2 w 2171"/>
                <a:gd name="T31" fmla="*/ 1 h 1332"/>
                <a:gd name="T32" fmla="*/ 2 w 2171"/>
                <a:gd name="T33" fmla="*/ 1 h 1332"/>
                <a:gd name="T34" fmla="*/ 2 w 2171"/>
                <a:gd name="T35" fmla="*/ 1 h 1332"/>
                <a:gd name="T36" fmla="*/ 2 w 2171"/>
                <a:gd name="T37" fmla="*/ 1 h 13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71"/>
                <a:gd name="T58" fmla="*/ 0 h 1332"/>
                <a:gd name="T59" fmla="*/ 2171 w 2171"/>
                <a:gd name="T60" fmla="*/ 1332 h 13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71" h="1332">
                  <a:moveTo>
                    <a:pt x="995" y="224"/>
                  </a:moveTo>
                  <a:cubicBezTo>
                    <a:pt x="1254" y="173"/>
                    <a:pt x="1469" y="81"/>
                    <a:pt x="1723" y="136"/>
                  </a:cubicBezTo>
                  <a:cubicBezTo>
                    <a:pt x="1737" y="139"/>
                    <a:pt x="1742" y="159"/>
                    <a:pt x="1755" y="168"/>
                  </a:cubicBezTo>
                  <a:cubicBezTo>
                    <a:pt x="1832" y="221"/>
                    <a:pt x="1878" y="255"/>
                    <a:pt x="1939" y="328"/>
                  </a:cubicBezTo>
                  <a:cubicBezTo>
                    <a:pt x="1977" y="374"/>
                    <a:pt x="2059" y="464"/>
                    <a:pt x="2059" y="464"/>
                  </a:cubicBezTo>
                  <a:cubicBezTo>
                    <a:pt x="2083" y="517"/>
                    <a:pt x="2118" y="566"/>
                    <a:pt x="2131" y="624"/>
                  </a:cubicBezTo>
                  <a:cubicBezTo>
                    <a:pt x="2145" y="690"/>
                    <a:pt x="2154" y="757"/>
                    <a:pt x="2171" y="824"/>
                  </a:cubicBezTo>
                  <a:cubicBezTo>
                    <a:pt x="2163" y="888"/>
                    <a:pt x="2165" y="954"/>
                    <a:pt x="2147" y="1016"/>
                  </a:cubicBezTo>
                  <a:cubicBezTo>
                    <a:pt x="2132" y="1064"/>
                    <a:pt x="1995" y="1126"/>
                    <a:pt x="1971" y="1136"/>
                  </a:cubicBezTo>
                  <a:cubicBezTo>
                    <a:pt x="1815" y="1194"/>
                    <a:pt x="1666" y="1276"/>
                    <a:pt x="1507" y="1320"/>
                  </a:cubicBezTo>
                  <a:cubicBezTo>
                    <a:pt x="1365" y="1316"/>
                    <a:pt x="1221" y="1332"/>
                    <a:pt x="1083" y="1304"/>
                  </a:cubicBezTo>
                  <a:cubicBezTo>
                    <a:pt x="849" y="1255"/>
                    <a:pt x="617" y="1120"/>
                    <a:pt x="435" y="968"/>
                  </a:cubicBezTo>
                  <a:cubicBezTo>
                    <a:pt x="335" y="885"/>
                    <a:pt x="261" y="775"/>
                    <a:pt x="155" y="704"/>
                  </a:cubicBezTo>
                  <a:cubicBezTo>
                    <a:pt x="98" y="614"/>
                    <a:pt x="65" y="521"/>
                    <a:pt x="27" y="424"/>
                  </a:cubicBezTo>
                  <a:cubicBezTo>
                    <a:pt x="0" y="236"/>
                    <a:pt x="53" y="37"/>
                    <a:pt x="243" y="0"/>
                  </a:cubicBezTo>
                  <a:cubicBezTo>
                    <a:pt x="427" y="14"/>
                    <a:pt x="541" y="11"/>
                    <a:pt x="699" y="64"/>
                  </a:cubicBezTo>
                  <a:cubicBezTo>
                    <a:pt x="724" y="89"/>
                    <a:pt x="760" y="140"/>
                    <a:pt x="795" y="152"/>
                  </a:cubicBezTo>
                  <a:cubicBezTo>
                    <a:pt x="864" y="221"/>
                    <a:pt x="830" y="206"/>
                    <a:pt x="883" y="224"/>
                  </a:cubicBezTo>
                  <a:cubicBezTo>
                    <a:pt x="997" y="215"/>
                    <a:pt x="995" y="178"/>
                    <a:pt x="995" y="224"/>
                  </a:cubicBezTo>
                  <a:close/>
                </a:path>
              </a:pathLst>
            </a:custGeom>
            <a:solidFill>
              <a:srgbClr val="CCFFCC"/>
            </a:solidFill>
            <a:ln w="9525">
              <a:solidFill>
                <a:schemeClr val="tx1"/>
              </a:solidFill>
              <a:round/>
              <a:headEnd/>
              <a:tailEnd/>
            </a:ln>
          </p:spPr>
          <p:txBody>
            <a:bodyPr wrap="none" anchor="ctr"/>
            <a:lstStyle/>
            <a:p>
              <a:endParaRPr lang="en-AU"/>
            </a:p>
          </p:txBody>
        </p:sp>
        <p:sp>
          <p:nvSpPr>
            <p:cNvPr id="35853" name="Oval 59"/>
            <p:cNvSpPr>
              <a:spLocks noChangeArrowheads="1"/>
            </p:cNvSpPr>
            <p:nvPr/>
          </p:nvSpPr>
          <p:spPr bwMode="auto">
            <a:xfrm>
              <a:off x="3936" y="1680"/>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54" name="Oval 60"/>
            <p:cNvSpPr>
              <a:spLocks noChangeArrowheads="1"/>
            </p:cNvSpPr>
            <p:nvPr/>
          </p:nvSpPr>
          <p:spPr bwMode="auto">
            <a:xfrm>
              <a:off x="4320" y="1920"/>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55" name="Oval 61"/>
            <p:cNvSpPr>
              <a:spLocks noChangeArrowheads="1"/>
            </p:cNvSpPr>
            <p:nvPr/>
          </p:nvSpPr>
          <p:spPr bwMode="auto">
            <a:xfrm>
              <a:off x="4896" y="1920"/>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5856" name="Oval 62"/>
            <p:cNvSpPr>
              <a:spLocks noChangeArrowheads="1"/>
            </p:cNvSpPr>
            <p:nvPr/>
          </p:nvSpPr>
          <p:spPr bwMode="auto">
            <a:xfrm>
              <a:off x="4608" y="1872"/>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grpSp>
      <p:sp>
        <p:nvSpPr>
          <p:cNvPr id="39" name="Rectangle 2"/>
          <p:cNvSpPr>
            <a:spLocks noGrp="1" noChangeArrowheads="1"/>
          </p:cNvSpPr>
          <p:nvPr>
            <p:ph type="title"/>
          </p:nvPr>
        </p:nvSpPr>
        <p:spPr>
          <a:xfrm>
            <a:off x="684213" y="188913"/>
            <a:ext cx="7772400" cy="809625"/>
          </a:xfrm>
        </p:spPr>
        <p:txBody>
          <a:bodyPr/>
          <a:lstStyle/>
          <a:p>
            <a:pPr algn="l" eaLnBrk="1" hangingPunct="1">
              <a:defRPr/>
            </a:pPr>
            <a:r>
              <a:rPr altLang="en-US" sz="3600" cap="none">
                <a:solidFill>
                  <a:srgbClr val="EA0088"/>
                </a:solidFill>
                <a:latin typeface="Trebuchet MS" panose="020B0603020202020204" pitchFamily="34" charset="0"/>
              </a:rPr>
              <a:t>Key statistical concepts</a:t>
            </a:r>
          </a:p>
        </p:txBody>
      </p:sp>
      <p:sp>
        <p:nvSpPr>
          <p:cNvPr id="35851"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97263B74-1EEE-4ECE-9231-8DF0313C5276}" type="slidenum">
              <a:rPr lang="en-AU" altLang="en-US" sz="1400" b="1">
                <a:latin typeface="Trebuchet MS" pitchFamily="34" charset="0"/>
                <a:cs typeface="Arial" pitchFamily="34" charset="0"/>
              </a:rPr>
              <a:pPr/>
              <a:t>23</a:t>
            </a:fld>
            <a:endParaRPr lang="en-AU" altLang="en-US" sz="1400" b="1">
              <a:latin typeface="Trebuchet MS"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611188" y="333375"/>
            <a:ext cx="7772400" cy="768350"/>
          </a:xfrm>
        </p:spPr>
        <p:txBody>
          <a:bodyPr/>
          <a:lstStyle/>
          <a:p>
            <a:pPr algn="l" eaLnBrk="1" hangingPunct="1">
              <a:defRPr/>
            </a:pPr>
            <a:r>
              <a:rPr altLang="en-US" sz="3600" cap="none" dirty="0">
                <a:solidFill>
                  <a:srgbClr val="EA0088"/>
                </a:solidFill>
                <a:latin typeface="Trebuchet MS" panose="020B0603020202020204" pitchFamily="34" charset="0"/>
              </a:rPr>
              <a:t>Statistical inference</a:t>
            </a:r>
          </a:p>
        </p:txBody>
      </p:sp>
      <p:sp>
        <p:nvSpPr>
          <p:cNvPr id="33795" name="Rectangle 3"/>
          <p:cNvSpPr>
            <a:spLocks noGrp="1" noChangeArrowheads="1"/>
          </p:cNvSpPr>
          <p:nvPr>
            <p:ph idx="1"/>
          </p:nvPr>
        </p:nvSpPr>
        <p:spPr>
          <a:xfrm>
            <a:off x="611188" y="1125538"/>
            <a:ext cx="7772400" cy="4114800"/>
          </a:xfrm>
        </p:spPr>
        <p:txBody>
          <a:bodyPr/>
          <a:lstStyle/>
          <a:p>
            <a:pPr marL="0" indent="0" algn="just" eaLnBrk="1" hangingPunct="1">
              <a:buFont typeface="Arial" pitchFamily="34" charset="0"/>
              <a:buNone/>
              <a:defRPr/>
            </a:pPr>
            <a:r>
              <a:rPr lang="en-US" altLang="en-US" sz="2400" b="1" dirty="0">
                <a:solidFill>
                  <a:schemeClr val="tx1">
                    <a:lumMod val="75000"/>
                    <a:lumOff val="25000"/>
                  </a:schemeClr>
                </a:solidFill>
                <a:latin typeface="Trebuchet MS" pitchFamily="34" charset="0"/>
                <a:cs typeface="Arial" pitchFamily="34" charset="0"/>
              </a:rPr>
              <a:t>Statistical inference</a:t>
            </a:r>
            <a:r>
              <a:rPr lang="en-US" altLang="en-US" sz="2400" dirty="0">
                <a:latin typeface="Trebuchet MS" pitchFamily="34" charset="0"/>
                <a:cs typeface="Arial" pitchFamily="34" charset="0"/>
              </a:rPr>
              <a:t> is the </a:t>
            </a:r>
            <a:r>
              <a:rPr lang="en-US" altLang="en-US" sz="2400" i="1" dirty="0">
                <a:solidFill>
                  <a:schemeClr val="accent1"/>
                </a:solidFill>
                <a:latin typeface="Trebuchet MS" pitchFamily="34" charset="0"/>
                <a:cs typeface="Arial" pitchFamily="34" charset="0"/>
              </a:rPr>
              <a:t>process</a:t>
            </a:r>
            <a:r>
              <a:rPr lang="en-US" altLang="en-US" sz="2400" dirty="0">
                <a:latin typeface="Trebuchet MS" pitchFamily="34" charset="0"/>
                <a:cs typeface="Arial" pitchFamily="34" charset="0"/>
              </a:rPr>
              <a:t> of making an estimate, prediction, or decision about a population based on a sample.</a:t>
            </a:r>
          </a:p>
          <a:p>
            <a:pPr eaLnBrk="1" hangingPunct="1">
              <a:defRPr/>
            </a:pPr>
            <a:endParaRPr lang="en-US" altLang="en-US" sz="2600" dirty="0">
              <a:latin typeface="Trebuchet MS" pitchFamily="34" charset="0"/>
              <a:cs typeface="Arial" pitchFamily="34" charset="0"/>
            </a:endParaRPr>
          </a:p>
          <a:p>
            <a:pPr eaLnBrk="1" hangingPunct="1">
              <a:defRPr/>
            </a:pPr>
            <a:endParaRPr lang="en-US" altLang="en-US" dirty="0">
              <a:latin typeface="Trebuchet MS" pitchFamily="34" charset="0"/>
              <a:cs typeface="Arial" pitchFamily="34" charset="0"/>
            </a:endParaRPr>
          </a:p>
          <a:p>
            <a:pPr eaLnBrk="1" hangingPunct="1">
              <a:defRPr/>
            </a:pPr>
            <a:endParaRPr lang="en-US" altLang="en-US" dirty="0">
              <a:latin typeface="Trebuchet MS" pitchFamily="34" charset="0"/>
              <a:cs typeface="Arial" pitchFamily="34" charset="0"/>
            </a:endParaRPr>
          </a:p>
        </p:txBody>
      </p:sp>
      <p:sp>
        <p:nvSpPr>
          <p:cNvPr id="36868" name="Text Box 4"/>
          <p:cNvSpPr txBox="1">
            <a:spLocks noChangeArrowheads="1"/>
          </p:cNvSpPr>
          <p:nvPr/>
        </p:nvSpPr>
        <p:spPr bwMode="auto">
          <a:xfrm>
            <a:off x="1812925" y="4579938"/>
            <a:ext cx="1536700" cy="400050"/>
          </a:xfrm>
          <a:prstGeom prst="rect">
            <a:avLst/>
          </a:prstGeom>
          <a:noFill/>
          <a:ln w="9525">
            <a:noFill/>
            <a:miter lim="800000"/>
            <a:headEnd/>
            <a:tailEnd/>
          </a:ln>
        </p:spPr>
        <p:txBody>
          <a:bodyPr wrap="none">
            <a:spAutoFit/>
          </a:bodyPr>
          <a:lstStyle/>
          <a:p>
            <a:r>
              <a:rPr lang="en-US" altLang="en-US" sz="2000" b="1">
                <a:latin typeface="Tahoma" pitchFamily="34" charset="0"/>
                <a:cs typeface="Arial" pitchFamily="34" charset="0"/>
              </a:rPr>
              <a:t>Parameter</a:t>
            </a:r>
          </a:p>
        </p:txBody>
      </p:sp>
      <p:sp>
        <p:nvSpPr>
          <p:cNvPr id="36869" name="Text Box 5"/>
          <p:cNvSpPr txBox="1">
            <a:spLocks noChangeArrowheads="1"/>
          </p:cNvSpPr>
          <p:nvPr/>
        </p:nvSpPr>
        <p:spPr bwMode="auto">
          <a:xfrm>
            <a:off x="1187450" y="2420938"/>
            <a:ext cx="1600200" cy="461962"/>
          </a:xfrm>
          <a:prstGeom prst="rect">
            <a:avLst/>
          </a:prstGeom>
          <a:noFill/>
          <a:ln w="9525">
            <a:noFill/>
            <a:miter lim="800000"/>
            <a:headEnd/>
            <a:tailEnd/>
          </a:ln>
        </p:spPr>
        <p:txBody>
          <a:bodyPr wrap="none">
            <a:spAutoFit/>
          </a:bodyPr>
          <a:lstStyle/>
          <a:p>
            <a:r>
              <a:rPr lang="en-US" altLang="en-US" sz="2400">
                <a:latin typeface="Tahoma" pitchFamily="34" charset="0"/>
                <a:cs typeface="Arial" pitchFamily="34" charset="0"/>
              </a:rPr>
              <a:t>Population</a:t>
            </a:r>
          </a:p>
        </p:txBody>
      </p:sp>
      <p:sp>
        <p:nvSpPr>
          <p:cNvPr id="36870" name="Text Box 6"/>
          <p:cNvSpPr txBox="1">
            <a:spLocks noChangeArrowheads="1"/>
          </p:cNvSpPr>
          <p:nvPr/>
        </p:nvSpPr>
        <p:spPr bwMode="auto">
          <a:xfrm>
            <a:off x="6516688" y="2420938"/>
            <a:ext cx="1177925" cy="461962"/>
          </a:xfrm>
          <a:prstGeom prst="rect">
            <a:avLst/>
          </a:prstGeom>
          <a:noFill/>
          <a:ln w="9525">
            <a:noFill/>
            <a:miter lim="800000"/>
            <a:headEnd/>
            <a:tailEnd/>
          </a:ln>
        </p:spPr>
        <p:txBody>
          <a:bodyPr wrap="none">
            <a:spAutoFit/>
          </a:bodyPr>
          <a:lstStyle/>
          <a:p>
            <a:r>
              <a:rPr lang="en-US" altLang="en-US" sz="2400">
                <a:latin typeface="Tahoma" pitchFamily="34" charset="0"/>
                <a:cs typeface="Arial" pitchFamily="34" charset="0"/>
              </a:rPr>
              <a:t>Sample</a:t>
            </a:r>
          </a:p>
        </p:txBody>
      </p:sp>
      <p:sp>
        <p:nvSpPr>
          <p:cNvPr id="36871" name="Text Box 7"/>
          <p:cNvSpPr txBox="1">
            <a:spLocks noChangeArrowheads="1"/>
          </p:cNvSpPr>
          <p:nvPr/>
        </p:nvSpPr>
        <p:spPr bwMode="auto">
          <a:xfrm>
            <a:off x="6364288" y="4381500"/>
            <a:ext cx="1236662" cy="400050"/>
          </a:xfrm>
          <a:prstGeom prst="rect">
            <a:avLst/>
          </a:prstGeom>
          <a:noFill/>
          <a:ln w="9525">
            <a:noFill/>
            <a:miter lim="800000"/>
            <a:headEnd/>
            <a:tailEnd/>
          </a:ln>
        </p:spPr>
        <p:txBody>
          <a:bodyPr wrap="none">
            <a:spAutoFit/>
          </a:bodyPr>
          <a:lstStyle/>
          <a:p>
            <a:r>
              <a:rPr lang="en-US" altLang="en-US" sz="2000" b="1">
                <a:latin typeface="Tahoma" pitchFamily="34" charset="0"/>
                <a:cs typeface="Arial" pitchFamily="34" charset="0"/>
              </a:rPr>
              <a:t>Statistic</a:t>
            </a:r>
          </a:p>
        </p:txBody>
      </p:sp>
      <p:sp>
        <p:nvSpPr>
          <p:cNvPr id="36872" name="AutoShape 33"/>
          <p:cNvSpPr>
            <a:spLocks noChangeArrowheads="1"/>
          </p:cNvSpPr>
          <p:nvPr/>
        </p:nvSpPr>
        <p:spPr bwMode="auto">
          <a:xfrm flipH="1">
            <a:off x="4052888" y="3500438"/>
            <a:ext cx="1219200" cy="685800"/>
          </a:xfrm>
          <a:prstGeom prst="rightArrow">
            <a:avLst>
              <a:gd name="adj1" fmla="val 50000"/>
              <a:gd name="adj2" fmla="val 44444"/>
            </a:avLst>
          </a:prstGeom>
          <a:solidFill>
            <a:srgbClr val="FFFF00"/>
          </a:solidFill>
          <a:ln w="9525">
            <a:solidFill>
              <a:schemeClr val="tx1"/>
            </a:solidFill>
            <a:miter lim="800000"/>
            <a:headEnd/>
            <a:tailEnd/>
          </a:ln>
        </p:spPr>
        <p:txBody>
          <a:bodyPr wrap="none" anchor="ctr"/>
          <a:lstStyle/>
          <a:p>
            <a:pPr algn="ctr"/>
            <a:r>
              <a:rPr lang="en-US" altLang="en-US">
                <a:latin typeface="Tahoma" pitchFamily="34" charset="0"/>
                <a:cs typeface="Arial" pitchFamily="34" charset="0"/>
              </a:rPr>
              <a:t>Inference</a:t>
            </a:r>
          </a:p>
        </p:txBody>
      </p:sp>
      <p:sp>
        <p:nvSpPr>
          <p:cNvPr id="36873" name="Text Box 34"/>
          <p:cNvSpPr txBox="1">
            <a:spLocks noChangeArrowheads="1"/>
          </p:cNvSpPr>
          <p:nvPr/>
        </p:nvSpPr>
        <p:spPr bwMode="auto">
          <a:xfrm>
            <a:off x="919163" y="5224463"/>
            <a:ext cx="7539037" cy="708025"/>
          </a:xfrm>
          <a:prstGeom prst="rect">
            <a:avLst/>
          </a:prstGeom>
          <a:noFill/>
          <a:ln w="9525">
            <a:noFill/>
            <a:miter lim="800000"/>
            <a:headEnd/>
            <a:tailEnd/>
          </a:ln>
        </p:spPr>
        <p:txBody>
          <a:bodyPr>
            <a:spAutoFit/>
          </a:bodyPr>
          <a:lstStyle/>
          <a:p>
            <a:r>
              <a:rPr lang="en-US" altLang="en-US" sz="2000">
                <a:solidFill>
                  <a:srgbClr val="009E01"/>
                </a:solidFill>
                <a:latin typeface="Verdana" pitchFamily="34" charset="0"/>
                <a:cs typeface="Arial" pitchFamily="34" charset="0"/>
              </a:rPr>
              <a:t>What can we </a:t>
            </a:r>
            <a:r>
              <a:rPr lang="en-US" altLang="en-US" sz="2000" b="1" i="1">
                <a:solidFill>
                  <a:srgbClr val="009E01"/>
                </a:solidFill>
                <a:latin typeface="Verdana" pitchFamily="34" charset="0"/>
                <a:cs typeface="Arial" pitchFamily="34" charset="0"/>
              </a:rPr>
              <a:t>infer</a:t>
            </a:r>
            <a:r>
              <a:rPr lang="en-US" altLang="en-US" sz="2000">
                <a:solidFill>
                  <a:srgbClr val="009E01"/>
                </a:solidFill>
                <a:latin typeface="Verdana" pitchFamily="34" charset="0"/>
                <a:cs typeface="Arial" pitchFamily="34" charset="0"/>
              </a:rPr>
              <a:t> about a population’s parameter based on a sample’s statistic?</a:t>
            </a:r>
          </a:p>
        </p:txBody>
      </p:sp>
      <p:grpSp>
        <p:nvGrpSpPr>
          <p:cNvPr id="36874" name="Group 35"/>
          <p:cNvGrpSpPr>
            <a:grpSpLocks/>
          </p:cNvGrpSpPr>
          <p:nvPr/>
        </p:nvGrpSpPr>
        <p:grpSpPr bwMode="auto">
          <a:xfrm>
            <a:off x="1122363" y="2852738"/>
            <a:ext cx="2917825" cy="1727200"/>
            <a:chOff x="192" y="960"/>
            <a:chExt cx="2575" cy="1645"/>
          </a:xfrm>
        </p:grpSpPr>
        <p:sp>
          <p:nvSpPr>
            <p:cNvPr id="36882" name="Freeform 36"/>
            <p:cNvSpPr>
              <a:spLocks/>
            </p:cNvSpPr>
            <p:nvPr/>
          </p:nvSpPr>
          <p:spPr bwMode="auto">
            <a:xfrm>
              <a:off x="192" y="960"/>
              <a:ext cx="2575" cy="1645"/>
            </a:xfrm>
            <a:custGeom>
              <a:avLst/>
              <a:gdLst>
                <a:gd name="T0" fmla="*/ 440 w 2575"/>
                <a:gd name="T1" fmla="*/ 136 h 1645"/>
                <a:gd name="T2" fmla="*/ 8 w 2575"/>
                <a:gd name="T3" fmla="*/ 296 h 1645"/>
                <a:gd name="T4" fmla="*/ 16 w 2575"/>
                <a:gd name="T5" fmla="*/ 792 h 1645"/>
                <a:gd name="T6" fmla="*/ 64 w 2575"/>
                <a:gd name="T7" fmla="*/ 888 h 1645"/>
                <a:gd name="T8" fmla="*/ 176 w 2575"/>
                <a:gd name="T9" fmla="*/ 1176 h 1645"/>
                <a:gd name="T10" fmla="*/ 216 w 2575"/>
                <a:gd name="T11" fmla="*/ 1256 h 1645"/>
                <a:gd name="T12" fmla="*/ 272 w 2575"/>
                <a:gd name="T13" fmla="*/ 1304 h 1645"/>
                <a:gd name="T14" fmla="*/ 296 w 2575"/>
                <a:gd name="T15" fmla="*/ 1328 h 1645"/>
                <a:gd name="T16" fmla="*/ 352 w 2575"/>
                <a:gd name="T17" fmla="*/ 1344 h 1645"/>
                <a:gd name="T18" fmla="*/ 624 w 2575"/>
                <a:gd name="T19" fmla="*/ 1312 h 1645"/>
                <a:gd name="T20" fmla="*/ 776 w 2575"/>
                <a:gd name="T21" fmla="*/ 1272 h 1645"/>
                <a:gd name="T22" fmla="*/ 984 w 2575"/>
                <a:gd name="T23" fmla="*/ 1280 h 1645"/>
                <a:gd name="T24" fmla="*/ 1088 w 2575"/>
                <a:gd name="T25" fmla="*/ 1320 h 1645"/>
                <a:gd name="T26" fmla="*/ 1384 w 2575"/>
                <a:gd name="T27" fmla="*/ 1440 h 1645"/>
                <a:gd name="T28" fmla="*/ 1496 w 2575"/>
                <a:gd name="T29" fmla="*/ 1512 h 1645"/>
                <a:gd name="T30" fmla="*/ 1752 w 2575"/>
                <a:gd name="T31" fmla="*/ 1632 h 1645"/>
                <a:gd name="T32" fmla="*/ 2008 w 2575"/>
                <a:gd name="T33" fmla="*/ 1600 h 1645"/>
                <a:gd name="T34" fmla="*/ 2128 w 2575"/>
                <a:gd name="T35" fmla="*/ 1512 h 1645"/>
                <a:gd name="T36" fmla="*/ 2200 w 2575"/>
                <a:gd name="T37" fmla="*/ 1464 h 1645"/>
                <a:gd name="T38" fmla="*/ 2336 w 2575"/>
                <a:gd name="T39" fmla="*/ 1328 h 1645"/>
                <a:gd name="T40" fmla="*/ 2456 w 2575"/>
                <a:gd name="T41" fmla="*/ 1176 h 1645"/>
                <a:gd name="T42" fmla="*/ 2520 w 2575"/>
                <a:gd name="T43" fmla="*/ 1040 h 1645"/>
                <a:gd name="T44" fmla="*/ 2232 w 2575"/>
                <a:gd name="T45" fmla="*/ 488 h 1645"/>
                <a:gd name="T46" fmla="*/ 2120 w 2575"/>
                <a:gd name="T47" fmla="*/ 472 h 1645"/>
                <a:gd name="T48" fmla="*/ 2000 w 2575"/>
                <a:gd name="T49" fmla="*/ 448 h 1645"/>
                <a:gd name="T50" fmla="*/ 1840 w 2575"/>
                <a:gd name="T51" fmla="*/ 264 h 1645"/>
                <a:gd name="T52" fmla="*/ 1800 w 2575"/>
                <a:gd name="T53" fmla="*/ 224 h 1645"/>
                <a:gd name="T54" fmla="*/ 1760 w 2575"/>
                <a:gd name="T55" fmla="*/ 192 h 1645"/>
                <a:gd name="T56" fmla="*/ 1728 w 2575"/>
                <a:gd name="T57" fmla="*/ 144 h 1645"/>
                <a:gd name="T58" fmla="*/ 1352 w 2575"/>
                <a:gd name="T59" fmla="*/ 0 h 1645"/>
                <a:gd name="T60" fmla="*/ 672 w 2575"/>
                <a:gd name="T61" fmla="*/ 8 h 1645"/>
                <a:gd name="T62" fmla="*/ 424 w 2575"/>
                <a:gd name="T63" fmla="*/ 88 h 1645"/>
                <a:gd name="T64" fmla="*/ 440 w 2575"/>
                <a:gd name="T65" fmla="*/ 136 h 16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75"/>
                <a:gd name="T100" fmla="*/ 0 h 1645"/>
                <a:gd name="T101" fmla="*/ 2575 w 2575"/>
                <a:gd name="T102" fmla="*/ 1645 h 16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75" h="1645">
                  <a:moveTo>
                    <a:pt x="440" y="136"/>
                  </a:moveTo>
                  <a:cubicBezTo>
                    <a:pt x="110" y="170"/>
                    <a:pt x="62" y="79"/>
                    <a:pt x="8" y="296"/>
                  </a:cubicBezTo>
                  <a:cubicBezTo>
                    <a:pt x="10" y="461"/>
                    <a:pt x="0" y="627"/>
                    <a:pt x="16" y="792"/>
                  </a:cubicBezTo>
                  <a:cubicBezTo>
                    <a:pt x="19" y="827"/>
                    <a:pt x="52" y="854"/>
                    <a:pt x="64" y="888"/>
                  </a:cubicBezTo>
                  <a:cubicBezTo>
                    <a:pt x="108" y="1020"/>
                    <a:pt x="77" y="1044"/>
                    <a:pt x="176" y="1176"/>
                  </a:cubicBezTo>
                  <a:cubicBezTo>
                    <a:pt x="196" y="1236"/>
                    <a:pt x="181" y="1210"/>
                    <a:pt x="216" y="1256"/>
                  </a:cubicBezTo>
                  <a:cubicBezTo>
                    <a:pt x="231" y="1302"/>
                    <a:pt x="212" y="1264"/>
                    <a:pt x="272" y="1304"/>
                  </a:cubicBezTo>
                  <a:cubicBezTo>
                    <a:pt x="281" y="1310"/>
                    <a:pt x="286" y="1322"/>
                    <a:pt x="296" y="1328"/>
                  </a:cubicBezTo>
                  <a:cubicBezTo>
                    <a:pt x="312" y="1337"/>
                    <a:pt x="333" y="1337"/>
                    <a:pt x="352" y="1344"/>
                  </a:cubicBezTo>
                  <a:cubicBezTo>
                    <a:pt x="442" y="1332"/>
                    <a:pt x="534" y="1331"/>
                    <a:pt x="624" y="1312"/>
                  </a:cubicBezTo>
                  <a:cubicBezTo>
                    <a:pt x="682" y="1298"/>
                    <a:pt x="713" y="1279"/>
                    <a:pt x="776" y="1272"/>
                  </a:cubicBezTo>
                  <a:cubicBezTo>
                    <a:pt x="845" y="1274"/>
                    <a:pt x="914" y="1273"/>
                    <a:pt x="984" y="1280"/>
                  </a:cubicBezTo>
                  <a:cubicBezTo>
                    <a:pt x="1005" y="1282"/>
                    <a:pt x="1071" y="1313"/>
                    <a:pt x="1088" y="1320"/>
                  </a:cubicBezTo>
                  <a:cubicBezTo>
                    <a:pt x="1188" y="1356"/>
                    <a:pt x="1283" y="1399"/>
                    <a:pt x="1384" y="1440"/>
                  </a:cubicBezTo>
                  <a:cubicBezTo>
                    <a:pt x="1488" y="1527"/>
                    <a:pt x="1369" y="1434"/>
                    <a:pt x="1496" y="1512"/>
                  </a:cubicBezTo>
                  <a:cubicBezTo>
                    <a:pt x="1592" y="1571"/>
                    <a:pt x="1632" y="1617"/>
                    <a:pt x="1752" y="1632"/>
                  </a:cubicBezTo>
                  <a:cubicBezTo>
                    <a:pt x="1837" y="1625"/>
                    <a:pt x="1934" y="1645"/>
                    <a:pt x="2008" y="1600"/>
                  </a:cubicBezTo>
                  <a:cubicBezTo>
                    <a:pt x="2050" y="1573"/>
                    <a:pt x="2087" y="1540"/>
                    <a:pt x="2128" y="1512"/>
                  </a:cubicBezTo>
                  <a:cubicBezTo>
                    <a:pt x="2151" y="1495"/>
                    <a:pt x="2200" y="1464"/>
                    <a:pt x="2200" y="1464"/>
                  </a:cubicBezTo>
                  <a:cubicBezTo>
                    <a:pt x="2240" y="1403"/>
                    <a:pt x="2277" y="1371"/>
                    <a:pt x="2336" y="1328"/>
                  </a:cubicBezTo>
                  <a:cubicBezTo>
                    <a:pt x="2371" y="1256"/>
                    <a:pt x="2406" y="1235"/>
                    <a:pt x="2456" y="1176"/>
                  </a:cubicBezTo>
                  <a:cubicBezTo>
                    <a:pt x="2500" y="1059"/>
                    <a:pt x="2473" y="1101"/>
                    <a:pt x="2520" y="1040"/>
                  </a:cubicBezTo>
                  <a:cubicBezTo>
                    <a:pt x="2575" y="818"/>
                    <a:pt x="2421" y="593"/>
                    <a:pt x="2232" y="488"/>
                  </a:cubicBezTo>
                  <a:cubicBezTo>
                    <a:pt x="2204" y="472"/>
                    <a:pt x="2129" y="472"/>
                    <a:pt x="2120" y="472"/>
                  </a:cubicBezTo>
                  <a:cubicBezTo>
                    <a:pt x="2080" y="458"/>
                    <a:pt x="2041" y="453"/>
                    <a:pt x="2000" y="448"/>
                  </a:cubicBezTo>
                  <a:cubicBezTo>
                    <a:pt x="1929" y="401"/>
                    <a:pt x="1894" y="325"/>
                    <a:pt x="1840" y="264"/>
                  </a:cubicBezTo>
                  <a:cubicBezTo>
                    <a:pt x="1827" y="249"/>
                    <a:pt x="1814" y="236"/>
                    <a:pt x="1800" y="224"/>
                  </a:cubicBezTo>
                  <a:cubicBezTo>
                    <a:pt x="1787" y="212"/>
                    <a:pt x="1771" y="204"/>
                    <a:pt x="1760" y="192"/>
                  </a:cubicBezTo>
                  <a:cubicBezTo>
                    <a:pt x="1747" y="177"/>
                    <a:pt x="1742" y="156"/>
                    <a:pt x="1728" y="144"/>
                  </a:cubicBezTo>
                  <a:cubicBezTo>
                    <a:pt x="1624" y="55"/>
                    <a:pt x="1482" y="21"/>
                    <a:pt x="1352" y="0"/>
                  </a:cubicBezTo>
                  <a:cubicBezTo>
                    <a:pt x="1125" y="2"/>
                    <a:pt x="898" y="0"/>
                    <a:pt x="672" y="8"/>
                  </a:cubicBezTo>
                  <a:cubicBezTo>
                    <a:pt x="588" y="10"/>
                    <a:pt x="502" y="61"/>
                    <a:pt x="424" y="88"/>
                  </a:cubicBezTo>
                  <a:cubicBezTo>
                    <a:pt x="414" y="136"/>
                    <a:pt x="403" y="123"/>
                    <a:pt x="440" y="136"/>
                  </a:cubicBezTo>
                  <a:close/>
                </a:path>
              </a:pathLst>
            </a:custGeom>
            <a:solidFill>
              <a:srgbClr val="CCFFFF"/>
            </a:solidFill>
            <a:ln w="9525">
              <a:solidFill>
                <a:schemeClr val="tx1"/>
              </a:solidFill>
              <a:round/>
              <a:headEnd/>
              <a:tailEnd/>
            </a:ln>
          </p:spPr>
          <p:txBody>
            <a:bodyPr wrap="none" anchor="ctr"/>
            <a:lstStyle/>
            <a:p>
              <a:endParaRPr lang="en-AU"/>
            </a:p>
          </p:txBody>
        </p:sp>
        <p:sp>
          <p:nvSpPr>
            <p:cNvPr id="36883" name="Oval 37"/>
            <p:cNvSpPr>
              <a:spLocks noChangeArrowheads="1"/>
            </p:cNvSpPr>
            <p:nvPr/>
          </p:nvSpPr>
          <p:spPr bwMode="auto">
            <a:xfrm>
              <a:off x="480" y="2000"/>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84" name="Oval 38"/>
            <p:cNvSpPr>
              <a:spLocks noChangeArrowheads="1"/>
            </p:cNvSpPr>
            <p:nvPr/>
          </p:nvSpPr>
          <p:spPr bwMode="auto">
            <a:xfrm>
              <a:off x="336" y="1328"/>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85" name="Oval 39"/>
            <p:cNvSpPr>
              <a:spLocks noChangeArrowheads="1"/>
            </p:cNvSpPr>
            <p:nvPr/>
          </p:nvSpPr>
          <p:spPr bwMode="auto">
            <a:xfrm>
              <a:off x="768" y="1472"/>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86" name="Oval 40"/>
            <p:cNvSpPr>
              <a:spLocks noChangeArrowheads="1"/>
            </p:cNvSpPr>
            <p:nvPr/>
          </p:nvSpPr>
          <p:spPr bwMode="auto">
            <a:xfrm>
              <a:off x="2016" y="2240"/>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87" name="Oval 41"/>
            <p:cNvSpPr>
              <a:spLocks noChangeArrowheads="1"/>
            </p:cNvSpPr>
            <p:nvPr/>
          </p:nvSpPr>
          <p:spPr bwMode="auto">
            <a:xfrm>
              <a:off x="720" y="1088"/>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88" name="Oval 42"/>
            <p:cNvSpPr>
              <a:spLocks noChangeArrowheads="1"/>
            </p:cNvSpPr>
            <p:nvPr/>
          </p:nvSpPr>
          <p:spPr bwMode="auto">
            <a:xfrm>
              <a:off x="1776" y="1376"/>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89" name="Oval 43"/>
            <p:cNvSpPr>
              <a:spLocks noChangeArrowheads="1"/>
            </p:cNvSpPr>
            <p:nvPr/>
          </p:nvSpPr>
          <p:spPr bwMode="auto">
            <a:xfrm>
              <a:off x="336" y="1568"/>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90" name="Oval 44"/>
            <p:cNvSpPr>
              <a:spLocks noChangeArrowheads="1"/>
            </p:cNvSpPr>
            <p:nvPr/>
          </p:nvSpPr>
          <p:spPr bwMode="auto">
            <a:xfrm>
              <a:off x="1248" y="1952"/>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91" name="Oval 45"/>
            <p:cNvSpPr>
              <a:spLocks noChangeArrowheads="1"/>
            </p:cNvSpPr>
            <p:nvPr/>
          </p:nvSpPr>
          <p:spPr bwMode="auto">
            <a:xfrm>
              <a:off x="1872" y="1712"/>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92" name="Oval 46"/>
            <p:cNvSpPr>
              <a:spLocks noChangeArrowheads="1"/>
            </p:cNvSpPr>
            <p:nvPr/>
          </p:nvSpPr>
          <p:spPr bwMode="auto">
            <a:xfrm>
              <a:off x="1248" y="1424"/>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93" name="Oval 47"/>
            <p:cNvSpPr>
              <a:spLocks noChangeArrowheads="1"/>
            </p:cNvSpPr>
            <p:nvPr/>
          </p:nvSpPr>
          <p:spPr bwMode="auto">
            <a:xfrm>
              <a:off x="1536" y="2240"/>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94" name="Oval 48"/>
            <p:cNvSpPr>
              <a:spLocks noChangeArrowheads="1"/>
            </p:cNvSpPr>
            <p:nvPr/>
          </p:nvSpPr>
          <p:spPr bwMode="auto">
            <a:xfrm>
              <a:off x="2256" y="1952"/>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95" name="Oval 49"/>
            <p:cNvSpPr>
              <a:spLocks noChangeArrowheads="1"/>
            </p:cNvSpPr>
            <p:nvPr/>
          </p:nvSpPr>
          <p:spPr bwMode="auto">
            <a:xfrm>
              <a:off x="1344" y="1184"/>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96" name="Oval 50"/>
            <p:cNvSpPr>
              <a:spLocks noChangeArrowheads="1"/>
            </p:cNvSpPr>
            <p:nvPr/>
          </p:nvSpPr>
          <p:spPr bwMode="auto">
            <a:xfrm>
              <a:off x="528" y="1760"/>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97" name="Oval 51"/>
            <p:cNvSpPr>
              <a:spLocks noChangeArrowheads="1"/>
            </p:cNvSpPr>
            <p:nvPr/>
          </p:nvSpPr>
          <p:spPr bwMode="auto">
            <a:xfrm>
              <a:off x="960" y="1664"/>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98" name="Oval 52"/>
            <p:cNvSpPr>
              <a:spLocks noChangeArrowheads="1"/>
            </p:cNvSpPr>
            <p:nvPr/>
          </p:nvSpPr>
          <p:spPr bwMode="auto">
            <a:xfrm>
              <a:off x="1632" y="1808"/>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99" name="Oval 53"/>
            <p:cNvSpPr>
              <a:spLocks noChangeArrowheads="1"/>
            </p:cNvSpPr>
            <p:nvPr/>
          </p:nvSpPr>
          <p:spPr bwMode="auto">
            <a:xfrm>
              <a:off x="2496" y="1760"/>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900" name="Oval 54"/>
            <p:cNvSpPr>
              <a:spLocks noChangeArrowheads="1"/>
            </p:cNvSpPr>
            <p:nvPr/>
          </p:nvSpPr>
          <p:spPr bwMode="auto">
            <a:xfrm>
              <a:off x="2160" y="1664"/>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901" name="Oval 55"/>
            <p:cNvSpPr>
              <a:spLocks noChangeArrowheads="1"/>
            </p:cNvSpPr>
            <p:nvPr/>
          </p:nvSpPr>
          <p:spPr bwMode="auto">
            <a:xfrm>
              <a:off x="960" y="1280"/>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grpSp>
      <p:grpSp>
        <p:nvGrpSpPr>
          <p:cNvPr id="36875" name="Group 56"/>
          <p:cNvGrpSpPr>
            <a:grpSpLocks/>
          </p:cNvGrpSpPr>
          <p:nvPr/>
        </p:nvGrpSpPr>
        <p:grpSpPr bwMode="auto">
          <a:xfrm>
            <a:off x="5651500" y="3500438"/>
            <a:ext cx="2016125" cy="838200"/>
            <a:chOff x="3552" y="1440"/>
            <a:chExt cx="1712" cy="868"/>
          </a:xfrm>
        </p:grpSpPr>
        <p:sp>
          <p:nvSpPr>
            <p:cNvPr id="36877" name="Freeform 57"/>
            <p:cNvSpPr>
              <a:spLocks/>
            </p:cNvSpPr>
            <p:nvPr/>
          </p:nvSpPr>
          <p:spPr bwMode="auto">
            <a:xfrm>
              <a:off x="3552" y="1440"/>
              <a:ext cx="1712" cy="868"/>
            </a:xfrm>
            <a:custGeom>
              <a:avLst/>
              <a:gdLst>
                <a:gd name="T0" fmla="*/ 2 w 2171"/>
                <a:gd name="T1" fmla="*/ 1 h 1332"/>
                <a:gd name="T2" fmla="*/ 2 w 2171"/>
                <a:gd name="T3" fmla="*/ 1 h 1332"/>
                <a:gd name="T4" fmla="*/ 2 w 2171"/>
                <a:gd name="T5" fmla="*/ 1 h 1332"/>
                <a:gd name="T6" fmla="*/ 2 w 2171"/>
                <a:gd name="T7" fmla="*/ 1 h 1332"/>
                <a:gd name="T8" fmla="*/ 2 w 2171"/>
                <a:gd name="T9" fmla="*/ 1 h 1332"/>
                <a:gd name="T10" fmla="*/ 2 w 2171"/>
                <a:gd name="T11" fmla="*/ 1 h 1332"/>
                <a:gd name="T12" fmla="*/ 2 w 2171"/>
                <a:gd name="T13" fmla="*/ 1 h 1332"/>
                <a:gd name="T14" fmla="*/ 2 w 2171"/>
                <a:gd name="T15" fmla="*/ 1 h 1332"/>
                <a:gd name="T16" fmla="*/ 2 w 2171"/>
                <a:gd name="T17" fmla="*/ 1 h 1332"/>
                <a:gd name="T18" fmla="*/ 2 w 2171"/>
                <a:gd name="T19" fmla="*/ 1 h 1332"/>
                <a:gd name="T20" fmla="*/ 2 w 2171"/>
                <a:gd name="T21" fmla="*/ 1 h 1332"/>
                <a:gd name="T22" fmla="*/ 2 w 2171"/>
                <a:gd name="T23" fmla="*/ 1 h 1332"/>
                <a:gd name="T24" fmla="*/ 2 w 2171"/>
                <a:gd name="T25" fmla="*/ 1 h 1332"/>
                <a:gd name="T26" fmla="*/ 2 w 2171"/>
                <a:gd name="T27" fmla="*/ 1 h 1332"/>
                <a:gd name="T28" fmla="*/ 2 w 2171"/>
                <a:gd name="T29" fmla="*/ 0 h 1332"/>
                <a:gd name="T30" fmla="*/ 2 w 2171"/>
                <a:gd name="T31" fmla="*/ 1 h 1332"/>
                <a:gd name="T32" fmla="*/ 2 w 2171"/>
                <a:gd name="T33" fmla="*/ 1 h 1332"/>
                <a:gd name="T34" fmla="*/ 2 w 2171"/>
                <a:gd name="T35" fmla="*/ 1 h 1332"/>
                <a:gd name="T36" fmla="*/ 2 w 2171"/>
                <a:gd name="T37" fmla="*/ 1 h 13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71"/>
                <a:gd name="T58" fmla="*/ 0 h 1332"/>
                <a:gd name="T59" fmla="*/ 2171 w 2171"/>
                <a:gd name="T60" fmla="*/ 1332 h 13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71" h="1332">
                  <a:moveTo>
                    <a:pt x="995" y="224"/>
                  </a:moveTo>
                  <a:cubicBezTo>
                    <a:pt x="1254" y="173"/>
                    <a:pt x="1469" y="81"/>
                    <a:pt x="1723" y="136"/>
                  </a:cubicBezTo>
                  <a:cubicBezTo>
                    <a:pt x="1737" y="139"/>
                    <a:pt x="1742" y="159"/>
                    <a:pt x="1755" y="168"/>
                  </a:cubicBezTo>
                  <a:cubicBezTo>
                    <a:pt x="1832" y="221"/>
                    <a:pt x="1878" y="255"/>
                    <a:pt x="1939" y="328"/>
                  </a:cubicBezTo>
                  <a:cubicBezTo>
                    <a:pt x="1977" y="374"/>
                    <a:pt x="2059" y="464"/>
                    <a:pt x="2059" y="464"/>
                  </a:cubicBezTo>
                  <a:cubicBezTo>
                    <a:pt x="2083" y="517"/>
                    <a:pt x="2118" y="566"/>
                    <a:pt x="2131" y="624"/>
                  </a:cubicBezTo>
                  <a:cubicBezTo>
                    <a:pt x="2145" y="690"/>
                    <a:pt x="2154" y="757"/>
                    <a:pt x="2171" y="824"/>
                  </a:cubicBezTo>
                  <a:cubicBezTo>
                    <a:pt x="2163" y="888"/>
                    <a:pt x="2165" y="954"/>
                    <a:pt x="2147" y="1016"/>
                  </a:cubicBezTo>
                  <a:cubicBezTo>
                    <a:pt x="2132" y="1064"/>
                    <a:pt x="1995" y="1126"/>
                    <a:pt x="1971" y="1136"/>
                  </a:cubicBezTo>
                  <a:cubicBezTo>
                    <a:pt x="1815" y="1194"/>
                    <a:pt x="1666" y="1276"/>
                    <a:pt x="1507" y="1320"/>
                  </a:cubicBezTo>
                  <a:cubicBezTo>
                    <a:pt x="1365" y="1316"/>
                    <a:pt x="1221" y="1332"/>
                    <a:pt x="1083" y="1304"/>
                  </a:cubicBezTo>
                  <a:cubicBezTo>
                    <a:pt x="849" y="1255"/>
                    <a:pt x="617" y="1120"/>
                    <a:pt x="435" y="968"/>
                  </a:cubicBezTo>
                  <a:cubicBezTo>
                    <a:pt x="335" y="885"/>
                    <a:pt x="261" y="775"/>
                    <a:pt x="155" y="704"/>
                  </a:cubicBezTo>
                  <a:cubicBezTo>
                    <a:pt x="98" y="614"/>
                    <a:pt x="65" y="521"/>
                    <a:pt x="27" y="424"/>
                  </a:cubicBezTo>
                  <a:cubicBezTo>
                    <a:pt x="0" y="236"/>
                    <a:pt x="53" y="37"/>
                    <a:pt x="243" y="0"/>
                  </a:cubicBezTo>
                  <a:cubicBezTo>
                    <a:pt x="427" y="14"/>
                    <a:pt x="541" y="11"/>
                    <a:pt x="699" y="64"/>
                  </a:cubicBezTo>
                  <a:cubicBezTo>
                    <a:pt x="724" y="89"/>
                    <a:pt x="760" y="140"/>
                    <a:pt x="795" y="152"/>
                  </a:cubicBezTo>
                  <a:cubicBezTo>
                    <a:pt x="864" y="221"/>
                    <a:pt x="830" y="206"/>
                    <a:pt x="883" y="224"/>
                  </a:cubicBezTo>
                  <a:cubicBezTo>
                    <a:pt x="997" y="215"/>
                    <a:pt x="995" y="178"/>
                    <a:pt x="995" y="224"/>
                  </a:cubicBezTo>
                  <a:close/>
                </a:path>
              </a:pathLst>
            </a:custGeom>
            <a:solidFill>
              <a:srgbClr val="CCFFCC"/>
            </a:solidFill>
            <a:ln w="9525">
              <a:solidFill>
                <a:schemeClr val="tx1"/>
              </a:solidFill>
              <a:round/>
              <a:headEnd/>
              <a:tailEnd/>
            </a:ln>
          </p:spPr>
          <p:txBody>
            <a:bodyPr wrap="none" anchor="ctr"/>
            <a:lstStyle/>
            <a:p>
              <a:endParaRPr lang="en-AU"/>
            </a:p>
          </p:txBody>
        </p:sp>
        <p:sp>
          <p:nvSpPr>
            <p:cNvPr id="36878" name="Oval 58"/>
            <p:cNvSpPr>
              <a:spLocks noChangeArrowheads="1"/>
            </p:cNvSpPr>
            <p:nvPr/>
          </p:nvSpPr>
          <p:spPr bwMode="auto">
            <a:xfrm>
              <a:off x="3936" y="1680"/>
              <a:ext cx="96" cy="96"/>
            </a:xfrm>
            <a:prstGeom prst="ellipse">
              <a:avLst/>
            </a:prstGeom>
            <a:solidFill>
              <a:srgbClr val="FF00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79" name="Oval 59"/>
            <p:cNvSpPr>
              <a:spLocks noChangeArrowheads="1"/>
            </p:cNvSpPr>
            <p:nvPr/>
          </p:nvSpPr>
          <p:spPr bwMode="auto">
            <a:xfrm>
              <a:off x="4320" y="1920"/>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80" name="Oval 60"/>
            <p:cNvSpPr>
              <a:spLocks noChangeArrowheads="1"/>
            </p:cNvSpPr>
            <p:nvPr/>
          </p:nvSpPr>
          <p:spPr bwMode="auto">
            <a:xfrm>
              <a:off x="4896" y="1920"/>
              <a:ext cx="96" cy="96"/>
            </a:xfrm>
            <a:prstGeom prst="ellipse">
              <a:avLst/>
            </a:prstGeom>
            <a:solidFill>
              <a:srgbClr val="0000FF"/>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sp>
          <p:nvSpPr>
            <p:cNvPr id="36881" name="Oval 61"/>
            <p:cNvSpPr>
              <a:spLocks noChangeArrowheads="1"/>
            </p:cNvSpPr>
            <p:nvPr/>
          </p:nvSpPr>
          <p:spPr bwMode="auto">
            <a:xfrm>
              <a:off x="4608" y="1872"/>
              <a:ext cx="96" cy="96"/>
            </a:xfrm>
            <a:prstGeom prst="ellipse">
              <a:avLst/>
            </a:prstGeom>
            <a:solidFill>
              <a:srgbClr val="FFFF00"/>
            </a:solidFill>
            <a:ln w="9525">
              <a:solidFill>
                <a:schemeClr val="tx1"/>
              </a:solidFill>
              <a:round/>
              <a:headEnd/>
              <a:tailEnd/>
            </a:ln>
          </p:spPr>
          <p:txBody>
            <a:bodyPr wrap="none" anchor="ctr"/>
            <a:lstStyle/>
            <a:p>
              <a:endParaRPr lang="en-US" altLang="en-US" sz="2400" baseline="-25000">
                <a:latin typeface="Times" pitchFamily="18" charset="0"/>
                <a:cs typeface="Arial" pitchFamily="34" charset="0"/>
              </a:endParaRPr>
            </a:p>
          </p:txBody>
        </p:sp>
      </p:grpSp>
      <p:sp>
        <p:nvSpPr>
          <p:cNvPr id="36876"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88C11183-7F2C-4EEF-B588-FC6B2BB5147B}" type="slidenum">
              <a:rPr lang="en-AU" altLang="en-US" sz="1400" b="1">
                <a:latin typeface="Trebuchet MS" pitchFamily="34" charset="0"/>
                <a:cs typeface="Arial" pitchFamily="34" charset="0"/>
              </a:rPr>
              <a:pPr/>
              <a:t>24</a:t>
            </a:fld>
            <a:endParaRPr lang="en-AU" altLang="en-US" sz="1400" b="1">
              <a:latin typeface="Trebuchet MS"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611188" y="1484313"/>
            <a:ext cx="8353425" cy="4114800"/>
          </a:xfrm>
        </p:spPr>
        <p:txBody>
          <a:bodyPr/>
          <a:lstStyle/>
          <a:p>
            <a:pPr marL="0" indent="0" algn="just" eaLnBrk="1" hangingPunct="1">
              <a:spcAft>
                <a:spcPts val="1200"/>
              </a:spcAft>
              <a:buFont typeface="Arial" pitchFamily="34" charset="0"/>
              <a:buNone/>
              <a:defRPr/>
            </a:pPr>
            <a:r>
              <a:rPr lang="en-US" altLang="en-US" sz="2600" dirty="0">
                <a:latin typeface="Trebuchet MS" pitchFamily="34" charset="0"/>
                <a:cs typeface="Arial" pitchFamily="34" charset="0"/>
              </a:rPr>
              <a:t>We use </a:t>
            </a:r>
            <a:r>
              <a:rPr lang="en-US" altLang="en-US" sz="2600" b="1" dirty="0">
                <a:solidFill>
                  <a:schemeClr val="tx1">
                    <a:lumMod val="75000"/>
                    <a:lumOff val="25000"/>
                  </a:schemeClr>
                </a:solidFill>
                <a:latin typeface="Trebuchet MS" pitchFamily="34" charset="0"/>
                <a:cs typeface="Arial" pitchFamily="34" charset="0"/>
              </a:rPr>
              <a:t>sample statistics</a:t>
            </a:r>
            <a:r>
              <a:rPr lang="en-US" altLang="en-US" sz="2600" dirty="0">
                <a:latin typeface="Trebuchet MS" pitchFamily="34" charset="0"/>
                <a:cs typeface="Arial" pitchFamily="34" charset="0"/>
              </a:rPr>
              <a:t> to make inferences about </a:t>
            </a:r>
            <a:r>
              <a:rPr lang="en-US" altLang="en-US" sz="2600" b="1" dirty="0">
                <a:solidFill>
                  <a:schemeClr val="tx1">
                    <a:lumMod val="75000"/>
                    <a:lumOff val="25000"/>
                  </a:schemeClr>
                </a:solidFill>
                <a:latin typeface="Trebuchet MS" pitchFamily="34" charset="0"/>
                <a:cs typeface="Arial" pitchFamily="34" charset="0"/>
              </a:rPr>
              <a:t>population parameters</a:t>
            </a:r>
            <a:r>
              <a:rPr lang="en-US" altLang="en-US" sz="2600" dirty="0">
                <a:latin typeface="Trebuchet MS" pitchFamily="34" charset="0"/>
                <a:cs typeface="Arial" pitchFamily="34" charset="0"/>
              </a:rPr>
              <a:t>.</a:t>
            </a:r>
          </a:p>
          <a:p>
            <a:pPr marL="0" indent="0" algn="just" eaLnBrk="1" hangingPunct="1">
              <a:spcAft>
                <a:spcPts val="1200"/>
              </a:spcAft>
              <a:buFont typeface="Arial" pitchFamily="34" charset="0"/>
              <a:buNone/>
              <a:defRPr/>
            </a:pPr>
            <a:r>
              <a:rPr lang="en-US" altLang="en-US" sz="2600" dirty="0">
                <a:latin typeface="Trebuchet MS" pitchFamily="34" charset="0"/>
                <a:cs typeface="Arial" pitchFamily="34" charset="0"/>
              </a:rPr>
              <a:t>Therefore, we can produce an estimate, prediction, or decision about a </a:t>
            </a:r>
            <a:r>
              <a:rPr lang="en-US" altLang="en-US" sz="2600" b="1" dirty="0">
                <a:solidFill>
                  <a:schemeClr val="accent1"/>
                </a:solidFill>
                <a:latin typeface="Trebuchet MS" pitchFamily="34" charset="0"/>
                <a:cs typeface="Arial" pitchFamily="34" charset="0"/>
              </a:rPr>
              <a:t>population</a:t>
            </a:r>
            <a:r>
              <a:rPr lang="en-US" altLang="en-US" sz="2600" dirty="0">
                <a:latin typeface="Trebuchet MS" pitchFamily="34" charset="0"/>
                <a:cs typeface="Arial" pitchFamily="34" charset="0"/>
              </a:rPr>
              <a:t> based on </a:t>
            </a:r>
            <a:r>
              <a:rPr lang="en-US" altLang="en-US" sz="2600" b="1" dirty="0">
                <a:solidFill>
                  <a:schemeClr val="accent1"/>
                </a:solidFill>
                <a:latin typeface="Trebuchet MS" pitchFamily="34" charset="0"/>
                <a:cs typeface="Arial" pitchFamily="34" charset="0"/>
              </a:rPr>
              <a:t>sample</a:t>
            </a:r>
            <a:r>
              <a:rPr lang="en-US" altLang="en-US" sz="2600" dirty="0">
                <a:latin typeface="Trebuchet MS" pitchFamily="34" charset="0"/>
                <a:cs typeface="Arial" pitchFamily="34" charset="0"/>
              </a:rPr>
              <a:t> data.</a:t>
            </a:r>
          </a:p>
          <a:p>
            <a:pPr marL="0" indent="0" algn="just" eaLnBrk="1" hangingPunct="1">
              <a:spcAft>
                <a:spcPts val="1200"/>
              </a:spcAft>
              <a:buFont typeface="Arial" pitchFamily="34" charset="0"/>
              <a:buNone/>
              <a:defRPr/>
            </a:pPr>
            <a:r>
              <a:rPr lang="en-US" altLang="en-US" sz="2600" dirty="0">
                <a:latin typeface="Trebuchet MS" pitchFamily="34" charset="0"/>
                <a:cs typeface="Arial" pitchFamily="34" charset="0"/>
              </a:rPr>
              <a:t>Thus, we can apply what we know about a sample to the larger population from which it was drawn!</a:t>
            </a:r>
          </a:p>
        </p:txBody>
      </p:sp>
      <p:sp>
        <p:nvSpPr>
          <p:cNvPr id="7" name="Rectangle 2"/>
          <p:cNvSpPr>
            <a:spLocks noGrp="1" noChangeArrowheads="1"/>
          </p:cNvSpPr>
          <p:nvPr>
            <p:ph type="title"/>
          </p:nvPr>
        </p:nvSpPr>
        <p:spPr>
          <a:xfrm>
            <a:off x="611188" y="333375"/>
            <a:ext cx="7772400" cy="768350"/>
          </a:xfrm>
        </p:spPr>
        <p:txBody>
          <a:bodyPr/>
          <a:lstStyle/>
          <a:p>
            <a:pPr algn="l" eaLnBrk="1" hangingPunct="1">
              <a:defRPr/>
            </a:pPr>
            <a:r>
              <a:rPr altLang="en-US" sz="3600" cap="none" dirty="0">
                <a:solidFill>
                  <a:srgbClr val="EA0088"/>
                </a:solidFill>
                <a:latin typeface="Trebuchet MS" panose="020B0603020202020204" pitchFamily="34" charset="0"/>
              </a:rPr>
              <a:t>Statistical inference</a:t>
            </a:r>
          </a:p>
        </p:txBody>
      </p:sp>
      <p:sp>
        <p:nvSpPr>
          <p:cNvPr id="37892"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AFC1740D-1DB0-4E6D-9279-A38C3D3C9EF5}" type="slidenum">
              <a:rPr lang="en-AU" altLang="en-US" sz="1400" b="1">
                <a:latin typeface="Trebuchet MS" pitchFamily="34" charset="0"/>
                <a:cs typeface="Arial" pitchFamily="34" charset="0"/>
              </a:rPr>
              <a:pPr/>
              <a:t>25</a:t>
            </a:fld>
            <a:endParaRPr lang="en-AU" altLang="en-US" sz="1400" b="1">
              <a:latin typeface="Trebuchet MS"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684213" y="1219200"/>
            <a:ext cx="7772400" cy="4114800"/>
          </a:xfrm>
        </p:spPr>
        <p:txBody>
          <a:bodyPr/>
          <a:lstStyle/>
          <a:p>
            <a:pPr marL="0" indent="0" algn="just" eaLnBrk="1" hangingPunct="1">
              <a:buFont typeface="Arial" pitchFamily="34" charset="0"/>
              <a:buNone/>
              <a:defRPr/>
            </a:pPr>
            <a:r>
              <a:rPr lang="en-US" altLang="en-US" sz="2400" b="1" u="sng" dirty="0">
                <a:latin typeface="Trebuchet MS" pitchFamily="34" charset="0"/>
                <a:cs typeface="Arial" pitchFamily="34" charset="0"/>
              </a:rPr>
              <a:t>Rationale:</a:t>
            </a:r>
            <a:endParaRPr lang="en-US" altLang="en-US" sz="2400" dirty="0">
              <a:latin typeface="Trebuchet MS" pitchFamily="34" charset="0"/>
              <a:cs typeface="Arial" pitchFamily="34" charset="0"/>
            </a:endParaRPr>
          </a:p>
          <a:p>
            <a:pPr algn="just" eaLnBrk="1" hangingPunct="1">
              <a:defRPr/>
            </a:pPr>
            <a:r>
              <a:rPr lang="en-US" altLang="en-US" sz="2300" dirty="0">
                <a:solidFill>
                  <a:schemeClr val="accent1"/>
                </a:solidFill>
                <a:latin typeface="Trebuchet MS" pitchFamily="34" charset="0"/>
                <a:cs typeface="Arial" pitchFamily="34" charset="0"/>
              </a:rPr>
              <a:t>Large populations make investigating each member impractical and expensive.</a:t>
            </a:r>
          </a:p>
          <a:p>
            <a:pPr algn="just" eaLnBrk="1" hangingPunct="1">
              <a:defRPr/>
            </a:pPr>
            <a:r>
              <a:rPr lang="en-US" altLang="en-US" sz="2300" dirty="0">
                <a:solidFill>
                  <a:schemeClr val="accent1"/>
                </a:solidFill>
                <a:latin typeface="Trebuchet MS" pitchFamily="34" charset="0"/>
                <a:cs typeface="Arial" pitchFamily="34" charset="0"/>
              </a:rPr>
              <a:t>Easier and cheaper to take a sample and make estimates about the population from the sample.</a:t>
            </a:r>
          </a:p>
          <a:p>
            <a:pPr marL="0" indent="0" algn="just" eaLnBrk="1" hangingPunct="1">
              <a:buFont typeface="Arial" pitchFamily="34" charset="0"/>
              <a:buNone/>
              <a:defRPr/>
            </a:pPr>
            <a:r>
              <a:rPr lang="en-US" altLang="en-US" sz="2400" b="1" u="sng" dirty="0">
                <a:latin typeface="Trebuchet MS" pitchFamily="34" charset="0"/>
                <a:cs typeface="Arial" pitchFamily="34" charset="0"/>
              </a:rPr>
              <a:t>However:</a:t>
            </a:r>
            <a:endParaRPr lang="en-US" altLang="en-US" sz="2400" dirty="0">
              <a:latin typeface="Trebuchet MS" pitchFamily="34" charset="0"/>
              <a:cs typeface="Arial" pitchFamily="34" charset="0"/>
            </a:endParaRPr>
          </a:p>
          <a:p>
            <a:pPr algn="just" eaLnBrk="1" hangingPunct="1">
              <a:defRPr/>
            </a:pPr>
            <a:r>
              <a:rPr lang="en-US" altLang="en-US" sz="2300" dirty="0">
                <a:solidFill>
                  <a:srgbClr val="009E01"/>
                </a:solidFill>
                <a:latin typeface="Trebuchet MS" pitchFamily="34" charset="0"/>
                <a:cs typeface="Arial" pitchFamily="34" charset="0"/>
              </a:rPr>
              <a:t>Such conclusions and estimates are not always going to be correct.</a:t>
            </a:r>
          </a:p>
          <a:p>
            <a:pPr algn="just" eaLnBrk="1" hangingPunct="1">
              <a:defRPr/>
            </a:pPr>
            <a:r>
              <a:rPr lang="en-US" altLang="en-US" sz="2300" dirty="0">
                <a:solidFill>
                  <a:srgbClr val="009E01"/>
                </a:solidFill>
                <a:latin typeface="Trebuchet MS" pitchFamily="34" charset="0"/>
                <a:cs typeface="Arial" pitchFamily="34" charset="0"/>
              </a:rPr>
              <a:t>For this reason, we build into the statistical inference ‘measures of reliability’, namely </a:t>
            </a:r>
            <a:r>
              <a:rPr lang="en-US" altLang="en-US" sz="2300" b="1" dirty="0">
                <a:solidFill>
                  <a:srgbClr val="0000FF"/>
                </a:solidFill>
                <a:latin typeface="Trebuchet MS" pitchFamily="34" charset="0"/>
                <a:cs typeface="Arial" pitchFamily="34" charset="0"/>
              </a:rPr>
              <a:t>confidence level</a:t>
            </a:r>
            <a:r>
              <a:rPr lang="en-US" altLang="en-US" sz="2300" dirty="0">
                <a:solidFill>
                  <a:srgbClr val="0000FF"/>
                </a:solidFill>
                <a:latin typeface="Trebuchet MS" pitchFamily="34" charset="0"/>
                <a:cs typeface="Arial" pitchFamily="34" charset="0"/>
              </a:rPr>
              <a:t> </a:t>
            </a:r>
            <a:r>
              <a:rPr lang="en-US" altLang="en-US" sz="2300" dirty="0">
                <a:solidFill>
                  <a:srgbClr val="009E01"/>
                </a:solidFill>
                <a:latin typeface="Trebuchet MS" pitchFamily="34" charset="0"/>
                <a:cs typeface="Arial" pitchFamily="34" charset="0"/>
              </a:rPr>
              <a:t>and </a:t>
            </a:r>
            <a:r>
              <a:rPr lang="en-US" altLang="en-US" sz="2300" b="1" dirty="0">
                <a:solidFill>
                  <a:srgbClr val="0000FF"/>
                </a:solidFill>
                <a:latin typeface="Trebuchet MS" pitchFamily="34" charset="0"/>
                <a:cs typeface="Arial" pitchFamily="34" charset="0"/>
              </a:rPr>
              <a:t>significance level.</a:t>
            </a:r>
          </a:p>
        </p:txBody>
      </p:sp>
      <p:sp>
        <p:nvSpPr>
          <p:cNvPr id="6" name="Rectangle 2"/>
          <p:cNvSpPr>
            <a:spLocks noGrp="1" noChangeArrowheads="1"/>
          </p:cNvSpPr>
          <p:nvPr>
            <p:ph type="title"/>
          </p:nvPr>
        </p:nvSpPr>
        <p:spPr>
          <a:xfrm>
            <a:off x="625475" y="260350"/>
            <a:ext cx="8208963" cy="865188"/>
          </a:xfrm>
        </p:spPr>
        <p:txBody>
          <a:bodyPr/>
          <a:lstStyle/>
          <a:p>
            <a:pPr algn="l" eaLnBrk="1" hangingPunct="1">
              <a:defRPr/>
            </a:pPr>
            <a:r>
              <a:rPr altLang="en-US" sz="3600" cap="none">
                <a:solidFill>
                  <a:srgbClr val="EA0088"/>
                </a:solidFill>
                <a:latin typeface="Trebuchet MS" panose="020B0603020202020204" pitchFamily="34" charset="0"/>
              </a:rPr>
              <a:t>Statistical inference</a:t>
            </a:r>
          </a:p>
        </p:txBody>
      </p:sp>
      <p:sp>
        <p:nvSpPr>
          <p:cNvPr id="38916"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E70C4C37-B814-4AE5-BD0C-7A0CB51F9D97}" type="slidenum">
              <a:rPr lang="en-AU" altLang="en-US" sz="1400" b="1">
                <a:latin typeface="Trebuchet MS" pitchFamily="34" charset="0"/>
                <a:cs typeface="Arial" pitchFamily="34" charset="0"/>
              </a:rPr>
              <a:pPr/>
              <a:t>26</a:t>
            </a:fld>
            <a:endParaRPr lang="en-AU" altLang="en-US" sz="1400" b="1">
              <a:latin typeface="Trebuchet MS"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695325" y="1557338"/>
            <a:ext cx="7772400" cy="4114800"/>
          </a:xfrm>
        </p:spPr>
        <p:txBody>
          <a:bodyPr/>
          <a:lstStyle/>
          <a:p>
            <a:pPr marL="0" indent="0" algn="just" eaLnBrk="1" hangingPunct="1">
              <a:spcAft>
                <a:spcPts val="1800"/>
              </a:spcAft>
              <a:buFont typeface="Arial" pitchFamily="34" charset="0"/>
              <a:buNone/>
              <a:defRPr/>
            </a:pPr>
            <a:r>
              <a:rPr lang="en-US" altLang="en-US" sz="2400" dirty="0">
                <a:latin typeface="Trebuchet MS" pitchFamily="34" charset="0"/>
                <a:cs typeface="Arial" pitchFamily="34" charset="0"/>
              </a:rPr>
              <a:t>When the purpose of the statistical inference is to draw a conclusion about a population, the </a:t>
            </a:r>
            <a:r>
              <a:rPr lang="en-US" altLang="en-US" sz="2400" b="1" i="1" dirty="0">
                <a:solidFill>
                  <a:schemeClr val="tx1">
                    <a:lumMod val="75000"/>
                    <a:lumOff val="25000"/>
                  </a:schemeClr>
                </a:solidFill>
                <a:latin typeface="Trebuchet MS" pitchFamily="34" charset="0"/>
                <a:cs typeface="Arial" pitchFamily="34" charset="0"/>
              </a:rPr>
              <a:t>significance level</a:t>
            </a:r>
            <a:r>
              <a:rPr lang="en-US" altLang="en-US" sz="2400" b="1" dirty="0">
                <a:solidFill>
                  <a:schemeClr val="tx1">
                    <a:lumMod val="75000"/>
                    <a:lumOff val="25000"/>
                  </a:schemeClr>
                </a:solidFill>
                <a:latin typeface="Trebuchet MS" pitchFamily="34" charset="0"/>
                <a:cs typeface="Arial" pitchFamily="34" charset="0"/>
              </a:rPr>
              <a:t> </a:t>
            </a:r>
            <a:r>
              <a:rPr lang="en-US" altLang="en-US" sz="2400" dirty="0">
                <a:latin typeface="Trebuchet MS" pitchFamily="34" charset="0"/>
                <a:cs typeface="Arial" pitchFamily="34" charset="0"/>
              </a:rPr>
              <a:t>measures how frequently the conclusion will be wrong in the long run.</a:t>
            </a:r>
          </a:p>
          <a:p>
            <a:pPr marL="0" indent="0" algn="just" eaLnBrk="1" hangingPunct="1">
              <a:buFont typeface="Arial" pitchFamily="34" charset="0"/>
              <a:buNone/>
              <a:defRPr/>
            </a:pPr>
            <a:r>
              <a:rPr lang="en-US" altLang="en-US" sz="2400" dirty="0">
                <a:solidFill>
                  <a:srgbClr val="009E01"/>
                </a:solidFill>
                <a:latin typeface="Trebuchet MS" pitchFamily="34" charset="0"/>
                <a:cs typeface="Arial" pitchFamily="34" charset="0"/>
              </a:rPr>
              <a:t>For example, a 5% significance level means that, in the long run, this type of conclusion will be wrong 5% of the time.</a:t>
            </a:r>
          </a:p>
        </p:txBody>
      </p:sp>
      <p:sp>
        <p:nvSpPr>
          <p:cNvPr id="6" name="Rectangle 2"/>
          <p:cNvSpPr>
            <a:spLocks noGrp="1" noChangeArrowheads="1"/>
          </p:cNvSpPr>
          <p:nvPr>
            <p:ph type="title"/>
          </p:nvPr>
        </p:nvSpPr>
        <p:spPr>
          <a:xfrm>
            <a:off x="609600" y="419100"/>
            <a:ext cx="7772400" cy="879475"/>
          </a:xfrm>
        </p:spPr>
        <p:txBody>
          <a:bodyPr/>
          <a:lstStyle/>
          <a:p>
            <a:pPr algn="l" eaLnBrk="1" hangingPunct="1">
              <a:defRPr/>
            </a:pPr>
            <a:r>
              <a:rPr altLang="en-US" sz="3600" cap="none">
                <a:solidFill>
                  <a:srgbClr val="EA0088"/>
                </a:solidFill>
                <a:latin typeface="Trebuchet MS" panose="020B0603020202020204" pitchFamily="34" charset="0"/>
              </a:rPr>
              <a:t>Confidence and Significance Levels</a:t>
            </a:r>
          </a:p>
        </p:txBody>
      </p:sp>
      <p:sp>
        <p:nvSpPr>
          <p:cNvPr id="39940"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5A96D4AD-73AB-444B-B9F4-ED5C317DF03E}" type="slidenum">
              <a:rPr lang="en-AU" altLang="en-US" sz="1400" b="1">
                <a:latin typeface="Trebuchet MS" pitchFamily="34" charset="0"/>
                <a:cs typeface="Arial" pitchFamily="34" charset="0"/>
              </a:rPr>
              <a:pPr/>
              <a:t>27</a:t>
            </a:fld>
            <a:endParaRPr lang="en-AU" altLang="en-US" sz="1400" b="1">
              <a:latin typeface="Trebuchet MS"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609600" y="419100"/>
            <a:ext cx="7772400" cy="879475"/>
          </a:xfrm>
        </p:spPr>
        <p:txBody>
          <a:bodyPr/>
          <a:lstStyle/>
          <a:p>
            <a:pPr algn="l" eaLnBrk="1" hangingPunct="1">
              <a:defRPr/>
            </a:pPr>
            <a:r>
              <a:rPr altLang="en-US" sz="3600" cap="none">
                <a:solidFill>
                  <a:srgbClr val="EA0088"/>
                </a:solidFill>
                <a:latin typeface="Trebuchet MS" panose="020B0603020202020204" pitchFamily="34" charset="0"/>
              </a:rPr>
              <a:t>Confidence and Significance Levels</a:t>
            </a:r>
          </a:p>
        </p:txBody>
      </p:sp>
      <p:sp>
        <p:nvSpPr>
          <p:cNvPr id="53251" name="Rectangle 3"/>
          <p:cNvSpPr>
            <a:spLocks noGrp="1" noChangeArrowheads="1"/>
          </p:cNvSpPr>
          <p:nvPr>
            <p:ph idx="1"/>
          </p:nvPr>
        </p:nvSpPr>
        <p:spPr>
          <a:xfrm>
            <a:off x="609600" y="1628775"/>
            <a:ext cx="7772400" cy="4114800"/>
          </a:xfrm>
        </p:spPr>
        <p:txBody>
          <a:bodyPr/>
          <a:lstStyle/>
          <a:p>
            <a:pPr marL="0" indent="0" algn="just" eaLnBrk="1" hangingPunct="1">
              <a:spcAft>
                <a:spcPts val="1800"/>
              </a:spcAft>
              <a:buFont typeface="Arial" pitchFamily="34" charset="0"/>
              <a:buNone/>
              <a:defRPr/>
            </a:pPr>
            <a:r>
              <a:rPr lang="en-US" altLang="en-US" sz="2400" dirty="0">
                <a:latin typeface="Trebuchet MS" pitchFamily="34" charset="0"/>
                <a:cs typeface="Arial" pitchFamily="34" charset="0"/>
              </a:rPr>
              <a:t>The </a:t>
            </a:r>
            <a:r>
              <a:rPr lang="en-US" altLang="en-US" sz="2400" i="1" dirty="0">
                <a:solidFill>
                  <a:schemeClr val="tx1">
                    <a:lumMod val="75000"/>
                    <a:lumOff val="25000"/>
                  </a:schemeClr>
                </a:solidFill>
                <a:latin typeface="Trebuchet MS" pitchFamily="34" charset="0"/>
                <a:cs typeface="Arial" pitchFamily="34" charset="0"/>
              </a:rPr>
              <a:t>confidence level</a:t>
            </a:r>
            <a:r>
              <a:rPr lang="en-US" altLang="en-US" sz="2400" dirty="0">
                <a:solidFill>
                  <a:schemeClr val="tx1">
                    <a:lumMod val="75000"/>
                    <a:lumOff val="25000"/>
                  </a:schemeClr>
                </a:solidFill>
                <a:latin typeface="Trebuchet MS" pitchFamily="34" charset="0"/>
                <a:cs typeface="Arial" pitchFamily="34" charset="0"/>
              </a:rPr>
              <a:t> </a:t>
            </a:r>
            <a:r>
              <a:rPr lang="en-US" altLang="en-US" sz="2400" dirty="0">
                <a:latin typeface="Trebuchet MS" pitchFamily="34" charset="0"/>
                <a:cs typeface="Arial" pitchFamily="34" charset="0"/>
              </a:rPr>
              <a:t>is the proportion of times that an estimating procedure will be correct.</a:t>
            </a:r>
          </a:p>
          <a:p>
            <a:pPr marL="0" indent="0" algn="just" eaLnBrk="1" hangingPunct="1">
              <a:buFont typeface="Arial" pitchFamily="34" charset="0"/>
              <a:buNone/>
              <a:defRPr/>
            </a:pPr>
            <a:r>
              <a:rPr lang="en-US" altLang="en-US" sz="2200" dirty="0">
                <a:solidFill>
                  <a:srgbClr val="009E01"/>
                </a:solidFill>
                <a:latin typeface="Trebuchet MS" pitchFamily="34" charset="0"/>
                <a:cs typeface="Arial" pitchFamily="34" charset="0"/>
              </a:rPr>
              <a:t>For example, a confidence level of 95% means that, estimates based on this form of statistical inference will be correct 95% of the time.</a:t>
            </a:r>
          </a:p>
        </p:txBody>
      </p:sp>
      <p:sp>
        <p:nvSpPr>
          <p:cNvPr id="40964"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F109BD69-CDFB-4312-86E5-20E5462DDCDC}" type="slidenum">
              <a:rPr lang="en-AU" altLang="en-US" sz="1400" b="1">
                <a:latin typeface="Trebuchet MS" pitchFamily="34" charset="0"/>
                <a:cs typeface="Arial" pitchFamily="34" charset="0"/>
              </a:rPr>
              <a:pPr/>
              <a:t>28</a:t>
            </a:fld>
            <a:endParaRPr lang="en-AU" altLang="en-US" sz="1400" b="1">
              <a:latin typeface="Trebuchet MS"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703263" y="1484313"/>
            <a:ext cx="7772400" cy="4114800"/>
          </a:xfrm>
        </p:spPr>
        <p:txBody>
          <a:bodyPr/>
          <a:lstStyle/>
          <a:p>
            <a:pPr marL="0" indent="0" algn="just" eaLnBrk="1" hangingPunct="1">
              <a:buFont typeface="Arial" pitchFamily="34" charset="0"/>
              <a:buNone/>
              <a:defRPr/>
            </a:pPr>
            <a:r>
              <a:rPr lang="en-US" altLang="en-US" sz="2400" dirty="0">
                <a:latin typeface="Trebuchet MS" pitchFamily="34" charset="0"/>
                <a:cs typeface="Arial" pitchFamily="34" charset="0"/>
              </a:rPr>
              <a:t>Consider a statement from polling data you may hear about in the news:</a:t>
            </a:r>
          </a:p>
          <a:p>
            <a:pPr lvl="1" algn="just" eaLnBrk="1" hangingPunct="1">
              <a:spcBef>
                <a:spcPct val="0"/>
              </a:spcBef>
              <a:buFontTx/>
              <a:buNone/>
              <a:defRPr/>
            </a:pPr>
            <a:endParaRPr lang="en-US" altLang="en-US" sz="2400" b="1" dirty="0">
              <a:solidFill>
                <a:srgbClr val="0000FF"/>
              </a:solidFill>
              <a:latin typeface="Trebuchet MS" pitchFamily="34" charset="0"/>
              <a:cs typeface="Arial" pitchFamily="34" charset="0"/>
            </a:endParaRPr>
          </a:p>
          <a:p>
            <a:pPr marL="0" lvl="1" indent="0" algn="ctr" eaLnBrk="1" hangingPunct="1">
              <a:spcBef>
                <a:spcPct val="0"/>
              </a:spcBef>
              <a:buFontTx/>
              <a:buNone/>
              <a:defRPr/>
            </a:pPr>
            <a:r>
              <a:rPr lang="en-US" altLang="en-US" sz="2400" b="1" dirty="0">
                <a:solidFill>
                  <a:srgbClr val="0000FF"/>
                </a:solidFill>
                <a:latin typeface="Trebuchet MS" pitchFamily="34" charset="0"/>
                <a:cs typeface="Arial" pitchFamily="34" charset="0"/>
              </a:rPr>
              <a:t>‘This poll is considered accurate within </a:t>
            </a:r>
          </a:p>
          <a:p>
            <a:pPr marL="0" lvl="1" indent="0" algn="ctr" eaLnBrk="1" hangingPunct="1">
              <a:spcBef>
                <a:spcPct val="0"/>
              </a:spcBef>
              <a:buFontTx/>
              <a:buNone/>
              <a:defRPr/>
            </a:pPr>
            <a:r>
              <a:rPr lang="en-US" altLang="en-US" sz="2400" b="1" dirty="0">
                <a:solidFill>
                  <a:srgbClr val="0000FF"/>
                </a:solidFill>
                <a:latin typeface="Trebuchet MS" pitchFamily="34" charset="0"/>
                <a:cs typeface="Arial" pitchFamily="34" charset="0"/>
              </a:rPr>
              <a:t>3.4 percentage points, 19 times out of 20.’</a:t>
            </a:r>
          </a:p>
          <a:p>
            <a:pPr lvl="1" algn="just" eaLnBrk="1" hangingPunct="1">
              <a:buFontTx/>
              <a:buNone/>
              <a:defRPr/>
            </a:pPr>
            <a:endParaRPr lang="en-US" altLang="en-US" sz="2400" b="1" dirty="0">
              <a:solidFill>
                <a:srgbClr val="0000FF"/>
              </a:solidFill>
              <a:latin typeface="Trebuchet MS" pitchFamily="34" charset="0"/>
              <a:cs typeface="Arial" pitchFamily="34" charset="0"/>
            </a:endParaRPr>
          </a:p>
          <a:p>
            <a:pPr marL="0" indent="0" algn="just" eaLnBrk="1" hangingPunct="1">
              <a:buFont typeface="Arial" pitchFamily="34" charset="0"/>
              <a:buNone/>
              <a:defRPr/>
            </a:pPr>
            <a:r>
              <a:rPr lang="en-US" altLang="en-US" sz="2400" dirty="0">
                <a:latin typeface="Trebuchet MS" pitchFamily="34" charset="0"/>
                <a:cs typeface="Arial" pitchFamily="34" charset="0"/>
              </a:rPr>
              <a:t>In this case, our confidence level is 95% (19/20 = 0.95), while our significance level is 5%. </a:t>
            </a:r>
            <a:endParaRPr lang="en-US" altLang="en-US" sz="2400" b="1" dirty="0">
              <a:latin typeface="Trebuchet MS" pitchFamily="34" charset="0"/>
              <a:cs typeface="Arial" pitchFamily="34" charset="0"/>
            </a:endParaRPr>
          </a:p>
          <a:p>
            <a:pPr algn="just" eaLnBrk="1" hangingPunct="1">
              <a:defRPr/>
            </a:pPr>
            <a:endParaRPr lang="en-US" altLang="en-US" sz="2600" dirty="0">
              <a:latin typeface="Trebuchet MS" pitchFamily="34" charset="0"/>
              <a:cs typeface="Arial" pitchFamily="34" charset="0"/>
            </a:endParaRPr>
          </a:p>
        </p:txBody>
      </p:sp>
      <p:sp>
        <p:nvSpPr>
          <p:cNvPr id="6" name="Rectangle 2"/>
          <p:cNvSpPr>
            <a:spLocks noGrp="1" noChangeArrowheads="1"/>
          </p:cNvSpPr>
          <p:nvPr>
            <p:ph type="title"/>
          </p:nvPr>
        </p:nvSpPr>
        <p:spPr>
          <a:xfrm>
            <a:off x="609600" y="419100"/>
            <a:ext cx="7772400" cy="879475"/>
          </a:xfrm>
        </p:spPr>
        <p:txBody>
          <a:bodyPr/>
          <a:lstStyle/>
          <a:p>
            <a:pPr algn="l" eaLnBrk="1" hangingPunct="1">
              <a:defRPr/>
            </a:pPr>
            <a:r>
              <a:rPr altLang="en-US" sz="3600" cap="none">
                <a:solidFill>
                  <a:srgbClr val="EA0088"/>
                </a:solidFill>
                <a:latin typeface="Trebuchet MS" panose="020B0603020202020204" pitchFamily="34" charset="0"/>
              </a:rPr>
              <a:t>Confidence and Significance Levels</a:t>
            </a:r>
          </a:p>
        </p:txBody>
      </p:sp>
      <p:sp>
        <p:nvSpPr>
          <p:cNvPr id="41988"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2DB088CA-65C9-4E07-8684-9762297996C1}" type="slidenum">
              <a:rPr lang="en-AU" altLang="en-US" sz="1400" b="1">
                <a:latin typeface="Trebuchet MS" pitchFamily="34" charset="0"/>
                <a:cs typeface="Arial" pitchFamily="34" charset="0"/>
              </a:rPr>
              <a:pPr/>
              <a:t>29</a:t>
            </a:fld>
            <a:endParaRPr lang="en-AU" altLang="en-US" sz="1400" b="1">
              <a:latin typeface="Trebuchet MS"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457200" y="687388"/>
            <a:ext cx="8229600" cy="884237"/>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cs typeface="Arial" pitchFamily="34" charset="0"/>
              </a:rPr>
              <a:t>Chapter outline</a:t>
            </a:r>
          </a:p>
        </p:txBody>
      </p:sp>
      <p:sp>
        <p:nvSpPr>
          <p:cNvPr id="18434" name="Rectangle 3"/>
          <p:cNvSpPr>
            <a:spLocks noGrp="1" noChangeArrowheads="1"/>
          </p:cNvSpPr>
          <p:nvPr>
            <p:ph idx="1"/>
          </p:nvPr>
        </p:nvSpPr>
        <p:spPr>
          <a:xfrm>
            <a:off x="468313" y="1579563"/>
            <a:ext cx="8001000" cy="4297362"/>
          </a:xfrm>
        </p:spPr>
        <p:txBody>
          <a:bodyPr/>
          <a:lstStyle/>
          <a:p>
            <a:pPr marL="895350" indent="-895350" eaLnBrk="1" hangingPunct="1">
              <a:buFont typeface="Arial" pitchFamily="34" charset="0"/>
              <a:buNone/>
              <a:tabLst>
                <a:tab pos="901700" algn="l"/>
              </a:tabLst>
              <a:defRPr/>
            </a:pPr>
            <a:r>
              <a:rPr lang="en-US" altLang="en-US" sz="2400" dirty="0">
                <a:solidFill>
                  <a:schemeClr val="tx1">
                    <a:lumMod val="50000"/>
                    <a:lumOff val="50000"/>
                  </a:schemeClr>
                </a:solidFill>
                <a:latin typeface="Trebuchet MS" pitchFamily="34" charset="0"/>
              </a:rPr>
              <a:t>1.1 	Key statistical concepts</a:t>
            </a:r>
          </a:p>
          <a:p>
            <a:pPr marL="895350" indent="-895350" eaLnBrk="1" hangingPunct="1">
              <a:buFont typeface="Arial" pitchFamily="34" charset="0"/>
              <a:buNone/>
              <a:tabLst>
                <a:tab pos="901700" algn="l"/>
              </a:tabLst>
              <a:defRPr/>
            </a:pPr>
            <a:r>
              <a:rPr lang="en-US" altLang="en-US" sz="2400" dirty="0">
                <a:solidFill>
                  <a:schemeClr val="tx1">
                    <a:lumMod val="50000"/>
                    <a:lumOff val="50000"/>
                  </a:schemeClr>
                </a:solidFill>
                <a:latin typeface="Trebuchet MS" pitchFamily="34" charset="0"/>
              </a:rPr>
              <a:t>1.2 	Statistical applications in business</a:t>
            </a:r>
          </a:p>
          <a:p>
            <a:pPr marL="895350" indent="-895350" eaLnBrk="1" hangingPunct="1">
              <a:buFont typeface="Arial" pitchFamily="34" charset="0"/>
              <a:buNone/>
              <a:tabLst>
                <a:tab pos="901700" algn="l"/>
              </a:tabLst>
              <a:defRPr/>
            </a:pPr>
            <a:r>
              <a:rPr lang="en-US" altLang="en-US" sz="2400" dirty="0">
                <a:solidFill>
                  <a:schemeClr val="tx1">
                    <a:lumMod val="50000"/>
                    <a:lumOff val="50000"/>
                  </a:schemeClr>
                </a:solidFill>
                <a:latin typeface="Trebuchet MS" pitchFamily="34" charset="0"/>
              </a:rPr>
              <a:t>1.3 	How managers use statistics</a:t>
            </a:r>
          </a:p>
          <a:p>
            <a:pPr marL="895350" indent="-895350" eaLnBrk="1" hangingPunct="1">
              <a:buFont typeface="Arial" pitchFamily="34" charset="0"/>
              <a:buNone/>
              <a:tabLst>
                <a:tab pos="901700" algn="l"/>
              </a:tabLst>
              <a:defRPr/>
            </a:pPr>
            <a:r>
              <a:rPr lang="en-US" altLang="en-US" sz="2400" dirty="0">
                <a:solidFill>
                  <a:schemeClr val="tx1">
                    <a:lumMod val="50000"/>
                    <a:lumOff val="50000"/>
                  </a:schemeClr>
                </a:solidFill>
                <a:latin typeface="Trebuchet MS" pitchFamily="34" charset="0"/>
              </a:rPr>
              <a:t>1.4 	Statistics and the computer</a:t>
            </a:r>
          </a:p>
          <a:p>
            <a:pPr marL="895350" indent="-895350" eaLnBrk="1" hangingPunct="1">
              <a:buFont typeface="Arial" pitchFamily="34" charset="0"/>
              <a:buNone/>
              <a:tabLst>
                <a:tab pos="901700" algn="l"/>
              </a:tabLst>
              <a:defRPr/>
            </a:pPr>
            <a:r>
              <a:rPr lang="en-US" altLang="en-US" sz="2400" dirty="0">
                <a:solidFill>
                  <a:schemeClr val="tx1">
                    <a:lumMod val="50000"/>
                    <a:lumOff val="50000"/>
                  </a:schemeClr>
                </a:solidFill>
                <a:latin typeface="Trebuchet MS" pitchFamily="34" charset="0"/>
              </a:rPr>
              <a:t>1.5 	Online resources</a:t>
            </a:r>
            <a:endParaRPr lang="en-AU" altLang="en-US" sz="2400" dirty="0">
              <a:solidFill>
                <a:schemeClr val="tx1">
                  <a:lumMod val="50000"/>
                  <a:lumOff val="50000"/>
                </a:schemeClr>
              </a:solidFill>
              <a:latin typeface="Trebuchet MS"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84213" y="260350"/>
            <a:ext cx="8208962" cy="1143000"/>
          </a:xfrm>
        </p:spPr>
        <p:txBody>
          <a:bodyPr/>
          <a:lstStyle/>
          <a:p>
            <a:pPr algn="l" eaLnBrk="1" hangingPunct="1">
              <a:defRPr/>
            </a:pPr>
            <a:r>
              <a:rPr altLang="en-US" sz="3600" cap="none" dirty="0">
                <a:solidFill>
                  <a:srgbClr val="EA0088"/>
                </a:solidFill>
                <a:latin typeface="Trebuchet MS" panose="020B0603020202020204" pitchFamily="34" charset="0"/>
              </a:rPr>
              <a:t>1.2 Statistical applications in business</a:t>
            </a:r>
          </a:p>
        </p:txBody>
      </p:sp>
      <p:sp>
        <p:nvSpPr>
          <p:cNvPr id="43011" name="Rectangle 3"/>
          <p:cNvSpPr>
            <a:spLocks noGrp="1" noChangeArrowheads="1"/>
          </p:cNvSpPr>
          <p:nvPr>
            <p:ph idx="1"/>
          </p:nvPr>
        </p:nvSpPr>
        <p:spPr>
          <a:xfrm>
            <a:off x="755650" y="1484313"/>
            <a:ext cx="7632700" cy="4916487"/>
          </a:xfrm>
        </p:spPr>
        <p:txBody>
          <a:bodyPr/>
          <a:lstStyle/>
          <a:p>
            <a:pPr marL="0" indent="0" algn="just" eaLnBrk="1" hangingPunct="1">
              <a:buFontTx/>
              <a:buNone/>
            </a:pPr>
            <a:r>
              <a:rPr lang="en-US" altLang="en-US" sz="2400" dirty="0">
                <a:solidFill>
                  <a:srgbClr val="EA0088"/>
                </a:solidFill>
                <a:latin typeface="Trebuchet MS" pitchFamily="34" charset="0"/>
                <a:cs typeface="Arial" pitchFamily="34" charset="0"/>
              </a:rPr>
              <a:t>Example 2: Pepsi’s Exclusivity Agreement</a:t>
            </a:r>
          </a:p>
          <a:p>
            <a:pPr marL="0" indent="0" algn="just" eaLnBrk="1" hangingPunct="1">
              <a:buFontTx/>
              <a:buNone/>
            </a:pPr>
            <a:r>
              <a:rPr lang="en-US" altLang="en-US" sz="2400" dirty="0">
                <a:latin typeface="Trebuchet MS" pitchFamily="34" charset="0"/>
                <a:cs typeface="Arial" pitchFamily="34" charset="0"/>
              </a:rPr>
              <a:t>A large university with a total </a:t>
            </a:r>
            <a:r>
              <a:rPr lang="en-AU" altLang="en-US" sz="2400" dirty="0">
                <a:latin typeface="Trebuchet MS" pitchFamily="34" charset="0"/>
                <a:cs typeface="Arial" pitchFamily="34" charset="0"/>
              </a:rPr>
              <a:t>enrolment</a:t>
            </a:r>
            <a:r>
              <a:rPr lang="en-US" altLang="en-US" sz="2400" dirty="0">
                <a:latin typeface="Trebuchet MS" pitchFamily="34" charset="0"/>
                <a:cs typeface="Arial" pitchFamily="34" charset="0"/>
              </a:rPr>
              <a:t> of about      50 000 students has offered Pepsi-Cola an exclusivity agreement that would give Pepsi exclusive rights to sell its products at all university facilities for the next year with an option for future years. In return, the university would receive 35% of the on-campus revenues and an additional lump sum of $200 000 per year. </a:t>
            </a:r>
          </a:p>
          <a:p>
            <a:pPr marL="0" indent="0" algn="just" eaLnBrk="1" hangingPunct="1">
              <a:buFontTx/>
              <a:buNone/>
            </a:pPr>
            <a:endParaRPr lang="en-US" altLang="en-US" sz="2400" dirty="0">
              <a:latin typeface="Trebuchet MS" pitchFamily="34" charset="0"/>
              <a:cs typeface="Arial" pitchFamily="34" charset="0"/>
            </a:endParaRPr>
          </a:p>
          <a:p>
            <a:pPr marL="0" indent="0" algn="just" eaLnBrk="1" hangingPunct="1">
              <a:buFontTx/>
              <a:buNone/>
            </a:pPr>
            <a:r>
              <a:rPr lang="en-US" altLang="en-US" sz="2400" dirty="0">
                <a:latin typeface="Trebuchet MS" pitchFamily="34" charset="0"/>
                <a:cs typeface="Arial" pitchFamily="34" charset="0"/>
              </a:rPr>
              <a:t>Pepsi has been given 2 weeks to respond.</a:t>
            </a:r>
          </a:p>
        </p:txBody>
      </p:sp>
      <p:sp>
        <p:nvSpPr>
          <p:cNvPr id="43012"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0BA199C0-E860-4E48-B99B-B0E96ECACC0B}" type="slidenum">
              <a:rPr lang="en-AU" altLang="en-US" sz="1400" b="1">
                <a:latin typeface="Trebuchet MS" pitchFamily="34" charset="0"/>
                <a:cs typeface="Arial" pitchFamily="34" charset="0"/>
              </a:rPr>
              <a:pPr/>
              <a:t>30</a:t>
            </a:fld>
            <a:endParaRPr lang="en-AU" altLang="en-US" sz="1400" b="1">
              <a:latin typeface="Trebuchet MS"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704850" y="1700213"/>
            <a:ext cx="7775575" cy="4079875"/>
          </a:xfrm>
        </p:spPr>
        <p:txBody>
          <a:bodyPr/>
          <a:lstStyle/>
          <a:p>
            <a:pPr marL="0" indent="0" algn="just" eaLnBrk="1" hangingPunct="1">
              <a:spcAft>
                <a:spcPts val="1200"/>
              </a:spcAft>
              <a:buFont typeface="Arial" pitchFamily="34" charset="0"/>
              <a:buNone/>
            </a:pPr>
            <a:r>
              <a:rPr lang="en-US" altLang="en-US" sz="2200" dirty="0">
                <a:latin typeface="Trebuchet MS" pitchFamily="34" charset="0"/>
                <a:cs typeface="Arial" pitchFamily="34" charset="0"/>
              </a:rPr>
              <a:t>The market for soft drinks is measured in terms of 375 ml cans. </a:t>
            </a:r>
          </a:p>
          <a:p>
            <a:pPr marL="0" indent="0" algn="just" eaLnBrk="1" hangingPunct="1">
              <a:spcAft>
                <a:spcPts val="1200"/>
              </a:spcAft>
              <a:buFont typeface="Arial" pitchFamily="34" charset="0"/>
              <a:buNone/>
            </a:pPr>
            <a:r>
              <a:rPr lang="en-US" altLang="en-US" sz="2200" dirty="0">
                <a:latin typeface="Trebuchet MS" pitchFamily="34" charset="0"/>
                <a:cs typeface="Arial" pitchFamily="34" charset="0"/>
              </a:rPr>
              <a:t>Pepsi currently sells an average of 10 000 cans per week (over the 30 weeks of the year during two teaching semesters that the university operates). </a:t>
            </a:r>
          </a:p>
          <a:p>
            <a:pPr marL="0" indent="0" algn="just" eaLnBrk="1" hangingPunct="1">
              <a:spcAft>
                <a:spcPts val="1200"/>
              </a:spcAft>
              <a:buFont typeface="Arial" pitchFamily="34" charset="0"/>
              <a:buNone/>
            </a:pPr>
            <a:r>
              <a:rPr lang="en-US" altLang="en-US" sz="2200" dirty="0">
                <a:latin typeface="Trebuchet MS" pitchFamily="34" charset="0"/>
                <a:cs typeface="Arial" pitchFamily="34" charset="0"/>
              </a:rPr>
              <a:t>The cans sell for an average of $2.00 each. The costs include a </a:t>
            </a:r>
            <a:r>
              <a:rPr lang="en-AU" altLang="en-US" sz="2200" dirty="0">
                <a:latin typeface="Trebuchet MS" pitchFamily="34" charset="0"/>
                <a:cs typeface="Arial" pitchFamily="34" charset="0"/>
              </a:rPr>
              <a:t>labour</a:t>
            </a:r>
            <a:r>
              <a:rPr lang="en-US" altLang="en-US" sz="2200" dirty="0">
                <a:latin typeface="Trebuchet MS" pitchFamily="34" charset="0"/>
                <a:cs typeface="Arial" pitchFamily="34" charset="0"/>
              </a:rPr>
              <a:t> amount of 50 cents per can. </a:t>
            </a:r>
          </a:p>
          <a:p>
            <a:pPr marL="0" indent="0" algn="just" eaLnBrk="1" hangingPunct="1">
              <a:spcAft>
                <a:spcPts val="1200"/>
              </a:spcAft>
              <a:buFont typeface="Arial" pitchFamily="34" charset="0"/>
              <a:buNone/>
            </a:pPr>
            <a:r>
              <a:rPr lang="en-US" altLang="en-US" sz="2200" dirty="0">
                <a:latin typeface="Trebuchet MS" pitchFamily="34" charset="0"/>
                <a:cs typeface="Arial" pitchFamily="34" charset="0"/>
              </a:rPr>
              <a:t>Pepsi is unsure of its market share but suspects it is considerably less than 50%. </a:t>
            </a:r>
          </a:p>
        </p:txBody>
      </p:sp>
      <p:sp>
        <p:nvSpPr>
          <p:cNvPr id="6" name="Rectangle 2"/>
          <p:cNvSpPr>
            <a:spLocks noGrp="1" noChangeArrowheads="1"/>
          </p:cNvSpPr>
          <p:nvPr>
            <p:ph type="title"/>
          </p:nvPr>
        </p:nvSpPr>
        <p:spPr>
          <a:xfrm>
            <a:off x="684213" y="260350"/>
            <a:ext cx="8208962" cy="1143000"/>
          </a:xfrm>
        </p:spPr>
        <p:txBody>
          <a:bodyPr/>
          <a:lstStyle/>
          <a:p>
            <a:pPr algn="l" eaLnBrk="1" hangingPunct="1">
              <a:defRPr/>
            </a:pPr>
            <a:r>
              <a:rPr altLang="en-US" sz="3600" cap="none" dirty="0">
                <a:solidFill>
                  <a:srgbClr val="EA0088"/>
                </a:solidFill>
                <a:latin typeface="Trebuchet MS" panose="020B0603020202020204" pitchFamily="34" charset="0"/>
              </a:rPr>
              <a:t>Example 2: </a:t>
            </a:r>
            <a:br>
              <a:rPr altLang="en-US" sz="3600" cap="none" dirty="0">
                <a:solidFill>
                  <a:srgbClr val="EA0088"/>
                </a:solidFill>
                <a:latin typeface="Trebuchet MS" panose="020B0603020202020204" pitchFamily="34" charset="0"/>
              </a:rPr>
            </a:br>
            <a:r>
              <a:rPr altLang="en-US" sz="3600" cap="none" dirty="0">
                <a:solidFill>
                  <a:srgbClr val="EA0088"/>
                </a:solidFill>
                <a:latin typeface="Trebuchet MS" panose="020B0603020202020204" pitchFamily="34" charset="0"/>
              </a:rPr>
              <a:t>Pepsi’s Exclusivity Agreement</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p:sp>
        <p:nvSpPr>
          <p:cNvPr id="44036"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CABF8B7F-2DC5-40ED-BE17-9CFB1FB549D4}" type="slidenum">
              <a:rPr lang="en-AU" altLang="en-US" sz="1400" b="1">
                <a:latin typeface="Trebuchet MS" pitchFamily="34" charset="0"/>
                <a:cs typeface="Arial" pitchFamily="34" charset="0"/>
              </a:rPr>
              <a:pPr/>
              <a:t>31</a:t>
            </a:fld>
            <a:endParaRPr lang="en-AU" altLang="en-US" sz="1400" b="1">
              <a:latin typeface="Trebuchet MS"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755650" y="1557338"/>
            <a:ext cx="7848600" cy="4843462"/>
          </a:xfrm>
        </p:spPr>
        <p:txBody>
          <a:bodyPr/>
          <a:lstStyle/>
          <a:p>
            <a:pPr marL="0" indent="0" algn="just" eaLnBrk="1" hangingPunct="1">
              <a:spcAft>
                <a:spcPts val="1200"/>
              </a:spcAft>
              <a:buFont typeface="Arial" pitchFamily="34" charset="0"/>
              <a:buNone/>
            </a:pPr>
            <a:r>
              <a:rPr lang="en-US" altLang="en-US" sz="2400" dirty="0">
                <a:latin typeface="Trebuchet MS" pitchFamily="34" charset="0"/>
                <a:cs typeface="Arial" pitchFamily="34" charset="0"/>
              </a:rPr>
              <a:t>A quick analysis reveals that if its current market share were 25%, then, with an exclusivity agreement, Pepsi would sell 40 000 (10 000 is 25% of 40 000) cans per week or 1 200 000 cans per year. </a:t>
            </a:r>
          </a:p>
          <a:p>
            <a:pPr marL="0" indent="0" algn="just" eaLnBrk="1" hangingPunct="1">
              <a:spcAft>
                <a:spcPts val="1200"/>
              </a:spcAft>
              <a:buFont typeface="Arial" pitchFamily="34" charset="0"/>
              <a:buNone/>
            </a:pPr>
            <a:r>
              <a:rPr lang="en-US" altLang="en-US" sz="2400" dirty="0">
                <a:latin typeface="Trebuchet MS" pitchFamily="34" charset="0"/>
                <a:cs typeface="Arial" pitchFamily="34" charset="0"/>
              </a:rPr>
              <a:t>The profit or loss can be calculated. </a:t>
            </a:r>
          </a:p>
          <a:p>
            <a:pPr marL="0" indent="0" algn="just" eaLnBrk="1" hangingPunct="1">
              <a:spcAft>
                <a:spcPts val="1200"/>
              </a:spcAft>
              <a:buFont typeface="Arial" pitchFamily="34" charset="0"/>
              <a:buNone/>
            </a:pPr>
            <a:r>
              <a:rPr lang="en-US" altLang="en-US" sz="2400" dirty="0">
                <a:latin typeface="Trebuchet MS" pitchFamily="34" charset="0"/>
                <a:cs typeface="Arial" pitchFamily="34" charset="0"/>
              </a:rPr>
              <a:t>The only problem is that we do not know how many soft drinks (all types including Pepsi) are sold weekly at the university. </a:t>
            </a:r>
          </a:p>
        </p:txBody>
      </p:sp>
      <p:sp>
        <p:nvSpPr>
          <p:cNvPr id="6" name="Rectangle 2"/>
          <p:cNvSpPr>
            <a:spLocks noGrp="1" noChangeArrowheads="1"/>
          </p:cNvSpPr>
          <p:nvPr>
            <p:ph type="title"/>
          </p:nvPr>
        </p:nvSpPr>
        <p:spPr>
          <a:xfrm>
            <a:off x="684213" y="260350"/>
            <a:ext cx="8208962" cy="1143000"/>
          </a:xfrm>
        </p:spPr>
        <p:txBody>
          <a:bodyPr/>
          <a:lstStyle/>
          <a:p>
            <a:pPr algn="l" eaLnBrk="1" hangingPunct="1">
              <a:defRPr/>
            </a:pPr>
            <a:r>
              <a:rPr altLang="en-US" sz="3600" cap="none" dirty="0">
                <a:solidFill>
                  <a:srgbClr val="EA0088"/>
                </a:solidFill>
                <a:latin typeface="Trebuchet MS" panose="020B0603020202020204" pitchFamily="34" charset="0"/>
              </a:rPr>
              <a:t>Example 2: </a:t>
            </a:r>
            <a:br>
              <a:rPr altLang="en-US" sz="3600" cap="none" dirty="0">
                <a:solidFill>
                  <a:srgbClr val="EA0088"/>
                </a:solidFill>
                <a:latin typeface="Trebuchet MS" panose="020B0603020202020204" pitchFamily="34" charset="0"/>
              </a:rPr>
            </a:br>
            <a:r>
              <a:rPr altLang="en-US" sz="3600" cap="none" dirty="0">
                <a:solidFill>
                  <a:srgbClr val="EA0088"/>
                </a:solidFill>
                <a:latin typeface="Trebuchet MS" panose="020B0603020202020204" pitchFamily="34" charset="0"/>
              </a:rPr>
              <a:t>Pepsi’s Exclusivity Agreement</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p:sp>
        <p:nvSpPr>
          <p:cNvPr id="45060"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75E07F11-BF1C-4EB5-838F-D30FF3675892}" type="slidenum">
              <a:rPr lang="en-AU" altLang="en-US" sz="1400" b="1">
                <a:latin typeface="Trebuchet MS" pitchFamily="34" charset="0"/>
                <a:cs typeface="Arial" pitchFamily="34" charset="0"/>
              </a:rPr>
              <a:pPr/>
              <a:t>32</a:t>
            </a:fld>
            <a:endParaRPr lang="en-AU" altLang="en-US" sz="1400" b="1">
              <a:latin typeface="Trebuchet MS"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611188" y="1628775"/>
            <a:ext cx="8064500" cy="3168650"/>
          </a:xfrm>
        </p:spPr>
        <p:txBody>
          <a:bodyPr/>
          <a:lstStyle/>
          <a:p>
            <a:pPr marL="0" indent="0" algn="just" eaLnBrk="1" hangingPunct="1">
              <a:buFontTx/>
              <a:buNone/>
            </a:pPr>
            <a:r>
              <a:rPr lang="en-US" altLang="en-US" sz="2400" dirty="0">
                <a:latin typeface="Trebuchet MS" pitchFamily="34" charset="0"/>
                <a:cs typeface="Arial" pitchFamily="34" charset="0"/>
              </a:rPr>
              <a:t>The population in Example 2 is the soft drink consumption of the university’s 50 000 students. The cost of interviewing each student would be prohibitive and extremely time consuming. Statistical techniques make such </a:t>
            </a:r>
            <a:r>
              <a:rPr lang="en-US" altLang="en-US" sz="2400" dirty="0" err="1">
                <a:latin typeface="Trebuchet MS" pitchFamily="34" charset="0"/>
                <a:cs typeface="Arial" pitchFamily="34" charset="0"/>
              </a:rPr>
              <a:t>endeavours</a:t>
            </a:r>
            <a:r>
              <a:rPr lang="en-US" altLang="en-US" sz="2400" dirty="0">
                <a:latin typeface="Trebuchet MS" pitchFamily="34" charset="0"/>
                <a:cs typeface="Arial" pitchFamily="34" charset="0"/>
              </a:rPr>
              <a:t> unnecessary. Instead, we can sample a much smaller number of students (the sample size is 500) and infer from the sample data the number of soft drinks consumed by all 50 000 students. We can then estimate annual profits for Pepsi.</a:t>
            </a:r>
          </a:p>
        </p:txBody>
      </p:sp>
      <p:sp>
        <p:nvSpPr>
          <p:cNvPr id="7" name="Rectangle 2"/>
          <p:cNvSpPr>
            <a:spLocks noGrp="1" noChangeArrowheads="1"/>
          </p:cNvSpPr>
          <p:nvPr>
            <p:ph type="title"/>
          </p:nvPr>
        </p:nvSpPr>
        <p:spPr>
          <a:xfrm>
            <a:off x="684213" y="260350"/>
            <a:ext cx="8208962" cy="1143000"/>
          </a:xfrm>
        </p:spPr>
        <p:txBody>
          <a:bodyPr/>
          <a:lstStyle/>
          <a:p>
            <a:pPr algn="l" eaLnBrk="1" hangingPunct="1">
              <a:defRPr/>
            </a:pPr>
            <a:r>
              <a:rPr altLang="en-US" sz="3600" cap="none" dirty="0">
                <a:solidFill>
                  <a:srgbClr val="EA0088"/>
                </a:solidFill>
                <a:latin typeface="Trebuchet MS" panose="020B0603020202020204" pitchFamily="34" charset="0"/>
              </a:rPr>
              <a:t>Example 2: Solution</a:t>
            </a:r>
            <a:br>
              <a:rPr altLang="en-US" sz="3600" cap="none" dirty="0">
                <a:solidFill>
                  <a:srgbClr val="EA0088"/>
                </a:solidFill>
                <a:latin typeface="Trebuchet MS" panose="020B0603020202020204" pitchFamily="34" charset="0"/>
              </a:rPr>
            </a:br>
            <a:r>
              <a:rPr altLang="en-US" sz="3600" cap="none" dirty="0">
                <a:solidFill>
                  <a:srgbClr val="EA0088"/>
                </a:solidFill>
                <a:latin typeface="Trebuchet MS" panose="020B0603020202020204" pitchFamily="34" charset="0"/>
              </a:rPr>
              <a:t>Pepsi’s Exclusivity Agreement</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p:sp>
        <p:nvSpPr>
          <p:cNvPr id="46084"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2243077D-5162-4977-AB55-39841D886184}" type="slidenum">
              <a:rPr lang="en-AU" altLang="en-US" sz="1400" b="1">
                <a:latin typeface="Trebuchet MS" pitchFamily="34" charset="0"/>
                <a:cs typeface="Arial" pitchFamily="34" charset="0"/>
              </a:rPr>
              <a:pPr/>
              <a:t>33</a:t>
            </a:fld>
            <a:endParaRPr lang="en-AU" altLang="en-US" sz="1400" b="1">
              <a:latin typeface="Trebuchet MS"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684213" y="1628775"/>
            <a:ext cx="7848600" cy="3240088"/>
          </a:xfrm>
        </p:spPr>
        <p:txBody>
          <a:bodyPr/>
          <a:lstStyle/>
          <a:p>
            <a:pPr marL="0" indent="0" algn="just" eaLnBrk="1" hangingPunct="1">
              <a:spcAft>
                <a:spcPts val="1200"/>
              </a:spcAft>
              <a:buFont typeface="Arial" charset="0"/>
              <a:buNone/>
              <a:defRPr/>
            </a:pPr>
            <a:r>
              <a:rPr lang="en-US" altLang="en-US" sz="2400" dirty="0">
                <a:latin typeface="Trebuchet MS" pitchFamily="34" charset="0"/>
                <a:cs typeface="Arial" charset="0"/>
              </a:rPr>
              <a:t>Pepsi assigned a recent university graduate to survey the university’s students to supply the required information. </a:t>
            </a:r>
          </a:p>
          <a:p>
            <a:pPr marL="0" indent="0" algn="just" eaLnBrk="1" hangingPunct="1">
              <a:buFont typeface="Arial" charset="0"/>
              <a:buNone/>
              <a:defRPr/>
            </a:pPr>
            <a:r>
              <a:rPr lang="en-US" altLang="en-US" sz="2400" dirty="0">
                <a:latin typeface="Trebuchet MS" pitchFamily="34" charset="0"/>
                <a:cs typeface="Arial" charset="0"/>
              </a:rPr>
              <a:t>Accordingly, she </a:t>
            </a:r>
            <a:r>
              <a:rPr lang="en-US" altLang="en-US" sz="2400" dirty="0" err="1">
                <a:latin typeface="Trebuchet MS" pitchFamily="34" charset="0"/>
                <a:cs typeface="Arial" charset="0"/>
              </a:rPr>
              <a:t>organises</a:t>
            </a:r>
            <a:r>
              <a:rPr lang="en-US" altLang="en-US" sz="2400" dirty="0">
                <a:latin typeface="Trebuchet MS" pitchFamily="34" charset="0"/>
                <a:cs typeface="Arial" charset="0"/>
              </a:rPr>
              <a:t> a survey that asks 500 students to keep track of the number of soft drinks by type of drink (Pepsi, Coke, Lemonade etc.) they purchase during the next 7 days. </a:t>
            </a:r>
          </a:p>
          <a:p>
            <a:pPr marL="363538" indent="-363538" eaLnBrk="1" hangingPunct="1">
              <a:buFontTx/>
              <a:buNone/>
              <a:defRPr/>
            </a:pPr>
            <a:endParaRPr lang="en-US" altLang="en-US" sz="2400" dirty="0">
              <a:latin typeface="Trebuchet MS" pitchFamily="34" charset="0"/>
              <a:cs typeface="Arial" charset="0"/>
            </a:endParaRPr>
          </a:p>
          <a:p>
            <a:pPr marL="363538" indent="-363538" eaLnBrk="1" hangingPunct="1">
              <a:buFontTx/>
              <a:buNone/>
              <a:defRPr/>
            </a:pPr>
            <a:endParaRPr lang="en-US" altLang="en-US" sz="2400" dirty="0">
              <a:latin typeface="Trebuchet MS" pitchFamily="34" charset="0"/>
              <a:cs typeface="Arial" charset="0"/>
            </a:endParaRPr>
          </a:p>
        </p:txBody>
      </p:sp>
      <p:sp>
        <p:nvSpPr>
          <p:cNvPr id="6" name="Rectangle 2"/>
          <p:cNvSpPr>
            <a:spLocks noGrp="1" noChangeArrowheads="1"/>
          </p:cNvSpPr>
          <p:nvPr>
            <p:ph type="title"/>
          </p:nvPr>
        </p:nvSpPr>
        <p:spPr>
          <a:xfrm>
            <a:off x="684213" y="260350"/>
            <a:ext cx="8208962" cy="1143000"/>
          </a:xfrm>
        </p:spPr>
        <p:txBody>
          <a:bodyPr/>
          <a:lstStyle/>
          <a:p>
            <a:pPr algn="l" eaLnBrk="1" hangingPunct="1">
              <a:defRPr/>
            </a:pPr>
            <a:r>
              <a:rPr altLang="en-US" sz="3600" cap="none" dirty="0">
                <a:solidFill>
                  <a:srgbClr val="EA0088"/>
                </a:solidFill>
                <a:latin typeface="Trebuchet MS" panose="020B0603020202020204" pitchFamily="34" charset="0"/>
              </a:rPr>
              <a:t>Example 2: Solution</a:t>
            </a:r>
            <a:br>
              <a:rPr altLang="en-US" sz="3600" cap="none" dirty="0">
                <a:solidFill>
                  <a:srgbClr val="EA0088"/>
                </a:solidFill>
                <a:latin typeface="Trebuchet MS" panose="020B0603020202020204" pitchFamily="34" charset="0"/>
              </a:rPr>
            </a:br>
            <a:r>
              <a:rPr altLang="en-US" sz="3600" cap="none" dirty="0">
                <a:solidFill>
                  <a:srgbClr val="EA0088"/>
                </a:solidFill>
                <a:latin typeface="Trebuchet MS" panose="020B0603020202020204" pitchFamily="34" charset="0"/>
              </a:rPr>
              <a:t>Pepsi’s Exclusivity Agreement</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p:sp>
        <p:nvSpPr>
          <p:cNvPr id="47108"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B31B259B-E514-4AE1-A28E-617958EE9F6B}" type="slidenum">
              <a:rPr lang="en-AU" altLang="en-US" sz="1400" b="1">
                <a:latin typeface="Trebuchet MS" pitchFamily="34" charset="0"/>
                <a:cs typeface="Arial" pitchFamily="34" charset="0"/>
              </a:rPr>
              <a:pPr/>
              <a:t>34</a:t>
            </a:fld>
            <a:endParaRPr lang="en-AU" altLang="en-US" sz="1400" b="1">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611188" y="1557338"/>
            <a:ext cx="7993062" cy="4679950"/>
          </a:xfrm>
        </p:spPr>
        <p:txBody>
          <a:bodyPr/>
          <a:lstStyle/>
          <a:p>
            <a:pPr marL="0" indent="0" algn="just" eaLnBrk="1" hangingPunct="1">
              <a:spcAft>
                <a:spcPts val="1200"/>
              </a:spcAft>
              <a:buFont typeface="Arial" pitchFamily="34" charset="0"/>
              <a:buNone/>
            </a:pPr>
            <a:r>
              <a:rPr lang="en-US" altLang="en-US" sz="2200">
                <a:latin typeface="Trebuchet MS" pitchFamily="34" charset="0"/>
                <a:cs typeface="Arial" pitchFamily="34" charset="0"/>
              </a:rPr>
              <a:t>The information we would like to acquire in Example 2 is an estimate of annual profits from the exclusivity agreement. The sample data to be used for this purpose are the number of cans of the various types of soft drinks consumed during the 7-day survey period by the 500 students in the sample.</a:t>
            </a:r>
          </a:p>
          <a:p>
            <a:pPr marL="0" indent="0" algn="just" eaLnBrk="1" hangingPunct="1">
              <a:spcAft>
                <a:spcPts val="1200"/>
              </a:spcAft>
              <a:buFont typeface="Arial" pitchFamily="34" charset="0"/>
              <a:buNone/>
            </a:pPr>
            <a:r>
              <a:rPr lang="en-US" altLang="en-US" sz="2200">
                <a:latin typeface="Trebuchet MS" pitchFamily="34" charset="0"/>
                <a:cs typeface="Arial" pitchFamily="34" charset="0"/>
              </a:rPr>
              <a:t>To summarize the data collected from the 500 sampled students, we could use the graphical descriptive statistics methods (to show the distribution of purchase by drink type) and numerical descriptive measures (to calculate the mean number of soft drinks purchased per day by the students). </a:t>
            </a:r>
          </a:p>
        </p:txBody>
      </p:sp>
      <p:sp>
        <p:nvSpPr>
          <p:cNvPr id="6" name="Rectangle 2"/>
          <p:cNvSpPr>
            <a:spLocks noGrp="1" noChangeArrowheads="1"/>
          </p:cNvSpPr>
          <p:nvPr>
            <p:ph type="title"/>
          </p:nvPr>
        </p:nvSpPr>
        <p:spPr>
          <a:xfrm>
            <a:off x="684213" y="260350"/>
            <a:ext cx="8208962" cy="1143000"/>
          </a:xfrm>
        </p:spPr>
        <p:txBody>
          <a:bodyPr/>
          <a:lstStyle/>
          <a:p>
            <a:pPr algn="l" eaLnBrk="1" hangingPunct="1">
              <a:defRPr/>
            </a:pPr>
            <a:r>
              <a:rPr altLang="en-US" sz="3600" cap="none" dirty="0">
                <a:solidFill>
                  <a:srgbClr val="EA0088"/>
                </a:solidFill>
                <a:latin typeface="Trebuchet MS" panose="020B0603020202020204" pitchFamily="34" charset="0"/>
              </a:rPr>
              <a:t>Example 2: Solution</a:t>
            </a:r>
            <a:br>
              <a:rPr altLang="en-US" sz="3600" cap="none" dirty="0">
                <a:solidFill>
                  <a:srgbClr val="EA0088"/>
                </a:solidFill>
                <a:latin typeface="Trebuchet MS" panose="020B0603020202020204" pitchFamily="34" charset="0"/>
              </a:rPr>
            </a:br>
            <a:r>
              <a:rPr altLang="en-US" sz="3600" cap="none" dirty="0">
                <a:solidFill>
                  <a:srgbClr val="EA0088"/>
                </a:solidFill>
                <a:latin typeface="Trebuchet MS" panose="020B0603020202020204" pitchFamily="34" charset="0"/>
              </a:rPr>
              <a:t>Pepsi’s Exclusivity Agreement</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p:sp>
        <p:nvSpPr>
          <p:cNvPr id="48132"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F4B40A4E-F22F-4FBD-8A99-D85AF62208F8}" type="slidenum">
              <a:rPr lang="en-AU" altLang="en-US" sz="1400" b="1">
                <a:latin typeface="Trebuchet MS" pitchFamily="34" charset="0"/>
                <a:cs typeface="Arial" pitchFamily="34" charset="0"/>
              </a:rPr>
              <a:pPr/>
              <a:t>35</a:t>
            </a:fld>
            <a:endParaRPr lang="en-AU" altLang="en-US" sz="1400" b="1">
              <a:latin typeface="Trebuchet MS"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611188" y="1557338"/>
            <a:ext cx="7993062" cy="3743325"/>
          </a:xfrm>
        </p:spPr>
        <p:txBody>
          <a:bodyPr/>
          <a:lstStyle/>
          <a:p>
            <a:pPr marL="0" indent="0" algn="just" eaLnBrk="1" hangingPunct="1">
              <a:spcAft>
                <a:spcPts val="1200"/>
              </a:spcAft>
              <a:buFont typeface="Arial" pitchFamily="34" charset="0"/>
              <a:buNone/>
              <a:defRPr/>
            </a:pPr>
            <a:r>
              <a:rPr lang="en-US" altLang="en-US" sz="2400" dirty="0">
                <a:latin typeface="Trebuchet MS" panose="020B0603020202020204" pitchFamily="34" charset="0"/>
                <a:cs typeface="Arial" charset="0"/>
              </a:rPr>
              <a:t>To make an informed decision about signing-up for the Exclusivity agreement, we want to estimate the mean number of the various soft drinks consumed by all         50 000 students on campus. </a:t>
            </a:r>
          </a:p>
          <a:p>
            <a:pPr marL="0" indent="0" algn="just" eaLnBrk="1" hangingPunct="1">
              <a:spcAft>
                <a:spcPts val="1200"/>
              </a:spcAft>
              <a:buFont typeface="Arial" pitchFamily="34" charset="0"/>
              <a:buNone/>
              <a:defRPr/>
            </a:pPr>
            <a:r>
              <a:rPr lang="en-US" altLang="en-US" sz="2400" dirty="0">
                <a:latin typeface="Trebuchet MS" panose="020B0603020202020204" pitchFamily="34" charset="0"/>
                <a:cs typeface="Arial" charset="0"/>
              </a:rPr>
              <a:t>To accomplish this goal we use another branch of statistics – </a:t>
            </a:r>
            <a:r>
              <a:rPr lang="en-US" altLang="en-US" sz="2400" b="1" i="1" dirty="0">
                <a:solidFill>
                  <a:schemeClr val="tx1">
                    <a:lumMod val="50000"/>
                    <a:lumOff val="50000"/>
                  </a:schemeClr>
                </a:solidFill>
                <a:latin typeface="Trebuchet MS" panose="020B0603020202020204" pitchFamily="34" charset="0"/>
                <a:cs typeface="Arial" charset="0"/>
              </a:rPr>
              <a:t>inferential statistics</a:t>
            </a:r>
            <a:r>
              <a:rPr lang="en-US" altLang="en-US" sz="2400" dirty="0">
                <a:latin typeface="Trebuchet MS" panose="020B0603020202020204" pitchFamily="34" charset="0"/>
                <a:cs typeface="Arial" charset="0"/>
              </a:rPr>
              <a:t>, which is a collection of techniques used to make inferences about the population using sample data.</a:t>
            </a:r>
          </a:p>
        </p:txBody>
      </p:sp>
      <p:sp>
        <p:nvSpPr>
          <p:cNvPr id="6" name="Rectangle 2"/>
          <p:cNvSpPr>
            <a:spLocks noGrp="1" noChangeArrowheads="1"/>
          </p:cNvSpPr>
          <p:nvPr>
            <p:ph type="title"/>
          </p:nvPr>
        </p:nvSpPr>
        <p:spPr>
          <a:xfrm>
            <a:off x="684213" y="260350"/>
            <a:ext cx="8208962" cy="1143000"/>
          </a:xfrm>
        </p:spPr>
        <p:txBody>
          <a:bodyPr/>
          <a:lstStyle/>
          <a:p>
            <a:pPr algn="l" eaLnBrk="1" hangingPunct="1">
              <a:defRPr/>
            </a:pPr>
            <a:r>
              <a:rPr altLang="en-US" sz="3600" cap="none" dirty="0">
                <a:solidFill>
                  <a:srgbClr val="EA0088"/>
                </a:solidFill>
                <a:latin typeface="Trebuchet MS" panose="020B0603020202020204" pitchFamily="34" charset="0"/>
              </a:rPr>
              <a:t>Example 2: Solution</a:t>
            </a:r>
            <a:br>
              <a:rPr altLang="en-US" sz="3600" cap="none" dirty="0">
                <a:solidFill>
                  <a:srgbClr val="EA0088"/>
                </a:solidFill>
                <a:latin typeface="Trebuchet MS" panose="020B0603020202020204" pitchFamily="34" charset="0"/>
              </a:rPr>
            </a:br>
            <a:r>
              <a:rPr altLang="en-US" sz="3600" cap="none" dirty="0">
                <a:solidFill>
                  <a:srgbClr val="EA0088"/>
                </a:solidFill>
                <a:latin typeface="Trebuchet MS" panose="020B0603020202020204" pitchFamily="34" charset="0"/>
              </a:rPr>
              <a:t>Pepsi’s Exclusivity Agreement</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p:sp>
        <p:nvSpPr>
          <p:cNvPr id="49156"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78D4906A-376D-41B4-96E8-DFCD424E12C8}" type="slidenum">
              <a:rPr lang="en-AU" altLang="en-US" sz="1400" b="1">
                <a:latin typeface="Trebuchet MS" pitchFamily="34" charset="0"/>
                <a:cs typeface="Arial" pitchFamily="34" charset="0"/>
              </a:rPr>
              <a:pPr/>
              <a:t>36</a:t>
            </a:fld>
            <a:endParaRPr lang="en-AU" altLang="en-US" sz="1400" b="1">
              <a:latin typeface="Trebuchet MS"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590550" y="1341438"/>
            <a:ext cx="7848600" cy="4340225"/>
          </a:xfrm>
        </p:spPr>
        <p:txBody>
          <a:bodyPr/>
          <a:lstStyle/>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When an election for political office takes place, the television networks cancel regular programming and instead provide election coverage. </a:t>
            </a:r>
          </a:p>
          <a:p>
            <a:pPr marL="0" indent="0" algn="just" eaLnBrk="1" hangingPunct="1">
              <a:spcAft>
                <a:spcPts val="1200"/>
              </a:spcAft>
              <a:buFont typeface="Arial" pitchFamily="34" charset="0"/>
              <a:buNone/>
            </a:pPr>
            <a:r>
              <a:rPr lang="en-AU" altLang="en-US" sz="2400">
                <a:latin typeface="Trebuchet MS" pitchFamily="34" charset="0"/>
                <a:cs typeface="Arial" pitchFamily="34" charset="0"/>
              </a:rPr>
              <a:t>The television networks often compete on the evening of an election day to be the first to correctly identify the winner of the election. </a:t>
            </a:r>
          </a:p>
          <a:p>
            <a:pPr marL="0" indent="0" algn="just" eaLnBrk="1" hangingPunct="1">
              <a:spcAft>
                <a:spcPts val="1200"/>
              </a:spcAft>
              <a:buFont typeface="Arial" pitchFamily="34" charset="0"/>
              <a:buNone/>
            </a:pPr>
            <a:r>
              <a:rPr lang="en-AU" altLang="en-US" sz="2400">
                <a:latin typeface="Trebuchet MS" pitchFamily="34" charset="0"/>
                <a:cs typeface="Arial" pitchFamily="34" charset="0"/>
              </a:rPr>
              <a:t>One commonly used technique </a:t>
            </a:r>
            <a:r>
              <a:rPr lang="en-US" altLang="en-US" sz="2400">
                <a:latin typeface="Trebuchet MS" pitchFamily="34" charset="0"/>
                <a:cs typeface="Arial" pitchFamily="34" charset="0"/>
              </a:rPr>
              <a:t>is through </a:t>
            </a:r>
            <a:r>
              <a:rPr lang="en-US" altLang="en-US" sz="2400" b="1">
                <a:latin typeface="Trebuchet MS" pitchFamily="34" charset="0"/>
                <a:cs typeface="Arial" pitchFamily="34" charset="0"/>
              </a:rPr>
              <a:t>exit polls</a:t>
            </a:r>
            <a:r>
              <a:rPr lang="en-US" altLang="en-US" sz="2400">
                <a:latin typeface="Trebuchet MS" pitchFamily="34" charset="0"/>
                <a:cs typeface="Arial" pitchFamily="34" charset="0"/>
              </a:rPr>
              <a:t>, wherein a random sample of voters who exit the polling booths is asked for whom they voted. </a:t>
            </a:r>
            <a:endParaRPr lang="en-AU" altLang="en-US" sz="2400">
              <a:latin typeface="Trebuchet MS" pitchFamily="34" charset="0"/>
              <a:cs typeface="Arial" pitchFamily="34" charset="0"/>
            </a:endParaRPr>
          </a:p>
        </p:txBody>
      </p:sp>
      <p:sp>
        <p:nvSpPr>
          <p:cNvPr id="6" name="Rectangle 2"/>
          <p:cNvSpPr>
            <a:spLocks noGrp="1" noChangeArrowheads="1"/>
          </p:cNvSpPr>
          <p:nvPr>
            <p:ph type="title"/>
          </p:nvPr>
        </p:nvSpPr>
        <p:spPr>
          <a:xfrm>
            <a:off x="625475" y="260350"/>
            <a:ext cx="8208963" cy="865188"/>
          </a:xfrm>
        </p:spPr>
        <p:txBody>
          <a:bodyPr/>
          <a:lstStyle/>
          <a:p>
            <a:pPr algn="l" eaLnBrk="1" hangingPunct="1">
              <a:defRPr/>
            </a:pPr>
            <a:r>
              <a:rPr altLang="en-US" sz="3600" cap="none">
                <a:solidFill>
                  <a:srgbClr val="EA0088"/>
                </a:solidFill>
                <a:latin typeface="Trebuchet MS" panose="020B0603020202020204" pitchFamily="34" charset="0"/>
              </a:rPr>
              <a:t>Example 3: Exit polls</a:t>
            </a:r>
          </a:p>
        </p:txBody>
      </p:sp>
      <p:sp>
        <p:nvSpPr>
          <p:cNvPr id="50180"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E9230419-6CB7-4BD9-9DD3-CD44DE59858A}" type="slidenum">
              <a:rPr lang="en-AU" altLang="en-US" sz="1400" b="1">
                <a:latin typeface="Trebuchet MS" pitchFamily="34" charset="0"/>
                <a:cs typeface="Arial" pitchFamily="34" charset="0"/>
              </a:rPr>
              <a:pPr/>
              <a:t>37</a:t>
            </a:fld>
            <a:endParaRPr lang="en-AU" altLang="en-US" sz="1400" b="1">
              <a:latin typeface="Trebuchet MS"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684213" y="1341438"/>
            <a:ext cx="7775575" cy="3527425"/>
          </a:xfrm>
        </p:spPr>
        <p:txBody>
          <a:bodyPr/>
          <a:lstStyle/>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Suppose that in the Brisbane electorate, 500 voters from various booths were asked to whom they voted. </a:t>
            </a:r>
          </a:p>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From the data, the sample proportion of voters supporting the candidates is computed. </a:t>
            </a:r>
          </a:p>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A statistical technique is applied to determine whether there is enough evidence to infer that the incumbent </a:t>
            </a:r>
            <a:r>
              <a:rPr lang="en-AU" altLang="en-US" sz="2400">
                <a:latin typeface="Trebuchet MS" pitchFamily="34" charset="0"/>
                <a:cs typeface="Arial" pitchFamily="34" charset="0"/>
              </a:rPr>
              <a:t>Labor</a:t>
            </a:r>
            <a:r>
              <a:rPr lang="en-US" altLang="en-US" sz="2400">
                <a:latin typeface="Trebuchet MS" pitchFamily="34" charset="0"/>
                <a:cs typeface="Arial" pitchFamily="34" charset="0"/>
              </a:rPr>
              <a:t> party candidate will garner enough votes to win. </a:t>
            </a:r>
          </a:p>
        </p:txBody>
      </p:sp>
      <p:sp>
        <p:nvSpPr>
          <p:cNvPr id="7" name="Rectangle 2"/>
          <p:cNvSpPr>
            <a:spLocks noGrp="1" noChangeArrowheads="1"/>
          </p:cNvSpPr>
          <p:nvPr>
            <p:ph type="title"/>
          </p:nvPr>
        </p:nvSpPr>
        <p:spPr>
          <a:xfrm>
            <a:off x="625475" y="260350"/>
            <a:ext cx="8208963" cy="865188"/>
          </a:xfrm>
        </p:spPr>
        <p:txBody>
          <a:bodyPr/>
          <a:lstStyle/>
          <a:p>
            <a:pPr algn="l" eaLnBrk="1" hangingPunct="1">
              <a:defRPr/>
            </a:pPr>
            <a:r>
              <a:rPr altLang="en-US" sz="3600" cap="none" dirty="0">
                <a:solidFill>
                  <a:srgbClr val="EA0088"/>
                </a:solidFill>
                <a:latin typeface="Trebuchet MS" panose="020B0603020202020204" pitchFamily="34" charset="0"/>
              </a:rPr>
              <a:t>Example 3: Exit polls</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p:sp>
        <p:nvSpPr>
          <p:cNvPr id="51204"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3350C994-007F-4A91-AA1A-9D6C87F6CB33}" type="slidenum">
              <a:rPr lang="en-AU" altLang="en-US" sz="1400" b="1">
                <a:latin typeface="Trebuchet MS" pitchFamily="34" charset="0"/>
                <a:cs typeface="Arial" pitchFamily="34" charset="0"/>
              </a:rPr>
              <a:pPr/>
              <a:t>38</a:t>
            </a:fld>
            <a:endParaRPr lang="en-AU" altLang="en-US" sz="1400" b="1">
              <a:latin typeface="Trebuchet MS"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454025" y="1268413"/>
            <a:ext cx="5832475" cy="4297362"/>
          </a:xfrm>
        </p:spPr>
        <p:txBody>
          <a:bodyPr/>
          <a:lstStyle/>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Suppose that the results were coded on a two-party preferred basis as 1 = Liberal/National candidate and 2 = Labor candidate.</a:t>
            </a:r>
          </a:p>
          <a:p>
            <a:pPr marL="0" indent="0" algn="just" eaLnBrk="1" hangingPunct="1">
              <a:buFont typeface="Arial" pitchFamily="34" charset="0"/>
              <a:buNone/>
            </a:pPr>
            <a:r>
              <a:rPr lang="en-US" altLang="en-US" sz="2400">
                <a:latin typeface="Trebuchet MS" pitchFamily="34" charset="0"/>
                <a:cs typeface="Arial" pitchFamily="34" charset="0"/>
              </a:rPr>
              <a:t>The network analysts would like to know whether they can conclude that the incumbent Labor party candidate will win.</a:t>
            </a:r>
          </a:p>
        </p:txBody>
      </p:sp>
      <p:graphicFrame>
        <p:nvGraphicFramePr>
          <p:cNvPr id="4" name="Table 3"/>
          <p:cNvGraphicFramePr>
            <a:graphicFrameLocks noGrp="1"/>
          </p:cNvGraphicFramePr>
          <p:nvPr/>
        </p:nvGraphicFramePr>
        <p:xfrm>
          <a:off x="6502400" y="554038"/>
          <a:ext cx="2173288" cy="5179437"/>
        </p:xfrm>
        <a:graphic>
          <a:graphicData uri="http://schemas.openxmlformats.org/drawingml/2006/table">
            <a:tbl>
              <a:tblPr firstRow="1" bandRow="1">
                <a:tableStyleId>{5C22544A-7EE6-4342-B048-85BDC9FD1C3A}</a:tableStyleId>
              </a:tblPr>
              <a:tblGrid>
                <a:gridCol w="805931">
                  <a:extLst>
                    <a:ext uri="{9D8B030D-6E8A-4147-A177-3AD203B41FA5}">
                      <a16:colId xmlns:a16="http://schemas.microsoft.com/office/drawing/2014/main" val="20000"/>
                    </a:ext>
                  </a:extLst>
                </a:gridCol>
                <a:gridCol w="1367357">
                  <a:extLst>
                    <a:ext uri="{9D8B030D-6E8A-4147-A177-3AD203B41FA5}">
                      <a16:colId xmlns:a16="http://schemas.microsoft.com/office/drawing/2014/main" val="20001"/>
                    </a:ext>
                  </a:extLst>
                </a:gridCol>
              </a:tblGrid>
              <a:tr h="516045">
                <a:tc>
                  <a:txBody>
                    <a:bodyPr/>
                    <a:lstStyle/>
                    <a:p>
                      <a:r>
                        <a:rPr lang="en-US" sz="1800" dirty="0"/>
                        <a:t>Voter</a:t>
                      </a:r>
                    </a:p>
                  </a:txBody>
                  <a:tcPr marL="91422" marR="91422" marT="45718" marB="45718"/>
                </a:tc>
                <a:tc>
                  <a:txBody>
                    <a:bodyPr/>
                    <a:lstStyle/>
                    <a:p>
                      <a:r>
                        <a:rPr lang="en-US" sz="1800" dirty="0"/>
                        <a:t>Response</a:t>
                      </a:r>
                    </a:p>
                  </a:txBody>
                  <a:tcPr marL="91422" marR="91422" marT="45718" marB="45718"/>
                </a:tc>
                <a:extLst>
                  <a:ext uri="{0D108BD9-81ED-4DB2-BD59-A6C34878D82A}">
                    <a16:rowId xmlns:a16="http://schemas.microsoft.com/office/drawing/2014/main" val="10000"/>
                  </a:ext>
                </a:extLst>
              </a:tr>
              <a:tr h="298944">
                <a:tc>
                  <a:txBody>
                    <a:bodyPr/>
                    <a:lstStyle/>
                    <a:p>
                      <a:pPr algn="ctr"/>
                      <a:r>
                        <a:rPr lang="en-US" sz="1800" dirty="0"/>
                        <a:t>1</a:t>
                      </a:r>
                    </a:p>
                  </a:txBody>
                  <a:tcPr marL="91422" marR="91422" marT="45718" marB="45718"/>
                </a:tc>
                <a:tc>
                  <a:txBody>
                    <a:bodyPr/>
                    <a:lstStyle/>
                    <a:p>
                      <a:pPr algn="ctr"/>
                      <a:r>
                        <a:rPr lang="en-US" sz="1800" dirty="0"/>
                        <a:t>1</a:t>
                      </a:r>
                    </a:p>
                  </a:txBody>
                  <a:tcPr marL="91422" marR="91422" marT="45718" marB="45718"/>
                </a:tc>
                <a:extLst>
                  <a:ext uri="{0D108BD9-81ED-4DB2-BD59-A6C34878D82A}">
                    <a16:rowId xmlns:a16="http://schemas.microsoft.com/office/drawing/2014/main" val="10001"/>
                  </a:ext>
                </a:extLst>
              </a:tr>
              <a:tr h="298944">
                <a:tc>
                  <a:txBody>
                    <a:bodyPr/>
                    <a:lstStyle/>
                    <a:p>
                      <a:pPr algn="ctr"/>
                      <a:r>
                        <a:rPr lang="en-US" sz="1800" dirty="0"/>
                        <a:t>2</a:t>
                      </a:r>
                    </a:p>
                  </a:txBody>
                  <a:tcPr marL="91422" marR="91422" marT="45718" marB="45718"/>
                </a:tc>
                <a:tc>
                  <a:txBody>
                    <a:bodyPr/>
                    <a:lstStyle/>
                    <a:p>
                      <a:pPr algn="ctr"/>
                      <a:r>
                        <a:rPr lang="en-US" sz="1800" dirty="0"/>
                        <a:t>2</a:t>
                      </a:r>
                    </a:p>
                  </a:txBody>
                  <a:tcPr marL="91422" marR="91422" marT="45718" marB="45718"/>
                </a:tc>
                <a:extLst>
                  <a:ext uri="{0D108BD9-81ED-4DB2-BD59-A6C34878D82A}">
                    <a16:rowId xmlns:a16="http://schemas.microsoft.com/office/drawing/2014/main" val="10002"/>
                  </a:ext>
                </a:extLst>
              </a:tr>
              <a:tr h="298944">
                <a:tc>
                  <a:txBody>
                    <a:bodyPr/>
                    <a:lstStyle/>
                    <a:p>
                      <a:pPr algn="ctr"/>
                      <a:r>
                        <a:rPr lang="en-US" sz="1800" dirty="0"/>
                        <a:t>3</a:t>
                      </a:r>
                    </a:p>
                  </a:txBody>
                  <a:tcPr marL="91422" marR="91422" marT="45718" marB="45718"/>
                </a:tc>
                <a:tc>
                  <a:txBody>
                    <a:bodyPr/>
                    <a:lstStyle/>
                    <a:p>
                      <a:pPr algn="ctr"/>
                      <a:r>
                        <a:rPr lang="en-US" sz="1800" dirty="0"/>
                        <a:t>2</a:t>
                      </a:r>
                    </a:p>
                  </a:txBody>
                  <a:tcPr marL="91422" marR="91422" marT="45718" marB="45718"/>
                </a:tc>
                <a:extLst>
                  <a:ext uri="{0D108BD9-81ED-4DB2-BD59-A6C34878D82A}">
                    <a16:rowId xmlns:a16="http://schemas.microsoft.com/office/drawing/2014/main" val="10003"/>
                  </a:ext>
                </a:extLst>
              </a:tr>
              <a:tr h="298944">
                <a:tc>
                  <a:txBody>
                    <a:bodyPr/>
                    <a:lstStyle/>
                    <a:p>
                      <a:pPr algn="ctr"/>
                      <a:r>
                        <a:rPr lang="en-US" sz="1800" dirty="0"/>
                        <a:t>4</a:t>
                      </a:r>
                    </a:p>
                  </a:txBody>
                  <a:tcPr marL="91422" marR="91422" marT="45718" marB="45718"/>
                </a:tc>
                <a:tc>
                  <a:txBody>
                    <a:bodyPr/>
                    <a:lstStyle/>
                    <a:p>
                      <a:pPr algn="ctr"/>
                      <a:r>
                        <a:rPr lang="en-US" sz="1800" dirty="0"/>
                        <a:t>1</a:t>
                      </a:r>
                    </a:p>
                  </a:txBody>
                  <a:tcPr marL="91422" marR="91422" marT="45718" marB="45718"/>
                </a:tc>
                <a:extLst>
                  <a:ext uri="{0D108BD9-81ED-4DB2-BD59-A6C34878D82A}">
                    <a16:rowId xmlns:a16="http://schemas.microsoft.com/office/drawing/2014/main" val="10004"/>
                  </a:ext>
                </a:extLst>
              </a:tr>
              <a:tr h="298944">
                <a:tc>
                  <a:txBody>
                    <a:bodyPr/>
                    <a:lstStyle/>
                    <a:p>
                      <a:pPr algn="ctr"/>
                      <a:r>
                        <a:rPr lang="en-US" sz="1800" dirty="0"/>
                        <a:t>5</a:t>
                      </a:r>
                    </a:p>
                  </a:txBody>
                  <a:tcPr marL="91422" marR="91422" marT="45718" marB="45718"/>
                </a:tc>
                <a:tc>
                  <a:txBody>
                    <a:bodyPr/>
                    <a:lstStyle/>
                    <a:p>
                      <a:pPr algn="ctr"/>
                      <a:r>
                        <a:rPr lang="en-US" sz="1800" dirty="0"/>
                        <a:t>2</a:t>
                      </a:r>
                    </a:p>
                  </a:txBody>
                  <a:tcPr marL="91422" marR="91422" marT="45718" marB="45718"/>
                </a:tc>
                <a:extLst>
                  <a:ext uri="{0D108BD9-81ED-4DB2-BD59-A6C34878D82A}">
                    <a16:rowId xmlns:a16="http://schemas.microsoft.com/office/drawing/2014/main" val="10005"/>
                  </a:ext>
                </a:extLst>
              </a:tr>
              <a:tr h="516045">
                <a:tc>
                  <a:txBody>
                    <a:bodyPr/>
                    <a:lstStyle/>
                    <a:p>
                      <a:pPr algn="ctr"/>
                      <a:r>
                        <a:rPr lang="en-US" sz="1800" dirty="0"/>
                        <a:t>.</a:t>
                      </a:r>
                    </a:p>
                    <a:p>
                      <a:pPr algn="ctr"/>
                      <a:r>
                        <a:rPr lang="en-US" sz="1800" dirty="0"/>
                        <a:t>.</a:t>
                      </a:r>
                    </a:p>
                  </a:txBody>
                  <a:tcPr marL="91422" marR="91422" marT="45718" marB="45718"/>
                </a:tc>
                <a:tc>
                  <a:txBody>
                    <a:bodyPr/>
                    <a:lstStyle/>
                    <a:p>
                      <a:pPr algn="ctr"/>
                      <a:endParaRPr lang="en-US" sz="1800" dirty="0"/>
                    </a:p>
                  </a:txBody>
                  <a:tcPr marL="91422" marR="91422" marT="45718" marB="45718"/>
                </a:tc>
                <a:extLst>
                  <a:ext uri="{0D108BD9-81ED-4DB2-BD59-A6C34878D82A}">
                    <a16:rowId xmlns:a16="http://schemas.microsoft.com/office/drawing/2014/main" val="10006"/>
                  </a:ext>
                </a:extLst>
              </a:tr>
              <a:tr h="298944">
                <a:tc>
                  <a:txBody>
                    <a:bodyPr/>
                    <a:lstStyle/>
                    <a:p>
                      <a:pPr algn="ctr"/>
                      <a:r>
                        <a:rPr lang="en-US" sz="1800" dirty="0"/>
                        <a:t>495</a:t>
                      </a:r>
                    </a:p>
                  </a:txBody>
                  <a:tcPr marL="91422" marR="91422" marT="45718" marB="45718"/>
                </a:tc>
                <a:tc>
                  <a:txBody>
                    <a:bodyPr/>
                    <a:lstStyle/>
                    <a:p>
                      <a:pPr algn="ctr"/>
                      <a:r>
                        <a:rPr lang="en-US" sz="1800" dirty="0"/>
                        <a:t>2</a:t>
                      </a:r>
                    </a:p>
                  </a:txBody>
                  <a:tcPr marL="91422" marR="91422" marT="45718" marB="45718"/>
                </a:tc>
                <a:extLst>
                  <a:ext uri="{0D108BD9-81ED-4DB2-BD59-A6C34878D82A}">
                    <a16:rowId xmlns:a16="http://schemas.microsoft.com/office/drawing/2014/main" val="10007"/>
                  </a:ext>
                </a:extLst>
              </a:tr>
              <a:tr h="298944">
                <a:tc>
                  <a:txBody>
                    <a:bodyPr/>
                    <a:lstStyle/>
                    <a:p>
                      <a:pPr algn="ctr"/>
                      <a:r>
                        <a:rPr lang="en-US" sz="1800" dirty="0"/>
                        <a:t>496</a:t>
                      </a:r>
                    </a:p>
                  </a:txBody>
                  <a:tcPr marL="91422" marR="91422" marT="45718" marB="45718"/>
                </a:tc>
                <a:tc>
                  <a:txBody>
                    <a:bodyPr/>
                    <a:lstStyle/>
                    <a:p>
                      <a:pPr algn="ctr"/>
                      <a:r>
                        <a:rPr lang="en-US" sz="1800" dirty="0"/>
                        <a:t>1</a:t>
                      </a:r>
                    </a:p>
                  </a:txBody>
                  <a:tcPr marL="91422" marR="91422" marT="45718" marB="45718"/>
                </a:tc>
                <a:extLst>
                  <a:ext uri="{0D108BD9-81ED-4DB2-BD59-A6C34878D82A}">
                    <a16:rowId xmlns:a16="http://schemas.microsoft.com/office/drawing/2014/main" val="10008"/>
                  </a:ext>
                </a:extLst>
              </a:tr>
              <a:tr h="298944">
                <a:tc>
                  <a:txBody>
                    <a:bodyPr/>
                    <a:lstStyle/>
                    <a:p>
                      <a:pPr algn="ctr"/>
                      <a:r>
                        <a:rPr lang="en-US" sz="1800" dirty="0"/>
                        <a:t>497</a:t>
                      </a:r>
                    </a:p>
                  </a:txBody>
                  <a:tcPr marL="91422" marR="91422" marT="45718" marB="45718"/>
                </a:tc>
                <a:tc>
                  <a:txBody>
                    <a:bodyPr/>
                    <a:lstStyle/>
                    <a:p>
                      <a:pPr algn="ctr"/>
                      <a:r>
                        <a:rPr lang="en-US" sz="1800" dirty="0"/>
                        <a:t>1</a:t>
                      </a:r>
                    </a:p>
                  </a:txBody>
                  <a:tcPr marL="91422" marR="91422" marT="45718" marB="45718"/>
                </a:tc>
                <a:extLst>
                  <a:ext uri="{0D108BD9-81ED-4DB2-BD59-A6C34878D82A}">
                    <a16:rowId xmlns:a16="http://schemas.microsoft.com/office/drawing/2014/main" val="10009"/>
                  </a:ext>
                </a:extLst>
              </a:tr>
              <a:tr h="298944">
                <a:tc>
                  <a:txBody>
                    <a:bodyPr/>
                    <a:lstStyle/>
                    <a:p>
                      <a:pPr algn="ctr"/>
                      <a:r>
                        <a:rPr lang="en-US" sz="1800" dirty="0"/>
                        <a:t>498</a:t>
                      </a:r>
                    </a:p>
                  </a:txBody>
                  <a:tcPr marL="91422" marR="91422" marT="45718" marB="45718"/>
                </a:tc>
                <a:tc>
                  <a:txBody>
                    <a:bodyPr/>
                    <a:lstStyle/>
                    <a:p>
                      <a:pPr algn="ctr"/>
                      <a:r>
                        <a:rPr lang="en-US" sz="1800" dirty="0"/>
                        <a:t>1</a:t>
                      </a:r>
                    </a:p>
                  </a:txBody>
                  <a:tcPr marL="91422" marR="91422" marT="45718" marB="45718"/>
                </a:tc>
                <a:extLst>
                  <a:ext uri="{0D108BD9-81ED-4DB2-BD59-A6C34878D82A}">
                    <a16:rowId xmlns:a16="http://schemas.microsoft.com/office/drawing/2014/main" val="10010"/>
                  </a:ext>
                </a:extLst>
              </a:tr>
              <a:tr h="298944">
                <a:tc>
                  <a:txBody>
                    <a:bodyPr/>
                    <a:lstStyle/>
                    <a:p>
                      <a:pPr algn="ctr"/>
                      <a:r>
                        <a:rPr lang="en-US" sz="1800" dirty="0"/>
                        <a:t>499</a:t>
                      </a:r>
                    </a:p>
                  </a:txBody>
                  <a:tcPr marL="91422" marR="91422" marT="45718" marB="45718"/>
                </a:tc>
                <a:tc>
                  <a:txBody>
                    <a:bodyPr/>
                    <a:lstStyle/>
                    <a:p>
                      <a:pPr algn="ctr"/>
                      <a:r>
                        <a:rPr lang="en-US" sz="1800" dirty="0"/>
                        <a:t>2</a:t>
                      </a:r>
                    </a:p>
                  </a:txBody>
                  <a:tcPr marL="91422" marR="91422" marT="45718" marB="45718"/>
                </a:tc>
                <a:extLst>
                  <a:ext uri="{0D108BD9-81ED-4DB2-BD59-A6C34878D82A}">
                    <a16:rowId xmlns:a16="http://schemas.microsoft.com/office/drawing/2014/main" val="10011"/>
                  </a:ext>
                </a:extLst>
              </a:tr>
              <a:tr h="298944">
                <a:tc>
                  <a:txBody>
                    <a:bodyPr/>
                    <a:lstStyle/>
                    <a:p>
                      <a:pPr algn="ctr"/>
                      <a:r>
                        <a:rPr lang="en-US" sz="1800" dirty="0"/>
                        <a:t>500</a:t>
                      </a:r>
                    </a:p>
                  </a:txBody>
                  <a:tcPr marL="91422" marR="91422" marT="45718" marB="45718"/>
                </a:tc>
                <a:tc>
                  <a:txBody>
                    <a:bodyPr/>
                    <a:lstStyle/>
                    <a:p>
                      <a:pPr algn="ctr"/>
                      <a:r>
                        <a:rPr lang="en-US" sz="1800" dirty="0"/>
                        <a:t>1</a:t>
                      </a:r>
                    </a:p>
                  </a:txBody>
                  <a:tcPr marL="91422" marR="91422" marT="45718" marB="45718"/>
                </a:tc>
                <a:extLst>
                  <a:ext uri="{0D108BD9-81ED-4DB2-BD59-A6C34878D82A}">
                    <a16:rowId xmlns:a16="http://schemas.microsoft.com/office/drawing/2014/main" val="10012"/>
                  </a:ext>
                </a:extLst>
              </a:tr>
            </a:tbl>
          </a:graphicData>
        </a:graphic>
      </p:graphicFrame>
      <p:sp>
        <p:nvSpPr>
          <p:cNvPr id="8" name="Rectangle 2"/>
          <p:cNvSpPr>
            <a:spLocks noGrp="1" noChangeArrowheads="1"/>
          </p:cNvSpPr>
          <p:nvPr>
            <p:ph type="title"/>
          </p:nvPr>
        </p:nvSpPr>
        <p:spPr>
          <a:xfrm>
            <a:off x="466725" y="288925"/>
            <a:ext cx="8208963" cy="865188"/>
          </a:xfrm>
        </p:spPr>
        <p:txBody>
          <a:bodyPr/>
          <a:lstStyle/>
          <a:p>
            <a:pPr algn="l" eaLnBrk="1" hangingPunct="1">
              <a:defRPr/>
            </a:pPr>
            <a:r>
              <a:rPr altLang="en-US" sz="3600" cap="none" dirty="0">
                <a:solidFill>
                  <a:srgbClr val="EA0088"/>
                </a:solidFill>
                <a:latin typeface="Trebuchet MS" panose="020B0603020202020204" pitchFamily="34" charset="0"/>
              </a:rPr>
              <a:t>Example 3: Exit polls</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p:sp>
        <p:nvSpPr>
          <p:cNvPr id="52272"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41E83E40-6AC9-4D26-8048-9EDBD628EE0D}" type="slidenum">
              <a:rPr lang="en-AU" altLang="en-US" sz="1400" b="1">
                <a:latin typeface="Trebuchet MS" pitchFamily="34" charset="0"/>
                <a:cs typeface="Arial" pitchFamily="34" charset="0"/>
              </a:rPr>
              <a:pPr/>
              <a:t>39</a:t>
            </a:fld>
            <a:endParaRPr lang="en-AU" altLang="en-US" sz="1400" b="1">
              <a:latin typeface="Trebuchet MS"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404813"/>
            <a:ext cx="8229600" cy="884237"/>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cs typeface="Arial" pitchFamily="34" charset="0"/>
              </a:rPr>
              <a:t>Learning objectives</a:t>
            </a:r>
          </a:p>
        </p:txBody>
      </p:sp>
      <p:sp>
        <p:nvSpPr>
          <p:cNvPr id="17411" name="Rectangle 3"/>
          <p:cNvSpPr>
            <a:spLocks noGrp="1" noChangeArrowheads="1"/>
          </p:cNvSpPr>
          <p:nvPr>
            <p:ph idx="1"/>
          </p:nvPr>
        </p:nvSpPr>
        <p:spPr>
          <a:xfrm>
            <a:off x="468313" y="1484313"/>
            <a:ext cx="8001000" cy="4297362"/>
          </a:xfrm>
        </p:spPr>
        <p:txBody>
          <a:bodyPr/>
          <a:lstStyle/>
          <a:p>
            <a:pPr marL="712788" indent="-712788" algn="just" eaLnBrk="1" hangingPunct="1">
              <a:buFont typeface="Arial" pitchFamily="34" charset="0"/>
              <a:buNone/>
            </a:pPr>
            <a:r>
              <a:rPr lang="en-US" altLang="en-US" sz="2200">
                <a:solidFill>
                  <a:srgbClr val="00B050"/>
                </a:solidFill>
                <a:latin typeface="Trebuchet MS" pitchFamily="34" charset="0"/>
                <a:cs typeface="Arial" pitchFamily="34" charset="0"/>
              </a:rPr>
              <a:t>LO1 	describe the two major branches of statistics – descriptive statistics and inferential statistics</a:t>
            </a:r>
          </a:p>
          <a:p>
            <a:pPr marL="712788" indent="-712788" algn="just" eaLnBrk="1" hangingPunct="1">
              <a:buFont typeface="Arial" pitchFamily="34" charset="0"/>
              <a:buNone/>
            </a:pPr>
            <a:r>
              <a:rPr lang="en-US" altLang="en-US" sz="2200">
                <a:solidFill>
                  <a:srgbClr val="00B050"/>
                </a:solidFill>
                <a:latin typeface="Trebuchet MS" pitchFamily="34" charset="0"/>
                <a:cs typeface="Arial" pitchFamily="34" charset="0"/>
              </a:rPr>
              <a:t>LO2 understand the key statistical concepts – population, sample, parameter, statistic and census</a:t>
            </a:r>
          </a:p>
          <a:p>
            <a:pPr marL="712788" indent="-712788" algn="just" eaLnBrk="1" hangingPunct="1">
              <a:buFont typeface="Arial" pitchFamily="34" charset="0"/>
              <a:buNone/>
            </a:pPr>
            <a:r>
              <a:rPr lang="en-US" altLang="en-US" sz="2200">
                <a:solidFill>
                  <a:srgbClr val="00B050"/>
                </a:solidFill>
                <a:latin typeface="Trebuchet MS" pitchFamily="34" charset="0"/>
                <a:cs typeface="Arial" pitchFamily="34" charset="0"/>
              </a:rPr>
              <a:t>LO3 provide examples of practical applications in which statistics have a major role to play</a:t>
            </a:r>
          </a:p>
          <a:p>
            <a:pPr marL="712788" indent="-712788" algn="just" eaLnBrk="1" hangingPunct="1">
              <a:buFont typeface="Arial" pitchFamily="34" charset="0"/>
              <a:buNone/>
            </a:pPr>
            <a:r>
              <a:rPr lang="en-US" altLang="en-US" sz="2200">
                <a:solidFill>
                  <a:srgbClr val="00B050"/>
                </a:solidFill>
                <a:latin typeface="Trebuchet MS" pitchFamily="34" charset="0"/>
                <a:cs typeface="Arial" pitchFamily="34" charset="0"/>
              </a:rPr>
              <a:t>LO4 	understand how statistics are used by business managers</a:t>
            </a:r>
          </a:p>
          <a:p>
            <a:pPr marL="712788" indent="-712788" algn="just" eaLnBrk="1" hangingPunct="1">
              <a:buFont typeface="Arial" pitchFamily="34" charset="0"/>
              <a:buNone/>
            </a:pPr>
            <a:r>
              <a:rPr lang="en-US" altLang="en-US" sz="2200">
                <a:solidFill>
                  <a:srgbClr val="00B050"/>
                </a:solidFill>
                <a:latin typeface="Trebuchet MS" pitchFamily="34" charset="0"/>
                <a:cs typeface="Arial" pitchFamily="34" charset="0"/>
              </a:rPr>
              <a:t>LO5 understand the basics of the computer spreadsheet package Microsoft excel and its capabilities in aiding with statistical data analysis for large amounts of data.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755650" y="1268413"/>
            <a:ext cx="7777163" cy="3384550"/>
          </a:xfrm>
        </p:spPr>
        <p:txBody>
          <a:bodyPr/>
          <a:lstStyle/>
          <a:p>
            <a:pPr marL="0" indent="0" algn="just" eaLnBrk="1" hangingPunct="1">
              <a:spcAft>
                <a:spcPts val="1200"/>
              </a:spcAft>
              <a:buFont typeface="Arial" pitchFamily="34" charset="0"/>
              <a:buNone/>
            </a:pPr>
            <a:r>
              <a:rPr lang="en-US" altLang="en-US" sz="2400" dirty="0">
                <a:latin typeface="Trebuchet MS" pitchFamily="34" charset="0"/>
                <a:cs typeface="Arial" pitchFamily="34" charset="0"/>
              </a:rPr>
              <a:t>This example describes a very common application of statistical inference. </a:t>
            </a:r>
          </a:p>
          <a:p>
            <a:pPr marL="0" indent="0" algn="just" eaLnBrk="1" hangingPunct="1">
              <a:spcAft>
                <a:spcPts val="1200"/>
              </a:spcAft>
              <a:buFont typeface="Arial" pitchFamily="34" charset="0"/>
              <a:buNone/>
            </a:pPr>
            <a:r>
              <a:rPr lang="en-US" altLang="en-US" sz="2400" dirty="0">
                <a:latin typeface="Trebuchet MS" pitchFamily="34" charset="0"/>
                <a:cs typeface="Arial" pitchFamily="34" charset="0"/>
              </a:rPr>
              <a:t>The population the television networks wanted to make inferences about is the approximately 87 000 who voted in the electorate of Brisbane. </a:t>
            </a:r>
          </a:p>
          <a:p>
            <a:pPr marL="0" indent="0" algn="just" eaLnBrk="1" hangingPunct="1">
              <a:spcAft>
                <a:spcPts val="1200"/>
              </a:spcAft>
              <a:buFont typeface="Arial" pitchFamily="34" charset="0"/>
              <a:buNone/>
            </a:pPr>
            <a:r>
              <a:rPr lang="en-US" altLang="en-US" sz="2400" dirty="0">
                <a:latin typeface="Trebuchet MS" pitchFamily="34" charset="0"/>
                <a:cs typeface="Arial" pitchFamily="34" charset="0"/>
              </a:rPr>
              <a:t>The sample consisted of the 500 people randomly selected by the polling company who voted for either of the two main candidates. </a:t>
            </a:r>
          </a:p>
        </p:txBody>
      </p:sp>
      <p:sp>
        <p:nvSpPr>
          <p:cNvPr id="7" name="Rectangle 2"/>
          <p:cNvSpPr>
            <a:spLocks noGrp="1" noChangeArrowheads="1"/>
          </p:cNvSpPr>
          <p:nvPr>
            <p:ph type="title"/>
          </p:nvPr>
        </p:nvSpPr>
        <p:spPr>
          <a:xfrm>
            <a:off x="625475" y="260350"/>
            <a:ext cx="8208963" cy="865188"/>
          </a:xfrm>
        </p:spPr>
        <p:txBody>
          <a:bodyPr/>
          <a:lstStyle/>
          <a:p>
            <a:pPr algn="l" eaLnBrk="1" hangingPunct="1">
              <a:defRPr/>
            </a:pPr>
            <a:r>
              <a:rPr altLang="en-US" sz="3600" cap="none" dirty="0">
                <a:solidFill>
                  <a:srgbClr val="EA0088"/>
                </a:solidFill>
                <a:latin typeface="Trebuchet MS" panose="020B0603020202020204" pitchFamily="34" charset="0"/>
              </a:rPr>
              <a:t>Example 3: Exit polls</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p:sp>
        <p:nvSpPr>
          <p:cNvPr id="53252"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7A1A9F36-9966-4A13-A39D-DAC8F8BE82BE}" type="slidenum">
              <a:rPr lang="en-AU" altLang="en-US" sz="1400" b="1">
                <a:latin typeface="Trebuchet MS" pitchFamily="34" charset="0"/>
                <a:cs typeface="Arial" pitchFamily="34" charset="0"/>
              </a:rPr>
              <a:pPr/>
              <a:t>40</a:t>
            </a:fld>
            <a:endParaRPr lang="en-AU" altLang="en-US" sz="1400" b="1">
              <a:latin typeface="Trebuchet MS"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684213" y="1412875"/>
            <a:ext cx="7920037" cy="4700588"/>
          </a:xfrm>
        </p:spPr>
        <p:txBody>
          <a:bodyPr/>
          <a:lstStyle/>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The characteristic of the population that we would like to know is the proportion of the total electorate that voted for Labor after preferences (on a two-party preferred basis). </a:t>
            </a:r>
          </a:p>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Specifically, we would like to know whether more than 50% of the electorate voted for Labor (after preferences) in the electorate of Brisbane. </a:t>
            </a:r>
          </a:p>
        </p:txBody>
      </p:sp>
      <p:sp>
        <p:nvSpPr>
          <p:cNvPr id="7" name="Rectangle 2"/>
          <p:cNvSpPr>
            <a:spLocks noGrp="1" noChangeArrowheads="1"/>
          </p:cNvSpPr>
          <p:nvPr>
            <p:ph type="title"/>
          </p:nvPr>
        </p:nvSpPr>
        <p:spPr>
          <a:xfrm>
            <a:off x="625475" y="260350"/>
            <a:ext cx="8208963" cy="865188"/>
          </a:xfrm>
        </p:spPr>
        <p:txBody>
          <a:bodyPr/>
          <a:lstStyle/>
          <a:p>
            <a:pPr algn="l" eaLnBrk="1" hangingPunct="1">
              <a:defRPr/>
            </a:pPr>
            <a:r>
              <a:rPr altLang="en-US" sz="3600" cap="none" dirty="0">
                <a:solidFill>
                  <a:srgbClr val="EA0088"/>
                </a:solidFill>
                <a:latin typeface="Trebuchet MS" panose="020B0603020202020204" pitchFamily="34" charset="0"/>
              </a:rPr>
              <a:t>Example 3: Exit polls</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p:sp>
        <p:nvSpPr>
          <p:cNvPr id="54276"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948CBDBE-8A37-4CC2-B8DB-69FB9F175D68}" type="slidenum">
              <a:rPr lang="en-AU" altLang="en-US" sz="1400" b="1">
                <a:latin typeface="Trebuchet MS" pitchFamily="34" charset="0"/>
                <a:cs typeface="Arial" pitchFamily="34" charset="0"/>
              </a:rPr>
              <a:pPr/>
              <a:t>41</a:t>
            </a:fld>
            <a:endParaRPr lang="en-AU" altLang="en-US" sz="1400" b="1">
              <a:latin typeface="Trebuchet MS" pitchFamily="34" charset="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684213" y="1412875"/>
            <a:ext cx="7920037" cy="3744913"/>
          </a:xfrm>
        </p:spPr>
        <p:txBody>
          <a:bodyPr/>
          <a:lstStyle/>
          <a:p>
            <a:pPr marL="0" indent="0" algn="just" eaLnBrk="1" hangingPunct="1">
              <a:spcAft>
                <a:spcPts val="1200"/>
              </a:spcAft>
              <a:buFont typeface="Arial" pitchFamily="34" charset="0"/>
              <a:buNone/>
            </a:pPr>
            <a:r>
              <a:rPr lang="en-US" altLang="en-US" sz="2400" dirty="0">
                <a:latin typeface="Trebuchet MS" pitchFamily="34" charset="0"/>
                <a:cs typeface="Arial" pitchFamily="34" charset="0"/>
              </a:rPr>
              <a:t>Because we will not ask every one of the 87 000 actual voters for whom they voted, we cannot predict the outcome with 100% certainty. </a:t>
            </a:r>
          </a:p>
          <a:p>
            <a:pPr marL="0" indent="0" algn="just" eaLnBrk="1" hangingPunct="1">
              <a:spcAft>
                <a:spcPts val="1200"/>
              </a:spcAft>
              <a:buFont typeface="Arial" pitchFamily="34" charset="0"/>
              <a:buNone/>
            </a:pPr>
            <a:r>
              <a:rPr lang="en-US" altLang="en-US" sz="2400" dirty="0">
                <a:latin typeface="Trebuchet MS" pitchFamily="34" charset="0"/>
                <a:cs typeface="Arial" pitchFamily="34" charset="0"/>
              </a:rPr>
              <a:t>A sample that is only a small fraction of the size of the population can lead to correct inferences only a certain percentage of the time. </a:t>
            </a:r>
          </a:p>
          <a:p>
            <a:pPr marL="0" indent="0" algn="just" eaLnBrk="1" hangingPunct="1">
              <a:spcAft>
                <a:spcPts val="1200"/>
              </a:spcAft>
              <a:buFont typeface="Arial" pitchFamily="34" charset="0"/>
              <a:buNone/>
            </a:pPr>
            <a:r>
              <a:rPr lang="en-US" altLang="en-US" sz="2400" dirty="0">
                <a:solidFill>
                  <a:schemeClr val="accent1"/>
                </a:solidFill>
                <a:latin typeface="Trebuchet MS" pitchFamily="34" charset="0"/>
                <a:cs typeface="Arial" pitchFamily="34" charset="0"/>
              </a:rPr>
              <a:t>You will find that statistics practitioners can control that percentage and usually set it between 90% and 99%.</a:t>
            </a:r>
          </a:p>
        </p:txBody>
      </p:sp>
      <p:sp>
        <p:nvSpPr>
          <p:cNvPr id="7" name="Rectangle 2"/>
          <p:cNvSpPr>
            <a:spLocks noGrp="1" noChangeArrowheads="1"/>
          </p:cNvSpPr>
          <p:nvPr>
            <p:ph type="title"/>
          </p:nvPr>
        </p:nvSpPr>
        <p:spPr>
          <a:xfrm>
            <a:off x="625475" y="260350"/>
            <a:ext cx="8208963" cy="865188"/>
          </a:xfrm>
        </p:spPr>
        <p:txBody>
          <a:bodyPr/>
          <a:lstStyle/>
          <a:p>
            <a:pPr algn="l" eaLnBrk="1" hangingPunct="1">
              <a:defRPr/>
            </a:pPr>
            <a:r>
              <a:rPr altLang="en-US" sz="3600" cap="none" dirty="0">
                <a:solidFill>
                  <a:srgbClr val="EA0088"/>
                </a:solidFill>
                <a:latin typeface="Trebuchet MS" panose="020B0603020202020204" pitchFamily="34" charset="0"/>
              </a:rPr>
              <a:t>Example 3: Exit polls</a:t>
            </a:r>
            <a:r>
              <a:rPr lang="en-AU" altLang="en-US" sz="3600" cap="none" dirty="0">
                <a:solidFill>
                  <a:srgbClr val="EA0088"/>
                </a:solidFill>
                <a:latin typeface="Trebuchet MS" panose="020B0603020202020204" pitchFamily="34" charset="0"/>
              </a:rPr>
              <a:t>…</a:t>
            </a:r>
            <a:endParaRPr altLang="en-US" sz="3600" cap="none" dirty="0">
              <a:solidFill>
                <a:srgbClr val="EA0088"/>
              </a:solidFill>
              <a:latin typeface="Trebuchet MS" panose="020B0603020202020204" pitchFamily="34" charset="0"/>
            </a:endParaRPr>
          </a:p>
        </p:txBody>
      </p:sp>
      <p:sp>
        <p:nvSpPr>
          <p:cNvPr id="55300"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05DF93A9-EF47-454E-A789-DBF31825164A}" type="slidenum">
              <a:rPr lang="en-AU" altLang="en-US" sz="1400" b="1">
                <a:latin typeface="Trebuchet MS" pitchFamily="34" charset="0"/>
                <a:cs typeface="Arial" pitchFamily="34" charset="0"/>
              </a:rPr>
              <a:pPr/>
              <a:t>42</a:t>
            </a:fld>
            <a:endParaRPr lang="en-AU" altLang="en-US" sz="1400" b="1">
              <a:latin typeface="Trebuchet MS" pitchFamily="34"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84213" y="404813"/>
            <a:ext cx="7772400" cy="1143000"/>
          </a:xfrm>
        </p:spPr>
        <p:txBody>
          <a:bodyPr/>
          <a:lstStyle/>
          <a:p>
            <a:pPr algn="l" eaLnBrk="1" hangingPunct="1">
              <a:defRPr/>
            </a:pPr>
            <a:r>
              <a:rPr altLang="en-US" sz="3600" cap="none">
                <a:solidFill>
                  <a:srgbClr val="EA0088"/>
                </a:solidFill>
                <a:latin typeface="Trebuchet MS" panose="020B0603020202020204" pitchFamily="34" charset="0"/>
              </a:rPr>
              <a:t>1.3	How managers use statistics</a:t>
            </a:r>
          </a:p>
        </p:txBody>
      </p:sp>
      <p:sp>
        <p:nvSpPr>
          <p:cNvPr id="56323" name="Rectangle 3"/>
          <p:cNvSpPr>
            <a:spLocks noGrp="1" noChangeArrowheads="1"/>
          </p:cNvSpPr>
          <p:nvPr>
            <p:ph idx="1"/>
          </p:nvPr>
        </p:nvSpPr>
        <p:spPr>
          <a:xfrm>
            <a:off x="700088" y="1570038"/>
            <a:ext cx="8001000" cy="3659187"/>
          </a:xfrm>
        </p:spPr>
        <p:txBody>
          <a:bodyPr/>
          <a:lstStyle/>
          <a:p>
            <a:pPr marL="0" indent="0" algn="just" eaLnBrk="1" hangingPunct="1">
              <a:spcAft>
                <a:spcPts val="1200"/>
              </a:spcAft>
              <a:buFont typeface="Arial" pitchFamily="34" charset="0"/>
              <a:buNone/>
            </a:pPr>
            <a:r>
              <a:rPr lang="en-AU" altLang="en-US" sz="2400">
                <a:solidFill>
                  <a:srgbClr val="EA0088"/>
                </a:solidFill>
                <a:latin typeface="Trebuchet MS" pitchFamily="34" charset="0"/>
                <a:cs typeface="Arial" pitchFamily="34" charset="0"/>
              </a:rPr>
              <a:t>Statistical Applications in Business</a:t>
            </a:r>
          </a:p>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Statistical analysis plays an important role in virtually </a:t>
            </a:r>
            <a:r>
              <a:rPr lang="en-US" altLang="en-US" sz="2400" b="1" i="1">
                <a:latin typeface="Trebuchet MS" pitchFamily="34" charset="0"/>
                <a:cs typeface="Arial" pitchFamily="34" charset="0"/>
              </a:rPr>
              <a:t>all</a:t>
            </a:r>
            <a:r>
              <a:rPr lang="en-US" altLang="en-US" sz="2400">
                <a:latin typeface="Trebuchet MS" pitchFamily="34" charset="0"/>
                <a:cs typeface="Arial" pitchFamily="34" charset="0"/>
              </a:rPr>
              <a:t> aspects of business and economics.</a:t>
            </a:r>
          </a:p>
          <a:p>
            <a:pPr marL="0" indent="0" algn="just" eaLnBrk="1" hangingPunct="1">
              <a:spcAft>
                <a:spcPts val="1200"/>
              </a:spcAft>
              <a:buFont typeface="Arial" pitchFamily="34" charset="0"/>
              <a:buNone/>
            </a:pPr>
            <a:r>
              <a:rPr lang="en-US" altLang="en-US" sz="2400">
                <a:solidFill>
                  <a:srgbClr val="009E01"/>
                </a:solidFill>
                <a:latin typeface="Trebuchet MS" pitchFamily="34" charset="0"/>
                <a:cs typeface="Arial" pitchFamily="34" charset="0"/>
              </a:rPr>
              <a:t>Throughout this course, we will see applications of statistics in accounting, economics, finance, human resources management, marketing, and operations management.</a:t>
            </a:r>
          </a:p>
        </p:txBody>
      </p:sp>
      <p:sp>
        <p:nvSpPr>
          <p:cNvPr id="56324"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456C6E9C-308C-495F-9F49-66E538E637CF}" type="slidenum">
              <a:rPr lang="en-AU" altLang="en-US" sz="1400" b="1">
                <a:latin typeface="Trebuchet MS" pitchFamily="34" charset="0"/>
                <a:cs typeface="Arial" pitchFamily="34" charset="0"/>
              </a:rPr>
              <a:pPr/>
              <a:t>43</a:t>
            </a:fld>
            <a:endParaRPr lang="en-AU" altLang="en-US" sz="1400" b="1">
              <a:latin typeface="Trebuchet MS"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84213" y="404813"/>
            <a:ext cx="7772400" cy="1143000"/>
          </a:xfrm>
        </p:spPr>
        <p:txBody>
          <a:bodyPr/>
          <a:lstStyle/>
          <a:p>
            <a:pPr algn="l" eaLnBrk="1" hangingPunct="1">
              <a:defRPr/>
            </a:pPr>
            <a:r>
              <a:rPr altLang="en-US" sz="3600" cap="none">
                <a:solidFill>
                  <a:srgbClr val="EA0088"/>
                </a:solidFill>
                <a:latin typeface="Trebuchet MS" panose="020B0603020202020204" pitchFamily="34" charset="0"/>
              </a:rPr>
              <a:t>1.4	Statistics and the computer</a:t>
            </a:r>
          </a:p>
        </p:txBody>
      </p:sp>
      <p:sp>
        <p:nvSpPr>
          <p:cNvPr id="57347" name="Rectangle 3"/>
          <p:cNvSpPr>
            <a:spLocks noGrp="1" noChangeArrowheads="1"/>
          </p:cNvSpPr>
          <p:nvPr>
            <p:ph idx="1"/>
          </p:nvPr>
        </p:nvSpPr>
        <p:spPr>
          <a:xfrm>
            <a:off x="700088" y="1570038"/>
            <a:ext cx="8001000" cy="3659187"/>
          </a:xfrm>
        </p:spPr>
        <p:txBody>
          <a:bodyPr/>
          <a:lstStyle/>
          <a:p>
            <a:pPr marL="457200" indent="-457200" algn="just" eaLnBrk="1" hangingPunct="1">
              <a:spcAft>
                <a:spcPts val="1200"/>
              </a:spcAft>
              <a:buFont typeface="Arial" pitchFamily="34" charset="0"/>
              <a:buAutoNum type="arabicPeriod"/>
            </a:pPr>
            <a:r>
              <a:rPr lang="en-US" altLang="en-US" sz="2400">
                <a:latin typeface="Trebuchet MS" pitchFamily="34" charset="0"/>
                <a:cs typeface="Arial" pitchFamily="34" charset="0"/>
              </a:rPr>
              <a:t>Calculating manually</a:t>
            </a:r>
          </a:p>
          <a:p>
            <a:pPr marL="457200" indent="-457200" algn="just" eaLnBrk="1" hangingPunct="1">
              <a:spcAft>
                <a:spcPts val="1200"/>
              </a:spcAft>
              <a:buFont typeface="Arial" pitchFamily="34" charset="0"/>
              <a:buAutoNum type="arabicPeriod"/>
            </a:pPr>
            <a:r>
              <a:rPr lang="en-US" altLang="en-US" sz="2400">
                <a:latin typeface="Trebuchet MS" pitchFamily="34" charset="0"/>
                <a:cs typeface="Arial" pitchFamily="34" charset="0"/>
              </a:rPr>
              <a:t>Computer applications using Microsoft Excel</a:t>
            </a:r>
          </a:p>
          <a:p>
            <a:pPr marL="857250" lvl="1" indent="-457200" algn="just" eaLnBrk="1" hangingPunct="1">
              <a:spcAft>
                <a:spcPts val="600"/>
              </a:spcAft>
              <a:buFont typeface="Arial" pitchFamily="34" charset="0"/>
              <a:buChar char="•"/>
            </a:pPr>
            <a:r>
              <a:rPr lang="en-US" altLang="en-US" sz="2000">
                <a:solidFill>
                  <a:schemeClr val="accent1"/>
                </a:solidFill>
                <a:latin typeface="Trebuchet MS" pitchFamily="34" charset="0"/>
                <a:cs typeface="Arial" pitchFamily="34" charset="0"/>
              </a:rPr>
              <a:t>Data Analysis</a:t>
            </a:r>
          </a:p>
          <a:p>
            <a:pPr marL="857250" lvl="1" indent="-457200" algn="just" eaLnBrk="1" hangingPunct="1">
              <a:spcAft>
                <a:spcPts val="600"/>
              </a:spcAft>
              <a:buFont typeface="Arial" pitchFamily="34" charset="0"/>
              <a:buChar char="•"/>
            </a:pPr>
            <a:r>
              <a:rPr lang="en-US" altLang="en-US" sz="2000">
                <a:solidFill>
                  <a:schemeClr val="accent1"/>
                </a:solidFill>
                <a:latin typeface="Trebuchet MS" pitchFamily="34" charset="0"/>
                <a:cs typeface="Arial" pitchFamily="34" charset="0"/>
              </a:rPr>
              <a:t>Data Analysis Plus </a:t>
            </a:r>
            <a:r>
              <a:rPr lang="en-US" altLang="en-US" sz="1800">
                <a:solidFill>
                  <a:schemeClr val="accent1"/>
                </a:solidFill>
                <a:latin typeface="Trebuchet MS" pitchFamily="34" charset="0"/>
                <a:cs typeface="Arial" pitchFamily="34" charset="0"/>
              </a:rPr>
              <a:t>(</a:t>
            </a:r>
            <a:r>
              <a:rPr lang="en-AU" altLang="en-US" sz="1800" i="1">
                <a:solidFill>
                  <a:schemeClr val="accent1"/>
                </a:solidFill>
                <a:latin typeface="Trebuchet MS" pitchFamily="34" charset="0"/>
                <a:cs typeface="Arial" pitchFamily="34" charset="0"/>
              </a:rPr>
              <a:t>CourseMate for Business Statistics Website</a:t>
            </a:r>
            <a:r>
              <a:rPr lang="en-AU" altLang="en-US" sz="1800">
                <a:solidFill>
                  <a:schemeClr val="accent1"/>
                </a:solidFill>
                <a:latin typeface="Trebuchet MS" pitchFamily="34" charset="0"/>
                <a:cs typeface="Arial" pitchFamily="34" charset="0"/>
              </a:rPr>
              <a:t>)</a:t>
            </a:r>
            <a:endParaRPr lang="en-US" altLang="en-US" sz="1800">
              <a:solidFill>
                <a:schemeClr val="accent1"/>
              </a:solidFill>
              <a:latin typeface="Trebuchet MS" pitchFamily="34" charset="0"/>
              <a:cs typeface="Arial" pitchFamily="34" charset="0"/>
            </a:endParaRPr>
          </a:p>
          <a:p>
            <a:pPr marL="857250" lvl="1" indent="-457200" algn="just" eaLnBrk="1" hangingPunct="1">
              <a:spcAft>
                <a:spcPts val="600"/>
              </a:spcAft>
              <a:buFont typeface="Arial" pitchFamily="34" charset="0"/>
              <a:buChar char="•"/>
            </a:pPr>
            <a:r>
              <a:rPr lang="en-US" altLang="en-US" sz="2000">
                <a:solidFill>
                  <a:schemeClr val="accent1"/>
                </a:solidFill>
                <a:latin typeface="Trebuchet MS" pitchFamily="34" charset="0"/>
                <a:cs typeface="Arial" pitchFamily="34" charset="0"/>
              </a:rPr>
              <a:t>Excel Workbooks </a:t>
            </a:r>
            <a:r>
              <a:rPr lang="en-US" altLang="en-US" sz="1800">
                <a:solidFill>
                  <a:schemeClr val="accent1"/>
                </a:solidFill>
                <a:latin typeface="Trebuchet MS" pitchFamily="34" charset="0"/>
                <a:cs typeface="Arial" pitchFamily="34" charset="0"/>
              </a:rPr>
              <a:t>(</a:t>
            </a:r>
            <a:r>
              <a:rPr lang="en-AU" altLang="en-US" sz="1800" i="1">
                <a:solidFill>
                  <a:schemeClr val="accent1"/>
                </a:solidFill>
                <a:latin typeface="Trebuchet MS" pitchFamily="34" charset="0"/>
                <a:cs typeface="Arial" pitchFamily="34" charset="0"/>
              </a:rPr>
              <a:t>CourseMate for Business Statistics Website</a:t>
            </a:r>
            <a:r>
              <a:rPr lang="en-AU" altLang="en-US" sz="1800">
                <a:solidFill>
                  <a:schemeClr val="accent1"/>
                </a:solidFill>
                <a:latin typeface="Trebuchet MS" pitchFamily="34" charset="0"/>
                <a:cs typeface="Arial" pitchFamily="34" charset="0"/>
              </a:rPr>
              <a:t>)</a:t>
            </a:r>
            <a:endParaRPr lang="en-US" altLang="en-US" sz="1800">
              <a:solidFill>
                <a:schemeClr val="accent1"/>
              </a:solidFill>
              <a:latin typeface="Trebuchet MS" pitchFamily="34" charset="0"/>
              <a:cs typeface="Arial" pitchFamily="34" charset="0"/>
            </a:endParaRPr>
          </a:p>
        </p:txBody>
      </p:sp>
      <p:sp>
        <p:nvSpPr>
          <p:cNvPr id="57348"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391B756D-2E62-460C-B1B9-6F6F33DA33B9}" type="slidenum">
              <a:rPr lang="en-AU" altLang="en-US" sz="1400" b="1">
                <a:latin typeface="Trebuchet MS" pitchFamily="34" charset="0"/>
                <a:cs typeface="Arial" pitchFamily="34" charset="0"/>
              </a:rPr>
              <a:pPr/>
              <a:t>44</a:t>
            </a:fld>
            <a:endParaRPr lang="en-AU" altLang="en-US" sz="1400" b="1">
              <a:latin typeface="Trebuchet MS" pitchFamily="34"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84213" y="404813"/>
            <a:ext cx="7772400" cy="1143000"/>
          </a:xfrm>
        </p:spPr>
        <p:txBody>
          <a:bodyPr/>
          <a:lstStyle/>
          <a:p>
            <a:pPr algn="l" eaLnBrk="1" hangingPunct="1">
              <a:defRPr/>
            </a:pPr>
            <a:r>
              <a:rPr altLang="en-US" sz="3600" cap="none">
                <a:solidFill>
                  <a:srgbClr val="EA0088"/>
                </a:solidFill>
                <a:latin typeface="Trebuchet MS" panose="020B0603020202020204" pitchFamily="34" charset="0"/>
              </a:rPr>
              <a:t>1.5	Online resources</a:t>
            </a:r>
          </a:p>
        </p:txBody>
      </p:sp>
      <p:sp>
        <p:nvSpPr>
          <p:cNvPr id="57347" name="Rectangle 3"/>
          <p:cNvSpPr>
            <a:spLocks noGrp="1" noChangeArrowheads="1"/>
          </p:cNvSpPr>
          <p:nvPr>
            <p:ph idx="1"/>
          </p:nvPr>
        </p:nvSpPr>
        <p:spPr>
          <a:xfrm>
            <a:off x="700088" y="1570038"/>
            <a:ext cx="8001000" cy="3659187"/>
          </a:xfrm>
        </p:spPr>
        <p:txBody>
          <a:bodyPr/>
          <a:lstStyle/>
          <a:p>
            <a:pPr marL="0" indent="0" algn="just" eaLnBrk="1" hangingPunct="1">
              <a:spcAft>
                <a:spcPts val="1200"/>
              </a:spcAft>
              <a:buFont typeface="Arial" pitchFamily="34" charset="0"/>
              <a:buNone/>
              <a:defRPr/>
            </a:pPr>
            <a:r>
              <a:rPr lang="en-US" altLang="en-US" sz="2400" dirty="0">
                <a:latin typeface="Trebuchet MS" pitchFamily="34" charset="0"/>
                <a:cs typeface="Arial" pitchFamily="34" charset="0"/>
              </a:rPr>
              <a:t>This book is accompanied by the </a:t>
            </a:r>
            <a:r>
              <a:rPr lang="en-US" altLang="en-US" sz="2400" i="1" dirty="0" err="1">
                <a:solidFill>
                  <a:schemeClr val="tx1">
                    <a:lumMod val="75000"/>
                    <a:lumOff val="25000"/>
                  </a:schemeClr>
                </a:solidFill>
                <a:latin typeface="Trebuchet MS" pitchFamily="34" charset="0"/>
                <a:cs typeface="Arial" pitchFamily="34" charset="0"/>
              </a:rPr>
              <a:t>CourseMate</a:t>
            </a:r>
            <a:r>
              <a:rPr lang="en-US" altLang="en-US" sz="2400" i="1" dirty="0">
                <a:solidFill>
                  <a:schemeClr val="tx1">
                    <a:lumMod val="75000"/>
                    <a:lumOff val="25000"/>
                  </a:schemeClr>
                </a:solidFill>
                <a:latin typeface="Trebuchet MS" pitchFamily="34" charset="0"/>
                <a:cs typeface="Arial" pitchFamily="34" charset="0"/>
              </a:rPr>
              <a:t> for Business Statistics website</a:t>
            </a:r>
            <a:r>
              <a:rPr lang="en-US" altLang="en-US" sz="2400" dirty="0">
                <a:latin typeface="Trebuchet MS" pitchFamily="34" charset="0"/>
                <a:cs typeface="Arial" pitchFamily="34" charset="0"/>
              </a:rPr>
              <a:t>. This website contains student resources such as</a:t>
            </a:r>
          </a:p>
          <a:p>
            <a:pPr>
              <a:defRPr/>
            </a:pPr>
            <a:r>
              <a:rPr lang="en-US" sz="2000" dirty="0">
                <a:solidFill>
                  <a:schemeClr val="accent1"/>
                </a:solidFill>
              </a:rPr>
              <a:t>Data Analysis Plus add-ins for Excel</a:t>
            </a:r>
            <a:endParaRPr lang="en-AU" sz="2000" dirty="0">
              <a:solidFill>
                <a:schemeClr val="accent1"/>
              </a:solidFill>
            </a:endParaRPr>
          </a:p>
          <a:p>
            <a:pPr>
              <a:defRPr/>
            </a:pPr>
            <a:r>
              <a:rPr lang="en-US" sz="2000" dirty="0">
                <a:solidFill>
                  <a:schemeClr val="accent1"/>
                </a:solidFill>
              </a:rPr>
              <a:t>data files for examples, exercises and cases</a:t>
            </a:r>
          </a:p>
          <a:p>
            <a:pPr>
              <a:defRPr/>
            </a:pPr>
            <a:r>
              <a:rPr lang="en-US" sz="2000" dirty="0">
                <a:solidFill>
                  <a:schemeClr val="accent1"/>
                </a:solidFill>
              </a:rPr>
              <a:t>applets for the ‘Seeing statistics’ boxes</a:t>
            </a:r>
          </a:p>
          <a:p>
            <a:pPr>
              <a:defRPr/>
            </a:pPr>
            <a:r>
              <a:rPr lang="en-US" sz="2000" dirty="0">
                <a:solidFill>
                  <a:schemeClr val="accent1"/>
                </a:solidFill>
              </a:rPr>
              <a:t>solutions for the self-correcting exercises</a:t>
            </a:r>
          </a:p>
          <a:p>
            <a:pPr>
              <a:defRPr/>
            </a:pPr>
            <a:r>
              <a:rPr lang="en-AU" sz="2000" dirty="0">
                <a:solidFill>
                  <a:schemeClr val="accent1"/>
                </a:solidFill>
              </a:rPr>
              <a:t>revision quizzes</a:t>
            </a:r>
          </a:p>
          <a:p>
            <a:pPr>
              <a:defRPr/>
            </a:pPr>
            <a:r>
              <a:rPr lang="en-US" sz="2000" dirty="0">
                <a:solidFill>
                  <a:schemeClr val="accent1"/>
                </a:solidFill>
              </a:rPr>
              <a:t>interactive flashcards to revise key terms, and more</a:t>
            </a:r>
          </a:p>
          <a:p>
            <a:pPr>
              <a:defRPr/>
            </a:pPr>
            <a:r>
              <a:rPr lang="en-AU" sz="2000" dirty="0">
                <a:solidFill>
                  <a:schemeClr val="accent1"/>
                </a:solidFill>
              </a:rPr>
              <a:t>Excel instructions for Mac users.</a:t>
            </a:r>
            <a:endParaRPr lang="en-US" altLang="en-US" sz="2000" dirty="0">
              <a:solidFill>
                <a:schemeClr val="accent1"/>
              </a:solidFill>
              <a:latin typeface="Trebuchet MS" pitchFamily="34" charset="0"/>
              <a:cs typeface="Arial" pitchFamily="34" charset="0"/>
            </a:endParaRPr>
          </a:p>
        </p:txBody>
      </p:sp>
      <p:sp>
        <p:nvSpPr>
          <p:cNvPr id="58372"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E9EB630F-55CE-4B56-8662-37D97712723E}" type="slidenum">
              <a:rPr lang="en-AU" altLang="en-US" sz="1400" b="1">
                <a:latin typeface="Trebuchet MS" pitchFamily="34" charset="0"/>
                <a:cs typeface="Arial" pitchFamily="34" charset="0"/>
              </a:rPr>
              <a:pPr/>
              <a:t>45</a:t>
            </a:fld>
            <a:endParaRPr lang="en-AU" altLang="en-US" sz="1400" b="1">
              <a:latin typeface="Trebuchet MS"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4213" y="260350"/>
            <a:ext cx="7772400" cy="865188"/>
          </a:xfrm>
        </p:spPr>
        <p:txBody>
          <a:bodyPr/>
          <a:lstStyle/>
          <a:p>
            <a:pPr algn="l" eaLnBrk="1" hangingPunct="1">
              <a:defRPr/>
            </a:pPr>
            <a:r>
              <a:rPr altLang="en-US" sz="3600" cap="none" dirty="0">
                <a:solidFill>
                  <a:srgbClr val="EA0088"/>
                </a:solidFill>
                <a:latin typeface="Trebuchet MS" panose="020B0603020202020204" pitchFamily="34" charset="0"/>
              </a:rPr>
              <a:t>Introduction to statistics</a:t>
            </a:r>
          </a:p>
        </p:txBody>
      </p:sp>
      <p:sp>
        <p:nvSpPr>
          <p:cNvPr id="15363" name="Rectangle 3"/>
          <p:cNvSpPr>
            <a:spLocks noGrp="1" noChangeArrowheads="1"/>
          </p:cNvSpPr>
          <p:nvPr>
            <p:ph idx="1"/>
          </p:nvPr>
        </p:nvSpPr>
        <p:spPr>
          <a:xfrm>
            <a:off x="611188" y="1268413"/>
            <a:ext cx="8191500" cy="4403725"/>
          </a:xfrm>
        </p:spPr>
        <p:txBody>
          <a:bodyPr/>
          <a:lstStyle/>
          <a:p>
            <a:pPr marL="0" indent="0" algn="just" eaLnBrk="1" hangingPunct="1">
              <a:lnSpc>
                <a:spcPct val="90000"/>
              </a:lnSpc>
              <a:spcAft>
                <a:spcPts val="1200"/>
              </a:spcAft>
              <a:buFont typeface="Arial" pitchFamily="34" charset="0"/>
              <a:buNone/>
              <a:defRPr/>
            </a:pPr>
            <a:r>
              <a:rPr lang="en-US" altLang="en-US" sz="2400" dirty="0">
                <a:latin typeface="Trebuchet MS" panose="020B0603020202020204" pitchFamily="34" charset="0"/>
                <a:cs typeface="Arial" pitchFamily="34" charset="0"/>
              </a:rPr>
              <a:t>In today’s world we have access to more data than ever. </a:t>
            </a:r>
          </a:p>
          <a:p>
            <a:pPr marL="0" indent="0" algn="just" eaLnBrk="1" hangingPunct="1">
              <a:lnSpc>
                <a:spcPct val="90000"/>
              </a:lnSpc>
              <a:buFont typeface="Arial" pitchFamily="34" charset="0"/>
              <a:buNone/>
              <a:defRPr/>
            </a:pPr>
            <a:r>
              <a:rPr lang="en-US" altLang="en-US" sz="2400" dirty="0">
                <a:latin typeface="Trebuchet MS" panose="020B0603020202020204" pitchFamily="34" charset="0"/>
                <a:cs typeface="Arial" pitchFamily="34" charset="0"/>
              </a:rPr>
              <a:t>For example, data are collected for business applications from:</a:t>
            </a:r>
          </a:p>
          <a:p>
            <a:pPr algn="just" eaLnBrk="1" hangingPunct="1">
              <a:lnSpc>
                <a:spcPct val="90000"/>
              </a:lnSpc>
              <a:defRPr/>
            </a:pPr>
            <a:r>
              <a:rPr lang="en-US" altLang="en-US" sz="2000" dirty="0">
                <a:solidFill>
                  <a:schemeClr val="accent1"/>
                </a:solidFill>
                <a:latin typeface="Trebuchet MS" panose="020B0603020202020204" pitchFamily="34" charset="0"/>
                <a:cs typeface="Arial" pitchFamily="34" charset="0"/>
              </a:rPr>
              <a:t>Direct observation or measurement</a:t>
            </a:r>
          </a:p>
          <a:p>
            <a:pPr algn="just" eaLnBrk="1" hangingPunct="1">
              <a:lnSpc>
                <a:spcPct val="90000"/>
              </a:lnSpc>
              <a:defRPr/>
            </a:pPr>
            <a:r>
              <a:rPr lang="en-US" altLang="en-US" sz="2000" dirty="0">
                <a:solidFill>
                  <a:schemeClr val="accent1"/>
                </a:solidFill>
                <a:latin typeface="Trebuchet MS" panose="020B0603020202020204" pitchFamily="34" charset="0"/>
                <a:cs typeface="Arial" pitchFamily="34" charset="0"/>
              </a:rPr>
              <a:t>Customer surveys </a:t>
            </a:r>
          </a:p>
          <a:p>
            <a:pPr algn="just" eaLnBrk="1" hangingPunct="1">
              <a:lnSpc>
                <a:spcPct val="90000"/>
              </a:lnSpc>
              <a:defRPr/>
            </a:pPr>
            <a:r>
              <a:rPr lang="en-US" altLang="en-US" sz="2000" dirty="0">
                <a:solidFill>
                  <a:schemeClr val="accent1"/>
                </a:solidFill>
                <a:latin typeface="Trebuchet MS" panose="020B0603020202020204" pitchFamily="34" charset="0"/>
                <a:cs typeface="Arial" pitchFamily="34" charset="0"/>
              </a:rPr>
              <a:t>Political polls </a:t>
            </a:r>
          </a:p>
          <a:p>
            <a:pPr algn="just" eaLnBrk="1" hangingPunct="1">
              <a:lnSpc>
                <a:spcPct val="90000"/>
              </a:lnSpc>
              <a:defRPr/>
            </a:pPr>
            <a:r>
              <a:rPr lang="en-US" altLang="en-US" sz="2000" dirty="0">
                <a:solidFill>
                  <a:schemeClr val="accent1"/>
                </a:solidFill>
                <a:latin typeface="Trebuchet MS" panose="020B0603020202020204" pitchFamily="34" charset="0"/>
                <a:cs typeface="Arial" pitchFamily="34" charset="0"/>
              </a:rPr>
              <a:t>Economic surveys</a:t>
            </a:r>
          </a:p>
          <a:p>
            <a:pPr eaLnBrk="1" hangingPunct="1">
              <a:lnSpc>
                <a:spcPct val="90000"/>
              </a:lnSpc>
              <a:defRPr/>
            </a:pPr>
            <a:r>
              <a:rPr lang="en-US" altLang="en-US" sz="2000" dirty="0">
                <a:solidFill>
                  <a:schemeClr val="accent1"/>
                </a:solidFill>
                <a:latin typeface="Trebuchet MS" panose="020B0603020202020204" pitchFamily="34" charset="0"/>
                <a:cs typeface="Arial" pitchFamily="34" charset="0"/>
              </a:rPr>
              <a:t>Marketing surveys </a:t>
            </a:r>
          </a:p>
          <a:p>
            <a:pPr eaLnBrk="1" hangingPunct="1">
              <a:lnSpc>
                <a:spcPct val="90000"/>
              </a:lnSpc>
              <a:spcAft>
                <a:spcPts val="1200"/>
              </a:spcAft>
              <a:defRPr/>
            </a:pPr>
            <a:r>
              <a:rPr lang="en-US" altLang="en-US" sz="2000" dirty="0">
                <a:solidFill>
                  <a:schemeClr val="accent1"/>
                </a:solidFill>
                <a:latin typeface="Trebuchet MS" panose="020B0603020202020204" pitchFamily="34" charset="0"/>
                <a:cs typeface="Arial" pitchFamily="34" charset="0"/>
              </a:rPr>
              <a:t>Scanner data</a:t>
            </a:r>
          </a:p>
          <a:p>
            <a:pPr marL="0" indent="0" algn="just" eaLnBrk="1" hangingPunct="1">
              <a:lnSpc>
                <a:spcPct val="90000"/>
              </a:lnSpc>
              <a:buFont typeface="Arial" pitchFamily="34" charset="0"/>
              <a:buNone/>
              <a:defRPr/>
            </a:pPr>
            <a:r>
              <a:rPr lang="en-US" altLang="en-US" sz="2400" dirty="0">
                <a:latin typeface="Trebuchet MS" panose="020B0603020202020204" pitchFamily="34" charset="0"/>
                <a:cs typeface="Arial" pitchFamily="34" charset="0"/>
              </a:rPr>
              <a:t>This chapter introduces various statistical concepts. In Chapter 2, we introduce various methods of data collection</a:t>
            </a:r>
            <a:r>
              <a:rPr lang="en-US" altLang="en-US" sz="2600" dirty="0">
                <a:latin typeface="Trebuchet MS" panose="020B0603020202020204" pitchFamily="34" charset="0"/>
                <a:cs typeface="Arial" pitchFamily="34" charset="0"/>
              </a:rPr>
              <a:t>.</a:t>
            </a:r>
          </a:p>
        </p:txBody>
      </p:sp>
      <p:sp>
        <p:nvSpPr>
          <p:cNvPr id="18436"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13FBB8F8-8528-4538-A4D0-8C6D4B87CAB3}" type="slidenum">
              <a:rPr lang="en-AU" altLang="en-US" sz="1400" b="1">
                <a:latin typeface="Trebuchet MS" pitchFamily="34" charset="0"/>
                <a:cs typeface="Arial" pitchFamily="34" charset="0"/>
              </a:rPr>
              <a:pPr/>
              <a:t>5</a:t>
            </a:fld>
            <a:endParaRPr lang="en-AU" altLang="en-US" sz="1400" b="1">
              <a:latin typeface="Trebuchet MS"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611188" y="1268413"/>
            <a:ext cx="7772400" cy="4403725"/>
          </a:xfrm>
        </p:spPr>
        <p:txBody>
          <a:bodyPr/>
          <a:lstStyle/>
          <a:p>
            <a:pPr marL="0" indent="0" algn="just" eaLnBrk="1" hangingPunct="1">
              <a:lnSpc>
                <a:spcPct val="90000"/>
              </a:lnSpc>
              <a:buFont typeface="Arial" pitchFamily="34" charset="0"/>
              <a:buNone/>
            </a:pPr>
            <a:r>
              <a:rPr lang="en-US" altLang="en-US" sz="2600" dirty="0">
                <a:latin typeface="Trebuchet MS" pitchFamily="34" charset="0"/>
                <a:cs typeface="Arial" pitchFamily="34" charset="0"/>
              </a:rPr>
              <a:t>How can we make use of the collected data to help make informed business decisions?</a:t>
            </a:r>
          </a:p>
          <a:p>
            <a:pPr marL="0" indent="0" algn="just" eaLnBrk="1" hangingPunct="1">
              <a:lnSpc>
                <a:spcPct val="90000"/>
              </a:lnSpc>
              <a:buFont typeface="Arial" pitchFamily="34" charset="0"/>
              <a:buNone/>
            </a:pPr>
            <a:endParaRPr lang="en-US" altLang="en-US" sz="2600" dirty="0">
              <a:latin typeface="Trebuchet MS" pitchFamily="34" charset="0"/>
              <a:cs typeface="Arial" pitchFamily="34" charset="0"/>
            </a:endParaRPr>
          </a:p>
          <a:p>
            <a:pPr marL="0" indent="0" algn="just" eaLnBrk="1" hangingPunct="1">
              <a:lnSpc>
                <a:spcPct val="90000"/>
              </a:lnSpc>
              <a:buFont typeface="Arial" pitchFamily="34" charset="0"/>
              <a:buNone/>
            </a:pPr>
            <a:r>
              <a:rPr lang="en-US" altLang="en-US" sz="2600" dirty="0">
                <a:latin typeface="Trebuchet MS" pitchFamily="34" charset="0"/>
                <a:cs typeface="Arial" pitchFamily="34" charset="0"/>
              </a:rPr>
              <a:t>By learning statistics, which is a collection of various techniques and tools, we can help make such decisions.</a:t>
            </a:r>
          </a:p>
        </p:txBody>
      </p:sp>
      <p:sp>
        <p:nvSpPr>
          <p:cNvPr id="6" name="Rectangle 2"/>
          <p:cNvSpPr>
            <a:spLocks noGrp="1" noChangeArrowheads="1"/>
          </p:cNvSpPr>
          <p:nvPr>
            <p:ph type="title"/>
          </p:nvPr>
        </p:nvSpPr>
        <p:spPr>
          <a:xfrm>
            <a:off x="616024" y="260350"/>
            <a:ext cx="7772400" cy="865188"/>
          </a:xfrm>
        </p:spPr>
        <p:txBody>
          <a:bodyPr/>
          <a:lstStyle/>
          <a:p>
            <a:pPr algn="l" eaLnBrk="1" hangingPunct="1">
              <a:defRPr/>
            </a:pPr>
            <a:r>
              <a:rPr altLang="en-US" sz="3600" cap="none" dirty="0">
                <a:solidFill>
                  <a:srgbClr val="EA0088"/>
                </a:solidFill>
                <a:latin typeface="Trebuchet MS" panose="020B0603020202020204" pitchFamily="34" charset="0"/>
              </a:rPr>
              <a:t>In today’s world…</a:t>
            </a:r>
          </a:p>
        </p:txBody>
      </p:sp>
      <p:sp>
        <p:nvSpPr>
          <p:cNvPr id="19460"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97D5B022-243C-40A3-8525-33BE7B4DB2D6}" type="slidenum">
              <a:rPr lang="en-AU" altLang="en-US" sz="1400" b="1">
                <a:latin typeface="Trebuchet MS" pitchFamily="34" charset="0"/>
                <a:cs typeface="Arial" pitchFamily="34" charset="0"/>
              </a:rPr>
              <a:pPr/>
              <a:t>6</a:t>
            </a:fld>
            <a:endParaRPr lang="en-AU" altLang="en-US" sz="1400" b="1">
              <a:latin typeface="Trebuchet MS"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84213" y="188913"/>
            <a:ext cx="7772400" cy="863600"/>
          </a:xfrm>
        </p:spPr>
        <p:txBody>
          <a:bodyPr/>
          <a:lstStyle/>
          <a:p>
            <a:pPr algn="l" eaLnBrk="1" hangingPunct="1">
              <a:defRPr/>
            </a:pPr>
            <a:r>
              <a:rPr altLang="en-US" sz="3600" cap="none" dirty="0">
                <a:solidFill>
                  <a:srgbClr val="EA0088"/>
                </a:solidFill>
                <a:latin typeface="Trebuchet MS" panose="020B0603020202020204" pitchFamily="34" charset="0"/>
              </a:rPr>
              <a:t>What is statistics?</a:t>
            </a:r>
          </a:p>
        </p:txBody>
      </p:sp>
      <p:sp>
        <p:nvSpPr>
          <p:cNvPr id="20483" name="Rectangle 3"/>
          <p:cNvSpPr>
            <a:spLocks noGrp="1" noChangeArrowheads="1"/>
          </p:cNvSpPr>
          <p:nvPr>
            <p:ph idx="1"/>
          </p:nvPr>
        </p:nvSpPr>
        <p:spPr>
          <a:xfrm>
            <a:off x="865188" y="1773238"/>
            <a:ext cx="7185025" cy="4114800"/>
          </a:xfrm>
        </p:spPr>
        <p:txBody>
          <a:bodyPr/>
          <a:lstStyle/>
          <a:p>
            <a:pPr algn="ctr" eaLnBrk="1" hangingPunct="1">
              <a:buFontTx/>
              <a:buNone/>
            </a:pPr>
            <a:r>
              <a:rPr lang="en-US" altLang="en-US">
                <a:latin typeface="Trebuchet MS" pitchFamily="34" charset="0"/>
                <a:cs typeface="Arial" pitchFamily="34" charset="0"/>
              </a:rPr>
              <a:t>‘Statistics is a body of principles and methods concerned with extracting useful information from a set of data to help people make informed business decisions.’</a:t>
            </a:r>
          </a:p>
          <a:p>
            <a:pPr algn="r" eaLnBrk="1" hangingPunct="1"/>
            <a:endParaRPr lang="en-US" altLang="en-US">
              <a:latin typeface="Trebuchet MS" pitchFamily="34" charset="0"/>
              <a:cs typeface="Arial" pitchFamily="34" charset="0"/>
            </a:endParaRPr>
          </a:p>
        </p:txBody>
      </p:sp>
      <p:sp>
        <p:nvSpPr>
          <p:cNvPr id="20484"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8EF7D5AF-095B-4867-9032-127F0FA1B223}" type="slidenum">
              <a:rPr lang="en-AU" altLang="en-US" sz="1400" b="1">
                <a:latin typeface="Trebuchet MS" pitchFamily="34" charset="0"/>
                <a:cs typeface="Arial" pitchFamily="34" charset="0"/>
              </a:rPr>
              <a:pPr/>
              <a:t>7</a:t>
            </a:fld>
            <a:endParaRPr lang="en-AU" altLang="en-US" sz="1400" b="1">
              <a:latin typeface="Trebuchet MS"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0" y="1268413"/>
            <a:ext cx="9013825" cy="1296987"/>
          </a:xfrm>
        </p:spPr>
        <p:txBody>
          <a:bodyPr/>
          <a:lstStyle/>
          <a:p>
            <a:pPr algn="ctr" eaLnBrk="1" hangingPunct="1">
              <a:buFontTx/>
              <a:buNone/>
            </a:pPr>
            <a:r>
              <a:rPr lang="en-US" altLang="en-US" sz="2800">
                <a:latin typeface="Trebuchet MS" pitchFamily="34" charset="0"/>
                <a:cs typeface="Arial" pitchFamily="34" charset="0"/>
              </a:rPr>
              <a:t>‘Statistics is a way to get information </a:t>
            </a:r>
          </a:p>
          <a:p>
            <a:pPr algn="ctr" eaLnBrk="1" hangingPunct="1">
              <a:buFontTx/>
              <a:buNone/>
            </a:pPr>
            <a:r>
              <a:rPr lang="en-US" altLang="en-US" sz="2800">
                <a:latin typeface="Trebuchet MS" pitchFamily="34" charset="0"/>
                <a:cs typeface="Arial" pitchFamily="34" charset="0"/>
              </a:rPr>
              <a:t>from data to make informed decisions.’</a:t>
            </a:r>
          </a:p>
          <a:p>
            <a:pPr algn="r" eaLnBrk="1" hangingPunct="1"/>
            <a:endParaRPr lang="en-US" altLang="en-US" sz="2600">
              <a:latin typeface="Trebuchet MS" pitchFamily="34" charset="0"/>
              <a:cs typeface="Arial" pitchFamily="34" charset="0"/>
            </a:endParaRPr>
          </a:p>
        </p:txBody>
      </p:sp>
      <p:sp>
        <p:nvSpPr>
          <p:cNvPr id="21507" name="Rectangle 4"/>
          <p:cNvSpPr>
            <a:spLocks noChangeArrowheads="1"/>
          </p:cNvSpPr>
          <p:nvPr/>
        </p:nvSpPr>
        <p:spPr bwMode="auto">
          <a:xfrm>
            <a:off x="539750" y="3525838"/>
            <a:ext cx="2438400" cy="457200"/>
          </a:xfrm>
          <a:prstGeom prst="rect">
            <a:avLst/>
          </a:prstGeom>
          <a:solidFill>
            <a:srgbClr val="99CCFF"/>
          </a:solidFill>
          <a:ln w="9525">
            <a:solidFill>
              <a:schemeClr val="tx1"/>
            </a:solidFill>
            <a:miter lim="800000"/>
            <a:headEnd/>
            <a:tailEnd/>
          </a:ln>
        </p:spPr>
        <p:txBody>
          <a:bodyPr anchor="ctr"/>
          <a:lstStyle/>
          <a:p>
            <a:pPr algn="ctr"/>
            <a:r>
              <a:rPr lang="en-US" altLang="en-US" sz="2400" b="1">
                <a:latin typeface="Verdana" pitchFamily="34" charset="0"/>
                <a:cs typeface="Arial" pitchFamily="34" charset="0"/>
              </a:rPr>
              <a:t>Data</a:t>
            </a:r>
          </a:p>
        </p:txBody>
      </p:sp>
      <p:sp>
        <p:nvSpPr>
          <p:cNvPr id="21508" name="Rectangle 5"/>
          <p:cNvSpPr>
            <a:spLocks noChangeArrowheads="1"/>
          </p:cNvSpPr>
          <p:nvPr/>
        </p:nvSpPr>
        <p:spPr bwMode="auto">
          <a:xfrm>
            <a:off x="3549650" y="2606675"/>
            <a:ext cx="2438400" cy="457200"/>
          </a:xfrm>
          <a:prstGeom prst="rect">
            <a:avLst/>
          </a:prstGeom>
          <a:solidFill>
            <a:srgbClr val="CCFFCC"/>
          </a:solidFill>
          <a:ln w="9525">
            <a:solidFill>
              <a:schemeClr val="tx1"/>
            </a:solidFill>
            <a:miter lim="800000"/>
            <a:headEnd/>
            <a:tailEnd/>
          </a:ln>
        </p:spPr>
        <p:txBody>
          <a:bodyPr anchor="ctr"/>
          <a:lstStyle/>
          <a:p>
            <a:pPr algn="ctr"/>
            <a:r>
              <a:rPr lang="en-US" altLang="en-US" sz="2400" b="1">
                <a:latin typeface="Verdana" pitchFamily="34" charset="0"/>
                <a:cs typeface="Arial" pitchFamily="34" charset="0"/>
              </a:rPr>
              <a:t>Statistics</a:t>
            </a:r>
          </a:p>
        </p:txBody>
      </p:sp>
      <p:sp>
        <p:nvSpPr>
          <p:cNvPr id="21509" name="Rectangle 6"/>
          <p:cNvSpPr>
            <a:spLocks noChangeArrowheads="1"/>
          </p:cNvSpPr>
          <p:nvPr/>
        </p:nvSpPr>
        <p:spPr bwMode="auto">
          <a:xfrm>
            <a:off x="6391275" y="3470275"/>
            <a:ext cx="2438400" cy="457200"/>
          </a:xfrm>
          <a:prstGeom prst="rect">
            <a:avLst/>
          </a:prstGeom>
          <a:solidFill>
            <a:srgbClr val="99CCFF"/>
          </a:solidFill>
          <a:ln w="9525">
            <a:solidFill>
              <a:schemeClr val="tx1"/>
            </a:solidFill>
            <a:miter lim="800000"/>
            <a:headEnd/>
            <a:tailEnd/>
          </a:ln>
        </p:spPr>
        <p:txBody>
          <a:bodyPr anchor="ctr"/>
          <a:lstStyle/>
          <a:p>
            <a:pPr algn="ctr"/>
            <a:r>
              <a:rPr lang="en-US" altLang="en-US" sz="2400" b="1">
                <a:latin typeface="Verdana" pitchFamily="34" charset="0"/>
                <a:cs typeface="Arial" pitchFamily="34" charset="0"/>
              </a:rPr>
              <a:t>Information</a:t>
            </a:r>
          </a:p>
        </p:txBody>
      </p:sp>
      <p:sp>
        <p:nvSpPr>
          <p:cNvPr id="21510" name="Line 7"/>
          <p:cNvSpPr>
            <a:spLocks noChangeShapeType="1"/>
          </p:cNvSpPr>
          <p:nvPr/>
        </p:nvSpPr>
        <p:spPr bwMode="auto">
          <a:xfrm flipV="1">
            <a:off x="2195513" y="2933700"/>
            <a:ext cx="1366837" cy="576263"/>
          </a:xfrm>
          <a:prstGeom prst="line">
            <a:avLst/>
          </a:prstGeom>
          <a:noFill/>
          <a:ln w="38100">
            <a:solidFill>
              <a:srgbClr val="0000FF"/>
            </a:solidFill>
            <a:round/>
            <a:headEnd/>
            <a:tailEnd type="arrow" w="med" len="med"/>
          </a:ln>
        </p:spPr>
        <p:txBody>
          <a:bodyPr wrap="none" anchor="ctr"/>
          <a:lstStyle/>
          <a:p>
            <a:endParaRPr lang="en-AU"/>
          </a:p>
        </p:txBody>
      </p:sp>
      <p:sp>
        <p:nvSpPr>
          <p:cNvPr id="21511" name="Line 8"/>
          <p:cNvSpPr>
            <a:spLocks noChangeShapeType="1"/>
          </p:cNvSpPr>
          <p:nvPr/>
        </p:nvSpPr>
        <p:spPr bwMode="auto">
          <a:xfrm>
            <a:off x="5988050" y="2886075"/>
            <a:ext cx="1584325" cy="576263"/>
          </a:xfrm>
          <a:prstGeom prst="line">
            <a:avLst/>
          </a:prstGeom>
          <a:noFill/>
          <a:ln w="38100">
            <a:solidFill>
              <a:srgbClr val="0000FF"/>
            </a:solidFill>
            <a:round/>
            <a:headEnd/>
            <a:tailEnd type="arrow" w="med" len="med"/>
          </a:ln>
        </p:spPr>
        <p:txBody>
          <a:bodyPr wrap="none" anchor="ctr"/>
          <a:lstStyle/>
          <a:p>
            <a:endParaRPr lang="en-AU"/>
          </a:p>
        </p:txBody>
      </p:sp>
      <p:sp>
        <p:nvSpPr>
          <p:cNvPr id="21512" name="Text Box 9"/>
          <p:cNvSpPr txBox="1">
            <a:spLocks noChangeArrowheads="1"/>
          </p:cNvSpPr>
          <p:nvPr/>
        </p:nvSpPr>
        <p:spPr bwMode="auto">
          <a:xfrm>
            <a:off x="479425" y="4384675"/>
            <a:ext cx="4289425" cy="1016000"/>
          </a:xfrm>
          <a:prstGeom prst="rect">
            <a:avLst/>
          </a:prstGeom>
          <a:noFill/>
          <a:ln w="9525">
            <a:noFill/>
            <a:miter lim="800000"/>
            <a:headEnd/>
            <a:tailEnd/>
          </a:ln>
        </p:spPr>
        <p:txBody>
          <a:bodyPr anchor="ctr">
            <a:spAutoFit/>
          </a:bodyPr>
          <a:lstStyle/>
          <a:p>
            <a:pPr algn="just">
              <a:spcBef>
                <a:spcPct val="50000"/>
              </a:spcBef>
            </a:pPr>
            <a:r>
              <a:rPr lang="en-US" altLang="en-US" sz="2000" b="1" u="sng">
                <a:latin typeface="Arial Narrow" pitchFamily="34" charset="0"/>
                <a:cs typeface="Arial" pitchFamily="34" charset="0"/>
              </a:rPr>
              <a:t>Data:</a:t>
            </a:r>
            <a:r>
              <a:rPr lang="en-US" altLang="en-US" sz="2000" b="1">
                <a:latin typeface="Arial Narrow" pitchFamily="34" charset="0"/>
                <a:cs typeface="Arial" pitchFamily="34" charset="0"/>
              </a:rPr>
              <a:t>  </a:t>
            </a:r>
            <a:r>
              <a:rPr lang="en-US" altLang="en-US" sz="2000">
                <a:latin typeface="Arial Narrow" pitchFamily="34" charset="0"/>
                <a:cs typeface="Arial" pitchFamily="34" charset="0"/>
              </a:rPr>
              <a:t>Mostly numerical facts collected from direct observations, measurements or surveys.</a:t>
            </a:r>
          </a:p>
        </p:txBody>
      </p:sp>
      <p:sp>
        <p:nvSpPr>
          <p:cNvPr id="21513" name="Text Box 11"/>
          <p:cNvSpPr txBox="1">
            <a:spLocks noChangeArrowheads="1"/>
          </p:cNvSpPr>
          <p:nvPr/>
        </p:nvSpPr>
        <p:spPr bwMode="auto">
          <a:xfrm>
            <a:off x="5292725" y="4287838"/>
            <a:ext cx="3705225" cy="922337"/>
          </a:xfrm>
          <a:prstGeom prst="rect">
            <a:avLst/>
          </a:prstGeom>
          <a:noFill/>
          <a:ln w="9525">
            <a:noFill/>
            <a:miter lim="800000"/>
            <a:headEnd/>
            <a:tailEnd/>
          </a:ln>
        </p:spPr>
        <p:txBody>
          <a:bodyPr anchor="ctr">
            <a:spAutoFit/>
          </a:bodyPr>
          <a:lstStyle/>
          <a:p>
            <a:pPr algn="just">
              <a:spcBef>
                <a:spcPct val="50000"/>
              </a:spcBef>
            </a:pPr>
            <a:r>
              <a:rPr lang="en-US" altLang="en-US" b="1" u="sng">
                <a:latin typeface="Arial Narrow" pitchFamily="34" charset="0"/>
                <a:cs typeface="Arial" pitchFamily="34" charset="0"/>
              </a:rPr>
              <a:t>Information:</a:t>
            </a:r>
            <a:r>
              <a:rPr lang="en-US" altLang="en-US" b="1">
                <a:latin typeface="Arial Narrow" pitchFamily="34" charset="0"/>
                <a:cs typeface="Arial" pitchFamily="34" charset="0"/>
              </a:rPr>
              <a:t> </a:t>
            </a:r>
            <a:r>
              <a:rPr lang="en-US" altLang="en-US">
                <a:latin typeface="Arial Narrow" pitchFamily="34" charset="0"/>
                <a:cs typeface="Arial" pitchFamily="34" charset="0"/>
              </a:rPr>
              <a:t>Knowledge communicated concerning some particular fact, which can be used for decision making.</a:t>
            </a:r>
          </a:p>
        </p:txBody>
      </p:sp>
      <p:sp>
        <p:nvSpPr>
          <p:cNvPr id="21514" name="TextBox 16"/>
          <p:cNvSpPr txBox="1">
            <a:spLocks noChangeArrowheads="1"/>
          </p:cNvSpPr>
          <p:nvPr/>
        </p:nvSpPr>
        <p:spPr bwMode="auto">
          <a:xfrm rot="-1273234">
            <a:off x="2249488" y="2847975"/>
            <a:ext cx="1008062" cy="338138"/>
          </a:xfrm>
          <a:prstGeom prst="rect">
            <a:avLst/>
          </a:prstGeom>
          <a:noFill/>
          <a:ln w="9525">
            <a:noFill/>
            <a:miter lim="800000"/>
            <a:headEnd/>
            <a:tailEnd/>
          </a:ln>
        </p:spPr>
        <p:txBody>
          <a:bodyPr>
            <a:spAutoFit/>
          </a:bodyPr>
          <a:lstStyle/>
          <a:p>
            <a:pPr algn="ctr"/>
            <a:r>
              <a:rPr lang="en-AU" altLang="en-US" sz="2400" b="1" baseline="-25000">
                <a:latin typeface="Verdana" pitchFamily="34" charset="0"/>
                <a:cs typeface="Arial" pitchFamily="34" charset="0"/>
              </a:rPr>
              <a:t>Input</a:t>
            </a:r>
          </a:p>
        </p:txBody>
      </p:sp>
      <p:sp>
        <p:nvSpPr>
          <p:cNvPr id="21515" name="TextBox 17"/>
          <p:cNvSpPr txBox="1">
            <a:spLocks noChangeArrowheads="1"/>
          </p:cNvSpPr>
          <p:nvPr/>
        </p:nvSpPr>
        <p:spPr bwMode="auto">
          <a:xfrm rot="1362501">
            <a:off x="6240463" y="2792413"/>
            <a:ext cx="1081087" cy="338137"/>
          </a:xfrm>
          <a:prstGeom prst="rect">
            <a:avLst/>
          </a:prstGeom>
          <a:noFill/>
          <a:ln w="9525">
            <a:noFill/>
            <a:miter lim="800000"/>
            <a:headEnd/>
            <a:tailEnd/>
          </a:ln>
        </p:spPr>
        <p:txBody>
          <a:bodyPr>
            <a:spAutoFit/>
          </a:bodyPr>
          <a:lstStyle/>
          <a:p>
            <a:r>
              <a:rPr lang="en-AU" altLang="en-US" sz="2400" b="1" baseline="-25000">
                <a:latin typeface="Verdana" pitchFamily="34" charset="0"/>
                <a:cs typeface="Arial" pitchFamily="34" charset="0"/>
              </a:rPr>
              <a:t>Output</a:t>
            </a:r>
          </a:p>
        </p:txBody>
      </p:sp>
      <p:sp>
        <p:nvSpPr>
          <p:cNvPr id="15" name="Rectangle 2"/>
          <p:cNvSpPr>
            <a:spLocks noGrp="1" noChangeArrowheads="1"/>
          </p:cNvSpPr>
          <p:nvPr>
            <p:ph type="title"/>
          </p:nvPr>
        </p:nvSpPr>
        <p:spPr>
          <a:xfrm>
            <a:off x="457200" y="384175"/>
            <a:ext cx="8229600" cy="884238"/>
          </a:xfrm>
        </p:spPr>
        <p:txBody>
          <a:bodyPr/>
          <a:lstStyle/>
          <a:p>
            <a:pPr algn="l" eaLnBrk="1" hangingPunct="1">
              <a:defRPr/>
            </a:pPr>
            <a:r>
              <a:rPr altLang="en-US" sz="3600" cap="none" dirty="0">
                <a:solidFill>
                  <a:srgbClr val="EA0088"/>
                </a:solidFill>
                <a:latin typeface="Trebuchet MS" panose="020B0603020202020204" pitchFamily="34" charset="0"/>
              </a:rPr>
              <a:t>What is statistics?</a:t>
            </a:r>
          </a:p>
        </p:txBody>
      </p:sp>
      <p:sp>
        <p:nvSpPr>
          <p:cNvPr id="21517"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B6C4C068-D591-4BFD-B943-630EF40E7886}" type="slidenum">
              <a:rPr lang="en-AU" altLang="en-US" sz="1400" b="1">
                <a:latin typeface="Trebuchet MS" pitchFamily="34" charset="0"/>
                <a:cs typeface="Arial" pitchFamily="34" charset="0"/>
              </a:rPr>
              <a:pPr/>
              <a:t>8</a:t>
            </a:fld>
            <a:endParaRPr lang="en-AU" altLang="en-US" sz="1400" b="1">
              <a:latin typeface="Trebuchet MS"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333375"/>
            <a:ext cx="7772400" cy="719138"/>
          </a:xfrm>
        </p:spPr>
        <p:txBody>
          <a:bodyPr/>
          <a:lstStyle/>
          <a:p>
            <a:pPr algn="l" eaLnBrk="1" hangingPunct="1">
              <a:defRPr/>
            </a:pPr>
            <a:r>
              <a:rPr altLang="en-US" sz="3600" cap="none" dirty="0">
                <a:solidFill>
                  <a:srgbClr val="EA0088"/>
                </a:solidFill>
                <a:latin typeface="Trebuchet MS" panose="020B0603020202020204" pitchFamily="34" charset="0"/>
              </a:rPr>
              <a:t>Example 1: Stats anxiety</a:t>
            </a:r>
            <a:endParaRPr lang="en-AU" altLang="en-US" sz="3600" cap="none" dirty="0">
              <a:solidFill>
                <a:srgbClr val="EA0088"/>
              </a:solidFill>
              <a:latin typeface="Trebuchet MS" panose="020B0603020202020204" pitchFamily="34" charset="0"/>
            </a:endParaRPr>
          </a:p>
        </p:txBody>
      </p:sp>
      <p:sp>
        <p:nvSpPr>
          <p:cNvPr id="22531" name="Content Placeholder 2"/>
          <p:cNvSpPr>
            <a:spLocks noGrp="1"/>
          </p:cNvSpPr>
          <p:nvPr>
            <p:ph idx="1"/>
          </p:nvPr>
        </p:nvSpPr>
        <p:spPr>
          <a:xfrm>
            <a:off x="684213" y="1628775"/>
            <a:ext cx="7772400" cy="4321175"/>
          </a:xfrm>
        </p:spPr>
        <p:txBody>
          <a:bodyPr/>
          <a:lstStyle/>
          <a:p>
            <a:pPr marL="0" indent="0" algn="just" eaLnBrk="1" hangingPunct="1">
              <a:spcBef>
                <a:spcPct val="0"/>
              </a:spcBef>
              <a:buFontTx/>
              <a:buNone/>
            </a:pPr>
            <a:r>
              <a:rPr lang="en-US" altLang="en-US" sz="2200" dirty="0">
                <a:latin typeface="Trebuchet MS" pitchFamily="34" charset="0"/>
                <a:cs typeface="Arial" pitchFamily="34" charset="0"/>
              </a:rPr>
              <a:t>A student enrolled in a business program is attending his first lecture of the compulsory business statistics course. The student is somewhat apprehensive because he believes the myth that the course is difficult. To alleviate his anxiety, the student asks the lecturer about last year’s exam marks of the business statistics course. The lecturer obliges and provides a list of the final marks. The marks are composed of all the within-semester assessment items plus the end-of-semester final exam. </a:t>
            </a:r>
          </a:p>
          <a:p>
            <a:pPr marL="0" indent="0" algn="just" eaLnBrk="1" hangingPunct="1">
              <a:spcBef>
                <a:spcPct val="0"/>
              </a:spcBef>
              <a:buFontTx/>
              <a:buNone/>
            </a:pPr>
            <a:endParaRPr lang="en-US" altLang="en-US" sz="2200" dirty="0">
              <a:latin typeface="Trebuchet MS" pitchFamily="34" charset="0"/>
              <a:cs typeface="Arial" pitchFamily="34" charset="0"/>
            </a:endParaRPr>
          </a:p>
          <a:p>
            <a:pPr marL="0" indent="0" algn="just" eaLnBrk="1" hangingPunct="1">
              <a:spcBef>
                <a:spcPct val="0"/>
              </a:spcBef>
              <a:buFontTx/>
              <a:buNone/>
            </a:pPr>
            <a:r>
              <a:rPr lang="en-US" altLang="en-US" sz="2200" dirty="0">
                <a:latin typeface="Trebuchet MS" pitchFamily="34" charset="0"/>
                <a:cs typeface="Arial" pitchFamily="34" charset="0"/>
              </a:rPr>
              <a:t>What information can the student obtain from the list?</a:t>
            </a:r>
          </a:p>
          <a:p>
            <a:pPr marL="0" indent="0" eaLnBrk="1" hangingPunct="1"/>
            <a:endParaRPr lang="en-AU" altLang="en-US" sz="2200" dirty="0">
              <a:latin typeface="Trebuchet MS" pitchFamily="34" charset="0"/>
              <a:cs typeface="Arial" pitchFamily="34" charset="0"/>
            </a:endParaRPr>
          </a:p>
        </p:txBody>
      </p:sp>
      <p:sp>
        <p:nvSpPr>
          <p:cNvPr id="22533"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a:latin typeface="Trebuchet MS" pitchFamily="34" charset="0"/>
                <a:cs typeface="Arial" pitchFamily="34" charset="0"/>
              </a:rPr>
              <a:t>1.</a:t>
            </a:r>
            <a:fld id="{E485CDBC-C6C0-41DC-AA92-8699C0F620C0}" type="slidenum">
              <a:rPr lang="en-AU" altLang="en-US" sz="1400" b="1">
                <a:latin typeface="Trebuchet MS" pitchFamily="34" charset="0"/>
                <a:cs typeface="Arial" pitchFamily="34" charset="0"/>
              </a:rPr>
              <a:pPr/>
              <a:t>9</a:t>
            </a:fld>
            <a:endParaRPr lang="en-AU" altLang="en-US" sz="1400" b="1">
              <a:latin typeface="Trebuchet MS" pitchFamily="34" charset="0"/>
              <a:cs typeface="Arial" pitchFamily="34" charset="0"/>
            </a:endParaRPr>
          </a:p>
        </p:txBody>
      </p:sp>
    </p:spTree>
  </p:cSld>
  <p:clrMapOvr>
    <a:masterClrMapping/>
  </p:clrMapOvr>
</p:sld>
</file>

<file path=ppt/theme/theme1.xml><?xml version="1.0" encoding="utf-8"?>
<a:theme xmlns:a="http://schemas.openxmlformats.org/drawingml/2006/main" name="chapter6">
  <a:themeElements>
    <a:clrScheme name="Custom 3">
      <a:dk1>
        <a:srgbClr val="00206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Selvanathan6ePP_Ch06 by Prabha</Template>
  <TotalTime>1765</TotalTime>
  <Words>2306</Words>
  <Application>Microsoft Office PowerPoint</Application>
  <PresentationFormat>On-screen Show (4:3)</PresentationFormat>
  <Paragraphs>323</Paragraphs>
  <Slides>45</Slides>
  <Notes>21</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59" baseType="lpstr">
      <vt:lpstr>ＭＳ Ｐゴシック</vt:lpstr>
      <vt:lpstr>ＭＳ Ｐゴシック</vt:lpstr>
      <vt:lpstr>Arial</vt:lpstr>
      <vt:lpstr>Arial Narrow</vt:lpstr>
      <vt:lpstr>Calibri</vt:lpstr>
      <vt:lpstr>Cambria</vt:lpstr>
      <vt:lpstr>Tahoma</vt:lpstr>
      <vt:lpstr>Times</vt:lpstr>
      <vt:lpstr>Trebuchet MS</vt:lpstr>
      <vt:lpstr>Verdana</vt:lpstr>
      <vt:lpstr>Wingdings</vt:lpstr>
      <vt:lpstr>chapter6</vt:lpstr>
      <vt:lpstr>Office Theme</vt:lpstr>
      <vt:lpstr>Chart</vt:lpstr>
      <vt:lpstr>PowerPoint Presentation</vt:lpstr>
      <vt:lpstr>Chapter 1</vt:lpstr>
      <vt:lpstr>Chapter outline</vt:lpstr>
      <vt:lpstr>Learning objectives</vt:lpstr>
      <vt:lpstr>Introduction to statistics</vt:lpstr>
      <vt:lpstr>In today’s world…</vt:lpstr>
      <vt:lpstr>What is statistics?</vt:lpstr>
      <vt:lpstr>What is statistics?</vt:lpstr>
      <vt:lpstr>Example 1: Stats anxiety</vt:lpstr>
      <vt:lpstr>PowerPoint Presentation</vt:lpstr>
      <vt:lpstr>PowerPoint Presentation</vt:lpstr>
      <vt:lpstr>PowerPoint Presentation</vt:lpstr>
      <vt:lpstr>PowerPoint Presentation</vt:lpstr>
      <vt:lpstr>PowerPoint Presentation</vt:lpstr>
      <vt:lpstr>PowerPoint Presentation</vt:lpstr>
      <vt:lpstr>Two major branches of Statistics</vt:lpstr>
      <vt:lpstr>Descriptive Statistics</vt:lpstr>
      <vt:lpstr>Descriptive Statistics</vt:lpstr>
      <vt:lpstr>Inferential Statistics</vt:lpstr>
      <vt:lpstr>1.1 Key statistical concepts</vt:lpstr>
      <vt:lpstr>Key statistical concepts</vt:lpstr>
      <vt:lpstr>Key statistical concepts</vt:lpstr>
      <vt:lpstr>Key statistical concepts</vt:lpstr>
      <vt:lpstr>Statistical inference</vt:lpstr>
      <vt:lpstr>Statistical inference</vt:lpstr>
      <vt:lpstr>Statistical inference</vt:lpstr>
      <vt:lpstr>Confidence and Significance Levels</vt:lpstr>
      <vt:lpstr>Confidence and Significance Levels</vt:lpstr>
      <vt:lpstr>Confidence and Significance Levels</vt:lpstr>
      <vt:lpstr>1.2 Statistical applications in business</vt:lpstr>
      <vt:lpstr>Example 2:  Pepsi’s Exclusivity Agreement…</vt:lpstr>
      <vt:lpstr>Example 2:  Pepsi’s Exclusivity Agreement…</vt:lpstr>
      <vt:lpstr>Example 2: Solution Pepsi’s Exclusivity Agreement…</vt:lpstr>
      <vt:lpstr>Example 2: Solution Pepsi’s Exclusivity Agreement…</vt:lpstr>
      <vt:lpstr>Example 2: Solution Pepsi’s Exclusivity Agreement…</vt:lpstr>
      <vt:lpstr>Example 2: Solution Pepsi’s Exclusivity Agreement…</vt:lpstr>
      <vt:lpstr>Example 3: Exit polls</vt:lpstr>
      <vt:lpstr>Example 3: Exit polls…</vt:lpstr>
      <vt:lpstr>Example 3: Exit polls…</vt:lpstr>
      <vt:lpstr>Example 3: Exit polls…</vt:lpstr>
      <vt:lpstr>Example 3: Exit polls…</vt:lpstr>
      <vt:lpstr>Example 3: Exit polls…</vt:lpstr>
      <vt:lpstr>1.3 How managers use statistics</vt:lpstr>
      <vt:lpstr>1.4 Statistics and the computer</vt:lpstr>
      <vt:lpstr>1.5 Online resources</vt:lpstr>
    </vt:vector>
  </TitlesOfParts>
  <Company>Cengage Learning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Donna Beaty</dc:creator>
  <cp:lastModifiedBy>Katz, Nathan</cp:lastModifiedBy>
  <cp:revision>122</cp:revision>
  <dcterms:created xsi:type="dcterms:W3CDTF">2012-01-25T00:12:06Z</dcterms:created>
  <dcterms:modified xsi:type="dcterms:W3CDTF">2017-01-11T22:40:48Z</dcterms:modified>
</cp:coreProperties>
</file>