
<file path=[Content_Types].xml><?xml version="1.0" encoding="utf-8"?>
<Types xmlns="http://schemas.openxmlformats.org/package/2006/content-types">
  <Default Extension="tmp" ContentType="image/png"/>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tags/tag9.xml" ContentType="application/vnd.openxmlformats-officedocument.presentationml.tags+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1.xml" ContentType="application/vnd.openxmlformats-officedocument.presentationml.tags+xml"/>
  <Override PartName="/ppt/notesSlides/notesSlide16.xml" ContentType="application/vnd.openxmlformats-officedocument.presentationml.notesSlide+xml"/>
  <Override PartName="/ppt/tags/tag12.xml" ContentType="application/vnd.openxmlformats-officedocument.presentationml.tags+xml"/>
  <Override PartName="/ppt/notesSlides/notesSlide17.xml" ContentType="application/vnd.openxmlformats-officedocument.presentationml.notesSlide+xml"/>
  <Override PartName="/ppt/tags/tag13.xml" ContentType="application/vnd.openxmlformats-officedocument.presentationml.tags+xml"/>
  <Override PartName="/ppt/notesSlides/notesSlide18.xml" ContentType="application/vnd.openxmlformats-officedocument.presentationml.notesSlide+xml"/>
  <Override PartName="/ppt/tags/tag14.xml" ContentType="application/vnd.openxmlformats-officedocument.presentationml.tags+xml"/>
  <Override PartName="/ppt/notesSlides/notesSlide19.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tags/tag16.xml" ContentType="application/vnd.openxmlformats-officedocument.presentationml.tags+xml"/>
  <Override PartName="/ppt/notesSlides/notesSlide21.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tags/tag18.xml" ContentType="application/vnd.openxmlformats-officedocument.presentationml.tags+xml"/>
  <Override PartName="/ppt/notesSlides/notesSlide23.xml" ContentType="application/vnd.openxmlformats-officedocument.presentationml.notesSlide+xml"/>
  <Override PartName="/ppt/tags/tag19.xml" ContentType="application/vnd.openxmlformats-officedocument.presentationml.tags+xml"/>
  <Override PartName="/ppt/notesSlides/notesSlide24.xml" ContentType="application/vnd.openxmlformats-officedocument.presentationml.notesSlide+xml"/>
  <Override PartName="/ppt/tags/tag20.xml" ContentType="application/vnd.openxmlformats-officedocument.presentationml.tags+xml"/>
  <Override PartName="/ppt/notesSlides/notesSlide25.xml" ContentType="application/vnd.openxmlformats-officedocument.presentationml.notesSlide+xml"/>
  <Override PartName="/ppt/tags/tag21.xml" ContentType="application/vnd.openxmlformats-officedocument.presentationml.tags+xml"/>
  <Override PartName="/ppt/notesSlides/notesSlide26.xml" ContentType="application/vnd.openxmlformats-officedocument.presentationml.notesSlide+xml"/>
  <Override PartName="/ppt/tags/tag22.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23.xml" ContentType="application/vnd.openxmlformats-officedocument.presentationml.tags+xml"/>
  <Override PartName="/ppt/notesSlides/notesSlide30.xml" ContentType="application/vnd.openxmlformats-officedocument.presentationml.notesSlide+xml"/>
  <Override PartName="/ppt/tags/tag24.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25.xml" ContentType="application/vnd.openxmlformats-officedocument.presentationml.tags+xml"/>
  <Override PartName="/ppt/notesSlides/notesSlide33.xml" ContentType="application/vnd.openxmlformats-officedocument.presentationml.notesSlide+xml"/>
  <Override PartName="/ppt/tags/tag26.xml" ContentType="application/vnd.openxmlformats-officedocument.presentationml.tags+xml"/>
  <Override PartName="/ppt/notesSlides/notesSlide34.xml" ContentType="application/vnd.openxmlformats-officedocument.presentationml.notesSlide+xml"/>
  <Override PartName="/ppt/tags/tag27.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28.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tags/tag29.xml" ContentType="application/vnd.openxmlformats-officedocument.presentationml.tags+xml"/>
  <Override PartName="/ppt/notesSlides/notesSlide64.xml" ContentType="application/vnd.openxmlformats-officedocument.presentationml.notesSlide+xml"/>
  <Override PartName="/ppt/tags/tag30.xml" ContentType="application/vnd.openxmlformats-officedocument.presentationml.tags+xml"/>
  <Override PartName="/ppt/notesSlides/notesSlide65.xml" ContentType="application/vnd.openxmlformats-officedocument.presentationml.notesSlide+xml"/>
  <Override PartName="/ppt/tags/tag31.xml" ContentType="application/vnd.openxmlformats-officedocument.presentationml.tags+xml"/>
  <Override PartName="/ppt/notesSlides/notesSlide66.xml" ContentType="application/vnd.openxmlformats-officedocument.presentationml.notesSlide+xml"/>
  <Override PartName="/ppt/tags/tag32.xml" ContentType="application/vnd.openxmlformats-officedocument.presentationml.tags+xml"/>
  <Override PartName="/ppt/notesSlides/notesSlide67.xml" ContentType="application/vnd.openxmlformats-officedocument.presentationml.notesSlide+xml"/>
  <Override PartName="/ppt/tags/tag33.xml" ContentType="application/vnd.openxmlformats-officedocument.presentationml.tags+xml"/>
  <Override PartName="/ppt/notesSlides/notesSlide68.xml" ContentType="application/vnd.openxmlformats-officedocument.presentationml.notesSlide+xml"/>
  <Override PartName="/ppt/tags/tag34.xml" ContentType="application/vnd.openxmlformats-officedocument.presentationml.tags+xml"/>
  <Override PartName="/ppt/notesSlides/notesSlide69.xml" ContentType="application/vnd.openxmlformats-officedocument.presentationml.notesSlide+xml"/>
  <Override PartName="/ppt/tags/tag35.xml" ContentType="application/vnd.openxmlformats-officedocument.presentationml.tags+xml"/>
  <Override PartName="/ppt/notesSlides/notesSlide70.xml" ContentType="application/vnd.openxmlformats-officedocument.presentationml.notesSlide+xml"/>
  <Override PartName="/ppt/tags/tag36.xml" ContentType="application/vnd.openxmlformats-officedocument.presentationml.tags+xml"/>
  <Override PartName="/ppt/notesSlides/notesSlide71.xml" ContentType="application/vnd.openxmlformats-officedocument.presentationml.notesSlide+xml"/>
  <Override PartName="/ppt/tags/tag37.xml" ContentType="application/vnd.openxmlformats-officedocument.presentationml.tags+xml"/>
  <Override PartName="/ppt/notesSlides/notesSlide72.xml" ContentType="application/vnd.openxmlformats-officedocument.presentationml.notesSlide+xml"/>
  <Override PartName="/ppt/tags/tag38.xml" ContentType="application/vnd.openxmlformats-officedocument.presentationml.tags+xml"/>
  <Override PartName="/ppt/notesSlides/notesSlide73.xml" ContentType="application/vnd.openxmlformats-officedocument.presentationml.notesSlide+xml"/>
  <Override PartName="/ppt/tags/tag39.xml" ContentType="application/vnd.openxmlformats-officedocument.presentationml.tags+xml"/>
  <Override PartName="/ppt/notesSlides/notesSlide74.xml" ContentType="application/vnd.openxmlformats-officedocument.presentationml.notesSlide+xml"/>
  <Override PartName="/ppt/tags/tag40.xml" ContentType="application/vnd.openxmlformats-officedocument.presentationml.tags+xml"/>
  <Override PartName="/ppt/notesSlides/notesSlide75.xml" ContentType="application/vnd.openxmlformats-officedocument.presentationml.notesSlide+xml"/>
  <Override PartName="/ppt/tags/tag41.xml" ContentType="application/vnd.openxmlformats-officedocument.presentationml.tags+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tags/tag42.xml" ContentType="application/vnd.openxmlformats-officedocument.presentationml.tags+xml"/>
  <Override PartName="/ppt/notesSlides/notesSlide78.xml" ContentType="application/vnd.openxmlformats-officedocument.presentationml.notesSlide+xml"/>
  <Override PartName="/ppt/tags/tag43.xml" ContentType="application/vnd.openxmlformats-officedocument.presentationml.tags+xml"/>
  <Override PartName="/ppt/notesSlides/notesSlide79.xml" ContentType="application/vnd.openxmlformats-officedocument.presentationml.notesSlide+xml"/>
  <Override PartName="/ppt/tags/tag44.xml" ContentType="application/vnd.openxmlformats-officedocument.presentationml.tags+xml"/>
  <Override PartName="/ppt/notesSlides/notesSlide80.xml" ContentType="application/vnd.openxmlformats-officedocument.presentationml.notesSlide+xml"/>
  <Override PartName="/ppt/tags/tag45.xml" ContentType="application/vnd.openxmlformats-officedocument.presentationml.tags+xml"/>
  <Override PartName="/ppt/notesSlides/notesSlide81.xml" ContentType="application/vnd.openxmlformats-officedocument.presentationml.notesSlide+xml"/>
  <Override PartName="/ppt/tags/tag46.xml" ContentType="application/vnd.openxmlformats-officedocument.presentationml.tags+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tags/tag4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287" r:id="rId1"/>
    <p:sldMasterId id="2147484300" r:id="rId2"/>
  </p:sldMasterIdLst>
  <p:notesMasterIdLst>
    <p:notesMasterId r:id="rId114"/>
  </p:notesMasterIdLst>
  <p:handoutMasterIdLst>
    <p:handoutMasterId r:id="rId115"/>
  </p:handoutMasterIdLst>
  <p:sldIdLst>
    <p:sldId id="480" r:id="rId3"/>
    <p:sldId id="257" r:id="rId4"/>
    <p:sldId id="400" r:id="rId5"/>
    <p:sldId id="402" r:id="rId6"/>
    <p:sldId id="401" r:id="rId7"/>
    <p:sldId id="259" r:id="rId8"/>
    <p:sldId id="311" r:id="rId9"/>
    <p:sldId id="404" r:id="rId10"/>
    <p:sldId id="312" r:id="rId11"/>
    <p:sldId id="313" r:id="rId12"/>
    <p:sldId id="314" r:id="rId13"/>
    <p:sldId id="407" r:id="rId14"/>
    <p:sldId id="467" r:id="rId15"/>
    <p:sldId id="316" r:id="rId16"/>
    <p:sldId id="317" r:id="rId17"/>
    <p:sldId id="320" r:id="rId18"/>
    <p:sldId id="410" r:id="rId19"/>
    <p:sldId id="411" r:id="rId20"/>
    <p:sldId id="406" r:id="rId21"/>
    <p:sldId id="318" r:id="rId22"/>
    <p:sldId id="319" r:id="rId23"/>
    <p:sldId id="321" r:id="rId24"/>
    <p:sldId id="322" r:id="rId25"/>
    <p:sldId id="323" r:id="rId26"/>
    <p:sldId id="324" r:id="rId27"/>
    <p:sldId id="325" r:id="rId28"/>
    <p:sldId id="326" r:id="rId29"/>
    <p:sldId id="414" r:id="rId30"/>
    <p:sldId id="415" r:id="rId31"/>
    <p:sldId id="416" r:id="rId32"/>
    <p:sldId id="417" r:id="rId33"/>
    <p:sldId id="426" r:id="rId34"/>
    <p:sldId id="440" r:id="rId35"/>
    <p:sldId id="468" r:id="rId36"/>
    <p:sldId id="427" r:id="rId37"/>
    <p:sldId id="418" r:id="rId38"/>
    <p:sldId id="419" r:id="rId39"/>
    <p:sldId id="420" r:id="rId40"/>
    <p:sldId id="421" r:id="rId41"/>
    <p:sldId id="422" r:id="rId42"/>
    <p:sldId id="428" r:id="rId43"/>
    <p:sldId id="441" r:id="rId44"/>
    <p:sldId id="442" r:id="rId45"/>
    <p:sldId id="443" r:id="rId46"/>
    <p:sldId id="432" r:id="rId47"/>
    <p:sldId id="433" r:id="rId48"/>
    <p:sldId id="434" r:id="rId49"/>
    <p:sldId id="423" r:id="rId50"/>
    <p:sldId id="424" r:id="rId51"/>
    <p:sldId id="425" r:id="rId52"/>
    <p:sldId id="445" r:id="rId53"/>
    <p:sldId id="277" r:id="rId54"/>
    <p:sldId id="363" r:id="rId55"/>
    <p:sldId id="472" r:id="rId56"/>
    <p:sldId id="364" r:id="rId57"/>
    <p:sldId id="469" r:id="rId58"/>
    <p:sldId id="365" r:id="rId59"/>
    <p:sldId id="366" r:id="rId60"/>
    <p:sldId id="367" r:id="rId61"/>
    <p:sldId id="369" r:id="rId62"/>
    <p:sldId id="473" r:id="rId63"/>
    <p:sldId id="474" r:id="rId64"/>
    <p:sldId id="289" r:id="rId65"/>
    <p:sldId id="470" r:id="rId66"/>
    <p:sldId id="290" r:id="rId67"/>
    <p:sldId id="448" r:id="rId68"/>
    <p:sldId id="291" r:id="rId69"/>
    <p:sldId id="452" r:id="rId70"/>
    <p:sldId id="453" r:id="rId71"/>
    <p:sldId id="454" r:id="rId72"/>
    <p:sldId id="455" r:id="rId73"/>
    <p:sldId id="456" r:id="rId74"/>
    <p:sldId id="457" r:id="rId75"/>
    <p:sldId id="475" r:id="rId76"/>
    <p:sldId id="458" r:id="rId77"/>
    <p:sldId id="459" r:id="rId78"/>
    <p:sldId id="297" r:id="rId79"/>
    <p:sldId id="372" r:id="rId80"/>
    <p:sldId id="479" r:id="rId81"/>
    <p:sldId id="460" r:id="rId82"/>
    <p:sldId id="373" r:id="rId83"/>
    <p:sldId id="461" r:id="rId84"/>
    <p:sldId id="374" r:id="rId85"/>
    <p:sldId id="375" r:id="rId86"/>
    <p:sldId id="376" r:id="rId87"/>
    <p:sldId id="377" r:id="rId88"/>
    <p:sldId id="378" r:id="rId89"/>
    <p:sldId id="379" r:id="rId90"/>
    <p:sldId id="380" r:id="rId91"/>
    <p:sldId id="381" r:id="rId92"/>
    <p:sldId id="382" r:id="rId93"/>
    <p:sldId id="383" r:id="rId94"/>
    <p:sldId id="384" r:id="rId95"/>
    <p:sldId id="385" r:id="rId96"/>
    <p:sldId id="392" r:id="rId97"/>
    <p:sldId id="393" r:id="rId98"/>
    <p:sldId id="304" r:id="rId99"/>
    <p:sldId id="305" r:id="rId100"/>
    <p:sldId id="306" r:id="rId101"/>
    <p:sldId id="462" r:id="rId102"/>
    <p:sldId id="307" r:id="rId103"/>
    <p:sldId id="308" r:id="rId104"/>
    <p:sldId id="464" r:id="rId105"/>
    <p:sldId id="465" r:id="rId106"/>
    <p:sldId id="466" r:id="rId107"/>
    <p:sldId id="478" r:id="rId108"/>
    <p:sldId id="476" r:id="rId109"/>
    <p:sldId id="477" r:id="rId110"/>
    <p:sldId id="394" r:id="rId111"/>
    <p:sldId id="395" r:id="rId112"/>
    <p:sldId id="481" r:id="rId113"/>
  </p:sldIdLst>
  <p:sldSz cx="9144000" cy="6858000" type="screen4x3"/>
  <p:notesSz cx="6797675" cy="9926638"/>
  <p:defaultTextStyle>
    <a:defPPr>
      <a:defRPr lang="en-AU"/>
    </a:defPPr>
    <a:lvl1pPr algn="l" rtl="0" eaLnBrk="0" fontAlgn="base" hangingPunct="0">
      <a:spcBef>
        <a:spcPct val="0"/>
      </a:spcBef>
      <a:spcAft>
        <a:spcPct val="0"/>
      </a:spcAft>
      <a:defRPr sz="2400" kern="1200" baseline="-25000">
        <a:solidFill>
          <a:schemeClr val="tx1"/>
        </a:solidFill>
        <a:latin typeface="Times" charset="0"/>
        <a:ea typeface="MS PGothic" pitchFamily="34" charset="-128"/>
        <a:cs typeface="+mn-cs"/>
      </a:defRPr>
    </a:lvl1pPr>
    <a:lvl2pPr marL="457200" algn="l" rtl="0" eaLnBrk="0" fontAlgn="base" hangingPunct="0">
      <a:spcBef>
        <a:spcPct val="0"/>
      </a:spcBef>
      <a:spcAft>
        <a:spcPct val="0"/>
      </a:spcAft>
      <a:defRPr sz="2400" kern="1200" baseline="-25000">
        <a:solidFill>
          <a:schemeClr val="tx1"/>
        </a:solidFill>
        <a:latin typeface="Times" charset="0"/>
        <a:ea typeface="MS PGothic" pitchFamily="34" charset="-128"/>
        <a:cs typeface="+mn-cs"/>
      </a:defRPr>
    </a:lvl2pPr>
    <a:lvl3pPr marL="914400" algn="l" rtl="0" eaLnBrk="0" fontAlgn="base" hangingPunct="0">
      <a:spcBef>
        <a:spcPct val="0"/>
      </a:spcBef>
      <a:spcAft>
        <a:spcPct val="0"/>
      </a:spcAft>
      <a:defRPr sz="2400" kern="1200" baseline="-25000">
        <a:solidFill>
          <a:schemeClr val="tx1"/>
        </a:solidFill>
        <a:latin typeface="Times" charset="0"/>
        <a:ea typeface="MS PGothic" pitchFamily="34" charset="-128"/>
        <a:cs typeface="+mn-cs"/>
      </a:defRPr>
    </a:lvl3pPr>
    <a:lvl4pPr marL="1371600" algn="l" rtl="0" eaLnBrk="0" fontAlgn="base" hangingPunct="0">
      <a:spcBef>
        <a:spcPct val="0"/>
      </a:spcBef>
      <a:spcAft>
        <a:spcPct val="0"/>
      </a:spcAft>
      <a:defRPr sz="2400" kern="1200" baseline="-25000">
        <a:solidFill>
          <a:schemeClr val="tx1"/>
        </a:solidFill>
        <a:latin typeface="Times" charset="0"/>
        <a:ea typeface="MS PGothic" pitchFamily="34" charset="-128"/>
        <a:cs typeface="+mn-cs"/>
      </a:defRPr>
    </a:lvl4pPr>
    <a:lvl5pPr marL="1828800" algn="l" rtl="0" eaLnBrk="0" fontAlgn="base" hangingPunct="0">
      <a:spcBef>
        <a:spcPct val="0"/>
      </a:spcBef>
      <a:spcAft>
        <a:spcPct val="0"/>
      </a:spcAft>
      <a:defRPr sz="2400" kern="1200" baseline="-25000">
        <a:solidFill>
          <a:schemeClr val="tx1"/>
        </a:solidFill>
        <a:latin typeface="Times" charset="0"/>
        <a:ea typeface="MS PGothic" pitchFamily="34" charset="-128"/>
        <a:cs typeface="+mn-cs"/>
      </a:defRPr>
    </a:lvl5pPr>
    <a:lvl6pPr marL="2286000" algn="l" defTabSz="914400" rtl="0" eaLnBrk="1" latinLnBrk="0" hangingPunct="1">
      <a:defRPr sz="2400" kern="1200" baseline="-25000">
        <a:solidFill>
          <a:schemeClr val="tx1"/>
        </a:solidFill>
        <a:latin typeface="Times" charset="0"/>
        <a:ea typeface="MS PGothic" pitchFamily="34" charset="-128"/>
        <a:cs typeface="+mn-cs"/>
      </a:defRPr>
    </a:lvl6pPr>
    <a:lvl7pPr marL="2743200" algn="l" defTabSz="914400" rtl="0" eaLnBrk="1" latinLnBrk="0" hangingPunct="1">
      <a:defRPr sz="2400" kern="1200" baseline="-25000">
        <a:solidFill>
          <a:schemeClr val="tx1"/>
        </a:solidFill>
        <a:latin typeface="Times" charset="0"/>
        <a:ea typeface="MS PGothic" pitchFamily="34" charset="-128"/>
        <a:cs typeface="+mn-cs"/>
      </a:defRPr>
    </a:lvl7pPr>
    <a:lvl8pPr marL="3200400" algn="l" defTabSz="914400" rtl="0" eaLnBrk="1" latinLnBrk="0" hangingPunct="1">
      <a:defRPr sz="2400" kern="1200" baseline="-25000">
        <a:solidFill>
          <a:schemeClr val="tx1"/>
        </a:solidFill>
        <a:latin typeface="Times" charset="0"/>
        <a:ea typeface="MS PGothic" pitchFamily="34" charset="-128"/>
        <a:cs typeface="+mn-cs"/>
      </a:defRPr>
    </a:lvl8pPr>
    <a:lvl9pPr marL="3657600" algn="l" defTabSz="914400" rtl="0" eaLnBrk="1" latinLnBrk="0" hangingPunct="1">
      <a:defRPr sz="2400" kern="1200" baseline="-25000">
        <a:solidFill>
          <a:schemeClr val="tx1"/>
        </a:solidFill>
        <a:latin typeface="Times"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127">
          <p15:clr>
            <a:srgbClr val="A4A3A4"/>
          </p15:clr>
        </p15:guide>
        <p15:guide id="4"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EA0088"/>
    <a:srgbClr val="CCE680"/>
    <a:srgbClr val="CC0000"/>
    <a:srgbClr val="E1E3F3"/>
    <a:srgbClr val="E6F3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autoAdjust="0"/>
    <p:restoredTop sz="87770" autoAdjust="0"/>
  </p:normalViewPr>
  <p:slideViewPr>
    <p:cSldViewPr>
      <p:cViewPr varScale="1">
        <p:scale>
          <a:sx n="89" d="100"/>
          <a:sy n="89" d="100"/>
        </p:scale>
        <p:origin x="570" y="84"/>
      </p:cViewPr>
      <p:guideLst>
        <p:guide orient="horz" pos="2160"/>
        <p:guide pos="2880"/>
      </p:guideLst>
    </p:cSldViewPr>
  </p:slideViewPr>
  <p:outlineViewPr>
    <p:cViewPr>
      <p:scale>
        <a:sx n="33" d="100"/>
        <a:sy n="33" d="100"/>
      </p:scale>
      <p:origin x="0" y="2846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1974" y="-102"/>
      </p:cViewPr>
      <p:guideLst>
        <p:guide orient="horz" pos="2880"/>
        <p:guide pos="2160"/>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viewProps" Target="viewProps.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slide" Target="slides/slide108.xml"/><Relationship Id="rId115"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notesMaster" Target="notesMasters/notesMaster1.xml"/><Relationship Id="rId119"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wmf"/><Relationship Id="rId1" Type="http://schemas.openxmlformats.org/officeDocument/2006/relationships/image" Target="../media/image36.wmf"/><Relationship Id="rId4" Type="http://schemas.openxmlformats.org/officeDocument/2006/relationships/image" Target="../media/image3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1.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2.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5.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0.emf"/><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9.emf"/><Relationship Id="rId1"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Times" pitchFamily="18" charset="0"/>
                <a:ea typeface="+mn-ea"/>
                <a:cs typeface="+mn-cs"/>
              </a:defRPr>
            </a:lvl1pPr>
          </a:lstStyle>
          <a:p>
            <a:pPr>
              <a:defRPr/>
            </a:pPr>
            <a:endParaRPr lang="en-AU"/>
          </a:p>
        </p:txBody>
      </p:sp>
      <p:sp>
        <p:nvSpPr>
          <p:cNvPr id="5123" name="Rectangle 3"/>
          <p:cNvSpPr>
            <a:spLocks noGrp="1" noChangeArrowheads="1"/>
          </p:cNvSpPr>
          <p:nvPr>
            <p:ph type="dt" sz="quarter" idx="1"/>
          </p:nvPr>
        </p:nvSpPr>
        <p:spPr bwMode="auto">
          <a:xfrm>
            <a:off x="3852016"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Times" pitchFamily="18" charset="0"/>
                <a:ea typeface="+mn-ea"/>
                <a:cs typeface="+mn-cs"/>
              </a:defRPr>
            </a:lvl1pPr>
          </a:lstStyle>
          <a:p>
            <a:pPr>
              <a:defRPr/>
            </a:pPr>
            <a:endParaRPr lang="en-AU"/>
          </a:p>
        </p:txBody>
      </p:sp>
      <p:sp>
        <p:nvSpPr>
          <p:cNvPr id="5124" name="Rectangle 4"/>
          <p:cNvSpPr>
            <a:spLocks noGrp="1" noChangeArrowheads="1"/>
          </p:cNvSpPr>
          <p:nvPr>
            <p:ph type="ftr" sz="quarter" idx="2"/>
          </p:nvPr>
        </p:nvSpPr>
        <p:spPr bwMode="auto">
          <a:xfrm>
            <a:off x="0" y="9430306"/>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Times" pitchFamily="18" charset="0"/>
                <a:ea typeface="+mn-ea"/>
                <a:cs typeface="+mn-cs"/>
              </a:defRPr>
            </a:lvl1pPr>
          </a:lstStyle>
          <a:p>
            <a:pPr>
              <a:defRPr/>
            </a:pPr>
            <a:endParaRPr lang="en-AU"/>
          </a:p>
        </p:txBody>
      </p:sp>
      <p:sp>
        <p:nvSpPr>
          <p:cNvPr id="5125" name="Rectangle 5"/>
          <p:cNvSpPr>
            <a:spLocks noGrp="1" noChangeArrowheads="1"/>
          </p:cNvSpPr>
          <p:nvPr>
            <p:ph type="sldNum" sz="quarter" idx="3"/>
          </p:nvPr>
        </p:nvSpPr>
        <p:spPr bwMode="auto">
          <a:xfrm>
            <a:off x="3852016" y="9430306"/>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vl1pPr>
          </a:lstStyle>
          <a:p>
            <a:fld id="{9F45CB88-6F05-452A-A215-E2871D4F8925}" type="slidenum">
              <a:rPr lang="en-AU" altLang="en-US"/>
              <a:pPr/>
              <a:t>‹#›</a:t>
            </a:fld>
            <a:endParaRPr lang="en-AU" altLang="en-US"/>
          </a:p>
        </p:txBody>
      </p:sp>
    </p:spTree>
    <p:extLst>
      <p:ext uri="{BB962C8B-B14F-4D97-AF65-F5344CB8AC3E}">
        <p14:creationId xmlns:p14="http://schemas.microsoft.com/office/powerpoint/2010/main" val="8267846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Times" pitchFamily="18" charset="0"/>
                <a:ea typeface="+mn-ea"/>
                <a:cs typeface="+mn-cs"/>
              </a:defRPr>
            </a:lvl1pPr>
          </a:lstStyle>
          <a:p>
            <a:pPr>
              <a:defRPr/>
            </a:pPr>
            <a:endParaRPr lang="en-AU"/>
          </a:p>
        </p:txBody>
      </p:sp>
      <p:sp>
        <p:nvSpPr>
          <p:cNvPr id="7171" name="Rectangle 3"/>
          <p:cNvSpPr>
            <a:spLocks noGrp="1" noChangeArrowheads="1"/>
          </p:cNvSpPr>
          <p:nvPr>
            <p:ph type="dt" idx="1"/>
          </p:nvPr>
        </p:nvSpPr>
        <p:spPr bwMode="auto">
          <a:xfrm>
            <a:off x="3852016"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Times" pitchFamily="18" charset="0"/>
                <a:ea typeface="+mn-ea"/>
                <a:cs typeface="+mn-cs"/>
              </a:defRPr>
            </a:lvl1pPr>
          </a:lstStyle>
          <a:p>
            <a:pPr>
              <a:defRPr/>
            </a:pPr>
            <a:endParaRPr lang="en-AU"/>
          </a:p>
        </p:txBody>
      </p:sp>
      <p:sp>
        <p:nvSpPr>
          <p:cNvPr id="15364"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906357" y="4715153"/>
            <a:ext cx="4984962"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7174" name="Rectangle 6"/>
          <p:cNvSpPr>
            <a:spLocks noGrp="1" noChangeArrowheads="1"/>
          </p:cNvSpPr>
          <p:nvPr>
            <p:ph type="ftr" sz="quarter" idx="4"/>
          </p:nvPr>
        </p:nvSpPr>
        <p:spPr bwMode="auto">
          <a:xfrm>
            <a:off x="0" y="9430306"/>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Times" pitchFamily="18" charset="0"/>
                <a:ea typeface="+mn-ea"/>
                <a:cs typeface="+mn-cs"/>
              </a:defRPr>
            </a:lvl1pPr>
          </a:lstStyle>
          <a:p>
            <a:pPr>
              <a:defRPr/>
            </a:pPr>
            <a:endParaRPr lang="en-AU"/>
          </a:p>
        </p:txBody>
      </p:sp>
      <p:sp>
        <p:nvSpPr>
          <p:cNvPr id="7175" name="Rectangle 7"/>
          <p:cNvSpPr>
            <a:spLocks noGrp="1" noChangeArrowheads="1"/>
          </p:cNvSpPr>
          <p:nvPr>
            <p:ph type="sldNum" sz="quarter" idx="5"/>
          </p:nvPr>
        </p:nvSpPr>
        <p:spPr bwMode="auto">
          <a:xfrm>
            <a:off x="3852016" y="9430306"/>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vl1pPr>
          </a:lstStyle>
          <a:p>
            <a:fld id="{E86E7EB1-3ED8-43F1-BE78-B36B1C2F1BA7}" type="slidenum">
              <a:rPr lang="en-AU" altLang="en-US"/>
              <a:pPr/>
              <a:t>‹#›</a:t>
            </a:fld>
            <a:endParaRPr lang="en-AU" altLang="en-US"/>
          </a:p>
        </p:txBody>
      </p:sp>
    </p:spTree>
    <p:extLst>
      <p:ext uri="{BB962C8B-B14F-4D97-AF65-F5344CB8AC3E}">
        <p14:creationId xmlns:p14="http://schemas.microsoft.com/office/powerpoint/2010/main" val="19957942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Times" pitchFamily="18" charset="0"/>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Times" pitchFamily="18" charset="0"/>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Times" pitchFamily="18" charset="0"/>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Times" pitchFamily="18" charset="0"/>
        <a:ea typeface="MS PGothic"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0A6A2482-188C-47C9-955F-25A5743CCEB3}" type="slidenum">
              <a:rPr lang="en-AU" altLang="en-US" sz="1200" baseline="0"/>
              <a:pPr/>
              <a:t>2</a:t>
            </a:fld>
            <a:endParaRPr lang="en-AU" altLang="en-US" sz="1200" baseline="0"/>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1042178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TextEdit="1"/>
          </p:cNvSpPr>
          <p:nvPr>
            <p:ph type="sldImg"/>
          </p:nvPr>
        </p:nvSpPr>
        <p:spPr>
          <a:ln/>
        </p:spPr>
      </p:sp>
      <p:sp>
        <p:nvSpPr>
          <p:cNvPr id="491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charset="0"/>
            </a:endParaRPr>
          </a:p>
        </p:txBody>
      </p:sp>
      <p:sp>
        <p:nvSpPr>
          <p:cNvPr id="4915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7D521741-48D3-415D-BC48-B8D751BECADF}" type="slidenum">
              <a:rPr lang="en-AU" altLang="en-US" sz="1200" baseline="0"/>
              <a:pPr/>
              <a:t>14</a:t>
            </a:fld>
            <a:endParaRPr lang="en-AU" altLang="en-US" sz="1200" baseline="0"/>
          </a:p>
        </p:txBody>
      </p:sp>
    </p:spTree>
    <p:extLst>
      <p:ext uri="{BB962C8B-B14F-4D97-AF65-F5344CB8AC3E}">
        <p14:creationId xmlns:p14="http://schemas.microsoft.com/office/powerpoint/2010/main" val="3123638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noTextEdit="1"/>
          </p:cNvSpPr>
          <p:nvPr>
            <p:ph type="sldImg"/>
          </p:nvPr>
        </p:nvSpPr>
        <p:spPr>
          <a:ln/>
        </p:spPr>
      </p:sp>
      <p:sp>
        <p:nvSpPr>
          <p:cNvPr id="512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charset="0"/>
            </a:endParaRPr>
          </a:p>
        </p:txBody>
      </p:sp>
      <p:sp>
        <p:nvSpPr>
          <p:cNvPr id="5120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5FEE3EDD-B222-48F2-9B45-86E6EE9896F8}" type="slidenum">
              <a:rPr lang="en-AU" altLang="en-US" sz="1200" baseline="0"/>
              <a:pPr/>
              <a:t>15</a:t>
            </a:fld>
            <a:endParaRPr lang="en-AU" altLang="en-US" sz="1200" baseline="0"/>
          </a:p>
        </p:txBody>
      </p:sp>
    </p:spTree>
    <p:extLst>
      <p:ext uri="{BB962C8B-B14F-4D97-AF65-F5344CB8AC3E}">
        <p14:creationId xmlns:p14="http://schemas.microsoft.com/office/powerpoint/2010/main" val="3052254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a:ln/>
        </p:spPr>
      </p:sp>
      <p:sp>
        <p:nvSpPr>
          <p:cNvPr id="286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charset="0"/>
            </a:endParaRPr>
          </a:p>
        </p:txBody>
      </p:sp>
      <p:sp>
        <p:nvSpPr>
          <p:cNvPr id="2867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2FBC5BA9-FF4A-4C36-9D85-895BFB4398F7}" type="slidenum">
              <a:rPr lang="en-AU" altLang="en-US" sz="1200" baseline="0"/>
              <a:pPr/>
              <a:t>16</a:t>
            </a:fld>
            <a:endParaRPr lang="en-AU" altLang="en-US" sz="1200" baseline="0"/>
          </a:p>
        </p:txBody>
      </p:sp>
    </p:spTree>
    <p:extLst>
      <p:ext uri="{BB962C8B-B14F-4D97-AF65-F5344CB8AC3E}">
        <p14:creationId xmlns:p14="http://schemas.microsoft.com/office/powerpoint/2010/main" val="3689765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noTextEdi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charset="0"/>
            </a:endParaRPr>
          </a:p>
        </p:txBody>
      </p:sp>
      <p:sp>
        <p:nvSpPr>
          <p:cNvPr id="3072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3273B0C5-EAA6-4DD5-8893-20918E8C1320}" type="slidenum">
              <a:rPr lang="en-AU" altLang="en-US" sz="1200" baseline="0"/>
              <a:pPr/>
              <a:t>17</a:t>
            </a:fld>
            <a:endParaRPr lang="en-AU" altLang="en-US" sz="1200" baseline="0"/>
          </a:p>
        </p:txBody>
      </p:sp>
    </p:spTree>
    <p:extLst>
      <p:ext uri="{BB962C8B-B14F-4D97-AF65-F5344CB8AC3E}">
        <p14:creationId xmlns:p14="http://schemas.microsoft.com/office/powerpoint/2010/main" val="3193653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TextEdit="1"/>
          </p:cNvSpPr>
          <p:nvPr>
            <p:ph type="sldImg"/>
          </p:nvPr>
        </p:nvSpPr>
        <p:spPr>
          <a:ln/>
        </p:spPr>
      </p:sp>
      <p:sp>
        <p:nvSpPr>
          <p:cNvPr id="327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charset="0"/>
            </a:endParaRPr>
          </a:p>
        </p:txBody>
      </p:sp>
      <p:sp>
        <p:nvSpPr>
          <p:cNvPr id="3277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1EDDA56B-BCAB-4E41-B44F-B33A473FBF50}" type="slidenum">
              <a:rPr lang="en-AU" altLang="en-US" sz="1200" baseline="0"/>
              <a:pPr/>
              <a:t>18</a:t>
            </a:fld>
            <a:endParaRPr lang="en-AU" altLang="en-US" sz="1200" baseline="0"/>
          </a:p>
        </p:txBody>
      </p:sp>
    </p:spTree>
    <p:extLst>
      <p:ext uri="{BB962C8B-B14F-4D97-AF65-F5344CB8AC3E}">
        <p14:creationId xmlns:p14="http://schemas.microsoft.com/office/powerpoint/2010/main" val="1673881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1D59C7C7-9547-4AA2-8522-9C8CD4A77627}" type="slidenum">
              <a:rPr lang="en-AU" altLang="en-US" sz="1200" baseline="0"/>
              <a:pPr/>
              <a:t>19</a:t>
            </a:fld>
            <a:endParaRPr lang="en-AU" altLang="en-US" sz="1200" baseline="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charset="0"/>
            </a:endParaRPr>
          </a:p>
        </p:txBody>
      </p:sp>
    </p:spTree>
    <p:extLst>
      <p:ext uri="{BB962C8B-B14F-4D97-AF65-F5344CB8AC3E}">
        <p14:creationId xmlns:p14="http://schemas.microsoft.com/office/powerpoint/2010/main" val="1925299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noTextEdit="1"/>
          </p:cNvSpPr>
          <p:nvPr>
            <p:ph type="sldImg"/>
          </p:nvPr>
        </p:nvSpPr>
        <p:spPr>
          <a:ln/>
        </p:spPr>
      </p:sp>
      <p:sp>
        <p:nvSpPr>
          <p:cNvPr id="532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charset="0"/>
            </a:endParaRPr>
          </a:p>
        </p:txBody>
      </p:sp>
      <p:sp>
        <p:nvSpPr>
          <p:cNvPr id="5325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BBFA7185-4E81-4751-B3B9-041D120809DF}" type="slidenum">
              <a:rPr lang="en-AU" altLang="en-US" sz="1200" baseline="0"/>
              <a:pPr/>
              <a:t>20</a:t>
            </a:fld>
            <a:endParaRPr lang="en-AU" altLang="en-US" sz="1200" baseline="0"/>
          </a:p>
        </p:txBody>
      </p:sp>
    </p:spTree>
    <p:extLst>
      <p:ext uri="{BB962C8B-B14F-4D97-AF65-F5344CB8AC3E}">
        <p14:creationId xmlns:p14="http://schemas.microsoft.com/office/powerpoint/2010/main" val="13938016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noTextEdit="1"/>
          </p:cNvSpPr>
          <p:nvPr>
            <p:ph type="sldImg"/>
          </p:nvPr>
        </p:nvSpPr>
        <p:spPr>
          <a:ln/>
        </p:spPr>
      </p:sp>
      <p:sp>
        <p:nvSpPr>
          <p:cNvPr id="552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charset="0"/>
            </a:endParaRPr>
          </a:p>
        </p:txBody>
      </p:sp>
      <p:sp>
        <p:nvSpPr>
          <p:cNvPr id="552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2DF2E066-5D18-477E-8887-0FD246571394}" type="slidenum">
              <a:rPr lang="en-AU" altLang="en-US" sz="1200" baseline="0"/>
              <a:pPr/>
              <a:t>21</a:t>
            </a:fld>
            <a:endParaRPr lang="en-AU" altLang="en-US" sz="1200" baseline="0"/>
          </a:p>
        </p:txBody>
      </p:sp>
    </p:spTree>
    <p:extLst>
      <p:ext uri="{BB962C8B-B14F-4D97-AF65-F5344CB8AC3E}">
        <p14:creationId xmlns:p14="http://schemas.microsoft.com/office/powerpoint/2010/main" val="30681727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noTextEdit="1"/>
          </p:cNvSpPr>
          <p:nvPr>
            <p:ph type="sldImg"/>
          </p:nvPr>
        </p:nvSpPr>
        <p:spPr>
          <a:ln/>
        </p:spPr>
      </p:sp>
      <p:sp>
        <p:nvSpPr>
          <p:cNvPr id="573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charset="0"/>
            </a:endParaRPr>
          </a:p>
        </p:txBody>
      </p:sp>
      <p:sp>
        <p:nvSpPr>
          <p:cNvPr id="5734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A55F49CE-7583-4C7B-B657-5237DFBDD73C}" type="slidenum">
              <a:rPr lang="en-AU" altLang="en-US" sz="1200" baseline="0"/>
              <a:pPr/>
              <a:t>22</a:t>
            </a:fld>
            <a:endParaRPr lang="en-AU" altLang="en-US" sz="1200" baseline="0"/>
          </a:p>
        </p:txBody>
      </p:sp>
    </p:spTree>
    <p:extLst>
      <p:ext uri="{BB962C8B-B14F-4D97-AF65-F5344CB8AC3E}">
        <p14:creationId xmlns:p14="http://schemas.microsoft.com/office/powerpoint/2010/main" val="1982923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noTextEdit="1"/>
          </p:cNvSpPr>
          <p:nvPr>
            <p:ph type="sldImg"/>
          </p:nvPr>
        </p:nvSpPr>
        <p:spPr>
          <a:ln/>
        </p:spPr>
      </p:sp>
      <p:sp>
        <p:nvSpPr>
          <p:cNvPr id="593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charset="0"/>
            </a:endParaRPr>
          </a:p>
        </p:txBody>
      </p:sp>
      <p:sp>
        <p:nvSpPr>
          <p:cNvPr id="593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6C3D7100-4E4B-453C-A7A8-4AB0E8E792BE}" type="slidenum">
              <a:rPr lang="en-AU" altLang="en-US" sz="1200" baseline="0"/>
              <a:pPr/>
              <a:t>23</a:t>
            </a:fld>
            <a:endParaRPr lang="en-AU" altLang="en-US" sz="1200" baseline="0"/>
          </a:p>
        </p:txBody>
      </p:sp>
    </p:spTree>
    <p:extLst>
      <p:ext uri="{BB962C8B-B14F-4D97-AF65-F5344CB8AC3E}">
        <p14:creationId xmlns:p14="http://schemas.microsoft.com/office/powerpoint/2010/main" val="928121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3911E4AD-E2B0-4078-87C3-21C408BA037C}" type="slidenum">
              <a:rPr lang="en-AU" altLang="en-US" sz="1200" baseline="0"/>
              <a:pPr/>
              <a:t>6</a:t>
            </a:fld>
            <a:endParaRPr lang="en-AU" altLang="en-US" sz="1200" baseline="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36089225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TextEdit="1"/>
          </p:cNvSpPr>
          <p:nvPr>
            <p:ph type="sldImg"/>
          </p:nvPr>
        </p:nvSpPr>
        <p:spPr>
          <a:ln/>
        </p:spPr>
      </p:sp>
      <p:sp>
        <p:nvSpPr>
          <p:cNvPr id="614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charset="0"/>
            </a:endParaRPr>
          </a:p>
        </p:txBody>
      </p:sp>
      <p:sp>
        <p:nvSpPr>
          <p:cNvPr id="614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41360522-A2C2-426F-B2D7-AC2CE1D0B7E2}" type="slidenum">
              <a:rPr lang="en-AU" altLang="en-US" sz="1200" baseline="0"/>
              <a:pPr/>
              <a:t>24</a:t>
            </a:fld>
            <a:endParaRPr lang="en-AU" altLang="en-US" sz="1200" baseline="0"/>
          </a:p>
        </p:txBody>
      </p:sp>
    </p:spTree>
    <p:extLst>
      <p:ext uri="{BB962C8B-B14F-4D97-AF65-F5344CB8AC3E}">
        <p14:creationId xmlns:p14="http://schemas.microsoft.com/office/powerpoint/2010/main" val="12571722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noTextEdit="1"/>
          </p:cNvSpPr>
          <p:nvPr>
            <p:ph type="sldImg"/>
          </p:nvPr>
        </p:nvSpPr>
        <p:spPr>
          <a:ln/>
        </p:spPr>
      </p:sp>
      <p:sp>
        <p:nvSpPr>
          <p:cNvPr id="634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charset="0"/>
            </a:endParaRPr>
          </a:p>
        </p:txBody>
      </p:sp>
      <p:sp>
        <p:nvSpPr>
          <p:cNvPr id="6349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5EC408A1-0602-4CCB-9BDE-2F0FEDED8980}" type="slidenum">
              <a:rPr lang="en-AU" altLang="en-US" sz="1200" baseline="0"/>
              <a:pPr/>
              <a:t>25</a:t>
            </a:fld>
            <a:endParaRPr lang="en-AU" altLang="en-US" sz="1200" baseline="0"/>
          </a:p>
        </p:txBody>
      </p:sp>
    </p:spTree>
    <p:extLst>
      <p:ext uri="{BB962C8B-B14F-4D97-AF65-F5344CB8AC3E}">
        <p14:creationId xmlns:p14="http://schemas.microsoft.com/office/powerpoint/2010/main" val="5442670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noTextEdit="1"/>
          </p:cNvSpPr>
          <p:nvPr>
            <p:ph type="sldImg"/>
          </p:nvPr>
        </p:nvSpPr>
        <p:spPr>
          <a:ln/>
        </p:spPr>
      </p:sp>
      <p:sp>
        <p:nvSpPr>
          <p:cNvPr id="655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charset="0"/>
            </a:endParaRPr>
          </a:p>
        </p:txBody>
      </p:sp>
      <p:sp>
        <p:nvSpPr>
          <p:cNvPr id="655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60DE075C-0F59-4F56-9A2F-F66CF76F05B3}" type="slidenum">
              <a:rPr lang="en-AU" altLang="en-US" sz="1200" baseline="0"/>
              <a:pPr/>
              <a:t>26</a:t>
            </a:fld>
            <a:endParaRPr lang="en-AU" altLang="en-US" sz="1200" baseline="0"/>
          </a:p>
        </p:txBody>
      </p:sp>
    </p:spTree>
    <p:extLst>
      <p:ext uri="{BB962C8B-B14F-4D97-AF65-F5344CB8AC3E}">
        <p14:creationId xmlns:p14="http://schemas.microsoft.com/office/powerpoint/2010/main" val="27976239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noTextEdit="1"/>
          </p:cNvSpPr>
          <p:nvPr>
            <p:ph type="sldImg"/>
          </p:nvPr>
        </p:nvSpPr>
        <p:spPr>
          <a:ln/>
        </p:spPr>
      </p:sp>
      <p:sp>
        <p:nvSpPr>
          <p:cNvPr id="675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charset="0"/>
            </a:endParaRPr>
          </a:p>
        </p:txBody>
      </p:sp>
      <p:sp>
        <p:nvSpPr>
          <p:cNvPr id="6758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BE903C6F-3138-48BE-8100-ECB769FE0F64}" type="slidenum">
              <a:rPr lang="en-AU" altLang="en-US" sz="1200" baseline="0"/>
              <a:pPr/>
              <a:t>27</a:t>
            </a:fld>
            <a:endParaRPr lang="en-AU" altLang="en-US" sz="1200" baseline="0"/>
          </a:p>
        </p:txBody>
      </p:sp>
    </p:spTree>
    <p:extLst>
      <p:ext uri="{BB962C8B-B14F-4D97-AF65-F5344CB8AC3E}">
        <p14:creationId xmlns:p14="http://schemas.microsoft.com/office/powerpoint/2010/main" val="20914566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noTextEdit="1"/>
          </p:cNvSpPr>
          <p:nvPr>
            <p:ph type="sldImg"/>
          </p:nvPr>
        </p:nvSpPr>
        <p:spPr>
          <a:ln/>
        </p:spPr>
      </p:sp>
      <p:sp>
        <p:nvSpPr>
          <p:cNvPr id="696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charset="0"/>
            </a:endParaRPr>
          </a:p>
        </p:txBody>
      </p:sp>
      <p:sp>
        <p:nvSpPr>
          <p:cNvPr id="696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453A9214-CFEF-4DD8-8570-E18AF23F14E0}" type="slidenum">
              <a:rPr lang="en-AU" altLang="en-US" sz="1200" baseline="0"/>
              <a:pPr/>
              <a:t>28</a:t>
            </a:fld>
            <a:endParaRPr lang="en-AU" altLang="en-US" sz="1200" baseline="0"/>
          </a:p>
        </p:txBody>
      </p:sp>
    </p:spTree>
    <p:extLst>
      <p:ext uri="{BB962C8B-B14F-4D97-AF65-F5344CB8AC3E}">
        <p14:creationId xmlns:p14="http://schemas.microsoft.com/office/powerpoint/2010/main" val="38473217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noTextEdit="1"/>
          </p:cNvSpPr>
          <p:nvPr>
            <p:ph type="sldImg"/>
          </p:nvPr>
        </p:nvSpPr>
        <p:spPr>
          <a:ln/>
        </p:spPr>
      </p:sp>
      <p:sp>
        <p:nvSpPr>
          <p:cNvPr id="716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charset="0"/>
            </a:endParaRPr>
          </a:p>
        </p:txBody>
      </p:sp>
      <p:sp>
        <p:nvSpPr>
          <p:cNvPr id="716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38CBEAC7-53DD-424F-9331-11BB1D347246}" type="slidenum">
              <a:rPr lang="en-AU" altLang="en-US" sz="1200" baseline="0"/>
              <a:pPr/>
              <a:t>29</a:t>
            </a:fld>
            <a:endParaRPr lang="en-AU" altLang="en-US" sz="1200" baseline="0"/>
          </a:p>
        </p:txBody>
      </p:sp>
    </p:spTree>
    <p:extLst>
      <p:ext uri="{BB962C8B-B14F-4D97-AF65-F5344CB8AC3E}">
        <p14:creationId xmlns:p14="http://schemas.microsoft.com/office/powerpoint/2010/main" val="11097979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noTextEdit="1"/>
          </p:cNvSpPr>
          <p:nvPr>
            <p:ph type="sldImg"/>
          </p:nvPr>
        </p:nvSpPr>
        <p:spPr>
          <a:ln/>
        </p:spPr>
      </p:sp>
      <p:sp>
        <p:nvSpPr>
          <p:cNvPr id="737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charset="0"/>
            </a:endParaRPr>
          </a:p>
        </p:txBody>
      </p:sp>
      <p:sp>
        <p:nvSpPr>
          <p:cNvPr id="7373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C3A8DE80-1415-4FFF-AD8B-3B416FB77179}" type="slidenum">
              <a:rPr lang="en-AU" altLang="en-US" sz="1200" baseline="0"/>
              <a:pPr/>
              <a:t>30</a:t>
            </a:fld>
            <a:endParaRPr lang="en-AU" altLang="en-US" sz="1200" baseline="0"/>
          </a:p>
        </p:txBody>
      </p:sp>
    </p:spTree>
    <p:extLst>
      <p:ext uri="{BB962C8B-B14F-4D97-AF65-F5344CB8AC3E}">
        <p14:creationId xmlns:p14="http://schemas.microsoft.com/office/powerpoint/2010/main" val="7950005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noTextEdit="1"/>
          </p:cNvSpPr>
          <p:nvPr>
            <p:ph type="sldImg"/>
          </p:nvPr>
        </p:nvSpPr>
        <p:spPr>
          <a:ln/>
        </p:spPr>
      </p:sp>
      <p:sp>
        <p:nvSpPr>
          <p:cNvPr id="757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charset="0"/>
            </a:endParaRPr>
          </a:p>
        </p:txBody>
      </p:sp>
      <p:sp>
        <p:nvSpPr>
          <p:cNvPr id="7577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3D617502-2E3C-46C4-921D-CD0DC6D7A065}" type="slidenum">
              <a:rPr lang="en-AU" altLang="en-US" sz="1200" baseline="0"/>
              <a:pPr/>
              <a:t>31</a:t>
            </a:fld>
            <a:endParaRPr lang="en-AU" altLang="en-US" sz="1200" baseline="0"/>
          </a:p>
        </p:txBody>
      </p:sp>
    </p:spTree>
    <p:extLst>
      <p:ext uri="{BB962C8B-B14F-4D97-AF65-F5344CB8AC3E}">
        <p14:creationId xmlns:p14="http://schemas.microsoft.com/office/powerpoint/2010/main" val="25278953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9B6CBC8C-3F64-4323-90B3-1B5EB089B2F0}" type="slidenum">
              <a:rPr lang="en-AU" altLang="en-US" sz="1200" baseline="0"/>
              <a:pPr/>
              <a:t>36</a:t>
            </a:fld>
            <a:endParaRPr lang="en-AU" altLang="en-US" sz="1200" baseline="0"/>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charset="0"/>
            </a:endParaRPr>
          </a:p>
        </p:txBody>
      </p:sp>
    </p:spTree>
    <p:extLst>
      <p:ext uri="{BB962C8B-B14F-4D97-AF65-F5344CB8AC3E}">
        <p14:creationId xmlns:p14="http://schemas.microsoft.com/office/powerpoint/2010/main" val="28545071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4FF8E6D2-3078-4447-B0E9-B6376C0FEE95}" type="slidenum">
              <a:rPr lang="en-AU" altLang="en-US" sz="1200" baseline="0"/>
              <a:pPr/>
              <a:t>37</a:t>
            </a:fld>
            <a:endParaRPr lang="en-AU" altLang="en-US" sz="1200" baseline="0"/>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3184524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0293CB81-C5C4-46C6-A021-0D07A5AD6EC8}" type="slidenum">
              <a:rPr lang="en-AU" altLang="en-US" sz="1200" baseline="0"/>
              <a:pPr/>
              <a:t>7</a:t>
            </a:fld>
            <a:endParaRPr lang="en-AU" altLang="en-US" sz="1200" baseline="0"/>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24595371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a:ln/>
        </p:spPr>
      </p:sp>
      <p:sp>
        <p:nvSpPr>
          <p:cNvPr id="849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charset="0"/>
            </a:endParaRPr>
          </a:p>
        </p:txBody>
      </p:sp>
      <p:sp>
        <p:nvSpPr>
          <p:cNvPr id="849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88128B66-77B0-4D99-8CA5-1DE6646E663A}" type="slidenum">
              <a:rPr lang="en-AU" altLang="en-US" sz="1200" baseline="0"/>
              <a:pPr/>
              <a:t>38</a:t>
            </a:fld>
            <a:endParaRPr lang="en-AU" altLang="en-US" sz="1200" baseline="0"/>
          </a:p>
        </p:txBody>
      </p:sp>
    </p:spTree>
    <p:extLst>
      <p:ext uri="{BB962C8B-B14F-4D97-AF65-F5344CB8AC3E}">
        <p14:creationId xmlns:p14="http://schemas.microsoft.com/office/powerpoint/2010/main" val="42747385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noTextEdit="1"/>
          </p:cNvSpPr>
          <p:nvPr>
            <p:ph type="sldImg"/>
          </p:nvPr>
        </p:nvSpPr>
        <p:spPr>
          <a:ln/>
        </p:spPr>
      </p:sp>
      <p:sp>
        <p:nvSpPr>
          <p:cNvPr id="870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charset="0"/>
            </a:endParaRPr>
          </a:p>
        </p:txBody>
      </p:sp>
      <p:sp>
        <p:nvSpPr>
          <p:cNvPr id="870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7BCFFDFD-15A2-4DDA-95CE-63F9CEB88DD3}" type="slidenum">
              <a:rPr lang="en-AU" altLang="en-US" sz="1200" baseline="0"/>
              <a:pPr/>
              <a:t>39</a:t>
            </a:fld>
            <a:endParaRPr lang="en-AU" altLang="en-US" sz="1200" baseline="0"/>
          </a:p>
        </p:txBody>
      </p:sp>
    </p:spTree>
    <p:extLst>
      <p:ext uri="{BB962C8B-B14F-4D97-AF65-F5344CB8AC3E}">
        <p14:creationId xmlns:p14="http://schemas.microsoft.com/office/powerpoint/2010/main" val="5955760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7C025422-D687-46F2-B8F0-9CEA5EAEF9D3}" type="slidenum">
              <a:rPr lang="en-AU" altLang="en-US" sz="1200" baseline="0"/>
              <a:pPr/>
              <a:t>40</a:t>
            </a:fld>
            <a:endParaRPr lang="en-AU" altLang="en-US" sz="1200" baseline="0"/>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charset="0"/>
            </a:endParaRPr>
          </a:p>
        </p:txBody>
      </p:sp>
    </p:spTree>
    <p:extLst>
      <p:ext uri="{BB962C8B-B14F-4D97-AF65-F5344CB8AC3E}">
        <p14:creationId xmlns:p14="http://schemas.microsoft.com/office/powerpoint/2010/main" val="6268601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noTextEdit="1"/>
          </p:cNvSpPr>
          <p:nvPr>
            <p:ph type="sldImg"/>
          </p:nvPr>
        </p:nvSpPr>
        <p:spPr>
          <a:ln/>
        </p:spPr>
      </p:sp>
      <p:sp>
        <p:nvSpPr>
          <p:cNvPr id="952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charset="0"/>
            </a:endParaRPr>
          </a:p>
        </p:txBody>
      </p:sp>
      <p:sp>
        <p:nvSpPr>
          <p:cNvPr id="952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659F77B4-835F-4F99-986C-E05406358331}" type="slidenum">
              <a:rPr lang="en-AU" altLang="en-US" sz="1200" baseline="0"/>
              <a:pPr/>
              <a:t>45</a:t>
            </a:fld>
            <a:endParaRPr lang="en-AU" altLang="en-US" sz="1200" baseline="0"/>
          </a:p>
        </p:txBody>
      </p:sp>
    </p:spTree>
    <p:extLst>
      <p:ext uri="{BB962C8B-B14F-4D97-AF65-F5344CB8AC3E}">
        <p14:creationId xmlns:p14="http://schemas.microsoft.com/office/powerpoint/2010/main" val="18309942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Image Placeholder 1"/>
          <p:cNvSpPr>
            <a:spLocks noGrp="1" noRot="1" noChangeAspect="1" noTextEdit="1"/>
          </p:cNvSpPr>
          <p:nvPr>
            <p:ph type="sldImg"/>
          </p:nvPr>
        </p:nvSpPr>
        <p:spPr>
          <a:ln/>
        </p:spPr>
      </p:sp>
      <p:sp>
        <p:nvSpPr>
          <p:cNvPr id="972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charset="0"/>
            </a:endParaRPr>
          </a:p>
        </p:txBody>
      </p:sp>
      <p:sp>
        <p:nvSpPr>
          <p:cNvPr id="972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F412F532-42FE-4603-B137-DDE785024A28}" type="slidenum">
              <a:rPr lang="en-AU" altLang="en-US" sz="1200" baseline="0"/>
              <a:pPr/>
              <a:t>46</a:t>
            </a:fld>
            <a:endParaRPr lang="en-AU" altLang="en-US" sz="1200" baseline="0"/>
          </a:p>
        </p:txBody>
      </p:sp>
    </p:spTree>
    <p:extLst>
      <p:ext uri="{BB962C8B-B14F-4D97-AF65-F5344CB8AC3E}">
        <p14:creationId xmlns:p14="http://schemas.microsoft.com/office/powerpoint/2010/main" val="41003180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noTextEdit="1"/>
          </p:cNvSpPr>
          <p:nvPr>
            <p:ph type="sldImg"/>
          </p:nvPr>
        </p:nvSpPr>
        <p:spPr>
          <a:ln/>
        </p:spPr>
      </p:sp>
      <p:sp>
        <p:nvSpPr>
          <p:cNvPr id="993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charset="0"/>
            </a:endParaRPr>
          </a:p>
        </p:txBody>
      </p:sp>
      <p:sp>
        <p:nvSpPr>
          <p:cNvPr id="9933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2BA7DBC7-3EB5-40E6-A313-D87D3E0C2596}" type="slidenum">
              <a:rPr lang="en-AU" altLang="en-US" sz="1200" baseline="0"/>
              <a:pPr/>
              <a:t>47</a:t>
            </a:fld>
            <a:endParaRPr lang="en-AU" altLang="en-US" sz="1200" baseline="0"/>
          </a:p>
        </p:txBody>
      </p:sp>
    </p:spTree>
    <p:extLst>
      <p:ext uri="{BB962C8B-B14F-4D97-AF65-F5344CB8AC3E}">
        <p14:creationId xmlns:p14="http://schemas.microsoft.com/office/powerpoint/2010/main" val="25870894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498BC2E6-E868-4637-845C-A8D9501A8D96}" type="slidenum">
              <a:rPr lang="en-AU" altLang="en-US" sz="1200" baseline="0"/>
              <a:pPr/>
              <a:t>48</a:t>
            </a:fld>
            <a:endParaRPr lang="en-AU" altLang="en-US" sz="1200" baseline="0"/>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17254858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86B9F4FD-6FFA-4F15-A7A1-58BA3D917EEA}" type="slidenum">
              <a:rPr lang="en-AU" altLang="en-US" sz="1200" baseline="0"/>
              <a:pPr/>
              <a:t>49</a:t>
            </a:fld>
            <a:endParaRPr lang="en-AU" altLang="en-US" sz="1200" baseline="0"/>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32819922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37DC3D3B-ADD3-45EE-93D1-68346AA1433B}" type="slidenum">
              <a:rPr lang="en-AU" altLang="en-US" sz="1200" baseline="0"/>
              <a:pPr/>
              <a:t>50</a:t>
            </a:fld>
            <a:endParaRPr lang="en-AU" altLang="en-US" sz="1200" baseline="0"/>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19430047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DB01354A-E789-452E-96A9-FDECFC978B70}" type="slidenum">
              <a:rPr lang="en-AU" altLang="en-US" sz="1200" baseline="0"/>
              <a:pPr/>
              <a:t>51</a:t>
            </a:fld>
            <a:endParaRPr lang="en-AU" altLang="en-US" sz="1200" baseline="0"/>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2559356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95079D3C-BA13-4221-A73F-5E50776B1C91}" type="slidenum">
              <a:rPr lang="en-AU" altLang="en-US" sz="1200" baseline="0"/>
              <a:pPr/>
              <a:t>8</a:t>
            </a:fld>
            <a:endParaRPr lang="en-AU" altLang="en-US" sz="1200" baseline="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charset="0"/>
            </a:endParaRPr>
          </a:p>
        </p:txBody>
      </p:sp>
    </p:spTree>
    <p:extLst>
      <p:ext uri="{BB962C8B-B14F-4D97-AF65-F5344CB8AC3E}">
        <p14:creationId xmlns:p14="http://schemas.microsoft.com/office/powerpoint/2010/main" val="26027545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C9BE628F-2E3A-43F3-8A09-A2CF1682BB7D}" type="slidenum">
              <a:rPr lang="en-AU" altLang="en-US" sz="1200" baseline="0"/>
              <a:pPr/>
              <a:t>52</a:t>
            </a:fld>
            <a:endParaRPr lang="en-AU" altLang="en-US" sz="1200" baseline="0"/>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7153811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D41EDA22-574A-43BB-B144-9E0531BDA1CF}" type="slidenum">
              <a:rPr lang="en-AU" altLang="en-US" sz="1200" baseline="0"/>
              <a:pPr/>
              <a:t>53</a:t>
            </a:fld>
            <a:endParaRPr lang="en-AU" altLang="en-US" sz="1200" baseline="0"/>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charset="0"/>
            </a:endParaRPr>
          </a:p>
        </p:txBody>
      </p:sp>
    </p:spTree>
    <p:extLst>
      <p:ext uri="{BB962C8B-B14F-4D97-AF65-F5344CB8AC3E}">
        <p14:creationId xmlns:p14="http://schemas.microsoft.com/office/powerpoint/2010/main" val="27689280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D41EDA22-574A-43BB-B144-9E0531BDA1CF}" type="slidenum">
              <a:rPr lang="en-AU" altLang="en-US" sz="1200" baseline="0"/>
              <a:pPr/>
              <a:t>54</a:t>
            </a:fld>
            <a:endParaRPr lang="en-AU" altLang="en-US" sz="1200" baseline="0"/>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charset="0"/>
            </a:endParaRPr>
          </a:p>
        </p:txBody>
      </p:sp>
    </p:spTree>
    <p:extLst>
      <p:ext uri="{BB962C8B-B14F-4D97-AF65-F5344CB8AC3E}">
        <p14:creationId xmlns:p14="http://schemas.microsoft.com/office/powerpoint/2010/main" val="19914073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23C4D044-73DD-47B1-BD23-0E1E72EE7A1D}" type="slidenum">
              <a:rPr lang="en-AU" altLang="en-US" sz="1200" baseline="0"/>
              <a:pPr/>
              <a:t>55</a:t>
            </a:fld>
            <a:endParaRPr lang="en-AU" altLang="en-US" sz="1200" baseline="0"/>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charset="0"/>
            </a:endParaRPr>
          </a:p>
        </p:txBody>
      </p:sp>
    </p:spTree>
    <p:extLst>
      <p:ext uri="{BB962C8B-B14F-4D97-AF65-F5344CB8AC3E}">
        <p14:creationId xmlns:p14="http://schemas.microsoft.com/office/powerpoint/2010/main" val="38061193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23C4D044-73DD-47B1-BD23-0E1E72EE7A1D}" type="slidenum">
              <a:rPr lang="en-AU" altLang="en-US" sz="1200" baseline="0"/>
              <a:pPr/>
              <a:t>56</a:t>
            </a:fld>
            <a:endParaRPr lang="en-AU" altLang="en-US" sz="1200" baseline="0"/>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29306177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970C75DB-BE6F-45A1-AE70-C206685D8E7C}" type="slidenum">
              <a:rPr lang="en-AU" altLang="en-US" sz="1200" baseline="0"/>
              <a:pPr/>
              <a:t>57</a:t>
            </a:fld>
            <a:endParaRPr lang="en-AU" altLang="en-US" sz="1200" baseline="0"/>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charset="0"/>
            </a:endParaRPr>
          </a:p>
        </p:txBody>
      </p:sp>
    </p:spTree>
    <p:extLst>
      <p:ext uri="{BB962C8B-B14F-4D97-AF65-F5344CB8AC3E}">
        <p14:creationId xmlns:p14="http://schemas.microsoft.com/office/powerpoint/2010/main" val="37437434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639AFBD3-8F99-4215-BAA2-B171CC72C0A1}" type="slidenum">
              <a:rPr lang="en-AU" altLang="en-US" sz="1200" baseline="0"/>
              <a:pPr/>
              <a:t>58</a:t>
            </a:fld>
            <a:endParaRPr lang="en-AU" altLang="en-US" sz="1200" baseline="0"/>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10335280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1B23EC4A-A300-4A78-847B-AF802F5EA680}" type="slidenum">
              <a:rPr lang="en-AU" altLang="en-US" sz="1200" baseline="0"/>
              <a:pPr/>
              <a:t>59</a:t>
            </a:fld>
            <a:endParaRPr lang="en-AU" altLang="en-US" sz="1200" baseline="0"/>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40963370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Image Placeholder 1"/>
          <p:cNvSpPr>
            <a:spLocks noGrp="1" noRot="1" noChangeAspect="1" noTextEdit="1"/>
          </p:cNvSpPr>
          <p:nvPr>
            <p:ph type="sldImg"/>
          </p:nvPr>
        </p:nvSpPr>
        <p:spPr>
          <a:ln/>
        </p:spPr>
      </p:sp>
      <p:sp>
        <p:nvSpPr>
          <p:cNvPr id="1239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charset="0"/>
            </a:endParaRPr>
          </a:p>
        </p:txBody>
      </p:sp>
      <p:sp>
        <p:nvSpPr>
          <p:cNvPr id="12390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555DC9F0-FC65-4346-A5AD-FDE74FB26948}" type="slidenum">
              <a:rPr lang="en-AU" altLang="en-US" sz="1200" baseline="0"/>
              <a:pPr/>
              <a:t>60</a:t>
            </a:fld>
            <a:endParaRPr lang="en-AU" altLang="en-US" sz="1200" baseline="0"/>
          </a:p>
        </p:txBody>
      </p:sp>
    </p:spTree>
    <p:extLst>
      <p:ext uri="{BB962C8B-B14F-4D97-AF65-F5344CB8AC3E}">
        <p14:creationId xmlns:p14="http://schemas.microsoft.com/office/powerpoint/2010/main" val="26690602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Image Placeholder 1"/>
          <p:cNvSpPr>
            <a:spLocks noGrp="1" noRot="1" noChangeAspect="1" noTextEdit="1"/>
          </p:cNvSpPr>
          <p:nvPr>
            <p:ph type="sldImg"/>
          </p:nvPr>
        </p:nvSpPr>
        <p:spPr>
          <a:ln/>
        </p:spPr>
      </p:sp>
      <p:sp>
        <p:nvSpPr>
          <p:cNvPr id="1239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charset="0"/>
            </a:endParaRPr>
          </a:p>
        </p:txBody>
      </p:sp>
      <p:sp>
        <p:nvSpPr>
          <p:cNvPr id="12390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555DC9F0-FC65-4346-A5AD-FDE74FB26948}" type="slidenum">
              <a:rPr lang="en-AU" altLang="en-US" sz="1200" baseline="0"/>
              <a:pPr/>
              <a:t>61</a:t>
            </a:fld>
            <a:endParaRPr lang="en-AU" altLang="en-US" sz="1200" baseline="0"/>
          </a:p>
        </p:txBody>
      </p:sp>
    </p:spTree>
    <p:extLst>
      <p:ext uri="{BB962C8B-B14F-4D97-AF65-F5344CB8AC3E}">
        <p14:creationId xmlns:p14="http://schemas.microsoft.com/office/powerpoint/2010/main" val="1284877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noTextEdit="1"/>
          </p:cNvSpPr>
          <p:nvPr>
            <p:ph type="sldImg"/>
          </p:nvPr>
        </p:nvSpPr>
        <p:spPr>
          <a:ln/>
        </p:spPr>
      </p:sp>
      <p:sp>
        <p:nvSpPr>
          <p:cNvPr id="389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charset="0"/>
            </a:endParaRPr>
          </a:p>
        </p:txBody>
      </p:sp>
      <p:sp>
        <p:nvSpPr>
          <p:cNvPr id="389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E6637AE1-21C6-4F8A-93CA-35258D67AD88}" type="slidenum">
              <a:rPr lang="en-AU" altLang="en-US" sz="1200" baseline="0"/>
              <a:pPr/>
              <a:t>9</a:t>
            </a:fld>
            <a:endParaRPr lang="en-AU" altLang="en-US" sz="1200" baseline="0"/>
          </a:p>
        </p:txBody>
      </p:sp>
    </p:spTree>
    <p:extLst>
      <p:ext uri="{BB962C8B-B14F-4D97-AF65-F5344CB8AC3E}">
        <p14:creationId xmlns:p14="http://schemas.microsoft.com/office/powerpoint/2010/main" val="204334737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Image Placeholder 1"/>
          <p:cNvSpPr>
            <a:spLocks noGrp="1" noRot="1" noChangeAspect="1" noTextEdit="1"/>
          </p:cNvSpPr>
          <p:nvPr>
            <p:ph type="sldImg"/>
          </p:nvPr>
        </p:nvSpPr>
        <p:spPr>
          <a:ln/>
        </p:spPr>
      </p:sp>
      <p:sp>
        <p:nvSpPr>
          <p:cNvPr id="1239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charset="0"/>
            </a:endParaRPr>
          </a:p>
        </p:txBody>
      </p:sp>
      <p:sp>
        <p:nvSpPr>
          <p:cNvPr id="12390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555DC9F0-FC65-4346-A5AD-FDE74FB26948}" type="slidenum">
              <a:rPr lang="en-AU" altLang="en-US" sz="1200" baseline="0"/>
              <a:pPr/>
              <a:t>62</a:t>
            </a:fld>
            <a:endParaRPr lang="en-AU" altLang="en-US" sz="1200" baseline="0"/>
          </a:p>
        </p:txBody>
      </p:sp>
    </p:spTree>
    <p:extLst>
      <p:ext uri="{BB962C8B-B14F-4D97-AF65-F5344CB8AC3E}">
        <p14:creationId xmlns:p14="http://schemas.microsoft.com/office/powerpoint/2010/main" val="208743411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A845856E-043C-49AF-A7A1-DE6C54B8C084}" type="slidenum">
              <a:rPr lang="en-AU" altLang="en-US" sz="1200" baseline="0"/>
              <a:pPr/>
              <a:t>63</a:t>
            </a:fld>
            <a:endParaRPr lang="en-AU" altLang="en-US" sz="1200" baseline="0"/>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13424875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AF89C4F9-E143-4909-B785-EF4676F3E258}" type="slidenum">
              <a:rPr lang="en-AU" altLang="en-US" sz="1200" baseline="0"/>
              <a:pPr/>
              <a:t>65</a:t>
            </a:fld>
            <a:endParaRPr lang="en-AU" altLang="en-US" sz="1200" baseline="0"/>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16507631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1D102F3A-52F1-4378-A1B3-4EBDC16BBD44}" type="slidenum">
              <a:rPr lang="en-AU" altLang="en-US" sz="1200" baseline="0"/>
              <a:pPr/>
              <a:t>67</a:t>
            </a:fld>
            <a:endParaRPr lang="en-AU" altLang="en-US" sz="1200" baseline="0"/>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charset="0"/>
            </a:endParaRPr>
          </a:p>
        </p:txBody>
      </p:sp>
    </p:spTree>
    <p:extLst>
      <p:ext uri="{BB962C8B-B14F-4D97-AF65-F5344CB8AC3E}">
        <p14:creationId xmlns:p14="http://schemas.microsoft.com/office/powerpoint/2010/main" val="388940044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D215E7BA-A3E6-4ABD-87FC-F60CD68B3A6B}" type="slidenum">
              <a:rPr lang="en-AU" altLang="en-US" sz="1200" baseline="0"/>
              <a:pPr/>
              <a:t>68</a:t>
            </a:fld>
            <a:endParaRPr lang="en-AU" altLang="en-US" sz="1200" baseline="0"/>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8543163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A2025CFC-4389-44EB-A599-3F694E36500B}" type="slidenum">
              <a:rPr lang="en-AU" altLang="en-US" sz="1200" baseline="0"/>
              <a:pPr/>
              <a:t>69</a:t>
            </a:fld>
            <a:endParaRPr lang="en-AU" altLang="en-US" sz="1200" baseline="0"/>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234298925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DE574B50-FE2C-4BE2-A92B-E3D633594B6B}" type="slidenum">
              <a:rPr lang="en-AU" altLang="en-US" sz="1200" baseline="0"/>
              <a:pPr/>
              <a:t>70</a:t>
            </a:fld>
            <a:endParaRPr lang="en-AU" altLang="en-US" sz="1200" baseline="0"/>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3877957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F57EE6C8-6C9D-4046-B70B-26EEDF4CA4D2}" type="slidenum">
              <a:rPr lang="en-AU" altLang="en-US" sz="1200" baseline="0"/>
              <a:pPr/>
              <a:t>71</a:t>
            </a:fld>
            <a:endParaRPr lang="en-AU" altLang="en-US" sz="1200" baseline="0"/>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charset="0"/>
            </a:endParaRPr>
          </a:p>
        </p:txBody>
      </p:sp>
    </p:spTree>
    <p:extLst>
      <p:ext uri="{BB962C8B-B14F-4D97-AF65-F5344CB8AC3E}">
        <p14:creationId xmlns:p14="http://schemas.microsoft.com/office/powerpoint/2010/main" val="170258058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97611F78-9421-4A3B-AAAC-09544DF4BB08}" type="slidenum">
              <a:rPr lang="en-AU" altLang="en-US" sz="1200" baseline="0"/>
              <a:pPr/>
              <a:t>72</a:t>
            </a:fld>
            <a:endParaRPr lang="en-AU" altLang="en-US" sz="1200" baseline="0"/>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86228307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3AFD27A5-D304-4813-A055-C1FE674A8F38}" type="slidenum">
              <a:rPr lang="en-AU" altLang="en-US" sz="1200" baseline="0"/>
              <a:pPr/>
              <a:t>73</a:t>
            </a:fld>
            <a:endParaRPr lang="en-AU" altLang="en-US" sz="1200" baseline="0"/>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1728497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a:ln/>
        </p:spPr>
      </p:sp>
      <p:sp>
        <p:nvSpPr>
          <p:cNvPr id="409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charset="0"/>
            </a:endParaRPr>
          </a:p>
        </p:txBody>
      </p:sp>
      <p:sp>
        <p:nvSpPr>
          <p:cNvPr id="4096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98412E64-93CD-4493-9265-AF17F70B6BBB}" type="slidenum">
              <a:rPr lang="en-AU" altLang="en-US" sz="1200" baseline="0"/>
              <a:pPr/>
              <a:t>10</a:t>
            </a:fld>
            <a:endParaRPr lang="en-AU" altLang="en-US" sz="1200" baseline="0"/>
          </a:p>
        </p:txBody>
      </p:sp>
    </p:spTree>
    <p:extLst>
      <p:ext uri="{BB962C8B-B14F-4D97-AF65-F5344CB8AC3E}">
        <p14:creationId xmlns:p14="http://schemas.microsoft.com/office/powerpoint/2010/main" val="294260284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3AFD27A5-D304-4813-A055-C1FE674A8F38}" type="slidenum">
              <a:rPr lang="en-AU" altLang="en-US" sz="1200" baseline="0"/>
              <a:pPr/>
              <a:t>74</a:t>
            </a:fld>
            <a:endParaRPr lang="en-AU" altLang="en-US" sz="1200" baseline="0"/>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123744187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F6D46DD0-D7A9-49CB-978C-5DB6F820F27A}" type="slidenum">
              <a:rPr lang="en-AU" altLang="en-US" sz="1200" baseline="0"/>
              <a:pPr/>
              <a:t>75</a:t>
            </a:fld>
            <a:endParaRPr lang="en-AU" altLang="en-US" sz="1200" baseline="0"/>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6630569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EBC27840-9350-4335-8610-6C3D1CCCAF93}" type="slidenum">
              <a:rPr lang="en-AU" altLang="en-US" sz="1200" baseline="0"/>
              <a:pPr/>
              <a:t>76</a:t>
            </a:fld>
            <a:endParaRPr lang="en-AU" altLang="en-US" sz="1200" baseline="0"/>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charset="0"/>
            </a:endParaRPr>
          </a:p>
        </p:txBody>
      </p:sp>
    </p:spTree>
    <p:extLst>
      <p:ext uri="{BB962C8B-B14F-4D97-AF65-F5344CB8AC3E}">
        <p14:creationId xmlns:p14="http://schemas.microsoft.com/office/powerpoint/2010/main" val="347646132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979CA899-6276-4AA0-965D-FF2D3D943093}" type="slidenum">
              <a:rPr lang="en-AU" altLang="en-US" sz="1200" baseline="0"/>
              <a:pPr/>
              <a:t>77</a:t>
            </a:fld>
            <a:endParaRPr lang="en-AU" altLang="en-US" sz="1200" baseline="0"/>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charset="0"/>
            </a:endParaRPr>
          </a:p>
        </p:txBody>
      </p:sp>
    </p:spTree>
    <p:extLst>
      <p:ext uri="{BB962C8B-B14F-4D97-AF65-F5344CB8AC3E}">
        <p14:creationId xmlns:p14="http://schemas.microsoft.com/office/powerpoint/2010/main" val="5440258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Slide Image Placeholder 1"/>
          <p:cNvSpPr>
            <a:spLocks noGrp="1" noRot="1" noChangeAspect="1" noTextEdit="1"/>
          </p:cNvSpPr>
          <p:nvPr>
            <p:ph type="sldImg"/>
          </p:nvPr>
        </p:nvSpPr>
        <p:spPr>
          <a:ln/>
        </p:spPr>
      </p:sp>
      <p:sp>
        <p:nvSpPr>
          <p:cNvPr id="1566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charset="0"/>
            </a:endParaRPr>
          </a:p>
        </p:txBody>
      </p:sp>
      <p:sp>
        <p:nvSpPr>
          <p:cNvPr id="15667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C4BB5B1D-60C5-4763-975F-FC69078CE2E9}" type="slidenum">
              <a:rPr lang="en-AU" altLang="en-US" sz="1200" baseline="0"/>
              <a:pPr/>
              <a:t>78</a:t>
            </a:fld>
            <a:endParaRPr lang="en-AU" altLang="en-US" sz="1200" baseline="0"/>
          </a:p>
        </p:txBody>
      </p:sp>
    </p:spTree>
    <p:extLst>
      <p:ext uri="{BB962C8B-B14F-4D97-AF65-F5344CB8AC3E}">
        <p14:creationId xmlns:p14="http://schemas.microsoft.com/office/powerpoint/2010/main" val="94940156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Slide Image Placeholder 1"/>
          <p:cNvSpPr>
            <a:spLocks noGrp="1" noRot="1" noChangeAspect="1" noTextEdit="1"/>
          </p:cNvSpPr>
          <p:nvPr>
            <p:ph type="sldImg"/>
          </p:nvPr>
        </p:nvSpPr>
        <p:spPr>
          <a:ln/>
        </p:spPr>
      </p:sp>
      <p:sp>
        <p:nvSpPr>
          <p:cNvPr id="1566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charset="0"/>
            </a:endParaRPr>
          </a:p>
        </p:txBody>
      </p:sp>
      <p:sp>
        <p:nvSpPr>
          <p:cNvPr id="15667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C4BB5B1D-60C5-4763-975F-FC69078CE2E9}" type="slidenum">
              <a:rPr lang="en-AU" altLang="en-US" sz="1200" baseline="0"/>
              <a:pPr/>
              <a:t>79</a:t>
            </a:fld>
            <a:endParaRPr lang="en-AU" altLang="en-US" sz="1200" baseline="0"/>
          </a:p>
        </p:txBody>
      </p:sp>
    </p:spTree>
    <p:extLst>
      <p:ext uri="{BB962C8B-B14F-4D97-AF65-F5344CB8AC3E}">
        <p14:creationId xmlns:p14="http://schemas.microsoft.com/office/powerpoint/2010/main" val="50291932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Slide Image Placeholder 1"/>
          <p:cNvSpPr>
            <a:spLocks noGrp="1" noRot="1" noChangeAspect="1" noTextEdit="1"/>
          </p:cNvSpPr>
          <p:nvPr>
            <p:ph type="sldImg"/>
          </p:nvPr>
        </p:nvSpPr>
        <p:spPr>
          <a:ln/>
        </p:spPr>
      </p:sp>
      <p:sp>
        <p:nvSpPr>
          <p:cNvPr id="158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charset="0"/>
            </a:endParaRPr>
          </a:p>
        </p:txBody>
      </p:sp>
      <p:sp>
        <p:nvSpPr>
          <p:cNvPr id="15872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AC24112E-E0AE-4A08-9F99-94674802CD74}" type="slidenum">
              <a:rPr lang="en-AU" altLang="en-US" sz="1200" baseline="0"/>
              <a:pPr/>
              <a:t>80</a:t>
            </a:fld>
            <a:endParaRPr lang="en-AU" altLang="en-US" sz="1200" baseline="0"/>
          </a:p>
        </p:txBody>
      </p:sp>
    </p:spTree>
    <p:extLst>
      <p:ext uri="{BB962C8B-B14F-4D97-AF65-F5344CB8AC3E}">
        <p14:creationId xmlns:p14="http://schemas.microsoft.com/office/powerpoint/2010/main" val="141534403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Slide Image Placeholder 1"/>
          <p:cNvSpPr>
            <a:spLocks noGrp="1" noRot="1" noChangeAspect="1" noTextEdit="1"/>
          </p:cNvSpPr>
          <p:nvPr>
            <p:ph type="sldImg"/>
          </p:nvPr>
        </p:nvSpPr>
        <p:spPr>
          <a:ln/>
        </p:spPr>
      </p:sp>
      <p:sp>
        <p:nvSpPr>
          <p:cNvPr id="1607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charset="0"/>
            </a:endParaRPr>
          </a:p>
        </p:txBody>
      </p:sp>
      <p:sp>
        <p:nvSpPr>
          <p:cNvPr id="16077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2B809FBC-8310-40A4-9A32-55C67420ACB3}" type="slidenum">
              <a:rPr lang="en-AU" altLang="en-US" sz="1200" baseline="0"/>
              <a:pPr/>
              <a:t>81</a:t>
            </a:fld>
            <a:endParaRPr lang="en-AU" altLang="en-US" sz="1200" baseline="0"/>
          </a:p>
        </p:txBody>
      </p:sp>
    </p:spTree>
    <p:extLst>
      <p:ext uri="{BB962C8B-B14F-4D97-AF65-F5344CB8AC3E}">
        <p14:creationId xmlns:p14="http://schemas.microsoft.com/office/powerpoint/2010/main" val="176706107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Slide Image Placeholder 1"/>
          <p:cNvSpPr>
            <a:spLocks noGrp="1" noRot="1" noChangeAspect="1" noTextEdit="1"/>
          </p:cNvSpPr>
          <p:nvPr>
            <p:ph type="sldImg"/>
          </p:nvPr>
        </p:nvSpPr>
        <p:spPr>
          <a:ln/>
        </p:spPr>
      </p:sp>
      <p:sp>
        <p:nvSpPr>
          <p:cNvPr id="162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charset="0"/>
            </a:endParaRPr>
          </a:p>
        </p:txBody>
      </p:sp>
      <p:sp>
        <p:nvSpPr>
          <p:cNvPr id="1628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1BF6144E-B968-45D2-91C5-840ED2045005}" type="slidenum">
              <a:rPr lang="en-AU" altLang="en-US" sz="1200" baseline="0"/>
              <a:pPr/>
              <a:t>82</a:t>
            </a:fld>
            <a:endParaRPr lang="en-AU" altLang="en-US" sz="1200" baseline="0"/>
          </a:p>
        </p:txBody>
      </p:sp>
    </p:spTree>
    <p:extLst>
      <p:ext uri="{BB962C8B-B14F-4D97-AF65-F5344CB8AC3E}">
        <p14:creationId xmlns:p14="http://schemas.microsoft.com/office/powerpoint/2010/main" val="327967659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Slide Image Placeholder 1"/>
          <p:cNvSpPr>
            <a:spLocks noGrp="1" noRot="1" noChangeAspect="1" noTextEdit="1"/>
          </p:cNvSpPr>
          <p:nvPr>
            <p:ph type="sldImg"/>
          </p:nvPr>
        </p:nvSpPr>
        <p:spPr>
          <a:ln/>
        </p:spPr>
      </p:sp>
      <p:sp>
        <p:nvSpPr>
          <p:cNvPr id="1648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charset="0"/>
            </a:endParaRPr>
          </a:p>
        </p:txBody>
      </p:sp>
      <p:sp>
        <p:nvSpPr>
          <p:cNvPr id="1648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D9DCAD9D-2133-4E64-91D6-E2C6DB47EBBF}" type="slidenum">
              <a:rPr lang="en-AU" altLang="en-US" sz="1200" baseline="0"/>
              <a:pPr/>
              <a:t>83</a:t>
            </a:fld>
            <a:endParaRPr lang="en-AU" altLang="en-US" sz="1200" baseline="0"/>
          </a:p>
        </p:txBody>
      </p:sp>
    </p:spTree>
    <p:extLst>
      <p:ext uri="{BB962C8B-B14F-4D97-AF65-F5344CB8AC3E}">
        <p14:creationId xmlns:p14="http://schemas.microsoft.com/office/powerpoint/2010/main" val="2933475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noTextEdit="1"/>
          </p:cNvSpPr>
          <p:nvPr>
            <p:ph type="sldImg"/>
          </p:nvPr>
        </p:nvSpPr>
        <p:spPr>
          <a:ln/>
        </p:spPr>
      </p:sp>
      <p:sp>
        <p:nvSpPr>
          <p:cNvPr id="430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charset="0"/>
            </a:endParaRPr>
          </a:p>
        </p:txBody>
      </p:sp>
      <p:sp>
        <p:nvSpPr>
          <p:cNvPr id="4301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20018355-E4AA-4912-BCBC-DEB8C9B9BDB3}" type="slidenum">
              <a:rPr lang="en-AU" altLang="en-US" sz="1200" baseline="0"/>
              <a:pPr/>
              <a:t>11</a:t>
            </a:fld>
            <a:endParaRPr lang="en-AU" altLang="en-US" sz="1200" baseline="0"/>
          </a:p>
        </p:txBody>
      </p:sp>
    </p:spTree>
    <p:extLst>
      <p:ext uri="{BB962C8B-B14F-4D97-AF65-F5344CB8AC3E}">
        <p14:creationId xmlns:p14="http://schemas.microsoft.com/office/powerpoint/2010/main" val="204006825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Slide Image Placeholder 1"/>
          <p:cNvSpPr>
            <a:spLocks noGrp="1" noRot="1" noChangeAspect="1" noTextEdit="1"/>
          </p:cNvSpPr>
          <p:nvPr>
            <p:ph type="sldImg"/>
          </p:nvPr>
        </p:nvSpPr>
        <p:spPr>
          <a:ln/>
        </p:spPr>
      </p:sp>
      <p:sp>
        <p:nvSpPr>
          <p:cNvPr id="1669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charset="0"/>
            </a:endParaRPr>
          </a:p>
        </p:txBody>
      </p:sp>
      <p:sp>
        <p:nvSpPr>
          <p:cNvPr id="1669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C0177C7C-B4F1-4F63-AD6F-ABF232338554}" type="slidenum">
              <a:rPr lang="en-AU" altLang="en-US" sz="1200" baseline="0"/>
              <a:pPr/>
              <a:t>84</a:t>
            </a:fld>
            <a:endParaRPr lang="en-AU" altLang="en-US" sz="1200" baseline="0"/>
          </a:p>
        </p:txBody>
      </p:sp>
    </p:spTree>
    <p:extLst>
      <p:ext uri="{BB962C8B-B14F-4D97-AF65-F5344CB8AC3E}">
        <p14:creationId xmlns:p14="http://schemas.microsoft.com/office/powerpoint/2010/main" val="338223374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Slide Image Placeholder 1"/>
          <p:cNvSpPr>
            <a:spLocks noGrp="1" noRot="1" noChangeAspect="1" noTextEdit="1"/>
          </p:cNvSpPr>
          <p:nvPr>
            <p:ph type="sldImg"/>
          </p:nvPr>
        </p:nvSpPr>
        <p:spPr>
          <a:ln/>
        </p:spPr>
      </p:sp>
      <p:sp>
        <p:nvSpPr>
          <p:cNvPr id="1689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charset="0"/>
            </a:endParaRPr>
          </a:p>
        </p:txBody>
      </p:sp>
      <p:sp>
        <p:nvSpPr>
          <p:cNvPr id="16896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9536CFE1-6ED9-4166-8EBF-A7B2ED3D7D42}" type="slidenum">
              <a:rPr lang="en-AU" altLang="en-US" sz="1200" baseline="0"/>
              <a:pPr/>
              <a:t>85</a:t>
            </a:fld>
            <a:endParaRPr lang="en-AU" altLang="en-US" sz="1200" baseline="0"/>
          </a:p>
        </p:txBody>
      </p:sp>
    </p:spTree>
    <p:extLst>
      <p:ext uri="{BB962C8B-B14F-4D97-AF65-F5344CB8AC3E}">
        <p14:creationId xmlns:p14="http://schemas.microsoft.com/office/powerpoint/2010/main" val="211131185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Slide Image Placeholder 1"/>
          <p:cNvSpPr>
            <a:spLocks noGrp="1" noRot="1" noChangeAspect="1" noTextEdit="1"/>
          </p:cNvSpPr>
          <p:nvPr>
            <p:ph type="sldImg"/>
          </p:nvPr>
        </p:nvSpPr>
        <p:spPr>
          <a:ln/>
        </p:spPr>
      </p:sp>
      <p:sp>
        <p:nvSpPr>
          <p:cNvPr id="1710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charset="0"/>
            </a:endParaRPr>
          </a:p>
        </p:txBody>
      </p:sp>
      <p:sp>
        <p:nvSpPr>
          <p:cNvPr id="17101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707FF3A4-9639-4992-B0DA-5FB2D05483C5}" type="slidenum">
              <a:rPr lang="en-AU" altLang="en-US" sz="1200" baseline="0"/>
              <a:pPr/>
              <a:t>86</a:t>
            </a:fld>
            <a:endParaRPr lang="en-AU" altLang="en-US" sz="1200" baseline="0"/>
          </a:p>
        </p:txBody>
      </p:sp>
    </p:spTree>
    <p:extLst>
      <p:ext uri="{BB962C8B-B14F-4D97-AF65-F5344CB8AC3E}">
        <p14:creationId xmlns:p14="http://schemas.microsoft.com/office/powerpoint/2010/main" val="408493458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Slide Image Placeholder 1"/>
          <p:cNvSpPr>
            <a:spLocks noGrp="1" noRot="1" noChangeAspect="1" noTextEdit="1"/>
          </p:cNvSpPr>
          <p:nvPr>
            <p:ph type="sldImg"/>
          </p:nvPr>
        </p:nvSpPr>
        <p:spPr>
          <a:ln/>
        </p:spPr>
      </p:sp>
      <p:sp>
        <p:nvSpPr>
          <p:cNvPr id="1730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charset="0"/>
            </a:endParaRPr>
          </a:p>
        </p:txBody>
      </p:sp>
      <p:sp>
        <p:nvSpPr>
          <p:cNvPr id="17305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95DAB6E3-AB5D-4FA4-A756-1314C431AC94}" type="slidenum">
              <a:rPr lang="en-AU" altLang="en-US" sz="1200" baseline="0"/>
              <a:pPr/>
              <a:t>87</a:t>
            </a:fld>
            <a:endParaRPr lang="en-AU" altLang="en-US" sz="1200" baseline="0"/>
          </a:p>
        </p:txBody>
      </p:sp>
    </p:spTree>
    <p:extLst>
      <p:ext uri="{BB962C8B-B14F-4D97-AF65-F5344CB8AC3E}">
        <p14:creationId xmlns:p14="http://schemas.microsoft.com/office/powerpoint/2010/main" val="376914421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Slide Image Placeholder 1"/>
          <p:cNvSpPr>
            <a:spLocks noGrp="1" noRot="1" noChangeAspect="1" noTextEdit="1"/>
          </p:cNvSpPr>
          <p:nvPr>
            <p:ph type="sldImg"/>
          </p:nvPr>
        </p:nvSpPr>
        <p:spPr>
          <a:ln/>
        </p:spPr>
      </p:sp>
      <p:sp>
        <p:nvSpPr>
          <p:cNvPr id="1751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charset="0"/>
            </a:endParaRPr>
          </a:p>
        </p:txBody>
      </p:sp>
      <p:sp>
        <p:nvSpPr>
          <p:cNvPr id="17510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07C820BB-3E1C-49B6-A0EA-49653AE97E56}" type="slidenum">
              <a:rPr lang="en-AU" altLang="en-US" sz="1200" baseline="0"/>
              <a:pPr/>
              <a:t>88</a:t>
            </a:fld>
            <a:endParaRPr lang="en-AU" altLang="en-US" sz="1200" baseline="0"/>
          </a:p>
        </p:txBody>
      </p:sp>
    </p:spTree>
    <p:extLst>
      <p:ext uri="{BB962C8B-B14F-4D97-AF65-F5344CB8AC3E}">
        <p14:creationId xmlns:p14="http://schemas.microsoft.com/office/powerpoint/2010/main" val="177093952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Slide Image Placeholder 1"/>
          <p:cNvSpPr>
            <a:spLocks noGrp="1" noRot="1" noChangeAspect="1" noTextEdit="1"/>
          </p:cNvSpPr>
          <p:nvPr>
            <p:ph type="sldImg"/>
          </p:nvPr>
        </p:nvSpPr>
        <p:spPr>
          <a:ln/>
        </p:spPr>
      </p:sp>
      <p:sp>
        <p:nvSpPr>
          <p:cNvPr id="1771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charset="0"/>
            </a:endParaRPr>
          </a:p>
        </p:txBody>
      </p:sp>
      <p:sp>
        <p:nvSpPr>
          <p:cNvPr id="17715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1C821A22-6100-4DF4-B2AA-E4D8214AB7F6}" type="slidenum">
              <a:rPr lang="en-AU" altLang="en-US" sz="1200" baseline="0"/>
              <a:pPr/>
              <a:t>89</a:t>
            </a:fld>
            <a:endParaRPr lang="en-AU" altLang="en-US" sz="1200" baseline="0"/>
          </a:p>
        </p:txBody>
      </p:sp>
    </p:spTree>
    <p:extLst>
      <p:ext uri="{BB962C8B-B14F-4D97-AF65-F5344CB8AC3E}">
        <p14:creationId xmlns:p14="http://schemas.microsoft.com/office/powerpoint/2010/main" val="193096359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Slide Image Placeholder 1"/>
          <p:cNvSpPr>
            <a:spLocks noGrp="1" noRot="1" noChangeAspect="1" noTextEdit="1"/>
          </p:cNvSpPr>
          <p:nvPr>
            <p:ph type="sldImg"/>
          </p:nvPr>
        </p:nvSpPr>
        <p:spPr>
          <a:ln/>
        </p:spPr>
      </p:sp>
      <p:sp>
        <p:nvSpPr>
          <p:cNvPr id="1792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charset="0"/>
            </a:endParaRPr>
          </a:p>
        </p:txBody>
      </p:sp>
      <p:sp>
        <p:nvSpPr>
          <p:cNvPr id="17920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3B30F4D9-5EDF-4F72-8669-93915A9A578A}" type="slidenum">
              <a:rPr lang="en-AU" altLang="en-US" sz="1200" baseline="0"/>
              <a:pPr/>
              <a:t>90</a:t>
            </a:fld>
            <a:endParaRPr lang="en-AU" altLang="en-US" sz="1200" baseline="0"/>
          </a:p>
        </p:txBody>
      </p:sp>
    </p:spTree>
    <p:extLst>
      <p:ext uri="{BB962C8B-B14F-4D97-AF65-F5344CB8AC3E}">
        <p14:creationId xmlns:p14="http://schemas.microsoft.com/office/powerpoint/2010/main" val="79261625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Slide Image Placeholder 1"/>
          <p:cNvSpPr>
            <a:spLocks noGrp="1" noRot="1" noChangeAspect="1" noTextEdit="1"/>
          </p:cNvSpPr>
          <p:nvPr>
            <p:ph type="sldImg"/>
          </p:nvPr>
        </p:nvSpPr>
        <p:spPr>
          <a:ln/>
        </p:spPr>
      </p:sp>
      <p:sp>
        <p:nvSpPr>
          <p:cNvPr id="1812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charset="0"/>
            </a:endParaRPr>
          </a:p>
        </p:txBody>
      </p:sp>
      <p:sp>
        <p:nvSpPr>
          <p:cNvPr id="18125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32088338-DDC4-464A-99AF-CE0CA7A2A53A}" type="slidenum">
              <a:rPr lang="en-AU" altLang="en-US" sz="1200" baseline="0"/>
              <a:pPr/>
              <a:t>91</a:t>
            </a:fld>
            <a:endParaRPr lang="en-AU" altLang="en-US" sz="1200" baseline="0"/>
          </a:p>
        </p:txBody>
      </p:sp>
    </p:spTree>
    <p:extLst>
      <p:ext uri="{BB962C8B-B14F-4D97-AF65-F5344CB8AC3E}">
        <p14:creationId xmlns:p14="http://schemas.microsoft.com/office/powerpoint/2010/main" val="13177077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Slide Image Placeholder 1"/>
          <p:cNvSpPr>
            <a:spLocks noGrp="1" noRot="1" noChangeAspect="1" noTextEdit="1"/>
          </p:cNvSpPr>
          <p:nvPr>
            <p:ph type="sldImg"/>
          </p:nvPr>
        </p:nvSpPr>
        <p:spPr>
          <a:ln/>
        </p:spPr>
      </p:sp>
      <p:sp>
        <p:nvSpPr>
          <p:cNvPr id="1832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charset="0"/>
            </a:endParaRPr>
          </a:p>
        </p:txBody>
      </p:sp>
      <p:sp>
        <p:nvSpPr>
          <p:cNvPr id="1832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AB214A67-9CDE-407E-9A65-0064F543E033}" type="slidenum">
              <a:rPr lang="en-AU" altLang="en-US" sz="1200" baseline="0"/>
              <a:pPr/>
              <a:t>92</a:t>
            </a:fld>
            <a:endParaRPr lang="en-AU" altLang="en-US" sz="1200" baseline="0"/>
          </a:p>
        </p:txBody>
      </p:sp>
    </p:spTree>
    <p:extLst>
      <p:ext uri="{BB962C8B-B14F-4D97-AF65-F5344CB8AC3E}">
        <p14:creationId xmlns:p14="http://schemas.microsoft.com/office/powerpoint/2010/main" val="146806262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Slide Image Placeholder 1"/>
          <p:cNvSpPr>
            <a:spLocks noGrp="1" noRot="1" noChangeAspect="1" noTextEdit="1"/>
          </p:cNvSpPr>
          <p:nvPr>
            <p:ph type="sldImg"/>
          </p:nvPr>
        </p:nvSpPr>
        <p:spPr>
          <a:ln/>
        </p:spPr>
      </p:sp>
      <p:sp>
        <p:nvSpPr>
          <p:cNvPr id="1853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charset="0"/>
            </a:endParaRPr>
          </a:p>
        </p:txBody>
      </p:sp>
      <p:sp>
        <p:nvSpPr>
          <p:cNvPr id="18534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63B3B8B3-39FA-45D4-B101-0138AEE87D41}" type="slidenum">
              <a:rPr lang="en-AU" altLang="en-US" sz="1200" baseline="0"/>
              <a:pPr/>
              <a:t>93</a:t>
            </a:fld>
            <a:endParaRPr lang="en-AU" altLang="en-US" sz="1200" baseline="0"/>
          </a:p>
        </p:txBody>
      </p:sp>
    </p:spTree>
    <p:extLst>
      <p:ext uri="{BB962C8B-B14F-4D97-AF65-F5344CB8AC3E}">
        <p14:creationId xmlns:p14="http://schemas.microsoft.com/office/powerpoint/2010/main" val="2017387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noTextEdit="1"/>
          </p:cNvSpPr>
          <p:nvPr>
            <p:ph type="sldImg"/>
          </p:nvPr>
        </p:nvSpPr>
        <p:spPr>
          <a:ln/>
        </p:spPr>
      </p:sp>
      <p:sp>
        <p:nvSpPr>
          <p:cNvPr id="450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charset="0"/>
            </a:endParaRPr>
          </a:p>
        </p:txBody>
      </p:sp>
      <p:sp>
        <p:nvSpPr>
          <p:cNvPr id="4505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98DCFE40-1F4F-4FE6-A1E3-122F948E621A}" type="slidenum">
              <a:rPr lang="en-AU" altLang="en-US" sz="1200" baseline="0"/>
              <a:pPr/>
              <a:t>12</a:t>
            </a:fld>
            <a:endParaRPr lang="en-AU" altLang="en-US" sz="1200" baseline="0"/>
          </a:p>
        </p:txBody>
      </p:sp>
    </p:spTree>
    <p:extLst>
      <p:ext uri="{BB962C8B-B14F-4D97-AF65-F5344CB8AC3E}">
        <p14:creationId xmlns:p14="http://schemas.microsoft.com/office/powerpoint/2010/main" val="159830567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Slide Image Placeholder 1"/>
          <p:cNvSpPr>
            <a:spLocks noGrp="1" noRot="1" noChangeAspect="1" noTextEdit="1"/>
          </p:cNvSpPr>
          <p:nvPr>
            <p:ph type="sldImg"/>
          </p:nvPr>
        </p:nvSpPr>
        <p:spPr>
          <a:ln/>
        </p:spPr>
      </p:sp>
      <p:sp>
        <p:nvSpPr>
          <p:cNvPr id="1873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charset="0"/>
            </a:endParaRPr>
          </a:p>
        </p:txBody>
      </p:sp>
      <p:sp>
        <p:nvSpPr>
          <p:cNvPr id="1873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F11D2FE9-39C0-4D82-9000-4B16C570F199}" type="slidenum">
              <a:rPr lang="en-AU" altLang="en-US" sz="1200" baseline="0"/>
              <a:pPr/>
              <a:t>94</a:t>
            </a:fld>
            <a:endParaRPr lang="en-AU" altLang="en-US" sz="1200" baseline="0"/>
          </a:p>
        </p:txBody>
      </p:sp>
    </p:spTree>
    <p:extLst>
      <p:ext uri="{BB962C8B-B14F-4D97-AF65-F5344CB8AC3E}">
        <p14:creationId xmlns:p14="http://schemas.microsoft.com/office/powerpoint/2010/main" val="200132780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Slide Image Placeholder 1"/>
          <p:cNvSpPr>
            <a:spLocks noGrp="1" noRot="1" noChangeAspect="1" noTextEdit="1"/>
          </p:cNvSpPr>
          <p:nvPr>
            <p:ph type="sldImg"/>
          </p:nvPr>
        </p:nvSpPr>
        <p:spPr>
          <a:ln/>
        </p:spPr>
      </p:sp>
      <p:sp>
        <p:nvSpPr>
          <p:cNvPr id="1894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charset="0"/>
            </a:endParaRPr>
          </a:p>
        </p:txBody>
      </p:sp>
      <p:sp>
        <p:nvSpPr>
          <p:cNvPr id="1894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4B150DAE-59DD-4980-9637-213AA866C7A8}" type="slidenum">
              <a:rPr lang="en-AU" altLang="en-US" sz="1200" baseline="0"/>
              <a:pPr/>
              <a:t>95</a:t>
            </a:fld>
            <a:endParaRPr lang="en-AU" altLang="en-US" sz="1200" baseline="0"/>
          </a:p>
        </p:txBody>
      </p:sp>
    </p:spTree>
    <p:extLst>
      <p:ext uri="{BB962C8B-B14F-4D97-AF65-F5344CB8AC3E}">
        <p14:creationId xmlns:p14="http://schemas.microsoft.com/office/powerpoint/2010/main" val="261483620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Slide Image Placeholder 1"/>
          <p:cNvSpPr>
            <a:spLocks noGrp="1" noRot="1" noChangeAspect="1" noTextEdit="1"/>
          </p:cNvSpPr>
          <p:nvPr>
            <p:ph type="sldImg"/>
          </p:nvPr>
        </p:nvSpPr>
        <p:spPr>
          <a:ln/>
        </p:spPr>
      </p:sp>
      <p:sp>
        <p:nvSpPr>
          <p:cNvPr id="1914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charset="0"/>
            </a:endParaRPr>
          </a:p>
        </p:txBody>
      </p:sp>
      <p:sp>
        <p:nvSpPr>
          <p:cNvPr id="19149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3E121206-7FD5-45C1-BD51-4BD63FE7D1BC}" type="slidenum">
              <a:rPr lang="en-AU" altLang="en-US" sz="1200" baseline="0"/>
              <a:pPr/>
              <a:t>96</a:t>
            </a:fld>
            <a:endParaRPr lang="en-AU" altLang="en-US" sz="1200" baseline="0"/>
          </a:p>
        </p:txBody>
      </p:sp>
    </p:spTree>
    <p:extLst>
      <p:ext uri="{BB962C8B-B14F-4D97-AF65-F5344CB8AC3E}">
        <p14:creationId xmlns:p14="http://schemas.microsoft.com/office/powerpoint/2010/main" val="256143653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CA93252A-9947-44E8-8C5F-47B96B489673}" type="slidenum">
              <a:rPr lang="en-AU" altLang="en-US" sz="1200" baseline="0"/>
              <a:pPr/>
              <a:t>97</a:t>
            </a:fld>
            <a:endParaRPr lang="en-AU" altLang="en-US" sz="1200" baseline="0"/>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191962205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9838BF81-F7D6-4E48-9229-4047E5776490}" type="slidenum">
              <a:rPr lang="en-AU" altLang="en-US" sz="1200" baseline="0"/>
              <a:pPr/>
              <a:t>98</a:t>
            </a:fld>
            <a:endParaRPr lang="en-AU" altLang="en-US" sz="1200" baseline="0"/>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71006206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4B6304B1-9AB0-49D0-9A6C-86135B1123C6}" type="slidenum">
              <a:rPr lang="en-AU" altLang="en-US" sz="1200" baseline="0"/>
              <a:pPr/>
              <a:t>99</a:t>
            </a:fld>
            <a:endParaRPr lang="en-AU" altLang="en-US" sz="1200" baseline="0"/>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190908054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9F66DD53-CF8C-4626-9157-9B05AC833054}" type="slidenum">
              <a:rPr lang="en-AU" altLang="en-US" sz="1200" baseline="0"/>
              <a:pPr/>
              <a:t>101</a:t>
            </a:fld>
            <a:endParaRPr lang="en-AU" altLang="en-US" sz="1200" baseline="0"/>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185068247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D655F3F9-789D-4090-ACAE-6A05FF661599}" type="slidenum">
              <a:rPr lang="en-AU" altLang="en-US" sz="1200" baseline="0"/>
              <a:pPr/>
              <a:t>102</a:t>
            </a:fld>
            <a:endParaRPr lang="en-AU" altLang="en-US" sz="1200" baseline="0"/>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305497748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21BFF482-4B37-422D-9AC4-2BB7BF7F1449}" type="slidenum">
              <a:rPr lang="en-AU" altLang="en-US" sz="1200" baseline="0"/>
              <a:pPr/>
              <a:t>103</a:t>
            </a:fld>
            <a:endParaRPr lang="en-AU" altLang="en-US" sz="1200" baseline="0"/>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charset="0"/>
            </a:endParaRPr>
          </a:p>
        </p:txBody>
      </p:sp>
    </p:spTree>
    <p:extLst>
      <p:ext uri="{BB962C8B-B14F-4D97-AF65-F5344CB8AC3E}">
        <p14:creationId xmlns:p14="http://schemas.microsoft.com/office/powerpoint/2010/main" val="237688899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3E3A9EE6-A432-4062-968E-C94DBF3877EA}" type="slidenum">
              <a:rPr lang="en-AU" altLang="en-US" sz="1200" baseline="0"/>
              <a:pPr/>
              <a:t>104</a:t>
            </a:fld>
            <a:endParaRPr lang="en-AU" altLang="en-US" sz="1200" baseline="0"/>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charset="0"/>
            </a:endParaRPr>
          </a:p>
        </p:txBody>
      </p:sp>
    </p:spTree>
    <p:extLst>
      <p:ext uri="{BB962C8B-B14F-4D97-AF65-F5344CB8AC3E}">
        <p14:creationId xmlns:p14="http://schemas.microsoft.com/office/powerpoint/2010/main" val="1496972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noTextEdit="1"/>
          </p:cNvSpPr>
          <p:nvPr>
            <p:ph type="sldImg"/>
          </p:nvPr>
        </p:nvSpPr>
        <p:spPr>
          <a:ln/>
        </p:spPr>
      </p:sp>
      <p:sp>
        <p:nvSpPr>
          <p:cNvPr id="471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charset="0"/>
            </a:endParaRPr>
          </a:p>
        </p:txBody>
      </p:sp>
      <p:sp>
        <p:nvSpPr>
          <p:cNvPr id="4710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C744D492-E803-4250-A3F5-28DCA921E4FB}" type="slidenum">
              <a:rPr lang="en-AU" altLang="en-US" sz="1200" baseline="0"/>
              <a:pPr/>
              <a:t>13</a:t>
            </a:fld>
            <a:endParaRPr lang="en-AU" altLang="en-US" sz="1200" baseline="0"/>
          </a:p>
        </p:txBody>
      </p:sp>
    </p:spTree>
    <p:extLst>
      <p:ext uri="{BB962C8B-B14F-4D97-AF65-F5344CB8AC3E}">
        <p14:creationId xmlns:p14="http://schemas.microsoft.com/office/powerpoint/2010/main" val="81458473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9248AD69-60F0-4B95-8D68-F00FFEC56424}" type="slidenum">
              <a:rPr lang="en-AU" altLang="en-US" sz="1200" baseline="0"/>
              <a:pPr/>
              <a:t>105</a:t>
            </a:fld>
            <a:endParaRPr lang="en-AU" altLang="en-US" sz="1200" baseline="0"/>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charset="0"/>
            </a:endParaRPr>
          </a:p>
        </p:txBody>
      </p:sp>
    </p:spTree>
    <p:extLst>
      <p:ext uri="{BB962C8B-B14F-4D97-AF65-F5344CB8AC3E}">
        <p14:creationId xmlns:p14="http://schemas.microsoft.com/office/powerpoint/2010/main" val="137139527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4DA21C16-17EC-421C-92BE-B9AF366B9A4D}" type="slidenum">
              <a:rPr lang="en-AU" altLang="en-US" sz="1200" baseline="0"/>
              <a:pPr/>
              <a:t>106</a:t>
            </a:fld>
            <a:endParaRPr lang="en-AU" altLang="en-US" sz="1200" baseline="0"/>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charset="0"/>
            </a:endParaRPr>
          </a:p>
        </p:txBody>
      </p:sp>
    </p:spTree>
    <p:extLst>
      <p:ext uri="{BB962C8B-B14F-4D97-AF65-F5344CB8AC3E}">
        <p14:creationId xmlns:p14="http://schemas.microsoft.com/office/powerpoint/2010/main" val="310535095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4DA21C16-17EC-421C-92BE-B9AF366B9A4D}" type="slidenum">
              <a:rPr lang="en-AU" altLang="en-US" sz="1200" baseline="0"/>
              <a:pPr/>
              <a:t>107</a:t>
            </a:fld>
            <a:endParaRPr lang="en-AU" altLang="en-US" sz="1200" baseline="0"/>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charset="0"/>
            </a:endParaRPr>
          </a:p>
        </p:txBody>
      </p:sp>
    </p:spTree>
    <p:extLst>
      <p:ext uri="{BB962C8B-B14F-4D97-AF65-F5344CB8AC3E}">
        <p14:creationId xmlns:p14="http://schemas.microsoft.com/office/powerpoint/2010/main" val="324745930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4DA21C16-17EC-421C-92BE-B9AF366B9A4D}" type="slidenum">
              <a:rPr lang="en-AU" altLang="en-US" sz="1200" baseline="0"/>
              <a:pPr/>
              <a:t>108</a:t>
            </a:fld>
            <a:endParaRPr lang="en-AU" altLang="en-US" sz="1200" baseline="0"/>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charset="0"/>
            </a:endParaRPr>
          </a:p>
        </p:txBody>
      </p:sp>
    </p:spTree>
    <p:extLst>
      <p:ext uri="{BB962C8B-B14F-4D97-AF65-F5344CB8AC3E}">
        <p14:creationId xmlns:p14="http://schemas.microsoft.com/office/powerpoint/2010/main" val="207554571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Slide Image Placeholder 1"/>
          <p:cNvSpPr>
            <a:spLocks noGrp="1" noRot="1" noChangeAspect="1" noTextEdit="1"/>
          </p:cNvSpPr>
          <p:nvPr>
            <p:ph type="sldImg"/>
          </p:nvPr>
        </p:nvSpPr>
        <p:spPr>
          <a:ln/>
        </p:spPr>
      </p:sp>
      <p:sp>
        <p:nvSpPr>
          <p:cNvPr id="2119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charset="0"/>
            </a:endParaRPr>
          </a:p>
        </p:txBody>
      </p:sp>
      <p:sp>
        <p:nvSpPr>
          <p:cNvPr id="21197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FC7778D9-ACB2-4B2A-91DA-D20237A1E9D3}" type="slidenum">
              <a:rPr lang="en-AU" altLang="en-US" sz="1200" baseline="0"/>
              <a:pPr/>
              <a:t>109</a:t>
            </a:fld>
            <a:endParaRPr lang="en-AU" altLang="en-US" sz="1200" baseline="0"/>
          </a:p>
        </p:txBody>
      </p:sp>
    </p:spTree>
    <p:extLst>
      <p:ext uri="{BB962C8B-B14F-4D97-AF65-F5344CB8AC3E}">
        <p14:creationId xmlns:p14="http://schemas.microsoft.com/office/powerpoint/2010/main" val="155886500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Slide Image Placeholder 1"/>
          <p:cNvSpPr>
            <a:spLocks noGrp="1" noRot="1" noChangeAspect="1" noTextEdit="1"/>
          </p:cNvSpPr>
          <p:nvPr>
            <p:ph type="sldImg"/>
          </p:nvPr>
        </p:nvSpPr>
        <p:spPr>
          <a:ln/>
        </p:spPr>
      </p:sp>
      <p:sp>
        <p:nvSpPr>
          <p:cNvPr id="2140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charset="0"/>
            </a:endParaRPr>
          </a:p>
        </p:txBody>
      </p:sp>
      <p:sp>
        <p:nvSpPr>
          <p:cNvPr id="2140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8F3A7DCE-F95B-4308-95CF-3FB074F8F6C0}" type="slidenum">
              <a:rPr lang="en-AU" altLang="en-US" sz="1200" baseline="0"/>
              <a:pPr/>
              <a:t>110</a:t>
            </a:fld>
            <a:endParaRPr lang="en-AU" altLang="en-US" sz="1200" baseline="0"/>
          </a:p>
        </p:txBody>
      </p:sp>
    </p:spTree>
    <p:extLst>
      <p:ext uri="{BB962C8B-B14F-4D97-AF65-F5344CB8AC3E}">
        <p14:creationId xmlns:p14="http://schemas.microsoft.com/office/powerpoint/2010/main" val="2926020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Slide Number Placeholder 4"/>
          <p:cNvSpPr>
            <a:spLocks noGrp="1"/>
          </p:cNvSpPr>
          <p:nvPr>
            <p:ph type="sldNum" sz="quarter" idx="10"/>
          </p:nvPr>
        </p:nvSpPr>
        <p:spPr/>
        <p:txBody>
          <a:bodyPr/>
          <a:lstStyle>
            <a:lvl1pPr>
              <a:defRPr/>
            </a:lvl1pPr>
          </a:lstStyle>
          <a:p>
            <a:fld id="{B9AAF7D8-A429-4DA0-A32D-0D67BFBBE9D9}" type="slidenum">
              <a:rPr lang="en-US" altLang="en-US" smtClean="0"/>
              <a:pPr/>
              <a:t>‹#›</a:t>
            </a:fld>
            <a:endParaRPr lang="en-US" altLang="en-US"/>
          </a:p>
        </p:txBody>
      </p:sp>
    </p:spTree>
    <p:extLst>
      <p:ext uri="{BB962C8B-B14F-4D97-AF65-F5344CB8AC3E}">
        <p14:creationId xmlns:p14="http://schemas.microsoft.com/office/powerpoint/2010/main" val="943572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Slide Number Placeholder 4"/>
          <p:cNvSpPr txBox="1">
            <a:spLocks/>
          </p:cNvSpPr>
          <p:nvPr/>
        </p:nvSpPr>
        <p:spPr>
          <a:xfrm>
            <a:off x="8610600" y="0"/>
            <a:ext cx="533400" cy="365125"/>
          </a:xfrm>
          <a:prstGeom prst="rect">
            <a:avLst/>
          </a:prstGeom>
        </p:spPr>
        <p:txBody>
          <a:bodyP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eaLnBrk="1" hangingPunct="1">
              <a:defRPr/>
            </a:pPr>
            <a:fld id="{11AF7813-63B8-4FBD-A687-063D1F861A6D}" type="slidenum">
              <a:rPr lang="en-US" altLang="en-US" sz="1800"/>
              <a:pPr eaLnBrk="1" hangingPunct="1">
                <a:defRPr/>
              </a:pPr>
              <a:t>‹#›</a:t>
            </a:fld>
            <a:endParaRPr lang="en-US" altLang="en-US" sz="1800"/>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p:spPr>
        <p:txBody>
          <a:bodyPr/>
          <a:lstStyle>
            <a:lvl1pPr>
              <a:defRPr/>
            </a:lvl1pPr>
          </a:lstStyle>
          <a:p>
            <a:fld id="{510F6381-45A4-4DAE-B556-BA3B1759AC93}" type="slidenum">
              <a:rPr lang="en-AU" altLang="en-US" smtClean="0"/>
              <a:pPr/>
              <a:t>‹#›</a:t>
            </a:fld>
            <a:endParaRPr lang="en-AU" altLang="en-US"/>
          </a:p>
        </p:txBody>
      </p:sp>
    </p:spTree>
    <p:extLst>
      <p:ext uri="{BB962C8B-B14F-4D97-AF65-F5344CB8AC3E}">
        <p14:creationId xmlns:p14="http://schemas.microsoft.com/office/powerpoint/2010/main" val="3269309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Slide Number Placeholder 4"/>
          <p:cNvSpPr txBox="1">
            <a:spLocks/>
          </p:cNvSpPr>
          <p:nvPr/>
        </p:nvSpPr>
        <p:spPr>
          <a:xfrm>
            <a:off x="8610600" y="0"/>
            <a:ext cx="533400" cy="365125"/>
          </a:xfrm>
          <a:prstGeom prst="rect">
            <a:avLst/>
          </a:prstGeom>
        </p:spPr>
        <p:txBody>
          <a:bodyP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eaLnBrk="1" hangingPunct="1">
              <a:defRPr/>
            </a:pPr>
            <a:fld id="{E6F0A5DD-D3B8-4521-BBDD-449AAC73AE0B}" type="slidenum">
              <a:rPr lang="en-US" altLang="en-US" sz="1800"/>
              <a:pPr eaLnBrk="1" hangingPunct="1">
                <a:defRPr/>
              </a:pPr>
              <a:t>‹#›</a:t>
            </a:fld>
            <a:endParaRPr lang="en-US" altLang="en-US" sz="1800"/>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p:spPr>
        <p:txBody>
          <a:bodyPr/>
          <a:lstStyle>
            <a:lvl1pPr>
              <a:defRPr/>
            </a:lvl1pPr>
          </a:lstStyle>
          <a:p>
            <a:fld id="{6E569B3C-2412-4698-A08E-22EA0E68C53C}" type="slidenum">
              <a:rPr lang="en-AU" altLang="en-US" smtClean="0"/>
              <a:pPr/>
              <a:t>‹#›</a:t>
            </a:fld>
            <a:endParaRPr lang="en-AU" altLang="en-US"/>
          </a:p>
        </p:txBody>
      </p:sp>
    </p:spTree>
    <p:extLst>
      <p:ext uri="{BB962C8B-B14F-4D97-AF65-F5344CB8AC3E}">
        <p14:creationId xmlns:p14="http://schemas.microsoft.com/office/powerpoint/2010/main" val="1707064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609600"/>
          </a:xfrm>
        </p:spPr>
        <p:txBody>
          <a:bodyPr/>
          <a:lstStyle/>
          <a:p>
            <a:r>
              <a:rPr lang="en-US"/>
              <a:t>Click to edit Master title style</a:t>
            </a:r>
          </a:p>
        </p:txBody>
      </p:sp>
      <p:sp>
        <p:nvSpPr>
          <p:cNvPr id="3" name="Text Placeholder 2"/>
          <p:cNvSpPr>
            <a:spLocks noGrp="1"/>
          </p:cNvSpPr>
          <p:nvPr>
            <p:ph type="body" sz="half" idx="1"/>
          </p:nvPr>
        </p:nvSpPr>
        <p:spPr>
          <a:xfrm>
            <a:off x="241300" y="914400"/>
            <a:ext cx="43751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8850" y="914400"/>
            <a:ext cx="43751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charset="-128"/>
              </a:defRPr>
            </a:lvl1pPr>
          </a:lstStyle>
          <a:p>
            <a:pPr>
              <a:defRPr/>
            </a:pPr>
            <a:endParaRPr lang="en-U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charset="-128"/>
              </a:defRPr>
            </a:lvl1pPr>
          </a:lstStyle>
          <a:p>
            <a:pPr>
              <a:defRPr/>
            </a:pPr>
            <a:endParaRPr lang="en-US"/>
          </a:p>
        </p:txBody>
      </p:sp>
      <p:sp>
        <p:nvSpPr>
          <p:cNvPr id="7" name="Rectangle 6"/>
          <p:cNvSpPr>
            <a:spLocks noGrp="1" noChangeArrowheads="1"/>
          </p:cNvSpPr>
          <p:nvPr>
            <p:ph type="sldNum" sz="quarter" idx="12"/>
          </p:nvPr>
        </p:nvSpPr>
        <p:spPr>
          <a:xfrm>
            <a:off x="6553200" y="6096000"/>
            <a:ext cx="1905000" cy="457200"/>
          </a:xfrm>
        </p:spPr>
        <p:txBody>
          <a:bodyPr/>
          <a:lstStyle>
            <a:lvl1pPr>
              <a:defRPr/>
            </a:lvl1pPr>
          </a:lstStyle>
          <a:p>
            <a:r>
              <a:rPr lang="en-US" altLang="en-US"/>
              <a:t>11.</a:t>
            </a:r>
            <a:fld id="{B60C40CF-2913-47F4-8245-050941F0DB0E}" type="slidenum">
              <a:rPr lang="en-US" altLang="en-US" smtClean="0"/>
              <a:pPr/>
              <a:t>‹#›</a:t>
            </a:fld>
            <a:endParaRPr lang="en-US" altLang="en-US"/>
          </a:p>
        </p:txBody>
      </p:sp>
    </p:spTree>
    <p:extLst>
      <p:ext uri="{BB962C8B-B14F-4D97-AF65-F5344CB8AC3E}">
        <p14:creationId xmlns:p14="http://schemas.microsoft.com/office/powerpoint/2010/main" val="739590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US"/>
          </a:p>
        </p:txBody>
      </p:sp>
    </p:spTree>
    <p:extLst>
      <p:ext uri="{BB962C8B-B14F-4D97-AF65-F5344CB8AC3E}">
        <p14:creationId xmlns:p14="http://schemas.microsoft.com/office/powerpoint/2010/main" val="2925275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7374"/>
            <a:ext cx="8229600" cy="884238"/>
          </a:xfrm>
        </p:spPr>
        <p:txBody>
          <a:bodyPr/>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139712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Tree>
    <p:extLst>
      <p:ext uri="{BB962C8B-B14F-4D97-AF65-F5344CB8AC3E}">
        <p14:creationId xmlns:p14="http://schemas.microsoft.com/office/powerpoint/2010/main" val="3391960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33331561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defTabSz="457200" rtl="0" fontAlgn="base">
              <a:spcBef>
                <a:spcPct val="0"/>
              </a:spcBef>
              <a:spcAft>
                <a:spcPct val="0"/>
              </a:spcAft>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22971502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CD15F4F5-FC35-43BE-ADBD-E5B1A87BFDBE}" type="slidenum">
              <a:rPr lang="en-US" altLang="en-US" sz="1800" baseline="0" smtClean="0">
                <a:solidFill>
                  <a:prstClr val="black"/>
                </a:solidFill>
                <a:latin typeface="Calibri" panose="020F0502020204030204" pitchFamily="34" charset="0"/>
              </a:rPr>
              <a:pPr defTabSz="457200"/>
              <a:t>‹#›</a:t>
            </a:fld>
            <a:endParaRPr lang="en-US" altLang="en-US" sz="1800" baseline="0">
              <a:solidFill>
                <a:prstClr val="black"/>
              </a:solidFill>
              <a:latin typeface="Calibri" panose="020F0502020204030204" pitchFamily="34" charset="0"/>
            </a:endParaRPr>
          </a:p>
        </p:txBody>
      </p:sp>
    </p:spTree>
    <p:extLst>
      <p:ext uri="{BB962C8B-B14F-4D97-AF65-F5344CB8AC3E}">
        <p14:creationId xmlns:p14="http://schemas.microsoft.com/office/powerpoint/2010/main" val="15340905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B7D58E54-5CE9-4D15-B580-92E0BE213FFA}" type="slidenum">
              <a:rPr lang="en-US" altLang="en-US" sz="1800" baseline="0" smtClean="0">
                <a:solidFill>
                  <a:prstClr val="black"/>
                </a:solidFill>
                <a:latin typeface="Calibri" panose="020F0502020204030204" pitchFamily="34" charset="0"/>
              </a:rPr>
              <a:pPr defTabSz="457200"/>
              <a:t>‹#›</a:t>
            </a:fld>
            <a:endParaRPr lang="en-US" altLang="en-US" sz="1800" baseline="0">
              <a:solidFill>
                <a:prstClr val="black"/>
              </a:solidFill>
              <a:latin typeface="Calibri" panose="020F0502020204030204" pitchFamily="34" charset="0"/>
            </a:endParaRPr>
          </a:p>
        </p:txBody>
      </p:sp>
    </p:spTree>
    <p:extLst>
      <p:ext uri="{BB962C8B-B14F-4D97-AF65-F5344CB8AC3E}">
        <p14:creationId xmlns:p14="http://schemas.microsoft.com/office/powerpoint/2010/main" val="3498585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7374"/>
            <a:ext cx="8229600" cy="884238"/>
          </a:xfrm>
        </p:spPr>
        <p:txBody>
          <a:bodyPr/>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4"/>
          <p:cNvSpPr>
            <a:spLocks noGrp="1"/>
          </p:cNvSpPr>
          <p:nvPr>
            <p:ph type="sldNum" sz="quarter" idx="10"/>
          </p:nvPr>
        </p:nvSpPr>
        <p:spPr/>
        <p:txBody>
          <a:bodyPr/>
          <a:lstStyle>
            <a:lvl1pPr>
              <a:defRPr/>
            </a:lvl1pPr>
          </a:lstStyle>
          <a:p>
            <a:fld id="{B2A973BF-6123-4D05-8142-7DF9340664C9}" type="slidenum">
              <a:rPr lang="en-US" altLang="en-US" smtClean="0"/>
              <a:pPr/>
              <a:t>‹#›</a:t>
            </a:fld>
            <a:endParaRPr lang="en-US" altLang="en-US"/>
          </a:p>
        </p:txBody>
      </p:sp>
    </p:spTree>
    <p:extLst>
      <p:ext uri="{BB962C8B-B14F-4D97-AF65-F5344CB8AC3E}">
        <p14:creationId xmlns:p14="http://schemas.microsoft.com/office/powerpoint/2010/main" val="1628449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B495EAF3-14FC-42C8-8EDD-05179D180FB5}" type="slidenum">
              <a:rPr lang="en-US" altLang="en-US" sz="1800" baseline="0" smtClean="0">
                <a:solidFill>
                  <a:prstClr val="black"/>
                </a:solidFill>
                <a:latin typeface="Calibri" panose="020F0502020204030204" pitchFamily="34" charset="0"/>
              </a:rPr>
              <a:pPr defTabSz="457200"/>
              <a:t>‹#›</a:t>
            </a:fld>
            <a:endParaRPr lang="en-US" altLang="en-US" sz="1800" baseline="0">
              <a:solidFill>
                <a:prstClr val="black"/>
              </a:solidFill>
              <a:latin typeface="Calibri" panose="020F0502020204030204" pitchFamily="34" charset="0"/>
            </a:endParaRPr>
          </a:p>
        </p:txBody>
      </p:sp>
    </p:spTree>
    <p:extLst>
      <p:ext uri="{BB962C8B-B14F-4D97-AF65-F5344CB8AC3E}">
        <p14:creationId xmlns:p14="http://schemas.microsoft.com/office/powerpoint/2010/main" val="2371432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99A7C213-4265-4934-A689-7C8A105CFC1A}" type="slidenum">
              <a:rPr lang="en-US" altLang="en-US" sz="1800" baseline="0" smtClean="0">
                <a:solidFill>
                  <a:prstClr val="black"/>
                </a:solidFill>
                <a:latin typeface="Calibri" panose="020F0502020204030204" pitchFamily="34" charset="0"/>
              </a:rPr>
              <a:pPr defTabSz="457200"/>
              <a:t>‹#›</a:t>
            </a:fld>
            <a:endParaRPr lang="en-US" altLang="en-US" sz="1800" baseline="0">
              <a:solidFill>
                <a:prstClr val="black"/>
              </a:solidFill>
              <a:latin typeface="Calibri" panose="020F0502020204030204" pitchFamily="34" charset="0"/>
            </a:endParaRPr>
          </a:p>
        </p:txBody>
      </p:sp>
    </p:spTree>
    <p:extLst>
      <p:ext uri="{BB962C8B-B14F-4D97-AF65-F5344CB8AC3E}">
        <p14:creationId xmlns:p14="http://schemas.microsoft.com/office/powerpoint/2010/main" val="27466330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254071FB-FEC8-4F7A-A27A-3E62C84B8311}" type="slidenum">
              <a:rPr lang="en-US" altLang="en-US" sz="1800" baseline="0" smtClean="0">
                <a:solidFill>
                  <a:prstClr val="black"/>
                </a:solidFill>
                <a:latin typeface="Calibri" panose="020F0502020204030204" pitchFamily="34" charset="0"/>
              </a:rPr>
              <a:pPr defTabSz="457200"/>
              <a:t>‹#›</a:t>
            </a:fld>
            <a:endParaRPr lang="en-US" altLang="en-US" sz="1800" baseline="0">
              <a:solidFill>
                <a:prstClr val="black"/>
              </a:solidFill>
              <a:latin typeface="Calibri" panose="020F0502020204030204" pitchFamily="34" charset="0"/>
            </a:endParaRPr>
          </a:p>
        </p:txBody>
      </p:sp>
    </p:spTree>
    <p:extLst>
      <p:ext uri="{BB962C8B-B14F-4D97-AF65-F5344CB8AC3E}">
        <p14:creationId xmlns:p14="http://schemas.microsoft.com/office/powerpoint/2010/main" val="30895052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30EAE173-B302-44E8-8265-1B373BC2703D}" type="slidenum">
              <a:rPr lang="en-US" altLang="en-US" sz="1800" baseline="0" smtClean="0">
                <a:solidFill>
                  <a:prstClr val="black"/>
                </a:solidFill>
                <a:latin typeface="Calibri" panose="020F0502020204030204" pitchFamily="34" charset="0"/>
              </a:rPr>
              <a:pPr defTabSz="457200"/>
              <a:t>‹#›</a:t>
            </a:fld>
            <a:endParaRPr lang="en-US" altLang="en-US" sz="1800" baseline="0">
              <a:solidFill>
                <a:prstClr val="black"/>
              </a:solidFill>
              <a:latin typeface="Calibri" panose="020F0502020204030204" pitchFamily="34" charset="0"/>
            </a:endParaRPr>
          </a:p>
        </p:txBody>
      </p:sp>
    </p:spTree>
    <p:extLst>
      <p:ext uri="{BB962C8B-B14F-4D97-AF65-F5344CB8AC3E}">
        <p14:creationId xmlns:p14="http://schemas.microsoft.com/office/powerpoint/2010/main" val="3995301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Slide Number Placeholder 4"/>
          <p:cNvSpPr>
            <a:spLocks noGrp="1"/>
          </p:cNvSpPr>
          <p:nvPr>
            <p:ph type="sldNum" sz="quarter" idx="10"/>
          </p:nvPr>
        </p:nvSpPr>
        <p:spPr>
          <a:xfrm>
            <a:off x="8610600" y="-26988"/>
            <a:ext cx="533400" cy="365126"/>
          </a:xfrm>
        </p:spPr>
        <p:txBody>
          <a:bodyPr/>
          <a:lstStyle>
            <a:lvl1pPr>
              <a:defRPr/>
            </a:lvl1pPr>
          </a:lstStyle>
          <a:p>
            <a:fld id="{3A96649E-16AC-4CA1-8329-2B797E67F0F3}" type="slidenum">
              <a:rPr lang="en-US" altLang="en-US" smtClean="0"/>
              <a:pPr/>
              <a:t>‹#›</a:t>
            </a:fld>
            <a:endParaRPr lang="en-US" altLang="en-US"/>
          </a:p>
        </p:txBody>
      </p:sp>
    </p:spTree>
    <p:extLst>
      <p:ext uri="{BB962C8B-B14F-4D97-AF65-F5344CB8AC3E}">
        <p14:creationId xmlns:p14="http://schemas.microsoft.com/office/powerpoint/2010/main" val="1528178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C5322901-767D-4424-92A0-A056664C7D34}" type="slidenum">
              <a:rPr lang="en-US" altLang="en-US" smtClean="0"/>
              <a:pPr/>
              <a:t>‹#›</a:t>
            </a:fld>
            <a:endParaRPr lang="en-US" altLang="en-US"/>
          </a:p>
        </p:txBody>
      </p:sp>
    </p:spTree>
    <p:extLst>
      <p:ext uri="{BB962C8B-B14F-4D97-AF65-F5344CB8AC3E}">
        <p14:creationId xmlns:p14="http://schemas.microsoft.com/office/powerpoint/2010/main" val="2310409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defTabSz="457200" rtl="0" fontAlgn="base">
              <a:spcBef>
                <a:spcPct val="0"/>
              </a:spcBef>
              <a:spcAft>
                <a:spcPct val="0"/>
              </a:spcAft>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4"/>
          <p:cNvSpPr>
            <a:spLocks noGrp="1"/>
          </p:cNvSpPr>
          <p:nvPr>
            <p:ph type="sldNum" sz="quarter" idx="10"/>
          </p:nvPr>
        </p:nvSpPr>
        <p:spPr/>
        <p:txBody>
          <a:bodyPr/>
          <a:lstStyle>
            <a:lvl1pPr>
              <a:defRPr/>
            </a:lvl1pPr>
          </a:lstStyle>
          <a:p>
            <a:fld id="{0B6E025D-A6FF-4265-A280-3253AA850807}" type="slidenum">
              <a:rPr lang="en-US" altLang="en-US" smtClean="0"/>
              <a:pPr/>
              <a:t>‹#›</a:t>
            </a:fld>
            <a:endParaRPr lang="en-US" altLang="en-US"/>
          </a:p>
        </p:txBody>
      </p:sp>
    </p:spTree>
    <p:extLst>
      <p:ext uri="{BB962C8B-B14F-4D97-AF65-F5344CB8AC3E}">
        <p14:creationId xmlns:p14="http://schemas.microsoft.com/office/powerpoint/2010/main" val="827298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Tree>
    <p:extLst>
      <p:ext uri="{BB962C8B-B14F-4D97-AF65-F5344CB8AC3E}">
        <p14:creationId xmlns:p14="http://schemas.microsoft.com/office/powerpoint/2010/main" val="3713134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4" name="Slide Number Placeholder 4"/>
          <p:cNvSpPr>
            <a:spLocks noGrp="1"/>
          </p:cNvSpPr>
          <p:nvPr>
            <p:ph type="sldNum" sz="quarter" idx="12"/>
          </p:nvPr>
        </p:nvSpPr>
        <p:spPr/>
        <p:txBody>
          <a:bodyPr/>
          <a:lstStyle>
            <a:lvl1pPr>
              <a:defRPr/>
            </a:lvl1pPr>
          </a:lstStyle>
          <a:p>
            <a:fld id="{EDB2A403-83DE-4377-B050-85FFB0973561}" type="slidenum">
              <a:rPr lang="en-AU" altLang="en-US" smtClean="0"/>
              <a:pPr/>
              <a:t>‹#›</a:t>
            </a:fld>
            <a:endParaRPr lang="en-AU" altLang="en-US"/>
          </a:p>
        </p:txBody>
      </p:sp>
    </p:spTree>
    <p:extLst>
      <p:ext uri="{BB962C8B-B14F-4D97-AF65-F5344CB8AC3E}">
        <p14:creationId xmlns:p14="http://schemas.microsoft.com/office/powerpoint/2010/main" val="1818251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Slide Number Placeholder 4"/>
          <p:cNvSpPr txBox="1">
            <a:spLocks/>
          </p:cNvSpPr>
          <p:nvPr/>
        </p:nvSpPr>
        <p:spPr>
          <a:xfrm>
            <a:off x="8610600" y="0"/>
            <a:ext cx="533400" cy="365125"/>
          </a:xfrm>
          <a:prstGeom prst="rect">
            <a:avLst/>
          </a:prstGeom>
        </p:spPr>
        <p:txBody>
          <a:bodyP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eaLnBrk="1" hangingPunct="1">
              <a:defRPr/>
            </a:pPr>
            <a:fld id="{7AE4D61E-5DAF-4608-B95C-62FAA51AC78B}" type="slidenum">
              <a:rPr lang="en-US" altLang="en-US" sz="1800"/>
              <a:pPr eaLnBrk="1" hangingPunct="1">
                <a:defRPr/>
              </a:pPr>
              <a:t>‹#›</a:t>
            </a:fld>
            <a:endParaRPr lang="en-US" altLang="en-US" sz="1800"/>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7"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8" name="Slide Number Placeholder 6"/>
          <p:cNvSpPr>
            <a:spLocks noGrp="1"/>
          </p:cNvSpPr>
          <p:nvPr>
            <p:ph type="sldNum" sz="quarter" idx="12"/>
          </p:nvPr>
        </p:nvSpPr>
        <p:spPr>
          <a:xfrm>
            <a:off x="6553200" y="6356350"/>
            <a:ext cx="2133600" cy="365125"/>
          </a:xfrm>
        </p:spPr>
        <p:txBody>
          <a:bodyPr/>
          <a:lstStyle>
            <a:lvl1pPr>
              <a:defRPr/>
            </a:lvl1pPr>
          </a:lstStyle>
          <a:p>
            <a:fld id="{047DF4CE-8DBE-49A7-8846-43CAC49E913F}" type="slidenum">
              <a:rPr lang="en-AU" altLang="en-US" smtClean="0"/>
              <a:pPr/>
              <a:t>‹#›</a:t>
            </a:fld>
            <a:endParaRPr lang="en-AU" altLang="en-US"/>
          </a:p>
        </p:txBody>
      </p:sp>
    </p:spTree>
    <p:extLst>
      <p:ext uri="{BB962C8B-B14F-4D97-AF65-F5344CB8AC3E}">
        <p14:creationId xmlns:p14="http://schemas.microsoft.com/office/powerpoint/2010/main" val="3683738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lide Number Placeholder 4"/>
          <p:cNvSpPr txBox="1">
            <a:spLocks/>
          </p:cNvSpPr>
          <p:nvPr/>
        </p:nvSpPr>
        <p:spPr>
          <a:xfrm>
            <a:off x="8610600" y="0"/>
            <a:ext cx="533400" cy="365125"/>
          </a:xfrm>
          <a:prstGeom prst="rect">
            <a:avLst/>
          </a:prstGeom>
        </p:spPr>
        <p:txBody>
          <a:bodyP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eaLnBrk="1" hangingPunct="1">
              <a:defRPr/>
            </a:pPr>
            <a:fld id="{A92CB0C0-8555-429D-800A-59EE2471875E}" type="slidenum">
              <a:rPr lang="en-US" altLang="en-US" sz="1800"/>
              <a:pPr eaLnBrk="1" hangingPunct="1">
                <a:defRPr/>
              </a:pPr>
              <a:t>‹#›</a:t>
            </a:fld>
            <a:endParaRPr lang="en-US" altLang="en-US" sz="1800"/>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7"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8" name="Slide Number Placeholder 6"/>
          <p:cNvSpPr>
            <a:spLocks noGrp="1"/>
          </p:cNvSpPr>
          <p:nvPr>
            <p:ph type="sldNum" sz="quarter" idx="12"/>
          </p:nvPr>
        </p:nvSpPr>
        <p:spPr>
          <a:xfrm>
            <a:off x="6553200" y="6356350"/>
            <a:ext cx="2133600" cy="365125"/>
          </a:xfrm>
        </p:spPr>
        <p:txBody>
          <a:bodyPr/>
          <a:lstStyle>
            <a:lvl1pPr>
              <a:defRPr/>
            </a:lvl1pPr>
          </a:lstStyle>
          <a:p>
            <a:fld id="{1E95A014-F303-4F14-8C5E-C10842C68C3A}" type="slidenum">
              <a:rPr lang="en-AU" altLang="en-US" smtClean="0"/>
              <a:pPr/>
              <a:t>‹#›</a:t>
            </a:fld>
            <a:endParaRPr lang="en-AU" altLang="en-US"/>
          </a:p>
        </p:txBody>
      </p:sp>
    </p:spTree>
    <p:extLst>
      <p:ext uri="{BB962C8B-B14F-4D97-AF65-F5344CB8AC3E}">
        <p14:creationId xmlns:p14="http://schemas.microsoft.com/office/powerpoint/2010/main" val="3145753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2.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lum/>
          </a:blip>
          <a:srcRect/>
          <a:stretch>
            <a:fillRect l="-3000" r="-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609600"/>
            <a:ext cx="8001000" cy="1219200"/>
          </a:xfrm>
          <a:prstGeom prst="rect">
            <a:avLst/>
          </a:prstGeom>
        </p:spPr>
        <p:txBody>
          <a:bodyPr vert="horz" lIns="91440" tIns="45720" rIns="91440" bIns="45720" rtlCol="0" anchor="ctr">
            <a:noAutofit/>
          </a:bodyPr>
          <a:lstStyle/>
          <a:p>
            <a:endParaRPr lang="en-US" dirty="0"/>
          </a:p>
        </p:txBody>
      </p:sp>
      <p:sp>
        <p:nvSpPr>
          <p:cNvPr id="1027" name="Text Placeholder 2"/>
          <p:cNvSpPr>
            <a:spLocks noGrp="1"/>
          </p:cNvSpPr>
          <p:nvPr>
            <p:ph type="body" idx="1"/>
          </p:nvPr>
        </p:nvSpPr>
        <p:spPr bwMode="auto">
          <a:xfrm>
            <a:off x="609600" y="2057400"/>
            <a:ext cx="80010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SecondClick to edit Master title style</a:t>
            </a:r>
            <a:endParaRPr lang="en-US" altLang="en-US"/>
          </a:p>
          <a:p>
            <a:pPr lvl="1"/>
            <a:r>
              <a:rPr lang="en-AU" altLang="en-US"/>
              <a:t> level</a:t>
            </a:r>
          </a:p>
          <a:p>
            <a:pPr lvl="2"/>
            <a:r>
              <a:rPr lang="en-AU" altLang="en-US"/>
              <a:t>Third level</a:t>
            </a:r>
          </a:p>
          <a:p>
            <a:pPr lvl="3"/>
            <a:r>
              <a:rPr lang="en-AU" altLang="en-US"/>
              <a:t>Fourth level</a:t>
            </a:r>
          </a:p>
          <a:p>
            <a:pPr lvl="4"/>
            <a:r>
              <a:rPr lang="en-AU" altLang="en-US"/>
              <a:t>Fifth level</a:t>
            </a:r>
            <a:endParaRPr lang="en-US" altLang="en-US"/>
          </a:p>
        </p:txBody>
      </p:sp>
      <p:sp>
        <p:nvSpPr>
          <p:cNvPr id="5" name="Slide Number Placeholder 4"/>
          <p:cNvSpPr>
            <a:spLocks noGrp="1"/>
          </p:cNvSpPr>
          <p:nvPr>
            <p:ph type="sldNum" sz="quarter" idx="4"/>
          </p:nvPr>
        </p:nvSpPr>
        <p:spPr>
          <a:xfrm>
            <a:off x="8610600" y="0"/>
            <a:ext cx="533400" cy="365125"/>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charset="-128"/>
              </a:defRPr>
            </a:lvl1pPr>
          </a:lstStyle>
          <a:p>
            <a:fld id="{44724CC9-7BD7-4961-90AD-B5A07F8E7758}" type="slidenum">
              <a:rPr lang="en-US" altLang="en-US" smtClean="0"/>
              <a:pPr/>
              <a:t>‹#›</a:t>
            </a:fld>
            <a:endParaRPr lang="en-US" altLang="en-US"/>
          </a:p>
        </p:txBody>
      </p:sp>
    </p:spTree>
  </p:cSld>
  <p:clrMap bg1="lt1" tx1="dk1" bg2="lt2" tx2="dk2" accent1="accent1" accent2="accent2" accent3="accent3" accent4="accent4" accent5="accent5" accent6="accent6" hlink="hlink" folHlink="folHlink"/>
  <p:sldLayoutIdLst>
    <p:sldLayoutId id="2147484288" r:id="rId1"/>
    <p:sldLayoutId id="2147484289" r:id="rId2"/>
    <p:sldLayoutId id="2147484290" r:id="rId3"/>
    <p:sldLayoutId id="2147484291" r:id="rId4"/>
    <p:sldLayoutId id="2147484292" r:id="rId5"/>
    <p:sldLayoutId id="2147484293" r:id="rId6"/>
    <p:sldLayoutId id="2147484294" r:id="rId7"/>
    <p:sldLayoutId id="2147484295" r:id="rId8"/>
    <p:sldLayoutId id="2147484296" r:id="rId9"/>
    <p:sldLayoutId id="2147484297" r:id="rId10"/>
    <p:sldLayoutId id="2147484298" r:id="rId11"/>
    <p:sldLayoutId id="2147484299" r:id="rId12"/>
  </p:sldLayoutIdLst>
  <p:hf sldNum="0" hdr="0" ftr="0" dt="0"/>
  <p:txStyles>
    <p:titleStyle>
      <a:lvl1pPr algn="ctr" defTabSz="457200" rtl="0" eaLnBrk="1" fontAlgn="base" hangingPunct="1">
        <a:spcBef>
          <a:spcPct val="0"/>
        </a:spcBef>
        <a:spcAft>
          <a:spcPct val="0"/>
        </a:spcAft>
        <a:defRPr lang="en-US" sz="4000" kern="1200" cap="all" dirty="0">
          <a:solidFill>
            <a:srgbClr val="948A54"/>
          </a:solidFill>
          <a:latin typeface="Arial"/>
          <a:ea typeface="ＭＳ Ｐゴシック" pitchFamily="34" charset="-128"/>
          <a:cs typeface="Arial"/>
        </a:defRPr>
      </a:lvl1pPr>
      <a:lvl2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Arial"/>
          <a:ea typeface="ＭＳ Ｐゴシック" pitchFamily="34" charset="-128"/>
          <a:cs typeface="Arial"/>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Arial"/>
          <a:ea typeface="ＭＳ Ｐゴシック" pitchFamily="34" charset="-128"/>
          <a:cs typeface="Arial"/>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pitchFamily="34" charset="-128"/>
          <a:cs typeface="Arial"/>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ＭＳ Ｐゴシック" pitchFamily="34" charset="-128"/>
          <a:cs typeface="Arial"/>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ＭＳ Ｐゴシック"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609600"/>
            <a:ext cx="8001000" cy="1219200"/>
          </a:xfrm>
          <a:prstGeom prst="rect">
            <a:avLst/>
          </a:prstGeom>
        </p:spPr>
        <p:txBody>
          <a:bodyPr vert="horz" wrap="square" lIns="91440" tIns="45720" rIns="91440" bIns="45720" numCol="1" anchor="ctr" anchorCtr="0" compatLnSpc="1">
            <a:prstTxWarp prst="textNoShape">
              <a:avLst/>
            </a:prstTxWarp>
            <a:noAutofit/>
          </a:bodyPr>
          <a:lstStyle/>
          <a:p>
            <a:pPr lvl="0"/>
            <a:endParaRPr lang="en-US" altLang="en-US"/>
          </a:p>
        </p:txBody>
      </p:sp>
      <p:sp>
        <p:nvSpPr>
          <p:cNvPr id="1027" name="Text Placeholder 2"/>
          <p:cNvSpPr>
            <a:spLocks noGrp="1"/>
          </p:cNvSpPr>
          <p:nvPr>
            <p:ph type="body" idx="1"/>
          </p:nvPr>
        </p:nvSpPr>
        <p:spPr bwMode="auto">
          <a:xfrm>
            <a:off x="609600" y="2057400"/>
            <a:ext cx="80010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SecondClick to edit Master title style</a:t>
            </a:r>
            <a:endParaRPr lang="en-US" altLang="en-US"/>
          </a:p>
          <a:p>
            <a:pPr lvl="1"/>
            <a:r>
              <a:rPr lang="en-AU" altLang="en-US"/>
              <a:t> level</a:t>
            </a:r>
          </a:p>
          <a:p>
            <a:pPr lvl="2"/>
            <a:r>
              <a:rPr lang="en-AU" altLang="en-US"/>
              <a:t>Third level</a:t>
            </a:r>
          </a:p>
          <a:p>
            <a:pPr lvl="3"/>
            <a:r>
              <a:rPr lang="en-AU" altLang="en-US"/>
              <a:t>Fourth level</a:t>
            </a:r>
          </a:p>
          <a:p>
            <a:pPr lvl="4"/>
            <a:r>
              <a:rPr lang="en-AU" altLang="en-US"/>
              <a:t>Fifth level</a:t>
            </a:r>
            <a:endParaRPr lang="en-US" altLang="en-US"/>
          </a:p>
        </p:txBody>
      </p:sp>
    </p:spTree>
    <p:extLst>
      <p:ext uri="{BB962C8B-B14F-4D97-AF65-F5344CB8AC3E}">
        <p14:creationId xmlns:p14="http://schemas.microsoft.com/office/powerpoint/2010/main" val="2877021453"/>
      </p:ext>
    </p:extLst>
  </p:cSld>
  <p:clrMap bg1="lt1" tx1="dk1" bg2="lt2" tx2="dk2" accent1="accent1" accent2="accent2" accent3="accent3" accent4="accent4" accent5="accent5" accent6="accent6" hlink="hlink" folHlink="folHlink"/>
  <p:sldLayoutIdLst>
    <p:sldLayoutId id="2147484301" r:id="rId1"/>
    <p:sldLayoutId id="2147484302" r:id="rId2"/>
    <p:sldLayoutId id="2147484303" r:id="rId3"/>
    <p:sldLayoutId id="2147484304" r:id="rId4"/>
    <p:sldLayoutId id="2147484305" r:id="rId5"/>
    <p:sldLayoutId id="2147484306" r:id="rId6"/>
    <p:sldLayoutId id="2147484307" r:id="rId7"/>
    <p:sldLayoutId id="2147484308" r:id="rId8"/>
    <p:sldLayoutId id="2147484309" r:id="rId9"/>
    <p:sldLayoutId id="2147484310" r:id="rId10"/>
    <p:sldLayoutId id="2147484311" r:id="rId11"/>
  </p:sldLayoutIdLst>
  <p:hf sldNum="0" hdr="0" ftr="0" dt="0"/>
  <p:txStyles>
    <p:titleStyle>
      <a:lvl1pPr algn="ctr" defTabSz="457200" rtl="0" eaLnBrk="0" fontAlgn="base" hangingPunct="0">
        <a:spcBef>
          <a:spcPct val="0"/>
        </a:spcBef>
        <a:spcAft>
          <a:spcPct val="0"/>
        </a:spcAft>
        <a:defRPr sz="4000" kern="1200" cap="all">
          <a:solidFill>
            <a:schemeClr val="tx1"/>
          </a:solidFill>
          <a:latin typeface="Arial"/>
          <a:ea typeface="MS PGothic" panose="020B0600070205080204" pitchFamily="34" charset="-128"/>
          <a:cs typeface="Arial"/>
        </a:defRPr>
      </a:lvl1pPr>
      <a:lvl2pPr algn="ctr" defTabSz="457200" rtl="0" eaLnBrk="0" fontAlgn="base" hangingPunct="0">
        <a:spcBef>
          <a:spcPct val="0"/>
        </a:spcBef>
        <a:spcAft>
          <a:spcPct val="0"/>
        </a:spcAft>
        <a:defRPr sz="4000">
          <a:solidFill>
            <a:schemeClr val="tx1"/>
          </a:solidFill>
          <a:latin typeface="Arial" pitchFamily="34" charset="0"/>
          <a:ea typeface="MS PGothic" panose="020B0600070205080204" pitchFamily="34" charset="-128"/>
          <a:cs typeface="Arial" charset="0"/>
        </a:defRPr>
      </a:lvl2pPr>
      <a:lvl3pPr algn="ctr" defTabSz="457200" rtl="0" eaLnBrk="0" fontAlgn="base" hangingPunct="0">
        <a:spcBef>
          <a:spcPct val="0"/>
        </a:spcBef>
        <a:spcAft>
          <a:spcPct val="0"/>
        </a:spcAft>
        <a:defRPr sz="4000">
          <a:solidFill>
            <a:schemeClr val="tx1"/>
          </a:solidFill>
          <a:latin typeface="Arial" pitchFamily="34" charset="0"/>
          <a:ea typeface="MS PGothic" panose="020B0600070205080204" pitchFamily="34" charset="-128"/>
          <a:cs typeface="Arial" charset="0"/>
        </a:defRPr>
      </a:lvl3pPr>
      <a:lvl4pPr algn="ctr" defTabSz="457200" rtl="0" eaLnBrk="0" fontAlgn="base" hangingPunct="0">
        <a:spcBef>
          <a:spcPct val="0"/>
        </a:spcBef>
        <a:spcAft>
          <a:spcPct val="0"/>
        </a:spcAft>
        <a:defRPr sz="4000">
          <a:solidFill>
            <a:schemeClr val="tx1"/>
          </a:solidFill>
          <a:latin typeface="Arial" pitchFamily="34" charset="0"/>
          <a:ea typeface="MS PGothic" panose="020B0600070205080204" pitchFamily="34" charset="-128"/>
          <a:cs typeface="Arial" charset="0"/>
        </a:defRPr>
      </a:lvl4pPr>
      <a:lvl5pPr algn="ctr" defTabSz="457200" rtl="0" eaLnBrk="0" fontAlgn="base" hangingPunct="0">
        <a:spcBef>
          <a:spcPct val="0"/>
        </a:spcBef>
        <a:spcAft>
          <a:spcPct val="0"/>
        </a:spcAft>
        <a:defRPr sz="4000">
          <a:solidFill>
            <a:schemeClr val="tx1"/>
          </a:solidFill>
          <a:latin typeface="Arial" pitchFamily="34" charset="0"/>
          <a:ea typeface="MS PGothic" panose="020B0600070205080204" pitchFamily="34" charset="-128"/>
          <a:cs typeface="Arial" charset="0"/>
        </a:defRPr>
      </a:lvl5pPr>
      <a:lvl6pPr marL="457200" algn="ctr" defTabSz="457200" rtl="0" fontAlgn="base">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fontAlgn="base">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fontAlgn="base">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fontAlgn="base">
        <a:spcBef>
          <a:spcPct val="0"/>
        </a:spcBef>
        <a:spcAft>
          <a:spcPct val="0"/>
        </a:spcAft>
        <a:defRPr sz="4000">
          <a:solidFill>
            <a:schemeClr val="tx1"/>
          </a:solidFill>
          <a:latin typeface="Arial" pitchFamily="34" charset="0"/>
          <a:ea typeface="ＭＳ Ｐゴシック" pitchFamily="1"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Arial"/>
          <a:ea typeface="MS PGothic" panose="020B0600070205080204" pitchFamily="34" charset="-128"/>
          <a:cs typeface="Arial"/>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MS PGothic" panose="020B0600070205080204" pitchFamily="34" charset="-128"/>
          <a:cs typeface="Arial"/>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Arial"/>
          <a:ea typeface="MS PGothic" panose="020B0600070205080204" pitchFamily="34" charset="-128"/>
          <a:cs typeface="Arial"/>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Arial"/>
          <a:ea typeface="MS PGothic" panose="020B0600070205080204" pitchFamily="34" charset="-128"/>
          <a:cs typeface="Arial"/>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Arial"/>
          <a:ea typeface="MS PGothic" panose="020B0600070205080204"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0.xml.rels><?xml version="1.0" encoding="UTF-8" standalone="yes"?>
<Relationships xmlns="http://schemas.openxmlformats.org/package/2006/relationships"><Relationship Id="rId2" Type="http://schemas.openxmlformats.org/officeDocument/2006/relationships/image" Target="../media/image80.tmp"/><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81.wmf"/><Relationship Id="rId5" Type="http://schemas.openxmlformats.org/officeDocument/2006/relationships/oleObject" Target="../embeddings/oleObject38.bin"/><Relationship Id="rId4" Type="http://schemas.openxmlformats.org/officeDocument/2006/relationships/image" Target="../media/image88.png"/></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82.wmf"/><Relationship Id="rId4" Type="http://schemas.openxmlformats.org/officeDocument/2006/relationships/oleObject" Target="../embeddings/oleObject39.bin"/></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83.tmp"/><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image" Target="../media/image85.png"/><Relationship Id="rId4" Type="http://schemas.openxmlformats.org/officeDocument/2006/relationships/oleObject" Target="../embeddings/oleObject40.bin"/></Relationships>
</file>

<file path=ppt/slides/_rels/slide10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87.tmp"/><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4.tmp"/></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slideLayout" Target="../slideLayouts/slideLayout2.xml"/><Relationship Id="rId7" Type="http://schemas.openxmlformats.org/officeDocument/2006/relationships/image" Target="../media/image5.wmf"/><Relationship Id="rId2" Type="http://schemas.openxmlformats.org/officeDocument/2006/relationships/tags" Target="../tags/tag10.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7.wmf"/><Relationship Id="rId5" Type="http://schemas.openxmlformats.org/officeDocument/2006/relationships/image" Target="../media/image8.png"/><Relationship Id="rId10" Type="http://schemas.openxmlformats.org/officeDocument/2006/relationships/oleObject" Target="../embeddings/oleObject3.bin"/><Relationship Id="rId4" Type="http://schemas.openxmlformats.org/officeDocument/2006/relationships/notesSlide" Target="../notesSlides/notesSlide14.xml"/><Relationship Id="rId9" Type="http://schemas.openxmlformats.org/officeDocument/2006/relationships/image" Target="../media/image6.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2.xml"/><Relationship Id="rId7" Type="http://schemas.openxmlformats.org/officeDocument/2006/relationships/oleObject" Target="../embeddings/oleObject5.bin"/><Relationship Id="rId2" Type="http://schemas.openxmlformats.org/officeDocument/2006/relationships/tags" Target="../tags/tag18.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slideLayout" Target="../slideLayouts/slideLayout2.xml"/><Relationship Id="rId7" Type="http://schemas.openxmlformats.org/officeDocument/2006/relationships/image" Target="../media/image13.png"/><Relationship Id="rId2" Type="http://schemas.openxmlformats.org/officeDocument/2006/relationships/tags" Target="../tags/tag19.xml"/><Relationship Id="rId1" Type="http://schemas.openxmlformats.org/officeDocument/2006/relationships/vmlDrawing" Target="../drawings/vmlDrawing3.vml"/><Relationship Id="rId6" Type="http://schemas.openxmlformats.org/officeDocument/2006/relationships/image" Target="../media/image130.png"/><Relationship Id="rId11" Type="http://schemas.openxmlformats.org/officeDocument/2006/relationships/image" Target="../media/image11.emf"/><Relationship Id="rId5" Type="http://schemas.openxmlformats.org/officeDocument/2006/relationships/image" Target="../media/image12.png"/><Relationship Id="rId10" Type="http://schemas.openxmlformats.org/officeDocument/2006/relationships/oleObject" Target="../embeddings/oleObject7.bin"/><Relationship Id="rId4" Type="http://schemas.openxmlformats.org/officeDocument/2006/relationships/notesSlide" Target="../notesSlides/notesSlide24.xml"/><Relationship Id="rId9" Type="http://schemas.openxmlformats.org/officeDocument/2006/relationships/image" Target="../media/image10.e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5.wmf"/><Relationship Id="rId3" Type="http://schemas.openxmlformats.org/officeDocument/2006/relationships/slideLayout" Target="../slideLayouts/slideLayout2.xml"/><Relationship Id="rId7" Type="http://schemas.openxmlformats.org/officeDocument/2006/relationships/image" Target="../media/image19.png"/><Relationship Id="rId12" Type="http://schemas.openxmlformats.org/officeDocument/2006/relationships/oleObject" Target="../embeddings/oleObject10.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image" Target="../media/image17.png"/><Relationship Id="rId11" Type="http://schemas.openxmlformats.org/officeDocument/2006/relationships/image" Target="../media/image10.emf"/><Relationship Id="rId5" Type="http://schemas.openxmlformats.org/officeDocument/2006/relationships/image" Target="../media/image16.png"/><Relationship Id="rId10" Type="http://schemas.openxmlformats.org/officeDocument/2006/relationships/oleObject" Target="../embeddings/oleObject9.bin"/><Relationship Id="rId4" Type="http://schemas.openxmlformats.org/officeDocument/2006/relationships/notesSlide" Target="../notesSlides/notesSlide25.xml"/><Relationship Id="rId9" Type="http://schemas.openxmlformats.org/officeDocument/2006/relationships/image" Target="../media/image1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slideLayout" Target="../slideLayouts/slideLayout2.xml"/><Relationship Id="rId7" Type="http://schemas.openxmlformats.org/officeDocument/2006/relationships/oleObject" Target="../embeddings/oleObject11.bin"/><Relationship Id="rId12" Type="http://schemas.openxmlformats.org/officeDocument/2006/relationships/image" Target="../media/image15.wmf"/><Relationship Id="rId2" Type="http://schemas.openxmlformats.org/officeDocument/2006/relationships/tags" Target="../tags/tag21.xml"/><Relationship Id="rId1" Type="http://schemas.openxmlformats.org/officeDocument/2006/relationships/vmlDrawing" Target="../drawings/vmlDrawing5.vml"/><Relationship Id="rId6" Type="http://schemas.openxmlformats.org/officeDocument/2006/relationships/image" Target="../media/image23.png"/><Relationship Id="rId11" Type="http://schemas.openxmlformats.org/officeDocument/2006/relationships/oleObject" Target="../embeddings/oleObject13.bin"/><Relationship Id="rId5" Type="http://schemas.openxmlformats.org/officeDocument/2006/relationships/image" Target="../media/image20.png"/><Relationship Id="rId10" Type="http://schemas.openxmlformats.org/officeDocument/2006/relationships/image" Target="../media/image19.emf"/><Relationship Id="rId4" Type="http://schemas.openxmlformats.org/officeDocument/2006/relationships/notesSlide" Target="../notesSlides/notesSlide26.xml"/><Relationship Id="rId9" Type="http://schemas.openxmlformats.org/officeDocument/2006/relationships/oleObject" Target="../embeddings/oleObject12.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2.xml"/><Relationship Id="rId6" Type="http://schemas.openxmlformats.org/officeDocument/2006/relationships/image" Target="../media/image24.png"/><Relationship Id="rId5" Type="http://schemas.openxmlformats.org/officeDocument/2006/relationships/image" Target="../media/image22.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7.wmf"/><Relationship Id="rId5" Type="http://schemas.openxmlformats.org/officeDocument/2006/relationships/oleObject" Target="../embeddings/oleObject14.bin"/><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4.png"/><Relationship Id="rId5" Type="http://schemas.openxmlformats.org/officeDocument/2006/relationships/image" Target="../media/image30.wmf"/><Relationship Id="rId4" Type="http://schemas.openxmlformats.org/officeDocument/2006/relationships/oleObject" Target="../embeddings/oleObject15.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1.wmf"/><Relationship Id="rId4" Type="http://schemas.openxmlformats.org/officeDocument/2006/relationships/oleObject" Target="../embeddings/oleObject16.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4.xml"/><Relationship Id="rId7"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8.bin"/><Relationship Id="rId5" Type="http://schemas.openxmlformats.org/officeDocument/2006/relationships/image" Target="../media/image34.wmf"/><Relationship Id="rId4" Type="http://schemas.openxmlformats.org/officeDocument/2006/relationships/oleObject" Target="../embeddings/oleObject17.bin"/></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45.xml"/><Relationship Id="rId7" Type="http://schemas.openxmlformats.org/officeDocument/2006/relationships/image" Target="../media/image37.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20.bin"/><Relationship Id="rId11" Type="http://schemas.openxmlformats.org/officeDocument/2006/relationships/image" Target="../media/image39.wmf"/><Relationship Id="rId5" Type="http://schemas.openxmlformats.org/officeDocument/2006/relationships/image" Target="../media/image36.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38.emf"/></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0.tmp"/><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41.png"/><Relationship Id="rId4" Type="http://schemas.openxmlformats.org/officeDocument/2006/relationships/oleObject" Target="../embeddings/oleObject23.bin"/></Relationships>
</file>

<file path=ppt/slides/_rels/slide6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43.wmf"/><Relationship Id="rId4" Type="http://schemas.openxmlformats.org/officeDocument/2006/relationships/oleObject" Target="../embeddings/oleObject24.bin"/></Relationships>
</file>

<file path=ppt/slides/_rels/slide6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45.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46.wmf"/><Relationship Id="rId4" Type="http://schemas.openxmlformats.org/officeDocument/2006/relationships/oleObject" Target="../embeddings/oleObject25.bin"/></Relationships>
</file>

<file path=ppt/slides/_rels/slide66.xml.rels><?xml version="1.0" encoding="UTF-8" standalone="yes"?>
<Relationships xmlns="http://schemas.openxmlformats.org/package/2006/relationships"><Relationship Id="rId2" Type="http://schemas.openxmlformats.org/officeDocument/2006/relationships/image" Target="../media/image47.tmp"/><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48.wmf"/><Relationship Id="rId4" Type="http://schemas.openxmlformats.org/officeDocument/2006/relationships/oleObject" Target="../embeddings/oleObject26.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9.wmf"/><Relationship Id="rId5" Type="http://schemas.openxmlformats.org/officeDocument/2006/relationships/oleObject" Target="../embeddings/oleObject27.bin"/><Relationship Id="rId4" Type="http://schemas.openxmlformats.org/officeDocument/2006/relationships/image" Target="../media/image54.png"/></Relationships>
</file>

<file path=ppt/slides/_rels/slide7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1.tmp"/><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52.png"/><Relationship Id="rId4" Type="http://schemas.openxmlformats.org/officeDocument/2006/relationships/oleObject" Target="../embeddings/oleObject28.bin"/></Relationships>
</file>

<file path=ppt/slides/_rels/slide7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6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56.wmf"/><Relationship Id="rId2" Type="http://schemas.openxmlformats.org/officeDocument/2006/relationships/tags" Target="../tags/tag31.xml"/><Relationship Id="rId1" Type="http://schemas.openxmlformats.org/officeDocument/2006/relationships/vmlDrawing" Target="../drawings/vmlDrawing17.vml"/><Relationship Id="rId6" Type="http://schemas.openxmlformats.org/officeDocument/2006/relationships/oleObject" Target="../embeddings/oleObject29.bin"/><Relationship Id="rId5" Type="http://schemas.openxmlformats.org/officeDocument/2006/relationships/image" Target="../media/image62.png"/><Relationship Id="rId4" Type="http://schemas.openxmlformats.org/officeDocument/2006/relationships/notesSlide" Target="../notesSlides/notesSlide66.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63.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tags" Target="../tags/tag33.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13.png"/></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59.wmf"/><Relationship Id="rId2" Type="http://schemas.openxmlformats.org/officeDocument/2006/relationships/tags" Target="../tags/tag34.xml"/><Relationship Id="rId1" Type="http://schemas.openxmlformats.org/officeDocument/2006/relationships/vmlDrawing" Target="../drawings/vmlDrawing18.vml"/><Relationship Id="rId6" Type="http://schemas.openxmlformats.org/officeDocument/2006/relationships/oleObject" Target="../embeddings/oleObject30.bin"/><Relationship Id="rId5" Type="http://schemas.openxmlformats.org/officeDocument/2006/relationships/image" Target="../media/image67.png"/><Relationship Id="rId4" Type="http://schemas.openxmlformats.org/officeDocument/2006/relationships/notesSlide" Target="../notesSlides/notesSlide69.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35.xml"/><Relationship Id="rId5" Type="http://schemas.openxmlformats.org/officeDocument/2006/relationships/image" Target="../media/image64.png"/><Relationship Id="rId4" Type="http://schemas.openxmlformats.org/officeDocument/2006/relationships/image" Target="../media/image61.png"/></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65.wmf"/><Relationship Id="rId2" Type="http://schemas.openxmlformats.org/officeDocument/2006/relationships/tags" Target="../tags/tag36.xml"/><Relationship Id="rId1" Type="http://schemas.openxmlformats.org/officeDocument/2006/relationships/vmlDrawing" Target="../drawings/vmlDrawing19.vml"/><Relationship Id="rId6" Type="http://schemas.openxmlformats.org/officeDocument/2006/relationships/oleObject" Target="../embeddings/oleObject31.bin"/><Relationship Id="rId5" Type="http://schemas.openxmlformats.org/officeDocument/2006/relationships/image" Target="../media/image71.png"/><Relationship Id="rId4" Type="http://schemas.openxmlformats.org/officeDocument/2006/relationships/notesSlide" Target="../notesSlides/notesSlide71.xml"/></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vmlDrawing" Target="../drawings/vmlDrawing20.vml"/><Relationship Id="rId6" Type="http://schemas.openxmlformats.org/officeDocument/2006/relationships/image" Target="../media/image66.wmf"/><Relationship Id="rId5" Type="http://schemas.openxmlformats.org/officeDocument/2006/relationships/oleObject" Target="../embeddings/oleObject32.bin"/><Relationship Id="rId4" Type="http://schemas.openxmlformats.org/officeDocument/2006/relationships/notesSlide" Target="../notesSlides/notesSlide72.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ags" Target="../tags/tag38.xml"/><Relationship Id="rId5" Type="http://schemas.openxmlformats.org/officeDocument/2006/relationships/image" Target="../media/image68.png"/><Relationship Id="rId4" Type="http://schemas.openxmlformats.org/officeDocument/2006/relationships/image" Target="../media/image61.png"/></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89.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slideLayout" Target="../slideLayouts/slideLayout12.xml"/><Relationship Id="rId7" Type="http://schemas.openxmlformats.org/officeDocument/2006/relationships/oleObject" Target="../embeddings/oleObject34.bin"/><Relationship Id="rId2" Type="http://schemas.openxmlformats.org/officeDocument/2006/relationships/tags" Target="../tags/tag40.xml"/><Relationship Id="rId1" Type="http://schemas.openxmlformats.org/officeDocument/2006/relationships/vmlDrawing" Target="../drawings/vmlDrawing21.vml"/><Relationship Id="rId6" Type="http://schemas.openxmlformats.org/officeDocument/2006/relationships/image" Target="../media/image69.wmf"/><Relationship Id="rId5" Type="http://schemas.openxmlformats.org/officeDocument/2006/relationships/oleObject" Target="../embeddings/oleObject33.bin"/><Relationship Id="rId4" Type="http://schemas.openxmlformats.org/officeDocument/2006/relationships/notesSlide" Target="../notesSlides/notesSlide7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41.xml"/><Relationship Id="rId1" Type="http://schemas.openxmlformats.org/officeDocument/2006/relationships/vmlDrawing" Target="../drawings/vmlDrawing22.vml"/><Relationship Id="rId6" Type="http://schemas.openxmlformats.org/officeDocument/2006/relationships/image" Target="../media/image71.wmf"/><Relationship Id="rId5" Type="http://schemas.openxmlformats.org/officeDocument/2006/relationships/oleObject" Target="../embeddings/oleObject35.bin"/><Relationship Id="rId4" Type="http://schemas.openxmlformats.org/officeDocument/2006/relationships/notesSlide" Target="../notesSlides/notesSlide76.xml"/></Relationships>
</file>

<file path=ppt/slides/_rels/slide9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77.xml"/><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82.xml"/><Relationship Id="rId7" Type="http://schemas.openxmlformats.org/officeDocument/2006/relationships/image" Target="../media/image77.png"/><Relationship Id="rId2" Type="http://schemas.openxmlformats.org/officeDocument/2006/relationships/slideLayout" Target="../slideLayouts/slideLayout2.xml"/><Relationship Id="rId1" Type="http://schemas.openxmlformats.org/officeDocument/2006/relationships/tags" Target="../tags/tag46.xml"/><Relationship Id="rId6" Type="http://schemas.openxmlformats.org/officeDocument/2006/relationships/image" Target="../media/image76.png"/><Relationship Id="rId5" Type="http://schemas.openxmlformats.org/officeDocument/2006/relationships/hyperlink" Target="../../../Seventh%20Edition/TurningPoint/References/Beta-mean.xls" TargetMode="External"/><Relationship Id="rId4" Type="http://schemas.openxmlformats.org/officeDocument/2006/relationships/hyperlink" Target="Hyperlinks/Excel%20Workbooks/Beta-mean.xls" TargetMode="Externa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84.png"/><Relationship Id="rId5" Type="http://schemas.openxmlformats.org/officeDocument/2006/relationships/image" Target="../media/image78.wmf"/><Relationship Id="rId4" Type="http://schemas.openxmlformats.org/officeDocument/2006/relationships/oleObject" Target="../embeddings/oleObject36.bin"/></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79.wmf"/><Relationship Id="rId4" Type="http://schemas.openxmlformats.org/officeDocument/2006/relationships/oleObject" Target="../embeddings/oleObject37.bin"/></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6517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a:xfrm>
            <a:off x="395288" y="1268413"/>
            <a:ext cx="8424862" cy="4114800"/>
          </a:xfrm>
        </p:spPr>
        <p:txBody>
          <a:bodyPr/>
          <a:lstStyle/>
          <a:p>
            <a:pPr marL="0" indent="0" algn="just">
              <a:buNone/>
              <a:defRPr/>
            </a:pPr>
            <a:r>
              <a:rPr lang="en-US" altLang="en-US" sz="2400" dirty="0">
                <a:latin typeface="Trebuchet MS" pitchFamily="34" charset="0"/>
              </a:rPr>
              <a:t>The jury does not know which hypothesis is true. They must make a decision on the basis of evidence presented. </a:t>
            </a:r>
          </a:p>
          <a:p>
            <a:pPr marL="0" indent="0" algn="just" eaLnBrk="1" hangingPunct="1">
              <a:spcAft>
                <a:spcPts val="1200"/>
              </a:spcAft>
              <a:buFontTx/>
              <a:buNone/>
              <a:defRPr/>
            </a:pPr>
            <a:r>
              <a:rPr lang="en-US" sz="2400" dirty="0">
                <a:latin typeface="Trebuchet MS"/>
                <a:ea typeface="MS PGothic" charset="0"/>
                <a:cs typeface="Trebuchet MS"/>
              </a:rPr>
              <a:t>In the language of statistics convicting the defendant is called </a:t>
            </a:r>
          </a:p>
          <a:p>
            <a:pPr marL="455613" indent="1588" algn="just" eaLnBrk="1" hangingPunct="1">
              <a:spcAft>
                <a:spcPts val="1200"/>
              </a:spcAft>
              <a:buFontTx/>
              <a:buNone/>
              <a:tabLst>
                <a:tab pos="457200" algn="l"/>
              </a:tabLst>
              <a:defRPr/>
            </a:pPr>
            <a:r>
              <a:rPr lang="en-US" sz="2400" i="1" dirty="0">
                <a:solidFill>
                  <a:schemeClr val="tx1">
                    <a:lumMod val="75000"/>
                    <a:lumOff val="25000"/>
                  </a:schemeClr>
                </a:solidFill>
                <a:latin typeface="Trebuchet MS"/>
                <a:ea typeface="MS PGothic" charset="0"/>
                <a:cs typeface="Trebuchet MS"/>
              </a:rPr>
              <a:t>rejecting the null hypothesis (the defendant is innocent) in favor of the alternative hypothesis (the defendant is guilty)</a:t>
            </a:r>
            <a:r>
              <a:rPr lang="en-US" sz="2400" dirty="0">
                <a:solidFill>
                  <a:schemeClr val="tx1">
                    <a:lumMod val="75000"/>
                    <a:lumOff val="25000"/>
                  </a:schemeClr>
                </a:solidFill>
                <a:latin typeface="Trebuchet MS"/>
                <a:ea typeface="MS PGothic" charset="0"/>
                <a:cs typeface="Trebuchet MS"/>
              </a:rPr>
              <a:t>. </a:t>
            </a:r>
          </a:p>
          <a:p>
            <a:pPr marL="0" indent="0" algn="just" eaLnBrk="1" hangingPunct="1">
              <a:spcAft>
                <a:spcPts val="1200"/>
              </a:spcAft>
              <a:buFontTx/>
              <a:buNone/>
              <a:defRPr/>
            </a:pPr>
            <a:r>
              <a:rPr lang="en-US" sz="2400" dirty="0">
                <a:latin typeface="Trebuchet MS"/>
                <a:ea typeface="MS PGothic" charset="0"/>
                <a:cs typeface="Trebuchet MS"/>
              </a:rPr>
              <a:t>That is, the jury is saying that there is enough evidence to conclude that the defendant is guilty (i.e., there is enough evidence to support the alternative hypothesis). </a:t>
            </a:r>
          </a:p>
          <a:p>
            <a:pPr marL="0" indent="0" eaLnBrk="1" hangingPunct="1">
              <a:buFontTx/>
              <a:buNone/>
              <a:defRPr/>
            </a:pPr>
            <a:endParaRPr lang="en-US" sz="2400" dirty="0">
              <a:latin typeface="Trebuchet MS"/>
              <a:ea typeface="MS PGothic" charset="0"/>
              <a:cs typeface="Trebuchet MS"/>
            </a:endParaRPr>
          </a:p>
          <a:p>
            <a:pPr marL="0" indent="0" eaLnBrk="1" hangingPunct="1">
              <a:buFontTx/>
              <a:buNone/>
              <a:defRPr/>
            </a:pPr>
            <a:endParaRPr lang="en-US" sz="2400" dirty="0">
              <a:latin typeface="Trebuchet MS"/>
              <a:ea typeface="MS PGothic" charset="0"/>
              <a:cs typeface="Trebuchet MS"/>
            </a:endParaRPr>
          </a:p>
        </p:txBody>
      </p:sp>
      <p:sp>
        <p:nvSpPr>
          <p:cNvPr id="39939" name="Rectangle 2"/>
          <p:cNvSpPr txBox="1">
            <a:spLocks noChangeArrowheads="1"/>
          </p:cNvSpPr>
          <p:nvPr/>
        </p:nvSpPr>
        <p:spPr bwMode="auto">
          <a:xfrm>
            <a:off x="395288" y="404813"/>
            <a:ext cx="7772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sz="2400" baseline="-25000">
                <a:solidFill>
                  <a:schemeClr val="tx1"/>
                </a:solidFill>
                <a:latin typeface="Times" charset="0"/>
                <a:ea typeface="MS PGothic" pitchFamily="34" charset="-128"/>
              </a:defRPr>
            </a:lvl1pPr>
            <a:lvl2pPr marL="742950" indent="-285750" defTabSz="457200">
              <a:defRPr sz="2400" baseline="-25000">
                <a:solidFill>
                  <a:schemeClr val="tx1"/>
                </a:solidFill>
                <a:latin typeface="Times" charset="0"/>
                <a:ea typeface="MS PGothic" pitchFamily="34" charset="-128"/>
              </a:defRPr>
            </a:lvl2pPr>
            <a:lvl3pPr marL="1143000" indent="-228600" defTabSz="457200">
              <a:defRPr sz="2400" baseline="-25000">
                <a:solidFill>
                  <a:schemeClr val="tx1"/>
                </a:solidFill>
                <a:latin typeface="Times" charset="0"/>
                <a:ea typeface="MS PGothic" pitchFamily="34" charset="-128"/>
              </a:defRPr>
            </a:lvl3pPr>
            <a:lvl4pPr marL="1600200" indent="-228600" defTabSz="457200">
              <a:defRPr sz="2400" baseline="-25000">
                <a:solidFill>
                  <a:schemeClr val="tx1"/>
                </a:solidFill>
                <a:latin typeface="Times" charset="0"/>
                <a:ea typeface="MS PGothic" pitchFamily="34" charset="-128"/>
              </a:defRPr>
            </a:lvl4pPr>
            <a:lvl5pPr marL="2057400" indent="-228600" defTabSz="457200">
              <a:defRPr sz="2400" baseline="-25000">
                <a:solidFill>
                  <a:schemeClr val="tx1"/>
                </a:solidFill>
                <a:latin typeface="Times" charset="0"/>
                <a:ea typeface="MS PGothic" pitchFamily="34" charset="-128"/>
              </a:defRPr>
            </a:lvl5pPr>
            <a:lvl6pPr marL="25146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3200" baseline="0" dirty="0">
                <a:solidFill>
                  <a:srgbClr val="EA0088"/>
                </a:solidFill>
                <a:latin typeface="Trebuchet MS" pitchFamily="34" charset="0"/>
              </a:rPr>
              <a:t>In a criminal trial…</a:t>
            </a:r>
            <a:endParaRPr lang="en-US" altLang="en-US" sz="3200" baseline="0" dirty="0">
              <a:solidFill>
                <a:srgbClr val="EA0088"/>
              </a:solidFill>
              <a:latin typeface="Trebuchet MS" pitchFamily="34" charset="0"/>
              <a:cs typeface="Arial" pitchFamily="34" charset="0"/>
            </a:endParaRP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10</a:t>
            </a:fld>
            <a:endParaRPr lang="en-AU" altLang="en-US" sz="1400" b="1" baseline="0" dirty="0">
              <a:latin typeface="Trebuchet MS" pitchFamily="34" charset="0"/>
            </a:endParaRPr>
          </a:p>
        </p:txBody>
      </p:sp>
    </p:spTree>
    <p:custDataLst>
      <p:tags r:id="rId1"/>
    </p:custData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8229600" cy="884238"/>
          </a:xfrm>
        </p:spPr>
        <p:txBody>
          <a:bodyPr/>
          <a:lstStyle/>
          <a:p>
            <a:pPr algn="l">
              <a:defRPr/>
            </a:pPr>
            <a:r>
              <a:rPr lang="en-US" altLang="en-US" cap="none" dirty="0">
                <a:solidFill>
                  <a:srgbClr val="EA0088"/>
                </a:solidFill>
                <a:latin typeface="Trebuchet MS" pitchFamily="34" charset="0"/>
              </a:rPr>
              <a:t>Factors that identify…</a:t>
            </a:r>
            <a:endParaRPr cap="none" dirty="0"/>
          </a:p>
        </p:txBody>
      </p:sp>
      <p:sp>
        <p:nvSpPr>
          <p:cNvPr id="4" name="Slide Number Placeholder 3"/>
          <p:cNvSpPr txBox="1">
            <a:spLocks/>
          </p:cNvSpPr>
          <p:nvPr/>
        </p:nvSpPr>
        <p:spPr bwMode="auto">
          <a:xfrm>
            <a:off x="8316416" y="0"/>
            <a:ext cx="827584"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100</a:t>
            </a:fld>
            <a:endParaRPr lang="en-AU" altLang="en-US" sz="1400" b="1" baseline="0" dirty="0">
              <a:latin typeface="Trebuchet MS" pitchFamily="34" charset="0"/>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287" y="1916832"/>
            <a:ext cx="8183849" cy="1806161"/>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Title 1"/>
          <p:cNvSpPr>
            <a:spLocks noGrp="1"/>
          </p:cNvSpPr>
          <p:nvPr>
            <p:ph type="title"/>
          </p:nvPr>
        </p:nvSpPr>
        <p:spPr bwMode="auto">
          <a:xfrm>
            <a:off x="572294" y="620688"/>
            <a:ext cx="8229600" cy="884238"/>
          </a:xfrm>
          <a:noFill/>
          <a:extLst>
            <a:ext uri="{909E8E84-426E-40DD-AFC4-6F175D3DCCD1}">
              <a14:hiddenFill xmlns:a14="http://schemas.microsoft.com/office/drawing/2010/main">
                <a:solidFill>
                  <a:srgbClr val="FFFFFF"/>
                </a:solidFill>
              </a14:hiddenFill>
            </a:ext>
          </a:extLst>
        </p:spPr>
        <p:txBody>
          <a:bodyPr wrap="square" numCol="1" anchorCtr="0" compatLnSpc="1">
            <a:prstTxWarp prst="textNoShape">
              <a:avLst/>
            </a:prstTxWarp>
          </a:bodyPr>
          <a:lstStyle/>
          <a:p>
            <a:pPr algn="l" fontAlgn="base">
              <a:spcAft>
                <a:spcPct val="0"/>
              </a:spcAft>
            </a:pPr>
            <a:r>
              <a:rPr altLang="en-US" sz="3200" cap="none" dirty="0">
                <a:solidFill>
                  <a:srgbClr val="EA0088"/>
                </a:solidFill>
                <a:latin typeface="Trebuchet MS" pitchFamily="34" charset="0"/>
                <a:ea typeface="MS PGothic" pitchFamily="34" charset="-128"/>
              </a:rPr>
              <a:t>Example 5: </a:t>
            </a:r>
            <a:r>
              <a:rPr lang="en-US" altLang="en-US" sz="3200" cap="none" dirty="0">
                <a:solidFill>
                  <a:srgbClr val="EA0088"/>
                </a:solidFill>
                <a:latin typeface="Trebuchet MS" pitchFamily="34" charset="0"/>
                <a:ea typeface="MS PGothic" pitchFamily="34" charset="-128"/>
              </a:rPr>
              <a:t>Is the market share large enough to introduce a new product?</a:t>
            </a:r>
            <a:br>
              <a:rPr lang="en-US" altLang="en-US" sz="3200" cap="none" dirty="0">
                <a:solidFill>
                  <a:srgbClr val="EA0088"/>
                </a:solidFill>
                <a:latin typeface="Trebuchet MS" pitchFamily="34" charset="0"/>
                <a:ea typeface="MS PGothic" pitchFamily="34" charset="-128"/>
              </a:rPr>
            </a:br>
            <a:r>
              <a:rPr lang="en-US" altLang="en-US" sz="2400" i="1" cap="none" dirty="0">
                <a:solidFill>
                  <a:srgbClr val="EA0088"/>
                </a:solidFill>
                <a:latin typeface="Trebuchet MS" pitchFamily="34" charset="0"/>
                <a:ea typeface="MS PGothic" pitchFamily="34" charset="-128"/>
              </a:rPr>
              <a:t>(Example 12.7, page 509)</a:t>
            </a:r>
            <a:endParaRPr altLang="en-US" sz="2400" i="1" cap="none" dirty="0">
              <a:solidFill>
                <a:srgbClr val="EA0088"/>
              </a:solidFill>
              <a:latin typeface="Trebuchet MS" pitchFamily="34" charset="0"/>
              <a:ea typeface="MS PGothic" pitchFamily="34" charset="-128"/>
            </a:endParaRPr>
          </a:p>
        </p:txBody>
      </p:sp>
      <p:sp>
        <p:nvSpPr>
          <p:cNvPr id="198658" name="Rectangle 2"/>
          <p:cNvSpPr>
            <a:spLocks noGrp="1" noChangeArrowheads="1"/>
          </p:cNvSpPr>
          <p:nvPr>
            <p:ph idx="1"/>
          </p:nvPr>
        </p:nvSpPr>
        <p:spPr>
          <a:xfrm>
            <a:off x="539552" y="1916832"/>
            <a:ext cx="8001000" cy="3168352"/>
          </a:xfrm>
        </p:spPr>
        <p:txBody>
          <a:bodyPr/>
          <a:lstStyle/>
          <a:p>
            <a:pPr marL="0" indent="0" algn="just" defTabSz="92075">
              <a:lnSpc>
                <a:spcPct val="90000"/>
              </a:lnSpc>
              <a:spcAft>
                <a:spcPts val="1200"/>
              </a:spcAft>
              <a:buNone/>
            </a:pPr>
            <a:r>
              <a:rPr lang="en-US" altLang="en-US" sz="2400" dirty="0">
                <a:solidFill>
                  <a:schemeClr val="accent1"/>
                </a:solidFill>
                <a:latin typeface="Trebuchet MS" pitchFamily="34" charset="0"/>
              </a:rPr>
              <a:t>XM12-07</a:t>
            </a:r>
            <a:r>
              <a:rPr lang="en-US" altLang="en-US" sz="2400" dirty="0">
                <a:latin typeface="Trebuchet MS" pitchFamily="34" charset="0"/>
              </a:rPr>
              <a:t> After careful analysis, a company contemplating the introduction of a new product has determined that it must capture a market share of 10% to break even. Anything greater than 10% will result in a profit for the company. In a survey, 400 potential customers are asked whether or not they would purchase the product and their responses were recorded. If 52 people respond affirmatively, is this enough evidence to enable the company to conclude that the product will produce a profit? (Use </a:t>
            </a:r>
            <a:r>
              <a:rPr lang="en-US" altLang="en-US" sz="2400" dirty="0">
                <a:latin typeface="Trebuchet MS" pitchFamily="34" charset="0"/>
                <a:sym typeface="Symbol"/>
              </a:rPr>
              <a:t></a:t>
            </a:r>
            <a:r>
              <a:rPr lang="en-US" altLang="en-US" sz="2400" dirty="0">
                <a:latin typeface="Trebuchet MS" pitchFamily="34" charset="0"/>
              </a:rPr>
              <a:t> = 0.05.)</a:t>
            </a:r>
          </a:p>
        </p:txBody>
      </p:sp>
      <p:sp>
        <p:nvSpPr>
          <p:cNvPr id="4" name="Slide Number Placeholder 3"/>
          <p:cNvSpPr txBox="1">
            <a:spLocks/>
          </p:cNvSpPr>
          <p:nvPr/>
        </p:nvSpPr>
        <p:spPr bwMode="auto">
          <a:xfrm>
            <a:off x="8316416" y="0"/>
            <a:ext cx="827584"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101</a:t>
            </a:fld>
            <a:endParaRPr lang="en-AU" altLang="en-US" sz="1400" b="1" baseline="0" dirty="0">
              <a:latin typeface="Trebuchet MS" pitchFamily="34"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8" name="Title 1"/>
          <p:cNvSpPr>
            <a:spLocks noGrp="1"/>
          </p:cNvSpPr>
          <p:nvPr>
            <p:ph type="title"/>
          </p:nvPr>
        </p:nvSpPr>
        <p:spPr bwMode="auto">
          <a:xfrm>
            <a:off x="432110" y="260648"/>
            <a:ext cx="8229600" cy="884238"/>
          </a:xfrm>
          <a:noFill/>
          <a:extLst>
            <a:ext uri="{909E8E84-426E-40DD-AFC4-6F175D3DCCD1}">
              <a14:hiddenFill xmlns:a14="http://schemas.microsoft.com/office/drawing/2010/main">
                <a:solidFill>
                  <a:srgbClr val="FFFFFF"/>
                </a:solidFill>
              </a14:hiddenFill>
            </a:ext>
          </a:extLst>
        </p:spPr>
        <p:txBody>
          <a:bodyPr wrap="square" numCol="1" anchorCtr="0" compatLnSpc="1">
            <a:prstTxWarp prst="textNoShape">
              <a:avLst/>
            </a:prstTxWarp>
          </a:bodyPr>
          <a:lstStyle/>
          <a:p>
            <a:pPr algn="just" fontAlgn="base">
              <a:spcAft>
                <a:spcPct val="0"/>
              </a:spcAft>
            </a:pPr>
            <a:r>
              <a:rPr altLang="en-US" sz="3200" cap="none" dirty="0">
                <a:solidFill>
                  <a:srgbClr val="EA0088"/>
                </a:solidFill>
                <a:latin typeface="Trebuchet MS" pitchFamily="34" charset="0"/>
                <a:ea typeface="MS PGothic" pitchFamily="34" charset="-128"/>
              </a:rPr>
              <a:t>Example 5: Solution</a:t>
            </a:r>
          </a:p>
        </p:txBody>
      </p:sp>
      <p:sp>
        <p:nvSpPr>
          <p:cNvPr id="196609" name="Rectangle 2"/>
          <p:cNvSpPr>
            <a:spLocks noGrp="1" noChangeArrowheads="1"/>
          </p:cNvSpPr>
          <p:nvPr>
            <p:ph idx="1"/>
          </p:nvPr>
        </p:nvSpPr>
        <p:spPr>
          <a:xfrm>
            <a:off x="539552" y="1196752"/>
            <a:ext cx="8001000" cy="4297363"/>
          </a:xfrm>
        </p:spPr>
        <p:txBody>
          <a:bodyPr/>
          <a:lstStyle/>
          <a:p>
            <a:pPr marL="0" indent="0" algn="just">
              <a:buFont typeface="Arial" pitchFamily="34" charset="0"/>
              <a:buNone/>
            </a:pPr>
            <a:r>
              <a:rPr lang="en-US" altLang="en-US" sz="2200" b="1" dirty="0">
                <a:solidFill>
                  <a:schemeClr val="accent1"/>
                </a:solidFill>
                <a:latin typeface="Trebuchet MS" pitchFamily="34" charset="0"/>
              </a:rPr>
              <a:t>Identifying the technique</a:t>
            </a:r>
          </a:p>
          <a:p>
            <a:pPr marL="352425" indent="-352425" algn="just">
              <a:spcAft>
                <a:spcPts val="1200"/>
              </a:spcAft>
              <a:buNone/>
            </a:pPr>
            <a:r>
              <a:rPr lang="en-US" altLang="en-US" sz="2200" dirty="0">
                <a:solidFill>
                  <a:schemeClr val="tx1">
                    <a:lumMod val="75000"/>
                    <a:lumOff val="25000"/>
                  </a:schemeClr>
                </a:solidFill>
                <a:latin typeface="Trebuchet MS" pitchFamily="34" charset="0"/>
              </a:rPr>
              <a:t>Data type</a:t>
            </a:r>
            <a:r>
              <a:rPr lang="en-US" altLang="en-US" sz="2200" dirty="0">
                <a:latin typeface="Trebuchet MS" pitchFamily="34" charset="0"/>
              </a:rPr>
              <a:t>: Nominal (survey responses, yes/no), single population</a:t>
            </a:r>
          </a:p>
          <a:p>
            <a:pPr marL="352425" indent="-352425" algn="just">
              <a:spcAft>
                <a:spcPts val="1200"/>
              </a:spcAft>
              <a:buNone/>
            </a:pPr>
            <a:r>
              <a:rPr lang="en-US" altLang="en-US" sz="2200" dirty="0">
                <a:solidFill>
                  <a:schemeClr val="tx1">
                    <a:lumMod val="75000"/>
                    <a:lumOff val="25000"/>
                  </a:schemeClr>
                </a:solidFill>
                <a:latin typeface="Trebuchet MS" pitchFamily="34" charset="0"/>
              </a:rPr>
              <a:t>Problem objective</a:t>
            </a:r>
            <a:r>
              <a:rPr lang="en-US" altLang="en-US" sz="2200" dirty="0">
                <a:latin typeface="Trebuchet MS" pitchFamily="34" charset="0"/>
              </a:rPr>
              <a:t>: </a:t>
            </a:r>
            <a:r>
              <a:rPr lang="en-US" altLang="en-US" sz="2200" dirty="0">
                <a:solidFill>
                  <a:srgbClr val="002060"/>
                </a:solidFill>
                <a:latin typeface="Trebuchet MS" pitchFamily="34" charset="0"/>
              </a:rPr>
              <a:t>To describe the population of shoppers. </a:t>
            </a:r>
            <a:r>
              <a:rPr lang="en-US" altLang="en-US" sz="2200" dirty="0">
                <a:latin typeface="Trebuchet MS" pitchFamily="34" charset="0"/>
              </a:rPr>
              <a:t>We investigate whether the new product will </a:t>
            </a:r>
            <a:r>
              <a:rPr lang="en-US" sz="2200" dirty="0">
                <a:latin typeface="Trebuchet MS" panose="020B0603020202020204" pitchFamily="34" charset="0"/>
              </a:rPr>
              <a:t>capture a market share of more than 10%</a:t>
            </a:r>
            <a:r>
              <a:rPr lang="en-US" altLang="en-US" sz="2200" dirty="0">
                <a:latin typeface="Trebuchet MS" pitchFamily="34" charset="0"/>
              </a:rPr>
              <a:t>.</a:t>
            </a:r>
          </a:p>
          <a:p>
            <a:pPr marL="352425" indent="-352425" algn="just">
              <a:spcAft>
                <a:spcPts val="1200"/>
              </a:spcAft>
              <a:buFont typeface="Arial" pitchFamily="34" charset="0"/>
              <a:buNone/>
            </a:pPr>
            <a:r>
              <a:rPr lang="en-US" altLang="en-US" sz="2200" dirty="0">
                <a:solidFill>
                  <a:schemeClr val="tx1">
                    <a:lumMod val="75000"/>
                    <a:lumOff val="25000"/>
                  </a:schemeClr>
                </a:solidFill>
                <a:latin typeface="Trebuchet MS" pitchFamily="34" charset="0"/>
              </a:rPr>
              <a:t>Parameter of interest: </a:t>
            </a:r>
            <a:r>
              <a:rPr lang="en-US" altLang="en-US" sz="2200" dirty="0">
                <a:solidFill>
                  <a:srgbClr val="002060"/>
                </a:solidFill>
                <a:latin typeface="Trebuchet MS" pitchFamily="34" charset="0"/>
              </a:rPr>
              <a:t>Population proportion p, proportion of shoppers who would purchase the new product.</a:t>
            </a:r>
          </a:p>
          <a:p>
            <a:pPr marL="514350" indent="-514350" algn="just" eaLnBrk="1" hangingPunct="1">
              <a:buFont typeface="Arial" charset="0"/>
              <a:buAutoNum type="arabicPeriod"/>
              <a:tabLst>
                <a:tab pos="531813" algn="l"/>
              </a:tabLst>
              <a:defRPr/>
            </a:pPr>
            <a:r>
              <a:rPr lang="en-US" sz="2200" dirty="0">
                <a:solidFill>
                  <a:schemeClr val="accent1"/>
                </a:solidFill>
                <a:latin typeface="Trebuchet MS" panose="020B0603020202020204" pitchFamily="34" charset="0"/>
                <a:ea typeface="MS PGothic" charset="0"/>
                <a:cs typeface="Trebuchet MS" charset="0"/>
              </a:rPr>
              <a:t>The hypotheses </a:t>
            </a:r>
            <a:r>
              <a:rPr lang="en-US" sz="2200" dirty="0">
                <a:latin typeface="Trebuchet MS" panose="020B0603020202020204" pitchFamily="34" charset="0"/>
                <a:ea typeface="MS PGothic" charset="0"/>
                <a:cs typeface="Trebuchet MS" charset="0"/>
              </a:rPr>
              <a:t>are:</a:t>
            </a:r>
          </a:p>
          <a:p>
            <a:pPr marL="0" indent="0" algn="just" eaLnBrk="1" hangingPunct="1">
              <a:buFont typeface="Arial" charset="0"/>
              <a:buNone/>
              <a:tabLst>
                <a:tab pos="531813" algn="l"/>
              </a:tabLst>
              <a:defRPr/>
            </a:pPr>
            <a:r>
              <a:rPr lang="en-US" sz="2200" dirty="0">
                <a:latin typeface="Trebuchet MS" panose="020B0603020202020204" pitchFamily="34" charset="0"/>
                <a:ea typeface="MS PGothic" charset="0"/>
                <a:cs typeface="Trebuchet MS" charset="0"/>
              </a:rPr>
              <a:t>	H</a:t>
            </a:r>
            <a:r>
              <a:rPr lang="en-US" sz="2200" baseline="-25000" dirty="0">
                <a:latin typeface="Trebuchet MS" panose="020B0603020202020204" pitchFamily="34" charset="0"/>
                <a:ea typeface="MS PGothic" charset="0"/>
                <a:cs typeface="Trebuchet MS" charset="0"/>
              </a:rPr>
              <a:t>0</a:t>
            </a:r>
            <a:r>
              <a:rPr lang="en-US" sz="2200" dirty="0">
                <a:latin typeface="Trebuchet MS" panose="020B0603020202020204" pitchFamily="34" charset="0"/>
                <a:ea typeface="MS PGothic" charset="0"/>
                <a:cs typeface="Trebuchet MS" charset="0"/>
              </a:rPr>
              <a:t>: p = 0.10</a:t>
            </a:r>
          </a:p>
          <a:p>
            <a:pPr marL="0" indent="0" algn="just" eaLnBrk="1" hangingPunct="1">
              <a:buFont typeface="Arial" charset="0"/>
              <a:buNone/>
              <a:tabLst>
                <a:tab pos="531813" algn="l"/>
              </a:tabLst>
              <a:defRPr/>
            </a:pPr>
            <a:r>
              <a:rPr lang="en-US" sz="2200" dirty="0">
                <a:latin typeface="Trebuchet MS" panose="020B0603020202020204" pitchFamily="34" charset="0"/>
                <a:ea typeface="MS PGothic" charset="0"/>
                <a:cs typeface="Trebuchet MS" charset="0"/>
              </a:rPr>
              <a:t>	H</a:t>
            </a:r>
            <a:r>
              <a:rPr lang="en-US" sz="2200" baseline="-25000" dirty="0">
                <a:latin typeface="Trebuchet MS" panose="020B0603020202020204" pitchFamily="34" charset="0"/>
                <a:ea typeface="MS PGothic" charset="0"/>
                <a:cs typeface="Trebuchet MS" charset="0"/>
              </a:rPr>
              <a:t>A</a:t>
            </a:r>
            <a:r>
              <a:rPr lang="en-US" sz="2200" dirty="0">
                <a:latin typeface="Trebuchet MS" panose="020B0603020202020204" pitchFamily="34" charset="0"/>
                <a:ea typeface="MS PGothic" charset="0"/>
                <a:cs typeface="Trebuchet MS" charset="0"/>
              </a:rPr>
              <a:t>: p &gt; 0.10</a:t>
            </a:r>
          </a:p>
        </p:txBody>
      </p:sp>
      <p:sp>
        <p:nvSpPr>
          <p:cNvPr id="599043" name="AutoShape 3"/>
          <p:cNvSpPr>
            <a:spLocks noChangeArrowheads="1"/>
          </p:cNvSpPr>
          <p:nvPr/>
        </p:nvSpPr>
        <p:spPr bwMode="auto">
          <a:xfrm flipH="1">
            <a:off x="4716016" y="3231214"/>
            <a:ext cx="4320480" cy="629834"/>
          </a:xfrm>
          <a:prstGeom prst="homePlate">
            <a:avLst>
              <a:gd name="adj" fmla="val 299998"/>
            </a:avLst>
          </a:prstGeom>
          <a:solidFill>
            <a:srgbClr val="CCFFCC"/>
          </a:solidFill>
          <a:ln w="9525">
            <a:solidFill>
              <a:schemeClr val="tx1"/>
            </a:solidFill>
            <a:miter lim="800000"/>
            <a:headEnd/>
            <a:tailEnd/>
          </a:ln>
          <a:effectLst>
            <a:outerShdw dist="45791" dir="19578596" algn="ctr" rotWithShape="0">
              <a:schemeClr val="tx2"/>
            </a:outerShdw>
          </a:effectLst>
        </p:spPr>
        <p:txBody>
          <a:bodyPr wrap="none" anchor="ctr"/>
          <a:lstStyle/>
          <a:p>
            <a:pPr>
              <a:defRPr/>
            </a:pPr>
            <a:r>
              <a:rPr lang="en-US" sz="1800" baseline="0" dirty="0">
                <a:latin typeface="Arial Narrow" pitchFamily="34" charset="0"/>
                <a:ea typeface="+mn-ea"/>
              </a:rPr>
              <a:t>We want to show that the new product </a:t>
            </a:r>
          </a:p>
          <a:p>
            <a:pPr algn="ctr">
              <a:defRPr/>
            </a:pPr>
            <a:r>
              <a:rPr lang="en-US" sz="1800" baseline="0" dirty="0">
                <a:latin typeface="Arial Narrow" pitchFamily="34" charset="0"/>
                <a:ea typeface="+mn-ea"/>
              </a:rPr>
              <a:t>would be profitable</a:t>
            </a:r>
          </a:p>
        </p:txBody>
      </p:sp>
      <p:sp>
        <p:nvSpPr>
          <p:cNvPr id="5" name="Rectangle 2"/>
          <p:cNvSpPr txBox="1">
            <a:spLocks noChangeArrowheads="1"/>
          </p:cNvSpPr>
          <p:nvPr/>
        </p:nvSpPr>
        <p:spPr bwMode="auto">
          <a:xfrm>
            <a:off x="4139952" y="5328660"/>
            <a:ext cx="22098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Arial"/>
                <a:ea typeface="ＭＳ Ｐゴシック" pitchFamily="34" charset="-128"/>
                <a:cs typeface="Arial"/>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Arial"/>
                <a:ea typeface="ＭＳ Ｐゴシック" pitchFamily="34" charset="-128"/>
                <a:cs typeface="Arial"/>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pitchFamily="34" charset="-128"/>
                <a:cs typeface="Arial"/>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ＭＳ Ｐゴシック" pitchFamily="34" charset="-128"/>
                <a:cs typeface="Arial"/>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ＭＳ Ｐゴシック"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altLang="en-US" sz="2400" baseline="0" dirty="0">
                <a:solidFill>
                  <a:srgbClr val="00B050"/>
                </a:solidFill>
                <a:latin typeface="Trebuchet MS" pitchFamily="34" charset="0"/>
              </a:rPr>
              <a:t>Right-tail test</a:t>
            </a:r>
            <a:r>
              <a:rPr lang="en-US" altLang="en-US" sz="2400" i="1" baseline="0" dirty="0">
                <a:latin typeface="Trebuchet MS" pitchFamily="34" charset="0"/>
                <a:sym typeface="Symbol"/>
              </a:rPr>
              <a:t>.</a:t>
            </a:r>
            <a:endParaRPr lang="en-US" altLang="en-US" sz="2400" baseline="0" dirty="0">
              <a:latin typeface="Trebuchet MS" pitchFamily="34" charset="0"/>
            </a:endParaRPr>
          </a:p>
        </p:txBody>
      </p:sp>
      <p:sp>
        <p:nvSpPr>
          <p:cNvPr id="6" name="Slide Number Placeholder 3"/>
          <p:cNvSpPr txBox="1">
            <a:spLocks/>
          </p:cNvSpPr>
          <p:nvPr/>
        </p:nvSpPr>
        <p:spPr bwMode="auto">
          <a:xfrm>
            <a:off x="8172400" y="0"/>
            <a:ext cx="971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102</a:t>
            </a:fld>
            <a:endParaRPr lang="en-AU" altLang="en-US" sz="1400" b="1" baseline="0" dirty="0">
              <a:latin typeface="Trebuchet MS" pitchFamily="34"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5" name="Title 1"/>
          <p:cNvSpPr>
            <a:spLocks noGrp="1"/>
          </p:cNvSpPr>
          <p:nvPr>
            <p:ph type="title"/>
          </p:nvPr>
        </p:nvSpPr>
        <p:spPr bwMode="auto">
          <a:xfrm>
            <a:off x="457200" y="188640"/>
            <a:ext cx="8229600" cy="884238"/>
          </a:xfrm>
          <a:noFill/>
          <a:extLst>
            <a:ext uri="{909E8E84-426E-40DD-AFC4-6F175D3DCCD1}">
              <a14:hiddenFill xmlns:a14="http://schemas.microsoft.com/office/drawing/2010/main">
                <a:solidFill>
                  <a:srgbClr val="FFFFFF"/>
                </a:solidFill>
              </a14:hiddenFill>
            </a:ext>
          </a:extLst>
        </p:spPr>
        <p:txBody>
          <a:bodyPr wrap="square" numCol="1" anchorCtr="0" compatLnSpc="1">
            <a:prstTxWarp prst="textNoShape">
              <a:avLst/>
            </a:prstTxWarp>
          </a:bodyPr>
          <a:lstStyle/>
          <a:p>
            <a:pPr algn="just" fontAlgn="base">
              <a:spcAft>
                <a:spcPct val="0"/>
              </a:spcAft>
            </a:pPr>
            <a:r>
              <a:rPr altLang="en-US" sz="3200" cap="none" dirty="0">
                <a:solidFill>
                  <a:srgbClr val="EA0088"/>
                </a:solidFill>
                <a:latin typeface="Trebuchet MS" pitchFamily="34" charset="0"/>
                <a:ea typeface="MS PGothic" pitchFamily="34" charset="-128"/>
              </a:rPr>
              <a:t>Example 5: Solution…</a:t>
            </a:r>
          </a:p>
        </p:txBody>
      </p:sp>
      <mc:AlternateContent xmlns:mc="http://schemas.openxmlformats.org/markup-compatibility/2006" xmlns:a14="http://schemas.microsoft.com/office/drawing/2010/main">
        <mc:Choice Requires="a14">
          <p:sp>
            <p:nvSpPr>
              <p:cNvPr id="196609" name="Rectangle 2"/>
              <p:cNvSpPr>
                <a:spLocks noGrp="1" noChangeArrowheads="1"/>
              </p:cNvSpPr>
              <p:nvPr>
                <p:ph idx="1"/>
              </p:nvPr>
            </p:nvSpPr>
            <p:spPr>
              <a:xfrm>
                <a:off x="539552" y="1268760"/>
                <a:ext cx="8001000" cy="4297363"/>
              </a:xfrm>
            </p:spPr>
            <p:txBody>
              <a:bodyPr/>
              <a:lstStyle/>
              <a:p>
                <a:pPr marL="514350" indent="-514350" eaLnBrk="1" hangingPunct="1">
                  <a:buFont typeface="Arial" pitchFamily="34" charset="0"/>
                  <a:buAutoNum type="arabicPeriod" startAt="2"/>
                  <a:tabLst>
                    <a:tab pos="531813" algn="l"/>
                  </a:tabLst>
                </a:pPr>
                <a:r>
                  <a:rPr lang="en-US" altLang="en-US" sz="2400" dirty="0">
                    <a:solidFill>
                      <a:schemeClr val="accent1"/>
                    </a:solidFill>
                    <a:latin typeface="Trebuchet MS" pitchFamily="34" charset="0"/>
                  </a:rPr>
                  <a:t>Test statistic</a:t>
                </a:r>
                <a:r>
                  <a:rPr lang="en-US" altLang="en-US" sz="2400" dirty="0">
                    <a:latin typeface="Trebuchet MS" pitchFamily="34" charset="0"/>
                  </a:rPr>
                  <a:t>: </a:t>
                </a:r>
                <a14:m>
                  <m:oMath xmlns:m="http://schemas.openxmlformats.org/officeDocument/2006/math">
                    <m:acc>
                      <m:accPr>
                        <m:chr m:val="̂"/>
                        <m:ctrlPr>
                          <a:rPr lang="en-US" altLang="en-US" sz="2400" i="1" smtClean="0">
                            <a:latin typeface="Cambria Math" panose="02040503050406030204" pitchFamily="18" charset="0"/>
                          </a:rPr>
                        </m:ctrlPr>
                      </m:accPr>
                      <m:e>
                        <m:r>
                          <a:rPr lang="en-AU" altLang="en-US" sz="2400" b="0" i="1" smtClean="0">
                            <a:latin typeface="Cambria Math"/>
                          </a:rPr>
                          <m:t>𝑝</m:t>
                        </m:r>
                      </m:e>
                    </m:acc>
                  </m:oMath>
                </a14:m>
                <a:endParaRPr lang="en-US" altLang="en-US" sz="2400" dirty="0">
                  <a:latin typeface="Trebuchet MS" pitchFamily="34" charset="0"/>
                </a:endParaRPr>
              </a:p>
              <a:p>
                <a:pPr marL="514350" indent="-514350" eaLnBrk="1" hangingPunct="1">
                  <a:spcAft>
                    <a:spcPts val="1200"/>
                  </a:spcAft>
                  <a:buFont typeface="Arial" pitchFamily="34" charset="0"/>
                  <a:buNone/>
                  <a:tabLst>
                    <a:tab pos="531813" algn="l"/>
                  </a:tabLst>
                </a:pPr>
                <a:r>
                  <a:rPr lang="en-US" altLang="en-US" sz="2400" dirty="0">
                    <a:latin typeface="Trebuchet MS" pitchFamily="34" charset="0"/>
                  </a:rPr>
                  <a:t>	</a:t>
                </a:r>
                <a:r>
                  <a:rPr lang="en-US" altLang="en-US" sz="2400" dirty="0" err="1">
                    <a:latin typeface="Trebuchet MS" pitchFamily="34" charset="0"/>
                  </a:rPr>
                  <a:t>Standardised</a:t>
                </a:r>
                <a:r>
                  <a:rPr lang="en-US" altLang="en-US" sz="2400" dirty="0">
                    <a:latin typeface="Trebuchet MS" pitchFamily="34" charset="0"/>
                  </a:rPr>
                  <a:t> test statistic:</a:t>
                </a:r>
              </a:p>
              <a:p>
                <a:pPr marL="514350" indent="-514350" eaLnBrk="1" hangingPunct="1">
                  <a:spcAft>
                    <a:spcPts val="1200"/>
                  </a:spcAft>
                  <a:buFont typeface="Arial" pitchFamily="34" charset="0"/>
                  <a:buAutoNum type="arabicPeriod" startAt="3"/>
                  <a:tabLst>
                    <a:tab pos="531813" algn="l"/>
                  </a:tabLst>
                </a:pPr>
                <a:r>
                  <a:rPr lang="en-US" altLang="en-US" sz="2400" dirty="0">
                    <a:solidFill>
                      <a:schemeClr val="accent1"/>
                    </a:solidFill>
                    <a:latin typeface="Trebuchet MS" pitchFamily="34" charset="0"/>
                  </a:rPr>
                  <a:t>Level of significance</a:t>
                </a:r>
                <a:r>
                  <a:rPr lang="en-US" altLang="en-US" sz="2400" dirty="0">
                    <a:latin typeface="Trebuchet MS" pitchFamily="34" charset="0"/>
                  </a:rPr>
                  <a:t>: </a:t>
                </a:r>
                <a:r>
                  <a:rPr lang="en-US" altLang="en-US" sz="2400" dirty="0">
                    <a:latin typeface="Trebuchet MS" pitchFamily="34" charset="0"/>
                    <a:sym typeface="Symbol"/>
                  </a:rPr>
                  <a:t></a:t>
                </a:r>
                <a:r>
                  <a:rPr lang="en-US" altLang="en-US" sz="2400" dirty="0">
                    <a:latin typeface="Trebuchet MS" pitchFamily="34" charset="0"/>
                  </a:rPr>
                  <a:t> = 0.05</a:t>
                </a:r>
              </a:p>
              <a:p>
                <a:pPr marL="514350" indent="-514350" eaLnBrk="1" hangingPunct="1">
                  <a:spcAft>
                    <a:spcPts val="0"/>
                  </a:spcAft>
                  <a:buFont typeface="Arial" pitchFamily="34" charset="0"/>
                  <a:buAutoNum type="arabicPeriod" startAt="3"/>
                  <a:tabLst>
                    <a:tab pos="531813" algn="l"/>
                  </a:tabLst>
                </a:pPr>
                <a:r>
                  <a:rPr lang="en-US" altLang="en-US" sz="2400" dirty="0">
                    <a:solidFill>
                      <a:schemeClr val="accent1"/>
                    </a:solidFill>
                    <a:latin typeface="Trebuchet MS" pitchFamily="34" charset="0"/>
                  </a:rPr>
                  <a:t>Decision rule</a:t>
                </a:r>
                <a:r>
                  <a:rPr lang="en-US" altLang="en-US" sz="2400" dirty="0">
                    <a:latin typeface="Trebuchet MS" pitchFamily="34" charset="0"/>
                  </a:rPr>
                  <a:t>: </a:t>
                </a:r>
              </a:p>
              <a:p>
                <a:pPr marL="514350" indent="-514350" eaLnBrk="1" hangingPunct="1">
                  <a:spcAft>
                    <a:spcPts val="0"/>
                  </a:spcAft>
                  <a:buFont typeface="Arial" pitchFamily="34" charset="0"/>
                  <a:buNone/>
                  <a:tabLst>
                    <a:tab pos="531813" algn="l"/>
                  </a:tabLst>
                </a:pPr>
                <a:r>
                  <a:rPr lang="en-US" altLang="en-US" sz="2400" dirty="0">
                    <a:latin typeface="Trebuchet MS" pitchFamily="34" charset="0"/>
                  </a:rPr>
                  <a:t>	</a:t>
                </a:r>
                <a:r>
                  <a:rPr lang="en-US" altLang="en-US" sz="2400" dirty="0">
                    <a:solidFill>
                      <a:srgbClr val="00B050"/>
                    </a:solidFill>
                    <a:latin typeface="Trebuchet MS" pitchFamily="34" charset="0"/>
                  </a:rPr>
                  <a:t>Reject H</a:t>
                </a:r>
                <a:r>
                  <a:rPr lang="en-US" altLang="en-US" sz="2400" baseline="-25000" dirty="0">
                    <a:solidFill>
                      <a:srgbClr val="00B050"/>
                    </a:solidFill>
                    <a:latin typeface="Trebuchet MS" pitchFamily="34" charset="0"/>
                  </a:rPr>
                  <a:t>0</a:t>
                </a:r>
                <a:r>
                  <a:rPr lang="en-US" altLang="en-US" sz="2400" dirty="0">
                    <a:solidFill>
                      <a:srgbClr val="00B050"/>
                    </a:solidFill>
                    <a:latin typeface="Trebuchet MS" pitchFamily="34" charset="0"/>
                  </a:rPr>
                  <a:t> if z &gt; z</a:t>
                </a:r>
                <a:r>
                  <a:rPr lang="en-US" altLang="en-US" sz="2400" baseline="-25000" dirty="0">
                    <a:solidFill>
                      <a:srgbClr val="00B050"/>
                    </a:solidFill>
                    <a:latin typeface="Trebuchet MS" pitchFamily="34" charset="0"/>
                    <a:sym typeface="Symbol"/>
                  </a:rPr>
                  <a:t></a:t>
                </a:r>
                <a:r>
                  <a:rPr lang="en-US" altLang="en-US" sz="2400" dirty="0">
                    <a:solidFill>
                      <a:srgbClr val="00B050"/>
                    </a:solidFill>
                    <a:latin typeface="Trebuchet MS" pitchFamily="34" charset="0"/>
                  </a:rPr>
                  <a:t> = z</a:t>
                </a:r>
                <a:r>
                  <a:rPr lang="en-US" altLang="en-US" sz="2400" baseline="-25000" dirty="0">
                    <a:solidFill>
                      <a:srgbClr val="00B050"/>
                    </a:solidFill>
                    <a:latin typeface="Trebuchet MS" pitchFamily="34" charset="0"/>
                  </a:rPr>
                  <a:t>0.05</a:t>
                </a:r>
                <a:r>
                  <a:rPr lang="en-US" altLang="en-US" sz="2400" dirty="0">
                    <a:solidFill>
                      <a:srgbClr val="00B050"/>
                    </a:solidFill>
                    <a:latin typeface="Trebuchet MS" pitchFamily="34" charset="0"/>
                  </a:rPr>
                  <a:t> = 1.645</a:t>
                </a:r>
              </a:p>
              <a:p>
                <a:pPr marL="514350" indent="-514350">
                  <a:spcAft>
                    <a:spcPts val="1200"/>
                  </a:spcAft>
                  <a:buNone/>
                  <a:tabLst>
                    <a:tab pos="531813" algn="l"/>
                  </a:tabLst>
                </a:pPr>
                <a:r>
                  <a:rPr lang="en-US" altLang="en-US" sz="2400" dirty="0">
                    <a:solidFill>
                      <a:schemeClr val="accent3">
                        <a:lumMod val="75000"/>
                      </a:schemeClr>
                    </a:solidFill>
                    <a:latin typeface="Trebuchet MS" pitchFamily="34" charset="0"/>
                  </a:rPr>
                  <a:t>	or Reject H</a:t>
                </a:r>
                <a:r>
                  <a:rPr lang="en-US" altLang="en-US" sz="2400" baseline="-25000" dirty="0">
                    <a:solidFill>
                      <a:schemeClr val="accent3">
                        <a:lumMod val="75000"/>
                      </a:schemeClr>
                    </a:solidFill>
                    <a:latin typeface="Trebuchet MS" pitchFamily="34" charset="0"/>
                  </a:rPr>
                  <a:t>0</a:t>
                </a:r>
                <a:r>
                  <a:rPr lang="en-US" altLang="en-US" sz="2400" dirty="0">
                    <a:solidFill>
                      <a:schemeClr val="accent3">
                        <a:lumMod val="75000"/>
                      </a:schemeClr>
                    </a:solidFill>
                    <a:latin typeface="Trebuchet MS" pitchFamily="34" charset="0"/>
                  </a:rPr>
                  <a:t> if p-value &lt; </a:t>
                </a:r>
                <a:r>
                  <a:rPr lang="en-US" altLang="en-US" sz="2400" dirty="0">
                    <a:solidFill>
                      <a:schemeClr val="accent3">
                        <a:lumMod val="75000"/>
                      </a:schemeClr>
                    </a:solidFill>
                    <a:latin typeface="Trebuchet MS" pitchFamily="34" charset="0"/>
                    <a:sym typeface="Symbol"/>
                  </a:rPr>
                  <a:t>.</a:t>
                </a:r>
                <a:r>
                  <a:rPr lang="en-US" altLang="en-US" sz="2400" dirty="0">
                    <a:solidFill>
                      <a:schemeClr val="accent3">
                        <a:lumMod val="75000"/>
                      </a:schemeClr>
                    </a:solidFill>
                    <a:latin typeface="Trebuchet MS" pitchFamily="34" charset="0"/>
                  </a:rPr>
                  <a:t> </a:t>
                </a:r>
              </a:p>
              <a:p>
                <a:pPr marL="457200" indent="-457200">
                  <a:buFont typeface="Arial" charset="0"/>
                  <a:buAutoNum type="arabicPeriod" startAt="5"/>
                  <a:tabLst>
                    <a:tab pos="531813" algn="l"/>
                  </a:tabLst>
                  <a:defRPr/>
                </a:pPr>
                <a:r>
                  <a:rPr lang="en-US" sz="2400" dirty="0">
                    <a:solidFill>
                      <a:schemeClr val="accent1"/>
                    </a:solidFill>
                    <a:latin typeface="Trebuchet MS" charset="0"/>
                    <a:ea typeface="MS PGothic" charset="0"/>
                    <a:cs typeface="Trebuchet MS" charset="0"/>
                  </a:rPr>
                  <a:t>Value of the test statistic</a:t>
                </a:r>
                <a:r>
                  <a:rPr lang="en-US" sz="2400" dirty="0">
                    <a:latin typeface="Trebuchet MS" charset="0"/>
                    <a:ea typeface="MS PGothic" charset="0"/>
                    <a:cs typeface="Trebuchet MS" charset="0"/>
                  </a:rPr>
                  <a:t>:</a:t>
                </a:r>
              </a:p>
              <a:p>
                <a:pPr marL="0" indent="0">
                  <a:buNone/>
                  <a:tabLst>
                    <a:tab pos="531813" algn="l"/>
                  </a:tabLst>
                  <a:defRPr/>
                </a:pPr>
                <a:r>
                  <a:rPr lang="en-US" sz="2400" dirty="0">
                    <a:latin typeface="Trebuchet MS" charset="0"/>
                    <a:ea typeface="MS PGothic" charset="0"/>
                    <a:cs typeface="Trebuchet MS" charset="0"/>
                  </a:rPr>
                  <a:t>	Sample proportion is </a:t>
                </a:r>
                <a14:m>
                  <m:oMath xmlns:m="http://schemas.openxmlformats.org/officeDocument/2006/math">
                    <m:acc>
                      <m:accPr>
                        <m:chr m:val="̂"/>
                        <m:ctrlPr>
                          <a:rPr lang="en-US" altLang="en-US" sz="2400" i="1">
                            <a:latin typeface="Cambria Math" panose="02040503050406030204" pitchFamily="18" charset="0"/>
                          </a:rPr>
                        </m:ctrlPr>
                      </m:accPr>
                      <m:e>
                        <m:r>
                          <a:rPr lang="en-AU" altLang="en-US" sz="2400" i="1">
                            <a:latin typeface="Cambria Math"/>
                          </a:rPr>
                          <m:t>𝑝</m:t>
                        </m:r>
                      </m:e>
                    </m:acc>
                    <m:r>
                      <a:rPr lang="en-AU" altLang="en-US" sz="2400" i="1">
                        <a:latin typeface="Cambria Math"/>
                      </a:rPr>
                      <m:t> </m:t>
                    </m:r>
                  </m:oMath>
                </a14:m>
                <a:r>
                  <a:rPr lang="en-US" sz="2400" dirty="0">
                    <a:latin typeface="Trebuchet MS" charset="0"/>
                    <a:ea typeface="MS PGothic" charset="0"/>
                    <a:cs typeface="Trebuchet MS" charset="0"/>
                  </a:rPr>
                  <a:t>= 52/400 = 0.13</a:t>
                </a:r>
              </a:p>
              <a:p>
                <a:pPr marL="0" indent="0">
                  <a:buNone/>
                  <a:tabLst>
                    <a:tab pos="531813" algn="l"/>
                  </a:tabLst>
                  <a:defRPr/>
                </a:pPr>
                <a:r>
                  <a:rPr lang="en-US" sz="2400" dirty="0">
                    <a:latin typeface="Trebuchet MS" charset="0"/>
                    <a:ea typeface="MS PGothic" charset="0"/>
                    <a:cs typeface="Trebuchet MS" charset="0"/>
                  </a:rPr>
                  <a:t>	</a:t>
                </a:r>
                <a:endParaRPr lang="en-US" altLang="en-US" sz="2400" dirty="0">
                  <a:latin typeface="Trebuchet MS" pitchFamily="34" charset="0"/>
                </a:endParaRPr>
              </a:p>
            </p:txBody>
          </p:sp>
        </mc:Choice>
        <mc:Fallback xmlns="">
          <p:sp>
            <p:nvSpPr>
              <p:cNvPr id="196609" name="Rectangle 2"/>
              <p:cNvSpPr>
                <a:spLocks noGrp="1" noRot="1" noChangeAspect="1" noMove="1" noResize="1" noEditPoints="1" noAdjustHandles="1" noChangeArrowheads="1" noChangeShapeType="1" noTextEdit="1"/>
              </p:cNvSpPr>
              <p:nvPr>
                <p:ph idx="1"/>
              </p:nvPr>
            </p:nvSpPr>
            <p:spPr>
              <a:xfrm>
                <a:off x="539552" y="1268760"/>
                <a:ext cx="8001000" cy="4297363"/>
              </a:xfrm>
              <a:blipFill rotWithShape="1">
                <a:blip r:embed="rId4" cstate="print"/>
                <a:stretch>
                  <a:fillRect l="-1143" t="-1135"/>
                </a:stretch>
              </a:blipFill>
            </p:spPr>
            <p:txBody>
              <a:bodyPr/>
              <a:lstStyle/>
              <a:p>
                <a:r>
                  <a:rPr lang="en-AU">
                    <a:noFill/>
                  </a:rPr>
                  <a:t> </a:t>
                </a:r>
              </a:p>
            </p:txBody>
          </p:sp>
        </mc:Fallback>
      </mc:AlternateContent>
      <p:graphicFrame>
        <p:nvGraphicFramePr>
          <p:cNvPr id="202757" name="Object 9"/>
          <p:cNvGraphicFramePr>
            <a:graphicFrameLocks noChangeAspect="1"/>
          </p:cNvGraphicFramePr>
          <p:nvPr>
            <p:extLst>
              <p:ext uri="{D42A27DB-BD31-4B8C-83A1-F6EECF244321}">
                <p14:modId xmlns:p14="http://schemas.microsoft.com/office/powerpoint/2010/main" val="2976104045"/>
              </p:ext>
            </p:extLst>
          </p:nvPr>
        </p:nvGraphicFramePr>
        <p:xfrm>
          <a:off x="5038725" y="1557338"/>
          <a:ext cx="3389313" cy="882650"/>
        </p:xfrm>
        <a:graphic>
          <a:graphicData uri="http://schemas.openxmlformats.org/presentationml/2006/ole">
            <mc:AlternateContent xmlns:mc="http://schemas.openxmlformats.org/markup-compatibility/2006">
              <mc:Choice xmlns:v="urn:schemas-microsoft-com:vml" Requires="v">
                <p:oleObj spid="_x0000_s202907" name="Equation" r:id="rId5" imgW="1663560" imgH="431640" progId="Equation.DSMT4">
                  <p:embed/>
                </p:oleObj>
              </mc:Choice>
              <mc:Fallback>
                <p:oleObj name="Equation" r:id="rId5" imgW="1663560" imgH="431640" progId="Equation.DSMT4">
                  <p:embed/>
                  <p:pic>
                    <p:nvPicPr>
                      <p:cNvPr id="0" name="Picture 131"/>
                      <p:cNvPicPr>
                        <a:picLocks noChangeAspect="1" noChangeArrowheads="1"/>
                      </p:cNvPicPr>
                      <p:nvPr/>
                    </p:nvPicPr>
                    <p:blipFill>
                      <a:blip r:embed="rId6"/>
                      <a:srcRect/>
                      <a:stretch>
                        <a:fillRect/>
                      </a:stretch>
                    </p:blipFill>
                    <p:spPr bwMode="auto">
                      <a:xfrm>
                        <a:off x="5038725" y="1557338"/>
                        <a:ext cx="3389313" cy="88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Slide Number Placeholder 3"/>
          <p:cNvSpPr txBox="1">
            <a:spLocks/>
          </p:cNvSpPr>
          <p:nvPr/>
        </p:nvSpPr>
        <p:spPr bwMode="auto">
          <a:xfrm>
            <a:off x="8316416" y="0"/>
            <a:ext cx="827584"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103</a:t>
            </a:fld>
            <a:endParaRPr lang="en-AU" altLang="en-US" sz="1400" b="1" baseline="0" dirty="0">
              <a:latin typeface="Trebuchet MS" pitchFamily="34"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3" name="Title 1"/>
          <p:cNvSpPr>
            <a:spLocks noGrp="1"/>
          </p:cNvSpPr>
          <p:nvPr>
            <p:ph type="title"/>
          </p:nvPr>
        </p:nvSpPr>
        <p:spPr bwMode="auto">
          <a:xfrm>
            <a:off x="457200" y="332656"/>
            <a:ext cx="8229600" cy="884238"/>
          </a:xfrm>
          <a:noFill/>
          <a:extLst>
            <a:ext uri="{909E8E84-426E-40DD-AFC4-6F175D3DCCD1}">
              <a14:hiddenFill xmlns:a14="http://schemas.microsoft.com/office/drawing/2010/main">
                <a:solidFill>
                  <a:srgbClr val="FFFFFF"/>
                </a:solidFill>
              </a14:hiddenFill>
            </a:ext>
          </a:extLst>
        </p:spPr>
        <p:txBody>
          <a:bodyPr wrap="square" numCol="1" anchorCtr="0" compatLnSpc="1">
            <a:prstTxWarp prst="textNoShape">
              <a:avLst/>
            </a:prstTxWarp>
          </a:bodyPr>
          <a:lstStyle/>
          <a:p>
            <a:pPr algn="just" fontAlgn="base">
              <a:spcAft>
                <a:spcPct val="0"/>
              </a:spcAft>
            </a:pPr>
            <a:r>
              <a:rPr altLang="en-US" sz="3200" cap="none" dirty="0">
                <a:solidFill>
                  <a:srgbClr val="EA0088"/>
                </a:solidFill>
                <a:latin typeface="Trebuchet MS" pitchFamily="34" charset="0"/>
                <a:ea typeface="MS PGothic" pitchFamily="34" charset="-128"/>
              </a:rPr>
              <a:t>Example 5: Solution…</a:t>
            </a:r>
          </a:p>
        </p:txBody>
      </p:sp>
      <p:sp>
        <p:nvSpPr>
          <p:cNvPr id="196609" name="Rectangle 2"/>
          <p:cNvSpPr>
            <a:spLocks noGrp="1" noChangeArrowheads="1"/>
          </p:cNvSpPr>
          <p:nvPr>
            <p:ph idx="1"/>
          </p:nvPr>
        </p:nvSpPr>
        <p:spPr>
          <a:xfrm>
            <a:off x="531440" y="1412776"/>
            <a:ext cx="8001000" cy="4297363"/>
          </a:xfrm>
        </p:spPr>
        <p:txBody>
          <a:bodyPr/>
          <a:lstStyle/>
          <a:p>
            <a:pPr marL="457200" indent="-457200" eaLnBrk="1" hangingPunct="1">
              <a:buFont typeface="Arial" charset="0"/>
              <a:buAutoNum type="arabicPeriod" startAt="5"/>
              <a:tabLst>
                <a:tab pos="531813" algn="l"/>
              </a:tabLst>
              <a:defRPr/>
            </a:pPr>
            <a:r>
              <a:rPr lang="en-US" sz="2400" dirty="0">
                <a:solidFill>
                  <a:schemeClr val="accent1"/>
                </a:solidFill>
                <a:latin typeface="Trebuchet MS" charset="0"/>
                <a:ea typeface="MS PGothic" charset="0"/>
                <a:cs typeface="Trebuchet MS" charset="0"/>
              </a:rPr>
              <a:t>Value of the test statistic</a:t>
            </a:r>
            <a:r>
              <a:rPr lang="en-US" sz="2400" dirty="0">
                <a:latin typeface="Trebuchet MS" charset="0"/>
                <a:ea typeface="MS PGothic" charset="0"/>
                <a:cs typeface="Trebuchet MS" charset="0"/>
              </a:rPr>
              <a:t>…</a:t>
            </a:r>
          </a:p>
          <a:p>
            <a:pPr marL="0" indent="0" eaLnBrk="1" hangingPunct="1">
              <a:buFont typeface="Arial" charset="0"/>
              <a:buNone/>
              <a:tabLst>
                <a:tab pos="531813" algn="l"/>
              </a:tabLst>
              <a:defRPr/>
            </a:pPr>
            <a:r>
              <a:rPr lang="en-US" sz="2400" dirty="0">
                <a:latin typeface="Trebuchet MS" charset="0"/>
                <a:ea typeface="MS PGothic" charset="0"/>
                <a:cs typeface="Trebuchet MS" charset="0"/>
              </a:rPr>
              <a:t>	The value of the test statistic is:</a:t>
            </a:r>
          </a:p>
          <a:p>
            <a:pPr marL="0" indent="0" eaLnBrk="1" hangingPunct="1">
              <a:buFont typeface="Arial" charset="0"/>
              <a:buNone/>
              <a:tabLst>
                <a:tab pos="531813" algn="l"/>
              </a:tabLst>
              <a:defRPr/>
            </a:pPr>
            <a:endParaRPr lang="en-US" sz="2400" dirty="0">
              <a:latin typeface="Trebuchet MS" charset="0"/>
              <a:ea typeface="MS PGothic" charset="0"/>
              <a:cs typeface="Trebuchet MS" charset="0"/>
            </a:endParaRPr>
          </a:p>
          <a:p>
            <a:pPr marL="0" indent="0" eaLnBrk="1" hangingPunct="1">
              <a:buFont typeface="Arial" charset="0"/>
              <a:buNone/>
              <a:tabLst>
                <a:tab pos="531813" algn="l"/>
              </a:tabLst>
              <a:defRPr/>
            </a:pPr>
            <a:endParaRPr lang="en-US" sz="2400" dirty="0">
              <a:latin typeface="Trebuchet MS" charset="0"/>
              <a:ea typeface="MS PGothic" charset="0"/>
              <a:cs typeface="Trebuchet MS" charset="0"/>
            </a:endParaRPr>
          </a:p>
          <a:p>
            <a:pPr marL="0" indent="0" eaLnBrk="1" hangingPunct="1">
              <a:buFont typeface="Arial" charset="0"/>
              <a:buNone/>
              <a:tabLst>
                <a:tab pos="531813" algn="l"/>
              </a:tabLst>
              <a:defRPr/>
            </a:pPr>
            <a:endParaRPr lang="en-US" sz="2400" dirty="0">
              <a:latin typeface="Trebuchet MS" charset="0"/>
              <a:ea typeface="MS PGothic" charset="0"/>
              <a:cs typeface="Trebuchet MS" charset="0"/>
            </a:endParaRPr>
          </a:p>
          <a:p>
            <a:pPr marL="457200" indent="-457200" eaLnBrk="1" hangingPunct="1">
              <a:buFont typeface="Arial" charset="0"/>
              <a:buAutoNum type="arabicPeriod" startAt="6"/>
              <a:tabLst>
                <a:tab pos="531813" algn="l"/>
              </a:tabLst>
              <a:defRPr/>
            </a:pPr>
            <a:r>
              <a:rPr lang="en-US" sz="2400" dirty="0">
                <a:solidFill>
                  <a:schemeClr val="accent1"/>
                </a:solidFill>
                <a:latin typeface="Trebuchet MS" charset="0"/>
                <a:ea typeface="MS PGothic" charset="0"/>
                <a:cs typeface="Trebuchet MS" charset="0"/>
              </a:rPr>
              <a:t>Conclusion</a:t>
            </a:r>
            <a:r>
              <a:rPr lang="en-US" sz="2400" dirty="0">
                <a:latin typeface="Trebuchet MS" charset="0"/>
                <a:ea typeface="MS PGothic" charset="0"/>
                <a:cs typeface="Trebuchet MS" charset="0"/>
              </a:rPr>
              <a:t>:</a:t>
            </a:r>
            <a:endParaRPr lang="en-US" sz="2400" u="sng" dirty="0">
              <a:latin typeface="Trebuchet MS" charset="0"/>
              <a:ea typeface="MS PGothic" charset="0"/>
              <a:cs typeface="Trebuchet MS" charset="0"/>
            </a:endParaRPr>
          </a:p>
          <a:p>
            <a:pPr marL="0" indent="0" eaLnBrk="1" hangingPunct="1">
              <a:buFont typeface="Arial" charset="0"/>
              <a:buNone/>
              <a:tabLst>
                <a:tab pos="438150" algn="l"/>
              </a:tabLst>
              <a:defRPr/>
            </a:pPr>
            <a:r>
              <a:rPr lang="en-US" sz="2400" dirty="0">
                <a:latin typeface="Trebuchet MS" charset="0"/>
                <a:ea typeface="MS PGothic" charset="0"/>
                <a:cs typeface="Trebuchet MS" charset="0"/>
              </a:rPr>
              <a:t>	</a:t>
            </a:r>
            <a:r>
              <a:rPr lang="en-US" sz="2400" i="1" u="sng" dirty="0">
                <a:solidFill>
                  <a:srgbClr val="00B050"/>
                </a:solidFill>
                <a:latin typeface="Trebuchet MS" charset="0"/>
                <a:ea typeface="MS PGothic" charset="0"/>
                <a:cs typeface="Trebuchet MS" charset="0"/>
              </a:rPr>
              <a:t>z-value method:</a:t>
            </a:r>
          </a:p>
          <a:p>
            <a:pPr marL="0" indent="0" eaLnBrk="1" hangingPunct="1">
              <a:buFont typeface="Arial" charset="0"/>
              <a:buNone/>
              <a:tabLst>
                <a:tab pos="438150" algn="l"/>
              </a:tabLst>
              <a:defRPr/>
            </a:pPr>
            <a:r>
              <a:rPr lang="en-US" sz="2400" dirty="0">
                <a:solidFill>
                  <a:srgbClr val="00B050"/>
                </a:solidFill>
                <a:latin typeface="Trebuchet MS" charset="0"/>
                <a:ea typeface="MS PGothic" charset="0"/>
                <a:cs typeface="Trebuchet MS" charset="0"/>
              </a:rPr>
              <a:t>	Since z = 2.00 &gt; 1.645, we reject H</a:t>
            </a:r>
            <a:r>
              <a:rPr lang="en-US" sz="2400" baseline="-25000" dirty="0">
                <a:solidFill>
                  <a:srgbClr val="00B050"/>
                </a:solidFill>
                <a:latin typeface="Trebuchet MS" charset="0"/>
                <a:ea typeface="MS PGothic" charset="0"/>
                <a:cs typeface="Trebuchet MS" charset="0"/>
              </a:rPr>
              <a:t>0</a:t>
            </a:r>
            <a:r>
              <a:rPr lang="en-US" sz="2400" dirty="0">
                <a:solidFill>
                  <a:srgbClr val="00B050"/>
                </a:solidFill>
                <a:latin typeface="Trebuchet MS" charset="0"/>
                <a:ea typeface="MS PGothic" charset="0"/>
                <a:cs typeface="Trebuchet MS" charset="0"/>
              </a:rPr>
              <a:t>.</a:t>
            </a:r>
          </a:p>
          <a:p>
            <a:pPr marL="0" indent="0" eaLnBrk="1" hangingPunct="1">
              <a:buFont typeface="Arial" charset="0"/>
              <a:buNone/>
              <a:tabLst>
                <a:tab pos="531813" algn="l"/>
              </a:tabLst>
              <a:defRPr/>
            </a:pPr>
            <a:endParaRPr lang="en-US" sz="2400" u="sng" dirty="0">
              <a:latin typeface="Trebuchet MS" charset="0"/>
              <a:ea typeface="MS PGothic" charset="0"/>
              <a:cs typeface="Trebuchet MS" charset="0"/>
            </a:endParaRPr>
          </a:p>
          <a:p>
            <a:pPr marL="0" indent="0" eaLnBrk="1" hangingPunct="1">
              <a:buFont typeface="Arial" charset="0"/>
              <a:buNone/>
              <a:tabLst>
                <a:tab pos="531813" algn="l"/>
              </a:tabLst>
              <a:defRPr/>
            </a:pPr>
            <a:endParaRPr lang="en-US" sz="2400" dirty="0">
              <a:latin typeface="Trebuchet MS" charset="0"/>
              <a:ea typeface="MS PGothic" charset="0"/>
              <a:cs typeface="Trebuchet MS" charset="0"/>
            </a:endParaRPr>
          </a:p>
          <a:p>
            <a:pPr marL="0" indent="0" eaLnBrk="1" hangingPunct="1">
              <a:buFont typeface="Arial" charset="0"/>
              <a:buNone/>
              <a:tabLst>
                <a:tab pos="531813" algn="l"/>
              </a:tabLst>
              <a:defRPr/>
            </a:pPr>
            <a:r>
              <a:rPr lang="en-US" sz="2400" dirty="0">
                <a:latin typeface="Trebuchet MS" charset="0"/>
                <a:ea typeface="MS PGothic" charset="0"/>
                <a:cs typeface="Trebuchet MS" charset="0"/>
              </a:rPr>
              <a:t>	 </a:t>
            </a:r>
          </a:p>
        </p:txBody>
      </p:sp>
      <p:graphicFrame>
        <p:nvGraphicFramePr>
          <p:cNvPr id="204805" name="Object 4"/>
          <p:cNvGraphicFramePr>
            <a:graphicFrameLocks noChangeAspect="1"/>
          </p:cNvGraphicFramePr>
          <p:nvPr>
            <p:extLst>
              <p:ext uri="{D42A27DB-BD31-4B8C-83A1-F6EECF244321}">
                <p14:modId xmlns:p14="http://schemas.microsoft.com/office/powerpoint/2010/main" val="79937555"/>
              </p:ext>
            </p:extLst>
          </p:nvPr>
        </p:nvGraphicFramePr>
        <p:xfrm>
          <a:off x="1381125" y="2349500"/>
          <a:ext cx="5561013" cy="977900"/>
        </p:xfrm>
        <a:graphic>
          <a:graphicData uri="http://schemas.openxmlformats.org/presentationml/2006/ole">
            <mc:AlternateContent xmlns:mc="http://schemas.openxmlformats.org/markup-compatibility/2006">
              <mc:Choice xmlns:v="urn:schemas-microsoft-com:vml" Requires="v">
                <p:oleObj spid="_x0000_s204955" name="Equation" r:id="rId4" imgW="2374900" imgH="419100" progId="Equation.DSMT4">
                  <p:embed/>
                </p:oleObj>
              </mc:Choice>
              <mc:Fallback>
                <p:oleObj name="Equation" r:id="rId4" imgW="2374900" imgH="419100" progId="Equation.DSMT4">
                  <p:embed/>
                  <p:pic>
                    <p:nvPicPr>
                      <p:cNvPr id="0" name="Picture 1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1125" y="2349500"/>
                        <a:ext cx="5561013" cy="9779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63500" dir="19387806" algn="ctr" rotWithShape="0">
                                <a:srgbClr val="FF3399">
                                  <a:alpha val="74997"/>
                                </a:srgbClr>
                              </a:outerShdw>
                            </a:effectLst>
                          </a14:hiddenEffects>
                        </a:ext>
                      </a:extLst>
                    </p:spPr>
                  </p:pic>
                </p:oleObj>
              </mc:Fallback>
            </mc:AlternateContent>
          </a:graphicData>
        </a:graphic>
      </p:graphicFrame>
      <p:sp>
        <p:nvSpPr>
          <p:cNvPr id="6" name="Slide Number Placeholder 3"/>
          <p:cNvSpPr txBox="1">
            <a:spLocks/>
          </p:cNvSpPr>
          <p:nvPr/>
        </p:nvSpPr>
        <p:spPr bwMode="auto">
          <a:xfrm>
            <a:off x="8316416" y="0"/>
            <a:ext cx="827584"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104</a:t>
            </a:fld>
            <a:endParaRPr lang="en-AU" altLang="en-US" sz="1400" b="1" baseline="0" dirty="0">
              <a:latin typeface="Trebuchet MS" pitchFamily="34"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Title 1"/>
          <p:cNvSpPr>
            <a:spLocks noGrp="1"/>
          </p:cNvSpPr>
          <p:nvPr>
            <p:ph type="title"/>
          </p:nvPr>
        </p:nvSpPr>
        <p:spPr bwMode="auto">
          <a:xfrm>
            <a:off x="446088" y="332656"/>
            <a:ext cx="8229600" cy="884238"/>
          </a:xfrm>
          <a:noFill/>
          <a:extLst>
            <a:ext uri="{909E8E84-426E-40DD-AFC4-6F175D3DCCD1}">
              <a14:hiddenFill xmlns:a14="http://schemas.microsoft.com/office/drawing/2010/main">
                <a:solidFill>
                  <a:srgbClr val="FFFFFF"/>
                </a:solidFill>
              </a14:hiddenFill>
            </a:ext>
          </a:extLst>
        </p:spPr>
        <p:txBody>
          <a:bodyPr wrap="square" numCol="1" anchorCtr="0" compatLnSpc="1">
            <a:prstTxWarp prst="textNoShape">
              <a:avLst/>
            </a:prstTxWarp>
          </a:bodyPr>
          <a:lstStyle/>
          <a:p>
            <a:pPr algn="just" fontAlgn="base">
              <a:spcAft>
                <a:spcPct val="0"/>
              </a:spcAft>
            </a:pPr>
            <a:r>
              <a:rPr altLang="en-US" sz="3200" cap="none" dirty="0">
                <a:solidFill>
                  <a:srgbClr val="EA0088"/>
                </a:solidFill>
                <a:latin typeface="Trebuchet MS" pitchFamily="34" charset="0"/>
                <a:ea typeface="MS PGothic" pitchFamily="34" charset="-128"/>
              </a:rPr>
              <a:t>Example 5: Solution…</a:t>
            </a:r>
          </a:p>
        </p:txBody>
      </p:sp>
      <p:sp>
        <p:nvSpPr>
          <p:cNvPr id="206849" name="Rectangle 2"/>
          <p:cNvSpPr>
            <a:spLocks noGrp="1" noChangeArrowheads="1"/>
          </p:cNvSpPr>
          <p:nvPr>
            <p:ph idx="1"/>
          </p:nvPr>
        </p:nvSpPr>
        <p:spPr>
          <a:xfrm>
            <a:off x="467544" y="1340768"/>
            <a:ext cx="8001000" cy="4297363"/>
          </a:xfrm>
        </p:spPr>
        <p:txBody>
          <a:bodyPr/>
          <a:lstStyle/>
          <a:p>
            <a:pPr marL="0" indent="0" eaLnBrk="1" hangingPunct="1">
              <a:buFont typeface="Arial" pitchFamily="34" charset="0"/>
              <a:buNone/>
              <a:tabLst>
                <a:tab pos="531813" algn="l"/>
              </a:tabLst>
            </a:pPr>
            <a:r>
              <a:rPr lang="en-US" altLang="en-US" sz="2400" dirty="0">
                <a:latin typeface="Trebuchet MS" pitchFamily="34" charset="0"/>
              </a:rPr>
              <a:t>6.	Conclusion (cont.):</a:t>
            </a:r>
            <a:endParaRPr lang="en-US" altLang="en-US" sz="2400" u="sng" dirty="0">
              <a:latin typeface="Trebuchet MS" pitchFamily="34" charset="0"/>
            </a:endParaRPr>
          </a:p>
          <a:p>
            <a:pPr marL="0" indent="0" eaLnBrk="1" hangingPunct="1">
              <a:buFont typeface="Arial" pitchFamily="34" charset="0"/>
              <a:buNone/>
              <a:tabLst>
                <a:tab pos="531813" algn="l"/>
              </a:tabLst>
            </a:pPr>
            <a:r>
              <a:rPr lang="en-US" altLang="en-US" sz="2400" dirty="0">
                <a:solidFill>
                  <a:schemeClr val="accent3">
                    <a:lumMod val="75000"/>
                  </a:schemeClr>
                </a:solidFill>
                <a:latin typeface="Trebuchet MS" pitchFamily="34" charset="0"/>
              </a:rPr>
              <a:t>	</a:t>
            </a:r>
            <a:r>
              <a:rPr lang="en-US" altLang="en-US" sz="2400" i="1" u="sng" dirty="0">
                <a:solidFill>
                  <a:schemeClr val="accent3">
                    <a:lumMod val="75000"/>
                  </a:schemeClr>
                </a:solidFill>
                <a:latin typeface="Trebuchet MS" pitchFamily="34" charset="0"/>
              </a:rPr>
              <a:t>p-value method</a:t>
            </a:r>
            <a:r>
              <a:rPr lang="en-US" altLang="en-US" sz="2400" u="sng" dirty="0">
                <a:solidFill>
                  <a:schemeClr val="accent3">
                    <a:lumMod val="75000"/>
                  </a:schemeClr>
                </a:solidFill>
                <a:latin typeface="Trebuchet MS" pitchFamily="34" charset="0"/>
              </a:rPr>
              <a:t>:</a:t>
            </a:r>
          </a:p>
          <a:p>
            <a:pPr marL="0" lvl="1" indent="0" eaLnBrk="1" hangingPunct="1">
              <a:buFont typeface="Arial" pitchFamily="34" charset="0"/>
              <a:buNone/>
              <a:tabLst>
                <a:tab pos="531813" algn="l"/>
              </a:tabLst>
            </a:pPr>
            <a:r>
              <a:rPr lang="en-US" altLang="en-US" sz="2400" dirty="0">
                <a:solidFill>
                  <a:schemeClr val="accent3">
                    <a:lumMod val="75000"/>
                  </a:schemeClr>
                </a:solidFill>
                <a:latin typeface="Trebuchet MS" pitchFamily="34" charset="0"/>
              </a:rPr>
              <a:t>	</a:t>
            </a:r>
            <a:r>
              <a:rPr lang="en-US" altLang="en-US" sz="2400" i="1" dirty="0">
                <a:solidFill>
                  <a:schemeClr val="accent3">
                    <a:lumMod val="75000"/>
                  </a:schemeClr>
                </a:solidFill>
                <a:latin typeface="Trebuchet MS" pitchFamily="34" charset="0"/>
              </a:rPr>
              <a:t>p</a:t>
            </a:r>
            <a:r>
              <a:rPr lang="en-US" altLang="en-US" sz="2400" dirty="0">
                <a:solidFill>
                  <a:schemeClr val="accent3">
                    <a:lumMod val="75000"/>
                  </a:schemeClr>
                </a:solidFill>
                <a:latin typeface="Trebuchet MS" pitchFamily="34" charset="0"/>
              </a:rPr>
              <a:t>-value = P(z &gt; 2.00) = 0.0228</a:t>
            </a:r>
          </a:p>
          <a:p>
            <a:pPr marL="0" lvl="1" indent="0" eaLnBrk="1" hangingPunct="1">
              <a:buFont typeface="Arial" pitchFamily="34" charset="0"/>
              <a:buNone/>
              <a:tabLst>
                <a:tab pos="531813" algn="l"/>
              </a:tabLst>
            </a:pPr>
            <a:r>
              <a:rPr lang="en-US" altLang="en-US" sz="2400" dirty="0">
                <a:solidFill>
                  <a:schemeClr val="accent3">
                    <a:lumMod val="75000"/>
                  </a:schemeClr>
                </a:solidFill>
                <a:latin typeface="Trebuchet MS" pitchFamily="34" charset="0"/>
              </a:rPr>
              <a:t>	Since </a:t>
            </a:r>
            <a:r>
              <a:rPr lang="en-US" altLang="en-US" sz="2400" i="1" dirty="0">
                <a:solidFill>
                  <a:schemeClr val="accent3">
                    <a:lumMod val="75000"/>
                  </a:schemeClr>
                </a:solidFill>
                <a:latin typeface="Trebuchet MS" pitchFamily="34" charset="0"/>
              </a:rPr>
              <a:t>p</a:t>
            </a:r>
            <a:r>
              <a:rPr lang="en-US" altLang="en-US" sz="2400" dirty="0">
                <a:solidFill>
                  <a:schemeClr val="accent3">
                    <a:lumMod val="75000"/>
                  </a:schemeClr>
                </a:solidFill>
                <a:latin typeface="Trebuchet MS" pitchFamily="34" charset="0"/>
              </a:rPr>
              <a:t>-value = 0.0228 &lt; 0.05, we reject H</a:t>
            </a:r>
            <a:r>
              <a:rPr lang="en-US" altLang="en-US" sz="2400" baseline="-25000" dirty="0">
                <a:solidFill>
                  <a:schemeClr val="accent3">
                    <a:lumMod val="75000"/>
                  </a:schemeClr>
                </a:solidFill>
                <a:latin typeface="Trebuchet MS" pitchFamily="34" charset="0"/>
              </a:rPr>
              <a:t>o</a:t>
            </a:r>
            <a:r>
              <a:rPr lang="en-US" altLang="en-US" sz="2400" dirty="0">
                <a:latin typeface="Trebuchet MS" pitchFamily="34" charset="0"/>
              </a:rPr>
              <a:t>.</a:t>
            </a:r>
          </a:p>
          <a:p>
            <a:pPr marL="0" indent="0" eaLnBrk="1" hangingPunct="1">
              <a:buFont typeface="Arial" pitchFamily="34" charset="0"/>
              <a:buNone/>
              <a:tabLst>
                <a:tab pos="531813" algn="l"/>
              </a:tabLst>
            </a:pPr>
            <a:endParaRPr lang="en-US" altLang="en-US" sz="2400" u="sng" dirty="0">
              <a:latin typeface="Trebuchet MS" pitchFamily="34" charset="0"/>
            </a:endParaRPr>
          </a:p>
          <a:p>
            <a:pPr marL="0" indent="0" eaLnBrk="1" hangingPunct="1">
              <a:buFont typeface="Arial" pitchFamily="34" charset="0"/>
              <a:buNone/>
              <a:tabLst>
                <a:tab pos="531813" algn="l"/>
              </a:tabLst>
            </a:pPr>
            <a:r>
              <a:rPr lang="en-US" altLang="en-US" sz="2400" dirty="0">
                <a:latin typeface="Trebuchet MS" pitchFamily="34" charset="0"/>
              </a:rPr>
              <a:t>	</a:t>
            </a:r>
            <a:endParaRPr lang="en-US" altLang="en-US" sz="2400" u="sng" dirty="0">
              <a:latin typeface="Trebuchet MS" pitchFamily="34" charset="0"/>
            </a:endParaRPr>
          </a:p>
          <a:p>
            <a:pPr marL="0" indent="0" eaLnBrk="1" hangingPunct="1">
              <a:buFont typeface="Arial" pitchFamily="34" charset="0"/>
              <a:buNone/>
              <a:tabLst>
                <a:tab pos="531813" algn="l"/>
              </a:tabLst>
            </a:pPr>
            <a:endParaRPr lang="en-US" altLang="en-US" sz="2400" dirty="0">
              <a:latin typeface="Trebuchet MS" pitchFamily="34" charset="0"/>
            </a:endParaRPr>
          </a:p>
          <a:p>
            <a:pPr marL="0" indent="0" eaLnBrk="1" hangingPunct="1">
              <a:buFont typeface="Arial" pitchFamily="34" charset="0"/>
              <a:buNone/>
              <a:tabLst>
                <a:tab pos="531813" algn="l"/>
              </a:tabLst>
            </a:pPr>
            <a:r>
              <a:rPr lang="en-US" altLang="en-US" sz="2400" dirty="0">
                <a:latin typeface="Trebuchet MS" pitchFamily="34" charset="0"/>
              </a:rPr>
              <a:t>	 </a:t>
            </a:r>
          </a:p>
        </p:txBody>
      </p:sp>
      <p:sp>
        <p:nvSpPr>
          <p:cNvPr id="7" name="Text Box 5"/>
          <p:cNvSpPr txBox="1">
            <a:spLocks noChangeArrowheads="1"/>
          </p:cNvSpPr>
          <p:nvPr/>
        </p:nvSpPr>
        <p:spPr bwMode="auto">
          <a:xfrm>
            <a:off x="657225" y="3501008"/>
            <a:ext cx="8018463" cy="2308324"/>
          </a:xfrm>
          <a:prstGeom prst="rect">
            <a:avLst/>
          </a:prstGeom>
          <a:solidFill>
            <a:schemeClr val="accent5">
              <a:lumMod val="20000"/>
              <a:lumOff val="80000"/>
            </a:schemeClr>
          </a:solidFill>
          <a:ln w="9525">
            <a:solidFill>
              <a:schemeClr val="tx1"/>
            </a:solidFill>
            <a:miter lim="800000"/>
            <a:headEnd/>
            <a:tailEnd/>
          </a:ln>
        </p:spPr>
        <p:txBody>
          <a:bodyPr anchor="ct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just"/>
            <a:r>
              <a:rPr lang="en-US" altLang="en-US" baseline="0" dirty="0">
                <a:latin typeface="Trebuchet MS" pitchFamily="34" charset="0"/>
              </a:rPr>
              <a:t>There is sufficient evidence to reject the null hypothesis in </a:t>
            </a:r>
            <a:r>
              <a:rPr lang="en-US" altLang="en-US" baseline="0" dirty="0" err="1">
                <a:latin typeface="Trebuchet MS" pitchFamily="34" charset="0"/>
              </a:rPr>
              <a:t>favour</a:t>
            </a:r>
            <a:r>
              <a:rPr lang="en-US" altLang="en-US" baseline="0" dirty="0">
                <a:latin typeface="Trebuchet MS" pitchFamily="34" charset="0"/>
              </a:rPr>
              <a:t> of the alternative hypothesis. </a:t>
            </a:r>
          </a:p>
          <a:p>
            <a:pPr algn="just"/>
            <a:endParaRPr lang="en-US" altLang="en-US" baseline="0" dirty="0">
              <a:latin typeface="Trebuchet MS" pitchFamily="34" charset="0"/>
            </a:endParaRPr>
          </a:p>
          <a:p>
            <a:pPr algn="ctr"/>
            <a:r>
              <a:rPr lang="en-US" altLang="en-US" i="1" baseline="0" dirty="0">
                <a:solidFill>
                  <a:srgbClr val="00B050"/>
                </a:solidFill>
                <a:latin typeface="Trebuchet MS" pitchFamily="34" charset="0"/>
              </a:rPr>
              <a:t>At the 5% significance level we can conclude that at least 10% of shoppers will buy the product and the product would produce a profit.</a:t>
            </a:r>
          </a:p>
        </p:txBody>
      </p:sp>
      <p:sp>
        <p:nvSpPr>
          <p:cNvPr id="5" name="Slide Number Placeholder 3"/>
          <p:cNvSpPr txBox="1">
            <a:spLocks/>
          </p:cNvSpPr>
          <p:nvPr/>
        </p:nvSpPr>
        <p:spPr bwMode="auto">
          <a:xfrm>
            <a:off x="8316416" y="0"/>
            <a:ext cx="827584"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105</a:t>
            </a:fld>
            <a:endParaRPr lang="en-AU" altLang="en-US" sz="1400" b="1" baseline="0" dirty="0">
              <a:latin typeface="Trebuchet MS"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Rectangle 2"/>
          <p:cNvSpPr>
            <a:spLocks noGrp="1" noChangeArrowheads="1"/>
          </p:cNvSpPr>
          <p:nvPr>
            <p:ph type="title"/>
          </p:nvPr>
        </p:nvSpPr>
        <p:spPr bwMode="auto">
          <a:xfrm>
            <a:off x="468313" y="260350"/>
            <a:ext cx="7986712" cy="730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algn="just" fontAlgn="base">
              <a:spcAft>
                <a:spcPct val="0"/>
              </a:spcAft>
            </a:pPr>
            <a:r>
              <a:rPr altLang="en-US" sz="3600" cap="none" dirty="0">
                <a:solidFill>
                  <a:srgbClr val="EA0088"/>
                </a:solidFill>
                <a:latin typeface="Trebuchet MS" pitchFamily="34" charset="0"/>
                <a:ea typeface="MS PGothic" pitchFamily="34" charset="-128"/>
              </a:rPr>
              <a:t>Hypothesis testing about </a:t>
            </a:r>
            <a:r>
              <a:rPr altLang="en-US" sz="3600" i="1" cap="none" dirty="0">
                <a:solidFill>
                  <a:srgbClr val="EA0088"/>
                </a:solidFill>
                <a:latin typeface="Trebuchet MS" pitchFamily="34" charset="0"/>
                <a:ea typeface="MS PGothic" pitchFamily="34" charset="-128"/>
              </a:rPr>
              <a:t>p</a:t>
            </a:r>
          </a:p>
        </p:txBody>
      </p:sp>
      <p:sp>
        <p:nvSpPr>
          <p:cNvPr id="208898" name="Rectangle 3"/>
          <p:cNvSpPr>
            <a:spLocks noGrp="1" noChangeArrowheads="1"/>
          </p:cNvSpPr>
          <p:nvPr>
            <p:ph idx="1"/>
          </p:nvPr>
        </p:nvSpPr>
        <p:spPr>
          <a:xfrm>
            <a:off x="468313" y="1196975"/>
            <a:ext cx="8351837" cy="1524000"/>
          </a:xfrm>
        </p:spPr>
        <p:txBody>
          <a:bodyPr/>
          <a:lstStyle/>
          <a:p>
            <a:pPr eaLnBrk="1" hangingPunct="1">
              <a:lnSpc>
                <a:spcPct val="90000"/>
              </a:lnSpc>
              <a:buFontTx/>
              <a:buNone/>
            </a:pPr>
            <a:r>
              <a:rPr lang="en-US" altLang="en-US" sz="2400" dirty="0">
                <a:solidFill>
                  <a:schemeClr val="accent1"/>
                </a:solidFill>
                <a:latin typeface="Trebuchet MS" pitchFamily="34" charset="0"/>
              </a:rPr>
              <a:t>Using Excel </a:t>
            </a:r>
          </a:p>
          <a:p>
            <a:pPr eaLnBrk="1" hangingPunct="1">
              <a:lnSpc>
                <a:spcPct val="90000"/>
              </a:lnSpc>
              <a:buFontTx/>
              <a:buNone/>
            </a:pPr>
            <a:r>
              <a:rPr lang="en-US" altLang="en-US" sz="2400" dirty="0">
                <a:solidFill>
                  <a:schemeClr val="tx1">
                    <a:lumMod val="75000"/>
                    <a:lumOff val="25000"/>
                  </a:schemeClr>
                </a:solidFill>
                <a:latin typeface="Trebuchet MS" pitchFamily="34" charset="0"/>
              </a:rPr>
              <a:t>If raw data are available, we can use </a:t>
            </a:r>
            <a:r>
              <a:rPr lang="en-US" altLang="en-US" sz="2400" i="1" dirty="0">
                <a:solidFill>
                  <a:schemeClr val="tx1">
                    <a:lumMod val="75000"/>
                    <a:lumOff val="25000"/>
                  </a:schemeClr>
                </a:solidFill>
                <a:latin typeface="Trebuchet MS" pitchFamily="34" charset="0"/>
              </a:rPr>
              <a:t>Data Analysis Plus</a:t>
            </a:r>
            <a:r>
              <a:rPr lang="en-US" altLang="en-US" sz="2400" dirty="0">
                <a:latin typeface="Trebuchet MS" pitchFamily="34" charset="0"/>
              </a:rPr>
              <a:t>.</a:t>
            </a:r>
          </a:p>
          <a:p>
            <a:pPr eaLnBrk="1" hangingPunct="1">
              <a:lnSpc>
                <a:spcPct val="90000"/>
              </a:lnSpc>
              <a:buFontTx/>
              <a:buNone/>
            </a:pPr>
            <a:endParaRPr lang="en-US" altLang="en-US" sz="2400" dirty="0">
              <a:latin typeface="Trebuchet MS" pitchFamily="34" charset="0"/>
            </a:endParaRPr>
          </a:p>
          <a:p>
            <a:pPr eaLnBrk="1" hangingPunct="1">
              <a:lnSpc>
                <a:spcPct val="90000"/>
              </a:lnSpc>
              <a:buFontTx/>
              <a:buNone/>
            </a:pPr>
            <a:endParaRPr lang="en-US" altLang="en-US" sz="2400" dirty="0">
              <a:latin typeface="Trebuchet MS" pitchFamily="34" charset="0"/>
            </a:endParaRPr>
          </a:p>
          <a:p>
            <a:pPr eaLnBrk="1" hangingPunct="1">
              <a:lnSpc>
                <a:spcPct val="90000"/>
              </a:lnSpc>
              <a:buFontTx/>
              <a:buNone/>
            </a:pPr>
            <a:endParaRPr lang="en-US" altLang="en-US" sz="2400" dirty="0">
              <a:latin typeface="Trebuchet MS" pitchFamily="34" charset="0"/>
            </a:endParaRPr>
          </a:p>
          <a:p>
            <a:pPr eaLnBrk="1" hangingPunct="1">
              <a:lnSpc>
                <a:spcPct val="90000"/>
              </a:lnSpc>
              <a:buFontTx/>
              <a:buNone/>
            </a:pPr>
            <a:endParaRPr lang="en-US" altLang="en-US" sz="2400" dirty="0">
              <a:latin typeface="Trebuchet MS" pitchFamily="34" charset="0"/>
            </a:endParaRPr>
          </a:p>
          <a:p>
            <a:pPr eaLnBrk="1" hangingPunct="1">
              <a:lnSpc>
                <a:spcPct val="90000"/>
              </a:lnSpc>
              <a:buFontTx/>
              <a:buNone/>
            </a:pPr>
            <a:endParaRPr lang="en-US" altLang="en-US" sz="2400" dirty="0">
              <a:latin typeface="Trebuchet MS" pitchFamily="34" charset="0"/>
            </a:endParaRPr>
          </a:p>
          <a:p>
            <a:pPr eaLnBrk="1" hangingPunct="1">
              <a:lnSpc>
                <a:spcPct val="90000"/>
              </a:lnSpc>
              <a:buFontTx/>
              <a:buNone/>
            </a:pPr>
            <a:endParaRPr lang="en-US" altLang="en-US" sz="2400" dirty="0">
              <a:latin typeface="Trebuchet MS" pitchFamily="34" charset="0"/>
            </a:endParaRPr>
          </a:p>
          <a:p>
            <a:pPr eaLnBrk="1" hangingPunct="1">
              <a:lnSpc>
                <a:spcPct val="90000"/>
              </a:lnSpc>
              <a:buFontTx/>
              <a:buNone/>
            </a:pPr>
            <a:endParaRPr lang="en-US" altLang="en-US" sz="2400" dirty="0">
              <a:latin typeface="Trebuchet MS" pitchFamily="34" charset="0"/>
            </a:endParaRPr>
          </a:p>
          <a:p>
            <a:pPr marL="0" indent="0" algn="just" eaLnBrk="1" hangingPunct="1">
              <a:lnSpc>
                <a:spcPct val="90000"/>
              </a:lnSpc>
              <a:buFontTx/>
              <a:buNone/>
            </a:pPr>
            <a:r>
              <a:rPr lang="en-US" altLang="en-US" sz="2400" dirty="0">
                <a:solidFill>
                  <a:schemeClr val="tx1">
                    <a:lumMod val="75000"/>
                    <a:lumOff val="25000"/>
                  </a:schemeClr>
                </a:solidFill>
                <a:latin typeface="Trebuchet MS" pitchFamily="34" charset="0"/>
              </a:rPr>
              <a:t>If only summary information is available, then we can use the </a:t>
            </a:r>
            <a:r>
              <a:rPr lang="en-US" altLang="en-US" sz="2400" b="1" i="1" dirty="0">
                <a:solidFill>
                  <a:schemeClr val="tx1">
                    <a:lumMod val="75000"/>
                    <a:lumOff val="25000"/>
                  </a:schemeClr>
                </a:solidFill>
                <a:latin typeface="Trebuchet MS" pitchFamily="34" charset="0"/>
              </a:rPr>
              <a:t>z-</a:t>
            </a:r>
            <a:r>
              <a:rPr lang="en-US" altLang="en-US" sz="2400" b="1" i="1" dirty="0" err="1">
                <a:solidFill>
                  <a:schemeClr val="tx1">
                    <a:lumMod val="75000"/>
                    <a:lumOff val="25000"/>
                  </a:schemeClr>
                </a:solidFill>
                <a:latin typeface="Trebuchet MS" pitchFamily="34" charset="0"/>
              </a:rPr>
              <a:t>test_Proportion</a:t>
            </a:r>
            <a:r>
              <a:rPr lang="en-US" altLang="en-US" sz="2400" dirty="0">
                <a:solidFill>
                  <a:schemeClr val="tx1">
                    <a:lumMod val="75000"/>
                    <a:lumOff val="25000"/>
                  </a:schemeClr>
                </a:solidFill>
                <a:latin typeface="Trebuchet MS" pitchFamily="34" charset="0"/>
              </a:rPr>
              <a:t> worksheet of the </a:t>
            </a:r>
            <a:r>
              <a:rPr lang="en-US" altLang="en-US" sz="2400" b="1" i="1" dirty="0">
                <a:solidFill>
                  <a:schemeClr val="tx1">
                    <a:lumMod val="75000"/>
                    <a:lumOff val="25000"/>
                  </a:schemeClr>
                </a:solidFill>
                <a:latin typeface="Trebuchet MS" pitchFamily="34" charset="0"/>
              </a:rPr>
              <a:t>Test Statistics</a:t>
            </a:r>
            <a:r>
              <a:rPr lang="en-US" altLang="en-US" sz="2400" b="1" dirty="0">
                <a:solidFill>
                  <a:schemeClr val="tx1">
                    <a:lumMod val="75000"/>
                    <a:lumOff val="25000"/>
                  </a:schemeClr>
                </a:solidFill>
                <a:latin typeface="Trebuchet MS" pitchFamily="34" charset="0"/>
              </a:rPr>
              <a:t> </a:t>
            </a:r>
            <a:r>
              <a:rPr lang="en-US" altLang="en-US" sz="2400" dirty="0">
                <a:solidFill>
                  <a:schemeClr val="tx1">
                    <a:lumMod val="75000"/>
                    <a:lumOff val="25000"/>
                  </a:schemeClr>
                </a:solidFill>
                <a:latin typeface="Trebuchet MS" pitchFamily="34" charset="0"/>
              </a:rPr>
              <a:t>Excel workbook.</a:t>
            </a:r>
          </a:p>
          <a:p>
            <a:pPr eaLnBrk="1" hangingPunct="1">
              <a:lnSpc>
                <a:spcPct val="90000"/>
              </a:lnSpc>
              <a:buFontTx/>
              <a:buNone/>
            </a:pPr>
            <a:endParaRPr lang="en-US" altLang="en-US" sz="2400" dirty="0">
              <a:latin typeface="Trebuchet MS" pitchFamily="34" charset="0"/>
            </a:endParaRPr>
          </a:p>
        </p:txBody>
      </p:sp>
      <p:sp>
        <p:nvSpPr>
          <p:cNvPr id="5" name="Slide Number Placeholder 3"/>
          <p:cNvSpPr txBox="1">
            <a:spLocks/>
          </p:cNvSpPr>
          <p:nvPr/>
        </p:nvSpPr>
        <p:spPr bwMode="auto">
          <a:xfrm>
            <a:off x="8316416" y="0"/>
            <a:ext cx="827584"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106</a:t>
            </a:fld>
            <a:endParaRPr lang="en-AU" altLang="en-US" sz="1400" b="1" baseline="0" dirty="0">
              <a:latin typeface="Trebuchet MS" pitchFamily="34" charset="0"/>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2132856"/>
            <a:ext cx="6768752" cy="2714589"/>
          </a:xfrm>
          <a:prstGeom prst="rect">
            <a:avLst/>
          </a:prstGeom>
        </p:spPr>
      </p:pic>
    </p:spTree>
    <p:extLst>
      <p:ext uri="{BB962C8B-B14F-4D97-AF65-F5344CB8AC3E}">
        <p14:creationId xmlns:p14="http://schemas.microsoft.com/office/powerpoint/2010/main" val="330994929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Rectangle 2"/>
          <p:cNvSpPr>
            <a:spLocks noGrp="1" noChangeArrowheads="1"/>
          </p:cNvSpPr>
          <p:nvPr>
            <p:ph type="title"/>
          </p:nvPr>
        </p:nvSpPr>
        <p:spPr bwMode="auto">
          <a:xfrm>
            <a:off x="468313" y="260350"/>
            <a:ext cx="7986712" cy="730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algn="just" fontAlgn="base">
              <a:spcAft>
                <a:spcPct val="0"/>
              </a:spcAft>
            </a:pPr>
            <a:r>
              <a:rPr altLang="en-US" sz="3600" cap="none" dirty="0">
                <a:solidFill>
                  <a:srgbClr val="EA0088"/>
                </a:solidFill>
                <a:latin typeface="Trebuchet MS" pitchFamily="34" charset="0"/>
                <a:ea typeface="MS PGothic" pitchFamily="34" charset="-128"/>
              </a:rPr>
              <a:t>Hypothesis testing about </a:t>
            </a:r>
            <a:r>
              <a:rPr altLang="en-US" sz="3600" i="1" cap="none" dirty="0">
                <a:solidFill>
                  <a:srgbClr val="EA0088"/>
                </a:solidFill>
                <a:latin typeface="Trebuchet MS" pitchFamily="34" charset="0"/>
                <a:ea typeface="MS PGothic" pitchFamily="34" charset="-128"/>
              </a:rPr>
              <a:t>p</a:t>
            </a:r>
          </a:p>
        </p:txBody>
      </p:sp>
      <p:sp>
        <p:nvSpPr>
          <p:cNvPr id="5" name="Slide Number Placeholder 3"/>
          <p:cNvSpPr txBox="1">
            <a:spLocks/>
          </p:cNvSpPr>
          <p:nvPr/>
        </p:nvSpPr>
        <p:spPr bwMode="auto">
          <a:xfrm>
            <a:off x="8316416" y="0"/>
            <a:ext cx="827584"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107</a:t>
            </a:fld>
            <a:endParaRPr lang="en-AU" altLang="en-US" sz="1400" b="1" baseline="0" dirty="0">
              <a:latin typeface="Trebuchet MS" pitchFamily="34" charset="0"/>
            </a:endParaRPr>
          </a:p>
        </p:txBody>
      </p:sp>
      <p:sp>
        <p:nvSpPr>
          <p:cNvPr id="7" name="Rectangle 3"/>
          <p:cNvSpPr>
            <a:spLocks noGrp="1" noChangeArrowheads="1"/>
          </p:cNvSpPr>
          <p:nvPr>
            <p:ph idx="1"/>
          </p:nvPr>
        </p:nvSpPr>
        <p:spPr>
          <a:xfrm>
            <a:off x="380785" y="1196752"/>
            <a:ext cx="8064500" cy="4320480"/>
          </a:xfrm>
        </p:spPr>
        <p:txBody>
          <a:bodyPr/>
          <a:lstStyle/>
          <a:p>
            <a:pPr marL="0" indent="0">
              <a:buNone/>
            </a:pPr>
            <a:r>
              <a:rPr lang="en-AU" sz="2400" b="1" dirty="0">
                <a:latin typeface="Trebuchet MS" panose="020B0603020202020204" pitchFamily="34" charset="0"/>
                <a:cs typeface="Arial" panose="020B0604020202020204" pitchFamily="34" charset="0"/>
              </a:rPr>
              <a:t>Using Excel (</a:t>
            </a:r>
            <a:r>
              <a:rPr lang="en-US" altLang="en-US" sz="2400" dirty="0">
                <a:latin typeface="Trebuchet MS" panose="020B0603020202020204" pitchFamily="34" charset="0"/>
                <a:cs typeface="Arial" charset="0"/>
              </a:rPr>
              <a:t>Data Analysis Plus™)</a:t>
            </a:r>
            <a:endParaRPr lang="en-US" altLang="en-US" sz="2400" dirty="0">
              <a:latin typeface="Trebuchet MS" panose="020B0603020202020204" pitchFamily="34" charset="0"/>
              <a:cs typeface="Arial" panose="020B0604020202020204" pitchFamily="34" charset="0"/>
            </a:endParaRPr>
          </a:p>
          <a:p>
            <a:pPr marL="0" indent="0" algn="just">
              <a:buNone/>
            </a:pPr>
            <a:r>
              <a:rPr lang="en-AU" sz="2400" dirty="0">
                <a:latin typeface="Trebuchet MS" panose="020B0603020202020204" pitchFamily="34" charset="0"/>
                <a:cs typeface="Arial" panose="020B0604020202020204" pitchFamily="34" charset="0"/>
              </a:rPr>
              <a:t>In the </a:t>
            </a:r>
            <a:r>
              <a:rPr lang="en-AU" sz="2400" b="1" dirty="0">
                <a:latin typeface="Trebuchet MS" panose="020B0603020202020204" pitchFamily="34" charset="0"/>
                <a:cs typeface="Arial" panose="020B0604020202020204" pitchFamily="34" charset="0"/>
              </a:rPr>
              <a:t>Data Analysis Plus </a:t>
            </a:r>
            <a:r>
              <a:rPr lang="en-AU" sz="2400" dirty="0">
                <a:latin typeface="Trebuchet MS" panose="020B0603020202020204" pitchFamily="34" charset="0"/>
                <a:cs typeface="Arial" panose="020B0604020202020204" pitchFamily="34" charset="0"/>
              </a:rPr>
              <a:t>dialogue box (shown below), enter the input and the output is presented in the next slide.</a:t>
            </a: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graphicFrame>
        <p:nvGraphicFramePr>
          <p:cNvPr id="4" name="Object 3"/>
          <p:cNvGraphicFramePr>
            <a:graphicFrameLocks noChangeAspect="1"/>
          </p:cNvGraphicFramePr>
          <p:nvPr>
            <p:extLst>
              <p:ext uri="{D42A27DB-BD31-4B8C-83A1-F6EECF244321}">
                <p14:modId xmlns:p14="http://schemas.microsoft.com/office/powerpoint/2010/main" val="2975371792"/>
              </p:ext>
            </p:extLst>
          </p:nvPr>
        </p:nvGraphicFramePr>
        <p:xfrm>
          <a:off x="539552" y="2996952"/>
          <a:ext cx="5842321" cy="2592288"/>
        </p:xfrm>
        <a:graphic>
          <a:graphicData uri="http://schemas.openxmlformats.org/presentationml/2006/ole">
            <mc:AlternateContent xmlns:mc="http://schemas.openxmlformats.org/markup-compatibility/2006">
              <mc:Choice xmlns:v="urn:schemas-microsoft-com:vml" Requires="v">
                <p:oleObj spid="_x0000_s219195" name="Bitmap Image" r:id="rId4" imgW="4315427" imgH="1914286" progId="PBrush">
                  <p:embed/>
                </p:oleObj>
              </mc:Choice>
              <mc:Fallback>
                <p:oleObj name="Bitmap Image" r:id="rId4" imgW="4315427" imgH="1914286" progId="PBrush">
                  <p:embed/>
                  <p:pic>
                    <p:nvPicPr>
                      <p:cNvPr id="0" name="Picture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2996952"/>
                        <a:ext cx="5842321" cy="2592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8589505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Rectangle 2"/>
          <p:cNvSpPr>
            <a:spLocks noGrp="1" noChangeArrowheads="1"/>
          </p:cNvSpPr>
          <p:nvPr>
            <p:ph type="title"/>
          </p:nvPr>
        </p:nvSpPr>
        <p:spPr bwMode="auto">
          <a:xfrm>
            <a:off x="468313" y="260350"/>
            <a:ext cx="7986712" cy="730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algn="just" fontAlgn="base">
              <a:spcAft>
                <a:spcPct val="0"/>
              </a:spcAft>
            </a:pPr>
            <a:r>
              <a:rPr altLang="en-US" sz="3600" cap="none" dirty="0">
                <a:solidFill>
                  <a:srgbClr val="EA0088"/>
                </a:solidFill>
                <a:latin typeface="Trebuchet MS" pitchFamily="34" charset="0"/>
                <a:ea typeface="MS PGothic" pitchFamily="34" charset="-128"/>
              </a:rPr>
              <a:t>Hypothesis testing about </a:t>
            </a:r>
            <a:r>
              <a:rPr altLang="en-US" sz="3600" i="1" cap="none" dirty="0">
                <a:solidFill>
                  <a:srgbClr val="EA0088"/>
                </a:solidFill>
                <a:latin typeface="Trebuchet MS" pitchFamily="34" charset="0"/>
                <a:ea typeface="MS PGothic" pitchFamily="34" charset="-128"/>
              </a:rPr>
              <a:t>p</a:t>
            </a:r>
          </a:p>
        </p:txBody>
      </p:sp>
      <p:sp>
        <p:nvSpPr>
          <p:cNvPr id="5" name="Slide Number Placeholder 3"/>
          <p:cNvSpPr txBox="1">
            <a:spLocks/>
          </p:cNvSpPr>
          <p:nvPr/>
        </p:nvSpPr>
        <p:spPr bwMode="auto">
          <a:xfrm>
            <a:off x="8316416" y="0"/>
            <a:ext cx="827584"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108</a:t>
            </a:fld>
            <a:endParaRPr lang="en-AU" altLang="en-US" sz="1400" b="1" baseline="0" dirty="0">
              <a:latin typeface="Trebuchet MS" pitchFamily="34" charset="0"/>
            </a:endParaRPr>
          </a:p>
        </p:txBody>
      </p:sp>
      <p:sp>
        <p:nvSpPr>
          <p:cNvPr id="7" name="Rectangle 3"/>
          <p:cNvSpPr>
            <a:spLocks noGrp="1" noChangeArrowheads="1"/>
          </p:cNvSpPr>
          <p:nvPr>
            <p:ph idx="1"/>
          </p:nvPr>
        </p:nvSpPr>
        <p:spPr>
          <a:xfrm>
            <a:off x="380785" y="1196752"/>
            <a:ext cx="8064500" cy="2160240"/>
          </a:xfrm>
        </p:spPr>
        <p:txBody>
          <a:bodyPr/>
          <a:lstStyle/>
          <a:p>
            <a:pPr marL="0" indent="0">
              <a:spcAft>
                <a:spcPts val="1200"/>
              </a:spcAft>
              <a:buNone/>
            </a:pPr>
            <a:r>
              <a:rPr lang="en-AU" sz="2400" b="1" dirty="0">
                <a:latin typeface="Trebuchet MS" panose="020B0603020202020204" pitchFamily="34" charset="0"/>
                <a:cs typeface="Arial" panose="020B0604020202020204" pitchFamily="34" charset="0"/>
              </a:rPr>
              <a:t>Using Excel (</a:t>
            </a:r>
            <a:r>
              <a:rPr lang="en-US" altLang="en-US" sz="2400" dirty="0">
                <a:latin typeface="Trebuchet MS" panose="020B0603020202020204" pitchFamily="34" charset="0"/>
                <a:cs typeface="Arial" charset="0"/>
              </a:rPr>
              <a:t>Data Analysis Plus™)</a:t>
            </a:r>
            <a:endParaRPr lang="en-US" altLang="en-US" sz="2400" dirty="0">
              <a:latin typeface="Trebuchet MS" panose="020B0603020202020204" pitchFamily="34" charset="0"/>
              <a:cs typeface="Arial" panose="020B0604020202020204" pitchFamily="34" charset="0"/>
            </a:endParaRPr>
          </a:p>
          <a:p>
            <a:pPr marL="0" indent="0" algn="just">
              <a:buNone/>
            </a:pPr>
            <a:r>
              <a:rPr lang="en-AU" sz="2400" dirty="0">
                <a:latin typeface="Trebuchet MS" panose="020B0603020202020204" pitchFamily="34" charset="0"/>
                <a:cs typeface="Arial" panose="020B0604020202020204" pitchFamily="34" charset="0"/>
              </a:rPr>
              <a:t>The </a:t>
            </a:r>
            <a:r>
              <a:rPr lang="en-AU" sz="2400" b="1" dirty="0">
                <a:latin typeface="Trebuchet MS" panose="020B0603020202020204" pitchFamily="34" charset="0"/>
                <a:cs typeface="Arial" panose="020B0604020202020204" pitchFamily="34" charset="0"/>
              </a:rPr>
              <a:t>Data Analysis Plus output is presented below</a:t>
            </a:r>
            <a:r>
              <a:rPr lang="en-AU" sz="2400" dirty="0">
                <a:latin typeface="Trebuchet MS" panose="020B0603020202020204" pitchFamily="34" charset="0"/>
                <a:cs typeface="Arial" panose="020B0604020202020204" pitchFamily="34" charset="0"/>
              </a:rPr>
              <a:t>.</a:t>
            </a: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p:txBody>
      </p:sp>
      <p:pic>
        <p:nvPicPr>
          <p:cNvPr id="2170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2276872"/>
            <a:ext cx="5256584" cy="33930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380004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Rectangle 2"/>
          <p:cNvSpPr>
            <a:spLocks noGrp="1" noChangeArrowheads="1"/>
          </p:cNvSpPr>
          <p:nvPr>
            <p:ph type="title"/>
          </p:nvPr>
        </p:nvSpPr>
        <p:spPr bwMode="auto">
          <a:xfrm>
            <a:off x="395288" y="404813"/>
            <a:ext cx="7772400" cy="5175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algn="just" fontAlgn="base">
              <a:spcAft>
                <a:spcPct val="0"/>
              </a:spcAft>
            </a:pPr>
            <a:r>
              <a:rPr altLang="en-US" sz="3600" cap="none" dirty="0">
                <a:solidFill>
                  <a:srgbClr val="EA0088"/>
                </a:solidFill>
                <a:latin typeface="Trebuchet MS" pitchFamily="34" charset="0"/>
                <a:ea typeface="MS PGothic" pitchFamily="34" charset="-128"/>
              </a:rPr>
              <a:t>The Road Ahead</a:t>
            </a:r>
          </a:p>
        </p:txBody>
      </p:sp>
      <p:sp>
        <p:nvSpPr>
          <p:cNvPr id="93187" name="Rectangle 3"/>
          <p:cNvSpPr>
            <a:spLocks noGrp="1" noChangeArrowheads="1"/>
          </p:cNvSpPr>
          <p:nvPr>
            <p:ph idx="1"/>
          </p:nvPr>
        </p:nvSpPr>
        <p:spPr>
          <a:xfrm>
            <a:off x="539750" y="1196975"/>
            <a:ext cx="8135938" cy="4114800"/>
          </a:xfrm>
        </p:spPr>
        <p:txBody>
          <a:bodyPr/>
          <a:lstStyle/>
          <a:p>
            <a:pPr eaLnBrk="1" hangingPunct="1">
              <a:buFontTx/>
              <a:buNone/>
              <a:defRPr/>
            </a:pPr>
            <a:r>
              <a:rPr lang="en-US" sz="2600" b="1" dirty="0">
                <a:solidFill>
                  <a:schemeClr val="tx1">
                    <a:lumMod val="75000"/>
                    <a:lumOff val="25000"/>
                  </a:schemeClr>
                </a:solidFill>
                <a:latin typeface="Trebuchet MS"/>
                <a:ea typeface="+mn-ea"/>
                <a:cs typeface="Trebuchet MS"/>
              </a:rPr>
              <a:t>I</a:t>
            </a:r>
            <a:r>
              <a:rPr lang="en-US" sz="2600" b="1" dirty="0">
                <a:solidFill>
                  <a:srgbClr val="FF0000"/>
                </a:solidFill>
                <a:latin typeface="Trebuchet MS"/>
                <a:ea typeface="+mn-ea"/>
                <a:cs typeface="Trebuchet MS"/>
              </a:rPr>
              <a:t>C</a:t>
            </a:r>
            <a:r>
              <a:rPr lang="en-US" sz="2600" b="1" dirty="0">
                <a:solidFill>
                  <a:srgbClr val="00B050"/>
                </a:solidFill>
                <a:latin typeface="Trebuchet MS"/>
                <a:ea typeface="+mn-ea"/>
                <a:cs typeface="Trebuchet MS"/>
              </a:rPr>
              <a:t>I</a:t>
            </a:r>
            <a:r>
              <a:rPr lang="en-US" sz="2600" b="1" dirty="0">
                <a:solidFill>
                  <a:schemeClr val="accent1"/>
                </a:solidFill>
                <a:latin typeface="Trebuchet MS"/>
                <a:ea typeface="+mn-ea"/>
                <a:cs typeface="Trebuchet MS"/>
              </a:rPr>
              <a:t> approach</a:t>
            </a:r>
          </a:p>
          <a:p>
            <a:pPr eaLnBrk="1" hangingPunct="1">
              <a:buFontTx/>
              <a:buNone/>
              <a:defRPr/>
            </a:pPr>
            <a:r>
              <a:rPr lang="en-US" sz="2600" dirty="0">
                <a:latin typeface="Trebuchet MS"/>
                <a:ea typeface="+mn-ea"/>
                <a:cs typeface="Trebuchet MS"/>
              </a:rPr>
              <a:t>		</a:t>
            </a:r>
            <a:r>
              <a:rPr lang="en-US" sz="2400" dirty="0">
                <a:solidFill>
                  <a:schemeClr val="tx1">
                    <a:lumMod val="75000"/>
                    <a:lumOff val="25000"/>
                  </a:schemeClr>
                </a:solidFill>
                <a:latin typeface="Trebuchet MS"/>
                <a:ea typeface="+mn-ea"/>
                <a:cs typeface="Trebuchet MS"/>
              </a:rPr>
              <a:t>Identify</a:t>
            </a:r>
          </a:p>
          <a:p>
            <a:pPr eaLnBrk="1" hangingPunct="1">
              <a:buFontTx/>
              <a:buNone/>
              <a:defRPr/>
            </a:pPr>
            <a:r>
              <a:rPr lang="en-US" sz="2400" dirty="0">
                <a:latin typeface="Trebuchet MS"/>
                <a:ea typeface="+mn-ea"/>
                <a:cs typeface="Trebuchet MS"/>
              </a:rPr>
              <a:t>		</a:t>
            </a:r>
            <a:r>
              <a:rPr lang="en-US" sz="2400" dirty="0">
                <a:solidFill>
                  <a:srgbClr val="FF0000"/>
                </a:solidFill>
                <a:latin typeface="Trebuchet MS"/>
                <a:ea typeface="+mn-ea"/>
                <a:cs typeface="Trebuchet MS"/>
              </a:rPr>
              <a:t>Compute</a:t>
            </a:r>
          </a:p>
          <a:p>
            <a:pPr eaLnBrk="1" hangingPunct="1">
              <a:buFontTx/>
              <a:buNone/>
              <a:defRPr/>
            </a:pPr>
            <a:r>
              <a:rPr lang="en-US" sz="2400" dirty="0">
                <a:latin typeface="Trebuchet MS"/>
                <a:ea typeface="+mn-ea"/>
                <a:cs typeface="Trebuchet MS"/>
              </a:rPr>
              <a:t>	</a:t>
            </a:r>
            <a:r>
              <a:rPr lang="en-US" sz="2400" dirty="0">
                <a:solidFill>
                  <a:srgbClr val="00B050"/>
                </a:solidFill>
                <a:latin typeface="Trebuchet MS"/>
                <a:ea typeface="+mn-ea"/>
                <a:cs typeface="Trebuchet MS"/>
              </a:rPr>
              <a:t>	Interpret</a:t>
            </a:r>
          </a:p>
          <a:p>
            <a:pPr eaLnBrk="1" hangingPunct="1">
              <a:buFontTx/>
              <a:buNone/>
              <a:defRPr/>
            </a:pPr>
            <a:endParaRPr lang="en-US" sz="2400" dirty="0">
              <a:latin typeface="Trebuchet MS"/>
              <a:ea typeface="+mn-ea"/>
              <a:cs typeface="Trebuchet MS"/>
            </a:endParaRPr>
          </a:p>
          <a:p>
            <a:pPr marL="0" indent="0" eaLnBrk="1" hangingPunct="1">
              <a:buFontTx/>
              <a:buNone/>
              <a:defRPr/>
            </a:pPr>
            <a:r>
              <a:rPr lang="en-US" sz="2400" dirty="0">
                <a:latin typeface="Trebuchet MS"/>
                <a:ea typeface="+mn-ea"/>
                <a:cs typeface="Trebuchet MS"/>
              </a:rPr>
              <a:t>The most difficult part of statistics (in real life and on final exams) is to </a:t>
            </a:r>
            <a:r>
              <a:rPr lang="en-US" sz="2400" dirty="0">
                <a:solidFill>
                  <a:schemeClr val="accent1"/>
                </a:solidFill>
                <a:latin typeface="Trebuchet MS"/>
                <a:ea typeface="+mn-ea"/>
                <a:cs typeface="Trebuchet MS"/>
              </a:rPr>
              <a:t>identify the correct technique</a:t>
            </a:r>
            <a:r>
              <a:rPr lang="en-US" sz="2400" dirty="0">
                <a:latin typeface="Trebuchet MS"/>
                <a:ea typeface="+mn-ea"/>
                <a:cs typeface="Trebuchet MS"/>
              </a:rPr>
              <a:t>.</a:t>
            </a:r>
          </a:p>
        </p:txBody>
      </p:sp>
      <p:sp>
        <p:nvSpPr>
          <p:cNvPr id="4" name="Slide Number Placeholder 3"/>
          <p:cNvSpPr txBox="1">
            <a:spLocks/>
          </p:cNvSpPr>
          <p:nvPr/>
        </p:nvSpPr>
        <p:spPr bwMode="auto">
          <a:xfrm>
            <a:off x="8316416" y="0"/>
            <a:ext cx="827584"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109</a:t>
            </a:fld>
            <a:endParaRPr lang="en-AU" altLang="en-US" sz="1400" b="1" baseline="0" dirty="0">
              <a:latin typeface="Trebuchet MS"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468313" y="1268413"/>
            <a:ext cx="8280400" cy="4114800"/>
          </a:xfrm>
        </p:spPr>
        <p:txBody>
          <a:bodyPr/>
          <a:lstStyle/>
          <a:p>
            <a:pPr marL="0" indent="0" algn="just" eaLnBrk="1" hangingPunct="1">
              <a:buFontTx/>
              <a:buNone/>
              <a:defRPr/>
            </a:pPr>
            <a:r>
              <a:rPr lang="en-US" sz="2400" dirty="0">
                <a:latin typeface="Trebuchet MS"/>
                <a:ea typeface="MS PGothic" charset="0"/>
                <a:cs typeface="Trebuchet MS"/>
              </a:rPr>
              <a:t>If the jury acquits it is stating that </a:t>
            </a:r>
          </a:p>
          <a:p>
            <a:pPr marL="0" indent="0" algn="just" eaLnBrk="1" hangingPunct="1">
              <a:buFontTx/>
              <a:buNone/>
              <a:defRPr/>
            </a:pPr>
            <a:endParaRPr lang="en-US" sz="2400" dirty="0">
              <a:latin typeface="Trebuchet MS"/>
              <a:ea typeface="MS PGothic" charset="0"/>
              <a:cs typeface="Trebuchet MS"/>
            </a:endParaRPr>
          </a:p>
          <a:p>
            <a:pPr marL="279400" indent="-279400" algn="just" eaLnBrk="1" hangingPunct="1">
              <a:buFontTx/>
              <a:buNone/>
              <a:defRPr/>
            </a:pPr>
            <a:r>
              <a:rPr lang="en-US" sz="2400" i="1" dirty="0">
                <a:latin typeface="Trebuchet MS"/>
                <a:ea typeface="MS PGothic" charset="0"/>
                <a:cs typeface="Trebuchet MS"/>
              </a:rPr>
              <a:t>		</a:t>
            </a:r>
            <a:r>
              <a:rPr lang="en-US" sz="2400" i="1" dirty="0">
                <a:solidFill>
                  <a:srgbClr val="00B050"/>
                </a:solidFill>
                <a:latin typeface="Trebuchet MS"/>
                <a:ea typeface="MS PGothic" charset="0"/>
                <a:cs typeface="Trebuchet MS"/>
              </a:rPr>
              <a:t>there is not enough evidence to support the 	alternative hypothesis</a:t>
            </a:r>
            <a:r>
              <a:rPr lang="en-US" sz="2400" dirty="0">
                <a:solidFill>
                  <a:srgbClr val="00B050"/>
                </a:solidFill>
                <a:latin typeface="Trebuchet MS"/>
                <a:ea typeface="MS PGothic" charset="0"/>
                <a:cs typeface="Trebuchet MS"/>
              </a:rPr>
              <a:t>. </a:t>
            </a:r>
          </a:p>
          <a:p>
            <a:pPr marL="0" indent="0" algn="just" eaLnBrk="1" hangingPunct="1">
              <a:buFontTx/>
              <a:buNone/>
              <a:defRPr/>
            </a:pPr>
            <a:endParaRPr lang="en-US" sz="2400" dirty="0">
              <a:latin typeface="Trebuchet MS"/>
              <a:ea typeface="MS PGothic" charset="0"/>
              <a:cs typeface="Trebuchet MS"/>
            </a:endParaRPr>
          </a:p>
          <a:p>
            <a:pPr marL="0" indent="0" algn="just" eaLnBrk="1" hangingPunct="1">
              <a:buFontTx/>
              <a:buNone/>
              <a:defRPr/>
            </a:pPr>
            <a:r>
              <a:rPr lang="en-US" sz="2400" dirty="0">
                <a:latin typeface="Trebuchet MS"/>
                <a:ea typeface="MS PGothic" charset="0"/>
                <a:cs typeface="Trebuchet MS"/>
              </a:rPr>
              <a:t>Notice that the jury is not saying that the defendant is innocent, only that there is not enough evidence to support the alternative hypothesis. That is why we never say that ‘we accept the null hypothesis’ (that the defendant is innocent).</a:t>
            </a:r>
          </a:p>
          <a:p>
            <a:pPr marL="0" indent="0" algn="just" eaLnBrk="1" hangingPunct="1">
              <a:buFontTx/>
              <a:buNone/>
              <a:defRPr/>
            </a:pPr>
            <a:r>
              <a:rPr lang="en-US" sz="2400" dirty="0">
                <a:latin typeface="Trebuchet MS"/>
                <a:ea typeface="MS PGothic" charset="0"/>
                <a:cs typeface="Trebuchet MS"/>
              </a:rPr>
              <a:t> </a:t>
            </a:r>
          </a:p>
          <a:p>
            <a:pPr marL="0" indent="0" algn="just" eaLnBrk="1" hangingPunct="1">
              <a:buFontTx/>
              <a:buNone/>
              <a:defRPr/>
            </a:pPr>
            <a:endParaRPr lang="en-US" sz="2400" dirty="0">
              <a:latin typeface="Trebuchet MS"/>
              <a:ea typeface="MS PGothic" charset="0"/>
              <a:cs typeface="Trebuchet MS"/>
            </a:endParaRP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11</a:t>
            </a:fld>
            <a:endParaRPr lang="en-AU" altLang="en-US" sz="1400" b="1" baseline="0" dirty="0">
              <a:latin typeface="Trebuchet MS" pitchFamily="34" charset="0"/>
            </a:endParaRPr>
          </a:p>
        </p:txBody>
      </p:sp>
      <p:sp>
        <p:nvSpPr>
          <p:cNvPr id="6" name="Rectangle 2"/>
          <p:cNvSpPr txBox="1">
            <a:spLocks noChangeArrowheads="1"/>
          </p:cNvSpPr>
          <p:nvPr/>
        </p:nvSpPr>
        <p:spPr bwMode="auto">
          <a:xfrm>
            <a:off x="395288" y="404813"/>
            <a:ext cx="7772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sz="2400" baseline="-25000">
                <a:solidFill>
                  <a:schemeClr val="tx1"/>
                </a:solidFill>
                <a:latin typeface="Times" charset="0"/>
                <a:ea typeface="MS PGothic" pitchFamily="34" charset="-128"/>
              </a:defRPr>
            </a:lvl1pPr>
            <a:lvl2pPr marL="742950" indent="-285750" defTabSz="457200">
              <a:defRPr sz="2400" baseline="-25000">
                <a:solidFill>
                  <a:schemeClr val="tx1"/>
                </a:solidFill>
                <a:latin typeface="Times" charset="0"/>
                <a:ea typeface="MS PGothic" pitchFamily="34" charset="-128"/>
              </a:defRPr>
            </a:lvl2pPr>
            <a:lvl3pPr marL="1143000" indent="-228600" defTabSz="457200">
              <a:defRPr sz="2400" baseline="-25000">
                <a:solidFill>
                  <a:schemeClr val="tx1"/>
                </a:solidFill>
                <a:latin typeface="Times" charset="0"/>
                <a:ea typeface="MS PGothic" pitchFamily="34" charset="-128"/>
              </a:defRPr>
            </a:lvl3pPr>
            <a:lvl4pPr marL="1600200" indent="-228600" defTabSz="457200">
              <a:defRPr sz="2400" baseline="-25000">
                <a:solidFill>
                  <a:schemeClr val="tx1"/>
                </a:solidFill>
                <a:latin typeface="Times" charset="0"/>
                <a:ea typeface="MS PGothic" pitchFamily="34" charset="-128"/>
              </a:defRPr>
            </a:lvl4pPr>
            <a:lvl5pPr marL="2057400" indent="-228600" defTabSz="457200">
              <a:defRPr sz="2400" baseline="-25000">
                <a:solidFill>
                  <a:schemeClr val="tx1"/>
                </a:solidFill>
                <a:latin typeface="Times" charset="0"/>
                <a:ea typeface="MS PGothic" pitchFamily="34" charset="-128"/>
              </a:defRPr>
            </a:lvl5pPr>
            <a:lvl6pPr marL="25146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3200" baseline="0" dirty="0">
                <a:solidFill>
                  <a:srgbClr val="EA0088"/>
                </a:solidFill>
                <a:latin typeface="Trebuchet MS" pitchFamily="34" charset="0"/>
              </a:rPr>
              <a:t>In a criminal trial…</a:t>
            </a:r>
            <a:endParaRPr lang="en-US" altLang="en-US" sz="3200" baseline="0" dirty="0">
              <a:solidFill>
                <a:srgbClr val="EA0088"/>
              </a:solidFill>
              <a:latin typeface="Trebuchet MS" pitchFamily="34" charset="0"/>
              <a:cs typeface="Arial" pitchFamily="34" charset="0"/>
            </a:endParaRPr>
          </a:p>
        </p:txBody>
      </p:sp>
    </p:spTree>
    <p:custDataLst>
      <p:tags r:id="rId1"/>
    </p:custData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Rectangle 2"/>
          <p:cNvSpPr>
            <a:spLocks noGrp="1" noChangeArrowheads="1"/>
          </p:cNvSpPr>
          <p:nvPr>
            <p:ph type="title"/>
          </p:nvPr>
        </p:nvSpPr>
        <p:spPr bwMode="auto">
          <a:xfrm>
            <a:off x="468313" y="404813"/>
            <a:ext cx="7772400" cy="64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algn="just" fontAlgn="base">
              <a:spcAft>
                <a:spcPct val="0"/>
              </a:spcAft>
            </a:pPr>
            <a:r>
              <a:rPr altLang="en-US" sz="3600" cap="none" dirty="0">
                <a:solidFill>
                  <a:srgbClr val="EA0088"/>
                </a:solidFill>
                <a:latin typeface="Trebuchet MS" pitchFamily="34" charset="0"/>
                <a:ea typeface="MS PGothic" pitchFamily="34" charset="-128"/>
              </a:rPr>
              <a:t>The Road Ahead</a:t>
            </a:r>
            <a:r>
              <a:rPr lang="en-AU" altLang="en-US" sz="3600" cap="none" dirty="0">
                <a:solidFill>
                  <a:srgbClr val="EA0088"/>
                </a:solidFill>
                <a:latin typeface="Trebuchet MS" pitchFamily="34" charset="0"/>
                <a:ea typeface="MS PGothic" pitchFamily="34" charset="-128"/>
              </a:rPr>
              <a:t>…</a:t>
            </a:r>
            <a:endParaRPr altLang="en-US" sz="3600" cap="none" dirty="0">
              <a:solidFill>
                <a:srgbClr val="EA0088"/>
              </a:solidFill>
              <a:latin typeface="Trebuchet MS" pitchFamily="34" charset="0"/>
              <a:ea typeface="MS PGothic" pitchFamily="34" charset="-128"/>
            </a:endParaRPr>
          </a:p>
        </p:txBody>
      </p:sp>
      <p:sp>
        <p:nvSpPr>
          <p:cNvPr id="94211" name="Rectangle 3"/>
          <p:cNvSpPr>
            <a:spLocks noGrp="1" noChangeArrowheads="1"/>
          </p:cNvSpPr>
          <p:nvPr>
            <p:ph idx="1"/>
          </p:nvPr>
        </p:nvSpPr>
        <p:spPr>
          <a:xfrm>
            <a:off x="544016" y="1196752"/>
            <a:ext cx="7772400" cy="3384550"/>
          </a:xfrm>
        </p:spPr>
        <p:txBody>
          <a:bodyPr/>
          <a:lstStyle/>
          <a:p>
            <a:pPr marL="0" indent="0" algn="just" eaLnBrk="1" hangingPunct="1">
              <a:buFontTx/>
              <a:buNone/>
              <a:defRPr/>
            </a:pPr>
            <a:r>
              <a:rPr lang="en-US" sz="2400" dirty="0">
                <a:latin typeface="Trebuchet MS"/>
                <a:ea typeface="+mn-ea"/>
                <a:cs typeface="Trebuchet MS"/>
              </a:rPr>
              <a:t>There are several factors that identify the correct technique. The first two are:</a:t>
            </a:r>
          </a:p>
          <a:p>
            <a:pPr marL="457200" indent="-457200" eaLnBrk="1" hangingPunct="1">
              <a:buFontTx/>
              <a:buAutoNum type="arabicPeriod"/>
              <a:defRPr/>
            </a:pPr>
            <a:r>
              <a:rPr lang="en-US" sz="2400" dirty="0">
                <a:solidFill>
                  <a:srgbClr val="00B050"/>
                </a:solidFill>
                <a:latin typeface="Trebuchet MS"/>
                <a:ea typeface="+mn-ea"/>
                <a:cs typeface="Trebuchet MS"/>
              </a:rPr>
              <a:t>Type of data </a:t>
            </a:r>
          </a:p>
          <a:p>
            <a:pPr marL="857250" lvl="1" indent="-457200">
              <a:buAutoNum type="arabicPeriod"/>
              <a:defRPr/>
            </a:pPr>
            <a:r>
              <a:rPr lang="en-US" sz="2000" dirty="0">
                <a:solidFill>
                  <a:schemeClr val="accent1"/>
                </a:solidFill>
                <a:latin typeface="Trebuchet MS"/>
                <a:ea typeface="+mn-ea"/>
                <a:cs typeface="Trebuchet MS"/>
              </a:rPr>
              <a:t>Numerical</a:t>
            </a:r>
          </a:p>
          <a:p>
            <a:pPr marL="857250" lvl="1" indent="-457200">
              <a:buAutoNum type="arabicPeriod"/>
              <a:defRPr/>
            </a:pPr>
            <a:r>
              <a:rPr lang="en-US" sz="2000" dirty="0">
                <a:solidFill>
                  <a:schemeClr val="accent1"/>
                </a:solidFill>
                <a:latin typeface="Trebuchet MS"/>
                <a:ea typeface="+mn-ea"/>
                <a:cs typeface="Trebuchet MS"/>
              </a:rPr>
              <a:t>Nominal </a:t>
            </a:r>
          </a:p>
          <a:p>
            <a:pPr marL="857250" lvl="1" indent="-457200">
              <a:buAutoNum type="arabicPeriod"/>
              <a:defRPr/>
            </a:pPr>
            <a:r>
              <a:rPr lang="en-US" sz="2000" dirty="0">
                <a:solidFill>
                  <a:schemeClr val="accent1"/>
                </a:solidFill>
                <a:latin typeface="Trebuchet MS"/>
                <a:ea typeface="+mn-ea"/>
                <a:cs typeface="Trebuchet MS"/>
              </a:rPr>
              <a:t>Ordinal</a:t>
            </a:r>
          </a:p>
          <a:p>
            <a:pPr eaLnBrk="1" hangingPunct="1">
              <a:buFontTx/>
              <a:buNone/>
              <a:defRPr/>
            </a:pPr>
            <a:r>
              <a:rPr lang="en-US" sz="2400" dirty="0">
                <a:solidFill>
                  <a:schemeClr val="tx1">
                    <a:lumMod val="75000"/>
                    <a:lumOff val="25000"/>
                  </a:schemeClr>
                </a:solidFill>
                <a:latin typeface="Trebuchet MS"/>
                <a:ea typeface="+mn-ea"/>
                <a:cs typeface="Trebuchet MS"/>
              </a:rPr>
              <a:t>2. 	Problem objective.</a:t>
            </a:r>
          </a:p>
          <a:p>
            <a:pPr lvl="1">
              <a:buNone/>
            </a:pPr>
            <a:r>
              <a:rPr lang="en-US" altLang="en-US" sz="2000" dirty="0">
                <a:solidFill>
                  <a:schemeClr val="accent1"/>
                </a:solidFill>
                <a:latin typeface="Trebuchet MS" pitchFamily="34" charset="0"/>
              </a:rPr>
              <a:t>1. Describe a population.</a:t>
            </a:r>
          </a:p>
          <a:p>
            <a:pPr lvl="1">
              <a:buNone/>
            </a:pPr>
            <a:r>
              <a:rPr lang="en-US" altLang="en-US" sz="2000" dirty="0">
                <a:solidFill>
                  <a:schemeClr val="accent1"/>
                </a:solidFill>
                <a:latin typeface="Trebuchet MS" pitchFamily="34" charset="0"/>
              </a:rPr>
              <a:t>2. Compare two populations.</a:t>
            </a:r>
          </a:p>
          <a:p>
            <a:pPr lvl="1">
              <a:buNone/>
            </a:pPr>
            <a:r>
              <a:rPr lang="en-US" altLang="en-US" sz="2000" dirty="0">
                <a:solidFill>
                  <a:schemeClr val="accent1"/>
                </a:solidFill>
                <a:latin typeface="Trebuchet MS" pitchFamily="34" charset="0"/>
              </a:rPr>
              <a:t>3. Compare two or more populations.</a:t>
            </a:r>
          </a:p>
          <a:p>
            <a:pPr lvl="1">
              <a:buNone/>
            </a:pPr>
            <a:r>
              <a:rPr lang="en-US" altLang="en-US" sz="2000" dirty="0">
                <a:solidFill>
                  <a:schemeClr val="accent1"/>
                </a:solidFill>
                <a:latin typeface="Trebuchet MS" pitchFamily="34" charset="0"/>
              </a:rPr>
              <a:t>4. </a:t>
            </a:r>
            <a:r>
              <a:rPr lang="en-US" altLang="en-US" sz="2000" dirty="0" err="1">
                <a:solidFill>
                  <a:schemeClr val="accent1"/>
                </a:solidFill>
                <a:latin typeface="Trebuchet MS" pitchFamily="34" charset="0"/>
              </a:rPr>
              <a:t>Analyse</a:t>
            </a:r>
            <a:r>
              <a:rPr lang="en-US" altLang="en-US" sz="2000" dirty="0">
                <a:solidFill>
                  <a:schemeClr val="accent1"/>
                </a:solidFill>
                <a:latin typeface="Trebuchet MS" pitchFamily="34" charset="0"/>
              </a:rPr>
              <a:t> the relationship between two variables. </a:t>
            </a:r>
          </a:p>
          <a:p>
            <a:pPr lvl="1">
              <a:buNone/>
            </a:pPr>
            <a:r>
              <a:rPr lang="en-US" altLang="en-US" sz="2000" dirty="0">
                <a:solidFill>
                  <a:schemeClr val="accent1"/>
                </a:solidFill>
                <a:latin typeface="Trebuchet MS" pitchFamily="34" charset="0"/>
              </a:rPr>
              <a:t>5. </a:t>
            </a:r>
            <a:r>
              <a:rPr lang="en-US" altLang="en-US" sz="2000" dirty="0" err="1">
                <a:solidFill>
                  <a:schemeClr val="accent1"/>
                </a:solidFill>
                <a:latin typeface="Trebuchet MS" pitchFamily="34" charset="0"/>
              </a:rPr>
              <a:t>Analyse</a:t>
            </a:r>
            <a:r>
              <a:rPr lang="en-US" altLang="en-US" sz="2000" dirty="0">
                <a:solidFill>
                  <a:schemeClr val="accent1"/>
                </a:solidFill>
                <a:latin typeface="Trebuchet MS" pitchFamily="34" charset="0"/>
              </a:rPr>
              <a:t> the relationship among two or more variables. </a:t>
            </a:r>
          </a:p>
          <a:p>
            <a:pPr eaLnBrk="1" hangingPunct="1">
              <a:buFontTx/>
              <a:buNone/>
              <a:defRPr/>
            </a:pPr>
            <a:endParaRPr lang="en-US" sz="2400" dirty="0">
              <a:solidFill>
                <a:schemeClr val="tx1">
                  <a:lumMod val="75000"/>
                  <a:lumOff val="25000"/>
                </a:schemeClr>
              </a:solidFill>
              <a:latin typeface="Trebuchet MS"/>
              <a:ea typeface="+mn-ea"/>
              <a:cs typeface="Trebuchet MS"/>
            </a:endParaRPr>
          </a:p>
        </p:txBody>
      </p:sp>
      <p:sp>
        <p:nvSpPr>
          <p:cNvPr id="4" name="Slide Number Placeholder 3"/>
          <p:cNvSpPr txBox="1">
            <a:spLocks/>
          </p:cNvSpPr>
          <p:nvPr/>
        </p:nvSpPr>
        <p:spPr bwMode="auto">
          <a:xfrm>
            <a:off x="8316416" y="0"/>
            <a:ext cx="827584"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110</a:t>
            </a:fld>
            <a:endParaRPr lang="en-AU" altLang="en-US" sz="1400" b="1" baseline="0" dirty="0">
              <a:latin typeface="Trebuchet MS" pitchFamily="34"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3"/>
          <p:cNvSpPr txBox="1">
            <a:spLocks/>
          </p:cNvSpPr>
          <p:nvPr/>
        </p:nvSpPr>
        <p:spPr bwMode="auto">
          <a:xfrm>
            <a:off x="8316416" y="0"/>
            <a:ext cx="827584"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111</a:t>
            </a:fld>
            <a:endParaRPr lang="en-AU" altLang="en-US" sz="1400" b="1" baseline="0" dirty="0">
              <a:latin typeface="Trebuchet MS" pitchFamily="34" charset="0"/>
            </a:endParaRPr>
          </a:p>
        </p:txBody>
      </p:sp>
      <p:sp>
        <p:nvSpPr>
          <p:cNvPr id="27" name="Rectangle 2"/>
          <p:cNvSpPr>
            <a:spLocks noGrp="1" noChangeArrowheads="1"/>
          </p:cNvSpPr>
          <p:nvPr>
            <p:ph type="title"/>
          </p:nvPr>
        </p:nvSpPr>
        <p:spPr>
          <a:xfrm>
            <a:off x="395536" y="365125"/>
            <a:ext cx="8532812" cy="792163"/>
          </a:xfrm>
        </p:spPr>
        <p:txBody>
          <a:bodyPr/>
          <a:lstStyle/>
          <a:p>
            <a:pPr algn="l" eaLnBrk="1" hangingPunct="1">
              <a:defRPr/>
            </a:pPr>
            <a:r>
              <a:rPr lang="en-AU" altLang="en-US" sz="3200" cap="none" dirty="0">
                <a:solidFill>
                  <a:srgbClr val="EA0088"/>
                </a:solidFill>
                <a:latin typeface="Trebuchet MS" panose="020B0603020202020204" pitchFamily="34" charset="0"/>
              </a:rPr>
              <a:t>Summary of techniques –Single population parameter tests</a:t>
            </a:r>
            <a:endParaRPr altLang="en-US" sz="3200" cap="none" dirty="0">
              <a:solidFill>
                <a:srgbClr val="EA0088"/>
              </a:solidFill>
              <a:latin typeface="Trebuchet MS" panose="020B0603020202020204" pitchFamily="34" charset="0"/>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1340768"/>
            <a:ext cx="5477639" cy="4477375"/>
          </a:xfrm>
          <a:prstGeom prst="rect">
            <a:avLst/>
          </a:prstGeom>
        </p:spPr>
      </p:pic>
    </p:spTree>
    <p:custDataLst>
      <p:tags r:id="rId1"/>
    </p:custDataLst>
    <p:extLst>
      <p:ext uri="{BB962C8B-B14F-4D97-AF65-F5344CB8AC3E}">
        <p14:creationId xmlns:p14="http://schemas.microsoft.com/office/powerpoint/2010/main" val="3993486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txBox="1">
            <a:spLocks noChangeArrowheads="1"/>
          </p:cNvSpPr>
          <p:nvPr/>
        </p:nvSpPr>
        <p:spPr bwMode="auto">
          <a:xfrm>
            <a:off x="395288" y="404813"/>
            <a:ext cx="7772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sz="2400" baseline="-25000">
                <a:solidFill>
                  <a:schemeClr val="tx1"/>
                </a:solidFill>
                <a:latin typeface="Times" charset="0"/>
                <a:ea typeface="MS PGothic" pitchFamily="34" charset="-128"/>
              </a:defRPr>
            </a:lvl1pPr>
            <a:lvl2pPr marL="742950" indent="-285750" defTabSz="457200">
              <a:defRPr sz="2400" baseline="-25000">
                <a:solidFill>
                  <a:schemeClr val="tx1"/>
                </a:solidFill>
                <a:latin typeface="Times" charset="0"/>
                <a:ea typeface="MS PGothic" pitchFamily="34" charset="-128"/>
              </a:defRPr>
            </a:lvl2pPr>
            <a:lvl3pPr marL="1143000" indent="-228600" defTabSz="457200">
              <a:defRPr sz="2400" baseline="-25000">
                <a:solidFill>
                  <a:schemeClr val="tx1"/>
                </a:solidFill>
                <a:latin typeface="Times" charset="0"/>
                <a:ea typeface="MS PGothic" pitchFamily="34" charset="-128"/>
              </a:defRPr>
            </a:lvl3pPr>
            <a:lvl4pPr marL="1600200" indent="-228600" defTabSz="457200">
              <a:defRPr sz="2400" baseline="-25000">
                <a:solidFill>
                  <a:schemeClr val="tx1"/>
                </a:solidFill>
                <a:latin typeface="Times" charset="0"/>
                <a:ea typeface="MS PGothic" pitchFamily="34" charset="-128"/>
              </a:defRPr>
            </a:lvl4pPr>
            <a:lvl5pPr marL="2057400" indent="-228600" defTabSz="457200">
              <a:defRPr sz="2400" baseline="-25000">
                <a:solidFill>
                  <a:schemeClr val="tx1"/>
                </a:solidFill>
                <a:latin typeface="Times" charset="0"/>
                <a:ea typeface="MS PGothic" pitchFamily="34" charset="-128"/>
              </a:defRPr>
            </a:lvl5pPr>
            <a:lvl6pPr marL="25146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3200" baseline="0" dirty="0">
                <a:solidFill>
                  <a:srgbClr val="EA0088"/>
                </a:solidFill>
                <a:latin typeface="Trebuchet MS" pitchFamily="34" charset="0"/>
                <a:cs typeface="Arial" pitchFamily="34" charset="0"/>
              </a:rPr>
              <a:t>Four possible outcomes from a hypothesis test</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12</a:t>
            </a:fld>
            <a:endParaRPr lang="en-AU" altLang="en-US" sz="1400" b="1" baseline="0" dirty="0">
              <a:latin typeface="Trebuchet MS" pitchFamily="34" charset="0"/>
            </a:endParaRPr>
          </a:p>
        </p:txBody>
      </p:sp>
      <p:sp>
        <p:nvSpPr>
          <p:cNvPr id="6" name="Rectangle 3"/>
          <p:cNvSpPr txBox="1">
            <a:spLocks noChangeArrowheads="1"/>
          </p:cNvSpPr>
          <p:nvPr/>
        </p:nvSpPr>
        <p:spPr bwMode="auto">
          <a:xfrm>
            <a:off x="395536" y="3573016"/>
            <a:ext cx="8353425" cy="3455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Arial"/>
                <a:ea typeface="ＭＳ Ｐゴシック" pitchFamily="34" charset="-128"/>
                <a:cs typeface="Arial"/>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Arial"/>
                <a:ea typeface="ＭＳ Ｐゴシック" pitchFamily="34" charset="-128"/>
                <a:cs typeface="Arial"/>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pitchFamily="34" charset="-128"/>
                <a:cs typeface="Arial"/>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ＭＳ Ｐゴシック" pitchFamily="34" charset="-128"/>
                <a:cs typeface="Arial"/>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ＭＳ Ｐゴシック"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Tx/>
              <a:buNone/>
            </a:pPr>
            <a:r>
              <a:rPr lang="en-US" altLang="en-US" sz="2400" baseline="0" dirty="0">
                <a:solidFill>
                  <a:schemeClr val="accent1"/>
                </a:solidFill>
                <a:latin typeface="Trebuchet MS" pitchFamily="34" charset="0"/>
              </a:rPr>
              <a:t>Four possible outcomes						Decision</a:t>
            </a:r>
          </a:p>
          <a:p>
            <a:pPr marL="0" indent="0" algn="just">
              <a:buFont typeface="Arial" charset="0"/>
              <a:buNone/>
            </a:pPr>
            <a:r>
              <a:rPr lang="en-US" altLang="en-US" sz="2400" baseline="0" dirty="0">
                <a:solidFill>
                  <a:schemeClr val="tx1">
                    <a:lumMod val="75000"/>
                    <a:lumOff val="25000"/>
                  </a:schemeClr>
                </a:solidFill>
                <a:latin typeface="Trebuchet MS" pitchFamily="34" charset="0"/>
              </a:rPr>
              <a:t>1.	Do not reject H</a:t>
            </a:r>
            <a:r>
              <a:rPr lang="en-US" altLang="en-US" sz="2400" baseline="-25000" dirty="0">
                <a:solidFill>
                  <a:schemeClr val="tx1">
                    <a:lumMod val="75000"/>
                    <a:lumOff val="25000"/>
                  </a:schemeClr>
                </a:solidFill>
                <a:latin typeface="Trebuchet MS" pitchFamily="34" charset="0"/>
              </a:rPr>
              <a:t>0</a:t>
            </a:r>
            <a:r>
              <a:rPr lang="en-US" altLang="en-US" sz="2400" baseline="0" dirty="0">
                <a:solidFill>
                  <a:schemeClr val="tx1">
                    <a:lumMod val="75000"/>
                    <a:lumOff val="25000"/>
                  </a:schemeClr>
                </a:solidFill>
                <a:latin typeface="Trebuchet MS" pitchFamily="34" charset="0"/>
              </a:rPr>
              <a:t> when H</a:t>
            </a:r>
            <a:r>
              <a:rPr lang="en-US" altLang="en-US" sz="2400" baseline="-25000" dirty="0">
                <a:solidFill>
                  <a:schemeClr val="tx1">
                    <a:lumMod val="75000"/>
                    <a:lumOff val="25000"/>
                  </a:schemeClr>
                </a:solidFill>
                <a:latin typeface="Trebuchet MS" pitchFamily="34" charset="0"/>
              </a:rPr>
              <a:t>0 </a:t>
            </a:r>
            <a:r>
              <a:rPr lang="en-US" altLang="en-US" sz="2400" baseline="0" dirty="0">
                <a:solidFill>
                  <a:schemeClr val="tx1">
                    <a:lumMod val="75000"/>
                    <a:lumOff val="25000"/>
                  </a:schemeClr>
                </a:solidFill>
                <a:latin typeface="Trebuchet MS" pitchFamily="34" charset="0"/>
              </a:rPr>
              <a:t>is true		Correct</a:t>
            </a:r>
          </a:p>
          <a:p>
            <a:pPr marL="457200" indent="-457200" algn="just">
              <a:buFontTx/>
              <a:buAutoNum type="arabicPeriod" startAt="2"/>
            </a:pPr>
            <a:r>
              <a:rPr lang="en-US" altLang="en-US" sz="2400" baseline="0" dirty="0">
                <a:solidFill>
                  <a:srgbClr val="FF0000"/>
                </a:solidFill>
                <a:latin typeface="Trebuchet MS" pitchFamily="34" charset="0"/>
              </a:rPr>
              <a:t>Reject H</a:t>
            </a:r>
            <a:r>
              <a:rPr lang="en-US" altLang="en-US" sz="2400" baseline="-25000" dirty="0">
                <a:solidFill>
                  <a:srgbClr val="FF0000"/>
                </a:solidFill>
                <a:latin typeface="Trebuchet MS" pitchFamily="34" charset="0"/>
              </a:rPr>
              <a:t>0</a:t>
            </a:r>
            <a:r>
              <a:rPr lang="en-US" altLang="en-US" sz="2400" baseline="0" dirty="0">
                <a:solidFill>
                  <a:srgbClr val="FF0000"/>
                </a:solidFill>
                <a:latin typeface="Trebuchet MS" pitchFamily="34" charset="0"/>
              </a:rPr>
              <a:t> when H</a:t>
            </a:r>
            <a:r>
              <a:rPr lang="en-US" altLang="en-US" sz="2400" baseline="-25000" dirty="0">
                <a:solidFill>
                  <a:srgbClr val="FF0000"/>
                </a:solidFill>
                <a:latin typeface="Trebuchet MS" pitchFamily="34" charset="0"/>
              </a:rPr>
              <a:t>0 </a:t>
            </a:r>
            <a:r>
              <a:rPr lang="en-US" altLang="en-US" sz="2400" baseline="0" dirty="0">
                <a:solidFill>
                  <a:srgbClr val="FF0000"/>
                </a:solidFill>
                <a:latin typeface="Trebuchet MS" pitchFamily="34" charset="0"/>
              </a:rPr>
              <a:t>is true				Incorrect	</a:t>
            </a:r>
            <a:r>
              <a:rPr lang="en-US" altLang="en-US" sz="2400" baseline="0" dirty="0">
                <a:latin typeface="Trebuchet MS" pitchFamily="34" charset="0"/>
              </a:rPr>
              <a:t>	</a:t>
            </a:r>
          </a:p>
          <a:p>
            <a:pPr marL="457200" indent="-457200" algn="just">
              <a:buFontTx/>
              <a:buAutoNum type="arabicPeriod" startAt="2"/>
            </a:pPr>
            <a:r>
              <a:rPr lang="en-US" altLang="en-US" sz="2400" baseline="0" dirty="0">
                <a:solidFill>
                  <a:srgbClr val="FF0000"/>
                </a:solidFill>
                <a:latin typeface="Trebuchet MS" pitchFamily="34" charset="0"/>
              </a:rPr>
              <a:t>Do not reject H</a:t>
            </a:r>
            <a:r>
              <a:rPr lang="en-US" altLang="en-US" sz="2400" baseline="-25000" dirty="0">
                <a:solidFill>
                  <a:srgbClr val="FF0000"/>
                </a:solidFill>
                <a:latin typeface="Trebuchet MS" pitchFamily="34" charset="0"/>
              </a:rPr>
              <a:t>0</a:t>
            </a:r>
            <a:r>
              <a:rPr lang="en-US" altLang="en-US" sz="2400" baseline="0" dirty="0">
                <a:solidFill>
                  <a:srgbClr val="FF0000"/>
                </a:solidFill>
                <a:latin typeface="Trebuchet MS" pitchFamily="34" charset="0"/>
              </a:rPr>
              <a:t> when H</a:t>
            </a:r>
            <a:r>
              <a:rPr lang="en-US" altLang="en-US" sz="2400" baseline="-25000" dirty="0">
                <a:solidFill>
                  <a:srgbClr val="FF0000"/>
                </a:solidFill>
                <a:latin typeface="Trebuchet MS" pitchFamily="34" charset="0"/>
              </a:rPr>
              <a:t>0 </a:t>
            </a:r>
            <a:r>
              <a:rPr lang="en-US" altLang="en-US" sz="2400" baseline="0" dirty="0">
                <a:solidFill>
                  <a:srgbClr val="FF0000"/>
                </a:solidFill>
                <a:latin typeface="Trebuchet MS" pitchFamily="34" charset="0"/>
              </a:rPr>
              <a:t>is false		Incorrect	</a:t>
            </a:r>
            <a:r>
              <a:rPr lang="en-US" altLang="en-US" sz="2400" baseline="0" dirty="0">
                <a:latin typeface="Trebuchet MS" pitchFamily="34" charset="0"/>
              </a:rPr>
              <a:t>	</a:t>
            </a:r>
          </a:p>
          <a:p>
            <a:pPr marL="457200" indent="-457200" algn="just">
              <a:buFontTx/>
              <a:buAutoNum type="arabicPeriod" startAt="2"/>
            </a:pPr>
            <a:r>
              <a:rPr lang="en-US" altLang="en-US" sz="2400" baseline="0" dirty="0">
                <a:solidFill>
                  <a:schemeClr val="tx1">
                    <a:lumMod val="75000"/>
                    <a:lumOff val="25000"/>
                  </a:schemeClr>
                </a:solidFill>
                <a:latin typeface="Trebuchet MS" pitchFamily="34" charset="0"/>
              </a:rPr>
              <a:t>Reject H</a:t>
            </a:r>
            <a:r>
              <a:rPr lang="en-US" altLang="en-US" sz="2400" baseline="-25000" dirty="0">
                <a:solidFill>
                  <a:schemeClr val="tx1">
                    <a:lumMod val="75000"/>
                    <a:lumOff val="25000"/>
                  </a:schemeClr>
                </a:solidFill>
                <a:latin typeface="Trebuchet MS" pitchFamily="34" charset="0"/>
              </a:rPr>
              <a:t>0</a:t>
            </a:r>
            <a:r>
              <a:rPr lang="en-US" altLang="en-US" sz="2400" baseline="0" dirty="0">
                <a:solidFill>
                  <a:schemeClr val="tx1">
                    <a:lumMod val="75000"/>
                    <a:lumOff val="25000"/>
                  </a:schemeClr>
                </a:solidFill>
                <a:latin typeface="Trebuchet MS" pitchFamily="34" charset="0"/>
              </a:rPr>
              <a:t> when H</a:t>
            </a:r>
            <a:r>
              <a:rPr lang="en-US" altLang="en-US" sz="2400" baseline="-25000" dirty="0">
                <a:solidFill>
                  <a:schemeClr val="tx1">
                    <a:lumMod val="75000"/>
                    <a:lumOff val="25000"/>
                  </a:schemeClr>
                </a:solidFill>
                <a:latin typeface="Trebuchet MS" pitchFamily="34" charset="0"/>
              </a:rPr>
              <a:t>0 </a:t>
            </a:r>
            <a:r>
              <a:rPr lang="en-US" altLang="en-US" sz="2400" baseline="0" dirty="0">
                <a:solidFill>
                  <a:schemeClr val="tx1">
                    <a:lumMod val="75000"/>
                    <a:lumOff val="25000"/>
                  </a:schemeClr>
                </a:solidFill>
                <a:latin typeface="Trebuchet MS" pitchFamily="34" charset="0"/>
              </a:rPr>
              <a:t>is false				Correct</a:t>
            </a:r>
          </a:p>
          <a:p>
            <a:pPr marL="0" indent="0" algn="just">
              <a:buFontTx/>
              <a:buNone/>
            </a:pPr>
            <a:endParaRPr lang="en-US" altLang="en-US" sz="2400" baseline="0" dirty="0">
              <a:latin typeface="Trebuchet MS" pitchFamily="34" charset="0"/>
            </a:endParaRPr>
          </a:p>
          <a:p>
            <a:pPr marL="0" indent="0" algn="just">
              <a:buFontTx/>
              <a:buNone/>
            </a:pPr>
            <a:endParaRPr lang="en-US" altLang="en-US" sz="2400" baseline="0" dirty="0">
              <a:latin typeface="Trebuchet MS" pitchFamily="34" charset="0"/>
            </a:endParaRPr>
          </a:p>
        </p:txBody>
      </p:sp>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005" y="1463897"/>
            <a:ext cx="7592485" cy="2105319"/>
          </a:xfrm>
          <a:prstGeom prst="rect">
            <a:avLst/>
          </a:prstGeom>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3"/>
          <p:cNvSpPr>
            <a:spLocks noGrp="1" noChangeArrowheads="1"/>
          </p:cNvSpPr>
          <p:nvPr>
            <p:ph idx="1"/>
          </p:nvPr>
        </p:nvSpPr>
        <p:spPr>
          <a:xfrm>
            <a:off x="395288" y="1341438"/>
            <a:ext cx="8353425" cy="4114800"/>
          </a:xfrm>
        </p:spPr>
        <p:txBody>
          <a:bodyPr/>
          <a:lstStyle/>
          <a:p>
            <a:pPr marL="0" indent="0" algn="just" eaLnBrk="1" hangingPunct="1">
              <a:buFontTx/>
              <a:buNone/>
            </a:pPr>
            <a:r>
              <a:rPr lang="en-US" altLang="en-US" sz="2400" dirty="0">
                <a:solidFill>
                  <a:srgbClr val="00B050"/>
                </a:solidFill>
                <a:latin typeface="Trebuchet MS" pitchFamily="34" charset="0"/>
              </a:rPr>
              <a:t>Two possible errors can be made in any test.</a:t>
            </a:r>
          </a:p>
          <a:p>
            <a:pPr marL="0" indent="0" algn="just" eaLnBrk="1" hangingPunct="1">
              <a:buFontTx/>
              <a:buNone/>
            </a:pPr>
            <a:endParaRPr lang="en-US" altLang="en-US" sz="2400" dirty="0">
              <a:latin typeface="Trebuchet MS" pitchFamily="34" charset="0"/>
            </a:endParaRPr>
          </a:p>
          <a:p>
            <a:pPr marL="0" indent="0" algn="just" eaLnBrk="1" hangingPunct="1">
              <a:buFontTx/>
              <a:buNone/>
            </a:pPr>
            <a:r>
              <a:rPr lang="en-US" altLang="en-US" sz="2400" dirty="0">
                <a:latin typeface="Trebuchet MS" pitchFamily="34" charset="0"/>
              </a:rPr>
              <a:t>A </a:t>
            </a:r>
            <a:r>
              <a:rPr lang="en-US" altLang="en-US" sz="2400" dirty="0">
                <a:solidFill>
                  <a:schemeClr val="tx1">
                    <a:lumMod val="75000"/>
                    <a:lumOff val="25000"/>
                  </a:schemeClr>
                </a:solidFill>
                <a:latin typeface="Trebuchet MS" pitchFamily="34" charset="0"/>
              </a:rPr>
              <a:t>Type I error </a:t>
            </a:r>
            <a:r>
              <a:rPr lang="en-US" altLang="en-US" sz="2400" dirty="0">
                <a:latin typeface="Trebuchet MS" pitchFamily="34" charset="0"/>
              </a:rPr>
              <a:t>occurs</a:t>
            </a:r>
            <a:r>
              <a:rPr lang="en-US" altLang="en-US" sz="2400" dirty="0">
                <a:solidFill>
                  <a:schemeClr val="tx1">
                    <a:lumMod val="75000"/>
                    <a:lumOff val="25000"/>
                  </a:schemeClr>
                </a:solidFill>
                <a:latin typeface="Trebuchet MS" pitchFamily="34" charset="0"/>
              </a:rPr>
              <a:t> </a:t>
            </a:r>
            <a:r>
              <a:rPr lang="en-US" altLang="en-US" sz="2400" dirty="0">
                <a:latin typeface="Trebuchet MS" pitchFamily="34" charset="0"/>
              </a:rPr>
              <a:t>when we reject a true null hypothesis (i.e. reject H</a:t>
            </a:r>
            <a:r>
              <a:rPr lang="en-US" altLang="en-US" sz="2400" baseline="-25000" dirty="0">
                <a:latin typeface="Trebuchet MS" pitchFamily="34" charset="0"/>
              </a:rPr>
              <a:t>0</a:t>
            </a:r>
            <a:r>
              <a:rPr lang="en-US" altLang="en-US" sz="2400" dirty="0">
                <a:latin typeface="Trebuchet MS" pitchFamily="34" charset="0"/>
              </a:rPr>
              <a:t> when H</a:t>
            </a:r>
            <a:r>
              <a:rPr lang="en-US" altLang="en-US" sz="2400" baseline="-25000" dirty="0">
                <a:latin typeface="Trebuchet MS" pitchFamily="34" charset="0"/>
              </a:rPr>
              <a:t>0 </a:t>
            </a:r>
            <a:r>
              <a:rPr lang="en-US" altLang="en-US" sz="2400" dirty="0">
                <a:latin typeface="Trebuchet MS" pitchFamily="34" charset="0"/>
              </a:rPr>
              <a:t>is true). In the criminal trial, a  Type I error occurs when the jury convicts an innocent person.</a:t>
            </a:r>
          </a:p>
          <a:p>
            <a:pPr marL="0" indent="0" algn="just" eaLnBrk="1" hangingPunct="1">
              <a:buFontTx/>
              <a:buNone/>
            </a:pPr>
            <a:endParaRPr lang="en-US" altLang="en-US" sz="2400" dirty="0">
              <a:latin typeface="Trebuchet MS" pitchFamily="34" charset="0"/>
            </a:endParaRPr>
          </a:p>
          <a:p>
            <a:pPr marL="0" indent="0" algn="just" eaLnBrk="1" hangingPunct="1">
              <a:buFontTx/>
              <a:buNone/>
            </a:pPr>
            <a:r>
              <a:rPr lang="en-US" altLang="en-US" sz="2400" dirty="0">
                <a:latin typeface="Trebuchet MS" pitchFamily="34" charset="0"/>
              </a:rPr>
              <a:t>A </a:t>
            </a:r>
            <a:r>
              <a:rPr lang="en-US" altLang="en-US" sz="2400" dirty="0">
                <a:solidFill>
                  <a:schemeClr val="tx1">
                    <a:lumMod val="75000"/>
                    <a:lumOff val="25000"/>
                  </a:schemeClr>
                </a:solidFill>
                <a:latin typeface="Trebuchet MS" pitchFamily="34" charset="0"/>
              </a:rPr>
              <a:t>Type II error </a:t>
            </a:r>
            <a:r>
              <a:rPr lang="en-US" altLang="en-US" sz="2400" dirty="0">
                <a:latin typeface="Trebuchet MS" pitchFamily="34" charset="0"/>
              </a:rPr>
              <a:t>occurs when we don’t reject a false null hypothesis (i.e. do not reject H</a:t>
            </a:r>
            <a:r>
              <a:rPr lang="en-US" altLang="en-US" sz="2400" baseline="-25000" dirty="0">
                <a:latin typeface="Trebuchet MS" pitchFamily="34" charset="0"/>
              </a:rPr>
              <a:t>0</a:t>
            </a:r>
            <a:r>
              <a:rPr lang="en-US" altLang="en-US" sz="2400" dirty="0">
                <a:latin typeface="Trebuchet MS" pitchFamily="34" charset="0"/>
              </a:rPr>
              <a:t> when H</a:t>
            </a:r>
            <a:r>
              <a:rPr lang="en-US" altLang="en-US" sz="2400" baseline="-25000" dirty="0">
                <a:latin typeface="Trebuchet MS" pitchFamily="34" charset="0"/>
              </a:rPr>
              <a:t>0 </a:t>
            </a:r>
            <a:r>
              <a:rPr lang="en-US" altLang="en-US" sz="2400" dirty="0">
                <a:latin typeface="Trebuchet MS" pitchFamily="34" charset="0"/>
              </a:rPr>
              <a:t>is false). In a criminal trial, a Type II error occurs when a guilty defendant is acquitted.</a:t>
            </a:r>
          </a:p>
          <a:p>
            <a:pPr marL="0" indent="0" algn="just" eaLnBrk="1" hangingPunct="1">
              <a:buFontTx/>
              <a:buNone/>
            </a:pPr>
            <a:endParaRPr lang="en-US" altLang="en-US" sz="2400" dirty="0">
              <a:latin typeface="Trebuchet MS" pitchFamily="34" charset="0"/>
            </a:endParaRPr>
          </a:p>
          <a:p>
            <a:pPr marL="0" indent="0" algn="just" eaLnBrk="1" hangingPunct="1">
              <a:buFontTx/>
              <a:buNone/>
            </a:pPr>
            <a:endParaRPr lang="en-US" altLang="en-US" sz="2400" dirty="0">
              <a:latin typeface="Trebuchet MS" pitchFamily="34" charset="0"/>
            </a:endParaRPr>
          </a:p>
        </p:txBody>
      </p:sp>
      <p:sp>
        <p:nvSpPr>
          <p:cNvPr id="46083" name="Rectangle 2"/>
          <p:cNvSpPr txBox="1">
            <a:spLocks noChangeArrowheads="1"/>
          </p:cNvSpPr>
          <p:nvPr/>
        </p:nvSpPr>
        <p:spPr bwMode="auto">
          <a:xfrm>
            <a:off x="395288" y="404813"/>
            <a:ext cx="7772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sz="2400" baseline="-25000">
                <a:solidFill>
                  <a:schemeClr val="tx1"/>
                </a:solidFill>
                <a:latin typeface="Times" charset="0"/>
                <a:ea typeface="MS PGothic" pitchFamily="34" charset="-128"/>
              </a:defRPr>
            </a:lvl1pPr>
            <a:lvl2pPr marL="742950" indent="-285750" defTabSz="457200">
              <a:defRPr sz="2400" baseline="-25000">
                <a:solidFill>
                  <a:schemeClr val="tx1"/>
                </a:solidFill>
                <a:latin typeface="Times" charset="0"/>
                <a:ea typeface="MS PGothic" pitchFamily="34" charset="-128"/>
              </a:defRPr>
            </a:lvl2pPr>
            <a:lvl3pPr marL="1143000" indent="-228600" defTabSz="457200">
              <a:defRPr sz="2400" baseline="-25000">
                <a:solidFill>
                  <a:schemeClr val="tx1"/>
                </a:solidFill>
                <a:latin typeface="Times" charset="0"/>
                <a:ea typeface="MS PGothic" pitchFamily="34" charset="-128"/>
              </a:defRPr>
            </a:lvl3pPr>
            <a:lvl4pPr marL="1600200" indent="-228600" defTabSz="457200">
              <a:defRPr sz="2400" baseline="-25000">
                <a:solidFill>
                  <a:schemeClr val="tx1"/>
                </a:solidFill>
                <a:latin typeface="Times" charset="0"/>
                <a:ea typeface="MS PGothic" pitchFamily="34" charset="-128"/>
              </a:defRPr>
            </a:lvl4pPr>
            <a:lvl5pPr marL="2057400" indent="-228600" defTabSz="457200">
              <a:defRPr sz="2400" baseline="-25000">
                <a:solidFill>
                  <a:schemeClr val="tx1"/>
                </a:solidFill>
                <a:latin typeface="Times" charset="0"/>
                <a:ea typeface="MS PGothic" pitchFamily="34" charset="-128"/>
              </a:defRPr>
            </a:lvl5pPr>
            <a:lvl6pPr marL="25146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3200" baseline="0" dirty="0">
                <a:solidFill>
                  <a:srgbClr val="EA0088"/>
                </a:solidFill>
                <a:latin typeface="Trebuchet MS" pitchFamily="34" charset="0"/>
                <a:cs typeface="Arial" pitchFamily="34" charset="0"/>
              </a:rPr>
              <a:t>Type I and Type II errors</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13</a:t>
            </a:fld>
            <a:endParaRPr lang="en-AU" altLang="en-US" sz="1400" b="1" baseline="0" dirty="0">
              <a:latin typeface="Trebuchet MS" pitchFamily="34" charset="0"/>
            </a:endParaRPr>
          </a:p>
        </p:txBody>
      </p:sp>
    </p:spTree>
    <p:custDataLst>
      <p:tags r:id="rId1"/>
    </p:custDataLst>
    <p:extLst>
      <p:ext uri="{BB962C8B-B14F-4D97-AF65-F5344CB8AC3E}">
        <p14:creationId xmlns:p14="http://schemas.microsoft.com/office/powerpoint/2010/main" val="1620912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3"/>
          <p:cNvSpPr>
            <a:spLocks noGrp="1" noChangeArrowheads="1"/>
          </p:cNvSpPr>
          <p:nvPr>
            <p:ph idx="1"/>
          </p:nvPr>
        </p:nvSpPr>
        <p:spPr>
          <a:xfrm>
            <a:off x="468313" y="1268413"/>
            <a:ext cx="8135937" cy="2736850"/>
          </a:xfrm>
        </p:spPr>
        <p:txBody>
          <a:bodyPr/>
          <a:lstStyle/>
          <a:p>
            <a:pPr marL="0" indent="0" algn="just" eaLnBrk="1" hangingPunct="1">
              <a:spcAft>
                <a:spcPts val="1200"/>
              </a:spcAft>
              <a:buFontTx/>
              <a:buNone/>
            </a:pPr>
            <a:r>
              <a:rPr lang="en-US" altLang="en-US" sz="2400" dirty="0">
                <a:latin typeface="Trebuchet MS" pitchFamily="34" charset="0"/>
              </a:rPr>
              <a:t>The </a:t>
            </a:r>
            <a:r>
              <a:rPr lang="en-US" altLang="en-US" sz="2400" dirty="0">
                <a:solidFill>
                  <a:schemeClr val="tx1">
                    <a:lumMod val="75000"/>
                    <a:lumOff val="25000"/>
                  </a:schemeClr>
                </a:solidFill>
                <a:latin typeface="Trebuchet MS" pitchFamily="34" charset="0"/>
              </a:rPr>
              <a:t>probability of a Type I error </a:t>
            </a:r>
            <a:r>
              <a:rPr lang="en-US" altLang="en-US" sz="2400" dirty="0">
                <a:latin typeface="Trebuchet MS" pitchFamily="34" charset="0"/>
              </a:rPr>
              <a:t>is denoted as </a:t>
            </a:r>
            <a:r>
              <a:rPr lang="en-US" altLang="en-US" sz="2400" dirty="0">
                <a:latin typeface="Trebuchet MS" pitchFamily="34" charset="0"/>
                <a:sym typeface="Symbol" pitchFamily="18" charset="2"/>
              </a:rPr>
              <a:t></a:t>
            </a:r>
            <a:r>
              <a:rPr lang="en-US" altLang="en-US" sz="2400" dirty="0">
                <a:latin typeface="Trebuchet MS" pitchFamily="34" charset="0"/>
              </a:rPr>
              <a:t> (Greek letter </a:t>
            </a:r>
            <a:r>
              <a:rPr lang="en-US" altLang="en-US" sz="2400" i="1" dirty="0">
                <a:latin typeface="Trebuchet MS" pitchFamily="34" charset="0"/>
              </a:rPr>
              <a:t>alpha</a:t>
            </a:r>
            <a:r>
              <a:rPr lang="en-US" altLang="en-US" sz="2400" dirty="0">
                <a:latin typeface="Trebuchet MS" pitchFamily="34" charset="0"/>
              </a:rPr>
              <a:t>). The </a:t>
            </a:r>
            <a:r>
              <a:rPr lang="en-US" altLang="en-US" sz="2400" dirty="0">
                <a:solidFill>
                  <a:schemeClr val="tx1">
                    <a:lumMod val="75000"/>
                    <a:lumOff val="25000"/>
                  </a:schemeClr>
                </a:solidFill>
                <a:latin typeface="Trebuchet MS" pitchFamily="34" charset="0"/>
              </a:rPr>
              <a:t>probability of a Type II error </a:t>
            </a:r>
            <a:r>
              <a:rPr lang="en-US" altLang="en-US" sz="2400" dirty="0">
                <a:latin typeface="Trebuchet MS" pitchFamily="34" charset="0"/>
              </a:rPr>
              <a:t>is </a:t>
            </a:r>
            <a:r>
              <a:rPr lang="en-US" altLang="en-US" sz="2400" dirty="0">
                <a:latin typeface="Trebuchet MS" pitchFamily="34" charset="0"/>
                <a:sym typeface="Symbol"/>
              </a:rPr>
              <a:t></a:t>
            </a:r>
            <a:r>
              <a:rPr lang="en-US" altLang="en-US" sz="2400" dirty="0">
                <a:latin typeface="Trebuchet MS" pitchFamily="34" charset="0"/>
              </a:rPr>
              <a:t> (Greek letter </a:t>
            </a:r>
            <a:r>
              <a:rPr lang="en-US" altLang="en-US" sz="2400" i="1" dirty="0">
                <a:latin typeface="Trebuchet MS" pitchFamily="34" charset="0"/>
              </a:rPr>
              <a:t>beta</a:t>
            </a:r>
            <a:r>
              <a:rPr lang="en-US" altLang="en-US" sz="2400" dirty="0">
                <a:latin typeface="Trebuchet MS" pitchFamily="34" charset="0"/>
              </a:rPr>
              <a:t>).</a:t>
            </a:r>
          </a:p>
          <a:p>
            <a:pPr marL="0" indent="0" algn="just" eaLnBrk="1" hangingPunct="1">
              <a:buFontTx/>
              <a:buNone/>
            </a:pPr>
            <a:r>
              <a:rPr lang="en-US" altLang="en-US" sz="2400" dirty="0">
                <a:solidFill>
                  <a:srgbClr val="00B050"/>
                </a:solidFill>
                <a:latin typeface="Trebuchet MS" pitchFamily="34" charset="0"/>
              </a:rPr>
              <a:t>P (making Type I error) = </a:t>
            </a:r>
            <a:r>
              <a:rPr lang="en-US" altLang="en-US" sz="2400" dirty="0">
                <a:solidFill>
                  <a:srgbClr val="00B050"/>
                </a:solidFill>
                <a:latin typeface="Trebuchet MS" pitchFamily="34" charset="0"/>
                <a:sym typeface="Symbol"/>
              </a:rPr>
              <a:t></a:t>
            </a:r>
            <a:endParaRPr lang="en-US" altLang="en-US" sz="2400" dirty="0">
              <a:solidFill>
                <a:srgbClr val="00B050"/>
              </a:solidFill>
              <a:latin typeface="Trebuchet MS" pitchFamily="34" charset="0"/>
            </a:endParaRPr>
          </a:p>
          <a:p>
            <a:pPr marL="0" indent="0" algn="just" eaLnBrk="1" hangingPunct="1">
              <a:spcAft>
                <a:spcPts val="1800"/>
              </a:spcAft>
              <a:buFontTx/>
              <a:buNone/>
            </a:pPr>
            <a:r>
              <a:rPr lang="en-US" altLang="en-US" sz="2400" dirty="0">
                <a:solidFill>
                  <a:schemeClr val="accent6">
                    <a:lumMod val="75000"/>
                  </a:schemeClr>
                </a:solidFill>
                <a:latin typeface="Trebuchet MS" pitchFamily="34" charset="0"/>
              </a:rPr>
              <a:t>P (making Type II error) = </a:t>
            </a:r>
            <a:r>
              <a:rPr lang="en-US" altLang="en-US" sz="2400" dirty="0">
                <a:solidFill>
                  <a:schemeClr val="accent6">
                    <a:lumMod val="75000"/>
                  </a:schemeClr>
                </a:solidFill>
                <a:latin typeface="Trebuchet MS" pitchFamily="34" charset="0"/>
                <a:sym typeface="Symbol"/>
              </a:rPr>
              <a:t></a:t>
            </a:r>
            <a:endParaRPr lang="en-US" altLang="en-US" sz="2400" dirty="0">
              <a:solidFill>
                <a:schemeClr val="accent6">
                  <a:lumMod val="75000"/>
                </a:schemeClr>
              </a:solidFill>
              <a:latin typeface="Trebuchet MS" pitchFamily="34" charset="0"/>
            </a:endParaRPr>
          </a:p>
          <a:p>
            <a:pPr marL="0" indent="0" algn="just" eaLnBrk="1" hangingPunct="1">
              <a:spcAft>
                <a:spcPts val="1200"/>
              </a:spcAft>
              <a:buFontTx/>
              <a:buNone/>
            </a:pPr>
            <a:r>
              <a:rPr lang="el-GR" altLang="en-US" sz="2400" dirty="0">
                <a:latin typeface="Trebuchet MS" pitchFamily="34" charset="0"/>
                <a:sym typeface="Symbol"/>
              </a:rPr>
              <a:t></a:t>
            </a:r>
            <a:r>
              <a:rPr lang="en-US" altLang="en-US" sz="2400" dirty="0">
                <a:latin typeface="Trebuchet MS" pitchFamily="34" charset="0"/>
              </a:rPr>
              <a:t> is called the </a:t>
            </a:r>
            <a:r>
              <a:rPr lang="en-US" altLang="en-US" sz="2400" dirty="0">
                <a:solidFill>
                  <a:schemeClr val="tx1">
                    <a:lumMod val="75000"/>
                    <a:lumOff val="25000"/>
                  </a:schemeClr>
                </a:solidFill>
                <a:latin typeface="Trebuchet MS" pitchFamily="34" charset="0"/>
              </a:rPr>
              <a:t>level of significance</a:t>
            </a:r>
            <a:r>
              <a:rPr lang="en-US" altLang="en-US" sz="2400" dirty="0">
                <a:latin typeface="Trebuchet MS" pitchFamily="34" charset="0"/>
              </a:rPr>
              <a:t>. </a:t>
            </a:r>
          </a:p>
          <a:p>
            <a:pPr marL="0" indent="0" algn="just" eaLnBrk="1" hangingPunct="1">
              <a:spcAft>
                <a:spcPts val="1200"/>
              </a:spcAft>
              <a:buFontTx/>
              <a:buNone/>
            </a:pPr>
            <a:r>
              <a:rPr lang="en-US" altLang="en-US" sz="2400" dirty="0">
                <a:latin typeface="Trebuchet MS" pitchFamily="34" charset="0"/>
              </a:rPr>
              <a:t>The two probabilities are inversely related. Decreasing one increases the other.</a:t>
            </a:r>
          </a:p>
          <a:p>
            <a:pPr marL="0" indent="0" algn="just" eaLnBrk="1" hangingPunct="1">
              <a:buFontTx/>
              <a:buNone/>
            </a:pPr>
            <a:endParaRPr lang="en-US" altLang="en-US" sz="2400" dirty="0">
              <a:latin typeface="Trebuchet MS" pitchFamily="34" charset="0"/>
            </a:endParaRPr>
          </a:p>
          <a:p>
            <a:pPr marL="0" indent="0" algn="just" eaLnBrk="1" hangingPunct="1">
              <a:buFontTx/>
              <a:buNone/>
            </a:pPr>
            <a:endParaRPr lang="el-GR" altLang="en-US" sz="2400" i="1" dirty="0">
              <a:latin typeface="Trebuchet MS" pitchFamily="34" charset="0"/>
            </a:endParaRP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14</a:t>
            </a:fld>
            <a:endParaRPr lang="en-AU" altLang="en-US" sz="1400" b="1" baseline="0" dirty="0">
              <a:latin typeface="Trebuchet MS" pitchFamily="34" charset="0"/>
            </a:endParaRPr>
          </a:p>
        </p:txBody>
      </p:sp>
      <p:sp>
        <p:nvSpPr>
          <p:cNvPr id="6" name="Rectangle 2"/>
          <p:cNvSpPr txBox="1">
            <a:spLocks noChangeArrowheads="1"/>
          </p:cNvSpPr>
          <p:nvPr/>
        </p:nvSpPr>
        <p:spPr bwMode="auto">
          <a:xfrm>
            <a:off x="395288" y="404813"/>
            <a:ext cx="7772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sz="2400" baseline="-25000">
                <a:solidFill>
                  <a:schemeClr val="tx1"/>
                </a:solidFill>
                <a:latin typeface="Times" charset="0"/>
                <a:ea typeface="MS PGothic" pitchFamily="34" charset="-128"/>
              </a:defRPr>
            </a:lvl1pPr>
            <a:lvl2pPr marL="742950" indent="-285750" defTabSz="457200">
              <a:defRPr sz="2400" baseline="-25000">
                <a:solidFill>
                  <a:schemeClr val="tx1"/>
                </a:solidFill>
                <a:latin typeface="Times" charset="0"/>
                <a:ea typeface="MS PGothic" pitchFamily="34" charset="-128"/>
              </a:defRPr>
            </a:lvl2pPr>
            <a:lvl3pPr marL="1143000" indent="-228600" defTabSz="457200">
              <a:defRPr sz="2400" baseline="-25000">
                <a:solidFill>
                  <a:schemeClr val="tx1"/>
                </a:solidFill>
                <a:latin typeface="Times" charset="0"/>
                <a:ea typeface="MS PGothic" pitchFamily="34" charset="-128"/>
              </a:defRPr>
            </a:lvl3pPr>
            <a:lvl4pPr marL="1600200" indent="-228600" defTabSz="457200">
              <a:defRPr sz="2400" baseline="-25000">
                <a:solidFill>
                  <a:schemeClr val="tx1"/>
                </a:solidFill>
                <a:latin typeface="Times" charset="0"/>
                <a:ea typeface="MS PGothic" pitchFamily="34" charset="-128"/>
              </a:defRPr>
            </a:lvl4pPr>
            <a:lvl5pPr marL="2057400" indent="-228600" defTabSz="457200">
              <a:defRPr sz="2400" baseline="-25000">
                <a:solidFill>
                  <a:schemeClr val="tx1"/>
                </a:solidFill>
                <a:latin typeface="Times" charset="0"/>
                <a:ea typeface="MS PGothic" pitchFamily="34" charset="-128"/>
              </a:defRPr>
            </a:lvl5pPr>
            <a:lvl6pPr marL="25146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3200" baseline="0" dirty="0">
                <a:solidFill>
                  <a:srgbClr val="EA0088"/>
                </a:solidFill>
                <a:latin typeface="Trebuchet MS" pitchFamily="34" charset="0"/>
                <a:cs typeface="Arial" pitchFamily="34" charset="0"/>
              </a:rPr>
              <a:t>Type I and Type II errors…</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3"/>
          <p:cNvSpPr>
            <a:spLocks noGrp="1" noChangeArrowheads="1"/>
          </p:cNvSpPr>
          <p:nvPr>
            <p:ph idx="1"/>
          </p:nvPr>
        </p:nvSpPr>
        <p:spPr>
          <a:xfrm>
            <a:off x="468313" y="1341438"/>
            <a:ext cx="8135937" cy="3671887"/>
          </a:xfrm>
        </p:spPr>
        <p:txBody>
          <a:bodyPr/>
          <a:lstStyle/>
          <a:p>
            <a:pPr marL="0" indent="0" algn="just" eaLnBrk="1" hangingPunct="1">
              <a:buFontTx/>
              <a:buNone/>
            </a:pPr>
            <a:r>
              <a:rPr lang="en-US" altLang="en-US" sz="2400" dirty="0">
                <a:latin typeface="Trebuchet MS" pitchFamily="34" charset="0"/>
              </a:rPr>
              <a:t>In our judicial system, Type I errors are regarded as more serious. We try to avoid convicting innocent people (think about capital punishment!). Therefore, we are more willing to acquit a guilty person.</a:t>
            </a:r>
          </a:p>
          <a:p>
            <a:pPr marL="0" indent="0" algn="just" eaLnBrk="1" hangingPunct="1">
              <a:buFontTx/>
              <a:buNone/>
            </a:pPr>
            <a:endParaRPr lang="en-US" altLang="en-US" sz="2400" dirty="0">
              <a:latin typeface="Trebuchet MS" pitchFamily="34" charset="0"/>
            </a:endParaRPr>
          </a:p>
          <a:p>
            <a:pPr marL="0" indent="0" algn="just" eaLnBrk="1" hangingPunct="1">
              <a:buFontTx/>
              <a:buNone/>
            </a:pPr>
            <a:r>
              <a:rPr lang="en-US" altLang="en-US" sz="2400" dirty="0">
                <a:latin typeface="Trebuchet MS" pitchFamily="34" charset="0"/>
              </a:rPr>
              <a:t>We arrange to make </a:t>
            </a:r>
            <a:r>
              <a:rPr lang="en-US" altLang="en-US" sz="2400" dirty="0">
                <a:latin typeface="Trebuchet MS" pitchFamily="34" charset="0"/>
                <a:sym typeface="Symbol"/>
              </a:rPr>
              <a:t></a:t>
            </a:r>
            <a:r>
              <a:rPr lang="en-US" altLang="en-US" sz="2400" dirty="0">
                <a:latin typeface="Trebuchet MS" pitchFamily="34" charset="0"/>
              </a:rPr>
              <a:t> small by requiring the prosecution to prove its case and instructing the jury to find the defendant guilty only if there is ‘evidence beyond a reasonable doubt’.</a:t>
            </a:r>
          </a:p>
          <a:p>
            <a:pPr marL="0" indent="0" algn="just" eaLnBrk="1" hangingPunct="1">
              <a:buFontTx/>
              <a:buNone/>
            </a:pPr>
            <a:endParaRPr lang="en-US" altLang="en-US" sz="2400" dirty="0">
              <a:latin typeface="Trebuchet MS" pitchFamily="34" charset="0"/>
            </a:endParaRPr>
          </a:p>
          <a:p>
            <a:pPr marL="0" indent="0" algn="just" eaLnBrk="1" hangingPunct="1">
              <a:buFontTx/>
              <a:buNone/>
            </a:pPr>
            <a:endParaRPr lang="en-US" altLang="en-US" sz="2400" dirty="0">
              <a:latin typeface="Trebuchet MS" pitchFamily="34" charset="0"/>
            </a:endParaRP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15</a:t>
            </a:fld>
            <a:endParaRPr lang="en-AU" altLang="en-US" sz="1400" b="1" baseline="0" dirty="0">
              <a:latin typeface="Trebuchet MS" pitchFamily="34" charset="0"/>
            </a:endParaRPr>
          </a:p>
        </p:txBody>
      </p:sp>
      <p:sp>
        <p:nvSpPr>
          <p:cNvPr id="6" name="Rectangle 2"/>
          <p:cNvSpPr txBox="1">
            <a:spLocks noChangeArrowheads="1"/>
          </p:cNvSpPr>
          <p:nvPr/>
        </p:nvSpPr>
        <p:spPr bwMode="auto">
          <a:xfrm>
            <a:off x="395288" y="404813"/>
            <a:ext cx="7772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sz="2400" baseline="-25000">
                <a:solidFill>
                  <a:schemeClr val="tx1"/>
                </a:solidFill>
                <a:latin typeface="Times" charset="0"/>
                <a:ea typeface="MS PGothic" pitchFamily="34" charset="-128"/>
              </a:defRPr>
            </a:lvl1pPr>
            <a:lvl2pPr marL="742950" indent="-285750" defTabSz="457200">
              <a:defRPr sz="2400" baseline="-25000">
                <a:solidFill>
                  <a:schemeClr val="tx1"/>
                </a:solidFill>
                <a:latin typeface="Times" charset="0"/>
                <a:ea typeface="MS PGothic" pitchFamily="34" charset="-128"/>
              </a:defRPr>
            </a:lvl2pPr>
            <a:lvl3pPr marL="1143000" indent="-228600" defTabSz="457200">
              <a:defRPr sz="2400" baseline="-25000">
                <a:solidFill>
                  <a:schemeClr val="tx1"/>
                </a:solidFill>
                <a:latin typeface="Times" charset="0"/>
                <a:ea typeface="MS PGothic" pitchFamily="34" charset="-128"/>
              </a:defRPr>
            </a:lvl3pPr>
            <a:lvl4pPr marL="1600200" indent="-228600" defTabSz="457200">
              <a:defRPr sz="2400" baseline="-25000">
                <a:solidFill>
                  <a:schemeClr val="tx1"/>
                </a:solidFill>
                <a:latin typeface="Times" charset="0"/>
                <a:ea typeface="MS PGothic" pitchFamily="34" charset="-128"/>
              </a:defRPr>
            </a:lvl4pPr>
            <a:lvl5pPr marL="2057400" indent="-228600" defTabSz="457200">
              <a:defRPr sz="2400" baseline="-25000">
                <a:solidFill>
                  <a:schemeClr val="tx1"/>
                </a:solidFill>
                <a:latin typeface="Times" charset="0"/>
                <a:ea typeface="MS PGothic" pitchFamily="34" charset="-128"/>
              </a:defRPr>
            </a:lvl5pPr>
            <a:lvl6pPr marL="25146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3200" baseline="0" dirty="0">
                <a:solidFill>
                  <a:srgbClr val="EA0088"/>
                </a:solidFill>
                <a:latin typeface="Trebuchet MS" pitchFamily="34" charset="0"/>
              </a:rPr>
              <a:t>In a criminal trial…</a:t>
            </a:r>
            <a:endParaRPr lang="en-US" altLang="en-US" sz="3200" baseline="0" dirty="0">
              <a:solidFill>
                <a:srgbClr val="EA0088"/>
              </a:solidFill>
              <a:latin typeface="Trebuchet MS" pitchFamily="34" charset="0"/>
              <a:cs typeface="Arial" pitchFamily="34" charset="0"/>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bwMode="auto">
          <a:xfrm>
            <a:off x="395288" y="333375"/>
            <a:ext cx="7772400" cy="719138"/>
          </a:xfrm>
        </p:spPr>
        <p:txBody>
          <a:bodyPr wrap="square" numCol="1" anchorCtr="0" compatLnSpc="1">
            <a:prstTxWarp prst="textNoShape">
              <a:avLst/>
            </a:prstTxWarp>
          </a:bodyPr>
          <a:lstStyle/>
          <a:p>
            <a:pPr algn="l" fontAlgn="base">
              <a:spcAft>
                <a:spcPct val="0"/>
              </a:spcAft>
            </a:pPr>
            <a:r>
              <a:rPr altLang="en-US" sz="3200" cap="none" dirty="0">
                <a:solidFill>
                  <a:srgbClr val="EA0088"/>
                </a:solidFill>
                <a:latin typeface="Trebuchet MS" pitchFamily="34" charset="0"/>
                <a:ea typeface="MS PGothic" pitchFamily="34" charset="-128"/>
              </a:rPr>
              <a:t>Concepts of hypothesis testing</a:t>
            </a:r>
            <a:r>
              <a:rPr lang="en-AU" altLang="en-US" sz="3200" cap="none" dirty="0">
                <a:solidFill>
                  <a:srgbClr val="EA0088"/>
                </a:solidFill>
                <a:latin typeface="Trebuchet MS" pitchFamily="34" charset="0"/>
                <a:ea typeface="MS PGothic" pitchFamily="34" charset="-128"/>
              </a:rPr>
              <a:t>…</a:t>
            </a:r>
            <a:endParaRPr altLang="en-US" sz="3200" cap="none" dirty="0">
              <a:solidFill>
                <a:srgbClr val="EA0088"/>
              </a:solidFill>
              <a:latin typeface="Trebuchet MS" pitchFamily="34" charset="0"/>
              <a:ea typeface="MS PGothic" pitchFamily="34" charset="-128"/>
            </a:endParaRPr>
          </a:p>
        </p:txBody>
      </p:sp>
      <p:sp>
        <p:nvSpPr>
          <p:cNvPr id="27650" name="Rectangle 3"/>
          <p:cNvSpPr>
            <a:spLocks noGrp="1" noChangeArrowheads="1"/>
          </p:cNvSpPr>
          <p:nvPr>
            <p:ph idx="1"/>
          </p:nvPr>
        </p:nvSpPr>
        <p:spPr>
          <a:xfrm>
            <a:off x="395288" y="1268760"/>
            <a:ext cx="8424862" cy="5111750"/>
          </a:xfrm>
        </p:spPr>
        <p:txBody>
          <a:bodyPr/>
          <a:lstStyle/>
          <a:p>
            <a:pPr marL="0" indent="0" algn="just" eaLnBrk="1" hangingPunct="1">
              <a:buFontTx/>
              <a:buNone/>
            </a:pPr>
            <a:r>
              <a:rPr lang="en-US" altLang="en-US" sz="2400" b="1" dirty="0">
                <a:solidFill>
                  <a:schemeClr val="accent1"/>
                </a:solidFill>
                <a:latin typeface="Trebuchet MS" pitchFamily="34" charset="0"/>
              </a:rPr>
              <a:t>Null and alternative hypotheses</a:t>
            </a:r>
          </a:p>
          <a:p>
            <a:pPr marL="0" indent="0" algn="just" eaLnBrk="1" hangingPunct="1">
              <a:buFontTx/>
              <a:buNone/>
            </a:pPr>
            <a:r>
              <a:rPr lang="en-US" altLang="en-US" sz="2400" dirty="0">
                <a:latin typeface="Trebuchet MS" pitchFamily="34" charset="0"/>
              </a:rPr>
              <a:t>There are </a:t>
            </a:r>
            <a:r>
              <a:rPr lang="en-US" altLang="en-US" sz="2400" b="1" dirty="0">
                <a:solidFill>
                  <a:srgbClr val="FF0000"/>
                </a:solidFill>
                <a:latin typeface="Trebuchet MS" pitchFamily="34" charset="0"/>
              </a:rPr>
              <a:t>two</a:t>
            </a:r>
            <a:r>
              <a:rPr lang="en-US" altLang="en-US" sz="2400" dirty="0">
                <a:latin typeface="Trebuchet MS" pitchFamily="34" charset="0"/>
              </a:rPr>
              <a:t> hypotheses. One is called the </a:t>
            </a:r>
            <a:r>
              <a:rPr lang="en-US" altLang="en-US" sz="2400" b="1" i="1" dirty="0">
                <a:solidFill>
                  <a:schemeClr val="accent1"/>
                </a:solidFill>
                <a:latin typeface="Trebuchet MS" pitchFamily="34" charset="0"/>
              </a:rPr>
              <a:t>null hypothesis</a:t>
            </a:r>
            <a:r>
              <a:rPr lang="en-US" altLang="en-US" sz="2400" dirty="0">
                <a:latin typeface="Trebuchet MS" pitchFamily="34" charset="0"/>
              </a:rPr>
              <a:t> and the other the </a:t>
            </a:r>
            <a:r>
              <a:rPr lang="en-US" altLang="en-US" sz="2400" b="1" i="1" dirty="0">
                <a:solidFill>
                  <a:schemeClr val="accent1"/>
                </a:solidFill>
                <a:latin typeface="Trebuchet MS" pitchFamily="34" charset="0"/>
              </a:rPr>
              <a:t>alternative</a:t>
            </a:r>
            <a:r>
              <a:rPr lang="en-US" altLang="en-US" sz="2400" dirty="0">
                <a:solidFill>
                  <a:schemeClr val="accent1"/>
                </a:solidFill>
                <a:latin typeface="Trebuchet MS" pitchFamily="34" charset="0"/>
              </a:rPr>
              <a:t> </a:t>
            </a:r>
            <a:r>
              <a:rPr lang="en-US" altLang="en-US" sz="2400" b="1" i="1" dirty="0">
                <a:solidFill>
                  <a:schemeClr val="accent1"/>
                </a:solidFill>
                <a:latin typeface="Trebuchet MS" pitchFamily="34" charset="0"/>
              </a:rPr>
              <a:t>hypothesis</a:t>
            </a:r>
            <a:r>
              <a:rPr lang="en-US" altLang="en-US" sz="2400" dirty="0">
                <a:latin typeface="Trebuchet MS" pitchFamily="34" charset="0"/>
              </a:rPr>
              <a:t>. The usual notation is:</a:t>
            </a:r>
          </a:p>
          <a:p>
            <a:pPr marL="0" indent="0" algn="just" eaLnBrk="1" hangingPunct="1">
              <a:buFontTx/>
              <a:buNone/>
            </a:pPr>
            <a:endParaRPr lang="en-US" altLang="en-US" sz="2400" dirty="0">
              <a:latin typeface="Trebuchet MS" pitchFamily="34" charset="0"/>
            </a:endParaRPr>
          </a:p>
          <a:p>
            <a:pPr marL="0" indent="0" eaLnBrk="1" hangingPunct="1">
              <a:buFontTx/>
              <a:buNone/>
            </a:pPr>
            <a:endParaRPr lang="en-US" altLang="en-US" sz="2400" dirty="0">
              <a:latin typeface="Trebuchet MS" pitchFamily="34" charset="0"/>
            </a:endParaRPr>
          </a:p>
          <a:p>
            <a:pPr marL="0" indent="0" eaLnBrk="1" hangingPunct="1">
              <a:buFontTx/>
              <a:buNone/>
            </a:pPr>
            <a:r>
              <a:rPr lang="en-US" altLang="en-US" sz="2400" dirty="0">
                <a:solidFill>
                  <a:srgbClr val="00B050"/>
                </a:solidFill>
                <a:latin typeface="Trebuchet MS" pitchFamily="34" charset="0"/>
              </a:rPr>
              <a:t>	H</a:t>
            </a:r>
            <a:r>
              <a:rPr lang="en-US" altLang="en-US" sz="2400" baseline="-25000" dirty="0">
                <a:solidFill>
                  <a:srgbClr val="00B050"/>
                </a:solidFill>
                <a:latin typeface="Trebuchet MS" pitchFamily="34" charset="0"/>
              </a:rPr>
              <a:t>0</a:t>
            </a:r>
            <a:r>
              <a:rPr lang="en-US" altLang="en-US" sz="2400" dirty="0">
                <a:solidFill>
                  <a:srgbClr val="00B050"/>
                </a:solidFill>
                <a:latin typeface="Trebuchet MS" pitchFamily="34" charset="0"/>
              </a:rPr>
              <a:t>: — </a:t>
            </a:r>
            <a:r>
              <a:rPr lang="en-US" altLang="en-US" sz="2400" i="1" dirty="0">
                <a:solidFill>
                  <a:srgbClr val="00B050"/>
                </a:solidFill>
                <a:latin typeface="Trebuchet MS" pitchFamily="34" charset="0"/>
              </a:rPr>
              <a:t>the ‘null’ hypothesis</a:t>
            </a:r>
            <a:endParaRPr lang="en-US" altLang="en-US" sz="2400" dirty="0">
              <a:solidFill>
                <a:srgbClr val="00B050"/>
              </a:solidFill>
              <a:latin typeface="Trebuchet MS" pitchFamily="34" charset="0"/>
            </a:endParaRPr>
          </a:p>
          <a:p>
            <a:pPr marL="0" indent="0" eaLnBrk="1" hangingPunct="1">
              <a:spcAft>
                <a:spcPts val="1200"/>
              </a:spcAft>
              <a:buFontTx/>
              <a:buNone/>
            </a:pPr>
            <a:r>
              <a:rPr lang="en-US" altLang="en-US" sz="2400" dirty="0">
                <a:solidFill>
                  <a:srgbClr val="00B050"/>
                </a:solidFill>
                <a:latin typeface="Trebuchet MS" pitchFamily="34" charset="0"/>
              </a:rPr>
              <a:t>	H</a:t>
            </a:r>
            <a:r>
              <a:rPr lang="en-US" altLang="en-US" sz="2400" baseline="-25000" dirty="0">
                <a:solidFill>
                  <a:srgbClr val="00B050"/>
                </a:solidFill>
                <a:latin typeface="Trebuchet MS" pitchFamily="34" charset="0"/>
              </a:rPr>
              <a:t>A</a:t>
            </a:r>
            <a:r>
              <a:rPr lang="en-US" altLang="en-US" sz="2400" dirty="0">
                <a:solidFill>
                  <a:srgbClr val="00B050"/>
                </a:solidFill>
                <a:latin typeface="Trebuchet MS" pitchFamily="34" charset="0"/>
              </a:rPr>
              <a:t>: — </a:t>
            </a:r>
            <a:r>
              <a:rPr lang="en-US" altLang="en-US" sz="2400" i="1" dirty="0">
                <a:solidFill>
                  <a:srgbClr val="00B050"/>
                </a:solidFill>
                <a:latin typeface="Trebuchet MS" pitchFamily="34" charset="0"/>
              </a:rPr>
              <a:t>the ‘alternative’ hypothesis</a:t>
            </a:r>
          </a:p>
          <a:p>
            <a:pPr marL="0" indent="0" algn="just" eaLnBrk="1" hangingPunct="1">
              <a:buFontTx/>
              <a:buNone/>
            </a:pPr>
            <a:r>
              <a:rPr lang="en-US" altLang="en-US" sz="2400" dirty="0">
                <a:latin typeface="Trebuchet MS" pitchFamily="34" charset="0"/>
              </a:rPr>
              <a:t>The null hypothesis (H</a:t>
            </a:r>
            <a:r>
              <a:rPr lang="en-US" altLang="en-US" sz="2400" baseline="-25000" dirty="0">
                <a:latin typeface="Trebuchet MS" pitchFamily="34" charset="0"/>
              </a:rPr>
              <a:t>0</a:t>
            </a:r>
            <a:r>
              <a:rPr lang="en-US" altLang="en-US" sz="2400" dirty="0">
                <a:latin typeface="Trebuchet MS" pitchFamily="34" charset="0"/>
              </a:rPr>
              <a:t>) will always state that the </a:t>
            </a:r>
            <a:r>
              <a:rPr lang="en-US" altLang="en-US" sz="2400" b="1" i="1" dirty="0">
                <a:solidFill>
                  <a:srgbClr val="FF0000"/>
                </a:solidFill>
                <a:latin typeface="Trebuchet MS" pitchFamily="34" charset="0"/>
              </a:rPr>
              <a:t>parameter </a:t>
            </a:r>
            <a:r>
              <a:rPr lang="en-US" altLang="en-US" sz="2400" b="1" i="1" u="sng" dirty="0">
                <a:solidFill>
                  <a:srgbClr val="FF0000"/>
                </a:solidFill>
                <a:latin typeface="Trebuchet MS" pitchFamily="34" charset="0"/>
              </a:rPr>
              <a:t>equals</a:t>
            </a:r>
            <a:r>
              <a:rPr lang="en-US" altLang="en-US" sz="2400" b="1" i="1" dirty="0">
                <a:solidFill>
                  <a:srgbClr val="FF0000"/>
                </a:solidFill>
                <a:latin typeface="Trebuchet MS" pitchFamily="34" charset="0"/>
              </a:rPr>
              <a:t> the value</a:t>
            </a:r>
            <a:r>
              <a:rPr lang="en-US" altLang="en-US" sz="2400" dirty="0">
                <a:latin typeface="Trebuchet MS" pitchFamily="34" charset="0"/>
              </a:rPr>
              <a:t> specified in the alternative hypothesis (H</a:t>
            </a:r>
            <a:r>
              <a:rPr lang="en-US" altLang="en-US" sz="2400" baseline="-25000" dirty="0">
                <a:latin typeface="Trebuchet MS" pitchFamily="34" charset="0"/>
              </a:rPr>
              <a:t>A</a:t>
            </a:r>
            <a:r>
              <a:rPr lang="en-US" altLang="en-US" sz="2400" dirty="0">
                <a:latin typeface="Trebuchet MS" pitchFamily="34" charset="0"/>
              </a:rPr>
              <a:t>).</a:t>
            </a:r>
          </a:p>
        </p:txBody>
      </p:sp>
      <p:sp>
        <p:nvSpPr>
          <p:cNvPr id="27652" name="AutoShape 4"/>
          <p:cNvSpPr>
            <a:spLocks noChangeArrowheads="1"/>
          </p:cNvSpPr>
          <p:nvPr/>
        </p:nvSpPr>
        <p:spPr bwMode="auto">
          <a:xfrm>
            <a:off x="1042988" y="2963416"/>
            <a:ext cx="2179637" cy="609600"/>
          </a:xfrm>
          <a:prstGeom prst="wedgeRoundRectCallout">
            <a:avLst>
              <a:gd name="adj1" fmla="val -48037"/>
              <a:gd name="adj2" fmla="val 93699"/>
              <a:gd name="adj3" fmla="val 16667"/>
            </a:avLst>
          </a:prstGeom>
          <a:solidFill>
            <a:srgbClr val="99CCFF"/>
          </a:solidFill>
          <a:ln w="9525">
            <a:solidFill>
              <a:srgbClr val="0000FF"/>
            </a:solidFill>
            <a:miter lim="800000"/>
            <a:headEnd/>
            <a:tailEnd/>
          </a:ln>
        </p:spPr>
        <p:txBody>
          <a:bodyPr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sz="2000" baseline="0">
                <a:solidFill>
                  <a:srgbClr val="0000FF"/>
                </a:solidFill>
                <a:latin typeface="Tahoma" pitchFamily="34" charset="0"/>
                <a:cs typeface="Arial" pitchFamily="34" charset="0"/>
              </a:rPr>
              <a:t>pronounced</a:t>
            </a:r>
          </a:p>
          <a:p>
            <a:pPr algn="ctr"/>
            <a:r>
              <a:rPr lang="en-US" altLang="en-US" sz="2000" baseline="0">
                <a:solidFill>
                  <a:srgbClr val="0000FF"/>
                </a:solidFill>
                <a:latin typeface="Tahoma" pitchFamily="34" charset="0"/>
                <a:cs typeface="Arial" pitchFamily="34" charset="0"/>
              </a:rPr>
              <a:t>H ‘nought’</a:t>
            </a: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16</a:t>
            </a:fld>
            <a:endParaRPr lang="en-AU" altLang="en-US" sz="1400" b="1" baseline="0" dirty="0">
              <a:latin typeface="Trebuchet MS" pitchFamily="34" charset="0"/>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a:xfrm>
            <a:off x="395288" y="1341438"/>
            <a:ext cx="8424862" cy="5111750"/>
          </a:xfrm>
        </p:spPr>
        <p:txBody>
          <a:bodyPr/>
          <a:lstStyle/>
          <a:p>
            <a:pPr marL="0" indent="0" algn="just">
              <a:spcAft>
                <a:spcPts val="1200"/>
              </a:spcAft>
              <a:buNone/>
            </a:pPr>
            <a:r>
              <a:rPr lang="en-US" altLang="en-US" sz="2400" b="1" dirty="0">
                <a:solidFill>
                  <a:schemeClr val="accent1"/>
                </a:solidFill>
                <a:latin typeface="Trebuchet MS" pitchFamily="34" charset="0"/>
              </a:rPr>
              <a:t>Null and alternative hypotheses</a:t>
            </a:r>
          </a:p>
          <a:p>
            <a:pPr marL="0" indent="0" algn="just" eaLnBrk="1" hangingPunct="1">
              <a:buFontTx/>
              <a:buNone/>
            </a:pPr>
            <a:r>
              <a:rPr lang="en-US" altLang="en-US" sz="2400" b="1" dirty="0">
                <a:solidFill>
                  <a:schemeClr val="tx1">
                    <a:lumMod val="50000"/>
                    <a:lumOff val="50000"/>
                  </a:schemeClr>
                </a:solidFill>
                <a:latin typeface="Trebuchet MS" pitchFamily="34" charset="0"/>
              </a:rPr>
              <a:t>Test on population means:</a:t>
            </a:r>
          </a:p>
          <a:p>
            <a:pPr marL="0" indent="0" eaLnBrk="1" hangingPunct="1">
              <a:buFontTx/>
              <a:buNone/>
            </a:pPr>
            <a:r>
              <a:rPr lang="en-US" altLang="en-US" sz="2400" dirty="0">
                <a:latin typeface="Trebuchet MS" pitchFamily="34" charset="0"/>
              </a:rPr>
              <a:t>	H</a:t>
            </a:r>
            <a:r>
              <a:rPr lang="en-US" altLang="en-US" sz="2400" baseline="-25000" dirty="0">
                <a:latin typeface="Trebuchet MS" pitchFamily="34" charset="0"/>
              </a:rPr>
              <a:t>0</a:t>
            </a:r>
            <a:r>
              <a:rPr lang="en-US" altLang="en-US" sz="2400" dirty="0">
                <a:latin typeface="Trebuchet MS" pitchFamily="34" charset="0"/>
              </a:rPr>
              <a:t>: μ = μ</a:t>
            </a:r>
            <a:r>
              <a:rPr lang="en-US" altLang="en-US" sz="2400" baseline="-25000" dirty="0">
                <a:latin typeface="Trebuchet MS" pitchFamily="34" charset="0"/>
              </a:rPr>
              <a:t>0</a:t>
            </a:r>
            <a:r>
              <a:rPr lang="en-US" altLang="en-US" sz="2400" dirty="0">
                <a:latin typeface="Trebuchet MS" pitchFamily="34" charset="0"/>
              </a:rPr>
              <a:t> 	(μ</a:t>
            </a:r>
            <a:r>
              <a:rPr lang="en-US" altLang="en-US" sz="2400" baseline="-25000" dirty="0">
                <a:latin typeface="Trebuchet MS" pitchFamily="34" charset="0"/>
              </a:rPr>
              <a:t>0</a:t>
            </a:r>
            <a:r>
              <a:rPr lang="en-US" altLang="en-US" sz="2400" dirty="0">
                <a:latin typeface="Trebuchet MS" pitchFamily="34" charset="0"/>
              </a:rPr>
              <a:t> is a given value for μ)</a:t>
            </a:r>
          </a:p>
          <a:p>
            <a:pPr marL="0" indent="0" eaLnBrk="1" hangingPunct="1">
              <a:buFontTx/>
              <a:buNone/>
            </a:pPr>
            <a:r>
              <a:rPr lang="en-US" altLang="en-US" sz="2400" dirty="0">
                <a:latin typeface="Trebuchet MS" pitchFamily="34" charset="0"/>
              </a:rPr>
              <a:t>	H</a:t>
            </a:r>
            <a:r>
              <a:rPr lang="en-US" altLang="en-US" sz="2400" baseline="-25000" dirty="0">
                <a:latin typeface="Trebuchet MS" pitchFamily="34" charset="0"/>
              </a:rPr>
              <a:t>A</a:t>
            </a:r>
            <a:r>
              <a:rPr lang="en-US" altLang="en-US" sz="2400" dirty="0">
                <a:latin typeface="Trebuchet MS" pitchFamily="34" charset="0"/>
              </a:rPr>
              <a:t>: μ ≠ μ</a:t>
            </a:r>
            <a:r>
              <a:rPr lang="en-US" altLang="en-US" sz="2400" baseline="-25000" dirty="0">
                <a:latin typeface="Trebuchet MS" pitchFamily="34" charset="0"/>
              </a:rPr>
              <a:t>0</a:t>
            </a:r>
            <a:r>
              <a:rPr lang="en-US" altLang="en-US" sz="2400" dirty="0">
                <a:latin typeface="Trebuchet MS" pitchFamily="34" charset="0"/>
              </a:rPr>
              <a:t>   or	H</a:t>
            </a:r>
            <a:r>
              <a:rPr lang="en-US" altLang="en-US" sz="2400" baseline="-25000" dirty="0">
                <a:latin typeface="Trebuchet MS" pitchFamily="34" charset="0"/>
              </a:rPr>
              <a:t>A</a:t>
            </a:r>
            <a:r>
              <a:rPr lang="en-US" altLang="en-US" sz="2400" dirty="0">
                <a:latin typeface="Trebuchet MS" pitchFamily="34" charset="0"/>
              </a:rPr>
              <a:t>: μ &lt; μ</a:t>
            </a:r>
            <a:r>
              <a:rPr lang="en-US" altLang="en-US" sz="2400" baseline="-25000" dirty="0">
                <a:latin typeface="Trebuchet MS" pitchFamily="34" charset="0"/>
              </a:rPr>
              <a:t>0</a:t>
            </a:r>
            <a:r>
              <a:rPr lang="en-US" altLang="en-US" sz="2400" dirty="0">
                <a:latin typeface="Trebuchet MS" pitchFamily="34" charset="0"/>
              </a:rPr>
              <a:t>   or	H</a:t>
            </a:r>
            <a:r>
              <a:rPr lang="en-US" altLang="en-US" sz="2400" baseline="-25000" dirty="0">
                <a:latin typeface="Trebuchet MS" pitchFamily="34" charset="0"/>
              </a:rPr>
              <a:t>A</a:t>
            </a:r>
            <a:r>
              <a:rPr lang="en-US" altLang="en-US" sz="2400" dirty="0">
                <a:latin typeface="Trebuchet MS" pitchFamily="34" charset="0"/>
              </a:rPr>
              <a:t>: μ &gt; μ</a:t>
            </a:r>
            <a:r>
              <a:rPr lang="en-US" altLang="en-US" sz="2400" baseline="-25000" dirty="0">
                <a:latin typeface="Trebuchet MS" pitchFamily="34" charset="0"/>
              </a:rPr>
              <a:t>0</a:t>
            </a:r>
            <a:r>
              <a:rPr lang="en-US" altLang="en-US" sz="2400" dirty="0">
                <a:latin typeface="Trebuchet MS" pitchFamily="34" charset="0"/>
              </a:rPr>
              <a:t> </a:t>
            </a:r>
          </a:p>
          <a:p>
            <a:pPr marL="0" indent="0" eaLnBrk="1" hangingPunct="1">
              <a:buFontTx/>
              <a:buNone/>
            </a:pPr>
            <a:endParaRPr lang="en-US" altLang="en-US" sz="2400" b="1" dirty="0">
              <a:solidFill>
                <a:schemeClr val="tx1">
                  <a:lumMod val="50000"/>
                  <a:lumOff val="50000"/>
                </a:schemeClr>
              </a:solidFill>
              <a:latin typeface="Trebuchet MS" pitchFamily="34" charset="0"/>
            </a:endParaRPr>
          </a:p>
          <a:p>
            <a:pPr marL="0" indent="0" eaLnBrk="1" hangingPunct="1">
              <a:buFontTx/>
              <a:buNone/>
            </a:pPr>
            <a:r>
              <a:rPr lang="en-US" altLang="en-US" sz="2400" b="1" dirty="0">
                <a:solidFill>
                  <a:schemeClr val="tx1">
                    <a:lumMod val="50000"/>
                    <a:lumOff val="50000"/>
                  </a:schemeClr>
                </a:solidFill>
                <a:latin typeface="Trebuchet MS" pitchFamily="34" charset="0"/>
              </a:rPr>
              <a:t>Test on population proportions:</a:t>
            </a:r>
          </a:p>
          <a:p>
            <a:pPr marL="0" indent="0" eaLnBrk="1" hangingPunct="1">
              <a:buFontTx/>
              <a:buNone/>
            </a:pPr>
            <a:r>
              <a:rPr lang="en-US" altLang="en-US" sz="2400" dirty="0">
                <a:latin typeface="Trebuchet MS" pitchFamily="34" charset="0"/>
              </a:rPr>
              <a:t>	H</a:t>
            </a:r>
            <a:r>
              <a:rPr lang="en-US" altLang="en-US" sz="2400" baseline="-25000" dirty="0">
                <a:latin typeface="Trebuchet MS" pitchFamily="34" charset="0"/>
              </a:rPr>
              <a:t>0</a:t>
            </a:r>
            <a:r>
              <a:rPr lang="en-US" altLang="en-US" sz="2400" dirty="0">
                <a:latin typeface="Trebuchet MS" pitchFamily="34" charset="0"/>
              </a:rPr>
              <a:t>: </a:t>
            </a:r>
            <a:r>
              <a:rPr lang="en-US" altLang="en-US" sz="2400" i="1" dirty="0">
                <a:latin typeface="Trebuchet MS" pitchFamily="34" charset="0"/>
              </a:rPr>
              <a:t>p</a:t>
            </a:r>
            <a:r>
              <a:rPr lang="en-US" altLang="en-US" sz="2400" dirty="0">
                <a:latin typeface="Trebuchet MS" pitchFamily="34" charset="0"/>
              </a:rPr>
              <a:t> = </a:t>
            </a:r>
            <a:r>
              <a:rPr lang="en-US" altLang="en-US" sz="2400" i="1" dirty="0">
                <a:latin typeface="Trebuchet MS" pitchFamily="34" charset="0"/>
              </a:rPr>
              <a:t>p</a:t>
            </a:r>
            <a:r>
              <a:rPr lang="en-US" altLang="en-US" sz="2400" baseline="-25000" dirty="0">
                <a:latin typeface="Trebuchet MS" pitchFamily="34" charset="0"/>
              </a:rPr>
              <a:t>0</a:t>
            </a:r>
            <a:r>
              <a:rPr lang="en-US" altLang="en-US" sz="2400" dirty="0">
                <a:latin typeface="Trebuchet MS" pitchFamily="34" charset="0"/>
              </a:rPr>
              <a:t> 	(</a:t>
            </a:r>
            <a:r>
              <a:rPr lang="en-US" altLang="en-US" sz="2400" i="1" dirty="0">
                <a:latin typeface="Trebuchet MS" pitchFamily="34" charset="0"/>
              </a:rPr>
              <a:t>p</a:t>
            </a:r>
            <a:r>
              <a:rPr lang="en-US" altLang="en-US" sz="2400" baseline="-25000" dirty="0">
                <a:latin typeface="Trebuchet MS" pitchFamily="34" charset="0"/>
              </a:rPr>
              <a:t>0</a:t>
            </a:r>
            <a:r>
              <a:rPr lang="en-US" altLang="en-US" sz="2400" dirty="0">
                <a:latin typeface="Trebuchet MS" pitchFamily="34" charset="0"/>
              </a:rPr>
              <a:t> is a given value for </a:t>
            </a:r>
            <a:r>
              <a:rPr lang="en-US" altLang="en-US" sz="2400" i="1" dirty="0">
                <a:latin typeface="Trebuchet MS" pitchFamily="34" charset="0"/>
              </a:rPr>
              <a:t>p</a:t>
            </a:r>
            <a:r>
              <a:rPr lang="en-US" altLang="en-US" sz="2400" dirty="0">
                <a:latin typeface="Trebuchet MS" pitchFamily="34" charset="0"/>
              </a:rPr>
              <a:t>)</a:t>
            </a:r>
          </a:p>
          <a:p>
            <a:pPr marL="0" indent="0" eaLnBrk="1" hangingPunct="1">
              <a:buFontTx/>
              <a:buNone/>
            </a:pPr>
            <a:r>
              <a:rPr lang="en-US" altLang="en-US" sz="2400" dirty="0">
                <a:latin typeface="Trebuchet MS" pitchFamily="34" charset="0"/>
              </a:rPr>
              <a:t>	H</a:t>
            </a:r>
            <a:r>
              <a:rPr lang="en-US" altLang="en-US" sz="2400" baseline="-25000" dirty="0">
                <a:latin typeface="Trebuchet MS" pitchFamily="34" charset="0"/>
              </a:rPr>
              <a:t>A</a:t>
            </a:r>
            <a:r>
              <a:rPr lang="en-US" altLang="en-US" sz="2400" dirty="0">
                <a:latin typeface="Trebuchet MS" pitchFamily="34" charset="0"/>
              </a:rPr>
              <a:t>: </a:t>
            </a:r>
            <a:r>
              <a:rPr lang="en-US" altLang="en-US" sz="2400" i="1" dirty="0">
                <a:latin typeface="Trebuchet MS" pitchFamily="34" charset="0"/>
              </a:rPr>
              <a:t>p</a:t>
            </a:r>
            <a:r>
              <a:rPr lang="en-US" altLang="en-US" sz="2400" dirty="0">
                <a:latin typeface="Trebuchet MS" pitchFamily="34" charset="0"/>
              </a:rPr>
              <a:t> ≠ </a:t>
            </a:r>
            <a:r>
              <a:rPr lang="en-US" altLang="en-US" sz="2400" i="1" dirty="0">
                <a:latin typeface="Trebuchet MS" pitchFamily="34" charset="0"/>
              </a:rPr>
              <a:t>p</a:t>
            </a:r>
            <a:r>
              <a:rPr lang="en-US" altLang="en-US" sz="2400" baseline="-25000" dirty="0">
                <a:latin typeface="Trebuchet MS" pitchFamily="34" charset="0"/>
              </a:rPr>
              <a:t>0</a:t>
            </a:r>
            <a:r>
              <a:rPr lang="en-US" altLang="en-US" sz="2400" dirty="0">
                <a:latin typeface="Trebuchet MS" pitchFamily="34" charset="0"/>
              </a:rPr>
              <a:t>   or	H</a:t>
            </a:r>
            <a:r>
              <a:rPr lang="en-US" altLang="en-US" sz="2400" baseline="-25000" dirty="0">
                <a:latin typeface="Trebuchet MS" pitchFamily="34" charset="0"/>
              </a:rPr>
              <a:t>A</a:t>
            </a:r>
            <a:r>
              <a:rPr lang="en-US" altLang="en-US" sz="2400" dirty="0">
                <a:latin typeface="Trebuchet MS" pitchFamily="34" charset="0"/>
              </a:rPr>
              <a:t>: </a:t>
            </a:r>
            <a:r>
              <a:rPr lang="en-US" altLang="en-US" sz="2400" i="1" dirty="0">
                <a:latin typeface="Trebuchet MS" pitchFamily="34" charset="0"/>
              </a:rPr>
              <a:t>p</a:t>
            </a:r>
            <a:r>
              <a:rPr lang="en-US" altLang="en-US" sz="2400" dirty="0">
                <a:latin typeface="Trebuchet MS" pitchFamily="34" charset="0"/>
              </a:rPr>
              <a:t> &lt; </a:t>
            </a:r>
            <a:r>
              <a:rPr lang="en-US" altLang="en-US" sz="2400" i="1" dirty="0">
                <a:latin typeface="Trebuchet MS" pitchFamily="34" charset="0"/>
              </a:rPr>
              <a:t>p</a:t>
            </a:r>
            <a:r>
              <a:rPr lang="en-US" altLang="en-US" sz="2400" baseline="-25000" dirty="0">
                <a:latin typeface="Trebuchet MS" pitchFamily="34" charset="0"/>
              </a:rPr>
              <a:t>0</a:t>
            </a:r>
            <a:r>
              <a:rPr lang="en-US" altLang="en-US" sz="2400" dirty="0">
                <a:latin typeface="Trebuchet MS" pitchFamily="34" charset="0"/>
              </a:rPr>
              <a:t>   or	H</a:t>
            </a:r>
            <a:r>
              <a:rPr lang="en-US" altLang="en-US" sz="2400" baseline="-25000" dirty="0">
                <a:latin typeface="Trebuchet MS" pitchFamily="34" charset="0"/>
              </a:rPr>
              <a:t>A</a:t>
            </a:r>
            <a:r>
              <a:rPr lang="en-US" altLang="en-US" sz="2400" dirty="0">
                <a:latin typeface="Trebuchet MS" pitchFamily="34" charset="0"/>
              </a:rPr>
              <a:t>: </a:t>
            </a:r>
            <a:r>
              <a:rPr lang="en-US" altLang="en-US" sz="2400" i="1" dirty="0">
                <a:latin typeface="Trebuchet MS" pitchFamily="34" charset="0"/>
              </a:rPr>
              <a:t>p</a:t>
            </a:r>
            <a:r>
              <a:rPr lang="en-US" altLang="en-US" sz="2400" dirty="0">
                <a:latin typeface="Trebuchet MS" pitchFamily="34" charset="0"/>
              </a:rPr>
              <a:t> &gt; </a:t>
            </a:r>
            <a:r>
              <a:rPr lang="en-US" altLang="en-US" sz="2400" i="1" dirty="0">
                <a:latin typeface="Trebuchet MS" pitchFamily="34" charset="0"/>
              </a:rPr>
              <a:t>p</a:t>
            </a:r>
            <a:r>
              <a:rPr lang="en-US" altLang="en-US" sz="2400" baseline="-25000" dirty="0">
                <a:latin typeface="Trebuchet MS" pitchFamily="34" charset="0"/>
              </a:rPr>
              <a:t>0</a:t>
            </a:r>
            <a:r>
              <a:rPr lang="en-US" altLang="en-US" sz="2400" dirty="0">
                <a:latin typeface="Trebuchet MS" pitchFamily="34" charset="0"/>
              </a:rPr>
              <a:t> </a:t>
            </a:r>
          </a:p>
          <a:p>
            <a:pPr marL="0" indent="0" eaLnBrk="1" hangingPunct="1">
              <a:buFontTx/>
              <a:buNone/>
            </a:pPr>
            <a:endParaRPr lang="en-US" altLang="en-US" sz="2400" dirty="0">
              <a:latin typeface="Trebuchet MS" pitchFamily="34" charset="0"/>
            </a:endParaRP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17</a:t>
            </a:fld>
            <a:endParaRPr lang="en-AU" altLang="en-US" sz="1400" b="1" baseline="0" dirty="0">
              <a:latin typeface="Trebuchet MS" pitchFamily="34" charset="0"/>
            </a:endParaRPr>
          </a:p>
        </p:txBody>
      </p:sp>
      <p:sp>
        <p:nvSpPr>
          <p:cNvPr id="6" name="Rectangle 2"/>
          <p:cNvSpPr>
            <a:spLocks noGrp="1" noChangeArrowheads="1"/>
          </p:cNvSpPr>
          <p:nvPr>
            <p:ph type="title"/>
          </p:nvPr>
        </p:nvSpPr>
        <p:spPr bwMode="auto">
          <a:xfrm>
            <a:off x="395288" y="333375"/>
            <a:ext cx="7772400" cy="719138"/>
          </a:xfrm>
        </p:spPr>
        <p:txBody>
          <a:bodyPr wrap="square" numCol="1" anchorCtr="0" compatLnSpc="1">
            <a:prstTxWarp prst="textNoShape">
              <a:avLst/>
            </a:prstTxWarp>
          </a:bodyPr>
          <a:lstStyle/>
          <a:p>
            <a:pPr algn="l" fontAlgn="base">
              <a:spcAft>
                <a:spcPct val="0"/>
              </a:spcAft>
            </a:pPr>
            <a:r>
              <a:rPr altLang="en-US" sz="3200" cap="none" dirty="0">
                <a:solidFill>
                  <a:srgbClr val="EA0088"/>
                </a:solidFill>
                <a:latin typeface="Trebuchet MS" pitchFamily="34" charset="0"/>
                <a:ea typeface="MS PGothic" pitchFamily="34" charset="-128"/>
              </a:rPr>
              <a:t>Concepts of hypothesis testing</a:t>
            </a:r>
            <a:r>
              <a:rPr lang="en-AU" altLang="en-US" sz="3200" cap="none" dirty="0">
                <a:solidFill>
                  <a:srgbClr val="EA0088"/>
                </a:solidFill>
                <a:latin typeface="Trebuchet MS" pitchFamily="34" charset="0"/>
                <a:ea typeface="MS PGothic" pitchFamily="34" charset="-128"/>
              </a:rPr>
              <a:t>…</a:t>
            </a:r>
            <a:endParaRPr altLang="en-US" sz="3200" cap="none" dirty="0">
              <a:solidFill>
                <a:srgbClr val="EA0088"/>
              </a:solidFill>
              <a:latin typeface="Trebuchet MS" pitchFamily="34" charset="0"/>
              <a:ea typeface="MS PGothic" pitchFamily="34" charset="-128"/>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1746" name="Rectangle 3"/>
              <p:cNvSpPr>
                <a:spLocks noGrp="1" noChangeArrowheads="1"/>
              </p:cNvSpPr>
              <p:nvPr>
                <p:ph idx="1"/>
              </p:nvPr>
            </p:nvSpPr>
            <p:spPr>
              <a:xfrm>
                <a:off x="395288" y="1125562"/>
                <a:ext cx="8748712" cy="5111750"/>
              </a:xfrm>
            </p:spPr>
            <p:txBody>
              <a:bodyPr/>
              <a:lstStyle/>
              <a:p>
                <a:pPr marL="0" indent="0" algn="just" eaLnBrk="1" hangingPunct="1">
                  <a:buFontTx/>
                  <a:buNone/>
                </a:pPr>
                <a:r>
                  <a:rPr lang="en-US" altLang="en-US" sz="2400" b="1" dirty="0">
                    <a:solidFill>
                      <a:schemeClr val="accent1"/>
                    </a:solidFill>
                    <a:latin typeface="Trebuchet MS" pitchFamily="34" charset="0"/>
                  </a:rPr>
                  <a:t>Test statistics</a:t>
                </a:r>
              </a:p>
              <a:p>
                <a:pPr marL="0" indent="0" algn="just" eaLnBrk="1" hangingPunct="1">
                  <a:spcAft>
                    <a:spcPts val="1200"/>
                  </a:spcAft>
                  <a:buFontTx/>
                  <a:buNone/>
                </a:pPr>
                <a:r>
                  <a:rPr lang="en-US" altLang="en-US" sz="2400" dirty="0">
                    <a:latin typeface="Trebuchet MS" pitchFamily="34" charset="0"/>
                  </a:rPr>
                  <a:t>We need to use a sample statistic to test a hypothesis.</a:t>
                </a:r>
                <a:endParaRPr lang="en-US" altLang="en-US" sz="2400" b="1" dirty="0">
                  <a:latin typeface="Trebuchet MS" pitchFamily="34" charset="0"/>
                </a:endParaRPr>
              </a:p>
              <a:p>
                <a:pPr marL="0" indent="0" algn="just" eaLnBrk="1" hangingPunct="1">
                  <a:buFontTx/>
                  <a:buNone/>
                </a:pPr>
                <a:r>
                  <a:rPr lang="en-US" altLang="en-US" sz="2200" b="1" dirty="0">
                    <a:solidFill>
                      <a:schemeClr val="tx1">
                        <a:lumMod val="50000"/>
                        <a:lumOff val="50000"/>
                      </a:schemeClr>
                    </a:solidFill>
                    <a:latin typeface="Trebuchet MS" pitchFamily="34" charset="0"/>
                  </a:rPr>
                  <a:t>Test on population mean, μ:</a:t>
                </a:r>
              </a:p>
              <a:p>
                <a:pPr marL="0" indent="0" algn="just" eaLnBrk="1" hangingPunct="1">
                  <a:buFontTx/>
                  <a:buNone/>
                </a:pPr>
                <a:r>
                  <a:rPr lang="en-US" altLang="en-US" sz="2200" dirty="0">
                    <a:latin typeface="Trebuchet MS" pitchFamily="34" charset="0"/>
                  </a:rPr>
                  <a:t>a)	If population variance </a:t>
                </a:r>
                <a:r>
                  <a:rPr lang="en-US" altLang="en-US" sz="2200" dirty="0">
                    <a:solidFill>
                      <a:srgbClr val="00B050"/>
                    </a:solidFill>
                    <a:latin typeface="Trebuchet MS" pitchFamily="34" charset="0"/>
                  </a:rPr>
                  <a:t>σ</a:t>
                </a:r>
                <a:r>
                  <a:rPr lang="en-US" altLang="en-US" sz="2200" baseline="30000" dirty="0">
                    <a:solidFill>
                      <a:srgbClr val="00B050"/>
                    </a:solidFill>
                    <a:latin typeface="Trebuchet MS" pitchFamily="34" charset="0"/>
                  </a:rPr>
                  <a:t>2</a:t>
                </a:r>
                <a:r>
                  <a:rPr lang="en-US" altLang="en-US" sz="2200" dirty="0">
                    <a:solidFill>
                      <a:srgbClr val="00B050"/>
                    </a:solidFill>
                    <a:latin typeface="Trebuchet MS" pitchFamily="34" charset="0"/>
                  </a:rPr>
                  <a:t> is known</a:t>
                </a:r>
              </a:p>
              <a:p>
                <a:pPr marL="0" indent="0" eaLnBrk="1" hangingPunct="1">
                  <a:buFontTx/>
                  <a:buNone/>
                </a:pPr>
                <a:r>
                  <a:rPr lang="en-US" altLang="en-US" sz="2200" dirty="0">
                    <a:latin typeface="Trebuchet MS" pitchFamily="34" charset="0"/>
                  </a:rPr>
                  <a:t>	Test statistic: </a:t>
                </a:r>
                <a14:m>
                  <m:oMath xmlns:m="http://schemas.openxmlformats.org/officeDocument/2006/math">
                    <m:acc>
                      <m:accPr>
                        <m:chr m:val="̅"/>
                        <m:ctrlPr>
                          <a:rPr lang="en-US" altLang="en-US" sz="2200" i="1" smtClean="0">
                            <a:latin typeface="Cambria Math" panose="02040503050406030204" pitchFamily="18" charset="0"/>
                          </a:rPr>
                        </m:ctrlPr>
                      </m:accPr>
                      <m:e>
                        <m:r>
                          <a:rPr lang="en-AU" altLang="en-US" sz="2200" b="0" i="1" smtClean="0">
                            <a:latin typeface="Cambria Math"/>
                          </a:rPr>
                          <m:t>𝑋</m:t>
                        </m:r>
                      </m:e>
                    </m:acc>
                  </m:oMath>
                </a14:m>
                <a:r>
                  <a:rPr lang="en-US" altLang="en-US" sz="2200" dirty="0">
                    <a:latin typeface="Trebuchet MS" pitchFamily="34" charset="0"/>
                  </a:rPr>
                  <a:t>; </a:t>
                </a:r>
                <a:r>
                  <a:rPr lang="en-US" altLang="en-US" sz="2200" dirty="0" err="1">
                    <a:latin typeface="Trebuchet MS" pitchFamily="34" charset="0"/>
                  </a:rPr>
                  <a:t>standardised</a:t>
                </a:r>
                <a:r>
                  <a:rPr lang="en-US" altLang="en-US" sz="2200" dirty="0">
                    <a:latin typeface="Trebuchet MS" pitchFamily="34" charset="0"/>
                  </a:rPr>
                  <a:t> test statistic:             ~N(0,1)</a:t>
                </a:r>
              </a:p>
              <a:p>
                <a:pPr marL="0" indent="0" eaLnBrk="1" hangingPunct="1">
                  <a:buFontTx/>
                  <a:buNone/>
                </a:pPr>
                <a:r>
                  <a:rPr lang="en-US" altLang="en-US" sz="2200" dirty="0">
                    <a:latin typeface="Trebuchet MS" pitchFamily="34" charset="0"/>
                  </a:rPr>
                  <a:t>b) 	If population variance </a:t>
                </a:r>
                <a:r>
                  <a:rPr lang="en-US" altLang="en-US" sz="2200" dirty="0">
                    <a:solidFill>
                      <a:srgbClr val="00B050"/>
                    </a:solidFill>
                    <a:latin typeface="Trebuchet MS" pitchFamily="34" charset="0"/>
                  </a:rPr>
                  <a:t>σ</a:t>
                </a:r>
                <a:r>
                  <a:rPr lang="en-US" altLang="en-US" sz="2200" baseline="30000" dirty="0">
                    <a:solidFill>
                      <a:srgbClr val="00B050"/>
                    </a:solidFill>
                    <a:latin typeface="Trebuchet MS" pitchFamily="34" charset="0"/>
                  </a:rPr>
                  <a:t>2</a:t>
                </a:r>
                <a:r>
                  <a:rPr lang="en-US" altLang="en-US" sz="2200" dirty="0">
                    <a:solidFill>
                      <a:srgbClr val="00B050"/>
                    </a:solidFill>
                    <a:latin typeface="Trebuchet MS" pitchFamily="34" charset="0"/>
                  </a:rPr>
                  <a:t> is unknown</a:t>
                </a:r>
              </a:p>
              <a:p>
                <a:pPr marL="0" indent="0" eaLnBrk="1" hangingPunct="1">
                  <a:buFontTx/>
                  <a:buNone/>
                </a:pPr>
                <a:r>
                  <a:rPr lang="en-US" altLang="en-US" sz="2200" dirty="0">
                    <a:latin typeface="Trebuchet MS" pitchFamily="34" charset="0"/>
                  </a:rPr>
                  <a:t>	Test statistic: </a:t>
                </a:r>
                <a14:m>
                  <m:oMath xmlns:m="http://schemas.openxmlformats.org/officeDocument/2006/math">
                    <m:acc>
                      <m:accPr>
                        <m:chr m:val="̅"/>
                        <m:ctrlPr>
                          <a:rPr lang="en-US" altLang="en-US" sz="2200" i="1" smtClean="0">
                            <a:latin typeface="Cambria Math" panose="02040503050406030204" pitchFamily="18" charset="0"/>
                          </a:rPr>
                        </m:ctrlPr>
                      </m:accPr>
                      <m:e>
                        <m:r>
                          <a:rPr lang="en-AU" altLang="en-US" sz="2200" b="0" i="1" smtClean="0">
                            <a:latin typeface="Cambria Math"/>
                          </a:rPr>
                          <m:t>𝑋</m:t>
                        </m:r>
                      </m:e>
                    </m:acc>
                  </m:oMath>
                </a14:m>
                <a:r>
                  <a:rPr lang="en-US" altLang="en-US" sz="2200" dirty="0">
                    <a:latin typeface="Trebuchet MS" pitchFamily="34" charset="0"/>
                  </a:rPr>
                  <a:t>; </a:t>
                </a:r>
                <a:r>
                  <a:rPr lang="en-US" altLang="en-US" sz="2200" dirty="0" err="1">
                    <a:latin typeface="Trebuchet MS" pitchFamily="34" charset="0"/>
                  </a:rPr>
                  <a:t>standardised</a:t>
                </a:r>
                <a:r>
                  <a:rPr lang="en-US" altLang="en-US" sz="2200" dirty="0">
                    <a:latin typeface="Trebuchet MS" pitchFamily="34" charset="0"/>
                  </a:rPr>
                  <a:t> test statistic:             ~t</a:t>
                </a:r>
                <a:r>
                  <a:rPr lang="en-US" altLang="en-US" sz="2200" baseline="-25000" dirty="0">
                    <a:latin typeface="Trebuchet MS" pitchFamily="34" charset="0"/>
                  </a:rPr>
                  <a:t>n-1</a:t>
                </a:r>
                <a:endParaRPr lang="en-US" altLang="en-US" sz="2200" dirty="0">
                  <a:latin typeface="Trebuchet MS" pitchFamily="34" charset="0"/>
                </a:endParaRPr>
              </a:p>
              <a:p>
                <a:pPr marL="0" indent="0" eaLnBrk="1" hangingPunct="1">
                  <a:buFontTx/>
                  <a:buNone/>
                </a:pPr>
                <a:endParaRPr lang="en-US" altLang="en-US" sz="1800" b="1" dirty="0">
                  <a:solidFill>
                    <a:schemeClr val="tx1">
                      <a:lumMod val="50000"/>
                      <a:lumOff val="50000"/>
                    </a:schemeClr>
                  </a:solidFill>
                  <a:latin typeface="Trebuchet MS" pitchFamily="34" charset="0"/>
                </a:endParaRPr>
              </a:p>
              <a:p>
                <a:pPr marL="0" indent="0" eaLnBrk="1" hangingPunct="1">
                  <a:buFontTx/>
                  <a:buNone/>
                </a:pPr>
                <a:r>
                  <a:rPr lang="en-US" altLang="en-US" sz="2200" b="1" dirty="0">
                    <a:solidFill>
                      <a:schemeClr val="tx1">
                        <a:lumMod val="50000"/>
                        <a:lumOff val="50000"/>
                      </a:schemeClr>
                    </a:solidFill>
                    <a:latin typeface="Trebuchet MS" pitchFamily="34" charset="0"/>
                  </a:rPr>
                  <a:t>Test on population proportion, </a:t>
                </a:r>
                <a:r>
                  <a:rPr lang="en-US" altLang="en-US" sz="2200" b="1" i="1" dirty="0">
                    <a:solidFill>
                      <a:schemeClr val="tx1">
                        <a:lumMod val="50000"/>
                        <a:lumOff val="50000"/>
                      </a:schemeClr>
                    </a:solidFill>
                    <a:latin typeface="Trebuchet MS" pitchFamily="34" charset="0"/>
                  </a:rPr>
                  <a:t>p</a:t>
                </a:r>
                <a:r>
                  <a:rPr lang="en-US" altLang="en-US" sz="2200" b="1" dirty="0">
                    <a:solidFill>
                      <a:schemeClr val="tx1">
                        <a:lumMod val="50000"/>
                        <a:lumOff val="50000"/>
                      </a:schemeClr>
                    </a:solidFill>
                    <a:latin typeface="Trebuchet MS" pitchFamily="34" charset="0"/>
                  </a:rPr>
                  <a:t>:</a:t>
                </a:r>
              </a:p>
              <a:p>
                <a:pPr marL="0" indent="0" algn="just" eaLnBrk="1" hangingPunct="1">
                  <a:buFontTx/>
                  <a:buNone/>
                </a:pPr>
                <a:r>
                  <a:rPr lang="en-US" altLang="en-US" sz="2400" dirty="0">
                    <a:latin typeface="Trebuchet MS" pitchFamily="34" charset="0"/>
                  </a:rPr>
                  <a:t> 	</a:t>
                </a:r>
                <a:r>
                  <a:rPr lang="en-US" altLang="en-US" sz="2200" dirty="0">
                    <a:latin typeface="Trebuchet MS" pitchFamily="34" charset="0"/>
                  </a:rPr>
                  <a:t>If </a:t>
                </a:r>
                <a:r>
                  <a:rPr lang="en-US" altLang="en-US" sz="2200" dirty="0" err="1">
                    <a:solidFill>
                      <a:srgbClr val="00B050"/>
                    </a:solidFill>
                    <a:latin typeface="Trebuchet MS" pitchFamily="34" charset="0"/>
                  </a:rPr>
                  <a:t>np</a:t>
                </a:r>
                <a:r>
                  <a:rPr lang="en-US" altLang="en-US" sz="2200" dirty="0">
                    <a:solidFill>
                      <a:srgbClr val="00B050"/>
                    </a:solidFill>
                    <a:latin typeface="Trebuchet MS" pitchFamily="34" charset="0"/>
                  </a:rPr>
                  <a:t> </a:t>
                </a:r>
                <a:r>
                  <a:rPr lang="en-US" altLang="en-US" sz="2200" dirty="0">
                    <a:solidFill>
                      <a:srgbClr val="00B050"/>
                    </a:solidFill>
                    <a:latin typeface="Trebuchet MS" pitchFamily="34" charset="0"/>
                    <a:sym typeface="Symbol"/>
                  </a:rPr>
                  <a:t> 5 and </a:t>
                </a:r>
                <a:r>
                  <a:rPr lang="en-US" altLang="en-US" sz="2200" dirty="0" err="1">
                    <a:solidFill>
                      <a:srgbClr val="00B050"/>
                    </a:solidFill>
                    <a:latin typeface="Trebuchet MS" pitchFamily="34" charset="0"/>
                    <a:sym typeface="Symbol"/>
                  </a:rPr>
                  <a:t>nq</a:t>
                </a:r>
                <a:r>
                  <a:rPr lang="en-US" altLang="en-US" sz="2200" dirty="0">
                    <a:solidFill>
                      <a:srgbClr val="00B050"/>
                    </a:solidFill>
                    <a:latin typeface="Trebuchet MS" pitchFamily="34" charset="0"/>
                    <a:sym typeface="Symbol"/>
                  </a:rPr>
                  <a:t>  5</a:t>
                </a:r>
                <a:r>
                  <a:rPr lang="en-US" altLang="en-US" sz="2200" dirty="0">
                    <a:latin typeface="Trebuchet MS" pitchFamily="34" charset="0"/>
                    <a:sym typeface="Symbol"/>
                  </a:rPr>
                  <a:t>, </a:t>
                </a:r>
              </a:p>
              <a:p>
                <a:pPr marL="0" indent="0" algn="just" eaLnBrk="1" hangingPunct="1">
                  <a:buFontTx/>
                  <a:buNone/>
                </a:pPr>
                <a:r>
                  <a:rPr lang="en-US" altLang="en-US" sz="2200" dirty="0">
                    <a:latin typeface="Trebuchet MS" pitchFamily="34" charset="0"/>
                  </a:rPr>
                  <a:t>	Test statistic: </a:t>
                </a:r>
                <a14:m>
                  <m:oMath xmlns:m="http://schemas.openxmlformats.org/officeDocument/2006/math">
                    <m:acc>
                      <m:accPr>
                        <m:chr m:val="̂"/>
                        <m:ctrlPr>
                          <a:rPr lang="en-US" altLang="en-US" sz="2200" i="1" smtClean="0">
                            <a:latin typeface="Cambria Math" panose="02040503050406030204" pitchFamily="18" charset="0"/>
                          </a:rPr>
                        </m:ctrlPr>
                      </m:accPr>
                      <m:e>
                        <m:r>
                          <a:rPr lang="en-AU" altLang="en-US" sz="2200" b="0" i="1" smtClean="0">
                            <a:latin typeface="Cambria Math"/>
                          </a:rPr>
                          <m:t>𝑝</m:t>
                        </m:r>
                      </m:e>
                    </m:acc>
                  </m:oMath>
                </a14:m>
                <a:r>
                  <a:rPr lang="en-US" altLang="en-US" sz="2200" dirty="0">
                    <a:latin typeface="Trebuchet MS" pitchFamily="34" charset="0"/>
                  </a:rPr>
                  <a:t>; </a:t>
                </a:r>
                <a:r>
                  <a:rPr lang="en-US" altLang="en-US" sz="2200" dirty="0" err="1">
                    <a:latin typeface="Trebuchet MS" pitchFamily="34" charset="0"/>
                  </a:rPr>
                  <a:t>standardised</a:t>
                </a:r>
                <a:r>
                  <a:rPr lang="en-US" altLang="en-US" sz="2200" dirty="0">
                    <a:latin typeface="Trebuchet MS" pitchFamily="34" charset="0"/>
                  </a:rPr>
                  <a:t> test statistic:                ~N(0,1)</a:t>
                </a:r>
              </a:p>
            </p:txBody>
          </p:sp>
        </mc:Choice>
        <mc:Fallback xmlns="">
          <p:sp>
            <p:nvSpPr>
              <p:cNvPr id="31746" name="Rectangle 3"/>
              <p:cNvSpPr>
                <a:spLocks noGrp="1" noRot="1" noChangeAspect="1" noMove="1" noResize="1" noEditPoints="1" noAdjustHandles="1" noChangeArrowheads="1" noChangeShapeType="1" noTextEdit="1"/>
              </p:cNvSpPr>
              <p:nvPr>
                <p:ph idx="1"/>
              </p:nvPr>
            </p:nvSpPr>
            <p:spPr>
              <a:xfrm>
                <a:off x="395288" y="1125562"/>
                <a:ext cx="8748712" cy="5111750"/>
              </a:xfrm>
              <a:blipFill rotWithShape="0">
                <a:blip r:embed="rId5"/>
                <a:stretch>
                  <a:fillRect l="-1115" t="-955"/>
                </a:stretch>
              </a:blipFill>
            </p:spPr>
            <p:txBody>
              <a:bodyPr/>
              <a:lstStyle/>
              <a:p>
                <a:r>
                  <a:rPr lang="en-AU">
                    <a:noFill/>
                  </a:rPr>
                  <a:t> </a:t>
                </a:r>
              </a:p>
            </p:txBody>
          </p:sp>
        </mc:Fallback>
      </mc:AlternateContent>
      <p:graphicFrame>
        <p:nvGraphicFramePr>
          <p:cNvPr id="31749" name="Object 1"/>
          <p:cNvGraphicFramePr>
            <a:graphicFrameLocks noChangeAspect="1"/>
          </p:cNvGraphicFramePr>
          <p:nvPr>
            <p:extLst>
              <p:ext uri="{D42A27DB-BD31-4B8C-83A1-F6EECF244321}">
                <p14:modId xmlns:p14="http://schemas.microsoft.com/office/powerpoint/2010/main" val="739544835"/>
              </p:ext>
            </p:extLst>
          </p:nvPr>
        </p:nvGraphicFramePr>
        <p:xfrm>
          <a:off x="6543774" y="2891024"/>
          <a:ext cx="1008062" cy="574675"/>
        </p:xfrm>
        <a:graphic>
          <a:graphicData uri="http://schemas.openxmlformats.org/presentationml/2006/ole">
            <mc:AlternateContent xmlns:mc="http://schemas.openxmlformats.org/markup-compatibility/2006">
              <mc:Choice xmlns:v="urn:schemas-microsoft-com:vml" Requires="v">
                <p:oleObj spid="_x0000_s32072" name="Equation" r:id="rId6" imgW="710891" imgH="406224" progId="Equation.DSMT4">
                  <p:embed/>
                </p:oleObj>
              </mc:Choice>
              <mc:Fallback>
                <p:oleObj name="Equation" r:id="rId6" imgW="710891" imgH="406224" progId="Equation.DSMT4">
                  <p:embed/>
                  <p:pic>
                    <p:nvPicPr>
                      <p:cNvPr id="0" name="Picture 25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43774" y="2891024"/>
                        <a:ext cx="1008062"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1" name="Object 7"/>
          <p:cNvGraphicFramePr>
            <a:graphicFrameLocks noChangeAspect="1"/>
          </p:cNvGraphicFramePr>
          <p:nvPr>
            <p:extLst>
              <p:ext uri="{D42A27DB-BD31-4B8C-83A1-F6EECF244321}">
                <p14:modId xmlns:p14="http://schemas.microsoft.com/office/powerpoint/2010/main" val="3619378642"/>
              </p:ext>
            </p:extLst>
          </p:nvPr>
        </p:nvGraphicFramePr>
        <p:xfrm>
          <a:off x="6588223" y="3707354"/>
          <a:ext cx="919163" cy="574675"/>
        </p:xfrm>
        <a:graphic>
          <a:graphicData uri="http://schemas.openxmlformats.org/presentationml/2006/ole">
            <mc:AlternateContent xmlns:mc="http://schemas.openxmlformats.org/markup-compatibility/2006">
              <mc:Choice xmlns:v="urn:schemas-microsoft-com:vml" Requires="v">
                <p:oleObj spid="_x0000_s32073" name="Equation" r:id="rId8" imgW="647419" imgH="406224" progId="Equation.DSMT4">
                  <p:embed/>
                </p:oleObj>
              </mc:Choice>
              <mc:Fallback>
                <p:oleObj name="Equation" r:id="rId8" imgW="647419" imgH="406224" progId="Equation.DSMT4">
                  <p:embed/>
                  <p:pic>
                    <p:nvPicPr>
                      <p:cNvPr id="0" name="Picture 26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88223" y="3707354"/>
                        <a:ext cx="919163"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3" name="Object 9"/>
          <p:cNvGraphicFramePr>
            <a:graphicFrameLocks noChangeAspect="1"/>
          </p:cNvGraphicFramePr>
          <p:nvPr>
            <p:extLst>
              <p:ext uri="{D42A27DB-BD31-4B8C-83A1-F6EECF244321}">
                <p14:modId xmlns:p14="http://schemas.microsoft.com/office/powerpoint/2010/main" val="544725342"/>
              </p:ext>
            </p:extLst>
          </p:nvPr>
        </p:nvGraphicFramePr>
        <p:xfrm>
          <a:off x="6498356" y="5301208"/>
          <a:ext cx="1169988" cy="612775"/>
        </p:xfrm>
        <a:graphic>
          <a:graphicData uri="http://schemas.openxmlformats.org/presentationml/2006/ole">
            <mc:AlternateContent xmlns:mc="http://schemas.openxmlformats.org/markup-compatibility/2006">
              <mc:Choice xmlns:v="urn:schemas-microsoft-com:vml" Requires="v">
                <p:oleObj spid="_x0000_s32074" name="Equation" r:id="rId10" imgW="825500" imgH="431800" progId="Equation.DSMT4">
                  <p:embed/>
                </p:oleObj>
              </mc:Choice>
              <mc:Fallback>
                <p:oleObj name="Equation" r:id="rId10" imgW="825500" imgH="431800" progId="Equation.DSMT4">
                  <p:embed/>
                  <p:pic>
                    <p:nvPicPr>
                      <p:cNvPr id="0" name="Picture 26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98356" y="5301208"/>
                        <a:ext cx="1169988" cy="61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18</a:t>
            </a:fld>
            <a:endParaRPr lang="en-AU" altLang="en-US" sz="1400" b="1" baseline="0" dirty="0">
              <a:latin typeface="Trebuchet MS" pitchFamily="34" charset="0"/>
            </a:endParaRPr>
          </a:p>
        </p:txBody>
      </p:sp>
      <p:sp>
        <p:nvSpPr>
          <p:cNvPr id="9" name="Rectangle 2"/>
          <p:cNvSpPr>
            <a:spLocks noGrp="1" noChangeArrowheads="1"/>
          </p:cNvSpPr>
          <p:nvPr>
            <p:ph type="title"/>
          </p:nvPr>
        </p:nvSpPr>
        <p:spPr bwMode="auto">
          <a:xfrm>
            <a:off x="395288" y="333375"/>
            <a:ext cx="7772400" cy="719138"/>
          </a:xfrm>
        </p:spPr>
        <p:txBody>
          <a:bodyPr wrap="square" numCol="1" anchorCtr="0" compatLnSpc="1">
            <a:prstTxWarp prst="textNoShape">
              <a:avLst/>
            </a:prstTxWarp>
          </a:bodyPr>
          <a:lstStyle/>
          <a:p>
            <a:pPr algn="l" fontAlgn="base">
              <a:spcAft>
                <a:spcPct val="0"/>
              </a:spcAft>
            </a:pPr>
            <a:r>
              <a:rPr altLang="en-US" sz="3200" cap="none" dirty="0">
                <a:solidFill>
                  <a:srgbClr val="EA0088"/>
                </a:solidFill>
                <a:latin typeface="Trebuchet MS" pitchFamily="34" charset="0"/>
                <a:ea typeface="MS PGothic" pitchFamily="34" charset="-128"/>
              </a:rPr>
              <a:t>Concepts of hypothesis testing</a:t>
            </a:r>
            <a:r>
              <a:rPr lang="en-AU" altLang="en-US" sz="3200" cap="none" dirty="0">
                <a:solidFill>
                  <a:srgbClr val="EA0088"/>
                </a:solidFill>
                <a:latin typeface="Trebuchet MS" pitchFamily="34" charset="0"/>
                <a:ea typeface="MS PGothic" pitchFamily="34" charset="-128"/>
              </a:rPr>
              <a:t>…</a:t>
            </a:r>
            <a:endParaRPr altLang="en-US" sz="3200" cap="none" dirty="0">
              <a:solidFill>
                <a:srgbClr val="EA0088"/>
              </a:solidFill>
              <a:latin typeface="Trebuchet MS" pitchFamily="34" charset="0"/>
              <a:ea typeface="MS PGothic" pitchFamily="34" charset="-128"/>
            </a:endParaRPr>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8867" name="Rectangle 3"/>
          <p:cNvSpPr>
            <a:spLocks noGrp="1" noChangeArrowheads="1"/>
          </p:cNvSpPr>
          <p:nvPr>
            <p:ph idx="1"/>
          </p:nvPr>
        </p:nvSpPr>
        <p:spPr>
          <a:xfrm>
            <a:off x="687388" y="1484313"/>
            <a:ext cx="7772400" cy="3888903"/>
          </a:xfrm>
        </p:spPr>
        <p:txBody>
          <a:bodyPr/>
          <a:lstStyle/>
          <a:p>
            <a:pPr marL="0" indent="0" algn="just" eaLnBrk="1" hangingPunct="1">
              <a:spcAft>
                <a:spcPts val="1200"/>
              </a:spcAft>
              <a:buFont typeface="Arial" pitchFamily="34" charset="0"/>
              <a:buNone/>
            </a:pPr>
            <a:r>
              <a:rPr lang="en-US" altLang="en-US" sz="2200" dirty="0">
                <a:latin typeface="Trebuchet MS" pitchFamily="34" charset="0"/>
              </a:rPr>
              <a:t>A </a:t>
            </a:r>
            <a:r>
              <a:rPr lang="en-US" altLang="en-US" sz="2200" dirty="0">
                <a:solidFill>
                  <a:schemeClr val="tx1">
                    <a:lumMod val="75000"/>
                    <a:lumOff val="25000"/>
                  </a:schemeClr>
                </a:solidFill>
                <a:latin typeface="Trebuchet MS" pitchFamily="34" charset="0"/>
              </a:rPr>
              <a:t>rejection region </a:t>
            </a:r>
            <a:r>
              <a:rPr lang="en-US" altLang="en-US" sz="2200" dirty="0">
                <a:latin typeface="Trebuchet MS" pitchFamily="34" charset="0"/>
              </a:rPr>
              <a:t>of a test consists of all values of the test statistic for which H</a:t>
            </a:r>
            <a:r>
              <a:rPr lang="en-US" altLang="en-US" sz="2200" baseline="-25000" dirty="0">
                <a:latin typeface="Trebuchet MS" pitchFamily="34" charset="0"/>
              </a:rPr>
              <a:t>0</a:t>
            </a:r>
            <a:r>
              <a:rPr lang="en-US" altLang="en-US" sz="2200" dirty="0">
                <a:latin typeface="Trebuchet MS" pitchFamily="34" charset="0"/>
              </a:rPr>
              <a:t> is rejected.</a:t>
            </a:r>
          </a:p>
          <a:p>
            <a:pPr marL="0" indent="0" algn="just" eaLnBrk="1" hangingPunct="1">
              <a:spcAft>
                <a:spcPts val="1200"/>
              </a:spcAft>
              <a:buFont typeface="Arial" pitchFamily="34" charset="0"/>
              <a:buNone/>
            </a:pPr>
            <a:r>
              <a:rPr lang="en-US" altLang="en-US" sz="2200" dirty="0">
                <a:latin typeface="Trebuchet MS" pitchFamily="34" charset="0"/>
              </a:rPr>
              <a:t>An </a:t>
            </a:r>
            <a:r>
              <a:rPr lang="en-US" altLang="en-US" sz="2200" dirty="0">
                <a:solidFill>
                  <a:schemeClr val="tx1">
                    <a:lumMod val="75000"/>
                    <a:lumOff val="25000"/>
                  </a:schemeClr>
                </a:solidFill>
                <a:latin typeface="Trebuchet MS" pitchFamily="34" charset="0"/>
              </a:rPr>
              <a:t>acceptance region </a:t>
            </a:r>
            <a:r>
              <a:rPr lang="en-US" altLang="en-US" sz="2200" dirty="0">
                <a:latin typeface="Trebuchet MS" pitchFamily="34" charset="0"/>
              </a:rPr>
              <a:t>of a test consists of all values of the test statistic for which H</a:t>
            </a:r>
            <a:r>
              <a:rPr lang="en-US" altLang="en-US" sz="2200" baseline="-25000" dirty="0">
                <a:latin typeface="Trebuchet MS" pitchFamily="34" charset="0"/>
              </a:rPr>
              <a:t>0</a:t>
            </a:r>
            <a:r>
              <a:rPr lang="en-US" altLang="en-US" sz="2200" dirty="0">
                <a:latin typeface="Trebuchet MS" pitchFamily="34" charset="0"/>
              </a:rPr>
              <a:t> is not rejected.</a:t>
            </a:r>
          </a:p>
          <a:p>
            <a:pPr marL="0" indent="0" algn="just" eaLnBrk="1" hangingPunct="1">
              <a:spcAft>
                <a:spcPts val="1200"/>
              </a:spcAft>
              <a:buFont typeface="Arial" pitchFamily="34" charset="0"/>
              <a:buNone/>
            </a:pPr>
            <a:r>
              <a:rPr lang="en-US" altLang="en-US" sz="2200" dirty="0">
                <a:latin typeface="Trebuchet MS" pitchFamily="34" charset="0"/>
              </a:rPr>
              <a:t>The </a:t>
            </a:r>
            <a:r>
              <a:rPr lang="en-US" altLang="en-US" sz="2200" dirty="0">
                <a:solidFill>
                  <a:schemeClr val="tx1">
                    <a:lumMod val="75000"/>
                    <a:lumOff val="25000"/>
                  </a:schemeClr>
                </a:solidFill>
                <a:latin typeface="Trebuchet MS" pitchFamily="34" charset="0"/>
              </a:rPr>
              <a:t>critical value </a:t>
            </a:r>
            <a:r>
              <a:rPr lang="en-US" altLang="en-US" sz="2200" dirty="0">
                <a:latin typeface="Trebuchet MS" pitchFamily="34" charset="0"/>
              </a:rPr>
              <a:t>is the value that separates the </a:t>
            </a:r>
            <a:r>
              <a:rPr lang="en-US" altLang="en-US" sz="2200" dirty="0">
                <a:solidFill>
                  <a:schemeClr val="accent1"/>
                </a:solidFill>
                <a:latin typeface="Trebuchet MS" pitchFamily="34" charset="0"/>
              </a:rPr>
              <a:t>acceptance and rejection region</a:t>
            </a:r>
            <a:r>
              <a:rPr lang="en-US" altLang="en-US" sz="2200" dirty="0">
                <a:latin typeface="Trebuchet MS" pitchFamily="34" charset="0"/>
              </a:rPr>
              <a:t>.</a:t>
            </a:r>
          </a:p>
          <a:p>
            <a:pPr marL="0" indent="0" algn="just" eaLnBrk="1" hangingPunct="1">
              <a:spcAft>
                <a:spcPts val="1200"/>
              </a:spcAft>
              <a:buFont typeface="Arial" pitchFamily="34" charset="0"/>
              <a:buNone/>
            </a:pPr>
            <a:r>
              <a:rPr lang="en-US" altLang="en-US" sz="2200" dirty="0">
                <a:latin typeface="Trebuchet MS" pitchFamily="34" charset="0"/>
              </a:rPr>
              <a:t>The </a:t>
            </a:r>
            <a:r>
              <a:rPr lang="en-US" altLang="en-US" sz="2200" dirty="0">
                <a:solidFill>
                  <a:schemeClr val="tx1">
                    <a:lumMod val="75000"/>
                    <a:lumOff val="25000"/>
                  </a:schemeClr>
                </a:solidFill>
                <a:latin typeface="Trebuchet MS" pitchFamily="34" charset="0"/>
              </a:rPr>
              <a:t>decision rule </a:t>
            </a:r>
            <a:r>
              <a:rPr lang="en-US" altLang="en-US" sz="2200" dirty="0">
                <a:latin typeface="Trebuchet MS" pitchFamily="34" charset="0"/>
              </a:rPr>
              <a:t>defines the range of values of the test statistic for which H</a:t>
            </a:r>
            <a:r>
              <a:rPr lang="en-US" altLang="en-US" sz="2200" baseline="-25000" dirty="0">
                <a:latin typeface="Trebuchet MS" pitchFamily="34" charset="0"/>
              </a:rPr>
              <a:t>0</a:t>
            </a:r>
            <a:r>
              <a:rPr lang="en-US" altLang="en-US" sz="2200" dirty="0">
                <a:latin typeface="Trebuchet MS" pitchFamily="34" charset="0"/>
              </a:rPr>
              <a:t> is rejected in </a:t>
            </a:r>
            <a:r>
              <a:rPr lang="en-US" altLang="en-US" sz="2200" dirty="0" err="1">
                <a:latin typeface="Trebuchet MS" pitchFamily="34" charset="0"/>
              </a:rPr>
              <a:t>favour</a:t>
            </a:r>
            <a:r>
              <a:rPr lang="en-US" altLang="en-US" sz="2200" dirty="0">
                <a:latin typeface="Trebuchet MS" pitchFamily="34" charset="0"/>
              </a:rPr>
              <a:t> of H</a:t>
            </a:r>
            <a:r>
              <a:rPr lang="en-US" altLang="en-US" sz="2200" baseline="-25000" dirty="0">
                <a:latin typeface="Trebuchet MS" pitchFamily="34" charset="0"/>
              </a:rPr>
              <a:t>A</a:t>
            </a:r>
            <a:r>
              <a:rPr lang="en-US" altLang="en-US" sz="2200" dirty="0">
                <a:latin typeface="Trebuchet MS" pitchFamily="34" charset="0"/>
              </a:rPr>
              <a:t>.</a:t>
            </a:r>
          </a:p>
          <a:p>
            <a:pPr marL="0" indent="0" algn="just" eaLnBrk="1" hangingPunct="1">
              <a:spcAft>
                <a:spcPts val="1200"/>
              </a:spcAft>
              <a:buFont typeface="Arial" pitchFamily="34" charset="0"/>
              <a:buNone/>
            </a:pPr>
            <a:endParaRPr lang="en-US" altLang="en-US" sz="2200" dirty="0">
              <a:latin typeface="Trebuchet MS" pitchFamily="34" charset="0"/>
            </a:endParaRP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19</a:t>
            </a:fld>
            <a:endParaRPr lang="en-AU" altLang="en-US" sz="1400" b="1" baseline="0" dirty="0">
              <a:latin typeface="Trebuchet MS" pitchFamily="34" charset="0"/>
            </a:endParaRPr>
          </a:p>
        </p:txBody>
      </p:sp>
      <p:sp>
        <p:nvSpPr>
          <p:cNvPr id="6" name="Rectangle 2"/>
          <p:cNvSpPr>
            <a:spLocks noGrp="1" noChangeArrowheads="1"/>
          </p:cNvSpPr>
          <p:nvPr>
            <p:ph type="title"/>
          </p:nvPr>
        </p:nvSpPr>
        <p:spPr bwMode="auto">
          <a:xfrm>
            <a:off x="395288" y="333375"/>
            <a:ext cx="7772400" cy="719138"/>
          </a:xfrm>
        </p:spPr>
        <p:txBody>
          <a:bodyPr wrap="square" numCol="1" anchorCtr="0" compatLnSpc="1">
            <a:prstTxWarp prst="textNoShape">
              <a:avLst/>
            </a:prstTxWarp>
          </a:bodyPr>
          <a:lstStyle/>
          <a:p>
            <a:pPr algn="l" fontAlgn="base">
              <a:spcAft>
                <a:spcPct val="0"/>
              </a:spcAft>
            </a:pPr>
            <a:r>
              <a:rPr altLang="en-US" sz="3200" cap="none" dirty="0">
                <a:solidFill>
                  <a:srgbClr val="EA0088"/>
                </a:solidFill>
                <a:latin typeface="Trebuchet MS" pitchFamily="34" charset="0"/>
                <a:ea typeface="MS PGothic" pitchFamily="34" charset="-128"/>
              </a:rPr>
              <a:t>Concepts of hypothesis testing</a:t>
            </a:r>
            <a:r>
              <a:rPr lang="en-AU" altLang="en-US" sz="3200" cap="none" dirty="0">
                <a:solidFill>
                  <a:srgbClr val="EA0088"/>
                </a:solidFill>
                <a:latin typeface="Trebuchet MS" pitchFamily="34" charset="0"/>
                <a:ea typeface="MS PGothic" pitchFamily="34" charset="-128"/>
              </a:rPr>
              <a:t>…</a:t>
            </a:r>
            <a:endParaRPr altLang="en-US" sz="3200" cap="none" dirty="0">
              <a:solidFill>
                <a:srgbClr val="EA0088"/>
              </a:solidFill>
              <a:latin typeface="Trebuchet MS" pitchFamily="34" charset="0"/>
              <a:ea typeface="MS PGothic"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48867">
                                            <p:txEl>
                                              <p:pRg st="1" end="1"/>
                                            </p:txEl>
                                          </p:spTgt>
                                        </p:tgtEl>
                                        <p:attrNameLst>
                                          <p:attrName>style.visibility</p:attrName>
                                        </p:attrNameLst>
                                      </p:cBhvr>
                                      <p:to>
                                        <p:strVal val="visible"/>
                                      </p:to>
                                    </p:set>
                                    <p:animEffect transition="in" filter="wipe(up)">
                                      <p:cBhvr>
                                        <p:cTn id="7" dur="500"/>
                                        <p:tgtEl>
                                          <p:spTgt spid="5488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48867">
                                            <p:txEl>
                                              <p:pRg st="2" end="2"/>
                                            </p:txEl>
                                          </p:spTgt>
                                        </p:tgtEl>
                                        <p:attrNameLst>
                                          <p:attrName>style.visibility</p:attrName>
                                        </p:attrNameLst>
                                      </p:cBhvr>
                                      <p:to>
                                        <p:strVal val="visible"/>
                                      </p:to>
                                    </p:set>
                                    <p:animEffect transition="in" filter="wipe(up)">
                                      <p:cBhvr>
                                        <p:cTn id="12" dur="500"/>
                                        <p:tgtEl>
                                          <p:spTgt spid="54886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48867">
                                            <p:txEl>
                                              <p:pRg st="3" end="3"/>
                                            </p:txEl>
                                          </p:spTgt>
                                        </p:tgtEl>
                                        <p:attrNameLst>
                                          <p:attrName>style.visibility</p:attrName>
                                        </p:attrNameLst>
                                      </p:cBhvr>
                                      <p:to>
                                        <p:strVal val="visible"/>
                                      </p:to>
                                    </p:set>
                                    <p:animEffect transition="in" filter="wipe(up)">
                                      <p:cBhvr>
                                        <p:cTn id="17" dur="500"/>
                                        <p:tgtEl>
                                          <p:spTgt spid="5488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7" grpId="0" uiExpand="1"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685800" y="2286000"/>
            <a:ext cx="4191000" cy="1143000"/>
          </a:xfrm>
        </p:spPr>
        <p:txBody>
          <a:bodyPr/>
          <a:lstStyle/>
          <a:p>
            <a:pPr algn="l" eaLnBrk="1" hangingPunct="1">
              <a:defRPr/>
            </a:pPr>
            <a:r>
              <a:rPr lang="en-AU" sz="4600" cap="none" dirty="0">
                <a:latin typeface="Trebuchet MS"/>
                <a:ea typeface="ＭＳ Ｐゴシック" charset="0"/>
                <a:cs typeface="Trebuchet MS"/>
              </a:rPr>
              <a:t>Chapter 12</a:t>
            </a:r>
          </a:p>
        </p:txBody>
      </p:sp>
      <p:sp>
        <p:nvSpPr>
          <p:cNvPr id="16386" name="Rectangle 3"/>
          <p:cNvSpPr>
            <a:spLocks noGrp="1" noChangeArrowheads="1"/>
          </p:cNvSpPr>
          <p:nvPr>
            <p:ph type="subTitle" idx="1"/>
          </p:nvPr>
        </p:nvSpPr>
        <p:spPr>
          <a:xfrm>
            <a:off x="755650" y="3500438"/>
            <a:ext cx="6781800" cy="1296987"/>
          </a:xfrm>
        </p:spPr>
        <p:txBody>
          <a:bodyPr/>
          <a:lstStyle/>
          <a:p>
            <a:pPr algn="l" eaLnBrk="1" hangingPunct="1"/>
            <a:r>
              <a:rPr lang="en-AU" altLang="en-US">
                <a:solidFill>
                  <a:srgbClr val="EA0088"/>
                </a:solidFill>
                <a:latin typeface="Trebuchet MS" pitchFamily="34" charset="0"/>
              </a:rPr>
              <a:t>Hypothesis testing: </a:t>
            </a:r>
          </a:p>
          <a:p>
            <a:pPr algn="l" eaLnBrk="1" hangingPunct="1"/>
            <a:r>
              <a:rPr lang="en-AU" altLang="en-US">
                <a:solidFill>
                  <a:srgbClr val="EA0088"/>
                </a:solidFill>
                <a:latin typeface="Trebuchet MS" pitchFamily="34" charset="0"/>
              </a:rPr>
              <a:t>Describing a single population</a:t>
            </a:r>
          </a:p>
        </p:txBody>
      </p:sp>
      <p:sp>
        <p:nvSpPr>
          <p:cNvPr id="16388" name="Rectangle 6"/>
          <p:cNvSpPr>
            <a:spLocks noChangeArrowheads="1"/>
          </p:cNvSpPr>
          <p:nvPr/>
        </p:nvSpPr>
        <p:spPr bwMode="auto">
          <a:xfrm>
            <a:off x="2005013" y="-49260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baseline="0">
              <a:cs typeface="Arial"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3"/>
          <p:cNvSpPr>
            <a:spLocks noGrp="1" noChangeArrowheads="1"/>
          </p:cNvSpPr>
          <p:nvPr>
            <p:ph idx="1"/>
          </p:nvPr>
        </p:nvSpPr>
        <p:spPr>
          <a:xfrm>
            <a:off x="395288" y="1268413"/>
            <a:ext cx="8208962" cy="4114800"/>
          </a:xfrm>
        </p:spPr>
        <p:txBody>
          <a:bodyPr/>
          <a:lstStyle/>
          <a:p>
            <a:pPr marL="0" indent="0" algn="just" eaLnBrk="1" hangingPunct="1">
              <a:spcAft>
                <a:spcPts val="1200"/>
              </a:spcAft>
              <a:buFontTx/>
              <a:buNone/>
            </a:pPr>
            <a:r>
              <a:rPr lang="en-US" altLang="en-US" sz="2400" dirty="0">
                <a:solidFill>
                  <a:schemeClr val="accent1"/>
                </a:solidFill>
                <a:latin typeface="Trebuchet MS" pitchFamily="34" charset="0"/>
              </a:rPr>
              <a:t>1.	There are two hypotheses, the </a:t>
            </a:r>
            <a:r>
              <a:rPr lang="en-US" altLang="en-US" sz="2400" dirty="0">
                <a:solidFill>
                  <a:schemeClr val="tx1">
                    <a:lumMod val="50000"/>
                    <a:lumOff val="50000"/>
                  </a:schemeClr>
                </a:solidFill>
                <a:latin typeface="Trebuchet MS" pitchFamily="34" charset="0"/>
              </a:rPr>
              <a:t>null and the alternative 	hypotheses</a:t>
            </a:r>
            <a:r>
              <a:rPr lang="en-US" altLang="en-US" sz="2400" dirty="0">
                <a:solidFill>
                  <a:schemeClr val="accent1"/>
                </a:solidFill>
                <a:latin typeface="Trebuchet MS" pitchFamily="34" charset="0"/>
              </a:rPr>
              <a:t>.</a:t>
            </a:r>
          </a:p>
          <a:p>
            <a:pPr marL="0" indent="0" algn="just" eaLnBrk="1" hangingPunct="1">
              <a:spcAft>
                <a:spcPts val="1200"/>
              </a:spcAft>
              <a:buFontTx/>
              <a:buNone/>
            </a:pPr>
            <a:r>
              <a:rPr lang="en-US" altLang="en-US" sz="2400" dirty="0">
                <a:solidFill>
                  <a:schemeClr val="accent1"/>
                </a:solidFill>
                <a:latin typeface="Trebuchet MS" pitchFamily="34" charset="0"/>
              </a:rPr>
              <a:t>2.	The procedure begins with the assumption that the 	null hypothesis is true.</a:t>
            </a:r>
          </a:p>
          <a:p>
            <a:pPr marL="0" indent="0" algn="just" eaLnBrk="1" hangingPunct="1">
              <a:buFontTx/>
              <a:buNone/>
            </a:pPr>
            <a:r>
              <a:rPr lang="en-US" altLang="en-US" sz="2400" dirty="0">
                <a:solidFill>
                  <a:schemeClr val="accent1"/>
                </a:solidFill>
                <a:latin typeface="Trebuchet MS" pitchFamily="34" charset="0"/>
              </a:rPr>
              <a:t>3.	The goal is to determine whether there is enough 	evidence to infer that the alternative hypothesis is 	true.</a:t>
            </a:r>
          </a:p>
          <a:p>
            <a:pPr marL="0" indent="0" algn="just" eaLnBrk="1" hangingPunct="1">
              <a:buFontTx/>
              <a:buNone/>
            </a:pPr>
            <a:endParaRPr lang="en-US" altLang="en-US" sz="2400" dirty="0">
              <a:latin typeface="Trebuchet MS" pitchFamily="34" charset="0"/>
            </a:endParaRPr>
          </a:p>
        </p:txBody>
      </p:sp>
      <p:sp>
        <p:nvSpPr>
          <p:cNvPr id="52227" name="Rectangle 2"/>
          <p:cNvSpPr txBox="1">
            <a:spLocks noChangeArrowheads="1"/>
          </p:cNvSpPr>
          <p:nvPr/>
        </p:nvSpPr>
        <p:spPr bwMode="auto">
          <a:xfrm>
            <a:off x="179388" y="404813"/>
            <a:ext cx="89646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sz="2400" baseline="-25000">
                <a:solidFill>
                  <a:schemeClr val="tx1"/>
                </a:solidFill>
                <a:latin typeface="Times" charset="0"/>
                <a:ea typeface="MS PGothic" pitchFamily="34" charset="-128"/>
              </a:defRPr>
            </a:lvl1pPr>
            <a:lvl2pPr marL="742950" indent="-285750" defTabSz="457200">
              <a:defRPr sz="2400" baseline="-25000">
                <a:solidFill>
                  <a:schemeClr val="tx1"/>
                </a:solidFill>
                <a:latin typeface="Times" charset="0"/>
                <a:ea typeface="MS PGothic" pitchFamily="34" charset="-128"/>
              </a:defRPr>
            </a:lvl2pPr>
            <a:lvl3pPr marL="1143000" indent="-228600" defTabSz="457200">
              <a:defRPr sz="2400" baseline="-25000">
                <a:solidFill>
                  <a:schemeClr val="tx1"/>
                </a:solidFill>
                <a:latin typeface="Times" charset="0"/>
                <a:ea typeface="MS PGothic" pitchFamily="34" charset="-128"/>
              </a:defRPr>
            </a:lvl3pPr>
            <a:lvl4pPr marL="1600200" indent="-228600" defTabSz="457200">
              <a:defRPr sz="2400" baseline="-25000">
                <a:solidFill>
                  <a:schemeClr val="tx1"/>
                </a:solidFill>
                <a:latin typeface="Times" charset="0"/>
                <a:ea typeface="MS PGothic" pitchFamily="34" charset="-128"/>
              </a:defRPr>
            </a:lvl4pPr>
            <a:lvl5pPr marL="2057400" indent="-228600" defTabSz="457200">
              <a:defRPr sz="2400" baseline="-25000">
                <a:solidFill>
                  <a:schemeClr val="tx1"/>
                </a:solidFill>
                <a:latin typeface="Times" charset="0"/>
                <a:ea typeface="MS PGothic" pitchFamily="34" charset="-128"/>
              </a:defRPr>
            </a:lvl5pPr>
            <a:lvl6pPr marL="25146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3200" baseline="0" dirty="0">
                <a:solidFill>
                  <a:srgbClr val="EA0088"/>
                </a:solidFill>
                <a:latin typeface="Trebuchet MS" pitchFamily="34" charset="0"/>
                <a:cs typeface="Arial" pitchFamily="34" charset="0"/>
              </a:rPr>
              <a:t>Concepts of hypothesis testing: A summary</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20</a:t>
            </a:fld>
            <a:endParaRPr lang="en-AU" altLang="en-US" sz="1400" b="1" baseline="0" dirty="0">
              <a:latin typeface="Trebuchet MS" pitchFamily="34" charset="0"/>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idx="1"/>
          </p:nvPr>
        </p:nvSpPr>
        <p:spPr>
          <a:xfrm>
            <a:off x="611188" y="1268413"/>
            <a:ext cx="8137525" cy="4114800"/>
          </a:xfrm>
        </p:spPr>
        <p:txBody>
          <a:bodyPr/>
          <a:lstStyle/>
          <a:p>
            <a:pPr marL="0" indent="0" algn="just" defTabSz="360363" eaLnBrk="1" hangingPunct="1">
              <a:buFontTx/>
              <a:buNone/>
              <a:tabLst>
                <a:tab pos="455613" algn="l"/>
              </a:tabLst>
            </a:pPr>
            <a:r>
              <a:rPr lang="en-US" altLang="en-US" sz="2400" dirty="0">
                <a:solidFill>
                  <a:schemeClr val="accent1"/>
                </a:solidFill>
                <a:latin typeface="Trebuchet MS" pitchFamily="34" charset="0"/>
              </a:rPr>
              <a:t>4.	There are two possible decisions:</a:t>
            </a:r>
          </a:p>
          <a:p>
            <a:pPr lvl="1" algn="just" defTabSz="360363">
              <a:buFont typeface="Arial" panose="020B0604020202020204" pitchFamily="34" charset="0"/>
              <a:buChar char="•"/>
              <a:tabLst>
                <a:tab pos="455613" algn="l"/>
              </a:tabLst>
            </a:pPr>
            <a:r>
              <a:rPr lang="en-US" altLang="en-US" sz="2000" dirty="0">
                <a:latin typeface="Trebuchet MS" pitchFamily="34" charset="0"/>
              </a:rPr>
              <a:t>Conclude that there is enough evidence to support the alternative hypothesis.</a:t>
            </a:r>
          </a:p>
          <a:p>
            <a:pPr lvl="1" algn="just" defTabSz="360363">
              <a:buFont typeface="Arial" panose="020B0604020202020204" pitchFamily="34" charset="0"/>
              <a:buChar char="•"/>
              <a:tabLst>
                <a:tab pos="455613" algn="l"/>
              </a:tabLst>
            </a:pPr>
            <a:r>
              <a:rPr lang="en-US" altLang="en-US" sz="2000" dirty="0">
                <a:latin typeface="Trebuchet MS" pitchFamily="34" charset="0"/>
              </a:rPr>
              <a:t>Conclude that there is not enough evidence to support the alternative hypothesis.</a:t>
            </a:r>
          </a:p>
          <a:p>
            <a:pPr marL="0" indent="0" algn="just" defTabSz="360363" eaLnBrk="1" hangingPunct="1">
              <a:buFontTx/>
              <a:buNone/>
              <a:tabLst>
                <a:tab pos="455613" algn="l"/>
              </a:tabLst>
            </a:pPr>
            <a:r>
              <a:rPr lang="en-US" altLang="en-US" sz="2400" dirty="0">
                <a:solidFill>
                  <a:schemeClr val="accent1"/>
                </a:solidFill>
                <a:latin typeface="Trebuchet MS" pitchFamily="34" charset="0"/>
              </a:rPr>
              <a:t>5.	Two possible errors can be made.</a:t>
            </a:r>
          </a:p>
          <a:p>
            <a:pPr lvl="1" algn="just" defTabSz="360363">
              <a:buFont typeface="Arial" panose="020B0604020202020204" pitchFamily="34" charset="0"/>
              <a:buChar char="•"/>
              <a:tabLst>
                <a:tab pos="455613" algn="l"/>
              </a:tabLst>
            </a:pPr>
            <a:r>
              <a:rPr lang="en-US" altLang="en-US" sz="2000" dirty="0">
                <a:latin typeface="Trebuchet MS" pitchFamily="34" charset="0"/>
              </a:rPr>
              <a:t>Type I error: Reject a true null hypothesis.</a:t>
            </a:r>
          </a:p>
          <a:p>
            <a:pPr lvl="1" algn="just" defTabSz="360363">
              <a:buFont typeface="Arial" panose="020B0604020202020204" pitchFamily="34" charset="0"/>
              <a:buChar char="•"/>
              <a:tabLst>
                <a:tab pos="455613" algn="l"/>
              </a:tabLst>
            </a:pPr>
            <a:r>
              <a:rPr lang="en-US" altLang="en-US" sz="2000" dirty="0">
                <a:latin typeface="Trebuchet MS" pitchFamily="34" charset="0"/>
              </a:rPr>
              <a:t>Type II error: Do not reject a false null hypothesis.</a:t>
            </a:r>
          </a:p>
          <a:p>
            <a:pPr marL="0" indent="0" algn="just" defTabSz="360363" eaLnBrk="1" hangingPunct="1">
              <a:buFontTx/>
              <a:buNone/>
              <a:tabLst>
                <a:tab pos="455613" algn="l"/>
              </a:tabLst>
            </a:pPr>
            <a:r>
              <a:rPr lang="en-US" altLang="en-US" sz="2400" dirty="0">
                <a:latin typeface="Trebuchet MS" pitchFamily="34" charset="0"/>
              </a:rPr>
              <a:t>	</a:t>
            </a:r>
            <a:r>
              <a:rPr lang="en-US" altLang="en-US" sz="2200" dirty="0">
                <a:solidFill>
                  <a:srgbClr val="00B050"/>
                </a:solidFill>
                <a:latin typeface="Trebuchet MS" pitchFamily="34" charset="0"/>
              </a:rPr>
              <a:t>P(making a Type I error) = </a:t>
            </a:r>
            <a:r>
              <a:rPr lang="en-US" altLang="en-US" sz="2200" dirty="0">
                <a:solidFill>
                  <a:srgbClr val="00B050"/>
                </a:solidFill>
                <a:latin typeface="Trebuchet MS" pitchFamily="34" charset="0"/>
                <a:sym typeface="Symbol" pitchFamily="18" charset="2"/>
              </a:rPr>
              <a:t> = level of significance</a:t>
            </a:r>
            <a:endParaRPr lang="en-US" altLang="en-US" sz="2200" dirty="0">
              <a:solidFill>
                <a:srgbClr val="00B050"/>
              </a:solidFill>
              <a:latin typeface="Trebuchet MS" pitchFamily="34" charset="0"/>
            </a:endParaRPr>
          </a:p>
          <a:p>
            <a:pPr marL="0" indent="0" algn="just" defTabSz="360363" eaLnBrk="1" hangingPunct="1">
              <a:buFontTx/>
              <a:buNone/>
              <a:tabLst>
                <a:tab pos="455613" algn="l"/>
              </a:tabLst>
            </a:pPr>
            <a:r>
              <a:rPr lang="en-US" altLang="en-US" sz="2200" dirty="0">
                <a:solidFill>
                  <a:srgbClr val="00B050"/>
                </a:solidFill>
                <a:latin typeface="Trebuchet MS" pitchFamily="34" charset="0"/>
              </a:rPr>
              <a:t>	P(making a Type II error) = </a:t>
            </a:r>
            <a:r>
              <a:rPr lang="en-US" altLang="en-US" sz="2200" dirty="0">
                <a:solidFill>
                  <a:srgbClr val="00B050"/>
                </a:solidFill>
                <a:latin typeface="Trebuchet MS" pitchFamily="34" charset="0"/>
                <a:sym typeface="Symbol"/>
              </a:rPr>
              <a:t></a:t>
            </a:r>
            <a:endParaRPr lang="en-US" altLang="en-US" sz="2200" dirty="0">
              <a:solidFill>
                <a:srgbClr val="00B050"/>
              </a:solidFill>
              <a:latin typeface="Trebuchet MS" pitchFamily="34" charset="0"/>
            </a:endParaRPr>
          </a:p>
          <a:p>
            <a:pPr marL="0" indent="0" algn="just" defTabSz="360363" eaLnBrk="1" hangingPunct="1">
              <a:buFontTx/>
              <a:buNone/>
              <a:tabLst>
                <a:tab pos="455613" algn="l"/>
              </a:tabLst>
            </a:pPr>
            <a:endParaRPr lang="en-US" altLang="en-US" sz="2400" dirty="0">
              <a:latin typeface="Trebuchet MS" pitchFamily="34" charset="0"/>
            </a:endParaRPr>
          </a:p>
          <a:p>
            <a:pPr marL="0" indent="0" algn="just" defTabSz="360363" eaLnBrk="1" hangingPunct="1">
              <a:buFontTx/>
              <a:buNone/>
              <a:tabLst>
                <a:tab pos="455613" algn="l"/>
              </a:tabLst>
            </a:pPr>
            <a:endParaRPr lang="el-GR" altLang="en-US" sz="2400" dirty="0">
              <a:latin typeface="Trebuchet MS" pitchFamily="34" charset="0"/>
            </a:endParaRP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21</a:t>
            </a:fld>
            <a:endParaRPr lang="en-AU" altLang="en-US" sz="1400" b="1" baseline="0" dirty="0">
              <a:latin typeface="Trebuchet MS" pitchFamily="34" charset="0"/>
            </a:endParaRPr>
          </a:p>
        </p:txBody>
      </p:sp>
      <p:sp>
        <p:nvSpPr>
          <p:cNvPr id="6" name="Rectangle 2"/>
          <p:cNvSpPr>
            <a:spLocks noGrp="1" noChangeArrowheads="1"/>
          </p:cNvSpPr>
          <p:nvPr>
            <p:ph type="title"/>
          </p:nvPr>
        </p:nvSpPr>
        <p:spPr bwMode="auto">
          <a:xfrm>
            <a:off x="395288" y="333375"/>
            <a:ext cx="7772400" cy="719138"/>
          </a:xfrm>
        </p:spPr>
        <p:txBody>
          <a:bodyPr wrap="square" numCol="1" anchorCtr="0" compatLnSpc="1">
            <a:prstTxWarp prst="textNoShape">
              <a:avLst/>
            </a:prstTxWarp>
          </a:bodyPr>
          <a:lstStyle/>
          <a:p>
            <a:pPr algn="l" fontAlgn="base">
              <a:spcAft>
                <a:spcPct val="0"/>
              </a:spcAft>
            </a:pPr>
            <a:r>
              <a:rPr altLang="en-US" sz="3200" cap="none" dirty="0">
                <a:solidFill>
                  <a:srgbClr val="EA0088"/>
                </a:solidFill>
                <a:latin typeface="Trebuchet MS" pitchFamily="34" charset="0"/>
                <a:ea typeface="MS PGothic" pitchFamily="34" charset="-128"/>
              </a:rPr>
              <a:t>Concepts of hypothesis testing</a:t>
            </a:r>
            <a:r>
              <a:rPr lang="en-AU" altLang="en-US" sz="3200" cap="none" dirty="0">
                <a:solidFill>
                  <a:srgbClr val="EA0088"/>
                </a:solidFill>
                <a:latin typeface="Trebuchet MS" pitchFamily="34" charset="0"/>
                <a:ea typeface="MS PGothic" pitchFamily="34" charset="-128"/>
              </a:rPr>
              <a:t>…</a:t>
            </a:r>
            <a:endParaRPr altLang="en-US" sz="3200" cap="none" dirty="0">
              <a:solidFill>
                <a:srgbClr val="EA0088"/>
              </a:solidFill>
              <a:latin typeface="Trebuchet MS" pitchFamily="34" charset="0"/>
              <a:ea typeface="MS PGothic" pitchFamily="34" charset="-128"/>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bwMode="auto">
          <a:xfrm>
            <a:off x="468313" y="404813"/>
            <a:ext cx="7772400" cy="588962"/>
          </a:xfrm>
        </p:spPr>
        <p:txBody>
          <a:bodyPr wrap="square" numCol="1" anchorCtr="0" compatLnSpc="1">
            <a:prstTxWarp prst="textNoShape">
              <a:avLst/>
            </a:prstTxWarp>
          </a:bodyPr>
          <a:lstStyle/>
          <a:p>
            <a:pPr algn="l" fontAlgn="base">
              <a:spcAft>
                <a:spcPct val="0"/>
              </a:spcAft>
            </a:pPr>
            <a:r>
              <a:rPr altLang="en-US" sz="3200" cap="none" dirty="0">
                <a:solidFill>
                  <a:srgbClr val="EA0088"/>
                </a:solidFill>
                <a:latin typeface="Trebuchet MS" pitchFamily="34" charset="0"/>
                <a:ea typeface="MS PGothic" pitchFamily="34" charset="-128"/>
              </a:rPr>
              <a:t>Concepts of hypothesis testing…</a:t>
            </a:r>
          </a:p>
        </p:txBody>
      </p:sp>
      <p:sp>
        <p:nvSpPr>
          <p:cNvPr id="56322" name="Rectangle 3"/>
          <p:cNvSpPr>
            <a:spLocks noGrp="1" noChangeArrowheads="1"/>
          </p:cNvSpPr>
          <p:nvPr>
            <p:ph idx="1"/>
          </p:nvPr>
        </p:nvSpPr>
        <p:spPr>
          <a:xfrm>
            <a:off x="611188" y="1268413"/>
            <a:ext cx="7772400" cy="4114800"/>
          </a:xfrm>
        </p:spPr>
        <p:txBody>
          <a:bodyPr/>
          <a:lstStyle/>
          <a:p>
            <a:pPr marL="0" indent="0" algn="just" eaLnBrk="1" hangingPunct="1">
              <a:spcAft>
                <a:spcPts val="600"/>
              </a:spcAft>
              <a:buFontTx/>
              <a:buNone/>
            </a:pPr>
            <a:r>
              <a:rPr lang="en-US" altLang="en-US" sz="2400" dirty="0">
                <a:latin typeface="Trebuchet MS" pitchFamily="34" charset="0"/>
              </a:rPr>
              <a:t>Consider an example where we want to know </a:t>
            </a:r>
            <a:r>
              <a:rPr lang="en-US" altLang="en-US" sz="2400" b="1" dirty="0">
                <a:solidFill>
                  <a:srgbClr val="00B050"/>
                </a:solidFill>
                <a:latin typeface="Trebuchet MS" pitchFamily="34" charset="0"/>
              </a:rPr>
              <a:t>whether the population mean is different from 130 units</a:t>
            </a:r>
            <a:r>
              <a:rPr lang="en-US" altLang="en-US" sz="2400" dirty="0">
                <a:latin typeface="Trebuchet MS" pitchFamily="34" charset="0"/>
              </a:rPr>
              <a:t>. We can rephrase this request into a test of the hypothesis:</a:t>
            </a:r>
          </a:p>
          <a:p>
            <a:pPr marL="0" indent="0" algn="just" eaLnBrk="1" hangingPunct="1">
              <a:spcAft>
                <a:spcPts val="1200"/>
              </a:spcAft>
              <a:buFontTx/>
              <a:buNone/>
            </a:pPr>
            <a:r>
              <a:rPr lang="en-US" altLang="en-US" sz="2400" dirty="0">
                <a:latin typeface="Trebuchet MS" pitchFamily="34" charset="0"/>
              </a:rPr>
              <a:t>	H</a:t>
            </a:r>
            <a:r>
              <a:rPr lang="en-US" altLang="en-US" sz="2400" baseline="-25000" dirty="0">
                <a:latin typeface="Trebuchet MS" pitchFamily="34" charset="0"/>
              </a:rPr>
              <a:t>0</a:t>
            </a:r>
            <a:r>
              <a:rPr lang="en-US" altLang="en-US" sz="2400" dirty="0">
                <a:latin typeface="Trebuchet MS" pitchFamily="34" charset="0"/>
              </a:rPr>
              <a:t>: µ = 130</a:t>
            </a:r>
          </a:p>
          <a:p>
            <a:pPr marL="0" indent="0" algn="just" eaLnBrk="1" hangingPunct="1">
              <a:spcAft>
                <a:spcPts val="600"/>
              </a:spcAft>
              <a:buFontTx/>
              <a:buNone/>
            </a:pPr>
            <a:r>
              <a:rPr lang="en-US" altLang="en-US" sz="2400" dirty="0">
                <a:latin typeface="Trebuchet MS" pitchFamily="34" charset="0"/>
              </a:rPr>
              <a:t>Thus, our alternative hypothesis becomes:</a:t>
            </a:r>
          </a:p>
          <a:p>
            <a:pPr marL="0" indent="0" algn="just" eaLnBrk="1" hangingPunct="1">
              <a:buFontTx/>
              <a:buNone/>
            </a:pPr>
            <a:r>
              <a:rPr lang="en-US" altLang="en-US" sz="2400" dirty="0">
                <a:latin typeface="Trebuchet MS" pitchFamily="34" charset="0"/>
              </a:rPr>
              <a:t>	H</a:t>
            </a:r>
            <a:r>
              <a:rPr lang="en-US" altLang="en-US" sz="2400" baseline="-25000" dirty="0">
                <a:latin typeface="Trebuchet MS" pitchFamily="34" charset="0"/>
              </a:rPr>
              <a:t>A</a:t>
            </a:r>
            <a:r>
              <a:rPr lang="en-US" altLang="en-US" sz="2400" dirty="0">
                <a:latin typeface="Trebuchet MS" pitchFamily="34" charset="0"/>
              </a:rPr>
              <a:t>: µ ≠ 130</a:t>
            </a:r>
          </a:p>
        </p:txBody>
      </p:sp>
      <p:sp>
        <p:nvSpPr>
          <p:cNvPr id="56324" name="AutoShape 6"/>
          <p:cNvSpPr>
            <a:spLocks noChangeArrowheads="1"/>
          </p:cNvSpPr>
          <p:nvPr/>
        </p:nvSpPr>
        <p:spPr bwMode="auto">
          <a:xfrm>
            <a:off x="4500563" y="3715941"/>
            <a:ext cx="3352800" cy="865187"/>
          </a:xfrm>
          <a:prstGeom prst="wedgeRoundRectCallout">
            <a:avLst>
              <a:gd name="adj1" fmla="val -102037"/>
              <a:gd name="adj2" fmla="val -26560"/>
              <a:gd name="adj3" fmla="val 16667"/>
            </a:avLst>
          </a:prstGeom>
          <a:solidFill>
            <a:srgbClr val="99CCFF"/>
          </a:solidFill>
          <a:ln w="9525">
            <a:solidFill>
              <a:srgbClr val="0000FF"/>
            </a:solidFill>
            <a:miter lim="800000"/>
            <a:headEnd/>
            <a:tailEnd/>
          </a:ln>
        </p:spPr>
        <p:txBody>
          <a:bodyPr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sz="2000" baseline="0">
                <a:solidFill>
                  <a:srgbClr val="0000FF"/>
                </a:solidFill>
                <a:latin typeface="Tahoma" pitchFamily="34" charset="0"/>
                <a:cs typeface="Arial" pitchFamily="34" charset="0"/>
              </a:rPr>
              <a:t>This is what we are interested in determining…</a:t>
            </a:r>
          </a:p>
        </p:txBody>
      </p:sp>
      <p:sp>
        <p:nvSpPr>
          <p:cNvPr id="56325" name="Freeform 7"/>
          <p:cNvSpPr>
            <a:spLocks/>
          </p:cNvSpPr>
          <p:nvPr/>
        </p:nvSpPr>
        <p:spPr bwMode="auto">
          <a:xfrm>
            <a:off x="5181600" y="2060575"/>
            <a:ext cx="3783013" cy="1873250"/>
          </a:xfrm>
          <a:custGeom>
            <a:avLst/>
            <a:gdLst>
              <a:gd name="T0" fmla="*/ 0 w 1504"/>
              <a:gd name="T1" fmla="*/ 0 h 1680"/>
              <a:gd name="T2" fmla="*/ 2147483647 w 1504"/>
              <a:gd name="T3" fmla="*/ 2147483647 h 1680"/>
              <a:gd name="T4" fmla="*/ 2147483647 w 1504"/>
              <a:gd name="T5" fmla="*/ 2147483647 h 1680"/>
              <a:gd name="T6" fmla="*/ 0 60000 65536"/>
              <a:gd name="T7" fmla="*/ 0 60000 65536"/>
              <a:gd name="T8" fmla="*/ 0 60000 65536"/>
              <a:gd name="T9" fmla="*/ 0 w 1504"/>
              <a:gd name="T10" fmla="*/ 0 h 1680"/>
              <a:gd name="T11" fmla="*/ 1504 w 1504"/>
              <a:gd name="T12" fmla="*/ 1680 h 1680"/>
            </a:gdLst>
            <a:ahLst/>
            <a:cxnLst>
              <a:cxn ang="T6">
                <a:pos x="T0" y="T1"/>
              </a:cxn>
              <a:cxn ang="T7">
                <a:pos x="T2" y="T3"/>
              </a:cxn>
              <a:cxn ang="T8">
                <a:pos x="T4" y="T5"/>
              </a:cxn>
            </a:cxnLst>
            <a:rect l="T9" t="T10" r="T11" b="T12"/>
            <a:pathLst>
              <a:path w="1504" h="1680">
                <a:moveTo>
                  <a:pt x="0" y="0"/>
                </a:moveTo>
                <a:cubicBezTo>
                  <a:pt x="592" y="172"/>
                  <a:pt x="1184" y="344"/>
                  <a:pt x="1344" y="624"/>
                </a:cubicBezTo>
                <a:cubicBezTo>
                  <a:pt x="1504" y="904"/>
                  <a:pt x="1232" y="1292"/>
                  <a:pt x="960" y="1680"/>
                </a:cubicBezTo>
              </a:path>
            </a:pathLst>
          </a:custGeom>
          <a:noFill/>
          <a:ln w="9525">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22</a:t>
            </a:fld>
            <a:endParaRPr lang="en-AU" altLang="en-US" sz="1400" b="1" baseline="0" dirty="0">
              <a:latin typeface="Trebuchet MS" pitchFamily="34" charset="0"/>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4"/>
          <p:cNvSpPr>
            <a:spLocks noGrp="1" noChangeArrowheads="1"/>
          </p:cNvSpPr>
          <p:nvPr>
            <p:ph idx="1"/>
          </p:nvPr>
        </p:nvSpPr>
        <p:spPr>
          <a:xfrm>
            <a:off x="611188" y="1341438"/>
            <a:ext cx="7772400" cy="3024187"/>
          </a:xfrm>
        </p:spPr>
        <p:txBody>
          <a:bodyPr/>
          <a:lstStyle/>
          <a:p>
            <a:pPr marL="0" indent="0" algn="just" eaLnBrk="1" hangingPunct="1">
              <a:buFontTx/>
              <a:buNone/>
            </a:pPr>
            <a:r>
              <a:rPr lang="en-US" altLang="en-US" sz="2400" dirty="0">
                <a:latin typeface="Trebuchet MS" pitchFamily="34" charset="0"/>
              </a:rPr>
              <a:t>The testing procedure begins with the </a:t>
            </a:r>
            <a:r>
              <a:rPr lang="en-US" altLang="en-US" sz="2400" b="1" i="1" dirty="0">
                <a:latin typeface="Trebuchet MS" pitchFamily="34" charset="0"/>
              </a:rPr>
              <a:t>assumption that the null hypothesis is </a:t>
            </a:r>
            <a:r>
              <a:rPr lang="en-US" altLang="en-US" sz="2400" b="1" i="1" dirty="0">
                <a:solidFill>
                  <a:srgbClr val="FF0000"/>
                </a:solidFill>
                <a:latin typeface="Trebuchet MS" pitchFamily="34" charset="0"/>
              </a:rPr>
              <a:t>true</a:t>
            </a:r>
            <a:r>
              <a:rPr lang="en-US" altLang="en-US" sz="2400" dirty="0">
                <a:latin typeface="Trebuchet MS" pitchFamily="34" charset="0"/>
              </a:rPr>
              <a:t>.</a:t>
            </a:r>
          </a:p>
          <a:p>
            <a:pPr marL="0" indent="0" algn="just" eaLnBrk="1" hangingPunct="1">
              <a:buFontTx/>
              <a:buNone/>
            </a:pPr>
            <a:endParaRPr lang="en-US" altLang="en-US" sz="2400" dirty="0">
              <a:latin typeface="Trebuchet MS" pitchFamily="34" charset="0"/>
            </a:endParaRPr>
          </a:p>
          <a:p>
            <a:pPr marL="0" indent="0" algn="just" eaLnBrk="1" hangingPunct="1">
              <a:buFontTx/>
              <a:buNone/>
            </a:pPr>
            <a:r>
              <a:rPr lang="en-US" altLang="en-US" sz="2400" dirty="0">
                <a:latin typeface="Trebuchet MS" pitchFamily="34" charset="0"/>
              </a:rPr>
              <a:t>Thus, until we have further statistical evidence, we will </a:t>
            </a:r>
            <a:r>
              <a:rPr lang="en-US" altLang="en-US" sz="2400" b="1" u="sng" dirty="0">
                <a:latin typeface="Trebuchet MS" pitchFamily="34" charset="0"/>
              </a:rPr>
              <a:t>assume</a:t>
            </a:r>
            <a:r>
              <a:rPr lang="en-US" altLang="en-US" sz="2400" dirty="0">
                <a:latin typeface="Trebuchet MS" pitchFamily="34" charset="0"/>
              </a:rPr>
              <a:t>:</a:t>
            </a:r>
          </a:p>
          <a:p>
            <a:pPr marL="0" indent="0" algn="just" eaLnBrk="1" hangingPunct="1">
              <a:buFontTx/>
              <a:buNone/>
            </a:pPr>
            <a:endParaRPr lang="en-US" altLang="en-US" sz="2400" dirty="0">
              <a:latin typeface="Trebuchet MS" pitchFamily="34" charset="0"/>
            </a:endParaRPr>
          </a:p>
          <a:p>
            <a:pPr marL="0" indent="0" algn="just" eaLnBrk="1" hangingPunct="1">
              <a:buFontTx/>
              <a:buNone/>
            </a:pPr>
            <a:r>
              <a:rPr lang="en-US" altLang="en-US" sz="2400" dirty="0">
                <a:latin typeface="Trebuchet MS" pitchFamily="34" charset="0"/>
              </a:rPr>
              <a:t>	H</a:t>
            </a:r>
            <a:r>
              <a:rPr lang="en-US" altLang="en-US" sz="2400" baseline="-25000" dirty="0">
                <a:latin typeface="Trebuchet MS" pitchFamily="34" charset="0"/>
              </a:rPr>
              <a:t>0</a:t>
            </a:r>
            <a:r>
              <a:rPr lang="en-US" altLang="en-US" sz="2400" dirty="0">
                <a:latin typeface="Trebuchet MS" pitchFamily="34" charset="0"/>
              </a:rPr>
              <a:t>: </a:t>
            </a:r>
            <a:r>
              <a:rPr lang="en-US" altLang="en-US" sz="2400" dirty="0">
                <a:latin typeface="Trebuchet MS" pitchFamily="34" charset="0"/>
                <a:sym typeface="Symbol" pitchFamily="18" charset="2"/>
              </a:rPr>
              <a:t></a:t>
            </a:r>
            <a:r>
              <a:rPr lang="en-US" altLang="en-US" sz="2400" dirty="0">
                <a:latin typeface="Trebuchet MS" pitchFamily="34" charset="0"/>
              </a:rPr>
              <a:t> = 130   </a:t>
            </a:r>
            <a:r>
              <a:rPr lang="en-US" altLang="en-US" sz="2400" dirty="0">
                <a:solidFill>
                  <a:srgbClr val="0000FF"/>
                </a:solidFill>
                <a:latin typeface="Trebuchet MS" pitchFamily="34" charset="0"/>
              </a:rPr>
              <a:t>(assumed to be TRUE)</a:t>
            </a:r>
            <a:endParaRPr lang="en-US" altLang="en-US" sz="2400" dirty="0">
              <a:latin typeface="Trebuchet MS" pitchFamily="34" charset="0"/>
            </a:endParaRPr>
          </a:p>
        </p:txBody>
      </p:sp>
      <p:sp>
        <p:nvSpPr>
          <p:cNvPr id="58371" name="Rectangle 2"/>
          <p:cNvSpPr txBox="1">
            <a:spLocks noChangeArrowheads="1"/>
          </p:cNvSpPr>
          <p:nvPr/>
        </p:nvSpPr>
        <p:spPr bwMode="auto">
          <a:xfrm>
            <a:off x="468313" y="404813"/>
            <a:ext cx="77724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sz="2400" baseline="-25000">
                <a:solidFill>
                  <a:schemeClr val="tx1"/>
                </a:solidFill>
                <a:latin typeface="Times" charset="0"/>
                <a:ea typeface="MS PGothic" pitchFamily="34" charset="-128"/>
              </a:defRPr>
            </a:lvl1pPr>
            <a:lvl2pPr marL="742950" indent="-285750" defTabSz="457200">
              <a:defRPr sz="2400" baseline="-25000">
                <a:solidFill>
                  <a:schemeClr val="tx1"/>
                </a:solidFill>
                <a:latin typeface="Times" charset="0"/>
                <a:ea typeface="MS PGothic" pitchFamily="34" charset="-128"/>
              </a:defRPr>
            </a:lvl2pPr>
            <a:lvl3pPr marL="1143000" indent="-228600" defTabSz="457200">
              <a:defRPr sz="2400" baseline="-25000">
                <a:solidFill>
                  <a:schemeClr val="tx1"/>
                </a:solidFill>
                <a:latin typeface="Times" charset="0"/>
                <a:ea typeface="MS PGothic" pitchFamily="34" charset="-128"/>
              </a:defRPr>
            </a:lvl3pPr>
            <a:lvl4pPr marL="1600200" indent="-228600" defTabSz="457200">
              <a:defRPr sz="2400" baseline="-25000">
                <a:solidFill>
                  <a:schemeClr val="tx1"/>
                </a:solidFill>
                <a:latin typeface="Times" charset="0"/>
                <a:ea typeface="MS PGothic" pitchFamily="34" charset="-128"/>
              </a:defRPr>
            </a:lvl4pPr>
            <a:lvl5pPr marL="2057400" indent="-228600" defTabSz="457200">
              <a:defRPr sz="2400" baseline="-25000">
                <a:solidFill>
                  <a:schemeClr val="tx1"/>
                </a:solidFill>
                <a:latin typeface="Times" charset="0"/>
                <a:ea typeface="MS PGothic" pitchFamily="34" charset="-128"/>
              </a:defRPr>
            </a:lvl5pPr>
            <a:lvl6pPr marL="25146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3200" baseline="0" dirty="0">
                <a:solidFill>
                  <a:srgbClr val="EA0088"/>
                </a:solidFill>
                <a:latin typeface="Trebuchet MS" pitchFamily="34" charset="0"/>
                <a:cs typeface="Arial" pitchFamily="34" charset="0"/>
              </a:rPr>
              <a:t>Concepts of hypothesis testing…</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23</a:t>
            </a:fld>
            <a:endParaRPr lang="en-AU" altLang="en-US" sz="1400" b="1" baseline="0" dirty="0">
              <a:latin typeface="Trebuchet MS" pitchFamily="34" charset="0"/>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4"/>
          <p:cNvSpPr>
            <a:spLocks noGrp="1" noChangeArrowheads="1"/>
          </p:cNvSpPr>
          <p:nvPr>
            <p:ph idx="1"/>
          </p:nvPr>
        </p:nvSpPr>
        <p:spPr>
          <a:xfrm>
            <a:off x="468313" y="1295400"/>
            <a:ext cx="7772400" cy="4114800"/>
          </a:xfrm>
        </p:spPr>
        <p:txBody>
          <a:bodyPr/>
          <a:lstStyle/>
          <a:p>
            <a:pPr marL="0" indent="0" algn="just" eaLnBrk="1" hangingPunct="1">
              <a:buFontTx/>
              <a:buNone/>
            </a:pPr>
            <a:r>
              <a:rPr lang="en-US" altLang="en-US" sz="2400" dirty="0">
                <a:latin typeface="Trebuchet MS" pitchFamily="34" charset="0"/>
              </a:rPr>
              <a:t>The </a:t>
            </a:r>
            <a:r>
              <a:rPr lang="en-US" altLang="en-US" sz="2400" b="1" u="sng" dirty="0">
                <a:latin typeface="Trebuchet MS" pitchFamily="34" charset="0"/>
              </a:rPr>
              <a:t>goal</a:t>
            </a:r>
            <a:r>
              <a:rPr lang="en-US" altLang="en-US" sz="2400" dirty="0">
                <a:latin typeface="Trebuchet MS" pitchFamily="34" charset="0"/>
              </a:rPr>
              <a:t> of the process is to determine </a:t>
            </a:r>
            <a:r>
              <a:rPr lang="en-US" altLang="en-US" sz="2400" b="1" i="1" dirty="0">
                <a:latin typeface="Trebuchet MS" pitchFamily="34" charset="0"/>
              </a:rPr>
              <a:t>whether there is enough evidence</a:t>
            </a:r>
            <a:r>
              <a:rPr lang="en-US" altLang="en-US" sz="2400" dirty="0">
                <a:latin typeface="Trebuchet MS" pitchFamily="34" charset="0"/>
              </a:rPr>
              <a:t> to infer that the alternative hypothesis is true.</a:t>
            </a:r>
          </a:p>
          <a:p>
            <a:pPr marL="0" indent="0" algn="just" eaLnBrk="1" hangingPunct="1">
              <a:buFontTx/>
              <a:buNone/>
            </a:pPr>
            <a:endParaRPr lang="en-US" altLang="en-US" sz="2400" dirty="0">
              <a:latin typeface="Trebuchet MS" pitchFamily="34" charset="0"/>
            </a:endParaRPr>
          </a:p>
          <a:p>
            <a:pPr marL="0" indent="0" algn="just" eaLnBrk="1" hangingPunct="1">
              <a:buFontTx/>
              <a:buNone/>
            </a:pPr>
            <a:r>
              <a:rPr lang="en-US" altLang="en-US" sz="2400" dirty="0">
                <a:latin typeface="Trebuchet MS" pitchFamily="34" charset="0"/>
              </a:rPr>
              <a:t>That is, is there sufficient statistical information to determine if this statement is true?</a:t>
            </a:r>
          </a:p>
          <a:p>
            <a:pPr marL="0" indent="0" algn="just" eaLnBrk="1" hangingPunct="1">
              <a:buFontTx/>
              <a:buNone/>
            </a:pPr>
            <a:endParaRPr lang="en-US" altLang="en-US" sz="2400" dirty="0">
              <a:latin typeface="Trebuchet MS" pitchFamily="34" charset="0"/>
            </a:endParaRPr>
          </a:p>
          <a:p>
            <a:pPr marL="0" indent="0" algn="just" eaLnBrk="1" hangingPunct="1">
              <a:buFontTx/>
              <a:buNone/>
            </a:pPr>
            <a:r>
              <a:rPr lang="en-US" altLang="en-US" sz="2400" dirty="0">
                <a:latin typeface="Trebuchet MS" pitchFamily="34" charset="0"/>
              </a:rPr>
              <a:t>	H</a:t>
            </a:r>
            <a:r>
              <a:rPr lang="en-US" altLang="en-US" sz="2400" baseline="-25000" dirty="0">
                <a:latin typeface="Trebuchet MS" pitchFamily="34" charset="0"/>
              </a:rPr>
              <a:t>A</a:t>
            </a:r>
            <a:r>
              <a:rPr lang="en-US" altLang="en-US" sz="2400" dirty="0">
                <a:latin typeface="Trebuchet MS" pitchFamily="34" charset="0"/>
              </a:rPr>
              <a:t>: µ  ≠ 130 </a:t>
            </a:r>
          </a:p>
          <a:p>
            <a:pPr marL="0" indent="0" algn="just" eaLnBrk="1" hangingPunct="1">
              <a:buFontTx/>
              <a:buNone/>
            </a:pPr>
            <a:endParaRPr lang="en-US" altLang="en-US" sz="2400" dirty="0">
              <a:latin typeface="Trebuchet MS" pitchFamily="34" charset="0"/>
            </a:endParaRPr>
          </a:p>
          <a:p>
            <a:pPr marL="0" indent="0" algn="just" eaLnBrk="1" hangingPunct="1">
              <a:buFontTx/>
              <a:buNone/>
            </a:pPr>
            <a:endParaRPr lang="en-US" altLang="en-US" sz="2400" dirty="0">
              <a:latin typeface="Trebuchet MS" pitchFamily="34" charset="0"/>
            </a:endParaRPr>
          </a:p>
        </p:txBody>
      </p:sp>
      <p:sp>
        <p:nvSpPr>
          <p:cNvPr id="60419" name="AutoShape 5"/>
          <p:cNvSpPr>
            <a:spLocks noChangeArrowheads="1"/>
          </p:cNvSpPr>
          <p:nvPr/>
        </p:nvSpPr>
        <p:spPr bwMode="auto">
          <a:xfrm>
            <a:off x="4356100" y="4437063"/>
            <a:ext cx="3600450" cy="720725"/>
          </a:xfrm>
          <a:prstGeom prst="wedgeRoundRectCallout">
            <a:avLst>
              <a:gd name="adj1" fmla="val -96625"/>
              <a:gd name="adj2" fmla="val -51829"/>
              <a:gd name="adj3" fmla="val 16667"/>
            </a:avLst>
          </a:prstGeom>
          <a:solidFill>
            <a:srgbClr val="99CCFF"/>
          </a:solidFill>
          <a:ln w="9525">
            <a:solidFill>
              <a:srgbClr val="0000FF"/>
            </a:solidFill>
            <a:miter lim="800000"/>
            <a:headEnd/>
            <a:tailEnd/>
          </a:ln>
        </p:spPr>
        <p:txBody>
          <a:bodyPr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sz="2000" baseline="0">
                <a:solidFill>
                  <a:srgbClr val="0000FF"/>
                </a:solidFill>
                <a:latin typeface="Tahoma" pitchFamily="34" charset="0"/>
                <a:cs typeface="Arial" pitchFamily="34" charset="0"/>
              </a:rPr>
              <a:t>This is what we are interested in determining…</a:t>
            </a:r>
          </a:p>
        </p:txBody>
      </p:sp>
      <p:sp>
        <p:nvSpPr>
          <p:cNvPr id="60420" name="Rectangle 2"/>
          <p:cNvSpPr txBox="1">
            <a:spLocks noChangeArrowheads="1"/>
          </p:cNvSpPr>
          <p:nvPr/>
        </p:nvSpPr>
        <p:spPr bwMode="auto">
          <a:xfrm>
            <a:off x="468313" y="404813"/>
            <a:ext cx="77724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sz="2400" baseline="-25000">
                <a:solidFill>
                  <a:schemeClr val="tx1"/>
                </a:solidFill>
                <a:latin typeface="Times" charset="0"/>
                <a:ea typeface="MS PGothic" pitchFamily="34" charset="-128"/>
              </a:defRPr>
            </a:lvl1pPr>
            <a:lvl2pPr marL="742950" indent="-285750" defTabSz="457200">
              <a:defRPr sz="2400" baseline="-25000">
                <a:solidFill>
                  <a:schemeClr val="tx1"/>
                </a:solidFill>
                <a:latin typeface="Times" charset="0"/>
                <a:ea typeface="MS PGothic" pitchFamily="34" charset="-128"/>
              </a:defRPr>
            </a:lvl2pPr>
            <a:lvl3pPr marL="1143000" indent="-228600" defTabSz="457200">
              <a:defRPr sz="2400" baseline="-25000">
                <a:solidFill>
                  <a:schemeClr val="tx1"/>
                </a:solidFill>
                <a:latin typeface="Times" charset="0"/>
                <a:ea typeface="MS PGothic" pitchFamily="34" charset="-128"/>
              </a:defRPr>
            </a:lvl3pPr>
            <a:lvl4pPr marL="1600200" indent="-228600" defTabSz="457200">
              <a:defRPr sz="2400" baseline="-25000">
                <a:solidFill>
                  <a:schemeClr val="tx1"/>
                </a:solidFill>
                <a:latin typeface="Times" charset="0"/>
                <a:ea typeface="MS PGothic" pitchFamily="34" charset="-128"/>
              </a:defRPr>
            </a:lvl4pPr>
            <a:lvl5pPr marL="2057400" indent="-228600" defTabSz="457200">
              <a:defRPr sz="2400" baseline="-25000">
                <a:solidFill>
                  <a:schemeClr val="tx1"/>
                </a:solidFill>
                <a:latin typeface="Times" charset="0"/>
                <a:ea typeface="MS PGothic" pitchFamily="34" charset="-128"/>
              </a:defRPr>
            </a:lvl5pPr>
            <a:lvl6pPr marL="25146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3200" baseline="0" dirty="0">
                <a:solidFill>
                  <a:srgbClr val="EA0088"/>
                </a:solidFill>
                <a:latin typeface="Trebuchet MS" pitchFamily="34" charset="0"/>
                <a:cs typeface="Arial" pitchFamily="34" charset="0"/>
              </a:rPr>
              <a:t>Concepts of hypothesis testing…</a:t>
            </a: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24</a:t>
            </a:fld>
            <a:endParaRPr lang="en-AU" altLang="en-US" sz="1400" b="1" baseline="0" dirty="0">
              <a:latin typeface="Trebuchet MS" pitchFamily="34" charset="0"/>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3"/>
          <p:cNvSpPr>
            <a:spLocks noGrp="1" noChangeArrowheads="1"/>
          </p:cNvSpPr>
          <p:nvPr>
            <p:ph idx="1"/>
          </p:nvPr>
        </p:nvSpPr>
        <p:spPr>
          <a:xfrm>
            <a:off x="539750" y="1052513"/>
            <a:ext cx="7772400" cy="4114800"/>
          </a:xfrm>
        </p:spPr>
        <p:txBody>
          <a:bodyPr/>
          <a:lstStyle/>
          <a:p>
            <a:pPr marL="0" indent="0" algn="just" eaLnBrk="1" hangingPunct="1">
              <a:lnSpc>
                <a:spcPct val="90000"/>
              </a:lnSpc>
              <a:buFontTx/>
              <a:buNone/>
            </a:pPr>
            <a:r>
              <a:rPr lang="en-US" altLang="en-US" sz="2400">
                <a:latin typeface="Trebuchet MS" pitchFamily="34" charset="0"/>
              </a:rPr>
              <a:t>There are </a:t>
            </a:r>
            <a:r>
              <a:rPr lang="en-US" altLang="en-US" sz="2400" b="1">
                <a:solidFill>
                  <a:srgbClr val="FF0000"/>
                </a:solidFill>
                <a:latin typeface="Trebuchet MS" pitchFamily="34" charset="0"/>
              </a:rPr>
              <a:t>two</a:t>
            </a:r>
            <a:r>
              <a:rPr lang="en-US" altLang="en-US" sz="2400">
                <a:latin typeface="Trebuchet MS" pitchFamily="34" charset="0"/>
              </a:rPr>
              <a:t> possible decisions that can be made:</a:t>
            </a:r>
          </a:p>
          <a:p>
            <a:pPr marL="0" indent="0" algn="just" eaLnBrk="1" hangingPunct="1">
              <a:lnSpc>
                <a:spcPct val="90000"/>
              </a:lnSpc>
              <a:buFontTx/>
              <a:buNone/>
            </a:pPr>
            <a:endParaRPr lang="en-US" altLang="en-US" sz="2400">
              <a:latin typeface="Trebuchet MS" pitchFamily="34" charset="0"/>
            </a:endParaRPr>
          </a:p>
          <a:p>
            <a:pPr marL="0" indent="0" algn="just" eaLnBrk="1" hangingPunct="1">
              <a:lnSpc>
                <a:spcPct val="90000"/>
              </a:lnSpc>
              <a:buFont typeface="Wingdings" pitchFamily="2" charset="2"/>
              <a:buNone/>
            </a:pPr>
            <a:r>
              <a:rPr lang="en-US" altLang="en-US" sz="2400">
                <a:latin typeface="Trebuchet MS" pitchFamily="34" charset="0"/>
              </a:rPr>
              <a:t>Conclude that there </a:t>
            </a:r>
            <a:r>
              <a:rPr lang="en-US" altLang="en-US" sz="2400" b="1" i="1">
                <a:solidFill>
                  <a:srgbClr val="0000FF"/>
                </a:solidFill>
                <a:latin typeface="Trebuchet MS" pitchFamily="34" charset="0"/>
              </a:rPr>
              <a:t>is</a:t>
            </a:r>
            <a:r>
              <a:rPr lang="en-US" altLang="en-US" sz="2400" b="1" i="1">
                <a:latin typeface="Trebuchet MS" pitchFamily="34" charset="0"/>
              </a:rPr>
              <a:t> enough evidence</a:t>
            </a:r>
            <a:r>
              <a:rPr lang="en-US" altLang="en-US" sz="2400">
                <a:latin typeface="Trebuchet MS" pitchFamily="34" charset="0"/>
              </a:rPr>
              <a:t> to support the alternative hypothesis (also stated as: rejecting the null hypothesis in favour of the alternative).</a:t>
            </a:r>
          </a:p>
          <a:p>
            <a:pPr marL="0" indent="0" algn="just" eaLnBrk="1" hangingPunct="1">
              <a:lnSpc>
                <a:spcPct val="90000"/>
              </a:lnSpc>
              <a:buFontTx/>
              <a:buNone/>
            </a:pPr>
            <a:endParaRPr lang="en-US" altLang="en-US" sz="2400">
              <a:latin typeface="Trebuchet MS" pitchFamily="34" charset="0"/>
            </a:endParaRPr>
          </a:p>
          <a:p>
            <a:pPr marL="0" indent="0" algn="just" eaLnBrk="1" hangingPunct="1">
              <a:lnSpc>
                <a:spcPct val="90000"/>
              </a:lnSpc>
              <a:buFont typeface="Wingdings" pitchFamily="2" charset="2"/>
              <a:buNone/>
            </a:pPr>
            <a:r>
              <a:rPr lang="en-US" altLang="en-US" sz="2400">
                <a:latin typeface="Trebuchet MS" pitchFamily="34" charset="0"/>
              </a:rPr>
              <a:t>Conclude that there </a:t>
            </a:r>
            <a:r>
              <a:rPr lang="en-US" altLang="en-US" sz="2400" b="1" i="1">
                <a:solidFill>
                  <a:srgbClr val="FF0000"/>
                </a:solidFill>
                <a:latin typeface="Trebuchet MS" pitchFamily="34" charset="0"/>
              </a:rPr>
              <a:t>is not</a:t>
            </a:r>
            <a:r>
              <a:rPr lang="en-US" altLang="en-US" sz="2400" b="1" i="1">
                <a:latin typeface="Trebuchet MS" pitchFamily="34" charset="0"/>
              </a:rPr>
              <a:t> enough evidence</a:t>
            </a:r>
            <a:r>
              <a:rPr lang="en-US" altLang="en-US" sz="2400">
                <a:latin typeface="Trebuchet MS" pitchFamily="34" charset="0"/>
              </a:rPr>
              <a:t> to support the alternative hypothesis (also stated as: </a:t>
            </a:r>
            <a:r>
              <a:rPr lang="en-US" altLang="en-US" sz="2400" b="1">
                <a:latin typeface="Trebuchet MS" pitchFamily="34" charset="0"/>
              </a:rPr>
              <a:t>not</a:t>
            </a:r>
            <a:r>
              <a:rPr lang="en-US" altLang="en-US" sz="2400">
                <a:latin typeface="Trebuchet MS" pitchFamily="34" charset="0"/>
              </a:rPr>
              <a:t> rejecting the null hypothesis in favour of the alternative).</a:t>
            </a:r>
          </a:p>
          <a:p>
            <a:pPr marL="0" indent="0" algn="just" eaLnBrk="1" hangingPunct="1">
              <a:lnSpc>
                <a:spcPct val="90000"/>
              </a:lnSpc>
              <a:buFont typeface="Wingdings" pitchFamily="2" charset="2"/>
              <a:buNone/>
            </a:pPr>
            <a:endParaRPr lang="en-US" altLang="en-US" sz="2400">
              <a:latin typeface="Trebuchet MS" pitchFamily="34" charset="0"/>
            </a:endParaRPr>
          </a:p>
          <a:p>
            <a:pPr marL="0" indent="0" algn="just" eaLnBrk="1" hangingPunct="1">
              <a:lnSpc>
                <a:spcPct val="90000"/>
              </a:lnSpc>
              <a:buFont typeface="Wingdings" pitchFamily="2" charset="2"/>
              <a:buNone/>
            </a:pPr>
            <a:r>
              <a:rPr lang="en-US" altLang="en-US" sz="2400">
                <a:solidFill>
                  <a:srgbClr val="0000FF"/>
                </a:solidFill>
                <a:latin typeface="Trebuchet MS" pitchFamily="34" charset="0"/>
              </a:rPr>
              <a:t>NOTE: we </a:t>
            </a:r>
            <a:r>
              <a:rPr lang="en-US" altLang="en-US" sz="2400" b="1">
                <a:solidFill>
                  <a:srgbClr val="0000FF"/>
                </a:solidFill>
                <a:latin typeface="Trebuchet MS" pitchFamily="34" charset="0"/>
              </a:rPr>
              <a:t>do not</a:t>
            </a:r>
            <a:r>
              <a:rPr lang="en-US" altLang="en-US" sz="2400">
                <a:solidFill>
                  <a:srgbClr val="0000FF"/>
                </a:solidFill>
                <a:latin typeface="Trebuchet MS" pitchFamily="34" charset="0"/>
              </a:rPr>
              <a:t> say that we </a:t>
            </a:r>
            <a:r>
              <a:rPr lang="en-US" altLang="en-US" sz="2400" b="1">
                <a:solidFill>
                  <a:srgbClr val="0000FF"/>
                </a:solidFill>
                <a:latin typeface="Trebuchet MS" pitchFamily="34" charset="0"/>
              </a:rPr>
              <a:t>accept</a:t>
            </a:r>
            <a:r>
              <a:rPr lang="en-US" altLang="en-US" sz="2400">
                <a:solidFill>
                  <a:srgbClr val="0000FF"/>
                </a:solidFill>
                <a:latin typeface="Trebuchet MS" pitchFamily="34" charset="0"/>
              </a:rPr>
              <a:t> the null hypothesis…</a:t>
            </a:r>
            <a:endParaRPr lang="en-US" altLang="en-US" sz="2400">
              <a:latin typeface="Trebuchet MS" pitchFamily="34" charset="0"/>
            </a:endParaRPr>
          </a:p>
        </p:txBody>
      </p:sp>
      <p:sp>
        <p:nvSpPr>
          <p:cNvPr id="62467" name="Rectangle 2"/>
          <p:cNvSpPr txBox="1">
            <a:spLocks noChangeArrowheads="1"/>
          </p:cNvSpPr>
          <p:nvPr/>
        </p:nvSpPr>
        <p:spPr bwMode="auto">
          <a:xfrm>
            <a:off x="544513" y="260350"/>
            <a:ext cx="7772400"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sz="2400" baseline="-25000">
                <a:solidFill>
                  <a:schemeClr val="tx1"/>
                </a:solidFill>
                <a:latin typeface="Times" charset="0"/>
                <a:ea typeface="MS PGothic" pitchFamily="34" charset="-128"/>
              </a:defRPr>
            </a:lvl1pPr>
            <a:lvl2pPr marL="742950" indent="-285750" defTabSz="457200">
              <a:defRPr sz="2400" baseline="-25000">
                <a:solidFill>
                  <a:schemeClr val="tx1"/>
                </a:solidFill>
                <a:latin typeface="Times" charset="0"/>
                <a:ea typeface="MS PGothic" pitchFamily="34" charset="-128"/>
              </a:defRPr>
            </a:lvl2pPr>
            <a:lvl3pPr marL="1143000" indent="-228600" defTabSz="457200">
              <a:defRPr sz="2400" baseline="-25000">
                <a:solidFill>
                  <a:schemeClr val="tx1"/>
                </a:solidFill>
                <a:latin typeface="Times" charset="0"/>
                <a:ea typeface="MS PGothic" pitchFamily="34" charset="-128"/>
              </a:defRPr>
            </a:lvl3pPr>
            <a:lvl4pPr marL="1600200" indent="-228600" defTabSz="457200">
              <a:defRPr sz="2400" baseline="-25000">
                <a:solidFill>
                  <a:schemeClr val="tx1"/>
                </a:solidFill>
                <a:latin typeface="Times" charset="0"/>
                <a:ea typeface="MS PGothic" pitchFamily="34" charset="-128"/>
              </a:defRPr>
            </a:lvl4pPr>
            <a:lvl5pPr marL="2057400" indent="-228600" defTabSz="457200">
              <a:defRPr sz="2400" baseline="-25000">
                <a:solidFill>
                  <a:schemeClr val="tx1"/>
                </a:solidFill>
                <a:latin typeface="Times" charset="0"/>
                <a:ea typeface="MS PGothic" pitchFamily="34" charset="-128"/>
              </a:defRPr>
            </a:lvl5pPr>
            <a:lvl6pPr marL="25146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3200" baseline="0" dirty="0">
                <a:solidFill>
                  <a:srgbClr val="EA0088"/>
                </a:solidFill>
                <a:latin typeface="Trebuchet MS" pitchFamily="34" charset="0"/>
                <a:cs typeface="Arial" pitchFamily="34" charset="0"/>
              </a:rPr>
              <a:t>Concepts of hypothesis testing…</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25</a:t>
            </a:fld>
            <a:endParaRPr lang="en-AU" altLang="en-US" sz="1400" b="1" baseline="0" dirty="0">
              <a:latin typeface="Trebuchet MS" pitchFamily="34" charset="0"/>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ChangeArrowheads="1"/>
          </p:cNvSpPr>
          <p:nvPr/>
        </p:nvSpPr>
        <p:spPr bwMode="auto">
          <a:xfrm>
            <a:off x="395288" y="3213100"/>
            <a:ext cx="8394700" cy="1439863"/>
          </a:xfrm>
          <a:prstGeom prst="rect">
            <a:avLst/>
          </a:prstGeom>
          <a:solidFill>
            <a:schemeClr val="accent4">
              <a:lumMod val="20000"/>
              <a:lumOff val="80000"/>
            </a:schemeClr>
          </a:solidFill>
          <a:ln>
            <a:noFill/>
          </a:ln>
          <a:extLst/>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64514" name="Rectangle 5"/>
          <p:cNvSpPr>
            <a:spLocks noGrp="1" noChangeArrowheads="1"/>
          </p:cNvSpPr>
          <p:nvPr>
            <p:ph idx="1"/>
          </p:nvPr>
        </p:nvSpPr>
        <p:spPr>
          <a:xfrm>
            <a:off x="488950" y="1340768"/>
            <a:ext cx="8207375" cy="3713163"/>
          </a:xfrm>
        </p:spPr>
        <p:txBody>
          <a:bodyPr/>
          <a:lstStyle/>
          <a:p>
            <a:pPr marL="0" indent="0" algn="just" eaLnBrk="1" hangingPunct="1">
              <a:buFontTx/>
              <a:buNone/>
            </a:pPr>
            <a:r>
              <a:rPr lang="en-US" altLang="en-US" sz="2400" dirty="0">
                <a:latin typeface="Trebuchet MS" pitchFamily="34" charset="0"/>
              </a:rPr>
              <a:t>Once the null and alternative hypotheses are stated, the next step is to select a random sample from the population and calculate a </a:t>
            </a:r>
            <a:r>
              <a:rPr lang="en-US" altLang="en-US" sz="2400" b="1" i="1" dirty="0">
                <a:solidFill>
                  <a:schemeClr val="accent1"/>
                </a:solidFill>
                <a:latin typeface="Trebuchet MS" pitchFamily="34" charset="0"/>
              </a:rPr>
              <a:t>test statistic</a:t>
            </a:r>
            <a:r>
              <a:rPr lang="en-US" altLang="en-US" sz="2400" dirty="0">
                <a:solidFill>
                  <a:schemeClr val="accent1"/>
                </a:solidFill>
                <a:latin typeface="Trebuchet MS" pitchFamily="34" charset="0"/>
              </a:rPr>
              <a:t> </a:t>
            </a:r>
            <a:r>
              <a:rPr lang="en-US" altLang="en-US" sz="2400" dirty="0">
                <a:latin typeface="Trebuchet MS" pitchFamily="34" charset="0"/>
              </a:rPr>
              <a:t>(in this example, the sample mean).</a:t>
            </a:r>
          </a:p>
          <a:p>
            <a:pPr marL="0" indent="0" algn="just" eaLnBrk="1" hangingPunct="1">
              <a:buFontTx/>
              <a:buNone/>
            </a:pPr>
            <a:endParaRPr lang="en-US" altLang="en-US" sz="2400" dirty="0">
              <a:latin typeface="Trebuchet MS" pitchFamily="34" charset="0"/>
            </a:endParaRPr>
          </a:p>
          <a:p>
            <a:pPr marL="0" indent="0" algn="just" eaLnBrk="1" hangingPunct="1">
              <a:buFontTx/>
              <a:buNone/>
            </a:pPr>
            <a:r>
              <a:rPr lang="en-US" altLang="en-US" sz="2400" dirty="0">
                <a:latin typeface="Trebuchet MS" pitchFamily="34" charset="0"/>
              </a:rPr>
              <a:t>If the test statistic’s value is inconsistent with the null hypothesis </a:t>
            </a:r>
            <a:r>
              <a:rPr lang="en-US" altLang="en-US" sz="2400" b="1" i="1" dirty="0">
                <a:solidFill>
                  <a:schemeClr val="accent1"/>
                </a:solidFill>
                <a:latin typeface="Trebuchet MS" pitchFamily="34" charset="0"/>
              </a:rPr>
              <a:t>we reject</a:t>
            </a:r>
            <a:r>
              <a:rPr lang="en-US" altLang="en-US" sz="2400" b="1" i="1" dirty="0">
                <a:latin typeface="Trebuchet MS" pitchFamily="34" charset="0"/>
              </a:rPr>
              <a:t> the null hypothesis</a:t>
            </a:r>
            <a:r>
              <a:rPr lang="en-US" altLang="en-US" sz="2400" dirty="0">
                <a:latin typeface="Trebuchet MS" pitchFamily="34" charset="0"/>
              </a:rPr>
              <a:t> and </a:t>
            </a:r>
            <a:r>
              <a:rPr lang="en-US" altLang="en-US" sz="2400" b="1" i="1" dirty="0">
                <a:solidFill>
                  <a:srgbClr val="0000FF"/>
                </a:solidFill>
                <a:latin typeface="Trebuchet MS" pitchFamily="34" charset="0"/>
              </a:rPr>
              <a:t>infer that the alternative hypothesis is true</a:t>
            </a:r>
            <a:r>
              <a:rPr lang="en-US" altLang="en-US" sz="2400" dirty="0">
                <a:latin typeface="Trebuchet MS" pitchFamily="34" charset="0"/>
              </a:rPr>
              <a:t>.</a:t>
            </a:r>
          </a:p>
        </p:txBody>
      </p:sp>
      <p:sp>
        <p:nvSpPr>
          <p:cNvPr id="64516" name="Rectangle 2"/>
          <p:cNvSpPr txBox="1">
            <a:spLocks noChangeArrowheads="1"/>
          </p:cNvSpPr>
          <p:nvPr/>
        </p:nvSpPr>
        <p:spPr bwMode="auto">
          <a:xfrm>
            <a:off x="468313" y="404813"/>
            <a:ext cx="77724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sz="2400" baseline="-25000">
                <a:solidFill>
                  <a:schemeClr val="tx1"/>
                </a:solidFill>
                <a:latin typeface="Times" charset="0"/>
                <a:ea typeface="MS PGothic" pitchFamily="34" charset="-128"/>
              </a:defRPr>
            </a:lvl1pPr>
            <a:lvl2pPr marL="742950" indent="-285750" defTabSz="457200">
              <a:defRPr sz="2400" baseline="-25000">
                <a:solidFill>
                  <a:schemeClr val="tx1"/>
                </a:solidFill>
                <a:latin typeface="Times" charset="0"/>
                <a:ea typeface="MS PGothic" pitchFamily="34" charset="-128"/>
              </a:defRPr>
            </a:lvl2pPr>
            <a:lvl3pPr marL="1143000" indent="-228600" defTabSz="457200">
              <a:defRPr sz="2400" baseline="-25000">
                <a:solidFill>
                  <a:schemeClr val="tx1"/>
                </a:solidFill>
                <a:latin typeface="Times" charset="0"/>
                <a:ea typeface="MS PGothic" pitchFamily="34" charset="-128"/>
              </a:defRPr>
            </a:lvl3pPr>
            <a:lvl4pPr marL="1600200" indent="-228600" defTabSz="457200">
              <a:defRPr sz="2400" baseline="-25000">
                <a:solidFill>
                  <a:schemeClr val="tx1"/>
                </a:solidFill>
                <a:latin typeface="Times" charset="0"/>
                <a:ea typeface="MS PGothic" pitchFamily="34" charset="-128"/>
              </a:defRPr>
            </a:lvl4pPr>
            <a:lvl5pPr marL="2057400" indent="-228600" defTabSz="457200">
              <a:defRPr sz="2400" baseline="-25000">
                <a:solidFill>
                  <a:schemeClr val="tx1"/>
                </a:solidFill>
                <a:latin typeface="Times" charset="0"/>
                <a:ea typeface="MS PGothic" pitchFamily="34" charset="-128"/>
              </a:defRPr>
            </a:lvl5pPr>
            <a:lvl6pPr marL="25146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3600" baseline="0">
                <a:solidFill>
                  <a:srgbClr val="EA0088"/>
                </a:solidFill>
                <a:latin typeface="Trebuchet MS" pitchFamily="34" charset="0"/>
                <a:cs typeface="Arial" pitchFamily="34" charset="0"/>
              </a:rPr>
              <a:t>Concepts of hypothesis testing…</a:t>
            </a: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26</a:t>
            </a:fld>
            <a:endParaRPr lang="en-AU" altLang="en-US" sz="1400" b="1" baseline="0" dirty="0">
              <a:latin typeface="Trebuchet MS" pitchFamily="34" charset="0"/>
            </a:endParaRP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563" name="Object 2"/>
          <p:cNvGraphicFramePr>
            <a:graphicFrameLocks noChangeAspect="1"/>
          </p:cNvGraphicFramePr>
          <p:nvPr/>
        </p:nvGraphicFramePr>
        <p:xfrm>
          <a:off x="4521200" y="3333750"/>
          <a:ext cx="101600" cy="190500"/>
        </p:xfrm>
        <a:graphic>
          <a:graphicData uri="http://schemas.openxmlformats.org/presentationml/2006/ole">
            <mc:AlternateContent xmlns:mc="http://schemas.openxmlformats.org/markup-compatibility/2006">
              <mc:Choice xmlns:v="urn:schemas-microsoft-com:vml" Requires="v">
                <p:oleObj spid="_x0000_s66778" name="Equation" r:id="rId5" imgW="101556" imgH="190417" progId="Equation.3">
                  <p:embed/>
                </p:oleObj>
              </mc:Choice>
              <mc:Fallback>
                <p:oleObj name="Equation" r:id="rId5" imgW="101556" imgH="190417" progId="Equation.3">
                  <p:embed/>
                  <p:pic>
                    <p:nvPicPr>
                      <p:cNvPr id="0" name="Picture 17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1200" y="3333750"/>
                        <a:ext cx="101600" cy="1905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66564" name="Object 3"/>
          <p:cNvGraphicFramePr>
            <a:graphicFrameLocks noChangeAspect="1"/>
          </p:cNvGraphicFramePr>
          <p:nvPr/>
        </p:nvGraphicFramePr>
        <p:xfrm>
          <a:off x="4521200" y="3333750"/>
          <a:ext cx="101600" cy="190500"/>
        </p:xfrm>
        <a:graphic>
          <a:graphicData uri="http://schemas.openxmlformats.org/presentationml/2006/ole">
            <mc:AlternateContent xmlns:mc="http://schemas.openxmlformats.org/markup-compatibility/2006">
              <mc:Choice xmlns:v="urn:schemas-microsoft-com:vml" Requires="v">
                <p:oleObj spid="_x0000_s66779" name="Equation" r:id="rId7" imgW="101556" imgH="190417" progId="Equation.3">
                  <p:embed/>
                </p:oleObj>
              </mc:Choice>
              <mc:Fallback>
                <p:oleObj name="Equation" r:id="rId7" imgW="101556" imgH="190417" progId="Equation.3">
                  <p:embed/>
                  <p:pic>
                    <p:nvPicPr>
                      <p:cNvPr id="0" name="Picture 17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1200" y="3333750"/>
                        <a:ext cx="101600" cy="1905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6566" name="Rectangle 2"/>
          <p:cNvSpPr txBox="1">
            <a:spLocks noChangeArrowheads="1"/>
          </p:cNvSpPr>
          <p:nvPr/>
        </p:nvSpPr>
        <p:spPr bwMode="auto">
          <a:xfrm>
            <a:off x="468313" y="404813"/>
            <a:ext cx="77724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sz="2400" baseline="-25000">
                <a:solidFill>
                  <a:schemeClr val="tx1"/>
                </a:solidFill>
                <a:latin typeface="Times" charset="0"/>
                <a:ea typeface="MS PGothic" pitchFamily="34" charset="-128"/>
              </a:defRPr>
            </a:lvl1pPr>
            <a:lvl2pPr marL="742950" indent="-285750" defTabSz="457200">
              <a:defRPr sz="2400" baseline="-25000">
                <a:solidFill>
                  <a:schemeClr val="tx1"/>
                </a:solidFill>
                <a:latin typeface="Times" charset="0"/>
                <a:ea typeface="MS PGothic" pitchFamily="34" charset="-128"/>
              </a:defRPr>
            </a:lvl2pPr>
            <a:lvl3pPr marL="1143000" indent="-228600" defTabSz="457200">
              <a:defRPr sz="2400" baseline="-25000">
                <a:solidFill>
                  <a:schemeClr val="tx1"/>
                </a:solidFill>
                <a:latin typeface="Times" charset="0"/>
                <a:ea typeface="MS PGothic" pitchFamily="34" charset="-128"/>
              </a:defRPr>
            </a:lvl3pPr>
            <a:lvl4pPr marL="1600200" indent="-228600" defTabSz="457200">
              <a:defRPr sz="2400" baseline="-25000">
                <a:solidFill>
                  <a:schemeClr val="tx1"/>
                </a:solidFill>
                <a:latin typeface="Times" charset="0"/>
                <a:ea typeface="MS PGothic" pitchFamily="34" charset="-128"/>
              </a:defRPr>
            </a:lvl4pPr>
            <a:lvl5pPr marL="2057400" indent="-228600" defTabSz="457200">
              <a:defRPr sz="2400" baseline="-25000">
                <a:solidFill>
                  <a:schemeClr val="tx1"/>
                </a:solidFill>
                <a:latin typeface="Times" charset="0"/>
                <a:ea typeface="MS PGothic" pitchFamily="34" charset="-128"/>
              </a:defRPr>
            </a:lvl5pPr>
            <a:lvl6pPr marL="25146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9pPr>
          </a:lstStyle>
          <a:p>
            <a:pPr marL="979488" indent="-979488"/>
            <a:r>
              <a:rPr lang="en-US" altLang="en-US" sz="3200" baseline="0" dirty="0">
                <a:solidFill>
                  <a:srgbClr val="EA0088"/>
                </a:solidFill>
                <a:latin typeface="Trebuchet MS" pitchFamily="34" charset="0"/>
                <a:cs typeface="Arial" pitchFamily="34" charset="0"/>
              </a:rPr>
              <a:t>12.2 	Testing the population mean when the variance </a:t>
            </a:r>
            <a:r>
              <a:rPr lang="en-US" altLang="en-US" sz="3200" baseline="0" dirty="0">
                <a:solidFill>
                  <a:srgbClr val="EA0088"/>
                </a:solidFill>
                <a:latin typeface="Trebuchet MS" pitchFamily="34" charset="0"/>
                <a:cs typeface="Arial" pitchFamily="34" charset="0"/>
                <a:sym typeface="Symbol"/>
              </a:rPr>
              <a:t></a:t>
            </a:r>
            <a:r>
              <a:rPr lang="en-US" altLang="en-US" sz="3200" baseline="30000" dirty="0">
                <a:solidFill>
                  <a:srgbClr val="EA0088"/>
                </a:solidFill>
                <a:latin typeface="Trebuchet MS" pitchFamily="34" charset="0"/>
                <a:cs typeface="Arial" pitchFamily="34" charset="0"/>
                <a:sym typeface="Symbol"/>
              </a:rPr>
              <a:t>2</a:t>
            </a:r>
            <a:r>
              <a:rPr lang="en-US" altLang="en-US" sz="3200" baseline="0" dirty="0">
                <a:solidFill>
                  <a:srgbClr val="EA0088"/>
                </a:solidFill>
                <a:latin typeface="Trebuchet MS" pitchFamily="34" charset="0"/>
                <a:cs typeface="Arial" pitchFamily="34" charset="0"/>
                <a:sym typeface="Symbol"/>
              </a:rPr>
              <a:t> is known</a:t>
            </a:r>
            <a:endParaRPr lang="en-US" altLang="en-US" sz="3200" baseline="0" dirty="0">
              <a:solidFill>
                <a:srgbClr val="EA0088"/>
              </a:solidFill>
              <a:latin typeface="Trebuchet MS" pitchFamily="34" charset="0"/>
              <a:cs typeface="Arial" pitchFamily="34" charset="0"/>
            </a:endParaRPr>
          </a:p>
        </p:txBody>
      </p:sp>
      <p:sp>
        <p:nvSpPr>
          <p:cNvPr id="9"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27</a:t>
            </a:fld>
            <a:endParaRPr lang="en-AU" altLang="en-US" sz="1400" b="1" baseline="0" dirty="0">
              <a:latin typeface="Trebuchet MS" pitchFamily="34" charset="0"/>
            </a:endParaRPr>
          </a:p>
        </p:txBody>
      </p:sp>
      <p:sp>
        <p:nvSpPr>
          <p:cNvPr id="10" name="Rectangle 5"/>
          <p:cNvSpPr>
            <a:spLocks noGrp="1" noRot="1" noChangeAspect="1" noMove="1" noResize="1" noEditPoints="1" noAdjustHandles="1" noChangeArrowheads="1" noChangeShapeType="1" noTextEdit="1"/>
          </p:cNvSpPr>
          <p:nvPr>
            <p:ph idx="1"/>
          </p:nvPr>
        </p:nvSpPr>
        <p:spPr>
          <a:xfrm>
            <a:off x="539750" y="1484313"/>
            <a:ext cx="8208963" cy="4320951"/>
          </a:xfrm>
          <a:blipFill rotWithShape="1">
            <a:blip r:embed="rId8" cstate="print"/>
            <a:stretch>
              <a:fillRect l="-1189" t="-1128" r="-1114"/>
            </a:stretch>
          </a:blipFill>
        </p:spPr>
        <p:txBody>
          <a:bodyPr/>
          <a:lstStyle/>
          <a:p>
            <a:r>
              <a:rPr lang="en-AU">
                <a:noFill/>
              </a:rPr>
              <a:t> </a:t>
            </a:r>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bwMode="auto">
          <a:xfrm>
            <a:off x="467544" y="332656"/>
            <a:ext cx="7772400" cy="661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algn="just" fontAlgn="base">
              <a:spcAft>
                <a:spcPct val="0"/>
              </a:spcAft>
            </a:pPr>
            <a:r>
              <a:rPr altLang="en-US" sz="3600" cap="none" dirty="0">
                <a:solidFill>
                  <a:srgbClr val="EA0088"/>
                </a:solidFill>
                <a:latin typeface="Trebuchet MS" pitchFamily="34" charset="0"/>
                <a:ea typeface="MS PGothic" pitchFamily="34" charset="-128"/>
              </a:rPr>
              <a:t>Right-tail test</a:t>
            </a:r>
          </a:p>
        </p:txBody>
      </p:sp>
      <p:sp>
        <p:nvSpPr>
          <p:cNvPr id="68610" name="Rectangle 3"/>
          <p:cNvSpPr>
            <a:spLocks noGrp="1" noChangeArrowheads="1"/>
          </p:cNvSpPr>
          <p:nvPr>
            <p:ph idx="1"/>
          </p:nvPr>
        </p:nvSpPr>
        <p:spPr/>
        <p:txBody>
          <a:bodyPr/>
          <a:lstStyle/>
          <a:p>
            <a:pPr marL="0" indent="0" eaLnBrk="1" hangingPunct="1">
              <a:buFontTx/>
              <a:buNone/>
            </a:pPr>
            <a:r>
              <a:rPr lang="en-US" altLang="en-US" dirty="0">
                <a:latin typeface="Trebuchet MS" pitchFamily="34" charset="0"/>
              </a:rPr>
              <a:t> </a:t>
            </a:r>
          </a:p>
        </p:txBody>
      </p:sp>
      <p:grpSp>
        <p:nvGrpSpPr>
          <p:cNvPr id="68612" name="Group 4"/>
          <p:cNvGrpSpPr>
            <a:grpSpLocks/>
          </p:cNvGrpSpPr>
          <p:nvPr/>
        </p:nvGrpSpPr>
        <p:grpSpPr bwMode="auto">
          <a:xfrm>
            <a:off x="4527104" y="1988840"/>
            <a:ext cx="4509392" cy="2405360"/>
            <a:chOff x="4383275" y="1844824"/>
            <a:chExt cx="4760725" cy="2549798"/>
          </a:xfrm>
        </p:grpSpPr>
        <p:pic>
          <p:nvPicPr>
            <p:cNvPr id="68623"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83275" y="1844824"/>
              <a:ext cx="4760725" cy="2549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8624" name="Group 3"/>
            <p:cNvGrpSpPr>
              <a:grpSpLocks/>
            </p:cNvGrpSpPr>
            <p:nvPr/>
          </p:nvGrpSpPr>
          <p:grpSpPr bwMode="auto">
            <a:xfrm>
              <a:off x="4427984" y="2132856"/>
              <a:ext cx="1512168" cy="864096"/>
              <a:chOff x="4427984" y="2132856"/>
              <a:chExt cx="1512168" cy="864096"/>
            </a:xfrm>
          </p:grpSpPr>
          <p:sp>
            <p:nvSpPr>
              <p:cNvPr id="2" name="Rectangle 1"/>
              <p:cNvSpPr/>
              <p:nvPr/>
            </p:nvSpPr>
            <p:spPr>
              <a:xfrm>
                <a:off x="4427723" y="2132193"/>
                <a:ext cx="936588" cy="86528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 name="Rectangle 2"/>
              <p:cNvSpPr/>
              <p:nvPr/>
            </p:nvSpPr>
            <p:spPr>
              <a:xfrm>
                <a:off x="5364311" y="2132193"/>
                <a:ext cx="576240" cy="288956"/>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sp>
        <p:nvSpPr>
          <p:cNvPr id="68613" name="TextBox 6"/>
          <p:cNvSpPr txBox="1">
            <a:spLocks noChangeArrowheads="1"/>
          </p:cNvSpPr>
          <p:nvPr/>
        </p:nvSpPr>
        <p:spPr bwMode="auto">
          <a:xfrm>
            <a:off x="5148263" y="620713"/>
            <a:ext cx="2697162"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1800" baseline="0" dirty="0">
                <a:latin typeface="Trebuchet MS" pitchFamily="34" charset="0"/>
              </a:rPr>
              <a:t>Hypothesis to test:</a:t>
            </a:r>
          </a:p>
          <a:p>
            <a:r>
              <a:rPr lang="en-US" altLang="en-US" sz="1800" baseline="0" dirty="0">
                <a:latin typeface="Trebuchet MS" pitchFamily="34" charset="0"/>
              </a:rPr>
              <a:t>  H</a:t>
            </a:r>
            <a:r>
              <a:rPr lang="en-US" altLang="en-US" sz="1800" dirty="0">
                <a:latin typeface="Trebuchet MS" pitchFamily="34" charset="0"/>
              </a:rPr>
              <a:t>0</a:t>
            </a:r>
            <a:r>
              <a:rPr lang="en-US" altLang="en-US" sz="1800" baseline="0" dirty="0">
                <a:latin typeface="Trebuchet MS" pitchFamily="34" charset="0"/>
              </a:rPr>
              <a:t>: μ=μ</a:t>
            </a:r>
            <a:r>
              <a:rPr lang="en-US" altLang="en-US" sz="1800" dirty="0">
                <a:latin typeface="Trebuchet MS" pitchFamily="34" charset="0"/>
              </a:rPr>
              <a:t>0</a:t>
            </a:r>
            <a:endParaRPr lang="en-US" altLang="en-US" sz="1800" baseline="0" dirty="0">
              <a:latin typeface="Trebuchet MS" pitchFamily="34" charset="0"/>
            </a:endParaRPr>
          </a:p>
          <a:p>
            <a:r>
              <a:rPr lang="en-US" altLang="en-US" sz="1800" baseline="0" dirty="0">
                <a:latin typeface="Trebuchet MS" pitchFamily="34" charset="0"/>
              </a:rPr>
              <a:t>  H</a:t>
            </a:r>
            <a:r>
              <a:rPr lang="en-US" altLang="en-US" sz="1800" dirty="0">
                <a:latin typeface="Trebuchet MS" pitchFamily="34" charset="0"/>
              </a:rPr>
              <a:t>A</a:t>
            </a:r>
            <a:r>
              <a:rPr lang="en-US" altLang="en-US" sz="1800" baseline="0" dirty="0">
                <a:latin typeface="Trebuchet MS" pitchFamily="34" charset="0"/>
              </a:rPr>
              <a:t>: μ&gt;μ</a:t>
            </a:r>
            <a:r>
              <a:rPr lang="en-US" altLang="en-US" sz="1800" dirty="0">
                <a:latin typeface="Trebuchet MS" pitchFamily="34" charset="0"/>
              </a:rPr>
              <a:t>0</a:t>
            </a:r>
            <a:endParaRPr lang="en-US" altLang="en-US" sz="1800" baseline="0" dirty="0">
              <a:latin typeface="Trebuchet MS" pitchFamily="34" charset="0"/>
            </a:endParaRPr>
          </a:p>
          <a:p>
            <a:r>
              <a:rPr lang="en-US" altLang="en-US" sz="1800" baseline="0" dirty="0">
                <a:latin typeface="Trebuchet MS" pitchFamily="34" charset="0"/>
              </a:rPr>
              <a:t>Level of significance = </a:t>
            </a:r>
            <a:r>
              <a:rPr lang="en-US" altLang="en-US" sz="1800" baseline="0" dirty="0">
                <a:latin typeface="Trebuchet MS" pitchFamily="34" charset="0"/>
                <a:sym typeface="Symbol"/>
              </a:rPr>
              <a:t></a:t>
            </a:r>
            <a:endParaRPr lang="en-US" altLang="en-US" sz="1800" baseline="0" dirty="0">
              <a:latin typeface="Trebuchet MS" pitchFamily="34" charset="0"/>
            </a:endParaRPr>
          </a:p>
          <a:p>
            <a:endParaRPr lang="en-US" altLang="en-US" sz="1800" baseline="0" dirty="0">
              <a:latin typeface="Trebuchet MS" pitchFamily="34" charset="0"/>
            </a:endParaRPr>
          </a:p>
        </p:txBody>
      </p:sp>
      <mc:AlternateContent xmlns:mc="http://schemas.openxmlformats.org/markup-compatibility/2006" xmlns:a14="http://schemas.microsoft.com/office/drawing/2010/main">
        <mc:Choice Requires="a14">
          <p:sp>
            <p:nvSpPr>
              <p:cNvPr id="68614" name="TextBox 11"/>
              <p:cNvSpPr txBox="1">
                <a:spLocks noChangeArrowheads="1"/>
              </p:cNvSpPr>
              <p:nvPr/>
            </p:nvSpPr>
            <p:spPr bwMode="auto">
              <a:xfrm>
                <a:off x="0" y="4292600"/>
                <a:ext cx="9144000" cy="163121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just"/>
                <a:r>
                  <a:rPr lang="en-US" altLang="en-US" sz="2000" baseline="0" dirty="0">
                    <a:latin typeface="Trebuchet MS" pitchFamily="34" charset="0"/>
                  </a:rPr>
                  <a:t>If the selected sample gives a sample mean value very much larger than μ</a:t>
                </a:r>
                <a:r>
                  <a:rPr lang="en-US" altLang="en-US" sz="2000" dirty="0">
                    <a:latin typeface="Trebuchet MS" pitchFamily="34" charset="0"/>
                  </a:rPr>
                  <a:t>0</a:t>
                </a:r>
                <a:r>
                  <a:rPr lang="en-US" altLang="en-US" sz="2000" baseline="0" dirty="0">
                    <a:latin typeface="Trebuchet MS" pitchFamily="34" charset="0"/>
                  </a:rPr>
                  <a:t>, then we should reject H</a:t>
                </a:r>
                <a:r>
                  <a:rPr lang="en-US" altLang="en-US" sz="2000" dirty="0">
                    <a:latin typeface="Trebuchet MS" pitchFamily="34" charset="0"/>
                  </a:rPr>
                  <a:t>0</a:t>
                </a:r>
                <a:r>
                  <a:rPr lang="en-US" altLang="en-US" sz="2000" baseline="0" dirty="0">
                    <a:latin typeface="Trebuchet MS" pitchFamily="34" charset="0"/>
                  </a:rPr>
                  <a:t> for larger values of </a:t>
                </a:r>
                <a14:m>
                  <m:oMath xmlns:m="http://schemas.openxmlformats.org/officeDocument/2006/math">
                    <m:acc>
                      <m:accPr>
                        <m:chr m:val="̅"/>
                        <m:ctrlPr>
                          <a:rPr lang="en-US" altLang="en-US" sz="2000" i="1" baseline="0">
                            <a:latin typeface="Cambria Math" panose="02040503050406030204" pitchFamily="18" charset="0"/>
                          </a:rPr>
                        </m:ctrlPr>
                      </m:accPr>
                      <m:e>
                        <m:r>
                          <a:rPr lang="en-AU" altLang="en-US" sz="2000" i="1" baseline="0">
                            <a:latin typeface="Cambria Math"/>
                          </a:rPr>
                          <m:t>𝑋</m:t>
                        </m:r>
                      </m:e>
                    </m:acc>
                  </m:oMath>
                </a14:m>
                <a:r>
                  <a:rPr lang="en-US" altLang="en-US" sz="2000" baseline="0" dirty="0">
                    <a:latin typeface="Trebuchet MS" pitchFamily="34" charset="0"/>
                  </a:rPr>
                  <a:t>. That is, the rejection region in this case will be on the right tail of the sampling distribution of the test statistic. Since P(reject H</a:t>
                </a:r>
                <a:r>
                  <a:rPr lang="en-US" altLang="en-US" sz="2000" dirty="0">
                    <a:latin typeface="Trebuchet MS" pitchFamily="34" charset="0"/>
                  </a:rPr>
                  <a:t>0</a:t>
                </a:r>
                <a:r>
                  <a:rPr lang="en-US" altLang="en-US" sz="2000" baseline="0" dirty="0">
                    <a:latin typeface="Trebuchet MS" pitchFamily="34" charset="0"/>
                  </a:rPr>
                  <a:t>|H</a:t>
                </a:r>
                <a:r>
                  <a:rPr lang="en-US" altLang="en-US" sz="2000" dirty="0">
                    <a:latin typeface="Trebuchet MS" pitchFamily="34" charset="0"/>
                  </a:rPr>
                  <a:t>0</a:t>
                </a:r>
                <a:r>
                  <a:rPr lang="en-US" altLang="en-US" sz="2000" baseline="0" dirty="0">
                    <a:latin typeface="Trebuchet MS" pitchFamily="34" charset="0"/>
                  </a:rPr>
                  <a:t> is true) = </a:t>
                </a:r>
                <a:r>
                  <a:rPr lang="en-US" altLang="en-US" sz="2000" baseline="0" dirty="0">
                    <a:latin typeface="Trebuchet MS" pitchFamily="34" charset="0"/>
                    <a:sym typeface="Symbol"/>
                  </a:rPr>
                  <a:t></a:t>
                </a:r>
                <a:r>
                  <a:rPr lang="en-US" altLang="en-US" sz="2000" baseline="0" dirty="0">
                    <a:latin typeface="Trebuchet MS" pitchFamily="34" charset="0"/>
                  </a:rPr>
                  <a:t>, the </a:t>
                </a:r>
                <a:r>
                  <a:rPr lang="en-US" altLang="en-US" sz="2000" baseline="0" dirty="0">
                    <a:solidFill>
                      <a:srgbClr val="C00000"/>
                    </a:solidFill>
                    <a:latin typeface="Trebuchet MS" pitchFamily="34" charset="0"/>
                  </a:rPr>
                  <a:t>area of the whole right tail </a:t>
                </a:r>
                <a:r>
                  <a:rPr lang="en-US" altLang="en-US" sz="2000" baseline="0" dirty="0">
                    <a:latin typeface="Trebuchet MS" pitchFamily="34" charset="0"/>
                  </a:rPr>
                  <a:t>will be equal to </a:t>
                </a:r>
                <a:r>
                  <a:rPr lang="en-US" altLang="en-US" sz="2000" baseline="0" dirty="0">
                    <a:latin typeface="Trebuchet MS" pitchFamily="34" charset="0"/>
                    <a:sym typeface="Symbol"/>
                  </a:rPr>
                  <a:t></a:t>
                </a:r>
                <a:r>
                  <a:rPr lang="en-US" altLang="en-US" sz="2000" baseline="0" dirty="0">
                    <a:latin typeface="Trebuchet MS" pitchFamily="34" charset="0"/>
                  </a:rPr>
                  <a:t>.</a:t>
                </a:r>
              </a:p>
            </p:txBody>
          </p:sp>
        </mc:Choice>
        <mc:Fallback xmlns="">
          <p:sp>
            <p:nvSpPr>
              <p:cNvPr id="68614" name="TextBox 11"/>
              <p:cNvSpPr txBox="1">
                <a:spLocks noRot="1" noChangeAspect="1" noMove="1" noResize="1" noEditPoints="1" noAdjustHandles="1" noChangeArrowheads="1" noChangeShapeType="1" noTextEdit="1"/>
              </p:cNvSpPr>
              <p:nvPr/>
            </p:nvSpPr>
            <p:spPr bwMode="auto">
              <a:xfrm>
                <a:off x="0" y="4292600"/>
                <a:ext cx="9144000" cy="1631216"/>
              </a:xfrm>
              <a:prstGeom prst="rect">
                <a:avLst/>
              </a:prstGeom>
              <a:blipFill rotWithShape="1">
                <a:blip r:embed="rId6" cstate="print"/>
                <a:stretch>
                  <a:fillRect l="-667" t="-2239" r="-667" b="-5597"/>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AU">
                    <a:noFill/>
                  </a:rPr>
                  <a:t> </a:t>
                </a:r>
              </a:p>
            </p:txBody>
          </p:sp>
        </mc:Fallback>
      </mc:AlternateContent>
      <p:grpSp>
        <p:nvGrpSpPr>
          <p:cNvPr id="68616" name="Group 7"/>
          <p:cNvGrpSpPr>
            <a:grpSpLocks/>
          </p:cNvGrpSpPr>
          <p:nvPr/>
        </p:nvGrpSpPr>
        <p:grpSpPr bwMode="auto">
          <a:xfrm>
            <a:off x="250825" y="2060575"/>
            <a:ext cx="4052888" cy="2266950"/>
            <a:chOff x="251520" y="2060848"/>
            <a:chExt cx="4051566" cy="2266504"/>
          </a:xfrm>
        </p:grpSpPr>
        <p:pic>
          <p:nvPicPr>
            <p:cNvPr id="68620"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1520" y="2060848"/>
              <a:ext cx="4051566" cy="226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79744" y="3716285"/>
              <a:ext cx="1296564" cy="2888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pPr algn="just">
                <a:defRPr/>
              </a:pPr>
              <a:endParaRPr lang="en-US" sz="2000" dirty="0">
                <a:solidFill>
                  <a:schemeClr val="tx1"/>
                </a:solidFill>
              </a:endParaRPr>
            </a:p>
          </p:txBody>
        </p:sp>
        <p:sp>
          <p:nvSpPr>
            <p:cNvPr id="15" name="Rectangle 14"/>
            <p:cNvSpPr/>
            <p:nvPr/>
          </p:nvSpPr>
          <p:spPr>
            <a:xfrm>
              <a:off x="2266987" y="4005153"/>
              <a:ext cx="1945640" cy="28728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
        <p:nvSpPr>
          <p:cNvPr id="68617" name="TextBox 8"/>
          <p:cNvSpPr txBox="1">
            <a:spLocks noChangeArrowheads="1"/>
          </p:cNvSpPr>
          <p:nvPr/>
        </p:nvSpPr>
        <p:spPr bwMode="auto">
          <a:xfrm>
            <a:off x="1979613" y="3644900"/>
            <a:ext cx="46672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1100" baseline="0" dirty="0">
                <a:latin typeface="Trebuchet MS" pitchFamily="34" charset="0"/>
              </a:rPr>
              <a:t>μ=μ</a:t>
            </a:r>
            <a:r>
              <a:rPr lang="en-US" altLang="en-US" sz="1100" dirty="0">
                <a:latin typeface="Trebuchet MS" pitchFamily="34" charset="0"/>
              </a:rPr>
              <a:t>0</a:t>
            </a:r>
            <a:endParaRPr lang="en-US" altLang="en-US" sz="1100" baseline="0" dirty="0">
              <a:latin typeface="Trebuchet MS" pitchFamily="34" charset="0"/>
            </a:endParaRPr>
          </a:p>
          <a:p>
            <a:endParaRPr lang="en-US" altLang="en-US" sz="1100" dirty="0"/>
          </a:p>
        </p:txBody>
      </p:sp>
      <p:graphicFrame>
        <p:nvGraphicFramePr>
          <p:cNvPr id="68618" name="Object 10"/>
          <p:cNvGraphicFramePr>
            <a:graphicFrameLocks noChangeAspect="1"/>
          </p:cNvGraphicFramePr>
          <p:nvPr/>
        </p:nvGraphicFramePr>
        <p:xfrm>
          <a:off x="3038475" y="3717925"/>
          <a:ext cx="165100" cy="215900"/>
        </p:xfrm>
        <a:graphic>
          <a:graphicData uri="http://schemas.openxmlformats.org/presentationml/2006/ole">
            <mc:AlternateContent xmlns:mc="http://schemas.openxmlformats.org/markup-compatibility/2006">
              <mc:Choice xmlns:v="urn:schemas-microsoft-com:vml" Requires="v">
                <p:oleObj spid="_x0000_s68831" name="Equation" r:id="rId8" imgW="155160" imgH="200880" progId="Equation.3">
                  <p:embed/>
                </p:oleObj>
              </mc:Choice>
              <mc:Fallback>
                <p:oleObj name="Equation" r:id="rId8" imgW="155160" imgH="200880" progId="Equation.3">
                  <p:embed/>
                  <p:pic>
                    <p:nvPicPr>
                      <p:cNvPr id="0" name="Picture 17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38475" y="3717925"/>
                        <a:ext cx="1651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19" name="Object 22"/>
          <p:cNvGraphicFramePr>
            <a:graphicFrameLocks noChangeAspect="1"/>
          </p:cNvGraphicFramePr>
          <p:nvPr>
            <p:extLst>
              <p:ext uri="{D42A27DB-BD31-4B8C-83A1-F6EECF244321}">
                <p14:modId xmlns:p14="http://schemas.microsoft.com/office/powerpoint/2010/main" val="3838715854"/>
              </p:ext>
            </p:extLst>
          </p:nvPr>
        </p:nvGraphicFramePr>
        <p:xfrm>
          <a:off x="3014092" y="4005263"/>
          <a:ext cx="1485900" cy="215900"/>
        </p:xfrm>
        <a:graphic>
          <a:graphicData uri="http://schemas.openxmlformats.org/presentationml/2006/ole">
            <mc:AlternateContent xmlns:mc="http://schemas.openxmlformats.org/markup-compatibility/2006">
              <mc:Choice xmlns:v="urn:schemas-microsoft-com:vml" Requires="v">
                <p:oleObj spid="_x0000_s68832" name="Equation" r:id="rId10" imgW="1471680" imgH="200880" progId="Equation.3">
                  <p:embed/>
                </p:oleObj>
              </mc:Choice>
              <mc:Fallback>
                <p:oleObj name="Equation" r:id="rId10" imgW="1471680" imgH="200880" progId="Equation.3">
                  <p:embed/>
                  <p:pic>
                    <p:nvPicPr>
                      <p:cNvPr id="0" name="Picture 17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14092" y="4005263"/>
                        <a:ext cx="14859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28</a:t>
            </a:fld>
            <a:endParaRPr lang="en-AU" altLang="en-US" sz="1400" b="1" baseline="0" dirty="0">
              <a:latin typeface="Trebuchet MS" pitchFamily="34" charset="0"/>
            </a:endParaRPr>
          </a:p>
        </p:txBody>
      </p:sp>
      <p:sp>
        <p:nvSpPr>
          <p:cNvPr id="21" name="TextBox 8"/>
          <p:cNvSpPr txBox="1">
            <a:spLocks noChangeArrowheads="1"/>
          </p:cNvSpPr>
          <p:nvPr/>
        </p:nvSpPr>
        <p:spPr bwMode="auto">
          <a:xfrm>
            <a:off x="6300192" y="3717032"/>
            <a:ext cx="258404"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1100" baseline="0" dirty="0">
                <a:latin typeface="Trebuchet MS" pitchFamily="34" charset="0"/>
              </a:rPr>
              <a:t>0</a:t>
            </a:r>
          </a:p>
          <a:p>
            <a:endParaRPr lang="en-US" altLang="en-US" sz="1100" dirty="0"/>
          </a:p>
        </p:txBody>
      </p:sp>
      <p:sp>
        <p:nvSpPr>
          <p:cNvPr id="22" name="TextBox 8"/>
          <p:cNvSpPr txBox="1">
            <a:spLocks noChangeArrowheads="1"/>
          </p:cNvSpPr>
          <p:nvPr/>
        </p:nvSpPr>
        <p:spPr bwMode="auto">
          <a:xfrm>
            <a:off x="7285032" y="3717032"/>
            <a:ext cx="311304"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1100" baseline="0" dirty="0">
                <a:latin typeface="Trebuchet MS" pitchFamily="34" charset="0"/>
              </a:rPr>
              <a:t>z</a:t>
            </a:r>
            <a:r>
              <a:rPr lang="en-US" altLang="en-US" sz="1100" dirty="0">
                <a:latin typeface="Trebuchet MS" pitchFamily="34" charset="0"/>
                <a:sym typeface="Symbol"/>
              </a:rPr>
              <a:t></a:t>
            </a:r>
            <a:endParaRPr lang="en-US" altLang="en-US" sz="1100" baseline="0" dirty="0">
              <a:latin typeface="Trebuchet MS" pitchFamily="34" charset="0"/>
            </a:endParaRPr>
          </a:p>
          <a:p>
            <a:endParaRPr lang="en-US" altLang="en-US" sz="1100" dirty="0"/>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9"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r="23181"/>
          <a:stretch>
            <a:fillRect/>
          </a:stretch>
        </p:blipFill>
        <p:spPr bwMode="auto">
          <a:xfrm>
            <a:off x="230063" y="2132856"/>
            <a:ext cx="4125913"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57" name="Rectangle 3"/>
          <p:cNvSpPr>
            <a:spLocks noGrp="1" noChangeArrowheads="1"/>
          </p:cNvSpPr>
          <p:nvPr>
            <p:ph type="title"/>
          </p:nvPr>
        </p:nvSpPr>
        <p:spPr bwMode="auto">
          <a:xfrm>
            <a:off x="468313" y="404664"/>
            <a:ext cx="7772400" cy="661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algn="just" fontAlgn="base">
              <a:spcAft>
                <a:spcPct val="0"/>
              </a:spcAft>
            </a:pPr>
            <a:r>
              <a:rPr altLang="en-US" sz="3600" cap="none" dirty="0">
                <a:solidFill>
                  <a:srgbClr val="EA0088"/>
                </a:solidFill>
                <a:latin typeface="Trebuchet MS" pitchFamily="34" charset="0"/>
                <a:ea typeface="MS PGothic" pitchFamily="34" charset="-128"/>
              </a:rPr>
              <a:t>Left-tail test</a:t>
            </a:r>
          </a:p>
        </p:txBody>
      </p:sp>
      <p:sp>
        <p:nvSpPr>
          <p:cNvPr id="70660" name="TextBox 7"/>
          <p:cNvSpPr txBox="1">
            <a:spLocks noChangeArrowheads="1"/>
          </p:cNvSpPr>
          <p:nvPr/>
        </p:nvSpPr>
        <p:spPr bwMode="auto">
          <a:xfrm>
            <a:off x="5148263" y="620713"/>
            <a:ext cx="2697162"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1800" baseline="0" dirty="0">
                <a:latin typeface="Trebuchet MS" pitchFamily="34" charset="0"/>
              </a:rPr>
              <a:t>Hypothesis to test:</a:t>
            </a:r>
          </a:p>
          <a:p>
            <a:r>
              <a:rPr lang="en-US" altLang="en-US" sz="1800" baseline="0" dirty="0">
                <a:latin typeface="Trebuchet MS" pitchFamily="34" charset="0"/>
              </a:rPr>
              <a:t>  H</a:t>
            </a:r>
            <a:r>
              <a:rPr lang="en-US" altLang="en-US" sz="1800" dirty="0">
                <a:latin typeface="Trebuchet MS" pitchFamily="34" charset="0"/>
              </a:rPr>
              <a:t>0</a:t>
            </a:r>
            <a:r>
              <a:rPr lang="en-US" altLang="en-US" sz="1800" baseline="0" dirty="0">
                <a:latin typeface="Trebuchet MS" pitchFamily="34" charset="0"/>
              </a:rPr>
              <a:t>: μ=μ</a:t>
            </a:r>
            <a:r>
              <a:rPr lang="en-US" altLang="en-US" sz="1800" dirty="0">
                <a:latin typeface="Trebuchet MS" pitchFamily="34" charset="0"/>
              </a:rPr>
              <a:t>0</a:t>
            </a:r>
            <a:endParaRPr lang="en-US" altLang="en-US" sz="1800" baseline="0" dirty="0">
              <a:latin typeface="Trebuchet MS" pitchFamily="34" charset="0"/>
            </a:endParaRPr>
          </a:p>
          <a:p>
            <a:r>
              <a:rPr lang="en-US" altLang="en-US" sz="1800" baseline="0" dirty="0">
                <a:latin typeface="Trebuchet MS" pitchFamily="34" charset="0"/>
              </a:rPr>
              <a:t>  H</a:t>
            </a:r>
            <a:r>
              <a:rPr lang="en-US" altLang="en-US" sz="1800" dirty="0">
                <a:latin typeface="Trebuchet MS" pitchFamily="34" charset="0"/>
              </a:rPr>
              <a:t>A</a:t>
            </a:r>
            <a:r>
              <a:rPr lang="en-US" altLang="en-US" sz="1800" baseline="0" dirty="0">
                <a:latin typeface="Trebuchet MS" pitchFamily="34" charset="0"/>
              </a:rPr>
              <a:t>: μ&lt;μ</a:t>
            </a:r>
            <a:r>
              <a:rPr lang="en-US" altLang="en-US" sz="1800" dirty="0">
                <a:latin typeface="Trebuchet MS" pitchFamily="34" charset="0"/>
              </a:rPr>
              <a:t>0</a:t>
            </a:r>
            <a:endParaRPr lang="en-US" altLang="en-US" sz="1800" baseline="0" dirty="0">
              <a:latin typeface="Trebuchet MS" pitchFamily="34" charset="0"/>
            </a:endParaRPr>
          </a:p>
          <a:p>
            <a:r>
              <a:rPr lang="en-US" altLang="en-US" sz="1800" baseline="0" dirty="0">
                <a:latin typeface="Trebuchet MS" pitchFamily="34" charset="0"/>
              </a:rPr>
              <a:t>Level of significance = </a:t>
            </a:r>
            <a:r>
              <a:rPr lang="en-US" altLang="en-US" sz="1800" baseline="0" dirty="0">
                <a:latin typeface="Trebuchet MS" pitchFamily="34" charset="0"/>
                <a:sym typeface="Symbol"/>
              </a:rPr>
              <a:t></a:t>
            </a:r>
            <a:endParaRPr lang="en-US" altLang="en-US" sz="1800" baseline="0" dirty="0">
              <a:latin typeface="Trebuchet MS" pitchFamily="34" charset="0"/>
            </a:endParaRPr>
          </a:p>
          <a:p>
            <a:endParaRPr lang="en-US" altLang="en-US" sz="1800" baseline="0" dirty="0">
              <a:latin typeface="Trebuchet MS" pitchFamily="34" charset="0"/>
            </a:endParaRPr>
          </a:p>
        </p:txBody>
      </p:sp>
      <p:grpSp>
        <p:nvGrpSpPr>
          <p:cNvPr id="70661" name="Group 2"/>
          <p:cNvGrpSpPr>
            <a:grpSpLocks/>
          </p:cNvGrpSpPr>
          <p:nvPr/>
        </p:nvGrpSpPr>
        <p:grpSpPr bwMode="auto">
          <a:xfrm>
            <a:off x="4716463" y="1916832"/>
            <a:ext cx="4427537" cy="2370138"/>
            <a:chOff x="4716781" y="2060848"/>
            <a:chExt cx="4427219" cy="2370584"/>
          </a:xfrm>
        </p:grpSpPr>
        <p:pic>
          <p:nvPicPr>
            <p:cNvPr id="70668"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16781" y="2060848"/>
              <a:ext cx="4427219" cy="2370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7812184" y="2276789"/>
              <a:ext cx="936558" cy="86376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 name="Rectangle 9"/>
            <p:cNvSpPr/>
            <p:nvPr/>
          </p:nvSpPr>
          <p:spPr>
            <a:xfrm>
              <a:off x="7235962" y="2348240"/>
              <a:ext cx="576222" cy="28897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mc:AlternateContent xmlns:mc="http://schemas.openxmlformats.org/markup-compatibility/2006" xmlns:a14="http://schemas.microsoft.com/office/drawing/2010/main">
        <mc:Choice Requires="a14">
          <p:sp>
            <p:nvSpPr>
              <p:cNvPr id="70662" name="TextBox 11"/>
              <p:cNvSpPr txBox="1">
                <a:spLocks noChangeArrowheads="1"/>
              </p:cNvSpPr>
              <p:nvPr/>
            </p:nvSpPr>
            <p:spPr bwMode="auto">
              <a:xfrm>
                <a:off x="0" y="4292600"/>
                <a:ext cx="9144000" cy="163121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just"/>
                <a:r>
                  <a:rPr lang="en-US" altLang="en-US" sz="2000" baseline="0" dirty="0">
                    <a:latin typeface="Trebuchet MS" pitchFamily="34" charset="0"/>
                  </a:rPr>
                  <a:t>If the selected sample gives a sample mean value very much smaller than μ</a:t>
                </a:r>
                <a:r>
                  <a:rPr lang="en-US" altLang="en-US" sz="2000" dirty="0">
                    <a:latin typeface="Trebuchet MS" pitchFamily="34" charset="0"/>
                  </a:rPr>
                  <a:t>0</a:t>
                </a:r>
                <a:r>
                  <a:rPr lang="en-US" altLang="en-US" sz="2000" baseline="0" dirty="0">
                    <a:latin typeface="Trebuchet MS" pitchFamily="34" charset="0"/>
                  </a:rPr>
                  <a:t>, then we should reject H</a:t>
                </a:r>
                <a:r>
                  <a:rPr lang="en-US" altLang="en-US" sz="2000" dirty="0">
                    <a:latin typeface="Trebuchet MS" pitchFamily="34" charset="0"/>
                  </a:rPr>
                  <a:t>0</a:t>
                </a:r>
                <a:r>
                  <a:rPr lang="en-US" altLang="en-US" sz="2000" baseline="0" dirty="0">
                    <a:latin typeface="Trebuchet MS" pitchFamily="34" charset="0"/>
                  </a:rPr>
                  <a:t> for smaller values of </a:t>
                </a:r>
                <a14:m>
                  <m:oMath xmlns:m="http://schemas.openxmlformats.org/officeDocument/2006/math">
                    <m:acc>
                      <m:accPr>
                        <m:chr m:val="̅"/>
                        <m:ctrlPr>
                          <a:rPr lang="en-US" altLang="en-US" sz="2000" i="1" baseline="0">
                            <a:latin typeface="Cambria Math" panose="02040503050406030204" pitchFamily="18" charset="0"/>
                          </a:rPr>
                        </m:ctrlPr>
                      </m:accPr>
                      <m:e>
                        <m:r>
                          <a:rPr lang="en-AU" altLang="en-US" sz="2000" i="1" baseline="0">
                            <a:latin typeface="Cambria Math"/>
                          </a:rPr>
                          <m:t>𝑋</m:t>
                        </m:r>
                      </m:e>
                    </m:acc>
                  </m:oMath>
                </a14:m>
                <a:r>
                  <a:rPr lang="en-US" altLang="en-US" sz="2000" baseline="0" dirty="0">
                    <a:latin typeface="Trebuchet MS" pitchFamily="34" charset="0"/>
                  </a:rPr>
                  <a:t>. That is, the rejection region in this case will be on the left tail of the sampling distribution of the test statistic. Since P(reject H</a:t>
                </a:r>
                <a:r>
                  <a:rPr lang="en-US" altLang="en-US" sz="2000" dirty="0">
                    <a:latin typeface="Trebuchet MS" pitchFamily="34" charset="0"/>
                  </a:rPr>
                  <a:t>0</a:t>
                </a:r>
                <a:r>
                  <a:rPr lang="en-US" altLang="en-US" sz="2000" baseline="0" dirty="0">
                    <a:latin typeface="Trebuchet MS" pitchFamily="34" charset="0"/>
                  </a:rPr>
                  <a:t>|H</a:t>
                </a:r>
                <a:r>
                  <a:rPr lang="en-US" altLang="en-US" sz="2000" dirty="0">
                    <a:latin typeface="Trebuchet MS" pitchFamily="34" charset="0"/>
                  </a:rPr>
                  <a:t>0</a:t>
                </a:r>
                <a:r>
                  <a:rPr lang="en-US" altLang="en-US" sz="2000" baseline="0" dirty="0">
                    <a:latin typeface="Trebuchet MS" pitchFamily="34" charset="0"/>
                  </a:rPr>
                  <a:t> is true) = </a:t>
                </a:r>
                <a:r>
                  <a:rPr lang="en-US" altLang="en-US" sz="2000" baseline="0" dirty="0">
                    <a:latin typeface="Trebuchet MS" pitchFamily="34" charset="0"/>
                    <a:sym typeface="Symbol"/>
                  </a:rPr>
                  <a:t></a:t>
                </a:r>
                <a:r>
                  <a:rPr lang="en-US" altLang="en-US" sz="2000" baseline="0" dirty="0">
                    <a:latin typeface="Trebuchet MS" pitchFamily="34" charset="0"/>
                  </a:rPr>
                  <a:t>, the </a:t>
                </a:r>
                <a:r>
                  <a:rPr lang="en-US" altLang="en-US" sz="2000" baseline="0" dirty="0">
                    <a:solidFill>
                      <a:srgbClr val="C00000"/>
                    </a:solidFill>
                    <a:latin typeface="Trebuchet MS" pitchFamily="34" charset="0"/>
                  </a:rPr>
                  <a:t>area of the whole left tail </a:t>
                </a:r>
                <a:r>
                  <a:rPr lang="en-US" altLang="en-US" sz="2000" baseline="0" dirty="0">
                    <a:latin typeface="Trebuchet MS" pitchFamily="34" charset="0"/>
                  </a:rPr>
                  <a:t>will be equal to </a:t>
                </a:r>
                <a:r>
                  <a:rPr lang="en-US" altLang="en-US" sz="2000" baseline="0" dirty="0">
                    <a:latin typeface="Trebuchet MS" pitchFamily="34" charset="0"/>
                    <a:sym typeface="Symbol"/>
                  </a:rPr>
                  <a:t></a:t>
                </a:r>
                <a:r>
                  <a:rPr lang="en-US" altLang="en-US" sz="2000" baseline="0" dirty="0">
                    <a:latin typeface="Trebuchet MS" pitchFamily="34" charset="0"/>
                  </a:rPr>
                  <a:t>.</a:t>
                </a:r>
              </a:p>
            </p:txBody>
          </p:sp>
        </mc:Choice>
        <mc:Fallback xmlns="">
          <p:sp>
            <p:nvSpPr>
              <p:cNvPr id="70662" name="TextBox 11"/>
              <p:cNvSpPr txBox="1">
                <a:spLocks noRot="1" noChangeAspect="1" noMove="1" noResize="1" noEditPoints="1" noAdjustHandles="1" noChangeArrowheads="1" noChangeShapeType="1" noTextEdit="1"/>
              </p:cNvSpPr>
              <p:nvPr/>
            </p:nvSpPr>
            <p:spPr bwMode="auto">
              <a:xfrm>
                <a:off x="0" y="4292600"/>
                <a:ext cx="9144000" cy="1631216"/>
              </a:xfrm>
              <a:prstGeom prst="rect">
                <a:avLst/>
              </a:prstGeom>
              <a:blipFill rotWithShape="1">
                <a:blip r:embed="rId7" cstate="print"/>
                <a:stretch>
                  <a:fillRect l="-667" t="-2239" r="-667" b="-5597"/>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AU">
                    <a:noFill/>
                  </a:rPr>
                  <a:t> </a:t>
                </a:r>
              </a:p>
            </p:txBody>
          </p:sp>
        </mc:Fallback>
      </mc:AlternateContent>
      <p:sp>
        <p:nvSpPr>
          <p:cNvPr id="16" name="Rectangle 15"/>
          <p:cNvSpPr/>
          <p:nvPr/>
        </p:nvSpPr>
        <p:spPr>
          <a:xfrm>
            <a:off x="468288" y="3717181"/>
            <a:ext cx="1295400" cy="215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pPr algn="just">
              <a:defRPr/>
            </a:pPr>
            <a:endParaRPr lang="en-US" sz="2000" dirty="0">
              <a:solidFill>
                <a:schemeClr val="tx1"/>
              </a:solidFill>
            </a:endParaRPr>
          </a:p>
        </p:txBody>
      </p:sp>
      <p:grpSp>
        <p:nvGrpSpPr>
          <p:cNvPr id="2" name="Group 1"/>
          <p:cNvGrpSpPr/>
          <p:nvPr/>
        </p:nvGrpSpPr>
        <p:grpSpPr>
          <a:xfrm>
            <a:off x="179512" y="3717181"/>
            <a:ext cx="1512168" cy="431800"/>
            <a:chOff x="179512" y="3717181"/>
            <a:chExt cx="1512168" cy="431800"/>
          </a:xfrm>
        </p:grpSpPr>
        <p:graphicFrame>
          <p:nvGraphicFramePr>
            <p:cNvPr id="70664" name="Object 14"/>
            <p:cNvGraphicFramePr>
              <a:graphicFrameLocks noChangeAspect="1"/>
            </p:cNvGraphicFramePr>
            <p:nvPr>
              <p:extLst>
                <p:ext uri="{D42A27DB-BD31-4B8C-83A1-F6EECF244321}">
                  <p14:modId xmlns:p14="http://schemas.microsoft.com/office/powerpoint/2010/main" val="3405508399"/>
                </p:ext>
              </p:extLst>
            </p:nvPr>
          </p:nvGraphicFramePr>
          <p:xfrm>
            <a:off x="179512" y="3933081"/>
            <a:ext cx="1485900" cy="215900"/>
          </p:xfrm>
          <a:graphic>
            <a:graphicData uri="http://schemas.openxmlformats.org/presentationml/2006/ole">
              <mc:AlternateContent xmlns:mc="http://schemas.openxmlformats.org/markup-compatibility/2006">
                <mc:Choice xmlns:v="urn:schemas-microsoft-com:vml" Requires="v">
                  <p:oleObj spid="_x0000_s70932" name="Equation" r:id="rId8" imgW="1471680" imgH="200880" progId="Equation.3">
                    <p:embed/>
                  </p:oleObj>
                </mc:Choice>
                <mc:Fallback>
                  <p:oleObj name="Equation" r:id="rId8" imgW="1471680" imgH="200880" progId="Equation.3">
                    <p:embed/>
                    <p:pic>
                      <p:nvPicPr>
                        <p:cNvPr id="0" name="Picture 20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9512" y="3933081"/>
                          <a:ext cx="14859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66" name="Object 13"/>
            <p:cNvGraphicFramePr>
              <a:graphicFrameLocks noChangeAspect="1"/>
            </p:cNvGraphicFramePr>
            <p:nvPr>
              <p:extLst>
                <p:ext uri="{D42A27DB-BD31-4B8C-83A1-F6EECF244321}">
                  <p14:modId xmlns:p14="http://schemas.microsoft.com/office/powerpoint/2010/main" val="310252985"/>
                </p:ext>
              </p:extLst>
            </p:nvPr>
          </p:nvGraphicFramePr>
          <p:xfrm>
            <a:off x="1526580" y="3717181"/>
            <a:ext cx="165100" cy="215900"/>
          </p:xfrm>
          <a:graphic>
            <a:graphicData uri="http://schemas.openxmlformats.org/presentationml/2006/ole">
              <mc:AlternateContent xmlns:mc="http://schemas.openxmlformats.org/markup-compatibility/2006">
                <mc:Choice xmlns:v="urn:schemas-microsoft-com:vml" Requires="v">
                  <p:oleObj spid="_x0000_s70933" name="Equation" r:id="rId10" imgW="155160" imgH="200880" progId="Equation.3">
                    <p:embed/>
                  </p:oleObj>
                </mc:Choice>
                <mc:Fallback>
                  <p:oleObj name="Equation" r:id="rId10" imgW="155160" imgH="200880" progId="Equation.3">
                    <p:embed/>
                    <p:pic>
                      <p:nvPicPr>
                        <p:cNvPr id="0" name="Picture 20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6580" y="3717181"/>
                          <a:ext cx="1651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7" name="Rectangle 16"/>
          <p:cNvSpPr/>
          <p:nvPr/>
        </p:nvSpPr>
        <p:spPr>
          <a:xfrm>
            <a:off x="670843" y="3018352"/>
            <a:ext cx="503237" cy="2873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sz="2000" dirty="0">
                <a:latin typeface="Times New Roman" pitchFamily="18" charset="0"/>
                <a:cs typeface="Times New Roman" pitchFamily="18" charset="0"/>
              </a:rPr>
              <a:t>α</a:t>
            </a:r>
          </a:p>
        </p:txBody>
      </p:sp>
      <p:sp>
        <p:nvSpPr>
          <p:cNvPr id="18"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29</a:t>
            </a:fld>
            <a:endParaRPr lang="en-AU" altLang="en-US" sz="1400" b="1" baseline="0" dirty="0">
              <a:latin typeface="Trebuchet MS" pitchFamily="34" charset="0"/>
            </a:endParaRPr>
          </a:p>
        </p:txBody>
      </p:sp>
      <p:sp>
        <p:nvSpPr>
          <p:cNvPr id="19" name="TextBox 8"/>
          <p:cNvSpPr txBox="1">
            <a:spLocks noChangeArrowheads="1"/>
          </p:cNvSpPr>
          <p:nvPr/>
        </p:nvSpPr>
        <p:spPr bwMode="auto">
          <a:xfrm>
            <a:off x="6617852" y="3717032"/>
            <a:ext cx="258404"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1100" baseline="0" dirty="0">
                <a:latin typeface="Trebuchet MS" pitchFamily="34" charset="0"/>
              </a:rPr>
              <a:t>0</a:t>
            </a:r>
          </a:p>
          <a:p>
            <a:endParaRPr lang="en-US" altLang="en-US" sz="1100" dirty="0"/>
          </a:p>
        </p:txBody>
      </p:sp>
      <p:sp>
        <p:nvSpPr>
          <p:cNvPr id="20" name="TextBox 8"/>
          <p:cNvSpPr txBox="1">
            <a:spLocks noChangeArrowheads="1"/>
          </p:cNvSpPr>
          <p:nvPr/>
        </p:nvSpPr>
        <p:spPr bwMode="auto">
          <a:xfrm>
            <a:off x="5580112" y="3717032"/>
            <a:ext cx="362600"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1100" baseline="0" dirty="0">
                <a:latin typeface="Trebuchet MS" pitchFamily="34" charset="0"/>
              </a:rPr>
              <a:t>-z</a:t>
            </a:r>
            <a:r>
              <a:rPr lang="en-US" altLang="en-US" sz="1100" dirty="0">
                <a:latin typeface="Trebuchet MS" pitchFamily="34" charset="0"/>
                <a:sym typeface="Symbol"/>
              </a:rPr>
              <a:t></a:t>
            </a:r>
            <a:endParaRPr lang="en-US" altLang="en-US" sz="1100" baseline="0" dirty="0">
              <a:latin typeface="Trebuchet MS" pitchFamily="34" charset="0"/>
            </a:endParaRPr>
          </a:p>
          <a:p>
            <a:endParaRPr lang="en-US" altLang="en-US" sz="1100" dirty="0"/>
          </a:p>
        </p:txBody>
      </p:sp>
      <p:grpSp>
        <p:nvGrpSpPr>
          <p:cNvPr id="4" name="Group 3"/>
          <p:cNvGrpSpPr/>
          <p:nvPr/>
        </p:nvGrpSpPr>
        <p:grpSpPr>
          <a:xfrm>
            <a:off x="2233067" y="3631456"/>
            <a:ext cx="1969814" cy="374650"/>
            <a:chOff x="2233067" y="3631456"/>
            <a:chExt cx="1969814" cy="374650"/>
          </a:xfrm>
        </p:grpSpPr>
        <p:sp>
          <p:nvSpPr>
            <p:cNvPr id="70663" name="TextBox 12"/>
            <p:cNvSpPr txBox="1">
              <a:spLocks noChangeArrowheads="1"/>
            </p:cNvSpPr>
            <p:nvPr/>
          </p:nvSpPr>
          <p:spPr bwMode="auto">
            <a:xfrm>
              <a:off x="2233067" y="3631456"/>
              <a:ext cx="46672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1100" baseline="0" dirty="0">
                  <a:latin typeface="Trebuchet MS" pitchFamily="34" charset="0"/>
                </a:rPr>
                <a:t>μ=μ</a:t>
              </a:r>
              <a:r>
                <a:rPr lang="en-US" altLang="en-US" sz="1100" dirty="0">
                  <a:latin typeface="Trebuchet MS" pitchFamily="34" charset="0"/>
                </a:rPr>
                <a:t>0</a:t>
              </a:r>
              <a:endParaRPr lang="en-US" altLang="en-US" sz="1100" baseline="0" dirty="0">
                <a:latin typeface="Trebuchet MS" pitchFamily="34" charset="0"/>
              </a:endParaRPr>
            </a:p>
            <a:p>
              <a:endParaRPr lang="en-US" altLang="en-US" sz="1100" dirty="0"/>
            </a:p>
          </p:txBody>
        </p:sp>
        <p:graphicFrame>
          <p:nvGraphicFramePr>
            <p:cNvPr id="3" name="Object 2"/>
            <p:cNvGraphicFramePr>
              <a:graphicFrameLocks noChangeAspect="1"/>
            </p:cNvGraphicFramePr>
            <p:nvPr>
              <p:extLst>
                <p:ext uri="{D42A27DB-BD31-4B8C-83A1-F6EECF244321}">
                  <p14:modId xmlns:p14="http://schemas.microsoft.com/office/powerpoint/2010/main" val="2242899461"/>
                </p:ext>
              </p:extLst>
            </p:nvPr>
          </p:nvGraphicFramePr>
          <p:xfrm>
            <a:off x="4067944" y="3709988"/>
            <a:ext cx="134937" cy="296118"/>
          </p:xfrm>
          <a:graphic>
            <a:graphicData uri="http://schemas.openxmlformats.org/presentationml/2006/ole">
              <mc:AlternateContent xmlns:mc="http://schemas.openxmlformats.org/markup-compatibility/2006">
                <mc:Choice xmlns:v="urn:schemas-microsoft-com:vml" Requires="v">
                  <p:oleObj spid="_x0000_s70934" name="Equation" r:id="rId12" imgW="126780" imgH="164814" progId="Equation.DSMT4">
                    <p:embed/>
                  </p:oleObj>
                </mc:Choice>
                <mc:Fallback>
                  <p:oleObj name="Equation" r:id="rId12" imgW="126780" imgH="164814" progId="Equation.DSMT4">
                    <p:embed/>
                    <p:pic>
                      <p:nvPicPr>
                        <p:cNvPr id="0" name="Picture 20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67944" y="3709988"/>
                          <a:ext cx="134937" cy="2961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bwMode="auto"/>
        <p:txBody>
          <a:bodyPr wrap="square" numCol="1" anchorCtr="0" compatLnSpc="1">
            <a:prstTxWarp prst="textNoShape">
              <a:avLst/>
            </a:prstTxWarp>
          </a:bodyPr>
          <a:lstStyle/>
          <a:p>
            <a:pPr algn="l" eaLnBrk="1" fontAlgn="base" hangingPunct="1">
              <a:spcAft>
                <a:spcPct val="0"/>
              </a:spcAft>
            </a:pPr>
            <a:r>
              <a:rPr altLang="en-US" sz="3600" cap="none">
                <a:solidFill>
                  <a:srgbClr val="EA0088"/>
                </a:solidFill>
                <a:latin typeface="Trebuchet MS" pitchFamily="34" charset="0"/>
                <a:ea typeface="MS PGothic" pitchFamily="34" charset="-128"/>
              </a:rPr>
              <a:t>Chapter outline</a:t>
            </a:r>
          </a:p>
        </p:txBody>
      </p:sp>
      <p:sp>
        <p:nvSpPr>
          <p:cNvPr id="18434" name="Rectangle 3"/>
          <p:cNvSpPr>
            <a:spLocks noGrp="1" noChangeArrowheads="1"/>
          </p:cNvSpPr>
          <p:nvPr>
            <p:ph idx="1"/>
          </p:nvPr>
        </p:nvSpPr>
        <p:spPr>
          <a:xfrm>
            <a:off x="468313" y="1579563"/>
            <a:ext cx="8001000" cy="4297362"/>
          </a:xfrm>
        </p:spPr>
        <p:txBody>
          <a:bodyPr/>
          <a:lstStyle/>
          <a:p>
            <a:pPr marL="0" indent="0" algn="just" eaLnBrk="1" hangingPunct="1">
              <a:buFont typeface="Arial" pitchFamily="34" charset="0"/>
              <a:buNone/>
            </a:pPr>
            <a:r>
              <a:rPr lang="en-US" altLang="en-US" sz="2400" dirty="0">
                <a:solidFill>
                  <a:schemeClr val="tx1">
                    <a:lumMod val="50000"/>
                    <a:lumOff val="50000"/>
                  </a:schemeClr>
                </a:solidFill>
                <a:latin typeface="Trebuchet MS" pitchFamily="34" charset="0"/>
              </a:rPr>
              <a:t>12.1 	Concepts of hypothesis testing</a:t>
            </a:r>
          </a:p>
          <a:p>
            <a:pPr marL="0" indent="0" algn="just" eaLnBrk="1" hangingPunct="1">
              <a:buFont typeface="Arial" pitchFamily="34" charset="0"/>
              <a:buNone/>
            </a:pPr>
            <a:r>
              <a:rPr lang="en-US" altLang="en-US" sz="2400" dirty="0">
                <a:solidFill>
                  <a:schemeClr val="tx1">
                    <a:lumMod val="50000"/>
                    <a:lumOff val="50000"/>
                  </a:schemeClr>
                </a:solidFill>
                <a:latin typeface="Trebuchet MS" pitchFamily="34" charset="0"/>
              </a:rPr>
              <a:t>12.2 	Testing the population mean when the variance σ</a:t>
            </a:r>
            <a:r>
              <a:rPr lang="en-US" altLang="en-US" sz="2400" baseline="30000" dirty="0">
                <a:solidFill>
                  <a:schemeClr val="tx1">
                    <a:lumMod val="50000"/>
                    <a:lumOff val="50000"/>
                  </a:schemeClr>
                </a:solidFill>
                <a:latin typeface="Trebuchet MS" pitchFamily="34" charset="0"/>
              </a:rPr>
              <a:t>2</a:t>
            </a:r>
            <a:r>
              <a:rPr lang="en-US" altLang="en-US" sz="2400" dirty="0">
                <a:solidFill>
                  <a:schemeClr val="tx1">
                    <a:lumMod val="50000"/>
                    <a:lumOff val="50000"/>
                  </a:schemeClr>
                </a:solidFill>
                <a:latin typeface="Trebuchet MS" pitchFamily="34" charset="0"/>
              </a:rPr>
              <a:t> 		is known</a:t>
            </a:r>
          </a:p>
          <a:p>
            <a:pPr marL="0" indent="0" algn="just" eaLnBrk="1" hangingPunct="1">
              <a:buFont typeface="Arial" pitchFamily="34" charset="0"/>
              <a:buNone/>
            </a:pPr>
            <a:r>
              <a:rPr lang="en-US" altLang="en-US" sz="2400" dirty="0">
                <a:solidFill>
                  <a:schemeClr val="tx1">
                    <a:lumMod val="50000"/>
                    <a:lumOff val="50000"/>
                  </a:schemeClr>
                </a:solidFill>
                <a:latin typeface="Trebuchet MS" pitchFamily="34" charset="0"/>
              </a:rPr>
              <a:t>12.3 	The </a:t>
            </a:r>
            <a:r>
              <a:rPr lang="en-US" altLang="en-US" sz="2400" i="1" dirty="0">
                <a:solidFill>
                  <a:schemeClr val="tx1">
                    <a:lumMod val="50000"/>
                    <a:lumOff val="50000"/>
                  </a:schemeClr>
                </a:solidFill>
                <a:latin typeface="Trebuchet MS" pitchFamily="34" charset="0"/>
              </a:rPr>
              <a:t>p</a:t>
            </a:r>
            <a:r>
              <a:rPr lang="en-US" altLang="en-US" sz="2400" dirty="0">
                <a:solidFill>
                  <a:schemeClr val="tx1">
                    <a:lumMod val="50000"/>
                    <a:lumOff val="50000"/>
                  </a:schemeClr>
                </a:solidFill>
                <a:latin typeface="Trebuchet MS" pitchFamily="34" charset="0"/>
              </a:rPr>
              <a:t>-value of a test of hypothesis</a:t>
            </a:r>
          </a:p>
          <a:p>
            <a:pPr marL="0" indent="0" algn="just" eaLnBrk="1" hangingPunct="1">
              <a:buFont typeface="Arial" pitchFamily="34" charset="0"/>
              <a:buNone/>
            </a:pPr>
            <a:r>
              <a:rPr lang="en-US" altLang="en-US" sz="2400" dirty="0">
                <a:solidFill>
                  <a:schemeClr val="tx1">
                    <a:lumMod val="50000"/>
                    <a:lumOff val="50000"/>
                  </a:schemeClr>
                </a:solidFill>
                <a:latin typeface="Trebuchet MS" pitchFamily="34" charset="0"/>
              </a:rPr>
              <a:t>12.4 	Testing the population mean when the variance σ</a:t>
            </a:r>
            <a:r>
              <a:rPr lang="en-US" altLang="en-US" sz="2400" baseline="30000" dirty="0">
                <a:solidFill>
                  <a:schemeClr val="tx1">
                    <a:lumMod val="50000"/>
                    <a:lumOff val="50000"/>
                  </a:schemeClr>
                </a:solidFill>
                <a:latin typeface="Trebuchet MS" pitchFamily="34" charset="0"/>
              </a:rPr>
              <a:t>2</a:t>
            </a:r>
            <a:r>
              <a:rPr lang="en-US" altLang="en-US" sz="2400" dirty="0">
                <a:solidFill>
                  <a:schemeClr val="tx1">
                    <a:lumMod val="50000"/>
                    <a:lumOff val="50000"/>
                  </a:schemeClr>
                </a:solidFill>
                <a:latin typeface="Trebuchet MS" pitchFamily="34" charset="0"/>
              </a:rPr>
              <a:t> 		is unknown</a:t>
            </a:r>
          </a:p>
          <a:p>
            <a:pPr marL="0" indent="0" algn="just" eaLnBrk="1" hangingPunct="1">
              <a:buFont typeface="Arial" pitchFamily="34" charset="0"/>
              <a:buNone/>
            </a:pPr>
            <a:r>
              <a:rPr lang="en-US" altLang="en-US" sz="2400" dirty="0">
                <a:solidFill>
                  <a:schemeClr val="tx1">
                    <a:lumMod val="50000"/>
                    <a:lumOff val="50000"/>
                  </a:schemeClr>
                </a:solidFill>
                <a:latin typeface="Trebuchet MS" pitchFamily="34" charset="0"/>
              </a:rPr>
              <a:t>12.5 	Calculating the probability of a Type II error</a:t>
            </a:r>
          </a:p>
          <a:p>
            <a:pPr marL="0" indent="0" algn="just" eaLnBrk="1" hangingPunct="1">
              <a:buFont typeface="Arial" pitchFamily="34" charset="0"/>
              <a:buNone/>
            </a:pPr>
            <a:r>
              <a:rPr lang="en-US" altLang="en-US" sz="2400" dirty="0">
                <a:solidFill>
                  <a:schemeClr val="tx1">
                    <a:lumMod val="50000"/>
                    <a:lumOff val="50000"/>
                  </a:schemeClr>
                </a:solidFill>
                <a:latin typeface="Trebuchet MS" pitchFamily="34" charset="0"/>
              </a:rPr>
              <a:t>12.6 	Testing the population proportion</a:t>
            </a:r>
            <a:endParaRPr lang="en-AU" altLang="en-US" sz="2400" dirty="0">
              <a:solidFill>
                <a:schemeClr val="tx1">
                  <a:lumMod val="50000"/>
                  <a:lumOff val="50000"/>
                </a:schemeClr>
              </a:solidFill>
              <a:latin typeface="Trebuchet MS"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bwMode="auto">
          <a:xfrm>
            <a:off x="539750" y="333375"/>
            <a:ext cx="7772400" cy="735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algn="just" fontAlgn="base">
              <a:spcAft>
                <a:spcPct val="0"/>
              </a:spcAft>
            </a:pPr>
            <a:r>
              <a:rPr altLang="en-US" sz="3600" cap="none" dirty="0">
                <a:solidFill>
                  <a:srgbClr val="EA0088"/>
                </a:solidFill>
                <a:latin typeface="Trebuchet MS" pitchFamily="34" charset="0"/>
                <a:ea typeface="MS PGothic" pitchFamily="34" charset="-128"/>
              </a:rPr>
              <a:t>Two-tail test</a:t>
            </a:r>
          </a:p>
        </p:txBody>
      </p:sp>
      <p:pic>
        <p:nvPicPr>
          <p:cNvPr id="72708"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b="14291"/>
          <a:stretch>
            <a:fillRect/>
          </a:stretch>
        </p:blipFill>
        <p:spPr bwMode="auto">
          <a:xfrm>
            <a:off x="4716463" y="2227263"/>
            <a:ext cx="3871912"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72709" name="TextBox 5"/>
              <p:cNvSpPr txBox="1">
                <a:spLocks noChangeArrowheads="1"/>
              </p:cNvSpPr>
              <p:nvPr/>
            </p:nvSpPr>
            <p:spPr bwMode="auto">
              <a:xfrm>
                <a:off x="0" y="4076700"/>
                <a:ext cx="9144000" cy="193899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just"/>
                <a:r>
                  <a:rPr lang="en-US" altLang="en-US" sz="2000" baseline="0" dirty="0">
                    <a:latin typeface="Trebuchet MS" pitchFamily="34" charset="0"/>
                  </a:rPr>
                  <a:t>If the selected sample gives a sample mean value either very much larger or very much smaller than μ</a:t>
                </a:r>
                <a:r>
                  <a:rPr lang="en-US" altLang="en-US" sz="2000" dirty="0">
                    <a:latin typeface="Trebuchet MS" pitchFamily="34" charset="0"/>
                  </a:rPr>
                  <a:t>0</a:t>
                </a:r>
                <a:r>
                  <a:rPr lang="en-US" altLang="en-US" sz="2000" baseline="0" dirty="0">
                    <a:latin typeface="Trebuchet MS" pitchFamily="34" charset="0"/>
                  </a:rPr>
                  <a:t>, then we should reject H</a:t>
                </a:r>
                <a:r>
                  <a:rPr lang="en-US" altLang="en-US" sz="2000" dirty="0">
                    <a:latin typeface="Trebuchet MS" pitchFamily="34" charset="0"/>
                  </a:rPr>
                  <a:t>0</a:t>
                </a:r>
                <a:r>
                  <a:rPr lang="en-US" altLang="en-US" sz="2000" baseline="0" dirty="0">
                    <a:latin typeface="Trebuchet MS" pitchFamily="34" charset="0"/>
                  </a:rPr>
                  <a:t> for either larger or smaller values of </a:t>
                </a:r>
                <a14:m>
                  <m:oMath xmlns:m="http://schemas.openxmlformats.org/officeDocument/2006/math">
                    <m:acc>
                      <m:accPr>
                        <m:chr m:val="̅"/>
                        <m:ctrlPr>
                          <a:rPr lang="en-US" altLang="en-US" sz="2000" i="1" baseline="0" smtClean="0">
                            <a:latin typeface="Cambria Math" panose="02040503050406030204" pitchFamily="18" charset="0"/>
                          </a:rPr>
                        </m:ctrlPr>
                      </m:accPr>
                      <m:e>
                        <m:r>
                          <a:rPr lang="en-AU" altLang="en-US" sz="2000" b="0" i="1" baseline="0" smtClean="0">
                            <a:latin typeface="Cambria Math"/>
                          </a:rPr>
                          <m:t>𝑋</m:t>
                        </m:r>
                      </m:e>
                    </m:acc>
                  </m:oMath>
                </a14:m>
                <a:r>
                  <a:rPr lang="en-US" altLang="en-US" sz="2000" baseline="0" dirty="0">
                    <a:latin typeface="Trebuchet MS" pitchFamily="34" charset="0"/>
                  </a:rPr>
                  <a:t>. That is, the rejection region in this case will be both tails of the sampling distribution of the test statistic. Since P(reject H</a:t>
                </a:r>
                <a:r>
                  <a:rPr lang="en-US" altLang="en-US" sz="2000" dirty="0">
                    <a:latin typeface="Trebuchet MS" pitchFamily="34" charset="0"/>
                  </a:rPr>
                  <a:t>0</a:t>
                </a:r>
                <a:r>
                  <a:rPr lang="en-US" altLang="en-US" sz="2000" baseline="0" dirty="0">
                    <a:latin typeface="Trebuchet MS" pitchFamily="34" charset="0"/>
                  </a:rPr>
                  <a:t>|H</a:t>
                </a:r>
                <a:r>
                  <a:rPr lang="en-US" altLang="en-US" sz="2000" dirty="0">
                    <a:latin typeface="Trebuchet MS" pitchFamily="34" charset="0"/>
                  </a:rPr>
                  <a:t>0</a:t>
                </a:r>
                <a:r>
                  <a:rPr lang="en-US" altLang="en-US" sz="2000" baseline="0" dirty="0">
                    <a:latin typeface="Trebuchet MS" pitchFamily="34" charset="0"/>
                  </a:rPr>
                  <a:t> is true) = </a:t>
                </a:r>
                <a:r>
                  <a:rPr lang="en-US" altLang="en-US" sz="2000" baseline="0" dirty="0">
                    <a:latin typeface="Trebuchet MS" pitchFamily="34" charset="0"/>
                    <a:sym typeface="Symbol"/>
                  </a:rPr>
                  <a:t></a:t>
                </a:r>
                <a:r>
                  <a:rPr lang="en-US" altLang="en-US" sz="2000" baseline="0" dirty="0">
                    <a:latin typeface="Trebuchet MS" pitchFamily="34" charset="0"/>
                  </a:rPr>
                  <a:t> and the distribution is symmetric, the </a:t>
                </a:r>
                <a:r>
                  <a:rPr lang="en-US" altLang="en-US" sz="2000" baseline="0" dirty="0">
                    <a:solidFill>
                      <a:srgbClr val="C00000"/>
                    </a:solidFill>
                    <a:latin typeface="Trebuchet MS" pitchFamily="34" charset="0"/>
                  </a:rPr>
                  <a:t>area of each tail </a:t>
                </a:r>
                <a:r>
                  <a:rPr lang="en-US" altLang="en-US" sz="2000" baseline="0" dirty="0">
                    <a:latin typeface="Trebuchet MS" pitchFamily="34" charset="0"/>
                  </a:rPr>
                  <a:t>will be equal       to </a:t>
                </a:r>
                <a:r>
                  <a:rPr lang="en-US" altLang="en-US" sz="2000" baseline="0" dirty="0">
                    <a:latin typeface="Trebuchet MS" pitchFamily="34" charset="0"/>
                    <a:sym typeface="Symbol"/>
                  </a:rPr>
                  <a:t></a:t>
                </a:r>
                <a:r>
                  <a:rPr lang="en-US" altLang="en-US" sz="2000" baseline="0" dirty="0">
                    <a:latin typeface="Trebuchet MS" pitchFamily="34" charset="0"/>
                  </a:rPr>
                  <a:t>/2.</a:t>
                </a:r>
              </a:p>
            </p:txBody>
          </p:sp>
        </mc:Choice>
        <mc:Fallback xmlns="">
          <p:sp>
            <p:nvSpPr>
              <p:cNvPr id="72709" name="TextBox 5"/>
              <p:cNvSpPr txBox="1">
                <a:spLocks noRot="1" noChangeAspect="1" noMove="1" noResize="1" noEditPoints="1" noAdjustHandles="1" noChangeArrowheads="1" noChangeShapeType="1" noTextEdit="1"/>
              </p:cNvSpPr>
              <p:nvPr/>
            </p:nvSpPr>
            <p:spPr bwMode="auto">
              <a:xfrm>
                <a:off x="0" y="4076700"/>
                <a:ext cx="9144000" cy="1938992"/>
              </a:xfrm>
              <a:prstGeom prst="rect">
                <a:avLst/>
              </a:prstGeom>
              <a:blipFill rotWithShape="1">
                <a:blip r:embed="rId6" cstate="print"/>
                <a:stretch>
                  <a:fillRect l="-667" t="-1887" r="-667" b="-4717"/>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AU">
                    <a:noFill/>
                  </a:rPr>
                  <a:t> </a:t>
                </a:r>
              </a:p>
            </p:txBody>
          </p:sp>
        </mc:Fallback>
      </mc:AlternateContent>
      <p:sp>
        <p:nvSpPr>
          <p:cNvPr id="7" name="TextBox 6"/>
          <p:cNvSpPr txBox="1"/>
          <p:nvPr/>
        </p:nvSpPr>
        <p:spPr>
          <a:xfrm>
            <a:off x="6011863" y="3267075"/>
            <a:ext cx="1152525" cy="400050"/>
          </a:xfrm>
          <a:prstGeom prst="rect">
            <a:avLst/>
          </a:prstGeom>
          <a:solidFill>
            <a:srgbClr val="FFFFFF"/>
          </a:solidFill>
          <a:ln>
            <a:solidFill>
              <a:srgbClr val="FFFFFF"/>
            </a:solidFill>
          </a:ln>
        </p:spPr>
        <p:style>
          <a:lnRef idx="2">
            <a:schemeClr val="accent6"/>
          </a:lnRef>
          <a:fillRef idx="1">
            <a:schemeClr val="lt1"/>
          </a:fillRef>
          <a:effectRef idx="0">
            <a:schemeClr val="accent6"/>
          </a:effectRef>
          <a:fontRef idx="minor">
            <a:schemeClr val="dk1"/>
          </a:fontRef>
        </p:style>
        <p:txBody>
          <a:bodyP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sz="1000" baseline="0">
                <a:solidFill>
                  <a:srgbClr val="002060"/>
                </a:solidFill>
                <a:latin typeface="Trebuchet MS" pitchFamily="34" charset="0"/>
              </a:rPr>
              <a:t>H</a:t>
            </a:r>
            <a:r>
              <a:rPr lang="en-US" altLang="en-US" sz="1000">
                <a:solidFill>
                  <a:srgbClr val="002060"/>
                </a:solidFill>
                <a:latin typeface="Trebuchet MS" pitchFamily="34" charset="0"/>
              </a:rPr>
              <a:t>0</a:t>
            </a:r>
            <a:r>
              <a:rPr lang="en-US" altLang="en-US" sz="1000" baseline="0">
                <a:solidFill>
                  <a:srgbClr val="002060"/>
                </a:solidFill>
                <a:latin typeface="Trebuchet MS" pitchFamily="34" charset="0"/>
              </a:rPr>
              <a:t>: μ=μ</a:t>
            </a:r>
            <a:r>
              <a:rPr lang="en-US" altLang="en-US" sz="1000">
                <a:solidFill>
                  <a:srgbClr val="002060"/>
                </a:solidFill>
                <a:latin typeface="Trebuchet MS" pitchFamily="34" charset="0"/>
              </a:rPr>
              <a:t>0</a:t>
            </a:r>
            <a:endParaRPr lang="en-US" altLang="en-US" sz="1000" baseline="0">
              <a:solidFill>
                <a:srgbClr val="002060"/>
              </a:solidFill>
              <a:latin typeface="Trebuchet MS" pitchFamily="34" charset="0"/>
            </a:endParaRPr>
          </a:p>
          <a:p>
            <a:pPr algn="ctr"/>
            <a:r>
              <a:rPr lang="en-US" altLang="en-US" sz="1000" baseline="0">
                <a:solidFill>
                  <a:srgbClr val="002060"/>
                </a:solidFill>
                <a:latin typeface="Trebuchet MS" pitchFamily="34" charset="0"/>
              </a:rPr>
              <a:t>H</a:t>
            </a:r>
            <a:r>
              <a:rPr lang="en-US" altLang="en-US" sz="1000">
                <a:solidFill>
                  <a:srgbClr val="002060"/>
                </a:solidFill>
                <a:latin typeface="Trebuchet MS" pitchFamily="34" charset="0"/>
              </a:rPr>
              <a:t>A</a:t>
            </a:r>
            <a:r>
              <a:rPr lang="en-US" altLang="en-US" sz="1000" baseline="0">
                <a:solidFill>
                  <a:srgbClr val="002060"/>
                </a:solidFill>
                <a:latin typeface="Trebuchet MS" pitchFamily="34" charset="0"/>
              </a:rPr>
              <a:t>: μ≠μ</a:t>
            </a:r>
            <a:r>
              <a:rPr lang="en-US" altLang="en-US" sz="1000">
                <a:solidFill>
                  <a:srgbClr val="002060"/>
                </a:solidFill>
                <a:latin typeface="Trebuchet MS" pitchFamily="34" charset="0"/>
              </a:rPr>
              <a:t>0</a:t>
            </a:r>
            <a:endParaRPr lang="en-US" altLang="en-US" sz="1000" baseline="0">
              <a:solidFill>
                <a:srgbClr val="002060"/>
              </a:solidFill>
              <a:latin typeface="Trebuchet MS" pitchFamily="34" charset="0"/>
            </a:endParaRPr>
          </a:p>
        </p:txBody>
      </p:sp>
      <p:pic>
        <p:nvPicPr>
          <p:cNvPr id="7271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b="14291"/>
          <a:stretch>
            <a:fillRect/>
          </a:stretch>
        </p:blipFill>
        <p:spPr bwMode="auto">
          <a:xfrm>
            <a:off x="627063" y="2205038"/>
            <a:ext cx="38735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1924050" y="3244850"/>
            <a:ext cx="1150938" cy="400050"/>
          </a:xfrm>
          <a:prstGeom prst="rect">
            <a:avLst/>
          </a:prstGeom>
          <a:solidFill>
            <a:srgbClr val="FFFFFF"/>
          </a:solidFill>
          <a:ln>
            <a:solidFill>
              <a:srgbClr val="FFFFFF"/>
            </a:solidFill>
          </a:ln>
        </p:spPr>
        <p:style>
          <a:lnRef idx="2">
            <a:schemeClr val="accent6"/>
          </a:lnRef>
          <a:fillRef idx="1">
            <a:schemeClr val="lt1"/>
          </a:fillRef>
          <a:effectRef idx="0">
            <a:schemeClr val="accent6"/>
          </a:effectRef>
          <a:fontRef idx="minor">
            <a:schemeClr val="dk1"/>
          </a:fontRef>
        </p:style>
        <p:txBody>
          <a:bodyP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sz="1000" baseline="0">
                <a:solidFill>
                  <a:srgbClr val="002060"/>
                </a:solidFill>
                <a:latin typeface="Trebuchet MS" pitchFamily="34" charset="0"/>
              </a:rPr>
              <a:t>H</a:t>
            </a:r>
            <a:r>
              <a:rPr lang="en-US" altLang="en-US" sz="1000">
                <a:solidFill>
                  <a:srgbClr val="002060"/>
                </a:solidFill>
                <a:latin typeface="Trebuchet MS" pitchFamily="34" charset="0"/>
              </a:rPr>
              <a:t>0</a:t>
            </a:r>
            <a:r>
              <a:rPr lang="en-US" altLang="en-US" sz="1000" baseline="0">
                <a:solidFill>
                  <a:srgbClr val="002060"/>
                </a:solidFill>
                <a:latin typeface="Trebuchet MS" pitchFamily="34" charset="0"/>
              </a:rPr>
              <a:t>: μ=μ</a:t>
            </a:r>
            <a:r>
              <a:rPr lang="en-US" altLang="en-US" sz="1000">
                <a:solidFill>
                  <a:srgbClr val="002060"/>
                </a:solidFill>
                <a:latin typeface="Trebuchet MS" pitchFamily="34" charset="0"/>
              </a:rPr>
              <a:t>0</a:t>
            </a:r>
            <a:endParaRPr lang="en-US" altLang="en-US" sz="1000" baseline="0">
              <a:solidFill>
                <a:srgbClr val="002060"/>
              </a:solidFill>
              <a:latin typeface="Trebuchet MS" pitchFamily="34" charset="0"/>
            </a:endParaRPr>
          </a:p>
          <a:p>
            <a:pPr algn="ctr"/>
            <a:r>
              <a:rPr lang="en-US" altLang="en-US" sz="1000" baseline="0">
                <a:solidFill>
                  <a:srgbClr val="002060"/>
                </a:solidFill>
                <a:latin typeface="Trebuchet MS" pitchFamily="34" charset="0"/>
              </a:rPr>
              <a:t>H</a:t>
            </a:r>
            <a:r>
              <a:rPr lang="en-US" altLang="en-US" sz="1000">
                <a:solidFill>
                  <a:srgbClr val="002060"/>
                </a:solidFill>
                <a:latin typeface="Trebuchet MS" pitchFamily="34" charset="0"/>
              </a:rPr>
              <a:t>A</a:t>
            </a:r>
            <a:r>
              <a:rPr lang="en-US" altLang="en-US" sz="1000" baseline="0">
                <a:solidFill>
                  <a:srgbClr val="002060"/>
                </a:solidFill>
                <a:latin typeface="Trebuchet MS" pitchFamily="34" charset="0"/>
              </a:rPr>
              <a:t>: μ≠μ</a:t>
            </a:r>
            <a:r>
              <a:rPr lang="en-US" altLang="en-US" sz="1000">
                <a:solidFill>
                  <a:srgbClr val="002060"/>
                </a:solidFill>
                <a:latin typeface="Trebuchet MS" pitchFamily="34" charset="0"/>
              </a:rPr>
              <a:t>0</a:t>
            </a:r>
            <a:endParaRPr lang="en-US" altLang="en-US" sz="1000" baseline="0">
              <a:solidFill>
                <a:srgbClr val="002060"/>
              </a:solidFill>
              <a:latin typeface="Trebuchet MS" pitchFamily="34" charset="0"/>
            </a:endParaRPr>
          </a:p>
        </p:txBody>
      </p:sp>
      <p:graphicFrame>
        <p:nvGraphicFramePr>
          <p:cNvPr id="72713" name="Object 11"/>
          <p:cNvGraphicFramePr>
            <a:graphicFrameLocks noChangeAspect="1"/>
          </p:cNvGraphicFramePr>
          <p:nvPr/>
        </p:nvGraphicFramePr>
        <p:xfrm>
          <a:off x="1619250" y="3789363"/>
          <a:ext cx="254000" cy="215900"/>
        </p:xfrm>
        <a:graphic>
          <a:graphicData uri="http://schemas.openxmlformats.org/presentationml/2006/ole">
            <mc:AlternateContent xmlns:mc="http://schemas.openxmlformats.org/markup-compatibility/2006">
              <mc:Choice xmlns:v="urn:schemas-microsoft-com:vml" Requires="v">
                <p:oleObj spid="_x0000_s72975" name="Equation" r:id="rId7" imgW="237600" imgH="200880" progId="Equation.3">
                  <p:embed/>
                </p:oleObj>
              </mc:Choice>
              <mc:Fallback>
                <p:oleObj name="Equation" r:id="rId7" imgW="237600" imgH="200880" progId="Equation.3">
                  <p:embed/>
                  <p:pic>
                    <p:nvPicPr>
                      <p:cNvPr id="0" name="Picture 20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3789363"/>
                        <a:ext cx="2540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14" name="Object 13"/>
          <p:cNvGraphicFramePr>
            <a:graphicFrameLocks noChangeAspect="1"/>
          </p:cNvGraphicFramePr>
          <p:nvPr/>
        </p:nvGraphicFramePr>
        <p:xfrm>
          <a:off x="3182938" y="3860800"/>
          <a:ext cx="165100" cy="215900"/>
        </p:xfrm>
        <a:graphic>
          <a:graphicData uri="http://schemas.openxmlformats.org/presentationml/2006/ole">
            <mc:AlternateContent xmlns:mc="http://schemas.openxmlformats.org/markup-compatibility/2006">
              <mc:Choice xmlns:v="urn:schemas-microsoft-com:vml" Requires="v">
                <p:oleObj spid="_x0000_s72976" name="Equation" r:id="rId9" imgW="155160" imgH="200880" progId="Equation.3">
                  <p:embed/>
                </p:oleObj>
              </mc:Choice>
              <mc:Fallback>
                <p:oleObj name="Equation" r:id="rId9" imgW="155160" imgH="200880" progId="Equation.3">
                  <p:embed/>
                  <p:pic>
                    <p:nvPicPr>
                      <p:cNvPr id="0" name="Picture 20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82938" y="3860800"/>
                        <a:ext cx="1651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30</a:t>
            </a:fld>
            <a:endParaRPr lang="en-AU" altLang="en-US" sz="1400" b="1" baseline="0" dirty="0">
              <a:latin typeface="Trebuchet MS" pitchFamily="34" charset="0"/>
            </a:endParaRPr>
          </a:p>
        </p:txBody>
      </p:sp>
      <p:sp>
        <p:nvSpPr>
          <p:cNvPr id="13" name="TextBox 8"/>
          <p:cNvSpPr txBox="1">
            <a:spLocks noChangeArrowheads="1"/>
          </p:cNvSpPr>
          <p:nvPr/>
        </p:nvSpPr>
        <p:spPr bwMode="auto">
          <a:xfrm>
            <a:off x="5580112" y="3717032"/>
            <a:ext cx="461986"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1100" baseline="0" dirty="0">
                <a:latin typeface="Trebuchet MS" pitchFamily="34" charset="0"/>
              </a:rPr>
              <a:t>-z</a:t>
            </a:r>
            <a:r>
              <a:rPr lang="en-US" altLang="en-US" sz="1100" dirty="0">
                <a:latin typeface="Trebuchet MS" pitchFamily="34" charset="0"/>
                <a:sym typeface="Symbol"/>
              </a:rPr>
              <a:t>/2</a:t>
            </a:r>
            <a:endParaRPr lang="en-US" altLang="en-US" sz="1100" baseline="0" dirty="0">
              <a:latin typeface="Trebuchet MS" pitchFamily="34" charset="0"/>
            </a:endParaRPr>
          </a:p>
          <a:p>
            <a:endParaRPr lang="en-US" altLang="en-US" sz="1100" dirty="0"/>
          </a:p>
        </p:txBody>
      </p:sp>
      <p:sp>
        <p:nvSpPr>
          <p:cNvPr id="14" name="TextBox 8"/>
          <p:cNvSpPr txBox="1">
            <a:spLocks noChangeArrowheads="1"/>
          </p:cNvSpPr>
          <p:nvPr/>
        </p:nvSpPr>
        <p:spPr bwMode="auto">
          <a:xfrm>
            <a:off x="7344092" y="3738919"/>
            <a:ext cx="410690"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1100" baseline="0" dirty="0">
                <a:latin typeface="Trebuchet MS" pitchFamily="34" charset="0"/>
              </a:rPr>
              <a:t>z</a:t>
            </a:r>
            <a:r>
              <a:rPr lang="en-US" altLang="en-US" sz="1100" dirty="0">
                <a:latin typeface="Trebuchet MS" pitchFamily="34" charset="0"/>
                <a:sym typeface="Symbol"/>
              </a:rPr>
              <a:t>/2</a:t>
            </a:r>
            <a:endParaRPr lang="en-US" altLang="en-US" sz="1100" baseline="0" dirty="0">
              <a:latin typeface="Trebuchet MS" pitchFamily="34" charset="0"/>
            </a:endParaRPr>
          </a:p>
          <a:p>
            <a:endParaRPr lang="en-US" altLang="en-US" sz="1100" dirty="0"/>
          </a:p>
        </p:txBody>
      </p:sp>
      <p:sp>
        <p:nvSpPr>
          <p:cNvPr id="15" name="TextBox 7"/>
          <p:cNvSpPr txBox="1">
            <a:spLocks noChangeArrowheads="1"/>
          </p:cNvSpPr>
          <p:nvPr/>
        </p:nvSpPr>
        <p:spPr bwMode="auto">
          <a:xfrm>
            <a:off x="5762626" y="620713"/>
            <a:ext cx="2697162"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1800" baseline="0" dirty="0">
                <a:latin typeface="Trebuchet MS" pitchFamily="34" charset="0"/>
              </a:rPr>
              <a:t>Hypothesis to test:</a:t>
            </a:r>
          </a:p>
          <a:p>
            <a:r>
              <a:rPr lang="en-US" altLang="en-US" sz="1800" baseline="0" dirty="0">
                <a:latin typeface="Trebuchet MS" pitchFamily="34" charset="0"/>
              </a:rPr>
              <a:t>  H</a:t>
            </a:r>
            <a:r>
              <a:rPr lang="en-US" altLang="en-US" sz="1800" dirty="0">
                <a:latin typeface="Trebuchet MS" pitchFamily="34" charset="0"/>
              </a:rPr>
              <a:t>0</a:t>
            </a:r>
            <a:r>
              <a:rPr lang="en-US" altLang="en-US" sz="1800" baseline="0" dirty="0">
                <a:latin typeface="Trebuchet MS" pitchFamily="34" charset="0"/>
              </a:rPr>
              <a:t>: μ=μ</a:t>
            </a:r>
            <a:r>
              <a:rPr lang="en-US" altLang="en-US" sz="1800" dirty="0">
                <a:latin typeface="Trebuchet MS" pitchFamily="34" charset="0"/>
              </a:rPr>
              <a:t>0</a:t>
            </a:r>
            <a:endParaRPr lang="en-US" altLang="en-US" sz="1800" baseline="0" dirty="0">
              <a:latin typeface="Trebuchet MS" pitchFamily="34" charset="0"/>
            </a:endParaRPr>
          </a:p>
          <a:p>
            <a:r>
              <a:rPr lang="en-US" altLang="en-US" sz="1800" baseline="0" dirty="0">
                <a:latin typeface="Trebuchet MS" pitchFamily="34" charset="0"/>
              </a:rPr>
              <a:t>  H</a:t>
            </a:r>
            <a:r>
              <a:rPr lang="en-US" altLang="en-US" sz="1800" dirty="0">
                <a:latin typeface="Trebuchet MS" pitchFamily="34" charset="0"/>
              </a:rPr>
              <a:t>A</a:t>
            </a:r>
            <a:r>
              <a:rPr lang="en-US" altLang="en-US" sz="1800" baseline="0" dirty="0">
                <a:latin typeface="Trebuchet MS" pitchFamily="34" charset="0"/>
              </a:rPr>
              <a:t>: μ</a:t>
            </a:r>
            <a:r>
              <a:rPr lang="en-US" altLang="en-US" sz="1800" baseline="0" dirty="0">
                <a:latin typeface="Trebuchet MS" pitchFamily="34" charset="0"/>
                <a:sym typeface="Symbol"/>
              </a:rPr>
              <a:t></a:t>
            </a:r>
            <a:r>
              <a:rPr lang="en-US" altLang="en-US" sz="1800" baseline="0" dirty="0">
                <a:latin typeface="Trebuchet MS" pitchFamily="34" charset="0"/>
              </a:rPr>
              <a:t>μ</a:t>
            </a:r>
            <a:r>
              <a:rPr lang="en-US" altLang="en-US" sz="1800" dirty="0">
                <a:latin typeface="Trebuchet MS" pitchFamily="34" charset="0"/>
              </a:rPr>
              <a:t>0</a:t>
            </a:r>
            <a:endParaRPr lang="en-US" altLang="en-US" sz="1800" baseline="0" dirty="0">
              <a:latin typeface="Trebuchet MS" pitchFamily="34" charset="0"/>
            </a:endParaRPr>
          </a:p>
          <a:p>
            <a:r>
              <a:rPr lang="en-US" altLang="en-US" sz="1800" baseline="0" dirty="0">
                <a:latin typeface="Trebuchet MS" pitchFamily="34" charset="0"/>
              </a:rPr>
              <a:t>Level of significance = </a:t>
            </a:r>
            <a:r>
              <a:rPr lang="en-US" altLang="en-US" sz="1800" baseline="0" dirty="0">
                <a:latin typeface="Trebuchet MS" pitchFamily="34" charset="0"/>
                <a:sym typeface="Symbol"/>
              </a:rPr>
              <a:t></a:t>
            </a:r>
            <a:endParaRPr lang="en-US" altLang="en-US" sz="1800" baseline="0" dirty="0">
              <a:latin typeface="Trebuchet MS" pitchFamily="34" charset="0"/>
            </a:endParaRPr>
          </a:p>
          <a:p>
            <a:endParaRPr lang="en-US" altLang="en-US" sz="1800" baseline="0" dirty="0">
              <a:latin typeface="Trebuchet MS" pitchFamily="34" charset="0"/>
            </a:endParaRPr>
          </a:p>
        </p:txBody>
      </p:sp>
      <p:sp>
        <p:nvSpPr>
          <p:cNvPr id="16" name="TextBox 8"/>
          <p:cNvSpPr txBox="1">
            <a:spLocks noChangeArrowheads="1"/>
          </p:cNvSpPr>
          <p:nvPr/>
        </p:nvSpPr>
        <p:spPr bwMode="auto">
          <a:xfrm>
            <a:off x="6473836" y="3717032"/>
            <a:ext cx="258404"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1100" baseline="0" dirty="0">
                <a:latin typeface="Trebuchet MS" pitchFamily="34" charset="0"/>
              </a:rPr>
              <a:t>0</a:t>
            </a:r>
          </a:p>
          <a:p>
            <a:endParaRPr lang="en-US" altLang="en-US" sz="1100" dirty="0"/>
          </a:p>
        </p:txBody>
      </p:sp>
      <p:graphicFrame>
        <p:nvGraphicFramePr>
          <p:cNvPr id="2" name="Object 1"/>
          <p:cNvGraphicFramePr>
            <a:graphicFrameLocks noChangeAspect="1"/>
          </p:cNvGraphicFramePr>
          <p:nvPr>
            <p:extLst>
              <p:ext uri="{D42A27DB-BD31-4B8C-83A1-F6EECF244321}">
                <p14:modId xmlns:p14="http://schemas.microsoft.com/office/powerpoint/2010/main" val="80126612"/>
              </p:ext>
            </p:extLst>
          </p:nvPr>
        </p:nvGraphicFramePr>
        <p:xfrm>
          <a:off x="4077023" y="3709988"/>
          <a:ext cx="134937" cy="296862"/>
        </p:xfrm>
        <a:graphic>
          <a:graphicData uri="http://schemas.openxmlformats.org/presentationml/2006/ole">
            <mc:AlternateContent xmlns:mc="http://schemas.openxmlformats.org/markup-compatibility/2006">
              <mc:Choice xmlns:v="urn:schemas-microsoft-com:vml" Requires="v">
                <p:oleObj spid="_x0000_s72977" name="Equation" r:id="rId11" imgW="126780" imgH="164814" progId="Equation.DSMT4">
                  <p:embed/>
                </p:oleObj>
              </mc:Choice>
              <mc:Fallback>
                <p:oleObj name="Equation" r:id="rId11" imgW="126780" imgH="164814" progId="Equation.DSMT4">
                  <p:embed/>
                  <p:pic>
                    <p:nvPicPr>
                      <p:cNvPr id="0" name="Picture 20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7023" y="3709988"/>
                        <a:ext cx="134937" cy="296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bwMode="auto">
          <a:xfrm>
            <a:off x="539750" y="333375"/>
            <a:ext cx="8353425" cy="86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algn="just" fontAlgn="base">
              <a:spcAft>
                <a:spcPct val="0"/>
              </a:spcAft>
            </a:pPr>
            <a:r>
              <a:rPr altLang="en-US" sz="3200" cap="none" dirty="0">
                <a:solidFill>
                  <a:srgbClr val="EA0088"/>
                </a:solidFill>
                <a:latin typeface="Trebuchet MS" pitchFamily="34" charset="0"/>
                <a:ea typeface="MS PGothic" pitchFamily="34" charset="-128"/>
              </a:rPr>
              <a:t>One- and two-tail tests: A summary</a:t>
            </a:r>
          </a:p>
        </p:txBody>
      </p:sp>
      <p:graphicFrame>
        <p:nvGraphicFramePr>
          <p:cNvPr id="61443" name="Group 3"/>
          <p:cNvGraphicFramePr>
            <a:graphicFrameLocks noGrp="1"/>
          </p:cNvGraphicFramePr>
          <p:nvPr>
            <p:extLst>
              <p:ext uri="{D42A27DB-BD31-4B8C-83A1-F6EECF244321}">
                <p14:modId xmlns:p14="http://schemas.microsoft.com/office/powerpoint/2010/main" val="3514934351"/>
              </p:ext>
            </p:extLst>
          </p:nvPr>
        </p:nvGraphicFramePr>
        <p:xfrm>
          <a:off x="1143000" y="1332904"/>
          <a:ext cx="6858000" cy="3824288"/>
        </p:xfrm>
        <a:graphic>
          <a:graphicData uri="http://schemas.openxmlformats.org/drawingml/2006/table">
            <a:tbl>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1244600">
                <a:tc>
                  <a:txBody>
                    <a:bodyPr/>
                    <a:lstStyle>
                      <a:lvl1pPr>
                        <a:spcBef>
                          <a:spcPct val="20000"/>
                        </a:spcBef>
                        <a:buFont typeface="Arial" pitchFamily="34" charset="0"/>
                        <a:defRPr sz="2800">
                          <a:solidFill>
                            <a:schemeClr val="tx1"/>
                          </a:solidFill>
                          <a:latin typeface="Arial" pitchFamily="34" charset="0"/>
                          <a:ea typeface="MS PGothic" pitchFamily="34" charset="-128"/>
                        </a:defRPr>
                      </a:lvl1pPr>
                      <a:lvl2pPr marL="742950" indent="-285750">
                        <a:spcBef>
                          <a:spcPct val="20000"/>
                        </a:spcBef>
                        <a:buFont typeface="Arial" pitchFamily="34" charset="0"/>
                        <a:defRPr sz="2400">
                          <a:solidFill>
                            <a:schemeClr val="tx1"/>
                          </a:solidFill>
                          <a:latin typeface="Arial" pitchFamily="34" charset="0"/>
                          <a:ea typeface="MS PGothic" pitchFamily="34" charset="-128"/>
                        </a:defRPr>
                      </a:lvl2pPr>
                      <a:lvl3pPr marL="1143000" indent="-228600">
                        <a:spcBef>
                          <a:spcPct val="20000"/>
                        </a:spcBef>
                        <a:buFont typeface="Arial" pitchFamily="34" charset="0"/>
                        <a:defRPr sz="2000">
                          <a:solidFill>
                            <a:schemeClr val="tx1"/>
                          </a:solidFill>
                          <a:latin typeface="Arial" pitchFamily="34" charset="0"/>
                          <a:ea typeface="MS PGothic" pitchFamily="34" charset="-128"/>
                        </a:defRPr>
                      </a:lvl3pPr>
                      <a:lvl4pPr marL="1600200" indent="-228600">
                        <a:spcBef>
                          <a:spcPct val="20000"/>
                        </a:spcBef>
                        <a:buFont typeface="Arial" pitchFamily="34" charset="0"/>
                        <a:defRPr>
                          <a:solidFill>
                            <a:schemeClr val="tx1"/>
                          </a:solidFill>
                          <a:latin typeface="Arial" pitchFamily="34" charset="0"/>
                          <a:ea typeface="MS PGothic" pitchFamily="34" charset="-128"/>
                        </a:defRPr>
                      </a:lvl4pPr>
                      <a:lvl5pPr marL="2057400" indent="-228600">
                        <a:spcBef>
                          <a:spcPct val="20000"/>
                        </a:spcBef>
                        <a:buFont typeface="Arial" pitchFamily="34" charset="0"/>
                        <a:defRPr>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Font typeface="Arial" pitchFamily="34" charset="0"/>
                        <a:defRPr>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Font typeface="Arial" pitchFamily="34" charset="0"/>
                        <a:defRPr>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Font typeface="Arial" pitchFamily="34" charset="0"/>
                        <a:defRPr>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Font typeface="Arial" pitchFamily="34" charset="0"/>
                        <a:defRPr>
                          <a:solidFill>
                            <a:schemeClr val="tx1"/>
                          </a:solidFill>
                          <a:latin typeface="Arial" pitchFamily="34" charset="0"/>
                          <a:ea typeface="MS PGothic"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ahoma" pitchFamily="34" charset="0"/>
                          <a:ea typeface="MS PGothic" pitchFamily="34" charset="-128"/>
                        </a:rPr>
                        <a:t>One-Tail Test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ahoma" pitchFamily="34" charset="0"/>
                          <a:ea typeface="MS PGothic" pitchFamily="34" charset="-128"/>
                        </a:rPr>
                        <a:t>(left tail)</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itchFamily="34" charset="0"/>
                        <a:defRPr sz="2800">
                          <a:solidFill>
                            <a:schemeClr val="tx1"/>
                          </a:solidFill>
                          <a:latin typeface="Arial" pitchFamily="34" charset="0"/>
                          <a:ea typeface="MS PGothic" pitchFamily="34" charset="-128"/>
                        </a:defRPr>
                      </a:lvl1pPr>
                      <a:lvl2pPr marL="742950" indent="-285750">
                        <a:spcBef>
                          <a:spcPct val="20000"/>
                        </a:spcBef>
                        <a:buFont typeface="Arial" pitchFamily="34" charset="0"/>
                        <a:defRPr sz="2400">
                          <a:solidFill>
                            <a:schemeClr val="tx1"/>
                          </a:solidFill>
                          <a:latin typeface="Arial" pitchFamily="34" charset="0"/>
                          <a:ea typeface="MS PGothic" pitchFamily="34" charset="-128"/>
                        </a:defRPr>
                      </a:lvl2pPr>
                      <a:lvl3pPr marL="1143000" indent="-228600">
                        <a:spcBef>
                          <a:spcPct val="20000"/>
                        </a:spcBef>
                        <a:buFont typeface="Arial" pitchFamily="34" charset="0"/>
                        <a:defRPr sz="2000">
                          <a:solidFill>
                            <a:schemeClr val="tx1"/>
                          </a:solidFill>
                          <a:latin typeface="Arial" pitchFamily="34" charset="0"/>
                          <a:ea typeface="MS PGothic" pitchFamily="34" charset="-128"/>
                        </a:defRPr>
                      </a:lvl3pPr>
                      <a:lvl4pPr marL="1600200" indent="-228600">
                        <a:spcBef>
                          <a:spcPct val="20000"/>
                        </a:spcBef>
                        <a:buFont typeface="Arial" pitchFamily="34" charset="0"/>
                        <a:defRPr>
                          <a:solidFill>
                            <a:schemeClr val="tx1"/>
                          </a:solidFill>
                          <a:latin typeface="Arial" pitchFamily="34" charset="0"/>
                          <a:ea typeface="MS PGothic" pitchFamily="34" charset="-128"/>
                        </a:defRPr>
                      </a:lvl4pPr>
                      <a:lvl5pPr marL="2057400" indent="-228600">
                        <a:spcBef>
                          <a:spcPct val="20000"/>
                        </a:spcBef>
                        <a:buFont typeface="Arial" pitchFamily="34" charset="0"/>
                        <a:defRPr>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Font typeface="Arial" pitchFamily="34" charset="0"/>
                        <a:defRPr>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Font typeface="Arial" pitchFamily="34" charset="0"/>
                        <a:defRPr>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Font typeface="Arial" pitchFamily="34" charset="0"/>
                        <a:defRPr>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Font typeface="Arial" pitchFamily="34" charset="0"/>
                        <a:defRPr>
                          <a:solidFill>
                            <a:schemeClr val="tx1"/>
                          </a:solidFill>
                          <a:latin typeface="Arial" pitchFamily="34" charset="0"/>
                          <a:ea typeface="MS PGothic"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ahoma" pitchFamily="34" charset="0"/>
                          <a:ea typeface="MS PGothic" pitchFamily="34" charset="-128"/>
                        </a:rPr>
                        <a:t>Two-Tail Test</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itchFamily="34" charset="0"/>
                        <a:defRPr sz="2800">
                          <a:solidFill>
                            <a:schemeClr val="tx1"/>
                          </a:solidFill>
                          <a:latin typeface="Arial" pitchFamily="34" charset="0"/>
                          <a:ea typeface="MS PGothic" pitchFamily="34" charset="-128"/>
                        </a:defRPr>
                      </a:lvl1pPr>
                      <a:lvl2pPr marL="742950" indent="-285750">
                        <a:spcBef>
                          <a:spcPct val="20000"/>
                        </a:spcBef>
                        <a:buFont typeface="Arial" pitchFamily="34" charset="0"/>
                        <a:defRPr sz="2400">
                          <a:solidFill>
                            <a:schemeClr val="tx1"/>
                          </a:solidFill>
                          <a:latin typeface="Arial" pitchFamily="34" charset="0"/>
                          <a:ea typeface="MS PGothic" pitchFamily="34" charset="-128"/>
                        </a:defRPr>
                      </a:lvl2pPr>
                      <a:lvl3pPr marL="1143000" indent="-228600">
                        <a:spcBef>
                          <a:spcPct val="20000"/>
                        </a:spcBef>
                        <a:buFont typeface="Arial" pitchFamily="34" charset="0"/>
                        <a:defRPr sz="2000">
                          <a:solidFill>
                            <a:schemeClr val="tx1"/>
                          </a:solidFill>
                          <a:latin typeface="Arial" pitchFamily="34" charset="0"/>
                          <a:ea typeface="MS PGothic" pitchFamily="34" charset="-128"/>
                        </a:defRPr>
                      </a:lvl3pPr>
                      <a:lvl4pPr marL="1600200" indent="-228600">
                        <a:spcBef>
                          <a:spcPct val="20000"/>
                        </a:spcBef>
                        <a:buFont typeface="Arial" pitchFamily="34" charset="0"/>
                        <a:defRPr>
                          <a:solidFill>
                            <a:schemeClr val="tx1"/>
                          </a:solidFill>
                          <a:latin typeface="Arial" pitchFamily="34" charset="0"/>
                          <a:ea typeface="MS PGothic" pitchFamily="34" charset="-128"/>
                        </a:defRPr>
                      </a:lvl4pPr>
                      <a:lvl5pPr marL="2057400" indent="-228600">
                        <a:spcBef>
                          <a:spcPct val="20000"/>
                        </a:spcBef>
                        <a:buFont typeface="Arial" pitchFamily="34" charset="0"/>
                        <a:defRPr>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Font typeface="Arial" pitchFamily="34" charset="0"/>
                        <a:defRPr>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Font typeface="Arial" pitchFamily="34" charset="0"/>
                        <a:defRPr>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Font typeface="Arial" pitchFamily="34" charset="0"/>
                        <a:defRPr>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Font typeface="Arial" pitchFamily="34" charset="0"/>
                        <a:defRPr>
                          <a:solidFill>
                            <a:schemeClr val="tx1"/>
                          </a:solidFill>
                          <a:latin typeface="Arial" pitchFamily="34" charset="0"/>
                          <a:ea typeface="MS PGothic"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ahoma" pitchFamily="34" charset="0"/>
                          <a:ea typeface="MS PGothic" pitchFamily="34" charset="-128"/>
                        </a:rPr>
                        <a:t>One-Tail Test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ahoma" pitchFamily="34" charset="0"/>
                          <a:ea typeface="MS PGothic" pitchFamily="34" charset="-128"/>
                        </a:rPr>
                        <a:t>(right tail)</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35088">
                <a:tc>
                  <a:txBody>
                    <a:bodyPr/>
                    <a:lstStyle>
                      <a:lvl1pPr>
                        <a:spcBef>
                          <a:spcPct val="20000"/>
                        </a:spcBef>
                        <a:buFont typeface="Arial" pitchFamily="34" charset="0"/>
                        <a:defRPr sz="2800">
                          <a:solidFill>
                            <a:schemeClr val="tx1"/>
                          </a:solidFill>
                          <a:latin typeface="Arial" pitchFamily="34" charset="0"/>
                          <a:ea typeface="MS PGothic" pitchFamily="34" charset="-128"/>
                        </a:defRPr>
                      </a:lvl1pPr>
                      <a:lvl2pPr marL="742950" indent="-285750">
                        <a:spcBef>
                          <a:spcPct val="20000"/>
                        </a:spcBef>
                        <a:buFont typeface="Arial" pitchFamily="34" charset="0"/>
                        <a:defRPr sz="2400">
                          <a:solidFill>
                            <a:schemeClr val="tx1"/>
                          </a:solidFill>
                          <a:latin typeface="Arial" pitchFamily="34" charset="0"/>
                          <a:ea typeface="MS PGothic" pitchFamily="34" charset="-128"/>
                        </a:defRPr>
                      </a:lvl2pPr>
                      <a:lvl3pPr marL="1143000" indent="-228600">
                        <a:spcBef>
                          <a:spcPct val="20000"/>
                        </a:spcBef>
                        <a:buFont typeface="Arial" pitchFamily="34" charset="0"/>
                        <a:defRPr sz="2000">
                          <a:solidFill>
                            <a:schemeClr val="tx1"/>
                          </a:solidFill>
                          <a:latin typeface="Arial" pitchFamily="34" charset="0"/>
                          <a:ea typeface="MS PGothic" pitchFamily="34" charset="-128"/>
                        </a:defRPr>
                      </a:lvl3pPr>
                      <a:lvl4pPr marL="1600200" indent="-228600">
                        <a:spcBef>
                          <a:spcPct val="20000"/>
                        </a:spcBef>
                        <a:buFont typeface="Arial" pitchFamily="34" charset="0"/>
                        <a:defRPr>
                          <a:solidFill>
                            <a:schemeClr val="tx1"/>
                          </a:solidFill>
                          <a:latin typeface="Arial" pitchFamily="34" charset="0"/>
                          <a:ea typeface="MS PGothic" pitchFamily="34" charset="-128"/>
                        </a:defRPr>
                      </a:lvl4pPr>
                      <a:lvl5pPr marL="2057400" indent="-228600">
                        <a:spcBef>
                          <a:spcPct val="20000"/>
                        </a:spcBef>
                        <a:buFont typeface="Arial" pitchFamily="34" charset="0"/>
                        <a:defRPr>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Font typeface="Arial" pitchFamily="34" charset="0"/>
                        <a:defRPr>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Font typeface="Arial" pitchFamily="34" charset="0"/>
                        <a:defRPr>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Font typeface="Arial" pitchFamily="34" charset="0"/>
                        <a:defRPr>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Font typeface="Arial" pitchFamily="34" charset="0"/>
                        <a:defRPr>
                          <a:solidFill>
                            <a:schemeClr val="tx1"/>
                          </a:solidFill>
                          <a:latin typeface="Arial" pitchFamily="34" charset="0"/>
                          <a:ea typeface="MS PGothic"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ahoma" pitchFamily="34" charset="0"/>
                          <a:ea typeface="MS PGothic" pitchFamily="34" charset="-128"/>
                        </a:rPr>
                        <a:t>H</a:t>
                      </a:r>
                      <a:r>
                        <a:rPr kumimoji="0" lang="en-US" altLang="en-US" sz="2400" b="0" i="0" u="none" strike="noStrike" cap="none" normalizeH="0" baseline="-25000">
                          <a:ln>
                            <a:noFill/>
                          </a:ln>
                          <a:solidFill>
                            <a:schemeClr val="tx1"/>
                          </a:solidFill>
                          <a:effectLst/>
                          <a:latin typeface="Tahoma" pitchFamily="34" charset="0"/>
                          <a:ea typeface="MS PGothic" pitchFamily="34" charset="-128"/>
                        </a:rPr>
                        <a:t>o</a:t>
                      </a:r>
                      <a:r>
                        <a:rPr kumimoji="0" lang="en-US" altLang="en-US" sz="2400" b="0" i="0" u="none" strike="noStrike" cap="none" normalizeH="0" baseline="0">
                          <a:ln>
                            <a:noFill/>
                          </a:ln>
                          <a:solidFill>
                            <a:schemeClr val="tx1"/>
                          </a:solidFill>
                          <a:effectLst/>
                          <a:latin typeface="Tahoma" pitchFamily="34" charset="0"/>
                          <a:ea typeface="MS PGothic" pitchFamily="34" charset="-128"/>
                        </a:rPr>
                        <a:t>: </a:t>
                      </a:r>
                      <a:r>
                        <a:rPr kumimoji="0" lang="en-US" altLang="en-US" sz="2400" b="0" i="0" u="none" strike="noStrike" cap="none" normalizeH="0" baseline="0">
                          <a:ln>
                            <a:noFill/>
                          </a:ln>
                          <a:solidFill>
                            <a:schemeClr val="tx1"/>
                          </a:solidFill>
                          <a:effectLst/>
                          <a:latin typeface="Tahoma" pitchFamily="34" charset="0"/>
                          <a:ea typeface="MS PGothic" pitchFamily="34" charset="-128"/>
                          <a:sym typeface="Symbol" pitchFamily="18" charset="2"/>
                        </a:rPr>
                        <a:t> = </a:t>
                      </a:r>
                      <a:r>
                        <a:rPr kumimoji="0" lang="en-US" altLang="en-US" sz="2400" b="0" i="0" u="none" strike="noStrike" cap="none" normalizeH="0" baseline="-25000">
                          <a:ln>
                            <a:noFill/>
                          </a:ln>
                          <a:solidFill>
                            <a:schemeClr val="tx1"/>
                          </a:solidFill>
                          <a:effectLst/>
                          <a:latin typeface="Tahoma" pitchFamily="34" charset="0"/>
                          <a:ea typeface="MS PGothic" pitchFamily="34" charset="-128"/>
                          <a:sym typeface="Symbol" pitchFamily="18" charset="2"/>
                        </a:rPr>
                        <a:t>o</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ahoma" pitchFamily="34" charset="0"/>
                          <a:ea typeface="MS PGothic" pitchFamily="34" charset="-128"/>
                        </a:rPr>
                        <a:t>H</a:t>
                      </a:r>
                      <a:r>
                        <a:rPr kumimoji="0" lang="en-US" altLang="en-US" sz="2400" b="0" i="0" u="none" strike="noStrike" cap="none" normalizeH="0" baseline="-25000">
                          <a:ln>
                            <a:noFill/>
                          </a:ln>
                          <a:solidFill>
                            <a:schemeClr val="tx1"/>
                          </a:solidFill>
                          <a:effectLst/>
                          <a:latin typeface="Tahoma" pitchFamily="34" charset="0"/>
                          <a:ea typeface="MS PGothic" pitchFamily="34" charset="-128"/>
                        </a:rPr>
                        <a:t>A</a:t>
                      </a:r>
                      <a:r>
                        <a:rPr kumimoji="0" lang="en-US" altLang="en-US" sz="2400" b="0" i="0" u="none" strike="noStrike" cap="none" normalizeH="0" baseline="0">
                          <a:ln>
                            <a:noFill/>
                          </a:ln>
                          <a:solidFill>
                            <a:schemeClr val="tx1"/>
                          </a:solidFill>
                          <a:effectLst/>
                          <a:latin typeface="Tahoma" pitchFamily="34" charset="0"/>
                          <a:ea typeface="MS PGothic" pitchFamily="34" charset="-128"/>
                        </a:rPr>
                        <a:t>: </a:t>
                      </a:r>
                      <a:r>
                        <a:rPr kumimoji="0" lang="en-US" altLang="en-US" sz="2400" b="0" i="0" u="none" strike="noStrike" cap="none" normalizeH="0" baseline="0">
                          <a:ln>
                            <a:noFill/>
                          </a:ln>
                          <a:solidFill>
                            <a:schemeClr val="tx1"/>
                          </a:solidFill>
                          <a:effectLst/>
                          <a:latin typeface="Tahoma" pitchFamily="34" charset="0"/>
                          <a:ea typeface="MS PGothic" pitchFamily="34" charset="-128"/>
                          <a:sym typeface="Symbol" pitchFamily="18" charset="2"/>
                        </a:rPr>
                        <a:t> &lt; </a:t>
                      </a:r>
                      <a:r>
                        <a:rPr kumimoji="0" lang="en-US" altLang="en-US" sz="2400" b="0" i="0" u="none" strike="noStrike" cap="none" normalizeH="0" baseline="-25000">
                          <a:ln>
                            <a:noFill/>
                          </a:ln>
                          <a:solidFill>
                            <a:schemeClr val="tx1"/>
                          </a:solidFill>
                          <a:effectLst/>
                          <a:latin typeface="Tahoma" pitchFamily="34" charset="0"/>
                          <a:ea typeface="MS PGothic" pitchFamily="34" charset="-128"/>
                          <a:sym typeface="Symbol" pitchFamily="18" charset="2"/>
                        </a:rPr>
                        <a:t>o</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ahoma" pitchFamily="34" charset="0"/>
                        <a:ea typeface="MS PGothic" pitchFamily="34" charset="-128"/>
                      </a:endParaRP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itchFamily="34" charset="0"/>
                        <a:defRPr sz="2800">
                          <a:solidFill>
                            <a:schemeClr val="tx1"/>
                          </a:solidFill>
                          <a:latin typeface="Arial" pitchFamily="34" charset="0"/>
                          <a:ea typeface="MS PGothic" pitchFamily="34" charset="-128"/>
                        </a:defRPr>
                      </a:lvl1pPr>
                      <a:lvl2pPr marL="742950" indent="-285750">
                        <a:spcBef>
                          <a:spcPct val="20000"/>
                        </a:spcBef>
                        <a:buFont typeface="Arial" pitchFamily="34" charset="0"/>
                        <a:defRPr sz="2400">
                          <a:solidFill>
                            <a:schemeClr val="tx1"/>
                          </a:solidFill>
                          <a:latin typeface="Arial" pitchFamily="34" charset="0"/>
                          <a:ea typeface="MS PGothic" pitchFamily="34" charset="-128"/>
                        </a:defRPr>
                      </a:lvl2pPr>
                      <a:lvl3pPr marL="1143000" indent="-228600">
                        <a:spcBef>
                          <a:spcPct val="20000"/>
                        </a:spcBef>
                        <a:buFont typeface="Arial" pitchFamily="34" charset="0"/>
                        <a:defRPr sz="2000">
                          <a:solidFill>
                            <a:schemeClr val="tx1"/>
                          </a:solidFill>
                          <a:latin typeface="Arial" pitchFamily="34" charset="0"/>
                          <a:ea typeface="MS PGothic" pitchFamily="34" charset="-128"/>
                        </a:defRPr>
                      </a:lvl3pPr>
                      <a:lvl4pPr marL="1600200" indent="-228600">
                        <a:spcBef>
                          <a:spcPct val="20000"/>
                        </a:spcBef>
                        <a:buFont typeface="Arial" pitchFamily="34" charset="0"/>
                        <a:defRPr>
                          <a:solidFill>
                            <a:schemeClr val="tx1"/>
                          </a:solidFill>
                          <a:latin typeface="Arial" pitchFamily="34" charset="0"/>
                          <a:ea typeface="MS PGothic" pitchFamily="34" charset="-128"/>
                        </a:defRPr>
                      </a:lvl4pPr>
                      <a:lvl5pPr marL="2057400" indent="-228600">
                        <a:spcBef>
                          <a:spcPct val="20000"/>
                        </a:spcBef>
                        <a:buFont typeface="Arial" pitchFamily="34" charset="0"/>
                        <a:defRPr>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Font typeface="Arial" pitchFamily="34" charset="0"/>
                        <a:defRPr>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Font typeface="Arial" pitchFamily="34" charset="0"/>
                        <a:defRPr>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Font typeface="Arial" pitchFamily="34" charset="0"/>
                        <a:defRPr>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Font typeface="Arial" pitchFamily="34" charset="0"/>
                        <a:defRPr>
                          <a:solidFill>
                            <a:schemeClr val="tx1"/>
                          </a:solidFill>
                          <a:latin typeface="Arial" pitchFamily="34" charset="0"/>
                          <a:ea typeface="MS PGothic"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ahoma" pitchFamily="34" charset="0"/>
                          <a:ea typeface="MS PGothic" pitchFamily="34" charset="-128"/>
                        </a:rPr>
                        <a:t>H</a:t>
                      </a:r>
                      <a:r>
                        <a:rPr kumimoji="0" lang="en-US" altLang="en-US" sz="2400" b="0" i="0" u="none" strike="noStrike" cap="none" normalizeH="0" baseline="-25000">
                          <a:ln>
                            <a:noFill/>
                          </a:ln>
                          <a:solidFill>
                            <a:schemeClr val="tx1"/>
                          </a:solidFill>
                          <a:effectLst/>
                          <a:latin typeface="Tahoma" pitchFamily="34" charset="0"/>
                          <a:ea typeface="MS PGothic" pitchFamily="34" charset="-128"/>
                        </a:rPr>
                        <a:t>o</a:t>
                      </a:r>
                      <a:r>
                        <a:rPr kumimoji="0" lang="en-US" altLang="en-US" sz="2400" b="0" i="0" u="none" strike="noStrike" cap="none" normalizeH="0" baseline="0">
                          <a:ln>
                            <a:noFill/>
                          </a:ln>
                          <a:solidFill>
                            <a:schemeClr val="tx1"/>
                          </a:solidFill>
                          <a:effectLst/>
                          <a:latin typeface="Tahoma" pitchFamily="34" charset="0"/>
                          <a:ea typeface="MS PGothic" pitchFamily="34" charset="-128"/>
                        </a:rPr>
                        <a:t>: </a:t>
                      </a:r>
                      <a:r>
                        <a:rPr kumimoji="0" lang="en-US" altLang="en-US" sz="2400" b="0" i="0" u="none" strike="noStrike" cap="none" normalizeH="0" baseline="0">
                          <a:ln>
                            <a:noFill/>
                          </a:ln>
                          <a:solidFill>
                            <a:schemeClr val="tx1"/>
                          </a:solidFill>
                          <a:effectLst/>
                          <a:latin typeface="Tahoma" pitchFamily="34" charset="0"/>
                          <a:ea typeface="MS PGothic" pitchFamily="34" charset="-128"/>
                          <a:sym typeface="Symbol" pitchFamily="18" charset="2"/>
                        </a:rPr>
                        <a:t> = </a:t>
                      </a:r>
                      <a:r>
                        <a:rPr kumimoji="0" lang="en-US" altLang="en-US" sz="2400" b="0" i="0" u="none" strike="noStrike" cap="none" normalizeH="0" baseline="-25000">
                          <a:ln>
                            <a:noFill/>
                          </a:ln>
                          <a:solidFill>
                            <a:schemeClr val="tx1"/>
                          </a:solidFill>
                          <a:effectLst/>
                          <a:latin typeface="Tahoma" pitchFamily="34" charset="0"/>
                          <a:ea typeface="MS PGothic" pitchFamily="34" charset="-128"/>
                          <a:sym typeface="Symbol" pitchFamily="18" charset="2"/>
                        </a:rPr>
                        <a:t>o</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ahoma" pitchFamily="34" charset="0"/>
                          <a:ea typeface="MS PGothic" pitchFamily="34" charset="-128"/>
                        </a:rPr>
                        <a:t>H</a:t>
                      </a:r>
                      <a:r>
                        <a:rPr kumimoji="0" lang="en-US" altLang="en-US" sz="2400" b="0" i="0" u="none" strike="noStrike" cap="none" normalizeH="0" baseline="-25000">
                          <a:ln>
                            <a:noFill/>
                          </a:ln>
                          <a:solidFill>
                            <a:schemeClr val="tx1"/>
                          </a:solidFill>
                          <a:effectLst/>
                          <a:latin typeface="Tahoma" pitchFamily="34" charset="0"/>
                          <a:ea typeface="MS PGothic" pitchFamily="34" charset="-128"/>
                        </a:rPr>
                        <a:t>A</a:t>
                      </a:r>
                      <a:r>
                        <a:rPr kumimoji="0" lang="en-US" altLang="en-US" sz="2400" b="0" i="0" u="none" strike="noStrike" cap="none" normalizeH="0" baseline="0">
                          <a:ln>
                            <a:noFill/>
                          </a:ln>
                          <a:solidFill>
                            <a:schemeClr val="tx1"/>
                          </a:solidFill>
                          <a:effectLst/>
                          <a:latin typeface="Tahoma" pitchFamily="34" charset="0"/>
                          <a:ea typeface="MS PGothic" pitchFamily="34" charset="-128"/>
                        </a:rPr>
                        <a:t>: </a:t>
                      </a:r>
                      <a:r>
                        <a:rPr kumimoji="0" lang="en-US" altLang="en-US" sz="2400" b="0" i="0" u="none" strike="noStrike" cap="none" normalizeH="0" baseline="0">
                          <a:ln>
                            <a:noFill/>
                          </a:ln>
                          <a:solidFill>
                            <a:schemeClr val="tx1"/>
                          </a:solidFill>
                          <a:effectLst/>
                          <a:latin typeface="Tahoma" pitchFamily="34" charset="0"/>
                          <a:ea typeface="MS PGothic" pitchFamily="34" charset="-128"/>
                          <a:sym typeface="Symbol" pitchFamily="18" charset="2"/>
                        </a:rPr>
                        <a:t> ≠ </a:t>
                      </a:r>
                      <a:r>
                        <a:rPr kumimoji="0" lang="en-US" altLang="en-US" sz="2400" b="0" i="0" u="none" strike="noStrike" cap="none" normalizeH="0" baseline="-25000">
                          <a:ln>
                            <a:noFill/>
                          </a:ln>
                          <a:solidFill>
                            <a:schemeClr val="tx1"/>
                          </a:solidFill>
                          <a:effectLst/>
                          <a:latin typeface="Tahoma" pitchFamily="34" charset="0"/>
                          <a:ea typeface="MS PGothic" pitchFamily="34" charset="-128"/>
                          <a:sym typeface="Symbol" pitchFamily="18" charset="2"/>
                        </a:rPr>
                        <a:t>o</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ahoma" pitchFamily="34" charset="0"/>
                        <a:ea typeface="MS PGothic" pitchFamily="34" charset="-128"/>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itchFamily="34" charset="0"/>
                        <a:defRPr sz="2800">
                          <a:solidFill>
                            <a:schemeClr val="tx1"/>
                          </a:solidFill>
                          <a:latin typeface="Arial" pitchFamily="34" charset="0"/>
                          <a:ea typeface="MS PGothic" pitchFamily="34" charset="-128"/>
                        </a:defRPr>
                      </a:lvl1pPr>
                      <a:lvl2pPr marL="742950" indent="-285750">
                        <a:spcBef>
                          <a:spcPct val="20000"/>
                        </a:spcBef>
                        <a:buFont typeface="Arial" pitchFamily="34" charset="0"/>
                        <a:defRPr sz="2400">
                          <a:solidFill>
                            <a:schemeClr val="tx1"/>
                          </a:solidFill>
                          <a:latin typeface="Arial" pitchFamily="34" charset="0"/>
                          <a:ea typeface="MS PGothic" pitchFamily="34" charset="-128"/>
                        </a:defRPr>
                      </a:lvl2pPr>
                      <a:lvl3pPr marL="1143000" indent="-228600">
                        <a:spcBef>
                          <a:spcPct val="20000"/>
                        </a:spcBef>
                        <a:buFont typeface="Arial" pitchFamily="34" charset="0"/>
                        <a:defRPr sz="2000">
                          <a:solidFill>
                            <a:schemeClr val="tx1"/>
                          </a:solidFill>
                          <a:latin typeface="Arial" pitchFamily="34" charset="0"/>
                          <a:ea typeface="MS PGothic" pitchFamily="34" charset="-128"/>
                        </a:defRPr>
                      </a:lvl3pPr>
                      <a:lvl4pPr marL="1600200" indent="-228600">
                        <a:spcBef>
                          <a:spcPct val="20000"/>
                        </a:spcBef>
                        <a:buFont typeface="Arial" pitchFamily="34" charset="0"/>
                        <a:defRPr>
                          <a:solidFill>
                            <a:schemeClr val="tx1"/>
                          </a:solidFill>
                          <a:latin typeface="Arial" pitchFamily="34" charset="0"/>
                          <a:ea typeface="MS PGothic" pitchFamily="34" charset="-128"/>
                        </a:defRPr>
                      </a:lvl4pPr>
                      <a:lvl5pPr marL="2057400" indent="-228600">
                        <a:spcBef>
                          <a:spcPct val="20000"/>
                        </a:spcBef>
                        <a:buFont typeface="Arial" pitchFamily="34" charset="0"/>
                        <a:defRPr>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Font typeface="Arial" pitchFamily="34" charset="0"/>
                        <a:defRPr>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Font typeface="Arial" pitchFamily="34" charset="0"/>
                        <a:defRPr>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Font typeface="Arial" pitchFamily="34" charset="0"/>
                        <a:defRPr>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Font typeface="Arial" pitchFamily="34" charset="0"/>
                        <a:defRPr>
                          <a:solidFill>
                            <a:schemeClr val="tx1"/>
                          </a:solidFill>
                          <a:latin typeface="Arial" pitchFamily="34" charset="0"/>
                          <a:ea typeface="MS PGothic"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ahoma" pitchFamily="34" charset="0"/>
                          <a:ea typeface="MS PGothic" pitchFamily="34" charset="-128"/>
                        </a:rPr>
                        <a:t>H</a:t>
                      </a:r>
                      <a:r>
                        <a:rPr kumimoji="0" lang="en-US" altLang="en-US" sz="2400" b="0" i="0" u="none" strike="noStrike" cap="none" normalizeH="0" baseline="-25000">
                          <a:ln>
                            <a:noFill/>
                          </a:ln>
                          <a:solidFill>
                            <a:schemeClr val="tx1"/>
                          </a:solidFill>
                          <a:effectLst/>
                          <a:latin typeface="Tahoma" pitchFamily="34" charset="0"/>
                          <a:ea typeface="MS PGothic" pitchFamily="34" charset="-128"/>
                        </a:rPr>
                        <a:t>o</a:t>
                      </a:r>
                      <a:r>
                        <a:rPr kumimoji="0" lang="en-US" altLang="en-US" sz="2400" b="0" i="0" u="none" strike="noStrike" cap="none" normalizeH="0" baseline="0">
                          <a:ln>
                            <a:noFill/>
                          </a:ln>
                          <a:solidFill>
                            <a:schemeClr val="tx1"/>
                          </a:solidFill>
                          <a:effectLst/>
                          <a:latin typeface="Tahoma" pitchFamily="34" charset="0"/>
                          <a:ea typeface="MS PGothic" pitchFamily="34" charset="-128"/>
                        </a:rPr>
                        <a:t>: </a:t>
                      </a:r>
                      <a:r>
                        <a:rPr kumimoji="0" lang="en-US" altLang="en-US" sz="2400" b="0" i="0" u="none" strike="noStrike" cap="none" normalizeH="0" baseline="0">
                          <a:ln>
                            <a:noFill/>
                          </a:ln>
                          <a:solidFill>
                            <a:schemeClr val="tx1"/>
                          </a:solidFill>
                          <a:effectLst/>
                          <a:latin typeface="Tahoma" pitchFamily="34" charset="0"/>
                          <a:ea typeface="MS PGothic" pitchFamily="34" charset="-128"/>
                          <a:sym typeface="Symbol" pitchFamily="18" charset="2"/>
                        </a:rPr>
                        <a:t> = </a:t>
                      </a:r>
                      <a:r>
                        <a:rPr kumimoji="0" lang="en-US" altLang="en-US" sz="2400" b="0" i="0" u="none" strike="noStrike" cap="none" normalizeH="0" baseline="-25000">
                          <a:ln>
                            <a:noFill/>
                          </a:ln>
                          <a:solidFill>
                            <a:schemeClr val="tx1"/>
                          </a:solidFill>
                          <a:effectLst/>
                          <a:latin typeface="Tahoma" pitchFamily="34" charset="0"/>
                          <a:ea typeface="MS PGothic" pitchFamily="34" charset="-128"/>
                          <a:sym typeface="Symbol" pitchFamily="18" charset="2"/>
                        </a:rPr>
                        <a:t>o</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ahoma" pitchFamily="34" charset="0"/>
                          <a:ea typeface="MS PGothic" pitchFamily="34" charset="-128"/>
                        </a:rPr>
                        <a:t>H</a:t>
                      </a:r>
                      <a:r>
                        <a:rPr kumimoji="0" lang="en-US" altLang="en-US" sz="2400" b="0" i="0" u="none" strike="noStrike" cap="none" normalizeH="0" baseline="-25000">
                          <a:ln>
                            <a:noFill/>
                          </a:ln>
                          <a:solidFill>
                            <a:schemeClr val="tx1"/>
                          </a:solidFill>
                          <a:effectLst/>
                          <a:latin typeface="Tahoma" pitchFamily="34" charset="0"/>
                          <a:ea typeface="MS PGothic" pitchFamily="34" charset="-128"/>
                        </a:rPr>
                        <a:t>A</a:t>
                      </a:r>
                      <a:r>
                        <a:rPr kumimoji="0" lang="en-US" altLang="en-US" sz="2400" b="0" i="0" u="none" strike="noStrike" cap="none" normalizeH="0" baseline="0">
                          <a:ln>
                            <a:noFill/>
                          </a:ln>
                          <a:solidFill>
                            <a:schemeClr val="tx1"/>
                          </a:solidFill>
                          <a:effectLst/>
                          <a:latin typeface="Tahoma" pitchFamily="34" charset="0"/>
                          <a:ea typeface="MS PGothic" pitchFamily="34" charset="-128"/>
                        </a:rPr>
                        <a:t>: </a:t>
                      </a:r>
                      <a:r>
                        <a:rPr kumimoji="0" lang="en-US" altLang="en-US" sz="2400" b="0" i="0" u="none" strike="noStrike" cap="none" normalizeH="0" baseline="0">
                          <a:ln>
                            <a:noFill/>
                          </a:ln>
                          <a:solidFill>
                            <a:schemeClr val="tx1"/>
                          </a:solidFill>
                          <a:effectLst/>
                          <a:latin typeface="Tahoma" pitchFamily="34" charset="0"/>
                          <a:ea typeface="MS PGothic" pitchFamily="34" charset="-128"/>
                          <a:sym typeface="Symbol" pitchFamily="18" charset="2"/>
                        </a:rPr>
                        <a:t> &gt; </a:t>
                      </a:r>
                      <a:r>
                        <a:rPr kumimoji="0" lang="en-US" altLang="en-US" sz="2400" b="0" i="0" u="none" strike="noStrike" cap="none" normalizeH="0" baseline="-25000">
                          <a:ln>
                            <a:noFill/>
                          </a:ln>
                          <a:solidFill>
                            <a:schemeClr val="tx1"/>
                          </a:solidFill>
                          <a:effectLst/>
                          <a:latin typeface="Tahoma" pitchFamily="34" charset="0"/>
                          <a:ea typeface="MS PGothic" pitchFamily="34" charset="-128"/>
                          <a:sym typeface="Symbol" pitchFamily="18" charset="2"/>
                        </a:rPr>
                        <a:t>o</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ahoma" pitchFamily="34" charset="0"/>
                        <a:ea typeface="MS PGothic" pitchFamily="34" charset="-128"/>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44600">
                <a:tc>
                  <a:txBody>
                    <a:bodyPr/>
                    <a:lstStyle>
                      <a:lvl1pPr>
                        <a:spcBef>
                          <a:spcPct val="20000"/>
                        </a:spcBef>
                        <a:buFont typeface="Arial" pitchFamily="34" charset="0"/>
                        <a:defRPr sz="2800">
                          <a:solidFill>
                            <a:schemeClr val="tx1"/>
                          </a:solidFill>
                          <a:latin typeface="Arial" pitchFamily="34" charset="0"/>
                          <a:ea typeface="MS PGothic" pitchFamily="34" charset="-128"/>
                        </a:defRPr>
                      </a:lvl1pPr>
                      <a:lvl2pPr marL="742950" indent="-285750">
                        <a:spcBef>
                          <a:spcPct val="20000"/>
                        </a:spcBef>
                        <a:buFont typeface="Arial" pitchFamily="34" charset="0"/>
                        <a:defRPr sz="2400">
                          <a:solidFill>
                            <a:schemeClr val="tx1"/>
                          </a:solidFill>
                          <a:latin typeface="Arial" pitchFamily="34" charset="0"/>
                          <a:ea typeface="MS PGothic" pitchFamily="34" charset="-128"/>
                        </a:defRPr>
                      </a:lvl2pPr>
                      <a:lvl3pPr marL="1143000" indent="-228600">
                        <a:spcBef>
                          <a:spcPct val="20000"/>
                        </a:spcBef>
                        <a:buFont typeface="Arial" pitchFamily="34" charset="0"/>
                        <a:defRPr sz="2000">
                          <a:solidFill>
                            <a:schemeClr val="tx1"/>
                          </a:solidFill>
                          <a:latin typeface="Arial" pitchFamily="34" charset="0"/>
                          <a:ea typeface="MS PGothic" pitchFamily="34" charset="-128"/>
                        </a:defRPr>
                      </a:lvl3pPr>
                      <a:lvl4pPr marL="1600200" indent="-228600">
                        <a:spcBef>
                          <a:spcPct val="20000"/>
                        </a:spcBef>
                        <a:buFont typeface="Arial" pitchFamily="34" charset="0"/>
                        <a:defRPr>
                          <a:solidFill>
                            <a:schemeClr val="tx1"/>
                          </a:solidFill>
                          <a:latin typeface="Arial" pitchFamily="34" charset="0"/>
                          <a:ea typeface="MS PGothic" pitchFamily="34" charset="-128"/>
                        </a:defRPr>
                      </a:lvl4pPr>
                      <a:lvl5pPr marL="2057400" indent="-228600">
                        <a:spcBef>
                          <a:spcPct val="20000"/>
                        </a:spcBef>
                        <a:buFont typeface="Arial" pitchFamily="34" charset="0"/>
                        <a:defRPr>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Font typeface="Arial" pitchFamily="34" charset="0"/>
                        <a:defRPr>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Font typeface="Arial" pitchFamily="34" charset="0"/>
                        <a:defRPr>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Font typeface="Arial" pitchFamily="34" charset="0"/>
                        <a:defRPr>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Font typeface="Arial" pitchFamily="34" charset="0"/>
                        <a:defRPr>
                          <a:solidFill>
                            <a:schemeClr val="tx1"/>
                          </a:solidFill>
                          <a:latin typeface="Arial" pitchFamily="34" charset="0"/>
                          <a:ea typeface="MS PGothic"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ahoma" pitchFamily="34" charset="0"/>
                        <a:ea typeface="MS PGothic" pitchFamily="34" charset="-128"/>
                      </a:endParaRP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itchFamily="34" charset="0"/>
                        <a:defRPr sz="2800">
                          <a:solidFill>
                            <a:schemeClr val="tx1"/>
                          </a:solidFill>
                          <a:latin typeface="Arial" pitchFamily="34" charset="0"/>
                          <a:ea typeface="MS PGothic" pitchFamily="34" charset="-128"/>
                        </a:defRPr>
                      </a:lvl1pPr>
                      <a:lvl2pPr marL="742950" indent="-285750">
                        <a:spcBef>
                          <a:spcPct val="20000"/>
                        </a:spcBef>
                        <a:buFont typeface="Arial" pitchFamily="34" charset="0"/>
                        <a:defRPr sz="2400">
                          <a:solidFill>
                            <a:schemeClr val="tx1"/>
                          </a:solidFill>
                          <a:latin typeface="Arial" pitchFamily="34" charset="0"/>
                          <a:ea typeface="MS PGothic" pitchFamily="34" charset="-128"/>
                        </a:defRPr>
                      </a:lvl2pPr>
                      <a:lvl3pPr marL="1143000" indent="-228600">
                        <a:spcBef>
                          <a:spcPct val="20000"/>
                        </a:spcBef>
                        <a:buFont typeface="Arial" pitchFamily="34" charset="0"/>
                        <a:defRPr sz="2000">
                          <a:solidFill>
                            <a:schemeClr val="tx1"/>
                          </a:solidFill>
                          <a:latin typeface="Arial" pitchFamily="34" charset="0"/>
                          <a:ea typeface="MS PGothic" pitchFamily="34" charset="-128"/>
                        </a:defRPr>
                      </a:lvl3pPr>
                      <a:lvl4pPr marL="1600200" indent="-228600">
                        <a:spcBef>
                          <a:spcPct val="20000"/>
                        </a:spcBef>
                        <a:buFont typeface="Arial" pitchFamily="34" charset="0"/>
                        <a:defRPr>
                          <a:solidFill>
                            <a:schemeClr val="tx1"/>
                          </a:solidFill>
                          <a:latin typeface="Arial" pitchFamily="34" charset="0"/>
                          <a:ea typeface="MS PGothic" pitchFamily="34" charset="-128"/>
                        </a:defRPr>
                      </a:lvl4pPr>
                      <a:lvl5pPr marL="2057400" indent="-228600">
                        <a:spcBef>
                          <a:spcPct val="20000"/>
                        </a:spcBef>
                        <a:buFont typeface="Arial" pitchFamily="34" charset="0"/>
                        <a:defRPr>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Font typeface="Arial" pitchFamily="34" charset="0"/>
                        <a:defRPr>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Font typeface="Arial" pitchFamily="34" charset="0"/>
                        <a:defRPr>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Font typeface="Arial" pitchFamily="34" charset="0"/>
                        <a:defRPr>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Font typeface="Arial" pitchFamily="34" charset="0"/>
                        <a:defRPr>
                          <a:solidFill>
                            <a:schemeClr val="tx1"/>
                          </a:solidFill>
                          <a:latin typeface="Arial" pitchFamily="34" charset="0"/>
                          <a:ea typeface="MS PGothic"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ahoma" pitchFamily="34" charset="0"/>
                        <a:ea typeface="MS PGothic" pitchFamily="34" charset="-128"/>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itchFamily="34" charset="0"/>
                        <a:defRPr sz="2800">
                          <a:solidFill>
                            <a:schemeClr val="tx1"/>
                          </a:solidFill>
                          <a:latin typeface="Arial" pitchFamily="34" charset="0"/>
                          <a:ea typeface="MS PGothic" pitchFamily="34" charset="-128"/>
                        </a:defRPr>
                      </a:lvl1pPr>
                      <a:lvl2pPr marL="742950" indent="-285750">
                        <a:spcBef>
                          <a:spcPct val="20000"/>
                        </a:spcBef>
                        <a:buFont typeface="Arial" pitchFamily="34" charset="0"/>
                        <a:defRPr sz="2400">
                          <a:solidFill>
                            <a:schemeClr val="tx1"/>
                          </a:solidFill>
                          <a:latin typeface="Arial" pitchFamily="34" charset="0"/>
                          <a:ea typeface="MS PGothic" pitchFamily="34" charset="-128"/>
                        </a:defRPr>
                      </a:lvl2pPr>
                      <a:lvl3pPr marL="1143000" indent="-228600">
                        <a:spcBef>
                          <a:spcPct val="20000"/>
                        </a:spcBef>
                        <a:buFont typeface="Arial" pitchFamily="34" charset="0"/>
                        <a:defRPr sz="2000">
                          <a:solidFill>
                            <a:schemeClr val="tx1"/>
                          </a:solidFill>
                          <a:latin typeface="Arial" pitchFamily="34" charset="0"/>
                          <a:ea typeface="MS PGothic" pitchFamily="34" charset="-128"/>
                        </a:defRPr>
                      </a:lvl3pPr>
                      <a:lvl4pPr marL="1600200" indent="-228600">
                        <a:spcBef>
                          <a:spcPct val="20000"/>
                        </a:spcBef>
                        <a:buFont typeface="Arial" pitchFamily="34" charset="0"/>
                        <a:defRPr>
                          <a:solidFill>
                            <a:schemeClr val="tx1"/>
                          </a:solidFill>
                          <a:latin typeface="Arial" pitchFamily="34" charset="0"/>
                          <a:ea typeface="MS PGothic" pitchFamily="34" charset="-128"/>
                        </a:defRPr>
                      </a:lvl4pPr>
                      <a:lvl5pPr marL="2057400" indent="-228600">
                        <a:spcBef>
                          <a:spcPct val="20000"/>
                        </a:spcBef>
                        <a:buFont typeface="Arial" pitchFamily="34" charset="0"/>
                        <a:defRPr>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Font typeface="Arial" pitchFamily="34" charset="0"/>
                        <a:defRPr>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Font typeface="Arial" pitchFamily="34" charset="0"/>
                        <a:defRPr>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Font typeface="Arial" pitchFamily="34" charset="0"/>
                        <a:defRPr>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Font typeface="Arial" pitchFamily="34" charset="0"/>
                        <a:defRPr>
                          <a:solidFill>
                            <a:schemeClr val="tx1"/>
                          </a:solidFill>
                          <a:latin typeface="Arial" pitchFamily="34" charset="0"/>
                          <a:ea typeface="MS PGothic"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ahoma" pitchFamily="34" charset="0"/>
                        <a:ea typeface="MS PGothic" pitchFamily="34" charset="-128"/>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74773" name="Picture 2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81400" y="3974504"/>
            <a:ext cx="2020888"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74" name="Picture 2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95400" y="3974504"/>
            <a:ext cx="2020888"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75" name="Picture 2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67400" y="3974504"/>
            <a:ext cx="2001838"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31</a:t>
            </a:fld>
            <a:endParaRPr lang="en-AU" altLang="en-US" sz="1400" b="1" baseline="0" dirty="0">
              <a:latin typeface="Trebuchet MS" pitchFamily="34" charset="0"/>
            </a:endParaRPr>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bwMode="auto">
          <a:xfrm>
            <a:off x="395536" y="182562"/>
            <a:ext cx="8229600" cy="582142"/>
          </a:xfrm>
          <a:noFill/>
          <a:extLst>
            <a:ext uri="{909E8E84-426E-40DD-AFC4-6F175D3DCCD1}">
              <a14:hiddenFill xmlns:a14="http://schemas.microsoft.com/office/drawing/2010/main">
                <a:solidFill>
                  <a:srgbClr val="FFFFFF"/>
                </a:solidFill>
              </a14:hiddenFill>
            </a:ext>
          </a:extLst>
        </p:spPr>
        <p:txBody>
          <a:bodyPr wrap="square" numCol="1" anchorCtr="0" compatLnSpc="1">
            <a:prstTxWarp prst="textNoShape">
              <a:avLst/>
            </a:prstTxWarp>
          </a:bodyPr>
          <a:lstStyle/>
          <a:p>
            <a:pPr algn="just" fontAlgn="base">
              <a:spcAft>
                <a:spcPct val="0"/>
              </a:spcAft>
            </a:pPr>
            <a:r>
              <a:rPr altLang="en-US" sz="3200" cap="none" dirty="0">
                <a:solidFill>
                  <a:srgbClr val="EA0088"/>
                </a:solidFill>
                <a:latin typeface="Trebuchet MS" pitchFamily="34" charset="0"/>
                <a:ea typeface="MS PGothic" pitchFamily="34" charset="-128"/>
              </a:rPr>
              <a:t>Six-step process for testing hypothesis</a:t>
            </a:r>
          </a:p>
        </p:txBody>
      </p:sp>
      <p:sp>
        <p:nvSpPr>
          <p:cNvPr id="76802" name="Content Placeholder 2"/>
          <p:cNvSpPr>
            <a:spLocks noGrp="1"/>
          </p:cNvSpPr>
          <p:nvPr>
            <p:ph idx="1"/>
          </p:nvPr>
        </p:nvSpPr>
        <p:spPr>
          <a:xfrm>
            <a:off x="458788" y="1052736"/>
            <a:ext cx="8001000" cy="4297363"/>
          </a:xfrm>
        </p:spPr>
        <p:txBody>
          <a:bodyPr/>
          <a:lstStyle/>
          <a:p>
            <a:pPr marL="0" indent="0" algn="just" defTabSz="350838">
              <a:buFont typeface="Arial" pitchFamily="34" charset="0"/>
              <a:buNone/>
              <a:tabLst>
                <a:tab pos="1076325" algn="l"/>
              </a:tabLst>
            </a:pPr>
            <a:r>
              <a:rPr lang="en-US" altLang="en-US" sz="2400" dirty="0">
                <a:latin typeface="Trebuchet MS" pitchFamily="34" charset="0"/>
              </a:rPr>
              <a:t>Step 1:	</a:t>
            </a:r>
            <a:r>
              <a:rPr lang="en-US" altLang="en-US" sz="2400" dirty="0">
                <a:solidFill>
                  <a:schemeClr val="accent1"/>
                </a:solidFill>
                <a:latin typeface="Trebuchet MS" pitchFamily="34" charset="0"/>
              </a:rPr>
              <a:t>Set up the null and alternative hypotheses.</a:t>
            </a:r>
          </a:p>
          <a:p>
            <a:pPr marL="0" indent="0" algn="just" defTabSz="350838">
              <a:buFont typeface="Arial" pitchFamily="34" charset="0"/>
              <a:buNone/>
              <a:tabLst>
                <a:tab pos="1076325" algn="l"/>
              </a:tabLst>
            </a:pPr>
            <a:r>
              <a:rPr lang="en-US" altLang="en-US" sz="2400" i="1" dirty="0">
                <a:latin typeface="Trebuchet MS" pitchFamily="34" charset="0"/>
              </a:rPr>
              <a:t>	Note: Since the alternative hypothesis answers 	the question, set this one up first. The null 	hypothesis will automatically follow.</a:t>
            </a:r>
          </a:p>
          <a:p>
            <a:pPr marL="0" indent="0" algn="just" defTabSz="350838">
              <a:buFont typeface="Arial" pitchFamily="34" charset="0"/>
              <a:buNone/>
              <a:tabLst>
                <a:tab pos="1076325" algn="l"/>
              </a:tabLst>
            </a:pPr>
            <a:r>
              <a:rPr lang="en-US" altLang="en-US" sz="2400" dirty="0">
                <a:latin typeface="Trebuchet MS" pitchFamily="34" charset="0"/>
              </a:rPr>
              <a:t>Step 2: 	</a:t>
            </a:r>
            <a:r>
              <a:rPr lang="en-US" altLang="en-US" sz="2400" dirty="0">
                <a:solidFill>
                  <a:schemeClr val="accent1"/>
                </a:solidFill>
                <a:latin typeface="Trebuchet MS" pitchFamily="34" charset="0"/>
              </a:rPr>
              <a:t>Determine the test statistic and its sampling 	distribution.</a:t>
            </a:r>
          </a:p>
          <a:p>
            <a:pPr marL="0" indent="0" algn="just" defTabSz="350838">
              <a:buFont typeface="Arial" pitchFamily="34" charset="0"/>
              <a:buNone/>
              <a:tabLst>
                <a:tab pos="1076325" algn="l"/>
              </a:tabLst>
            </a:pPr>
            <a:r>
              <a:rPr lang="en-US" altLang="en-US" sz="2400" dirty="0">
                <a:latin typeface="Trebuchet MS" pitchFamily="34" charset="0"/>
              </a:rPr>
              <a:t>Step 3: 	</a:t>
            </a:r>
            <a:r>
              <a:rPr lang="en-US" altLang="en-US" sz="2400" dirty="0">
                <a:solidFill>
                  <a:schemeClr val="accent1"/>
                </a:solidFill>
                <a:latin typeface="Trebuchet MS" pitchFamily="34" charset="0"/>
              </a:rPr>
              <a:t>Specify the significance level.</a:t>
            </a:r>
          </a:p>
          <a:p>
            <a:pPr marL="0" indent="0" algn="just" defTabSz="350838">
              <a:buFont typeface="Arial" pitchFamily="34" charset="0"/>
              <a:buNone/>
              <a:tabLst>
                <a:tab pos="1076325" algn="l"/>
              </a:tabLst>
            </a:pPr>
            <a:r>
              <a:rPr lang="en-US" altLang="en-US" sz="2400" dirty="0">
                <a:latin typeface="Trebuchet MS" pitchFamily="34" charset="0"/>
              </a:rPr>
              <a:t>	</a:t>
            </a:r>
            <a:r>
              <a:rPr lang="en-US" altLang="en-US" sz="2400" i="1" dirty="0">
                <a:latin typeface="Trebuchet MS" pitchFamily="34" charset="0"/>
              </a:rPr>
              <a:t>Note: We usually set </a:t>
            </a:r>
            <a:r>
              <a:rPr lang="en-US" altLang="en-US" sz="2400" i="1" dirty="0">
                <a:latin typeface="Trebuchet MS" pitchFamily="34" charset="0"/>
                <a:sym typeface="Symbol" panose="05050102010706020507" pitchFamily="18" charset="2"/>
              </a:rPr>
              <a:t></a:t>
            </a:r>
            <a:r>
              <a:rPr lang="en-US" altLang="en-US" sz="2400" i="1" dirty="0">
                <a:latin typeface="Trebuchet MS" pitchFamily="34" charset="0"/>
              </a:rPr>
              <a:t> = 0.01, 0.05 or 0.10, but 	other values are possible.</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32</a:t>
            </a:fld>
            <a:endParaRPr lang="en-AU" altLang="en-US" sz="1400" b="1" baseline="0" dirty="0">
              <a:latin typeface="Trebuchet MS"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bwMode="auto">
          <a:xfrm>
            <a:off x="457200" y="260648"/>
            <a:ext cx="8686800" cy="884238"/>
          </a:xfrm>
          <a:noFill/>
          <a:extLst>
            <a:ext uri="{909E8E84-426E-40DD-AFC4-6F175D3DCCD1}">
              <a14:hiddenFill xmlns:a14="http://schemas.microsoft.com/office/drawing/2010/main">
                <a:solidFill>
                  <a:srgbClr val="FFFFFF"/>
                </a:solidFill>
              </a14:hiddenFill>
            </a:ext>
          </a:extLst>
        </p:spPr>
        <p:txBody>
          <a:bodyPr wrap="square" numCol="1" anchorCtr="0" compatLnSpc="1">
            <a:prstTxWarp prst="textNoShape">
              <a:avLst/>
            </a:prstTxWarp>
          </a:bodyPr>
          <a:lstStyle/>
          <a:p>
            <a:pPr algn="just" fontAlgn="base">
              <a:spcAft>
                <a:spcPct val="0"/>
              </a:spcAft>
            </a:pPr>
            <a:r>
              <a:rPr altLang="en-US" sz="3200" cap="none" dirty="0">
                <a:solidFill>
                  <a:srgbClr val="EA0088"/>
                </a:solidFill>
                <a:latin typeface="Trebuchet MS" pitchFamily="34" charset="0"/>
                <a:ea typeface="MS PGothic" pitchFamily="34" charset="-128"/>
              </a:rPr>
              <a:t>Six-step process for testing hypothesis…</a:t>
            </a:r>
          </a:p>
        </p:txBody>
      </p:sp>
      <p:sp>
        <p:nvSpPr>
          <p:cNvPr id="77826" name="Content Placeholder 2"/>
          <p:cNvSpPr>
            <a:spLocks noGrp="1"/>
          </p:cNvSpPr>
          <p:nvPr>
            <p:ph idx="1"/>
          </p:nvPr>
        </p:nvSpPr>
        <p:spPr>
          <a:xfrm>
            <a:off x="609600" y="1484313"/>
            <a:ext cx="8001000" cy="4297362"/>
          </a:xfrm>
        </p:spPr>
        <p:txBody>
          <a:bodyPr/>
          <a:lstStyle/>
          <a:p>
            <a:pPr marL="0" indent="0">
              <a:buFont typeface="Arial" pitchFamily="34" charset="0"/>
              <a:buNone/>
              <a:tabLst>
                <a:tab pos="1076325" algn="l"/>
              </a:tabLst>
            </a:pPr>
            <a:r>
              <a:rPr lang="en-US" altLang="en-US" sz="2400" dirty="0">
                <a:latin typeface="Trebuchet MS" pitchFamily="34" charset="0"/>
              </a:rPr>
              <a:t>Step 4: 	</a:t>
            </a:r>
            <a:r>
              <a:rPr lang="en-US" altLang="en-US" sz="2400" dirty="0">
                <a:solidFill>
                  <a:schemeClr val="accent1"/>
                </a:solidFill>
                <a:latin typeface="Trebuchet MS" pitchFamily="34" charset="0"/>
              </a:rPr>
              <a:t>Define the decision rule.</a:t>
            </a:r>
          </a:p>
          <a:p>
            <a:pPr marL="0" indent="0">
              <a:buFont typeface="Arial" pitchFamily="34" charset="0"/>
              <a:buNone/>
              <a:tabLst>
                <a:tab pos="1076325" algn="l"/>
              </a:tabLst>
            </a:pPr>
            <a:r>
              <a:rPr lang="en-US" altLang="en-US" sz="2400" dirty="0">
                <a:latin typeface="Trebuchet MS" pitchFamily="34" charset="0"/>
              </a:rPr>
              <a:t>	</a:t>
            </a:r>
            <a:r>
              <a:rPr lang="en-US" altLang="en-US" sz="2400" i="1" dirty="0">
                <a:latin typeface="Trebuchet MS" pitchFamily="34" charset="0"/>
              </a:rPr>
              <a:t>Note: This involves using the appropriate 	statistical table from Appendix B to determine 	the critical value(s) and the rejection region.</a:t>
            </a:r>
          </a:p>
          <a:p>
            <a:pPr marL="0" indent="0">
              <a:buFont typeface="Arial" pitchFamily="34" charset="0"/>
              <a:buNone/>
              <a:tabLst>
                <a:tab pos="1076325" algn="l"/>
              </a:tabLst>
            </a:pPr>
            <a:r>
              <a:rPr lang="en-US" altLang="en-US" sz="2400" dirty="0">
                <a:latin typeface="Trebuchet MS" pitchFamily="34" charset="0"/>
              </a:rPr>
              <a:t>Step 5: </a:t>
            </a:r>
            <a:r>
              <a:rPr lang="en-US" altLang="en-US" sz="2400" dirty="0">
                <a:solidFill>
                  <a:schemeClr val="accent1"/>
                </a:solidFill>
                <a:latin typeface="Trebuchet MS" pitchFamily="34" charset="0"/>
              </a:rPr>
              <a:t>Calculate the value of the test statistic.</a:t>
            </a:r>
          </a:p>
          <a:p>
            <a:pPr marL="0" indent="0">
              <a:buFont typeface="Arial" pitchFamily="34" charset="0"/>
              <a:buNone/>
              <a:tabLst>
                <a:tab pos="1076325" algn="l"/>
              </a:tabLst>
            </a:pPr>
            <a:r>
              <a:rPr lang="en-US" altLang="en-US" sz="2400" dirty="0">
                <a:latin typeface="Trebuchet MS" pitchFamily="34" charset="0"/>
              </a:rPr>
              <a:t>	</a:t>
            </a:r>
            <a:r>
              <a:rPr lang="en-US" altLang="en-US" sz="2400" i="1" dirty="0">
                <a:latin typeface="Trebuchet MS" pitchFamily="34" charset="0"/>
              </a:rPr>
              <a:t>Note: Non-mathematicians need not fear. Only 	simple arithmetic is needed.</a:t>
            </a:r>
          </a:p>
          <a:p>
            <a:pPr marL="0" indent="0">
              <a:buFont typeface="Arial" pitchFamily="34" charset="0"/>
              <a:buNone/>
              <a:tabLst>
                <a:tab pos="1076325" algn="l"/>
              </a:tabLst>
            </a:pPr>
            <a:r>
              <a:rPr lang="en-US" altLang="en-US" sz="2400" dirty="0">
                <a:latin typeface="Trebuchet MS" pitchFamily="34" charset="0"/>
              </a:rPr>
              <a:t>Step 6: </a:t>
            </a:r>
            <a:r>
              <a:rPr lang="en-US" altLang="en-US" sz="2400" dirty="0">
                <a:solidFill>
                  <a:schemeClr val="accent1"/>
                </a:solidFill>
                <a:latin typeface="Trebuchet MS" pitchFamily="34" charset="0"/>
              </a:rPr>
              <a:t>Make a decision and answer the question.</a:t>
            </a:r>
          </a:p>
          <a:p>
            <a:pPr marL="0" indent="0">
              <a:buFont typeface="Arial" pitchFamily="34" charset="0"/>
              <a:buNone/>
              <a:tabLst>
                <a:tab pos="1076325" algn="l"/>
              </a:tabLst>
            </a:pPr>
            <a:r>
              <a:rPr lang="en-US" altLang="en-US" sz="2400" dirty="0">
                <a:latin typeface="Trebuchet MS" pitchFamily="34" charset="0"/>
              </a:rPr>
              <a:t>	</a:t>
            </a:r>
            <a:r>
              <a:rPr lang="en-US" altLang="en-US" sz="2400" i="1" dirty="0">
                <a:latin typeface="Trebuchet MS" pitchFamily="34" charset="0"/>
              </a:rPr>
              <a:t>Note: Remember to answer the original 	question. Making a decision about the null 	hypothesis is not enough.</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33</a:t>
            </a:fld>
            <a:endParaRPr lang="en-AU" altLang="en-US" sz="1400" b="1" baseline="0" dirty="0">
              <a:latin typeface="Trebuchet MS"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bwMode="auto">
          <a:xfrm>
            <a:off x="457200" y="332656"/>
            <a:ext cx="8686800" cy="884238"/>
          </a:xfrm>
          <a:noFill/>
          <a:extLst>
            <a:ext uri="{909E8E84-426E-40DD-AFC4-6F175D3DCCD1}">
              <a14:hiddenFill xmlns:a14="http://schemas.microsoft.com/office/drawing/2010/main">
                <a:solidFill>
                  <a:srgbClr val="FFFFFF"/>
                </a:solidFill>
              </a14:hiddenFill>
            </a:ext>
          </a:extLst>
        </p:spPr>
        <p:txBody>
          <a:bodyPr wrap="square" numCol="1" anchorCtr="0" compatLnSpc="1">
            <a:prstTxWarp prst="textNoShape">
              <a:avLst/>
            </a:prstTxWarp>
          </a:bodyPr>
          <a:lstStyle/>
          <a:p>
            <a:pPr algn="just" fontAlgn="base">
              <a:spcAft>
                <a:spcPct val="0"/>
              </a:spcAft>
            </a:pPr>
            <a:r>
              <a:rPr altLang="en-US" sz="3200" cap="none" dirty="0">
                <a:solidFill>
                  <a:srgbClr val="EA0088"/>
                </a:solidFill>
                <a:latin typeface="Trebuchet MS" pitchFamily="34" charset="0"/>
                <a:ea typeface="MS PGothic" pitchFamily="34" charset="-128"/>
              </a:rPr>
              <a:t>Six-step process for testing hypothesis…</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34</a:t>
            </a:fld>
            <a:endParaRPr lang="en-AU" altLang="en-US" sz="1400" b="1" baseline="0" dirty="0">
              <a:latin typeface="Trebuchet MS" pitchFamily="34" charset="0"/>
            </a:endParaRPr>
          </a:p>
        </p:txBody>
      </p:sp>
      <p:pic>
        <p:nvPicPr>
          <p:cNvPr id="2068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3" y="1628800"/>
            <a:ext cx="8262342"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41806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bwMode="auto">
          <a:xfrm>
            <a:off x="457200" y="476672"/>
            <a:ext cx="8229600" cy="648072"/>
          </a:xfrm>
          <a:noFill/>
          <a:extLst>
            <a:ext uri="{909E8E84-426E-40DD-AFC4-6F175D3DCCD1}">
              <a14:hiddenFill xmlns:a14="http://schemas.microsoft.com/office/drawing/2010/main">
                <a:solidFill>
                  <a:srgbClr val="FFFFFF"/>
                </a:solidFill>
              </a14:hiddenFill>
            </a:ext>
          </a:extLst>
        </p:spPr>
        <p:txBody>
          <a:bodyPr wrap="square" numCol="1" anchorCtr="0" compatLnSpc="1">
            <a:prstTxWarp prst="textNoShape">
              <a:avLst/>
            </a:prstTxWarp>
          </a:bodyPr>
          <a:lstStyle/>
          <a:p>
            <a:pPr algn="just" fontAlgn="base">
              <a:spcAft>
                <a:spcPct val="0"/>
              </a:spcAft>
            </a:pPr>
            <a:r>
              <a:rPr altLang="en-US" sz="3200" cap="none" dirty="0">
                <a:solidFill>
                  <a:srgbClr val="EA0088"/>
                </a:solidFill>
                <a:latin typeface="Trebuchet MS" pitchFamily="34" charset="0"/>
                <a:ea typeface="MS PGothic" pitchFamily="34" charset="-128"/>
              </a:rPr>
              <a:t>Factors that identify</a:t>
            </a:r>
            <a:r>
              <a:rPr lang="en-AU" altLang="en-US" sz="3200" cap="none" dirty="0">
                <a:solidFill>
                  <a:srgbClr val="EA0088"/>
                </a:solidFill>
                <a:latin typeface="Trebuchet MS" pitchFamily="34" charset="0"/>
                <a:ea typeface="MS PGothic" pitchFamily="34" charset="-128"/>
              </a:rPr>
              <a:t>…</a:t>
            </a:r>
            <a:endParaRPr altLang="en-US" sz="3200" cap="none" dirty="0">
              <a:solidFill>
                <a:srgbClr val="EA0088"/>
              </a:solidFill>
              <a:latin typeface="Trebuchet MS" pitchFamily="34" charset="0"/>
              <a:ea typeface="MS PGothic" pitchFamily="34" charset="-128"/>
            </a:endParaRP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35</a:t>
            </a:fld>
            <a:endParaRPr lang="en-AU" altLang="en-US" sz="1400" b="1" baseline="0" dirty="0">
              <a:latin typeface="Trebuchet MS" pitchFamily="34" charset="0"/>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07" y="1844824"/>
            <a:ext cx="8640986" cy="234404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3" name="Title 1"/>
          <p:cNvSpPr>
            <a:spLocks noGrp="1"/>
          </p:cNvSpPr>
          <p:nvPr>
            <p:ph type="title"/>
          </p:nvPr>
        </p:nvSpPr>
        <p:spPr bwMode="auto">
          <a:xfrm>
            <a:off x="457200" y="476672"/>
            <a:ext cx="8229600" cy="884238"/>
          </a:xfrm>
          <a:noFill/>
          <a:extLst>
            <a:ext uri="{909E8E84-426E-40DD-AFC4-6F175D3DCCD1}">
              <a14:hiddenFill xmlns:a14="http://schemas.microsoft.com/office/drawing/2010/main">
                <a:solidFill>
                  <a:srgbClr val="FFFFFF"/>
                </a:solidFill>
              </a14:hiddenFill>
            </a:ext>
          </a:extLst>
        </p:spPr>
        <p:txBody>
          <a:bodyPr wrap="square" numCol="1" anchorCtr="0" compatLnSpc="1">
            <a:prstTxWarp prst="textNoShape">
              <a:avLst/>
            </a:prstTxWarp>
          </a:bodyPr>
          <a:lstStyle/>
          <a:p>
            <a:pPr algn="just" fontAlgn="base">
              <a:spcAft>
                <a:spcPct val="0"/>
              </a:spcAft>
            </a:pPr>
            <a:r>
              <a:rPr altLang="en-US" sz="3200" cap="none" dirty="0">
                <a:solidFill>
                  <a:srgbClr val="EA0088"/>
                </a:solidFill>
                <a:latin typeface="Trebuchet MS" pitchFamily="34" charset="0"/>
                <a:ea typeface="MS PGothic" pitchFamily="34" charset="-128"/>
              </a:rPr>
              <a:t>Example 1: Time required to complete an assembly line</a:t>
            </a:r>
          </a:p>
        </p:txBody>
      </p:sp>
      <p:sp>
        <p:nvSpPr>
          <p:cNvPr id="572418" name="Rectangle 2"/>
          <p:cNvSpPr>
            <a:spLocks noGrp="1" noChangeArrowheads="1"/>
          </p:cNvSpPr>
          <p:nvPr>
            <p:ph idx="1"/>
          </p:nvPr>
        </p:nvSpPr>
        <p:spPr>
          <a:xfrm>
            <a:off x="609600" y="1700808"/>
            <a:ext cx="8001000" cy="4297363"/>
          </a:xfrm>
        </p:spPr>
        <p:txBody>
          <a:bodyPr/>
          <a:lstStyle/>
          <a:p>
            <a:pPr marL="0" indent="0" algn="just" eaLnBrk="1" hangingPunct="1">
              <a:buClr>
                <a:schemeClr val="accent2"/>
              </a:buClr>
              <a:buFontTx/>
              <a:buNone/>
            </a:pPr>
            <a:r>
              <a:rPr lang="en-US" altLang="en-US" sz="2400" dirty="0">
                <a:latin typeface="Trebuchet MS" pitchFamily="34" charset="0"/>
              </a:rPr>
              <a:t>The mean of the amount of time required to complete a critical part of a production process on an assembly line is believed to be 130 seconds. To test if this belief is correct, a sample of 100 randomly selected assemblies is drawn and the processing time recorded. The sample mean is 126.8 seconds. If the process time is normally distributed with a standard deviation of 15 seconds, can we conclude that the belief regarding the mean is </a:t>
            </a:r>
            <a:r>
              <a:rPr lang="en-US" altLang="en-US" sz="2400" i="1" dirty="0">
                <a:latin typeface="Trebuchet MS" pitchFamily="34" charset="0"/>
              </a:rPr>
              <a:t>incorrect</a:t>
            </a:r>
            <a:r>
              <a:rPr lang="en-US" altLang="en-US" sz="2400" dirty="0">
                <a:latin typeface="Trebuchet MS" pitchFamily="34" charset="0"/>
              </a:rPr>
              <a:t>?</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36</a:t>
            </a:fld>
            <a:endParaRPr lang="en-AU" altLang="en-US" sz="1400" b="1" baseline="0" dirty="0">
              <a:latin typeface="Trebuchet MS"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2418">
                                            <p:txEl>
                                              <p:pRg st="0" end="0"/>
                                            </p:txEl>
                                          </p:spTgt>
                                        </p:tgtEl>
                                        <p:attrNameLst>
                                          <p:attrName>style.visibility</p:attrName>
                                        </p:attrNameLst>
                                      </p:cBhvr>
                                      <p:to>
                                        <p:strVal val="visible"/>
                                      </p:to>
                                    </p:set>
                                    <p:anim calcmode="lin" valueType="num">
                                      <p:cBhvr additive="base">
                                        <p:cTn id="7" dur="500" fill="hold"/>
                                        <p:tgtEl>
                                          <p:spTgt spid="5724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7241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18" grpId="0" build="p" bldLvl="2"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bwMode="auto">
          <a:xfrm>
            <a:off x="395536" y="404664"/>
            <a:ext cx="7772400" cy="588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algn="just" fontAlgn="base">
              <a:spcAft>
                <a:spcPct val="0"/>
              </a:spcAft>
            </a:pPr>
            <a:r>
              <a:rPr altLang="en-US" sz="3200" cap="none" dirty="0">
                <a:solidFill>
                  <a:srgbClr val="EA0088"/>
                </a:solidFill>
                <a:latin typeface="Trebuchet MS" pitchFamily="34" charset="0"/>
                <a:ea typeface="MS PGothic" pitchFamily="34" charset="-128"/>
              </a:rPr>
              <a:t>Example 1: Solution</a:t>
            </a:r>
          </a:p>
        </p:txBody>
      </p:sp>
      <mc:AlternateContent xmlns:mc="http://schemas.openxmlformats.org/markup-compatibility/2006" xmlns:a14="http://schemas.microsoft.com/office/drawing/2010/main">
        <mc:Choice Requires="a14">
          <p:sp>
            <p:nvSpPr>
              <p:cNvPr id="82946" name="Rectangle 2"/>
              <p:cNvSpPr>
                <a:spLocks noGrp="1" noChangeArrowheads="1"/>
              </p:cNvSpPr>
              <p:nvPr>
                <p:ph idx="1"/>
              </p:nvPr>
            </p:nvSpPr>
            <p:spPr>
              <a:xfrm>
                <a:off x="413990" y="1412875"/>
                <a:ext cx="8387904" cy="2016125"/>
              </a:xfrm>
            </p:spPr>
            <p:txBody>
              <a:bodyPr/>
              <a:lstStyle/>
              <a:p>
                <a:pPr marL="0" indent="0" eaLnBrk="1" hangingPunct="1">
                  <a:spcAft>
                    <a:spcPts val="1200"/>
                  </a:spcAft>
                  <a:buFont typeface="Arial" pitchFamily="34" charset="0"/>
                  <a:buNone/>
                </a:pPr>
                <a:r>
                  <a:rPr lang="en-US" altLang="en-US" sz="2400" dirty="0">
                    <a:solidFill>
                      <a:schemeClr val="tx1">
                        <a:lumMod val="50000"/>
                        <a:lumOff val="50000"/>
                      </a:schemeClr>
                    </a:solidFill>
                    <a:latin typeface="Trebuchet MS" pitchFamily="34" charset="0"/>
                  </a:rPr>
                  <a:t>Data type</a:t>
                </a:r>
                <a:r>
                  <a:rPr lang="en-US" altLang="en-US" sz="2400" dirty="0">
                    <a:latin typeface="Trebuchet MS" pitchFamily="34" charset="0"/>
                  </a:rPr>
                  <a:t>: Numerical, single population (σ known)</a:t>
                </a:r>
              </a:p>
              <a:p>
                <a:pPr marL="2786063" indent="-2786063" eaLnBrk="1" hangingPunct="1">
                  <a:spcAft>
                    <a:spcPts val="1200"/>
                  </a:spcAft>
                  <a:buFont typeface="Arial" pitchFamily="34" charset="0"/>
                  <a:buNone/>
                </a:pPr>
                <a:r>
                  <a:rPr lang="en-US" altLang="en-US" sz="2400" dirty="0">
                    <a:solidFill>
                      <a:schemeClr val="tx1">
                        <a:lumMod val="50000"/>
                        <a:lumOff val="50000"/>
                      </a:schemeClr>
                    </a:solidFill>
                    <a:latin typeface="Trebuchet MS" pitchFamily="34" charset="0"/>
                  </a:rPr>
                  <a:t>Problem objective</a:t>
                </a:r>
                <a:r>
                  <a:rPr lang="en-US" altLang="en-US" sz="2400" dirty="0">
                    <a:latin typeface="Trebuchet MS" pitchFamily="34" charset="0"/>
                  </a:rPr>
                  <a:t>:	To test a hypothesis about population mean μ. Is the mean different to 130?</a:t>
                </a:r>
              </a:p>
              <a:p>
                <a:pPr marL="2786063" indent="-2786063">
                  <a:buNone/>
                </a:pPr>
                <a:r>
                  <a:rPr lang="en-US" altLang="en-US" sz="2400" dirty="0">
                    <a:solidFill>
                      <a:schemeClr val="tx1">
                        <a:lumMod val="50000"/>
                        <a:lumOff val="50000"/>
                      </a:schemeClr>
                    </a:solidFill>
                    <a:latin typeface="Trebuchet MS" pitchFamily="34" charset="0"/>
                  </a:rPr>
                  <a:t>1. Hypotheses</a:t>
                </a:r>
                <a:r>
                  <a:rPr lang="en-US" altLang="en-US" sz="2400" dirty="0">
                    <a:latin typeface="Trebuchet MS" pitchFamily="34" charset="0"/>
                  </a:rPr>
                  <a:t>:</a:t>
                </a:r>
              </a:p>
              <a:p>
                <a:pPr marL="0" indent="0" eaLnBrk="1" hangingPunct="1">
                  <a:spcAft>
                    <a:spcPts val="1200"/>
                  </a:spcAft>
                  <a:buFont typeface="Arial" pitchFamily="34" charset="0"/>
                  <a:buAutoNum type="arabicPeriod"/>
                </a:pPr>
                <a:endParaRPr lang="en-US" altLang="en-US" sz="2400" dirty="0">
                  <a:latin typeface="Trebuchet MS" pitchFamily="34" charset="0"/>
                </a:endParaRPr>
              </a:p>
              <a:p>
                <a:pPr marL="0" indent="0" eaLnBrk="1" hangingPunct="1">
                  <a:buNone/>
                </a:pPr>
                <a:r>
                  <a:rPr lang="en-US" altLang="en-US" sz="2400" dirty="0">
                    <a:solidFill>
                      <a:schemeClr val="tx1">
                        <a:lumMod val="50000"/>
                        <a:lumOff val="50000"/>
                      </a:schemeClr>
                    </a:solidFill>
                    <a:latin typeface="Trebuchet MS" pitchFamily="34" charset="0"/>
                  </a:rPr>
                  <a:t>2. Test statistic</a:t>
                </a:r>
                <a:r>
                  <a:rPr lang="en-US" altLang="en-US" sz="2400" dirty="0">
                    <a:latin typeface="Trebuchet MS" pitchFamily="34" charset="0"/>
                  </a:rPr>
                  <a:t>: </a:t>
                </a:r>
                <a14:m>
                  <m:oMath xmlns:m="http://schemas.openxmlformats.org/officeDocument/2006/math">
                    <m:acc>
                      <m:accPr>
                        <m:chr m:val="̅"/>
                        <m:ctrlPr>
                          <a:rPr lang="en-US" altLang="en-US" sz="2400" i="1" smtClean="0">
                            <a:latin typeface="Cambria Math" panose="02040503050406030204" pitchFamily="18" charset="0"/>
                          </a:rPr>
                        </m:ctrlPr>
                      </m:accPr>
                      <m:e>
                        <m:r>
                          <a:rPr lang="en-AU" altLang="en-US" sz="2400" b="0" i="1" smtClean="0">
                            <a:latin typeface="Cambria Math"/>
                          </a:rPr>
                          <m:t>𝑋</m:t>
                        </m:r>
                      </m:e>
                    </m:acc>
                  </m:oMath>
                </a14:m>
                <a:r>
                  <a:rPr lang="en-US" altLang="en-US" sz="2400" dirty="0">
                    <a:latin typeface="Trebuchet MS" pitchFamily="34" charset="0"/>
                  </a:rPr>
                  <a:t> or </a:t>
                </a:r>
                <a:r>
                  <a:rPr lang="en-US" altLang="en-US" sz="2400" dirty="0" err="1">
                    <a:latin typeface="Trebuchet MS" pitchFamily="34" charset="0"/>
                  </a:rPr>
                  <a:t>standardised</a:t>
                </a:r>
                <a:r>
                  <a:rPr lang="en-US" altLang="en-US" sz="2400" dirty="0">
                    <a:latin typeface="Trebuchet MS" pitchFamily="34" charset="0"/>
                  </a:rPr>
                  <a:t> test statistic:            </a:t>
                </a:r>
              </a:p>
              <a:p>
                <a:pPr marL="0" indent="0" eaLnBrk="1" hangingPunct="1">
                  <a:buNone/>
                </a:pPr>
                <a:endParaRPr lang="en-US" altLang="en-US" sz="2400" dirty="0">
                  <a:latin typeface="Trebuchet MS" pitchFamily="34" charset="0"/>
                </a:endParaRPr>
              </a:p>
              <a:p>
                <a:pPr marL="0" indent="0" eaLnBrk="1" hangingPunct="1">
                  <a:buNone/>
                </a:pPr>
                <a:endParaRPr lang="en-US" altLang="en-US" sz="2400" dirty="0">
                  <a:latin typeface="Trebuchet MS" pitchFamily="34" charset="0"/>
                </a:endParaRPr>
              </a:p>
              <a:p>
                <a:pPr marL="0" indent="0" eaLnBrk="1" hangingPunct="1">
                  <a:buNone/>
                </a:pPr>
                <a:r>
                  <a:rPr lang="en-US" altLang="en-US" sz="2400" dirty="0">
                    <a:solidFill>
                      <a:schemeClr val="tx1">
                        <a:lumMod val="50000"/>
                        <a:lumOff val="50000"/>
                      </a:schemeClr>
                    </a:solidFill>
                    <a:latin typeface="Trebuchet MS" pitchFamily="34" charset="0"/>
                  </a:rPr>
                  <a:t>3.  Level of significance</a:t>
                </a:r>
                <a:r>
                  <a:rPr lang="en-US" altLang="en-US" sz="2400" dirty="0">
                    <a:latin typeface="Trebuchet MS" pitchFamily="34" charset="0"/>
                  </a:rPr>
                  <a:t>: </a:t>
                </a:r>
                <a:r>
                  <a:rPr lang="en-US" altLang="en-US" sz="2400" dirty="0">
                    <a:latin typeface="Trebuchet MS" pitchFamily="34" charset="0"/>
                    <a:sym typeface="Symbol"/>
                  </a:rPr>
                  <a:t></a:t>
                </a:r>
                <a:r>
                  <a:rPr lang="en-US" altLang="en-US" sz="2400" dirty="0">
                    <a:latin typeface="Trebuchet MS" pitchFamily="34" charset="0"/>
                  </a:rPr>
                  <a:t>=0.05 </a:t>
                </a:r>
              </a:p>
            </p:txBody>
          </p:sp>
        </mc:Choice>
        <mc:Fallback xmlns="">
          <p:sp>
            <p:nvSpPr>
              <p:cNvPr id="82946" name="Rectangle 2"/>
              <p:cNvSpPr>
                <a:spLocks noGrp="1" noRot="1" noChangeAspect="1" noMove="1" noResize="1" noEditPoints="1" noAdjustHandles="1" noChangeArrowheads="1" noChangeShapeType="1" noTextEdit="1"/>
              </p:cNvSpPr>
              <p:nvPr>
                <p:ph idx="1"/>
              </p:nvPr>
            </p:nvSpPr>
            <p:spPr>
              <a:xfrm>
                <a:off x="413990" y="1412875"/>
                <a:ext cx="8387904" cy="2016125"/>
              </a:xfrm>
              <a:blipFill rotWithShape="1">
                <a:blip r:embed="rId4" cstate="print"/>
                <a:stretch>
                  <a:fillRect l="-1163" t="-2417" b="-122659"/>
                </a:stretch>
              </a:blipFill>
            </p:spPr>
            <p:txBody>
              <a:bodyPr/>
              <a:lstStyle/>
              <a:p>
                <a:r>
                  <a:rPr lang="en-AU">
                    <a:noFill/>
                  </a:rPr>
                  <a:t> </a:t>
                </a:r>
              </a:p>
            </p:txBody>
          </p:sp>
        </mc:Fallback>
      </mc:AlternateContent>
      <p:sp>
        <p:nvSpPr>
          <p:cNvPr id="573443" name="Text Box 3"/>
          <p:cNvSpPr txBox="1">
            <a:spLocks noChangeArrowheads="1"/>
          </p:cNvSpPr>
          <p:nvPr/>
        </p:nvSpPr>
        <p:spPr bwMode="auto">
          <a:xfrm>
            <a:off x="2677184" y="2978949"/>
            <a:ext cx="1750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2800" baseline="0" dirty="0">
                <a:latin typeface="Arial Narrow" pitchFamily="34" charset="0"/>
                <a:cs typeface="Arial" pitchFamily="34" charset="0"/>
              </a:rPr>
              <a:t>H</a:t>
            </a:r>
            <a:r>
              <a:rPr lang="en-US" altLang="en-US" sz="2800" dirty="0">
                <a:latin typeface="Arial Narrow" pitchFamily="34" charset="0"/>
                <a:cs typeface="Arial" pitchFamily="34" charset="0"/>
              </a:rPr>
              <a:t>0</a:t>
            </a:r>
            <a:r>
              <a:rPr lang="en-US" altLang="en-US" sz="2800" baseline="0" dirty="0">
                <a:latin typeface="Arial Narrow" pitchFamily="34" charset="0"/>
                <a:cs typeface="Arial" pitchFamily="34" charset="0"/>
              </a:rPr>
              <a:t>: </a:t>
            </a:r>
            <a:r>
              <a:rPr lang="en-US" altLang="en-US" sz="2800" baseline="0" dirty="0">
                <a:latin typeface="Symbol" pitchFamily="18" charset="2"/>
                <a:cs typeface="Arial" pitchFamily="34" charset="0"/>
              </a:rPr>
              <a:t>m</a:t>
            </a:r>
            <a:r>
              <a:rPr lang="en-US" altLang="en-US" sz="2800" baseline="0" dirty="0">
                <a:latin typeface="Arial Narrow" pitchFamily="34" charset="0"/>
                <a:cs typeface="Arial" pitchFamily="34" charset="0"/>
              </a:rPr>
              <a:t> = 130</a:t>
            </a:r>
          </a:p>
          <a:p>
            <a:r>
              <a:rPr lang="en-US" altLang="en-US" sz="2800" baseline="0" dirty="0">
                <a:latin typeface="Arial Narrow" pitchFamily="34" charset="0"/>
                <a:cs typeface="Arial" pitchFamily="34" charset="0"/>
              </a:rPr>
              <a:t>H</a:t>
            </a:r>
            <a:r>
              <a:rPr lang="en-US" altLang="en-US" sz="2800" dirty="0">
                <a:latin typeface="Arial Narrow" pitchFamily="34" charset="0"/>
                <a:cs typeface="Arial" pitchFamily="34" charset="0"/>
              </a:rPr>
              <a:t>A</a:t>
            </a:r>
            <a:r>
              <a:rPr lang="en-US" altLang="en-US" sz="2800" baseline="0" dirty="0">
                <a:latin typeface="Arial Narrow" pitchFamily="34" charset="0"/>
                <a:cs typeface="Arial" pitchFamily="34" charset="0"/>
              </a:rPr>
              <a:t>: </a:t>
            </a:r>
            <a:r>
              <a:rPr lang="en-US" altLang="en-US" sz="2800" baseline="0" dirty="0">
                <a:latin typeface="Symbol" pitchFamily="18" charset="2"/>
                <a:cs typeface="Arial" pitchFamily="34" charset="0"/>
              </a:rPr>
              <a:t>m</a:t>
            </a:r>
            <a:r>
              <a:rPr lang="en-US" altLang="en-US" sz="2800" baseline="0" dirty="0">
                <a:latin typeface="Arial Narrow" pitchFamily="34" charset="0"/>
                <a:cs typeface="Arial" pitchFamily="34" charset="0"/>
              </a:rPr>
              <a:t> </a:t>
            </a:r>
            <a:r>
              <a:rPr lang="en-US" altLang="en-US" sz="2800" baseline="0" dirty="0">
                <a:latin typeface="Arial Narrow" pitchFamily="34" charset="0"/>
                <a:cs typeface="Arial" pitchFamily="34" charset="0"/>
                <a:sym typeface="Symbol" pitchFamily="18" charset="2"/>
              </a:rPr>
              <a:t></a:t>
            </a:r>
            <a:r>
              <a:rPr lang="en-US" altLang="en-US" sz="2800" baseline="0" dirty="0">
                <a:latin typeface="Arial Narrow" pitchFamily="34" charset="0"/>
                <a:cs typeface="Arial" pitchFamily="34" charset="0"/>
              </a:rPr>
              <a:t> 130</a:t>
            </a:r>
          </a:p>
        </p:txBody>
      </p:sp>
      <p:sp>
        <p:nvSpPr>
          <p:cNvPr id="81929" name="AutoShape 29"/>
          <p:cNvSpPr>
            <a:spLocks noChangeArrowheads="1"/>
          </p:cNvSpPr>
          <p:nvPr/>
        </p:nvSpPr>
        <p:spPr bwMode="auto">
          <a:xfrm>
            <a:off x="6297488" y="54868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b="1" baseline="0">
                <a:latin typeface="Tahoma" pitchFamily="34" charset="0"/>
                <a:cs typeface="Arial" pitchFamily="34" charset="0"/>
              </a:rPr>
              <a:t>IDENTIFY</a:t>
            </a:r>
          </a:p>
        </p:txBody>
      </p:sp>
      <p:sp>
        <p:nvSpPr>
          <p:cNvPr id="13"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37</a:t>
            </a:fld>
            <a:endParaRPr lang="en-AU" altLang="en-US" sz="1400" b="1" baseline="0" dirty="0">
              <a:latin typeface="Trebuchet MS" pitchFamily="34"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849737183"/>
              </p:ext>
            </p:extLst>
          </p:nvPr>
        </p:nvGraphicFramePr>
        <p:xfrm>
          <a:off x="2001838" y="4437063"/>
          <a:ext cx="3305175" cy="863600"/>
        </p:xfrm>
        <a:graphic>
          <a:graphicData uri="http://schemas.openxmlformats.org/presentationml/2006/ole">
            <mc:AlternateContent xmlns:mc="http://schemas.openxmlformats.org/markup-compatibility/2006">
              <mc:Choice xmlns:v="urn:schemas-microsoft-com:vml" Requires="v">
                <p:oleObj spid="_x0000_s82042" name="Equation" r:id="rId5" imgW="1549080" imgH="406080" progId="Equation.DSMT4">
                  <p:embed/>
                </p:oleObj>
              </mc:Choice>
              <mc:Fallback>
                <p:oleObj name="Equation" r:id="rId5" imgW="1549080" imgH="406080" progId="Equation.DSMT4">
                  <p:embed/>
                  <p:pic>
                    <p:nvPicPr>
                      <p:cNvPr id="0" name="Picture 98"/>
                      <p:cNvPicPr>
                        <a:picLocks noChangeAspect="1" noChangeArrowheads="1"/>
                      </p:cNvPicPr>
                      <p:nvPr/>
                    </p:nvPicPr>
                    <p:blipFill>
                      <a:blip r:embed="rId6"/>
                      <a:srcRect/>
                      <a:stretch>
                        <a:fillRect/>
                      </a:stretch>
                    </p:blipFill>
                    <p:spPr bwMode="auto">
                      <a:xfrm>
                        <a:off x="2001838" y="4437063"/>
                        <a:ext cx="3305175"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3"/>
          <p:cNvSpPr txBox="1">
            <a:spLocks noChangeArrowheads="1"/>
          </p:cNvSpPr>
          <p:nvPr/>
        </p:nvSpPr>
        <p:spPr bwMode="auto">
          <a:xfrm>
            <a:off x="5422087" y="3392050"/>
            <a:ext cx="20824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2800" baseline="0" dirty="0">
                <a:solidFill>
                  <a:srgbClr val="C00000"/>
                </a:solidFill>
                <a:latin typeface="Arial Narrow" pitchFamily="34" charset="0"/>
                <a:cs typeface="Arial" pitchFamily="34" charset="0"/>
              </a:rPr>
              <a:t>Two-tailed test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3"/>
          <p:cNvSpPr>
            <a:spLocks noGrp="1" noChangeArrowheads="1"/>
          </p:cNvSpPr>
          <p:nvPr>
            <p:ph idx="1"/>
          </p:nvPr>
        </p:nvSpPr>
        <p:spPr>
          <a:xfrm>
            <a:off x="684213" y="836613"/>
            <a:ext cx="7772400" cy="4546600"/>
          </a:xfrm>
        </p:spPr>
        <p:txBody>
          <a:bodyPr/>
          <a:lstStyle/>
          <a:p>
            <a:pPr marL="0" indent="0" algn="just" eaLnBrk="1" hangingPunct="1">
              <a:buFontTx/>
              <a:buNone/>
            </a:pPr>
            <a:r>
              <a:rPr lang="en-US" altLang="en-US" sz="2400" dirty="0">
                <a:solidFill>
                  <a:schemeClr val="tx1">
                    <a:lumMod val="50000"/>
                    <a:lumOff val="50000"/>
                  </a:schemeClr>
                </a:solidFill>
                <a:latin typeface="Trebuchet MS" pitchFamily="34" charset="0"/>
              </a:rPr>
              <a:t>4. Decision rule</a:t>
            </a:r>
          </a:p>
          <a:p>
            <a:pPr marL="0" indent="0" algn="just" eaLnBrk="1" hangingPunct="1">
              <a:buFontTx/>
              <a:buNone/>
            </a:pPr>
            <a:r>
              <a:rPr lang="en-US" altLang="en-US" sz="2200" dirty="0">
                <a:latin typeface="Trebuchet MS" pitchFamily="34" charset="0"/>
              </a:rPr>
              <a:t>The rejection region is set up so we can reject the null hypothesis when the test statistic is large </a:t>
            </a:r>
            <a:r>
              <a:rPr lang="en-US" altLang="en-US" sz="2200" b="1" i="1" dirty="0">
                <a:solidFill>
                  <a:srgbClr val="FF0000"/>
                </a:solidFill>
                <a:latin typeface="Trebuchet MS" pitchFamily="34" charset="0"/>
              </a:rPr>
              <a:t>or</a:t>
            </a:r>
            <a:r>
              <a:rPr lang="en-US" altLang="en-US" sz="2200" dirty="0">
                <a:latin typeface="Trebuchet MS" pitchFamily="34" charset="0"/>
              </a:rPr>
              <a:t> when it is small.</a:t>
            </a:r>
          </a:p>
          <a:p>
            <a:pPr marL="0" indent="0" eaLnBrk="1" hangingPunct="1">
              <a:buFontTx/>
              <a:buNone/>
            </a:pPr>
            <a:endParaRPr lang="en-US" altLang="en-US" sz="2200" dirty="0">
              <a:latin typeface="Trebuchet MS" pitchFamily="34" charset="0"/>
            </a:endParaRPr>
          </a:p>
          <a:p>
            <a:pPr marL="0" indent="0" eaLnBrk="1" hangingPunct="1">
              <a:buFontTx/>
              <a:buNone/>
            </a:pPr>
            <a:endParaRPr lang="en-US" altLang="en-US" sz="2200" dirty="0">
              <a:latin typeface="Trebuchet MS" pitchFamily="34" charset="0"/>
            </a:endParaRPr>
          </a:p>
          <a:p>
            <a:pPr marL="0" indent="0" eaLnBrk="1" hangingPunct="1">
              <a:buFontTx/>
              <a:buNone/>
            </a:pPr>
            <a:endParaRPr lang="en-US" altLang="en-US" sz="2200" dirty="0">
              <a:latin typeface="Trebuchet MS" pitchFamily="34" charset="0"/>
            </a:endParaRPr>
          </a:p>
          <a:p>
            <a:pPr marL="0" indent="0" eaLnBrk="1" hangingPunct="1">
              <a:buFontTx/>
              <a:buNone/>
            </a:pPr>
            <a:endParaRPr lang="en-US" altLang="en-US" sz="2200" dirty="0">
              <a:latin typeface="Trebuchet MS" pitchFamily="34" charset="0"/>
            </a:endParaRPr>
          </a:p>
          <a:p>
            <a:pPr marL="0" indent="0" eaLnBrk="1" hangingPunct="1">
              <a:buFontTx/>
              <a:buNone/>
            </a:pPr>
            <a:endParaRPr lang="en-US" altLang="en-US" sz="2200" dirty="0">
              <a:latin typeface="Trebuchet MS" pitchFamily="34" charset="0"/>
            </a:endParaRPr>
          </a:p>
          <a:p>
            <a:pPr marL="0" indent="0" eaLnBrk="1" hangingPunct="1">
              <a:buFontTx/>
              <a:buNone/>
            </a:pPr>
            <a:endParaRPr lang="en-US" altLang="en-US" sz="2200" dirty="0">
              <a:latin typeface="Trebuchet MS" pitchFamily="34" charset="0"/>
            </a:endParaRPr>
          </a:p>
          <a:p>
            <a:pPr marL="0" indent="0" algn="just" eaLnBrk="1" hangingPunct="1">
              <a:buFontTx/>
              <a:buNone/>
            </a:pPr>
            <a:r>
              <a:rPr lang="en-US" altLang="en-US" sz="2200" dirty="0">
                <a:latin typeface="Trebuchet MS" pitchFamily="34" charset="0"/>
              </a:rPr>
              <a:t>That is, we set up a two-tail rejection region. The total area in the rejection region must sum to </a:t>
            </a:r>
            <a:r>
              <a:rPr lang="en-US" altLang="en-US" sz="2200" dirty="0">
                <a:latin typeface="Trebuchet MS" pitchFamily="34" charset="0"/>
                <a:sym typeface="Symbol" pitchFamily="18" charset="2"/>
              </a:rPr>
              <a:t></a:t>
            </a:r>
            <a:r>
              <a:rPr lang="en-US" altLang="en-US" sz="2200" dirty="0">
                <a:latin typeface="Trebuchet MS" pitchFamily="34" charset="0"/>
              </a:rPr>
              <a:t>, so we divide this probability by 2. </a:t>
            </a:r>
          </a:p>
        </p:txBody>
      </p:sp>
      <p:pic>
        <p:nvPicPr>
          <p:cNvPr id="83971"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08175" y="2420938"/>
            <a:ext cx="4743450"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2" name="AutoShape 29"/>
          <p:cNvSpPr>
            <a:spLocks noChangeArrowheads="1"/>
          </p:cNvSpPr>
          <p:nvPr/>
        </p:nvSpPr>
        <p:spPr bwMode="auto">
          <a:xfrm>
            <a:off x="6225480" y="383704"/>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b="1" baseline="0">
                <a:latin typeface="Tahoma" pitchFamily="34" charset="0"/>
                <a:cs typeface="Arial" pitchFamily="34" charset="0"/>
              </a:rPr>
              <a:t>IDENTIFY</a:t>
            </a:r>
          </a:p>
        </p:txBody>
      </p:sp>
      <p:sp>
        <p:nvSpPr>
          <p:cNvPr id="83973" name="Text Box 7"/>
          <p:cNvSpPr txBox="1">
            <a:spLocks noChangeArrowheads="1"/>
          </p:cNvSpPr>
          <p:nvPr/>
        </p:nvSpPr>
        <p:spPr bwMode="auto">
          <a:xfrm>
            <a:off x="755650" y="4221088"/>
            <a:ext cx="26638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sz="1600" baseline="0" dirty="0">
                <a:solidFill>
                  <a:srgbClr val="0000FF"/>
                </a:solidFill>
                <a:latin typeface="Verdana" pitchFamily="34" charset="0"/>
                <a:cs typeface="Arial" pitchFamily="34" charset="0"/>
              </a:rPr>
              <a:t>Stat is ‘very small’</a:t>
            </a:r>
          </a:p>
        </p:txBody>
      </p:sp>
      <p:sp>
        <p:nvSpPr>
          <p:cNvPr id="83974" name="Text Box 8"/>
          <p:cNvSpPr txBox="1">
            <a:spLocks noChangeArrowheads="1"/>
          </p:cNvSpPr>
          <p:nvPr/>
        </p:nvSpPr>
        <p:spPr bwMode="auto">
          <a:xfrm>
            <a:off x="5537455" y="4221088"/>
            <a:ext cx="20680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sz="1600" baseline="0" dirty="0">
                <a:solidFill>
                  <a:srgbClr val="0000FF"/>
                </a:solidFill>
                <a:latin typeface="Verdana" pitchFamily="34" charset="0"/>
                <a:cs typeface="Arial" pitchFamily="34" charset="0"/>
              </a:rPr>
              <a:t>Stat is ‘very large’</a:t>
            </a:r>
          </a:p>
        </p:txBody>
      </p:sp>
      <p:sp>
        <p:nvSpPr>
          <p:cNvPr id="8"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38</a:t>
            </a:fld>
            <a:endParaRPr lang="en-AU" altLang="en-US" sz="1400" b="1" baseline="0" dirty="0">
              <a:latin typeface="Trebuchet MS" pitchFamily="34" charset="0"/>
            </a:endParaRPr>
          </a:p>
        </p:txBody>
      </p:sp>
      <p:sp>
        <p:nvSpPr>
          <p:cNvPr id="9" name="Rectangle 2"/>
          <p:cNvSpPr>
            <a:spLocks noGrp="1" noChangeArrowheads="1"/>
          </p:cNvSpPr>
          <p:nvPr>
            <p:ph type="title"/>
          </p:nvPr>
        </p:nvSpPr>
        <p:spPr bwMode="auto">
          <a:xfrm>
            <a:off x="539552" y="182562"/>
            <a:ext cx="7772400" cy="588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algn="just" fontAlgn="base">
              <a:spcAft>
                <a:spcPct val="0"/>
              </a:spcAft>
            </a:pPr>
            <a:r>
              <a:rPr altLang="en-US" sz="3200" cap="none" dirty="0">
                <a:solidFill>
                  <a:srgbClr val="EA0088"/>
                </a:solidFill>
                <a:latin typeface="Trebuchet MS" pitchFamily="34" charset="0"/>
                <a:ea typeface="MS PGothic" pitchFamily="34" charset="-128"/>
              </a:rPr>
              <a:t>Example 1: Solution</a:t>
            </a:r>
            <a:r>
              <a:rPr lang="en-AU" altLang="en-US" sz="3200" cap="none" dirty="0">
                <a:solidFill>
                  <a:srgbClr val="EA0088"/>
                </a:solidFill>
                <a:latin typeface="Trebuchet MS" pitchFamily="34" charset="0"/>
                <a:ea typeface="MS PGothic" pitchFamily="34" charset="-128"/>
              </a:rPr>
              <a:t>…</a:t>
            </a:r>
            <a:endParaRPr altLang="en-US" sz="3200" cap="none" dirty="0">
              <a:solidFill>
                <a:srgbClr val="EA0088"/>
              </a:solidFill>
              <a:latin typeface="Trebuchet MS" pitchFamily="34" charset="0"/>
              <a:ea typeface="MS PGothic" pitchFamily="34" charset="-128"/>
            </a:endParaRPr>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3"/>
          <p:cNvSpPr>
            <a:spLocks noGrp="1" noChangeArrowheads="1"/>
          </p:cNvSpPr>
          <p:nvPr>
            <p:ph idx="1"/>
          </p:nvPr>
        </p:nvSpPr>
        <p:spPr>
          <a:xfrm>
            <a:off x="672851" y="1104924"/>
            <a:ext cx="8075613" cy="5132388"/>
          </a:xfrm>
        </p:spPr>
        <p:txBody>
          <a:bodyPr/>
          <a:lstStyle/>
          <a:p>
            <a:pPr marL="0" indent="0" algn="just" eaLnBrk="1" hangingPunct="1">
              <a:buFontTx/>
              <a:buNone/>
            </a:pPr>
            <a:r>
              <a:rPr lang="en-US" altLang="en-US" sz="2400" dirty="0">
                <a:latin typeface="Trebuchet MS" pitchFamily="34" charset="0"/>
              </a:rPr>
              <a:t>As </a:t>
            </a:r>
            <a:r>
              <a:rPr lang="el-GR" altLang="en-US" sz="2400" i="1" dirty="0">
                <a:latin typeface="Trebuchet MS" pitchFamily="34" charset="0"/>
                <a:sym typeface="Symbol" pitchFamily="18" charset="2"/>
              </a:rPr>
              <a:t></a:t>
            </a:r>
            <a:r>
              <a:rPr lang="en-US" altLang="en-US" sz="2400" i="1" dirty="0">
                <a:latin typeface="Trebuchet MS" pitchFamily="34" charset="0"/>
              </a:rPr>
              <a:t> </a:t>
            </a:r>
            <a:r>
              <a:rPr lang="en-US" altLang="en-US" sz="2400" dirty="0">
                <a:latin typeface="Trebuchet MS" pitchFamily="34" charset="0"/>
              </a:rPr>
              <a:t>= 0.05, we have </a:t>
            </a:r>
            <a:r>
              <a:rPr lang="el-GR" altLang="en-US" sz="2400" i="1" dirty="0">
                <a:latin typeface="Trebuchet MS" pitchFamily="34" charset="0"/>
                <a:sym typeface="Symbol" pitchFamily="18" charset="2"/>
              </a:rPr>
              <a:t></a:t>
            </a:r>
            <a:r>
              <a:rPr lang="en-US" altLang="en-US" sz="2400" dirty="0">
                <a:latin typeface="Trebuchet MS" pitchFamily="34" charset="0"/>
              </a:rPr>
              <a:t>/2 = 0.025 and z</a:t>
            </a:r>
            <a:r>
              <a:rPr lang="en-US" altLang="en-US" sz="2400" baseline="-25000" dirty="0">
                <a:latin typeface="Trebuchet MS" pitchFamily="34" charset="0"/>
              </a:rPr>
              <a:t>0.025</a:t>
            </a:r>
            <a:r>
              <a:rPr lang="en-US" altLang="en-US" sz="2400" dirty="0">
                <a:latin typeface="Trebuchet MS" pitchFamily="34" charset="0"/>
              </a:rPr>
              <a:t> = 1.96 and our rejection region is z &lt; –1.96 </a:t>
            </a:r>
            <a:r>
              <a:rPr lang="en-US" altLang="en-US" sz="2400" b="1" dirty="0">
                <a:solidFill>
                  <a:srgbClr val="0000FF"/>
                </a:solidFill>
                <a:latin typeface="Trebuchet MS" pitchFamily="34" charset="0"/>
              </a:rPr>
              <a:t>or </a:t>
            </a:r>
            <a:r>
              <a:rPr lang="en-US" altLang="en-US" sz="2400" dirty="0">
                <a:latin typeface="Trebuchet MS" pitchFamily="34" charset="0"/>
              </a:rPr>
              <a:t>z &gt; 1.96.</a:t>
            </a:r>
          </a:p>
        </p:txBody>
      </p:sp>
      <p:sp>
        <p:nvSpPr>
          <p:cNvPr id="86026" name="AutoShape 29"/>
          <p:cNvSpPr>
            <a:spLocks noChangeArrowheads="1"/>
          </p:cNvSpPr>
          <p:nvPr/>
        </p:nvSpPr>
        <p:spPr bwMode="auto">
          <a:xfrm>
            <a:off x="6297488" y="455712"/>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b="1" baseline="0" dirty="0">
                <a:latin typeface="Tahoma" pitchFamily="34" charset="0"/>
                <a:cs typeface="Arial" pitchFamily="34" charset="0"/>
              </a:rPr>
              <a:t>IDENTIFY</a:t>
            </a:r>
          </a:p>
        </p:txBody>
      </p:sp>
      <p:grpSp>
        <p:nvGrpSpPr>
          <p:cNvPr id="2" name="Group 1"/>
          <p:cNvGrpSpPr/>
          <p:nvPr/>
        </p:nvGrpSpPr>
        <p:grpSpPr>
          <a:xfrm>
            <a:off x="1826167" y="2230321"/>
            <a:ext cx="5482137" cy="2335130"/>
            <a:chOff x="1468438" y="1700808"/>
            <a:chExt cx="6416675" cy="3103822"/>
          </a:xfrm>
        </p:grpSpPr>
        <p:pic>
          <p:nvPicPr>
            <p:cNvPr id="86018"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68438" y="1700808"/>
              <a:ext cx="5630862"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7"/>
            <p:cNvSpPr>
              <a:spLocks noChangeArrowheads="1"/>
            </p:cNvSpPr>
            <p:nvPr/>
          </p:nvSpPr>
          <p:spPr bwMode="auto">
            <a:xfrm>
              <a:off x="1846263" y="3977283"/>
              <a:ext cx="5029200" cy="685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endParaRPr lang="en-US" altLang="en-US">
                <a:cs typeface="Arial" pitchFamily="34" charset="0"/>
              </a:endParaRPr>
            </a:p>
          </p:txBody>
        </p:sp>
        <p:sp>
          <p:nvSpPr>
            <p:cNvPr id="86020" name="Text Box 8"/>
            <p:cNvSpPr txBox="1">
              <a:spLocks noChangeArrowheads="1"/>
            </p:cNvSpPr>
            <p:nvPr/>
          </p:nvSpPr>
          <p:spPr bwMode="auto">
            <a:xfrm>
              <a:off x="6494463" y="3834408"/>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a:cs typeface="Arial" pitchFamily="34" charset="0"/>
                </a:rPr>
                <a:t>z</a:t>
              </a:r>
            </a:p>
          </p:txBody>
        </p:sp>
        <p:sp>
          <p:nvSpPr>
            <p:cNvPr id="86021" name="Rectangle 9"/>
            <p:cNvSpPr>
              <a:spLocks noChangeArrowheads="1"/>
            </p:cNvSpPr>
            <p:nvPr/>
          </p:nvSpPr>
          <p:spPr bwMode="auto">
            <a:xfrm>
              <a:off x="3446463" y="2996208"/>
              <a:ext cx="1676400" cy="838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86022" name="Text Box 10"/>
            <p:cNvSpPr txBox="1">
              <a:spLocks noChangeArrowheads="1"/>
            </p:cNvSpPr>
            <p:nvPr/>
          </p:nvSpPr>
          <p:spPr bwMode="auto">
            <a:xfrm>
              <a:off x="2656675" y="3945536"/>
              <a:ext cx="998550" cy="85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sz="1800" baseline="0" dirty="0">
                  <a:cs typeface="Arial" pitchFamily="34" charset="0"/>
                </a:rPr>
                <a:t>-z</a:t>
              </a:r>
              <a:r>
                <a:rPr lang="en-US" altLang="en-US" sz="1800" dirty="0">
                  <a:cs typeface="Arial" pitchFamily="34" charset="0"/>
                </a:rPr>
                <a:t>.025</a:t>
              </a:r>
            </a:p>
            <a:p>
              <a:pPr algn="ctr"/>
              <a:r>
                <a:rPr lang="en-US" altLang="en-US" sz="1800" baseline="0" dirty="0">
                  <a:cs typeface="Arial" pitchFamily="34" charset="0"/>
                </a:rPr>
                <a:t>= -1.96</a:t>
              </a:r>
              <a:endParaRPr lang="en-US" altLang="en-US" sz="1800" dirty="0">
                <a:cs typeface="Arial" pitchFamily="34" charset="0"/>
              </a:endParaRPr>
            </a:p>
          </p:txBody>
        </p:sp>
        <p:sp>
          <p:nvSpPr>
            <p:cNvPr id="86023" name="Text Box 11"/>
            <p:cNvSpPr txBox="1">
              <a:spLocks noChangeArrowheads="1"/>
            </p:cNvSpPr>
            <p:nvPr/>
          </p:nvSpPr>
          <p:spPr bwMode="auto">
            <a:xfrm>
              <a:off x="4939287" y="3909256"/>
              <a:ext cx="908488" cy="85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sz="1800" baseline="0" dirty="0">
                  <a:cs typeface="Arial" pitchFamily="34" charset="0"/>
                </a:rPr>
                <a:t>+z</a:t>
              </a:r>
              <a:r>
                <a:rPr lang="en-US" altLang="en-US" sz="1800" dirty="0">
                  <a:cs typeface="Arial" pitchFamily="34" charset="0"/>
                </a:rPr>
                <a:t>.025</a:t>
              </a:r>
            </a:p>
            <a:p>
              <a:pPr algn="ctr"/>
              <a:r>
                <a:rPr lang="en-US" altLang="en-US" sz="1800" baseline="0" dirty="0">
                  <a:cs typeface="Arial" pitchFamily="34" charset="0"/>
                </a:rPr>
                <a:t>= 1.96</a:t>
              </a:r>
              <a:endParaRPr lang="en-US" altLang="en-US" sz="1800" dirty="0">
                <a:cs typeface="Arial" pitchFamily="34" charset="0"/>
              </a:endParaRPr>
            </a:p>
          </p:txBody>
        </p:sp>
        <p:sp>
          <p:nvSpPr>
            <p:cNvPr id="86024" name="Line 12"/>
            <p:cNvSpPr>
              <a:spLocks noChangeShapeType="1"/>
            </p:cNvSpPr>
            <p:nvPr/>
          </p:nvSpPr>
          <p:spPr bwMode="auto">
            <a:xfrm>
              <a:off x="4284663" y="2005608"/>
              <a:ext cx="0" cy="213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86025" name="Text Box 13"/>
            <p:cNvSpPr txBox="1">
              <a:spLocks noChangeArrowheads="1"/>
            </p:cNvSpPr>
            <p:nvPr/>
          </p:nvSpPr>
          <p:spPr bwMode="auto">
            <a:xfrm>
              <a:off x="4116388" y="406300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a:cs typeface="Arial" pitchFamily="34" charset="0"/>
                </a:rPr>
                <a:t>0</a:t>
              </a:r>
            </a:p>
          </p:txBody>
        </p:sp>
        <p:sp>
          <p:nvSpPr>
            <p:cNvPr id="86027" name="Rectangle 1"/>
            <p:cNvSpPr>
              <a:spLocks noChangeArrowheads="1"/>
            </p:cNvSpPr>
            <p:nvPr/>
          </p:nvSpPr>
          <p:spPr bwMode="auto">
            <a:xfrm>
              <a:off x="1836738" y="2870795"/>
              <a:ext cx="950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2000" baseline="0">
                  <a:latin typeface="Trebuchet MS" pitchFamily="34" charset="0"/>
                </a:rPr>
                <a:t>=0.025</a:t>
              </a:r>
              <a:endParaRPr lang="en-US" altLang="en-US" sz="2000" baseline="0"/>
            </a:p>
          </p:txBody>
        </p:sp>
        <p:sp>
          <p:nvSpPr>
            <p:cNvPr id="86028" name="Rectangle 13"/>
            <p:cNvSpPr>
              <a:spLocks noChangeArrowheads="1"/>
            </p:cNvSpPr>
            <p:nvPr/>
          </p:nvSpPr>
          <p:spPr bwMode="auto">
            <a:xfrm>
              <a:off x="6934200" y="2942233"/>
              <a:ext cx="950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2000" baseline="0">
                  <a:latin typeface="Trebuchet MS" pitchFamily="34" charset="0"/>
                </a:rPr>
                <a:t>=0.025</a:t>
              </a:r>
              <a:endParaRPr lang="en-US" altLang="en-US" sz="2000" baseline="0"/>
            </a:p>
          </p:txBody>
        </p:sp>
      </p:grpSp>
      <p:sp>
        <p:nvSpPr>
          <p:cNvPr id="86029" name="TextBox 2"/>
          <p:cNvSpPr txBox="1">
            <a:spLocks noChangeArrowheads="1"/>
          </p:cNvSpPr>
          <p:nvPr/>
        </p:nvSpPr>
        <p:spPr bwMode="auto">
          <a:xfrm>
            <a:off x="683568" y="4437112"/>
            <a:ext cx="811832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baseline="0" dirty="0">
              <a:latin typeface="Trebuchet MS" pitchFamily="34" charset="0"/>
            </a:endParaRPr>
          </a:p>
          <a:p>
            <a:r>
              <a:rPr lang="en-US" altLang="en-US" baseline="0" dirty="0">
                <a:latin typeface="Trebuchet MS" pitchFamily="34" charset="0"/>
              </a:rPr>
              <a:t>Decision rule (z-value method): </a:t>
            </a:r>
          </a:p>
          <a:p>
            <a:r>
              <a:rPr lang="en-US" altLang="en-US" baseline="0" dirty="0">
                <a:latin typeface="Trebuchet MS" pitchFamily="34" charset="0"/>
              </a:rPr>
              <a:t>Do not reject H</a:t>
            </a:r>
            <a:r>
              <a:rPr lang="en-US" altLang="en-US" dirty="0">
                <a:latin typeface="Trebuchet MS" pitchFamily="34" charset="0"/>
              </a:rPr>
              <a:t>0</a:t>
            </a:r>
            <a:r>
              <a:rPr lang="en-US" altLang="en-US" baseline="0" dirty="0">
                <a:latin typeface="Trebuchet MS" pitchFamily="34" charset="0"/>
              </a:rPr>
              <a:t> if -1.96 ≤ z ≤ 1.96. Otherwise, reject H</a:t>
            </a:r>
            <a:r>
              <a:rPr lang="en-US" altLang="en-US" dirty="0">
                <a:latin typeface="Trebuchet MS" pitchFamily="34" charset="0"/>
              </a:rPr>
              <a:t>0</a:t>
            </a:r>
            <a:r>
              <a:rPr lang="en-US" altLang="en-US" baseline="0" dirty="0">
                <a:latin typeface="Trebuchet MS" pitchFamily="34" charset="0"/>
              </a:rPr>
              <a:t>. </a:t>
            </a:r>
          </a:p>
        </p:txBody>
      </p:sp>
      <p:sp>
        <p:nvSpPr>
          <p:cNvPr id="1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39</a:t>
            </a:fld>
            <a:endParaRPr lang="en-AU" altLang="en-US" sz="1400" b="1" baseline="0" dirty="0">
              <a:latin typeface="Trebuchet MS" pitchFamily="34" charset="0"/>
            </a:endParaRPr>
          </a:p>
        </p:txBody>
      </p:sp>
      <p:sp>
        <p:nvSpPr>
          <p:cNvPr id="17" name="Rectangle 2"/>
          <p:cNvSpPr>
            <a:spLocks noGrp="1" noChangeArrowheads="1"/>
          </p:cNvSpPr>
          <p:nvPr>
            <p:ph type="title"/>
          </p:nvPr>
        </p:nvSpPr>
        <p:spPr bwMode="auto">
          <a:xfrm>
            <a:off x="539552" y="319757"/>
            <a:ext cx="7772400" cy="588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algn="just" fontAlgn="base">
              <a:spcAft>
                <a:spcPct val="0"/>
              </a:spcAft>
            </a:pPr>
            <a:r>
              <a:rPr altLang="en-US" sz="3200" cap="none" dirty="0">
                <a:solidFill>
                  <a:srgbClr val="EA0088"/>
                </a:solidFill>
                <a:latin typeface="Trebuchet MS" pitchFamily="34" charset="0"/>
                <a:ea typeface="MS PGothic" pitchFamily="34" charset="-128"/>
              </a:rPr>
              <a:t>Example 1: Solution</a:t>
            </a:r>
            <a:r>
              <a:rPr lang="en-AU" altLang="en-US" sz="3200" cap="none" dirty="0">
                <a:solidFill>
                  <a:srgbClr val="EA0088"/>
                </a:solidFill>
                <a:latin typeface="Trebuchet MS" pitchFamily="34" charset="0"/>
                <a:ea typeface="MS PGothic" pitchFamily="34" charset="-128"/>
              </a:rPr>
              <a:t>…</a:t>
            </a:r>
            <a:endParaRPr altLang="en-US" sz="3200" cap="none" dirty="0">
              <a:solidFill>
                <a:srgbClr val="EA0088"/>
              </a:solidFill>
              <a:latin typeface="Trebuchet MS" pitchFamily="34" charset="0"/>
              <a:ea typeface="MS PGothic" pitchFamily="34" charset="-128"/>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bwMode="auto">
          <a:xfrm>
            <a:off x="457200" y="404664"/>
            <a:ext cx="8229600" cy="884238"/>
          </a:xfrm>
        </p:spPr>
        <p:txBody>
          <a:bodyPr wrap="square" numCol="1" anchorCtr="0" compatLnSpc="1">
            <a:prstTxWarp prst="textNoShape">
              <a:avLst/>
            </a:prstTxWarp>
          </a:bodyPr>
          <a:lstStyle/>
          <a:p>
            <a:pPr algn="l" eaLnBrk="1" fontAlgn="base" hangingPunct="1">
              <a:spcAft>
                <a:spcPct val="0"/>
              </a:spcAft>
            </a:pPr>
            <a:r>
              <a:rPr altLang="en-US" sz="3600" cap="none" dirty="0">
                <a:solidFill>
                  <a:srgbClr val="EA0088"/>
                </a:solidFill>
                <a:latin typeface="Trebuchet MS" pitchFamily="34" charset="0"/>
                <a:ea typeface="MS PGothic" pitchFamily="34" charset="-128"/>
              </a:rPr>
              <a:t>Learning objectives</a:t>
            </a:r>
          </a:p>
        </p:txBody>
      </p:sp>
      <p:sp>
        <p:nvSpPr>
          <p:cNvPr id="19458" name="Rectangle 3"/>
          <p:cNvSpPr>
            <a:spLocks noGrp="1" noChangeArrowheads="1"/>
          </p:cNvSpPr>
          <p:nvPr>
            <p:ph idx="1"/>
          </p:nvPr>
        </p:nvSpPr>
        <p:spPr>
          <a:xfrm>
            <a:off x="468313" y="1484784"/>
            <a:ext cx="8001000" cy="4297363"/>
          </a:xfrm>
        </p:spPr>
        <p:txBody>
          <a:bodyPr/>
          <a:lstStyle/>
          <a:p>
            <a:pPr marL="722313" indent="-722313" algn="just" eaLnBrk="1" hangingPunct="1">
              <a:buFont typeface="Arial" pitchFamily="34" charset="0"/>
              <a:buNone/>
              <a:tabLst>
                <a:tab pos="722313" algn="l"/>
              </a:tabLst>
            </a:pPr>
            <a:r>
              <a:rPr lang="en-US" altLang="en-US" sz="2400" dirty="0">
                <a:solidFill>
                  <a:srgbClr val="00B050"/>
                </a:solidFill>
                <a:latin typeface="Trebuchet MS" pitchFamily="34" charset="0"/>
              </a:rPr>
              <a:t>LO1 	Understand the fundamental concepts of hypothesis testing</a:t>
            </a:r>
          </a:p>
          <a:p>
            <a:pPr marL="722313" indent="-722313" algn="just" eaLnBrk="1" hangingPunct="1">
              <a:buFont typeface="Arial" pitchFamily="34" charset="0"/>
              <a:buNone/>
              <a:tabLst>
                <a:tab pos="722313" algn="l"/>
              </a:tabLst>
            </a:pPr>
            <a:r>
              <a:rPr lang="en-US" altLang="en-US" sz="2400" dirty="0">
                <a:solidFill>
                  <a:srgbClr val="00B050"/>
                </a:solidFill>
                <a:latin typeface="Trebuchet MS" pitchFamily="34" charset="0"/>
              </a:rPr>
              <a:t>LO2 	Set up the null and alternative hypotheses, and be familiar with the steps involved in hypothesis testing</a:t>
            </a:r>
          </a:p>
          <a:p>
            <a:pPr marL="722313" indent="-722313" algn="just" eaLnBrk="1" hangingPunct="1">
              <a:buFont typeface="Arial" pitchFamily="34" charset="0"/>
              <a:buNone/>
              <a:tabLst>
                <a:tab pos="722313" algn="l"/>
              </a:tabLst>
            </a:pPr>
            <a:r>
              <a:rPr lang="en-US" altLang="en-US" sz="2400" dirty="0">
                <a:solidFill>
                  <a:srgbClr val="00B050"/>
                </a:solidFill>
                <a:latin typeface="Trebuchet MS" pitchFamily="34" charset="0"/>
              </a:rPr>
              <a:t>LO3 	Test hypotheses regarding the population mean when the population variance is known</a:t>
            </a:r>
          </a:p>
          <a:p>
            <a:pPr marL="722313" indent="-722313" algn="just" eaLnBrk="1" hangingPunct="1">
              <a:buFont typeface="Arial" pitchFamily="34" charset="0"/>
              <a:buNone/>
              <a:tabLst>
                <a:tab pos="722313" algn="l"/>
              </a:tabLst>
            </a:pPr>
            <a:r>
              <a:rPr lang="en-US" altLang="en-US" sz="2400" dirty="0">
                <a:solidFill>
                  <a:srgbClr val="00B050"/>
                </a:solidFill>
                <a:latin typeface="Trebuchet MS" pitchFamily="34" charset="0"/>
              </a:rPr>
              <a:t>LO4 	Test hypotheses regarding the population mean when the population variance is unknown</a:t>
            </a:r>
          </a:p>
          <a:p>
            <a:pPr marL="722313" indent="-722313" algn="just">
              <a:buNone/>
              <a:tabLst>
                <a:tab pos="722313" algn="l"/>
              </a:tabLst>
            </a:pPr>
            <a:r>
              <a:rPr lang="en-US" altLang="en-US" sz="2400" dirty="0">
                <a:solidFill>
                  <a:srgbClr val="00B050"/>
                </a:solidFill>
                <a:latin typeface="Trebuchet MS" pitchFamily="34" charset="0"/>
              </a:rPr>
              <a:t>LO5 	Understand the </a:t>
            </a:r>
            <a:r>
              <a:rPr lang="en-US" altLang="en-US" sz="2400" i="1" dirty="0">
                <a:solidFill>
                  <a:srgbClr val="00B050"/>
                </a:solidFill>
                <a:latin typeface="Trebuchet MS" pitchFamily="34" charset="0"/>
              </a:rPr>
              <a:t>p</a:t>
            </a:r>
            <a:r>
              <a:rPr lang="en-US" altLang="en-US" sz="2400" dirty="0">
                <a:solidFill>
                  <a:srgbClr val="00B050"/>
                </a:solidFill>
                <a:latin typeface="Trebuchet MS" pitchFamily="34" charset="0"/>
              </a:rPr>
              <a:t>-value approach to testing hypotheses and calculate the </a:t>
            </a:r>
            <a:r>
              <a:rPr lang="en-US" altLang="en-US" sz="2400" i="1" dirty="0">
                <a:solidFill>
                  <a:srgbClr val="00B050"/>
                </a:solidFill>
                <a:latin typeface="Trebuchet MS" pitchFamily="34" charset="0"/>
              </a:rPr>
              <a:t>p</a:t>
            </a:r>
            <a:r>
              <a:rPr lang="en-US" altLang="en-US" sz="2400" dirty="0">
                <a:solidFill>
                  <a:srgbClr val="00B050"/>
                </a:solidFill>
                <a:latin typeface="Trebuchet MS" pitchFamily="34" charset="0"/>
              </a:rPr>
              <a:t>-value of a test</a:t>
            </a:r>
          </a:p>
          <a:p>
            <a:pPr marL="722313" indent="-722313" algn="just" eaLnBrk="1" hangingPunct="1">
              <a:buFont typeface="Arial" pitchFamily="34" charset="0"/>
              <a:buNone/>
              <a:tabLst>
                <a:tab pos="722313" algn="l"/>
              </a:tabLst>
            </a:pPr>
            <a:endParaRPr lang="en-US" altLang="en-US" sz="2400" dirty="0">
              <a:solidFill>
                <a:srgbClr val="00B050"/>
              </a:solidFill>
              <a:latin typeface="Trebuchet MS"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4509" name="Object 45"/>
          <p:cNvGraphicFramePr>
            <a:graphicFrameLocks noChangeAspect="1"/>
          </p:cNvGraphicFramePr>
          <p:nvPr>
            <p:extLst>
              <p:ext uri="{D42A27DB-BD31-4B8C-83A1-F6EECF244321}">
                <p14:modId xmlns:p14="http://schemas.microsoft.com/office/powerpoint/2010/main" val="61178064"/>
              </p:ext>
            </p:extLst>
          </p:nvPr>
        </p:nvGraphicFramePr>
        <p:xfrm>
          <a:off x="1400225" y="2501900"/>
          <a:ext cx="4179887" cy="920750"/>
        </p:xfrm>
        <a:graphic>
          <a:graphicData uri="http://schemas.openxmlformats.org/presentationml/2006/ole">
            <mc:AlternateContent xmlns:mc="http://schemas.openxmlformats.org/markup-compatibility/2006">
              <mc:Choice xmlns:v="urn:schemas-microsoft-com:vml" Requires="v">
                <p:oleObj spid="_x0000_s88175" name="Equation" r:id="rId4" imgW="1892300" imgH="419100" progId="Equation.DSMT4">
                  <p:embed/>
                </p:oleObj>
              </mc:Choice>
              <mc:Fallback>
                <p:oleObj name="Equation" r:id="rId4" imgW="1892300" imgH="419100" progId="Equation.DSMT4">
                  <p:embed/>
                  <p:pic>
                    <p:nvPicPr>
                      <p:cNvPr id="0" name="Picture 8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0225" y="2501900"/>
                        <a:ext cx="4179887" cy="920750"/>
                      </a:xfrm>
                      <a:prstGeom prst="rect">
                        <a:avLst/>
                      </a:prstGeom>
                      <a:noFill/>
                      <a:ln>
                        <a:noFill/>
                      </a:ln>
                      <a:effectLst/>
                      <a:extLst>
                        <a:ext uri="{909E8E84-426E-40DD-AFC4-6F175D3DCCD1}">
                          <a14:hiddenFill xmlns:a14="http://schemas.microsoft.com/office/drawing/2010/main">
                            <a:solidFill>
                              <a:srgbClr val="FFC5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62" name="TextBox 61"/>
              <p:cNvSpPr txBox="1"/>
              <p:nvPr/>
            </p:nvSpPr>
            <p:spPr>
              <a:xfrm>
                <a:off x="539552" y="1290240"/>
                <a:ext cx="8065591" cy="4154984"/>
              </a:xfrm>
              <a:prstGeom prst="rect">
                <a:avLst/>
              </a:prstGeom>
              <a:noFill/>
            </p:spPr>
            <p:txBody>
              <a:bodyPr wrap="square">
                <a:spAutoFit/>
              </a:bodyPr>
              <a:lstStyle>
                <a:lvl1pPr marL="457200" indent="-457200">
                  <a:tabLst>
                    <a:tab pos="538163" algn="l"/>
                  </a:tabLst>
                  <a:defRPr sz="2400" baseline="-25000">
                    <a:solidFill>
                      <a:schemeClr val="tx1"/>
                    </a:solidFill>
                    <a:latin typeface="Times" charset="0"/>
                    <a:ea typeface="MS PGothic" pitchFamily="34" charset="-128"/>
                  </a:defRPr>
                </a:lvl1pPr>
                <a:lvl2pPr marL="742950" indent="-285750">
                  <a:tabLst>
                    <a:tab pos="538163" algn="l"/>
                  </a:tabLst>
                  <a:defRPr sz="2400" baseline="-25000">
                    <a:solidFill>
                      <a:schemeClr val="tx1"/>
                    </a:solidFill>
                    <a:latin typeface="Times" charset="0"/>
                    <a:ea typeface="MS PGothic" pitchFamily="34" charset="-128"/>
                  </a:defRPr>
                </a:lvl2pPr>
                <a:lvl3pPr marL="1143000" indent="-228600">
                  <a:tabLst>
                    <a:tab pos="538163" algn="l"/>
                  </a:tabLst>
                  <a:defRPr sz="2400" baseline="-25000">
                    <a:solidFill>
                      <a:schemeClr val="tx1"/>
                    </a:solidFill>
                    <a:latin typeface="Times" charset="0"/>
                    <a:ea typeface="MS PGothic" pitchFamily="34" charset="-128"/>
                  </a:defRPr>
                </a:lvl3pPr>
                <a:lvl4pPr marL="1600200" indent="-228600">
                  <a:tabLst>
                    <a:tab pos="538163" algn="l"/>
                  </a:tabLst>
                  <a:defRPr sz="2400" baseline="-25000">
                    <a:solidFill>
                      <a:schemeClr val="tx1"/>
                    </a:solidFill>
                    <a:latin typeface="Times" charset="0"/>
                    <a:ea typeface="MS PGothic" pitchFamily="34" charset="-128"/>
                  </a:defRPr>
                </a:lvl4pPr>
                <a:lvl5pPr marL="2057400" indent="-228600">
                  <a:tabLst>
                    <a:tab pos="538163" algn="l"/>
                  </a:tabLst>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tabLst>
                    <a:tab pos="538163" algn="l"/>
                  </a:tabLs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tabLst>
                    <a:tab pos="538163" algn="l"/>
                  </a:tabLs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tabLst>
                    <a:tab pos="538163" algn="l"/>
                  </a:tabLs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tabLst>
                    <a:tab pos="538163" algn="l"/>
                  </a:tabLst>
                  <a:defRPr sz="2400" baseline="-25000">
                    <a:solidFill>
                      <a:schemeClr val="tx1"/>
                    </a:solidFill>
                    <a:latin typeface="Times" charset="0"/>
                    <a:ea typeface="MS PGothic" pitchFamily="34" charset="-128"/>
                  </a:defRPr>
                </a:lvl9pPr>
              </a:lstStyle>
              <a:p>
                <a:pPr>
                  <a:buFontTx/>
                  <a:buAutoNum type="arabicPeriod" startAt="5"/>
                </a:pPr>
                <a:r>
                  <a:rPr lang="en-US" altLang="en-US" baseline="0" dirty="0">
                    <a:solidFill>
                      <a:schemeClr val="tx1">
                        <a:lumMod val="50000"/>
                        <a:lumOff val="50000"/>
                      </a:schemeClr>
                    </a:solidFill>
                    <a:latin typeface="Trebuchet MS" pitchFamily="34" charset="0"/>
                  </a:rPr>
                  <a:t>Value of the test statistic</a:t>
                </a:r>
              </a:p>
              <a:p>
                <a:endParaRPr lang="en-US" altLang="en-US" baseline="0" dirty="0">
                  <a:latin typeface="Trebuchet MS" pitchFamily="34" charset="0"/>
                </a:endParaRPr>
              </a:p>
              <a:p>
                <a:r>
                  <a:rPr lang="en-US" altLang="en-US" baseline="0" dirty="0">
                    <a:latin typeface="Trebuchet MS" pitchFamily="34" charset="0"/>
                  </a:rPr>
                  <a:t>	From the sample data, </a:t>
                </a:r>
                <a14:m>
                  <m:oMath xmlns:m="http://schemas.openxmlformats.org/officeDocument/2006/math">
                    <m:acc>
                      <m:accPr>
                        <m:chr m:val="̅"/>
                        <m:ctrlPr>
                          <a:rPr lang="en-US" altLang="en-US" i="1" baseline="0" smtClean="0">
                            <a:latin typeface="Cambria Math" panose="02040503050406030204" pitchFamily="18" charset="0"/>
                          </a:rPr>
                        </m:ctrlPr>
                      </m:accPr>
                      <m:e>
                        <m:r>
                          <a:rPr lang="en-AU" altLang="en-US" b="0" i="1" baseline="0" smtClean="0">
                            <a:latin typeface="Cambria Math"/>
                          </a:rPr>
                          <m:t>𝑋</m:t>
                        </m:r>
                      </m:e>
                    </m:acc>
                  </m:oMath>
                </a14:m>
                <a:r>
                  <a:rPr lang="en-US" altLang="en-US" baseline="0" dirty="0">
                    <a:latin typeface="Trebuchet MS" pitchFamily="34" charset="0"/>
                  </a:rPr>
                  <a:t> = 126.8.</a:t>
                </a:r>
              </a:p>
              <a:p>
                <a:endParaRPr lang="en-US" altLang="en-US" baseline="0" dirty="0">
                  <a:latin typeface="Trebuchet MS" pitchFamily="34" charset="0"/>
                </a:endParaRPr>
              </a:p>
              <a:p>
                <a:r>
                  <a:rPr lang="en-US" altLang="en-US" baseline="0" dirty="0">
                    <a:latin typeface="Trebuchet MS" pitchFamily="34" charset="0"/>
                  </a:rPr>
                  <a:t>	</a:t>
                </a:r>
              </a:p>
              <a:p>
                <a:endParaRPr lang="en-US" altLang="en-US" baseline="0" dirty="0">
                  <a:latin typeface="Trebuchet MS" pitchFamily="34" charset="0"/>
                </a:endParaRPr>
              </a:p>
              <a:p>
                <a:endParaRPr lang="en-US" altLang="en-US" baseline="0" dirty="0">
                  <a:latin typeface="Trebuchet MS" pitchFamily="34" charset="0"/>
                </a:endParaRPr>
              </a:p>
              <a:p>
                <a:pPr>
                  <a:buFontTx/>
                  <a:buAutoNum type="arabicPeriod" startAt="6"/>
                </a:pPr>
                <a:r>
                  <a:rPr lang="en-US" altLang="en-US" baseline="0" dirty="0">
                    <a:solidFill>
                      <a:schemeClr val="tx1">
                        <a:lumMod val="50000"/>
                        <a:lumOff val="50000"/>
                      </a:schemeClr>
                    </a:solidFill>
                    <a:latin typeface="Trebuchet MS" pitchFamily="34" charset="0"/>
                  </a:rPr>
                  <a:t>Conclusion</a:t>
                </a:r>
              </a:p>
              <a:p>
                <a:r>
                  <a:rPr lang="en-US" altLang="en-US" baseline="0" dirty="0">
                    <a:latin typeface="Trebuchet MS" pitchFamily="34" charset="0"/>
                  </a:rPr>
                  <a:t>	</a:t>
                </a:r>
              </a:p>
              <a:p>
                <a:r>
                  <a:rPr lang="en-US" altLang="en-US" baseline="0" dirty="0">
                    <a:latin typeface="Trebuchet MS" pitchFamily="34" charset="0"/>
                  </a:rPr>
                  <a:t>	Since z = –2.13 &lt; –1.96, we reject H</a:t>
                </a:r>
                <a:r>
                  <a:rPr lang="en-US" altLang="en-US" dirty="0">
                    <a:latin typeface="Trebuchet MS" pitchFamily="34" charset="0"/>
                  </a:rPr>
                  <a:t>o</a:t>
                </a:r>
                <a:r>
                  <a:rPr lang="en-US" altLang="en-US" baseline="0" dirty="0">
                    <a:latin typeface="Trebuchet MS" pitchFamily="34" charset="0"/>
                  </a:rPr>
                  <a:t>.</a:t>
                </a:r>
              </a:p>
              <a:p>
                <a:endParaRPr lang="en-US" altLang="en-US" baseline="0" dirty="0">
                  <a:latin typeface="Trebuchet MS" pitchFamily="34" charset="0"/>
                </a:endParaRPr>
              </a:p>
            </p:txBody>
          </p:sp>
        </mc:Choice>
        <mc:Fallback xmlns="">
          <p:sp>
            <p:nvSpPr>
              <p:cNvPr id="62" name="TextBox 61"/>
              <p:cNvSpPr txBox="1">
                <a:spLocks noRot="1" noChangeAspect="1" noMove="1" noResize="1" noEditPoints="1" noAdjustHandles="1" noChangeArrowheads="1" noChangeShapeType="1" noTextEdit="1"/>
              </p:cNvSpPr>
              <p:nvPr/>
            </p:nvSpPr>
            <p:spPr>
              <a:xfrm>
                <a:off x="539552" y="1290240"/>
                <a:ext cx="8065591" cy="4154984"/>
              </a:xfrm>
              <a:prstGeom prst="rect">
                <a:avLst/>
              </a:prstGeom>
              <a:blipFill rotWithShape="1">
                <a:blip r:embed="rId6" cstate="print"/>
                <a:stretch>
                  <a:fillRect l="-1134" t="-1175"/>
                </a:stretch>
              </a:blipFill>
            </p:spPr>
            <p:txBody>
              <a:bodyPr/>
              <a:lstStyle/>
              <a:p>
                <a:r>
                  <a:rPr lang="en-AU">
                    <a:noFill/>
                  </a:rPr>
                  <a:t> </a:t>
                </a:r>
              </a:p>
            </p:txBody>
          </p:sp>
        </mc:Fallback>
      </mc:AlternateContent>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40</a:t>
            </a:fld>
            <a:endParaRPr lang="en-AU" altLang="en-US" sz="1400" b="1" baseline="0" dirty="0">
              <a:latin typeface="Trebuchet MS" pitchFamily="34" charset="0"/>
            </a:endParaRPr>
          </a:p>
        </p:txBody>
      </p:sp>
      <p:sp>
        <p:nvSpPr>
          <p:cNvPr id="7" name="Rectangle 2"/>
          <p:cNvSpPr>
            <a:spLocks noGrp="1" noChangeArrowheads="1"/>
          </p:cNvSpPr>
          <p:nvPr>
            <p:ph type="title"/>
          </p:nvPr>
        </p:nvSpPr>
        <p:spPr bwMode="auto">
          <a:xfrm>
            <a:off x="539552" y="319757"/>
            <a:ext cx="7772400" cy="588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algn="just" fontAlgn="base">
              <a:spcAft>
                <a:spcPct val="0"/>
              </a:spcAft>
            </a:pPr>
            <a:r>
              <a:rPr altLang="en-US" sz="3200" cap="none" dirty="0">
                <a:solidFill>
                  <a:srgbClr val="EA0088"/>
                </a:solidFill>
                <a:latin typeface="Trebuchet MS" pitchFamily="34" charset="0"/>
                <a:ea typeface="MS PGothic" pitchFamily="34" charset="-128"/>
              </a:rPr>
              <a:t>Example 1: Solution</a:t>
            </a:r>
            <a:r>
              <a:rPr lang="en-AU" altLang="en-US" sz="3200" cap="none" dirty="0">
                <a:solidFill>
                  <a:srgbClr val="EA0088"/>
                </a:solidFill>
                <a:latin typeface="Trebuchet MS" pitchFamily="34" charset="0"/>
                <a:ea typeface="MS PGothic" pitchFamily="34" charset="-128"/>
              </a:rPr>
              <a:t>…</a:t>
            </a:r>
            <a:endParaRPr altLang="en-US" sz="3200" cap="none" dirty="0">
              <a:solidFill>
                <a:srgbClr val="EA0088"/>
              </a:solidFill>
              <a:latin typeface="Trebuchet MS" pitchFamily="34" charset="0"/>
              <a:ea typeface="MS PGothic" pitchFamily="34" charset="-128"/>
            </a:endParaRPr>
          </a:p>
        </p:txBody>
      </p:sp>
      <p:sp>
        <p:nvSpPr>
          <p:cNvPr id="8" name="AutoShape 29"/>
          <p:cNvSpPr>
            <a:spLocks noChangeArrowheads="1"/>
          </p:cNvSpPr>
          <p:nvPr/>
        </p:nvSpPr>
        <p:spPr bwMode="auto">
          <a:xfrm>
            <a:off x="6297488" y="455712"/>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b="1" baseline="0" dirty="0">
                <a:latin typeface="Tahoma" pitchFamily="34" charset="0"/>
                <a:cs typeface="Arial" pitchFamily="34" charset="0"/>
              </a:rPr>
              <a:t>COMPUTE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bwMode="auto">
          <a:xfrm>
            <a:off x="457200" y="476250"/>
            <a:ext cx="8229600" cy="720502"/>
          </a:xfrm>
          <a:noFill/>
          <a:extLst>
            <a:ext uri="{909E8E84-426E-40DD-AFC4-6F175D3DCCD1}">
              <a14:hiddenFill xmlns:a14="http://schemas.microsoft.com/office/drawing/2010/main">
                <a:solidFill>
                  <a:srgbClr val="FFFFFF"/>
                </a:solidFill>
              </a14:hiddenFill>
            </a:ext>
          </a:extLst>
        </p:spPr>
        <p:txBody>
          <a:bodyPr wrap="square" numCol="1" anchorCtr="0" compatLnSpc="1">
            <a:prstTxWarp prst="textNoShape">
              <a:avLst/>
            </a:prstTxWarp>
          </a:bodyPr>
          <a:lstStyle/>
          <a:p>
            <a:pPr algn="just" fontAlgn="base">
              <a:spcAft>
                <a:spcPct val="0"/>
              </a:spcAft>
            </a:pPr>
            <a:r>
              <a:rPr lang="en-AU" altLang="en-US" sz="3200" cap="none" dirty="0">
                <a:solidFill>
                  <a:srgbClr val="EA0088"/>
                </a:solidFill>
                <a:latin typeface="Trebuchet MS" pitchFamily="34" charset="0"/>
                <a:ea typeface="MS PGothic" pitchFamily="34" charset="-128"/>
              </a:rPr>
              <a:t>12</a:t>
            </a:r>
            <a:r>
              <a:rPr altLang="en-US" sz="3200" cap="none" dirty="0">
                <a:solidFill>
                  <a:srgbClr val="EA0088"/>
                </a:solidFill>
                <a:latin typeface="Trebuchet MS" pitchFamily="34" charset="0"/>
                <a:ea typeface="MS PGothic" pitchFamily="34" charset="-128"/>
              </a:rPr>
              <a:t>.3 The p-value of a test of hypothesis</a:t>
            </a:r>
          </a:p>
        </p:txBody>
      </p:sp>
      <p:sp>
        <p:nvSpPr>
          <p:cNvPr id="90114" name="Content Placeholder 2"/>
          <p:cNvSpPr>
            <a:spLocks noGrp="1"/>
          </p:cNvSpPr>
          <p:nvPr>
            <p:ph idx="1"/>
          </p:nvPr>
        </p:nvSpPr>
        <p:spPr>
          <a:xfrm>
            <a:off x="531813" y="1412875"/>
            <a:ext cx="8001000" cy="4297363"/>
          </a:xfrm>
        </p:spPr>
        <p:txBody>
          <a:bodyPr/>
          <a:lstStyle/>
          <a:p>
            <a:pPr marL="0" indent="0" algn="just">
              <a:buFont typeface="Arial" pitchFamily="34" charset="0"/>
              <a:buNone/>
            </a:pPr>
            <a:r>
              <a:rPr lang="en-US" altLang="en-US" sz="2400" dirty="0">
                <a:solidFill>
                  <a:schemeClr val="accent1"/>
                </a:solidFill>
                <a:latin typeface="Trebuchet MS" pitchFamily="34" charset="0"/>
              </a:rPr>
              <a:t>The </a:t>
            </a:r>
            <a:r>
              <a:rPr lang="en-US" altLang="en-US" sz="2400" dirty="0">
                <a:solidFill>
                  <a:schemeClr val="tx1">
                    <a:lumMod val="75000"/>
                    <a:lumOff val="25000"/>
                  </a:schemeClr>
                </a:solidFill>
                <a:latin typeface="Trebuchet MS" pitchFamily="34" charset="0"/>
              </a:rPr>
              <a:t>p-value</a:t>
            </a:r>
            <a:r>
              <a:rPr lang="en-US" altLang="en-US" sz="2400" dirty="0">
                <a:solidFill>
                  <a:schemeClr val="accent1"/>
                </a:solidFill>
                <a:latin typeface="Trebuchet MS" pitchFamily="34" charset="0"/>
              </a:rPr>
              <a:t> of a test is the minimum level of significance that is required to reject the null hypothesis.</a:t>
            </a:r>
          </a:p>
          <a:p>
            <a:pPr marL="0" indent="0" algn="just">
              <a:buFont typeface="Arial" pitchFamily="34" charset="0"/>
              <a:buNone/>
            </a:pPr>
            <a:endParaRPr lang="en-US" altLang="en-US" sz="2400" dirty="0">
              <a:latin typeface="Trebuchet MS" pitchFamily="34" charset="0"/>
            </a:endParaRPr>
          </a:p>
          <a:p>
            <a:pPr marL="0" indent="0" algn="just">
              <a:spcAft>
                <a:spcPts val="1200"/>
              </a:spcAft>
              <a:buFont typeface="Arial" pitchFamily="34" charset="0"/>
              <a:buNone/>
            </a:pPr>
            <a:r>
              <a:rPr lang="en-US" altLang="en-US" sz="2400" dirty="0">
                <a:latin typeface="Trebuchet MS" pitchFamily="34" charset="0"/>
              </a:rPr>
              <a:t>In Example 1, we obtained</a:t>
            </a:r>
          </a:p>
          <a:p>
            <a:pPr marL="0" indent="0" algn="just">
              <a:spcAft>
                <a:spcPts val="1200"/>
              </a:spcAft>
              <a:buFont typeface="Arial" pitchFamily="34" charset="0"/>
              <a:buNone/>
            </a:pPr>
            <a:r>
              <a:rPr lang="en-US" altLang="en-US" sz="2400" dirty="0">
                <a:latin typeface="Trebuchet MS" pitchFamily="34" charset="0"/>
              </a:rPr>
              <a:t>	z = -2.13</a:t>
            </a:r>
          </a:p>
          <a:p>
            <a:pPr marL="0" indent="0" algn="just">
              <a:spcAft>
                <a:spcPts val="1200"/>
              </a:spcAft>
              <a:buFont typeface="Arial" pitchFamily="34" charset="0"/>
              <a:buNone/>
            </a:pPr>
            <a:r>
              <a:rPr lang="en-US" altLang="en-US" sz="2400" dirty="0">
                <a:latin typeface="Trebuchet MS" pitchFamily="34" charset="0"/>
              </a:rPr>
              <a:t>Since it was a two-tail test,</a:t>
            </a:r>
          </a:p>
          <a:p>
            <a:pPr marL="0" indent="0" algn="just">
              <a:buFont typeface="Arial" pitchFamily="34" charset="0"/>
              <a:buNone/>
            </a:pPr>
            <a:r>
              <a:rPr lang="en-US" altLang="en-US" sz="2400" dirty="0">
                <a:latin typeface="Trebuchet MS" pitchFamily="34" charset="0"/>
              </a:rPr>
              <a:t>	p-value 	= P(Z &lt; -2.13) + P(Z &gt;2.13) </a:t>
            </a:r>
          </a:p>
          <a:p>
            <a:pPr marL="0" indent="0" algn="just">
              <a:buFont typeface="Arial" pitchFamily="34" charset="0"/>
              <a:buNone/>
            </a:pPr>
            <a:r>
              <a:rPr lang="en-US" altLang="en-US" sz="2400" dirty="0">
                <a:latin typeface="Trebuchet MS" pitchFamily="34" charset="0"/>
              </a:rPr>
              <a:t>				= 2(0.0166) = 0.0332</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41</a:t>
            </a:fld>
            <a:endParaRPr lang="en-AU" altLang="en-US" sz="1400" b="1" baseline="0" dirty="0">
              <a:latin typeface="Trebuchet MS"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p:cNvSpPr>
            <a:spLocks noGrp="1"/>
          </p:cNvSpPr>
          <p:nvPr>
            <p:ph type="title"/>
          </p:nvPr>
        </p:nvSpPr>
        <p:spPr bwMode="auto">
          <a:xfrm>
            <a:off x="457200" y="476250"/>
            <a:ext cx="8229600" cy="884238"/>
          </a:xfrm>
          <a:noFill/>
          <a:extLst>
            <a:ext uri="{909E8E84-426E-40DD-AFC4-6F175D3DCCD1}">
              <a14:hiddenFill xmlns:a14="http://schemas.microsoft.com/office/drawing/2010/main">
                <a:solidFill>
                  <a:srgbClr val="FFFFFF"/>
                </a:solidFill>
              </a14:hiddenFill>
            </a:ext>
          </a:extLst>
        </p:spPr>
        <p:txBody>
          <a:bodyPr wrap="square" numCol="1" anchorCtr="0" compatLnSpc="1">
            <a:prstTxWarp prst="textNoShape">
              <a:avLst/>
            </a:prstTxWarp>
          </a:bodyPr>
          <a:lstStyle/>
          <a:p>
            <a:pPr algn="just" fontAlgn="base">
              <a:spcAft>
                <a:spcPct val="0"/>
              </a:spcAft>
            </a:pPr>
            <a:r>
              <a:rPr altLang="en-US" sz="3200" cap="none" dirty="0">
                <a:solidFill>
                  <a:srgbClr val="EA0088"/>
                </a:solidFill>
                <a:latin typeface="Trebuchet MS" pitchFamily="34" charset="0"/>
                <a:ea typeface="MS PGothic" pitchFamily="34" charset="-128"/>
              </a:rPr>
              <a:t>The p-value of a test of hypothesis…</a:t>
            </a:r>
          </a:p>
        </p:txBody>
      </p:sp>
      <p:pic>
        <p:nvPicPr>
          <p:cNvPr id="91139" name="Picture 2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8175" y="2276475"/>
            <a:ext cx="5643563"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a:cxnSpLocks noChangeShapeType="1"/>
          </p:cNvCxnSpPr>
          <p:nvPr/>
        </p:nvCxnSpPr>
        <p:spPr bwMode="auto">
          <a:xfrm flipH="1">
            <a:off x="4702175" y="2349500"/>
            <a:ext cx="14288" cy="2447925"/>
          </a:xfrm>
          <a:prstGeom prst="line">
            <a:avLst/>
          </a:prstGeom>
          <a:noFill/>
          <a:ln w="25400">
            <a:solidFill>
              <a:schemeClr val="tx1"/>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91141" name="TextBox 8"/>
          <p:cNvSpPr txBox="1">
            <a:spLocks noChangeArrowheads="1"/>
          </p:cNvSpPr>
          <p:nvPr/>
        </p:nvSpPr>
        <p:spPr bwMode="auto">
          <a:xfrm>
            <a:off x="4537075" y="4724400"/>
            <a:ext cx="466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baseline="0">
                <a:latin typeface="Trebuchet MS" pitchFamily="34" charset="0"/>
              </a:rPr>
              <a:t>0</a:t>
            </a:r>
            <a:endParaRPr lang="en-US" altLang="en-US"/>
          </a:p>
        </p:txBody>
      </p:sp>
      <p:sp>
        <p:nvSpPr>
          <p:cNvPr id="91142" name="TextBox 9"/>
          <p:cNvSpPr txBox="1">
            <a:spLocks noChangeArrowheads="1"/>
          </p:cNvSpPr>
          <p:nvPr/>
        </p:nvSpPr>
        <p:spPr bwMode="auto">
          <a:xfrm>
            <a:off x="5580063" y="4581525"/>
            <a:ext cx="898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baseline="0" dirty="0">
                <a:latin typeface="Trebuchet MS" pitchFamily="34" charset="0"/>
              </a:rPr>
              <a:t>2.13</a:t>
            </a:r>
            <a:endParaRPr lang="en-US" altLang="en-US" dirty="0"/>
          </a:p>
        </p:txBody>
      </p:sp>
      <p:sp>
        <p:nvSpPr>
          <p:cNvPr id="91143" name="TextBox 10"/>
          <p:cNvSpPr txBox="1">
            <a:spLocks noChangeArrowheads="1"/>
          </p:cNvSpPr>
          <p:nvPr/>
        </p:nvSpPr>
        <p:spPr bwMode="auto">
          <a:xfrm>
            <a:off x="3097213" y="4581525"/>
            <a:ext cx="898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baseline="0" dirty="0">
                <a:latin typeface="Trebuchet MS" pitchFamily="34" charset="0"/>
              </a:rPr>
              <a:t>-2.13</a:t>
            </a:r>
            <a:endParaRPr lang="en-US" altLang="en-US" dirty="0"/>
          </a:p>
        </p:txBody>
      </p:sp>
      <p:cxnSp>
        <p:nvCxnSpPr>
          <p:cNvPr id="13" name="Straight Connector 12"/>
          <p:cNvCxnSpPr>
            <a:cxnSpLocks noChangeShapeType="1"/>
          </p:cNvCxnSpPr>
          <p:nvPr/>
        </p:nvCxnSpPr>
        <p:spPr bwMode="auto">
          <a:xfrm flipV="1">
            <a:off x="6300788" y="3284538"/>
            <a:ext cx="719137" cy="1081087"/>
          </a:xfrm>
          <a:prstGeom prst="line">
            <a:avLst/>
          </a:prstGeom>
          <a:noFill/>
          <a:ln w="25400">
            <a:solidFill>
              <a:srgbClr val="00206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5" name="Straight Connector 14"/>
          <p:cNvCxnSpPr>
            <a:cxnSpLocks noChangeShapeType="1"/>
          </p:cNvCxnSpPr>
          <p:nvPr/>
        </p:nvCxnSpPr>
        <p:spPr bwMode="auto">
          <a:xfrm flipH="1" flipV="1">
            <a:off x="2339975" y="3284538"/>
            <a:ext cx="719138" cy="1081087"/>
          </a:xfrm>
          <a:prstGeom prst="line">
            <a:avLst/>
          </a:prstGeom>
          <a:noFill/>
          <a:ln w="25400">
            <a:solidFill>
              <a:srgbClr val="00206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91147" name="TextBox 15"/>
          <p:cNvSpPr txBox="1">
            <a:spLocks noChangeArrowheads="1"/>
          </p:cNvSpPr>
          <p:nvPr/>
        </p:nvSpPr>
        <p:spPr bwMode="auto">
          <a:xfrm>
            <a:off x="1619250" y="2636912"/>
            <a:ext cx="16906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sz="1800" baseline="0" dirty="0">
                <a:latin typeface="Trebuchet MS" pitchFamily="34" charset="0"/>
              </a:rPr>
              <a:t>½ p-value</a:t>
            </a:r>
          </a:p>
          <a:p>
            <a:pPr algn="ctr"/>
            <a:r>
              <a:rPr lang="en-US" altLang="en-US" sz="1800" baseline="0" dirty="0">
                <a:latin typeface="Trebuchet MS" pitchFamily="34" charset="0"/>
              </a:rPr>
              <a:t>=0.0166</a:t>
            </a:r>
          </a:p>
        </p:txBody>
      </p:sp>
      <p:cxnSp>
        <p:nvCxnSpPr>
          <p:cNvPr id="3" name="Straight Arrow Connector 2"/>
          <p:cNvCxnSpPr>
            <a:cxnSpLocks noChangeShapeType="1"/>
          </p:cNvCxnSpPr>
          <p:nvPr/>
        </p:nvCxnSpPr>
        <p:spPr bwMode="auto">
          <a:xfrm>
            <a:off x="6659563" y="4581525"/>
            <a:ext cx="1081087" cy="0"/>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91149" name="TextBox 9"/>
          <p:cNvSpPr txBox="1">
            <a:spLocks noChangeArrowheads="1"/>
          </p:cNvSpPr>
          <p:nvPr/>
        </p:nvSpPr>
        <p:spPr bwMode="auto">
          <a:xfrm>
            <a:off x="7489825" y="4508500"/>
            <a:ext cx="898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baseline="0">
                <a:latin typeface="Trebuchet MS" pitchFamily="34" charset="0"/>
              </a:rPr>
              <a:t>z</a:t>
            </a:r>
            <a:endParaRPr lang="en-US" altLang="en-US"/>
          </a:p>
        </p:txBody>
      </p:sp>
      <p:sp>
        <p:nvSpPr>
          <p:cNvPr id="1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42</a:t>
            </a:fld>
            <a:endParaRPr lang="en-AU" altLang="en-US" sz="1400" b="1" baseline="0" dirty="0">
              <a:latin typeface="Trebuchet MS" pitchFamily="34" charset="0"/>
            </a:endParaRPr>
          </a:p>
        </p:txBody>
      </p:sp>
      <p:sp>
        <p:nvSpPr>
          <p:cNvPr id="17" name="TextBox 15"/>
          <p:cNvSpPr txBox="1">
            <a:spLocks noChangeArrowheads="1"/>
          </p:cNvSpPr>
          <p:nvPr/>
        </p:nvSpPr>
        <p:spPr bwMode="auto">
          <a:xfrm>
            <a:off x="6478588" y="2636912"/>
            <a:ext cx="16906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sz="1800" baseline="0" dirty="0">
                <a:latin typeface="Trebuchet MS" pitchFamily="34" charset="0"/>
              </a:rPr>
              <a:t>½ p-value</a:t>
            </a:r>
          </a:p>
          <a:p>
            <a:pPr algn="ctr"/>
            <a:r>
              <a:rPr lang="en-US" altLang="en-US" sz="1800" baseline="0" dirty="0">
                <a:latin typeface="Trebuchet MS" pitchFamily="34" charset="0"/>
              </a:rPr>
              <a:t>=0.0166</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bwMode="auto">
          <a:xfrm>
            <a:off x="457200" y="332656"/>
            <a:ext cx="8229600" cy="884238"/>
          </a:xfrm>
          <a:noFill/>
          <a:extLst>
            <a:ext uri="{909E8E84-426E-40DD-AFC4-6F175D3DCCD1}">
              <a14:hiddenFill xmlns:a14="http://schemas.microsoft.com/office/drawing/2010/main">
                <a:solidFill>
                  <a:srgbClr val="FFFFFF"/>
                </a:solidFill>
              </a14:hiddenFill>
            </a:ext>
          </a:extLst>
        </p:spPr>
        <p:txBody>
          <a:bodyPr wrap="square" numCol="1" anchorCtr="0" compatLnSpc="1">
            <a:prstTxWarp prst="textNoShape">
              <a:avLst/>
            </a:prstTxWarp>
          </a:bodyPr>
          <a:lstStyle/>
          <a:p>
            <a:pPr algn="just" fontAlgn="base">
              <a:spcAft>
                <a:spcPct val="0"/>
              </a:spcAft>
            </a:pPr>
            <a:r>
              <a:rPr altLang="en-US" sz="3200" cap="none" dirty="0">
                <a:solidFill>
                  <a:srgbClr val="EA0088"/>
                </a:solidFill>
                <a:latin typeface="Trebuchet MS" pitchFamily="34" charset="0"/>
                <a:ea typeface="MS PGothic" pitchFamily="34" charset="-128"/>
              </a:rPr>
              <a:t>The p-value of a test of hypothesis…</a:t>
            </a:r>
          </a:p>
        </p:txBody>
      </p:sp>
      <p:sp>
        <p:nvSpPr>
          <p:cNvPr id="92162" name="Content Placeholder 2"/>
          <p:cNvSpPr>
            <a:spLocks noGrp="1"/>
          </p:cNvSpPr>
          <p:nvPr>
            <p:ph idx="1"/>
          </p:nvPr>
        </p:nvSpPr>
        <p:spPr>
          <a:xfrm>
            <a:off x="683567" y="1412875"/>
            <a:ext cx="7560841" cy="4297363"/>
          </a:xfrm>
        </p:spPr>
        <p:txBody>
          <a:bodyPr/>
          <a:lstStyle/>
          <a:p>
            <a:pPr marL="0" indent="0" algn="just">
              <a:buFont typeface="Arial" pitchFamily="34" charset="0"/>
              <a:buNone/>
            </a:pPr>
            <a:r>
              <a:rPr lang="en-US" altLang="en-US" sz="2400" dirty="0">
                <a:latin typeface="Trebuchet MS" pitchFamily="34" charset="0"/>
              </a:rPr>
              <a:t>Therefore, if we select a level of significance larger than 0.0332 (3.32%), the conclusion would be to reject H</a:t>
            </a:r>
            <a:r>
              <a:rPr lang="en-US" altLang="en-US" sz="2400" baseline="-25000" dirty="0">
                <a:latin typeface="Trebuchet MS" pitchFamily="34" charset="0"/>
              </a:rPr>
              <a:t>0</a:t>
            </a:r>
            <a:r>
              <a:rPr lang="en-US" altLang="en-US" sz="2400" dirty="0">
                <a:latin typeface="Trebuchet MS" pitchFamily="34" charset="0"/>
              </a:rPr>
              <a:t>. </a:t>
            </a:r>
          </a:p>
          <a:p>
            <a:pPr marL="0" indent="0" algn="just">
              <a:buFont typeface="Arial" pitchFamily="34" charset="0"/>
              <a:buNone/>
            </a:pPr>
            <a:endParaRPr lang="en-US" altLang="en-US" sz="2400" dirty="0">
              <a:latin typeface="Trebuchet MS" pitchFamily="34" charset="0"/>
            </a:endParaRPr>
          </a:p>
          <a:p>
            <a:pPr marL="0" indent="0" algn="just">
              <a:buFont typeface="Arial" pitchFamily="34" charset="0"/>
              <a:buNone/>
            </a:pPr>
            <a:r>
              <a:rPr lang="en-US" altLang="en-US" sz="2400" dirty="0">
                <a:latin typeface="Trebuchet MS" pitchFamily="34" charset="0"/>
              </a:rPr>
              <a:t>For example, if </a:t>
            </a:r>
            <a:r>
              <a:rPr lang="en-US" altLang="en-US" sz="2400" dirty="0">
                <a:latin typeface="Trebuchet MS" pitchFamily="34" charset="0"/>
                <a:sym typeface="Symbol"/>
              </a:rPr>
              <a:t> </a:t>
            </a:r>
            <a:r>
              <a:rPr lang="en-US" altLang="en-US" sz="2400" dirty="0">
                <a:latin typeface="Trebuchet MS" pitchFamily="34" charset="0"/>
              </a:rPr>
              <a:t>= 0.05 (5%), </a:t>
            </a:r>
            <a:r>
              <a:rPr lang="en-US" altLang="en-US" sz="2400" i="1" dirty="0">
                <a:latin typeface="Trebuchet MS" pitchFamily="34" charset="0"/>
              </a:rPr>
              <a:t>p</a:t>
            </a:r>
            <a:r>
              <a:rPr lang="en-US" altLang="en-US" sz="2400" dirty="0">
                <a:latin typeface="Trebuchet MS" pitchFamily="34" charset="0"/>
              </a:rPr>
              <a:t>-value = 0.0332 &lt; </a:t>
            </a:r>
            <a:r>
              <a:rPr lang="en-US" altLang="en-US" sz="2400" dirty="0">
                <a:latin typeface="Trebuchet MS" pitchFamily="34" charset="0"/>
                <a:sym typeface="Symbol"/>
              </a:rPr>
              <a:t> </a:t>
            </a:r>
            <a:r>
              <a:rPr lang="en-US" altLang="en-US" sz="2400" dirty="0">
                <a:latin typeface="Trebuchet MS" pitchFamily="34" charset="0"/>
              </a:rPr>
              <a:t>= 0.05, so the conclusion is to reject H</a:t>
            </a:r>
            <a:r>
              <a:rPr lang="en-US" altLang="en-US" sz="2400" baseline="-25000" dirty="0">
                <a:latin typeface="Trebuchet MS" pitchFamily="34" charset="0"/>
              </a:rPr>
              <a:t>0</a:t>
            </a:r>
            <a:r>
              <a:rPr lang="en-US" altLang="en-US" sz="2400" dirty="0">
                <a:latin typeface="Trebuchet MS" pitchFamily="34" charset="0"/>
              </a:rPr>
              <a:t> in </a:t>
            </a:r>
            <a:r>
              <a:rPr lang="en-US" altLang="en-US" sz="2400" dirty="0" err="1">
                <a:latin typeface="Trebuchet MS" pitchFamily="34" charset="0"/>
              </a:rPr>
              <a:t>favour</a:t>
            </a:r>
            <a:r>
              <a:rPr lang="en-US" altLang="en-US" sz="2400" dirty="0">
                <a:latin typeface="Trebuchet MS" pitchFamily="34" charset="0"/>
              </a:rPr>
              <a:t> of   H</a:t>
            </a:r>
            <a:r>
              <a:rPr lang="en-US" altLang="en-US" sz="2400" baseline="-25000" dirty="0">
                <a:latin typeface="Trebuchet MS" pitchFamily="34" charset="0"/>
              </a:rPr>
              <a:t>A</a:t>
            </a:r>
            <a:r>
              <a:rPr lang="en-US" altLang="en-US" sz="2400" dirty="0">
                <a:latin typeface="Trebuchet MS" pitchFamily="34" charset="0"/>
              </a:rPr>
              <a:t>: μ ≠ 130. </a:t>
            </a:r>
          </a:p>
          <a:p>
            <a:pPr marL="0" indent="0" algn="just">
              <a:buFont typeface="Arial" pitchFamily="34" charset="0"/>
              <a:buNone/>
            </a:pPr>
            <a:endParaRPr lang="en-US" altLang="en-US" sz="2400" dirty="0">
              <a:latin typeface="Trebuchet MS" pitchFamily="34" charset="0"/>
            </a:endParaRPr>
          </a:p>
          <a:p>
            <a:pPr marL="0" indent="0" algn="just">
              <a:buFont typeface="Arial" pitchFamily="34" charset="0"/>
              <a:buNone/>
            </a:pPr>
            <a:r>
              <a:rPr lang="en-US" altLang="en-US" sz="2400" dirty="0">
                <a:latin typeface="Trebuchet MS" pitchFamily="34" charset="0"/>
              </a:rPr>
              <a:t>On the other hand, if we choose </a:t>
            </a:r>
            <a:r>
              <a:rPr lang="en-US" altLang="en-US" sz="2400" dirty="0">
                <a:latin typeface="Trebuchet MS" pitchFamily="34" charset="0"/>
                <a:sym typeface="Symbol"/>
              </a:rPr>
              <a:t> </a:t>
            </a:r>
            <a:r>
              <a:rPr lang="en-US" altLang="en-US" sz="2400" dirty="0">
                <a:latin typeface="Trebuchet MS" pitchFamily="34" charset="0"/>
              </a:rPr>
              <a:t>= 0.03 (3%),        </a:t>
            </a:r>
            <a:r>
              <a:rPr lang="en-US" altLang="en-US" sz="2400" i="1" dirty="0">
                <a:latin typeface="Trebuchet MS" pitchFamily="34" charset="0"/>
              </a:rPr>
              <a:t>p</a:t>
            </a:r>
            <a:r>
              <a:rPr lang="en-US" altLang="en-US" sz="2400" dirty="0">
                <a:latin typeface="Trebuchet MS" pitchFamily="34" charset="0"/>
              </a:rPr>
              <a:t>-value = 0.0332 &gt; </a:t>
            </a:r>
            <a:r>
              <a:rPr lang="en-US" altLang="en-US" sz="2400" dirty="0">
                <a:latin typeface="Trebuchet MS" pitchFamily="34" charset="0"/>
                <a:sym typeface="Symbol"/>
              </a:rPr>
              <a:t> </a:t>
            </a:r>
            <a:r>
              <a:rPr lang="en-US" altLang="en-US" sz="2400" dirty="0">
                <a:latin typeface="Trebuchet MS" pitchFamily="34" charset="0"/>
              </a:rPr>
              <a:t>= 0.03, so the conclusion would be do not reject H</a:t>
            </a:r>
            <a:r>
              <a:rPr lang="en-US" altLang="en-US" sz="2400" baseline="-25000" dirty="0">
                <a:latin typeface="Trebuchet MS" pitchFamily="34" charset="0"/>
              </a:rPr>
              <a:t>0</a:t>
            </a:r>
            <a:r>
              <a:rPr lang="en-US" altLang="en-US" sz="2400" dirty="0">
                <a:latin typeface="Trebuchet MS" pitchFamily="34" charset="0"/>
              </a:rPr>
              <a:t>. </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43</a:t>
            </a:fld>
            <a:endParaRPr lang="en-AU" altLang="en-US" sz="1400" b="1" baseline="0" dirty="0">
              <a:latin typeface="Trebuchet MS"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p:cNvSpPr>
            <a:spLocks noGrp="1"/>
          </p:cNvSpPr>
          <p:nvPr>
            <p:ph type="title"/>
          </p:nvPr>
        </p:nvSpPr>
        <p:spPr bwMode="auto">
          <a:xfrm>
            <a:off x="457200" y="260648"/>
            <a:ext cx="8229600" cy="884238"/>
          </a:xfrm>
          <a:noFill/>
          <a:extLst>
            <a:ext uri="{909E8E84-426E-40DD-AFC4-6F175D3DCCD1}">
              <a14:hiddenFill xmlns:a14="http://schemas.microsoft.com/office/drawing/2010/main">
                <a:solidFill>
                  <a:srgbClr val="FFFFFF"/>
                </a:solidFill>
              </a14:hiddenFill>
            </a:ext>
          </a:extLst>
        </p:spPr>
        <p:txBody>
          <a:bodyPr wrap="square" numCol="1" anchorCtr="0" compatLnSpc="1">
            <a:prstTxWarp prst="textNoShape">
              <a:avLst/>
            </a:prstTxWarp>
          </a:bodyPr>
          <a:lstStyle/>
          <a:p>
            <a:pPr algn="just" fontAlgn="base">
              <a:spcAft>
                <a:spcPct val="0"/>
              </a:spcAft>
            </a:pPr>
            <a:r>
              <a:rPr altLang="en-US" sz="3200" cap="none" dirty="0">
                <a:solidFill>
                  <a:srgbClr val="EA0088"/>
                </a:solidFill>
                <a:latin typeface="Trebuchet MS" pitchFamily="34" charset="0"/>
                <a:ea typeface="MS PGothic" pitchFamily="34" charset="-128"/>
              </a:rPr>
              <a:t>The p-value of a test of hypothesis…</a:t>
            </a:r>
          </a:p>
        </p:txBody>
      </p:sp>
      <p:sp>
        <p:nvSpPr>
          <p:cNvPr id="93186" name="Content Placeholder 2"/>
          <p:cNvSpPr>
            <a:spLocks noGrp="1"/>
          </p:cNvSpPr>
          <p:nvPr>
            <p:ph idx="1"/>
          </p:nvPr>
        </p:nvSpPr>
        <p:spPr>
          <a:xfrm>
            <a:off x="531812" y="1412875"/>
            <a:ext cx="8270081" cy="4297363"/>
          </a:xfrm>
        </p:spPr>
        <p:txBody>
          <a:bodyPr/>
          <a:lstStyle/>
          <a:p>
            <a:pPr marL="0" indent="0" algn="just">
              <a:buFont typeface="Arial" pitchFamily="34" charset="0"/>
              <a:buNone/>
            </a:pPr>
            <a:r>
              <a:rPr lang="en-US" altLang="en-US" sz="2400" i="1" u="sng" dirty="0">
                <a:latin typeface="Trebuchet MS" pitchFamily="34" charset="0"/>
              </a:rPr>
              <a:t>p</a:t>
            </a:r>
            <a:r>
              <a:rPr lang="en-US" altLang="en-US" sz="2400" u="sng" dirty="0">
                <a:latin typeface="Trebuchet MS" pitchFamily="34" charset="0"/>
              </a:rPr>
              <a:t>-value calculation</a:t>
            </a:r>
          </a:p>
          <a:p>
            <a:pPr marL="0" indent="0" algn="just">
              <a:buFont typeface="Arial" pitchFamily="34" charset="0"/>
              <a:buNone/>
            </a:pPr>
            <a:r>
              <a:rPr lang="en-US" altLang="en-US" sz="2400" dirty="0">
                <a:latin typeface="Trebuchet MS" pitchFamily="34" charset="0"/>
              </a:rPr>
              <a:t>In general:</a:t>
            </a:r>
          </a:p>
          <a:p>
            <a:pPr marL="0" indent="0" algn="just">
              <a:buFont typeface="Arial" pitchFamily="34" charset="0"/>
              <a:buNone/>
            </a:pPr>
            <a:r>
              <a:rPr lang="en-US" altLang="en-US" sz="2400" dirty="0">
                <a:latin typeface="Trebuchet MS" pitchFamily="34" charset="0"/>
              </a:rPr>
              <a:t>	</a:t>
            </a:r>
            <a:r>
              <a:rPr lang="en-US" altLang="en-US" sz="2400" dirty="0">
                <a:solidFill>
                  <a:srgbClr val="00B050"/>
                </a:solidFill>
                <a:latin typeface="Trebuchet MS" pitchFamily="34" charset="0"/>
              </a:rPr>
              <a:t>For a right tail test (H</a:t>
            </a:r>
            <a:r>
              <a:rPr lang="en-US" altLang="en-US" sz="2400" baseline="-25000" dirty="0">
                <a:solidFill>
                  <a:srgbClr val="00B050"/>
                </a:solidFill>
                <a:latin typeface="Trebuchet MS" pitchFamily="34" charset="0"/>
              </a:rPr>
              <a:t>A</a:t>
            </a:r>
            <a:r>
              <a:rPr lang="en-US" altLang="en-US" sz="2400" dirty="0">
                <a:solidFill>
                  <a:srgbClr val="00B050"/>
                </a:solidFill>
                <a:latin typeface="Trebuchet MS" pitchFamily="34" charset="0"/>
              </a:rPr>
              <a:t>: μ &gt; μ</a:t>
            </a:r>
            <a:r>
              <a:rPr lang="en-US" altLang="en-US" sz="2400" baseline="-25000" dirty="0">
                <a:solidFill>
                  <a:srgbClr val="00B050"/>
                </a:solidFill>
                <a:latin typeface="Trebuchet MS" pitchFamily="34" charset="0"/>
              </a:rPr>
              <a:t>0</a:t>
            </a:r>
            <a:r>
              <a:rPr lang="en-US" altLang="en-US" sz="2400" dirty="0">
                <a:solidFill>
                  <a:srgbClr val="00B050"/>
                </a:solidFill>
                <a:latin typeface="Trebuchet MS" pitchFamily="34" charset="0"/>
              </a:rPr>
              <a:t>), </a:t>
            </a:r>
            <a:r>
              <a:rPr lang="en-US" altLang="en-US" sz="2400" i="1" dirty="0">
                <a:solidFill>
                  <a:srgbClr val="00B050"/>
                </a:solidFill>
                <a:latin typeface="Trebuchet MS" pitchFamily="34" charset="0"/>
              </a:rPr>
              <a:t>p</a:t>
            </a:r>
            <a:r>
              <a:rPr lang="en-US" altLang="en-US" sz="2400" dirty="0">
                <a:solidFill>
                  <a:srgbClr val="00B050"/>
                </a:solidFill>
                <a:latin typeface="Trebuchet MS" pitchFamily="34" charset="0"/>
              </a:rPr>
              <a:t>-value = P(z &gt; z</a:t>
            </a:r>
            <a:r>
              <a:rPr lang="en-US" altLang="en-US" sz="2400" baseline="-25000" dirty="0">
                <a:solidFill>
                  <a:srgbClr val="00B050"/>
                </a:solidFill>
                <a:latin typeface="Trebuchet MS" pitchFamily="34" charset="0"/>
              </a:rPr>
              <a:t>0</a:t>
            </a:r>
            <a:r>
              <a:rPr lang="en-US" altLang="en-US" sz="2400" dirty="0">
                <a:solidFill>
                  <a:srgbClr val="00B050"/>
                </a:solidFill>
                <a:latin typeface="Trebuchet MS" pitchFamily="34" charset="0"/>
              </a:rPr>
              <a:t>)</a:t>
            </a:r>
          </a:p>
          <a:p>
            <a:pPr marL="0" indent="0" algn="just">
              <a:buFont typeface="Arial" pitchFamily="34" charset="0"/>
              <a:buNone/>
            </a:pPr>
            <a:r>
              <a:rPr lang="en-US" altLang="en-US" sz="2400" dirty="0">
                <a:solidFill>
                  <a:srgbClr val="00B050"/>
                </a:solidFill>
                <a:latin typeface="Trebuchet MS" pitchFamily="34" charset="0"/>
              </a:rPr>
              <a:t>	For a left tail test (H</a:t>
            </a:r>
            <a:r>
              <a:rPr lang="en-US" altLang="en-US" sz="2400" baseline="-25000" dirty="0">
                <a:solidFill>
                  <a:srgbClr val="00B050"/>
                </a:solidFill>
                <a:latin typeface="Trebuchet MS" pitchFamily="34" charset="0"/>
              </a:rPr>
              <a:t>A</a:t>
            </a:r>
            <a:r>
              <a:rPr lang="en-US" altLang="en-US" sz="2400" dirty="0">
                <a:solidFill>
                  <a:srgbClr val="00B050"/>
                </a:solidFill>
                <a:latin typeface="Trebuchet MS" pitchFamily="34" charset="0"/>
              </a:rPr>
              <a:t>: μ &lt; μ</a:t>
            </a:r>
            <a:r>
              <a:rPr lang="en-US" altLang="en-US" sz="2400" baseline="-25000" dirty="0">
                <a:solidFill>
                  <a:srgbClr val="00B050"/>
                </a:solidFill>
                <a:latin typeface="Trebuchet MS" pitchFamily="34" charset="0"/>
              </a:rPr>
              <a:t>0</a:t>
            </a:r>
            <a:r>
              <a:rPr lang="en-US" altLang="en-US" sz="2400" dirty="0">
                <a:solidFill>
                  <a:srgbClr val="00B050"/>
                </a:solidFill>
                <a:latin typeface="Trebuchet MS" pitchFamily="34" charset="0"/>
              </a:rPr>
              <a:t>), </a:t>
            </a:r>
            <a:r>
              <a:rPr lang="en-US" altLang="en-US" sz="2400" i="1" dirty="0">
                <a:solidFill>
                  <a:srgbClr val="00B050"/>
                </a:solidFill>
                <a:latin typeface="Trebuchet MS" pitchFamily="34" charset="0"/>
              </a:rPr>
              <a:t>p</a:t>
            </a:r>
            <a:r>
              <a:rPr lang="en-US" altLang="en-US" sz="2400" dirty="0">
                <a:solidFill>
                  <a:srgbClr val="00B050"/>
                </a:solidFill>
                <a:latin typeface="Trebuchet MS" pitchFamily="34" charset="0"/>
              </a:rPr>
              <a:t>-value = P(z &lt; -z</a:t>
            </a:r>
            <a:r>
              <a:rPr lang="en-US" altLang="en-US" sz="2400" baseline="-25000" dirty="0">
                <a:solidFill>
                  <a:srgbClr val="00B050"/>
                </a:solidFill>
                <a:latin typeface="Trebuchet MS" pitchFamily="34" charset="0"/>
              </a:rPr>
              <a:t>0</a:t>
            </a:r>
            <a:r>
              <a:rPr lang="en-US" altLang="en-US" sz="2400" dirty="0">
                <a:solidFill>
                  <a:srgbClr val="00B050"/>
                </a:solidFill>
                <a:latin typeface="Trebuchet MS" pitchFamily="34" charset="0"/>
              </a:rPr>
              <a:t>)</a:t>
            </a:r>
          </a:p>
          <a:p>
            <a:pPr marL="0" indent="0" algn="just">
              <a:buFont typeface="Arial" pitchFamily="34" charset="0"/>
              <a:buNone/>
            </a:pPr>
            <a:r>
              <a:rPr lang="en-US" altLang="en-US" sz="2400" dirty="0">
                <a:solidFill>
                  <a:srgbClr val="00B050"/>
                </a:solidFill>
                <a:latin typeface="Trebuchet MS" pitchFamily="34" charset="0"/>
              </a:rPr>
              <a:t>	For a two-sided test (H</a:t>
            </a:r>
            <a:r>
              <a:rPr lang="en-US" altLang="en-US" sz="2400" baseline="-25000" dirty="0">
                <a:solidFill>
                  <a:srgbClr val="00B050"/>
                </a:solidFill>
                <a:latin typeface="Trebuchet MS" pitchFamily="34" charset="0"/>
              </a:rPr>
              <a:t>A</a:t>
            </a:r>
            <a:r>
              <a:rPr lang="en-US" altLang="en-US" sz="2400" dirty="0">
                <a:solidFill>
                  <a:srgbClr val="00B050"/>
                </a:solidFill>
                <a:latin typeface="Trebuchet MS" pitchFamily="34" charset="0"/>
              </a:rPr>
              <a:t>: μ ≠ μ</a:t>
            </a:r>
            <a:r>
              <a:rPr lang="en-US" altLang="en-US" sz="2400" baseline="-25000" dirty="0">
                <a:solidFill>
                  <a:srgbClr val="00B050"/>
                </a:solidFill>
                <a:latin typeface="Trebuchet MS" pitchFamily="34" charset="0"/>
              </a:rPr>
              <a:t>0</a:t>
            </a:r>
            <a:r>
              <a:rPr lang="en-US" altLang="en-US" sz="2400" dirty="0">
                <a:solidFill>
                  <a:srgbClr val="00B050"/>
                </a:solidFill>
                <a:latin typeface="Trebuchet MS" pitchFamily="34" charset="0"/>
              </a:rPr>
              <a:t>), </a:t>
            </a:r>
            <a:r>
              <a:rPr lang="en-US" altLang="en-US" sz="2400" i="1" dirty="0">
                <a:solidFill>
                  <a:srgbClr val="00B050"/>
                </a:solidFill>
                <a:latin typeface="Trebuchet MS" pitchFamily="34" charset="0"/>
              </a:rPr>
              <a:t>p</a:t>
            </a:r>
            <a:r>
              <a:rPr lang="en-US" altLang="en-US" sz="2400" dirty="0">
                <a:solidFill>
                  <a:srgbClr val="00B050"/>
                </a:solidFill>
                <a:latin typeface="Trebuchet MS" pitchFamily="34" charset="0"/>
              </a:rPr>
              <a:t>-value = 2P(z &gt;|z</a:t>
            </a:r>
            <a:r>
              <a:rPr lang="en-US" altLang="en-US" sz="2400" baseline="-25000" dirty="0">
                <a:solidFill>
                  <a:srgbClr val="00B050"/>
                </a:solidFill>
                <a:latin typeface="Trebuchet MS" pitchFamily="34" charset="0"/>
              </a:rPr>
              <a:t>0</a:t>
            </a:r>
            <a:r>
              <a:rPr lang="en-US" altLang="en-US" sz="2400" dirty="0">
                <a:solidFill>
                  <a:srgbClr val="00B050"/>
                </a:solidFill>
                <a:latin typeface="Trebuchet MS" pitchFamily="34" charset="0"/>
              </a:rPr>
              <a:t>|)</a:t>
            </a:r>
          </a:p>
          <a:p>
            <a:pPr marL="0" indent="0" algn="just">
              <a:buFont typeface="Arial" pitchFamily="34" charset="0"/>
              <a:buNone/>
            </a:pPr>
            <a:endParaRPr lang="en-US" altLang="en-US" sz="2400" dirty="0">
              <a:latin typeface="Trebuchet MS" pitchFamily="34" charset="0"/>
            </a:endParaRPr>
          </a:p>
          <a:p>
            <a:pPr marL="0" indent="0" algn="just">
              <a:buFont typeface="Arial" pitchFamily="34" charset="0"/>
              <a:buNone/>
            </a:pPr>
            <a:r>
              <a:rPr lang="en-US" altLang="en-US" sz="2400" u="sng" dirty="0">
                <a:latin typeface="Trebuchet MS" pitchFamily="34" charset="0"/>
              </a:rPr>
              <a:t>Decision rule</a:t>
            </a:r>
          </a:p>
          <a:p>
            <a:pPr marL="0" indent="0" algn="just">
              <a:buFont typeface="Arial" pitchFamily="34" charset="0"/>
              <a:buNone/>
            </a:pPr>
            <a:r>
              <a:rPr lang="en-US" altLang="en-US" sz="2400" dirty="0">
                <a:latin typeface="Trebuchet MS" pitchFamily="34" charset="0"/>
              </a:rPr>
              <a:t>	If </a:t>
            </a:r>
            <a:r>
              <a:rPr lang="en-US" altLang="en-US" sz="2400" i="1" dirty="0">
                <a:latin typeface="Trebuchet MS" pitchFamily="34" charset="0"/>
              </a:rPr>
              <a:t>p</a:t>
            </a:r>
            <a:r>
              <a:rPr lang="en-US" altLang="en-US" sz="2400" dirty="0">
                <a:latin typeface="Trebuchet MS" pitchFamily="34" charset="0"/>
              </a:rPr>
              <a:t>-value &lt; </a:t>
            </a:r>
            <a:r>
              <a:rPr lang="en-US" altLang="en-US" sz="2400" dirty="0">
                <a:latin typeface="Trebuchet MS" pitchFamily="34" charset="0"/>
                <a:sym typeface="Symbol"/>
              </a:rPr>
              <a:t></a:t>
            </a:r>
            <a:r>
              <a:rPr lang="en-US" altLang="en-US" sz="2400" dirty="0">
                <a:latin typeface="Trebuchet MS" pitchFamily="34" charset="0"/>
              </a:rPr>
              <a:t>, we reject H</a:t>
            </a:r>
            <a:r>
              <a:rPr lang="en-US" altLang="en-US" sz="2400" baseline="-25000" dirty="0">
                <a:latin typeface="Trebuchet MS" pitchFamily="34" charset="0"/>
              </a:rPr>
              <a:t>0</a:t>
            </a:r>
            <a:r>
              <a:rPr lang="en-US" altLang="en-US" sz="2400" dirty="0">
                <a:latin typeface="Trebuchet MS" pitchFamily="34" charset="0"/>
              </a:rPr>
              <a:t>.</a:t>
            </a:r>
          </a:p>
          <a:p>
            <a:pPr marL="0" indent="0" algn="just">
              <a:buFont typeface="Arial" pitchFamily="34" charset="0"/>
              <a:buNone/>
            </a:pPr>
            <a:r>
              <a:rPr lang="en-US" altLang="en-US" sz="2400" dirty="0">
                <a:latin typeface="Trebuchet MS" pitchFamily="34" charset="0"/>
              </a:rPr>
              <a:t>	If </a:t>
            </a:r>
            <a:r>
              <a:rPr lang="en-US" altLang="en-US" sz="2400" i="1" dirty="0">
                <a:latin typeface="Trebuchet MS" pitchFamily="34" charset="0"/>
              </a:rPr>
              <a:t>p</a:t>
            </a:r>
            <a:r>
              <a:rPr lang="en-US" altLang="en-US" sz="2400" dirty="0">
                <a:latin typeface="Trebuchet MS" pitchFamily="34" charset="0"/>
              </a:rPr>
              <a:t>-value &gt; </a:t>
            </a:r>
            <a:r>
              <a:rPr lang="en-US" altLang="en-US" sz="2400" dirty="0">
                <a:latin typeface="Trebuchet MS" pitchFamily="34" charset="0"/>
                <a:sym typeface="Symbol"/>
              </a:rPr>
              <a:t></a:t>
            </a:r>
            <a:r>
              <a:rPr lang="en-US" altLang="en-US" sz="2400" dirty="0">
                <a:latin typeface="Trebuchet MS" pitchFamily="34" charset="0"/>
              </a:rPr>
              <a:t>, we do not reject H</a:t>
            </a:r>
            <a:r>
              <a:rPr lang="en-US" altLang="en-US" sz="2400" baseline="-25000" dirty="0">
                <a:latin typeface="Trebuchet MS" pitchFamily="34" charset="0"/>
              </a:rPr>
              <a:t>0</a:t>
            </a:r>
            <a:r>
              <a:rPr lang="en-US" altLang="en-US" sz="2400" dirty="0">
                <a:latin typeface="Trebuchet MS" pitchFamily="34" charset="0"/>
              </a:rPr>
              <a:t>.</a:t>
            </a:r>
          </a:p>
          <a:p>
            <a:pPr marL="0" indent="0" algn="just">
              <a:buFont typeface="Arial" pitchFamily="34" charset="0"/>
              <a:buNone/>
            </a:pPr>
            <a:endParaRPr lang="en-US" altLang="en-US" sz="2400" dirty="0">
              <a:latin typeface="Trebuchet MS" pitchFamily="34" charset="0"/>
            </a:endParaRP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44</a:t>
            </a:fld>
            <a:endParaRPr lang="en-AU" altLang="en-US" sz="1400" b="1" baseline="0" dirty="0">
              <a:latin typeface="Trebuchet MS"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3"/>
          <p:cNvSpPr>
            <a:spLocks noGrp="1" noChangeArrowheads="1"/>
          </p:cNvSpPr>
          <p:nvPr>
            <p:ph idx="1"/>
          </p:nvPr>
        </p:nvSpPr>
        <p:spPr>
          <a:xfrm>
            <a:off x="468313" y="1125538"/>
            <a:ext cx="8280400" cy="4114800"/>
          </a:xfrm>
        </p:spPr>
        <p:txBody>
          <a:bodyPr/>
          <a:lstStyle/>
          <a:p>
            <a:pPr marL="361950" indent="-361950" algn="just" eaLnBrk="1" hangingPunct="1">
              <a:lnSpc>
                <a:spcPct val="90000"/>
              </a:lnSpc>
              <a:spcAft>
                <a:spcPts val="600"/>
              </a:spcAft>
            </a:pPr>
            <a:r>
              <a:rPr lang="en-US" altLang="en-US" sz="2300" dirty="0">
                <a:solidFill>
                  <a:schemeClr val="tx2">
                    <a:lumMod val="75000"/>
                  </a:schemeClr>
                </a:solidFill>
                <a:latin typeface="Trebuchet MS" pitchFamily="34" charset="0"/>
              </a:rPr>
              <a:t>The smaller the p-value, the more statistical evidence exists to support the alternative hypothesis.</a:t>
            </a:r>
          </a:p>
          <a:p>
            <a:pPr marL="361950" indent="-361950" algn="just" eaLnBrk="1" hangingPunct="1">
              <a:lnSpc>
                <a:spcPct val="90000"/>
              </a:lnSpc>
              <a:spcAft>
                <a:spcPts val="600"/>
              </a:spcAft>
            </a:pPr>
            <a:r>
              <a:rPr lang="en-US" altLang="en-US" sz="2300" dirty="0">
                <a:solidFill>
                  <a:srgbClr val="00B050"/>
                </a:solidFill>
                <a:latin typeface="Trebuchet MS" pitchFamily="34" charset="0"/>
              </a:rPr>
              <a:t>If the p-value is less than 1%, there is </a:t>
            </a:r>
            <a:r>
              <a:rPr lang="en-US" altLang="en-US" sz="2300" b="1" i="1" dirty="0">
                <a:solidFill>
                  <a:srgbClr val="00B050"/>
                </a:solidFill>
                <a:latin typeface="Trebuchet MS" pitchFamily="34" charset="0"/>
              </a:rPr>
              <a:t>overwhelming evidence</a:t>
            </a:r>
            <a:r>
              <a:rPr lang="en-US" altLang="en-US" sz="2300" dirty="0">
                <a:solidFill>
                  <a:srgbClr val="00B050"/>
                </a:solidFill>
                <a:latin typeface="Trebuchet MS" pitchFamily="34" charset="0"/>
              </a:rPr>
              <a:t> that supports the alternative hypothesis.</a:t>
            </a:r>
          </a:p>
          <a:p>
            <a:pPr marL="361950" indent="-361950" algn="just" eaLnBrk="1" hangingPunct="1">
              <a:lnSpc>
                <a:spcPct val="90000"/>
              </a:lnSpc>
              <a:spcAft>
                <a:spcPts val="600"/>
              </a:spcAft>
            </a:pPr>
            <a:r>
              <a:rPr lang="en-US" altLang="en-US" sz="2300" dirty="0">
                <a:solidFill>
                  <a:srgbClr val="00B0F0"/>
                </a:solidFill>
                <a:latin typeface="Trebuchet MS" pitchFamily="34" charset="0"/>
              </a:rPr>
              <a:t>If the p-value is between 1% and 5%, there is  </a:t>
            </a:r>
            <a:r>
              <a:rPr lang="en-US" altLang="en-US" sz="2300" b="1" i="1" dirty="0">
                <a:solidFill>
                  <a:srgbClr val="00B0F0"/>
                </a:solidFill>
                <a:latin typeface="Trebuchet MS" pitchFamily="34" charset="0"/>
              </a:rPr>
              <a:t>strong evidence</a:t>
            </a:r>
            <a:r>
              <a:rPr lang="en-US" altLang="en-US" sz="2300" dirty="0">
                <a:solidFill>
                  <a:srgbClr val="00B0F0"/>
                </a:solidFill>
                <a:latin typeface="Trebuchet MS" pitchFamily="34" charset="0"/>
              </a:rPr>
              <a:t> that supports the alternative hypothesis.</a:t>
            </a:r>
          </a:p>
          <a:p>
            <a:pPr marL="361950" indent="-361950" algn="just" eaLnBrk="1" hangingPunct="1">
              <a:lnSpc>
                <a:spcPct val="90000"/>
              </a:lnSpc>
              <a:spcAft>
                <a:spcPts val="600"/>
              </a:spcAft>
            </a:pPr>
            <a:r>
              <a:rPr lang="en-US" altLang="en-US" sz="2300" dirty="0">
                <a:solidFill>
                  <a:schemeClr val="tx1">
                    <a:lumMod val="75000"/>
                    <a:lumOff val="25000"/>
                  </a:schemeClr>
                </a:solidFill>
                <a:latin typeface="Trebuchet MS" pitchFamily="34" charset="0"/>
              </a:rPr>
              <a:t>If the p-value is between 5% and 10% there is </a:t>
            </a:r>
            <a:r>
              <a:rPr lang="en-US" altLang="en-US" sz="2300" b="1" i="1" dirty="0">
                <a:solidFill>
                  <a:schemeClr val="tx1">
                    <a:lumMod val="75000"/>
                    <a:lumOff val="25000"/>
                  </a:schemeClr>
                </a:solidFill>
                <a:latin typeface="Trebuchet MS" pitchFamily="34" charset="0"/>
              </a:rPr>
              <a:t>weak evidence</a:t>
            </a:r>
            <a:r>
              <a:rPr lang="en-US" altLang="en-US" sz="2300" dirty="0">
                <a:solidFill>
                  <a:schemeClr val="tx1">
                    <a:lumMod val="75000"/>
                    <a:lumOff val="25000"/>
                  </a:schemeClr>
                </a:solidFill>
                <a:latin typeface="Trebuchet MS" pitchFamily="34" charset="0"/>
              </a:rPr>
              <a:t> that supports the alternative hypothesis.</a:t>
            </a:r>
          </a:p>
          <a:p>
            <a:pPr marL="361950" indent="-361950" algn="just" eaLnBrk="1" hangingPunct="1">
              <a:lnSpc>
                <a:spcPct val="90000"/>
              </a:lnSpc>
              <a:spcAft>
                <a:spcPts val="600"/>
              </a:spcAft>
            </a:pPr>
            <a:r>
              <a:rPr lang="en-US" altLang="en-US" sz="2300" dirty="0">
                <a:solidFill>
                  <a:schemeClr val="accent3">
                    <a:lumMod val="75000"/>
                  </a:schemeClr>
                </a:solidFill>
                <a:latin typeface="Trebuchet MS" pitchFamily="34" charset="0"/>
              </a:rPr>
              <a:t>If the p-value exceeds 10%, there is </a:t>
            </a:r>
            <a:r>
              <a:rPr lang="en-US" altLang="en-US" sz="2300" b="1" i="1" dirty="0">
                <a:solidFill>
                  <a:schemeClr val="accent3">
                    <a:lumMod val="75000"/>
                  </a:schemeClr>
                </a:solidFill>
                <a:latin typeface="Trebuchet MS" pitchFamily="34" charset="0"/>
              </a:rPr>
              <a:t>no evidence</a:t>
            </a:r>
            <a:r>
              <a:rPr lang="en-US" altLang="en-US" sz="2300" dirty="0">
                <a:solidFill>
                  <a:schemeClr val="accent3">
                    <a:lumMod val="75000"/>
                  </a:schemeClr>
                </a:solidFill>
                <a:latin typeface="Trebuchet MS" pitchFamily="34" charset="0"/>
              </a:rPr>
              <a:t> that supports the alternative hypothesis.</a:t>
            </a:r>
          </a:p>
          <a:p>
            <a:pPr marL="361950" indent="-361950" algn="just" eaLnBrk="1" hangingPunct="1">
              <a:lnSpc>
                <a:spcPct val="90000"/>
              </a:lnSpc>
            </a:pPr>
            <a:r>
              <a:rPr lang="en-US" altLang="en-US" sz="2300" b="1" i="1" dirty="0">
                <a:solidFill>
                  <a:srgbClr val="0000FF"/>
                </a:solidFill>
                <a:latin typeface="Trebuchet MS" pitchFamily="34" charset="0"/>
              </a:rPr>
              <a:t>In Example 1, we observed a p-value of 0.0332, hence there is </a:t>
            </a:r>
            <a:r>
              <a:rPr lang="en-US" altLang="en-US" sz="2300" b="1" i="1" dirty="0">
                <a:solidFill>
                  <a:srgbClr val="FF0000"/>
                </a:solidFill>
                <a:latin typeface="Trebuchet MS" pitchFamily="34" charset="0"/>
              </a:rPr>
              <a:t>strong evidence</a:t>
            </a:r>
            <a:r>
              <a:rPr lang="en-US" altLang="en-US" sz="2300" b="1" i="1" dirty="0">
                <a:solidFill>
                  <a:srgbClr val="0000FF"/>
                </a:solidFill>
                <a:latin typeface="Trebuchet MS" pitchFamily="34" charset="0"/>
              </a:rPr>
              <a:t> to support H</a:t>
            </a:r>
            <a:r>
              <a:rPr lang="en-US" altLang="en-US" sz="2300" b="1" i="1" baseline="-25000" dirty="0">
                <a:solidFill>
                  <a:srgbClr val="0000FF"/>
                </a:solidFill>
                <a:latin typeface="Trebuchet MS" pitchFamily="34" charset="0"/>
              </a:rPr>
              <a:t>A</a:t>
            </a:r>
            <a:r>
              <a:rPr lang="en-US" altLang="en-US" sz="2300" b="1" i="1" dirty="0">
                <a:solidFill>
                  <a:srgbClr val="0000FF"/>
                </a:solidFill>
                <a:latin typeface="Trebuchet MS" pitchFamily="34" charset="0"/>
              </a:rPr>
              <a:t>: </a:t>
            </a:r>
            <a:r>
              <a:rPr lang="en-US" altLang="en-US" sz="2300" b="1" i="1" dirty="0">
                <a:solidFill>
                  <a:srgbClr val="0000FF"/>
                </a:solidFill>
                <a:latin typeface="Trebuchet MS" pitchFamily="34" charset="0"/>
                <a:sym typeface="Symbol" pitchFamily="18" charset="2"/>
              </a:rPr>
              <a:t> ≠ 130</a:t>
            </a:r>
            <a:r>
              <a:rPr lang="en-US" altLang="en-US" sz="2300" b="1" i="1" dirty="0">
                <a:solidFill>
                  <a:srgbClr val="0000FF"/>
                </a:solidFill>
                <a:latin typeface="Trebuchet MS" pitchFamily="34" charset="0"/>
              </a:rPr>
              <a:t>.</a:t>
            </a:r>
            <a:endParaRPr lang="en-US" altLang="en-US" sz="2300" dirty="0">
              <a:latin typeface="Trebuchet MS" pitchFamily="34" charset="0"/>
            </a:endParaRPr>
          </a:p>
        </p:txBody>
      </p:sp>
      <p:sp>
        <p:nvSpPr>
          <p:cNvPr id="94211" name="Rectangle 32"/>
          <p:cNvSpPr txBox="1">
            <a:spLocks noChangeArrowheads="1"/>
          </p:cNvSpPr>
          <p:nvPr/>
        </p:nvSpPr>
        <p:spPr bwMode="auto">
          <a:xfrm>
            <a:off x="685800" y="3048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sz="2400" baseline="-25000">
                <a:solidFill>
                  <a:schemeClr val="tx1"/>
                </a:solidFill>
                <a:latin typeface="Times" charset="0"/>
                <a:ea typeface="MS PGothic" pitchFamily="34" charset="-128"/>
              </a:defRPr>
            </a:lvl1pPr>
            <a:lvl2pPr marL="742950" indent="-285750" defTabSz="457200">
              <a:defRPr sz="2400" baseline="-25000">
                <a:solidFill>
                  <a:schemeClr val="tx1"/>
                </a:solidFill>
                <a:latin typeface="Times" charset="0"/>
                <a:ea typeface="MS PGothic" pitchFamily="34" charset="-128"/>
              </a:defRPr>
            </a:lvl2pPr>
            <a:lvl3pPr marL="1143000" indent="-228600" defTabSz="457200">
              <a:defRPr sz="2400" baseline="-25000">
                <a:solidFill>
                  <a:schemeClr val="tx1"/>
                </a:solidFill>
                <a:latin typeface="Times" charset="0"/>
                <a:ea typeface="MS PGothic" pitchFamily="34" charset="-128"/>
              </a:defRPr>
            </a:lvl3pPr>
            <a:lvl4pPr marL="1600200" indent="-228600" defTabSz="457200">
              <a:defRPr sz="2400" baseline="-25000">
                <a:solidFill>
                  <a:schemeClr val="tx1"/>
                </a:solidFill>
                <a:latin typeface="Times" charset="0"/>
                <a:ea typeface="MS PGothic" pitchFamily="34" charset="-128"/>
              </a:defRPr>
            </a:lvl4pPr>
            <a:lvl5pPr marL="2057400" indent="-228600" defTabSz="457200">
              <a:defRPr sz="2400" baseline="-25000">
                <a:solidFill>
                  <a:schemeClr val="tx1"/>
                </a:solidFill>
                <a:latin typeface="Times" charset="0"/>
                <a:ea typeface="MS PGothic" pitchFamily="34" charset="-128"/>
              </a:defRPr>
            </a:lvl5pPr>
            <a:lvl6pPr marL="25146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just"/>
            <a:r>
              <a:rPr lang="en-US" altLang="en-US" sz="3200" baseline="0" dirty="0">
                <a:solidFill>
                  <a:srgbClr val="EA0088"/>
                </a:solidFill>
                <a:latin typeface="Trebuchet MS" pitchFamily="34" charset="0"/>
                <a:cs typeface="Arial" pitchFamily="34" charset="0"/>
              </a:rPr>
              <a:t>Interpreting the </a:t>
            </a:r>
            <a:r>
              <a:rPr lang="en-US" altLang="en-US" sz="3200" i="1" baseline="0" dirty="0">
                <a:solidFill>
                  <a:srgbClr val="EA0088"/>
                </a:solidFill>
                <a:latin typeface="Trebuchet MS" pitchFamily="34" charset="0"/>
                <a:cs typeface="Arial" pitchFamily="34" charset="0"/>
              </a:rPr>
              <a:t>p</a:t>
            </a:r>
            <a:r>
              <a:rPr lang="en-US" altLang="en-US" sz="3200" baseline="0" dirty="0">
                <a:solidFill>
                  <a:srgbClr val="EA0088"/>
                </a:solidFill>
                <a:latin typeface="Trebuchet MS" pitchFamily="34" charset="0"/>
                <a:cs typeface="Arial" pitchFamily="34" charset="0"/>
              </a:rPr>
              <a:t>-value</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45</a:t>
            </a:fld>
            <a:endParaRPr lang="en-AU" altLang="en-US" sz="1400" b="1" baseline="0" dirty="0">
              <a:latin typeface="Trebuchet MS" pitchFamily="34" charset="0"/>
            </a:endParaRPr>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3"/>
          <p:cNvSpPr>
            <a:spLocks noChangeArrowheads="1"/>
          </p:cNvSpPr>
          <p:nvPr/>
        </p:nvSpPr>
        <p:spPr bwMode="auto">
          <a:xfrm>
            <a:off x="0" y="4654550"/>
            <a:ext cx="9144000" cy="339726"/>
          </a:xfrm>
          <a:prstGeom prst="rect">
            <a:avLst/>
          </a:prstGeom>
          <a:gradFill rotWithShape="0">
            <a:gsLst>
              <a:gs pos="0">
                <a:schemeClr val="tx1"/>
              </a:gs>
              <a:gs pos="100000">
                <a:srgbClr val="E6E6E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endParaRPr lang="en-US" altLang="en-US">
              <a:cs typeface="Arial" pitchFamily="34" charset="0"/>
            </a:endParaRPr>
          </a:p>
        </p:txBody>
      </p:sp>
      <p:sp>
        <p:nvSpPr>
          <p:cNvPr id="96258" name="Text Box 4"/>
          <p:cNvSpPr txBox="1">
            <a:spLocks noChangeArrowheads="1"/>
          </p:cNvSpPr>
          <p:nvPr/>
        </p:nvSpPr>
        <p:spPr bwMode="auto">
          <a:xfrm>
            <a:off x="250825" y="908050"/>
            <a:ext cx="26463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a:latin typeface="Verdana" pitchFamily="34" charset="0"/>
                <a:cs typeface="Arial" pitchFamily="34" charset="0"/>
              </a:rPr>
              <a:t>Overwhelming evidence</a:t>
            </a:r>
          </a:p>
          <a:p>
            <a:r>
              <a:rPr lang="en-US" altLang="en-US">
                <a:latin typeface="Verdana" pitchFamily="34" charset="0"/>
                <a:cs typeface="Arial" pitchFamily="34" charset="0"/>
              </a:rPr>
              <a:t>(highly significant)</a:t>
            </a:r>
          </a:p>
        </p:txBody>
      </p:sp>
      <p:sp>
        <p:nvSpPr>
          <p:cNvPr id="96259" name="Text Box 5"/>
          <p:cNvSpPr txBox="1">
            <a:spLocks noChangeArrowheads="1"/>
          </p:cNvSpPr>
          <p:nvPr/>
        </p:nvSpPr>
        <p:spPr bwMode="auto">
          <a:xfrm>
            <a:off x="2555875" y="1482725"/>
            <a:ext cx="18573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a:latin typeface="Verdana" pitchFamily="34" charset="0"/>
                <a:cs typeface="Arial" pitchFamily="34" charset="0"/>
              </a:rPr>
              <a:t>Strong evidence</a:t>
            </a:r>
          </a:p>
          <a:p>
            <a:r>
              <a:rPr lang="en-US" altLang="en-US">
                <a:latin typeface="Verdana" pitchFamily="34" charset="0"/>
                <a:cs typeface="Arial" pitchFamily="34" charset="0"/>
              </a:rPr>
              <a:t>(significant)</a:t>
            </a:r>
          </a:p>
        </p:txBody>
      </p:sp>
      <p:sp>
        <p:nvSpPr>
          <p:cNvPr id="96260" name="Text Box 6"/>
          <p:cNvSpPr txBox="1">
            <a:spLocks noChangeArrowheads="1"/>
          </p:cNvSpPr>
          <p:nvPr/>
        </p:nvSpPr>
        <p:spPr bwMode="auto">
          <a:xfrm>
            <a:off x="3962400" y="2505075"/>
            <a:ext cx="1825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a:latin typeface="Verdana" pitchFamily="34" charset="0"/>
                <a:cs typeface="Arial" pitchFamily="34" charset="0"/>
              </a:rPr>
              <a:t>Weak evidence</a:t>
            </a:r>
          </a:p>
          <a:p>
            <a:r>
              <a:rPr lang="en-US" altLang="en-US">
                <a:latin typeface="Verdana" pitchFamily="34" charset="0"/>
                <a:cs typeface="Arial" pitchFamily="34" charset="0"/>
              </a:rPr>
              <a:t>(not significant)</a:t>
            </a:r>
          </a:p>
        </p:txBody>
      </p:sp>
      <p:sp>
        <p:nvSpPr>
          <p:cNvPr id="96261" name="Text Box 7"/>
          <p:cNvSpPr txBox="1">
            <a:spLocks noChangeArrowheads="1"/>
          </p:cNvSpPr>
          <p:nvPr/>
        </p:nvSpPr>
        <p:spPr bwMode="auto">
          <a:xfrm>
            <a:off x="7138863" y="3495675"/>
            <a:ext cx="1825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dirty="0">
                <a:latin typeface="Verdana" pitchFamily="34" charset="0"/>
                <a:cs typeface="Arial" pitchFamily="34" charset="0"/>
              </a:rPr>
              <a:t>No evidence</a:t>
            </a:r>
          </a:p>
          <a:p>
            <a:r>
              <a:rPr lang="en-US" altLang="en-US" dirty="0">
                <a:latin typeface="Verdana" pitchFamily="34" charset="0"/>
                <a:cs typeface="Arial" pitchFamily="34" charset="0"/>
              </a:rPr>
              <a:t>(not significant)</a:t>
            </a:r>
          </a:p>
        </p:txBody>
      </p:sp>
      <p:sp>
        <p:nvSpPr>
          <p:cNvPr id="96262" name="Text Box 8"/>
          <p:cNvSpPr txBox="1">
            <a:spLocks noChangeArrowheads="1"/>
          </p:cNvSpPr>
          <p:nvPr/>
        </p:nvSpPr>
        <p:spPr bwMode="auto">
          <a:xfrm>
            <a:off x="0" y="4654550"/>
            <a:ext cx="91440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dirty="0">
                <a:solidFill>
                  <a:srgbClr val="FFFFFF"/>
                </a:solidFill>
                <a:cs typeface="Arial" pitchFamily="34" charset="0"/>
              </a:rPr>
              <a:t>0 </a:t>
            </a:r>
            <a:r>
              <a:rPr lang="en-US" altLang="en-US" dirty="0">
                <a:cs typeface="Arial" pitchFamily="34" charset="0"/>
              </a:rPr>
              <a:t>                          0.01                           0.05                  			  0.10</a:t>
            </a:r>
          </a:p>
        </p:txBody>
      </p:sp>
      <p:sp>
        <p:nvSpPr>
          <p:cNvPr id="96263" name="Line 9"/>
          <p:cNvSpPr>
            <a:spLocks noChangeShapeType="1"/>
          </p:cNvSpPr>
          <p:nvPr/>
        </p:nvSpPr>
        <p:spPr bwMode="auto">
          <a:xfrm>
            <a:off x="971550" y="1771651"/>
            <a:ext cx="864146" cy="288290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96264" name="Line 10"/>
          <p:cNvSpPr>
            <a:spLocks noChangeShapeType="1"/>
          </p:cNvSpPr>
          <p:nvPr/>
        </p:nvSpPr>
        <p:spPr bwMode="auto">
          <a:xfrm>
            <a:off x="2987675" y="2232027"/>
            <a:ext cx="648221" cy="2422523"/>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96265" name="Line 11"/>
          <p:cNvSpPr>
            <a:spLocks noChangeShapeType="1"/>
          </p:cNvSpPr>
          <p:nvPr/>
        </p:nvSpPr>
        <p:spPr bwMode="auto">
          <a:xfrm>
            <a:off x="4788024" y="3211513"/>
            <a:ext cx="422767" cy="1443037"/>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96266" name="Line 12"/>
          <p:cNvSpPr>
            <a:spLocks noChangeShapeType="1"/>
          </p:cNvSpPr>
          <p:nvPr/>
        </p:nvSpPr>
        <p:spPr bwMode="auto">
          <a:xfrm>
            <a:off x="8231188" y="4197351"/>
            <a:ext cx="228600" cy="45720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96267" name="Text Box 13"/>
          <p:cNvSpPr txBox="1">
            <a:spLocks noChangeArrowheads="1"/>
          </p:cNvSpPr>
          <p:nvPr/>
        </p:nvSpPr>
        <p:spPr bwMode="auto">
          <a:xfrm>
            <a:off x="4121390" y="5442099"/>
            <a:ext cx="21788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b="1" i="1" baseline="0" dirty="0">
                <a:solidFill>
                  <a:srgbClr val="FF0000"/>
                </a:solidFill>
                <a:cs typeface="Arial" pitchFamily="34" charset="0"/>
              </a:rPr>
              <a:t>p-value</a:t>
            </a:r>
            <a:r>
              <a:rPr lang="en-US" altLang="en-US" b="1" baseline="0" dirty="0">
                <a:solidFill>
                  <a:srgbClr val="FF0000"/>
                </a:solidFill>
                <a:cs typeface="Arial" pitchFamily="34" charset="0"/>
              </a:rPr>
              <a:t>=0.0332</a:t>
            </a:r>
          </a:p>
        </p:txBody>
      </p:sp>
      <p:sp>
        <p:nvSpPr>
          <p:cNvPr id="96268" name="Line 14"/>
          <p:cNvSpPr>
            <a:spLocks noChangeShapeType="1"/>
          </p:cNvSpPr>
          <p:nvPr/>
        </p:nvSpPr>
        <p:spPr bwMode="auto">
          <a:xfrm flipH="1" flipV="1">
            <a:off x="3873252" y="4994274"/>
            <a:ext cx="266700" cy="711199"/>
          </a:xfrm>
          <a:prstGeom prst="line">
            <a:avLst/>
          </a:prstGeom>
          <a:noFill/>
          <a:ln w="1905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96270" name="Rectangle 32"/>
          <p:cNvSpPr txBox="1">
            <a:spLocks noChangeArrowheads="1"/>
          </p:cNvSpPr>
          <p:nvPr/>
        </p:nvSpPr>
        <p:spPr bwMode="auto">
          <a:xfrm>
            <a:off x="323850" y="188913"/>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sz="2400" baseline="-25000">
                <a:solidFill>
                  <a:schemeClr val="tx1"/>
                </a:solidFill>
                <a:latin typeface="Times" charset="0"/>
                <a:ea typeface="MS PGothic" pitchFamily="34" charset="-128"/>
              </a:defRPr>
            </a:lvl1pPr>
            <a:lvl2pPr marL="742950" indent="-285750" defTabSz="457200">
              <a:defRPr sz="2400" baseline="-25000">
                <a:solidFill>
                  <a:schemeClr val="tx1"/>
                </a:solidFill>
                <a:latin typeface="Times" charset="0"/>
                <a:ea typeface="MS PGothic" pitchFamily="34" charset="-128"/>
              </a:defRPr>
            </a:lvl2pPr>
            <a:lvl3pPr marL="1143000" indent="-228600" defTabSz="457200">
              <a:defRPr sz="2400" baseline="-25000">
                <a:solidFill>
                  <a:schemeClr val="tx1"/>
                </a:solidFill>
                <a:latin typeface="Times" charset="0"/>
                <a:ea typeface="MS PGothic" pitchFamily="34" charset="-128"/>
              </a:defRPr>
            </a:lvl3pPr>
            <a:lvl4pPr marL="1600200" indent="-228600" defTabSz="457200">
              <a:defRPr sz="2400" baseline="-25000">
                <a:solidFill>
                  <a:schemeClr val="tx1"/>
                </a:solidFill>
                <a:latin typeface="Times" charset="0"/>
                <a:ea typeface="MS PGothic" pitchFamily="34" charset="-128"/>
              </a:defRPr>
            </a:lvl4pPr>
            <a:lvl5pPr marL="2057400" indent="-228600" defTabSz="457200">
              <a:defRPr sz="2400" baseline="-25000">
                <a:solidFill>
                  <a:schemeClr val="tx1"/>
                </a:solidFill>
                <a:latin typeface="Times" charset="0"/>
                <a:ea typeface="MS PGothic" pitchFamily="34" charset="-128"/>
              </a:defRPr>
            </a:lvl5pPr>
            <a:lvl6pPr marL="25146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just"/>
            <a:r>
              <a:rPr lang="en-US" altLang="en-US" sz="3200" baseline="0" dirty="0">
                <a:solidFill>
                  <a:srgbClr val="EA0088"/>
                </a:solidFill>
                <a:latin typeface="Trebuchet MS" pitchFamily="34" charset="0"/>
                <a:cs typeface="Arial" pitchFamily="34" charset="0"/>
              </a:rPr>
              <a:t>Interpreting the </a:t>
            </a:r>
            <a:r>
              <a:rPr lang="en-US" altLang="en-US" sz="3200" i="1" baseline="0" dirty="0">
                <a:solidFill>
                  <a:srgbClr val="EA0088"/>
                </a:solidFill>
                <a:latin typeface="Trebuchet MS" pitchFamily="34" charset="0"/>
                <a:cs typeface="Arial" pitchFamily="34" charset="0"/>
              </a:rPr>
              <a:t>p</a:t>
            </a:r>
            <a:r>
              <a:rPr lang="en-US" altLang="en-US" sz="3200" baseline="0" dirty="0">
                <a:solidFill>
                  <a:srgbClr val="EA0088"/>
                </a:solidFill>
                <a:latin typeface="Trebuchet MS" pitchFamily="34" charset="0"/>
                <a:cs typeface="Arial" pitchFamily="34" charset="0"/>
              </a:rPr>
              <a:t>-value…</a:t>
            </a:r>
          </a:p>
        </p:txBody>
      </p:sp>
      <p:sp>
        <p:nvSpPr>
          <p:cNvPr id="1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46</a:t>
            </a:fld>
            <a:endParaRPr lang="en-AU" altLang="en-US" sz="1400" b="1" baseline="0" dirty="0">
              <a:latin typeface="Trebuchet MS" pitchFamily="34" charset="0"/>
            </a:endParaRPr>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3"/>
          <p:cNvSpPr>
            <a:spLocks noGrp="1" noChangeArrowheads="1"/>
          </p:cNvSpPr>
          <p:nvPr>
            <p:ph idx="1"/>
          </p:nvPr>
        </p:nvSpPr>
        <p:spPr>
          <a:xfrm>
            <a:off x="684213" y="1125538"/>
            <a:ext cx="7991475" cy="4114800"/>
          </a:xfrm>
        </p:spPr>
        <p:txBody>
          <a:bodyPr/>
          <a:lstStyle/>
          <a:p>
            <a:pPr marL="0" indent="0" algn="just" eaLnBrk="1" hangingPunct="1">
              <a:spcAft>
                <a:spcPts val="1200"/>
              </a:spcAft>
              <a:buFontTx/>
              <a:buNone/>
            </a:pPr>
            <a:r>
              <a:rPr lang="en-US" altLang="en-US" sz="2400" dirty="0">
                <a:latin typeface="Trebuchet MS" pitchFamily="34" charset="0"/>
              </a:rPr>
              <a:t>Compare the </a:t>
            </a:r>
            <a:r>
              <a:rPr lang="en-US" altLang="en-US" sz="2400" i="1" dirty="0">
                <a:latin typeface="Trebuchet MS" pitchFamily="34" charset="0"/>
              </a:rPr>
              <a:t>p</a:t>
            </a:r>
            <a:r>
              <a:rPr lang="en-US" altLang="en-US" sz="2400" dirty="0">
                <a:latin typeface="Trebuchet MS" pitchFamily="34" charset="0"/>
              </a:rPr>
              <a:t>-value with the selected value of the significance level:</a:t>
            </a:r>
          </a:p>
          <a:p>
            <a:pPr marL="0" indent="0" algn="just" eaLnBrk="1" hangingPunct="1">
              <a:spcAft>
                <a:spcPts val="1200"/>
              </a:spcAft>
              <a:buFontTx/>
              <a:buNone/>
            </a:pPr>
            <a:r>
              <a:rPr lang="en-US" altLang="en-US" sz="2400" dirty="0">
                <a:solidFill>
                  <a:srgbClr val="00B050"/>
                </a:solidFill>
                <a:latin typeface="Trebuchet MS" pitchFamily="34" charset="0"/>
              </a:rPr>
              <a:t>If the </a:t>
            </a:r>
            <a:r>
              <a:rPr lang="en-US" altLang="en-US" sz="2400" i="1" dirty="0">
                <a:solidFill>
                  <a:schemeClr val="accent1"/>
                </a:solidFill>
                <a:latin typeface="Trebuchet MS" pitchFamily="34" charset="0"/>
              </a:rPr>
              <a:t>p</a:t>
            </a:r>
            <a:r>
              <a:rPr lang="en-US" altLang="en-US" sz="2400" dirty="0">
                <a:solidFill>
                  <a:schemeClr val="accent1"/>
                </a:solidFill>
                <a:latin typeface="Trebuchet MS" pitchFamily="34" charset="0"/>
              </a:rPr>
              <a:t>-value is less than </a:t>
            </a:r>
            <a:r>
              <a:rPr lang="en-US" altLang="en-US" sz="2400" dirty="0">
                <a:solidFill>
                  <a:schemeClr val="accent1"/>
                </a:solidFill>
                <a:latin typeface="Trebuchet MS" pitchFamily="34" charset="0"/>
                <a:sym typeface="Symbol" pitchFamily="18" charset="2"/>
              </a:rPr>
              <a:t></a:t>
            </a:r>
            <a:r>
              <a:rPr lang="en-US" altLang="en-US" sz="2400" dirty="0">
                <a:solidFill>
                  <a:srgbClr val="00B050"/>
                </a:solidFill>
                <a:latin typeface="Trebuchet MS" pitchFamily="34" charset="0"/>
              </a:rPr>
              <a:t>, we judge the p-value to be small enough to </a:t>
            </a:r>
            <a:r>
              <a:rPr lang="en-US" altLang="en-US" sz="2400" dirty="0">
                <a:solidFill>
                  <a:schemeClr val="accent1"/>
                </a:solidFill>
                <a:latin typeface="Trebuchet MS" pitchFamily="34" charset="0"/>
              </a:rPr>
              <a:t>reject</a:t>
            </a:r>
            <a:r>
              <a:rPr lang="en-US" altLang="en-US" sz="2400" dirty="0">
                <a:solidFill>
                  <a:srgbClr val="00B050"/>
                </a:solidFill>
                <a:latin typeface="Trebuchet MS" pitchFamily="34" charset="0"/>
              </a:rPr>
              <a:t> the null hypothesis.</a:t>
            </a:r>
          </a:p>
          <a:p>
            <a:pPr marL="0" indent="0" algn="just" eaLnBrk="1" hangingPunct="1">
              <a:spcAft>
                <a:spcPts val="1200"/>
              </a:spcAft>
              <a:buFontTx/>
              <a:buNone/>
            </a:pPr>
            <a:r>
              <a:rPr lang="en-US" altLang="en-US" sz="2400" dirty="0">
                <a:solidFill>
                  <a:srgbClr val="00B050"/>
                </a:solidFill>
                <a:latin typeface="Trebuchet MS" pitchFamily="34" charset="0"/>
              </a:rPr>
              <a:t>If the </a:t>
            </a:r>
            <a:r>
              <a:rPr lang="en-US" altLang="en-US" sz="2400" i="1" dirty="0">
                <a:solidFill>
                  <a:schemeClr val="accent1"/>
                </a:solidFill>
                <a:latin typeface="Trebuchet MS" pitchFamily="34" charset="0"/>
              </a:rPr>
              <a:t>p</a:t>
            </a:r>
            <a:r>
              <a:rPr lang="en-US" altLang="en-US" sz="2400" dirty="0">
                <a:solidFill>
                  <a:schemeClr val="accent1"/>
                </a:solidFill>
                <a:latin typeface="Trebuchet MS" pitchFamily="34" charset="0"/>
              </a:rPr>
              <a:t>-value is greater than </a:t>
            </a:r>
            <a:r>
              <a:rPr lang="en-US" altLang="en-US" sz="2400" dirty="0">
                <a:solidFill>
                  <a:schemeClr val="accent1"/>
                </a:solidFill>
                <a:latin typeface="Trebuchet MS" pitchFamily="34" charset="0"/>
                <a:sym typeface="Symbol" pitchFamily="18" charset="2"/>
              </a:rPr>
              <a:t></a:t>
            </a:r>
            <a:r>
              <a:rPr lang="en-US" altLang="en-US" sz="2400" dirty="0">
                <a:solidFill>
                  <a:srgbClr val="00B050"/>
                </a:solidFill>
                <a:latin typeface="Trebuchet MS" pitchFamily="34" charset="0"/>
              </a:rPr>
              <a:t>, we </a:t>
            </a:r>
            <a:r>
              <a:rPr lang="en-US" altLang="en-US" sz="2400" dirty="0">
                <a:solidFill>
                  <a:schemeClr val="accent1"/>
                </a:solidFill>
                <a:latin typeface="Trebuchet MS" pitchFamily="34" charset="0"/>
              </a:rPr>
              <a:t>do not reject </a:t>
            </a:r>
            <a:r>
              <a:rPr lang="en-US" altLang="en-US" sz="2400" dirty="0">
                <a:solidFill>
                  <a:srgbClr val="00B050"/>
                </a:solidFill>
                <a:latin typeface="Trebuchet MS" pitchFamily="34" charset="0"/>
              </a:rPr>
              <a:t>the null hypothesis.</a:t>
            </a:r>
            <a:endParaRPr lang="en-US" altLang="en-US" sz="2400" dirty="0">
              <a:latin typeface="Trebuchet MS" pitchFamily="34" charset="0"/>
            </a:endParaRPr>
          </a:p>
          <a:p>
            <a:pPr marL="0" indent="0" algn="just" eaLnBrk="1" hangingPunct="1">
              <a:buFontTx/>
              <a:buNone/>
            </a:pPr>
            <a:r>
              <a:rPr lang="en-US" altLang="en-US" sz="2400" b="1" i="1" dirty="0">
                <a:solidFill>
                  <a:srgbClr val="0000FF"/>
                </a:solidFill>
                <a:latin typeface="Trebuchet MS" pitchFamily="34" charset="0"/>
              </a:rPr>
              <a:t>In Example 1, since p-value = 0.0332 </a:t>
            </a:r>
            <a:r>
              <a:rPr lang="en-US" altLang="en-US" sz="2400" b="1" i="1" dirty="0">
                <a:solidFill>
                  <a:srgbClr val="FF0000"/>
                </a:solidFill>
                <a:latin typeface="Trebuchet MS" pitchFamily="34" charset="0"/>
              </a:rPr>
              <a:t>&lt;</a:t>
            </a:r>
            <a:r>
              <a:rPr lang="en-US" altLang="en-US" sz="2400" b="1" i="1" dirty="0">
                <a:solidFill>
                  <a:srgbClr val="0000FF"/>
                </a:solidFill>
                <a:latin typeface="Trebuchet MS" pitchFamily="34" charset="0"/>
              </a:rPr>
              <a:t> </a:t>
            </a:r>
            <a:r>
              <a:rPr lang="en-US" altLang="en-US" sz="2400" b="1" i="1" dirty="0">
                <a:solidFill>
                  <a:srgbClr val="0000FF"/>
                </a:solidFill>
                <a:latin typeface="Trebuchet MS" pitchFamily="34" charset="0"/>
                <a:sym typeface="Symbol" pitchFamily="18" charset="2"/>
              </a:rPr>
              <a:t></a:t>
            </a:r>
            <a:r>
              <a:rPr lang="en-US" altLang="en-US" sz="2400" b="1" i="1" dirty="0">
                <a:solidFill>
                  <a:srgbClr val="0000FF"/>
                </a:solidFill>
                <a:latin typeface="Trebuchet MS" pitchFamily="34" charset="0"/>
              </a:rPr>
              <a:t> = .05, we reject H</a:t>
            </a:r>
            <a:r>
              <a:rPr lang="en-US" altLang="en-US" sz="2400" b="1" i="1" baseline="-25000" dirty="0">
                <a:solidFill>
                  <a:srgbClr val="0000FF"/>
                </a:solidFill>
                <a:latin typeface="Trebuchet MS" pitchFamily="34" charset="0"/>
              </a:rPr>
              <a:t>0</a:t>
            </a:r>
            <a:r>
              <a:rPr lang="en-US" altLang="en-US" sz="2400" b="1" i="1" dirty="0">
                <a:solidFill>
                  <a:srgbClr val="0000FF"/>
                </a:solidFill>
                <a:latin typeface="Trebuchet MS" pitchFamily="34" charset="0"/>
              </a:rPr>
              <a:t> in </a:t>
            </a:r>
            <a:r>
              <a:rPr lang="en-US" altLang="en-US" sz="2400" b="1" i="1" dirty="0" err="1">
                <a:solidFill>
                  <a:srgbClr val="0000FF"/>
                </a:solidFill>
                <a:latin typeface="Trebuchet MS" pitchFamily="34" charset="0"/>
              </a:rPr>
              <a:t>favour</a:t>
            </a:r>
            <a:r>
              <a:rPr lang="en-US" altLang="en-US" sz="2400" b="1" i="1" dirty="0">
                <a:solidFill>
                  <a:srgbClr val="0000FF"/>
                </a:solidFill>
                <a:latin typeface="Trebuchet MS" pitchFamily="34" charset="0"/>
              </a:rPr>
              <a:t> of H</a:t>
            </a:r>
            <a:r>
              <a:rPr lang="en-US" altLang="en-US" sz="2400" b="1" i="1" baseline="-25000" dirty="0">
                <a:solidFill>
                  <a:srgbClr val="0000FF"/>
                </a:solidFill>
                <a:latin typeface="Trebuchet MS" pitchFamily="34" charset="0"/>
              </a:rPr>
              <a:t>A</a:t>
            </a:r>
            <a:r>
              <a:rPr lang="en-US" altLang="en-US" sz="2400" dirty="0">
                <a:latin typeface="Trebuchet MS" pitchFamily="34" charset="0"/>
              </a:rPr>
              <a:t> </a:t>
            </a:r>
            <a:r>
              <a:rPr lang="en-US" altLang="en-US" sz="2400" b="1" i="1" dirty="0">
                <a:solidFill>
                  <a:srgbClr val="0000FF"/>
                </a:solidFill>
                <a:latin typeface="Trebuchet MS" pitchFamily="34" charset="0"/>
              </a:rPr>
              <a:t>at the 5 percent level of significance.</a:t>
            </a:r>
          </a:p>
          <a:p>
            <a:pPr marL="0" indent="0" algn="just" eaLnBrk="1" hangingPunct="1">
              <a:buFontTx/>
              <a:buNone/>
            </a:pPr>
            <a:endParaRPr lang="en-US" altLang="en-US" sz="2400" b="1" i="1" dirty="0">
              <a:solidFill>
                <a:srgbClr val="0000FF"/>
              </a:solidFill>
              <a:latin typeface="Trebuchet MS" pitchFamily="34" charset="0"/>
            </a:endParaRPr>
          </a:p>
        </p:txBody>
      </p:sp>
      <p:sp>
        <p:nvSpPr>
          <p:cNvPr id="98307" name="Rectangle 32"/>
          <p:cNvSpPr txBox="1">
            <a:spLocks noChangeArrowheads="1"/>
          </p:cNvSpPr>
          <p:nvPr/>
        </p:nvSpPr>
        <p:spPr bwMode="auto">
          <a:xfrm>
            <a:off x="685800" y="3048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sz="2400" baseline="-25000">
                <a:solidFill>
                  <a:schemeClr val="tx1"/>
                </a:solidFill>
                <a:latin typeface="Times" charset="0"/>
                <a:ea typeface="MS PGothic" pitchFamily="34" charset="-128"/>
              </a:defRPr>
            </a:lvl1pPr>
            <a:lvl2pPr marL="742950" indent="-285750" defTabSz="457200">
              <a:defRPr sz="2400" baseline="-25000">
                <a:solidFill>
                  <a:schemeClr val="tx1"/>
                </a:solidFill>
                <a:latin typeface="Times" charset="0"/>
                <a:ea typeface="MS PGothic" pitchFamily="34" charset="-128"/>
              </a:defRPr>
            </a:lvl2pPr>
            <a:lvl3pPr marL="1143000" indent="-228600" defTabSz="457200">
              <a:defRPr sz="2400" baseline="-25000">
                <a:solidFill>
                  <a:schemeClr val="tx1"/>
                </a:solidFill>
                <a:latin typeface="Times" charset="0"/>
                <a:ea typeface="MS PGothic" pitchFamily="34" charset="-128"/>
              </a:defRPr>
            </a:lvl3pPr>
            <a:lvl4pPr marL="1600200" indent="-228600" defTabSz="457200">
              <a:defRPr sz="2400" baseline="-25000">
                <a:solidFill>
                  <a:schemeClr val="tx1"/>
                </a:solidFill>
                <a:latin typeface="Times" charset="0"/>
                <a:ea typeface="MS PGothic" pitchFamily="34" charset="-128"/>
              </a:defRPr>
            </a:lvl4pPr>
            <a:lvl5pPr marL="2057400" indent="-228600" defTabSz="457200">
              <a:defRPr sz="2400" baseline="-25000">
                <a:solidFill>
                  <a:schemeClr val="tx1"/>
                </a:solidFill>
                <a:latin typeface="Times" charset="0"/>
                <a:ea typeface="MS PGothic" pitchFamily="34" charset="-128"/>
              </a:defRPr>
            </a:lvl5pPr>
            <a:lvl6pPr marL="25146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just"/>
            <a:r>
              <a:rPr lang="en-US" altLang="en-US" sz="3200" baseline="0" dirty="0">
                <a:solidFill>
                  <a:srgbClr val="EA0088"/>
                </a:solidFill>
                <a:latin typeface="Trebuchet MS" pitchFamily="34" charset="0"/>
                <a:cs typeface="Arial" pitchFamily="34" charset="0"/>
              </a:rPr>
              <a:t>Interpreting the </a:t>
            </a:r>
            <a:r>
              <a:rPr lang="en-US" altLang="en-US" sz="3200" i="1" baseline="0" dirty="0">
                <a:solidFill>
                  <a:srgbClr val="EA0088"/>
                </a:solidFill>
                <a:latin typeface="Trebuchet MS" pitchFamily="34" charset="0"/>
                <a:cs typeface="Arial" pitchFamily="34" charset="0"/>
              </a:rPr>
              <a:t>p</a:t>
            </a:r>
            <a:r>
              <a:rPr lang="en-US" altLang="en-US" sz="3200" baseline="0" dirty="0">
                <a:solidFill>
                  <a:srgbClr val="EA0088"/>
                </a:solidFill>
                <a:latin typeface="Trebuchet MS" pitchFamily="34" charset="0"/>
                <a:cs typeface="Arial" pitchFamily="34" charset="0"/>
              </a:rPr>
              <a:t>-value…</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47</a:t>
            </a:fld>
            <a:endParaRPr lang="en-AU" altLang="en-US" sz="1400" b="1" baseline="0" dirty="0">
              <a:latin typeface="Trebuchet MS" pitchFamily="34" charset="0"/>
            </a:endParaRPr>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Line 2"/>
          <p:cNvSpPr>
            <a:spLocks noChangeShapeType="1"/>
          </p:cNvSpPr>
          <p:nvPr/>
        </p:nvSpPr>
        <p:spPr bwMode="auto">
          <a:xfrm flipV="1">
            <a:off x="5943600" y="4495800"/>
            <a:ext cx="0" cy="152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AU"/>
          </a:p>
        </p:txBody>
      </p:sp>
      <p:grpSp>
        <p:nvGrpSpPr>
          <p:cNvPr id="2" name="Group 3"/>
          <p:cNvGrpSpPr>
            <a:grpSpLocks/>
          </p:cNvGrpSpPr>
          <p:nvPr/>
        </p:nvGrpSpPr>
        <p:grpSpPr bwMode="auto">
          <a:xfrm>
            <a:off x="5561013" y="4394200"/>
            <a:ext cx="2308225" cy="238125"/>
            <a:chOff x="3503" y="2768"/>
            <a:chExt cx="1441" cy="150"/>
          </a:xfrm>
        </p:grpSpPr>
        <p:sp>
          <p:nvSpPr>
            <p:cNvPr id="100377" name="Freeform 4"/>
            <p:cNvSpPr>
              <a:spLocks/>
            </p:cNvSpPr>
            <p:nvPr/>
          </p:nvSpPr>
          <p:spPr bwMode="auto">
            <a:xfrm>
              <a:off x="3503" y="2768"/>
              <a:ext cx="243" cy="134"/>
            </a:xfrm>
            <a:custGeom>
              <a:avLst/>
              <a:gdLst>
                <a:gd name="T0" fmla="*/ 1 w 393"/>
                <a:gd name="T1" fmla="*/ 0 h 978"/>
                <a:gd name="T2" fmla="*/ 1 w 393"/>
                <a:gd name="T3" fmla="*/ 0 h 978"/>
                <a:gd name="T4" fmla="*/ 1 w 393"/>
                <a:gd name="T5" fmla="*/ 0 h 978"/>
                <a:gd name="T6" fmla="*/ 1 w 393"/>
                <a:gd name="T7" fmla="*/ 0 h 978"/>
                <a:gd name="T8" fmla="*/ 0 w 393"/>
                <a:gd name="T9" fmla="*/ 0 h 978"/>
                <a:gd name="T10" fmla="*/ 1 w 393"/>
                <a:gd name="T11" fmla="*/ 0 h 978"/>
                <a:gd name="T12" fmla="*/ 0 60000 65536"/>
                <a:gd name="T13" fmla="*/ 0 60000 65536"/>
                <a:gd name="T14" fmla="*/ 0 60000 65536"/>
                <a:gd name="T15" fmla="*/ 0 60000 65536"/>
                <a:gd name="T16" fmla="*/ 0 60000 65536"/>
                <a:gd name="T17" fmla="*/ 0 60000 65536"/>
                <a:gd name="T18" fmla="*/ 0 w 393"/>
                <a:gd name="T19" fmla="*/ 0 h 978"/>
                <a:gd name="T20" fmla="*/ 393 w 393"/>
                <a:gd name="T21" fmla="*/ 978 h 978"/>
              </a:gdLst>
              <a:ahLst/>
              <a:cxnLst>
                <a:cxn ang="T12">
                  <a:pos x="T0" y="T1"/>
                </a:cxn>
                <a:cxn ang="T13">
                  <a:pos x="T2" y="T3"/>
                </a:cxn>
                <a:cxn ang="T14">
                  <a:pos x="T4" y="T5"/>
                </a:cxn>
                <a:cxn ang="T15">
                  <a:pos x="T6" y="T7"/>
                </a:cxn>
                <a:cxn ang="T16">
                  <a:pos x="T8" y="T9"/>
                </a:cxn>
                <a:cxn ang="T17">
                  <a:pos x="T10" y="T11"/>
                </a:cxn>
              </a:cxnLst>
              <a:rect l="T18" t="T19" r="T20" b="T21"/>
              <a:pathLst>
                <a:path w="393" h="978">
                  <a:moveTo>
                    <a:pt x="393" y="960"/>
                  </a:moveTo>
                  <a:lnTo>
                    <a:pt x="393" y="0"/>
                  </a:lnTo>
                  <a:lnTo>
                    <a:pt x="297" y="240"/>
                  </a:lnTo>
                  <a:lnTo>
                    <a:pt x="153" y="768"/>
                  </a:lnTo>
                  <a:lnTo>
                    <a:pt x="0" y="978"/>
                  </a:lnTo>
                  <a:lnTo>
                    <a:pt x="393" y="960"/>
                  </a:lnTo>
                  <a:close/>
                </a:path>
              </a:pathLst>
            </a:custGeom>
            <a:solidFill>
              <a:srgbClr val="00FF99"/>
            </a:solidFill>
            <a:ln w="28575">
              <a:solidFill>
                <a:schemeClr val="tx1"/>
              </a:solidFill>
              <a:round/>
              <a:headEnd/>
              <a:tailEnd/>
            </a:ln>
          </p:spPr>
          <p:txBody>
            <a:bodyPr wrap="none" anchor="ctr"/>
            <a:lstStyle/>
            <a:p>
              <a:endParaRPr lang="en-AU"/>
            </a:p>
          </p:txBody>
        </p:sp>
        <p:sp>
          <p:nvSpPr>
            <p:cNvPr id="100378" name="Freeform 5"/>
            <p:cNvSpPr>
              <a:spLocks/>
            </p:cNvSpPr>
            <p:nvPr/>
          </p:nvSpPr>
          <p:spPr bwMode="auto">
            <a:xfrm flipH="1">
              <a:off x="4701" y="2784"/>
              <a:ext cx="243" cy="134"/>
            </a:xfrm>
            <a:custGeom>
              <a:avLst/>
              <a:gdLst>
                <a:gd name="T0" fmla="*/ 1 w 393"/>
                <a:gd name="T1" fmla="*/ 0 h 978"/>
                <a:gd name="T2" fmla="*/ 1 w 393"/>
                <a:gd name="T3" fmla="*/ 0 h 978"/>
                <a:gd name="T4" fmla="*/ 1 w 393"/>
                <a:gd name="T5" fmla="*/ 0 h 978"/>
                <a:gd name="T6" fmla="*/ 1 w 393"/>
                <a:gd name="T7" fmla="*/ 0 h 978"/>
                <a:gd name="T8" fmla="*/ 0 w 393"/>
                <a:gd name="T9" fmla="*/ 0 h 978"/>
                <a:gd name="T10" fmla="*/ 1 w 393"/>
                <a:gd name="T11" fmla="*/ 0 h 978"/>
                <a:gd name="T12" fmla="*/ 0 60000 65536"/>
                <a:gd name="T13" fmla="*/ 0 60000 65536"/>
                <a:gd name="T14" fmla="*/ 0 60000 65536"/>
                <a:gd name="T15" fmla="*/ 0 60000 65536"/>
                <a:gd name="T16" fmla="*/ 0 60000 65536"/>
                <a:gd name="T17" fmla="*/ 0 60000 65536"/>
                <a:gd name="T18" fmla="*/ 0 w 393"/>
                <a:gd name="T19" fmla="*/ 0 h 978"/>
                <a:gd name="T20" fmla="*/ 393 w 393"/>
                <a:gd name="T21" fmla="*/ 978 h 978"/>
              </a:gdLst>
              <a:ahLst/>
              <a:cxnLst>
                <a:cxn ang="T12">
                  <a:pos x="T0" y="T1"/>
                </a:cxn>
                <a:cxn ang="T13">
                  <a:pos x="T2" y="T3"/>
                </a:cxn>
                <a:cxn ang="T14">
                  <a:pos x="T4" y="T5"/>
                </a:cxn>
                <a:cxn ang="T15">
                  <a:pos x="T6" y="T7"/>
                </a:cxn>
                <a:cxn ang="T16">
                  <a:pos x="T8" y="T9"/>
                </a:cxn>
                <a:cxn ang="T17">
                  <a:pos x="T10" y="T11"/>
                </a:cxn>
              </a:cxnLst>
              <a:rect l="T18" t="T19" r="T20" b="T21"/>
              <a:pathLst>
                <a:path w="393" h="978">
                  <a:moveTo>
                    <a:pt x="393" y="960"/>
                  </a:moveTo>
                  <a:lnTo>
                    <a:pt x="393" y="0"/>
                  </a:lnTo>
                  <a:lnTo>
                    <a:pt x="297" y="240"/>
                  </a:lnTo>
                  <a:lnTo>
                    <a:pt x="153" y="768"/>
                  </a:lnTo>
                  <a:lnTo>
                    <a:pt x="0" y="978"/>
                  </a:lnTo>
                  <a:lnTo>
                    <a:pt x="393" y="960"/>
                  </a:lnTo>
                  <a:close/>
                </a:path>
              </a:pathLst>
            </a:custGeom>
            <a:solidFill>
              <a:srgbClr val="00FF99"/>
            </a:solidFill>
            <a:ln w="28575">
              <a:solidFill>
                <a:schemeClr val="tx1"/>
              </a:solidFill>
              <a:round/>
              <a:headEnd/>
              <a:tailEnd/>
            </a:ln>
          </p:spPr>
          <p:txBody>
            <a:bodyPr wrap="none" anchor="ctr"/>
            <a:lstStyle/>
            <a:p>
              <a:endParaRPr lang="en-AU"/>
            </a:p>
          </p:txBody>
        </p:sp>
      </p:grpSp>
      <p:sp>
        <p:nvSpPr>
          <p:cNvPr id="100355" name="Line 6"/>
          <p:cNvSpPr>
            <a:spLocks noChangeShapeType="1"/>
          </p:cNvSpPr>
          <p:nvPr/>
        </p:nvSpPr>
        <p:spPr bwMode="auto">
          <a:xfrm flipV="1">
            <a:off x="6707188" y="2667000"/>
            <a:ext cx="0" cy="1981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00356" name="Line 7"/>
          <p:cNvSpPr>
            <a:spLocks noChangeShapeType="1"/>
          </p:cNvSpPr>
          <p:nvPr/>
        </p:nvSpPr>
        <p:spPr bwMode="auto">
          <a:xfrm flipV="1">
            <a:off x="5453063" y="4619625"/>
            <a:ext cx="2700337"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00357" name="Text Box 8"/>
          <p:cNvSpPr txBox="1">
            <a:spLocks noChangeArrowheads="1"/>
          </p:cNvSpPr>
          <p:nvPr/>
        </p:nvSpPr>
        <p:spPr bwMode="auto">
          <a:xfrm>
            <a:off x="6537325" y="4583113"/>
            <a:ext cx="3000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2000" b="1" baseline="0">
                <a:latin typeface="Arial Narrow" pitchFamily="34" charset="0"/>
                <a:cs typeface="Arial" pitchFamily="34" charset="0"/>
              </a:rPr>
              <a:t>0</a:t>
            </a:r>
          </a:p>
        </p:txBody>
      </p:sp>
      <p:sp>
        <p:nvSpPr>
          <p:cNvPr id="100358" name="Line 9"/>
          <p:cNvSpPr>
            <a:spLocks noChangeShapeType="1"/>
          </p:cNvSpPr>
          <p:nvPr/>
        </p:nvSpPr>
        <p:spPr bwMode="auto">
          <a:xfrm>
            <a:off x="6019800" y="41910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00359" name="Line 10"/>
          <p:cNvSpPr>
            <a:spLocks noChangeShapeType="1"/>
          </p:cNvSpPr>
          <p:nvPr/>
        </p:nvSpPr>
        <p:spPr bwMode="auto">
          <a:xfrm>
            <a:off x="7391400" y="41910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00360" name="Text Box 11"/>
          <p:cNvSpPr txBox="1">
            <a:spLocks noChangeArrowheads="1"/>
          </p:cNvSpPr>
          <p:nvPr/>
        </p:nvSpPr>
        <p:spPr bwMode="auto">
          <a:xfrm>
            <a:off x="4937573" y="3563724"/>
            <a:ext cx="12186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1800" baseline="0" dirty="0">
                <a:latin typeface="Symbol" pitchFamily="18" charset="2"/>
                <a:cs typeface="Arial" pitchFamily="34" charset="0"/>
              </a:rPr>
              <a:t>a/</a:t>
            </a:r>
            <a:r>
              <a:rPr lang="en-US" altLang="en-US" sz="1800" baseline="0" dirty="0">
                <a:latin typeface="Arial Narrow" pitchFamily="34" charset="0"/>
                <a:cs typeface="Arial" pitchFamily="34" charset="0"/>
              </a:rPr>
              <a:t>2</a:t>
            </a:r>
            <a:r>
              <a:rPr lang="en-US" altLang="en-US" sz="1800" baseline="0" dirty="0">
                <a:latin typeface="Symbol" pitchFamily="18" charset="2"/>
                <a:cs typeface="Arial" pitchFamily="34" charset="0"/>
              </a:rPr>
              <a:t> = </a:t>
            </a:r>
            <a:r>
              <a:rPr lang="en-US" altLang="en-US" sz="1800" baseline="0" dirty="0">
                <a:latin typeface="Arial Narrow" pitchFamily="34" charset="0"/>
                <a:cs typeface="Arial" pitchFamily="34" charset="0"/>
              </a:rPr>
              <a:t>0.025</a:t>
            </a:r>
          </a:p>
        </p:txBody>
      </p:sp>
      <p:sp>
        <p:nvSpPr>
          <p:cNvPr id="100361" name="Text Box 12"/>
          <p:cNvSpPr txBox="1">
            <a:spLocks noChangeArrowheads="1"/>
          </p:cNvSpPr>
          <p:nvPr/>
        </p:nvSpPr>
        <p:spPr bwMode="auto">
          <a:xfrm>
            <a:off x="7315200" y="3505200"/>
            <a:ext cx="12186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1800" baseline="0" dirty="0">
                <a:latin typeface="Symbol" pitchFamily="18" charset="2"/>
                <a:cs typeface="Arial" pitchFamily="34" charset="0"/>
              </a:rPr>
              <a:t>a/</a:t>
            </a:r>
            <a:r>
              <a:rPr lang="en-US" altLang="en-US" sz="1800" baseline="0" dirty="0">
                <a:latin typeface="Arial Narrow" pitchFamily="34" charset="0"/>
                <a:cs typeface="Arial" pitchFamily="34" charset="0"/>
              </a:rPr>
              <a:t>2</a:t>
            </a:r>
            <a:r>
              <a:rPr lang="en-US" altLang="en-US" sz="1800" baseline="0" dirty="0">
                <a:latin typeface="Symbol" pitchFamily="18" charset="2"/>
                <a:cs typeface="Arial" pitchFamily="34" charset="0"/>
              </a:rPr>
              <a:t> = </a:t>
            </a:r>
            <a:r>
              <a:rPr lang="en-US" altLang="en-US" sz="1800" baseline="0" dirty="0">
                <a:latin typeface="Arial Narrow" pitchFamily="34" charset="0"/>
                <a:cs typeface="Arial" pitchFamily="34" charset="0"/>
              </a:rPr>
              <a:t>0.025</a:t>
            </a:r>
          </a:p>
        </p:txBody>
      </p:sp>
      <p:grpSp>
        <p:nvGrpSpPr>
          <p:cNvPr id="100362" name="Group 14"/>
          <p:cNvGrpSpPr>
            <a:grpSpLocks/>
          </p:cNvGrpSpPr>
          <p:nvPr/>
        </p:nvGrpSpPr>
        <p:grpSpPr bwMode="auto">
          <a:xfrm>
            <a:off x="4953000" y="4852988"/>
            <a:ext cx="3136900" cy="404812"/>
            <a:chOff x="3120" y="2928"/>
            <a:chExt cx="1976" cy="255"/>
          </a:xfrm>
        </p:grpSpPr>
        <p:sp>
          <p:nvSpPr>
            <p:cNvPr id="100375" name="Text Box 15"/>
            <p:cNvSpPr txBox="1">
              <a:spLocks noChangeArrowheads="1"/>
            </p:cNvSpPr>
            <p:nvPr/>
          </p:nvSpPr>
          <p:spPr bwMode="auto">
            <a:xfrm>
              <a:off x="3120" y="2933"/>
              <a:ext cx="8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2000" baseline="0">
                  <a:latin typeface="Arial Narrow" pitchFamily="34" charset="0"/>
                  <a:cs typeface="Arial" pitchFamily="34" charset="0"/>
                </a:rPr>
                <a:t>–z</a:t>
              </a:r>
              <a:r>
                <a:rPr lang="en-US" altLang="en-US" sz="2000">
                  <a:latin typeface="Symbol" pitchFamily="18" charset="2"/>
                  <a:cs typeface="Arial" pitchFamily="34" charset="0"/>
                </a:rPr>
                <a:t>a/2</a:t>
              </a:r>
              <a:r>
                <a:rPr lang="en-US" altLang="en-US" sz="2000" baseline="0">
                  <a:latin typeface="Symbol" pitchFamily="18" charset="2"/>
                  <a:cs typeface="Arial" pitchFamily="34" charset="0"/>
                </a:rPr>
                <a:t> </a:t>
              </a:r>
              <a:r>
                <a:rPr lang="en-US" altLang="en-US" sz="2000" baseline="0">
                  <a:latin typeface="Arial Narrow" pitchFamily="34" charset="0"/>
                  <a:cs typeface="Arial" pitchFamily="34" charset="0"/>
                </a:rPr>
                <a:t>= –1.96</a:t>
              </a:r>
            </a:p>
          </p:txBody>
        </p:sp>
        <p:sp>
          <p:nvSpPr>
            <p:cNvPr id="100376" name="Text Box 16"/>
            <p:cNvSpPr txBox="1">
              <a:spLocks noChangeArrowheads="1"/>
            </p:cNvSpPr>
            <p:nvPr/>
          </p:nvSpPr>
          <p:spPr bwMode="auto">
            <a:xfrm>
              <a:off x="4359" y="2928"/>
              <a:ext cx="7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2000" baseline="0">
                  <a:latin typeface="Arial Narrow" pitchFamily="34" charset="0"/>
                  <a:cs typeface="Arial" pitchFamily="34" charset="0"/>
                </a:rPr>
                <a:t>z</a:t>
              </a:r>
              <a:r>
                <a:rPr lang="en-US" altLang="en-US" sz="2000">
                  <a:latin typeface="Symbol" pitchFamily="18" charset="2"/>
                  <a:cs typeface="Arial" pitchFamily="34" charset="0"/>
                </a:rPr>
                <a:t>a/2</a:t>
              </a:r>
              <a:r>
                <a:rPr lang="en-US" altLang="en-US" sz="2000" baseline="0">
                  <a:latin typeface="Symbol" pitchFamily="18" charset="2"/>
                  <a:cs typeface="Arial" pitchFamily="34" charset="0"/>
                </a:rPr>
                <a:t> </a:t>
              </a:r>
              <a:r>
                <a:rPr lang="en-US" altLang="en-US" sz="2000" baseline="0">
                  <a:latin typeface="Arial Narrow" pitchFamily="34" charset="0"/>
                  <a:cs typeface="Arial" pitchFamily="34" charset="0"/>
                </a:rPr>
                <a:t>= 1.96</a:t>
              </a:r>
            </a:p>
          </p:txBody>
        </p:sp>
      </p:grpSp>
      <p:sp>
        <p:nvSpPr>
          <p:cNvPr id="575507" name="Text Box 19"/>
          <p:cNvSpPr txBox="1">
            <a:spLocks noChangeArrowheads="1"/>
          </p:cNvSpPr>
          <p:nvPr/>
        </p:nvSpPr>
        <p:spPr bwMode="auto">
          <a:xfrm>
            <a:off x="5410200" y="4572000"/>
            <a:ext cx="704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2000" baseline="0" dirty="0">
                <a:latin typeface="Arial Narrow" pitchFamily="34" charset="0"/>
                <a:cs typeface="Arial" pitchFamily="34" charset="0"/>
              </a:rPr>
              <a:t>–2.13</a:t>
            </a:r>
          </a:p>
        </p:txBody>
      </p:sp>
      <p:sp>
        <p:nvSpPr>
          <p:cNvPr id="100364" name="Freeform 20"/>
          <p:cNvSpPr>
            <a:spLocks/>
          </p:cNvSpPr>
          <p:nvPr/>
        </p:nvSpPr>
        <p:spPr bwMode="auto">
          <a:xfrm>
            <a:off x="6019800" y="3733800"/>
            <a:ext cx="304800" cy="762000"/>
          </a:xfrm>
          <a:custGeom>
            <a:avLst/>
            <a:gdLst>
              <a:gd name="T0" fmla="*/ 2147483647 w 192"/>
              <a:gd name="T1" fmla="*/ 0 h 480"/>
              <a:gd name="T2" fmla="*/ 2147483647 w 192"/>
              <a:gd name="T3" fmla="*/ 0 h 480"/>
              <a:gd name="T4" fmla="*/ 2147483647 w 192"/>
              <a:gd name="T5" fmla="*/ 2147483647 h 480"/>
              <a:gd name="T6" fmla="*/ 0 w 192"/>
              <a:gd name="T7" fmla="*/ 2147483647 h 480"/>
              <a:gd name="T8" fmla="*/ 0 60000 65536"/>
              <a:gd name="T9" fmla="*/ 0 60000 65536"/>
              <a:gd name="T10" fmla="*/ 0 60000 65536"/>
              <a:gd name="T11" fmla="*/ 0 60000 65536"/>
              <a:gd name="T12" fmla="*/ 0 w 192"/>
              <a:gd name="T13" fmla="*/ 0 h 480"/>
              <a:gd name="T14" fmla="*/ 192 w 192"/>
              <a:gd name="T15" fmla="*/ 480 h 480"/>
            </a:gdLst>
            <a:ahLst/>
            <a:cxnLst>
              <a:cxn ang="T8">
                <a:pos x="T0" y="T1"/>
              </a:cxn>
              <a:cxn ang="T9">
                <a:pos x="T2" y="T3"/>
              </a:cxn>
              <a:cxn ang="T10">
                <a:pos x="T4" y="T5"/>
              </a:cxn>
              <a:cxn ang="T11">
                <a:pos x="T6" y="T7"/>
              </a:cxn>
            </a:cxnLst>
            <a:rect l="T12" t="T13" r="T14" b="T15"/>
            <a:pathLst>
              <a:path w="192" h="480">
                <a:moveTo>
                  <a:pt x="48" y="0"/>
                </a:moveTo>
                <a:lnTo>
                  <a:pt x="192" y="0"/>
                </a:lnTo>
                <a:lnTo>
                  <a:pt x="192" y="480"/>
                </a:lnTo>
                <a:lnTo>
                  <a:pt x="0" y="480"/>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AU"/>
          </a:p>
        </p:txBody>
      </p:sp>
      <p:sp>
        <p:nvSpPr>
          <p:cNvPr id="100365" name="Freeform 21"/>
          <p:cNvSpPr>
            <a:spLocks/>
          </p:cNvSpPr>
          <p:nvPr/>
        </p:nvSpPr>
        <p:spPr bwMode="auto">
          <a:xfrm flipH="1">
            <a:off x="7086600" y="3733800"/>
            <a:ext cx="304800" cy="762000"/>
          </a:xfrm>
          <a:custGeom>
            <a:avLst/>
            <a:gdLst>
              <a:gd name="T0" fmla="*/ 2147483647 w 192"/>
              <a:gd name="T1" fmla="*/ 0 h 480"/>
              <a:gd name="T2" fmla="*/ 2147483647 w 192"/>
              <a:gd name="T3" fmla="*/ 0 h 480"/>
              <a:gd name="T4" fmla="*/ 2147483647 w 192"/>
              <a:gd name="T5" fmla="*/ 2147483647 h 480"/>
              <a:gd name="T6" fmla="*/ 0 w 192"/>
              <a:gd name="T7" fmla="*/ 2147483647 h 480"/>
              <a:gd name="T8" fmla="*/ 0 60000 65536"/>
              <a:gd name="T9" fmla="*/ 0 60000 65536"/>
              <a:gd name="T10" fmla="*/ 0 60000 65536"/>
              <a:gd name="T11" fmla="*/ 0 60000 65536"/>
              <a:gd name="T12" fmla="*/ 0 w 192"/>
              <a:gd name="T13" fmla="*/ 0 h 480"/>
              <a:gd name="T14" fmla="*/ 192 w 192"/>
              <a:gd name="T15" fmla="*/ 480 h 480"/>
            </a:gdLst>
            <a:ahLst/>
            <a:cxnLst>
              <a:cxn ang="T8">
                <a:pos x="T0" y="T1"/>
              </a:cxn>
              <a:cxn ang="T9">
                <a:pos x="T2" y="T3"/>
              </a:cxn>
              <a:cxn ang="T10">
                <a:pos x="T4" y="T5"/>
              </a:cxn>
              <a:cxn ang="T11">
                <a:pos x="T6" y="T7"/>
              </a:cxn>
            </a:cxnLst>
            <a:rect l="T12" t="T13" r="T14" b="T15"/>
            <a:pathLst>
              <a:path w="192" h="480">
                <a:moveTo>
                  <a:pt x="48" y="0"/>
                </a:moveTo>
                <a:lnTo>
                  <a:pt x="192" y="0"/>
                </a:lnTo>
                <a:lnTo>
                  <a:pt x="192" y="480"/>
                </a:lnTo>
                <a:lnTo>
                  <a:pt x="0" y="480"/>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AU"/>
          </a:p>
        </p:txBody>
      </p:sp>
      <p:sp>
        <p:nvSpPr>
          <p:cNvPr id="575511" name="Text Box 23"/>
          <p:cNvSpPr txBox="1">
            <a:spLocks noChangeArrowheads="1"/>
          </p:cNvSpPr>
          <p:nvPr/>
        </p:nvSpPr>
        <p:spPr bwMode="auto">
          <a:xfrm>
            <a:off x="827088" y="2708275"/>
            <a:ext cx="514596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i="1" baseline="0" dirty="0">
                <a:latin typeface="Trebuchet MS" pitchFamily="34" charset="0"/>
              </a:rPr>
              <a:t>p</a:t>
            </a:r>
            <a:r>
              <a:rPr lang="en-US" altLang="en-US" baseline="0" dirty="0">
                <a:latin typeface="Trebuchet MS" pitchFamily="34" charset="0"/>
              </a:rPr>
              <a:t>-value  = P(Z &lt; –2.13) + P(Z &gt; 2.13)</a:t>
            </a:r>
          </a:p>
          <a:p>
            <a:r>
              <a:rPr lang="en-US" altLang="en-US" baseline="0" dirty="0">
                <a:latin typeface="Trebuchet MS" pitchFamily="34" charset="0"/>
              </a:rPr>
              <a:t>             = 2(0.0166) = 0.0332</a:t>
            </a:r>
          </a:p>
        </p:txBody>
      </p:sp>
      <p:sp>
        <p:nvSpPr>
          <p:cNvPr id="575512" name="Text Box 24"/>
          <p:cNvSpPr txBox="1">
            <a:spLocks noChangeArrowheads="1"/>
          </p:cNvSpPr>
          <p:nvPr/>
        </p:nvSpPr>
        <p:spPr bwMode="auto">
          <a:xfrm>
            <a:off x="7412038" y="4581525"/>
            <a:ext cx="5889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sz="2000" baseline="0" dirty="0">
                <a:latin typeface="Arial Narrow" pitchFamily="34" charset="0"/>
                <a:cs typeface="Arial" pitchFamily="34" charset="0"/>
              </a:rPr>
              <a:t>2.13</a:t>
            </a:r>
          </a:p>
        </p:txBody>
      </p:sp>
      <p:grpSp>
        <p:nvGrpSpPr>
          <p:cNvPr id="100368" name="Group 25"/>
          <p:cNvGrpSpPr>
            <a:grpSpLocks/>
          </p:cNvGrpSpPr>
          <p:nvPr/>
        </p:nvGrpSpPr>
        <p:grpSpPr bwMode="auto">
          <a:xfrm>
            <a:off x="5592763" y="2673350"/>
            <a:ext cx="2209800" cy="1905000"/>
            <a:chOff x="1776" y="1008"/>
            <a:chExt cx="2256" cy="1008"/>
          </a:xfrm>
        </p:grpSpPr>
        <p:sp>
          <p:nvSpPr>
            <p:cNvPr id="100373" name="Freeform 26"/>
            <p:cNvSpPr>
              <a:spLocks/>
            </p:cNvSpPr>
            <p:nvPr/>
          </p:nvSpPr>
          <p:spPr bwMode="auto">
            <a:xfrm>
              <a:off x="1776" y="1008"/>
              <a:ext cx="1152" cy="1008"/>
            </a:xfrm>
            <a:custGeom>
              <a:avLst/>
              <a:gdLst>
                <a:gd name="T0" fmla="*/ 0 w 1152"/>
                <a:gd name="T1" fmla="*/ 1008 h 1008"/>
                <a:gd name="T2" fmla="*/ 384 w 1152"/>
                <a:gd name="T3" fmla="*/ 864 h 1008"/>
                <a:gd name="T4" fmla="*/ 864 w 1152"/>
                <a:gd name="T5" fmla="*/ 144 h 1008"/>
                <a:gd name="T6" fmla="*/ 1152 w 1152"/>
                <a:gd name="T7" fmla="*/ 0 h 1008"/>
                <a:gd name="T8" fmla="*/ 0 60000 65536"/>
                <a:gd name="T9" fmla="*/ 0 60000 65536"/>
                <a:gd name="T10" fmla="*/ 0 60000 65536"/>
                <a:gd name="T11" fmla="*/ 0 60000 65536"/>
                <a:gd name="T12" fmla="*/ 0 w 1152"/>
                <a:gd name="T13" fmla="*/ 0 h 1008"/>
                <a:gd name="T14" fmla="*/ 1152 w 1152"/>
                <a:gd name="T15" fmla="*/ 1008 h 1008"/>
              </a:gdLst>
              <a:ahLst/>
              <a:cxnLst>
                <a:cxn ang="T8">
                  <a:pos x="T0" y="T1"/>
                </a:cxn>
                <a:cxn ang="T9">
                  <a:pos x="T2" y="T3"/>
                </a:cxn>
                <a:cxn ang="T10">
                  <a:pos x="T4" y="T5"/>
                </a:cxn>
                <a:cxn ang="T11">
                  <a:pos x="T6" y="T7"/>
                </a:cxn>
              </a:cxnLst>
              <a:rect l="T12" t="T13" r="T14" b="T15"/>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AU"/>
            </a:p>
          </p:txBody>
        </p:sp>
        <p:sp>
          <p:nvSpPr>
            <p:cNvPr id="100374" name="Freeform 27"/>
            <p:cNvSpPr>
              <a:spLocks/>
            </p:cNvSpPr>
            <p:nvPr/>
          </p:nvSpPr>
          <p:spPr bwMode="auto">
            <a:xfrm flipH="1">
              <a:off x="2880" y="1008"/>
              <a:ext cx="1152" cy="1008"/>
            </a:xfrm>
            <a:custGeom>
              <a:avLst/>
              <a:gdLst>
                <a:gd name="T0" fmla="*/ 0 w 1152"/>
                <a:gd name="T1" fmla="*/ 1008 h 1008"/>
                <a:gd name="T2" fmla="*/ 384 w 1152"/>
                <a:gd name="T3" fmla="*/ 864 h 1008"/>
                <a:gd name="T4" fmla="*/ 864 w 1152"/>
                <a:gd name="T5" fmla="*/ 144 h 1008"/>
                <a:gd name="T6" fmla="*/ 1152 w 1152"/>
                <a:gd name="T7" fmla="*/ 0 h 1008"/>
                <a:gd name="T8" fmla="*/ 0 60000 65536"/>
                <a:gd name="T9" fmla="*/ 0 60000 65536"/>
                <a:gd name="T10" fmla="*/ 0 60000 65536"/>
                <a:gd name="T11" fmla="*/ 0 60000 65536"/>
                <a:gd name="T12" fmla="*/ 0 w 1152"/>
                <a:gd name="T13" fmla="*/ 0 h 1008"/>
                <a:gd name="T14" fmla="*/ 1152 w 1152"/>
                <a:gd name="T15" fmla="*/ 1008 h 1008"/>
              </a:gdLst>
              <a:ahLst/>
              <a:cxnLst>
                <a:cxn ang="T8">
                  <a:pos x="T0" y="T1"/>
                </a:cxn>
                <a:cxn ang="T9">
                  <a:pos x="T2" y="T3"/>
                </a:cxn>
                <a:cxn ang="T10">
                  <a:pos x="T4" y="T5"/>
                </a:cxn>
                <a:cxn ang="T11">
                  <a:pos x="T6" y="T7"/>
                </a:cxn>
              </a:cxnLst>
              <a:rect l="T12" t="T13" r="T14" b="T15"/>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AU"/>
            </a:p>
          </p:txBody>
        </p:sp>
      </p:grpSp>
      <p:sp>
        <p:nvSpPr>
          <p:cNvPr id="100370" name="Text Box 13"/>
          <p:cNvSpPr txBox="1">
            <a:spLocks noChangeArrowheads="1"/>
          </p:cNvSpPr>
          <p:nvPr/>
        </p:nvSpPr>
        <p:spPr bwMode="auto">
          <a:xfrm>
            <a:off x="684213" y="1124744"/>
            <a:ext cx="58072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baseline="0" dirty="0">
                <a:latin typeface="Trebuchet MS" pitchFamily="34" charset="0"/>
              </a:rPr>
              <a:t>In summary, in Example 1, given </a:t>
            </a:r>
            <a:r>
              <a:rPr lang="en-US" altLang="en-US" baseline="0" dirty="0">
                <a:latin typeface="Trebuchet MS" pitchFamily="34" charset="0"/>
                <a:sym typeface="Symbol"/>
              </a:rPr>
              <a:t></a:t>
            </a:r>
            <a:r>
              <a:rPr lang="en-US" altLang="en-US" baseline="0" dirty="0">
                <a:latin typeface="Trebuchet MS" pitchFamily="34" charset="0"/>
              </a:rPr>
              <a:t>=0.05,</a:t>
            </a:r>
          </a:p>
        </p:txBody>
      </p:sp>
      <p:graphicFrame>
        <p:nvGraphicFramePr>
          <p:cNvPr id="574509" name="Object 45"/>
          <p:cNvGraphicFramePr>
            <a:graphicFrameLocks noChangeAspect="1"/>
          </p:cNvGraphicFramePr>
          <p:nvPr>
            <p:extLst>
              <p:ext uri="{D42A27DB-BD31-4B8C-83A1-F6EECF244321}">
                <p14:modId xmlns:p14="http://schemas.microsoft.com/office/powerpoint/2010/main" val="1195030507"/>
              </p:ext>
            </p:extLst>
          </p:nvPr>
        </p:nvGraphicFramePr>
        <p:xfrm>
          <a:off x="1235075" y="1628800"/>
          <a:ext cx="4208463" cy="949325"/>
        </p:xfrm>
        <a:graphic>
          <a:graphicData uri="http://schemas.openxmlformats.org/presentationml/2006/ole">
            <mc:AlternateContent xmlns:mc="http://schemas.openxmlformats.org/markup-compatibility/2006">
              <mc:Choice xmlns:v="urn:schemas-microsoft-com:vml" Requires="v">
                <p:oleObj spid="_x0000_s100482" name="Equation" r:id="rId4" imgW="1905000" imgH="431800" progId="Equation.DSMT4">
                  <p:embed/>
                </p:oleObj>
              </mc:Choice>
              <mc:Fallback>
                <p:oleObj name="Equation" r:id="rId4" imgW="1905000" imgH="431800" progId="Equation.DSMT4">
                  <p:embed/>
                  <p:pic>
                    <p:nvPicPr>
                      <p:cNvPr id="0" name="Picture 10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5075" y="1628800"/>
                        <a:ext cx="4208463" cy="949325"/>
                      </a:xfrm>
                      <a:prstGeom prst="rect">
                        <a:avLst/>
                      </a:prstGeom>
                      <a:noFill/>
                      <a:ln>
                        <a:noFill/>
                      </a:ln>
                      <a:effectLst/>
                      <a:extLst>
                        <a:ext uri="{909E8E84-426E-40DD-AFC4-6F175D3DCCD1}">
                          <a14:hiddenFill xmlns:a14="http://schemas.microsoft.com/office/drawing/2010/main">
                            <a:solidFill>
                              <a:srgbClr val="FFC5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1" name="Text Box 25"/>
          <p:cNvSpPr txBox="1">
            <a:spLocks noChangeArrowheads="1"/>
          </p:cNvSpPr>
          <p:nvPr/>
        </p:nvSpPr>
        <p:spPr bwMode="auto">
          <a:xfrm>
            <a:off x="684213" y="5373688"/>
            <a:ext cx="84039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baseline="0" dirty="0">
                <a:latin typeface="Trebuchet MS" pitchFamily="34" charset="0"/>
              </a:rPr>
              <a:t>Conclusion:  As </a:t>
            </a:r>
            <a:r>
              <a:rPr lang="en-US" altLang="en-US" i="1" baseline="0" dirty="0">
                <a:latin typeface="Trebuchet MS" pitchFamily="34" charset="0"/>
              </a:rPr>
              <a:t>p</a:t>
            </a:r>
            <a:r>
              <a:rPr lang="en-US" altLang="en-US" baseline="0" dirty="0">
                <a:latin typeface="Trebuchet MS" pitchFamily="34" charset="0"/>
              </a:rPr>
              <a:t>-value = 0.0332 &lt; 0.05 = </a:t>
            </a:r>
            <a:r>
              <a:rPr lang="en-US" altLang="en-US" baseline="0" dirty="0">
                <a:latin typeface="Trebuchet MS" pitchFamily="34" charset="0"/>
                <a:sym typeface="Symbol"/>
              </a:rPr>
              <a:t></a:t>
            </a:r>
            <a:r>
              <a:rPr lang="en-US" altLang="en-US" baseline="0" dirty="0">
                <a:latin typeface="Trebuchet MS" pitchFamily="34" charset="0"/>
              </a:rPr>
              <a:t>, we reject H</a:t>
            </a:r>
            <a:r>
              <a:rPr lang="en-US" altLang="en-US" dirty="0">
                <a:latin typeface="Trebuchet MS" pitchFamily="34" charset="0"/>
              </a:rPr>
              <a:t>o</a:t>
            </a:r>
            <a:r>
              <a:rPr lang="en-US" altLang="en-US" baseline="0" dirty="0">
                <a:latin typeface="Trebuchet MS" pitchFamily="34" charset="0"/>
              </a:rPr>
              <a:t>.</a:t>
            </a:r>
          </a:p>
        </p:txBody>
      </p:sp>
      <p:sp>
        <p:nvSpPr>
          <p:cNvPr id="28"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48</a:t>
            </a:fld>
            <a:endParaRPr lang="en-AU" altLang="en-US" sz="1400" b="1" baseline="0" dirty="0">
              <a:latin typeface="Trebuchet MS" pitchFamily="34" charset="0"/>
            </a:endParaRPr>
          </a:p>
        </p:txBody>
      </p:sp>
      <p:sp>
        <p:nvSpPr>
          <p:cNvPr id="29" name="Rectangle 2"/>
          <p:cNvSpPr>
            <a:spLocks noGrp="1" noChangeArrowheads="1"/>
          </p:cNvSpPr>
          <p:nvPr>
            <p:ph type="title"/>
          </p:nvPr>
        </p:nvSpPr>
        <p:spPr bwMode="auto">
          <a:xfrm>
            <a:off x="539552" y="319757"/>
            <a:ext cx="7772400" cy="588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algn="just" fontAlgn="base">
              <a:spcAft>
                <a:spcPct val="0"/>
              </a:spcAft>
            </a:pPr>
            <a:r>
              <a:rPr altLang="en-US" sz="3200" cap="none" dirty="0">
                <a:solidFill>
                  <a:srgbClr val="EA0088"/>
                </a:solidFill>
                <a:latin typeface="Trebuchet MS" pitchFamily="34" charset="0"/>
                <a:ea typeface="MS PGothic" pitchFamily="34" charset="-128"/>
              </a:rPr>
              <a:t>Example 1: Solution</a:t>
            </a:r>
            <a:r>
              <a:rPr lang="en-AU" altLang="en-US" sz="3200" cap="none" dirty="0">
                <a:solidFill>
                  <a:srgbClr val="EA0088"/>
                </a:solidFill>
                <a:latin typeface="Trebuchet MS" pitchFamily="34" charset="0"/>
                <a:ea typeface="MS PGothic" pitchFamily="34" charset="-128"/>
              </a:rPr>
              <a:t>…</a:t>
            </a:r>
            <a:endParaRPr altLang="en-US" sz="3200" cap="none" dirty="0">
              <a:solidFill>
                <a:srgbClr val="EA0088"/>
              </a:solidFill>
              <a:latin typeface="Trebuchet MS" pitchFamily="34" charset="0"/>
              <a:ea typeface="MS PGothic" pitchFamily="34" charset="-128"/>
            </a:endParaRPr>
          </a:p>
        </p:txBody>
      </p:sp>
      <p:sp>
        <p:nvSpPr>
          <p:cNvPr id="30" name="AutoShape 29"/>
          <p:cNvSpPr>
            <a:spLocks noChangeArrowheads="1"/>
          </p:cNvSpPr>
          <p:nvPr/>
        </p:nvSpPr>
        <p:spPr bwMode="auto">
          <a:xfrm>
            <a:off x="6297488" y="455712"/>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b="1" baseline="0" dirty="0">
                <a:latin typeface="Tahoma" pitchFamily="34" charset="0"/>
                <a:cs typeface="Arial" pitchFamily="34" charset="0"/>
              </a:rPr>
              <a:t>COMPUTE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755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75511"/>
                                        </p:tgtEl>
                                        <p:attrNameLst>
                                          <p:attrName>style.visibility</p:attrName>
                                        </p:attrNameLst>
                                      </p:cBhvr>
                                      <p:to>
                                        <p:strVal val="visible"/>
                                      </p:to>
                                    </p:set>
                                  </p:childTnLst>
                                </p:cTn>
                              </p:par>
                            </p:childTnLst>
                          </p:cTn>
                        </p:par>
                        <p:par>
                          <p:cTn id="11" fill="hold" nodeType="afterGroup">
                            <p:stCondLst>
                              <p:cond delay="500"/>
                            </p:stCondLst>
                            <p:childTnLst>
                              <p:par>
                                <p:cTn id="12" presetID="17" presetClass="entr" presetSubtype="1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strVal val="#ppt_h"/>
                                          </p:val>
                                        </p:tav>
                                        <p:tav tm="100000">
                                          <p:val>
                                            <p:strVal val="#ppt_h"/>
                                          </p:val>
                                        </p:tav>
                                      </p:tavLst>
                                    </p:anim>
                                  </p:childTnLst>
                                </p:cTn>
                              </p:par>
                            </p:childTnLst>
                          </p:cTn>
                        </p:par>
                        <p:par>
                          <p:cTn id="16" fill="hold" nodeType="afterGroup">
                            <p:stCondLst>
                              <p:cond delay="1000"/>
                            </p:stCondLst>
                            <p:childTnLst>
                              <p:par>
                                <p:cTn id="17" presetID="1" presetClass="entr" presetSubtype="0" fill="hold" grpId="0" nodeType="afterEffect">
                                  <p:stCondLst>
                                    <p:cond delay="0"/>
                                  </p:stCondLst>
                                  <p:childTnLst>
                                    <p:set>
                                      <p:cBhvr>
                                        <p:cTn id="18" dur="1" fill="hold">
                                          <p:stCondLst>
                                            <p:cond delay="499"/>
                                          </p:stCondLst>
                                        </p:cTn>
                                        <p:tgtEl>
                                          <p:spTgt spid="57551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507" grpId="0" autoUpdateAnimBg="0"/>
      <p:bldP spid="575511" grpId="0" autoUpdateAnimBg="0"/>
      <p:bldP spid="575512" grpId="0" autoUpdateAnimBg="0"/>
      <p:bldP spid="31"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Text Box 17"/>
          <p:cNvSpPr txBox="1">
            <a:spLocks noChangeArrowheads="1"/>
          </p:cNvSpPr>
          <p:nvPr/>
        </p:nvSpPr>
        <p:spPr bwMode="auto">
          <a:xfrm>
            <a:off x="395288" y="549275"/>
            <a:ext cx="4246562" cy="5262563"/>
          </a:xfrm>
          <a:prstGeom prst="rect">
            <a:avLst/>
          </a:prstGeom>
          <a:solidFill>
            <a:schemeClr val="accent1">
              <a:lumMod val="20000"/>
              <a:lumOff val="80000"/>
            </a:schemeClr>
          </a:solidFill>
          <a:ln w="9525">
            <a:solidFill>
              <a:schemeClr val="tx1"/>
            </a:solidFill>
            <a:miter lim="800000"/>
            <a:headEnd/>
            <a:tailEnd/>
          </a:ln>
        </p:spPr>
        <p:txBody>
          <a:bodyP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just"/>
            <a:r>
              <a:rPr lang="en-US" altLang="en-US" baseline="0" dirty="0">
                <a:latin typeface="Trebuchet MS" pitchFamily="34" charset="0"/>
              </a:rPr>
              <a:t>Since the value of the test statistic falls in the rejection region, we reject the null hypothesis in </a:t>
            </a:r>
            <a:r>
              <a:rPr lang="en-US" altLang="en-US" baseline="0" dirty="0" err="1">
                <a:latin typeface="Trebuchet MS" pitchFamily="34" charset="0"/>
              </a:rPr>
              <a:t>favour</a:t>
            </a:r>
            <a:r>
              <a:rPr lang="en-US" altLang="en-US" baseline="0" dirty="0">
                <a:latin typeface="Trebuchet MS" pitchFamily="34" charset="0"/>
              </a:rPr>
              <a:t> of the </a:t>
            </a:r>
          </a:p>
          <a:p>
            <a:pPr algn="just"/>
            <a:r>
              <a:rPr lang="en-US" altLang="en-US" baseline="0" dirty="0">
                <a:latin typeface="Trebuchet MS" pitchFamily="34" charset="0"/>
              </a:rPr>
              <a:t>alternative hypothesis.</a:t>
            </a:r>
          </a:p>
          <a:p>
            <a:pPr algn="just"/>
            <a:endParaRPr lang="en-US" altLang="en-US" baseline="0" dirty="0">
              <a:latin typeface="Trebuchet MS" pitchFamily="34" charset="0"/>
            </a:endParaRPr>
          </a:p>
          <a:p>
            <a:pPr algn="just"/>
            <a:r>
              <a:rPr lang="en-US" altLang="en-US" baseline="0" dirty="0">
                <a:latin typeface="Trebuchet MS" pitchFamily="34" charset="0"/>
              </a:rPr>
              <a:t>OR (alternatively)</a:t>
            </a:r>
          </a:p>
          <a:p>
            <a:pPr algn="just"/>
            <a:endParaRPr lang="en-US" altLang="en-US" baseline="0" dirty="0">
              <a:latin typeface="Trebuchet MS" pitchFamily="34" charset="0"/>
            </a:endParaRPr>
          </a:p>
          <a:p>
            <a:pPr algn="just"/>
            <a:r>
              <a:rPr lang="en-US" altLang="en-US" baseline="0" dirty="0">
                <a:latin typeface="Trebuchet MS" pitchFamily="34" charset="0"/>
              </a:rPr>
              <a:t>Since the </a:t>
            </a:r>
            <a:r>
              <a:rPr lang="en-US" altLang="en-US" i="1" baseline="0" dirty="0">
                <a:latin typeface="Trebuchet MS" pitchFamily="34" charset="0"/>
              </a:rPr>
              <a:t>p</a:t>
            </a:r>
            <a:r>
              <a:rPr lang="en-US" altLang="en-US" baseline="0" dirty="0">
                <a:latin typeface="Trebuchet MS" pitchFamily="34" charset="0"/>
              </a:rPr>
              <a:t>-value=0.0332 is less than the level of significance </a:t>
            </a:r>
            <a:r>
              <a:rPr lang="en-US" altLang="en-US" baseline="0" dirty="0">
                <a:latin typeface="Trebuchet MS" pitchFamily="34" charset="0"/>
                <a:sym typeface="Symbol"/>
              </a:rPr>
              <a:t> </a:t>
            </a:r>
            <a:r>
              <a:rPr lang="en-US" altLang="en-US" baseline="0" dirty="0">
                <a:latin typeface="Trebuchet MS" pitchFamily="34" charset="0"/>
              </a:rPr>
              <a:t>= 0.05, we reject the null hypothesis in </a:t>
            </a:r>
            <a:r>
              <a:rPr lang="en-US" altLang="en-US" baseline="0" dirty="0" err="1">
                <a:latin typeface="Trebuchet MS" pitchFamily="34" charset="0"/>
              </a:rPr>
              <a:t>favour</a:t>
            </a:r>
            <a:r>
              <a:rPr lang="en-US" altLang="en-US" baseline="0" dirty="0">
                <a:latin typeface="Trebuchet MS" pitchFamily="34" charset="0"/>
              </a:rPr>
              <a:t> of the alternative hypothesis.</a:t>
            </a:r>
          </a:p>
        </p:txBody>
      </p:sp>
      <p:sp>
        <p:nvSpPr>
          <p:cNvPr id="102402" name="Text Box 18"/>
          <p:cNvSpPr txBox="1">
            <a:spLocks noChangeArrowheads="1"/>
          </p:cNvSpPr>
          <p:nvPr/>
        </p:nvSpPr>
        <p:spPr bwMode="auto">
          <a:xfrm>
            <a:off x="5651500" y="2000250"/>
            <a:ext cx="3216275" cy="1200150"/>
          </a:xfrm>
          <a:prstGeom prst="rect">
            <a:avLst/>
          </a:prstGeom>
          <a:solidFill>
            <a:schemeClr val="tx2">
              <a:lumMod val="60000"/>
              <a:lumOff val="40000"/>
            </a:schemeClr>
          </a:solidFill>
          <a:ln w="9525">
            <a:solidFill>
              <a:schemeClr val="tx1"/>
            </a:solidFill>
            <a:miter lim="800000"/>
            <a:headEnd/>
            <a:tailEnd/>
          </a:ln>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baseline="0" dirty="0">
                <a:latin typeface="Trebuchet MS" pitchFamily="34" charset="0"/>
              </a:rPr>
              <a:t>There is sufficient </a:t>
            </a:r>
            <a:br>
              <a:rPr lang="en-US" altLang="en-US" baseline="0" dirty="0">
                <a:latin typeface="Trebuchet MS" pitchFamily="34" charset="0"/>
              </a:rPr>
            </a:br>
            <a:r>
              <a:rPr lang="en-US" altLang="en-US" baseline="0" dirty="0">
                <a:latin typeface="Trebuchet MS" pitchFamily="34" charset="0"/>
              </a:rPr>
              <a:t>evidence to infer that</a:t>
            </a:r>
          </a:p>
          <a:p>
            <a:r>
              <a:rPr lang="en-US" altLang="en-US" baseline="0" dirty="0">
                <a:latin typeface="Trebuchet MS" pitchFamily="34" charset="0"/>
              </a:rPr>
              <a:t>the mean is not 130.</a:t>
            </a:r>
          </a:p>
        </p:txBody>
      </p:sp>
      <p:sp>
        <p:nvSpPr>
          <p:cNvPr id="102404" name="Right Arrow 29"/>
          <p:cNvSpPr>
            <a:spLocks noChangeArrowheads="1"/>
          </p:cNvSpPr>
          <p:nvPr/>
        </p:nvSpPr>
        <p:spPr bwMode="auto">
          <a:xfrm>
            <a:off x="4787900" y="2505075"/>
            <a:ext cx="792163" cy="288925"/>
          </a:xfrm>
          <a:prstGeom prst="rightArrow">
            <a:avLst>
              <a:gd name="adj1" fmla="val 50000"/>
              <a:gd name="adj2" fmla="val 49847"/>
            </a:avLst>
          </a:prstGeom>
          <a:solidFill>
            <a:schemeClr val="accent1"/>
          </a:solidFill>
          <a:ln w="9525">
            <a:solidFill>
              <a:schemeClr val="tx1"/>
            </a:solidFill>
            <a:round/>
            <a:headEnd/>
            <a:tailEnd/>
          </a:ln>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49</a:t>
            </a:fld>
            <a:endParaRPr lang="en-AU" altLang="en-US" sz="1400" b="1" baseline="0" dirty="0">
              <a:latin typeface="Trebuchet MS" pitchFamily="34" charset="0"/>
            </a:endParaRPr>
          </a:p>
        </p:txBody>
      </p:sp>
      <p:sp>
        <p:nvSpPr>
          <p:cNvPr id="7" name="AutoShape 29"/>
          <p:cNvSpPr>
            <a:spLocks noChangeArrowheads="1"/>
          </p:cNvSpPr>
          <p:nvPr/>
        </p:nvSpPr>
        <p:spPr bwMode="auto">
          <a:xfrm>
            <a:off x="6297488" y="455712"/>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b="1" baseline="0" dirty="0">
                <a:latin typeface="Tahoma" pitchFamily="34" charset="0"/>
                <a:cs typeface="Arial" pitchFamily="34" charset="0"/>
              </a:rPr>
              <a:t>INTERPRET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bwMode="auto">
          <a:xfrm>
            <a:off x="457200" y="404664"/>
            <a:ext cx="8229600" cy="884238"/>
          </a:xfrm>
        </p:spPr>
        <p:txBody>
          <a:bodyPr wrap="square" numCol="1" anchorCtr="0" compatLnSpc="1">
            <a:prstTxWarp prst="textNoShape">
              <a:avLst/>
            </a:prstTxWarp>
          </a:bodyPr>
          <a:lstStyle/>
          <a:p>
            <a:pPr algn="l" eaLnBrk="1" fontAlgn="base" hangingPunct="1">
              <a:spcAft>
                <a:spcPct val="0"/>
              </a:spcAft>
            </a:pPr>
            <a:r>
              <a:rPr altLang="en-US" sz="3600" cap="none" dirty="0">
                <a:solidFill>
                  <a:srgbClr val="EA0088"/>
                </a:solidFill>
                <a:latin typeface="Trebuchet MS" pitchFamily="34" charset="0"/>
                <a:ea typeface="MS PGothic" pitchFamily="34" charset="-128"/>
              </a:rPr>
              <a:t>Learning objectives…</a:t>
            </a:r>
          </a:p>
        </p:txBody>
      </p:sp>
      <p:sp>
        <p:nvSpPr>
          <p:cNvPr id="20482" name="Rectangle 3"/>
          <p:cNvSpPr>
            <a:spLocks noGrp="1" noChangeArrowheads="1"/>
          </p:cNvSpPr>
          <p:nvPr>
            <p:ph idx="1"/>
          </p:nvPr>
        </p:nvSpPr>
        <p:spPr>
          <a:xfrm>
            <a:off x="468312" y="1412776"/>
            <a:ext cx="8280151" cy="4297363"/>
          </a:xfrm>
        </p:spPr>
        <p:txBody>
          <a:bodyPr/>
          <a:lstStyle/>
          <a:p>
            <a:pPr marL="0" indent="0" algn="just" eaLnBrk="1" hangingPunct="1">
              <a:buFont typeface="Arial" pitchFamily="34" charset="0"/>
              <a:buNone/>
              <a:tabLst>
                <a:tab pos="890588" algn="l"/>
              </a:tabLst>
            </a:pPr>
            <a:r>
              <a:rPr lang="en-US" altLang="en-US" sz="2400" dirty="0">
                <a:solidFill>
                  <a:srgbClr val="00B050"/>
                </a:solidFill>
                <a:latin typeface="Trebuchet MS" pitchFamily="34" charset="0"/>
              </a:rPr>
              <a:t>LO6 	Interpret the results of a test of hypothesis</a:t>
            </a:r>
          </a:p>
          <a:p>
            <a:pPr marL="0" indent="0" algn="just" eaLnBrk="1" hangingPunct="1">
              <a:buFont typeface="Arial" pitchFamily="34" charset="0"/>
              <a:buNone/>
              <a:tabLst>
                <a:tab pos="890588" algn="l"/>
              </a:tabLst>
            </a:pPr>
            <a:r>
              <a:rPr lang="en-US" altLang="en-US" sz="2400" dirty="0">
                <a:solidFill>
                  <a:srgbClr val="00B050"/>
                </a:solidFill>
                <a:latin typeface="Trebuchet MS" pitchFamily="34" charset="0"/>
              </a:rPr>
              <a:t>LO7 	Calculate the probability of a Type II error and 	interpret the results</a:t>
            </a:r>
          </a:p>
          <a:p>
            <a:pPr marL="0" indent="0" algn="just" eaLnBrk="1" hangingPunct="1">
              <a:buFont typeface="Arial" pitchFamily="34" charset="0"/>
              <a:buNone/>
              <a:tabLst>
                <a:tab pos="890588" algn="l"/>
              </a:tabLst>
            </a:pPr>
            <a:r>
              <a:rPr lang="en-US" altLang="en-US" sz="2400" dirty="0">
                <a:solidFill>
                  <a:srgbClr val="00B050"/>
                </a:solidFill>
                <a:latin typeface="Trebuchet MS" pitchFamily="34" charset="0"/>
              </a:rPr>
              <a:t>L08	Test hypothesis regarding the population 	proportion</a:t>
            </a:r>
          </a:p>
          <a:p>
            <a:pPr marL="0" indent="0" algn="just" eaLnBrk="1" hangingPunct="1">
              <a:buFont typeface="Arial" pitchFamily="34" charset="0"/>
              <a:buNone/>
              <a:tabLst>
                <a:tab pos="890588" algn="l"/>
              </a:tabLst>
            </a:pPr>
            <a:r>
              <a:rPr lang="en-US" altLang="en-US" sz="2400" dirty="0">
                <a:solidFill>
                  <a:srgbClr val="00B050"/>
                </a:solidFill>
                <a:latin typeface="Trebuchet MS" pitchFamily="34" charset="0"/>
              </a:rPr>
              <a:t>LO9 	Understand the consequences of the violation of 	the required conditions of each test.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ChangeArrowheads="1"/>
          </p:cNvSpPr>
          <p:nvPr>
            <p:ph idx="1"/>
          </p:nvPr>
        </p:nvSpPr>
        <p:spPr>
          <a:xfrm>
            <a:off x="539750" y="1760538"/>
            <a:ext cx="8136706" cy="3612678"/>
          </a:xfrm>
        </p:spPr>
        <p:txBody>
          <a:bodyPr/>
          <a:lstStyle/>
          <a:p>
            <a:pPr algn="just" eaLnBrk="1" hangingPunct="1">
              <a:spcBef>
                <a:spcPct val="0"/>
              </a:spcBef>
              <a:buFontTx/>
              <a:buNone/>
            </a:pPr>
            <a:r>
              <a:rPr lang="en-US" altLang="en-US" sz="2400" b="1" dirty="0">
                <a:solidFill>
                  <a:schemeClr val="accent1"/>
                </a:solidFill>
                <a:latin typeface="Trebuchet MS" pitchFamily="34" charset="0"/>
              </a:rPr>
              <a:t>Using Excel (</a:t>
            </a:r>
            <a:r>
              <a:rPr lang="en-US" altLang="en-US" sz="2400" b="1" i="1" dirty="0">
                <a:solidFill>
                  <a:schemeClr val="accent1"/>
                </a:solidFill>
                <a:latin typeface="Trebuchet MS" pitchFamily="34" charset="0"/>
              </a:rPr>
              <a:t>Data Analysis Plus </a:t>
            </a:r>
            <a:r>
              <a:rPr lang="en-US" altLang="en-US" sz="2400" b="1" dirty="0">
                <a:solidFill>
                  <a:schemeClr val="accent1"/>
                </a:solidFill>
                <a:latin typeface="Trebuchet MS" pitchFamily="34" charset="0"/>
              </a:rPr>
              <a:t>or workbook)</a:t>
            </a:r>
          </a:p>
          <a:p>
            <a:pPr algn="just" eaLnBrk="1" hangingPunct="1">
              <a:spcBef>
                <a:spcPct val="0"/>
              </a:spcBef>
              <a:buFontTx/>
              <a:buNone/>
            </a:pPr>
            <a:endParaRPr lang="en-US" altLang="en-US" sz="2400" dirty="0">
              <a:latin typeface="Trebuchet MS" pitchFamily="34" charset="0"/>
            </a:endParaRPr>
          </a:p>
          <a:p>
            <a:pPr algn="just">
              <a:spcBef>
                <a:spcPct val="0"/>
              </a:spcBef>
              <a:spcAft>
                <a:spcPts val="1200"/>
              </a:spcAft>
            </a:pPr>
            <a:r>
              <a:rPr lang="en-US" altLang="en-US" sz="2400" dirty="0">
                <a:solidFill>
                  <a:srgbClr val="00B050"/>
                </a:solidFill>
                <a:latin typeface="Trebuchet MS" pitchFamily="34" charset="0"/>
              </a:rPr>
              <a:t>If </a:t>
            </a:r>
            <a:r>
              <a:rPr lang="en-US" altLang="en-US" sz="2400" b="1" dirty="0">
                <a:solidFill>
                  <a:srgbClr val="00B050"/>
                </a:solidFill>
                <a:latin typeface="Trebuchet MS" pitchFamily="34" charset="0"/>
              </a:rPr>
              <a:t>raw data are available</a:t>
            </a:r>
            <a:r>
              <a:rPr lang="en-US" altLang="en-US" sz="2400" dirty="0">
                <a:solidFill>
                  <a:srgbClr val="00B050"/>
                </a:solidFill>
                <a:latin typeface="Trebuchet MS" pitchFamily="34" charset="0"/>
              </a:rPr>
              <a:t>, we can use </a:t>
            </a:r>
            <a:r>
              <a:rPr lang="en-US" altLang="en-US" sz="2400" i="1" dirty="0">
                <a:solidFill>
                  <a:srgbClr val="00B050"/>
                </a:solidFill>
                <a:latin typeface="Trebuchet MS" pitchFamily="34" charset="0"/>
              </a:rPr>
              <a:t>Data Analysis Plus</a:t>
            </a:r>
            <a:r>
              <a:rPr lang="en-US" altLang="en-US" sz="2400" dirty="0">
                <a:solidFill>
                  <a:srgbClr val="00B050"/>
                </a:solidFill>
                <a:latin typeface="Trebuchet MS" pitchFamily="34" charset="0"/>
              </a:rPr>
              <a:t>.</a:t>
            </a:r>
          </a:p>
          <a:p>
            <a:pPr algn="just" eaLnBrk="1" hangingPunct="1">
              <a:spcBef>
                <a:spcPct val="0"/>
              </a:spcBef>
              <a:buFontTx/>
              <a:buNone/>
            </a:pPr>
            <a:r>
              <a:rPr lang="en-US" altLang="en-US" sz="2400" dirty="0">
                <a:latin typeface="Trebuchet MS" pitchFamily="34" charset="0"/>
              </a:rPr>
              <a:t>			</a:t>
            </a:r>
            <a:r>
              <a:rPr lang="en-US" altLang="en-US" sz="2400" dirty="0">
                <a:solidFill>
                  <a:srgbClr val="00B050"/>
                </a:solidFill>
                <a:latin typeface="Trebuchet MS" pitchFamily="34" charset="0"/>
              </a:rPr>
              <a:t>Add-Ins &gt; Data Analysis Plus &gt; z-test: Mean</a:t>
            </a:r>
          </a:p>
          <a:p>
            <a:pPr algn="just" eaLnBrk="1" hangingPunct="1">
              <a:spcBef>
                <a:spcPct val="0"/>
              </a:spcBef>
              <a:buFontTx/>
              <a:buNone/>
            </a:pPr>
            <a:endParaRPr lang="en-US" altLang="en-US" sz="2400" dirty="0">
              <a:latin typeface="Trebuchet MS" pitchFamily="34" charset="0"/>
            </a:endParaRPr>
          </a:p>
          <a:p>
            <a:pPr algn="just">
              <a:spcBef>
                <a:spcPct val="0"/>
              </a:spcBef>
            </a:pPr>
            <a:r>
              <a:rPr lang="en-US" altLang="en-US" sz="2400" dirty="0">
                <a:solidFill>
                  <a:schemeClr val="tx1">
                    <a:lumMod val="50000"/>
                    <a:lumOff val="50000"/>
                  </a:schemeClr>
                </a:solidFill>
                <a:latin typeface="Trebuchet MS" pitchFamily="34" charset="0"/>
              </a:rPr>
              <a:t>If </a:t>
            </a:r>
            <a:r>
              <a:rPr lang="en-US" altLang="en-US" sz="2400" b="1" dirty="0">
                <a:solidFill>
                  <a:schemeClr val="tx1">
                    <a:lumMod val="50000"/>
                    <a:lumOff val="50000"/>
                  </a:schemeClr>
                </a:solidFill>
                <a:latin typeface="Trebuchet MS" pitchFamily="34" charset="0"/>
              </a:rPr>
              <a:t>only summary data are available</a:t>
            </a:r>
            <a:r>
              <a:rPr lang="en-US" altLang="en-US" sz="2400" dirty="0">
                <a:solidFill>
                  <a:schemeClr val="tx1">
                    <a:lumMod val="50000"/>
                    <a:lumOff val="50000"/>
                  </a:schemeClr>
                </a:solidFill>
                <a:latin typeface="Trebuchet MS" pitchFamily="34" charset="0"/>
              </a:rPr>
              <a:t>, we can use the </a:t>
            </a:r>
            <a:r>
              <a:rPr lang="en-US" altLang="en-US" sz="2400" b="1" dirty="0">
                <a:solidFill>
                  <a:schemeClr val="tx1">
                    <a:lumMod val="50000"/>
                    <a:lumOff val="50000"/>
                  </a:schemeClr>
                </a:solidFill>
                <a:latin typeface="Trebuchet MS" pitchFamily="34" charset="0"/>
              </a:rPr>
              <a:t>t-</a:t>
            </a:r>
            <a:r>
              <a:rPr lang="en-US" altLang="en-US" sz="2400" b="1" dirty="0" err="1">
                <a:solidFill>
                  <a:schemeClr val="tx1">
                    <a:lumMod val="50000"/>
                    <a:lumOff val="50000"/>
                  </a:schemeClr>
                </a:solidFill>
                <a:latin typeface="Trebuchet MS" pitchFamily="34" charset="0"/>
              </a:rPr>
              <a:t>test_Mean</a:t>
            </a:r>
            <a:r>
              <a:rPr lang="en-US" altLang="en-US" sz="2400" dirty="0">
                <a:solidFill>
                  <a:schemeClr val="tx1">
                    <a:lumMod val="50000"/>
                    <a:lumOff val="50000"/>
                  </a:schemeClr>
                </a:solidFill>
                <a:latin typeface="Trebuchet MS" pitchFamily="34" charset="0"/>
              </a:rPr>
              <a:t> worksheet of the </a:t>
            </a:r>
            <a:r>
              <a:rPr lang="en-US" altLang="en-US" sz="2400" i="1" dirty="0">
                <a:solidFill>
                  <a:schemeClr val="tx1">
                    <a:lumMod val="50000"/>
                    <a:lumOff val="50000"/>
                  </a:schemeClr>
                </a:solidFill>
                <a:latin typeface="Trebuchet MS" pitchFamily="34" charset="0"/>
              </a:rPr>
              <a:t>Test Statistics</a:t>
            </a:r>
            <a:r>
              <a:rPr lang="en-US" altLang="en-US" sz="2400" dirty="0">
                <a:solidFill>
                  <a:schemeClr val="tx1">
                    <a:lumMod val="50000"/>
                    <a:lumOff val="50000"/>
                  </a:schemeClr>
                </a:solidFill>
                <a:latin typeface="Trebuchet MS" pitchFamily="34" charset="0"/>
              </a:rPr>
              <a:t> Excel workbook.</a:t>
            </a:r>
          </a:p>
          <a:p>
            <a:pPr algn="just" eaLnBrk="1" hangingPunct="1">
              <a:spcBef>
                <a:spcPct val="0"/>
              </a:spcBef>
              <a:buFontTx/>
              <a:buNone/>
            </a:pPr>
            <a:endParaRPr lang="en-US" altLang="en-US" sz="2400" dirty="0">
              <a:latin typeface="Trebuchet MS" pitchFamily="34" charset="0"/>
            </a:endParaRPr>
          </a:p>
        </p:txBody>
      </p:sp>
      <p:sp>
        <p:nvSpPr>
          <p:cNvPr id="104451" name="Rectangle 3"/>
          <p:cNvSpPr>
            <a:spLocks noChangeArrowheads="1"/>
          </p:cNvSpPr>
          <p:nvPr/>
        </p:nvSpPr>
        <p:spPr bwMode="auto">
          <a:xfrm>
            <a:off x="468313" y="333375"/>
            <a:ext cx="78486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sz="2400" baseline="-25000">
                <a:solidFill>
                  <a:schemeClr val="tx1"/>
                </a:solidFill>
                <a:latin typeface="Times" charset="0"/>
                <a:ea typeface="MS PGothic" pitchFamily="34" charset="-128"/>
              </a:defRPr>
            </a:lvl1pPr>
            <a:lvl2pPr marL="742950" indent="-285750" defTabSz="457200">
              <a:defRPr sz="2400" baseline="-25000">
                <a:solidFill>
                  <a:schemeClr val="tx1"/>
                </a:solidFill>
                <a:latin typeface="Times" charset="0"/>
                <a:ea typeface="MS PGothic" pitchFamily="34" charset="-128"/>
              </a:defRPr>
            </a:lvl2pPr>
            <a:lvl3pPr marL="1143000" indent="-228600" defTabSz="457200">
              <a:defRPr sz="2400" baseline="-25000">
                <a:solidFill>
                  <a:schemeClr val="tx1"/>
                </a:solidFill>
                <a:latin typeface="Times" charset="0"/>
                <a:ea typeface="MS PGothic" pitchFamily="34" charset="-128"/>
              </a:defRPr>
            </a:lvl3pPr>
            <a:lvl4pPr marL="1600200" indent="-228600" defTabSz="457200">
              <a:defRPr sz="2400" baseline="-25000">
                <a:solidFill>
                  <a:schemeClr val="tx1"/>
                </a:solidFill>
                <a:latin typeface="Times" charset="0"/>
                <a:ea typeface="MS PGothic" pitchFamily="34" charset="-128"/>
              </a:defRPr>
            </a:lvl4pPr>
            <a:lvl5pPr marL="2057400" indent="-228600" defTabSz="457200">
              <a:defRPr sz="2400" baseline="-25000">
                <a:solidFill>
                  <a:schemeClr val="tx1"/>
                </a:solidFill>
                <a:latin typeface="Times" charset="0"/>
                <a:ea typeface="MS PGothic" pitchFamily="34" charset="-128"/>
              </a:defRPr>
            </a:lvl5pPr>
            <a:lvl6pPr marL="25146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just"/>
            <a:r>
              <a:rPr lang="en-US" altLang="en-US" sz="3200" baseline="0" dirty="0">
                <a:solidFill>
                  <a:srgbClr val="EA0088"/>
                </a:solidFill>
                <a:latin typeface="Trebuchet MS" pitchFamily="34" charset="0"/>
              </a:rPr>
              <a:t>Testing the population mean when </a:t>
            </a:r>
            <a:r>
              <a:rPr lang="en-US" altLang="en-US" sz="3200" baseline="0" dirty="0">
                <a:solidFill>
                  <a:srgbClr val="EA0088"/>
                </a:solidFill>
                <a:latin typeface="Trebuchet MS" pitchFamily="34" charset="0"/>
                <a:sym typeface="Symbol" pitchFamily="18" charset="2"/>
              </a:rPr>
              <a:t></a:t>
            </a:r>
            <a:r>
              <a:rPr lang="en-US" altLang="en-US" sz="3200" baseline="30000" dirty="0">
                <a:solidFill>
                  <a:srgbClr val="EA0088"/>
                </a:solidFill>
                <a:latin typeface="Trebuchet MS" pitchFamily="34" charset="0"/>
                <a:sym typeface="Symbol" pitchFamily="18" charset="2"/>
              </a:rPr>
              <a:t>2</a:t>
            </a:r>
            <a:r>
              <a:rPr lang="en-US" altLang="en-US" sz="3200" baseline="0" dirty="0">
                <a:solidFill>
                  <a:srgbClr val="EA0088"/>
                </a:solidFill>
                <a:latin typeface="Trebuchet MS" pitchFamily="34" charset="0"/>
              </a:rPr>
              <a:t> is known</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50</a:t>
            </a:fld>
            <a:endParaRPr lang="en-AU" altLang="en-US" sz="1400" b="1" baseline="0" dirty="0">
              <a:latin typeface="Trebuchet MS"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ChangeArrowheads="1"/>
          </p:cNvSpPr>
          <p:nvPr>
            <p:ph idx="1"/>
          </p:nvPr>
        </p:nvSpPr>
        <p:spPr>
          <a:xfrm>
            <a:off x="539750" y="1556792"/>
            <a:ext cx="7696200" cy="1524000"/>
          </a:xfrm>
        </p:spPr>
        <p:txBody>
          <a:bodyPr/>
          <a:lstStyle/>
          <a:p>
            <a:pPr algn="just">
              <a:spcBef>
                <a:spcPct val="0"/>
              </a:spcBef>
              <a:buNone/>
            </a:pPr>
            <a:r>
              <a:rPr lang="en-US" altLang="en-US" sz="2400" dirty="0">
                <a:latin typeface="Trebuchet MS" pitchFamily="34" charset="0"/>
              </a:rPr>
              <a:t>Using Excel </a:t>
            </a:r>
          </a:p>
          <a:p>
            <a:pPr marL="0" indent="0" algn="just">
              <a:spcBef>
                <a:spcPct val="0"/>
              </a:spcBef>
              <a:buNone/>
            </a:pPr>
            <a:r>
              <a:rPr lang="en-US" altLang="en-US" sz="2400" dirty="0">
                <a:latin typeface="Trebuchet MS" pitchFamily="34" charset="0"/>
              </a:rPr>
              <a:t>(</a:t>
            </a:r>
            <a:r>
              <a:rPr lang="en-US" altLang="en-US" sz="2400" b="1" dirty="0">
                <a:solidFill>
                  <a:schemeClr val="tx1">
                    <a:lumMod val="50000"/>
                    <a:lumOff val="50000"/>
                  </a:schemeClr>
                </a:solidFill>
                <a:latin typeface="Trebuchet MS" pitchFamily="34" charset="0"/>
              </a:rPr>
              <a:t>t-</a:t>
            </a:r>
            <a:r>
              <a:rPr lang="en-US" altLang="en-US" sz="2400" b="1" dirty="0" err="1">
                <a:solidFill>
                  <a:schemeClr val="tx1">
                    <a:lumMod val="50000"/>
                    <a:lumOff val="50000"/>
                  </a:schemeClr>
                </a:solidFill>
                <a:latin typeface="Trebuchet MS" pitchFamily="34" charset="0"/>
              </a:rPr>
              <a:t>test_Mean</a:t>
            </a:r>
            <a:r>
              <a:rPr lang="en-US" altLang="en-US" sz="2400" dirty="0">
                <a:solidFill>
                  <a:schemeClr val="tx1">
                    <a:lumMod val="50000"/>
                    <a:lumOff val="50000"/>
                  </a:schemeClr>
                </a:solidFill>
                <a:latin typeface="Trebuchet MS" pitchFamily="34" charset="0"/>
              </a:rPr>
              <a:t> worksheet, </a:t>
            </a:r>
            <a:r>
              <a:rPr lang="en-US" altLang="en-US" sz="2400" i="1" dirty="0">
                <a:solidFill>
                  <a:schemeClr val="tx1">
                    <a:lumMod val="50000"/>
                    <a:lumOff val="50000"/>
                  </a:schemeClr>
                </a:solidFill>
                <a:latin typeface="Trebuchet MS" pitchFamily="34" charset="0"/>
              </a:rPr>
              <a:t>Test Statistics</a:t>
            </a:r>
            <a:r>
              <a:rPr lang="en-US" altLang="en-US" sz="2400" dirty="0">
                <a:solidFill>
                  <a:schemeClr val="tx1">
                    <a:lumMod val="50000"/>
                    <a:lumOff val="50000"/>
                  </a:schemeClr>
                </a:solidFill>
                <a:latin typeface="Trebuchet MS" pitchFamily="34" charset="0"/>
              </a:rPr>
              <a:t> Excel workbook</a:t>
            </a:r>
            <a:r>
              <a:rPr lang="en-US" altLang="en-US" sz="2400" dirty="0">
                <a:latin typeface="Trebuchet MS" pitchFamily="34" charset="0"/>
              </a:rPr>
              <a:t>)</a:t>
            </a:r>
          </a:p>
          <a:p>
            <a:pPr algn="just" eaLnBrk="1" hangingPunct="1">
              <a:spcBef>
                <a:spcPct val="0"/>
              </a:spcBef>
              <a:buFontTx/>
              <a:buNone/>
            </a:pPr>
            <a:endParaRPr lang="en-US" altLang="en-US" sz="2400" dirty="0">
              <a:latin typeface="Trebuchet MS" pitchFamily="34" charset="0"/>
            </a:endParaRPr>
          </a:p>
          <a:p>
            <a:pPr algn="just" eaLnBrk="1" hangingPunct="1">
              <a:spcBef>
                <a:spcPct val="0"/>
              </a:spcBef>
              <a:buFontTx/>
              <a:buNone/>
            </a:pPr>
            <a:endParaRPr lang="en-US" altLang="en-US" sz="2400" dirty="0">
              <a:latin typeface="Trebuchet MS" pitchFamily="34" charset="0"/>
            </a:endParaRPr>
          </a:p>
          <a:p>
            <a:pPr algn="just" eaLnBrk="1" hangingPunct="1">
              <a:spcBef>
                <a:spcPct val="0"/>
              </a:spcBef>
              <a:buFontTx/>
              <a:buNone/>
            </a:pPr>
            <a:endParaRPr lang="en-US" altLang="en-US" sz="2400" dirty="0">
              <a:latin typeface="Trebuchet MS" pitchFamily="34" charset="0"/>
            </a:endParaRPr>
          </a:p>
          <a:p>
            <a:pPr algn="just" eaLnBrk="1" hangingPunct="1">
              <a:spcBef>
                <a:spcPct val="0"/>
              </a:spcBef>
              <a:buFontTx/>
              <a:buNone/>
            </a:pPr>
            <a:endParaRPr lang="en-US" altLang="en-US" sz="2400" dirty="0">
              <a:latin typeface="Trebuchet MS" pitchFamily="34" charset="0"/>
            </a:endParaRPr>
          </a:p>
          <a:p>
            <a:pPr algn="just" eaLnBrk="1" hangingPunct="1">
              <a:spcBef>
                <a:spcPct val="0"/>
              </a:spcBef>
              <a:buFontTx/>
              <a:buNone/>
            </a:pPr>
            <a:endParaRPr lang="en-US" altLang="en-US" sz="2400" dirty="0">
              <a:latin typeface="Trebuchet MS" pitchFamily="34" charset="0"/>
            </a:endParaRPr>
          </a:p>
        </p:txBody>
      </p:sp>
      <p:sp>
        <p:nvSpPr>
          <p:cNvPr id="106499" name="Rectangle 3"/>
          <p:cNvSpPr>
            <a:spLocks noChangeArrowheads="1"/>
          </p:cNvSpPr>
          <p:nvPr/>
        </p:nvSpPr>
        <p:spPr bwMode="auto">
          <a:xfrm>
            <a:off x="468313" y="333375"/>
            <a:ext cx="7848600" cy="791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sz="2400" baseline="-25000">
                <a:solidFill>
                  <a:schemeClr val="tx1"/>
                </a:solidFill>
                <a:latin typeface="Times" charset="0"/>
                <a:ea typeface="MS PGothic" pitchFamily="34" charset="-128"/>
              </a:defRPr>
            </a:lvl1pPr>
            <a:lvl2pPr marL="742950" indent="-285750" defTabSz="457200">
              <a:defRPr sz="2400" baseline="-25000">
                <a:solidFill>
                  <a:schemeClr val="tx1"/>
                </a:solidFill>
                <a:latin typeface="Times" charset="0"/>
                <a:ea typeface="MS PGothic" pitchFamily="34" charset="-128"/>
              </a:defRPr>
            </a:lvl2pPr>
            <a:lvl3pPr marL="1143000" indent="-228600" defTabSz="457200">
              <a:defRPr sz="2400" baseline="-25000">
                <a:solidFill>
                  <a:schemeClr val="tx1"/>
                </a:solidFill>
                <a:latin typeface="Times" charset="0"/>
                <a:ea typeface="MS PGothic" pitchFamily="34" charset="-128"/>
              </a:defRPr>
            </a:lvl3pPr>
            <a:lvl4pPr marL="1600200" indent="-228600" defTabSz="457200">
              <a:defRPr sz="2400" baseline="-25000">
                <a:solidFill>
                  <a:schemeClr val="tx1"/>
                </a:solidFill>
                <a:latin typeface="Times" charset="0"/>
                <a:ea typeface="MS PGothic" pitchFamily="34" charset="-128"/>
              </a:defRPr>
            </a:lvl4pPr>
            <a:lvl5pPr marL="2057400" indent="-228600" defTabSz="457200">
              <a:defRPr sz="2400" baseline="-25000">
                <a:solidFill>
                  <a:schemeClr val="tx1"/>
                </a:solidFill>
                <a:latin typeface="Times" charset="0"/>
                <a:ea typeface="MS PGothic" pitchFamily="34" charset="-128"/>
              </a:defRPr>
            </a:lvl5pPr>
            <a:lvl6pPr marL="25146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just"/>
            <a:r>
              <a:rPr lang="en-US" altLang="en-US" sz="3200" baseline="0" dirty="0">
                <a:solidFill>
                  <a:srgbClr val="EA0088"/>
                </a:solidFill>
                <a:latin typeface="Trebuchet MS" pitchFamily="34" charset="0"/>
              </a:rPr>
              <a:t>Example 1: Solution…</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51</a:t>
            </a:fld>
            <a:endParaRPr lang="en-AU" altLang="en-US" sz="1400" b="1" baseline="0" dirty="0">
              <a:latin typeface="Trebuchet MS" pitchFamily="34" charset="0"/>
            </a:endParaRPr>
          </a:p>
        </p:txBody>
      </p:sp>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039" y="2924944"/>
            <a:ext cx="7272337" cy="231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4"/>
          <p:cNvSpPr>
            <a:spLocks noGrp="1" noChangeArrowheads="1"/>
          </p:cNvSpPr>
          <p:nvPr>
            <p:ph type="title"/>
          </p:nvPr>
        </p:nvSpPr>
        <p:spPr bwMode="auto">
          <a:xfrm>
            <a:off x="539750" y="466725"/>
            <a:ext cx="7772400" cy="600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algn="just" fontAlgn="base">
              <a:spcAft>
                <a:spcPct val="0"/>
              </a:spcAft>
            </a:pPr>
            <a:r>
              <a:rPr altLang="en-US" sz="3200" cap="none" dirty="0">
                <a:solidFill>
                  <a:srgbClr val="EA0088"/>
                </a:solidFill>
                <a:latin typeface="Trebuchet MS" pitchFamily="34" charset="0"/>
                <a:ea typeface="MS PGothic" pitchFamily="34" charset="-128"/>
              </a:rPr>
              <a:t>Conclusions of a test of hypothesis</a:t>
            </a:r>
          </a:p>
        </p:txBody>
      </p:sp>
      <p:sp>
        <p:nvSpPr>
          <p:cNvPr id="567298" name="Rectangle 2"/>
          <p:cNvSpPr>
            <a:spLocks noGrp="1" noChangeArrowheads="1"/>
          </p:cNvSpPr>
          <p:nvPr>
            <p:ph idx="1"/>
          </p:nvPr>
        </p:nvSpPr>
        <p:spPr>
          <a:xfrm>
            <a:off x="1043608" y="1412776"/>
            <a:ext cx="6629400" cy="2807642"/>
          </a:xfrm>
          <a:solidFill>
            <a:schemeClr val="accent6">
              <a:lumMod val="20000"/>
              <a:lumOff val="80000"/>
            </a:schemeClr>
          </a:solidFill>
          <a:ln>
            <a:solidFill>
              <a:schemeClr val="tx1"/>
            </a:solidFill>
            <a:miter lim="800000"/>
            <a:headEnd/>
            <a:tailEnd/>
          </a:ln>
          <a:effectLst>
            <a:outerShdw dist="107763" dir="18900000" algn="ctr" rotWithShape="0">
              <a:schemeClr val="bg2"/>
            </a:outerShdw>
          </a:effectLst>
        </p:spPr>
        <p:txBody>
          <a:bodyPr/>
          <a:lstStyle/>
          <a:p>
            <a:pPr marL="0" indent="0" algn="just" eaLnBrk="1" hangingPunct="1">
              <a:spcAft>
                <a:spcPts val="1200"/>
              </a:spcAft>
              <a:buNone/>
              <a:defRPr/>
            </a:pPr>
            <a:r>
              <a:rPr lang="en-US" sz="2400" dirty="0">
                <a:solidFill>
                  <a:schemeClr val="tx1">
                    <a:lumMod val="75000"/>
                    <a:lumOff val="25000"/>
                  </a:schemeClr>
                </a:solidFill>
                <a:latin typeface="Trebuchet MS"/>
                <a:ea typeface="+mn-ea"/>
                <a:cs typeface="Trebuchet MS"/>
              </a:rPr>
              <a:t>If we </a:t>
            </a:r>
            <a:r>
              <a:rPr lang="en-US" sz="2400" b="1" dirty="0">
                <a:solidFill>
                  <a:schemeClr val="tx1">
                    <a:lumMod val="75000"/>
                    <a:lumOff val="25000"/>
                  </a:schemeClr>
                </a:solidFill>
                <a:latin typeface="Trebuchet MS"/>
                <a:ea typeface="+mn-ea"/>
                <a:cs typeface="Trebuchet MS"/>
              </a:rPr>
              <a:t>reject</a:t>
            </a:r>
            <a:r>
              <a:rPr lang="en-US" sz="2400" dirty="0">
                <a:solidFill>
                  <a:schemeClr val="tx1">
                    <a:lumMod val="75000"/>
                    <a:lumOff val="25000"/>
                  </a:schemeClr>
                </a:solidFill>
                <a:latin typeface="Trebuchet MS"/>
                <a:ea typeface="+mn-ea"/>
                <a:cs typeface="Trebuchet MS"/>
              </a:rPr>
              <a:t> the null hypothesis, we conclude that there is enough evidence to infer that the alternative hypothesis is true.</a:t>
            </a:r>
          </a:p>
          <a:p>
            <a:pPr marL="0" indent="0" algn="just" eaLnBrk="1" hangingPunct="1">
              <a:spcAft>
                <a:spcPts val="1200"/>
              </a:spcAft>
              <a:buNone/>
              <a:defRPr/>
            </a:pPr>
            <a:r>
              <a:rPr lang="en-US" sz="2400" dirty="0">
                <a:solidFill>
                  <a:srgbClr val="00B050"/>
                </a:solidFill>
                <a:latin typeface="Trebuchet MS"/>
                <a:ea typeface="+mn-ea"/>
                <a:cs typeface="Trebuchet MS"/>
              </a:rPr>
              <a:t>If we </a:t>
            </a:r>
            <a:r>
              <a:rPr lang="en-US" sz="2400" b="1" dirty="0">
                <a:solidFill>
                  <a:srgbClr val="00B050"/>
                </a:solidFill>
                <a:latin typeface="Trebuchet MS"/>
                <a:ea typeface="+mn-ea"/>
                <a:cs typeface="Trebuchet MS"/>
              </a:rPr>
              <a:t>do not reject </a:t>
            </a:r>
            <a:r>
              <a:rPr lang="en-US" sz="2400" dirty="0">
                <a:solidFill>
                  <a:srgbClr val="00B050"/>
                </a:solidFill>
                <a:latin typeface="Trebuchet MS"/>
                <a:ea typeface="+mn-ea"/>
                <a:cs typeface="Trebuchet MS"/>
              </a:rPr>
              <a:t>the null hypothesis, we conclude that there is not enough statistical evidence to infer that the alternative hypothesis is true.</a:t>
            </a:r>
          </a:p>
        </p:txBody>
      </p:sp>
      <p:sp>
        <p:nvSpPr>
          <p:cNvPr id="567299" name="Text Box 3"/>
          <p:cNvSpPr txBox="1">
            <a:spLocks noChangeArrowheads="1"/>
          </p:cNvSpPr>
          <p:nvPr/>
        </p:nvSpPr>
        <p:spPr bwMode="auto">
          <a:xfrm>
            <a:off x="1619672" y="4437112"/>
            <a:ext cx="5688012" cy="1200150"/>
          </a:xfrm>
          <a:prstGeom prst="rect">
            <a:avLst/>
          </a:prstGeom>
          <a:solidFill>
            <a:schemeClr val="accent4">
              <a:lumMod val="20000"/>
              <a:lumOff val="80000"/>
            </a:schemeClr>
          </a:solidFill>
          <a:ln w="9525">
            <a:solidFill>
              <a:schemeClr val="tx1"/>
            </a:solidFill>
            <a:miter lim="800000"/>
            <a:headEnd/>
            <a:tailEnd/>
          </a:ln>
          <a:effectLst>
            <a:prstShdw prst="shdw17" dist="45791" dir="18221404">
              <a:srgbClr val="808080">
                <a:alpha val="74997"/>
              </a:srgbClr>
            </a:prstShdw>
          </a:effectLst>
        </p:spPr>
        <p:txBody>
          <a:bodyP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just"/>
            <a:r>
              <a:rPr lang="en-US" altLang="en-US" b="1" baseline="0" dirty="0">
                <a:solidFill>
                  <a:srgbClr val="FF0000"/>
                </a:solidFill>
                <a:latin typeface="Trebuchet MS" pitchFamily="34" charset="0"/>
              </a:rPr>
              <a:t>Remember! </a:t>
            </a:r>
            <a:r>
              <a:rPr lang="en-US" altLang="en-US" baseline="0" dirty="0">
                <a:solidFill>
                  <a:srgbClr val="FF0000"/>
                </a:solidFill>
                <a:latin typeface="Trebuchet MS" pitchFamily="34" charset="0"/>
              </a:rPr>
              <a:t>The alternative hypothesis is the more important one. It represents what we are investigating.</a:t>
            </a: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52</a:t>
            </a:fld>
            <a:endParaRPr lang="en-AU" altLang="en-US" sz="1400" b="1" baseline="0" dirty="0">
              <a:latin typeface="Trebuchet MS"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72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299"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Title 1"/>
          <p:cNvSpPr>
            <a:spLocks noGrp="1"/>
          </p:cNvSpPr>
          <p:nvPr>
            <p:ph type="title"/>
          </p:nvPr>
        </p:nvSpPr>
        <p:spPr bwMode="auto">
          <a:xfrm>
            <a:off x="323528" y="365125"/>
            <a:ext cx="8344694" cy="759619"/>
          </a:xfrm>
          <a:noFill/>
          <a:extLst>
            <a:ext uri="{909E8E84-426E-40DD-AFC4-6F175D3DCCD1}">
              <a14:hiddenFill xmlns:a14="http://schemas.microsoft.com/office/drawing/2010/main">
                <a:solidFill>
                  <a:srgbClr val="FFFFFF"/>
                </a:solidFill>
              </a14:hiddenFill>
            </a:ext>
          </a:extLst>
        </p:spPr>
        <p:txBody>
          <a:bodyPr wrap="square" numCol="1" anchorCtr="0" compatLnSpc="1">
            <a:prstTxWarp prst="textNoShape">
              <a:avLst/>
            </a:prstTxWarp>
          </a:bodyPr>
          <a:lstStyle/>
          <a:p>
            <a:pPr algn="just" fontAlgn="base">
              <a:spcAft>
                <a:spcPct val="0"/>
              </a:spcAft>
            </a:pPr>
            <a:r>
              <a:rPr altLang="en-US" sz="3200" cap="none" dirty="0">
                <a:solidFill>
                  <a:srgbClr val="EA0088"/>
                </a:solidFill>
                <a:latin typeface="Trebuchet MS" pitchFamily="34" charset="0"/>
                <a:ea typeface="MS PGothic" pitchFamily="34" charset="-128"/>
              </a:rPr>
              <a:t>Example 2: Is the product label acceptable?</a:t>
            </a:r>
          </a:p>
        </p:txBody>
      </p:sp>
      <p:sp>
        <p:nvSpPr>
          <p:cNvPr id="112642" name="Rectangle 2"/>
          <p:cNvSpPr>
            <a:spLocks noGrp="1" noChangeArrowheads="1"/>
          </p:cNvSpPr>
          <p:nvPr>
            <p:ph idx="1"/>
          </p:nvPr>
        </p:nvSpPr>
        <p:spPr>
          <a:xfrm>
            <a:off x="468312" y="1196752"/>
            <a:ext cx="8136135" cy="4297363"/>
          </a:xfrm>
        </p:spPr>
        <p:txBody>
          <a:bodyPr/>
          <a:lstStyle/>
          <a:p>
            <a:pPr marL="0" indent="0" algn="just">
              <a:spcAft>
                <a:spcPts val="1200"/>
              </a:spcAft>
              <a:buNone/>
            </a:pPr>
            <a:r>
              <a:rPr lang="en-US" altLang="en-US" sz="2200" b="1" dirty="0">
                <a:solidFill>
                  <a:schemeClr val="accent1"/>
                </a:solidFill>
                <a:latin typeface="Trebuchet MS" pitchFamily="34" charset="0"/>
              </a:rPr>
              <a:t>XM12-02</a:t>
            </a:r>
            <a:r>
              <a:rPr lang="en-US" altLang="en-US" sz="2200" dirty="0">
                <a:latin typeface="Trebuchet MS" pitchFamily="34" charset="0"/>
              </a:rPr>
              <a:t> There are a variety of government agencies devoted to ensuring that food producers package their products in such a way that the weight or volume of the contents listed on the label is correct. Recently, a number of customer complaints were received regarding the weight of the 500g garlic packs imported from overseas by a particular wholesale distributor, </a:t>
            </a:r>
            <a:r>
              <a:rPr lang="en-US" altLang="en-US" sz="2200" dirty="0" err="1">
                <a:latin typeface="Trebuchet MS" pitchFamily="34" charset="0"/>
              </a:rPr>
              <a:t>Ausvege</a:t>
            </a:r>
            <a:r>
              <a:rPr lang="en-US" altLang="en-US" sz="2200" dirty="0">
                <a:latin typeface="Trebuchet MS" pitchFamily="34" charset="0"/>
              </a:rPr>
              <a:t> Ltd. For example, garlic packs whose labels state that the contents have a net weight of 500g must have a net weight of at least 500g. However, it is impossible to check all garlic packs sold in the country. As a result, statistical techniques are used. A random sample of the product is selected and its contents measured. If the mean of the sample provides sufficient evidence to infer that the mean weight of all 500g</a:t>
            </a: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53</a:t>
            </a:fld>
            <a:endParaRPr lang="en-AU" altLang="en-US" sz="1400" b="1" baseline="0" dirty="0">
              <a:latin typeface="Trebuchet MS"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Title 1"/>
          <p:cNvSpPr>
            <a:spLocks noGrp="1"/>
          </p:cNvSpPr>
          <p:nvPr>
            <p:ph type="title"/>
          </p:nvPr>
        </p:nvSpPr>
        <p:spPr bwMode="auto">
          <a:xfrm>
            <a:off x="323528" y="365125"/>
            <a:ext cx="8344694" cy="759619"/>
          </a:xfrm>
          <a:noFill/>
          <a:extLst>
            <a:ext uri="{909E8E84-426E-40DD-AFC4-6F175D3DCCD1}">
              <a14:hiddenFill xmlns:a14="http://schemas.microsoft.com/office/drawing/2010/main">
                <a:solidFill>
                  <a:srgbClr val="FFFFFF"/>
                </a:solidFill>
              </a14:hiddenFill>
            </a:ext>
          </a:extLst>
        </p:spPr>
        <p:txBody>
          <a:bodyPr wrap="square" numCol="1" anchorCtr="0" compatLnSpc="1">
            <a:prstTxWarp prst="textNoShape">
              <a:avLst/>
            </a:prstTxWarp>
          </a:bodyPr>
          <a:lstStyle/>
          <a:p>
            <a:pPr algn="just" fontAlgn="base">
              <a:spcAft>
                <a:spcPct val="0"/>
              </a:spcAft>
            </a:pPr>
            <a:r>
              <a:rPr altLang="en-US" sz="3200" cap="none" dirty="0">
                <a:solidFill>
                  <a:srgbClr val="EA0088"/>
                </a:solidFill>
                <a:latin typeface="Trebuchet MS" pitchFamily="34" charset="0"/>
                <a:ea typeface="MS PGothic" pitchFamily="34" charset="-128"/>
              </a:rPr>
              <a:t>Example 2</a:t>
            </a:r>
            <a:r>
              <a:rPr lang="en-AU" altLang="en-US" sz="3200" cap="none" dirty="0">
                <a:solidFill>
                  <a:srgbClr val="EA0088"/>
                </a:solidFill>
                <a:latin typeface="Trebuchet MS" pitchFamily="34" charset="0"/>
                <a:ea typeface="MS PGothic" pitchFamily="34" charset="-128"/>
              </a:rPr>
              <a:t>…</a:t>
            </a:r>
            <a:endParaRPr altLang="en-US" sz="3200" cap="none" dirty="0">
              <a:solidFill>
                <a:srgbClr val="EA0088"/>
              </a:solidFill>
              <a:latin typeface="Trebuchet MS" pitchFamily="34" charset="0"/>
              <a:ea typeface="MS PGothic" pitchFamily="34" charset="-128"/>
            </a:endParaRPr>
          </a:p>
        </p:txBody>
      </p:sp>
      <p:sp>
        <p:nvSpPr>
          <p:cNvPr id="112642" name="Rectangle 2"/>
          <p:cNvSpPr>
            <a:spLocks noGrp="1" noChangeArrowheads="1"/>
          </p:cNvSpPr>
          <p:nvPr>
            <p:ph idx="1"/>
          </p:nvPr>
        </p:nvSpPr>
        <p:spPr>
          <a:xfrm>
            <a:off x="468312" y="1340768"/>
            <a:ext cx="8136135" cy="4297363"/>
          </a:xfrm>
        </p:spPr>
        <p:txBody>
          <a:bodyPr/>
          <a:lstStyle/>
          <a:p>
            <a:pPr marL="0" indent="0" algn="just">
              <a:spcAft>
                <a:spcPts val="1200"/>
              </a:spcAft>
              <a:buNone/>
            </a:pPr>
            <a:r>
              <a:rPr lang="en-US" altLang="en-US" sz="2200" dirty="0" err="1">
                <a:latin typeface="Trebuchet MS" pitchFamily="34" charset="0"/>
              </a:rPr>
              <a:t>Ausvege</a:t>
            </a:r>
            <a:r>
              <a:rPr lang="en-US" altLang="en-US" sz="2200" dirty="0">
                <a:latin typeface="Trebuchet MS" pitchFamily="34" charset="0"/>
              </a:rPr>
              <a:t> garlic packs is less than 500g, the product label is deemed to be unacceptable. Suppose that a government inspector weighs the contents of a random sample of 25 garlic packs </a:t>
            </a:r>
            <a:r>
              <a:rPr lang="en-US" altLang="en-US" sz="2200" dirty="0" err="1">
                <a:latin typeface="Trebuchet MS" pitchFamily="34" charset="0"/>
              </a:rPr>
              <a:t>labelled</a:t>
            </a:r>
            <a:r>
              <a:rPr lang="en-US" altLang="en-US" sz="2200" dirty="0">
                <a:latin typeface="Trebuchet MS" pitchFamily="34" charset="0"/>
              </a:rPr>
              <a:t> ‘Net weight: 500 grams’ distributed by </a:t>
            </a:r>
            <a:r>
              <a:rPr lang="en-US" altLang="en-US" sz="2200" dirty="0" err="1">
                <a:latin typeface="Trebuchet MS" pitchFamily="34" charset="0"/>
              </a:rPr>
              <a:t>Ausvege</a:t>
            </a:r>
            <a:r>
              <a:rPr lang="en-US" altLang="en-US" sz="2200" dirty="0">
                <a:latin typeface="Trebuchet MS" pitchFamily="34" charset="0"/>
              </a:rPr>
              <a:t> Ltd and records the measurements below. </a:t>
            </a:r>
            <a:r>
              <a:rPr lang="en-US" altLang="en-US" sz="2200" dirty="0">
                <a:solidFill>
                  <a:srgbClr val="00B050"/>
                </a:solidFill>
                <a:latin typeface="Trebuchet MS" pitchFamily="34" charset="0"/>
              </a:rPr>
              <a:t>Using a 5% significance level, can the inspector conclude that the product label is unacceptable?</a:t>
            </a:r>
            <a:r>
              <a:rPr lang="en-US" altLang="en-US" sz="2200" dirty="0">
                <a:latin typeface="Trebuchet MS" pitchFamily="34" charset="0"/>
              </a:rPr>
              <a:t> (Assume that the inspector knows from previous experiments that the weight of all 500g garlic packs distributed by </a:t>
            </a:r>
            <a:r>
              <a:rPr lang="en-US" altLang="en-US" sz="2200" dirty="0" err="1">
                <a:latin typeface="Trebuchet MS" pitchFamily="34" charset="0"/>
              </a:rPr>
              <a:t>Ausvege</a:t>
            </a:r>
            <a:r>
              <a:rPr lang="en-US" altLang="en-US" sz="2200" dirty="0">
                <a:latin typeface="Trebuchet MS" pitchFamily="34" charset="0"/>
              </a:rPr>
              <a:t> Ltd is normally distributed with a standard deviation of 10g.)</a:t>
            </a: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54</a:t>
            </a:fld>
            <a:endParaRPr lang="en-AU" altLang="en-US" sz="1400" b="1" baseline="0" dirty="0">
              <a:latin typeface="Trebuchet MS" pitchFamily="34" charset="0"/>
            </a:endParaRPr>
          </a:p>
        </p:txBody>
      </p:sp>
      <p:pic>
        <p:nvPicPr>
          <p:cNvPr id="2099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4771513"/>
            <a:ext cx="8424936" cy="10406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53615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704" name="Title 1"/>
          <p:cNvSpPr>
            <a:spLocks noGrp="1"/>
          </p:cNvSpPr>
          <p:nvPr>
            <p:ph type="title"/>
          </p:nvPr>
        </p:nvSpPr>
        <p:spPr bwMode="auto">
          <a:xfrm>
            <a:off x="457200" y="115888"/>
            <a:ext cx="8229600" cy="884237"/>
          </a:xfrm>
          <a:noFill/>
          <a:extLst>
            <a:ext uri="{909E8E84-426E-40DD-AFC4-6F175D3DCCD1}">
              <a14:hiddenFill xmlns:a14="http://schemas.microsoft.com/office/drawing/2010/main">
                <a:solidFill>
                  <a:srgbClr val="FFFFFF"/>
                </a:solidFill>
              </a14:hiddenFill>
            </a:ext>
          </a:extLst>
        </p:spPr>
        <p:txBody>
          <a:bodyPr wrap="square" numCol="1" anchorCtr="0" compatLnSpc="1">
            <a:prstTxWarp prst="textNoShape">
              <a:avLst/>
            </a:prstTxWarp>
          </a:bodyPr>
          <a:lstStyle/>
          <a:p>
            <a:pPr algn="just" fontAlgn="base">
              <a:spcAft>
                <a:spcPct val="0"/>
              </a:spcAft>
            </a:pPr>
            <a:r>
              <a:rPr altLang="en-US" sz="3200" cap="none" dirty="0">
                <a:solidFill>
                  <a:srgbClr val="EA0088"/>
                </a:solidFill>
                <a:latin typeface="Trebuchet MS" pitchFamily="34" charset="0"/>
                <a:ea typeface="MS PGothic" pitchFamily="34" charset="-128"/>
              </a:rPr>
              <a:t>Example 2: Solution</a:t>
            </a:r>
          </a:p>
        </p:txBody>
      </p:sp>
      <p:sp>
        <p:nvSpPr>
          <p:cNvPr id="107521" name="Rectangle 2"/>
          <p:cNvSpPr>
            <a:spLocks noGrp="1" noChangeArrowheads="1"/>
          </p:cNvSpPr>
          <p:nvPr>
            <p:ph idx="1"/>
          </p:nvPr>
        </p:nvSpPr>
        <p:spPr>
          <a:xfrm>
            <a:off x="611560" y="1196752"/>
            <a:ext cx="7848228" cy="2514600"/>
          </a:xfrm>
        </p:spPr>
        <p:txBody>
          <a:bodyPr/>
          <a:lstStyle/>
          <a:p>
            <a:pPr marL="0" indent="0" eaLnBrk="1" hangingPunct="1">
              <a:spcAft>
                <a:spcPts val="1200"/>
              </a:spcAft>
              <a:buFont typeface="Arial" pitchFamily="34" charset="0"/>
              <a:buNone/>
            </a:pPr>
            <a:r>
              <a:rPr lang="en-US" altLang="en-US" sz="2300" dirty="0">
                <a:solidFill>
                  <a:schemeClr val="tx1">
                    <a:lumMod val="75000"/>
                    <a:lumOff val="25000"/>
                  </a:schemeClr>
                </a:solidFill>
                <a:latin typeface="Trebuchet MS" pitchFamily="34" charset="0"/>
              </a:rPr>
              <a:t>Data type</a:t>
            </a:r>
            <a:r>
              <a:rPr lang="en-US" altLang="en-US" sz="2300" dirty="0">
                <a:latin typeface="Trebuchet MS" pitchFamily="34" charset="0"/>
              </a:rPr>
              <a:t>: Numerical, single population (σ known)</a:t>
            </a:r>
          </a:p>
          <a:p>
            <a:pPr marL="0" indent="0" algn="just" eaLnBrk="1" hangingPunct="1">
              <a:spcAft>
                <a:spcPts val="1200"/>
              </a:spcAft>
              <a:buFont typeface="Arial" pitchFamily="34" charset="0"/>
              <a:buNone/>
            </a:pPr>
            <a:r>
              <a:rPr lang="en-US" altLang="en-US" sz="2300" dirty="0">
                <a:solidFill>
                  <a:schemeClr val="tx1">
                    <a:lumMod val="75000"/>
                    <a:lumOff val="25000"/>
                  </a:schemeClr>
                </a:solidFill>
                <a:latin typeface="Trebuchet MS" pitchFamily="34" charset="0"/>
              </a:rPr>
              <a:t>Problem objective</a:t>
            </a:r>
            <a:r>
              <a:rPr lang="en-US" altLang="en-US" sz="2300" dirty="0">
                <a:latin typeface="Trebuchet MS" pitchFamily="34" charset="0"/>
              </a:rPr>
              <a:t>: To draw a conclusion about the mean weights of 500g garlic packs.</a:t>
            </a:r>
          </a:p>
          <a:p>
            <a:pPr marL="0" indent="0" algn="just" eaLnBrk="1" hangingPunct="1">
              <a:spcAft>
                <a:spcPts val="1200"/>
              </a:spcAft>
              <a:buNone/>
            </a:pPr>
            <a:r>
              <a:rPr lang="en-US" altLang="en-US" sz="2300" dirty="0">
                <a:latin typeface="Trebuchet MS" pitchFamily="34" charset="0"/>
              </a:rPr>
              <a:t>We investigate whether the mean weight is </a:t>
            </a:r>
            <a:r>
              <a:rPr lang="en-US" altLang="en-US" sz="2300" i="1" dirty="0">
                <a:solidFill>
                  <a:schemeClr val="tx1">
                    <a:lumMod val="75000"/>
                    <a:lumOff val="25000"/>
                  </a:schemeClr>
                </a:solidFill>
                <a:latin typeface="Trebuchet MS" pitchFamily="34" charset="0"/>
              </a:rPr>
              <a:t>less than 500 grams</a:t>
            </a:r>
            <a:r>
              <a:rPr lang="en-US" altLang="en-US" sz="2300" dirty="0">
                <a:latin typeface="Trebuchet MS" pitchFamily="34" charset="0"/>
              </a:rPr>
              <a:t> (that is, whether the product label is unacceptable).</a:t>
            </a:r>
          </a:p>
          <a:p>
            <a:pPr marL="0" indent="0" eaLnBrk="1" hangingPunct="1">
              <a:buFont typeface="Arial" pitchFamily="34" charset="0"/>
              <a:buNone/>
            </a:pPr>
            <a:endParaRPr lang="en-US" altLang="en-US" sz="2200" dirty="0">
              <a:latin typeface="Trebuchet MS" pitchFamily="34" charset="0"/>
            </a:endParaRPr>
          </a:p>
          <a:p>
            <a:pPr marL="0" indent="0" eaLnBrk="1" hangingPunct="1">
              <a:buFont typeface="Arial" pitchFamily="34" charset="0"/>
              <a:buNone/>
            </a:pPr>
            <a:endParaRPr lang="en-US" altLang="en-US" sz="2200" dirty="0">
              <a:latin typeface="Trebuchet MS" pitchFamily="34" charset="0"/>
            </a:endParaRPr>
          </a:p>
        </p:txBody>
      </p:sp>
      <p:sp>
        <p:nvSpPr>
          <p:cNvPr id="569347" name="Text Box 3"/>
          <p:cNvSpPr txBox="1">
            <a:spLocks noChangeArrowheads="1"/>
          </p:cNvSpPr>
          <p:nvPr/>
        </p:nvSpPr>
        <p:spPr bwMode="auto">
          <a:xfrm>
            <a:off x="2498725" y="4344839"/>
            <a:ext cx="17251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2800" baseline="0" dirty="0">
                <a:latin typeface="Arial Narrow" pitchFamily="34" charset="0"/>
                <a:cs typeface="Arial" pitchFamily="34" charset="0"/>
              </a:rPr>
              <a:t>H</a:t>
            </a:r>
            <a:r>
              <a:rPr lang="en-US" altLang="en-US" sz="2800" dirty="0">
                <a:latin typeface="Arial Narrow" pitchFamily="34" charset="0"/>
                <a:cs typeface="Arial" pitchFamily="34" charset="0"/>
              </a:rPr>
              <a:t>A</a:t>
            </a:r>
            <a:r>
              <a:rPr lang="en-US" altLang="en-US" sz="2800" baseline="0" dirty="0">
                <a:latin typeface="Arial Narrow" pitchFamily="34" charset="0"/>
                <a:cs typeface="Arial" pitchFamily="34" charset="0"/>
              </a:rPr>
              <a:t>: </a:t>
            </a:r>
            <a:r>
              <a:rPr lang="en-US" altLang="en-US" sz="2800" baseline="0" dirty="0">
                <a:latin typeface="Symbol" pitchFamily="18" charset="2"/>
                <a:cs typeface="Arial" pitchFamily="34" charset="0"/>
              </a:rPr>
              <a:t>m</a:t>
            </a:r>
            <a:r>
              <a:rPr lang="en-US" altLang="en-US" sz="2800" baseline="0" dirty="0">
                <a:latin typeface="Arial Narrow" pitchFamily="34" charset="0"/>
                <a:cs typeface="Arial" pitchFamily="34" charset="0"/>
              </a:rPr>
              <a:t> &lt; 500</a:t>
            </a:r>
          </a:p>
        </p:txBody>
      </p:sp>
      <p:sp>
        <p:nvSpPr>
          <p:cNvPr id="569348" name="Text Box 4"/>
          <p:cNvSpPr txBox="1">
            <a:spLocks noChangeArrowheads="1"/>
          </p:cNvSpPr>
          <p:nvPr/>
        </p:nvSpPr>
        <p:spPr bwMode="auto">
          <a:xfrm>
            <a:off x="2498725" y="3927326"/>
            <a:ext cx="170271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2800" baseline="0" dirty="0">
                <a:latin typeface="Arial Narrow" pitchFamily="34" charset="0"/>
                <a:cs typeface="Arial" pitchFamily="34" charset="0"/>
              </a:rPr>
              <a:t>H</a:t>
            </a:r>
            <a:r>
              <a:rPr lang="en-US" altLang="en-US" sz="2800" dirty="0">
                <a:latin typeface="Arial Narrow" pitchFamily="34" charset="0"/>
                <a:cs typeface="Arial" pitchFamily="34" charset="0"/>
              </a:rPr>
              <a:t>0</a:t>
            </a:r>
            <a:r>
              <a:rPr lang="en-US" altLang="en-US" sz="2800" baseline="0" dirty="0">
                <a:latin typeface="Arial Narrow" pitchFamily="34" charset="0"/>
                <a:cs typeface="Arial" pitchFamily="34" charset="0"/>
              </a:rPr>
              <a:t>: </a:t>
            </a:r>
            <a:r>
              <a:rPr lang="en-US" altLang="en-US" sz="2800" baseline="0" dirty="0">
                <a:latin typeface="Symbol" pitchFamily="18" charset="2"/>
                <a:cs typeface="Arial" pitchFamily="34" charset="0"/>
              </a:rPr>
              <a:t>m</a:t>
            </a:r>
            <a:r>
              <a:rPr lang="en-US" altLang="en-US" sz="2800" baseline="0" dirty="0">
                <a:latin typeface="Arial Narrow" pitchFamily="34" charset="0"/>
                <a:cs typeface="Arial" pitchFamily="34" charset="0"/>
              </a:rPr>
              <a:t> = 500</a:t>
            </a:r>
          </a:p>
        </p:txBody>
      </p:sp>
      <p:sp>
        <p:nvSpPr>
          <p:cNvPr id="569354" name="Line 10"/>
          <p:cNvSpPr>
            <a:spLocks noChangeShapeType="1"/>
          </p:cNvSpPr>
          <p:nvPr/>
        </p:nvSpPr>
        <p:spPr bwMode="auto">
          <a:xfrm flipH="1" flipV="1">
            <a:off x="1743075" y="4527401"/>
            <a:ext cx="695325" cy="161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569355" name="Text Box 11"/>
          <p:cNvSpPr txBox="1">
            <a:spLocks noChangeArrowheads="1"/>
          </p:cNvSpPr>
          <p:nvPr/>
        </p:nvSpPr>
        <p:spPr bwMode="auto">
          <a:xfrm>
            <a:off x="1524000" y="4155926"/>
            <a:ext cx="755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baseline="0" dirty="0">
                <a:latin typeface="Arial Narrow" pitchFamily="34" charset="0"/>
                <a:cs typeface="Arial" pitchFamily="34" charset="0"/>
              </a:rPr>
              <a:t>Then</a:t>
            </a:r>
          </a:p>
        </p:txBody>
      </p:sp>
      <p:sp>
        <p:nvSpPr>
          <p:cNvPr id="569356" name="Line 12"/>
          <p:cNvSpPr>
            <a:spLocks noChangeShapeType="1"/>
          </p:cNvSpPr>
          <p:nvPr/>
        </p:nvSpPr>
        <p:spPr bwMode="auto">
          <a:xfrm flipV="1">
            <a:off x="2209800" y="4222601"/>
            <a:ext cx="363538" cy="85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569359" name="Text Box 15"/>
          <p:cNvSpPr txBox="1">
            <a:spLocks noChangeArrowheads="1"/>
          </p:cNvSpPr>
          <p:nvPr/>
        </p:nvSpPr>
        <p:spPr bwMode="auto">
          <a:xfrm>
            <a:off x="5364088" y="4317546"/>
            <a:ext cx="1677062" cy="400110"/>
          </a:xfrm>
          <a:prstGeom prst="rect">
            <a:avLst/>
          </a:prstGeom>
          <a:solidFill>
            <a:srgbClr val="CCFFCC"/>
          </a:solidFill>
          <a:ln w="9525">
            <a:solidFill>
              <a:schemeClr val="tx1"/>
            </a:solidFill>
            <a:miter lim="800000"/>
            <a:headEnd/>
            <a:tailEnd/>
          </a:ln>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2000" baseline="0" dirty="0">
                <a:latin typeface="Arial Narrow" pitchFamily="34" charset="0"/>
                <a:cs typeface="Arial" pitchFamily="34" charset="0"/>
              </a:rPr>
              <a:t>Left one-tail test</a:t>
            </a:r>
          </a:p>
        </p:txBody>
      </p:sp>
      <p:sp>
        <p:nvSpPr>
          <p:cNvPr id="569360" name="Line 16"/>
          <p:cNvSpPr>
            <a:spLocks noChangeShapeType="1"/>
          </p:cNvSpPr>
          <p:nvPr/>
        </p:nvSpPr>
        <p:spPr bwMode="auto">
          <a:xfrm flipH="1">
            <a:off x="4223877" y="4565362"/>
            <a:ext cx="1140211" cy="47764"/>
          </a:xfrm>
          <a:prstGeom prst="line">
            <a:avLst/>
          </a:prstGeom>
          <a:noFill/>
          <a:ln w="9525">
            <a:solidFill>
              <a:srgbClr val="A5002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18"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55</a:t>
            </a:fld>
            <a:endParaRPr lang="en-AU" altLang="en-US" sz="1400" b="1" baseline="0" dirty="0">
              <a:latin typeface="Trebuchet MS" pitchFamily="34" charset="0"/>
            </a:endParaRPr>
          </a:p>
        </p:txBody>
      </p:sp>
      <mc:AlternateContent xmlns:mc="http://schemas.openxmlformats.org/markup-compatibility/2006" xmlns:a14="http://schemas.microsoft.com/office/drawing/2010/main">
        <mc:Choice Requires="a14">
          <p:sp>
            <p:nvSpPr>
              <p:cNvPr id="12" name="Rectangle 2"/>
              <p:cNvSpPr txBox="1">
                <a:spLocks noChangeArrowheads="1"/>
              </p:cNvSpPr>
              <p:nvPr/>
            </p:nvSpPr>
            <p:spPr bwMode="auto">
              <a:xfrm>
                <a:off x="611560" y="5149156"/>
                <a:ext cx="8604448" cy="65610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Arial"/>
                    <a:ea typeface="ＭＳ Ｐゴシック" pitchFamily="34" charset="-128"/>
                    <a:cs typeface="Arial"/>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Arial"/>
                    <a:ea typeface="ＭＳ Ｐゴシック" pitchFamily="34" charset="-128"/>
                    <a:cs typeface="Arial"/>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pitchFamily="34" charset="-128"/>
                    <a:cs typeface="Arial"/>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ＭＳ Ｐゴシック" pitchFamily="34" charset="-128"/>
                    <a:cs typeface="Arial"/>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ＭＳ Ｐゴシック"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Aft>
                    <a:spcPts val="1200"/>
                  </a:spcAft>
                  <a:buFont typeface="Arial" pitchFamily="34" charset="0"/>
                  <a:buNone/>
                </a:pPr>
                <a:r>
                  <a:rPr lang="en-US" altLang="en-US" sz="2300" baseline="0" dirty="0">
                    <a:latin typeface="Trebuchet MS" pitchFamily="34" charset="0"/>
                  </a:rPr>
                  <a:t>Based on the given data, sample mean </a:t>
                </a:r>
                <a14:m>
                  <m:oMath xmlns:m="http://schemas.openxmlformats.org/officeDocument/2006/math">
                    <m:acc>
                      <m:accPr>
                        <m:chr m:val="̅"/>
                        <m:ctrlPr>
                          <a:rPr lang="en-US" altLang="en-US" sz="2300" i="1" baseline="0" smtClean="0">
                            <a:latin typeface="Cambria Math" panose="02040503050406030204" pitchFamily="18" charset="0"/>
                          </a:rPr>
                        </m:ctrlPr>
                      </m:accPr>
                      <m:e>
                        <m:r>
                          <a:rPr lang="en-AU" altLang="en-US" sz="2300" b="0" i="1" baseline="0" smtClean="0">
                            <a:latin typeface="Cambria Math"/>
                          </a:rPr>
                          <m:t>𝑋</m:t>
                        </m:r>
                      </m:e>
                    </m:acc>
                  </m:oMath>
                </a14:m>
                <a:r>
                  <a:rPr lang="en-US" altLang="en-US" sz="2300" baseline="0" dirty="0">
                    <a:latin typeface="Trebuchet MS" pitchFamily="34" charset="0"/>
                  </a:rPr>
                  <a:t> = 499.76.</a:t>
                </a:r>
              </a:p>
            </p:txBody>
          </p:sp>
        </mc:Choice>
        <mc:Fallback xmlns="">
          <p:sp>
            <p:nvSpPr>
              <p:cNvPr id="12" name="Rectangle 2"/>
              <p:cNvSpPr txBox="1">
                <a:spLocks noRot="1" noChangeAspect="1" noMove="1" noResize="1" noEditPoints="1" noAdjustHandles="1" noChangeArrowheads="1" noChangeShapeType="1" noTextEdit="1"/>
              </p:cNvSpPr>
              <p:nvPr/>
            </p:nvSpPr>
            <p:spPr bwMode="auto">
              <a:xfrm>
                <a:off x="611560" y="5149156"/>
                <a:ext cx="8604448" cy="656108"/>
              </a:xfrm>
              <a:prstGeom prst="rect">
                <a:avLst/>
              </a:prstGeom>
              <a:blipFill rotWithShape="1">
                <a:blip r:embed="rId3" cstate="print"/>
                <a:stretch>
                  <a:fillRect l="-992" t="-6542"/>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AU">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93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2" fill="hold" grpId="0" nodeType="clickEffect">
                                  <p:stCondLst>
                                    <p:cond delay="0"/>
                                  </p:stCondLst>
                                  <p:childTnLst>
                                    <p:set>
                                      <p:cBhvr>
                                        <p:cTn id="10" dur="1" fill="hold">
                                          <p:stCondLst>
                                            <p:cond delay="0"/>
                                          </p:stCondLst>
                                        </p:cTn>
                                        <p:tgtEl>
                                          <p:spTgt spid="569354"/>
                                        </p:tgtEl>
                                        <p:attrNameLst>
                                          <p:attrName>style.visibility</p:attrName>
                                        </p:attrNameLst>
                                      </p:cBhvr>
                                      <p:to>
                                        <p:strVal val="visible"/>
                                      </p:to>
                                    </p:set>
                                    <p:animEffect transition="in" filter="wipe(right)">
                                      <p:cBhvr>
                                        <p:cTn id="11" dur="500"/>
                                        <p:tgtEl>
                                          <p:spTgt spid="569354"/>
                                        </p:tgtEl>
                                      </p:cBhvr>
                                    </p:animEffect>
                                  </p:childTnLst>
                                </p:cTn>
                              </p:par>
                            </p:childTnLst>
                          </p:cTn>
                        </p:par>
                        <p:par>
                          <p:cTn id="12" fill="hold" nodeType="afterGroup">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569355"/>
                                        </p:tgtEl>
                                        <p:attrNameLst>
                                          <p:attrName>style.visibility</p:attrName>
                                        </p:attrNameLst>
                                      </p:cBhvr>
                                      <p:to>
                                        <p:strVal val="visible"/>
                                      </p:to>
                                    </p:set>
                                    <p:animEffect transition="in" filter="wipe(left)">
                                      <p:cBhvr>
                                        <p:cTn id="15" dur="500"/>
                                        <p:tgtEl>
                                          <p:spTgt spid="569355"/>
                                        </p:tgtEl>
                                      </p:cBhvr>
                                    </p:animEffect>
                                  </p:childTnLst>
                                </p:cTn>
                              </p:par>
                            </p:childTnLst>
                          </p:cTn>
                        </p:par>
                        <p:par>
                          <p:cTn id="16" fill="hold" nodeType="afterGroup">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569356"/>
                                        </p:tgtEl>
                                        <p:attrNameLst>
                                          <p:attrName>style.visibility</p:attrName>
                                        </p:attrNameLst>
                                      </p:cBhvr>
                                      <p:to>
                                        <p:strVal val="visible"/>
                                      </p:to>
                                    </p:set>
                                    <p:animEffect transition="in" filter="wipe(left)">
                                      <p:cBhvr>
                                        <p:cTn id="19" dur="500"/>
                                        <p:tgtEl>
                                          <p:spTgt spid="569356"/>
                                        </p:tgtEl>
                                      </p:cBhvr>
                                    </p:animEffect>
                                  </p:childTnLst>
                                </p:cTn>
                              </p:par>
                            </p:childTnLst>
                          </p:cTn>
                        </p:par>
                        <p:par>
                          <p:cTn id="20" fill="hold" nodeType="afterGroup">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569348"/>
                                        </p:tgtEl>
                                        <p:attrNameLst>
                                          <p:attrName>style.visibility</p:attrName>
                                        </p:attrNameLst>
                                      </p:cBhvr>
                                      <p:to>
                                        <p:strVal val="visible"/>
                                      </p:to>
                                    </p:set>
                                    <p:animEffect transition="in" filter="wipe(left)">
                                      <p:cBhvr>
                                        <p:cTn id="23" dur="500"/>
                                        <p:tgtEl>
                                          <p:spTgt spid="569348"/>
                                        </p:tgtEl>
                                      </p:cBhvr>
                                    </p:animEffect>
                                  </p:childTnLst>
                                </p:cTn>
                              </p:par>
                            </p:childTnLst>
                          </p:cTn>
                        </p:par>
                        <p:par>
                          <p:cTn id="24" fill="hold" nodeType="afterGroup">
                            <p:stCondLst>
                              <p:cond delay="2000"/>
                            </p:stCondLst>
                            <p:childTnLst>
                              <p:par>
                                <p:cTn id="25" presetID="1" presetClass="entr" presetSubtype="0" fill="hold" grpId="0" nodeType="afterEffect">
                                  <p:stCondLst>
                                    <p:cond delay="0"/>
                                  </p:stCondLst>
                                  <p:childTnLst>
                                    <p:set>
                                      <p:cBhvr>
                                        <p:cTn id="26" dur="1" fill="hold">
                                          <p:stCondLst>
                                            <p:cond delay="499"/>
                                          </p:stCondLst>
                                        </p:cTn>
                                        <p:tgtEl>
                                          <p:spTgt spid="569359"/>
                                        </p:tgtEl>
                                        <p:attrNameLst>
                                          <p:attrName>style.visibility</p:attrName>
                                        </p:attrNameLst>
                                      </p:cBhvr>
                                      <p:to>
                                        <p:strVal val="visible"/>
                                      </p:to>
                                    </p:set>
                                  </p:childTnLst>
                                </p:cTn>
                              </p:par>
                            </p:childTnLst>
                          </p:cTn>
                        </p:par>
                        <p:par>
                          <p:cTn id="27" fill="hold" nodeType="afterGroup">
                            <p:stCondLst>
                              <p:cond delay="2500"/>
                            </p:stCondLst>
                            <p:childTnLst>
                              <p:par>
                                <p:cTn id="28" presetID="1" presetClass="entr" presetSubtype="0" fill="hold" grpId="0" nodeType="afterEffect">
                                  <p:stCondLst>
                                    <p:cond delay="0"/>
                                  </p:stCondLst>
                                  <p:childTnLst>
                                    <p:set>
                                      <p:cBhvr>
                                        <p:cTn id="29" dur="1" fill="hold">
                                          <p:stCondLst>
                                            <p:cond delay="499"/>
                                          </p:stCondLst>
                                        </p:cTn>
                                        <p:tgtEl>
                                          <p:spTgt spid="56936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47" grpId="0" autoUpdateAnimBg="0"/>
      <p:bldP spid="569348" grpId="0" autoUpdateAnimBg="0"/>
      <p:bldP spid="569354" grpId="0" animBg="1"/>
      <p:bldP spid="569355" grpId="0" autoUpdateAnimBg="0"/>
      <p:bldP spid="569356" grpId="0" animBg="1"/>
      <p:bldP spid="569359" grpId="0" animBg="1" autoUpdateAnimBg="0"/>
      <p:bldP spid="569360" grpId="0" animBg="1"/>
      <p:bldP spid="1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704" name="Title 1"/>
          <p:cNvSpPr>
            <a:spLocks noGrp="1"/>
          </p:cNvSpPr>
          <p:nvPr>
            <p:ph type="title"/>
          </p:nvPr>
        </p:nvSpPr>
        <p:spPr bwMode="auto">
          <a:xfrm>
            <a:off x="457200" y="115888"/>
            <a:ext cx="8229600" cy="884237"/>
          </a:xfrm>
          <a:noFill/>
          <a:extLst>
            <a:ext uri="{909E8E84-426E-40DD-AFC4-6F175D3DCCD1}">
              <a14:hiddenFill xmlns:a14="http://schemas.microsoft.com/office/drawing/2010/main">
                <a:solidFill>
                  <a:srgbClr val="FFFFFF"/>
                </a:solidFill>
              </a14:hiddenFill>
            </a:ext>
          </a:extLst>
        </p:spPr>
        <p:txBody>
          <a:bodyPr wrap="square" numCol="1" anchorCtr="0" compatLnSpc="1">
            <a:prstTxWarp prst="textNoShape">
              <a:avLst/>
            </a:prstTxWarp>
          </a:bodyPr>
          <a:lstStyle/>
          <a:p>
            <a:pPr algn="just" fontAlgn="base">
              <a:spcAft>
                <a:spcPct val="0"/>
              </a:spcAft>
            </a:pPr>
            <a:r>
              <a:rPr altLang="en-US" sz="3200" cap="none" dirty="0">
                <a:solidFill>
                  <a:srgbClr val="EA0088"/>
                </a:solidFill>
                <a:latin typeface="Trebuchet MS" pitchFamily="34" charset="0"/>
                <a:ea typeface="MS PGothic" pitchFamily="34" charset="-128"/>
              </a:rPr>
              <a:t>Example 2: Solution</a:t>
            </a:r>
            <a:r>
              <a:rPr lang="en-AU" altLang="en-US" sz="3200" cap="none" dirty="0">
                <a:solidFill>
                  <a:srgbClr val="EA0088"/>
                </a:solidFill>
                <a:latin typeface="Trebuchet MS" pitchFamily="34" charset="0"/>
                <a:ea typeface="MS PGothic" pitchFamily="34" charset="-128"/>
              </a:rPr>
              <a:t>…</a:t>
            </a:r>
            <a:endParaRPr altLang="en-US" sz="3200" cap="none" dirty="0">
              <a:solidFill>
                <a:srgbClr val="EA0088"/>
              </a:solidFill>
              <a:latin typeface="Trebuchet MS" pitchFamily="34" charset="0"/>
              <a:ea typeface="MS PGothic" pitchFamily="34" charset="-128"/>
            </a:endParaRPr>
          </a:p>
        </p:txBody>
      </p:sp>
      <p:sp>
        <p:nvSpPr>
          <p:cNvPr id="107521" name="Rectangle 2"/>
          <p:cNvSpPr>
            <a:spLocks noGrp="1" noChangeArrowheads="1"/>
          </p:cNvSpPr>
          <p:nvPr>
            <p:ph idx="1"/>
          </p:nvPr>
        </p:nvSpPr>
        <p:spPr>
          <a:xfrm>
            <a:off x="535930" y="1133474"/>
            <a:ext cx="7989888" cy="4455765"/>
          </a:xfrm>
        </p:spPr>
        <p:txBody>
          <a:bodyPr/>
          <a:lstStyle/>
          <a:p>
            <a:pPr marL="457200" indent="-457200" eaLnBrk="1" hangingPunct="1">
              <a:buFont typeface="Arial" pitchFamily="34" charset="0"/>
              <a:buAutoNum type="arabicPeriod"/>
            </a:pPr>
            <a:r>
              <a:rPr lang="en-US" altLang="en-US" sz="2400" dirty="0">
                <a:latin typeface="Trebuchet MS" pitchFamily="34" charset="0"/>
              </a:rPr>
              <a:t>Our hypotheses</a:t>
            </a:r>
          </a:p>
          <a:p>
            <a:pPr marL="457200" indent="-457200" eaLnBrk="1" hangingPunct="1">
              <a:buFont typeface="Arial" pitchFamily="34" charset="0"/>
              <a:buAutoNum type="arabicPeriod"/>
            </a:pPr>
            <a:endParaRPr lang="en-US" altLang="en-US" sz="2400" dirty="0">
              <a:latin typeface="Trebuchet MS" pitchFamily="34" charset="0"/>
            </a:endParaRPr>
          </a:p>
          <a:p>
            <a:pPr marL="0" indent="0" eaLnBrk="1" hangingPunct="1">
              <a:buFont typeface="Arial" pitchFamily="34" charset="0"/>
              <a:buNone/>
            </a:pPr>
            <a:endParaRPr lang="en-US" altLang="en-US" sz="2400" dirty="0">
              <a:latin typeface="Trebuchet MS" pitchFamily="34" charset="0"/>
            </a:endParaRPr>
          </a:p>
          <a:p>
            <a:pPr marL="0" indent="0" eaLnBrk="1" hangingPunct="1">
              <a:spcAft>
                <a:spcPts val="1800"/>
              </a:spcAft>
              <a:buFont typeface="Arial" pitchFamily="34" charset="0"/>
              <a:buNone/>
            </a:pPr>
            <a:endParaRPr lang="en-US" altLang="en-US" sz="2400" dirty="0">
              <a:latin typeface="Trebuchet MS" pitchFamily="34" charset="0"/>
            </a:endParaRPr>
          </a:p>
          <a:p>
            <a:pPr marL="0" indent="0" eaLnBrk="1" hangingPunct="1">
              <a:buFont typeface="Arial" pitchFamily="34" charset="0"/>
              <a:buNone/>
            </a:pPr>
            <a:r>
              <a:rPr lang="en-US" altLang="en-US" sz="2400" dirty="0">
                <a:latin typeface="Trebuchet MS" pitchFamily="34" charset="0"/>
              </a:rPr>
              <a:t>2. The test statistic is:</a:t>
            </a:r>
          </a:p>
          <a:p>
            <a:pPr marL="0" indent="0" eaLnBrk="1" hangingPunct="1">
              <a:buFont typeface="Arial" pitchFamily="34" charset="0"/>
              <a:buNone/>
            </a:pPr>
            <a:endParaRPr lang="en-US" altLang="en-US" sz="2400" dirty="0">
              <a:latin typeface="Trebuchet MS" pitchFamily="34" charset="0"/>
            </a:endParaRPr>
          </a:p>
          <a:p>
            <a:pPr marL="0" indent="0" eaLnBrk="1" hangingPunct="1">
              <a:spcAft>
                <a:spcPts val="1800"/>
              </a:spcAft>
              <a:buFont typeface="Arial" pitchFamily="34" charset="0"/>
              <a:buNone/>
            </a:pPr>
            <a:endParaRPr lang="en-US" altLang="en-US" sz="2400" dirty="0">
              <a:latin typeface="Trebuchet MS" pitchFamily="34" charset="0"/>
            </a:endParaRPr>
          </a:p>
          <a:p>
            <a:pPr marL="0" indent="0" eaLnBrk="1" hangingPunct="1">
              <a:buFont typeface="Arial" pitchFamily="34" charset="0"/>
              <a:buNone/>
            </a:pPr>
            <a:r>
              <a:rPr lang="en-US" altLang="en-US" sz="2400" dirty="0">
                <a:latin typeface="Trebuchet MS" pitchFamily="34" charset="0"/>
              </a:rPr>
              <a:t>5.	Value of the test statistic under H</a:t>
            </a:r>
            <a:r>
              <a:rPr lang="en-US" altLang="en-US" sz="2400" baseline="-25000" dirty="0">
                <a:latin typeface="Trebuchet MS" pitchFamily="34" charset="0"/>
              </a:rPr>
              <a:t>o</a:t>
            </a:r>
            <a:r>
              <a:rPr lang="en-US" altLang="en-US" sz="2400" dirty="0">
                <a:latin typeface="Trebuchet MS" pitchFamily="34" charset="0"/>
              </a:rPr>
              <a:t>:</a:t>
            </a:r>
          </a:p>
        </p:txBody>
      </p:sp>
      <p:sp>
        <p:nvSpPr>
          <p:cNvPr id="569348" name="Text Box 4"/>
          <p:cNvSpPr txBox="1">
            <a:spLocks noChangeArrowheads="1"/>
          </p:cNvSpPr>
          <p:nvPr/>
        </p:nvSpPr>
        <p:spPr bwMode="auto">
          <a:xfrm>
            <a:off x="1524000" y="1683965"/>
            <a:ext cx="172515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2800" baseline="0" dirty="0">
                <a:latin typeface="Arial Narrow" pitchFamily="34" charset="0"/>
                <a:cs typeface="Arial" pitchFamily="34" charset="0"/>
              </a:rPr>
              <a:t>H</a:t>
            </a:r>
            <a:r>
              <a:rPr lang="en-US" altLang="en-US" sz="2800" dirty="0">
                <a:latin typeface="Arial Narrow" pitchFamily="34" charset="0"/>
                <a:cs typeface="Arial" pitchFamily="34" charset="0"/>
              </a:rPr>
              <a:t>0</a:t>
            </a:r>
            <a:r>
              <a:rPr lang="en-US" altLang="en-US" sz="2800" baseline="0" dirty="0">
                <a:latin typeface="Arial Narrow" pitchFamily="34" charset="0"/>
                <a:cs typeface="Arial" pitchFamily="34" charset="0"/>
              </a:rPr>
              <a:t>: </a:t>
            </a:r>
            <a:r>
              <a:rPr lang="en-US" altLang="en-US" sz="2800" baseline="0" dirty="0">
                <a:latin typeface="Symbol" pitchFamily="18" charset="2"/>
                <a:cs typeface="Arial" pitchFamily="34" charset="0"/>
              </a:rPr>
              <a:t>m</a:t>
            </a:r>
            <a:r>
              <a:rPr lang="en-US" altLang="en-US" sz="2800" baseline="0" dirty="0">
                <a:latin typeface="Arial Narrow" pitchFamily="34" charset="0"/>
                <a:cs typeface="Arial" pitchFamily="34" charset="0"/>
              </a:rPr>
              <a:t> = 500</a:t>
            </a:r>
          </a:p>
          <a:p>
            <a:r>
              <a:rPr lang="en-US" altLang="en-US" sz="2800" baseline="0" dirty="0">
                <a:latin typeface="Arial Narrow" pitchFamily="34" charset="0"/>
                <a:cs typeface="Arial" pitchFamily="34" charset="0"/>
              </a:rPr>
              <a:t>H</a:t>
            </a:r>
            <a:r>
              <a:rPr lang="en-US" altLang="en-US" sz="2800" dirty="0">
                <a:latin typeface="Arial Narrow" pitchFamily="34" charset="0"/>
                <a:cs typeface="Arial" pitchFamily="34" charset="0"/>
              </a:rPr>
              <a:t>A</a:t>
            </a:r>
            <a:r>
              <a:rPr lang="en-US" altLang="en-US" sz="2800" baseline="0" dirty="0">
                <a:latin typeface="Arial Narrow" pitchFamily="34" charset="0"/>
                <a:cs typeface="Arial" pitchFamily="34" charset="0"/>
              </a:rPr>
              <a:t>: </a:t>
            </a:r>
            <a:r>
              <a:rPr lang="en-US" altLang="en-US" sz="2800" baseline="0" dirty="0">
                <a:latin typeface="Symbol" pitchFamily="18" charset="2"/>
                <a:cs typeface="Arial" pitchFamily="34" charset="0"/>
              </a:rPr>
              <a:t>m</a:t>
            </a:r>
            <a:r>
              <a:rPr lang="en-US" altLang="en-US" sz="2800" baseline="0" dirty="0">
                <a:latin typeface="Arial Narrow" pitchFamily="34" charset="0"/>
                <a:cs typeface="Arial" pitchFamily="34" charset="0"/>
              </a:rPr>
              <a:t> &lt; 500</a:t>
            </a:r>
          </a:p>
        </p:txBody>
      </p:sp>
      <p:graphicFrame>
        <p:nvGraphicFramePr>
          <p:cNvPr id="114693" name="Object 7"/>
          <p:cNvGraphicFramePr>
            <a:graphicFrameLocks noChangeAspect="1"/>
          </p:cNvGraphicFramePr>
          <p:nvPr>
            <p:extLst>
              <p:ext uri="{D42A27DB-BD31-4B8C-83A1-F6EECF244321}">
                <p14:modId xmlns:p14="http://schemas.microsoft.com/office/powerpoint/2010/main" val="3747658742"/>
              </p:ext>
            </p:extLst>
          </p:nvPr>
        </p:nvGraphicFramePr>
        <p:xfrm>
          <a:off x="1006475" y="3516313"/>
          <a:ext cx="3043238" cy="808037"/>
        </p:xfrm>
        <a:graphic>
          <a:graphicData uri="http://schemas.openxmlformats.org/presentationml/2006/ole">
            <mc:AlternateContent xmlns:mc="http://schemas.openxmlformats.org/markup-compatibility/2006">
              <mc:Choice xmlns:v="urn:schemas-microsoft-com:vml" Requires="v">
                <p:oleObj spid="_x0000_s208051" name="Equation" r:id="rId4" imgW="1574640" imgH="419040" progId="Equation.DSMT4">
                  <p:embed/>
                </p:oleObj>
              </mc:Choice>
              <mc:Fallback>
                <p:oleObj name="Equation" r:id="rId4" imgW="1574640" imgH="419040" progId="Equation.DSMT4">
                  <p:embed/>
                  <p:pic>
                    <p:nvPicPr>
                      <p:cNvPr id="0" name="Picture 131"/>
                      <p:cNvPicPr>
                        <a:picLocks noChangeAspect="1" noChangeArrowheads="1"/>
                      </p:cNvPicPr>
                      <p:nvPr/>
                    </p:nvPicPr>
                    <p:blipFill>
                      <a:blip r:embed="rId5"/>
                      <a:srcRect/>
                      <a:stretch>
                        <a:fillRect/>
                      </a:stretch>
                    </p:blipFill>
                    <p:spPr bwMode="auto">
                      <a:xfrm>
                        <a:off x="1006475" y="3516313"/>
                        <a:ext cx="3043238" cy="808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9352" name="Text Box 8"/>
          <p:cNvSpPr txBox="1">
            <a:spLocks noChangeArrowheads="1"/>
          </p:cNvSpPr>
          <p:nvPr/>
        </p:nvSpPr>
        <p:spPr bwMode="auto">
          <a:xfrm>
            <a:off x="4255030" y="1330755"/>
            <a:ext cx="47926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baseline="0" dirty="0">
                <a:latin typeface="Trebuchet MS" pitchFamily="34" charset="0"/>
              </a:rPr>
              <a:t>3. Level of significance: </a:t>
            </a:r>
            <a:r>
              <a:rPr lang="en-US" altLang="en-US" baseline="0" dirty="0">
                <a:latin typeface="Trebuchet MS" pitchFamily="34" charset="0"/>
                <a:sym typeface="Symbol"/>
              </a:rPr>
              <a:t></a:t>
            </a:r>
            <a:r>
              <a:rPr lang="en-US" altLang="en-US" baseline="0" dirty="0">
                <a:latin typeface="Trebuchet MS" pitchFamily="34" charset="0"/>
              </a:rPr>
              <a:t> = 0.05</a:t>
            </a:r>
            <a:endParaRPr lang="en-US" altLang="en-US" baseline="0" dirty="0">
              <a:solidFill>
                <a:schemeClr val="accent2"/>
              </a:solidFill>
              <a:latin typeface="Trebuchet MS" pitchFamily="34" charset="0"/>
            </a:endParaRPr>
          </a:p>
        </p:txBody>
      </p:sp>
      <p:sp>
        <p:nvSpPr>
          <p:cNvPr id="569353" name="Text Box 9"/>
          <p:cNvSpPr txBox="1">
            <a:spLocks noChangeArrowheads="1"/>
          </p:cNvSpPr>
          <p:nvPr/>
        </p:nvSpPr>
        <p:spPr bwMode="auto">
          <a:xfrm>
            <a:off x="4210979" y="2847449"/>
            <a:ext cx="49891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baseline="0" dirty="0">
                <a:latin typeface="Trebuchet MS" pitchFamily="34" charset="0"/>
              </a:rPr>
              <a:t>Reject H</a:t>
            </a:r>
            <a:r>
              <a:rPr lang="en-US" altLang="en-US" dirty="0">
                <a:latin typeface="Trebuchet MS" pitchFamily="34" charset="0"/>
              </a:rPr>
              <a:t>o</a:t>
            </a:r>
            <a:r>
              <a:rPr lang="en-US" altLang="en-US" baseline="0" dirty="0">
                <a:latin typeface="Trebuchet MS" pitchFamily="34" charset="0"/>
              </a:rPr>
              <a:t> if Z &lt; – z</a:t>
            </a:r>
            <a:r>
              <a:rPr lang="en-US" altLang="en-US" dirty="0">
                <a:latin typeface="Trebuchet MS" pitchFamily="34" charset="0"/>
                <a:sym typeface="Symbol"/>
              </a:rPr>
              <a:t></a:t>
            </a:r>
            <a:r>
              <a:rPr lang="en-US" altLang="en-US" dirty="0">
                <a:latin typeface="Trebuchet MS" pitchFamily="34" charset="0"/>
              </a:rPr>
              <a:t> </a:t>
            </a:r>
            <a:r>
              <a:rPr lang="en-US" altLang="en-US" baseline="0" dirty="0">
                <a:latin typeface="Trebuchet MS" pitchFamily="34" charset="0"/>
              </a:rPr>
              <a:t>= -1.645</a:t>
            </a:r>
          </a:p>
          <a:p>
            <a:pPr algn="ctr"/>
            <a:r>
              <a:rPr lang="en-US" altLang="en-US" baseline="0" dirty="0">
                <a:solidFill>
                  <a:schemeClr val="accent2"/>
                </a:solidFill>
                <a:latin typeface="Trebuchet MS" pitchFamily="34" charset="0"/>
              </a:rPr>
              <a:t>(or </a:t>
            </a:r>
            <a:r>
              <a:rPr lang="en-US" altLang="en-US" baseline="0" dirty="0">
                <a:latin typeface="Trebuchet MS" pitchFamily="34" charset="0"/>
              </a:rPr>
              <a:t>Reject H</a:t>
            </a:r>
            <a:r>
              <a:rPr lang="en-US" altLang="en-US" dirty="0">
                <a:latin typeface="Trebuchet MS" pitchFamily="34" charset="0"/>
              </a:rPr>
              <a:t>o</a:t>
            </a:r>
            <a:r>
              <a:rPr lang="en-US" altLang="en-US" baseline="0" dirty="0">
                <a:latin typeface="Trebuchet MS" pitchFamily="34" charset="0"/>
              </a:rPr>
              <a:t> if </a:t>
            </a:r>
            <a:r>
              <a:rPr lang="en-US" altLang="en-US" i="1" baseline="0" dirty="0">
                <a:latin typeface="Trebuchet MS" pitchFamily="34" charset="0"/>
              </a:rPr>
              <a:t>p</a:t>
            </a:r>
            <a:r>
              <a:rPr lang="en-US" altLang="en-US" baseline="0" dirty="0">
                <a:latin typeface="Trebuchet MS" pitchFamily="34" charset="0"/>
              </a:rPr>
              <a:t>-value &lt; </a:t>
            </a:r>
            <a:r>
              <a:rPr lang="en-US" altLang="en-US" baseline="0" dirty="0">
                <a:latin typeface="Trebuchet MS" pitchFamily="34" charset="0"/>
                <a:sym typeface="Symbol"/>
              </a:rPr>
              <a:t> = 0.05)</a:t>
            </a:r>
            <a:endParaRPr lang="en-US" altLang="en-US" baseline="0" dirty="0">
              <a:solidFill>
                <a:schemeClr val="accent2"/>
              </a:solidFill>
              <a:latin typeface="Trebuchet MS" pitchFamily="34" charset="0"/>
            </a:endParaRPr>
          </a:p>
        </p:txBody>
      </p:sp>
      <p:sp>
        <p:nvSpPr>
          <p:cNvPr id="569357" name="Line 13"/>
          <p:cNvSpPr>
            <a:spLocks noChangeShapeType="1"/>
          </p:cNvSpPr>
          <p:nvPr/>
        </p:nvSpPr>
        <p:spPr bwMode="auto">
          <a:xfrm>
            <a:off x="4255030" y="1287463"/>
            <a:ext cx="0" cy="297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69359" name="Text Box 15"/>
          <p:cNvSpPr txBox="1">
            <a:spLocks noChangeArrowheads="1"/>
          </p:cNvSpPr>
          <p:nvPr/>
        </p:nvSpPr>
        <p:spPr bwMode="auto">
          <a:xfrm>
            <a:off x="2267744" y="2708920"/>
            <a:ext cx="1677062" cy="400110"/>
          </a:xfrm>
          <a:prstGeom prst="rect">
            <a:avLst/>
          </a:prstGeom>
          <a:solidFill>
            <a:srgbClr val="CCFFCC"/>
          </a:solidFill>
          <a:ln w="9525">
            <a:solidFill>
              <a:schemeClr val="tx1"/>
            </a:solidFill>
            <a:miter lim="800000"/>
            <a:headEnd/>
            <a:tailEnd/>
          </a:ln>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2000" baseline="0" dirty="0">
                <a:latin typeface="Arial Narrow" pitchFamily="34" charset="0"/>
                <a:cs typeface="Arial" pitchFamily="34" charset="0"/>
              </a:rPr>
              <a:t>Left one-tail test</a:t>
            </a:r>
          </a:p>
        </p:txBody>
      </p:sp>
      <p:sp>
        <p:nvSpPr>
          <p:cNvPr id="569360" name="Line 16"/>
          <p:cNvSpPr>
            <a:spLocks noChangeShapeType="1"/>
          </p:cNvSpPr>
          <p:nvPr/>
        </p:nvSpPr>
        <p:spPr bwMode="auto">
          <a:xfrm flipH="1" flipV="1">
            <a:off x="3178696" y="2365703"/>
            <a:ext cx="457200" cy="228600"/>
          </a:xfrm>
          <a:prstGeom prst="line">
            <a:avLst/>
          </a:prstGeom>
          <a:noFill/>
          <a:ln w="9525">
            <a:solidFill>
              <a:srgbClr val="A5002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102417" name="Text Box 13"/>
          <p:cNvSpPr txBox="1">
            <a:spLocks noChangeArrowheads="1"/>
          </p:cNvSpPr>
          <p:nvPr/>
        </p:nvSpPr>
        <p:spPr bwMode="auto">
          <a:xfrm>
            <a:off x="4255030" y="2328864"/>
            <a:ext cx="24320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baseline="0" dirty="0">
                <a:latin typeface="Trebuchet MS" pitchFamily="34" charset="0"/>
              </a:rPr>
              <a:t>4. Decision rule </a:t>
            </a:r>
          </a:p>
        </p:txBody>
      </p:sp>
      <p:sp>
        <p:nvSpPr>
          <p:cNvPr id="18"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56</a:t>
            </a:fld>
            <a:endParaRPr lang="en-AU" altLang="en-US" sz="1400" b="1" baseline="0" dirty="0">
              <a:latin typeface="Trebuchet MS" pitchFamily="34"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631962369"/>
              </p:ext>
            </p:extLst>
          </p:nvPr>
        </p:nvGraphicFramePr>
        <p:xfrm>
          <a:off x="1111250" y="5075238"/>
          <a:ext cx="4221163" cy="860425"/>
        </p:xfrm>
        <a:graphic>
          <a:graphicData uri="http://schemas.openxmlformats.org/presentationml/2006/ole">
            <mc:AlternateContent xmlns:mc="http://schemas.openxmlformats.org/markup-compatibility/2006">
              <mc:Choice xmlns:v="urn:schemas-microsoft-com:vml" Requires="v">
                <p:oleObj spid="_x0000_s208052" name="Equation" r:id="rId6" imgW="2044440" imgH="419040" progId="Equation.DSMT4">
                  <p:embed/>
                </p:oleObj>
              </mc:Choice>
              <mc:Fallback>
                <p:oleObj name="Equation" r:id="rId6" imgW="2044440" imgH="419040" progId="Equation.DSMT4">
                  <p:embed/>
                  <p:pic>
                    <p:nvPicPr>
                      <p:cNvPr id="0" name="Picture 132"/>
                      <p:cNvPicPr>
                        <a:picLocks noChangeAspect="1" noChangeArrowheads="1"/>
                      </p:cNvPicPr>
                      <p:nvPr/>
                    </p:nvPicPr>
                    <p:blipFill>
                      <a:blip r:embed="rId7"/>
                      <a:srcRect/>
                      <a:stretch>
                        <a:fillRect/>
                      </a:stretch>
                    </p:blipFill>
                    <p:spPr bwMode="auto">
                      <a:xfrm>
                        <a:off x="1111250" y="5075238"/>
                        <a:ext cx="4221163"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456071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69348"/>
                                        </p:tgtEl>
                                        <p:attrNameLst>
                                          <p:attrName>style.visibility</p:attrName>
                                        </p:attrNameLst>
                                      </p:cBhvr>
                                      <p:to>
                                        <p:strVal val="visible"/>
                                      </p:to>
                                    </p:set>
                                    <p:animEffect transition="in" filter="wipe(left)">
                                      <p:cBhvr>
                                        <p:cTn id="7" dur="500"/>
                                        <p:tgtEl>
                                          <p:spTgt spid="569348"/>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569360"/>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56935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7" presetClass="entr" presetSubtype="4" fill="hold" grpId="0" nodeType="clickEffect">
                                  <p:stCondLst>
                                    <p:cond delay="0"/>
                                  </p:stCondLst>
                                  <p:childTnLst>
                                    <p:set>
                                      <p:cBhvr>
                                        <p:cTn id="17" dur="1" fill="hold">
                                          <p:stCondLst>
                                            <p:cond delay="0"/>
                                          </p:stCondLst>
                                        </p:cTn>
                                        <p:tgtEl>
                                          <p:spTgt spid="569357"/>
                                        </p:tgtEl>
                                        <p:attrNameLst>
                                          <p:attrName>style.visibility</p:attrName>
                                        </p:attrNameLst>
                                      </p:cBhvr>
                                      <p:to>
                                        <p:strVal val="visible"/>
                                      </p:to>
                                    </p:set>
                                    <p:anim calcmode="lin" valueType="num">
                                      <p:cBhvr>
                                        <p:cTn id="18" dur="500" fill="hold"/>
                                        <p:tgtEl>
                                          <p:spTgt spid="569357"/>
                                        </p:tgtEl>
                                        <p:attrNameLst>
                                          <p:attrName>ppt_x</p:attrName>
                                        </p:attrNameLst>
                                      </p:cBhvr>
                                      <p:tavLst>
                                        <p:tav tm="0">
                                          <p:val>
                                            <p:strVal val="#ppt_x"/>
                                          </p:val>
                                        </p:tav>
                                        <p:tav tm="100000">
                                          <p:val>
                                            <p:strVal val="#ppt_x"/>
                                          </p:val>
                                        </p:tav>
                                      </p:tavLst>
                                    </p:anim>
                                    <p:anim calcmode="lin" valueType="num">
                                      <p:cBhvr>
                                        <p:cTn id="19" dur="500" fill="hold"/>
                                        <p:tgtEl>
                                          <p:spTgt spid="569357"/>
                                        </p:tgtEl>
                                        <p:attrNameLst>
                                          <p:attrName>ppt_y</p:attrName>
                                        </p:attrNameLst>
                                      </p:cBhvr>
                                      <p:tavLst>
                                        <p:tav tm="0">
                                          <p:val>
                                            <p:strVal val="#ppt_y+#ppt_h/2"/>
                                          </p:val>
                                        </p:tav>
                                        <p:tav tm="100000">
                                          <p:val>
                                            <p:strVal val="#ppt_y"/>
                                          </p:val>
                                        </p:tav>
                                      </p:tavLst>
                                    </p:anim>
                                    <p:anim calcmode="lin" valueType="num">
                                      <p:cBhvr>
                                        <p:cTn id="20" dur="500" fill="hold"/>
                                        <p:tgtEl>
                                          <p:spTgt spid="569357"/>
                                        </p:tgtEl>
                                        <p:attrNameLst>
                                          <p:attrName>ppt_w</p:attrName>
                                        </p:attrNameLst>
                                      </p:cBhvr>
                                      <p:tavLst>
                                        <p:tav tm="0">
                                          <p:val>
                                            <p:strVal val="#ppt_w"/>
                                          </p:val>
                                        </p:tav>
                                        <p:tav tm="100000">
                                          <p:val>
                                            <p:strVal val="#ppt_w"/>
                                          </p:val>
                                        </p:tav>
                                      </p:tavLst>
                                    </p:anim>
                                    <p:anim calcmode="lin" valueType="num">
                                      <p:cBhvr>
                                        <p:cTn id="21" dur="500" fill="hold"/>
                                        <p:tgtEl>
                                          <p:spTgt spid="569357"/>
                                        </p:tgtEl>
                                        <p:attrNameLst>
                                          <p:attrName>ppt_h</p:attrName>
                                        </p:attrNameLst>
                                      </p:cBhvr>
                                      <p:tavLst>
                                        <p:tav tm="0">
                                          <p:val>
                                            <p:fltVal val="0"/>
                                          </p:val>
                                        </p:tav>
                                        <p:tav tm="100000">
                                          <p:val>
                                            <p:strVal val="#ppt_h"/>
                                          </p:val>
                                        </p:tav>
                                      </p:tavLst>
                                    </p:anim>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499"/>
                                          </p:stCondLst>
                                        </p:cTn>
                                        <p:tgtEl>
                                          <p:spTgt spid="5693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24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56935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dissolv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48" grpId="0" autoUpdateAnimBg="0"/>
      <p:bldP spid="569352" grpId="0" autoUpdateAnimBg="0"/>
      <p:bldP spid="569353" grpId="0" autoUpdateAnimBg="0"/>
      <p:bldP spid="569357" grpId="0" animBg="1"/>
      <p:bldP spid="569359" grpId="0" animBg="1" autoUpdateAnimBg="0"/>
      <p:bldP spid="569360" grpId="0" animBg="1"/>
      <p:bldP spid="10241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Line 3"/>
          <p:cNvSpPr>
            <a:spLocks noChangeShapeType="1"/>
          </p:cNvSpPr>
          <p:nvPr/>
        </p:nvSpPr>
        <p:spPr bwMode="auto">
          <a:xfrm flipV="1">
            <a:off x="2819400" y="1484784"/>
            <a:ext cx="3175" cy="13477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nvGrpSpPr>
          <p:cNvPr id="116738" name="Group 4"/>
          <p:cNvGrpSpPr>
            <a:grpSpLocks/>
          </p:cNvGrpSpPr>
          <p:nvPr/>
        </p:nvGrpSpPr>
        <p:grpSpPr bwMode="auto">
          <a:xfrm>
            <a:off x="1066800" y="1484784"/>
            <a:ext cx="3533775" cy="1295400"/>
            <a:chOff x="1776" y="1008"/>
            <a:chExt cx="2256" cy="1008"/>
          </a:xfrm>
        </p:grpSpPr>
        <p:sp>
          <p:nvSpPr>
            <p:cNvPr id="116783" name="Freeform 5"/>
            <p:cNvSpPr>
              <a:spLocks/>
            </p:cNvSpPr>
            <p:nvPr/>
          </p:nvSpPr>
          <p:spPr bwMode="auto">
            <a:xfrm>
              <a:off x="1776" y="1008"/>
              <a:ext cx="1152" cy="1008"/>
            </a:xfrm>
            <a:custGeom>
              <a:avLst/>
              <a:gdLst>
                <a:gd name="T0" fmla="*/ 0 w 1152"/>
                <a:gd name="T1" fmla="*/ 1008 h 1008"/>
                <a:gd name="T2" fmla="*/ 384 w 1152"/>
                <a:gd name="T3" fmla="*/ 864 h 1008"/>
                <a:gd name="T4" fmla="*/ 864 w 1152"/>
                <a:gd name="T5" fmla="*/ 144 h 1008"/>
                <a:gd name="T6" fmla="*/ 1152 w 1152"/>
                <a:gd name="T7" fmla="*/ 0 h 1008"/>
                <a:gd name="T8" fmla="*/ 0 60000 65536"/>
                <a:gd name="T9" fmla="*/ 0 60000 65536"/>
                <a:gd name="T10" fmla="*/ 0 60000 65536"/>
                <a:gd name="T11" fmla="*/ 0 60000 65536"/>
                <a:gd name="T12" fmla="*/ 0 w 1152"/>
                <a:gd name="T13" fmla="*/ 0 h 1008"/>
                <a:gd name="T14" fmla="*/ 1152 w 1152"/>
                <a:gd name="T15" fmla="*/ 1008 h 1008"/>
              </a:gdLst>
              <a:ahLst/>
              <a:cxnLst>
                <a:cxn ang="T8">
                  <a:pos x="T0" y="T1"/>
                </a:cxn>
                <a:cxn ang="T9">
                  <a:pos x="T2" y="T3"/>
                </a:cxn>
                <a:cxn ang="T10">
                  <a:pos x="T4" y="T5"/>
                </a:cxn>
                <a:cxn ang="T11">
                  <a:pos x="T6" y="T7"/>
                </a:cxn>
              </a:cxnLst>
              <a:rect l="T12" t="T13" r="T14" b="T15"/>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AU"/>
            </a:p>
          </p:txBody>
        </p:sp>
        <p:sp>
          <p:nvSpPr>
            <p:cNvPr id="116784" name="Freeform 6"/>
            <p:cNvSpPr>
              <a:spLocks/>
            </p:cNvSpPr>
            <p:nvPr/>
          </p:nvSpPr>
          <p:spPr bwMode="auto">
            <a:xfrm flipH="1">
              <a:off x="2880" y="1008"/>
              <a:ext cx="1152" cy="1008"/>
            </a:xfrm>
            <a:custGeom>
              <a:avLst/>
              <a:gdLst>
                <a:gd name="T0" fmla="*/ 0 w 1152"/>
                <a:gd name="T1" fmla="*/ 1008 h 1008"/>
                <a:gd name="T2" fmla="*/ 384 w 1152"/>
                <a:gd name="T3" fmla="*/ 864 h 1008"/>
                <a:gd name="T4" fmla="*/ 864 w 1152"/>
                <a:gd name="T5" fmla="*/ 144 h 1008"/>
                <a:gd name="T6" fmla="*/ 1152 w 1152"/>
                <a:gd name="T7" fmla="*/ 0 h 1008"/>
                <a:gd name="T8" fmla="*/ 0 60000 65536"/>
                <a:gd name="T9" fmla="*/ 0 60000 65536"/>
                <a:gd name="T10" fmla="*/ 0 60000 65536"/>
                <a:gd name="T11" fmla="*/ 0 60000 65536"/>
                <a:gd name="T12" fmla="*/ 0 w 1152"/>
                <a:gd name="T13" fmla="*/ 0 h 1008"/>
                <a:gd name="T14" fmla="*/ 1152 w 1152"/>
                <a:gd name="T15" fmla="*/ 1008 h 1008"/>
              </a:gdLst>
              <a:ahLst/>
              <a:cxnLst>
                <a:cxn ang="T8">
                  <a:pos x="T0" y="T1"/>
                </a:cxn>
                <a:cxn ang="T9">
                  <a:pos x="T2" y="T3"/>
                </a:cxn>
                <a:cxn ang="T10">
                  <a:pos x="T4" y="T5"/>
                </a:cxn>
                <a:cxn ang="T11">
                  <a:pos x="T6" y="T7"/>
                </a:cxn>
              </a:cxnLst>
              <a:rect l="T12" t="T13" r="T14" b="T15"/>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AU"/>
            </a:p>
          </p:txBody>
        </p:sp>
      </p:grpSp>
      <p:sp>
        <p:nvSpPr>
          <p:cNvPr id="116739" name="Line 7"/>
          <p:cNvSpPr>
            <a:spLocks noChangeShapeType="1"/>
          </p:cNvSpPr>
          <p:nvPr/>
        </p:nvSpPr>
        <p:spPr bwMode="auto">
          <a:xfrm flipV="1">
            <a:off x="914400" y="2821459"/>
            <a:ext cx="4008438"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16740" name="Text Box 8"/>
          <p:cNvSpPr txBox="1">
            <a:spLocks noChangeArrowheads="1"/>
          </p:cNvSpPr>
          <p:nvPr/>
        </p:nvSpPr>
        <p:spPr bwMode="auto">
          <a:xfrm>
            <a:off x="2590800" y="2820403"/>
            <a:ext cx="5020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1800" b="1" baseline="0" dirty="0">
                <a:latin typeface="Arial Narrow" pitchFamily="34" charset="0"/>
                <a:cs typeface="Arial" pitchFamily="34" charset="0"/>
              </a:rPr>
              <a:t>500</a:t>
            </a:r>
          </a:p>
        </p:txBody>
      </p:sp>
      <p:grpSp>
        <p:nvGrpSpPr>
          <p:cNvPr id="3" name="Group 9"/>
          <p:cNvGrpSpPr>
            <a:grpSpLocks/>
          </p:cNvGrpSpPr>
          <p:nvPr/>
        </p:nvGrpSpPr>
        <p:grpSpPr bwMode="auto">
          <a:xfrm>
            <a:off x="488950" y="1789584"/>
            <a:ext cx="1379538" cy="1030288"/>
            <a:chOff x="308" y="960"/>
            <a:chExt cx="869" cy="649"/>
          </a:xfrm>
        </p:grpSpPr>
        <p:sp>
          <p:nvSpPr>
            <p:cNvPr id="116780" name="Line 10"/>
            <p:cNvSpPr>
              <a:spLocks noChangeShapeType="1"/>
            </p:cNvSpPr>
            <p:nvPr/>
          </p:nvSpPr>
          <p:spPr bwMode="auto">
            <a:xfrm>
              <a:off x="1176" y="1341"/>
              <a:ext cx="1" cy="2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16781" name="Text Box 11"/>
            <p:cNvSpPr txBox="1">
              <a:spLocks noChangeArrowheads="1"/>
            </p:cNvSpPr>
            <p:nvPr/>
          </p:nvSpPr>
          <p:spPr bwMode="auto">
            <a:xfrm>
              <a:off x="308" y="960"/>
              <a:ext cx="64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2000" baseline="0" dirty="0">
                  <a:latin typeface="Symbol" pitchFamily="18" charset="2"/>
                  <a:cs typeface="Arial" pitchFamily="34" charset="0"/>
                </a:rPr>
                <a:t>a = </a:t>
              </a:r>
              <a:r>
                <a:rPr lang="en-US" altLang="en-US" sz="2000" baseline="0" dirty="0">
                  <a:latin typeface="Arial Narrow" pitchFamily="34" charset="0"/>
                  <a:cs typeface="Arial" pitchFamily="34" charset="0"/>
                </a:rPr>
                <a:t>0.05</a:t>
              </a:r>
            </a:p>
          </p:txBody>
        </p:sp>
        <p:sp>
          <p:nvSpPr>
            <p:cNvPr id="116782" name="Line 12"/>
            <p:cNvSpPr>
              <a:spLocks noChangeShapeType="1"/>
            </p:cNvSpPr>
            <p:nvPr/>
          </p:nvSpPr>
          <p:spPr bwMode="auto">
            <a:xfrm>
              <a:off x="704" y="1213"/>
              <a:ext cx="432" cy="33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grpSp>
      <p:sp>
        <p:nvSpPr>
          <p:cNvPr id="116742" name="Text Box 13"/>
          <p:cNvSpPr txBox="1">
            <a:spLocks noChangeArrowheads="1"/>
          </p:cNvSpPr>
          <p:nvPr/>
        </p:nvSpPr>
        <p:spPr bwMode="auto">
          <a:xfrm>
            <a:off x="685800" y="3389784"/>
            <a:ext cx="393409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baseline="0" dirty="0">
                <a:latin typeface="Arial Narrow" pitchFamily="34" charset="0"/>
                <a:cs typeface="Arial" pitchFamily="34" charset="0"/>
              </a:rPr>
              <a:t>A sample mean far below 500</a:t>
            </a:r>
          </a:p>
          <a:p>
            <a:r>
              <a:rPr lang="en-US" altLang="en-US" baseline="0" dirty="0">
                <a:latin typeface="Arial Narrow" pitchFamily="34" charset="0"/>
                <a:cs typeface="Arial" pitchFamily="34" charset="0"/>
              </a:rPr>
              <a:t>should be a rare event if </a:t>
            </a:r>
            <a:r>
              <a:rPr lang="en-US" altLang="en-US" baseline="0" dirty="0">
                <a:latin typeface="Symbol" pitchFamily="18" charset="2"/>
                <a:cs typeface="Arial" pitchFamily="34" charset="0"/>
              </a:rPr>
              <a:t>m</a:t>
            </a:r>
            <a:r>
              <a:rPr lang="en-US" altLang="en-US" baseline="0" dirty="0">
                <a:latin typeface="Arial Narrow" pitchFamily="34" charset="0"/>
                <a:cs typeface="Arial" pitchFamily="34" charset="0"/>
              </a:rPr>
              <a:t> = 500.</a:t>
            </a:r>
          </a:p>
        </p:txBody>
      </p:sp>
      <p:graphicFrame>
        <p:nvGraphicFramePr>
          <p:cNvPr id="657408" name="Object 0"/>
          <p:cNvGraphicFramePr>
            <a:graphicFrameLocks noChangeAspect="1"/>
          </p:cNvGraphicFramePr>
          <p:nvPr>
            <p:extLst>
              <p:ext uri="{D42A27DB-BD31-4B8C-83A1-F6EECF244321}">
                <p14:modId xmlns:p14="http://schemas.microsoft.com/office/powerpoint/2010/main" val="1904485962"/>
              </p:ext>
            </p:extLst>
          </p:nvPr>
        </p:nvGraphicFramePr>
        <p:xfrm>
          <a:off x="719138" y="2925640"/>
          <a:ext cx="1217612" cy="336550"/>
        </p:xfrm>
        <a:graphic>
          <a:graphicData uri="http://schemas.openxmlformats.org/presentationml/2006/ole">
            <mc:AlternateContent xmlns:mc="http://schemas.openxmlformats.org/markup-compatibility/2006">
              <mc:Choice xmlns:v="urn:schemas-microsoft-com:vml" Requires="v">
                <p:oleObj spid="_x0000_s117258" name="Equation" r:id="rId4" imgW="698500" imgH="190500" progId="Equation.DSMT4">
                  <p:embed/>
                </p:oleObj>
              </mc:Choice>
              <mc:Fallback>
                <p:oleObj name="Equation" r:id="rId4" imgW="698500" imgH="190500" progId="Equation.DSMT4">
                  <p:embed/>
                  <p:pic>
                    <p:nvPicPr>
                      <p:cNvPr id="0" name="Picture 4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138" y="2925640"/>
                        <a:ext cx="1217612" cy="33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0386" name="Line 18"/>
          <p:cNvSpPr>
            <a:spLocks noChangeShapeType="1"/>
          </p:cNvSpPr>
          <p:nvPr/>
        </p:nvSpPr>
        <p:spPr bwMode="auto">
          <a:xfrm>
            <a:off x="1600200" y="2627784"/>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16747" name="Text Box 20"/>
          <p:cNvSpPr txBox="1">
            <a:spLocks noChangeArrowheads="1"/>
          </p:cNvSpPr>
          <p:nvPr/>
        </p:nvSpPr>
        <p:spPr bwMode="auto">
          <a:xfrm>
            <a:off x="822325" y="4797897"/>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baseline="0">
              <a:latin typeface="Arial Narrow" pitchFamily="34" charset="0"/>
              <a:cs typeface="Arial" pitchFamily="34" charset="0"/>
            </a:endParaRPr>
          </a:p>
        </p:txBody>
      </p:sp>
      <p:grpSp>
        <p:nvGrpSpPr>
          <p:cNvPr id="5" name="Group 22"/>
          <p:cNvGrpSpPr>
            <a:grpSpLocks/>
          </p:cNvGrpSpPr>
          <p:nvPr/>
        </p:nvGrpSpPr>
        <p:grpSpPr bwMode="auto">
          <a:xfrm>
            <a:off x="288925" y="4534372"/>
            <a:ext cx="5807075" cy="608012"/>
            <a:chOff x="205" y="2544"/>
            <a:chExt cx="3658" cy="383"/>
          </a:xfrm>
        </p:grpSpPr>
        <p:sp>
          <p:nvSpPr>
            <p:cNvPr id="116778" name="Rectangle 23"/>
            <p:cNvSpPr>
              <a:spLocks noChangeArrowheads="1"/>
            </p:cNvSpPr>
            <p:nvPr/>
          </p:nvSpPr>
          <p:spPr bwMode="auto">
            <a:xfrm>
              <a:off x="205" y="2832"/>
              <a:ext cx="3658" cy="95"/>
            </a:xfrm>
            <a:prstGeom prst="rect">
              <a:avLst/>
            </a:prstGeom>
            <a:solidFill>
              <a:srgbClr val="CCFF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CCFFFF"/>
              </a:extrusionClr>
            </a:sp3d>
          </p:spPr>
          <p:txBody>
            <a:bodyPr wrap="none" anchor="ctr">
              <a:flatTx/>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116779" name="Text Box 24"/>
            <p:cNvSpPr txBox="1">
              <a:spLocks noChangeArrowheads="1"/>
            </p:cNvSpPr>
            <p:nvPr/>
          </p:nvSpPr>
          <p:spPr bwMode="auto">
            <a:xfrm>
              <a:off x="1115" y="2544"/>
              <a:ext cx="1258" cy="28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baseline="0">
                  <a:latin typeface="Arial Narrow" pitchFamily="34" charset="0"/>
                  <a:cs typeface="Arial" pitchFamily="34" charset="0"/>
                </a:rPr>
                <a:t>Rejection region</a:t>
              </a:r>
            </a:p>
          </p:txBody>
        </p:sp>
      </p:grpSp>
      <p:sp>
        <p:nvSpPr>
          <p:cNvPr id="570393" name="Line 25"/>
          <p:cNvSpPr>
            <a:spLocks noChangeShapeType="1"/>
          </p:cNvSpPr>
          <p:nvPr/>
        </p:nvSpPr>
        <p:spPr bwMode="auto">
          <a:xfrm flipH="1">
            <a:off x="3048000" y="4913784"/>
            <a:ext cx="3048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570394" name="Line 26"/>
          <p:cNvSpPr>
            <a:spLocks noChangeShapeType="1"/>
          </p:cNvSpPr>
          <p:nvPr/>
        </p:nvSpPr>
        <p:spPr bwMode="auto">
          <a:xfrm flipH="1">
            <a:off x="381000" y="4913784"/>
            <a:ext cx="2438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grpSp>
        <p:nvGrpSpPr>
          <p:cNvPr id="6" name="Group 27"/>
          <p:cNvGrpSpPr>
            <a:grpSpLocks/>
          </p:cNvGrpSpPr>
          <p:nvPr/>
        </p:nvGrpSpPr>
        <p:grpSpPr bwMode="auto">
          <a:xfrm>
            <a:off x="4476750" y="4456585"/>
            <a:ext cx="2667000" cy="865188"/>
            <a:chOff x="2784" y="2640"/>
            <a:chExt cx="1680" cy="672"/>
          </a:xfrm>
        </p:grpSpPr>
        <p:sp>
          <p:nvSpPr>
            <p:cNvPr id="116776" name="Freeform 28"/>
            <p:cNvSpPr>
              <a:spLocks/>
            </p:cNvSpPr>
            <p:nvPr/>
          </p:nvSpPr>
          <p:spPr bwMode="auto">
            <a:xfrm>
              <a:off x="2784" y="2640"/>
              <a:ext cx="1680" cy="672"/>
            </a:xfrm>
            <a:custGeom>
              <a:avLst/>
              <a:gdLst>
                <a:gd name="T0" fmla="*/ 0 w 1680"/>
                <a:gd name="T1" fmla="*/ 672 h 672"/>
                <a:gd name="T2" fmla="*/ 1248 w 1680"/>
                <a:gd name="T3" fmla="*/ 672 h 672"/>
                <a:gd name="T4" fmla="*/ 1680 w 1680"/>
                <a:gd name="T5" fmla="*/ 480 h 672"/>
                <a:gd name="T6" fmla="*/ 1680 w 1680"/>
                <a:gd name="T7" fmla="*/ 0 h 672"/>
                <a:gd name="T8" fmla="*/ 1248 w 1680"/>
                <a:gd name="T9" fmla="*/ 0 h 672"/>
                <a:gd name="T10" fmla="*/ 1248 w 1680"/>
                <a:gd name="T11" fmla="*/ 96 h 672"/>
                <a:gd name="T12" fmla="*/ 0 60000 65536"/>
                <a:gd name="T13" fmla="*/ 0 60000 65536"/>
                <a:gd name="T14" fmla="*/ 0 60000 65536"/>
                <a:gd name="T15" fmla="*/ 0 60000 65536"/>
                <a:gd name="T16" fmla="*/ 0 60000 65536"/>
                <a:gd name="T17" fmla="*/ 0 60000 65536"/>
                <a:gd name="T18" fmla="*/ 0 w 1680"/>
                <a:gd name="T19" fmla="*/ 0 h 672"/>
                <a:gd name="T20" fmla="*/ 1680 w 1680"/>
                <a:gd name="T21" fmla="*/ 672 h 672"/>
              </a:gdLst>
              <a:ahLst/>
              <a:cxnLst>
                <a:cxn ang="T12">
                  <a:pos x="T0" y="T1"/>
                </a:cxn>
                <a:cxn ang="T13">
                  <a:pos x="T2" y="T3"/>
                </a:cxn>
                <a:cxn ang="T14">
                  <a:pos x="T4" y="T5"/>
                </a:cxn>
                <a:cxn ang="T15">
                  <a:pos x="T6" y="T7"/>
                </a:cxn>
                <a:cxn ang="T16">
                  <a:pos x="T8" y="T9"/>
                </a:cxn>
                <a:cxn ang="T17">
                  <a:pos x="T10" y="T11"/>
                </a:cxn>
              </a:cxnLst>
              <a:rect l="T18" t="T19" r="T20" b="T21"/>
              <a:pathLst>
                <a:path w="1680" h="672">
                  <a:moveTo>
                    <a:pt x="0" y="672"/>
                  </a:moveTo>
                  <a:lnTo>
                    <a:pt x="1248" y="672"/>
                  </a:lnTo>
                  <a:lnTo>
                    <a:pt x="1680" y="480"/>
                  </a:lnTo>
                  <a:lnTo>
                    <a:pt x="1680" y="0"/>
                  </a:lnTo>
                  <a:lnTo>
                    <a:pt x="1248" y="0"/>
                  </a:lnTo>
                  <a:lnTo>
                    <a:pt x="1248" y="96"/>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116777" name="Text Box 29"/>
            <p:cNvSpPr txBox="1">
              <a:spLocks noChangeArrowheads="1"/>
            </p:cNvSpPr>
            <p:nvPr/>
          </p:nvSpPr>
          <p:spPr bwMode="auto">
            <a:xfrm>
              <a:off x="3834" y="2678"/>
              <a:ext cx="416"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1800" baseline="0" dirty="0">
                  <a:latin typeface="Arial Narrow" pitchFamily="34" charset="0"/>
                  <a:cs typeface="Arial" pitchFamily="34" charset="0"/>
                </a:rPr>
                <a:t>–0.12</a:t>
              </a:r>
            </a:p>
          </p:txBody>
        </p:sp>
      </p:grpSp>
      <p:sp>
        <p:nvSpPr>
          <p:cNvPr id="570398" name="Line 30"/>
          <p:cNvSpPr>
            <a:spLocks noChangeShapeType="1"/>
          </p:cNvSpPr>
          <p:nvPr/>
        </p:nvSpPr>
        <p:spPr bwMode="auto">
          <a:xfrm>
            <a:off x="6400800" y="4837584"/>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nvGrpSpPr>
          <p:cNvPr id="7" name="Group 31"/>
          <p:cNvGrpSpPr>
            <a:grpSpLocks/>
          </p:cNvGrpSpPr>
          <p:nvPr/>
        </p:nvGrpSpPr>
        <p:grpSpPr bwMode="auto">
          <a:xfrm>
            <a:off x="4648200" y="3818409"/>
            <a:ext cx="1495425" cy="1046163"/>
            <a:chOff x="2304" y="2784"/>
            <a:chExt cx="942" cy="659"/>
          </a:xfrm>
        </p:grpSpPr>
        <p:sp>
          <p:nvSpPr>
            <p:cNvPr id="116773" name="Line 32"/>
            <p:cNvSpPr>
              <a:spLocks noChangeShapeType="1"/>
            </p:cNvSpPr>
            <p:nvPr/>
          </p:nvSpPr>
          <p:spPr bwMode="auto">
            <a:xfrm>
              <a:off x="3246" y="2928"/>
              <a:ext cx="0" cy="5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16774" name="Line 33"/>
            <p:cNvSpPr>
              <a:spLocks noChangeShapeType="1"/>
            </p:cNvSpPr>
            <p:nvPr/>
          </p:nvSpPr>
          <p:spPr bwMode="auto">
            <a:xfrm>
              <a:off x="2765" y="3051"/>
              <a:ext cx="432" cy="3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116775" name="Text Box 34"/>
            <p:cNvSpPr txBox="1">
              <a:spLocks noChangeArrowheads="1"/>
            </p:cNvSpPr>
            <p:nvPr/>
          </p:nvSpPr>
          <p:spPr bwMode="auto">
            <a:xfrm>
              <a:off x="2304" y="2784"/>
              <a:ext cx="64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2000" baseline="0" dirty="0">
                  <a:latin typeface="Symbol" pitchFamily="18" charset="2"/>
                  <a:cs typeface="Arial" pitchFamily="34" charset="0"/>
                </a:rPr>
                <a:t>a = </a:t>
              </a:r>
              <a:r>
                <a:rPr lang="en-US" altLang="en-US" sz="2000" baseline="0" dirty="0">
                  <a:latin typeface="Arial Narrow" pitchFamily="34" charset="0"/>
                  <a:cs typeface="Arial" pitchFamily="34" charset="0"/>
                </a:rPr>
                <a:t>0.05</a:t>
              </a:r>
            </a:p>
          </p:txBody>
        </p:sp>
      </p:grpSp>
      <p:grpSp>
        <p:nvGrpSpPr>
          <p:cNvPr id="8" name="Group 35"/>
          <p:cNvGrpSpPr>
            <a:grpSpLocks/>
          </p:cNvGrpSpPr>
          <p:nvPr/>
        </p:nvGrpSpPr>
        <p:grpSpPr bwMode="auto">
          <a:xfrm>
            <a:off x="5453063" y="2932584"/>
            <a:ext cx="2700337" cy="2389188"/>
            <a:chOff x="3435" y="1680"/>
            <a:chExt cx="1701" cy="1505"/>
          </a:xfrm>
        </p:grpSpPr>
        <p:sp>
          <p:nvSpPr>
            <p:cNvPr id="116766" name="Line 36"/>
            <p:cNvSpPr>
              <a:spLocks noChangeShapeType="1"/>
            </p:cNvSpPr>
            <p:nvPr/>
          </p:nvSpPr>
          <p:spPr bwMode="auto">
            <a:xfrm flipV="1">
              <a:off x="3435" y="2910"/>
              <a:ext cx="1701"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nvGrpSpPr>
            <p:cNvPr id="116767" name="Group 37"/>
            <p:cNvGrpSpPr>
              <a:grpSpLocks/>
            </p:cNvGrpSpPr>
            <p:nvPr/>
          </p:nvGrpSpPr>
          <p:grpSpPr bwMode="auto">
            <a:xfrm>
              <a:off x="3523" y="1680"/>
              <a:ext cx="1392" cy="1505"/>
              <a:chOff x="3523" y="1680"/>
              <a:chExt cx="1392" cy="1505"/>
            </a:xfrm>
          </p:grpSpPr>
          <p:sp>
            <p:nvSpPr>
              <p:cNvPr id="116768" name="Line 38"/>
              <p:cNvSpPr>
                <a:spLocks noChangeShapeType="1"/>
              </p:cNvSpPr>
              <p:nvPr/>
            </p:nvSpPr>
            <p:spPr bwMode="auto">
              <a:xfrm flipV="1">
                <a:off x="4225" y="1680"/>
                <a:ext cx="0" cy="12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nvGrpSpPr>
              <p:cNvPr id="116769" name="Group 39"/>
              <p:cNvGrpSpPr>
                <a:grpSpLocks/>
              </p:cNvGrpSpPr>
              <p:nvPr/>
            </p:nvGrpSpPr>
            <p:grpSpPr bwMode="auto">
              <a:xfrm>
                <a:off x="3523" y="1684"/>
                <a:ext cx="1392" cy="1200"/>
                <a:chOff x="1776" y="1008"/>
                <a:chExt cx="2256" cy="1008"/>
              </a:xfrm>
            </p:grpSpPr>
            <p:sp>
              <p:nvSpPr>
                <p:cNvPr id="116771" name="Freeform 40"/>
                <p:cNvSpPr>
                  <a:spLocks/>
                </p:cNvSpPr>
                <p:nvPr/>
              </p:nvSpPr>
              <p:spPr bwMode="auto">
                <a:xfrm>
                  <a:off x="1776" y="1008"/>
                  <a:ext cx="1152" cy="1008"/>
                </a:xfrm>
                <a:custGeom>
                  <a:avLst/>
                  <a:gdLst>
                    <a:gd name="T0" fmla="*/ 0 w 1152"/>
                    <a:gd name="T1" fmla="*/ 1008 h 1008"/>
                    <a:gd name="T2" fmla="*/ 384 w 1152"/>
                    <a:gd name="T3" fmla="*/ 864 h 1008"/>
                    <a:gd name="T4" fmla="*/ 864 w 1152"/>
                    <a:gd name="T5" fmla="*/ 144 h 1008"/>
                    <a:gd name="T6" fmla="*/ 1152 w 1152"/>
                    <a:gd name="T7" fmla="*/ 0 h 1008"/>
                    <a:gd name="T8" fmla="*/ 0 60000 65536"/>
                    <a:gd name="T9" fmla="*/ 0 60000 65536"/>
                    <a:gd name="T10" fmla="*/ 0 60000 65536"/>
                    <a:gd name="T11" fmla="*/ 0 60000 65536"/>
                    <a:gd name="T12" fmla="*/ 0 w 1152"/>
                    <a:gd name="T13" fmla="*/ 0 h 1008"/>
                    <a:gd name="T14" fmla="*/ 1152 w 1152"/>
                    <a:gd name="T15" fmla="*/ 1008 h 1008"/>
                  </a:gdLst>
                  <a:ahLst/>
                  <a:cxnLst>
                    <a:cxn ang="T8">
                      <a:pos x="T0" y="T1"/>
                    </a:cxn>
                    <a:cxn ang="T9">
                      <a:pos x="T2" y="T3"/>
                    </a:cxn>
                    <a:cxn ang="T10">
                      <a:pos x="T4" y="T5"/>
                    </a:cxn>
                    <a:cxn ang="T11">
                      <a:pos x="T6" y="T7"/>
                    </a:cxn>
                  </a:cxnLst>
                  <a:rect l="T12" t="T13" r="T14" b="T15"/>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AU"/>
                </a:p>
              </p:txBody>
            </p:sp>
            <p:sp>
              <p:nvSpPr>
                <p:cNvPr id="116772" name="Freeform 41"/>
                <p:cNvSpPr>
                  <a:spLocks/>
                </p:cNvSpPr>
                <p:nvPr/>
              </p:nvSpPr>
              <p:spPr bwMode="auto">
                <a:xfrm flipH="1">
                  <a:off x="2880" y="1008"/>
                  <a:ext cx="1152" cy="1008"/>
                </a:xfrm>
                <a:custGeom>
                  <a:avLst/>
                  <a:gdLst>
                    <a:gd name="T0" fmla="*/ 0 w 1152"/>
                    <a:gd name="T1" fmla="*/ 1008 h 1008"/>
                    <a:gd name="T2" fmla="*/ 384 w 1152"/>
                    <a:gd name="T3" fmla="*/ 864 h 1008"/>
                    <a:gd name="T4" fmla="*/ 864 w 1152"/>
                    <a:gd name="T5" fmla="*/ 144 h 1008"/>
                    <a:gd name="T6" fmla="*/ 1152 w 1152"/>
                    <a:gd name="T7" fmla="*/ 0 h 1008"/>
                    <a:gd name="T8" fmla="*/ 0 60000 65536"/>
                    <a:gd name="T9" fmla="*/ 0 60000 65536"/>
                    <a:gd name="T10" fmla="*/ 0 60000 65536"/>
                    <a:gd name="T11" fmla="*/ 0 60000 65536"/>
                    <a:gd name="T12" fmla="*/ 0 w 1152"/>
                    <a:gd name="T13" fmla="*/ 0 h 1008"/>
                    <a:gd name="T14" fmla="*/ 1152 w 1152"/>
                    <a:gd name="T15" fmla="*/ 1008 h 1008"/>
                  </a:gdLst>
                  <a:ahLst/>
                  <a:cxnLst>
                    <a:cxn ang="T8">
                      <a:pos x="T0" y="T1"/>
                    </a:cxn>
                    <a:cxn ang="T9">
                      <a:pos x="T2" y="T3"/>
                    </a:cxn>
                    <a:cxn ang="T10">
                      <a:pos x="T4" y="T5"/>
                    </a:cxn>
                    <a:cxn ang="T11">
                      <a:pos x="T6" y="T7"/>
                    </a:cxn>
                  </a:cxnLst>
                  <a:rect l="T12" t="T13" r="T14" b="T15"/>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AU"/>
                </a:p>
              </p:txBody>
            </p:sp>
          </p:grpSp>
          <p:sp>
            <p:nvSpPr>
              <p:cNvPr id="116770" name="Text Box 42"/>
              <p:cNvSpPr txBox="1">
                <a:spLocks noChangeArrowheads="1"/>
              </p:cNvSpPr>
              <p:nvPr/>
            </p:nvSpPr>
            <p:spPr bwMode="auto">
              <a:xfrm>
                <a:off x="4129" y="2935"/>
                <a:ext cx="1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2000" b="1" baseline="0">
                    <a:latin typeface="Arial Narrow" pitchFamily="34" charset="0"/>
                    <a:cs typeface="Arial" pitchFamily="34" charset="0"/>
                  </a:rPr>
                  <a:t>0</a:t>
                </a:r>
              </a:p>
            </p:txBody>
          </p:sp>
        </p:grpSp>
      </p:grpSp>
      <p:sp>
        <p:nvSpPr>
          <p:cNvPr id="570411" name="Text Box 43"/>
          <p:cNvSpPr txBox="1">
            <a:spLocks noChangeArrowheads="1"/>
          </p:cNvSpPr>
          <p:nvPr/>
        </p:nvSpPr>
        <p:spPr bwMode="auto">
          <a:xfrm>
            <a:off x="5181600" y="4921722"/>
            <a:ext cx="1389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2000" baseline="0" dirty="0">
                <a:latin typeface="Arial Narrow" pitchFamily="34" charset="0"/>
                <a:cs typeface="Arial" pitchFamily="34" charset="0"/>
              </a:rPr>
              <a:t>–</a:t>
            </a:r>
            <a:r>
              <a:rPr lang="en-US" altLang="en-US" sz="2000" baseline="0" dirty="0" err="1">
                <a:latin typeface="Arial Narrow" pitchFamily="34" charset="0"/>
                <a:cs typeface="Arial" pitchFamily="34" charset="0"/>
              </a:rPr>
              <a:t>z</a:t>
            </a:r>
            <a:r>
              <a:rPr lang="en-US" altLang="en-US" sz="2000" dirty="0" err="1">
                <a:latin typeface="Symbol" pitchFamily="18" charset="2"/>
                <a:cs typeface="Arial" pitchFamily="34" charset="0"/>
              </a:rPr>
              <a:t>a</a:t>
            </a:r>
            <a:r>
              <a:rPr lang="en-US" altLang="en-US" sz="2000" baseline="0" dirty="0">
                <a:latin typeface="Symbol" pitchFamily="18" charset="2"/>
                <a:cs typeface="Arial" pitchFamily="34" charset="0"/>
              </a:rPr>
              <a:t> </a:t>
            </a:r>
            <a:r>
              <a:rPr lang="en-US" altLang="en-US" sz="2000" baseline="0" dirty="0">
                <a:latin typeface="Arial Narrow" pitchFamily="34" charset="0"/>
                <a:cs typeface="Arial" pitchFamily="34" charset="0"/>
              </a:rPr>
              <a:t>= –1.645</a:t>
            </a:r>
          </a:p>
        </p:txBody>
      </p:sp>
      <p:graphicFrame>
        <p:nvGraphicFramePr>
          <p:cNvPr id="116759" name="Object 2"/>
          <p:cNvGraphicFramePr>
            <a:graphicFrameLocks noChangeAspect="1"/>
          </p:cNvGraphicFramePr>
          <p:nvPr>
            <p:extLst>
              <p:ext uri="{D42A27DB-BD31-4B8C-83A1-F6EECF244321}">
                <p14:modId xmlns:p14="http://schemas.microsoft.com/office/powerpoint/2010/main" val="4081357883"/>
              </p:ext>
            </p:extLst>
          </p:nvPr>
        </p:nvGraphicFramePr>
        <p:xfrm>
          <a:off x="4586288" y="2824634"/>
          <a:ext cx="446087" cy="509588"/>
        </p:xfrm>
        <a:graphic>
          <a:graphicData uri="http://schemas.openxmlformats.org/presentationml/2006/ole">
            <mc:AlternateContent xmlns:mc="http://schemas.openxmlformats.org/markup-compatibility/2006">
              <mc:Choice xmlns:v="urn:schemas-microsoft-com:vml" Requires="v">
                <p:oleObj spid="_x0000_s117259" name="Equation" r:id="rId6" imgW="152334" imgH="190417" progId="Equation.3">
                  <p:embed/>
                </p:oleObj>
              </mc:Choice>
              <mc:Fallback>
                <p:oleObj name="Equation" r:id="rId6" imgW="152334" imgH="190417" progId="Equation.3">
                  <p:embed/>
                  <p:pic>
                    <p:nvPicPr>
                      <p:cNvPr id="0" name="Picture 4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86288" y="2824634"/>
                        <a:ext cx="446087" cy="509588"/>
                      </a:xfrm>
                      <a:prstGeom prst="rect">
                        <a:avLst/>
                      </a:prstGeom>
                      <a:noFill/>
                      <a:ln>
                        <a:noFill/>
                      </a:ln>
                      <a:effectLst/>
                      <a:extLst>
                        <a:ext uri="{909E8E84-426E-40DD-AFC4-6F175D3DCCD1}">
                          <a14:hiddenFill xmlns:a14="http://schemas.microsoft.com/office/drawing/2010/main">
                            <a:solidFill>
                              <a:srgbClr val="FFC5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cxnSp>
        <p:nvCxnSpPr>
          <p:cNvPr id="9" name="Straight Arrow Connector 8"/>
          <p:cNvCxnSpPr/>
          <p:nvPr/>
        </p:nvCxnSpPr>
        <p:spPr>
          <a:xfrm>
            <a:off x="4067175" y="2830984"/>
            <a:ext cx="1009650" cy="0"/>
          </a:xfrm>
          <a:prstGeom prst="straightConnector1">
            <a:avLst/>
          </a:prstGeom>
          <a:ln w="28575" cmpd="sng">
            <a:solidFill>
              <a:srgbClr val="002060"/>
            </a:solidFill>
            <a:tailEnd type="arrow"/>
          </a:ln>
          <a:effectLst/>
        </p:spPr>
        <p:style>
          <a:lnRef idx="2">
            <a:schemeClr val="dk1"/>
          </a:lnRef>
          <a:fillRef idx="0">
            <a:schemeClr val="dk1"/>
          </a:fillRef>
          <a:effectRef idx="1">
            <a:schemeClr val="dk1"/>
          </a:effectRef>
          <a:fontRef idx="minor">
            <a:schemeClr val="tx1"/>
          </a:fontRef>
        </p:style>
      </p:cxnSp>
      <p:sp>
        <p:nvSpPr>
          <p:cNvPr id="116761" name="TextBox 9"/>
          <p:cNvSpPr txBox="1">
            <a:spLocks noChangeArrowheads="1"/>
          </p:cNvSpPr>
          <p:nvPr/>
        </p:nvSpPr>
        <p:spPr bwMode="auto">
          <a:xfrm>
            <a:off x="2195513" y="1894359"/>
            <a:ext cx="13684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sz="1800" baseline="0" dirty="0">
                <a:latin typeface="Trebuchet MS" pitchFamily="34" charset="0"/>
              </a:rPr>
              <a:t>Do not reject H</a:t>
            </a:r>
            <a:r>
              <a:rPr lang="en-US" altLang="en-US" sz="1800" dirty="0">
                <a:latin typeface="Trebuchet MS" pitchFamily="34" charset="0"/>
              </a:rPr>
              <a:t>0</a:t>
            </a:r>
          </a:p>
        </p:txBody>
      </p:sp>
      <p:sp>
        <p:nvSpPr>
          <p:cNvPr id="116762" name="TextBox 49"/>
          <p:cNvSpPr txBox="1">
            <a:spLocks noChangeArrowheads="1"/>
          </p:cNvSpPr>
          <p:nvPr/>
        </p:nvSpPr>
        <p:spPr bwMode="auto">
          <a:xfrm>
            <a:off x="6011863" y="3694584"/>
            <a:ext cx="13684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sz="1800" baseline="0" dirty="0">
                <a:latin typeface="Trebuchet MS" pitchFamily="34" charset="0"/>
              </a:rPr>
              <a:t>Do not reject H</a:t>
            </a:r>
            <a:r>
              <a:rPr lang="en-US" altLang="en-US" sz="1800" dirty="0">
                <a:latin typeface="Trebuchet MS" pitchFamily="34" charset="0"/>
              </a:rPr>
              <a:t>0</a:t>
            </a:r>
          </a:p>
        </p:txBody>
      </p:sp>
      <p:cxnSp>
        <p:nvCxnSpPr>
          <p:cNvPr id="51" name="Straight Arrow Connector 50"/>
          <p:cNvCxnSpPr/>
          <p:nvPr/>
        </p:nvCxnSpPr>
        <p:spPr>
          <a:xfrm>
            <a:off x="7164388" y="4847109"/>
            <a:ext cx="1079500" cy="0"/>
          </a:xfrm>
          <a:prstGeom prst="straightConnector1">
            <a:avLst/>
          </a:prstGeom>
          <a:ln w="38100" cmpd="sng">
            <a:solidFill>
              <a:srgbClr val="002060"/>
            </a:solidFill>
            <a:tailEnd type="arrow"/>
          </a:ln>
          <a:effectLst/>
        </p:spPr>
        <p:style>
          <a:lnRef idx="2">
            <a:schemeClr val="dk1"/>
          </a:lnRef>
          <a:fillRef idx="0">
            <a:schemeClr val="dk1"/>
          </a:fillRef>
          <a:effectRef idx="1">
            <a:schemeClr val="dk1"/>
          </a:effectRef>
          <a:fontRef idx="minor">
            <a:schemeClr val="tx1"/>
          </a:fontRef>
        </p:style>
      </p:cxnSp>
      <p:graphicFrame>
        <p:nvGraphicFramePr>
          <p:cNvPr id="116764" name="Object 2"/>
          <p:cNvGraphicFramePr>
            <a:graphicFrameLocks noChangeAspect="1"/>
          </p:cNvGraphicFramePr>
          <p:nvPr>
            <p:extLst>
              <p:ext uri="{D42A27DB-BD31-4B8C-83A1-F6EECF244321}">
                <p14:modId xmlns:p14="http://schemas.microsoft.com/office/powerpoint/2010/main" val="2054827099"/>
              </p:ext>
            </p:extLst>
          </p:nvPr>
        </p:nvGraphicFramePr>
        <p:xfrm>
          <a:off x="8120063" y="4951884"/>
          <a:ext cx="268287" cy="290513"/>
        </p:xfrm>
        <a:graphic>
          <a:graphicData uri="http://schemas.openxmlformats.org/presentationml/2006/ole">
            <mc:AlternateContent xmlns:mc="http://schemas.openxmlformats.org/markup-compatibility/2006">
              <mc:Choice xmlns:v="urn:schemas-microsoft-com:vml" Requires="v">
                <p:oleObj spid="_x0000_s117260" name="Equation" r:id="rId8" imgW="127800" imgH="155160" progId="Equation.3">
                  <p:embed/>
                </p:oleObj>
              </mc:Choice>
              <mc:Fallback>
                <p:oleObj name="Equation" r:id="rId8" imgW="127800" imgH="155160" progId="Equation.3">
                  <p:embed/>
                  <p:pic>
                    <p:nvPicPr>
                      <p:cNvPr id="0" name="Picture 4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20063" y="4951884"/>
                        <a:ext cx="268287"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6765" name="TextBox 12"/>
          <p:cNvSpPr txBox="1">
            <a:spLocks noChangeArrowheads="1"/>
          </p:cNvSpPr>
          <p:nvPr/>
        </p:nvSpPr>
        <p:spPr bwMode="auto">
          <a:xfrm>
            <a:off x="488950" y="989012"/>
            <a:ext cx="244169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baseline="0" dirty="0">
                <a:solidFill>
                  <a:schemeClr val="accent1"/>
                </a:solidFill>
                <a:latin typeface="Trebuchet MS" pitchFamily="34" charset="0"/>
              </a:rPr>
              <a:t>z-value method:</a:t>
            </a:r>
          </a:p>
          <a:p>
            <a:endParaRPr lang="en-US" altLang="en-US" baseline="0" dirty="0">
              <a:solidFill>
                <a:schemeClr val="accent1"/>
              </a:solidFill>
              <a:latin typeface="Trebuchet MS" pitchFamily="34" charset="0"/>
            </a:endParaRPr>
          </a:p>
        </p:txBody>
      </p:sp>
      <p:sp>
        <p:nvSpPr>
          <p:cNvPr id="50"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57</a:t>
            </a:fld>
            <a:endParaRPr lang="en-AU" altLang="en-US" sz="1400" b="1" baseline="0" dirty="0">
              <a:latin typeface="Trebuchet MS" pitchFamily="34" charset="0"/>
            </a:endParaRPr>
          </a:p>
        </p:txBody>
      </p:sp>
      <p:sp>
        <p:nvSpPr>
          <p:cNvPr id="52" name="Title 1"/>
          <p:cNvSpPr txBox="1">
            <a:spLocks/>
          </p:cNvSpPr>
          <p:nvPr/>
        </p:nvSpPr>
        <p:spPr bwMode="auto">
          <a:xfrm>
            <a:off x="533400" y="155801"/>
            <a:ext cx="8229600" cy="608903"/>
          </a:xfrm>
          <a:prstGeom prst="rect">
            <a:avLst/>
          </a:prstGeom>
          <a:noFill/>
          <a:extLst>
            <a:ext uri="{909E8E84-426E-40DD-AFC4-6F175D3DCCD1}">
              <a14:hiddenFill xmlns:a14="http://schemas.microsoft.com/office/drawing/2010/main">
                <a:solidFill>
                  <a:srgbClr val="FFFFFF"/>
                </a:solidFill>
              </a14:hiddenFill>
            </a:ext>
          </a:extLst>
        </p:spPr>
        <p:txBody>
          <a:bodyPr wrap="square" numCol="1" anchorCtr="0" compatLnSpc="1">
            <a:prstTxWarp prst="textNoShape">
              <a:avLst/>
            </a:prstTxWarp>
          </a:bodyPr>
          <a:lstStyle>
            <a:lvl1pPr algn="ctr" defTabSz="457200" rtl="0" eaLnBrk="1" fontAlgn="base" hangingPunct="1">
              <a:spcBef>
                <a:spcPct val="0"/>
              </a:spcBef>
              <a:spcAft>
                <a:spcPct val="0"/>
              </a:spcAft>
              <a:defRPr lang="en-US" sz="4000" kern="1200" cap="all" dirty="0">
                <a:solidFill>
                  <a:srgbClr val="948A54"/>
                </a:solidFill>
                <a:latin typeface="Arial"/>
                <a:ea typeface="ＭＳ Ｐゴシック" pitchFamily="34" charset="-128"/>
                <a:cs typeface="Arial"/>
              </a:defRPr>
            </a:lvl1pPr>
            <a:lvl2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just"/>
            <a:r>
              <a:rPr lang="en-AU" altLang="en-US" sz="3200" cap="none" baseline="0" dirty="0">
                <a:solidFill>
                  <a:srgbClr val="EA0088"/>
                </a:solidFill>
                <a:latin typeface="Trebuchet MS" pitchFamily="34" charset="0"/>
                <a:ea typeface="MS PGothic" pitchFamily="34" charset="-128"/>
              </a:rPr>
              <a:t>Example 2: Solution…</a:t>
            </a:r>
          </a:p>
        </p:txBody>
      </p:sp>
      <p:sp>
        <p:nvSpPr>
          <p:cNvPr id="53" name="Text Box 25"/>
          <p:cNvSpPr txBox="1">
            <a:spLocks noChangeArrowheads="1"/>
          </p:cNvSpPr>
          <p:nvPr/>
        </p:nvSpPr>
        <p:spPr bwMode="auto">
          <a:xfrm>
            <a:off x="361024" y="5157192"/>
            <a:ext cx="847910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marL="457200" indent="-457200">
              <a:buAutoNum type="arabicPeriod" startAt="6"/>
            </a:pPr>
            <a:r>
              <a:rPr lang="en-US" altLang="en-US" baseline="0" dirty="0">
                <a:solidFill>
                  <a:schemeClr val="accent1"/>
                </a:solidFill>
                <a:latin typeface="Trebuchet MS" panose="020B0603020202020204" pitchFamily="34" charset="0"/>
                <a:cs typeface="Arial" pitchFamily="34" charset="0"/>
              </a:rPr>
              <a:t>Conclusion: </a:t>
            </a:r>
          </a:p>
          <a:p>
            <a:pPr marL="441325" indent="-441325"/>
            <a:r>
              <a:rPr lang="en-US" altLang="en-US" baseline="0" dirty="0">
                <a:solidFill>
                  <a:schemeClr val="accent1"/>
                </a:solidFill>
                <a:latin typeface="Trebuchet MS" panose="020B0603020202020204" pitchFamily="34" charset="0"/>
                <a:cs typeface="Arial" pitchFamily="34" charset="0"/>
              </a:rPr>
              <a:t>	</a:t>
            </a:r>
            <a:r>
              <a:rPr lang="en-US" altLang="en-US" baseline="0" dirty="0">
                <a:latin typeface="Trebuchet MS" panose="020B0603020202020204" pitchFamily="34" charset="0"/>
                <a:cs typeface="Arial" pitchFamily="34" charset="0"/>
              </a:rPr>
              <a:t>As z = -0.12 &gt; -1.645 = </a:t>
            </a:r>
            <a:r>
              <a:rPr lang="en-US" altLang="en-US" baseline="0" dirty="0" err="1">
                <a:latin typeface="Trebuchet MS" panose="020B0603020202020204" pitchFamily="34" charset="0"/>
                <a:cs typeface="Arial" pitchFamily="34" charset="0"/>
              </a:rPr>
              <a:t>z</a:t>
            </a:r>
            <a:r>
              <a:rPr lang="en-US" altLang="en-US" dirty="0" err="1">
                <a:latin typeface="Trebuchet MS" panose="020B0603020202020204" pitchFamily="34" charset="0"/>
                <a:cs typeface="Arial" pitchFamily="34" charset="0"/>
              </a:rPr>
              <a:t>critical</a:t>
            </a:r>
            <a:r>
              <a:rPr lang="en-US" altLang="en-US" baseline="0" dirty="0">
                <a:latin typeface="Trebuchet MS" panose="020B0603020202020204" pitchFamily="34" charset="0"/>
                <a:cs typeface="Arial" pitchFamily="34" charset="0"/>
              </a:rPr>
              <a:t>, we do not reject H</a:t>
            </a:r>
            <a:r>
              <a:rPr lang="en-US" altLang="en-US" dirty="0">
                <a:latin typeface="Trebuchet MS" panose="020B0603020202020204" pitchFamily="34" charset="0"/>
                <a:cs typeface="Arial" pitchFamily="34" charset="0"/>
              </a:rPr>
              <a:t>o</a:t>
            </a:r>
            <a:r>
              <a:rPr lang="en-US" altLang="en-US" baseline="0" dirty="0">
                <a:latin typeface="Trebuchet MS" panose="020B0603020202020204" pitchFamily="34" charset="0"/>
                <a:cs typeface="Arial" pitchFamily="34" charset="0"/>
              </a:rPr>
              <a:t>.</a:t>
            </a:r>
          </a:p>
        </p:txBody>
      </p:sp>
      <p:graphicFrame>
        <p:nvGraphicFramePr>
          <p:cNvPr id="4" name="Object 3"/>
          <p:cNvGraphicFramePr>
            <a:graphicFrameLocks noChangeAspect="1"/>
          </p:cNvGraphicFramePr>
          <p:nvPr>
            <p:extLst>
              <p:ext uri="{D42A27DB-BD31-4B8C-83A1-F6EECF244321}">
                <p14:modId xmlns:p14="http://schemas.microsoft.com/office/powerpoint/2010/main" val="1705593324"/>
              </p:ext>
            </p:extLst>
          </p:nvPr>
        </p:nvGraphicFramePr>
        <p:xfrm>
          <a:off x="4291013" y="1260475"/>
          <a:ext cx="4221162" cy="858838"/>
        </p:xfrm>
        <a:graphic>
          <a:graphicData uri="http://schemas.openxmlformats.org/presentationml/2006/ole">
            <mc:AlternateContent xmlns:mc="http://schemas.openxmlformats.org/markup-compatibility/2006">
              <mc:Choice xmlns:v="urn:schemas-microsoft-com:vml" Requires="v">
                <p:oleObj spid="_x0000_s117261" name="Equation" r:id="rId10" imgW="2044440" imgH="419040" progId="Equation.DSMT4">
                  <p:embed/>
                </p:oleObj>
              </mc:Choice>
              <mc:Fallback>
                <p:oleObj name="Equation" r:id="rId10" imgW="2044440" imgH="419040" progId="Equation.DSMT4">
                  <p:embed/>
                  <p:pic>
                    <p:nvPicPr>
                      <p:cNvPr id="0" name="Picture 429"/>
                      <p:cNvPicPr>
                        <a:picLocks noChangeAspect="1" noChangeArrowheads="1"/>
                      </p:cNvPicPr>
                      <p:nvPr/>
                    </p:nvPicPr>
                    <p:blipFill>
                      <a:blip r:embed="rId11"/>
                      <a:srcRect/>
                      <a:stretch>
                        <a:fillRect/>
                      </a:stretch>
                    </p:blipFill>
                    <p:spPr bwMode="auto">
                      <a:xfrm>
                        <a:off x="4291013" y="1260475"/>
                        <a:ext cx="4221162" cy="858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2" fill="hold" nodeType="afterEffect">
                                  <p:stCondLst>
                                    <p:cond delay="0"/>
                                  </p:stCondLst>
                                  <p:childTnLst>
                                    <p:set>
                                      <p:cBhvr>
                                        <p:cTn id="6" dur="1" fill="hold">
                                          <p:stCondLst>
                                            <p:cond delay="0"/>
                                          </p:stCondLst>
                                        </p:cTn>
                                        <p:tgtEl>
                                          <p:spTgt spid="657408"/>
                                        </p:tgtEl>
                                        <p:attrNameLst>
                                          <p:attrName>style.visibility</p:attrName>
                                        </p:attrNameLst>
                                      </p:cBhvr>
                                      <p:to>
                                        <p:strVal val="visible"/>
                                      </p:to>
                                    </p:set>
                                    <p:animEffect transition="in" filter="wipe(right)">
                                      <p:cBhvr>
                                        <p:cTn id="7" dur="500"/>
                                        <p:tgtEl>
                                          <p:spTgt spid="657408"/>
                                        </p:tgtEl>
                                      </p:cBhvr>
                                    </p:animEffect>
                                  </p:childTnLst>
                                </p:cTn>
                              </p:par>
                            </p:childTnLst>
                          </p:cTn>
                        </p:par>
                        <p:par>
                          <p:cTn id="8" fill="hold" nodeType="afterGroup">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570386"/>
                                        </p:tgtEl>
                                        <p:attrNameLst>
                                          <p:attrName>style.visibility</p:attrName>
                                        </p:attrNameLst>
                                      </p:cBhvr>
                                      <p:to>
                                        <p:strVal val="visible"/>
                                      </p:to>
                                    </p:set>
                                    <p:animEffect transition="in" filter="wipe(right)">
                                      <p:cBhvr>
                                        <p:cTn id="11" dur="500"/>
                                        <p:tgtEl>
                                          <p:spTgt spid="57038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0-#ppt_w/2"/>
                                          </p:val>
                                        </p:tav>
                                        <p:tav tm="100000">
                                          <p:val>
                                            <p:strVal val="#ppt_x"/>
                                          </p:val>
                                        </p:tav>
                                      </p:tavLst>
                                    </p:anim>
                                    <p:anim calcmode="lin" valueType="num">
                                      <p:cBhvr additive="base">
                                        <p:cTn id="17"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par>
                          <p:cTn id="23" fill="hold" nodeType="afterGroup">
                            <p:stCondLst>
                              <p:cond delay="500"/>
                            </p:stCondLst>
                            <p:childTnLst>
                              <p:par>
                                <p:cTn id="24" presetID="2" presetClass="entr" presetSubtype="2"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1+#ppt_w/2"/>
                                          </p:val>
                                        </p:tav>
                                        <p:tav tm="100000">
                                          <p:val>
                                            <p:strVal val="#ppt_x"/>
                                          </p:val>
                                        </p:tav>
                                      </p:tavLst>
                                    </p:anim>
                                    <p:anim calcmode="lin" valueType="num">
                                      <p:cBhvr additive="base">
                                        <p:cTn id="27" dur="500" fill="hold"/>
                                        <p:tgtEl>
                                          <p:spTgt spid="7"/>
                                        </p:tgtEl>
                                        <p:attrNameLst>
                                          <p:attrName>ppt_y</p:attrName>
                                        </p:attrNameLst>
                                      </p:cBhvr>
                                      <p:tavLst>
                                        <p:tav tm="0">
                                          <p:val>
                                            <p:strVal val="#ppt_y"/>
                                          </p:val>
                                        </p:tav>
                                        <p:tav tm="100000">
                                          <p:val>
                                            <p:strVal val="#ppt_y"/>
                                          </p:val>
                                        </p:tav>
                                      </p:tavLst>
                                    </p:anim>
                                  </p:childTnLst>
                                </p:cTn>
                              </p:par>
                            </p:childTnLst>
                          </p:cTn>
                        </p:par>
                        <p:par>
                          <p:cTn id="28" fill="hold" nodeType="afterGroup">
                            <p:stCondLst>
                              <p:cond delay="1000"/>
                            </p:stCondLst>
                            <p:childTnLst>
                              <p:par>
                                <p:cTn id="29" presetID="2" presetClass="entr" presetSubtype="4" fill="hold" grpId="0" nodeType="afterEffect">
                                  <p:stCondLst>
                                    <p:cond delay="0"/>
                                  </p:stCondLst>
                                  <p:childTnLst>
                                    <p:set>
                                      <p:cBhvr>
                                        <p:cTn id="30" dur="1" fill="hold">
                                          <p:stCondLst>
                                            <p:cond delay="0"/>
                                          </p:stCondLst>
                                        </p:cTn>
                                        <p:tgtEl>
                                          <p:spTgt spid="570411"/>
                                        </p:tgtEl>
                                        <p:attrNameLst>
                                          <p:attrName>style.visibility</p:attrName>
                                        </p:attrNameLst>
                                      </p:cBhvr>
                                      <p:to>
                                        <p:strVal val="visible"/>
                                      </p:to>
                                    </p:set>
                                    <p:anim calcmode="lin" valueType="num">
                                      <p:cBhvr additive="base">
                                        <p:cTn id="31" dur="500" fill="hold"/>
                                        <p:tgtEl>
                                          <p:spTgt spid="570411"/>
                                        </p:tgtEl>
                                        <p:attrNameLst>
                                          <p:attrName>ppt_x</p:attrName>
                                        </p:attrNameLst>
                                      </p:cBhvr>
                                      <p:tavLst>
                                        <p:tav tm="0">
                                          <p:val>
                                            <p:strVal val="#ppt_x"/>
                                          </p:val>
                                        </p:tav>
                                        <p:tav tm="100000">
                                          <p:val>
                                            <p:strVal val="#ppt_x"/>
                                          </p:val>
                                        </p:tav>
                                      </p:tavLst>
                                    </p:anim>
                                    <p:anim calcmode="lin" valueType="num">
                                      <p:cBhvr additive="base">
                                        <p:cTn id="32" dur="500" fill="hold"/>
                                        <p:tgtEl>
                                          <p:spTgt spid="570411"/>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2"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p:cTn id="37" dur="500" fill="hold"/>
                                        <p:tgtEl>
                                          <p:spTgt spid="5"/>
                                        </p:tgtEl>
                                        <p:attrNameLst>
                                          <p:attrName>ppt_x</p:attrName>
                                        </p:attrNameLst>
                                      </p:cBhvr>
                                      <p:tavLst>
                                        <p:tav tm="0">
                                          <p:val>
                                            <p:strVal val="#ppt_x+#ppt_w/2"/>
                                          </p:val>
                                        </p:tav>
                                        <p:tav tm="100000">
                                          <p:val>
                                            <p:strVal val="#ppt_x"/>
                                          </p:val>
                                        </p:tav>
                                      </p:tavLst>
                                    </p:anim>
                                    <p:anim calcmode="lin" valueType="num">
                                      <p:cBhvr>
                                        <p:cTn id="38" dur="500" fill="hold"/>
                                        <p:tgtEl>
                                          <p:spTgt spid="5"/>
                                        </p:tgtEl>
                                        <p:attrNameLst>
                                          <p:attrName>ppt_y</p:attrName>
                                        </p:attrNameLst>
                                      </p:cBhvr>
                                      <p:tavLst>
                                        <p:tav tm="0">
                                          <p:val>
                                            <p:strVal val="#ppt_y"/>
                                          </p:val>
                                        </p:tav>
                                        <p:tav tm="100000">
                                          <p:val>
                                            <p:strVal val="#ppt_y"/>
                                          </p:val>
                                        </p:tav>
                                      </p:tavLst>
                                    </p:anim>
                                    <p:anim calcmode="lin" valueType="num">
                                      <p:cBhvr>
                                        <p:cTn id="39" dur="500" fill="hold"/>
                                        <p:tgtEl>
                                          <p:spTgt spid="5"/>
                                        </p:tgtEl>
                                        <p:attrNameLst>
                                          <p:attrName>ppt_w</p:attrName>
                                        </p:attrNameLst>
                                      </p:cBhvr>
                                      <p:tavLst>
                                        <p:tav tm="0">
                                          <p:val>
                                            <p:fltVal val="0"/>
                                          </p:val>
                                        </p:tav>
                                        <p:tav tm="100000">
                                          <p:val>
                                            <p:strVal val="#ppt_w"/>
                                          </p:val>
                                        </p:tav>
                                      </p:tavLst>
                                    </p:anim>
                                    <p:anim calcmode="lin" valueType="num">
                                      <p:cBhvr>
                                        <p:cTn id="40" dur="500" fill="hold"/>
                                        <p:tgtEl>
                                          <p:spTgt spid="5"/>
                                        </p:tgtEl>
                                        <p:attrNameLst>
                                          <p:attrName>ppt_h</p:attrName>
                                        </p:attrNameLst>
                                      </p:cBhvr>
                                      <p:tavLst>
                                        <p:tav tm="0">
                                          <p:val>
                                            <p:strVal val="#ppt_h"/>
                                          </p:val>
                                        </p:tav>
                                        <p:tav tm="100000">
                                          <p:val>
                                            <p:strVal val="#ppt_h"/>
                                          </p:val>
                                        </p:tav>
                                      </p:tavLst>
                                    </p:anim>
                                  </p:childTnLst>
                                </p:cTn>
                              </p:par>
                            </p:childTnLst>
                          </p:cTn>
                        </p:par>
                        <p:par>
                          <p:cTn id="41" fill="hold" nodeType="afterGroup">
                            <p:stCondLst>
                              <p:cond delay="500"/>
                            </p:stCondLst>
                            <p:childTnLst>
                              <p:par>
                                <p:cTn id="42" presetID="17" presetClass="entr" presetSubtype="2" fill="hold" grpId="0" nodeType="afterEffect">
                                  <p:stCondLst>
                                    <p:cond delay="0"/>
                                  </p:stCondLst>
                                  <p:childTnLst>
                                    <p:set>
                                      <p:cBhvr>
                                        <p:cTn id="43" dur="1" fill="hold">
                                          <p:stCondLst>
                                            <p:cond delay="0"/>
                                          </p:stCondLst>
                                        </p:cTn>
                                        <p:tgtEl>
                                          <p:spTgt spid="570393"/>
                                        </p:tgtEl>
                                        <p:attrNameLst>
                                          <p:attrName>style.visibility</p:attrName>
                                        </p:attrNameLst>
                                      </p:cBhvr>
                                      <p:to>
                                        <p:strVal val="visible"/>
                                      </p:to>
                                    </p:set>
                                    <p:anim calcmode="lin" valueType="num">
                                      <p:cBhvr>
                                        <p:cTn id="44" dur="500" fill="hold"/>
                                        <p:tgtEl>
                                          <p:spTgt spid="570393"/>
                                        </p:tgtEl>
                                        <p:attrNameLst>
                                          <p:attrName>ppt_x</p:attrName>
                                        </p:attrNameLst>
                                      </p:cBhvr>
                                      <p:tavLst>
                                        <p:tav tm="0">
                                          <p:val>
                                            <p:strVal val="#ppt_x+#ppt_w/2"/>
                                          </p:val>
                                        </p:tav>
                                        <p:tav tm="100000">
                                          <p:val>
                                            <p:strVal val="#ppt_x"/>
                                          </p:val>
                                        </p:tav>
                                      </p:tavLst>
                                    </p:anim>
                                    <p:anim calcmode="lin" valueType="num">
                                      <p:cBhvr>
                                        <p:cTn id="45" dur="500" fill="hold"/>
                                        <p:tgtEl>
                                          <p:spTgt spid="570393"/>
                                        </p:tgtEl>
                                        <p:attrNameLst>
                                          <p:attrName>ppt_y</p:attrName>
                                        </p:attrNameLst>
                                      </p:cBhvr>
                                      <p:tavLst>
                                        <p:tav tm="0">
                                          <p:val>
                                            <p:strVal val="#ppt_y"/>
                                          </p:val>
                                        </p:tav>
                                        <p:tav tm="100000">
                                          <p:val>
                                            <p:strVal val="#ppt_y"/>
                                          </p:val>
                                        </p:tav>
                                      </p:tavLst>
                                    </p:anim>
                                    <p:anim calcmode="lin" valueType="num">
                                      <p:cBhvr>
                                        <p:cTn id="46" dur="500" fill="hold"/>
                                        <p:tgtEl>
                                          <p:spTgt spid="570393"/>
                                        </p:tgtEl>
                                        <p:attrNameLst>
                                          <p:attrName>ppt_w</p:attrName>
                                        </p:attrNameLst>
                                      </p:cBhvr>
                                      <p:tavLst>
                                        <p:tav tm="0">
                                          <p:val>
                                            <p:fltVal val="0"/>
                                          </p:val>
                                        </p:tav>
                                        <p:tav tm="100000">
                                          <p:val>
                                            <p:strVal val="#ppt_w"/>
                                          </p:val>
                                        </p:tav>
                                      </p:tavLst>
                                    </p:anim>
                                    <p:anim calcmode="lin" valueType="num">
                                      <p:cBhvr>
                                        <p:cTn id="47" dur="500" fill="hold"/>
                                        <p:tgtEl>
                                          <p:spTgt spid="570393"/>
                                        </p:tgtEl>
                                        <p:attrNameLst>
                                          <p:attrName>ppt_h</p:attrName>
                                        </p:attrNameLst>
                                      </p:cBhvr>
                                      <p:tavLst>
                                        <p:tav tm="0">
                                          <p:val>
                                            <p:strVal val="#ppt_h"/>
                                          </p:val>
                                        </p:tav>
                                        <p:tav tm="100000">
                                          <p:val>
                                            <p:strVal val="#ppt_h"/>
                                          </p:val>
                                        </p:tav>
                                      </p:tavLst>
                                    </p:anim>
                                  </p:childTnLst>
                                </p:cTn>
                              </p:par>
                            </p:childTnLst>
                          </p:cTn>
                        </p:par>
                        <p:par>
                          <p:cTn id="48" fill="hold" nodeType="afterGroup">
                            <p:stCondLst>
                              <p:cond delay="1000"/>
                            </p:stCondLst>
                            <p:childTnLst>
                              <p:par>
                                <p:cTn id="49" presetID="17" presetClass="entr" presetSubtype="2" fill="hold" grpId="0" nodeType="afterEffect">
                                  <p:stCondLst>
                                    <p:cond delay="0"/>
                                  </p:stCondLst>
                                  <p:childTnLst>
                                    <p:set>
                                      <p:cBhvr>
                                        <p:cTn id="50" dur="1" fill="hold">
                                          <p:stCondLst>
                                            <p:cond delay="0"/>
                                          </p:stCondLst>
                                        </p:cTn>
                                        <p:tgtEl>
                                          <p:spTgt spid="570394"/>
                                        </p:tgtEl>
                                        <p:attrNameLst>
                                          <p:attrName>style.visibility</p:attrName>
                                        </p:attrNameLst>
                                      </p:cBhvr>
                                      <p:to>
                                        <p:strVal val="visible"/>
                                      </p:to>
                                    </p:set>
                                    <p:anim calcmode="lin" valueType="num">
                                      <p:cBhvr>
                                        <p:cTn id="51" dur="500" fill="hold"/>
                                        <p:tgtEl>
                                          <p:spTgt spid="570394"/>
                                        </p:tgtEl>
                                        <p:attrNameLst>
                                          <p:attrName>ppt_x</p:attrName>
                                        </p:attrNameLst>
                                      </p:cBhvr>
                                      <p:tavLst>
                                        <p:tav tm="0">
                                          <p:val>
                                            <p:strVal val="#ppt_x+#ppt_w/2"/>
                                          </p:val>
                                        </p:tav>
                                        <p:tav tm="100000">
                                          <p:val>
                                            <p:strVal val="#ppt_x"/>
                                          </p:val>
                                        </p:tav>
                                      </p:tavLst>
                                    </p:anim>
                                    <p:anim calcmode="lin" valueType="num">
                                      <p:cBhvr>
                                        <p:cTn id="52" dur="500" fill="hold"/>
                                        <p:tgtEl>
                                          <p:spTgt spid="570394"/>
                                        </p:tgtEl>
                                        <p:attrNameLst>
                                          <p:attrName>ppt_y</p:attrName>
                                        </p:attrNameLst>
                                      </p:cBhvr>
                                      <p:tavLst>
                                        <p:tav tm="0">
                                          <p:val>
                                            <p:strVal val="#ppt_y"/>
                                          </p:val>
                                        </p:tav>
                                        <p:tav tm="100000">
                                          <p:val>
                                            <p:strVal val="#ppt_y"/>
                                          </p:val>
                                        </p:tav>
                                      </p:tavLst>
                                    </p:anim>
                                    <p:anim calcmode="lin" valueType="num">
                                      <p:cBhvr>
                                        <p:cTn id="53" dur="500" fill="hold"/>
                                        <p:tgtEl>
                                          <p:spTgt spid="570394"/>
                                        </p:tgtEl>
                                        <p:attrNameLst>
                                          <p:attrName>ppt_w</p:attrName>
                                        </p:attrNameLst>
                                      </p:cBhvr>
                                      <p:tavLst>
                                        <p:tav tm="0">
                                          <p:val>
                                            <p:fltVal val="0"/>
                                          </p:val>
                                        </p:tav>
                                        <p:tav tm="100000">
                                          <p:val>
                                            <p:strVal val="#ppt_w"/>
                                          </p:val>
                                        </p:tav>
                                      </p:tavLst>
                                    </p:anim>
                                    <p:anim calcmode="lin" valueType="num">
                                      <p:cBhvr>
                                        <p:cTn id="54" dur="500" fill="hold"/>
                                        <p:tgtEl>
                                          <p:spTgt spid="570394"/>
                                        </p:tgtEl>
                                        <p:attrNameLst>
                                          <p:attrName>ppt_h</p:attrName>
                                        </p:attrNameLst>
                                      </p:cBhvr>
                                      <p:tavLst>
                                        <p:tav tm="0">
                                          <p:val>
                                            <p:strVal val="#ppt_h"/>
                                          </p:val>
                                        </p:tav>
                                        <p:tav tm="100000">
                                          <p:val>
                                            <p:strVal val="#ppt_h"/>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nodeType="click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dissolve">
                                      <p:cBhvr>
                                        <p:cTn id="59" dur="500"/>
                                        <p:tgtEl>
                                          <p:spTgt spid="4"/>
                                        </p:tgtEl>
                                      </p:cBhvr>
                                    </p:animEffect>
                                  </p:childTnLst>
                                </p:cTn>
                              </p:par>
                            </p:childTnLst>
                          </p:cTn>
                        </p:par>
                      </p:childTnLst>
                    </p:cTn>
                  </p:par>
                  <p:par>
                    <p:cTn id="60" fill="hold">
                      <p:stCondLst>
                        <p:cond delay="indefinite"/>
                      </p:stCondLst>
                      <p:childTnLst>
                        <p:par>
                          <p:cTn id="61" fill="hold">
                            <p:stCondLst>
                              <p:cond delay="0"/>
                            </p:stCondLst>
                            <p:childTnLst>
                              <p:par>
                                <p:cTn id="62" presetID="12" presetClass="entr" presetSubtype="2" fill="hold" nodeType="click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slide(fromRight)">
                                      <p:cBhvr>
                                        <p:cTn id="64" dur="500"/>
                                        <p:tgtEl>
                                          <p:spTgt spid="6"/>
                                        </p:tgtEl>
                                      </p:cBhvr>
                                    </p:animEffect>
                                  </p:childTnLst>
                                </p:cTn>
                              </p:par>
                            </p:childTnLst>
                          </p:cTn>
                        </p:par>
                        <p:par>
                          <p:cTn id="65" fill="hold">
                            <p:stCondLst>
                              <p:cond delay="500"/>
                            </p:stCondLst>
                            <p:childTnLst>
                              <p:par>
                                <p:cTn id="66" presetID="15" presetClass="entr" presetSubtype="0" fill="hold" grpId="0" nodeType="afterEffect">
                                  <p:stCondLst>
                                    <p:cond delay="0"/>
                                  </p:stCondLst>
                                  <p:childTnLst>
                                    <p:set>
                                      <p:cBhvr>
                                        <p:cTn id="67" dur="1" fill="hold">
                                          <p:stCondLst>
                                            <p:cond delay="0"/>
                                          </p:stCondLst>
                                        </p:cTn>
                                        <p:tgtEl>
                                          <p:spTgt spid="570398"/>
                                        </p:tgtEl>
                                        <p:attrNameLst>
                                          <p:attrName>style.visibility</p:attrName>
                                        </p:attrNameLst>
                                      </p:cBhvr>
                                      <p:to>
                                        <p:strVal val="visible"/>
                                      </p:to>
                                    </p:set>
                                    <p:anim calcmode="lin" valueType="num">
                                      <p:cBhvr>
                                        <p:cTn id="68" dur="1000" fill="hold"/>
                                        <p:tgtEl>
                                          <p:spTgt spid="570398"/>
                                        </p:tgtEl>
                                        <p:attrNameLst>
                                          <p:attrName>ppt_w</p:attrName>
                                        </p:attrNameLst>
                                      </p:cBhvr>
                                      <p:tavLst>
                                        <p:tav tm="0">
                                          <p:val>
                                            <p:fltVal val="0"/>
                                          </p:val>
                                        </p:tav>
                                        <p:tav tm="100000">
                                          <p:val>
                                            <p:strVal val="#ppt_w"/>
                                          </p:val>
                                        </p:tav>
                                      </p:tavLst>
                                    </p:anim>
                                    <p:anim calcmode="lin" valueType="num">
                                      <p:cBhvr>
                                        <p:cTn id="69" dur="1000" fill="hold"/>
                                        <p:tgtEl>
                                          <p:spTgt spid="570398"/>
                                        </p:tgtEl>
                                        <p:attrNameLst>
                                          <p:attrName>ppt_h</p:attrName>
                                        </p:attrNameLst>
                                      </p:cBhvr>
                                      <p:tavLst>
                                        <p:tav tm="0">
                                          <p:val>
                                            <p:fltVal val="0"/>
                                          </p:val>
                                        </p:tav>
                                        <p:tav tm="100000">
                                          <p:val>
                                            <p:strVal val="#ppt_h"/>
                                          </p:val>
                                        </p:tav>
                                      </p:tavLst>
                                    </p:anim>
                                    <p:anim calcmode="lin" valueType="num">
                                      <p:cBhvr>
                                        <p:cTn id="70" dur="1000" fill="hold"/>
                                        <p:tgtEl>
                                          <p:spTgt spid="570398"/>
                                        </p:tgtEl>
                                        <p:attrNameLst>
                                          <p:attrName>ppt_x</p:attrName>
                                        </p:attrNameLst>
                                      </p:cBhvr>
                                      <p:tavLst>
                                        <p:tav tm="0" fmla="#ppt_x+(cos(-2*pi*(1-$))*-#ppt_x-sin(-2*pi*(1-$))*(1-#ppt_y))*(1-$)">
                                          <p:val>
                                            <p:fltVal val="0"/>
                                          </p:val>
                                        </p:tav>
                                        <p:tav tm="100000">
                                          <p:val>
                                            <p:fltVal val="1"/>
                                          </p:val>
                                        </p:tav>
                                      </p:tavLst>
                                    </p:anim>
                                    <p:anim calcmode="lin" valueType="num">
                                      <p:cBhvr>
                                        <p:cTn id="71" dur="1000" fill="hold"/>
                                        <p:tgtEl>
                                          <p:spTgt spid="57039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499"/>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86" grpId="0" animBg="1"/>
      <p:bldP spid="570393" grpId="0" animBg="1"/>
      <p:bldP spid="570394" grpId="0" animBg="1"/>
      <p:bldP spid="570398" grpId="0" animBg="1"/>
      <p:bldP spid="570411" grpId="0" autoUpdateAnimBg="0"/>
      <p:bldP spid="53"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Line 7"/>
          <p:cNvSpPr>
            <a:spLocks noChangeShapeType="1"/>
          </p:cNvSpPr>
          <p:nvPr/>
        </p:nvSpPr>
        <p:spPr bwMode="auto">
          <a:xfrm flipV="1">
            <a:off x="5508625" y="3500438"/>
            <a:ext cx="2700338"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18786" name="Text Box 8"/>
          <p:cNvSpPr txBox="1">
            <a:spLocks noChangeArrowheads="1"/>
          </p:cNvSpPr>
          <p:nvPr/>
        </p:nvSpPr>
        <p:spPr bwMode="auto">
          <a:xfrm>
            <a:off x="6516688" y="3500438"/>
            <a:ext cx="2873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2000" b="1" baseline="0">
                <a:latin typeface="Arial Narrow" pitchFamily="34" charset="0"/>
                <a:cs typeface="Arial" pitchFamily="34" charset="0"/>
              </a:rPr>
              <a:t>0</a:t>
            </a:r>
          </a:p>
        </p:txBody>
      </p:sp>
      <p:sp>
        <p:nvSpPr>
          <p:cNvPr id="118787" name="Text Box 14"/>
          <p:cNvSpPr txBox="1">
            <a:spLocks noChangeArrowheads="1"/>
          </p:cNvSpPr>
          <p:nvPr/>
        </p:nvSpPr>
        <p:spPr bwMode="auto">
          <a:xfrm>
            <a:off x="822325" y="45323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baseline="0">
              <a:latin typeface="Arial Narrow" pitchFamily="34" charset="0"/>
              <a:cs typeface="Arial" pitchFamily="34" charset="0"/>
            </a:endParaRPr>
          </a:p>
        </p:txBody>
      </p:sp>
      <p:grpSp>
        <p:nvGrpSpPr>
          <p:cNvPr id="118788" name="Group 29"/>
          <p:cNvGrpSpPr>
            <a:grpSpLocks/>
          </p:cNvGrpSpPr>
          <p:nvPr/>
        </p:nvGrpSpPr>
        <p:grpSpPr bwMode="auto">
          <a:xfrm>
            <a:off x="323850" y="1557338"/>
            <a:ext cx="7477125" cy="2386012"/>
            <a:chOff x="325438" y="2667000"/>
            <a:chExt cx="7477125" cy="2386013"/>
          </a:xfrm>
        </p:grpSpPr>
        <p:sp>
          <p:nvSpPr>
            <p:cNvPr id="118795" name="Freeform 2"/>
            <p:cNvSpPr>
              <a:spLocks/>
            </p:cNvSpPr>
            <p:nvPr/>
          </p:nvSpPr>
          <p:spPr bwMode="auto">
            <a:xfrm>
              <a:off x="5722939" y="2673350"/>
              <a:ext cx="866874" cy="1982788"/>
            </a:xfrm>
            <a:custGeom>
              <a:avLst/>
              <a:gdLst>
                <a:gd name="T0" fmla="*/ 2147483647 w 393"/>
                <a:gd name="T1" fmla="*/ 2147483647 h 978"/>
                <a:gd name="T2" fmla="*/ 2147483647 w 393"/>
                <a:gd name="T3" fmla="*/ 0 h 978"/>
                <a:gd name="T4" fmla="*/ 2147483647 w 393"/>
                <a:gd name="T5" fmla="*/ 2147483647 h 978"/>
                <a:gd name="T6" fmla="*/ 2147483647 w 393"/>
                <a:gd name="T7" fmla="*/ 2147483647 h 978"/>
                <a:gd name="T8" fmla="*/ 0 w 393"/>
                <a:gd name="T9" fmla="*/ 2147483647 h 978"/>
                <a:gd name="T10" fmla="*/ 2147483647 w 393"/>
                <a:gd name="T11" fmla="*/ 2147483647 h 978"/>
                <a:gd name="T12" fmla="*/ 0 60000 65536"/>
                <a:gd name="T13" fmla="*/ 0 60000 65536"/>
                <a:gd name="T14" fmla="*/ 0 60000 65536"/>
                <a:gd name="T15" fmla="*/ 0 60000 65536"/>
                <a:gd name="T16" fmla="*/ 0 60000 65536"/>
                <a:gd name="T17" fmla="*/ 0 60000 65536"/>
                <a:gd name="T18" fmla="*/ 0 w 393"/>
                <a:gd name="T19" fmla="*/ 0 h 978"/>
                <a:gd name="T20" fmla="*/ 393 w 393"/>
                <a:gd name="T21" fmla="*/ 978 h 978"/>
              </a:gdLst>
              <a:ahLst/>
              <a:cxnLst>
                <a:cxn ang="T12">
                  <a:pos x="T0" y="T1"/>
                </a:cxn>
                <a:cxn ang="T13">
                  <a:pos x="T2" y="T3"/>
                </a:cxn>
                <a:cxn ang="T14">
                  <a:pos x="T4" y="T5"/>
                </a:cxn>
                <a:cxn ang="T15">
                  <a:pos x="T6" y="T7"/>
                </a:cxn>
                <a:cxn ang="T16">
                  <a:pos x="T8" y="T9"/>
                </a:cxn>
                <a:cxn ang="T17">
                  <a:pos x="T10" y="T11"/>
                </a:cxn>
              </a:cxnLst>
              <a:rect l="T18" t="T19" r="T20" b="T21"/>
              <a:pathLst>
                <a:path w="393" h="978">
                  <a:moveTo>
                    <a:pt x="393" y="960"/>
                  </a:moveTo>
                  <a:lnTo>
                    <a:pt x="393" y="0"/>
                  </a:lnTo>
                  <a:lnTo>
                    <a:pt x="297" y="240"/>
                  </a:lnTo>
                  <a:lnTo>
                    <a:pt x="153" y="768"/>
                  </a:lnTo>
                  <a:lnTo>
                    <a:pt x="0" y="978"/>
                  </a:lnTo>
                  <a:lnTo>
                    <a:pt x="393" y="960"/>
                  </a:lnTo>
                  <a:close/>
                </a:path>
              </a:pathLst>
            </a:custGeom>
            <a:solidFill>
              <a:srgbClr val="CCFFCC"/>
            </a:solidFill>
            <a:ln w="9525">
              <a:solidFill>
                <a:schemeClr val="tx1"/>
              </a:solidFill>
              <a:round/>
              <a:headEnd/>
              <a:tailEnd/>
            </a:ln>
          </p:spPr>
          <p:txBody>
            <a:bodyPr wrap="none" anchor="ctr"/>
            <a:lstStyle/>
            <a:p>
              <a:endParaRPr lang="en-AU"/>
            </a:p>
          </p:txBody>
        </p:sp>
        <p:sp>
          <p:nvSpPr>
            <p:cNvPr id="118796" name="Line 3"/>
            <p:cNvSpPr>
              <a:spLocks noChangeShapeType="1"/>
            </p:cNvSpPr>
            <p:nvPr/>
          </p:nvSpPr>
          <p:spPr bwMode="auto">
            <a:xfrm flipV="1">
              <a:off x="6707188" y="2667000"/>
              <a:ext cx="0" cy="1981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nvGrpSpPr>
            <p:cNvPr id="118797" name="Group 4"/>
            <p:cNvGrpSpPr>
              <a:grpSpLocks/>
            </p:cNvGrpSpPr>
            <p:nvPr/>
          </p:nvGrpSpPr>
          <p:grpSpPr bwMode="auto">
            <a:xfrm>
              <a:off x="5592763" y="2673350"/>
              <a:ext cx="2209800" cy="1905000"/>
              <a:chOff x="1776" y="1008"/>
              <a:chExt cx="2256" cy="1008"/>
            </a:xfrm>
          </p:grpSpPr>
          <p:sp>
            <p:nvSpPr>
              <p:cNvPr id="118807" name="Freeform 5"/>
              <p:cNvSpPr>
                <a:spLocks/>
              </p:cNvSpPr>
              <p:nvPr/>
            </p:nvSpPr>
            <p:spPr bwMode="auto">
              <a:xfrm>
                <a:off x="1776" y="1008"/>
                <a:ext cx="1152" cy="1008"/>
              </a:xfrm>
              <a:custGeom>
                <a:avLst/>
                <a:gdLst>
                  <a:gd name="T0" fmla="*/ 0 w 1152"/>
                  <a:gd name="T1" fmla="*/ 1008 h 1008"/>
                  <a:gd name="T2" fmla="*/ 384 w 1152"/>
                  <a:gd name="T3" fmla="*/ 864 h 1008"/>
                  <a:gd name="T4" fmla="*/ 864 w 1152"/>
                  <a:gd name="T5" fmla="*/ 144 h 1008"/>
                  <a:gd name="T6" fmla="*/ 1152 w 1152"/>
                  <a:gd name="T7" fmla="*/ 0 h 1008"/>
                  <a:gd name="T8" fmla="*/ 0 60000 65536"/>
                  <a:gd name="T9" fmla="*/ 0 60000 65536"/>
                  <a:gd name="T10" fmla="*/ 0 60000 65536"/>
                  <a:gd name="T11" fmla="*/ 0 60000 65536"/>
                  <a:gd name="T12" fmla="*/ 0 w 1152"/>
                  <a:gd name="T13" fmla="*/ 0 h 1008"/>
                  <a:gd name="T14" fmla="*/ 1152 w 1152"/>
                  <a:gd name="T15" fmla="*/ 1008 h 1008"/>
                </a:gdLst>
                <a:ahLst/>
                <a:cxnLst>
                  <a:cxn ang="T8">
                    <a:pos x="T0" y="T1"/>
                  </a:cxn>
                  <a:cxn ang="T9">
                    <a:pos x="T2" y="T3"/>
                  </a:cxn>
                  <a:cxn ang="T10">
                    <a:pos x="T4" y="T5"/>
                  </a:cxn>
                  <a:cxn ang="T11">
                    <a:pos x="T6" y="T7"/>
                  </a:cxn>
                </a:cxnLst>
                <a:rect l="T12" t="T13" r="T14" b="T15"/>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AU"/>
              </a:p>
            </p:txBody>
          </p:sp>
          <p:sp>
            <p:nvSpPr>
              <p:cNvPr id="118808" name="Freeform 6"/>
              <p:cNvSpPr>
                <a:spLocks/>
              </p:cNvSpPr>
              <p:nvPr/>
            </p:nvSpPr>
            <p:spPr bwMode="auto">
              <a:xfrm flipH="1">
                <a:off x="2880" y="1008"/>
                <a:ext cx="1152" cy="1008"/>
              </a:xfrm>
              <a:custGeom>
                <a:avLst/>
                <a:gdLst>
                  <a:gd name="T0" fmla="*/ 0 w 1152"/>
                  <a:gd name="T1" fmla="*/ 1008 h 1008"/>
                  <a:gd name="T2" fmla="*/ 384 w 1152"/>
                  <a:gd name="T3" fmla="*/ 864 h 1008"/>
                  <a:gd name="T4" fmla="*/ 864 w 1152"/>
                  <a:gd name="T5" fmla="*/ 144 h 1008"/>
                  <a:gd name="T6" fmla="*/ 1152 w 1152"/>
                  <a:gd name="T7" fmla="*/ 0 h 1008"/>
                  <a:gd name="T8" fmla="*/ 0 60000 65536"/>
                  <a:gd name="T9" fmla="*/ 0 60000 65536"/>
                  <a:gd name="T10" fmla="*/ 0 60000 65536"/>
                  <a:gd name="T11" fmla="*/ 0 60000 65536"/>
                  <a:gd name="T12" fmla="*/ 0 w 1152"/>
                  <a:gd name="T13" fmla="*/ 0 h 1008"/>
                  <a:gd name="T14" fmla="*/ 1152 w 1152"/>
                  <a:gd name="T15" fmla="*/ 1008 h 1008"/>
                </a:gdLst>
                <a:ahLst/>
                <a:cxnLst>
                  <a:cxn ang="T8">
                    <a:pos x="T0" y="T1"/>
                  </a:cxn>
                  <a:cxn ang="T9">
                    <a:pos x="T2" y="T3"/>
                  </a:cxn>
                  <a:cxn ang="T10">
                    <a:pos x="T4" y="T5"/>
                  </a:cxn>
                  <a:cxn ang="T11">
                    <a:pos x="T6" y="T7"/>
                  </a:cxn>
                </a:cxnLst>
                <a:rect l="T12" t="T13" r="T14" b="T15"/>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AU"/>
              </a:p>
            </p:txBody>
          </p:sp>
        </p:grpSp>
        <p:sp>
          <p:nvSpPr>
            <p:cNvPr id="118798" name="Text Box 9"/>
            <p:cNvSpPr txBox="1">
              <a:spLocks noChangeArrowheads="1"/>
            </p:cNvSpPr>
            <p:nvPr/>
          </p:nvSpPr>
          <p:spPr bwMode="auto">
            <a:xfrm>
              <a:off x="5181600" y="4656138"/>
              <a:ext cx="1389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2000" baseline="0">
                  <a:latin typeface="Arial Narrow" pitchFamily="34" charset="0"/>
                  <a:cs typeface="Arial" pitchFamily="34" charset="0"/>
                </a:rPr>
                <a:t>–z</a:t>
              </a:r>
              <a:r>
                <a:rPr lang="en-US" altLang="en-US" sz="2000">
                  <a:latin typeface="Symbol" pitchFamily="18" charset="2"/>
                  <a:cs typeface="Arial" pitchFamily="34" charset="0"/>
                </a:rPr>
                <a:t>a</a:t>
              </a:r>
              <a:r>
                <a:rPr lang="en-US" altLang="en-US" sz="2000" baseline="0">
                  <a:latin typeface="Symbol" pitchFamily="18" charset="2"/>
                  <a:cs typeface="Arial" pitchFamily="34" charset="0"/>
                </a:rPr>
                <a:t> </a:t>
              </a:r>
              <a:r>
                <a:rPr lang="en-US" altLang="en-US" sz="2000" baseline="0">
                  <a:latin typeface="Arial Narrow" pitchFamily="34" charset="0"/>
                  <a:cs typeface="Arial" pitchFamily="34" charset="0"/>
                </a:rPr>
                <a:t>= –1.645</a:t>
              </a:r>
            </a:p>
          </p:txBody>
        </p:sp>
        <p:grpSp>
          <p:nvGrpSpPr>
            <p:cNvPr id="118799" name="Group 10"/>
            <p:cNvGrpSpPr>
              <a:grpSpLocks/>
            </p:cNvGrpSpPr>
            <p:nvPr/>
          </p:nvGrpSpPr>
          <p:grpSpPr bwMode="auto">
            <a:xfrm>
              <a:off x="4648200" y="3581400"/>
              <a:ext cx="1495425" cy="1046163"/>
              <a:chOff x="2304" y="2784"/>
              <a:chExt cx="942" cy="659"/>
            </a:xfrm>
          </p:grpSpPr>
          <p:sp>
            <p:nvSpPr>
              <p:cNvPr id="118804" name="Line 11"/>
              <p:cNvSpPr>
                <a:spLocks noChangeShapeType="1"/>
              </p:cNvSpPr>
              <p:nvPr/>
            </p:nvSpPr>
            <p:spPr bwMode="auto">
              <a:xfrm>
                <a:off x="3246" y="2928"/>
                <a:ext cx="0" cy="5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18805" name="Line 12"/>
              <p:cNvSpPr>
                <a:spLocks noChangeShapeType="1"/>
              </p:cNvSpPr>
              <p:nvPr/>
            </p:nvSpPr>
            <p:spPr bwMode="auto">
              <a:xfrm>
                <a:off x="2765" y="3051"/>
                <a:ext cx="432" cy="3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118806" name="Text Box 13"/>
              <p:cNvSpPr txBox="1">
                <a:spLocks noChangeArrowheads="1"/>
              </p:cNvSpPr>
              <p:nvPr/>
            </p:nvSpPr>
            <p:spPr bwMode="auto">
              <a:xfrm>
                <a:off x="2304" y="2784"/>
                <a:ext cx="64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2000" baseline="0" dirty="0">
                    <a:latin typeface="Symbol" pitchFamily="18" charset="2"/>
                    <a:cs typeface="Arial" pitchFamily="34" charset="0"/>
                  </a:rPr>
                  <a:t>a = </a:t>
                </a:r>
                <a:r>
                  <a:rPr lang="en-US" altLang="en-US" sz="2000" baseline="0" dirty="0">
                    <a:latin typeface="Arial Narrow" pitchFamily="34" charset="0"/>
                    <a:cs typeface="Arial" pitchFamily="34" charset="0"/>
                  </a:rPr>
                  <a:t>0.05</a:t>
                </a:r>
              </a:p>
            </p:txBody>
          </p:sp>
        </p:grpSp>
        <p:grpSp>
          <p:nvGrpSpPr>
            <p:cNvPr id="118800" name="Group 16"/>
            <p:cNvGrpSpPr>
              <a:grpSpLocks/>
            </p:cNvGrpSpPr>
            <p:nvPr/>
          </p:nvGrpSpPr>
          <p:grpSpPr bwMode="auto">
            <a:xfrm>
              <a:off x="325438" y="4038600"/>
              <a:ext cx="5807075" cy="608013"/>
              <a:chOff x="205" y="2544"/>
              <a:chExt cx="3658" cy="383"/>
            </a:xfrm>
          </p:grpSpPr>
          <p:sp>
            <p:nvSpPr>
              <p:cNvPr id="118802" name="Rectangle 17"/>
              <p:cNvSpPr>
                <a:spLocks noChangeArrowheads="1"/>
              </p:cNvSpPr>
              <p:nvPr/>
            </p:nvSpPr>
            <p:spPr bwMode="auto">
              <a:xfrm>
                <a:off x="205" y="2832"/>
                <a:ext cx="3658" cy="95"/>
              </a:xfrm>
              <a:prstGeom prst="rect">
                <a:avLst/>
              </a:prstGeom>
              <a:solidFill>
                <a:srgbClr val="CCFFFF"/>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118803" name="Text Box 18"/>
              <p:cNvSpPr txBox="1">
                <a:spLocks noChangeArrowheads="1"/>
              </p:cNvSpPr>
              <p:nvPr/>
            </p:nvSpPr>
            <p:spPr bwMode="auto">
              <a:xfrm>
                <a:off x="1115" y="2544"/>
                <a:ext cx="1258" cy="28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baseline="0">
                    <a:latin typeface="Arial Narrow" pitchFamily="34" charset="0"/>
                    <a:cs typeface="Arial" pitchFamily="34" charset="0"/>
                  </a:rPr>
                  <a:t>Rejection region</a:t>
                </a:r>
              </a:p>
            </p:txBody>
          </p:sp>
        </p:grpSp>
        <p:sp>
          <p:nvSpPr>
            <p:cNvPr id="118801" name="Text Box 21"/>
            <p:cNvSpPr txBox="1">
              <a:spLocks noChangeArrowheads="1"/>
            </p:cNvSpPr>
            <p:nvPr/>
          </p:nvSpPr>
          <p:spPr bwMode="auto">
            <a:xfrm>
              <a:off x="6085756" y="4178623"/>
              <a:ext cx="7104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2000" baseline="0" dirty="0">
                  <a:latin typeface="Arial Narrow" pitchFamily="34" charset="0"/>
                  <a:cs typeface="Arial" pitchFamily="34" charset="0"/>
                </a:rPr>
                <a:t>–0.12</a:t>
              </a:r>
            </a:p>
          </p:txBody>
        </p:sp>
      </p:grpSp>
      <p:sp>
        <p:nvSpPr>
          <p:cNvPr id="118789" name="Line 22"/>
          <p:cNvSpPr>
            <a:spLocks noChangeShapeType="1"/>
          </p:cNvSpPr>
          <p:nvPr/>
        </p:nvSpPr>
        <p:spPr bwMode="auto">
          <a:xfrm>
            <a:off x="6372225" y="34290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71417" name="Text Box 25"/>
          <p:cNvSpPr txBox="1">
            <a:spLocks noChangeArrowheads="1"/>
          </p:cNvSpPr>
          <p:nvPr/>
        </p:nvSpPr>
        <p:spPr bwMode="auto">
          <a:xfrm>
            <a:off x="1619250" y="1412875"/>
            <a:ext cx="3850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i="1" baseline="0" dirty="0">
                <a:latin typeface="Arial Narrow" pitchFamily="34" charset="0"/>
                <a:cs typeface="Arial" pitchFamily="34" charset="0"/>
              </a:rPr>
              <a:t>p</a:t>
            </a:r>
            <a:r>
              <a:rPr lang="en-US" altLang="en-US" baseline="0" dirty="0">
                <a:latin typeface="Arial Narrow" pitchFamily="34" charset="0"/>
                <a:cs typeface="Arial" pitchFamily="34" charset="0"/>
              </a:rPr>
              <a:t>-value = P(Z &lt; – 0.12) = 0.4522</a:t>
            </a:r>
          </a:p>
        </p:txBody>
      </p:sp>
      <p:sp>
        <p:nvSpPr>
          <p:cNvPr id="571418" name="Line 26"/>
          <p:cNvSpPr>
            <a:spLocks noChangeShapeType="1"/>
          </p:cNvSpPr>
          <p:nvPr/>
        </p:nvSpPr>
        <p:spPr bwMode="auto">
          <a:xfrm>
            <a:off x="5219700" y="1844675"/>
            <a:ext cx="1152525" cy="9302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28" name="Text Box 25"/>
          <p:cNvSpPr txBox="1">
            <a:spLocks noChangeArrowheads="1"/>
          </p:cNvSpPr>
          <p:nvPr/>
        </p:nvSpPr>
        <p:spPr bwMode="auto">
          <a:xfrm>
            <a:off x="323850" y="4116814"/>
            <a:ext cx="847910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baseline="0" dirty="0">
                <a:latin typeface="Trebuchet MS" panose="020B0603020202020204" pitchFamily="34" charset="0"/>
                <a:cs typeface="Arial" pitchFamily="34" charset="0"/>
              </a:rPr>
              <a:t>Conclusion: As </a:t>
            </a:r>
            <a:r>
              <a:rPr lang="en-US" altLang="en-US" i="1" baseline="0" dirty="0">
                <a:latin typeface="Trebuchet MS" panose="020B0603020202020204" pitchFamily="34" charset="0"/>
                <a:cs typeface="Arial" pitchFamily="34" charset="0"/>
              </a:rPr>
              <a:t>p</a:t>
            </a:r>
            <a:r>
              <a:rPr lang="en-US" altLang="en-US" baseline="0" dirty="0">
                <a:latin typeface="Trebuchet MS" panose="020B0603020202020204" pitchFamily="34" charset="0"/>
                <a:cs typeface="Arial" pitchFamily="34" charset="0"/>
              </a:rPr>
              <a:t>-value = P(Z &lt; – 0.12) = 0.4522 &gt; 0.05, we do not reject H</a:t>
            </a:r>
            <a:r>
              <a:rPr lang="en-US" altLang="en-US" dirty="0">
                <a:latin typeface="Trebuchet MS" panose="020B0603020202020204" pitchFamily="34" charset="0"/>
                <a:cs typeface="Arial" pitchFamily="34" charset="0"/>
              </a:rPr>
              <a:t>o</a:t>
            </a:r>
            <a:r>
              <a:rPr lang="en-US" altLang="en-US" baseline="0" dirty="0">
                <a:latin typeface="Trebuchet MS" panose="020B0603020202020204" pitchFamily="34" charset="0"/>
                <a:cs typeface="Arial" pitchFamily="34" charset="0"/>
              </a:rPr>
              <a:t>.</a:t>
            </a:r>
          </a:p>
        </p:txBody>
      </p:sp>
      <p:sp>
        <p:nvSpPr>
          <p:cNvPr id="118794" name="Text Box 13"/>
          <p:cNvSpPr txBox="1">
            <a:spLocks noChangeArrowheads="1"/>
          </p:cNvSpPr>
          <p:nvPr/>
        </p:nvSpPr>
        <p:spPr bwMode="auto">
          <a:xfrm>
            <a:off x="409575" y="333375"/>
            <a:ext cx="33702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sz="2400" baseline="-25000">
                <a:solidFill>
                  <a:schemeClr val="tx1"/>
                </a:solidFill>
                <a:latin typeface="Times" charset="0"/>
                <a:ea typeface="MS PGothic" pitchFamily="34" charset="-128"/>
              </a:defRPr>
            </a:lvl1pPr>
            <a:lvl2pPr marL="742950" indent="-285750" defTabSz="457200">
              <a:defRPr sz="2400" baseline="-25000">
                <a:solidFill>
                  <a:schemeClr val="tx1"/>
                </a:solidFill>
                <a:latin typeface="Times" charset="0"/>
                <a:ea typeface="MS PGothic" pitchFamily="34" charset="-128"/>
              </a:defRPr>
            </a:lvl2pPr>
            <a:lvl3pPr marL="1143000" indent="-228600" defTabSz="457200">
              <a:defRPr sz="2400" baseline="-25000">
                <a:solidFill>
                  <a:schemeClr val="tx1"/>
                </a:solidFill>
                <a:latin typeface="Times" charset="0"/>
                <a:ea typeface="MS PGothic" pitchFamily="34" charset="-128"/>
              </a:defRPr>
            </a:lvl3pPr>
            <a:lvl4pPr marL="1600200" indent="-228600" defTabSz="457200">
              <a:defRPr sz="2400" baseline="-25000">
                <a:solidFill>
                  <a:schemeClr val="tx1"/>
                </a:solidFill>
                <a:latin typeface="Times" charset="0"/>
                <a:ea typeface="MS PGothic" pitchFamily="34" charset="-128"/>
              </a:defRPr>
            </a:lvl4pPr>
            <a:lvl5pPr marL="2057400" indent="-228600" defTabSz="457200">
              <a:defRPr sz="2400" baseline="-25000">
                <a:solidFill>
                  <a:schemeClr val="tx1"/>
                </a:solidFill>
                <a:latin typeface="Times" charset="0"/>
                <a:ea typeface="MS PGothic" pitchFamily="34" charset="-128"/>
              </a:defRPr>
            </a:lvl5pPr>
            <a:lvl6pPr marL="25146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just"/>
            <a:r>
              <a:rPr lang="en-US" altLang="en-US" sz="3200" i="1" baseline="0" dirty="0">
                <a:solidFill>
                  <a:srgbClr val="EA0088"/>
                </a:solidFill>
                <a:latin typeface="Trebuchet MS" pitchFamily="34" charset="0"/>
              </a:rPr>
              <a:t>p</a:t>
            </a:r>
            <a:r>
              <a:rPr lang="en-US" altLang="en-US" sz="3200" baseline="0" dirty="0">
                <a:solidFill>
                  <a:srgbClr val="EA0088"/>
                </a:solidFill>
                <a:latin typeface="Trebuchet MS" pitchFamily="34" charset="0"/>
              </a:rPr>
              <a:t>-value Method</a:t>
            </a:r>
          </a:p>
        </p:txBody>
      </p:sp>
      <p:sp>
        <p:nvSpPr>
          <p:cNvPr id="2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58</a:t>
            </a:fld>
            <a:endParaRPr lang="en-AU" altLang="en-US" sz="1400" b="1" baseline="0" dirty="0">
              <a:latin typeface="Trebuchet MS" pitchFamily="34"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1417"/>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71418"/>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417" grpId="0" autoUpdateAnimBg="0"/>
      <p:bldP spid="571418" grpId="0" animBg="1"/>
      <p:bldP spid="28"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ext Box 14"/>
          <p:cNvSpPr txBox="1">
            <a:spLocks noChangeArrowheads="1"/>
          </p:cNvSpPr>
          <p:nvPr/>
        </p:nvSpPr>
        <p:spPr bwMode="auto">
          <a:xfrm>
            <a:off x="822325" y="45323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baseline="0">
              <a:latin typeface="Arial Narrow" pitchFamily="34" charset="0"/>
              <a:cs typeface="Arial" pitchFamily="34" charset="0"/>
            </a:endParaRPr>
          </a:p>
        </p:txBody>
      </p:sp>
      <p:sp>
        <p:nvSpPr>
          <p:cNvPr id="120834" name="Text Box 23"/>
          <p:cNvSpPr txBox="1">
            <a:spLocks noChangeArrowheads="1"/>
          </p:cNvSpPr>
          <p:nvPr/>
        </p:nvSpPr>
        <p:spPr bwMode="auto">
          <a:xfrm>
            <a:off x="684213" y="908050"/>
            <a:ext cx="4421187" cy="4524375"/>
          </a:xfrm>
          <a:prstGeom prst="rect">
            <a:avLst/>
          </a:prstGeom>
          <a:solidFill>
            <a:schemeClr val="tx2">
              <a:lumMod val="20000"/>
              <a:lumOff val="80000"/>
            </a:schemeClr>
          </a:solidFill>
          <a:ln w="9525">
            <a:solidFill>
              <a:schemeClr val="tx1"/>
            </a:solidFill>
            <a:miter lim="800000"/>
            <a:headEnd/>
            <a:tailEnd/>
          </a:ln>
        </p:spPr>
        <p:txBody>
          <a:bodyP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just"/>
            <a:r>
              <a:rPr lang="en-US" altLang="en-US" baseline="0" dirty="0">
                <a:latin typeface="Arial Narrow" pitchFamily="34" charset="0"/>
                <a:cs typeface="Arial" pitchFamily="34" charset="0"/>
              </a:rPr>
              <a:t>Since the value of the test statistic </a:t>
            </a:r>
            <a:br>
              <a:rPr lang="en-US" altLang="en-US" baseline="0" dirty="0">
                <a:latin typeface="Arial Narrow" pitchFamily="34" charset="0"/>
                <a:cs typeface="Arial" pitchFamily="34" charset="0"/>
              </a:rPr>
            </a:br>
            <a:r>
              <a:rPr lang="en-US" altLang="en-US" baseline="0" dirty="0">
                <a:latin typeface="Arial Narrow" pitchFamily="34" charset="0"/>
                <a:cs typeface="Arial" pitchFamily="34" charset="0"/>
              </a:rPr>
              <a:t>does not fall in the rejection region, </a:t>
            </a:r>
          </a:p>
          <a:p>
            <a:pPr algn="just"/>
            <a:r>
              <a:rPr lang="en-US" altLang="en-US" baseline="0" dirty="0">
                <a:latin typeface="Arial Narrow" pitchFamily="34" charset="0"/>
                <a:cs typeface="Arial" pitchFamily="34" charset="0"/>
              </a:rPr>
              <a:t>we do not reject the null hypothesis </a:t>
            </a:r>
          </a:p>
          <a:p>
            <a:pPr algn="just"/>
            <a:r>
              <a:rPr lang="en-US" altLang="en-US" baseline="0" dirty="0">
                <a:latin typeface="Arial Narrow" pitchFamily="34" charset="0"/>
                <a:cs typeface="Arial" pitchFamily="34" charset="0"/>
              </a:rPr>
              <a:t>in </a:t>
            </a:r>
            <a:r>
              <a:rPr lang="en-US" altLang="en-US" baseline="0" dirty="0" err="1">
                <a:latin typeface="Arial Narrow" pitchFamily="34" charset="0"/>
                <a:cs typeface="Arial" pitchFamily="34" charset="0"/>
              </a:rPr>
              <a:t>favour</a:t>
            </a:r>
            <a:r>
              <a:rPr lang="en-US" altLang="en-US" baseline="0" dirty="0">
                <a:latin typeface="Arial Narrow" pitchFamily="34" charset="0"/>
                <a:cs typeface="Arial" pitchFamily="34" charset="0"/>
              </a:rPr>
              <a:t> of the alternative hypothesis.</a:t>
            </a:r>
          </a:p>
          <a:p>
            <a:pPr algn="just"/>
            <a:endParaRPr lang="en-US" altLang="en-US" baseline="0" dirty="0">
              <a:latin typeface="Arial Narrow" pitchFamily="34" charset="0"/>
              <a:cs typeface="Arial" pitchFamily="34" charset="0"/>
            </a:endParaRPr>
          </a:p>
          <a:p>
            <a:pPr algn="just"/>
            <a:r>
              <a:rPr lang="en-US" altLang="en-US" baseline="0" dirty="0">
                <a:latin typeface="Arial Narrow" pitchFamily="34" charset="0"/>
                <a:cs typeface="Arial" pitchFamily="34" charset="0"/>
              </a:rPr>
              <a:t>OR (alternatively)</a:t>
            </a:r>
          </a:p>
          <a:p>
            <a:pPr algn="just"/>
            <a:endParaRPr lang="en-US" altLang="en-US" baseline="0" dirty="0">
              <a:latin typeface="Arial Narrow" pitchFamily="34" charset="0"/>
              <a:cs typeface="Arial" pitchFamily="34" charset="0"/>
            </a:endParaRPr>
          </a:p>
          <a:p>
            <a:pPr algn="just"/>
            <a:r>
              <a:rPr lang="en-US" altLang="en-US" baseline="0" dirty="0">
                <a:latin typeface="Arial Narrow" pitchFamily="34" charset="0"/>
                <a:cs typeface="Arial" pitchFamily="34" charset="0"/>
              </a:rPr>
              <a:t>Since the p-value is greater than the level of significance, we do not reject the null hypothesis in </a:t>
            </a:r>
            <a:r>
              <a:rPr lang="en-US" altLang="en-US" baseline="0" dirty="0" err="1">
                <a:latin typeface="Arial Narrow" pitchFamily="34" charset="0"/>
                <a:cs typeface="Arial" pitchFamily="34" charset="0"/>
              </a:rPr>
              <a:t>favour</a:t>
            </a:r>
            <a:r>
              <a:rPr lang="en-US" altLang="en-US" baseline="0" dirty="0">
                <a:latin typeface="Arial Narrow" pitchFamily="34" charset="0"/>
                <a:cs typeface="Arial" pitchFamily="34" charset="0"/>
              </a:rPr>
              <a:t> of the alternative hypothesis.</a:t>
            </a:r>
          </a:p>
          <a:p>
            <a:pPr algn="just"/>
            <a:endParaRPr lang="en-US" altLang="en-US" baseline="0" dirty="0">
              <a:latin typeface="Arial Narrow" pitchFamily="34" charset="0"/>
              <a:cs typeface="Arial" pitchFamily="34" charset="0"/>
            </a:endParaRPr>
          </a:p>
        </p:txBody>
      </p:sp>
      <p:sp>
        <p:nvSpPr>
          <p:cNvPr id="120835" name="Text Box 24"/>
          <p:cNvSpPr txBox="1">
            <a:spLocks noChangeArrowheads="1"/>
          </p:cNvSpPr>
          <p:nvPr/>
        </p:nvSpPr>
        <p:spPr bwMode="auto">
          <a:xfrm>
            <a:off x="5940425" y="2349500"/>
            <a:ext cx="2579688" cy="1568450"/>
          </a:xfrm>
          <a:prstGeom prst="rect">
            <a:avLst/>
          </a:prstGeom>
          <a:solidFill>
            <a:schemeClr val="accent6">
              <a:lumMod val="20000"/>
              <a:lumOff val="80000"/>
            </a:schemeClr>
          </a:solidFill>
          <a:ln w="9525">
            <a:solidFill>
              <a:schemeClr val="tx1"/>
            </a:solidFill>
            <a:miter lim="800000"/>
            <a:headEnd/>
            <a:tailEnd/>
          </a:ln>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baseline="0" dirty="0">
                <a:latin typeface="Arial Narrow" pitchFamily="34" charset="0"/>
                <a:cs typeface="Arial" pitchFamily="34" charset="0"/>
              </a:rPr>
              <a:t>There is </a:t>
            </a:r>
            <a:r>
              <a:rPr lang="en-US" altLang="en-US" i="1" baseline="0" dirty="0">
                <a:latin typeface="Arial Narrow" pitchFamily="34" charset="0"/>
                <a:cs typeface="Arial" pitchFamily="34" charset="0"/>
              </a:rPr>
              <a:t>insufficient </a:t>
            </a:r>
            <a:br>
              <a:rPr lang="en-US" altLang="en-US" i="1" baseline="0" dirty="0">
                <a:latin typeface="Arial Narrow" pitchFamily="34" charset="0"/>
                <a:cs typeface="Arial" pitchFamily="34" charset="0"/>
              </a:rPr>
            </a:br>
            <a:r>
              <a:rPr lang="en-US" altLang="en-US" i="1" baseline="0" dirty="0">
                <a:latin typeface="Arial Narrow" pitchFamily="34" charset="0"/>
                <a:cs typeface="Arial" pitchFamily="34" charset="0"/>
              </a:rPr>
              <a:t>evidence</a:t>
            </a:r>
            <a:r>
              <a:rPr lang="en-US" altLang="en-US" baseline="0" dirty="0">
                <a:latin typeface="Arial Narrow" pitchFamily="34" charset="0"/>
                <a:cs typeface="Arial" pitchFamily="34" charset="0"/>
              </a:rPr>
              <a:t> to infer</a:t>
            </a:r>
          </a:p>
          <a:p>
            <a:r>
              <a:rPr lang="en-US" altLang="en-US" baseline="0" dirty="0">
                <a:latin typeface="Arial Narrow" pitchFamily="34" charset="0"/>
                <a:cs typeface="Arial" pitchFamily="34" charset="0"/>
              </a:rPr>
              <a:t>that the mean is less </a:t>
            </a:r>
            <a:br>
              <a:rPr lang="en-US" altLang="en-US" baseline="0" dirty="0">
                <a:latin typeface="Arial Narrow" pitchFamily="34" charset="0"/>
                <a:cs typeface="Arial" pitchFamily="34" charset="0"/>
              </a:rPr>
            </a:br>
            <a:r>
              <a:rPr lang="en-US" altLang="en-US" baseline="0" dirty="0">
                <a:latin typeface="Arial Narrow" pitchFamily="34" charset="0"/>
                <a:cs typeface="Arial" pitchFamily="34" charset="0"/>
              </a:rPr>
              <a:t>than 500 grams.</a:t>
            </a:r>
          </a:p>
        </p:txBody>
      </p:sp>
      <p:sp>
        <p:nvSpPr>
          <p:cNvPr id="120837" name="Right Arrow 29"/>
          <p:cNvSpPr>
            <a:spLocks noChangeArrowheads="1"/>
          </p:cNvSpPr>
          <p:nvPr/>
        </p:nvSpPr>
        <p:spPr bwMode="auto">
          <a:xfrm>
            <a:off x="5148263" y="2924175"/>
            <a:ext cx="792162" cy="288925"/>
          </a:xfrm>
          <a:prstGeom prst="rightArrow">
            <a:avLst>
              <a:gd name="adj1" fmla="val 50000"/>
              <a:gd name="adj2" fmla="val 49847"/>
            </a:avLst>
          </a:prstGeom>
          <a:solidFill>
            <a:schemeClr val="accent1"/>
          </a:solidFill>
          <a:ln w="9525">
            <a:solidFill>
              <a:schemeClr val="tx1"/>
            </a:solidFill>
            <a:round/>
            <a:headEnd/>
            <a:tailEnd/>
          </a:ln>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59</a:t>
            </a:fld>
            <a:endParaRPr lang="en-AU" altLang="en-US" sz="1400" b="1" baseline="0" dirty="0">
              <a:latin typeface="Trebuchet MS" pitchFamily="34" charset="0"/>
            </a:endParaRPr>
          </a:p>
        </p:txBody>
      </p:sp>
      <p:sp>
        <p:nvSpPr>
          <p:cNvPr id="8" name="AutoShape 29"/>
          <p:cNvSpPr>
            <a:spLocks noChangeArrowheads="1"/>
          </p:cNvSpPr>
          <p:nvPr/>
        </p:nvSpPr>
        <p:spPr bwMode="auto">
          <a:xfrm>
            <a:off x="6297488" y="455712"/>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b="1" baseline="0" dirty="0">
                <a:latin typeface="Tahoma" pitchFamily="34" charset="0"/>
                <a:cs typeface="Arial" pitchFamily="34" charset="0"/>
              </a:rPr>
              <a:t>INTERPRET</a:t>
            </a:r>
          </a:p>
        </p:txBody>
      </p:sp>
    </p:spTree>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bwMode="auto">
          <a:xfrm>
            <a:off x="539750" y="476250"/>
            <a:ext cx="7772400" cy="609600"/>
          </a:xfrm>
        </p:spPr>
        <p:txBody>
          <a:bodyPr wrap="square" numCol="1" anchorCtr="0" compatLnSpc="1">
            <a:prstTxWarp prst="textNoShape">
              <a:avLst/>
            </a:prstTxWarp>
          </a:bodyPr>
          <a:lstStyle/>
          <a:p>
            <a:pPr algn="l" eaLnBrk="1" fontAlgn="base" hangingPunct="1">
              <a:spcAft>
                <a:spcPct val="0"/>
              </a:spcAft>
            </a:pPr>
            <a:r>
              <a:rPr altLang="en-US" sz="3600" cap="none">
                <a:solidFill>
                  <a:srgbClr val="EA0088"/>
                </a:solidFill>
                <a:latin typeface="Trebuchet MS" pitchFamily="34" charset="0"/>
                <a:ea typeface="MS PGothic" pitchFamily="34" charset="-128"/>
              </a:rPr>
              <a:t>Introduction</a:t>
            </a:r>
          </a:p>
        </p:txBody>
      </p:sp>
      <p:sp>
        <p:nvSpPr>
          <p:cNvPr id="548867" name="Rectangle 3"/>
          <p:cNvSpPr>
            <a:spLocks noGrp="1" noChangeArrowheads="1"/>
          </p:cNvSpPr>
          <p:nvPr>
            <p:ph idx="1"/>
          </p:nvPr>
        </p:nvSpPr>
        <p:spPr>
          <a:xfrm>
            <a:off x="685800" y="1557338"/>
            <a:ext cx="7772400" cy="2232025"/>
          </a:xfrm>
        </p:spPr>
        <p:txBody>
          <a:bodyPr/>
          <a:lstStyle/>
          <a:p>
            <a:pPr marL="0" indent="0" algn="just" eaLnBrk="1" hangingPunct="1">
              <a:buClr>
                <a:schemeClr val="tx1"/>
              </a:buClr>
              <a:buFontTx/>
              <a:buNone/>
            </a:pPr>
            <a:r>
              <a:rPr lang="en-US" altLang="en-US" sz="2400" dirty="0">
                <a:solidFill>
                  <a:srgbClr val="002060"/>
                </a:solidFill>
                <a:latin typeface="Trebuchet MS" pitchFamily="34" charset="0"/>
              </a:rPr>
              <a:t>The purpose of hypothesis testing is to determine whether there is enough statistical evidence in </a:t>
            </a:r>
            <a:r>
              <a:rPr lang="en-AU" altLang="en-US" sz="2400" dirty="0">
                <a:solidFill>
                  <a:srgbClr val="002060"/>
                </a:solidFill>
                <a:latin typeface="Trebuchet MS" pitchFamily="34" charset="0"/>
              </a:rPr>
              <a:t>favour</a:t>
            </a:r>
            <a:r>
              <a:rPr lang="en-US" altLang="en-US" sz="2400" dirty="0">
                <a:solidFill>
                  <a:srgbClr val="002060"/>
                </a:solidFill>
                <a:latin typeface="Trebuchet MS" pitchFamily="34" charset="0"/>
              </a:rPr>
              <a:t> of a certain belief about a population parameter.</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6</a:t>
            </a:fld>
            <a:endParaRPr lang="en-AU" altLang="en-US" sz="1400" b="1" baseline="0" dirty="0">
              <a:latin typeface="Trebuchet MS"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Text Box 13"/>
          <p:cNvSpPr txBox="1">
            <a:spLocks noChangeArrowheads="1"/>
          </p:cNvSpPr>
          <p:nvPr/>
        </p:nvSpPr>
        <p:spPr bwMode="auto">
          <a:xfrm>
            <a:off x="323528" y="260350"/>
            <a:ext cx="6192688" cy="864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sz="2400" baseline="-25000">
                <a:solidFill>
                  <a:schemeClr val="tx1"/>
                </a:solidFill>
                <a:latin typeface="Times" charset="0"/>
                <a:ea typeface="MS PGothic" pitchFamily="34" charset="-128"/>
              </a:defRPr>
            </a:lvl1pPr>
            <a:lvl2pPr marL="742950" indent="-285750" defTabSz="457200">
              <a:defRPr sz="2400" baseline="-25000">
                <a:solidFill>
                  <a:schemeClr val="tx1"/>
                </a:solidFill>
                <a:latin typeface="Times" charset="0"/>
                <a:ea typeface="MS PGothic" pitchFamily="34" charset="-128"/>
              </a:defRPr>
            </a:lvl2pPr>
            <a:lvl3pPr marL="1143000" indent="-228600" defTabSz="457200">
              <a:defRPr sz="2400" baseline="-25000">
                <a:solidFill>
                  <a:schemeClr val="tx1"/>
                </a:solidFill>
                <a:latin typeface="Times" charset="0"/>
                <a:ea typeface="MS PGothic" pitchFamily="34" charset="-128"/>
              </a:defRPr>
            </a:lvl3pPr>
            <a:lvl4pPr marL="1600200" indent="-228600" defTabSz="457200">
              <a:defRPr sz="2400" baseline="-25000">
                <a:solidFill>
                  <a:schemeClr val="tx1"/>
                </a:solidFill>
                <a:latin typeface="Times" charset="0"/>
                <a:ea typeface="MS PGothic" pitchFamily="34" charset="-128"/>
              </a:defRPr>
            </a:lvl4pPr>
            <a:lvl5pPr marL="2057400" indent="-228600" defTabSz="457200">
              <a:defRPr sz="2400" baseline="-25000">
                <a:solidFill>
                  <a:schemeClr val="tx1"/>
                </a:solidFill>
                <a:latin typeface="Times" charset="0"/>
                <a:ea typeface="MS PGothic" pitchFamily="34" charset="-128"/>
              </a:defRPr>
            </a:lvl5pPr>
            <a:lvl6pPr marL="25146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just"/>
            <a:r>
              <a:rPr lang="en-US" altLang="en-US" sz="3200" baseline="0" dirty="0">
                <a:solidFill>
                  <a:srgbClr val="EA0088"/>
                </a:solidFill>
                <a:latin typeface="Trebuchet MS" pitchFamily="34" charset="0"/>
              </a:rPr>
              <a:t>Example 2: Solution…</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60</a:t>
            </a:fld>
            <a:endParaRPr lang="en-AU" altLang="en-US" sz="1400" b="1" baseline="0" dirty="0">
              <a:latin typeface="Trebuchet MS" pitchFamily="34" charset="0"/>
            </a:endParaRPr>
          </a:p>
        </p:txBody>
      </p:sp>
      <p:sp>
        <p:nvSpPr>
          <p:cNvPr id="7" name="Rectangle 3"/>
          <p:cNvSpPr>
            <a:spLocks noGrp="1" noChangeArrowheads="1"/>
          </p:cNvSpPr>
          <p:nvPr>
            <p:ph idx="1"/>
          </p:nvPr>
        </p:nvSpPr>
        <p:spPr>
          <a:xfrm>
            <a:off x="399547" y="1119875"/>
            <a:ext cx="8064500" cy="4320480"/>
          </a:xfrm>
        </p:spPr>
        <p:txBody>
          <a:bodyPr/>
          <a:lstStyle/>
          <a:p>
            <a:pPr marL="0" indent="0">
              <a:buNone/>
            </a:pPr>
            <a:r>
              <a:rPr lang="en-AU" sz="2400" b="1" dirty="0">
                <a:latin typeface="Trebuchet MS" panose="020B0603020202020204" pitchFamily="34" charset="0"/>
                <a:cs typeface="Arial" panose="020B0604020202020204" pitchFamily="34" charset="0"/>
              </a:rPr>
              <a:t>Using Excel (</a:t>
            </a:r>
            <a:r>
              <a:rPr lang="en-US" altLang="en-US" sz="2400" dirty="0">
                <a:latin typeface="Trebuchet MS" panose="020B0603020202020204" pitchFamily="34" charset="0"/>
                <a:cs typeface="Arial" charset="0"/>
              </a:rPr>
              <a:t>Data Analysis Plus™)</a:t>
            </a:r>
            <a:endParaRPr lang="en-US" altLang="en-US" sz="2400" dirty="0">
              <a:latin typeface="Trebuchet MS" panose="020B0603020202020204" pitchFamily="34" charset="0"/>
              <a:cs typeface="Arial" panose="020B0604020202020204" pitchFamily="34" charset="0"/>
            </a:endParaRP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1700808"/>
            <a:ext cx="7083392" cy="3881817"/>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Text Box 13"/>
          <p:cNvSpPr txBox="1">
            <a:spLocks noChangeArrowheads="1"/>
          </p:cNvSpPr>
          <p:nvPr/>
        </p:nvSpPr>
        <p:spPr bwMode="auto">
          <a:xfrm>
            <a:off x="323528" y="260350"/>
            <a:ext cx="6192688" cy="720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sz="2400" baseline="-25000">
                <a:solidFill>
                  <a:schemeClr val="tx1"/>
                </a:solidFill>
                <a:latin typeface="Times" charset="0"/>
                <a:ea typeface="MS PGothic" pitchFamily="34" charset="-128"/>
              </a:defRPr>
            </a:lvl1pPr>
            <a:lvl2pPr marL="742950" indent="-285750" defTabSz="457200">
              <a:defRPr sz="2400" baseline="-25000">
                <a:solidFill>
                  <a:schemeClr val="tx1"/>
                </a:solidFill>
                <a:latin typeface="Times" charset="0"/>
                <a:ea typeface="MS PGothic" pitchFamily="34" charset="-128"/>
              </a:defRPr>
            </a:lvl2pPr>
            <a:lvl3pPr marL="1143000" indent="-228600" defTabSz="457200">
              <a:defRPr sz="2400" baseline="-25000">
                <a:solidFill>
                  <a:schemeClr val="tx1"/>
                </a:solidFill>
                <a:latin typeface="Times" charset="0"/>
                <a:ea typeface="MS PGothic" pitchFamily="34" charset="-128"/>
              </a:defRPr>
            </a:lvl3pPr>
            <a:lvl4pPr marL="1600200" indent="-228600" defTabSz="457200">
              <a:defRPr sz="2400" baseline="-25000">
                <a:solidFill>
                  <a:schemeClr val="tx1"/>
                </a:solidFill>
                <a:latin typeface="Times" charset="0"/>
                <a:ea typeface="MS PGothic" pitchFamily="34" charset="-128"/>
              </a:defRPr>
            </a:lvl4pPr>
            <a:lvl5pPr marL="2057400" indent="-228600" defTabSz="457200">
              <a:defRPr sz="2400" baseline="-25000">
                <a:solidFill>
                  <a:schemeClr val="tx1"/>
                </a:solidFill>
                <a:latin typeface="Times" charset="0"/>
                <a:ea typeface="MS PGothic" pitchFamily="34" charset="-128"/>
              </a:defRPr>
            </a:lvl5pPr>
            <a:lvl6pPr marL="25146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just"/>
            <a:r>
              <a:rPr lang="en-US" altLang="en-US" sz="3200" baseline="0" dirty="0">
                <a:solidFill>
                  <a:srgbClr val="EA0088"/>
                </a:solidFill>
                <a:latin typeface="Trebuchet MS" pitchFamily="34" charset="0"/>
              </a:rPr>
              <a:t>Example 2: Solution…</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61</a:t>
            </a:fld>
            <a:endParaRPr lang="en-AU" altLang="en-US" sz="1400" b="1" baseline="0" dirty="0">
              <a:latin typeface="Trebuchet MS" pitchFamily="34" charset="0"/>
            </a:endParaRPr>
          </a:p>
        </p:txBody>
      </p:sp>
      <p:sp>
        <p:nvSpPr>
          <p:cNvPr id="8" name="Rectangle 3"/>
          <p:cNvSpPr>
            <a:spLocks noGrp="1" noChangeArrowheads="1"/>
          </p:cNvSpPr>
          <p:nvPr>
            <p:ph idx="1"/>
          </p:nvPr>
        </p:nvSpPr>
        <p:spPr>
          <a:xfrm>
            <a:off x="380785" y="1196752"/>
            <a:ext cx="8064500" cy="4320480"/>
          </a:xfrm>
        </p:spPr>
        <p:txBody>
          <a:bodyPr/>
          <a:lstStyle/>
          <a:p>
            <a:pPr marL="0" indent="0">
              <a:buNone/>
            </a:pPr>
            <a:r>
              <a:rPr lang="en-AU" sz="2400" b="1" dirty="0">
                <a:latin typeface="Trebuchet MS" panose="020B0603020202020204" pitchFamily="34" charset="0"/>
                <a:cs typeface="Arial" panose="020B0604020202020204" pitchFamily="34" charset="0"/>
              </a:rPr>
              <a:t>Using Excel (</a:t>
            </a:r>
            <a:r>
              <a:rPr lang="en-US" altLang="en-US" sz="2400" dirty="0">
                <a:latin typeface="Trebuchet MS" panose="020B0603020202020204" pitchFamily="34" charset="0"/>
                <a:cs typeface="Arial" charset="0"/>
              </a:rPr>
              <a:t>Data Analysis Plus™)</a:t>
            </a:r>
            <a:endParaRPr lang="en-US" altLang="en-US" sz="2400" dirty="0">
              <a:latin typeface="Trebuchet MS" panose="020B0603020202020204" pitchFamily="34" charset="0"/>
              <a:cs typeface="Arial" panose="020B0604020202020204" pitchFamily="34" charset="0"/>
            </a:endParaRPr>
          </a:p>
          <a:p>
            <a:pPr marL="0" indent="0" algn="just">
              <a:buNone/>
            </a:pPr>
            <a:r>
              <a:rPr lang="en-AU" sz="2400" dirty="0">
                <a:latin typeface="Trebuchet MS" panose="020B0603020202020204" pitchFamily="34" charset="0"/>
                <a:cs typeface="Arial" panose="020B0604020202020204" pitchFamily="34" charset="0"/>
              </a:rPr>
              <a:t>In the </a:t>
            </a:r>
            <a:r>
              <a:rPr lang="en-AU" sz="2400" b="1" dirty="0">
                <a:latin typeface="Trebuchet MS" panose="020B0603020202020204" pitchFamily="34" charset="0"/>
                <a:cs typeface="Arial" panose="020B0604020202020204" pitchFamily="34" charset="0"/>
              </a:rPr>
              <a:t>Data Analysis Plus </a:t>
            </a:r>
            <a:r>
              <a:rPr lang="en-AU" sz="2400" dirty="0">
                <a:latin typeface="Trebuchet MS" panose="020B0603020202020204" pitchFamily="34" charset="0"/>
                <a:cs typeface="Arial" panose="020B0604020202020204" pitchFamily="34" charset="0"/>
              </a:rPr>
              <a:t>dialogue box (shown below), enter the input and the output is presented in the next slide.</a:t>
            </a: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graphicFrame>
        <p:nvGraphicFramePr>
          <p:cNvPr id="4" name="Object 3"/>
          <p:cNvGraphicFramePr>
            <a:graphicFrameLocks noChangeAspect="1"/>
          </p:cNvGraphicFramePr>
          <p:nvPr>
            <p:extLst>
              <p:ext uri="{D42A27DB-BD31-4B8C-83A1-F6EECF244321}">
                <p14:modId xmlns:p14="http://schemas.microsoft.com/office/powerpoint/2010/main" val="3236740664"/>
              </p:ext>
            </p:extLst>
          </p:nvPr>
        </p:nvGraphicFramePr>
        <p:xfrm>
          <a:off x="539552" y="2996952"/>
          <a:ext cx="6457098" cy="2736304"/>
        </p:xfrm>
        <a:graphic>
          <a:graphicData uri="http://schemas.openxmlformats.org/presentationml/2006/ole">
            <mc:AlternateContent xmlns:mc="http://schemas.openxmlformats.org/markup-compatibility/2006">
              <mc:Choice xmlns:v="urn:schemas-microsoft-com:vml" Requires="v">
                <p:oleObj spid="_x0000_s214086" name="Bitmap Image" r:id="rId4" imgW="4247619" imgH="1800476" progId="PBrush">
                  <p:embed/>
                </p:oleObj>
              </mc:Choice>
              <mc:Fallback>
                <p:oleObj name="Bitmap Image" r:id="rId4" imgW="4247619" imgH="1800476" progId="PBrush">
                  <p:embed/>
                  <p:pic>
                    <p:nvPicPr>
                      <p:cNvPr id="0"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2996952"/>
                        <a:ext cx="6457098" cy="2736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817855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Text Box 13"/>
          <p:cNvSpPr txBox="1">
            <a:spLocks noChangeArrowheads="1"/>
          </p:cNvSpPr>
          <p:nvPr/>
        </p:nvSpPr>
        <p:spPr bwMode="auto">
          <a:xfrm>
            <a:off x="323528" y="260350"/>
            <a:ext cx="6192688" cy="864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sz="2400" baseline="-25000">
                <a:solidFill>
                  <a:schemeClr val="tx1"/>
                </a:solidFill>
                <a:latin typeface="Times" charset="0"/>
                <a:ea typeface="MS PGothic" pitchFamily="34" charset="-128"/>
              </a:defRPr>
            </a:lvl1pPr>
            <a:lvl2pPr marL="742950" indent="-285750" defTabSz="457200">
              <a:defRPr sz="2400" baseline="-25000">
                <a:solidFill>
                  <a:schemeClr val="tx1"/>
                </a:solidFill>
                <a:latin typeface="Times" charset="0"/>
                <a:ea typeface="MS PGothic" pitchFamily="34" charset="-128"/>
              </a:defRPr>
            </a:lvl2pPr>
            <a:lvl3pPr marL="1143000" indent="-228600" defTabSz="457200">
              <a:defRPr sz="2400" baseline="-25000">
                <a:solidFill>
                  <a:schemeClr val="tx1"/>
                </a:solidFill>
                <a:latin typeface="Times" charset="0"/>
                <a:ea typeface="MS PGothic" pitchFamily="34" charset="-128"/>
              </a:defRPr>
            </a:lvl3pPr>
            <a:lvl4pPr marL="1600200" indent="-228600" defTabSz="457200">
              <a:defRPr sz="2400" baseline="-25000">
                <a:solidFill>
                  <a:schemeClr val="tx1"/>
                </a:solidFill>
                <a:latin typeface="Times" charset="0"/>
                <a:ea typeface="MS PGothic" pitchFamily="34" charset="-128"/>
              </a:defRPr>
            </a:lvl4pPr>
            <a:lvl5pPr marL="2057400" indent="-228600" defTabSz="457200">
              <a:defRPr sz="2400" baseline="-25000">
                <a:solidFill>
                  <a:schemeClr val="tx1"/>
                </a:solidFill>
                <a:latin typeface="Times" charset="0"/>
                <a:ea typeface="MS PGothic" pitchFamily="34" charset="-128"/>
              </a:defRPr>
            </a:lvl5pPr>
            <a:lvl6pPr marL="25146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just"/>
            <a:r>
              <a:rPr lang="en-US" altLang="en-US" sz="3200" baseline="0" dirty="0">
                <a:solidFill>
                  <a:srgbClr val="EA0088"/>
                </a:solidFill>
                <a:latin typeface="Trebuchet MS" pitchFamily="34" charset="0"/>
              </a:rPr>
              <a:t>Example 2: Solution…</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62</a:t>
            </a:fld>
            <a:endParaRPr lang="en-AU" altLang="en-US" sz="1400" b="1" baseline="0" dirty="0">
              <a:latin typeface="Trebuchet MS" pitchFamily="34" charset="0"/>
            </a:endParaRPr>
          </a:p>
        </p:txBody>
      </p:sp>
      <p:sp>
        <p:nvSpPr>
          <p:cNvPr id="8" name="Rectangle 3"/>
          <p:cNvSpPr>
            <a:spLocks noGrp="1" noChangeArrowheads="1"/>
          </p:cNvSpPr>
          <p:nvPr>
            <p:ph idx="1"/>
          </p:nvPr>
        </p:nvSpPr>
        <p:spPr>
          <a:xfrm>
            <a:off x="380785" y="1268760"/>
            <a:ext cx="8064500" cy="4320480"/>
          </a:xfrm>
        </p:spPr>
        <p:txBody>
          <a:bodyPr/>
          <a:lstStyle/>
          <a:p>
            <a:pPr marL="0" indent="0">
              <a:buNone/>
            </a:pPr>
            <a:r>
              <a:rPr lang="en-AU" sz="2400" b="1" dirty="0">
                <a:latin typeface="Trebuchet MS" panose="020B0603020202020204" pitchFamily="34" charset="0"/>
                <a:cs typeface="Arial" panose="020B0604020202020204" pitchFamily="34" charset="0"/>
              </a:rPr>
              <a:t>Using Excel (</a:t>
            </a:r>
            <a:r>
              <a:rPr lang="en-US" altLang="en-US" sz="2400" dirty="0">
                <a:latin typeface="Trebuchet MS" panose="020B0603020202020204" pitchFamily="34" charset="0"/>
                <a:cs typeface="Arial" charset="0"/>
              </a:rPr>
              <a:t>Data Analysis Plus™)</a:t>
            </a:r>
            <a:endParaRPr lang="en-US" altLang="en-US" sz="2400" dirty="0">
              <a:latin typeface="Trebuchet MS" panose="020B0603020202020204" pitchFamily="34" charset="0"/>
              <a:cs typeface="Arial" panose="020B0604020202020204" pitchFamily="34" charset="0"/>
            </a:endParaRPr>
          </a:p>
          <a:p>
            <a:pPr marL="0" indent="0" algn="just">
              <a:buNone/>
            </a:pPr>
            <a:r>
              <a:rPr lang="en-AU" sz="2000" dirty="0">
                <a:latin typeface="Trebuchet MS" panose="020B0603020202020204" pitchFamily="34" charset="0"/>
                <a:cs typeface="Arial" panose="020B0604020202020204" pitchFamily="34" charset="0"/>
              </a:rPr>
              <a:t>Output from </a:t>
            </a:r>
            <a:r>
              <a:rPr lang="en-AU" sz="2000" b="1" dirty="0">
                <a:latin typeface="Trebuchet MS" panose="020B0603020202020204" pitchFamily="34" charset="0"/>
                <a:cs typeface="Arial" panose="020B0604020202020204" pitchFamily="34" charset="0"/>
              </a:rPr>
              <a:t>Data Analysis Plus</a:t>
            </a:r>
            <a:endParaRPr lang="en-AU" sz="2000" dirty="0">
              <a:latin typeface="Trebuchet MS" panose="020B0603020202020204" pitchFamily="34" charset="0"/>
              <a:cs typeface="Arial" panose="020B0604020202020204" pitchFamily="34" charset="0"/>
            </a:endParaRP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p:txBody>
      </p:sp>
      <p:pic>
        <p:nvPicPr>
          <p:cNvPr id="2119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2204864"/>
            <a:ext cx="4801189"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76471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ChangeArrowheads="1"/>
          </p:cNvSpPr>
          <p:nvPr>
            <p:ph type="title"/>
          </p:nvPr>
        </p:nvSpPr>
        <p:spPr bwMode="auto">
          <a:xfrm>
            <a:off x="468313" y="476250"/>
            <a:ext cx="8089900" cy="1108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marL="979488" indent="-979488" algn="just" fontAlgn="base">
              <a:spcAft>
                <a:spcPct val="0"/>
              </a:spcAft>
            </a:pPr>
            <a:r>
              <a:rPr lang="en-AU" altLang="en-US" sz="3200" cap="none" dirty="0">
                <a:solidFill>
                  <a:srgbClr val="EA0088"/>
                </a:solidFill>
                <a:latin typeface="Trebuchet MS" pitchFamily="34" charset="0"/>
                <a:ea typeface="MS PGothic" pitchFamily="34" charset="-128"/>
              </a:rPr>
              <a:t>12.</a:t>
            </a:r>
            <a:r>
              <a:rPr altLang="en-US" sz="3200" cap="none" dirty="0">
                <a:solidFill>
                  <a:srgbClr val="EA0088"/>
                </a:solidFill>
                <a:latin typeface="Trebuchet MS" pitchFamily="34" charset="0"/>
                <a:ea typeface="MS PGothic" pitchFamily="34" charset="-128"/>
              </a:rPr>
              <a:t>4 Testing the population mean when the variance </a:t>
            </a:r>
            <a:r>
              <a:rPr altLang="en-US" sz="3200" cap="none" dirty="0">
                <a:solidFill>
                  <a:srgbClr val="EA0088"/>
                </a:solidFill>
                <a:latin typeface="Trebuchet MS" pitchFamily="34" charset="0"/>
                <a:ea typeface="MS PGothic" pitchFamily="34" charset="-128"/>
                <a:sym typeface="Symbol" pitchFamily="18" charset="2"/>
              </a:rPr>
              <a:t></a:t>
            </a:r>
            <a:r>
              <a:rPr altLang="en-US" sz="3200" cap="none" baseline="30000" dirty="0">
                <a:solidFill>
                  <a:srgbClr val="EA0088"/>
                </a:solidFill>
                <a:latin typeface="Trebuchet MS" pitchFamily="34" charset="0"/>
                <a:ea typeface="MS PGothic" pitchFamily="34" charset="-128"/>
                <a:sym typeface="Symbol" pitchFamily="18" charset="2"/>
              </a:rPr>
              <a:t>2</a:t>
            </a:r>
            <a:r>
              <a:rPr altLang="en-US" sz="3200" cap="none" dirty="0">
                <a:solidFill>
                  <a:srgbClr val="EA0088"/>
                </a:solidFill>
                <a:latin typeface="Trebuchet MS" pitchFamily="34" charset="0"/>
                <a:ea typeface="MS PGothic" pitchFamily="34" charset="-128"/>
              </a:rPr>
              <a:t> is unknown</a:t>
            </a:r>
          </a:p>
        </p:txBody>
      </p:sp>
      <p:sp>
        <p:nvSpPr>
          <p:cNvPr id="14340" name="Rectangle 3"/>
          <p:cNvSpPr>
            <a:spLocks noChangeArrowheads="1"/>
          </p:cNvSpPr>
          <p:nvPr/>
        </p:nvSpPr>
        <p:spPr bwMode="auto">
          <a:xfrm>
            <a:off x="628530" y="1561084"/>
            <a:ext cx="8208962" cy="3884140"/>
          </a:xfrm>
          <a:prstGeom prst="rect">
            <a:avLst/>
          </a:prstGeom>
          <a:noFill/>
          <a:ln w="12700">
            <a:noFill/>
            <a:miter lim="800000"/>
            <a:headEnd/>
            <a:tailEnd/>
          </a:ln>
        </p:spPr>
        <p:txBody>
          <a:bodyPr anchor="ctr">
            <a:spAutoFit/>
          </a:bodyPr>
          <a:lstStyle>
            <a:lvl1pPr marL="457200" indent="-457200">
              <a:defRPr sz="2400" baseline="-25000">
                <a:solidFill>
                  <a:schemeClr val="tx1"/>
                </a:solidFill>
                <a:latin typeface="Times" charset="0"/>
                <a:ea typeface="MS PGothic" pitchFamily="34" charset="-128"/>
              </a:defRPr>
            </a:lvl1pPr>
            <a:lvl2pPr marL="914400" indent="-45720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marL="0" indent="0">
              <a:lnSpc>
                <a:spcPct val="110000"/>
              </a:lnSpc>
            </a:pPr>
            <a:r>
              <a:rPr lang="en-US" altLang="en-US" baseline="0" dirty="0">
                <a:latin typeface="Trebuchet MS" pitchFamily="34" charset="0"/>
              </a:rPr>
              <a:t>Recall that when σ</a:t>
            </a:r>
            <a:r>
              <a:rPr lang="en-US" altLang="en-US" baseline="30000" dirty="0">
                <a:latin typeface="Trebuchet MS" pitchFamily="34" charset="0"/>
              </a:rPr>
              <a:t>  </a:t>
            </a:r>
            <a:r>
              <a:rPr lang="en-US" altLang="en-US" baseline="0" dirty="0">
                <a:latin typeface="Trebuchet MS" pitchFamily="34" charset="0"/>
              </a:rPr>
              <a:t>is known, the test statistic </a:t>
            </a:r>
          </a:p>
          <a:p>
            <a:pPr marL="0" indent="0">
              <a:lnSpc>
                <a:spcPct val="110000"/>
              </a:lnSpc>
            </a:pPr>
            <a:endParaRPr lang="en-US" altLang="en-US" baseline="0" dirty="0">
              <a:latin typeface="Trebuchet MS" pitchFamily="34" charset="0"/>
            </a:endParaRPr>
          </a:p>
          <a:p>
            <a:pPr marL="0" indent="0">
              <a:lnSpc>
                <a:spcPct val="110000"/>
              </a:lnSpc>
              <a:spcAft>
                <a:spcPts val="1200"/>
              </a:spcAft>
            </a:pPr>
            <a:endParaRPr lang="en-US" altLang="en-US" baseline="0" dirty="0">
              <a:latin typeface="Trebuchet MS" pitchFamily="34" charset="0"/>
            </a:endParaRPr>
          </a:p>
          <a:p>
            <a:pPr marL="0" indent="0">
              <a:spcAft>
                <a:spcPts val="600"/>
              </a:spcAft>
            </a:pPr>
            <a:r>
              <a:rPr lang="en-US" altLang="en-US" baseline="0" dirty="0">
                <a:latin typeface="Trebuchet MS" pitchFamily="34" charset="0"/>
              </a:rPr>
              <a:t>is normally distributed </a:t>
            </a:r>
          </a:p>
          <a:p>
            <a:pPr marL="342900" indent="-342900">
              <a:buFont typeface="Arial" panose="020B0604020202020204" pitchFamily="34" charset="0"/>
              <a:buChar char="•"/>
            </a:pPr>
            <a:r>
              <a:rPr lang="en-US" altLang="en-US" sz="2200" baseline="0" dirty="0">
                <a:latin typeface="Trebuchet MS" pitchFamily="34" charset="0"/>
              </a:rPr>
              <a:t>if the sample is drawn from a normal population, or </a:t>
            </a:r>
          </a:p>
          <a:p>
            <a:pPr marL="342900" indent="-342900">
              <a:lnSpc>
                <a:spcPct val="110000"/>
              </a:lnSpc>
              <a:spcAft>
                <a:spcPts val="600"/>
              </a:spcAft>
              <a:buFont typeface="Arial" panose="020B0604020202020204" pitchFamily="34" charset="0"/>
              <a:buChar char="•"/>
            </a:pPr>
            <a:r>
              <a:rPr lang="en-US" altLang="en-US" sz="2200" baseline="0" dirty="0">
                <a:latin typeface="Trebuchet MS" pitchFamily="34" charset="0"/>
              </a:rPr>
              <a:t>if the population is not normal but the sample is sufficiently large.</a:t>
            </a:r>
          </a:p>
          <a:p>
            <a:pPr marL="0" indent="0" algn="just">
              <a:lnSpc>
                <a:spcPct val="110000"/>
              </a:lnSpc>
            </a:pPr>
            <a:r>
              <a:rPr lang="en-US" altLang="en-US" baseline="0" dirty="0">
                <a:latin typeface="Trebuchet MS" pitchFamily="34" charset="0"/>
              </a:rPr>
              <a:t>When σ is unknown, we estimate σ by its point estimator </a:t>
            </a:r>
            <a:r>
              <a:rPr lang="en-US" altLang="en-US" i="1" baseline="0" dirty="0">
                <a:latin typeface="Trebuchet MS" pitchFamily="34" charset="0"/>
              </a:rPr>
              <a:t>s</a:t>
            </a:r>
            <a:r>
              <a:rPr lang="en-US" altLang="en-US" baseline="0" dirty="0">
                <a:latin typeface="Trebuchet MS" pitchFamily="34" charset="0"/>
              </a:rPr>
              <a:t>, and the z test statistic is replaced by the </a:t>
            </a:r>
            <a:r>
              <a:rPr lang="en-US" altLang="en-US" i="1" baseline="0" dirty="0">
                <a:latin typeface="Trebuchet MS" pitchFamily="34" charset="0"/>
              </a:rPr>
              <a:t>t</a:t>
            </a:r>
            <a:r>
              <a:rPr lang="en-US" altLang="en-US" baseline="0" dirty="0">
                <a:latin typeface="Trebuchet MS" pitchFamily="34" charset="0"/>
              </a:rPr>
              <a:t>-statistic.</a:t>
            </a:r>
          </a:p>
        </p:txBody>
      </p:sp>
      <p:graphicFrame>
        <p:nvGraphicFramePr>
          <p:cNvPr id="124932" name="Object 4"/>
          <p:cNvGraphicFramePr>
            <a:graphicFrameLocks noChangeAspect="1"/>
          </p:cNvGraphicFramePr>
          <p:nvPr>
            <p:extLst>
              <p:ext uri="{D42A27DB-BD31-4B8C-83A1-F6EECF244321}">
                <p14:modId xmlns:p14="http://schemas.microsoft.com/office/powerpoint/2010/main" val="3139291638"/>
              </p:ext>
            </p:extLst>
          </p:nvPr>
        </p:nvGraphicFramePr>
        <p:xfrm>
          <a:off x="1720850" y="2074863"/>
          <a:ext cx="1460500" cy="935037"/>
        </p:xfrm>
        <a:graphic>
          <a:graphicData uri="http://schemas.openxmlformats.org/presentationml/2006/ole">
            <mc:AlternateContent xmlns:mc="http://schemas.openxmlformats.org/markup-compatibility/2006">
              <mc:Choice xmlns:v="urn:schemas-microsoft-com:vml" Requires="v">
                <p:oleObj spid="_x0000_s125038" name="Equation" r:id="rId4" imgW="647640" imgH="419040" progId="Equation.DSMT4">
                  <p:embed/>
                </p:oleObj>
              </mc:Choice>
              <mc:Fallback>
                <p:oleObj name="Equation" r:id="rId4" imgW="647640" imgH="419040" progId="Equation.DSMT4">
                  <p:embed/>
                  <p:pic>
                    <p:nvPicPr>
                      <p:cNvPr id="0" name="Picture 87"/>
                      <p:cNvPicPr>
                        <a:picLocks noChangeAspect="1" noChangeArrowheads="1"/>
                      </p:cNvPicPr>
                      <p:nvPr/>
                    </p:nvPicPr>
                    <p:blipFill>
                      <a:blip r:embed="rId5"/>
                      <a:srcRect/>
                      <a:stretch>
                        <a:fillRect/>
                      </a:stretch>
                    </p:blipFill>
                    <p:spPr bwMode="auto">
                      <a:xfrm>
                        <a:off x="1720850" y="2074863"/>
                        <a:ext cx="1460500" cy="935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63</a:t>
            </a:fld>
            <a:endParaRPr lang="en-AU" altLang="en-US" sz="1400" b="1" baseline="0" dirty="0">
              <a:latin typeface="Trebuchet MS"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457200" y="404664"/>
            <a:ext cx="8229600" cy="884238"/>
          </a:xfrm>
        </p:spPr>
        <p:txBody>
          <a:bodyPr/>
          <a:lstStyle/>
          <a:p>
            <a:pPr algn="l" eaLnBrk="1" hangingPunct="1"/>
            <a:r>
              <a:rPr lang="en-US" altLang="en-US" sz="3200" cap="none" dirty="0">
                <a:solidFill>
                  <a:srgbClr val="EA0088"/>
                </a:solidFill>
                <a:latin typeface="Trebuchet MS" panose="020B0603020202020204" pitchFamily="34" charset="0"/>
              </a:rPr>
              <a:t>Inference with variance unknown</a:t>
            </a:r>
          </a:p>
        </p:txBody>
      </p:sp>
      <p:sp>
        <p:nvSpPr>
          <p:cNvPr id="17412" name="Rectangle 3"/>
          <p:cNvSpPr>
            <a:spLocks noGrp="1" noChangeArrowheads="1"/>
          </p:cNvSpPr>
          <p:nvPr>
            <p:ph type="body" idx="1"/>
          </p:nvPr>
        </p:nvSpPr>
        <p:spPr>
          <a:xfrm>
            <a:off x="558800" y="3356992"/>
            <a:ext cx="8001000" cy="1728192"/>
          </a:xfrm>
        </p:spPr>
        <p:txBody>
          <a:bodyPr/>
          <a:lstStyle/>
          <a:p>
            <a:pPr marL="0" indent="0" algn="just" eaLnBrk="1" hangingPunct="1">
              <a:buFontTx/>
              <a:buNone/>
            </a:pPr>
            <a:r>
              <a:rPr lang="en-US" altLang="en-US" sz="2400" dirty="0">
                <a:latin typeface="Trebuchet MS" panose="020B0603020202020204" pitchFamily="34" charset="0"/>
              </a:rPr>
              <a:t>When </a:t>
            </a:r>
            <a:r>
              <a:rPr lang="en-US" altLang="en-US" sz="2400" b="1" dirty="0">
                <a:solidFill>
                  <a:schemeClr val="accent1"/>
                </a:solidFill>
                <a:latin typeface="Trebuchet MS" panose="020B0603020202020204" pitchFamily="34" charset="0"/>
                <a:sym typeface="Symbol"/>
              </a:rPr>
              <a:t></a:t>
            </a:r>
            <a:r>
              <a:rPr lang="en-US" altLang="en-US" sz="2400" dirty="0">
                <a:latin typeface="Trebuchet MS" panose="020B0603020202020204" pitchFamily="34" charset="0"/>
                <a:sym typeface="Symbol"/>
              </a:rPr>
              <a:t> </a:t>
            </a:r>
            <a:r>
              <a:rPr lang="en-US" altLang="en-US" sz="2400" dirty="0">
                <a:latin typeface="Trebuchet MS" panose="020B0603020202020204" pitchFamily="34" charset="0"/>
              </a:rPr>
              <a:t>is unknown, we use its point estimator</a:t>
            </a:r>
            <a:r>
              <a:rPr lang="en-US" altLang="en-US" sz="2400" b="1" dirty="0">
                <a:latin typeface="Trebuchet MS" panose="020B0603020202020204" pitchFamily="34" charset="0"/>
              </a:rPr>
              <a:t> </a:t>
            </a:r>
            <a:r>
              <a:rPr lang="en-US" altLang="en-US" sz="2400" b="1" dirty="0">
                <a:solidFill>
                  <a:schemeClr val="accent1"/>
                </a:solidFill>
                <a:latin typeface="Trebuchet MS" panose="020B0603020202020204" pitchFamily="34" charset="0"/>
              </a:rPr>
              <a:t>s</a:t>
            </a:r>
            <a:r>
              <a:rPr lang="en-US" altLang="en-US" sz="2400" dirty="0">
                <a:latin typeface="Trebuchet MS" panose="020B0603020202020204" pitchFamily="34" charset="0"/>
              </a:rPr>
              <a:t> and the </a:t>
            </a:r>
            <a:r>
              <a:rPr lang="en-US" altLang="en-US" sz="2400" dirty="0">
                <a:solidFill>
                  <a:schemeClr val="accent1"/>
                </a:solidFill>
                <a:latin typeface="Trebuchet MS" panose="020B0603020202020204" pitchFamily="34" charset="0"/>
              </a:rPr>
              <a:t>z-statistic</a:t>
            </a:r>
            <a:r>
              <a:rPr lang="en-US" altLang="en-US" sz="2400" dirty="0">
                <a:latin typeface="Trebuchet MS" panose="020B0603020202020204" pitchFamily="34" charset="0"/>
              </a:rPr>
              <a:t> is replaced by the </a:t>
            </a:r>
            <a:r>
              <a:rPr lang="en-US" altLang="en-US" sz="2400" dirty="0">
                <a:solidFill>
                  <a:schemeClr val="accent1"/>
                </a:solidFill>
                <a:latin typeface="Trebuchet MS" panose="020B0603020202020204" pitchFamily="34" charset="0"/>
              </a:rPr>
              <a:t>t-statistic</a:t>
            </a:r>
            <a:r>
              <a:rPr lang="en-US" altLang="en-US" sz="2400" dirty="0">
                <a:latin typeface="Trebuchet MS" panose="020B0603020202020204" pitchFamily="34" charset="0"/>
              </a:rPr>
              <a:t>, where the number of “degrees of freedom” </a:t>
            </a:r>
            <a:r>
              <a:rPr lang="en-US" altLang="en-US" sz="2400" dirty="0">
                <a:latin typeface="Trebuchet MS" panose="020B0603020202020204" pitchFamily="34" charset="0"/>
                <a:sym typeface="Symbol"/>
              </a:rPr>
              <a:t></a:t>
            </a:r>
            <a:r>
              <a:rPr lang="en-US" altLang="en-US" sz="2400" dirty="0">
                <a:latin typeface="Trebuchet MS" panose="020B0603020202020204" pitchFamily="34" charset="0"/>
              </a:rPr>
              <a:t>, is </a:t>
            </a:r>
            <a:r>
              <a:rPr lang="en-US" altLang="en-US" sz="2400" i="1" dirty="0">
                <a:latin typeface="Trebuchet MS" panose="020B0603020202020204" pitchFamily="34" charset="0"/>
              </a:rPr>
              <a:t>n</a:t>
            </a:r>
            <a:r>
              <a:rPr lang="en-US" altLang="en-US" sz="2400" dirty="0">
                <a:latin typeface="Trebuchet MS" panose="020B0603020202020204" pitchFamily="34" charset="0"/>
              </a:rPr>
              <a:t>–1.</a:t>
            </a:r>
          </a:p>
        </p:txBody>
      </p:sp>
      <p:pic>
        <p:nvPicPr>
          <p:cNvPr id="17413"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1844824"/>
            <a:ext cx="1651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77000" y="1844824"/>
            <a:ext cx="14859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Oval 7"/>
          <p:cNvSpPr>
            <a:spLocks noChangeArrowheads="1"/>
          </p:cNvSpPr>
          <p:nvPr/>
        </p:nvSpPr>
        <p:spPr bwMode="auto">
          <a:xfrm>
            <a:off x="629320" y="1997224"/>
            <a:ext cx="447824" cy="533400"/>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endParaRPr lang="en-US" altLang="en-US"/>
          </a:p>
        </p:txBody>
      </p:sp>
      <p:sp>
        <p:nvSpPr>
          <p:cNvPr id="17416" name="Oval 8"/>
          <p:cNvSpPr>
            <a:spLocks noChangeArrowheads="1"/>
          </p:cNvSpPr>
          <p:nvPr/>
        </p:nvSpPr>
        <p:spPr bwMode="auto">
          <a:xfrm>
            <a:off x="6300192" y="1997224"/>
            <a:ext cx="465584" cy="533400"/>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endParaRPr lang="en-US" altLang="en-US"/>
          </a:p>
        </p:txBody>
      </p:sp>
      <p:sp>
        <p:nvSpPr>
          <p:cNvPr id="17417" name="Oval 9"/>
          <p:cNvSpPr>
            <a:spLocks noChangeArrowheads="1"/>
          </p:cNvSpPr>
          <p:nvPr/>
        </p:nvSpPr>
        <p:spPr bwMode="auto">
          <a:xfrm>
            <a:off x="1289720" y="2378224"/>
            <a:ext cx="462880" cy="5334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endParaRPr lang="en-US" altLang="en-US"/>
          </a:p>
        </p:txBody>
      </p:sp>
      <p:sp>
        <p:nvSpPr>
          <p:cNvPr id="17418" name="Oval 10"/>
          <p:cNvSpPr>
            <a:spLocks noChangeArrowheads="1"/>
          </p:cNvSpPr>
          <p:nvPr/>
        </p:nvSpPr>
        <p:spPr bwMode="auto">
          <a:xfrm>
            <a:off x="6876256" y="2378224"/>
            <a:ext cx="465584" cy="5334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algn="ctr" eaLnBrk="0" fontAlgn="base" hangingPunct="0">
              <a:spcBef>
                <a:spcPct val="0"/>
              </a:spcBef>
              <a:spcAft>
                <a:spcPct val="0"/>
              </a:spcAft>
              <a:defRPr sz="2400">
                <a:solidFill>
                  <a:schemeClr val="tx1"/>
                </a:solidFill>
                <a:latin typeface="Times" pitchFamily="18" charset="0"/>
              </a:defRPr>
            </a:lvl6pPr>
            <a:lvl7pPr marL="2971800" indent="-228600" algn="ctr" eaLnBrk="0" fontAlgn="base" hangingPunct="0">
              <a:spcBef>
                <a:spcPct val="0"/>
              </a:spcBef>
              <a:spcAft>
                <a:spcPct val="0"/>
              </a:spcAft>
              <a:defRPr sz="2400">
                <a:solidFill>
                  <a:schemeClr val="tx1"/>
                </a:solidFill>
                <a:latin typeface="Times" pitchFamily="18" charset="0"/>
              </a:defRPr>
            </a:lvl7pPr>
            <a:lvl8pPr marL="3429000" indent="-228600" algn="ctr" eaLnBrk="0" fontAlgn="base" hangingPunct="0">
              <a:spcBef>
                <a:spcPct val="0"/>
              </a:spcBef>
              <a:spcAft>
                <a:spcPct val="0"/>
              </a:spcAft>
              <a:defRPr sz="2400">
                <a:solidFill>
                  <a:schemeClr val="tx1"/>
                </a:solidFill>
                <a:latin typeface="Times" pitchFamily="18" charset="0"/>
              </a:defRPr>
            </a:lvl8pPr>
            <a:lvl9pPr marL="3886200" indent="-228600" algn="ctr" eaLnBrk="0" fontAlgn="base" hangingPunct="0">
              <a:spcBef>
                <a:spcPct val="0"/>
              </a:spcBef>
              <a:spcAft>
                <a:spcPct val="0"/>
              </a:spcAft>
              <a:defRPr sz="2400">
                <a:solidFill>
                  <a:schemeClr val="tx1"/>
                </a:solidFill>
                <a:latin typeface="Times" pitchFamily="18" charset="0"/>
              </a:defRPr>
            </a:lvl9pPr>
          </a:lstStyle>
          <a:p>
            <a:endParaRPr lang="en-US" altLang="en-US"/>
          </a:p>
        </p:txBody>
      </p:sp>
      <p:sp>
        <p:nvSpPr>
          <p:cNvPr id="17421" name="AutoShape 13"/>
          <p:cNvSpPr>
            <a:spLocks noChangeArrowheads="1"/>
          </p:cNvSpPr>
          <p:nvPr/>
        </p:nvSpPr>
        <p:spPr bwMode="auto">
          <a:xfrm>
            <a:off x="2895600" y="1997224"/>
            <a:ext cx="3048000" cy="5334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99CCFF"/>
          </a:solidFill>
          <a:ln w="9525">
            <a:solidFill>
              <a:schemeClr val="tx1"/>
            </a:solidFill>
            <a:miter lim="800000"/>
            <a:headEnd/>
            <a:tailEnd/>
          </a:ln>
        </p:spPr>
        <p:txBody>
          <a:bodyPr wrap="none" anchor="ctr"/>
          <a:lstStyle/>
          <a:p>
            <a:endParaRPr lang="en-AU"/>
          </a:p>
        </p:txBody>
      </p:sp>
      <p:sp>
        <p:nvSpPr>
          <p:cNvPr id="12"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64</a:t>
            </a:fld>
            <a:endParaRPr lang="en-AU" altLang="en-US" sz="1400" b="1" baseline="0" dirty="0">
              <a:latin typeface="Trebuchet MS" pitchFamily="34" charset="0"/>
            </a:endParaRPr>
          </a:p>
        </p:txBody>
      </p:sp>
    </p:spTree>
    <p:custDataLst>
      <p:tags r:id="rId1"/>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noChangeArrowheads="1"/>
          </p:cNvSpPr>
          <p:nvPr>
            <p:ph type="title"/>
          </p:nvPr>
        </p:nvSpPr>
        <p:spPr bwMode="auto">
          <a:xfrm>
            <a:off x="388108" y="548680"/>
            <a:ext cx="8089900" cy="1108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algn="just" fontAlgn="base">
              <a:spcAft>
                <a:spcPct val="0"/>
              </a:spcAft>
            </a:pPr>
            <a:r>
              <a:rPr altLang="en-US" sz="3200" cap="none" dirty="0">
                <a:solidFill>
                  <a:srgbClr val="EA0088"/>
                </a:solidFill>
                <a:latin typeface="Trebuchet MS" pitchFamily="34" charset="0"/>
                <a:ea typeface="MS PGothic" pitchFamily="34" charset="-128"/>
              </a:rPr>
              <a:t>Testing the population mean when the variance </a:t>
            </a:r>
            <a:r>
              <a:rPr altLang="en-US" sz="3200" cap="none" dirty="0">
                <a:solidFill>
                  <a:srgbClr val="EA0088"/>
                </a:solidFill>
                <a:latin typeface="Trebuchet MS" pitchFamily="34" charset="0"/>
                <a:ea typeface="MS PGothic" pitchFamily="34" charset="-128"/>
                <a:sym typeface="Symbol" pitchFamily="18" charset="2"/>
              </a:rPr>
              <a:t></a:t>
            </a:r>
            <a:r>
              <a:rPr altLang="en-US" sz="3200" cap="none" baseline="30000" dirty="0">
                <a:solidFill>
                  <a:srgbClr val="EA0088"/>
                </a:solidFill>
                <a:latin typeface="Trebuchet MS" pitchFamily="34" charset="0"/>
                <a:ea typeface="MS PGothic" pitchFamily="34" charset="-128"/>
                <a:sym typeface="Symbol" pitchFamily="18" charset="2"/>
              </a:rPr>
              <a:t>2</a:t>
            </a:r>
            <a:r>
              <a:rPr altLang="en-US" sz="3200" cap="none" dirty="0">
                <a:solidFill>
                  <a:srgbClr val="EA0088"/>
                </a:solidFill>
                <a:latin typeface="Trebuchet MS" pitchFamily="34" charset="0"/>
                <a:ea typeface="MS PGothic" pitchFamily="34" charset="-128"/>
              </a:rPr>
              <a:t> is unknown</a:t>
            </a:r>
            <a:r>
              <a:rPr lang="en-AU" altLang="en-US" sz="3200" cap="none" dirty="0">
                <a:solidFill>
                  <a:srgbClr val="EA0088"/>
                </a:solidFill>
                <a:latin typeface="Trebuchet MS" pitchFamily="34" charset="0"/>
                <a:ea typeface="MS PGothic" pitchFamily="34" charset="-128"/>
              </a:rPr>
              <a:t>…</a:t>
            </a:r>
            <a:endParaRPr altLang="en-US" sz="3200" cap="none" dirty="0">
              <a:solidFill>
                <a:srgbClr val="EA0088"/>
              </a:solidFill>
              <a:latin typeface="Trebuchet MS" pitchFamily="34" charset="0"/>
              <a:ea typeface="MS PGothic" pitchFamily="34" charset="-128"/>
            </a:endParaRPr>
          </a:p>
        </p:txBody>
      </p:sp>
      <p:sp>
        <p:nvSpPr>
          <p:cNvPr id="128002" name="Rectangle 2"/>
          <p:cNvSpPr>
            <a:spLocks noGrp="1" noChangeArrowheads="1"/>
          </p:cNvSpPr>
          <p:nvPr>
            <p:ph idx="1"/>
          </p:nvPr>
        </p:nvSpPr>
        <p:spPr>
          <a:xfrm>
            <a:off x="539750" y="1989138"/>
            <a:ext cx="8604250" cy="3886200"/>
          </a:xfrm>
        </p:spPr>
        <p:txBody>
          <a:bodyPr/>
          <a:lstStyle/>
          <a:p>
            <a:pPr marL="0" indent="0" algn="just" eaLnBrk="1" hangingPunct="1">
              <a:buNone/>
            </a:pPr>
            <a:r>
              <a:rPr lang="en-US" altLang="en-US" sz="2600" dirty="0">
                <a:latin typeface="Trebuchet MS" pitchFamily="34" charset="0"/>
              </a:rPr>
              <a:t>If the population is normally distributed, the test statistic for </a:t>
            </a:r>
            <a:r>
              <a:rPr lang="en-US" altLang="en-US" sz="2600" dirty="0">
                <a:latin typeface="Trebuchet MS" pitchFamily="34" charset="0"/>
                <a:sym typeface="Symbol"/>
              </a:rPr>
              <a:t></a:t>
            </a:r>
            <a:r>
              <a:rPr lang="en-US" altLang="en-US" sz="2600" dirty="0">
                <a:latin typeface="Trebuchet MS" pitchFamily="34" charset="0"/>
              </a:rPr>
              <a:t> when </a:t>
            </a:r>
            <a:r>
              <a:rPr lang="en-US" altLang="en-US" sz="2600" dirty="0">
                <a:latin typeface="Trebuchet MS" pitchFamily="34" charset="0"/>
                <a:sym typeface="Symbol"/>
              </a:rPr>
              <a:t></a:t>
            </a:r>
            <a:r>
              <a:rPr lang="en-US" altLang="en-US" sz="2600" dirty="0">
                <a:latin typeface="Trebuchet MS" pitchFamily="34" charset="0"/>
              </a:rPr>
              <a:t> is unknown is </a:t>
            </a:r>
            <a:r>
              <a:rPr lang="en-US" altLang="en-US" sz="2600" i="1" dirty="0">
                <a:latin typeface="Trebuchet MS" pitchFamily="34" charset="0"/>
              </a:rPr>
              <a:t>t</a:t>
            </a:r>
            <a:r>
              <a:rPr lang="en-US" altLang="en-US" sz="2600" dirty="0">
                <a:latin typeface="Trebuchet MS" pitchFamily="34" charset="0"/>
              </a:rPr>
              <a:t>.</a:t>
            </a:r>
          </a:p>
          <a:p>
            <a:pPr eaLnBrk="1" hangingPunct="1"/>
            <a:endParaRPr lang="en-US" altLang="en-US" sz="2600" dirty="0">
              <a:latin typeface="Trebuchet MS" pitchFamily="34" charset="0"/>
            </a:endParaRPr>
          </a:p>
          <a:p>
            <a:pPr eaLnBrk="1" hangingPunct="1"/>
            <a:endParaRPr lang="en-US" altLang="en-US" sz="2600" dirty="0">
              <a:latin typeface="Trebuchet MS" pitchFamily="34" charset="0"/>
            </a:endParaRPr>
          </a:p>
          <a:p>
            <a:pPr eaLnBrk="1" hangingPunct="1"/>
            <a:endParaRPr lang="en-US" altLang="en-US" sz="2600" dirty="0">
              <a:latin typeface="Trebuchet MS" pitchFamily="34" charset="0"/>
            </a:endParaRPr>
          </a:p>
          <a:p>
            <a:pPr eaLnBrk="1" hangingPunct="1"/>
            <a:endParaRPr lang="en-US" altLang="en-US" sz="2600" dirty="0">
              <a:latin typeface="Trebuchet MS" pitchFamily="34" charset="0"/>
            </a:endParaRPr>
          </a:p>
          <a:p>
            <a:pPr marL="0" indent="0" eaLnBrk="1" hangingPunct="1">
              <a:buNone/>
            </a:pPr>
            <a:r>
              <a:rPr lang="en-US" altLang="en-US" sz="2600" dirty="0">
                <a:latin typeface="Trebuchet MS" pitchFamily="34" charset="0"/>
              </a:rPr>
              <a:t>This statistic is Student </a:t>
            </a:r>
            <a:r>
              <a:rPr lang="en-US" altLang="en-US" sz="2600" i="1" dirty="0">
                <a:latin typeface="Trebuchet MS" pitchFamily="34" charset="0"/>
              </a:rPr>
              <a:t>t</a:t>
            </a:r>
            <a:r>
              <a:rPr lang="en-US" altLang="en-US" sz="2600" dirty="0">
                <a:latin typeface="Trebuchet MS" pitchFamily="34" charset="0"/>
              </a:rPr>
              <a:t>-distributed with (</a:t>
            </a:r>
            <a:r>
              <a:rPr lang="en-US" altLang="en-US" sz="2600" i="1" dirty="0">
                <a:latin typeface="Trebuchet MS" pitchFamily="34" charset="0"/>
              </a:rPr>
              <a:t>n</a:t>
            </a:r>
            <a:r>
              <a:rPr lang="en-US" altLang="en-US" sz="2600" dirty="0">
                <a:latin typeface="Trebuchet MS" pitchFamily="34" charset="0"/>
              </a:rPr>
              <a:t>–1) degrees of freedom.</a:t>
            </a:r>
          </a:p>
        </p:txBody>
      </p:sp>
      <p:graphicFrame>
        <p:nvGraphicFramePr>
          <p:cNvPr id="128004" name="Object 3"/>
          <p:cNvGraphicFramePr>
            <a:graphicFrameLocks noChangeAspect="1"/>
          </p:cNvGraphicFramePr>
          <p:nvPr>
            <p:extLst>
              <p:ext uri="{D42A27DB-BD31-4B8C-83A1-F6EECF244321}">
                <p14:modId xmlns:p14="http://schemas.microsoft.com/office/powerpoint/2010/main" val="2362733598"/>
              </p:ext>
            </p:extLst>
          </p:nvPr>
        </p:nvGraphicFramePr>
        <p:xfrm>
          <a:off x="2520950" y="3146425"/>
          <a:ext cx="2111375" cy="1525588"/>
        </p:xfrm>
        <a:graphic>
          <a:graphicData uri="http://schemas.openxmlformats.org/presentationml/2006/ole">
            <mc:AlternateContent xmlns:mc="http://schemas.openxmlformats.org/markup-compatibility/2006">
              <mc:Choice xmlns:v="urn:schemas-microsoft-com:vml" Requires="v">
                <p:oleObj spid="_x0000_s128111" name="Equation" r:id="rId4" imgW="596900" imgH="431800" progId="Equation.DSMT4">
                  <p:embed/>
                </p:oleObj>
              </mc:Choice>
              <mc:Fallback>
                <p:oleObj name="Equation" r:id="rId4" imgW="596900" imgH="431800" progId="Equation.DSMT4">
                  <p:embed/>
                  <p:pic>
                    <p:nvPicPr>
                      <p:cNvPr id="0" name="Picture 8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0950" y="3146425"/>
                        <a:ext cx="2111375" cy="1525588"/>
                      </a:xfrm>
                      <a:prstGeom prst="rect">
                        <a:avLst/>
                      </a:prstGeom>
                      <a:solidFill>
                        <a:srgbClr val="F2D7E0"/>
                      </a:solidFill>
                      <a:ln w="9525">
                        <a:solidFill>
                          <a:schemeClr val="tx1"/>
                        </a:solidFill>
                        <a:miter lim="800000"/>
                        <a:headEnd/>
                        <a:tailEnd/>
                      </a:ln>
                      <a:effectLst>
                        <a:outerShdw dist="68392" dir="20291915" algn="ctr" rotWithShape="0">
                          <a:srgbClr val="FF3399">
                            <a:alpha val="74997"/>
                          </a:srgbClr>
                        </a:outerShdw>
                      </a:effectLst>
                    </p:spPr>
                  </p:pic>
                </p:oleObj>
              </mc:Fallback>
            </mc:AlternateContent>
          </a:graphicData>
        </a:graphic>
      </p:graphicFrame>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65</a:t>
            </a:fld>
            <a:endParaRPr lang="en-AU" altLang="en-US" sz="1400" b="1" baseline="0" dirty="0">
              <a:latin typeface="Trebuchet MS"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Title 1"/>
          <p:cNvSpPr>
            <a:spLocks noGrp="1"/>
          </p:cNvSpPr>
          <p:nvPr>
            <p:ph type="title"/>
          </p:nvPr>
        </p:nvSpPr>
        <p:spPr bwMode="auto">
          <a:xfrm>
            <a:off x="323528" y="404664"/>
            <a:ext cx="8229600" cy="884238"/>
          </a:xfrm>
          <a:noFill/>
          <a:extLst>
            <a:ext uri="{909E8E84-426E-40DD-AFC4-6F175D3DCCD1}">
              <a14:hiddenFill xmlns:a14="http://schemas.microsoft.com/office/drawing/2010/main">
                <a:solidFill>
                  <a:srgbClr val="FFFFFF"/>
                </a:solidFill>
              </a14:hiddenFill>
            </a:ext>
          </a:extLst>
        </p:spPr>
        <p:txBody>
          <a:bodyPr wrap="square" numCol="1" anchorCtr="0" compatLnSpc="1">
            <a:prstTxWarp prst="textNoShape">
              <a:avLst/>
            </a:prstTxWarp>
          </a:bodyPr>
          <a:lstStyle/>
          <a:p>
            <a:pPr algn="just" fontAlgn="base">
              <a:spcAft>
                <a:spcPct val="0"/>
              </a:spcAft>
            </a:pPr>
            <a:r>
              <a:rPr altLang="en-US" sz="3600" cap="none" dirty="0">
                <a:solidFill>
                  <a:srgbClr val="EA0088"/>
                </a:solidFill>
                <a:latin typeface="Trebuchet MS" pitchFamily="34" charset="0"/>
                <a:ea typeface="MS PGothic" pitchFamily="34" charset="-128"/>
              </a:rPr>
              <a:t>Factors that identify</a:t>
            </a:r>
            <a:r>
              <a:rPr lang="en-AU" altLang="en-US" sz="3600" cap="none" dirty="0">
                <a:solidFill>
                  <a:srgbClr val="EA0088"/>
                </a:solidFill>
                <a:latin typeface="Trebuchet MS" pitchFamily="34" charset="0"/>
                <a:ea typeface="MS PGothic" pitchFamily="34" charset="-128"/>
              </a:rPr>
              <a:t>…</a:t>
            </a:r>
            <a:endParaRPr altLang="en-US" sz="3600" cap="none" dirty="0">
              <a:solidFill>
                <a:srgbClr val="EA0088"/>
              </a:solidFill>
              <a:latin typeface="Trebuchet MS" pitchFamily="34" charset="0"/>
              <a:ea typeface="MS PGothic" pitchFamily="34" charset="-128"/>
            </a:endParaRP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66</a:t>
            </a:fld>
            <a:endParaRPr lang="en-AU" altLang="en-US" sz="1400" b="1" baseline="0" dirty="0">
              <a:latin typeface="Trebuchet MS" pitchFamily="34" charset="0"/>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844824"/>
            <a:ext cx="8354181" cy="2520838"/>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Title 1"/>
          <p:cNvSpPr>
            <a:spLocks noGrp="1"/>
          </p:cNvSpPr>
          <p:nvPr>
            <p:ph type="title"/>
          </p:nvPr>
        </p:nvSpPr>
        <p:spPr bwMode="auto">
          <a:xfrm>
            <a:off x="457200" y="548680"/>
            <a:ext cx="8229600" cy="884238"/>
          </a:xfrm>
          <a:noFill/>
          <a:extLst>
            <a:ext uri="{909E8E84-426E-40DD-AFC4-6F175D3DCCD1}">
              <a14:hiddenFill xmlns:a14="http://schemas.microsoft.com/office/drawing/2010/main">
                <a:solidFill>
                  <a:srgbClr val="FFFFFF"/>
                </a:solidFill>
              </a14:hiddenFill>
            </a:ext>
          </a:extLst>
        </p:spPr>
        <p:txBody>
          <a:bodyPr wrap="square" numCol="1" anchorCtr="0" compatLnSpc="1">
            <a:prstTxWarp prst="textNoShape">
              <a:avLst/>
            </a:prstTxWarp>
          </a:bodyPr>
          <a:lstStyle/>
          <a:p>
            <a:pPr algn="l" fontAlgn="base">
              <a:spcAft>
                <a:spcPct val="0"/>
              </a:spcAft>
            </a:pPr>
            <a:r>
              <a:rPr altLang="en-US" sz="3200" cap="none" dirty="0">
                <a:solidFill>
                  <a:srgbClr val="EA0088"/>
                </a:solidFill>
                <a:latin typeface="Trebuchet MS" pitchFamily="34" charset="0"/>
                <a:ea typeface="MS PGothic" pitchFamily="34" charset="-128"/>
              </a:rPr>
              <a:t>Example 3 – Has production declined due to new government regulations?</a:t>
            </a:r>
            <a:br>
              <a:rPr altLang="en-US" sz="3200" cap="none" dirty="0">
                <a:solidFill>
                  <a:srgbClr val="EA0088"/>
                </a:solidFill>
                <a:latin typeface="Trebuchet MS" pitchFamily="34" charset="0"/>
                <a:ea typeface="MS PGothic" pitchFamily="34" charset="-128"/>
              </a:rPr>
            </a:br>
            <a:r>
              <a:rPr altLang="en-US" sz="2800" i="1" cap="none" dirty="0">
                <a:solidFill>
                  <a:srgbClr val="EA0088"/>
                </a:solidFill>
                <a:latin typeface="Trebuchet MS" pitchFamily="34" charset="0"/>
                <a:ea typeface="MS PGothic" pitchFamily="34" charset="-128"/>
              </a:rPr>
              <a:t>(Example </a:t>
            </a:r>
            <a:r>
              <a:rPr lang="en-AU" altLang="en-US" sz="2800" i="1" cap="none" dirty="0">
                <a:solidFill>
                  <a:srgbClr val="EA0088"/>
                </a:solidFill>
                <a:latin typeface="Trebuchet MS" pitchFamily="34" charset="0"/>
                <a:ea typeface="MS PGothic" pitchFamily="34" charset="-128"/>
              </a:rPr>
              <a:t>12.</a:t>
            </a:r>
            <a:r>
              <a:rPr altLang="en-US" sz="2800" i="1" cap="none" dirty="0">
                <a:solidFill>
                  <a:srgbClr val="EA0088"/>
                </a:solidFill>
                <a:latin typeface="Trebuchet MS" pitchFamily="34" charset="0"/>
                <a:ea typeface="MS PGothic" pitchFamily="34" charset="-128"/>
              </a:rPr>
              <a:t>5, p496)</a:t>
            </a:r>
            <a:endParaRPr altLang="en-US" sz="2800" cap="none" dirty="0">
              <a:solidFill>
                <a:srgbClr val="EA0088"/>
              </a:solidFill>
              <a:latin typeface="Trebuchet MS" pitchFamily="34" charset="0"/>
              <a:ea typeface="MS PGothic" pitchFamily="34" charset="-128"/>
            </a:endParaRPr>
          </a:p>
        </p:txBody>
      </p:sp>
      <p:sp>
        <p:nvSpPr>
          <p:cNvPr id="129025" name="Rectangle 2"/>
          <p:cNvSpPr>
            <a:spLocks noGrp="1" noChangeArrowheads="1"/>
          </p:cNvSpPr>
          <p:nvPr>
            <p:ph idx="1"/>
          </p:nvPr>
        </p:nvSpPr>
        <p:spPr>
          <a:xfrm>
            <a:off x="539750" y="1772816"/>
            <a:ext cx="8262144" cy="4822825"/>
          </a:xfrm>
        </p:spPr>
        <p:txBody>
          <a:bodyPr/>
          <a:lstStyle/>
          <a:p>
            <a:pPr marL="0" indent="0" algn="just">
              <a:spcAft>
                <a:spcPts val="600"/>
              </a:spcAft>
              <a:buFont typeface="Arial" pitchFamily="34" charset="0"/>
              <a:buNone/>
            </a:pPr>
            <a:r>
              <a:rPr lang="en-US" altLang="en-US" sz="2100" dirty="0">
                <a:solidFill>
                  <a:srgbClr val="A34B73"/>
                </a:solidFill>
                <a:latin typeface="Trebuchet MS" pitchFamily="34" charset="0"/>
              </a:rPr>
              <a:t>XM12-05 </a:t>
            </a:r>
            <a:r>
              <a:rPr lang="en-US" altLang="en-US" sz="2100" dirty="0">
                <a:latin typeface="Trebuchet MS" pitchFamily="34" charset="0"/>
              </a:rPr>
              <a:t>A manufacturer of television picture tubes has a production line that used to produce an average of 100 tubes per day. because of recently introduced government regulations, a new safety device is installed, which the manufacturer believes will reduce the average daily output. After installation of the safety device, a random sample of 15 days’ production was recorded, as follows:</a:t>
            </a:r>
          </a:p>
          <a:p>
            <a:pPr marL="0" indent="0" algn="just">
              <a:spcAft>
                <a:spcPts val="600"/>
              </a:spcAft>
              <a:buFont typeface="Arial" pitchFamily="34" charset="0"/>
              <a:buNone/>
            </a:pPr>
            <a:r>
              <a:rPr lang="en-US" altLang="en-US" sz="2100" dirty="0">
                <a:solidFill>
                  <a:schemeClr val="accent1"/>
                </a:solidFill>
                <a:latin typeface="Trebuchet MS" pitchFamily="34" charset="0"/>
              </a:rPr>
              <a:t>93  103   95  101   91  105   96   94  101   88   98   94  101   92   95</a:t>
            </a:r>
          </a:p>
          <a:p>
            <a:pPr marL="0" indent="0" algn="just">
              <a:buFont typeface="Arial" pitchFamily="34" charset="0"/>
              <a:buNone/>
            </a:pPr>
            <a:r>
              <a:rPr lang="en-US" altLang="en-US" sz="2100" dirty="0">
                <a:latin typeface="Trebuchet MS" pitchFamily="34" charset="0"/>
              </a:rPr>
              <a:t>Assuming that the daily output is normally distributed, is there sufficient evidence to allow the manufacturer to conclude that average daily output has decreased following installation of the safety device? (use </a:t>
            </a:r>
            <a:r>
              <a:rPr lang="en-US" altLang="en-US" sz="2100" dirty="0">
                <a:latin typeface="Trebuchet MS" pitchFamily="34" charset="0"/>
                <a:sym typeface="Symbol"/>
              </a:rPr>
              <a:t></a:t>
            </a:r>
            <a:r>
              <a:rPr lang="en-US" altLang="en-US" sz="2100" dirty="0">
                <a:latin typeface="Trebuchet MS" pitchFamily="34" charset="0"/>
              </a:rPr>
              <a:t> = 0.05.)</a:t>
            </a: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67</a:t>
            </a:fld>
            <a:endParaRPr lang="en-AU" altLang="en-US" sz="1400" b="1" baseline="0" dirty="0">
              <a:latin typeface="Trebuchet MS"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Title 1"/>
          <p:cNvSpPr>
            <a:spLocks noGrp="1"/>
          </p:cNvSpPr>
          <p:nvPr>
            <p:ph type="title"/>
          </p:nvPr>
        </p:nvSpPr>
        <p:spPr bwMode="auto">
          <a:xfrm>
            <a:off x="457200" y="260648"/>
            <a:ext cx="8229600" cy="884238"/>
          </a:xfrm>
          <a:noFill/>
          <a:extLst>
            <a:ext uri="{909E8E84-426E-40DD-AFC4-6F175D3DCCD1}">
              <a14:hiddenFill xmlns:a14="http://schemas.microsoft.com/office/drawing/2010/main">
                <a:solidFill>
                  <a:srgbClr val="FFFFFF"/>
                </a:solidFill>
              </a14:hiddenFill>
            </a:ext>
          </a:extLst>
        </p:spPr>
        <p:txBody>
          <a:bodyPr wrap="square" numCol="1" anchorCtr="0" compatLnSpc="1">
            <a:prstTxWarp prst="textNoShape">
              <a:avLst/>
            </a:prstTxWarp>
          </a:bodyPr>
          <a:lstStyle/>
          <a:p>
            <a:pPr algn="just" fontAlgn="base">
              <a:spcAft>
                <a:spcPct val="0"/>
              </a:spcAft>
            </a:pPr>
            <a:r>
              <a:rPr altLang="en-US" sz="3200" cap="none" dirty="0">
                <a:solidFill>
                  <a:srgbClr val="EA0088"/>
                </a:solidFill>
                <a:latin typeface="Trebuchet MS" pitchFamily="34" charset="0"/>
                <a:ea typeface="MS PGothic" pitchFamily="34" charset="-128"/>
              </a:rPr>
              <a:t>Example 3: Solution </a:t>
            </a:r>
          </a:p>
        </p:txBody>
      </p:sp>
      <p:sp>
        <p:nvSpPr>
          <p:cNvPr id="129025" name="Rectangle 2"/>
          <p:cNvSpPr>
            <a:spLocks noGrp="1" noChangeArrowheads="1"/>
          </p:cNvSpPr>
          <p:nvPr>
            <p:ph idx="1"/>
          </p:nvPr>
        </p:nvSpPr>
        <p:spPr>
          <a:xfrm>
            <a:off x="539552" y="1268760"/>
            <a:ext cx="8262342" cy="4822825"/>
          </a:xfrm>
        </p:spPr>
        <p:txBody>
          <a:bodyPr/>
          <a:lstStyle/>
          <a:p>
            <a:pPr marL="0" indent="0" algn="just">
              <a:buFont typeface="Arial" pitchFamily="34" charset="0"/>
              <a:buNone/>
            </a:pPr>
            <a:r>
              <a:rPr lang="en-US" altLang="en-US" sz="2400" b="1" dirty="0">
                <a:solidFill>
                  <a:srgbClr val="002060"/>
                </a:solidFill>
                <a:latin typeface="Trebuchet MS" pitchFamily="34" charset="0"/>
              </a:rPr>
              <a:t>Identifying the technique</a:t>
            </a:r>
          </a:p>
          <a:p>
            <a:pPr marL="0" indent="0">
              <a:spcAft>
                <a:spcPts val="1200"/>
              </a:spcAft>
              <a:buNone/>
            </a:pPr>
            <a:r>
              <a:rPr lang="en-US" altLang="en-US" sz="2300" dirty="0">
                <a:solidFill>
                  <a:schemeClr val="tx1">
                    <a:lumMod val="75000"/>
                    <a:lumOff val="25000"/>
                  </a:schemeClr>
                </a:solidFill>
                <a:latin typeface="Trebuchet MS" pitchFamily="34" charset="0"/>
              </a:rPr>
              <a:t>Data type</a:t>
            </a:r>
            <a:r>
              <a:rPr lang="en-US" altLang="en-US" sz="2300" dirty="0">
                <a:latin typeface="Trebuchet MS" pitchFamily="34" charset="0"/>
              </a:rPr>
              <a:t>: Numerical, single population (σ known)</a:t>
            </a:r>
          </a:p>
          <a:p>
            <a:pPr marL="0" indent="0" algn="just">
              <a:spcAft>
                <a:spcPts val="1200"/>
              </a:spcAft>
              <a:buNone/>
            </a:pPr>
            <a:r>
              <a:rPr lang="en-US" altLang="en-US" sz="2300" dirty="0">
                <a:solidFill>
                  <a:schemeClr val="tx1">
                    <a:lumMod val="75000"/>
                    <a:lumOff val="25000"/>
                  </a:schemeClr>
                </a:solidFill>
                <a:latin typeface="Trebuchet MS" pitchFamily="34" charset="0"/>
              </a:rPr>
              <a:t>Problem objective</a:t>
            </a:r>
            <a:r>
              <a:rPr lang="en-US" altLang="en-US" sz="2300" dirty="0">
                <a:latin typeface="Trebuchet MS" pitchFamily="34" charset="0"/>
              </a:rPr>
              <a:t>: </a:t>
            </a:r>
            <a:r>
              <a:rPr lang="en-US" altLang="en-US" sz="2300" dirty="0">
                <a:solidFill>
                  <a:srgbClr val="002060"/>
                </a:solidFill>
                <a:latin typeface="Trebuchet MS" pitchFamily="34" charset="0"/>
              </a:rPr>
              <a:t>To describe the population of daily output (X). </a:t>
            </a:r>
            <a:r>
              <a:rPr lang="en-US" altLang="en-US" sz="2300" dirty="0">
                <a:latin typeface="Trebuchet MS" pitchFamily="34" charset="0"/>
              </a:rPr>
              <a:t>We investigate whether the mean daily output is </a:t>
            </a:r>
            <a:r>
              <a:rPr lang="en-US" altLang="en-US" sz="2300" i="1" dirty="0">
                <a:solidFill>
                  <a:schemeClr val="accent1"/>
                </a:solidFill>
                <a:latin typeface="Trebuchet MS" pitchFamily="34" charset="0"/>
              </a:rPr>
              <a:t>less than 100 tubes</a:t>
            </a:r>
            <a:r>
              <a:rPr lang="en-US" altLang="en-US" sz="2300" dirty="0">
                <a:solidFill>
                  <a:schemeClr val="accent1"/>
                </a:solidFill>
                <a:latin typeface="Trebuchet MS" pitchFamily="34" charset="0"/>
              </a:rPr>
              <a:t> </a:t>
            </a:r>
            <a:r>
              <a:rPr lang="en-US" altLang="en-US" sz="2300" dirty="0">
                <a:latin typeface="Trebuchet MS" pitchFamily="34" charset="0"/>
              </a:rPr>
              <a:t>(that is, whether output has decreased following installation of the safety device).</a:t>
            </a:r>
          </a:p>
          <a:p>
            <a:pPr marL="0" indent="0" algn="just">
              <a:spcAft>
                <a:spcPts val="1200"/>
              </a:spcAft>
              <a:buFont typeface="Arial" pitchFamily="34" charset="0"/>
              <a:buNone/>
            </a:pPr>
            <a:r>
              <a:rPr lang="en-US" altLang="en-US" sz="2300" dirty="0">
                <a:solidFill>
                  <a:schemeClr val="tx1">
                    <a:lumMod val="75000"/>
                    <a:lumOff val="25000"/>
                  </a:schemeClr>
                </a:solidFill>
                <a:latin typeface="Trebuchet MS" pitchFamily="34" charset="0"/>
              </a:rPr>
              <a:t>Parameter of interest: </a:t>
            </a:r>
            <a:r>
              <a:rPr lang="en-US" altLang="en-US" sz="2300" dirty="0">
                <a:solidFill>
                  <a:srgbClr val="002060"/>
                </a:solidFill>
                <a:latin typeface="Trebuchet MS" pitchFamily="34" charset="0"/>
              </a:rPr>
              <a:t>Population mean μ</a:t>
            </a:r>
          </a:p>
          <a:p>
            <a:pPr marL="0" indent="0" algn="just">
              <a:spcAft>
                <a:spcPts val="1200"/>
              </a:spcAft>
              <a:buFont typeface="Arial" pitchFamily="34" charset="0"/>
              <a:buNone/>
            </a:pPr>
            <a:r>
              <a:rPr lang="en-US" altLang="en-US" sz="2300" dirty="0">
                <a:solidFill>
                  <a:schemeClr val="tx1">
                    <a:lumMod val="75000"/>
                    <a:lumOff val="25000"/>
                  </a:schemeClr>
                </a:solidFill>
                <a:latin typeface="Trebuchet MS" pitchFamily="34" charset="0"/>
              </a:rPr>
              <a:t>Population variance</a:t>
            </a:r>
            <a:r>
              <a:rPr lang="en-US" altLang="en-US" sz="2300" dirty="0">
                <a:solidFill>
                  <a:srgbClr val="002060"/>
                </a:solidFill>
                <a:latin typeface="Trebuchet MS" pitchFamily="34" charset="0"/>
              </a:rPr>
              <a:t>: </a:t>
            </a:r>
            <a:r>
              <a:rPr lang="en-US" altLang="en-US" sz="2300" dirty="0">
                <a:solidFill>
                  <a:srgbClr val="002060"/>
                </a:solidFill>
                <a:latin typeface="Trebuchet MS" pitchFamily="34" charset="0"/>
                <a:sym typeface="Symbol"/>
              </a:rPr>
              <a:t></a:t>
            </a:r>
            <a:r>
              <a:rPr lang="en-US" altLang="en-US" sz="2300" baseline="30000" dirty="0">
                <a:solidFill>
                  <a:srgbClr val="002060"/>
                </a:solidFill>
                <a:latin typeface="Trebuchet MS" pitchFamily="34" charset="0"/>
                <a:sym typeface="Symbol"/>
              </a:rPr>
              <a:t>2 </a:t>
            </a:r>
            <a:r>
              <a:rPr lang="en-US" altLang="en-US" sz="2300" dirty="0">
                <a:solidFill>
                  <a:srgbClr val="002060"/>
                </a:solidFill>
                <a:latin typeface="Trebuchet MS" pitchFamily="34" charset="0"/>
              </a:rPr>
              <a:t>unknown, use s</a:t>
            </a:r>
            <a:r>
              <a:rPr lang="en-US" altLang="en-US" sz="2300" baseline="30000" dirty="0">
                <a:solidFill>
                  <a:srgbClr val="002060"/>
                </a:solidFill>
                <a:latin typeface="Trebuchet MS" pitchFamily="34" charset="0"/>
              </a:rPr>
              <a:t>2</a:t>
            </a:r>
            <a:r>
              <a:rPr lang="en-US" altLang="en-US" sz="2300" dirty="0">
                <a:solidFill>
                  <a:srgbClr val="002060"/>
                </a:solidFill>
                <a:latin typeface="Trebuchet MS" pitchFamily="34" charset="0"/>
              </a:rPr>
              <a:t> to estimate </a:t>
            </a:r>
            <a:r>
              <a:rPr lang="en-US" altLang="en-US" sz="2300" dirty="0">
                <a:solidFill>
                  <a:srgbClr val="002060"/>
                </a:solidFill>
                <a:latin typeface="Trebuchet MS" pitchFamily="34" charset="0"/>
                <a:sym typeface="Symbol"/>
              </a:rPr>
              <a:t></a:t>
            </a:r>
            <a:r>
              <a:rPr lang="en-US" altLang="en-US" sz="2300" baseline="30000" dirty="0">
                <a:solidFill>
                  <a:srgbClr val="002060"/>
                </a:solidFill>
                <a:latin typeface="Trebuchet MS" pitchFamily="34" charset="0"/>
                <a:sym typeface="Symbol"/>
              </a:rPr>
              <a:t>2</a:t>
            </a:r>
            <a:r>
              <a:rPr lang="en-US" altLang="en-US" sz="2300" dirty="0">
                <a:solidFill>
                  <a:srgbClr val="002060"/>
                </a:solidFill>
                <a:latin typeface="Trebuchet MS" pitchFamily="34" charset="0"/>
                <a:sym typeface="Symbol"/>
              </a:rPr>
              <a:t>.</a:t>
            </a:r>
          </a:p>
          <a:p>
            <a:pPr marL="0" indent="0" algn="just">
              <a:spcAft>
                <a:spcPts val="1200"/>
              </a:spcAft>
              <a:buFont typeface="Arial" pitchFamily="34" charset="0"/>
              <a:buNone/>
            </a:pPr>
            <a:r>
              <a:rPr lang="en-US" altLang="en-US" sz="2300" dirty="0">
                <a:solidFill>
                  <a:schemeClr val="tx1">
                    <a:lumMod val="75000"/>
                    <a:lumOff val="25000"/>
                  </a:schemeClr>
                </a:solidFill>
                <a:latin typeface="Trebuchet MS" pitchFamily="34" charset="0"/>
                <a:sym typeface="Symbol"/>
              </a:rPr>
              <a:t>Distribution of X</a:t>
            </a:r>
            <a:r>
              <a:rPr lang="en-US" altLang="en-US" sz="2300" dirty="0">
                <a:solidFill>
                  <a:srgbClr val="002060"/>
                </a:solidFill>
                <a:latin typeface="Trebuchet MS" pitchFamily="34" charset="0"/>
                <a:sym typeface="Symbol"/>
              </a:rPr>
              <a:t>: Assume normal.</a:t>
            </a:r>
            <a:endParaRPr lang="en-US" altLang="en-US" sz="2300" dirty="0">
              <a:solidFill>
                <a:srgbClr val="002060"/>
              </a:solidFill>
              <a:latin typeface="Trebuchet MS" pitchFamily="34" charset="0"/>
            </a:endParaRPr>
          </a:p>
          <a:p>
            <a:pPr marL="0" indent="0" algn="just">
              <a:buFont typeface="Arial" pitchFamily="34" charset="0"/>
              <a:buNone/>
            </a:pPr>
            <a:endParaRPr lang="en-US" altLang="en-US" sz="2400" b="1" dirty="0">
              <a:solidFill>
                <a:srgbClr val="002060"/>
              </a:solidFill>
              <a:latin typeface="Trebuchet MS" pitchFamily="34" charset="0"/>
            </a:endParaRP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68</a:t>
            </a:fld>
            <a:endParaRPr lang="en-AU" altLang="en-US" sz="1400" b="1" baseline="0" dirty="0">
              <a:latin typeface="Trebuchet MS" pitchFamily="34" charset="0"/>
            </a:endParaRPr>
          </a:p>
        </p:txBody>
      </p:sp>
      <p:sp>
        <p:nvSpPr>
          <p:cNvPr id="6" name="AutoShape 29"/>
          <p:cNvSpPr>
            <a:spLocks noChangeArrowheads="1"/>
          </p:cNvSpPr>
          <p:nvPr/>
        </p:nvSpPr>
        <p:spPr bwMode="auto">
          <a:xfrm>
            <a:off x="6297488" y="455712"/>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b="1" baseline="0" dirty="0">
                <a:latin typeface="Tahoma" pitchFamily="34" charset="0"/>
                <a:cs typeface="Arial" pitchFamily="34" charset="0"/>
              </a:rPr>
              <a:t>IDENTIFY</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Title 1"/>
          <p:cNvSpPr>
            <a:spLocks noGrp="1"/>
          </p:cNvSpPr>
          <p:nvPr>
            <p:ph type="title"/>
          </p:nvPr>
        </p:nvSpPr>
        <p:spPr bwMode="auto">
          <a:xfrm>
            <a:off x="395536" y="188640"/>
            <a:ext cx="8229600" cy="884238"/>
          </a:xfrm>
          <a:noFill/>
          <a:extLst>
            <a:ext uri="{909E8E84-426E-40DD-AFC4-6F175D3DCCD1}">
              <a14:hiddenFill xmlns:a14="http://schemas.microsoft.com/office/drawing/2010/main">
                <a:solidFill>
                  <a:srgbClr val="FFFFFF"/>
                </a:solidFill>
              </a14:hiddenFill>
            </a:ext>
          </a:extLst>
        </p:spPr>
        <p:txBody>
          <a:bodyPr wrap="square" numCol="1" anchorCtr="0" compatLnSpc="1">
            <a:prstTxWarp prst="textNoShape">
              <a:avLst/>
            </a:prstTxWarp>
          </a:bodyPr>
          <a:lstStyle/>
          <a:p>
            <a:pPr algn="just" fontAlgn="base">
              <a:spcAft>
                <a:spcPct val="0"/>
              </a:spcAft>
            </a:pPr>
            <a:r>
              <a:rPr altLang="en-US" sz="3200" cap="none" dirty="0">
                <a:solidFill>
                  <a:srgbClr val="EA0088"/>
                </a:solidFill>
                <a:latin typeface="Trebuchet MS" pitchFamily="34" charset="0"/>
                <a:ea typeface="MS PGothic" pitchFamily="34" charset="-128"/>
              </a:rPr>
              <a:t>Example 3: Solution… </a:t>
            </a:r>
          </a:p>
        </p:txBody>
      </p:sp>
      <p:sp>
        <p:nvSpPr>
          <p:cNvPr id="129025" name="Rectangle 2"/>
          <p:cNvSpPr>
            <a:spLocks noGrp="1" noChangeArrowheads="1"/>
          </p:cNvSpPr>
          <p:nvPr>
            <p:ph idx="1"/>
          </p:nvPr>
        </p:nvSpPr>
        <p:spPr>
          <a:xfrm>
            <a:off x="530096" y="1556792"/>
            <a:ext cx="8262144" cy="4822825"/>
          </a:xfrm>
        </p:spPr>
        <p:txBody>
          <a:bodyPr/>
          <a:lstStyle/>
          <a:p>
            <a:pPr marL="0" indent="0" algn="just">
              <a:buFont typeface="Arial" pitchFamily="34" charset="0"/>
              <a:buAutoNum type="arabicPeriod"/>
            </a:pPr>
            <a:r>
              <a:rPr lang="en-US" altLang="en-US" sz="2400" dirty="0">
                <a:solidFill>
                  <a:schemeClr val="tx1">
                    <a:lumMod val="75000"/>
                    <a:lumOff val="25000"/>
                  </a:schemeClr>
                </a:solidFill>
                <a:latin typeface="Trebuchet MS" pitchFamily="34" charset="0"/>
              </a:rPr>
              <a:t>Hypotheses</a:t>
            </a:r>
            <a:r>
              <a:rPr lang="en-US" altLang="en-US" sz="2400" dirty="0">
                <a:solidFill>
                  <a:srgbClr val="002060"/>
                </a:solidFill>
                <a:latin typeface="Trebuchet MS" pitchFamily="34" charset="0"/>
              </a:rPr>
              <a:t>:	H</a:t>
            </a:r>
            <a:r>
              <a:rPr lang="en-US" altLang="en-US" sz="2400" baseline="-25000" dirty="0">
                <a:solidFill>
                  <a:srgbClr val="002060"/>
                </a:solidFill>
                <a:latin typeface="Trebuchet MS" pitchFamily="34" charset="0"/>
              </a:rPr>
              <a:t>0</a:t>
            </a:r>
            <a:r>
              <a:rPr lang="en-US" altLang="en-US" sz="2400" dirty="0">
                <a:solidFill>
                  <a:srgbClr val="002060"/>
                </a:solidFill>
                <a:latin typeface="Trebuchet MS" pitchFamily="34" charset="0"/>
              </a:rPr>
              <a:t>: μ = 100</a:t>
            </a:r>
          </a:p>
          <a:p>
            <a:pPr marL="0" indent="0" algn="just">
              <a:spcAft>
                <a:spcPts val="1200"/>
              </a:spcAft>
              <a:buFont typeface="Arial" pitchFamily="34" charset="0"/>
              <a:buNone/>
            </a:pPr>
            <a:r>
              <a:rPr lang="en-US" altLang="en-US" sz="2400" dirty="0">
                <a:solidFill>
                  <a:srgbClr val="002060"/>
                </a:solidFill>
                <a:latin typeface="Trebuchet MS" pitchFamily="34" charset="0"/>
              </a:rPr>
              <a:t>					H</a:t>
            </a:r>
            <a:r>
              <a:rPr lang="en-US" altLang="en-US" sz="2400" baseline="-25000" dirty="0">
                <a:solidFill>
                  <a:srgbClr val="002060"/>
                </a:solidFill>
                <a:latin typeface="Trebuchet MS" pitchFamily="34" charset="0"/>
              </a:rPr>
              <a:t>A</a:t>
            </a:r>
            <a:r>
              <a:rPr lang="en-US" altLang="en-US" sz="2400" dirty="0">
                <a:solidFill>
                  <a:srgbClr val="002060"/>
                </a:solidFill>
                <a:latin typeface="Trebuchet MS" pitchFamily="34" charset="0"/>
              </a:rPr>
              <a:t>: μ &lt; 100         </a:t>
            </a:r>
            <a:r>
              <a:rPr lang="en-US" altLang="en-US" sz="2400" dirty="0">
                <a:solidFill>
                  <a:srgbClr val="00B050"/>
                </a:solidFill>
                <a:latin typeface="Trebuchet MS" pitchFamily="34" charset="0"/>
              </a:rPr>
              <a:t>[Left one tail test]</a:t>
            </a:r>
          </a:p>
          <a:p>
            <a:pPr marL="457200" indent="-457200" algn="just" defTabSz="449263">
              <a:buFont typeface="Arial" pitchFamily="34" charset="0"/>
              <a:buAutoNum type="arabicPeriod" startAt="2"/>
            </a:pPr>
            <a:r>
              <a:rPr lang="en-US" altLang="en-US" sz="2400" dirty="0">
                <a:solidFill>
                  <a:schemeClr val="tx1">
                    <a:lumMod val="75000"/>
                    <a:lumOff val="25000"/>
                  </a:schemeClr>
                </a:solidFill>
                <a:latin typeface="Trebuchet MS" pitchFamily="34" charset="0"/>
              </a:rPr>
              <a:t>Test statistic:           </a:t>
            </a:r>
            <a:r>
              <a:rPr lang="en-US" altLang="en-US" sz="2400" dirty="0">
                <a:solidFill>
                  <a:srgbClr val="002060"/>
                </a:solidFill>
                <a:latin typeface="Trebuchet MS" pitchFamily="34" charset="0"/>
              </a:rPr>
              <a:t>			</a:t>
            </a:r>
            <a:endParaRPr lang="en-US" altLang="en-US" sz="2400" baseline="-25000" dirty="0">
              <a:solidFill>
                <a:srgbClr val="002060"/>
              </a:solidFill>
              <a:latin typeface="Trebuchet MS" pitchFamily="34" charset="0"/>
            </a:endParaRPr>
          </a:p>
          <a:p>
            <a:pPr marL="457200" indent="-457200" algn="just" defTabSz="449263">
              <a:buFont typeface="Arial" pitchFamily="34" charset="0"/>
              <a:buNone/>
            </a:pPr>
            <a:endParaRPr lang="en-US" altLang="en-US" sz="2400" baseline="-25000" dirty="0">
              <a:solidFill>
                <a:srgbClr val="002060"/>
              </a:solidFill>
              <a:latin typeface="Trebuchet MS" pitchFamily="34" charset="0"/>
            </a:endParaRPr>
          </a:p>
          <a:p>
            <a:pPr marL="457200" indent="-457200" algn="just" defTabSz="449263">
              <a:spcAft>
                <a:spcPts val="1200"/>
              </a:spcAft>
              <a:buFont typeface="Arial" pitchFamily="34" charset="0"/>
              <a:buAutoNum type="arabicPeriod" startAt="3"/>
            </a:pPr>
            <a:r>
              <a:rPr lang="en-US" altLang="en-US" sz="2400" dirty="0">
                <a:solidFill>
                  <a:schemeClr val="tx1">
                    <a:lumMod val="75000"/>
                    <a:lumOff val="25000"/>
                  </a:schemeClr>
                </a:solidFill>
                <a:latin typeface="Trebuchet MS" pitchFamily="34" charset="0"/>
              </a:rPr>
              <a:t>Level of significance: </a:t>
            </a:r>
            <a:r>
              <a:rPr lang="en-US" altLang="en-US" sz="2400" dirty="0">
                <a:solidFill>
                  <a:srgbClr val="002060"/>
                </a:solidFill>
                <a:latin typeface="Trebuchet MS" pitchFamily="34" charset="0"/>
                <a:sym typeface="Symbol"/>
              </a:rPr>
              <a:t></a:t>
            </a:r>
            <a:r>
              <a:rPr lang="en-US" altLang="en-US" sz="2400" dirty="0">
                <a:solidFill>
                  <a:srgbClr val="002060"/>
                </a:solidFill>
                <a:latin typeface="Trebuchet MS" pitchFamily="34" charset="0"/>
              </a:rPr>
              <a:t> = 0.05</a:t>
            </a:r>
          </a:p>
          <a:p>
            <a:pPr marL="457200" indent="-457200" algn="just" defTabSz="449263">
              <a:spcAft>
                <a:spcPts val="600"/>
              </a:spcAft>
              <a:buFont typeface="Arial" pitchFamily="34" charset="0"/>
              <a:buAutoNum type="arabicPeriod" startAt="4"/>
            </a:pPr>
            <a:r>
              <a:rPr lang="en-US" altLang="en-US" sz="2400" dirty="0">
                <a:solidFill>
                  <a:schemeClr val="tx1">
                    <a:lumMod val="75000"/>
                    <a:lumOff val="25000"/>
                  </a:schemeClr>
                </a:solidFill>
                <a:latin typeface="Trebuchet MS" pitchFamily="34" charset="0"/>
              </a:rPr>
              <a:t>Critical value: </a:t>
            </a:r>
            <a:r>
              <a:rPr lang="en-US" altLang="en-US" sz="2400" dirty="0">
                <a:solidFill>
                  <a:srgbClr val="002060"/>
                </a:solidFill>
                <a:latin typeface="Trebuchet MS" pitchFamily="34" charset="0"/>
              </a:rPr>
              <a:t>-t</a:t>
            </a:r>
            <a:r>
              <a:rPr lang="en-US" altLang="en-US" sz="2400" baseline="-25000" dirty="0">
                <a:solidFill>
                  <a:srgbClr val="002060"/>
                </a:solidFill>
                <a:latin typeface="Trebuchet MS" pitchFamily="34" charset="0"/>
                <a:sym typeface="Symbol"/>
              </a:rPr>
              <a:t></a:t>
            </a:r>
            <a:r>
              <a:rPr lang="en-US" altLang="en-US" sz="2400" baseline="-25000" dirty="0">
                <a:solidFill>
                  <a:srgbClr val="002060"/>
                </a:solidFill>
                <a:latin typeface="Trebuchet MS" pitchFamily="34" charset="0"/>
              </a:rPr>
              <a:t>,n-1</a:t>
            </a:r>
            <a:r>
              <a:rPr lang="en-US" altLang="en-US" sz="2400" dirty="0">
                <a:solidFill>
                  <a:srgbClr val="002060"/>
                </a:solidFill>
                <a:latin typeface="Trebuchet MS" pitchFamily="34" charset="0"/>
              </a:rPr>
              <a:t> = -t</a:t>
            </a:r>
            <a:r>
              <a:rPr lang="en-US" altLang="en-US" sz="2400" baseline="-25000" dirty="0">
                <a:solidFill>
                  <a:srgbClr val="002060"/>
                </a:solidFill>
                <a:latin typeface="Trebuchet MS" pitchFamily="34" charset="0"/>
              </a:rPr>
              <a:t>0.05,14</a:t>
            </a:r>
            <a:r>
              <a:rPr lang="en-US" altLang="en-US" sz="2400" dirty="0">
                <a:solidFill>
                  <a:srgbClr val="002060"/>
                </a:solidFill>
                <a:latin typeface="Trebuchet MS" pitchFamily="34" charset="0"/>
              </a:rPr>
              <a:t> = -1.761</a:t>
            </a:r>
          </a:p>
          <a:p>
            <a:pPr marL="0" indent="0" algn="just" defTabSz="449263">
              <a:buNone/>
            </a:pPr>
            <a:r>
              <a:rPr lang="en-US" altLang="en-US" sz="2400" dirty="0">
                <a:solidFill>
                  <a:srgbClr val="002060"/>
                </a:solidFill>
                <a:latin typeface="Trebuchet MS" pitchFamily="34" charset="0"/>
              </a:rPr>
              <a:t>	</a:t>
            </a:r>
            <a:r>
              <a:rPr lang="en-US" altLang="en-US" sz="2400" dirty="0">
                <a:solidFill>
                  <a:schemeClr val="tx1">
                    <a:lumMod val="75000"/>
                    <a:lumOff val="25000"/>
                  </a:schemeClr>
                </a:solidFill>
                <a:latin typeface="Trebuchet MS" pitchFamily="34" charset="0"/>
              </a:rPr>
              <a:t>Decision rule:</a:t>
            </a:r>
          </a:p>
          <a:p>
            <a:pPr marL="457200" indent="-457200" algn="just" defTabSz="449263">
              <a:buFont typeface="Arial" pitchFamily="34" charset="0"/>
              <a:buNone/>
            </a:pPr>
            <a:r>
              <a:rPr lang="en-US" altLang="en-US" sz="2400" dirty="0">
                <a:solidFill>
                  <a:schemeClr val="tx1">
                    <a:lumMod val="75000"/>
                    <a:lumOff val="25000"/>
                  </a:schemeClr>
                </a:solidFill>
                <a:latin typeface="Trebuchet MS" pitchFamily="34" charset="0"/>
              </a:rPr>
              <a:t>	</a:t>
            </a:r>
            <a:r>
              <a:rPr lang="en-US" altLang="en-US" sz="2400" baseline="-25000" dirty="0">
                <a:solidFill>
                  <a:srgbClr val="002060"/>
                </a:solidFill>
                <a:latin typeface="Trebuchet MS" pitchFamily="34" charset="0"/>
              </a:rPr>
              <a:t>	</a:t>
            </a:r>
            <a:r>
              <a:rPr lang="en-US" altLang="en-US" sz="2400" dirty="0">
                <a:solidFill>
                  <a:srgbClr val="002060"/>
                </a:solidFill>
                <a:latin typeface="Trebuchet MS" pitchFamily="34" charset="0"/>
              </a:rPr>
              <a:t>Reject H</a:t>
            </a:r>
            <a:r>
              <a:rPr lang="en-US" altLang="en-US" sz="2400" baseline="-25000" dirty="0">
                <a:solidFill>
                  <a:srgbClr val="002060"/>
                </a:solidFill>
                <a:latin typeface="Trebuchet MS" pitchFamily="34" charset="0"/>
              </a:rPr>
              <a:t>0</a:t>
            </a:r>
            <a:r>
              <a:rPr lang="en-US" altLang="en-US" sz="2400" baseline="30000" dirty="0">
                <a:solidFill>
                  <a:srgbClr val="002060"/>
                </a:solidFill>
                <a:latin typeface="Trebuchet MS" pitchFamily="34" charset="0"/>
              </a:rPr>
              <a:t> </a:t>
            </a:r>
            <a:r>
              <a:rPr lang="en-US" altLang="en-US" sz="2400" dirty="0">
                <a:solidFill>
                  <a:srgbClr val="002060"/>
                </a:solidFill>
                <a:latin typeface="Trebuchet MS" pitchFamily="34" charset="0"/>
              </a:rPr>
              <a:t>if t &lt; -1.761; otherwise do not reject H</a:t>
            </a:r>
            <a:r>
              <a:rPr lang="en-US" altLang="en-US" sz="2400" baseline="-25000" dirty="0">
                <a:solidFill>
                  <a:srgbClr val="002060"/>
                </a:solidFill>
                <a:latin typeface="Trebuchet MS" pitchFamily="34" charset="0"/>
              </a:rPr>
              <a:t>0</a:t>
            </a:r>
            <a:r>
              <a:rPr lang="en-US" altLang="en-US" sz="2400" dirty="0">
                <a:solidFill>
                  <a:srgbClr val="002060"/>
                </a:solidFill>
                <a:latin typeface="Trebuchet MS" pitchFamily="34" charset="0"/>
              </a:rPr>
              <a:t>.</a:t>
            </a:r>
          </a:p>
          <a:p>
            <a:pPr marL="457200" indent="-457200" algn="just" defTabSz="449263">
              <a:buFont typeface="Arial" pitchFamily="34" charset="0"/>
              <a:buNone/>
            </a:pPr>
            <a:endParaRPr lang="en-US" altLang="en-US" sz="2400" dirty="0">
              <a:solidFill>
                <a:srgbClr val="002060"/>
              </a:solidFill>
              <a:latin typeface="Trebuchet MS" pitchFamily="34" charset="0"/>
            </a:endParaRPr>
          </a:p>
          <a:p>
            <a:pPr marL="457200" indent="-457200" algn="just" defTabSz="449263">
              <a:buFont typeface="Arial" pitchFamily="34" charset="0"/>
              <a:buNone/>
            </a:pPr>
            <a:endParaRPr lang="en-US" altLang="en-US" sz="2400" b="1" dirty="0">
              <a:solidFill>
                <a:srgbClr val="002060"/>
              </a:solidFill>
              <a:latin typeface="Trebuchet MS" pitchFamily="34" charset="0"/>
            </a:endParaRP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69</a:t>
            </a:fld>
            <a:endParaRPr lang="en-AU" altLang="en-US" sz="1400" b="1" baseline="0" dirty="0">
              <a:latin typeface="Trebuchet MS" pitchFamily="34"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475715368"/>
              </p:ext>
            </p:extLst>
          </p:nvPr>
        </p:nvGraphicFramePr>
        <p:xfrm>
          <a:off x="3131840" y="2420888"/>
          <a:ext cx="1748442" cy="766440"/>
        </p:xfrm>
        <a:graphic>
          <a:graphicData uri="http://schemas.openxmlformats.org/presentationml/2006/ole">
            <mc:AlternateContent xmlns:mc="http://schemas.openxmlformats.org/markup-compatibility/2006">
              <mc:Choice xmlns:v="urn:schemas-microsoft-com:vml" Requires="v">
                <p:oleObj spid="_x0000_s139376" name="Equation" r:id="rId4" imgW="927000" imgH="406080" progId="Equation.DSMT4">
                  <p:embed/>
                </p:oleObj>
              </mc:Choice>
              <mc:Fallback>
                <p:oleObj name="Equation" r:id="rId4" imgW="927000" imgH="406080" progId="Equation.DSMT4">
                  <p:embed/>
                  <p:pic>
                    <p:nvPicPr>
                      <p:cNvPr id="0" name="Picture 88"/>
                      <p:cNvPicPr>
                        <a:picLocks noChangeAspect="1" noChangeArrowheads="1"/>
                      </p:cNvPicPr>
                      <p:nvPr/>
                    </p:nvPicPr>
                    <p:blipFill>
                      <a:blip r:embed="rId5"/>
                      <a:srcRect/>
                      <a:stretch>
                        <a:fillRect/>
                      </a:stretch>
                    </p:blipFill>
                    <p:spPr bwMode="auto">
                      <a:xfrm>
                        <a:off x="3131840" y="2420888"/>
                        <a:ext cx="1748442" cy="7664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AutoShape 29"/>
          <p:cNvSpPr>
            <a:spLocks noChangeArrowheads="1"/>
          </p:cNvSpPr>
          <p:nvPr/>
        </p:nvSpPr>
        <p:spPr bwMode="auto">
          <a:xfrm>
            <a:off x="6297488" y="455712"/>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b="1" baseline="0" dirty="0">
                <a:latin typeface="Tahoma" pitchFamily="34" charset="0"/>
                <a:cs typeface="Arial" pitchFamily="34" charset="0"/>
              </a:rPr>
              <a:t>IDENTIFY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bwMode="auto">
          <a:xfrm>
            <a:off x="468313" y="404813"/>
            <a:ext cx="7772400" cy="609600"/>
          </a:xfrm>
        </p:spPr>
        <p:txBody>
          <a:bodyPr wrap="square" numCol="1" anchorCtr="0" compatLnSpc="1">
            <a:prstTxWarp prst="textNoShape">
              <a:avLst/>
            </a:prstTxWarp>
          </a:bodyPr>
          <a:lstStyle/>
          <a:p>
            <a:pPr algn="l" eaLnBrk="1" fontAlgn="base" hangingPunct="1">
              <a:spcAft>
                <a:spcPct val="0"/>
              </a:spcAft>
            </a:pPr>
            <a:r>
              <a:rPr altLang="en-US" sz="3600" cap="none" dirty="0">
                <a:solidFill>
                  <a:srgbClr val="EA0088"/>
                </a:solidFill>
                <a:latin typeface="Trebuchet MS" pitchFamily="34" charset="0"/>
                <a:ea typeface="MS PGothic" pitchFamily="34" charset="-128"/>
              </a:rPr>
              <a:t>Introduction…</a:t>
            </a:r>
          </a:p>
        </p:txBody>
      </p:sp>
      <p:sp>
        <p:nvSpPr>
          <p:cNvPr id="548867" name="Rectangle 3"/>
          <p:cNvSpPr>
            <a:spLocks noGrp="1" noChangeArrowheads="1"/>
          </p:cNvSpPr>
          <p:nvPr>
            <p:ph idx="1"/>
          </p:nvPr>
        </p:nvSpPr>
        <p:spPr>
          <a:xfrm>
            <a:off x="539750" y="1125538"/>
            <a:ext cx="7772400" cy="4956175"/>
          </a:xfrm>
        </p:spPr>
        <p:txBody>
          <a:bodyPr/>
          <a:lstStyle/>
          <a:p>
            <a:pPr eaLnBrk="1" hangingPunct="1">
              <a:buFontTx/>
              <a:buNone/>
            </a:pPr>
            <a:r>
              <a:rPr lang="en-US" altLang="en-US" dirty="0">
                <a:solidFill>
                  <a:schemeClr val="accent2"/>
                </a:solidFill>
                <a:latin typeface="Trebuchet MS" pitchFamily="34" charset="0"/>
              </a:rPr>
              <a:t>Examples</a:t>
            </a:r>
          </a:p>
          <a:p>
            <a:pPr algn="just" eaLnBrk="1" hangingPunct="1"/>
            <a:r>
              <a:rPr lang="en-US" altLang="en-US" sz="2200" dirty="0">
                <a:solidFill>
                  <a:srgbClr val="00B050"/>
                </a:solidFill>
                <a:latin typeface="Trebuchet MS" pitchFamily="34" charset="0"/>
              </a:rPr>
              <a:t>In a criminal trial, a jury must decide whether the defendant is innocent or guilty based on the evidence presented at the court.</a:t>
            </a:r>
          </a:p>
          <a:p>
            <a:pPr algn="just" eaLnBrk="1" hangingPunct="1"/>
            <a:r>
              <a:rPr lang="en-US" altLang="en-US" sz="2200" dirty="0">
                <a:solidFill>
                  <a:schemeClr val="tx1">
                    <a:lumMod val="50000"/>
                    <a:lumOff val="50000"/>
                  </a:schemeClr>
                </a:solidFill>
                <a:latin typeface="Trebuchet MS" pitchFamily="34" charset="0"/>
              </a:rPr>
              <a:t>Is there statistical evidence in a random sample of potential customers, that supports the hypothesis that more than 20% of potential customers will purchase a new product?</a:t>
            </a:r>
          </a:p>
          <a:p>
            <a:pPr algn="just" eaLnBrk="1" hangingPunct="1"/>
            <a:r>
              <a:rPr lang="en-US" altLang="en-US" sz="2200" dirty="0">
                <a:solidFill>
                  <a:schemeClr val="accent3">
                    <a:lumMod val="75000"/>
                  </a:schemeClr>
                </a:solidFill>
                <a:latin typeface="Trebuchet MS" pitchFamily="34" charset="0"/>
              </a:rPr>
              <a:t>Is a new drug effective in curing a certain disease? A sample of patients is randomly selected. Half of them are given the drug, and the other half a placebo. The improvement in the patients’ conditions is then measured and compared.</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7</a:t>
            </a:fld>
            <a:endParaRPr lang="en-AU" altLang="en-US" sz="1400" b="1" baseline="0" dirty="0">
              <a:latin typeface="Trebuchet MS"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48867">
                                            <p:txEl>
                                              <p:pRg st="2" end="2"/>
                                            </p:txEl>
                                          </p:spTgt>
                                        </p:tgtEl>
                                        <p:attrNameLst>
                                          <p:attrName>style.visibility</p:attrName>
                                        </p:attrNameLst>
                                      </p:cBhvr>
                                      <p:to>
                                        <p:strVal val="visible"/>
                                      </p:to>
                                    </p:set>
                                    <p:animEffect transition="in" filter="wipe(up)">
                                      <p:cBhvr>
                                        <p:cTn id="7" dur="500"/>
                                        <p:tgtEl>
                                          <p:spTgt spid="54886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48867">
                                            <p:txEl>
                                              <p:pRg st="3" end="3"/>
                                            </p:txEl>
                                          </p:spTgt>
                                        </p:tgtEl>
                                        <p:attrNameLst>
                                          <p:attrName>style.visibility</p:attrName>
                                        </p:attrNameLst>
                                      </p:cBhvr>
                                      <p:to>
                                        <p:strVal val="visible"/>
                                      </p:to>
                                    </p:set>
                                    <p:animEffect transition="in" filter="wipe(up)">
                                      <p:cBhvr>
                                        <p:cTn id="12" dur="500"/>
                                        <p:tgtEl>
                                          <p:spTgt spid="5488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7" grpId="0" uiExpand="1" build="p" bldLvl="2"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Title 1"/>
          <p:cNvSpPr>
            <a:spLocks noGrp="1"/>
          </p:cNvSpPr>
          <p:nvPr>
            <p:ph type="title"/>
          </p:nvPr>
        </p:nvSpPr>
        <p:spPr bwMode="auto">
          <a:xfrm>
            <a:off x="395536" y="344129"/>
            <a:ext cx="8229600" cy="884238"/>
          </a:xfrm>
          <a:noFill/>
          <a:extLst>
            <a:ext uri="{909E8E84-426E-40DD-AFC4-6F175D3DCCD1}">
              <a14:hiddenFill xmlns:a14="http://schemas.microsoft.com/office/drawing/2010/main">
                <a:solidFill>
                  <a:srgbClr val="FFFFFF"/>
                </a:solidFill>
              </a14:hiddenFill>
            </a:ext>
          </a:extLst>
        </p:spPr>
        <p:txBody>
          <a:bodyPr wrap="square" numCol="1" anchorCtr="0" compatLnSpc="1">
            <a:prstTxWarp prst="textNoShape">
              <a:avLst/>
            </a:prstTxWarp>
          </a:bodyPr>
          <a:lstStyle/>
          <a:p>
            <a:pPr algn="just" fontAlgn="base">
              <a:spcAft>
                <a:spcPct val="0"/>
              </a:spcAft>
            </a:pPr>
            <a:r>
              <a:rPr altLang="en-US" sz="3200" cap="none" dirty="0">
                <a:solidFill>
                  <a:srgbClr val="EA0088"/>
                </a:solidFill>
                <a:latin typeface="Trebuchet MS" pitchFamily="34" charset="0"/>
                <a:ea typeface="MS PGothic" pitchFamily="34" charset="-128"/>
              </a:rPr>
              <a:t>Example 3: Solution… </a:t>
            </a:r>
          </a:p>
        </p:txBody>
      </p:sp>
      <mc:AlternateContent xmlns:mc="http://schemas.openxmlformats.org/markup-compatibility/2006" xmlns:a14="http://schemas.microsoft.com/office/drawing/2010/main">
        <mc:Choice Requires="a14">
          <p:sp>
            <p:nvSpPr>
              <p:cNvPr id="129025" name="Rectangle 2"/>
              <p:cNvSpPr>
                <a:spLocks noGrp="1" noChangeArrowheads="1"/>
              </p:cNvSpPr>
              <p:nvPr>
                <p:ph idx="1"/>
              </p:nvPr>
            </p:nvSpPr>
            <p:spPr>
              <a:xfrm>
                <a:off x="592931" y="1484784"/>
                <a:ext cx="8208963" cy="4822825"/>
              </a:xfrm>
            </p:spPr>
            <p:txBody>
              <a:bodyPr/>
              <a:lstStyle/>
              <a:p>
                <a:pPr marL="0" indent="0" algn="just" defTabSz="449263">
                  <a:spcAft>
                    <a:spcPts val="1200"/>
                  </a:spcAft>
                  <a:buFont typeface="Arial" charset="0"/>
                  <a:buNone/>
                  <a:defRPr/>
                </a:pPr>
                <a:r>
                  <a:rPr lang="en-US" sz="2400" dirty="0">
                    <a:solidFill>
                      <a:schemeClr val="tx1">
                        <a:lumMod val="75000"/>
                        <a:lumOff val="25000"/>
                      </a:schemeClr>
                    </a:solidFill>
                    <a:latin typeface="Trebuchet MS"/>
                    <a:cs typeface="Trebuchet MS"/>
                  </a:rPr>
                  <a:t>5.	Value of the test statistic:</a:t>
                </a:r>
              </a:p>
              <a:p>
                <a:pPr marL="0" indent="0" algn="just" defTabSz="449263">
                  <a:buFont typeface="Arial" charset="0"/>
                  <a:buNone/>
                  <a:defRPr/>
                </a:pPr>
                <a:r>
                  <a:rPr lang="en-US" sz="2400" dirty="0">
                    <a:solidFill>
                      <a:srgbClr val="002060"/>
                    </a:solidFill>
                    <a:latin typeface="Trebuchet MS"/>
                    <a:cs typeface="Trebuchet MS"/>
                  </a:rPr>
                  <a:t>	n=14, </a:t>
                </a:r>
                <a14:m>
                  <m:oMath xmlns:m="http://schemas.openxmlformats.org/officeDocument/2006/math">
                    <m:acc>
                      <m:accPr>
                        <m:chr m:val="̅"/>
                        <m:ctrlPr>
                          <a:rPr lang="en-US" sz="2400" i="1" smtClean="0">
                            <a:solidFill>
                              <a:srgbClr val="002060"/>
                            </a:solidFill>
                            <a:latin typeface="Cambria Math" panose="02040503050406030204" pitchFamily="18" charset="0"/>
                          </a:rPr>
                        </m:ctrlPr>
                      </m:accPr>
                      <m:e>
                        <m:r>
                          <a:rPr lang="en-AU" sz="2400" b="0" i="1" smtClean="0">
                            <a:solidFill>
                              <a:srgbClr val="002060"/>
                            </a:solidFill>
                            <a:latin typeface="Cambria Math"/>
                          </a:rPr>
                          <m:t>𝑋</m:t>
                        </m:r>
                      </m:e>
                    </m:acc>
                  </m:oMath>
                </a14:m>
                <a:r>
                  <a:rPr lang="en-US" sz="2400" dirty="0">
                    <a:solidFill>
                      <a:srgbClr val="002060"/>
                    </a:solidFill>
                    <a:latin typeface="Trebuchet MS"/>
                    <a:cs typeface="Trebuchet MS"/>
                  </a:rPr>
                  <a:t> = 96.47, s</a:t>
                </a:r>
                <a:r>
                  <a:rPr lang="en-US" sz="2400" baseline="30000" dirty="0">
                    <a:solidFill>
                      <a:srgbClr val="002060"/>
                    </a:solidFill>
                    <a:latin typeface="Trebuchet MS"/>
                    <a:cs typeface="Trebuchet MS"/>
                  </a:rPr>
                  <a:t>2</a:t>
                </a:r>
                <a:r>
                  <a:rPr lang="en-US" sz="2400" dirty="0">
                    <a:solidFill>
                      <a:srgbClr val="002060"/>
                    </a:solidFill>
                    <a:latin typeface="Trebuchet MS"/>
                    <a:cs typeface="Trebuchet MS"/>
                  </a:rPr>
                  <a:t> = 23.55, s = 4.85	</a:t>
                </a:r>
              </a:p>
              <a:p>
                <a:pPr marL="0" indent="0" algn="just" defTabSz="449263">
                  <a:buFont typeface="Arial" charset="0"/>
                  <a:buNone/>
                  <a:defRPr/>
                </a:pPr>
                <a:endParaRPr lang="en-US" sz="2400" dirty="0">
                  <a:solidFill>
                    <a:srgbClr val="002060"/>
                  </a:solidFill>
                  <a:latin typeface="Trebuchet MS"/>
                  <a:cs typeface="Trebuchet MS"/>
                </a:endParaRPr>
              </a:p>
              <a:p>
                <a:pPr marL="0" indent="0" algn="just" defTabSz="449263">
                  <a:buFont typeface="Arial" charset="0"/>
                  <a:buNone/>
                  <a:defRPr/>
                </a:pPr>
                <a:endParaRPr lang="en-US" sz="2400" dirty="0">
                  <a:solidFill>
                    <a:srgbClr val="002060"/>
                  </a:solidFill>
                  <a:latin typeface="Trebuchet MS"/>
                  <a:cs typeface="Trebuchet MS"/>
                </a:endParaRPr>
              </a:p>
              <a:p>
                <a:pPr marL="457200" indent="-457200" algn="just" defTabSz="449263">
                  <a:buFont typeface="Arial" charset="0"/>
                  <a:buAutoNum type="arabicPeriod" startAt="6"/>
                  <a:defRPr/>
                </a:pPr>
                <a:r>
                  <a:rPr lang="en-US" sz="2400" dirty="0">
                    <a:solidFill>
                      <a:schemeClr val="tx1">
                        <a:lumMod val="75000"/>
                        <a:lumOff val="25000"/>
                      </a:schemeClr>
                    </a:solidFill>
                    <a:latin typeface="Trebuchet MS"/>
                    <a:cs typeface="Trebuchet MS"/>
                  </a:rPr>
                  <a:t>Conclusion: </a:t>
                </a:r>
              </a:p>
              <a:p>
                <a:pPr marL="0" indent="0" algn="just" defTabSz="449263">
                  <a:buFont typeface="Arial" charset="0"/>
                  <a:buNone/>
                  <a:defRPr/>
                </a:pPr>
                <a:r>
                  <a:rPr lang="en-US" sz="2400" dirty="0">
                    <a:solidFill>
                      <a:srgbClr val="002060"/>
                    </a:solidFill>
                    <a:latin typeface="Trebuchet MS"/>
                    <a:cs typeface="Trebuchet MS"/>
                  </a:rPr>
                  <a:t>	</a:t>
                </a:r>
                <a:r>
                  <a:rPr lang="en-US" sz="2400" i="1" u="sng" dirty="0">
                    <a:solidFill>
                      <a:srgbClr val="002060"/>
                    </a:solidFill>
                    <a:latin typeface="Trebuchet MS"/>
                    <a:cs typeface="Trebuchet MS"/>
                  </a:rPr>
                  <a:t>t-value method</a:t>
                </a:r>
              </a:p>
              <a:p>
                <a:pPr marL="0" indent="0" algn="just" defTabSz="449263">
                  <a:spcAft>
                    <a:spcPts val="1200"/>
                  </a:spcAft>
                  <a:buFont typeface="Arial" charset="0"/>
                  <a:buNone/>
                  <a:defRPr/>
                </a:pPr>
                <a:r>
                  <a:rPr lang="en-US" sz="2400" dirty="0">
                    <a:solidFill>
                      <a:srgbClr val="002060"/>
                    </a:solidFill>
                    <a:latin typeface="Trebuchet MS"/>
                    <a:cs typeface="Trebuchet MS"/>
                  </a:rPr>
                  <a:t>	As t = -2.82 &lt; -1.1761, reject H</a:t>
                </a:r>
                <a:r>
                  <a:rPr lang="en-US" sz="2400" baseline="-25000" dirty="0">
                    <a:solidFill>
                      <a:srgbClr val="002060"/>
                    </a:solidFill>
                    <a:latin typeface="Trebuchet MS"/>
                    <a:cs typeface="Trebuchet MS"/>
                  </a:rPr>
                  <a:t>0</a:t>
                </a:r>
                <a:r>
                  <a:rPr lang="en-US" sz="2400" dirty="0">
                    <a:solidFill>
                      <a:srgbClr val="002060"/>
                    </a:solidFill>
                    <a:latin typeface="Trebuchet MS"/>
                    <a:cs typeface="Trebuchet MS"/>
                  </a:rPr>
                  <a:t>. </a:t>
                </a:r>
              </a:p>
              <a:p>
                <a:pPr marL="0" indent="0" algn="ctr" defTabSz="449263">
                  <a:buFont typeface="Arial" charset="0"/>
                  <a:buNone/>
                  <a:defRPr/>
                </a:pPr>
                <a:r>
                  <a:rPr lang="en-US" sz="2400" i="1" dirty="0">
                    <a:solidFill>
                      <a:srgbClr val="00B050"/>
                    </a:solidFill>
                    <a:latin typeface="Trebuchet MS"/>
                    <a:cs typeface="Trebuchet MS"/>
                  </a:rPr>
                  <a:t>There is enough evidence to conclude that mean daily production has 	decreased after the installation of the safety device. </a:t>
                </a:r>
              </a:p>
              <a:p>
                <a:pPr marL="0" indent="0" algn="just" defTabSz="449263">
                  <a:buFont typeface="Arial" charset="0"/>
                  <a:buNone/>
                  <a:defRPr/>
                </a:pPr>
                <a:endParaRPr lang="en-US" sz="2400" b="1" dirty="0">
                  <a:solidFill>
                    <a:srgbClr val="002060"/>
                  </a:solidFill>
                  <a:latin typeface="Trebuchet MS"/>
                  <a:ea typeface="MS PGothic" charset="0"/>
                  <a:cs typeface="Trebuchet MS"/>
                </a:endParaRPr>
              </a:p>
            </p:txBody>
          </p:sp>
        </mc:Choice>
        <mc:Fallback xmlns="">
          <p:sp>
            <p:nvSpPr>
              <p:cNvPr id="129025" name="Rectangle 2"/>
              <p:cNvSpPr>
                <a:spLocks noGrp="1" noRot="1" noChangeAspect="1" noMove="1" noResize="1" noEditPoints="1" noAdjustHandles="1" noChangeArrowheads="1" noChangeShapeType="1" noTextEdit="1"/>
              </p:cNvSpPr>
              <p:nvPr>
                <p:ph idx="1"/>
              </p:nvPr>
            </p:nvSpPr>
            <p:spPr>
              <a:xfrm>
                <a:off x="592931" y="1484784"/>
                <a:ext cx="8208963" cy="4822825"/>
              </a:xfrm>
              <a:blipFill rotWithShape="1">
                <a:blip r:embed="rId4" cstate="print"/>
                <a:stretch>
                  <a:fillRect l="-1114" t="-1011"/>
                </a:stretch>
              </a:blipFill>
            </p:spPr>
            <p:txBody>
              <a:bodyPr/>
              <a:lstStyle/>
              <a:p>
                <a:r>
                  <a:rPr lang="en-AU">
                    <a:noFill/>
                  </a:rPr>
                  <a:t> </a:t>
                </a:r>
              </a:p>
            </p:txBody>
          </p:sp>
        </mc:Fallback>
      </mc:AlternateContent>
      <p:sp>
        <p:nvSpPr>
          <p:cNvPr id="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70</a:t>
            </a:fld>
            <a:endParaRPr lang="en-AU" altLang="en-US" sz="1400" b="1" baseline="0" dirty="0">
              <a:latin typeface="Trebuchet MS" pitchFamily="34"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585275004"/>
              </p:ext>
            </p:extLst>
          </p:nvPr>
        </p:nvGraphicFramePr>
        <p:xfrm>
          <a:off x="1547664" y="2636912"/>
          <a:ext cx="2540000" cy="742950"/>
        </p:xfrm>
        <a:graphic>
          <a:graphicData uri="http://schemas.openxmlformats.org/presentationml/2006/ole">
            <mc:AlternateContent xmlns:mc="http://schemas.openxmlformats.org/markup-compatibility/2006">
              <mc:Choice xmlns:v="urn:schemas-microsoft-com:vml" Requires="v">
                <p:oleObj spid="_x0000_s141423" name="Equation" r:id="rId5" imgW="1345616" imgH="393529" progId="Equation.DSMT4">
                  <p:embed/>
                </p:oleObj>
              </mc:Choice>
              <mc:Fallback>
                <p:oleObj name="Equation" r:id="rId5" imgW="1345616" imgH="393529" progId="Equation.DSMT4">
                  <p:embed/>
                  <p:pic>
                    <p:nvPicPr>
                      <p:cNvPr id="0" name="Picture 8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664" y="2636912"/>
                        <a:ext cx="2540000"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AutoShape 29"/>
          <p:cNvSpPr>
            <a:spLocks noChangeArrowheads="1"/>
          </p:cNvSpPr>
          <p:nvPr/>
        </p:nvSpPr>
        <p:spPr bwMode="auto">
          <a:xfrm>
            <a:off x="6297488" y="455712"/>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b="1" baseline="0" dirty="0">
                <a:latin typeface="Tahoma" pitchFamily="34" charset="0"/>
                <a:cs typeface="Arial" pitchFamily="34" charset="0"/>
              </a:rPr>
              <a:t>CALCULATE</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Title 1"/>
          <p:cNvSpPr>
            <a:spLocks noGrp="1"/>
          </p:cNvSpPr>
          <p:nvPr>
            <p:ph type="title"/>
          </p:nvPr>
        </p:nvSpPr>
        <p:spPr bwMode="auto">
          <a:xfrm>
            <a:off x="457200" y="404664"/>
            <a:ext cx="8229600" cy="884238"/>
          </a:xfrm>
          <a:noFill/>
          <a:extLst>
            <a:ext uri="{909E8E84-426E-40DD-AFC4-6F175D3DCCD1}">
              <a14:hiddenFill xmlns:a14="http://schemas.microsoft.com/office/drawing/2010/main">
                <a:solidFill>
                  <a:srgbClr val="FFFFFF"/>
                </a:solidFill>
              </a14:hiddenFill>
            </a:ext>
          </a:extLst>
        </p:spPr>
        <p:txBody>
          <a:bodyPr wrap="square" numCol="1" anchorCtr="0" compatLnSpc="1">
            <a:prstTxWarp prst="textNoShape">
              <a:avLst/>
            </a:prstTxWarp>
          </a:bodyPr>
          <a:lstStyle/>
          <a:p>
            <a:pPr algn="just" fontAlgn="base">
              <a:spcAft>
                <a:spcPct val="0"/>
              </a:spcAft>
            </a:pPr>
            <a:r>
              <a:rPr altLang="en-US" sz="3200" cap="none" dirty="0">
                <a:solidFill>
                  <a:srgbClr val="EA0088"/>
                </a:solidFill>
                <a:latin typeface="Trebuchet MS" pitchFamily="34" charset="0"/>
                <a:ea typeface="MS PGothic" pitchFamily="34" charset="-128"/>
              </a:rPr>
              <a:t>Example 3: Solution… </a:t>
            </a:r>
          </a:p>
        </p:txBody>
      </p:sp>
      <p:sp>
        <p:nvSpPr>
          <p:cNvPr id="143361" name="Rectangle 2"/>
          <p:cNvSpPr>
            <a:spLocks noGrp="1" noChangeArrowheads="1"/>
          </p:cNvSpPr>
          <p:nvPr>
            <p:ph idx="1"/>
          </p:nvPr>
        </p:nvSpPr>
        <p:spPr>
          <a:xfrm>
            <a:off x="539750" y="1484313"/>
            <a:ext cx="8208963" cy="4822825"/>
          </a:xfrm>
        </p:spPr>
        <p:txBody>
          <a:bodyPr/>
          <a:lstStyle/>
          <a:p>
            <a:pPr marL="0" indent="0" algn="just" defTabSz="449263">
              <a:buFont typeface="Arial" pitchFamily="34" charset="0"/>
              <a:buNone/>
            </a:pPr>
            <a:r>
              <a:rPr lang="en-US" altLang="en-US" sz="2400" dirty="0">
                <a:solidFill>
                  <a:schemeClr val="tx1">
                    <a:lumMod val="75000"/>
                    <a:lumOff val="25000"/>
                  </a:schemeClr>
                </a:solidFill>
                <a:latin typeface="Trebuchet MS" pitchFamily="34" charset="0"/>
              </a:rPr>
              <a:t>6.	Conclusion (cont.): </a:t>
            </a:r>
          </a:p>
          <a:p>
            <a:pPr marL="0" indent="0" algn="just" defTabSz="449263">
              <a:buFont typeface="Arial" pitchFamily="34" charset="0"/>
              <a:buNone/>
            </a:pPr>
            <a:r>
              <a:rPr lang="en-US" altLang="en-US" sz="2400" dirty="0">
                <a:solidFill>
                  <a:srgbClr val="002060"/>
                </a:solidFill>
                <a:latin typeface="Trebuchet MS" pitchFamily="34" charset="0"/>
              </a:rPr>
              <a:t>	</a:t>
            </a:r>
            <a:r>
              <a:rPr lang="en-US" altLang="en-US" sz="2400" i="1" u="sng" dirty="0">
                <a:solidFill>
                  <a:srgbClr val="002060"/>
                </a:solidFill>
                <a:latin typeface="Trebuchet MS" pitchFamily="34" charset="0"/>
              </a:rPr>
              <a:t>p-value method</a:t>
            </a:r>
          </a:p>
          <a:p>
            <a:pPr marL="0" indent="0" algn="just" defTabSz="449263">
              <a:buFont typeface="Arial" pitchFamily="34" charset="0"/>
              <a:buNone/>
            </a:pPr>
            <a:r>
              <a:rPr lang="en-US" altLang="en-US" sz="2400" dirty="0">
                <a:solidFill>
                  <a:srgbClr val="002060"/>
                </a:solidFill>
                <a:latin typeface="Trebuchet MS" pitchFamily="34" charset="0"/>
              </a:rPr>
              <a:t>	From the Excel output (see below), </a:t>
            </a:r>
          </a:p>
          <a:p>
            <a:pPr marL="0" indent="0" algn="just" defTabSz="449263">
              <a:spcAft>
                <a:spcPts val="1200"/>
              </a:spcAft>
              <a:buFont typeface="Arial" pitchFamily="34" charset="0"/>
              <a:buNone/>
            </a:pPr>
            <a:r>
              <a:rPr lang="en-US" altLang="en-US" sz="2400" dirty="0">
                <a:solidFill>
                  <a:srgbClr val="002060"/>
                </a:solidFill>
                <a:latin typeface="Trebuchet MS" pitchFamily="34" charset="0"/>
              </a:rPr>
              <a:t>		</a:t>
            </a:r>
            <a:r>
              <a:rPr lang="en-US" altLang="en-US" sz="2400" i="1" dirty="0">
                <a:solidFill>
                  <a:srgbClr val="002060"/>
                </a:solidFill>
                <a:latin typeface="Trebuchet MS" pitchFamily="34" charset="0"/>
              </a:rPr>
              <a:t>p</a:t>
            </a:r>
            <a:r>
              <a:rPr lang="en-US" altLang="en-US" sz="2400" dirty="0">
                <a:solidFill>
                  <a:srgbClr val="002060"/>
                </a:solidFill>
                <a:latin typeface="Trebuchet MS" pitchFamily="34" charset="0"/>
              </a:rPr>
              <a:t>-value (one tail) = 0.0068</a:t>
            </a:r>
          </a:p>
          <a:p>
            <a:pPr marL="0" indent="0" algn="just" defTabSz="449263">
              <a:buFont typeface="Arial" pitchFamily="34" charset="0"/>
              <a:buNone/>
            </a:pPr>
            <a:r>
              <a:rPr lang="en-US" altLang="en-US" sz="2400" b="1" dirty="0">
                <a:solidFill>
                  <a:srgbClr val="002060"/>
                </a:solidFill>
                <a:latin typeface="Trebuchet MS" pitchFamily="34" charset="0"/>
              </a:rPr>
              <a:t>	</a:t>
            </a:r>
            <a:r>
              <a:rPr lang="en-US" altLang="en-US" sz="2400" dirty="0">
                <a:solidFill>
                  <a:srgbClr val="002060"/>
                </a:solidFill>
                <a:latin typeface="Trebuchet MS" pitchFamily="34" charset="0"/>
              </a:rPr>
              <a:t>Since </a:t>
            </a:r>
            <a:r>
              <a:rPr lang="en-US" altLang="en-US" sz="2400" i="1" dirty="0">
                <a:solidFill>
                  <a:srgbClr val="002060"/>
                </a:solidFill>
                <a:latin typeface="Trebuchet MS" pitchFamily="34" charset="0"/>
              </a:rPr>
              <a:t>p</a:t>
            </a:r>
            <a:r>
              <a:rPr lang="en-US" altLang="en-US" sz="2400" dirty="0">
                <a:solidFill>
                  <a:srgbClr val="002060"/>
                </a:solidFill>
                <a:latin typeface="Trebuchet MS" pitchFamily="34" charset="0"/>
              </a:rPr>
              <a:t>-value = 0.0068 &lt; </a:t>
            </a:r>
            <a:r>
              <a:rPr lang="en-US" altLang="en-US" sz="2400" dirty="0">
                <a:solidFill>
                  <a:srgbClr val="002060"/>
                </a:solidFill>
                <a:latin typeface="Trebuchet MS" pitchFamily="34" charset="0"/>
                <a:sym typeface="Symbol"/>
              </a:rPr>
              <a:t></a:t>
            </a:r>
            <a:r>
              <a:rPr lang="en-US" altLang="en-US" sz="2400" dirty="0">
                <a:solidFill>
                  <a:srgbClr val="002060"/>
                </a:solidFill>
                <a:latin typeface="Trebuchet MS" pitchFamily="34" charset="0"/>
              </a:rPr>
              <a:t> = 0.05, we reject H</a:t>
            </a:r>
            <a:r>
              <a:rPr lang="en-US" altLang="en-US" sz="2400" baseline="-25000" dirty="0">
                <a:solidFill>
                  <a:srgbClr val="002060"/>
                </a:solidFill>
                <a:latin typeface="Trebuchet MS" pitchFamily="34" charset="0"/>
              </a:rPr>
              <a:t>0</a:t>
            </a:r>
            <a:r>
              <a:rPr lang="en-US" altLang="en-US" sz="2400" dirty="0">
                <a:solidFill>
                  <a:srgbClr val="002060"/>
                </a:solidFill>
                <a:latin typeface="Trebuchet MS" pitchFamily="34" charset="0"/>
              </a:rPr>
              <a:t>.</a:t>
            </a:r>
            <a:endParaRPr lang="en-US" altLang="en-US" sz="2400" b="1" dirty="0">
              <a:solidFill>
                <a:srgbClr val="002060"/>
              </a:solidFill>
              <a:latin typeface="Trebuchet MS" pitchFamily="34" charset="0"/>
            </a:endParaRPr>
          </a:p>
        </p:txBody>
      </p:sp>
      <p:pic>
        <p:nvPicPr>
          <p:cNvPr id="143364" name="Picture 1"/>
          <p:cNvPicPr>
            <a:picLocks noChangeAspect="1"/>
          </p:cNvPicPr>
          <p:nvPr/>
        </p:nvPicPr>
        <p:blipFill>
          <a:blip r:embed="rId3" cstate="print">
            <a:extLst>
              <a:ext uri="{28A0092B-C50C-407E-A947-70E740481C1C}">
                <a14:useLocalDpi xmlns:a14="http://schemas.microsoft.com/office/drawing/2010/main" val="0"/>
              </a:ext>
            </a:extLst>
          </a:blip>
          <a:srcRect l="13809" t="19348" r="15508" b="7805"/>
          <a:stretch>
            <a:fillRect/>
          </a:stretch>
        </p:blipFill>
        <p:spPr bwMode="auto">
          <a:xfrm>
            <a:off x="2266950" y="3789363"/>
            <a:ext cx="4610100" cy="212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Arrow Connector 7"/>
          <p:cNvCxnSpPr>
            <a:cxnSpLocks noChangeShapeType="1"/>
          </p:cNvCxnSpPr>
          <p:nvPr/>
        </p:nvCxnSpPr>
        <p:spPr bwMode="auto">
          <a:xfrm>
            <a:off x="2195513" y="4508500"/>
            <a:ext cx="431800" cy="649288"/>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43366" name="TextBox 8"/>
          <p:cNvSpPr txBox="1">
            <a:spLocks noChangeArrowheads="1"/>
          </p:cNvSpPr>
          <p:nvPr/>
        </p:nvSpPr>
        <p:spPr bwMode="auto">
          <a:xfrm>
            <a:off x="900113" y="4149725"/>
            <a:ext cx="24479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2000" baseline="0" dirty="0">
                <a:latin typeface="Trebuchet MS" pitchFamily="34" charset="0"/>
              </a:rPr>
              <a:t>p-value = 0.0068</a:t>
            </a:r>
          </a:p>
        </p:txBody>
      </p:sp>
      <p:sp>
        <p:nvSpPr>
          <p:cNvPr id="9"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71</a:t>
            </a:fld>
            <a:endParaRPr lang="en-AU" altLang="en-US" sz="1400" b="1" baseline="0" dirty="0">
              <a:latin typeface="Trebuchet MS" pitchFamily="34" charset="0"/>
            </a:endParaRPr>
          </a:p>
        </p:txBody>
      </p:sp>
      <p:sp>
        <p:nvSpPr>
          <p:cNvPr id="11" name="AutoShape 29"/>
          <p:cNvSpPr>
            <a:spLocks noChangeArrowheads="1"/>
          </p:cNvSpPr>
          <p:nvPr/>
        </p:nvSpPr>
        <p:spPr bwMode="auto">
          <a:xfrm>
            <a:off x="6297488" y="455712"/>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b="1" baseline="0" dirty="0">
                <a:latin typeface="Tahoma" pitchFamily="34" charset="0"/>
                <a:cs typeface="Arial" pitchFamily="34" charset="0"/>
              </a:rPr>
              <a:t>CALCULATE</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Title 1"/>
          <p:cNvSpPr>
            <a:spLocks noGrp="1"/>
          </p:cNvSpPr>
          <p:nvPr>
            <p:ph type="title"/>
          </p:nvPr>
        </p:nvSpPr>
        <p:spPr bwMode="auto">
          <a:xfrm>
            <a:off x="457200" y="476250"/>
            <a:ext cx="8229600" cy="884238"/>
          </a:xfrm>
          <a:noFill/>
          <a:extLst>
            <a:ext uri="{909E8E84-426E-40DD-AFC4-6F175D3DCCD1}">
              <a14:hiddenFill xmlns:a14="http://schemas.microsoft.com/office/drawing/2010/main">
                <a:solidFill>
                  <a:srgbClr val="FFFFFF"/>
                </a:solidFill>
              </a14:hiddenFill>
            </a:ext>
          </a:extLst>
        </p:spPr>
        <p:txBody>
          <a:bodyPr wrap="square" numCol="1" anchorCtr="0" compatLnSpc="1">
            <a:prstTxWarp prst="textNoShape">
              <a:avLst/>
            </a:prstTxWarp>
          </a:bodyPr>
          <a:lstStyle/>
          <a:p>
            <a:pPr algn="just" fontAlgn="base">
              <a:spcAft>
                <a:spcPct val="0"/>
              </a:spcAft>
            </a:pPr>
            <a:r>
              <a:rPr altLang="en-US" sz="3600" cap="none" dirty="0">
                <a:solidFill>
                  <a:srgbClr val="EA0088"/>
                </a:solidFill>
                <a:latin typeface="Trebuchet MS" pitchFamily="34" charset="0"/>
                <a:ea typeface="MS PGothic" pitchFamily="34" charset="-128"/>
              </a:rPr>
              <a:t>Example 3: Solution… </a:t>
            </a:r>
          </a:p>
        </p:txBody>
      </p:sp>
      <p:sp>
        <p:nvSpPr>
          <p:cNvPr id="145409" name="Rectangle 2"/>
          <p:cNvSpPr>
            <a:spLocks noGrp="1" noChangeArrowheads="1"/>
          </p:cNvSpPr>
          <p:nvPr>
            <p:ph idx="1"/>
          </p:nvPr>
        </p:nvSpPr>
        <p:spPr>
          <a:xfrm>
            <a:off x="539750" y="1484313"/>
            <a:ext cx="8208963" cy="4822825"/>
          </a:xfrm>
        </p:spPr>
        <p:txBody>
          <a:bodyPr/>
          <a:lstStyle/>
          <a:p>
            <a:pPr marL="0" indent="0" algn="just" defTabSz="449263">
              <a:spcAft>
                <a:spcPts val="1200"/>
              </a:spcAft>
              <a:buFont typeface="Arial" pitchFamily="34" charset="0"/>
              <a:buNone/>
            </a:pPr>
            <a:r>
              <a:rPr lang="en-US" altLang="en-US" sz="2400" b="1" dirty="0">
                <a:solidFill>
                  <a:schemeClr val="accent1"/>
                </a:solidFill>
                <a:latin typeface="Trebuchet MS" pitchFamily="34" charset="0"/>
              </a:rPr>
              <a:t>Interpreting the results</a:t>
            </a:r>
          </a:p>
          <a:p>
            <a:pPr marL="0" indent="0" algn="just" defTabSz="449263">
              <a:buFont typeface="Arial" pitchFamily="34" charset="0"/>
              <a:buNone/>
            </a:pPr>
            <a:r>
              <a:rPr lang="en-US" altLang="en-US" sz="2400" dirty="0">
                <a:latin typeface="Trebuchet MS" pitchFamily="34" charset="0"/>
              </a:rPr>
              <a:t>The manufacturer would be advised to look for ways to restore productivity with the safety device in place. Perhaps developing another safety device would help. We note that the results are valid only if the assumption that daily output is normally distributed is true.</a:t>
            </a:r>
            <a:endParaRPr lang="en-US" altLang="en-US" sz="2400" dirty="0">
              <a:solidFill>
                <a:srgbClr val="002060"/>
              </a:solidFill>
              <a:latin typeface="Trebuchet MS" pitchFamily="34" charset="0"/>
            </a:endParaRP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72</a:t>
            </a:fld>
            <a:endParaRPr lang="en-AU" altLang="en-US" sz="1400" b="1" baseline="0" dirty="0">
              <a:latin typeface="Trebuchet MS" pitchFamily="34" charset="0"/>
            </a:endParaRPr>
          </a:p>
        </p:txBody>
      </p:sp>
      <p:sp>
        <p:nvSpPr>
          <p:cNvPr id="6" name="AutoShape 29"/>
          <p:cNvSpPr>
            <a:spLocks noChangeArrowheads="1"/>
          </p:cNvSpPr>
          <p:nvPr/>
        </p:nvSpPr>
        <p:spPr bwMode="auto">
          <a:xfrm>
            <a:off x="6297488" y="455712"/>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b="1" baseline="0" dirty="0">
                <a:latin typeface="Tahoma" pitchFamily="34" charset="0"/>
                <a:cs typeface="Arial" pitchFamily="34" charset="0"/>
              </a:rPr>
              <a:t>INTERPRET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Title 1"/>
          <p:cNvSpPr>
            <a:spLocks noGrp="1"/>
          </p:cNvSpPr>
          <p:nvPr>
            <p:ph type="title"/>
          </p:nvPr>
        </p:nvSpPr>
        <p:spPr bwMode="auto">
          <a:xfrm>
            <a:off x="457200" y="332656"/>
            <a:ext cx="8229600" cy="884238"/>
          </a:xfrm>
          <a:noFill/>
          <a:extLst>
            <a:ext uri="{909E8E84-426E-40DD-AFC4-6F175D3DCCD1}">
              <a14:hiddenFill xmlns:a14="http://schemas.microsoft.com/office/drawing/2010/main">
                <a:solidFill>
                  <a:srgbClr val="FFFFFF"/>
                </a:solidFill>
              </a14:hiddenFill>
            </a:ext>
          </a:extLst>
        </p:spPr>
        <p:txBody>
          <a:bodyPr wrap="square" numCol="1" anchorCtr="0" compatLnSpc="1">
            <a:prstTxWarp prst="textNoShape">
              <a:avLst/>
            </a:prstTxWarp>
          </a:bodyPr>
          <a:lstStyle/>
          <a:p>
            <a:pPr algn="just" fontAlgn="base">
              <a:spcAft>
                <a:spcPct val="0"/>
              </a:spcAft>
            </a:pPr>
            <a:r>
              <a:rPr altLang="en-US" sz="3600" cap="none" dirty="0">
                <a:solidFill>
                  <a:srgbClr val="EA0088"/>
                </a:solidFill>
                <a:latin typeface="Trebuchet MS" pitchFamily="34" charset="0"/>
                <a:ea typeface="MS PGothic" pitchFamily="34" charset="-128"/>
              </a:rPr>
              <a:t>Example 3: Solution… </a:t>
            </a:r>
          </a:p>
        </p:txBody>
      </p:sp>
      <p:sp>
        <p:nvSpPr>
          <p:cNvPr id="147457" name="Rectangle 2"/>
          <p:cNvSpPr>
            <a:spLocks noGrp="1" noChangeArrowheads="1"/>
          </p:cNvSpPr>
          <p:nvPr>
            <p:ph idx="1"/>
          </p:nvPr>
        </p:nvSpPr>
        <p:spPr>
          <a:xfrm>
            <a:off x="539750" y="1340768"/>
            <a:ext cx="8208963" cy="4822825"/>
          </a:xfrm>
        </p:spPr>
        <p:txBody>
          <a:bodyPr/>
          <a:lstStyle/>
          <a:p>
            <a:pPr marL="0" indent="0" algn="just" defTabSz="449263">
              <a:buFont typeface="Arial" pitchFamily="34" charset="0"/>
              <a:buNone/>
            </a:pPr>
            <a:r>
              <a:rPr lang="en-US" altLang="en-US" sz="2400" b="1" dirty="0">
                <a:solidFill>
                  <a:srgbClr val="002060"/>
                </a:solidFill>
                <a:latin typeface="Trebuchet MS" pitchFamily="34" charset="0"/>
              </a:rPr>
              <a:t>Using Excel (</a:t>
            </a:r>
            <a:r>
              <a:rPr lang="en-US" altLang="en-US" sz="2400" b="1" i="1" dirty="0">
                <a:latin typeface="Trebuchet MS" pitchFamily="34" charset="0"/>
              </a:rPr>
              <a:t>Data Analysis Plus</a:t>
            </a:r>
            <a:r>
              <a:rPr lang="en-US" altLang="en-US" sz="2400" dirty="0">
                <a:latin typeface="Trebuchet MS" pitchFamily="34" charset="0"/>
              </a:rPr>
              <a:t>) </a:t>
            </a:r>
            <a:endParaRPr lang="en-US" altLang="en-US" sz="2400" dirty="0">
              <a:solidFill>
                <a:srgbClr val="002060"/>
              </a:solidFill>
              <a:latin typeface="Trebuchet MS" pitchFamily="34" charset="0"/>
            </a:endParaRP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73</a:t>
            </a:fld>
            <a:endParaRPr lang="en-AU" altLang="en-US" sz="1400" b="1" baseline="0" dirty="0">
              <a:latin typeface="Trebuchet MS" pitchFamily="34" charset="0"/>
            </a:endParaRPr>
          </a:p>
        </p:txBody>
      </p:sp>
      <p:sp>
        <p:nvSpPr>
          <p:cNvPr id="7" name="AutoShape 29"/>
          <p:cNvSpPr>
            <a:spLocks noChangeArrowheads="1"/>
          </p:cNvSpPr>
          <p:nvPr/>
        </p:nvSpPr>
        <p:spPr bwMode="auto">
          <a:xfrm>
            <a:off x="6297488" y="455712"/>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b="1" baseline="0" dirty="0">
                <a:latin typeface="Tahoma" pitchFamily="34" charset="0"/>
                <a:cs typeface="Arial" pitchFamily="34" charset="0"/>
              </a:rPr>
              <a:t>COMPUTE</a:t>
            </a: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2015660"/>
            <a:ext cx="7875784" cy="3789604"/>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Title 1"/>
          <p:cNvSpPr>
            <a:spLocks noGrp="1"/>
          </p:cNvSpPr>
          <p:nvPr>
            <p:ph type="title"/>
          </p:nvPr>
        </p:nvSpPr>
        <p:spPr bwMode="auto">
          <a:xfrm>
            <a:off x="457200" y="332656"/>
            <a:ext cx="8229600" cy="884238"/>
          </a:xfrm>
          <a:noFill/>
          <a:extLst>
            <a:ext uri="{909E8E84-426E-40DD-AFC4-6F175D3DCCD1}">
              <a14:hiddenFill xmlns:a14="http://schemas.microsoft.com/office/drawing/2010/main">
                <a:solidFill>
                  <a:srgbClr val="FFFFFF"/>
                </a:solidFill>
              </a14:hiddenFill>
            </a:ext>
          </a:extLst>
        </p:spPr>
        <p:txBody>
          <a:bodyPr wrap="square" numCol="1" anchorCtr="0" compatLnSpc="1">
            <a:prstTxWarp prst="textNoShape">
              <a:avLst/>
            </a:prstTxWarp>
          </a:bodyPr>
          <a:lstStyle/>
          <a:p>
            <a:pPr algn="just" fontAlgn="base">
              <a:spcAft>
                <a:spcPct val="0"/>
              </a:spcAft>
            </a:pPr>
            <a:r>
              <a:rPr altLang="en-US" sz="3600" cap="none" dirty="0">
                <a:solidFill>
                  <a:srgbClr val="EA0088"/>
                </a:solidFill>
                <a:latin typeface="Trebuchet MS" pitchFamily="34" charset="0"/>
                <a:ea typeface="MS PGothic" pitchFamily="34" charset="-128"/>
              </a:rPr>
              <a:t>Example 3: Solution… </a:t>
            </a: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74</a:t>
            </a:fld>
            <a:endParaRPr lang="en-AU" altLang="en-US" sz="1400" b="1" baseline="0" dirty="0">
              <a:latin typeface="Trebuchet MS" pitchFamily="34" charset="0"/>
            </a:endParaRPr>
          </a:p>
        </p:txBody>
      </p:sp>
      <p:sp>
        <p:nvSpPr>
          <p:cNvPr id="7" name="AutoShape 29"/>
          <p:cNvSpPr>
            <a:spLocks noChangeArrowheads="1"/>
          </p:cNvSpPr>
          <p:nvPr/>
        </p:nvSpPr>
        <p:spPr bwMode="auto">
          <a:xfrm>
            <a:off x="6297488" y="455712"/>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b="1" baseline="0" dirty="0">
                <a:latin typeface="Tahoma" pitchFamily="34" charset="0"/>
                <a:cs typeface="Arial" pitchFamily="34" charset="0"/>
              </a:rPr>
              <a:t>COMPUTE</a:t>
            </a:r>
          </a:p>
        </p:txBody>
      </p:sp>
      <p:sp>
        <p:nvSpPr>
          <p:cNvPr id="8" name="Rectangle 3"/>
          <p:cNvSpPr>
            <a:spLocks noGrp="1" noChangeArrowheads="1"/>
          </p:cNvSpPr>
          <p:nvPr>
            <p:ph idx="1"/>
          </p:nvPr>
        </p:nvSpPr>
        <p:spPr>
          <a:xfrm>
            <a:off x="652264" y="1412776"/>
            <a:ext cx="8064500" cy="4320480"/>
          </a:xfrm>
        </p:spPr>
        <p:txBody>
          <a:bodyPr/>
          <a:lstStyle/>
          <a:p>
            <a:pPr marL="0" indent="0">
              <a:buNone/>
            </a:pPr>
            <a:r>
              <a:rPr lang="en-AU" sz="2400" b="1" dirty="0">
                <a:solidFill>
                  <a:schemeClr val="accent1"/>
                </a:solidFill>
                <a:latin typeface="Trebuchet MS" panose="020B0603020202020204" pitchFamily="34" charset="0"/>
                <a:cs typeface="Arial" panose="020B0604020202020204" pitchFamily="34" charset="0"/>
              </a:rPr>
              <a:t>Using Excel (</a:t>
            </a:r>
            <a:r>
              <a:rPr lang="en-US" altLang="en-US" sz="2400" dirty="0">
                <a:solidFill>
                  <a:schemeClr val="accent1"/>
                </a:solidFill>
                <a:latin typeface="Trebuchet MS" panose="020B0603020202020204" pitchFamily="34" charset="0"/>
                <a:cs typeface="Arial" charset="0"/>
              </a:rPr>
              <a:t>Data Analysis Plus™)</a:t>
            </a:r>
            <a:endParaRPr lang="en-US" altLang="en-US" sz="2400" dirty="0">
              <a:solidFill>
                <a:schemeClr val="accent1"/>
              </a:solidFill>
              <a:latin typeface="Trebuchet MS" panose="020B0603020202020204" pitchFamily="34" charset="0"/>
              <a:cs typeface="Arial" panose="020B0604020202020204" pitchFamily="34" charset="0"/>
            </a:endParaRPr>
          </a:p>
          <a:p>
            <a:pPr marL="0" indent="0" algn="just">
              <a:buNone/>
            </a:pPr>
            <a:r>
              <a:rPr lang="en-AU" sz="2400" dirty="0">
                <a:latin typeface="Trebuchet MS" panose="020B0603020202020204" pitchFamily="34" charset="0"/>
                <a:cs typeface="Arial" panose="020B0604020202020204" pitchFamily="34" charset="0"/>
              </a:rPr>
              <a:t>In the </a:t>
            </a:r>
            <a:r>
              <a:rPr lang="en-AU" sz="2400" b="1" dirty="0">
                <a:latin typeface="Trebuchet MS" panose="020B0603020202020204" pitchFamily="34" charset="0"/>
                <a:cs typeface="Arial" panose="020B0604020202020204" pitchFamily="34" charset="0"/>
              </a:rPr>
              <a:t>Data Analysis Plus </a:t>
            </a:r>
            <a:r>
              <a:rPr lang="en-AU" sz="2400" dirty="0">
                <a:latin typeface="Trebuchet MS" panose="020B0603020202020204" pitchFamily="34" charset="0"/>
                <a:cs typeface="Arial" panose="020B0604020202020204" pitchFamily="34" charset="0"/>
              </a:rPr>
              <a:t>dialogue box (shown below), enter the input and the output is presented in the next slide.</a:t>
            </a: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graphicFrame>
        <p:nvGraphicFramePr>
          <p:cNvPr id="4" name="Object 3"/>
          <p:cNvGraphicFramePr>
            <a:graphicFrameLocks noChangeAspect="1"/>
          </p:cNvGraphicFramePr>
          <p:nvPr>
            <p:extLst>
              <p:ext uri="{D42A27DB-BD31-4B8C-83A1-F6EECF244321}">
                <p14:modId xmlns:p14="http://schemas.microsoft.com/office/powerpoint/2010/main" val="279959254"/>
              </p:ext>
            </p:extLst>
          </p:nvPr>
        </p:nvGraphicFramePr>
        <p:xfrm>
          <a:off x="755576" y="3284984"/>
          <a:ext cx="6257027" cy="2376264"/>
        </p:xfrm>
        <a:graphic>
          <a:graphicData uri="http://schemas.openxmlformats.org/presentationml/2006/ole">
            <mc:AlternateContent xmlns:mc="http://schemas.openxmlformats.org/markup-compatibility/2006">
              <mc:Choice xmlns:v="urn:schemas-microsoft-com:vml" Requires="v">
                <p:oleObj spid="_x0000_s215109" name="Bitmap Image" r:id="rId4" imgW="4238095" imgH="1609524" progId="PBrush">
                  <p:embed/>
                </p:oleObj>
              </mc:Choice>
              <mc:Fallback>
                <p:oleObj name="Bitmap Image" r:id="rId4" imgW="4238095" imgH="1609524" progId="PBrush">
                  <p:embed/>
                  <p:pic>
                    <p:nvPicPr>
                      <p:cNvPr id="0"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576" y="3284984"/>
                        <a:ext cx="6257027" cy="2376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874090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Title 1"/>
          <p:cNvSpPr>
            <a:spLocks noGrp="1"/>
          </p:cNvSpPr>
          <p:nvPr>
            <p:ph type="title"/>
          </p:nvPr>
        </p:nvSpPr>
        <p:spPr bwMode="auto">
          <a:xfrm>
            <a:off x="467544" y="365125"/>
            <a:ext cx="8229600" cy="884238"/>
          </a:xfrm>
          <a:noFill/>
          <a:extLst>
            <a:ext uri="{909E8E84-426E-40DD-AFC4-6F175D3DCCD1}">
              <a14:hiddenFill xmlns:a14="http://schemas.microsoft.com/office/drawing/2010/main">
                <a:solidFill>
                  <a:srgbClr val="FFFFFF"/>
                </a:solidFill>
              </a14:hiddenFill>
            </a:ext>
          </a:extLst>
        </p:spPr>
        <p:txBody>
          <a:bodyPr wrap="square" numCol="1" anchorCtr="0" compatLnSpc="1">
            <a:prstTxWarp prst="textNoShape">
              <a:avLst/>
            </a:prstTxWarp>
          </a:bodyPr>
          <a:lstStyle/>
          <a:p>
            <a:pPr algn="just" fontAlgn="base">
              <a:spcAft>
                <a:spcPct val="0"/>
              </a:spcAft>
            </a:pPr>
            <a:r>
              <a:rPr altLang="en-US" sz="3600" cap="none" dirty="0">
                <a:solidFill>
                  <a:srgbClr val="EA0088"/>
                </a:solidFill>
                <a:latin typeface="Trebuchet MS" pitchFamily="34" charset="0"/>
                <a:ea typeface="MS PGothic" pitchFamily="34" charset="-128"/>
              </a:rPr>
              <a:t>Example 3: Solution… </a:t>
            </a:r>
          </a:p>
        </p:txBody>
      </p:sp>
      <p:sp>
        <p:nvSpPr>
          <p:cNvPr id="149505" name="Rectangle 2"/>
          <p:cNvSpPr>
            <a:spLocks noGrp="1" noChangeArrowheads="1"/>
          </p:cNvSpPr>
          <p:nvPr>
            <p:ph idx="1"/>
          </p:nvPr>
        </p:nvSpPr>
        <p:spPr>
          <a:xfrm>
            <a:off x="584005" y="1124744"/>
            <a:ext cx="8208963" cy="4822825"/>
          </a:xfrm>
        </p:spPr>
        <p:txBody>
          <a:bodyPr/>
          <a:lstStyle/>
          <a:p>
            <a:pPr marL="0" indent="0" algn="just" defTabSz="449263">
              <a:buFont typeface="Arial" pitchFamily="34" charset="0"/>
              <a:buNone/>
            </a:pPr>
            <a:r>
              <a:rPr lang="en-US" altLang="en-US" sz="2400" dirty="0">
                <a:solidFill>
                  <a:schemeClr val="accent1"/>
                </a:solidFill>
                <a:latin typeface="Trebuchet MS" pitchFamily="34" charset="0"/>
              </a:rPr>
              <a:t>Using Excel (output)</a:t>
            </a:r>
          </a:p>
          <a:p>
            <a:pPr marL="0" indent="0" algn="just" defTabSz="449263">
              <a:buFont typeface="Arial" pitchFamily="34" charset="0"/>
              <a:buNone/>
            </a:pPr>
            <a:endParaRPr lang="en-US" altLang="en-US" sz="2400" b="1" dirty="0">
              <a:solidFill>
                <a:srgbClr val="002060"/>
              </a:solidFill>
              <a:latin typeface="Trebuchet MS" pitchFamily="34" charset="0"/>
            </a:endParaRPr>
          </a:p>
          <a:p>
            <a:pPr marL="0" indent="0" algn="just" defTabSz="449263">
              <a:buFont typeface="Arial" pitchFamily="34" charset="0"/>
              <a:buNone/>
            </a:pPr>
            <a:endParaRPr lang="en-US" altLang="en-US" sz="2400" b="1" dirty="0">
              <a:solidFill>
                <a:srgbClr val="002060"/>
              </a:solidFill>
              <a:latin typeface="Trebuchet MS" pitchFamily="34" charset="0"/>
            </a:endParaRPr>
          </a:p>
          <a:p>
            <a:pPr marL="0" indent="0" algn="just" defTabSz="449263">
              <a:buFont typeface="Arial" pitchFamily="34" charset="0"/>
              <a:buNone/>
            </a:pPr>
            <a:endParaRPr lang="en-US" altLang="en-US" sz="2400" b="1" dirty="0">
              <a:solidFill>
                <a:srgbClr val="002060"/>
              </a:solidFill>
              <a:latin typeface="Trebuchet MS" pitchFamily="34" charset="0"/>
            </a:endParaRPr>
          </a:p>
          <a:p>
            <a:pPr marL="0" indent="0" algn="just" defTabSz="449263">
              <a:buFont typeface="Arial" pitchFamily="34" charset="0"/>
              <a:buNone/>
            </a:pPr>
            <a:endParaRPr lang="en-US" altLang="en-US" sz="2400" b="1" dirty="0">
              <a:solidFill>
                <a:srgbClr val="002060"/>
              </a:solidFill>
              <a:latin typeface="Trebuchet MS" pitchFamily="34" charset="0"/>
            </a:endParaRPr>
          </a:p>
          <a:p>
            <a:pPr marL="0" indent="0" algn="just" defTabSz="449263">
              <a:buFont typeface="Arial" pitchFamily="34" charset="0"/>
              <a:buNone/>
            </a:pPr>
            <a:endParaRPr lang="en-US" altLang="en-US" sz="2400" b="1" dirty="0">
              <a:solidFill>
                <a:srgbClr val="002060"/>
              </a:solidFill>
              <a:latin typeface="Trebuchet MS" pitchFamily="34" charset="0"/>
            </a:endParaRPr>
          </a:p>
          <a:p>
            <a:pPr marL="0" indent="0" algn="just" defTabSz="449263">
              <a:buFont typeface="Arial" pitchFamily="34" charset="0"/>
              <a:buNone/>
            </a:pPr>
            <a:endParaRPr lang="en-US" altLang="en-US" sz="2400" b="1" dirty="0">
              <a:solidFill>
                <a:srgbClr val="002060"/>
              </a:solidFill>
              <a:latin typeface="Trebuchet MS" pitchFamily="34" charset="0"/>
            </a:endParaRPr>
          </a:p>
          <a:p>
            <a:pPr marL="0" indent="0" algn="just" defTabSz="449263">
              <a:buFont typeface="Arial" pitchFamily="34" charset="0"/>
              <a:buNone/>
            </a:pPr>
            <a:endParaRPr lang="en-US" altLang="en-US" sz="2400" b="1" dirty="0">
              <a:solidFill>
                <a:srgbClr val="002060"/>
              </a:solidFill>
              <a:latin typeface="Trebuchet MS" pitchFamily="34" charset="0"/>
            </a:endParaRPr>
          </a:p>
          <a:p>
            <a:pPr marL="0" indent="0" defTabSz="449263">
              <a:buFont typeface="Arial" pitchFamily="34" charset="0"/>
              <a:buNone/>
            </a:pPr>
            <a:r>
              <a:rPr lang="en-US" altLang="en-US" sz="2000" dirty="0">
                <a:solidFill>
                  <a:srgbClr val="002060"/>
                </a:solidFill>
                <a:latin typeface="Trebuchet MS" pitchFamily="34" charset="0"/>
              </a:rPr>
              <a:t>Alternatively, </a:t>
            </a:r>
            <a:r>
              <a:rPr lang="en-US" altLang="en-US" sz="2000" dirty="0">
                <a:latin typeface="Trebuchet MS" pitchFamily="34" charset="0"/>
              </a:rPr>
              <a:t>if the sample mean and sample standard deviation are already known or calculated, we can use the Excel workbook, </a:t>
            </a:r>
            <a:r>
              <a:rPr lang="en-US" altLang="en-US" sz="2000" b="1" dirty="0">
                <a:latin typeface="Trebuchet MS" pitchFamily="34" charset="0"/>
              </a:rPr>
              <a:t>Test Statistics.xlsx, t-</a:t>
            </a:r>
            <a:r>
              <a:rPr lang="en-US" altLang="en-US" sz="2000" b="1" dirty="0" err="1">
                <a:latin typeface="Trebuchet MS" pitchFamily="34" charset="0"/>
              </a:rPr>
              <a:t>test_Mean</a:t>
            </a:r>
            <a:r>
              <a:rPr lang="en-US" altLang="en-US" sz="2000" b="1" dirty="0">
                <a:latin typeface="Trebuchet MS" pitchFamily="34" charset="0"/>
              </a:rPr>
              <a:t> </a:t>
            </a:r>
            <a:r>
              <a:rPr lang="en-US" altLang="en-US" sz="2000" dirty="0">
                <a:latin typeface="Trebuchet MS" pitchFamily="34" charset="0"/>
              </a:rPr>
              <a:t>worksheet.</a:t>
            </a:r>
            <a:endParaRPr lang="en-US" altLang="en-US" sz="2000" dirty="0">
              <a:solidFill>
                <a:srgbClr val="002060"/>
              </a:solidFill>
              <a:latin typeface="Trebuchet MS" pitchFamily="34" charset="0"/>
            </a:endParaRPr>
          </a:p>
        </p:txBody>
      </p:sp>
      <p:pic>
        <p:nvPicPr>
          <p:cNvPr id="149508" name="Picture 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975" y="1700213"/>
            <a:ext cx="3821113"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75</a:t>
            </a:fld>
            <a:endParaRPr lang="en-AU" altLang="en-US" sz="1400" b="1" baseline="0" dirty="0">
              <a:latin typeface="Trebuchet MS"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Title 1"/>
          <p:cNvSpPr>
            <a:spLocks noGrp="1"/>
          </p:cNvSpPr>
          <p:nvPr>
            <p:ph type="title"/>
          </p:nvPr>
        </p:nvSpPr>
        <p:spPr bwMode="auto">
          <a:xfrm>
            <a:off x="467544" y="182562"/>
            <a:ext cx="8229600" cy="884238"/>
          </a:xfrm>
          <a:noFill/>
          <a:extLst>
            <a:ext uri="{909E8E84-426E-40DD-AFC4-6F175D3DCCD1}">
              <a14:hiddenFill xmlns:a14="http://schemas.microsoft.com/office/drawing/2010/main">
                <a:solidFill>
                  <a:srgbClr val="FFFFFF"/>
                </a:solidFill>
              </a14:hiddenFill>
            </a:ext>
          </a:extLst>
        </p:spPr>
        <p:txBody>
          <a:bodyPr wrap="square" numCol="1" anchorCtr="0" compatLnSpc="1">
            <a:prstTxWarp prst="textNoShape">
              <a:avLst/>
            </a:prstTxWarp>
          </a:bodyPr>
          <a:lstStyle/>
          <a:p>
            <a:pPr algn="just" fontAlgn="base">
              <a:spcAft>
                <a:spcPct val="0"/>
              </a:spcAft>
            </a:pPr>
            <a:r>
              <a:rPr altLang="en-US" sz="3600" cap="none" dirty="0">
                <a:solidFill>
                  <a:srgbClr val="EA0088"/>
                </a:solidFill>
                <a:latin typeface="Trebuchet MS" pitchFamily="34" charset="0"/>
                <a:ea typeface="MS PGothic" pitchFamily="34" charset="-128"/>
              </a:rPr>
              <a:t>Example 3: Solution… </a:t>
            </a:r>
          </a:p>
        </p:txBody>
      </p:sp>
      <p:sp>
        <p:nvSpPr>
          <p:cNvPr id="151553" name="Rectangle 2"/>
          <p:cNvSpPr>
            <a:spLocks noGrp="1" noChangeArrowheads="1"/>
          </p:cNvSpPr>
          <p:nvPr>
            <p:ph idx="1"/>
          </p:nvPr>
        </p:nvSpPr>
        <p:spPr>
          <a:xfrm>
            <a:off x="592931" y="1340768"/>
            <a:ext cx="8208963" cy="4822825"/>
          </a:xfrm>
        </p:spPr>
        <p:txBody>
          <a:bodyPr/>
          <a:lstStyle/>
          <a:p>
            <a:pPr marL="0" indent="0" algn="just" defTabSz="449263">
              <a:buFont typeface="Arial" pitchFamily="34" charset="0"/>
              <a:buNone/>
            </a:pPr>
            <a:r>
              <a:rPr lang="en-US" altLang="en-US" sz="2400" b="1" dirty="0">
                <a:solidFill>
                  <a:schemeClr val="accent1"/>
                </a:solidFill>
                <a:latin typeface="Trebuchet MS" pitchFamily="34" charset="0"/>
              </a:rPr>
              <a:t>Checking the required condition</a:t>
            </a:r>
          </a:p>
          <a:p>
            <a:pPr marL="0" indent="0" algn="just" defTabSz="449263">
              <a:buFont typeface="Arial" pitchFamily="34" charset="0"/>
              <a:buNone/>
            </a:pPr>
            <a:r>
              <a:rPr lang="en-US" altLang="en-US" sz="2400" dirty="0">
                <a:latin typeface="Trebuchet MS" pitchFamily="34" charset="0"/>
              </a:rPr>
              <a:t>As before in Chapter 10, we check the required condition that the population is normal. The histogram of the data below indicates that the population is approximately normal. Hence, the t-test and the conclusion is valid.</a:t>
            </a: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76</a:t>
            </a:fld>
            <a:endParaRPr lang="en-AU" altLang="en-US" sz="1400" b="1" baseline="0" dirty="0">
              <a:latin typeface="Trebuchet MS" pitchFamily="34" charset="0"/>
            </a:endParaRPr>
          </a:p>
        </p:txBody>
      </p:sp>
      <p:pic>
        <p:nvPicPr>
          <p:cNvPr id="264193" name="Picture 1"/>
          <p:cNvPicPr>
            <a:picLocks noChangeAspect="1" noChangeArrowheads="1"/>
          </p:cNvPicPr>
          <p:nvPr/>
        </p:nvPicPr>
        <p:blipFill>
          <a:blip r:embed="rId3" cstate="print"/>
          <a:srcRect/>
          <a:stretch>
            <a:fillRect/>
          </a:stretch>
        </p:blipFill>
        <p:spPr bwMode="auto">
          <a:xfrm>
            <a:off x="1763688" y="3429000"/>
            <a:ext cx="5687566" cy="2356430"/>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p:cNvSpPr>
            <a:spLocks noGrp="1" noChangeArrowheads="1"/>
          </p:cNvSpPr>
          <p:nvPr>
            <p:ph type="title"/>
          </p:nvPr>
        </p:nvSpPr>
        <p:spPr bwMode="auto">
          <a:xfrm>
            <a:off x="468313" y="260350"/>
            <a:ext cx="7704137" cy="11636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marL="979488" indent="-979488" algn="just" fontAlgn="base">
              <a:spcAft>
                <a:spcPct val="0"/>
              </a:spcAft>
            </a:pPr>
            <a:r>
              <a:rPr lang="en-AU" altLang="en-US" sz="3200" cap="none" dirty="0">
                <a:solidFill>
                  <a:srgbClr val="EA0088"/>
                </a:solidFill>
                <a:latin typeface="Trebuchet MS" pitchFamily="34" charset="0"/>
                <a:ea typeface="MS PGothic" pitchFamily="34" charset="-128"/>
              </a:rPr>
              <a:t>12.</a:t>
            </a:r>
            <a:r>
              <a:rPr altLang="en-US" sz="3200" cap="none" dirty="0">
                <a:solidFill>
                  <a:srgbClr val="EA0088"/>
                </a:solidFill>
                <a:latin typeface="Trebuchet MS" pitchFamily="34" charset="0"/>
                <a:ea typeface="MS PGothic" pitchFamily="34" charset="-128"/>
              </a:rPr>
              <a:t>5 Calculating the probability of a Type II error</a:t>
            </a:r>
          </a:p>
        </p:txBody>
      </p:sp>
      <p:sp>
        <p:nvSpPr>
          <p:cNvPr id="153602" name="Rectangle 3"/>
          <p:cNvSpPr>
            <a:spLocks noGrp="1" noChangeArrowheads="1"/>
          </p:cNvSpPr>
          <p:nvPr>
            <p:ph idx="1"/>
          </p:nvPr>
        </p:nvSpPr>
        <p:spPr>
          <a:xfrm>
            <a:off x="539750" y="1484312"/>
            <a:ext cx="7848600" cy="3888903"/>
          </a:xfrm>
        </p:spPr>
        <p:txBody>
          <a:bodyPr/>
          <a:lstStyle/>
          <a:p>
            <a:pPr marL="0" indent="0" algn="just" eaLnBrk="1" hangingPunct="1">
              <a:buFont typeface="Arial" pitchFamily="34" charset="0"/>
              <a:buNone/>
            </a:pPr>
            <a:r>
              <a:rPr lang="en-US" altLang="en-US" sz="2400" dirty="0">
                <a:latin typeface="Trebuchet MS" pitchFamily="34" charset="0"/>
              </a:rPr>
              <a:t>As discussed earlier, in any hypothesis testing, we make two types of errors and their probabilities are </a:t>
            </a:r>
            <a:r>
              <a:rPr lang="en-US" altLang="en-US" sz="2400" dirty="0">
                <a:latin typeface="Trebuchet MS" pitchFamily="34" charset="0"/>
                <a:sym typeface="Symbol"/>
              </a:rPr>
              <a:t></a:t>
            </a:r>
            <a:r>
              <a:rPr lang="en-US" altLang="en-US" sz="2400" dirty="0">
                <a:latin typeface="Trebuchet MS" pitchFamily="34" charset="0"/>
              </a:rPr>
              <a:t> and </a:t>
            </a:r>
            <a:r>
              <a:rPr lang="en-US" altLang="en-US" sz="2400" dirty="0">
                <a:latin typeface="Trebuchet MS" pitchFamily="34" charset="0"/>
                <a:sym typeface="Symbol"/>
              </a:rPr>
              <a:t></a:t>
            </a:r>
            <a:r>
              <a:rPr lang="en-US" altLang="en-US" sz="2400" dirty="0">
                <a:latin typeface="Trebuchet MS" pitchFamily="34" charset="0"/>
              </a:rPr>
              <a:t>. We have already discussed in detail about </a:t>
            </a:r>
            <a:r>
              <a:rPr lang="en-US" altLang="en-US" sz="2400" dirty="0">
                <a:latin typeface="Trebuchet MS" pitchFamily="34" charset="0"/>
                <a:sym typeface="Symbol"/>
              </a:rPr>
              <a:t></a:t>
            </a:r>
            <a:r>
              <a:rPr lang="en-US" altLang="en-US" sz="2400" dirty="0">
                <a:latin typeface="Trebuchet MS" pitchFamily="34" charset="0"/>
              </a:rPr>
              <a:t>.  </a:t>
            </a:r>
          </a:p>
          <a:p>
            <a:pPr marL="0" indent="0" algn="just" eaLnBrk="1" hangingPunct="1">
              <a:buFont typeface="Arial" pitchFamily="34" charset="0"/>
              <a:buNone/>
            </a:pPr>
            <a:endParaRPr lang="en-US" altLang="en-US" sz="2400" dirty="0">
              <a:latin typeface="Trebuchet MS" pitchFamily="34" charset="0"/>
            </a:endParaRPr>
          </a:p>
          <a:p>
            <a:pPr marL="0" indent="0" algn="just" eaLnBrk="1" hangingPunct="1">
              <a:buFont typeface="Arial" pitchFamily="34" charset="0"/>
              <a:buNone/>
            </a:pPr>
            <a:r>
              <a:rPr lang="en-AU" altLang="en-US" sz="2400" dirty="0">
                <a:latin typeface="Trebuchet MS" pitchFamily="34" charset="0"/>
                <a:sym typeface="Symbol"/>
              </a:rPr>
              <a:t>	</a:t>
            </a:r>
            <a:r>
              <a:rPr lang="el-GR" altLang="en-US" sz="2400" dirty="0">
                <a:solidFill>
                  <a:schemeClr val="accent1"/>
                </a:solidFill>
                <a:latin typeface="Trebuchet MS" pitchFamily="34" charset="0"/>
                <a:sym typeface="Symbol"/>
              </a:rPr>
              <a:t></a:t>
            </a:r>
            <a:r>
              <a:rPr lang="en-US" altLang="en-US" sz="2400" dirty="0">
                <a:solidFill>
                  <a:schemeClr val="accent1"/>
                </a:solidFill>
                <a:latin typeface="Trebuchet MS" pitchFamily="34" charset="0"/>
              </a:rPr>
              <a:t> = P (making Type I error)</a:t>
            </a:r>
          </a:p>
          <a:p>
            <a:pPr marL="0" indent="0" algn="just" eaLnBrk="1" hangingPunct="1">
              <a:buFont typeface="Arial" pitchFamily="34" charset="0"/>
              <a:buNone/>
            </a:pPr>
            <a:r>
              <a:rPr lang="en-AU" altLang="en-US" sz="2400" dirty="0">
                <a:solidFill>
                  <a:schemeClr val="accent1"/>
                </a:solidFill>
                <a:latin typeface="Trebuchet MS" pitchFamily="34" charset="0"/>
                <a:sym typeface="Symbol"/>
              </a:rPr>
              <a:t>	</a:t>
            </a:r>
            <a:r>
              <a:rPr lang="el-GR" altLang="en-US" sz="2400" dirty="0">
                <a:solidFill>
                  <a:schemeClr val="accent1"/>
                </a:solidFill>
                <a:latin typeface="Trebuchet MS" pitchFamily="34" charset="0"/>
                <a:sym typeface="Symbol"/>
              </a:rPr>
              <a:t></a:t>
            </a:r>
            <a:r>
              <a:rPr lang="en-US" altLang="en-US" sz="2400" dirty="0">
                <a:solidFill>
                  <a:schemeClr val="accent1"/>
                </a:solidFill>
                <a:latin typeface="Trebuchet MS" pitchFamily="34" charset="0"/>
              </a:rPr>
              <a:t> = P (making Type II error)</a:t>
            </a:r>
          </a:p>
          <a:p>
            <a:pPr marL="0" indent="0" algn="just" eaLnBrk="1" hangingPunct="1">
              <a:buFont typeface="Arial" pitchFamily="34" charset="0"/>
              <a:buNone/>
            </a:pPr>
            <a:endParaRPr lang="en-US" altLang="en-US" sz="2400" dirty="0">
              <a:latin typeface="Trebuchet MS" pitchFamily="34" charset="0"/>
            </a:endParaRPr>
          </a:p>
          <a:p>
            <a:pPr marL="0" indent="0" algn="just" eaLnBrk="1" hangingPunct="1">
              <a:buFont typeface="Arial" pitchFamily="34" charset="0"/>
              <a:buNone/>
            </a:pPr>
            <a:r>
              <a:rPr lang="en-US" altLang="en-US" sz="2400" dirty="0">
                <a:latin typeface="Trebuchet MS" pitchFamily="34" charset="0"/>
              </a:rPr>
              <a:t>Now we consider the computation of the </a:t>
            </a:r>
            <a:r>
              <a:rPr lang="en-US" altLang="en-US" sz="2400" dirty="0">
                <a:solidFill>
                  <a:schemeClr val="tx1">
                    <a:lumMod val="75000"/>
                    <a:lumOff val="25000"/>
                  </a:schemeClr>
                </a:solidFill>
                <a:latin typeface="Trebuchet MS" pitchFamily="34" charset="0"/>
              </a:rPr>
              <a:t>P(making Type II error), </a:t>
            </a:r>
            <a:r>
              <a:rPr lang="en-US" altLang="en-US" sz="2400" dirty="0">
                <a:solidFill>
                  <a:schemeClr val="tx1">
                    <a:lumMod val="75000"/>
                    <a:lumOff val="25000"/>
                  </a:schemeClr>
                </a:solidFill>
                <a:latin typeface="Trebuchet MS" pitchFamily="34" charset="0"/>
                <a:sym typeface="Symbol"/>
              </a:rPr>
              <a:t></a:t>
            </a:r>
            <a:r>
              <a:rPr lang="en-US" altLang="en-US" sz="2400" dirty="0">
                <a:latin typeface="Trebuchet MS" pitchFamily="34" charset="0"/>
              </a:rPr>
              <a:t>.</a:t>
            </a:r>
          </a:p>
          <a:p>
            <a:pPr marL="0" indent="0" algn="just" eaLnBrk="1" hangingPunct="1">
              <a:buFont typeface="Arial" pitchFamily="34" charset="0"/>
              <a:buNone/>
            </a:pPr>
            <a:endParaRPr lang="en-US" altLang="en-US" sz="2600" dirty="0">
              <a:latin typeface="Trebuchet MS" pitchFamily="34" charset="0"/>
            </a:endParaRPr>
          </a:p>
          <a:p>
            <a:pPr marL="0" indent="0" algn="just" eaLnBrk="1" hangingPunct="1">
              <a:buFont typeface="Arial" pitchFamily="34" charset="0"/>
              <a:buNone/>
            </a:pPr>
            <a:endParaRPr lang="en-US" altLang="en-US" sz="2600" dirty="0">
              <a:latin typeface="Trebuchet MS" pitchFamily="34" charset="0"/>
            </a:endParaRP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77</a:t>
            </a:fld>
            <a:endParaRPr lang="en-AU" altLang="en-US" sz="1400" b="1" baseline="0" dirty="0">
              <a:latin typeface="Trebuchet MS" pitchFamily="3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2"/>
          <p:cNvSpPr>
            <a:spLocks noGrp="1" noChangeArrowheads="1"/>
          </p:cNvSpPr>
          <p:nvPr>
            <p:ph type="title"/>
          </p:nvPr>
        </p:nvSpPr>
        <p:spPr bwMode="auto">
          <a:xfrm>
            <a:off x="395288" y="260350"/>
            <a:ext cx="7772400" cy="590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algn="just" fontAlgn="base">
              <a:spcAft>
                <a:spcPct val="0"/>
              </a:spcAft>
            </a:pPr>
            <a:r>
              <a:rPr altLang="en-US" sz="3600" cap="none" dirty="0">
                <a:solidFill>
                  <a:srgbClr val="EA0088"/>
                </a:solidFill>
                <a:latin typeface="Trebuchet MS" pitchFamily="34" charset="0"/>
                <a:ea typeface="MS PGothic" pitchFamily="34" charset="-128"/>
              </a:rPr>
              <a:t>Probability of a Type II error, </a:t>
            </a:r>
            <a:r>
              <a:rPr altLang="en-US" sz="3600" cap="none" dirty="0">
                <a:solidFill>
                  <a:srgbClr val="EA0088"/>
                </a:solidFill>
                <a:latin typeface="Trebuchet MS" pitchFamily="34" charset="0"/>
                <a:ea typeface="MS PGothic" pitchFamily="34" charset="-128"/>
                <a:sym typeface="Symbol" pitchFamily="18" charset="2"/>
              </a:rPr>
              <a:t></a:t>
            </a:r>
            <a:r>
              <a:rPr altLang="en-US" sz="3600" cap="none" dirty="0">
                <a:solidFill>
                  <a:srgbClr val="EA0088"/>
                </a:solidFill>
                <a:latin typeface="Trebuchet MS" pitchFamily="34" charset="0"/>
                <a:ea typeface="MS PGothic" pitchFamily="34" charset="-128"/>
              </a:rPr>
              <a:t>  </a:t>
            </a:r>
          </a:p>
        </p:txBody>
      </p:sp>
      <p:sp>
        <p:nvSpPr>
          <p:cNvPr id="155650" name="Rectangle 3"/>
          <p:cNvSpPr>
            <a:spLocks noGrp="1" noChangeArrowheads="1"/>
          </p:cNvSpPr>
          <p:nvPr>
            <p:ph idx="1"/>
          </p:nvPr>
        </p:nvSpPr>
        <p:spPr>
          <a:xfrm>
            <a:off x="395288" y="1052513"/>
            <a:ext cx="8532812" cy="4195762"/>
          </a:xfrm>
        </p:spPr>
        <p:txBody>
          <a:bodyPr/>
          <a:lstStyle/>
          <a:p>
            <a:pPr marL="0" indent="0" algn="just" eaLnBrk="1" hangingPunct="1">
              <a:buFontTx/>
              <a:buNone/>
            </a:pPr>
            <a:r>
              <a:rPr lang="en-US" altLang="en-US" sz="2400" dirty="0">
                <a:latin typeface="Trebuchet MS" pitchFamily="34" charset="0"/>
              </a:rPr>
              <a:t>It is important that that we understand the relationship between Type I and Type II errors; that is, how the probability of a Type II error is calculated and its interpretation.</a:t>
            </a:r>
          </a:p>
          <a:p>
            <a:pPr marL="0" indent="0" eaLnBrk="1" hangingPunct="1">
              <a:buFontTx/>
              <a:buNone/>
            </a:pPr>
            <a:endParaRPr lang="en-US" altLang="en-US" sz="2400" dirty="0">
              <a:latin typeface="Trebuchet MS" pitchFamily="34" charset="0"/>
            </a:endParaRP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78</a:t>
            </a:fld>
            <a:endParaRPr lang="en-AU" altLang="en-US" sz="1400" b="1" baseline="0" dirty="0">
              <a:latin typeface="Trebuchet MS" pitchFamily="34" charset="0"/>
            </a:endParaRPr>
          </a:p>
        </p:txBody>
      </p:sp>
    </p:spTree>
    <p:custDataLst>
      <p:tags r:id="rId1"/>
    </p:custData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2"/>
          <p:cNvSpPr>
            <a:spLocks noGrp="1" noChangeArrowheads="1"/>
          </p:cNvSpPr>
          <p:nvPr>
            <p:ph type="title"/>
          </p:nvPr>
        </p:nvSpPr>
        <p:spPr bwMode="auto">
          <a:xfrm>
            <a:off x="395288" y="260350"/>
            <a:ext cx="7772400" cy="590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algn="just" fontAlgn="base">
              <a:spcAft>
                <a:spcPct val="0"/>
              </a:spcAft>
            </a:pPr>
            <a:r>
              <a:rPr altLang="en-US" sz="3200" cap="none" dirty="0">
                <a:solidFill>
                  <a:srgbClr val="EA0088"/>
                </a:solidFill>
                <a:latin typeface="Trebuchet MS" pitchFamily="34" charset="0"/>
                <a:ea typeface="MS PGothic" pitchFamily="34" charset="-128"/>
              </a:rPr>
              <a:t>Example 4</a:t>
            </a:r>
          </a:p>
        </p:txBody>
      </p:sp>
      <mc:AlternateContent xmlns:mc="http://schemas.openxmlformats.org/markup-compatibility/2006" xmlns:a14="http://schemas.microsoft.com/office/drawing/2010/main">
        <mc:Choice Requires="a14">
          <p:sp>
            <p:nvSpPr>
              <p:cNvPr id="155650" name="Rectangle 3"/>
              <p:cNvSpPr>
                <a:spLocks noGrp="1" noChangeArrowheads="1"/>
              </p:cNvSpPr>
              <p:nvPr>
                <p:ph idx="1"/>
              </p:nvPr>
            </p:nvSpPr>
            <p:spPr>
              <a:xfrm>
                <a:off x="395288" y="1052513"/>
                <a:ext cx="8532812" cy="4195762"/>
              </a:xfrm>
            </p:spPr>
            <p:txBody>
              <a:bodyPr/>
              <a:lstStyle/>
              <a:p>
                <a:pPr marL="0" indent="0" eaLnBrk="1" hangingPunct="1">
                  <a:buFontTx/>
                  <a:buNone/>
                </a:pPr>
                <a:r>
                  <a:rPr lang="en-US" altLang="en-US" sz="2400" dirty="0">
                    <a:latin typeface="Trebuchet MS" pitchFamily="34" charset="0"/>
                  </a:rPr>
                  <a:t>Consider the following hypothesis test:</a:t>
                </a:r>
              </a:p>
              <a:p>
                <a:pPr marL="0" indent="0" eaLnBrk="1" hangingPunct="1">
                  <a:buFontTx/>
                  <a:buNone/>
                </a:pPr>
                <a:r>
                  <a:rPr lang="en-US" altLang="en-US" sz="2400" dirty="0">
                    <a:latin typeface="Trebuchet MS" pitchFamily="34" charset="0"/>
                  </a:rPr>
                  <a:t>	H</a:t>
                </a:r>
                <a:r>
                  <a:rPr lang="en-US" altLang="en-US" sz="2400" baseline="-25000" dirty="0">
                    <a:latin typeface="Trebuchet MS" pitchFamily="34" charset="0"/>
                  </a:rPr>
                  <a:t>0</a:t>
                </a:r>
                <a:r>
                  <a:rPr lang="en-US" altLang="en-US" sz="2400" dirty="0">
                    <a:latin typeface="Trebuchet MS" pitchFamily="34" charset="0"/>
                  </a:rPr>
                  <a:t>: µ  = 170</a:t>
                </a:r>
              </a:p>
              <a:p>
                <a:pPr marL="0" indent="0" eaLnBrk="1" hangingPunct="1">
                  <a:buFontTx/>
                  <a:buNone/>
                </a:pPr>
                <a:r>
                  <a:rPr lang="en-US" altLang="en-US" sz="2400" dirty="0">
                    <a:latin typeface="Trebuchet MS" pitchFamily="34" charset="0"/>
                  </a:rPr>
                  <a:t>	H</a:t>
                </a:r>
                <a:r>
                  <a:rPr lang="en-US" altLang="en-US" sz="2400" baseline="-25000" dirty="0">
                    <a:latin typeface="Trebuchet MS" pitchFamily="34" charset="0"/>
                  </a:rPr>
                  <a:t>A</a:t>
                </a:r>
                <a:r>
                  <a:rPr lang="en-US" altLang="en-US" sz="2400" dirty="0">
                    <a:latin typeface="Trebuchet MS" pitchFamily="34" charset="0"/>
                  </a:rPr>
                  <a:t>: µ  &gt; 170</a:t>
                </a:r>
              </a:p>
              <a:p>
                <a:pPr marL="0" indent="0" eaLnBrk="1" hangingPunct="1">
                  <a:buFontTx/>
                  <a:buNone/>
                </a:pPr>
                <a:r>
                  <a:rPr lang="en-US" altLang="en-US" sz="2400" dirty="0">
                    <a:latin typeface="Trebuchet MS" pitchFamily="34" charset="0"/>
                  </a:rPr>
                  <a:t>Given the information, </a:t>
                </a:r>
                <a:r>
                  <a:rPr lang="en-US" altLang="en-US" sz="2400" i="1" dirty="0">
                    <a:latin typeface="Trebuchet MS" pitchFamily="34" charset="0"/>
                  </a:rPr>
                  <a:t>n</a:t>
                </a:r>
                <a:r>
                  <a:rPr lang="en-US" altLang="en-US" sz="2400" dirty="0">
                    <a:latin typeface="Trebuchet MS" pitchFamily="34" charset="0"/>
                  </a:rPr>
                  <a:t> = 400, </a:t>
                </a:r>
                <a14:m>
                  <m:oMath xmlns:m="http://schemas.openxmlformats.org/officeDocument/2006/math">
                    <m:acc>
                      <m:accPr>
                        <m:chr m:val="̅"/>
                        <m:ctrlPr>
                          <a:rPr lang="en-US" altLang="en-US" sz="2400" i="1" smtClean="0">
                            <a:latin typeface="Cambria Math" panose="02040503050406030204" pitchFamily="18" charset="0"/>
                          </a:rPr>
                        </m:ctrlPr>
                      </m:accPr>
                      <m:e>
                        <m:r>
                          <a:rPr lang="en-AU" altLang="en-US" sz="2400" b="0" i="1" smtClean="0">
                            <a:latin typeface="Cambria Math"/>
                          </a:rPr>
                          <m:t>𝑋</m:t>
                        </m:r>
                      </m:e>
                    </m:acc>
                  </m:oMath>
                </a14:m>
                <a:r>
                  <a:rPr lang="en-US" altLang="en-US" sz="2400" dirty="0">
                    <a:latin typeface="Trebuchet MS" pitchFamily="34" charset="0"/>
                  </a:rPr>
                  <a:t> = 178, σ = 65</a:t>
                </a:r>
              </a:p>
              <a:p>
                <a:pPr marL="0" indent="0" eaLnBrk="1" hangingPunct="1">
                  <a:buFontTx/>
                  <a:buNone/>
                </a:pPr>
                <a:endParaRPr lang="en-US" altLang="en-US" sz="2400" dirty="0">
                  <a:latin typeface="Trebuchet MS" pitchFamily="34" charset="0"/>
                </a:endParaRPr>
              </a:p>
              <a:p>
                <a:pPr marL="0" indent="0">
                  <a:buNone/>
                </a:pPr>
                <a:r>
                  <a:rPr lang="en-US" altLang="en-US" sz="2400" dirty="0">
                    <a:latin typeface="Trebuchet MS" pitchFamily="34" charset="0"/>
                  </a:rPr>
                  <a:t>Determine </a:t>
                </a:r>
                <a:r>
                  <a:rPr lang="en-US" altLang="en-US" sz="2400" dirty="0">
                    <a:latin typeface="Trebuchet MS" pitchFamily="34" charset="0"/>
                    <a:sym typeface="Symbol"/>
                  </a:rPr>
                  <a:t> = P(</a:t>
                </a:r>
                <a:r>
                  <a:rPr lang="en-US" altLang="en-US" sz="2400" dirty="0">
                    <a:latin typeface="Trebuchet MS" pitchFamily="34" charset="0"/>
                  </a:rPr>
                  <a:t>Type II error) when µ  = 180.</a:t>
                </a:r>
              </a:p>
            </p:txBody>
          </p:sp>
        </mc:Choice>
        <mc:Fallback xmlns="">
          <p:sp>
            <p:nvSpPr>
              <p:cNvPr id="155650" name="Rectangle 3"/>
              <p:cNvSpPr>
                <a:spLocks noGrp="1" noRot="1" noChangeAspect="1" noMove="1" noResize="1" noEditPoints="1" noAdjustHandles="1" noChangeArrowheads="1" noChangeShapeType="1" noTextEdit="1"/>
              </p:cNvSpPr>
              <p:nvPr>
                <p:ph idx="1"/>
              </p:nvPr>
            </p:nvSpPr>
            <p:spPr>
              <a:xfrm>
                <a:off x="395288" y="1052513"/>
                <a:ext cx="8532812" cy="4195762"/>
              </a:xfrm>
              <a:blipFill rotWithShape="1">
                <a:blip r:embed="rId4" cstate="print"/>
                <a:stretch>
                  <a:fillRect l="-1143" t="-1163"/>
                </a:stretch>
              </a:blipFill>
            </p:spPr>
            <p:txBody>
              <a:bodyPr/>
              <a:lstStyle/>
              <a:p>
                <a:r>
                  <a:rPr lang="en-AU">
                    <a:noFill/>
                  </a:rPr>
                  <a:t> </a:t>
                </a:r>
              </a:p>
            </p:txBody>
          </p:sp>
        </mc:Fallback>
      </mc:AlternateContent>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79</a:t>
            </a:fld>
            <a:endParaRPr lang="en-AU" altLang="en-US" sz="1400" b="1" baseline="0" dirty="0">
              <a:latin typeface="Trebuchet MS" pitchFamily="34" charset="0"/>
            </a:endParaRPr>
          </a:p>
        </p:txBody>
      </p:sp>
    </p:spTree>
    <p:custDataLst>
      <p:tags r:id="rId1"/>
    </p:custDataLst>
    <p:extLst>
      <p:ext uri="{BB962C8B-B14F-4D97-AF65-F5344CB8AC3E}">
        <p14:creationId xmlns:p14="http://schemas.microsoft.com/office/powerpoint/2010/main" val="735274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bwMode="auto">
          <a:xfrm>
            <a:off x="612775" y="404813"/>
            <a:ext cx="8423275" cy="609600"/>
          </a:xfrm>
        </p:spPr>
        <p:txBody>
          <a:bodyPr wrap="square" numCol="1" anchorCtr="0" compatLnSpc="1">
            <a:prstTxWarp prst="textNoShape">
              <a:avLst/>
            </a:prstTxWarp>
          </a:bodyPr>
          <a:lstStyle/>
          <a:p>
            <a:pPr algn="l" fontAlgn="base">
              <a:spcAft>
                <a:spcPct val="0"/>
              </a:spcAft>
            </a:pPr>
            <a:r>
              <a:rPr lang="en-AU" altLang="en-US" sz="3200" cap="none" dirty="0">
                <a:solidFill>
                  <a:srgbClr val="EA0088"/>
                </a:solidFill>
                <a:latin typeface="Trebuchet MS" pitchFamily="34" charset="0"/>
                <a:ea typeface="MS PGothic" pitchFamily="34" charset="-128"/>
              </a:rPr>
              <a:t>12.1  Concepts of hypothesis testing</a:t>
            </a:r>
            <a:endParaRPr altLang="en-US" sz="3200" cap="none" dirty="0">
              <a:solidFill>
                <a:srgbClr val="EA0088"/>
              </a:solidFill>
              <a:latin typeface="Trebuchet MS" pitchFamily="34" charset="0"/>
              <a:ea typeface="MS PGothic" pitchFamily="34" charset="-128"/>
            </a:endParaRPr>
          </a:p>
        </p:txBody>
      </p:sp>
      <p:sp>
        <p:nvSpPr>
          <p:cNvPr id="548867" name="Rectangle 3"/>
          <p:cNvSpPr>
            <a:spLocks noGrp="1" noChangeArrowheads="1"/>
          </p:cNvSpPr>
          <p:nvPr>
            <p:ph idx="1"/>
          </p:nvPr>
        </p:nvSpPr>
        <p:spPr>
          <a:xfrm>
            <a:off x="687388" y="1484313"/>
            <a:ext cx="7772400" cy="4597400"/>
          </a:xfrm>
        </p:spPr>
        <p:txBody>
          <a:bodyPr/>
          <a:lstStyle/>
          <a:p>
            <a:pPr marL="0" indent="0" algn="just">
              <a:spcAft>
                <a:spcPts val="1200"/>
              </a:spcAft>
              <a:buNone/>
              <a:defRPr/>
            </a:pPr>
            <a:r>
              <a:rPr lang="en-US" altLang="en-US" sz="2400" dirty="0">
                <a:solidFill>
                  <a:schemeClr val="accent1"/>
                </a:solidFill>
                <a:latin typeface="Trebuchet MS" pitchFamily="34" charset="0"/>
                <a:ea typeface="MS PGothic" pitchFamily="34" charset="-128"/>
              </a:rPr>
              <a:t>Five components of a hypothesis test</a:t>
            </a:r>
          </a:p>
          <a:p>
            <a:pPr marL="0" indent="0" algn="just">
              <a:spcAft>
                <a:spcPts val="1200"/>
              </a:spcAft>
              <a:buNone/>
              <a:defRPr/>
            </a:pPr>
            <a:r>
              <a:rPr lang="en-US" sz="2200" dirty="0">
                <a:latin typeface="Trebuchet MS"/>
                <a:ea typeface="MS PGothic" charset="0"/>
                <a:cs typeface="Trebuchet MS"/>
              </a:rPr>
              <a:t>1.	Null hypothesis (H</a:t>
            </a:r>
            <a:r>
              <a:rPr lang="en-US" sz="2200" baseline="-25000" dirty="0">
                <a:latin typeface="Trebuchet MS"/>
                <a:ea typeface="MS PGothic" charset="0"/>
                <a:cs typeface="Trebuchet MS"/>
              </a:rPr>
              <a:t>0</a:t>
            </a:r>
            <a:r>
              <a:rPr lang="en-US" sz="2200" dirty="0">
                <a:latin typeface="Trebuchet MS"/>
                <a:ea typeface="MS PGothic" charset="0"/>
                <a:cs typeface="Trebuchet MS"/>
              </a:rPr>
              <a:t>)</a:t>
            </a:r>
          </a:p>
          <a:p>
            <a:pPr marL="457200" indent="-457200" algn="just" eaLnBrk="1" hangingPunct="1">
              <a:spcAft>
                <a:spcPts val="1200"/>
              </a:spcAft>
              <a:buFont typeface="Arial" charset="0"/>
              <a:buAutoNum type="arabicPeriod" startAt="2"/>
              <a:defRPr/>
            </a:pPr>
            <a:r>
              <a:rPr lang="en-US" sz="2200" dirty="0">
                <a:latin typeface="Trebuchet MS"/>
                <a:ea typeface="MS PGothic" charset="0"/>
                <a:cs typeface="Trebuchet MS"/>
              </a:rPr>
              <a:t>Alternative hypothesis (H</a:t>
            </a:r>
            <a:r>
              <a:rPr lang="en-US" sz="2200" baseline="-25000" dirty="0">
                <a:latin typeface="Trebuchet MS"/>
                <a:ea typeface="MS PGothic" charset="0"/>
                <a:cs typeface="Trebuchet MS"/>
              </a:rPr>
              <a:t>A</a:t>
            </a:r>
            <a:r>
              <a:rPr lang="en-US" sz="2200" dirty="0">
                <a:latin typeface="Trebuchet MS"/>
                <a:ea typeface="MS PGothic" charset="0"/>
                <a:cs typeface="Trebuchet MS"/>
              </a:rPr>
              <a:t>)</a:t>
            </a:r>
          </a:p>
          <a:p>
            <a:pPr marL="457200" indent="-457200" algn="just" eaLnBrk="1" hangingPunct="1">
              <a:spcAft>
                <a:spcPts val="1200"/>
              </a:spcAft>
              <a:buFont typeface="Arial" charset="0"/>
              <a:buAutoNum type="arabicPeriod" startAt="2"/>
              <a:defRPr/>
            </a:pPr>
            <a:r>
              <a:rPr lang="en-US" sz="2200" dirty="0">
                <a:latin typeface="Trebuchet MS"/>
                <a:ea typeface="MS PGothic" charset="0"/>
                <a:cs typeface="Trebuchet MS"/>
              </a:rPr>
              <a:t>Test statistic</a:t>
            </a:r>
          </a:p>
          <a:p>
            <a:pPr marL="457200" indent="-457200" algn="just" eaLnBrk="1" hangingPunct="1">
              <a:spcAft>
                <a:spcPts val="1200"/>
              </a:spcAft>
              <a:buFont typeface="Arial" charset="0"/>
              <a:buAutoNum type="arabicPeriod" startAt="2"/>
              <a:defRPr/>
            </a:pPr>
            <a:r>
              <a:rPr lang="en-US" sz="2200" dirty="0">
                <a:latin typeface="Trebuchet MS"/>
                <a:ea typeface="MS PGothic" charset="0"/>
                <a:cs typeface="Trebuchet MS"/>
              </a:rPr>
              <a:t>Rejection region</a:t>
            </a:r>
          </a:p>
          <a:p>
            <a:pPr marL="457200" indent="-457200" algn="just" eaLnBrk="1" hangingPunct="1">
              <a:spcAft>
                <a:spcPts val="1200"/>
              </a:spcAft>
              <a:buFont typeface="Arial" charset="0"/>
              <a:buAutoNum type="arabicPeriod" startAt="2"/>
              <a:defRPr/>
            </a:pPr>
            <a:r>
              <a:rPr lang="en-US" sz="2200" dirty="0">
                <a:latin typeface="Trebuchet MS"/>
                <a:ea typeface="MS PGothic" charset="0"/>
                <a:cs typeface="Trebuchet MS"/>
              </a:rPr>
              <a:t>Decision rule</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8</a:t>
            </a:fld>
            <a:endParaRPr lang="en-AU" altLang="en-US" sz="1400" b="1" baseline="0" dirty="0">
              <a:latin typeface="Trebuchet MS"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48867">
                                            <p:txEl>
                                              <p:pRg st="1" end="1"/>
                                            </p:txEl>
                                          </p:spTgt>
                                        </p:tgtEl>
                                        <p:attrNameLst>
                                          <p:attrName>style.visibility</p:attrName>
                                        </p:attrNameLst>
                                      </p:cBhvr>
                                      <p:to>
                                        <p:strVal val="visible"/>
                                      </p:to>
                                    </p:set>
                                    <p:animEffect transition="in" filter="wipe(up)">
                                      <p:cBhvr>
                                        <p:cTn id="7" dur="500"/>
                                        <p:tgtEl>
                                          <p:spTgt spid="5488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48867">
                                            <p:txEl>
                                              <p:pRg st="2" end="2"/>
                                            </p:txEl>
                                          </p:spTgt>
                                        </p:tgtEl>
                                        <p:attrNameLst>
                                          <p:attrName>style.visibility</p:attrName>
                                        </p:attrNameLst>
                                      </p:cBhvr>
                                      <p:to>
                                        <p:strVal val="visible"/>
                                      </p:to>
                                    </p:set>
                                    <p:animEffect transition="in" filter="wipe(up)">
                                      <p:cBhvr>
                                        <p:cTn id="12" dur="500"/>
                                        <p:tgtEl>
                                          <p:spTgt spid="54886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48867">
                                            <p:txEl>
                                              <p:pRg st="3" end="3"/>
                                            </p:txEl>
                                          </p:spTgt>
                                        </p:tgtEl>
                                        <p:attrNameLst>
                                          <p:attrName>style.visibility</p:attrName>
                                        </p:attrNameLst>
                                      </p:cBhvr>
                                      <p:to>
                                        <p:strVal val="visible"/>
                                      </p:to>
                                    </p:set>
                                    <p:animEffect transition="in" filter="wipe(up)">
                                      <p:cBhvr>
                                        <p:cTn id="17" dur="500"/>
                                        <p:tgtEl>
                                          <p:spTgt spid="54886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48867">
                                            <p:txEl>
                                              <p:pRg st="4" end="4"/>
                                            </p:txEl>
                                          </p:spTgt>
                                        </p:tgtEl>
                                        <p:attrNameLst>
                                          <p:attrName>style.visibility</p:attrName>
                                        </p:attrNameLst>
                                      </p:cBhvr>
                                      <p:to>
                                        <p:strVal val="visible"/>
                                      </p:to>
                                    </p:set>
                                    <p:animEffect transition="in" filter="wipe(up)">
                                      <p:cBhvr>
                                        <p:cTn id="22" dur="500"/>
                                        <p:tgtEl>
                                          <p:spTgt spid="54886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48867">
                                            <p:txEl>
                                              <p:pRg st="5" end="5"/>
                                            </p:txEl>
                                          </p:spTgt>
                                        </p:tgtEl>
                                        <p:attrNameLst>
                                          <p:attrName>style.visibility</p:attrName>
                                        </p:attrNameLst>
                                      </p:cBhvr>
                                      <p:to>
                                        <p:strVal val="visible"/>
                                      </p:to>
                                    </p:set>
                                    <p:animEffect transition="in" filter="wipe(up)">
                                      <p:cBhvr>
                                        <p:cTn id="27" dur="500"/>
                                        <p:tgtEl>
                                          <p:spTgt spid="5488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7" grpId="0" uiExpand="1" build="p" bldLvl="2"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7698" name="Rectangle 3"/>
              <p:cNvSpPr>
                <a:spLocks noGrp="1" noChangeArrowheads="1"/>
              </p:cNvSpPr>
              <p:nvPr>
                <p:ph idx="1"/>
              </p:nvPr>
            </p:nvSpPr>
            <p:spPr>
              <a:xfrm>
                <a:off x="395288" y="1196529"/>
                <a:ext cx="8532812" cy="4608735"/>
              </a:xfrm>
            </p:spPr>
            <p:txBody>
              <a:bodyPr/>
              <a:lstStyle/>
              <a:p>
                <a:pPr marL="0" indent="0">
                  <a:spcAft>
                    <a:spcPts val="600"/>
                  </a:spcAft>
                  <a:buNone/>
                </a:pPr>
                <a:r>
                  <a:rPr lang="en-US" altLang="en-US" sz="2400" dirty="0">
                    <a:latin typeface="Trebuchet MS" pitchFamily="34" charset="0"/>
                  </a:rPr>
                  <a:t>At </a:t>
                </a:r>
                <a:r>
                  <a:rPr lang="en-US" altLang="en-US" sz="2400" dirty="0">
                    <a:latin typeface="Trebuchet MS" pitchFamily="34" charset="0"/>
                    <a:sym typeface="Symbol"/>
                  </a:rPr>
                  <a:t> = 0.05</a:t>
                </a:r>
                <a:r>
                  <a:rPr lang="en-US" altLang="en-US" sz="2400" dirty="0">
                    <a:latin typeface="Trebuchet MS" pitchFamily="34" charset="0"/>
                  </a:rPr>
                  <a:t>, the </a:t>
                </a:r>
                <a:r>
                  <a:rPr lang="en-US" altLang="en-US" sz="2400" dirty="0">
                    <a:solidFill>
                      <a:srgbClr val="00B050"/>
                    </a:solidFill>
                    <a:latin typeface="Trebuchet MS" pitchFamily="34" charset="0"/>
                  </a:rPr>
                  <a:t>decision rule (in terms of z) </a:t>
                </a:r>
                <a:r>
                  <a:rPr lang="en-US" altLang="en-US" sz="2400" dirty="0">
                    <a:latin typeface="Trebuchet MS" pitchFamily="34" charset="0"/>
                  </a:rPr>
                  <a:t>would be:</a:t>
                </a:r>
              </a:p>
              <a:p>
                <a:pPr marL="0" indent="0">
                  <a:buNone/>
                </a:pPr>
                <a:r>
                  <a:rPr lang="en-US" altLang="en-US" sz="2400" dirty="0">
                    <a:latin typeface="Trebuchet MS" pitchFamily="34" charset="0"/>
                  </a:rPr>
                  <a:t>	</a:t>
                </a:r>
                <a:r>
                  <a:rPr lang="en-US" altLang="en-US" sz="2400" dirty="0">
                    <a:solidFill>
                      <a:schemeClr val="tx1">
                        <a:lumMod val="75000"/>
                        <a:lumOff val="25000"/>
                      </a:schemeClr>
                    </a:solidFill>
                    <a:latin typeface="Trebuchet MS" pitchFamily="34" charset="0"/>
                  </a:rPr>
                  <a:t>Reject H</a:t>
                </a:r>
                <a:r>
                  <a:rPr lang="en-US" altLang="en-US" sz="2400" baseline="-25000" dirty="0">
                    <a:solidFill>
                      <a:schemeClr val="tx1">
                        <a:lumMod val="75000"/>
                        <a:lumOff val="25000"/>
                      </a:schemeClr>
                    </a:solidFill>
                    <a:latin typeface="Trebuchet MS" pitchFamily="34" charset="0"/>
                  </a:rPr>
                  <a:t>0</a:t>
                </a:r>
                <a:r>
                  <a:rPr lang="en-US" altLang="en-US" sz="2400" dirty="0">
                    <a:solidFill>
                      <a:schemeClr val="tx1">
                        <a:lumMod val="75000"/>
                        <a:lumOff val="25000"/>
                      </a:schemeClr>
                    </a:solidFill>
                    <a:latin typeface="Trebuchet MS" pitchFamily="34" charset="0"/>
                  </a:rPr>
                  <a:t> if z &gt; 1.645 and </a:t>
                </a:r>
              </a:p>
              <a:p>
                <a:pPr marL="0" indent="0">
                  <a:spcAft>
                    <a:spcPts val="1200"/>
                  </a:spcAft>
                  <a:buNone/>
                </a:pPr>
                <a:r>
                  <a:rPr lang="en-US" altLang="en-US" sz="2400" dirty="0">
                    <a:solidFill>
                      <a:schemeClr val="tx1">
                        <a:lumMod val="75000"/>
                        <a:lumOff val="25000"/>
                      </a:schemeClr>
                    </a:solidFill>
                    <a:latin typeface="Trebuchet MS" pitchFamily="34" charset="0"/>
                  </a:rPr>
                  <a:t>	Do not reject H</a:t>
                </a:r>
                <a:r>
                  <a:rPr lang="en-US" altLang="en-US" sz="2400" baseline="-25000" dirty="0">
                    <a:solidFill>
                      <a:schemeClr val="tx1">
                        <a:lumMod val="75000"/>
                        <a:lumOff val="25000"/>
                      </a:schemeClr>
                    </a:solidFill>
                    <a:latin typeface="Trebuchet MS" pitchFamily="34" charset="0"/>
                  </a:rPr>
                  <a:t>0</a:t>
                </a:r>
                <a:r>
                  <a:rPr lang="en-US" altLang="en-US" sz="2400" dirty="0">
                    <a:solidFill>
                      <a:schemeClr val="tx1">
                        <a:lumMod val="75000"/>
                        <a:lumOff val="25000"/>
                      </a:schemeClr>
                    </a:solidFill>
                    <a:latin typeface="Trebuchet MS" pitchFamily="34" charset="0"/>
                  </a:rPr>
                  <a:t> if z ≤ 1.645. </a:t>
                </a:r>
              </a:p>
              <a:p>
                <a:pPr marL="0" indent="0">
                  <a:spcAft>
                    <a:spcPts val="600"/>
                  </a:spcAft>
                  <a:buNone/>
                </a:pPr>
                <a:r>
                  <a:rPr lang="en-US" altLang="en-US" sz="2400" dirty="0">
                    <a:solidFill>
                      <a:srgbClr val="00B050"/>
                    </a:solidFill>
                    <a:latin typeface="Trebuchet MS" pitchFamily="34" charset="0"/>
                  </a:rPr>
                  <a:t>Decision rule in terms of </a:t>
                </a:r>
                <a14:m>
                  <m:oMath xmlns:m="http://schemas.openxmlformats.org/officeDocument/2006/math">
                    <m:acc>
                      <m:accPr>
                        <m:chr m:val="̅"/>
                        <m:ctrlPr>
                          <a:rPr lang="en-US" altLang="en-US" sz="2400" i="1">
                            <a:solidFill>
                              <a:srgbClr val="00B050"/>
                            </a:solidFill>
                            <a:latin typeface="Cambria Math" panose="02040503050406030204" pitchFamily="18" charset="0"/>
                          </a:rPr>
                        </m:ctrlPr>
                      </m:accPr>
                      <m:e>
                        <m:r>
                          <a:rPr lang="en-AU" altLang="en-US" sz="2400" i="1">
                            <a:solidFill>
                              <a:srgbClr val="00B050"/>
                            </a:solidFill>
                            <a:latin typeface="Cambria Math"/>
                          </a:rPr>
                          <m:t>𝑋</m:t>
                        </m:r>
                      </m:e>
                    </m:acc>
                  </m:oMath>
                </a14:m>
                <a:r>
                  <a:rPr lang="en-US" altLang="en-US" sz="2400" dirty="0">
                    <a:latin typeface="Trebuchet MS" pitchFamily="34" charset="0"/>
                  </a:rPr>
                  <a:t>:</a:t>
                </a:r>
              </a:p>
              <a:p>
                <a:pPr marL="0" indent="0" algn="just" eaLnBrk="1" hangingPunct="1">
                  <a:buFontTx/>
                  <a:buNone/>
                </a:pPr>
                <a:r>
                  <a:rPr lang="en-US" altLang="en-US" sz="2400" dirty="0">
                    <a:latin typeface="Trebuchet MS" pitchFamily="34" charset="0"/>
                  </a:rPr>
                  <a:t>	Do not reject H</a:t>
                </a:r>
                <a:r>
                  <a:rPr lang="en-US" altLang="en-US" sz="2400" baseline="-25000" dirty="0">
                    <a:latin typeface="Trebuchet MS" pitchFamily="34" charset="0"/>
                  </a:rPr>
                  <a:t>0</a:t>
                </a:r>
                <a:r>
                  <a:rPr lang="en-US" altLang="en-US" sz="2400" dirty="0">
                    <a:latin typeface="Trebuchet MS" pitchFamily="34" charset="0"/>
                  </a:rPr>
                  <a:t> if z ≤ 1.645. That is,</a:t>
                </a:r>
              </a:p>
              <a:p>
                <a:pPr marL="0" indent="0" algn="just" eaLnBrk="1" hangingPunct="1">
                  <a:spcAft>
                    <a:spcPts val="1200"/>
                  </a:spcAft>
                  <a:buFontTx/>
                  <a:buNone/>
                </a:pPr>
                <a:endParaRPr lang="en-US" altLang="en-US" sz="2400" dirty="0">
                  <a:latin typeface="Trebuchet MS" pitchFamily="34" charset="0"/>
                </a:endParaRPr>
              </a:p>
              <a:p>
                <a:pPr marL="0" indent="0" algn="just">
                  <a:spcAft>
                    <a:spcPts val="1200"/>
                  </a:spcAft>
                  <a:buNone/>
                </a:pPr>
                <a:endParaRPr lang="en-US" altLang="en-US" sz="2400" dirty="0">
                  <a:latin typeface="Trebuchet MS" pitchFamily="34" charset="0"/>
                </a:endParaRPr>
              </a:p>
              <a:p>
                <a:pPr marL="0" indent="0" algn="just">
                  <a:buNone/>
                </a:pPr>
                <a:r>
                  <a:rPr lang="en-US" altLang="en-US" sz="2400" dirty="0">
                    <a:latin typeface="Trebuchet MS" pitchFamily="34" charset="0"/>
                  </a:rPr>
                  <a:t>	Therefore, do not reject H</a:t>
                </a:r>
                <a:r>
                  <a:rPr lang="en-US" altLang="en-US" sz="2400" baseline="-25000" dirty="0">
                    <a:latin typeface="Trebuchet MS" pitchFamily="34" charset="0"/>
                  </a:rPr>
                  <a:t>0</a:t>
                </a:r>
                <a:r>
                  <a:rPr lang="en-US" altLang="en-US" sz="2400" dirty="0">
                    <a:latin typeface="Trebuchet MS" pitchFamily="34" charset="0"/>
                  </a:rPr>
                  <a:t> if </a:t>
                </a:r>
                <a14:m>
                  <m:oMath xmlns:m="http://schemas.openxmlformats.org/officeDocument/2006/math">
                    <m:acc>
                      <m:accPr>
                        <m:chr m:val="̅"/>
                        <m:ctrlPr>
                          <a:rPr lang="en-US" altLang="en-US" sz="2400" i="1">
                            <a:latin typeface="Cambria Math" panose="02040503050406030204" pitchFamily="18" charset="0"/>
                          </a:rPr>
                        </m:ctrlPr>
                      </m:accPr>
                      <m:e>
                        <m:r>
                          <a:rPr lang="en-AU" altLang="en-US" sz="2400" i="1">
                            <a:latin typeface="Cambria Math"/>
                          </a:rPr>
                          <m:t>𝑋</m:t>
                        </m:r>
                      </m:e>
                    </m:acc>
                  </m:oMath>
                </a14:m>
                <a:r>
                  <a:rPr lang="en-US" altLang="en-US" sz="2400" dirty="0">
                    <a:latin typeface="Trebuchet MS" pitchFamily="34" charset="0"/>
                  </a:rPr>
                  <a:t> &lt; 175.34 </a:t>
                </a:r>
              </a:p>
            </p:txBody>
          </p:sp>
        </mc:Choice>
        <mc:Fallback xmlns="">
          <p:sp>
            <p:nvSpPr>
              <p:cNvPr id="157698" name="Rectangle 3"/>
              <p:cNvSpPr>
                <a:spLocks noGrp="1" noRot="1" noChangeAspect="1" noMove="1" noResize="1" noEditPoints="1" noAdjustHandles="1" noChangeArrowheads="1" noChangeShapeType="1" noTextEdit="1"/>
              </p:cNvSpPr>
              <p:nvPr>
                <p:ph idx="1"/>
              </p:nvPr>
            </p:nvSpPr>
            <p:spPr>
              <a:xfrm>
                <a:off x="395288" y="1196529"/>
                <a:ext cx="8532812" cy="4608735"/>
              </a:xfrm>
              <a:blipFill rotWithShape="1">
                <a:blip r:embed="rId5" cstate="print"/>
                <a:stretch>
                  <a:fillRect l="-1143" t="-1058"/>
                </a:stretch>
              </a:blipFill>
            </p:spPr>
            <p:txBody>
              <a:bodyPr/>
              <a:lstStyle/>
              <a:p>
                <a:r>
                  <a:rPr lang="en-AU">
                    <a:noFill/>
                  </a:rPr>
                  <a:t> </a:t>
                </a:r>
              </a:p>
            </p:txBody>
          </p:sp>
        </mc:Fallback>
      </mc:AlternateContent>
      <p:graphicFrame>
        <p:nvGraphicFramePr>
          <p:cNvPr id="157701" name="Object 7"/>
          <p:cNvGraphicFramePr>
            <a:graphicFrameLocks noChangeAspect="1"/>
          </p:cNvGraphicFramePr>
          <p:nvPr>
            <p:extLst>
              <p:ext uri="{D42A27DB-BD31-4B8C-83A1-F6EECF244321}">
                <p14:modId xmlns:p14="http://schemas.microsoft.com/office/powerpoint/2010/main" val="593009827"/>
              </p:ext>
            </p:extLst>
          </p:nvPr>
        </p:nvGraphicFramePr>
        <p:xfrm>
          <a:off x="1547664" y="3861048"/>
          <a:ext cx="2927277" cy="946274"/>
        </p:xfrm>
        <a:graphic>
          <a:graphicData uri="http://schemas.openxmlformats.org/presentationml/2006/ole">
            <mc:AlternateContent xmlns:mc="http://schemas.openxmlformats.org/markup-compatibility/2006">
              <mc:Choice xmlns:v="urn:schemas-microsoft-com:vml" Requires="v">
                <p:oleObj spid="_x0000_s157810" name="Equation" r:id="rId6" imgW="1256755" imgH="406224" progId="Equation.DSMT4">
                  <p:embed/>
                </p:oleObj>
              </mc:Choice>
              <mc:Fallback>
                <p:oleObj name="Equation" r:id="rId6" imgW="1256755" imgH="406224" progId="Equation.DSMT4">
                  <p:embed/>
                  <p:pic>
                    <p:nvPicPr>
                      <p:cNvPr id="0" name="Picture 9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7664" y="3861048"/>
                        <a:ext cx="2927277" cy="9462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80</a:t>
            </a:fld>
            <a:endParaRPr lang="en-AU" altLang="en-US" sz="1400" b="1" baseline="0" dirty="0">
              <a:latin typeface="Trebuchet MS" pitchFamily="34" charset="0"/>
            </a:endParaRPr>
          </a:p>
        </p:txBody>
      </p:sp>
      <p:sp>
        <p:nvSpPr>
          <p:cNvPr id="7" name="Rectangle 2"/>
          <p:cNvSpPr>
            <a:spLocks noGrp="1" noChangeArrowheads="1"/>
          </p:cNvSpPr>
          <p:nvPr>
            <p:ph type="title"/>
          </p:nvPr>
        </p:nvSpPr>
        <p:spPr bwMode="auto">
          <a:xfrm>
            <a:off x="395288" y="260350"/>
            <a:ext cx="7772400" cy="590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algn="just" fontAlgn="base">
              <a:spcAft>
                <a:spcPct val="0"/>
              </a:spcAft>
            </a:pPr>
            <a:r>
              <a:rPr altLang="en-US" sz="3200" cap="none" dirty="0">
                <a:solidFill>
                  <a:srgbClr val="EA0088"/>
                </a:solidFill>
                <a:latin typeface="Trebuchet MS" pitchFamily="34" charset="0"/>
                <a:ea typeface="MS PGothic" pitchFamily="34" charset="-128"/>
              </a:rPr>
              <a:t>Example 4: Solution  </a:t>
            </a:r>
          </a:p>
        </p:txBody>
      </p:sp>
    </p:spTree>
    <p:custDataLst>
      <p:tags r:id="rId2"/>
    </p:custData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9746" name="Rectangle 4"/>
              <p:cNvSpPr>
                <a:spLocks noGrp="1" noChangeArrowheads="1"/>
              </p:cNvSpPr>
              <p:nvPr>
                <p:ph idx="1"/>
              </p:nvPr>
            </p:nvSpPr>
            <p:spPr>
              <a:xfrm>
                <a:off x="468313" y="1196752"/>
                <a:ext cx="8496300" cy="3384550"/>
              </a:xfrm>
            </p:spPr>
            <p:txBody>
              <a:bodyPr/>
              <a:lstStyle/>
              <a:p>
                <a:pPr marL="0" indent="0" eaLnBrk="1" hangingPunct="1">
                  <a:buFontTx/>
                  <a:buNone/>
                </a:pPr>
                <a:r>
                  <a:rPr lang="en-US" altLang="en-US" sz="2400" dirty="0">
                    <a:latin typeface="Trebuchet MS" pitchFamily="34" charset="0"/>
                  </a:rPr>
                  <a:t>A Type II error occurs when a false null hypothesis is not rejected. </a:t>
                </a:r>
              </a:p>
              <a:p>
                <a:pPr marL="0" indent="0" eaLnBrk="1" hangingPunct="1">
                  <a:buFontTx/>
                  <a:buNone/>
                </a:pPr>
                <a:endParaRPr lang="en-US" altLang="en-US" sz="2400" dirty="0">
                  <a:latin typeface="Trebuchet MS" pitchFamily="34" charset="0"/>
                </a:endParaRPr>
              </a:p>
              <a:p>
                <a:pPr marL="0" indent="0" algn="just">
                  <a:buNone/>
                </a:pPr>
                <a:r>
                  <a:rPr lang="en-US" altLang="en-US" sz="2400" dirty="0">
                    <a:latin typeface="Trebuchet MS" pitchFamily="34" charset="0"/>
                  </a:rPr>
                  <a:t>This means that if </a:t>
                </a:r>
                <a14:m>
                  <m:oMath xmlns:m="http://schemas.openxmlformats.org/officeDocument/2006/math">
                    <m:acc>
                      <m:accPr>
                        <m:chr m:val="̅"/>
                        <m:ctrlPr>
                          <a:rPr lang="en-US" altLang="en-US" sz="2400" i="1">
                            <a:latin typeface="Cambria Math" panose="02040503050406030204" pitchFamily="18" charset="0"/>
                          </a:rPr>
                        </m:ctrlPr>
                      </m:accPr>
                      <m:e>
                        <m:r>
                          <a:rPr lang="en-AU" altLang="en-US" sz="2400" i="1">
                            <a:latin typeface="Cambria Math"/>
                          </a:rPr>
                          <m:t>𝑋</m:t>
                        </m:r>
                      </m:e>
                    </m:acc>
                  </m:oMath>
                </a14:m>
                <a:r>
                  <a:rPr lang="en-US" altLang="en-US" sz="2400" dirty="0">
                    <a:latin typeface="Trebuchet MS" pitchFamily="34" charset="0"/>
                  </a:rPr>
                  <a:t> is less than 175.34 (our critical value) we will </a:t>
                </a:r>
                <a:r>
                  <a:rPr lang="en-US" altLang="en-US" sz="2400" b="1" dirty="0">
                    <a:solidFill>
                      <a:schemeClr val="accent1"/>
                    </a:solidFill>
                    <a:latin typeface="Trebuchet MS" pitchFamily="34" charset="0"/>
                  </a:rPr>
                  <a:t>not reject</a:t>
                </a:r>
                <a:r>
                  <a:rPr lang="en-US" altLang="en-US" sz="2400" dirty="0">
                    <a:solidFill>
                      <a:schemeClr val="accent1"/>
                    </a:solidFill>
                    <a:latin typeface="Trebuchet MS" pitchFamily="34" charset="0"/>
                  </a:rPr>
                  <a:t> </a:t>
                </a:r>
                <a:r>
                  <a:rPr lang="en-US" altLang="en-US" sz="2400" dirty="0">
                    <a:latin typeface="Trebuchet MS" pitchFamily="34" charset="0"/>
                  </a:rPr>
                  <a:t>our null hypothesis.</a:t>
                </a:r>
              </a:p>
              <a:p>
                <a:pPr marL="0" indent="0" eaLnBrk="1" hangingPunct="1">
                  <a:buFontTx/>
                  <a:buNone/>
                </a:pPr>
                <a:endParaRPr lang="en-US" altLang="en-US" sz="2400" dirty="0">
                  <a:latin typeface="Trebuchet MS" pitchFamily="34" charset="0"/>
                </a:endParaRPr>
              </a:p>
              <a:p>
                <a:pPr marL="0" indent="0" eaLnBrk="1" hangingPunct="1">
                  <a:buFontTx/>
                  <a:buNone/>
                </a:pPr>
                <a:r>
                  <a:rPr lang="en-US" altLang="en-US" sz="2400" dirty="0">
                    <a:latin typeface="Trebuchet MS" pitchFamily="34" charset="0"/>
                  </a:rPr>
                  <a:t>Thus, we can calculate:</a:t>
                </a:r>
              </a:p>
              <a:p>
                <a:pPr marL="0" indent="0" eaLnBrk="1" hangingPunct="1">
                  <a:buFontTx/>
                  <a:buNone/>
                </a:pPr>
                <a:endParaRPr lang="en-US" altLang="en-US" sz="2400" dirty="0">
                  <a:latin typeface="Trebuchet MS" pitchFamily="34" charset="0"/>
                </a:endParaRPr>
              </a:p>
              <a:p>
                <a:pPr marL="0" indent="0">
                  <a:buNone/>
                </a:pPr>
                <a:r>
                  <a:rPr lang="en-US" altLang="en-US" sz="2400" dirty="0">
                    <a:latin typeface="Trebuchet MS" pitchFamily="34" charset="0"/>
                  </a:rPr>
                  <a:t> 	</a:t>
                </a:r>
                <a:r>
                  <a:rPr lang="en-US" altLang="en-US" sz="2400" dirty="0">
                    <a:solidFill>
                      <a:srgbClr val="00B050"/>
                    </a:solidFill>
                    <a:latin typeface="Trebuchet MS" pitchFamily="34" charset="0"/>
                    <a:sym typeface="Symbol"/>
                  </a:rPr>
                  <a:t></a:t>
                </a:r>
                <a:r>
                  <a:rPr lang="en-US" altLang="en-US" sz="2200" dirty="0">
                    <a:solidFill>
                      <a:srgbClr val="00B050"/>
                    </a:solidFill>
                    <a:latin typeface="Trebuchet MS" pitchFamily="34" charset="0"/>
                  </a:rPr>
                  <a:t> = P(</a:t>
                </a:r>
                <a14:m>
                  <m:oMath xmlns:m="http://schemas.openxmlformats.org/officeDocument/2006/math">
                    <m:acc>
                      <m:accPr>
                        <m:chr m:val="̅"/>
                        <m:ctrlPr>
                          <a:rPr lang="en-US" altLang="en-US" sz="2000" i="1">
                            <a:solidFill>
                              <a:srgbClr val="00B050"/>
                            </a:solidFill>
                            <a:latin typeface="Cambria Math" panose="02040503050406030204" pitchFamily="18" charset="0"/>
                          </a:rPr>
                        </m:ctrlPr>
                      </m:accPr>
                      <m:e>
                        <m:r>
                          <a:rPr lang="en-AU" altLang="en-US" sz="2000" i="1">
                            <a:solidFill>
                              <a:srgbClr val="00B050"/>
                            </a:solidFill>
                            <a:latin typeface="Cambria Math"/>
                          </a:rPr>
                          <m:t>𝑋</m:t>
                        </m:r>
                      </m:e>
                    </m:acc>
                  </m:oMath>
                </a14:m>
                <a:r>
                  <a:rPr lang="en-US" altLang="en-US" sz="2200" dirty="0">
                    <a:solidFill>
                      <a:srgbClr val="00B050"/>
                    </a:solidFill>
                    <a:latin typeface="Trebuchet MS" pitchFamily="34" charset="0"/>
                  </a:rPr>
                  <a:t> &lt; 175.34 given that the null hypothesis is false)</a:t>
                </a:r>
              </a:p>
            </p:txBody>
          </p:sp>
        </mc:Choice>
        <mc:Fallback xmlns="">
          <p:sp>
            <p:nvSpPr>
              <p:cNvPr id="159746" name="Rectangle 4"/>
              <p:cNvSpPr>
                <a:spLocks noGrp="1" noRot="1" noChangeAspect="1" noMove="1" noResize="1" noEditPoints="1" noAdjustHandles="1" noChangeArrowheads="1" noChangeShapeType="1" noTextEdit="1"/>
              </p:cNvSpPr>
              <p:nvPr>
                <p:ph idx="1"/>
              </p:nvPr>
            </p:nvSpPr>
            <p:spPr>
              <a:xfrm>
                <a:off x="468313" y="1196752"/>
                <a:ext cx="8496300" cy="3384550"/>
              </a:xfrm>
              <a:blipFill rotWithShape="1">
                <a:blip r:embed="rId4" cstate="print"/>
                <a:stretch>
                  <a:fillRect l="-1148" t="-1439" r="-1076" b="-16906"/>
                </a:stretch>
              </a:blipFill>
            </p:spPr>
            <p:txBody>
              <a:bodyPr/>
              <a:lstStyle/>
              <a:p>
                <a:r>
                  <a:rPr lang="en-AU">
                    <a:noFill/>
                  </a:rPr>
                  <a:t> </a:t>
                </a:r>
              </a:p>
            </p:txBody>
          </p:sp>
        </mc:Fallback>
      </mc:AlternateContent>
      <p:sp>
        <p:nvSpPr>
          <p:cNvPr id="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81</a:t>
            </a:fld>
            <a:endParaRPr lang="en-AU" altLang="en-US" sz="1400" b="1" baseline="0" dirty="0">
              <a:latin typeface="Trebuchet MS" pitchFamily="34" charset="0"/>
            </a:endParaRPr>
          </a:p>
        </p:txBody>
      </p:sp>
      <p:sp>
        <p:nvSpPr>
          <p:cNvPr id="5" name="Rectangle 2"/>
          <p:cNvSpPr>
            <a:spLocks noGrp="1" noChangeArrowheads="1"/>
          </p:cNvSpPr>
          <p:nvPr>
            <p:ph type="title"/>
          </p:nvPr>
        </p:nvSpPr>
        <p:spPr bwMode="auto">
          <a:xfrm>
            <a:off x="395288" y="260350"/>
            <a:ext cx="7772400" cy="590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algn="just" fontAlgn="base">
              <a:spcAft>
                <a:spcPct val="0"/>
              </a:spcAft>
            </a:pPr>
            <a:r>
              <a:rPr altLang="en-US" sz="3200" cap="none" dirty="0">
                <a:solidFill>
                  <a:srgbClr val="EA0088"/>
                </a:solidFill>
                <a:latin typeface="Trebuchet MS" pitchFamily="34" charset="0"/>
                <a:ea typeface="MS PGothic" pitchFamily="34" charset="-128"/>
              </a:rPr>
              <a:t>Example 4: Solution</a:t>
            </a:r>
            <a:r>
              <a:rPr lang="en-AU" altLang="en-US" sz="3200" cap="none" dirty="0">
                <a:solidFill>
                  <a:srgbClr val="EA0088"/>
                </a:solidFill>
                <a:latin typeface="Trebuchet MS" pitchFamily="34" charset="0"/>
                <a:ea typeface="MS PGothic" pitchFamily="34" charset="-128"/>
              </a:rPr>
              <a:t>…</a:t>
            </a:r>
            <a:r>
              <a:rPr altLang="en-US" sz="3200" cap="none" dirty="0">
                <a:solidFill>
                  <a:srgbClr val="EA0088"/>
                </a:solidFill>
                <a:latin typeface="Trebuchet MS" pitchFamily="34" charset="0"/>
                <a:ea typeface="MS PGothic" pitchFamily="34" charset="-128"/>
              </a:rPr>
              <a:t>  </a:t>
            </a:r>
          </a:p>
        </p:txBody>
      </p:sp>
    </p:spTree>
    <p:custDataLst>
      <p:tags r:id="rId1"/>
    </p:custData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79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3350" y="1066800"/>
            <a:ext cx="6311900"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1796" name="Text Box 5"/>
          <p:cNvSpPr txBox="1">
            <a:spLocks noChangeArrowheads="1"/>
          </p:cNvSpPr>
          <p:nvPr/>
        </p:nvSpPr>
        <p:spPr bwMode="auto">
          <a:xfrm>
            <a:off x="5105400" y="4648200"/>
            <a:ext cx="119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baseline="0"/>
              <a:t>=175.34</a:t>
            </a:r>
          </a:p>
        </p:txBody>
      </p:sp>
      <p:pic>
        <p:nvPicPr>
          <p:cNvPr id="161797"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67400" y="5257800"/>
            <a:ext cx="3937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1798"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24400" y="4648200"/>
            <a:ext cx="43021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1799" name="Line 8"/>
          <p:cNvSpPr>
            <a:spLocks noChangeShapeType="1"/>
          </p:cNvSpPr>
          <p:nvPr/>
        </p:nvSpPr>
        <p:spPr bwMode="auto">
          <a:xfrm flipV="1">
            <a:off x="5791200" y="3962400"/>
            <a:ext cx="0" cy="685800"/>
          </a:xfrm>
          <a:prstGeom prst="line">
            <a:avLst/>
          </a:prstGeom>
          <a:noFill/>
          <a:ln w="1905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161800" name="Text Box 9"/>
          <p:cNvSpPr txBox="1">
            <a:spLocks noChangeArrowheads="1"/>
          </p:cNvSpPr>
          <p:nvPr/>
        </p:nvSpPr>
        <p:spPr bwMode="auto">
          <a:xfrm>
            <a:off x="6172200" y="5257800"/>
            <a:ext cx="81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baseline="0" dirty="0"/>
              <a:t>=178</a:t>
            </a:r>
          </a:p>
        </p:txBody>
      </p:sp>
      <p:sp>
        <p:nvSpPr>
          <p:cNvPr id="161801" name="Line 10"/>
          <p:cNvSpPr>
            <a:spLocks noChangeShapeType="1"/>
          </p:cNvSpPr>
          <p:nvPr/>
        </p:nvSpPr>
        <p:spPr bwMode="auto">
          <a:xfrm flipH="1" flipV="1">
            <a:off x="6400800" y="3657600"/>
            <a:ext cx="0" cy="1600200"/>
          </a:xfrm>
          <a:prstGeom prst="line">
            <a:avLst/>
          </a:prstGeom>
          <a:noFill/>
          <a:ln w="19050">
            <a:solidFill>
              <a:srgbClr val="00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161802" name="Rectangle 12"/>
          <p:cNvSpPr>
            <a:spLocks noChangeArrowheads="1"/>
          </p:cNvSpPr>
          <p:nvPr/>
        </p:nvSpPr>
        <p:spPr bwMode="auto">
          <a:xfrm>
            <a:off x="395288" y="4005263"/>
            <a:ext cx="2049462"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spcBef>
                <a:spcPct val="20000"/>
              </a:spcBef>
            </a:pPr>
            <a:r>
              <a:rPr lang="en-US" altLang="en-US" sz="2800" baseline="0"/>
              <a:t>H</a:t>
            </a:r>
            <a:r>
              <a:rPr lang="en-US" altLang="en-US" sz="2800"/>
              <a:t>0:    </a:t>
            </a:r>
            <a:r>
              <a:rPr lang="en-US" altLang="en-US" sz="2800" baseline="0">
                <a:sym typeface="Symbol" pitchFamily="18" charset="2"/>
              </a:rPr>
              <a:t> </a:t>
            </a:r>
            <a:r>
              <a:rPr lang="en-US" altLang="en-US" sz="2800" baseline="0"/>
              <a:t>= 170</a:t>
            </a:r>
          </a:p>
          <a:p>
            <a:pPr>
              <a:spcBef>
                <a:spcPct val="20000"/>
              </a:spcBef>
            </a:pPr>
            <a:r>
              <a:rPr lang="en-US" altLang="en-US" sz="2800" baseline="0"/>
              <a:t>H</a:t>
            </a:r>
            <a:r>
              <a:rPr lang="en-US" altLang="en-US" sz="2800"/>
              <a:t>A:  </a:t>
            </a:r>
            <a:r>
              <a:rPr lang="en-US" altLang="en-US" sz="2800" baseline="0">
                <a:sym typeface="Symbol" pitchFamily="18" charset="2"/>
              </a:rPr>
              <a:t> </a:t>
            </a:r>
            <a:r>
              <a:rPr lang="en-US" altLang="en-US" sz="2800" baseline="0"/>
              <a:t>&gt; 170</a:t>
            </a:r>
          </a:p>
        </p:txBody>
      </p:sp>
      <p:sp>
        <p:nvSpPr>
          <p:cNvPr id="161803" name="Line 15"/>
          <p:cNvSpPr>
            <a:spLocks noChangeShapeType="1"/>
          </p:cNvSpPr>
          <p:nvPr/>
        </p:nvSpPr>
        <p:spPr bwMode="auto">
          <a:xfrm>
            <a:off x="457200" y="4038600"/>
            <a:ext cx="1905000" cy="4572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61804" name="Line 16"/>
          <p:cNvSpPr>
            <a:spLocks noChangeShapeType="1"/>
          </p:cNvSpPr>
          <p:nvPr/>
        </p:nvSpPr>
        <p:spPr bwMode="auto">
          <a:xfrm flipV="1">
            <a:off x="457200" y="4038600"/>
            <a:ext cx="1905000" cy="4572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61805" name="Text Box 17"/>
          <p:cNvSpPr txBox="1">
            <a:spLocks noChangeArrowheads="1"/>
          </p:cNvSpPr>
          <p:nvPr/>
        </p:nvSpPr>
        <p:spPr bwMode="auto">
          <a:xfrm>
            <a:off x="546100" y="5229225"/>
            <a:ext cx="3505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baseline="0">
                <a:latin typeface="Verdana" pitchFamily="34" charset="0"/>
              </a:rPr>
              <a:t>Reject H</a:t>
            </a:r>
            <a:r>
              <a:rPr lang="en-US" altLang="en-US">
                <a:latin typeface="Verdana" pitchFamily="34" charset="0"/>
              </a:rPr>
              <a:t>0</a:t>
            </a:r>
            <a:r>
              <a:rPr lang="en-US" altLang="en-US" baseline="0">
                <a:latin typeface="Verdana" pitchFamily="34" charset="0"/>
              </a:rPr>
              <a:t> in favour of</a:t>
            </a:r>
          </a:p>
        </p:txBody>
      </p:sp>
      <p:sp>
        <p:nvSpPr>
          <p:cNvPr id="161806" name="Freeform 18"/>
          <p:cNvSpPr>
            <a:spLocks/>
          </p:cNvSpPr>
          <p:nvPr/>
        </p:nvSpPr>
        <p:spPr bwMode="auto">
          <a:xfrm>
            <a:off x="2268538" y="4797425"/>
            <a:ext cx="2384425" cy="793750"/>
          </a:xfrm>
          <a:custGeom>
            <a:avLst/>
            <a:gdLst>
              <a:gd name="T0" fmla="*/ 2147483647 w 1488"/>
              <a:gd name="T1" fmla="*/ 2147483647 h 816"/>
              <a:gd name="T2" fmla="*/ 2147483647 w 1488"/>
              <a:gd name="T3" fmla="*/ 2147483647 h 816"/>
              <a:gd name="T4" fmla="*/ 0 w 1488"/>
              <a:gd name="T5" fmla="*/ 0 h 816"/>
              <a:gd name="T6" fmla="*/ 0 60000 65536"/>
              <a:gd name="T7" fmla="*/ 0 60000 65536"/>
              <a:gd name="T8" fmla="*/ 0 60000 65536"/>
              <a:gd name="T9" fmla="*/ 0 w 1488"/>
              <a:gd name="T10" fmla="*/ 0 h 816"/>
              <a:gd name="T11" fmla="*/ 1488 w 1488"/>
              <a:gd name="T12" fmla="*/ 816 h 816"/>
            </a:gdLst>
            <a:ahLst/>
            <a:cxnLst>
              <a:cxn ang="T6">
                <a:pos x="T0" y="T1"/>
              </a:cxn>
              <a:cxn ang="T7">
                <a:pos x="T2" y="T3"/>
              </a:cxn>
              <a:cxn ang="T8">
                <a:pos x="T4" y="T5"/>
              </a:cxn>
            </a:cxnLst>
            <a:rect l="T9" t="T10" r="T11" b="T12"/>
            <a:pathLst>
              <a:path w="1488" h="816">
                <a:moveTo>
                  <a:pt x="864" y="816"/>
                </a:moveTo>
                <a:cubicBezTo>
                  <a:pt x="1176" y="716"/>
                  <a:pt x="1488" y="616"/>
                  <a:pt x="1344" y="480"/>
                </a:cubicBezTo>
                <a:cubicBezTo>
                  <a:pt x="1200" y="344"/>
                  <a:pt x="600" y="172"/>
                  <a:pt x="0" y="0"/>
                </a:cubicBezTo>
              </a:path>
            </a:pathLst>
          </a:custGeom>
          <a:noFill/>
          <a:ln w="19050">
            <a:solidFill>
              <a:srgbClr val="008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1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82</a:t>
            </a:fld>
            <a:endParaRPr lang="en-AU" altLang="en-US" sz="1400" b="1" baseline="0" dirty="0">
              <a:latin typeface="Trebuchet MS" pitchFamily="34" charset="0"/>
            </a:endParaRPr>
          </a:p>
        </p:txBody>
      </p:sp>
      <p:sp>
        <p:nvSpPr>
          <p:cNvPr id="17" name="Rectangle 2"/>
          <p:cNvSpPr>
            <a:spLocks noGrp="1" noChangeArrowheads="1"/>
          </p:cNvSpPr>
          <p:nvPr>
            <p:ph type="title"/>
          </p:nvPr>
        </p:nvSpPr>
        <p:spPr bwMode="auto">
          <a:xfrm>
            <a:off x="395288" y="260350"/>
            <a:ext cx="7772400" cy="590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algn="just" fontAlgn="base">
              <a:spcAft>
                <a:spcPct val="0"/>
              </a:spcAft>
            </a:pPr>
            <a:r>
              <a:rPr altLang="en-US" sz="3200" cap="none" dirty="0">
                <a:solidFill>
                  <a:srgbClr val="EA0088"/>
                </a:solidFill>
                <a:latin typeface="Trebuchet MS" pitchFamily="34" charset="0"/>
                <a:ea typeface="MS PGothic" pitchFamily="34" charset="-128"/>
              </a:rPr>
              <a:t>Example 4: Solution</a:t>
            </a:r>
            <a:r>
              <a:rPr lang="en-AU" altLang="en-US" sz="3200" cap="none" dirty="0">
                <a:solidFill>
                  <a:srgbClr val="EA0088"/>
                </a:solidFill>
                <a:latin typeface="Trebuchet MS" pitchFamily="34" charset="0"/>
                <a:ea typeface="MS PGothic" pitchFamily="34" charset="-128"/>
              </a:rPr>
              <a:t>…</a:t>
            </a:r>
            <a:r>
              <a:rPr altLang="en-US" sz="3200" cap="none" dirty="0">
                <a:solidFill>
                  <a:srgbClr val="EA0088"/>
                </a:solidFill>
                <a:latin typeface="Trebuchet MS" pitchFamily="34" charset="0"/>
                <a:ea typeface="MS PGothic" pitchFamily="34" charset="-128"/>
              </a:rPr>
              <a:t>  </a:t>
            </a:r>
          </a:p>
        </p:txBody>
      </p:sp>
    </p:spTree>
    <p:custDataLst>
      <p:tags r:id="rId1"/>
    </p:custData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3841" name="Rectangle 7"/>
              <p:cNvSpPr>
                <a:spLocks noGrp="1" noChangeArrowheads="1"/>
              </p:cNvSpPr>
              <p:nvPr>
                <p:ph idx="1"/>
              </p:nvPr>
            </p:nvSpPr>
            <p:spPr>
              <a:xfrm>
                <a:off x="395288" y="1268338"/>
                <a:ext cx="8424862" cy="2952750"/>
              </a:xfrm>
            </p:spPr>
            <p:txBody>
              <a:bodyPr/>
              <a:lstStyle/>
              <a:p>
                <a:pPr marL="0" indent="0" eaLnBrk="1" hangingPunct="1">
                  <a:buFontTx/>
                  <a:buNone/>
                </a:pPr>
                <a:r>
                  <a:rPr lang="en-AU" altLang="en-US" sz="2200" i="1" dirty="0">
                    <a:latin typeface="Trebuchet MS" pitchFamily="34" charset="0"/>
                    <a:sym typeface="Symbol"/>
                  </a:rPr>
                  <a:t>	</a:t>
                </a:r>
                <a:r>
                  <a:rPr lang="el-GR" altLang="en-US" sz="2200" i="1" dirty="0">
                    <a:latin typeface="Trebuchet MS" pitchFamily="34" charset="0"/>
                    <a:sym typeface="Symbol"/>
                  </a:rPr>
                  <a:t></a:t>
                </a:r>
                <a:r>
                  <a:rPr lang="en-US" altLang="en-US" sz="2200" dirty="0">
                    <a:latin typeface="Trebuchet MS" pitchFamily="34" charset="0"/>
                  </a:rPr>
                  <a:t>  = P(</a:t>
                </a:r>
                <a14:m>
                  <m:oMath xmlns:m="http://schemas.openxmlformats.org/officeDocument/2006/math">
                    <m:acc>
                      <m:accPr>
                        <m:chr m:val="̅"/>
                        <m:ctrlPr>
                          <a:rPr lang="en-US" altLang="en-US" sz="2200" i="1" smtClean="0">
                            <a:latin typeface="Cambria Math" panose="02040503050406030204" pitchFamily="18" charset="0"/>
                          </a:rPr>
                        </m:ctrlPr>
                      </m:accPr>
                      <m:e>
                        <m:r>
                          <a:rPr lang="en-AU" altLang="en-US" sz="2200" b="0" i="1" smtClean="0">
                            <a:latin typeface="Cambria Math"/>
                          </a:rPr>
                          <m:t>𝑋</m:t>
                        </m:r>
                      </m:e>
                    </m:acc>
                    <m:r>
                      <a:rPr lang="en-AU" altLang="en-US" sz="2200" b="0" i="0" smtClean="0">
                        <a:latin typeface="Cambria Math"/>
                      </a:rPr>
                      <m:t> </m:t>
                    </m:r>
                  </m:oMath>
                </a14:m>
                <a:r>
                  <a:rPr lang="en-US" altLang="en-US" sz="2200" dirty="0">
                    <a:latin typeface="Trebuchet MS" pitchFamily="34" charset="0"/>
                  </a:rPr>
                  <a:t>&lt; 175.34 given that the null hypothesis is false)</a:t>
                </a:r>
              </a:p>
              <a:p>
                <a:pPr marL="0" indent="0" eaLnBrk="1" hangingPunct="1">
                  <a:buFontTx/>
                  <a:buNone/>
                </a:pPr>
                <a:endParaRPr lang="en-US" altLang="en-US" sz="2400" dirty="0">
                  <a:latin typeface="Trebuchet MS" pitchFamily="34" charset="0"/>
                </a:endParaRPr>
              </a:p>
              <a:p>
                <a:pPr marL="0" indent="0" algn="just">
                  <a:buNone/>
                </a:pPr>
                <a:r>
                  <a:rPr lang="en-US" altLang="en-US" sz="2400" dirty="0">
                    <a:latin typeface="Trebuchet MS" pitchFamily="34" charset="0"/>
                  </a:rPr>
                  <a:t>The condition only tells us that the mean </a:t>
                </a:r>
                <a:r>
                  <a:rPr lang="en-US" altLang="en-US" sz="2400" dirty="0">
                    <a:latin typeface="Trebuchet MS" pitchFamily="34" charset="0"/>
                    <a:sym typeface="Symbol" pitchFamily="18" charset="2"/>
                  </a:rPr>
                  <a:t> </a:t>
                </a:r>
                <a:r>
                  <a:rPr lang="en-US" altLang="en-US" sz="2400" dirty="0">
                    <a:latin typeface="Trebuchet MS" pitchFamily="34" charset="0"/>
                  </a:rPr>
                  <a:t>≠ 170. We need to compute </a:t>
                </a:r>
                <a:r>
                  <a:rPr lang="el-GR" altLang="en-US" sz="2400" i="1" dirty="0">
                    <a:latin typeface="Trebuchet MS" pitchFamily="34" charset="0"/>
                    <a:sym typeface="Symbol"/>
                  </a:rPr>
                  <a:t></a:t>
                </a:r>
                <a:r>
                  <a:rPr lang="en-US" altLang="en-US" sz="2400" dirty="0">
                    <a:latin typeface="Trebuchet MS" pitchFamily="34" charset="0"/>
                  </a:rPr>
                  <a:t> for some new value of </a:t>
                </a:r>
                <a:r>
                  <a:rPr lang="en-US" altLang="en-US" sz="2400" dirty="0">
                    <a:latin typeface="Trebuchet MS" pitchFamily="34" charset="0"/>
                    <a:sym typeface="Symbol" pitchFamily="18" charset="2"/>
                  </a:rPr>
                  <a:t></a:t>
                </a:r>
                <a:r>
                  <a:rPr lang="en-US" altLang="en-US" sz="2400" dirty="0">
                    <a:latin typeface="Trebuchet MS" pitchFamily="34" charset="0"/>
                  </a:rPr>
                  <a:t>. In this example, we need to calculate </a:t>
                </a:r>
                <a:r>
                  <a:rPr lang="el-GR" altLang="en-US" sz="2400" i="1" dirty="0">
                    <a:latin typeface="Trebuchet MS" pitchFamily="34" charset="0"/>
                    <a:sym typeface="Symbol"/>
                  </a:rPr>
                  <a:t></a:t>
                </a:r>
                <a:r>
                  <a:rPr lang="en-US" altLang="en-US" sz="2400" dirty="0">
                    <a:latin typeface="Trebuchet MS" pitchFamily="34" charset="0"/>
                  </a:rPr>
                  <a:t> for given </a:t>
                </a:r>
                <a:r>
                  <a:rPr lang="en-US" altLang="en-US" sz="2400" dirty="0">
                    <a:latin typeface="Trebuchet MS" pitchFamily="34" charset="0"/>
                    <a:sym typeface="Symbol"/>
                  </a:rPr>
                  <a:t></a:t>
                </a:r>
                <a:r>
                  <a:rPr lang="en-US" altLang="en-US" sz="2400" dirty="0">
                    <a:latin typeface="Trebuchet MS" pitchFamily="34" charset="0"/>
                  </a:rPr>
                  <a:t>  = $180:</a:t>
                </a:r>
              </a:p>
              <a:p>
                <a:pPr marL="0" indent="0" eaLnBrk="1" hangingPunct="1">
                  <a:buFontTx/>
                  <a:buNone/>
                </a:pPr>
                <a:endParaRPr lang="en-US" altLang="en-US" sz="2400" dirty="0">
                  <a:latin typeface="Trebuchet MS" pitchFamily="34" charset="0"/>
                </a:endParaRPr>
              </a:p>
              <a:p>
                <a:pPr marL="0" indent="0">
                  <a:buNone/>
                </a:pPr>
                <a:r>
                  <a:rPr lang="en-AU" altLang="en-US" sz="2400" i="1" dirty="0">
                    <a:latin typeface="Trebuchet MS" pitchFamily="34" charset="0"/>
                    <a:sym typeface="Symbol"/>
                  </a:rPr>
                  <a:t>	</a:t>
                </a:r>
                <a:r>
                  <a:rPr lang="el-GR" altLang="en-US" sz="2400" i="1" dirty="0">
                    <a:latin typeface="Trebuchet MS" pitchFamily="34" charset="0"/>
                    <a:sym typeface="Symbol"/>
                  </a:rPr>
                  <a:t></a:t>
                </a:r>
                <a:r>
                  <a:rPr lang="en-US" altLang="en-US" sz="2400" i="1" dirty="0">
                    <a:latin typeface="Trebuchet MS" pitchFamily="34" charset="0"/>
                  </a:rPr>
                  <a:t> </a:t>
                </a:r>
                <a:r>
                  <a:rPr lang="en-US" altLang="en-US" sz="2400" dirty="0">
                    <a:latin typeface="Trebuchet MS" pitchFamily="34" charset="0"/>
                  </a:rPr>
                  <a:t>= P((</a:t>
                </a:r>
                <a14:m>
                  <m:oMath xmlns:m="http://schemas.openxmlformats.org/officeDocument/2006/math">
                    <m:acc>
                      <m:accPr>
                        <m:chr m:val="̅"/>
                        <m:ctrlPr>
                          <a:rPr lang="en-US" altLang="en-US" sz="2400" i="1">
                            <a:latin typeface="Cambria Math" panose="02040503050406030204" pitchFamily="18" charset="0"/>
                          </a:rPr>
                        </m:ctrlPr>
                      </m:accPr>
                      <m:e>
                        <m:r>
                          <a:rPr lang="en-AU" altLang="en-US" sz="2400" i="1">
                            <a:latin typeface="Cambria Math"/>
                          </a:rPr>
                          <m:t>𝑋</m:t>
                        </m:r>
                      </m:e>
                    </m:acc>
                  </m:oMath>
                </a14:m>
                <a:r>
                  <a:rPr lang="en-US" altLang="en-US" sz="2400" dirty="0">
                    <a:latin typeface="Trebuchet MS" pitchFamily="34" charset="0"/>
                  </a:rPr>
                  <a:t> &lt; 175.34 given that </a:t>
                </a:r>
                <a:r>
                  <a:rPr lang="en-US" altLang="en-US" sz="2400" dirty="0">
                    <a:latin typeface="Trebuchet MS" pitchFamily="34" charset="0"/>
                    <a:sym typeface="Symbol" pitchFamily="18" charset="2"/>
                  </a:rPr>
                  <a:t></a:t>
                </a:r>
                <a:r>
                  <a:rPr lang="en-US" altLang="en-US" sz="2400" dirty="0">
                    <a:latin typeface="Trebuchet MS" pitchFamily="34" charset="0"/>
                  </a:rPr>
                  <a:t> = 180), thus…</a:t>
                </a:r>
              </a:p>
            </p:txBody>
          </p:sp>
        </mc:Choice>
        <mc:Fallback xmlns="">
          <p:sp>
            <p:nvSpPr>
              <p:cNvPr id="163841" name="Rectangle 7"/>
              <p:cNvSpPr>
                <a:spLocks noGrp="1" noRot="1" noChangeAspect="1" noMove="1" noResize="1" noEditPoints="1" noAdjustHandles="1" noChangeArrowheads="1" noChangeShapeType="1" noTextEdit="1"/>
              </p:cNvSpPr>
              <p:nvPr>
                <p:ph idx="1"/>
              </p:nvPr>
            </p:nvSpPr>
            <p:spPr>
              <a:xfrm>
                <a:off x="395288" y="1268338"/>
                <a:ext cx="8424862" cy="2952750"/>
              </a:xfrm>
              <a:blipFill rotWithShape="1">
                <a:blip r:embed="rId5" cstate="print"/>
                <a:stretch>
                  <a:fillRect l="-1158" t="-1240" r="-1085" b="-3512"/>
                </a:stretch>
              </a:blipFill>
            </p:spPr>
            <p:txBody>
              <a:bodyPr/>
              <a:lstStyle/>
              <a:p>
                <a:r>
                  <a:rPr lang="en-AU">
                    <a:noFill/>
                  </a:rPr>
                  <a:t> </a:t>
                </a:r>
              </a:p>
            </p:txBody>
          </p:sp>
        </mc:Fallback>
      </mc:AlternateContent>
      <p:sp>
        <p:nvSpPr>
          <p:cNvPr id="8"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83</a:t>
            </a:fld>
            <a:endParaRPr lang="en-AU" altLang="en-US" sz="1400" b="1" baseline="0" dirty="0">
              <a:latin typeface="Trebuchet MS" pitchFamily="34"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476374454"/>
              </p:ext>
            </p:extLst>
          </p:nvPr>
        </p:nvGraphicFramePr>
        <p:xfrm>
          <a:off x="827584" y="4447193"/>
          <a:ext cx="7056784" cy="987980"/>
        </p:xfrm>
        <a:graphic>
          <a:graphicData uri="http://schemas.openxmlformats.org/presentationml/2006/ole">
            <mc:AlternateContent xmlns:mc="http://schemas.openxmlformats.org/markup-compatibility/2006">
              <mc:Choice xmlns:v="urn:schemas-microsoft-com:vml" Requires="v">
                <p:oleObj spid="_x0000_s216129" name="Equation" r:id="rId6" imgW="3175000" imgH="444500" progId="Equation.DSMT4">
                  <p:embed/>
                </p:oleObj>
              </mc:Choice>
              <mc:Fallback>
                <p:oleObj name="Equation" r:id="rId6" imgW="3175000" imgH="444500" progId="Equation.DSMT4">
                  <p:embed/>
                  <p:pic>
                    <p:nvPicPr>
                      <p:cNvPr id="0" name="Picture 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584" y="4447193"/>
                        <a:ext cx="7056784" cy="9879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2"/>
          <p:cNvSpPr>
            <a:spLocks noGrp="1" noChangeArrowheads="1"/>
          </p:cNvSpPr>
          <p:nvPr>
            <p:ph type="title"/>
          </p:nvPr>
        </p:nvSpPr>
        <p:spPr bwMode="auto">
          <a:xfrm>
            <a:off x="395288" y="260350"/>
            <a:ext cx="7772400" cy="590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algn="just" fontAlgn="base">
              <a:spcAft>
                <a:spcPct val="0"/>
              </a:spcAft>
            </a:pPr>
            <a:r>
              <a:rPr altLang="en-US" sz="3200" cap="none" dirty="0">
                <a:solidFill>
                  <a:srgbClr val="EA0088"/>
                </a:solidFill>
                <a:latin typeface="Trebuchet MS" pitchFamily="34" charset="0"/>
                <a:ea typeface="MS PGothic" pitchFamily="34" charset="-128"/>
              </a:rPr>
              <a:t>Example 4: Solution</a:t>
            </a:r>
            <a:r>
              <a:rPr lang="en-AU" altLang="en-US" sz="3200" cap="none" dirty="0">
                <a:solidFill>
                  <a:srgbClr val="EA0088"/>
                </a:solidFill>
                <a:latin typeface="Trebuchet MS" pitchFamily="34" charset="0"/>
                <a:ea typeface="MS PGothic" pitchFamily="34" charset="-128"/>
              </a:rPr>
              <a:t>…</a:t>
            </a:r>
            <a:r>
              <a:rPr altLang="en-US" sz="3200" cap="none" dirty="0">
                <a:solidFill>
                  <a:srgbClr val="EA0088"/>
                </a:solidFill>
                <a:latin typeface="Trebuchet MS" pitchFamily="34" charset="0"/>
                <a:ea typeface="MS PGothic" pitchFamily="34" charset="-128"/>
              </a:rPr>
              <a:t>  </a:t>
            </a:r>
          </a:p>
        </p:txBody>
      </p:sp>
    </p:spTree>
    <p:custDataLst>
      <p:tags r:id="rId2"/>
    </p:custData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83568" y="1525588"/>
            <a:ext cx="7488832" cy="3876197"/>
            <a:chOff x="250825" y="1125538"/>
            <a:chExt cx="8713788" cy="4933950"/>
          </a:xfrm>
        </p:grpSpPr>
        <p:pic>
          <p:nvPicPr>
            <p:cNvPr id="16588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76375" y="1163638"/>
              <a:ext cx="5759450"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0" name="Text Box 4"/>
            <p:cNvSpPr txBox="1">
              <a:spLocks noChangeArrowheads="1"/>
            </p:cNvSpPr>
            <p:nvPr/>
          </p:nvSpPr>
          <p:spPr bwMode="auto">
            <a:xfrm>
              <a:off x="250825" y="1125538"/>
              <a:ext cx="3001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sz="2000" baseline="0">
                  <a:solidFill>
                    <a:srgbClr val="0000FF"/>
                  </a:solidFill>
                  <a:latin typeface="Tahoma" pitchFamily="34" charset="0"/>
                  <a:cs typeface="Arial" pitchFamily="34" charset="0"/>
                </a:rPr>
                <a:t>Our original hypothesis…</a:t>
              </a:r>
            </a:p>
          </p:txBody>
        </p:sp>
        <p:sp>
          <p:nvSpPr>
            <p:cNvPr id="165891" name="Oval 5"/>
            <p:cNvSpPr>
              <a:spLocks noChangeArrowheads="1"/>
            </p:cNvSpPr>
            <p:nvPr/>
          </p:nvSpPr>
          <p:spPr bwMode="auto">
            <a:xfrm>
              <a:off x="3048000" y="2590800"/>
              <a:ext cx="685800" cy="685800"/>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165892" name="Line 6"/>
            <p:cNvSpPr>
              <a:spLocks noChangeShapeType="1"/>
            </p:cNvSpPr>
            <p:nvPr/>
          </p:nvSpPr>
          <p:spPr bwMode="auto">
            <a:xfrm>
              <a:off x="1447800" y="1447800"/>
              <a:ext cx="1676400" cy="1295400"/>
            </a:xfrm>
            <a:prstGeom prst="line">
              <a:avLst/>
            </a:prstGeom>
            <a:noFill/>
            <a:ln w="19050">
              <a:solidFill>
                <a:srgbClr val="00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165893" name="Text Box 7"/>
            <p:cNvSpPr txBox="1">
              <a:spLocks noChangeArrowheads="1"/>
            </p:cNvSpPr>
            <p:nvPr/>
          </p:nvSpPr>
          <p:spPr bwMode="auto">
            <a:xfrm>
              <a:off x="6235700" y="3657600"/>
              <a:ext cx="2728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sz="2000" baseline="0">
                  <a:solidFill>
                    <a:srgbClr val="FF0000"/>
                  </a:solidFill>
                  <a:latin typeface="Tahoma" pitchFamily="34" charset="0"/>
                  <a:cs typeface="Arial" pitchFamily="34" charset="0"/>
                </a:rPr>
                <a:t>Our new assumption…</a:t>
              </a:r>
            </a:p>
          </p:txBody>
        </p:sp>
        <p:sp>
          <p:nvSpPr>
            <p:cNvPr id="165894" name="Oval 8"/>
            <p:cNvSpPr>
              <a:spLocks noChangeArrowheads="1"/>
            </p:cNvSpPr>
            <p:nvPr/>
          </p:nvSpPr>
          <p:spPr bwMode="auto">
            <a:xfrm>
              <a:off x="4859338" y="4868863"/>
              <a:ext cx="685800" cy="6858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165895" name="Line 9"/>
            <p:cNvSpPr>
              <a:spLocks noChangeShapeType="1"/>
            </p:cNvSpPr>
            <p:nvPr/>
          </p:nvSpPr>
          <p:spPr bwMode="auto">
            <a:xfrm flipH="1">
              <a:off x="5435600" y="4038600"/>
              <a:ext cx="2260600" cy="903288"/>
            </a:xfrm>
            <a:prstGeom prst="line">
              <a:avLst/>
            </a:prstGeom>
            <a:noFill/>
            <a:ln w="1905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pic>
          <p:nvPicPr>
            <p:cNvPr id="165896"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71550" y="5589588"/>
              <a:ext cx="5537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7" name="Line 11"/>
            <p:cNvSpPr>
              <a:spLocks noChangeShapeType="1"/>
            </p:cNvSpPr>
            <p:nvPr/>
          </p:nvSpPr>
          <p:spPr bwMode="auto">
            <a:xfrm flipV="1">
              <a:off x="3276600" y="5157788"/>
              <a:ext cx="990600" cy="469900"/>
            </a:xfrm>
            <a:prstGeom prst="line">
              <a:avLst/>
            </a:prstGeom>
            <a:noFill/>
            <a:ln w="1905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grpSp>
      <p:sp>
        <p:nvSpPr>
          <p:cNvPr id="13"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84</a:t>
            </a:fld>
            <a:endParaRPr lang="en-AU" altLang="en-US" sz="1400" b="1" baseline="0" dirty="0">
              <a:latin typeface="Trebuchet MS" pitchFamily="34" charset="0"/>
            </a:endParaRPr>
          </a:p>
        </p:txBody>
      </p:sp>
      <p:sp>
        <p:nvSpPr>
          <p:cNvPr id="15" name="Rectangle 2"/>
          <p:cNvSpPr>
            <a:spLocks noGrp="1" noChangeArrowheads="1"/>
          </p:cNvSpPr>
          <p:nvPr>
            <p:ph type="title"/>
          </p:nvPr>
        </p:nvSpPr>
        <p:spPr bwMode="auto">
          <a:xfrm>
            <a:off x="395288" y="260350"/>
            <a:ext cx="7772400" cy="590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algn="just" fontAlgn="base">
              <a:spcAft>
                <a:spcPct val="0"/>
              </a:spcAft>
            </a:pPr>
            <a:r>
              <a:rPr altLang="en-US" sz="3200" cap="none" dirty="0">
                <a:solidFill>
                  <a:srgbClr val="EA0088"/>
                </a:solidFill>
                <a:latin typeface="Trebuchet MS" pitchFamily="34" charset="0"/>
                <a:ea typeface="MS PGothic" pitchFamily="34" charset="-128"/>
              </a:rPr>
              <a:t>Example 4: Solution</a:t>
            </a:r>
            <a:r>
              <a:rPr lang="en-AU" altLang="en-US" sz="3200" cap="none" dirty="0">
                <a:solidFill>
                  <a:srgbClr val="EA0088"/>
                </a:solidFill>
                <a:latin typeface="Trebuchet MS" pitchFamily="34" charset="0"/>
                <a:ea typeface="MS PGothic" pitchFamily="34" charset="-128"/>
              </a:rPr>
              <a:t>…</a:t>
            </a:r>
            <a:r>
              <a:rPr altLang="en-US" sz="3200" cap="none" dirty="0">
                <a:solidFill>
                  <a:srgbClr val="EA0088"/>
                </a:solidFill>
                <a:latin typeface="Trebuchet MS" pitchFamily="34" charset="0"/>
                <a:ea typeface="MS PGothic" pitchFamily="34" charset="-128"/>
              </a:rPr>
              <a:t>  </a:t>
            </a:r>
          </a:p>
        </p:txBody>
      </p:sp>
    </p:spTree>
    <p:custDataLst>
      <p:tags r:id="rId1"/>
    </p:custData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3"/>
          <p:cNvSpPr>
            <a:spLocks noGrp="1" noChangeArrowheads="1"/>
          </p:cNvSpPr>
          <p:nvPr>
            <p:ph type="title"/>
          </p:nvPr>
        </p:nvSpPr>
        <p:spPr bwMode="auto">
          <a:xfrm>
            <a:off x="228600" y="304800"/>
            <a:ext cx="87630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algn="just"/>
            <a:r>
              <a:rPr altLang="en-US" sz="3600" cap="none" dirty="0">
                <a:solidFill>
                  <a:srgbClr val="EA0088"/>
                </a:solidFill>
                <a:latin typeface="Trebuchet MS" pitchFamily="34" charset="0"/>
              </a:rPr>
              <a:t>Effects on </a:t>
            </a:r>
            <a:r>
              <a:rPr lang="el-GR" altLang="en-US" sz="3600" cap="none" dirty="0">
                <a:solidFill>
                  <a:srgbClr val="EA0088"/>
                </a:solidFill>
                <a:latin typeface="Trebuchet MS" pitchFamily="34" charset="0"/>
                <a:sym typeface="Symbol"/>
              </a:rPr>
              <a:t></a:t>
            </a:r>
            <a:r>
              <a:rPr altLang="en-US" sz="3600" cap="none" dirty="0">
                <a:solidFill>
                  <a:srgbClr val="EA0088"/>
                </a:solidFill>
                <a:latin typeface="Trebuchet MS" pitchFamily="34" charset="0"/>
              </a:rPr>
              <a:t> of Changing </a:t>
            </a:r>
            <a:r>
              <a:rPr altLang="en-US" sz="3600" cap="none" dirty="0">
                <a:solidFill>
                  <a:srgbClr val="EA0088"/>
                </a:solidFill>
                <a:latin typeface="Trebuchet MS" pitchFamily="34" charset="0"/>
                <a:sym typeface="Symbol" pitchFamily="18" charset="2"/>
              </a:rPr>
              <a:t></a:t>
            </a:r>
            <a:r>
              <a:rPr altLang="en-US" sz="3600" cap="none" dirty="0">
                <a:solidFill>
                  <a:srgbClr val="EA0088"/>
                </a:solidFill>
                <a:latin typeface="Trebuchet MS" pitchFamily="34" charset="0"/>
              </a:rPr>
              <a:t> </a:t>
            </a:r>
          </a:p>
        </p:txBody>
      </p:sp>
      <mc:AlternateContent xmlns:mc="http://schemas.openxmlformats.org/markup-compatibility/2006" xmlns:a14="http://schemas.microsoft.com/office/drawing/2010/main">
        <mc:Choice Requires="a14">
          <p:sp>
            <p:nvSpPr>
              <p:cNvPr id="167938" name="Rectangle 4"/>
              <p:cNvSpPr>
                <a:spLocks noGrp="1" noChangeArrowheads="1"/>
              </p:cNvSpPr>
              <p:nvPr>
                <p:ph type="body" sz="half" idx="1"/>
              </p:nvPr>
            </p:nvSpPr>
            <p:spPr>
              <a:xfrm>
                <a:off x="241300" y="1171575"/>
                <a:ext cx="8674100" cy="4314825"/>
              </a:xfrm>
            </p:spPr>
            <p:txBody>
              <a:bodyPr/>
              <a:lstStyle/>
              <a:p>
                <a:pPr marL="0" indent="0" eaLnBrk="1" hangingPunct="1">
                  <a:buFontTx/>
                  <a:buNone/>
                </a:pPr>
                <a:r>
                  <a:rPr lang="en-US" altLang="en-US" sz="2400" dirty="0">
                    <a:latin typeface="Trebuchet MS" pitchFamily="34" charset="0"/>
                  </a:rPr>
                  <a:t>Decreasing the significance level </a:t>
                </a:r>
                <a:r>
                  <a:rPr lang="el-GR" altLang="en-US" sz="2400" dirty="0">
                    <a:latin typeface="Trebuchet MS" pitchFamily="34" charset="0"/>
                    <a:sym typeface="Symbol"/>
                  </a:rPr>
                  <a:t></a:t>
                </a:r>
                <a:r>
                  <a:rPr lang="en-US" altLang="en-US" sz="2400" dirty="0">
                    <a:latin typeface="Trebuchet MS" pitchFamily="34" charset="0"/>
                  </a:rPr>
                  <a:t>, increases the value of </a:t>
                </a:r>
                <a:r>
                  <a:rPr lang="el-GR" altLang="en-US" sz="2400" dirty="0">
                    <a:latin typeface="Trebuchet MS" pitchFamily="34" charset="0"/>
                    <a:sym typeface="Symbol"/>
                  </a:rPr>
                  <a:t></a:t>
                </a:r>
                <a:r>
                  <a:rPr lang="en-US" altLang="en-US" sz="2400" dirty="0">
                    <a:latin typeface="Trebuchet MS" pitchFamily="34" charset="0"/>
                  </a:rPr>
                  <a:t> and vice versa. Change </a:t>
                </a:r>
                <a:r>
                  <a:rPr lang="en-US" altLang="en-US" sz="2400" dirty="0">
                    <a:latin typeface="Trebuchet MS" pitchFamily="34" charset="0"/>
                    <a:sym typeface="Symbol" pitchFamily="18" charset="2"/>
                  </a:rPr>
                  <a:t></a:t>
                </a:r>
                <a:r>
                  <a:rPr lang="en-US" altLang="en-US" sz="2400" i="1" dirty="0">
                    <a:latin typeface="Trebuchet MS" pitchFamily="34" charset="0"/>
                  </a:rPr>
                  <a:t> </a:t>
                </a:r>
                <a:r>
                  <a:rPr lang="en-US" altLang="en-US" sz="2400" dirty="0">
                    <a:latin typeface="Trebuchet MS" pitchFamily="34" charset="0"/>
                  </a:rPr>
                  <a:t>to 0.01 in Example 4.</a:t>
                </a:r>
              </a:p>
              <a:p>
                <a:pPr marL="0" indent="0" eaLnBrk="1" hangingPunct="1">
                  <a:buFontTx/>
                  <a:buNone/>
                </a:pPr>
                <a:endParaRPr lang="en-US" altLang="en-US" sz="2400" dirty="0">
                  <a:latin typeface="Trebuchet MS" pitchFamily="34" charset="0"/>
                </a:endParaRPr>
              </a:p>
              <a:p>
                <a:pPr marL="0" indent="0" eaLnBrk="1" hangingPunct="1">
                  <a:buFontTx/>
                  <a:buNone/>
                </a:pPr>
                <a:r>
                  <a:rPr lang="en-AU" altLang="en-US" sz="2400" dirty="0">
                    <a:latin typeface="Trebuchet MS" pitchFamily="34" charset="0"/>
                  </a:rPr>
                  <a:t>For example, if we change </a:t>
                </a:r>
                <a:r>
                  <a:rPr lang="en-AU" altLang="en-US" sz="2400" dirty="0">
                    <a:latin typeface="Trebuchet MS" pitchFamily="34" charset="0"/>
                    <a:sym typeface="Symbol"/>
                  </a:rPr>
                  <a:t></a:t>
                </a:r>
                <a:r>
                  <a:rPr lang="en-AU" altLang="en-US" sz="2400" dirty="0">
                    <a:latin typeface="Trebuchet MS" pitchFamily="34" charset="0"/>
                  </a:rPr>
                  <a:t> from 0.05 to 0.01, the decision rule becomes:</a:t>
                </a:r>
              </a:p>
              <a:p>
                <a:pPr marL="0" indent="0" eaLnBrk="1" hangingPunct="1">
                  <a:spcAft>
                    <a:spcPts val="1200"/>
                  </a:spcAft>
                  <a:buFontTx/>
                  <a:buNone/>
                </a:pPr>
                <a:r>
                  <a:rPr lang="en-AU" altLang="en-US" sz="2400" dirty="0">
                    <a:latin typeface="Trebuchet MS" pitchFamily="34" charset="0"/>
                  </a:rPr>
                  <a:t>	Do not reject H</a:t>
                </a:r>
                <a:r>
                  <a:rPr lang="en-AU" altLang="en-US" sz="2400" baseline="-25000" dirty="0">
                    <a:latin typeface="Trebuchet MS" pitchFamily="34" charset="0"/>
                  </a:rPr>
                  <a:t>0</a:t>
                </a:r>
                <a:r>
                  <a:rPr lang="en-AU" altLang="en-US" sz="2400" dirty="0">
                    <a:latin typeface="Trebuchet MS" pitchFamily="34" charset="0"/>
                  </a:rPr>
                  <a:t> if z &lt; z</a:t>
                </a:r>
                <a:r>
                  <a:rPr lang="en-AU" altLang="en-US" sz="2400" baseline="-25000" dirty="0">
                    <a:latin typeface="Trebuchet MS" pitchFamily="34" charset="0"/>
                    <a:sym typeface="Symbol"/>
                  </a:rPr>
                  <a:t></a:t>
                </a:r>
                <a:r>
                  <a:rPr lang="en-AU" altLang="en-US" sz="2400" dirty="0">
                    <a:latin typeface="Trebuchet MS" pitchFamily="34" charset="0"/>
                  </a:rPr>
                  <a:t> = z</a:t>
                </a:r>
                <a:r>
                  <a:rPr lang="en-AU" altLang="en-US" sz="2400" baseline="-25000" dirty="0">
                    <a:latin typeface="Trebuchet MS" pitchFamily="34" charset="0"/>
                  </a:rPr>
                  <a:t>0.01</a:t>
                </a:r>
                <a:r>
                  <a:rPr lang="en-AU" altLang="en-US" sz="2400" dirty="0">
                    <a:latin typeface="Trebuchet MS" pitchFamily="34" charset="0"/>
                  </a:rPr>
                  <a:t> = 2.33</a:t>
                </a:r>
              </a:p>
              <a:p>
                <a:pPr marL="0" indent="0" eaLnBrk="1" hangingPunct="1">
                  <a:buFontTx/>
                  <a:buNone/>
                </a:pPr>
                <a:r>
                  <a:rPr lang="en-AU" altLang="en-US" sz="2400" baseline="-25000" dirty="0">
                    <a:latin typeface="Trebuchet MS" pitchFamily="34" charset="0"/>
                  </a:rPr>
                  <a:t>	</a:t>
                </a:r>
                <a:r>
                  <a:rPr lang="en-AU" altLang="en-US" sz="2400" dirty="0">
                    <a:latin typeface="Trebuchet MS" pitchFamily="34" charset="0"/>
                  </a:rPr>
                  <a:t>That is</a:t>
                </a:r>
              </a:p>
              <a:p>
                <a:pPr marL="0" indent="0" eaLnBrk="1" hangingPunct="1">
                  <a:buFontTx/>
                  <a:buNone/>
                </a:pPr>
                <a:endParaRPr lang="en-AU" altLang="en-US" sz="2400" baseline="-25000" dirty="0">
                  <a:latin typeface="Trebuchet MS" pitchFamily="34" charset="0"/>
                </a:endParaRPr>
              </a:p>
              <a:p>
                <a:pPr marL="0" indent="0" eaLnBrk="1" hangingPunct="1">
                  <a:buFontTx/>
                  <a:buNone/>
                </a:pPr>
                <a:endParaRPr lang="en-AU" altLang="en-US" sz="2400" baseline="-25000" dirty="0">
                  <a:latin typeface="Trebuchet MS" pitchFamily="34" charset="0"/>
                </a:endParaRPr>
              </a:p>
              <a:p>
                <a:pPr marL="0" indent="0" eaLnBrk="1" hangingPunct="1">
                  <a:buFontTx/>
                  <a:buNone/>
                </a:pPr>
                <a:endParaRPr lang="en-AU" altLang="en-US" sz="2400" baseline="-25000" dirty="0">
                  <a:latin typeface="Trebuchet MS" pitchFamily="34" charset="0"/>
                </a:endParaRPr>
              </a:p>
              <a:p>
                <a:pPr marL="0" indent="0" eaLnBrk="1" hangingPunct="1">
                  <a:buFontTx/>
                  <a:buNone/>
                </a:pPr>
                <a:r>
                  <a:rPr lang="en-AU" altLang="en-US" sz="2400" baseline="-25000" dirty="0">
                    <a:latin typeface="Trebuchet MS" pitchFamily="34" charset="0"/>
                  </a:rPr>
                  <a:t>	</a:t>
                </a:r>
                <a:r>
                  <a:rPr lang="en-AU" altLang="en-US" sz="2400" dirty="0">
                    <a:latin typeface="Trebuchet MS" pitchFamily="34" charset="0"/>
                  </a:rPr>
                  <a:t>Therefore, do not reject H</a:t>
                </a:r>
                <a:r>
                  <a:rPr lang="en-AU" altLang="en-US" sz="2400" baseline="-25000" dirty="0">
                    <a:latin typeface="Trebuchet MS" pitchFamily="34" charset="0"/>
                  </a:rPr>
                  <a:t>0</a:t>
                </a:r>
                <a:r>
                  <a:rPr lang="en-AU" altLang="en-US" sz="2400" dirty="0">
                    <a:latin typeface="Trebuchet MS" pitchFamily="34" charset="0"/>
                  </a:rPr>
                  <a:t> if </a:t>
                </a:r>
                <a14:m>
                  <m:oMath xmlns:m="http://schemas.openxmlformats.org/officeDocument/2006/math">
                    <m:acc>
                      <m:accPr>
                        <m:chr m:val="̅"/>
                        <m:ctrlPr>
                          <a:rPr lang="en-AU" altLang="en-US" sz="2400" i="1" smtClean="0">
                            <a:latin typeface="Cambria Math" panose="02040503050406030204" pitchFamily="18" charset="0"/>
                          </a:rPr>
                        </m:ctrlPr>
                      </m:accPr>
                      <m:e>
                        <m:r>
                          <a:rPr lang="en-AU" altLang="en-US" sz="2400" b="0" i="1" smtClean="0">
                            <a:latin typeface="Cambria Math"/>
                          </a:rPr>
                          <m:t>𝑋</m:t>
                        </m:r>
                      </m:e>
                    </m:acc>
                  </m:oMath>
                </a14:m>
                <a:r>
                  <a:rPr lang="en-AU" altLang="en-US" sz="2400" dirty="0">
                    <a:latin typeface="Trebuchet MS" pitchFamily="34" charset="0"/>
                  </a:rPr>
                  <a:t> &lt; 177.57. </a:t>
                </a:r>
                <a:endParaRPr lang="el-GR" altLang="en-US" sz="2400" dirty="0">
                  <a:latin typeface="Trebuchet MS" pitchFamily="34" charset="0"/>
                </a:endParaRPr>
              </a:p>
              <a:p>
                <a:pPr marL="0" indent="0" eaLnBrk="1" hangingPunct="1">
                  <a:buFontTx/>
                  <a:buNone/>
                </a:pPr>
                <a:endParaRPr lang="en-US" altLang="en-US" sz="2400" dirty="0">
                  <a:latin typeface="Trebuchet MS" pitchFamily="34" charset="0"/>
                </a:endParaRPr>
              </a:p>
            </p:txBody>
          </p:sp>
        </mc:Choice>
        <mc:Fallback xmlns="">
          <p:sp>
            <p:nvSpPr>
              <p:cNvPr id="167938" name="Rectangle 4"/>
              <p:cNvSpPr>
                <a:spLocks noGrp="1" noRot="1" noChangeAspect="1" noMove="1" noResize="1" noEditPoints="1" noAdjustHandles="1" noChangeArrowheads="1" noChangeShapeType="1" noTextEdit="1"/>
              </p:cNvSpPr>
              <p:nvPr>
                <p:ph type="body" sz="half" idx="1"/>
              </p:nvPr>
            </p:nvSpPr>
            <p:spPr>
              <a:xfrm>
                <a:off x="241300" y="1171575"/>
                <a:ext cx="8674100" cy="4314825"/>
              </a:xfrm>
              <a:blipFill rotWithShape="1">
                <a:blip r:embed="rId5" cstate="print"/>
                <a:stretch>
                  <a:fillRect l="-1124" t="-1130" b="-5508"/>
                </a:stretch>
              </a:blipFill>
            </p:spPr>
            <p:txBody>
              <a:bodyPr/>
              <a:lstStyle/>
              <a:p>
                <a:r>
                  <a:rPr lang="en-AU">
                    <a:noFill/>
                  </a:rPr>
                  <a:t> </a:t>
                </a:r>
              </a:p>
            </p:txBody>
          </p:sp>
        </mc:Fallback>
      </mc:AlternateContent>
      <p:graphicFrame>
        <p:nvGraphicFramePr>
          <p:cNvPr id="167939" name="Object 14"/>
          <p:cNvGraphicFramePr>
            <a:graphicFrameLocks noGrp="1" noChangeAspect="1"/>
          </p:cNvGraphicFramePr>
          <p:nvPr>
            <p:ph sz="half" idx="2"/>
            <p:extLst>
              <p:ext uri="{D42A27DB-BD31-4B8C-83A1-F6EECF244321}">
                <p14:modId xmlns:p14="http://schemas.microsoft.com/office/powerpoint/2010/main" val="3712751526"/>
              </p:ext>
            </p:extLst>
          </p:nvPr>
        </p:nvGraphicFramePr>
        <p:xfrm>
          <a:off x="1679576" y="4111477"/>
          <a:ext cx="3860722" cy="901699"/>
        </p:xfrm>
        <a:graphic>
          <a:graphicData uri="http://schemas.openxmlformats.org/presentationml/2006/ole">
            <mc:AlternateContent xmlns:mc="http://schemas.openxmlformats.org/markup-compatibility/2006">
              <mc:Choice xmlns:v="urn:schemas-microsoft-com:vml" Requires="v">
                <p:oleObj spid="_x0000_s168046" name="Equation" r:id="rId6" imgW="1739900" imgH="406400" progId="Equation.DSMT4">
                  <p:embed/>
                </p:oleObj>
              </mc:Choice>
              <mc:Fallback>
                <p:oleObj name="Equation" r:id="rId6" imgW="1739900" imgH="406400" progId="Equation.DSMT4">
                  <p:embed/>
                  <p:pic>
                    <p:nvPicPr>
                      <p:cNvPr id="0" name="Picture 87"/>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9576" y="4111477"/>
                        <a:ext cx="3860722" cy="9016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85</a:t>
            </a:fld>
            <a:endParaRPr lang="en-AU" altLang="en-US" sz="1400" b="1" baseline="0" dirty="0">
              <a:latin typeface="Trebuchet MS" pitchFamily="34" charset="0"/>
            </a:endParaRPr>
          </a:p>
        </p:txBody>
      </p:sp>
    </p:spTree>
    <p:custDataLst>
      <p:tags r:id="rId2"/>
    </p:custData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9985" name="Object 7"/>
          <p:cNvGraphicFramePr>
            <a:graphicFrameLocks noGrp="1" noChangeAspect="1"/>
          </p:cNvGraphicFramePr>
          <p:nvPr>
            <p:ph idx="1"/>
            <p:extLst>
              <p:ext uri="{D42A27DB-BD31-4B8C-83A1-F6EECF244321}">
                <p14:modId xmlns:p14="http://schemas.microsoft.com/office/powerpoint/2010/main" val="1143095968"/>
              </p:ext>
            </p:extLst>
          </p:nvPr>
        </p:nvGraphicFramePr>
        <p:xfrm>
          <a:off x="1042988" y="2728913"/>
          <a:ext cx="3589337" cy="2230437"/>
        </p:xfrm>
        <a:graphic>
          <a:graphicData uri="http://schemas.openxmlformats.org/presentationml/2006/ole">
            <mc:AlternateContent xmlns:mc="http://schemas.openxmlformats.org/markup-compatibility/2006">
              <mc:Choice xmlns:v="urn:schemas-microsoft-com:vml" Requires="v">
                <p:oleObj spid="_x0000_s170093" name="Equation" r:id="rId5" imgW="1777680" imgH="1104840" progId="Equation.DSMT4">
                  <p:embed/>
                </p:oleObj>
              </mc:Choice>
              <mc:Fallback>
                <p:oleObj name="Equation" r:id="rId5" imgW="1777680" imgH="1104840" progId="Equation.DSMT4">
                  <p:embed/>
                  <p:pic>
                    <p:nvPicPr>
                      <p:cNvPr id="0" name="Picture 85"/>
                      <p:cNvPicPr>
                        <a:picLocks noGrp="1" noChangeAspect="1" noChangeArrowheads="1"/>
                      </p:cNvPicPr>
                      <p:nvPr/>
                    </p:nvPicPr>
                    <p:blipFill>
                      <a:blip r:embed="rId6"/>
                      <a:srcRect/>
                      <a:stretch>
                        <a:fillRect/>
                      </a:stretch>
                    </p:blipFill>
                    <p:spPr bwMode="auto">
                      <a:xfrm>
                        <a:off x="1042988" y="2728913"/>
                        <a:ext cx="3589337" cy="2230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9986" name="Text Box 9"/>
          <p:cNvSpPr txBox="1">
            <a:spLocks noChangeArrowheads="1"/>
          </p:cNvSpPr>
          <p:nvPr/>
        </p:nvSpPr>
        <p:spPr bwMode="auto">
          <a:xfrm>
            <a:off x="323528" y="980728"/>
            <a:ext cx="82804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just"/>
            <a:r>
              <a:rPr lang="en-US" altLang="en-US" baseline="0" dirty="0">
                <a:latin typeface="Trebuchet MS" pitchFamily="34" charset="0"/>
              </a:rPr>
              <a:t>Now let us calculate the value of </a:t>
            </a:r>
            <a:r>
              <a:rPr lang="en-US" altLang="en-US" baseline="0" dirty="0">
                <a:latin typeface="Trebuchet MS" pitchFamily="34" charset="0"/>
                <a:sym typeface="Symbol"/>
              </a:rPr>
              <a:t></a:t>
            </a:r>
            <a:r>
              <a:rPr lang="en-US" altLang="en-US" baseline="0" dirty="0">
                <a:latin typeface="Trebuchet MS" pitchFamily="34" charset="0"/>
              </a:rPr>
              <a:t> (when μ = 180 as before), for </a:t>
            </a:r>
            <a:r>
              <a:rPr lang="en-US" altLang="en-US" baseline="0" dirty="0">
                <a:latin typeface="Trebuchet MS" pitchFamily="34" charset="0"/>
                <a:sym typeface="Symbol"/>
              </a:rPr>
              <a:t></a:t>
            </a:r>
            <a:r>
              <a:rPr lang="en-US" altLang="en-US" baseline="0" dirty="0">
                <a:latin typeface="Trebuchet MS" pitchFamily="34" charset="0"/>
              </a:rPr>
              <a:t> = 0.01</a:t>
            </a:r>
            <a:r>
              <a:rPr lang="en-US" altLang="en-US" dirty="0">
                <a:latin typeface="Trebuchet MS" pitchFamily="34" charset="0"/>
              </a:rPr>
              <a:t>.</a:t>
            </a:r>
          </a:p>
          <a:p>
            <a:pPr algn="just"/>
            <a:endParaRPr lang="en-US" altLang="en-US" baseline="0" dirty="0">
              <a:latin typeface="Trebuchet MS" pitchFamily="34" charset="0"/>
            </a:endParaRPr>
          </a:p>
          <a:p>
            <a:pPr algn="just"/>
            <a:r>
              <a:rPr lang="en-US" altLang="en-US" baseline="0" dirty="0">
                <a:latin typeface="Trebuchet MS" pitchFamily="34" charset="0"/>
              </a:rPr>
              <a:t>Probability of a Type II error:</a:t>
            </a:r>
          </a:p>
          <a:p>
            <a:pPr algn="just"/>
            <a:endParaRPr lang="en-US" altLang="en-US" baseline="0" dirty="0">
              <a:latin typeface="Trebuchet MS" pitchFamily="34" charset="0"/>
            </a:endParaRPr>
          </a:p>
          <a:p>
            <a:pPr algn="just"/>
            <a:endParaRPr lang="en-US" altLang="en-US" baseline="0" dirty="0">
              <a:latin typeface="Trebuchet MS" pitchFamily="34" charset="0"/>
            </a:endParaRPr>
          </a:p>
          <a:p>
            <a:pPr algn="just"/>
            <a:endParaRPr lang="en-US" altLang="en-US" baseline="0" dirty="0">
              <a:latin typeface="Trebuchet MS" pitchFamily="34" charset="0"/>
            </a:endParaRPr>
          </a:p>
          <a:p>
            <a:pPr algn="just"/>
            <a:endParaRPr lang="en-US" altLang="en-US" baseline="0" dirty="0">
              <a:latin typeface="Trebuchet MS" pitchFamily="34" charset="0"/>
            </a:endParaRPr>
          </a:p>
          <a:p>
            <a:pPr algn="just"/>
            <a:endParaRPr lang="en-US" altLang="en-US" baseline="0" dirty="0">
              <a:latin typeface="Trebuchet MS" pitchFamily="34" charset="0"/>
            </a:endParaRPr>
          </a:p>
          <a:p>
            <a:pPr algn="just"/>
            <a:endParaRPr lang="en-US" altLang="en-US" baseline="0" dirty="0">
              <a:latin typeface="Trebuchet MS" pitchFamily="34" charset="0"/>
            </a:endParaRPr>
          </a:p>
          <a:p>
            <a:pPr algn="just"/>
            <a:endParaRPr lang="en-US" altLang="en-US" baseline="0" dirty="0">
              <a:latin typeface="Trebuchet MS" pitchFamily="34" charset="0"/>
            </a:endParaRPr>
          </a:p>
          <a:p>
            <a:pPr algn="just"/>
            <a:r>
              <a:rPr lang="en-US" altLang="en-US" baseline="0" dirty="0">
                <a:latin typeface="Trebuchet MS" pitchFamily="34" charset="0"/>
              </a:rPr>
              <a:t>When we decrease </a:t>
            </a:r>
            <a:r>
              <a:rPr lang="en-US" altLang="en-US" baseline="0" dirty="0">
                <a:latin typeface="Trebuchet MS" pitchFamily="34" charset="0"/>
                <a:sym typeface="Symbol"/>
              </a:rPr>
              <a:t></a:t>
            </a:r>
            <a:r>
              <a:rPr lang="en-US" altLang="en-US" baseline="0" dirty="0">
                <a:latin typeface="Trebuchet MS" pitchFamily="34" charset="0"/>
              </a:rPr>
              <a:t> from 0.05 to 0.01, the value of </a:t>
            </a:r>
            <a:r>
              <a:rPr lang="en-US" altLang="en-US" baseline="0" dirty="0">
                <a:latin typeface="Trebuchet MS" pitchFamily="34" charset="0"/>
                <a:sym typeface="Symbol"/>
              </a:rPr>
              <a:t></a:t>
            </a:r>
            <a:r>
              <a:rPr lang="en-US" altLang="en-US" baseline="0" dirty="0">
                <a:latin typeface="Trebuchet MS" pitchFamily="34" charset="0"/>
              </a:rPr>
              <a:t> has increased from 0.0764 to 0.2266.</a:t>
            </a:r>
          </a:p>
        </p:txBody>
      </p:sp>
      <p:sp>
        <p:nvSpPr>
          <p:cNvPr id="169988" name="Rectangle 3"/>
          <p:cNvSpPr txBox="1">
            <a:spLocks noChangeArrowheads="1"/>
          </p:cNvSpPr>
          <p:nvPr/>
        </p:nvSpPr>
        <p:spPr bwMode="auto">
          <a:xfrm>
            <a:off x="250825" y="201613"/>
            <a:ext cx="876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sz="2400" baseline="-25000">
                <a:solidFill>
                  <a:schemeClr val="tx1"/>
                </a:solidFill>
                <a:latin typeface="Times" charset="0"/>
                <a:ea typeface="MS PGothic" pitchFamily="34" charset="-128"/>
              </a:defRPr>
            </a:lvl1pPr>
            <a:lvl2pPr marL="742950" indent="-285750" defTabSz="457200">
              <a:defRPr sz="2400" baseline="-25000">
                <a:solidFill>
                  <a:schemeClr val="tx1"/>
                </a:solidFill>
                <a:latin typeface="Times" charset="0"/>
                <a:ea typeface="MS PGothic" pitchFamily="34" charset="-128"/>
              </a:defRPr>
            </a:lvl2pPr>
            <a:lvl3pPr marL="1143000" indent="-228600" defTabSz="457200">
              <a:defRPr sz="2400" baseline="-25000">
                <a:solidFill>
                  <a:schemeClr val="tx1"/>
                </a:solidFill>
                <a:latin typeface="Times" charset="0"/>
                <a:ea typeface="MS PGothic" pitchFamily="34" charset="-128"/>
              </a:defRPr>
            </a:lvl3pPr>
            <a:lvl4pPr marL="1600200" indent="-228600" defTabSz="457200">
              <a:defRPr sz="2400" baseline="-25000">
                <a:solidFill>
                  <a:schemeClr val="tx1"/>
                </a:solidFill>
                <a:latin typeface="Times" charset="0"/>
                <a:ea typeface="MS PGothic" pitchFamily="34" charset="-128"/>
              </a:defRPr>
            </a:lvl4pPr>
            <a:lvl5pPr marL="2057400" indent="-228600" defTabSz="457200">
              <a:defRPr sz="2400" baseline="-25000">
                <a:solidFill>
                  <a:schemeClr val="tx1"/>
                </a:solidFill>
                <a:latin typeface="Times" charset="0"/>
                <a:ea typeface="MS PGothic" pitchFamily="34" charset="-128"/>
              </a:defRPr>
            </a:lvl5pPr>
            <a:lvl6pPr marL="25146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just"/>
            <a:r>
              <a:rPr lang="en-US" altLang="en-US" sz="3600" baseline="0" dirty="0">
                <a:solidFill>
                  <a:srgbClr val="EA0088"/>
                </a:solidFill>
                <a:latin typeface="Trebuchet MS" pitchFamily="34" charset="0"/>
                <a:cs typeface="Arial" pitchFamily="34" charset="0"/>
              </a:rPr>
              <a:t>Effects on </a:t>
            </a:r>
            <a:r>
              <a:rPr lang="el-GR" altLang="en-US" sz="3600" baseline="0" dirty="0">
                <a:solidFill>
                  <a:srgbClr val="EA0088"/>
                </a:solidFill>
                <a:latin typeface="Trebuchet MS" pitchFamily="34" charset="0"/>
                <a:cs typeface="Arial" pitchFamily="34" charset="0"/>
                <a:sym typeface="Symbol"/>
              </a:rPr>
              <a:t></a:t>
            </a:r>
            <a:r>
              <a:rPr lang="en-US" altLang="en-US" sz="3600" baseline="0" dirty="0">
                <a:solidFill>
                  <a:srgbClr val="EA0088"/>
                </a:solidFill>
                <a:latin typeface="Trebuchet MS" pitchFamily="34" charset="0"/>
                <a:cs typeface="Arial" pitchFamily="34" charset="0"/>
              </a:rPr>
              <a:t> of changing </a:t>
            </a:r>
            <a:r>
              <a:rPr lang="en-US" altLang="en-US" sz="3600" baseline="0" dirty="0">
                <a:solidFill>
                  <a:srgbClr val="EA0088"/>
                </a:solidFill>
                <a:latin typeface="Trebuchet MS" pitchFamily="34" charset="0"/>
                <a:cs typeface="Arial" pitchFamily="34" charset="0"/>
                <a:sym typeface="Symbol" pitchFamily="18" charset="2"/>
              </a:rPr>
              <a:t>…</a:t>
            </a:r>
            <a:r>
              <a:rPr lang="en-US" altLang="en-US" sz="3600" baseline="0" dirty="0">
                <a:solidFill>
                  <a:srgbClr val="EA0088"/>
                </a:solidFill>
                <a:latin typeface="Trebuchet MS" pitchFamily="34" charset="0"/>
                <a:cs typeface="Arial" pitchFamily="34" charset="0"/>
              </a:rPr>
              <a:t> </a:t>
            </a: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86</a:t>
            </a:fld>
            <a:endParaRPr lang="en-AU" altLang="en-US" sz="1400" b="1" baseline="0" dirty="0">
              <a:latin typeface="Trebuchet MS" pitchFamily="34" charset="0"/>
            </a:endParaRPr>
          </a:p>
        </p:txBody>
      </p:sp>
    </p:spTree>
    <p:custDataLst>
      <p:tags r:id="rId2"/>
    </p:custData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3"/>
          <p:cNvSpPr>
            <a:spLocks noGrp="1" noChangeArrowheads="1"/>
          </p:cNvSpPr>
          <p:nvPr>
            <p:ph idx="1"/>
          </p:nvPr>
        </p:nvSpPr>
        <p:spPr>
          <a:xfrm>
            <a:off x="395288" y="981075"/>
            <a:ext cx="8507412" cy="3903663"/>
          </a:xfrm>
        </p:spPr>
        <p:txBody>
          <a:bodyPr/>
          <a:lstStyle/>
          <a:p>
            <a:pPr marL="0" indent="0" algn="just" eaLnBrk="1" hangingPunct="1">
              <a:spcAft>
                <a:spcPts val="1200"/>
              </a:spcAft>
              <a:buFontTx/>
              <a:buNone/>
            </a:pPr>
            <a:r>
              <a:rPr lang="en-US" altLang="en-US" sz="2400" dirty="0">
                <a:solidFill>
                  <a:schemeClr val="tx1">
                    <a:lumMod val="75000"/>
                    <a:lumOff val="25000"/>
                  </a:schemeClr>
                </a:solidFill>
                <a:latin typeface="Trebuchet MS" pitchFamily="34" charset="0"/>
              </a:rPr>
              <a:t>Decreasing the significance level </a:t>
            </a:r>
            <a:r>
              <a:rPr lang="en-US" altLang="en-US" sz="2400" dirty="0">
                <a:solidFill>
                  <a:schemeClr val="tx1">
                    <a:lumMod val="75000"/>
                    <a:lumOff val="25000"/>
                  </a:schemeClr>
                </a:solidFill>
                <a:latin typeface="Trebuchet MS" pitchFamily="34" charset="0"/>
                <a:sym typeface="Symbol" pitchFamily="18" charset="2"/>
              </a:rPr>
              <a:t></a:t>
            </a:r>
            <a:r>
              <a:rPr lang="en-US" altLang="en-US" sz="2400" dirty="0">
                <a:solidFill>
                  <a:schemeClr val="tx1">
                    <a:lumMod val="75000"/>
                    <a:lumOff val="25000"/>
                  </a:schemeClr>
                </a:solidFill>
                <a:latin typeface="Trebuchet MS" pitchFamily="34" charset="0"/>
              </a:rPr>
              <a:t> increases the value of </a:t>
            </a:r>
            <a:r>
              <a:rPr lang="en-US" altLang="en-US" sz="2400" dirty="0">
                <a:solidFill>
                  <a:schemeClr val="tx1">
                    <a:lumMod val="75000"/>
                    <a:lumOff val="25000"/>
                  </a:schemeClr>
                </a:solidFill>
                <a:latin typeface="Trebuchet MS" pitchFamily="34" charset="0"/>
                <a:sym typeface="Symbol"/>
              </a:rPr>
              <a:t></a:t>
            </a:r>
            <a:r>
              <a:rPr lang="en-US" altLang="en-US" sz="2400" i="1" dirty="0">
                <a:solidFill>
                  <a:schemeClr val="tx1">
                    <a:lumMod val="75000"/>
                    <a:lumOff val="25000"/>
                  </a:schemeClr>
                </a:solidFill>
                <a:latin typeface="Trebuchet MS" pitchFamily="34" charset="0"/>
              </a:rPr>
              <a:t> </a:t>
            </a:r>
            <a:r>
              <a:rPr lang="en-US" altLang="en-US" sz="2400" dirty="0">
                <a:solidFill>
                  <a:schemeClr val="tx1">
                    <a:lumMod val="75000"/>
                    <a:lumOff val="25000"/>
                  </a:schemeClr>
                </a:solidFill>
                <a:latin typeface="Trebuchet MS" pitchFamily="34" charset="0"/>
              </a:rPr>
              <a:t>and vice versa.</a:t>
            </a:r>
          </a:p>
          <a:p>
            <a:pPr marL="0" indent="0" algn="just" eaLnBrk="1" hangingPunct="1">
              <a:buFontTx/>
              <a:buNone/>
            </a:pPr>
            <a:r>
              <a:rPr lang="en-US" altLang="en-US" sz="2400" dirty="0">
                <a:latin typeface="Trebuchet MS" pitchFamily="34" charset="0"/>
              </a:rPr>
              <a:t>Consider this diagram again. Shifting the critical value line to the right (to decrease </a:t>
            </a:r>
            <a:r>
              <a:rPr lang="en-US" altLang="en-US" sz="2400" dirty="0">
                <a:latin typeface="Trebuchet MS" pitchFamily="34" charset="0"/>
                <a:sym typeface="Symbol" pitchFamily="18" charset="2"/>
              </a:rPr>
              <a:t></a:t>
            </a:r>
            <a:r>
              <a:rPr lang="en-US" altLang="en-US" sz="2400" dirty="0">
                <a:latin typeface="Trebuchet MS" pitchFamily="34" charset="0"/>
              </a:rPr>
              <a:t>) will mean a larger area under the lower curve for </a:t>
            </a:r>
            <a:r>
              <a:rPr lang="en-US" altLang="en-US" sz="2400" dirty="0">
                <a:latin typeface="Trebuchet MS" pitchFamily="34" charset="0"/>
                <a:sym typeface="Symbol"/>
              </a:rPr>
              <a:t></a:t>
            </a:r>
            <a:r>
              <a:rPr lang="en-US" altLang="en-US" sz="2400" dirty="0">
                <a:latin typeface="Trebuchet MS" pitchFamily="34" charset="0"/>
              </a:rPr>
              <a:t>… (and vice versa)</a:t>
            </a:r>
          </a:p>
        </p:txBody>
      </p:sp>
      <p:pic>
        <p:nvPicPr>
          <p:cNvPr id="172035"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0825" y="3357563"/>
            <a:ext cx="3529013"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2036"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19700" y="3284538"/>
            <a:ext cx="3509963"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2037" name="Oval 6"/>
          <p:cNvSpPr>
            <a:spLocks noChangeArrowheads="1"/>
          </p:cNvSpPr>
          <p:nvPr/>
        </p:nvSpPr>
        <p:spPr bwMode="auto">
          <a:xfrm>
            <a:off x="1763713" y="3716338"/>
            <a:ext cx="381000" cy="2286000"/>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172038" name="Line 7"/>
          <p:cNvSpPr>
            <a:spLocks noChangeShapeType="1"/>
          </p:cNvSpPr>
          <p:nvPr/>
        </p:nvSpPr>
        <p:spPr bwMode="auto">
          <a:xfrm>
            <a:off x="2195513" y="4581525"/>
            <a:ext cx="3276600" cy="0"/>
          </a:xfrm>
          <a:prstGeom prst="line">
            <a:avLst/>
          </a:prstGeom>
          <a:noFill/>
          <a:ln w="19050">
            <a:solidFill>
              <a:srgbClr val="00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172039" name="Rectangle 3"/>
          <p:cNvSpPr txBox="1">
            <a:spLocks noChangeArrowheads="1"/>
          </p:cNvSpPr>
          <p:nvPr/>
        </p:nvSpPr>
        <p:spPr bwMode="auto">
          <a:xfrm>
            <a:off x="381000" y="304800"/>
            <a:ext cx="876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sz="2400" baseline="-25000">
                <a:solidFill>
                  <a:schemeClr val="tx1"/>
                </a:solidFill>
                <a:latin typeface="Times" charset="0"/>
                <a:ea typeface="MS PGothic" pitchFamily="34" charset="-128"/>
              </a:defRPr>
            </a:lvl1pPr>
            <a:lvl2pPr marL="742950" indent="-285750" defTabSz="457200">
              <a:defRPr sz="2400" baseline="-25000">
                <a:solidFill>
                  <a:schemeClr val="tx1"/>
                </a:solidFill>
                <a:latin typeface="Times" charset="0"/>
                <a:ea typeface="MS PGothic" pitchFamily="34" charset="-128"/>
              </a:defRPr>
            </a:lvl2pPr>
            <a:lvl3pPr marL="1143000" indent="-228600" defTabSz="457200">
              <a:defRPr sz="2400" baseline="-25000">
                <a:solidFill>
                  <a:schemeClr val="tx1"/>
                </a:solidFill>
                <a:latin typeface="Times" charset="0"/>
                <a:ea typeface="MS PGothic" pitchFamily="34" charset="-128"/>
              </a:defRPr>
            </a:lvl3pPr>
            <a:lvl4pPr marL="1600200" indent="-228600" defTabSz="457200">
              <a:defRPr sz="2400" baseline="-25000">
                <a:solidFill>
                  <a:schemeClr val="tx1"/>
                </a:solidFill>
                <a:latin typeface="Times" charset="0"/>
                <a:ea typeface="MS PGothic" pitchFamily="34" charset="-128"/>
              </a:defRPr>
            </a:lvl4pPr>
            <a:lvl5pPr marL="2057400" indent="-228600" defTabSz="457200">
              <a:defRPr sz="2400" baseline="-25000">
                <a:solidFill>
                  <a:schemeClr val="tx1"/>
                </a:solidFill>
                <a:latin typeface="Times" charset="0"/>
                <a:ea typeface="MS PGothic" pitchFamily="34" charset="-128"/>
              </a:defRPr>
            </a:lvl5pPr>
            <a:lvl6pPr marL="25146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just"/>
            <a:r>
              <a:rPr lang="en-US" altLang="en-US" sz="3600" baseline="0" dirty="0">
                <a:solidFill>
                  <a:srgbClr val="EA0088"/>
                </a:solidFill>
                <a:latin typeface="Trebuchet MS" pitchFamily="34" charset="0"/>
                <a:cs typeface="Arial" pitchFamily="34" charset="0"/>
              </a:rPr>
              <a:t>Effects on </a:t>
            </a:r>
            <a:r>
              <a:rPr lang="en-US" altLang="en-US" sz="3600" baseline="0" dirty="0">
                <a:solidFill>
                  <a:srgbClr val="EA0088"/>
                </a:solidFill>
                <a:latin typeface="Trebuchet MS" pitchFamily="34" charset="0"/>
                <a:cs typeface="Arial" pitchFamily="34" charset="0"/>
                <a:sym typeface="Symbol"/>
              </a:rPr>
              <a:t></a:t>
            </a:r>
            <a:r>
              <a:rPr lang="en-US" altLang="en-US" sz="3600" baseline="0" dirty="0">
                <a:solidFill>
                  <a:srgbClr val="EA0088"/>
                </a:solidFill>
                <a:latin typeface="Trebuchet MS" pitchFamily="34" charset="0"/>
                <a:cs typeface="Arial" pitchFamily="34" charset="0"/>
              </a:rPr>
              <a:t> of changing </a:t>
            </a:r>
            <a:r>
              <a:rPr lang="en-US" altLang="en-US" sz="3600" baseline="0" dirty="0">
                <a:solidFill>
                  <a:srgbClr val="EA0088"/>
                </a:solidFill>
                <a:latin typeface="Trebuchet MS" pitchFamily="34" charset="0"/>
                <a:cs typeface="Arial" pitchFamily="34" charset="0"/>
                <a:sym typeface="Symbol" pitchFamily="18" charset="2"/>
              </a:rPr>
              <a:t>…</a:t>
            </a:r>
            <a:r>
              <a:rPr lang="en-US" altLang="en-US" sz="3600" baseline="0" dirty="0">
                <a:solidFill>
                  <a:srgbClr val="EA0088"/>
                </a:solidFill>
                <a:latin typeface="Trebuchet MS" pitchFamily="34" charset="0"/>
                <a:cs typeface="Arial" pitchFamily="34" charset="0"/>
              </a:rPr>
              <a:t> </a:t>
            </a:r>
          </a:p>
        </p:txBody>
      </p:sp>
      <p:sp>
        <p:nvSpPr>
          <p:cNvPr id="9"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87</a:t>
            </a:fld>
            <a:endParaRPr lang="en-AU" altLang="en-US" sz="1400" b="1" baseline="0" dirty="0">
              <a:latin typeface="Trebuchet MS" pitchFamily="34" charset="0"/>
            </a:endParaRPr>
          </a:p>
        </p:txBody>
      </p:sp>
    </p:spTree>
    <p:custDataLst>
      <p:tags r:id="rId1"/>
    </p:custData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4"/>
          <p:cNvSpPr>
            <a:spLocks noGrp="1" noChangeArrowheads="1"/>
          </p:cNvSpPr>
          <p:nvPr>
            <p:ph type="title"/>
          </p:nvPr>
        </p:nvSpPr>
        <p:spPr bwMode="auto">
          <a:xfrm>
            <a:off x="395288" y="333375"/>
            <a:ext cx="7772400" cy="588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algn="just" fontAlgn="base">
              <a:spcAft>
                <a:spcPct val="0"/>
              </a:spcAft>
            </a:pPr>
            <a:r>
              <a:rPr altLang="en-US" sz="3600" cap="none" dirty="0">
                <a:solidFill>
                  <a:srgbClr val="EA0088"/>
                </a:solidFill>
                <a:latin typeface="Trebuchet MS" pitchFamily="34" charset="0"/>
                <a:ea typeface="MS PGothic" pitchFamily="34" charset="-128"/>
              </a:rPr>
              <a:t>Judging the test</a:t>
            </a:r>
          </a:p>
        </p:txBody>
      </p:sp>
      <p:sp>
        <p:nvSpPr>
          <p:cNvPr id="174082" name="Rectangle 5"/>
          <p:cNvSpPr>
            <a:spLocks noGrp="1" noChangeArrowheads="1"/>
          </p:cNvSpPr>
          <p:nvPr>
            <p:ph idx="1"/>
          </p:nvPr>
        </p:nvSpPr>
        <p:spPr>
          <a:xfrm>
            <a:off x="539750" y="1196975"/>
            <a:ext cx="8064500" cy="4679950"/>
          </a:xfrm>
        </p:spPr>
        <p:txBody>
          <a:bodyPr/>
          <a:lstStyle/>
          <a:p>
            <a:pPr marL="0" indent="0" algn="just" eaLnBrk="1" hangingPunct="1">
              <a:buFontTx/>
              <a:buNone/>
            </a:pPr>
            <a:r>
              <a:rPr lang="en-US" altLang="en-US" sz="2400" dirty="0">
                <a:latin typeface="Trebuchet MS" pitchFamily="34" charset="0"/>
              </a:rPr>
              <a:t>A statistical test of hypothesis is effectively defined by the </a:t>
            </a:r>
            <a:r>
              <a:rPr lang="en-US" altLang="en-US" sz="2400" dirty="0">
                <a:solidFill>
                  <a:schemeClr val="accent1"/>
                </a:solidFill>
                <a:latin typeface="Trebuchet MS" pitchFamily="34" charset="0"/>
              </a:rPr>
              <a:t>significance level (</a:t>
            </a:r>
            <a:r>
              <a:rPr lang="en-US" altLang="en-US" sz="2400" dirty="0">
                <a:solidFill>
                  <a:schemeClr val="accent1"/>
                </a:solidFill>
                <a:latin typeface="Trebuchet MS" pitchFamily="34" charset="0"/>
                <a:sym typeface="Symbol" pitchFamily="18" charset="2"/>
              </a:rPr>
              <a:t></a:t>
            </a:r>
            <a:r>
              <a:rPr lang="en-US" altLang="en-US" sz="2400" dirty="0">
                <a:solidFill>
                  <a:schemeClr val="accent1"/>
                </a:solidFill>
                <a:latin typeface="Trebuchet MS" pitchFamily="34" charset="0"/>
              </a:rPr>
              <a:t>) and the sample size (n), </a:t>
            </a:r>
            <a:r>
              <a:rPr lang="en-US" altLang="en-US" sz="2400" b="1" i="1" dirty="0">
                <a:solidFill>
                  <a:schemeClr val="accent1"/>
                </a:solidFill>
                <a:latin typeface="Trebuchet MS" pitchFamily="34" charset="0"/>
              </a:rPr>
              <a:t>both of which are selected</a:t>
            </a:r>
            <a:r>
              <a:rPr lang="en-US" altLang="en-US" sz="2400" dirty="0">
                <a:latin typeface="Trebuchet MS" pitchFamily="34" charset="0"/>
              </a:rPr>
              <a:t> by the statistics practitioner.</a:t>
            </a:r>
          </a:p>
          <a:p>
            <a:pPr marL="0" indent="0" eaLnBrk="1" hangingPunct="1">
              <a:buFontTx/>
              <a:buNone/>
            </a:pPr>
            <a:endParaRPr lang="en-US" altLang="en-US" sz="2400" dirty="0">
              <a:latin typeface="Trebuchet MS" pitchFamily="34" charset="0"/>
            </a:endParaRPr>
          </a:p>
          <a:p>
            <a:pPr marL="0" indent="0" algn="just" eaLnBrk="1" hangingPunct="1">
              <a:buFontTx/>
              <a:buNone/>
            </a:pPr>
            <a:r>
              <a:rPr lang="en-US" altLang="en-US" sz="2400" dirty="0">
                <a:latin typeface="Trebuchet MS" pitchFamily="34" charset="0"/>
              </a:rPr>
              <a:t>Therefore, if the probability of a Type II error (</a:t>
            </a:r>
            <a:r>
              <a:rPr lang="en-US" altLang="en-US" sz="2400" dirty="0">
                <a:latin typeface="Trebuchet MS" pitchFamily="34" charset="0"/>
                <a:sym typeface="Symbol"/>
              </a:rPr>
              <a:t></a:t>
            </a:r>
            <a:r>
              <a:rPr lang="en-US" altLang="en-US" sz="2400" dirty="0">
                <a:latin typeface="Trebuchet MS" pitchFamily="34" charset="0"/>
              </a:rPr>
              <a:t>)</a:t>
            </a:r>
            <a:r>
              <a:rPr lang="en-US" altLang="en-US" sz="2400" i="1" dirty="0">
                <a:latin typeface="Trebuchet MS" pitchFamily="34" charset="0"/>
              </a:rPr>
              <a:t> </a:t>
            </a:r>
            <a:r>
              <a:rPr lang="en-US" altLang="en-US" sz="2400" dirty="0">
                <a:latin typeface="Trebuchet MS" pitchFamily="34" charset="0"/>
              </a:rPr>
              <a:t> is judged to be too large, we can reduce it by</a:t>
            </a:r>
          </a:p>
          <a:p>
            <a:pPr marL="0" indent="0" eaLnBrk="1" hangingPunct="1">
              <a:buFontTx/>
              <a:buNone/>
            </a:pPr>
            <a:r>
              <a:rPr lang="en-US" altLang="en-US" sz="2400" b="1" dirty="0">
                <a:solidFill>
                  <a:srgbClr val="FF0000"/>
                </a:solidFill>
                <a:latin typeface="Trebuchet MS" pitchFamily="34" charset="0"/>
              </a:rPr>
              <a:t>	</a:t>
            </a:r>
            <a:r>
              <a:rPr lang="en-US" altLang="en-US" sz="2400" b="1" dirty="0">
                <a:solidFill>
                  <a:schemeClr val="tx1">
                    <a:lumMod val="75000"/>
                    <a:lumOff val="25000"/>
                  </a:schemeClr>
                </a:solidFill>
                <a:latin typeface="Trebuchet MS" pitchFamily="34" charset="0"/>
              </a:rPr>
              <a:t>increasing </a:t>
            </a:r>
            <a:r>
              <a:rPr lang="el-GR" altLang="en-US" sz="2400" b="1" i="1" dirty="0">
                <a:solidFill>
                  <a:schemeClr val="tx1">
                    <a:lumMod val="75000"/>
                    <a:lumOff val="25000"/>
                  </a:schemeClr>
                </a:solidFill>
                <a:latin typeface="Trebuchet MS" pitchFamily="34" charset="0"/>
                <a:sym typeface="Symbol" pitchFamily="18" charset="2"/>
              </a:rPr>
              <a:t></a:t>
            </a:r>
            <a:r>
              <a:rPr lang="en-US" altLang="en-US" sz="2400" b="1" dirty="0">
                <a:solidFill>
                  <a:schemeClr val="tx1">
                    <a:lumMod val="75000"/>
                    <a:lumOff val="25000"/>
                  </a:schemeClr>
                </a:solidFill>
                <a:latin typeface="Trebuchet MS" pitchFamily="34" charset="0"/>
              </a:rPr>
              <a:t>, </a:t>
            </a:r>
          </a:p>
          <a:p>
            <a:pPr marL="0" indent="0" eaLnBrk="1" hangingPunct="1">
              <a:buFontTx/>
              <a:buNone/>
            </a:pPr>
            <a:r>
              <a:rPr lang="en-US" altLang="en-US" sz="2400" b="1" dirty="0">
                <a:latin typeface="Trebuchet MS" pitchFamily="34" charset="0"/>
              </a:rPr>
              <a:t>and/or</a:t>
            </a:r>
          </a:p>
          <a:p>
            <a:pPr marL="0" indent="0" eaLnBrk="1" hangingPunct="1">
              <a:buFontTx/>
              <a:buNone/>
            </a:pPr>
            <a:r>
              <a:rPr lang="en-US" altLang="en-US" sz="2400" b="1" dirty="0">
                <a:solidFill>
                  <a:srgbClr val="00B050"/>
                </a:solidFill>
                <a:latin typeface="Trebuchet MS" pitchFamily="34" charset="0"/>
              </a:rPr>
              <a:t>	increasing the sample size, n</a:t>
            </a:r>
            <a:r>
              <a:rPr lang="en-US" altLang="en-US" sz="2400" dirty="0">
                <a:solidFill>
                  <a:srgbClr val="00B050"/>
                </a:solidFill>
                <a:latin typeface="Trebuchet MS" pitchFamily="34" charset="0"/>
              </a:rPr>
              <a:t>.</a:t>
            </a:r>
          </a:p>
          <a:p>
            <a:pPr marL="0" indent="0" eaLnBrk="1" hangingPunct="1">
              <a:buFontTx/>
              <a:buNone/>
            </a:pPr>
            <a:endParaRPr lang="en-US" altLang="en-US" sz="2400" dirty="0">
              <a:latin typeface="Trebuchet MS" pitchFamily="34" charset="0"/>
            </a:endParaRP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88</a:t>
            </a:fld>
            <a:endParaRPr lang="en-AU" altLang="en-US" sz="1400" b="1" baseline="0" dirty="0">
              <a:latin typeface="Trebuchet MS" pitchFamily="34" charset="0"/>
            </a:endParaRPr>
          </a:p>
        </p:txBody>
      </p:sp>
    </p:spTree>
    <p:custDataLst>
      <p:tags r:id="rId1"/>
    </p:custData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4"/>
          <p:cNvSpPr>
            <a:spLocks noGrp="1" noChangeArrowheads="1"/>
          </p:cNvSpPr>
          <p:nvPr>
            <p:ph type="title"/>
          </p:nvPr>
        </p:nvSpPr>
        <p:spPr bwMode="auto">
          <a:xfrm>
            <a:off x="395288" y="333375"/>
            <a:ext cx="7772400" cy="588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algn="just"/>
            <a:r>
              <a:rPr altLang="en-US" sz="3600" cap="none" dirty="0">
                <a:solidFill>
                  <a:srgbClr val="EA0088"/>
                </a:solidFill>
                <a:latin typeface="Trebuchet MS" pitchFamily="34" charset="0"/>
              </a:rPr>
              <a:t>Judging the test</a:t>
            </a:r>
            <a:r>
              <a:rPr lang="en-AU" altLang="en-US" sz="3600" cap="none" dirty="0">
                <a:solidFill>
                  <a:srgbClr val="EA0088"/>
                </a:solidFill>
                <a:latin typeface="Trebuchet MS" pitchFamily="34" charset="0"/>
              </a:rPr>
              <a:t>…</a:t>
            </a:r>
            <a:endParaRPr altLang="en-US" sz="3600" cap="none" dirty="0">
              <a:solidFill>
                <a:srgbClr val="EA0088"/>
              </a:solidFill>
              <a:latin typeface="Trebuchet MS" pitchFamily="34" charset="0"/>
            </a:endParaRPr>
          </a:p>
        </p:txBody>
      </p:sp>
      <p:sp>
        <p:nvSpPr>
          <p:cNvPr id="176130" name="Rectangle 3"/>
          <p:cNvSpPr>
            <a:spLocks noGrp="1" noChangeArrowheads="1"/>
          </p:cNvSpPr>
          <p:nvPr>
            <p:ph type="body" sz="half" idx="1"/>
          </p:nvPr>
        </p:nvSpPr>
        <p:spPr>
          <a:xfrm>
            <a:off x="468313" y="1052513"/>
            <a:ext cx="8369300" cy="4176712"/>
          </a:xfrm>
        </p:spPr>
        <p:txBody>
          <a:bodyPr/>
          <a:lstStyle/>
          <a:p>
            <a:pPr marL="0" indent="0" eaLnBrk="1" hangingPunct="1">
              <a:buFontTx/>
              <a:buNone/>
            </a:pPr>
            <a:r>
              <a:rPr lang="en-US" altLang="en-US" sz="2400" dirty="0">
                <a:latin typeface="Trebuchet MS" pitchFamily="34" charset="0"/>
              </a:rPr>
              <a:t>For example, suppose we increased n from a sample size of 400 account balances to 1,000 in Example 4.</a:t>
            </a:r>
          </a:p>
          <a:p>
            <a:pPr marL="0" indent="0" eaLnBrk="1" hangingPunct="1">
              <a:buFontTx/>
              <a:buNone/>
            </a:pPr>
            <a:endParaRPr lang="en-US" altLang="en-US" sz="2400" dirty="0">
              <a:latin typeface="Trebuchet MS" pitchFamily="34" charset="0"/>
            </a:endParaRPr>
          </a:p>
          <a:p>
            <a:pPr marL="0" indent="0" eaLnBrk="1" hangingPunct="1">
              <a:spcAft>
                <a:spcPts val="1200"/>
              </a:spcAft>
              <a:buFontTx/>
              <a:buNone/>
            </a:pPr>
            <a:r>
              <a:rPr lang="en-US" altLang="en-US" sz="2400" dirty="0">
                <a:solidFill>
                  <a:schemeClr val="tx1">
                    <a:lumMod val="75000"/>
                    <a:lumOff val="25000"/>
                  </a:schemeClr>
                </a:solidFill>
                <a:latin typeface="Trebuchet MS" pitchFamily="34" charset="0"/>
              </a:rPr>
              <a:t>Decision rule</a:t>
            </a:r>
            <a:r>
              <a:rPr lang="en-US" altLang="en-US" sz="2400" dirty="0">
                <a:latin typeface="Trebuchet MS" pitchFamily="34" charset="0"/>
              </a:rPr>
              <a:t>:</a:t>
            </a:r>
          </a:p>
          <a:p>
            <a:pPr marL="0" indent="0" eaLnBrk="1" hangingPunct="1">
              <a:buFontTx/>
              <a:buNone/>
            </a:pPr>
            <a:r>
              <a:rPr lang="en-US" altLang="en-US" sz="2400" dirty="0">
                <a:latin typeface="Trebuchet MS" pitchFamily="34" charset="0"/>
              </a:rPr>
              <a:t>Do not reject H</a:t>
            </a:r>
            <a:r>
              <a:rPr lang="en-US" altLang="en-US" sz="2400" baseline="-25000" dirty="0">
                <a:latin typeface="Trebuchet MS" pitchFamily="34" charset="0"/>
              </a:rPr>
              <a:t>0</a:t>
            </a:r>
            <a:r>
              <a:rPr lang="en-US" altLang="en-US" sz="2400" dirty="0">
                <a:latin typeface="Trebuchet MS" pitchFamily="34" charset="0"/>
              </a:rPr>
              <a:t> if z &lt; z</a:t>
            </a:r>
            <a:r>
              <a:rPr lang="en-US" altLang="en-US" sz="2400" baseline="-25000" dirty="0">
                <a:latin typeface="Trebuchet MS" pitchFamily="34" charset="0"/>
                <a:sym typeface="Symbol"/>
              </a:rPr>
              <a:t></a:t>
            </a:r>
            <a:r>
              <a:rPr lang="en-US" altLang="en-US" sz="2400" dirty="0">
                <a:latin typeface="Trebuchet MS" pitchFamily="34" charset="0"/>
              </a:rPr>
              <a:t> = z</a:t>
            </a:r>
            <a:r>
              <a:rPr lang="en-US" altLang="en-US" sz="2400" baseline="-25000" dirty="0">
                <a:latin typeface="Trebuchet MS" pitchFamily="34" charset="0"/>
              </a:rPr>
              <a:t>0.05</a:t>
            </a:r>
            <a:r>
              <a:rPr lang="en-US" altLang="en-US" sz="2400" dirty="0">
                <a:latin typeface="Trebuchet MS" pitchFamily="34" charset="0"/>
              </a:rPr>
              <a:t> = 1.645</a:t>
            </a:r>
            <a:endParaRPr lang="en-US" altLang="en-US" sz="2400" baseline="-25000" dirty="0">
              <a:latin typeface="Trebuchet MS" pitchFamily="34" charset="0"/>
            </a:endParaRPr>
          </a:p>
          <a:p>
            <a:pPr marL="0" indent="0" eaLnBrk="1" hangingPunct="1">
              <a:buFontTx/>
              <a:buNone/>
            </a:pPr>
            <a:endParaRPr lang="en-US" altLang="en-US" sz="2400" dirty="0">
              <a:latin typeface="Trebuchet MS" pitchFamily="34" charset="0"/>
            </a:endParaRPr>
          </a:p>
          <a:p>
            <a:pPr marL="0" indent="0" eaLnBrk="1" hangingPunct="1">
              <a:buFontTx/>
              <a:buNone/>
            </a:pPr>
            <a:r>
              <a:rPr lang="en-US" altLang="en-US" sz="2400" dirty="0">
                <a:latin typeface="Trebuchet MS" pitchFamily="34" charset="0"/>
              </a:rPr>
              <a:t>That is, </a:t>
            </a:r>
          </a:p>
          <a:p>
            <a:pPr marL="0" indent="0" eaLnBrk="1" hangingPunct="1">
              <a:buFontTx/>
              <a:buNone/>
            </a:pPr>
            <a:endParaRPr lang="en-US" altLang="en-US" sz="2400" dirty="0">
              <a:latin typeface="Trebuchet MS" pitchFamily="34" charset="0"/>
            </a:endParaRPr>
          </a:p>
          <a:p>
            <a:pPr marL="0" indent="0">
              <a:buNone/>
            </a:pPr>
            <a:r>
              <a:rPr lang="en-US" altLang="en-US" sz="2400" dirty="0">
                <a:latin typeface="Trebuchet MS" pitchFamily="34" charset="0"/>
              </a:rPr>
              <a:t>Hence, do not reject  H</a:t>
            </a:r>
            <a:r>
              <a:rPr lang="en-US" altLang="en-US" sz="2400" baseline="-25000" dirty="0">
                <a:latin typeface="Trebuchet MS" pitchFamily="34" charset="0"/>
              </a:rPr>
              <a:t>0</a:t>
            </a:r>
            <a:r>
              <a:rPr lang="en-US" altLang="en-US" sz="2400" dirty="0">
                <a:latin typeface="Trebuchet MS" pitchFamily="34" charset="0"/>
              </a:rPr>
              <a:t> if </a:t>
            </a:r>
          </a:p>
        </p:txBody>
      </p:sp>
      <p:graphicFrame>
        <p:nvGraphicFramePr>
          <p:cNvPr id="176131" name="Object 7"/>
          <p:cNvGraphicFramePr>
            <a:graphicFrameLocks noGrp="1" noChangeAspect="1"/>
          </p:cNvGraphicFramePr>
          <p:nvPr>
            <p:ph sz="half" idx="2"/>
            <p:extLst>
              <p:ext uri="{D42A27DB-BD31-4B8C-83A1-F6EECF244321}">
                <p14:modId xmlns:p14="http://schemas.microsoft.com/office/powerpoint/2010/main" val="3290873957"/>
              </p:ext>
            </p:extLst>
          </p:nvPr>
        </p:nvGraphicFramePr>
        <p:xfrm>
          <a:off x="1836738" y="3582988"/>
          <a:ext cx="4103687" cy="923925"/>
        </p:xfrm>
        <a:graphic>
          <a:graphicData uri="http://schemas.openxmlformats.org/presentationml/2006/ole">
            <mc:AlternateContent xmlns:mc="http://schemas.openxmlformats.org/markup-compatibility/2006">
              <mc:Choice xmlns:v="urn:schemas-microsoft-com:vml" Requires="v">
                <p:oleObj spid="_x0000_s176278" name="Equation" r:id="rId5" imgW="1917360" imgH="431640" progId="Equation.DSMT4">
                  <p:embed/>
                </p:oleObj>
              </mc:Choice>
              <mc:Fallback>
                <p:oleObj name="Equation" r:id="rId5" imgW="1917360" imgH="431640" progId="Equation.DSMT4">
                  <p:embed/>
                  <p:pic>
                    <p:nvPicPr>
                      <p:cNvPr id="0" name="Picture 102"/>
                      <p:cNvPicPr>
                        <a:picLocks noGrp="1" noChangeAspect="1" noChangeArrowheads="1"/>
                      </p:cNvPicPr>
                      <p:nvPr/>
                    </p:nvPicPr>
                    <p:blipFill>
                      <a:blip r:embed="rId6"/>
                      <a:srcRect/>
                      <a:stretch>
                        <a:fillRect/>
                      </a:stretch>
                    </p:blipFill>
                    <p:spPr bwMode="auto">
                      <a:xfrm>
                        <a:off x="1836738" y="3582988"/>
                        <a:ext cx="4103687" cy="92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89</a:t>
            </a:fld>
            <a:endParaRPr lang="en-AU" altLang="en-US" sz="1400" b="1" baseline="0" dirty="0">
              <a:latin typeface="Trebuchet MS" pitchFamily="34"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702991820"/>
              </p:ext>
            </p:extLst>
          </p:nvPr>
        </p:nvGraphicFramePr>
        <p:xfrm>
          <a:off x="4355976" y="4581128"/>
          <a:ext cx="1715484" cy="504056"/>
        </p:xfrm>
        <a:graphic>
          <a:graphicData uri="http://schemas.openxmlformats.org/presentationml/2006/ole">
            <mc:AlternateContent xmlns:mc="http://schemas.openxmlformats.org/markup-compatibility/2006">
              <mc:Choice xmlns:v="urn:schemas-microsoft-com:vml" Requires="v">
                <p:oleObj spid="_x0000_s176279" name="Equation" r:id="rId7" imgW="672808" imgH="215806" progId="Equation.DSMT4">
                  <p:embed/>
                </p:oleObj>
              </mc:Choice>
              <mc:Fallback>
                <p:oleObj name="Equation" r:id="rId7" imgW="672808" imgH="215806" progId="Equation.DSMT4">
                  <p:embed/>
                  <p:pic>
                    <p:nvPicPr>
                      <p:cNvPr id="0" name="Picture 10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5976" y="4581128"/>
                        <a:ext cx="1715484"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bwMode="auto">
          <a:xfrm>
            <a:off x="395288" y="347663"/>
            <a:ext cx="7772400" cy="719137"/>
          </a:xfrm>
        </p:spPr>
        <p:txBody>
          <a:bodyPr wrap="square" numCol="1" anchorCtr="0" compatLnSpc="1">
            <a:prstTxWarp prst="textNoShape">
              <a:avLst/>
            </a:prstTxWarp>
          </a:bodyPr>
          <a:lstStyle/>
          <a:p>
            <a:pPr algn="l" eaLnBrk="1" fontAlgn="base" hangingPunct="1">
              <a:spcAft>
                <a:spcPct val="0"/>
              </a:spcAft>
            </a:pPr>
            <a:r>
              <a:rPr altLang="en-US" sz="3200" cap="none" dirty="0">
                <a:solidFill>
                  <a:srgbClr val="EA0088"/>
                </a:solidFill>
                <a:latin typeface="Trebuchet MS" pitchFamily="34" charset="0"/>
                <a:ea typeface="MS PGothic" pitchFamily="34" charset="-128"/>
              </a:rPr>
              <a:t>In a criminal trial</a:t>
            </a:r>
          </a:p>
        </p:txBody>
      </p:sp>
      <p:sp>
        <p:nvSpPr>
          <p:cNvPr id="37890" name="Rectangle 3"/>
          <p:cNvSpPr>
            <a:spLocks noGrp="1" noChangeArrowheads="1"/>
          </p:cNvSpPr>
          <p:nvPr>
            <p:ph idx="1"/>
          </p:nvPr>
        </p:nvSpPr>
        <p:spPr>
          <a:xfrm>
            <a:off x="468313" y="1339850"/>
            <a:ext cx="8424862" cy="4968875"/>
          </a:xfrm>
        </p:spPr>
        <p:txBody>
          <a:bodyPr/>
          <a:lstStyle/>
          <a:p>
            <a:pPr marL="0" indent="0" algn="just" eaLnBrk="1" hangingPunct="1">
              <a:spcAft>
                <a:spcPts val="1200"/>
              </a:spcAft>
              <a:buFontTx/>
              <a:buNone/>
            </a:pPr>
            <a:r>
              <a:rPr lang="en-US" altLang="en-US" sz="2400" dirty="0">
                <a:latin typeface="Trebuchet MS" pitchFamily="34" charset="0"/>
              </a:rPr>
              <a:t>A criminal trial is an example of hypothesis testing without the statistics. </a:t>
            </a:r>
          </a:p>
          <a:p>
            <a:pPr marL="0" indent="0" algn="just">
              <a:spcAft>
                <a:spcPts val="600"/>
              </a:spcAft>
              <a:buNone/>
            </a:pPr>
            <a:r>
              <a:rPr lang="en-US" altLang="en-US" sz="2400" dirty="0">
                <a:solidFill>
                  <a:srgbClr val="00B050"/>
                </a:solidFill>
                <a:latin typeface="Trebuchet MS" pitchFamily="34" charset="0"/>
              </a:rPr>
              <a:t>In a criminal trial, a jury must decide whether the defendant is innocent or guilty based on the evidence presented at the court.</a:t>
            </a:r>
          </a:p>
          <a:p>
            <a:pPr marL="0" indent="0" algn="just">
              <a:spcAft>
                <a:spcPts val="600"/>
              </a:spcAft>
              <a:buNone/>
            </a:pPr>
            <a:r>
              <a:rPr lang="en-US" altLang="en-US" sz="2400" dirty="0">
                <a:latin typeface="Trebuchet MS" pitchFamily="34" charset="0"/>
              </a:rPr>
              <a:t>In a trial a jury must decide between two hypotheses, the null hypothesis H</a:t>
            </a:r>
            <a:r>
              <a:rPr lang="en-US" altLang="en-US" sz="2400" baseline="-25000" dirty="0">
                <a:latin typeface="Trebuchet MS" pitchFamily="34" charset="0"/>
              </a:rPr>
              <a:t>0</a:t>
            </a:r>
            <a:r>
              <a:rPr lang="en-US" altLang="en-US" sz="2400" dirty="0">
                <a:latin typeface="Trebuchet MS" pitchFamily="34" charset="0"/>
              </a:rPr>
              <a:t> is </a:t>
            </a:r>
          </a:p>
          <a:p>
            <a:pPr marL="0" indent="0" algn="just" eaLnBrk="1" hangingPunct="1">
              <a:spcAft>
                <a:spcPts val="600"/>
              </a:spcAft>
              <a:buFontTx/>
              <a:buNone/>
            </a:pPr>
            <a:r>
              <a:rPr lang="en-US" altLang="en-US" sz="2400" dirty="0">
                <a:latin typeface="Trebuchet MS" pitchFamily="34" charset="0"/>
              </a:rPr>
              <a:t>	</a:t>
            </a:r>
            <a:r>
              <a:rPr lang="en-US" altLang="en-US" sz="2400" dirty="0">
                <a:solidFill>
                  <a:schemeClr val="accent1"/>
                </a:solidFill>
                <a:latin typeface="Trebuchet MS" pitchFamily="34" charset="0"/>
              </a:rPr>
              <a:t>H</a:t>
            </a:r>
            <a:r>
              <a:rPr lang="en-US" altLang="en-US" sz="2400" baseline="-25000" dirty="0">
                <a:solidFill>
                  <a:schemeClr val="accent1"/>
                </a:solidFill>
                <a:latin typeface="Trebuchet MS" pitchFamily="34" charset="0"/>
              </a:rPr>
              <a:t>0</a:t>
            </a:r>
            <a:r>
              <a:rPr lang="en-US" altLang="en-US" sz="2400" dirty="0">
                <a:solidFill>
                  <a:schemeClr val="accent1"/>
                </a:solidFill>
                <a:latin typeface="Trebuchet MS" pitchFamily="34" charset="0"/>
              </a:rPr>
              <a:t>: The defendant is innocent.</a:t>
            </a:r>
          </a:p>
          <a:p>
            <a:pPr marL="0" indent="0" algn="just">
              <a:buNone/>
            </a:pPr>
            <a:r>
              <a:rPr lang="en-US" altLang="en-US" sz="2400" dirty="0">
                <a:latin typeface="Trebuchet MS" pitchFamily="34" charset="0"/>
              </a:rPr>
              <a:t>The alternative hypothesis H</a:t>
            </a:r>
            <a:r>
              <a:rPr lang="en-US" altLang="en-US" sz="2400" baseline="-25000" dirty="0">
                <a:latin typeface="Trebuchet MS" pitchFamily="34" charset="0"/>
              </a:rPr>
              <a:t>A</a:t>
            </a:r>
            <a:r>
              <a:rPr lang="en-US" altLang="en-US" sz="2400" dirty="0">
                <a:latin typeface="Trebuchet MS" pitchFamily="34" charset="0"/>
              </a:rPr>
              <a:t> is</a:t>
            </a:r>
          </a:p>
          <a:p>
            <a:pPr marL="0" indent="0" algn="just" eaLnBrk="1" hangingPunct="1">
              <a:spcAft>
                <a:spcPts val="1200"/>
              </a:spcAft>
              <a:buFontTx/>
              <a:buNone/>
            </a:pPr>
            <a:r>
              <a:rPr lang="en-US" altLang="en-US" sz="2400" dirty="0">
                <a:latin typeface="Trebuchet MS" pitchFamily="34" charset="0"/>
              </a:rPr>
              <a:t>    </a:t>
            </a:r>
            <a:r>
              <a:rPr lang="en-US" altLang="en-US" sz="2400" dirty="0">
                <a:solidFill>
                  <a:schemeClr val="accent1"/>
                </a:solidFill>
                <a:latin typeface="Trebuchet MS" pitchFamily="34" charset="0"/>
              </a:rPr>
              <a:t>	H</a:t>
            </a:r>
            <a:r>
              <a:rPr lang="en-US" altLang="en-US" sz="2400" baseline="-25000" dirty="0">
                <a:solidFill>
                  <a:schemeClr val="accent1"/>
                </a:solidFill>
                <a:latin typeface="Trebuchet MS" pitchFamily="34" charset="0"/>
              </a:rPr>
              <a:t>A</a:t>
            </a:r>
            <a:r>
              <a:rPr lang="en-US" altLang="en-US" sz="2400" dirty="0">
                <a:solidFill>
                  <a:schemeClr val="accent1"/>
                </a:solidFill>
                <a:latin typeface="Trebuchet MS" pitchFamily="34" charset="0"/>
              </a:rPr>
              <a:t>: The defendant is guilty.</a:t>
            </a:r>
          </a:p>
        </p:txBody>
      </p:sp>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9</a:t>
            </a:fld>
            <a:endParaRPr lang="en-AU" altLang="en-US" sz="1400" b="1" baseline="0" dirty="0">
              <a:latin typeface="Trebuchet MS" pitchFamily="34" charset="0"/>
            </a:endParaRPr>
          </a:p>
        </p:txBody>
      </p:sp>
    </p:spTree>
    <p:custDataLst>
      <p:tags r:id="rId1"/>
    </p:custData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4"/>
          <p:cNvSpPr>
            <a:spLocks noGrp="1" noChangeArrowheads="1"/>
          </p:cNvSpPr>
          <p:nvPr>
            <p:ph type="title"/>
          </p:nvPr>
        </p:nvSpPr>
        <p:spPr bwMode="auto">
          <a:xfrm>
            <a:off x="395288" y="333375"/>
            <a:ext cx="7772400" cy="588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algn="just"/>
            <a:r>
              <a:rPr altLang="en-US" sz="3600" cap="none" dirty="0">
                <a:solidFill>
                  <a:srgbClr val="EA0088"/>
                </a:solidFill>
                <a:latin typeface="Trebuchet MS" pitchFamily="34" charset="0"/>
              </a:rPr>
              <a:t>Judging the test</a:t>
            </a:r>
            <a:r>
              <a:rPr lang="en-AU" altLang="en-US" sz="3600" cap="none" dirty="0">
                <a:solidFill>
                  <a:srgbClr val="EA0088"/>
                </a:solidFill>
                <a:latin typeface="Trebuchet MS" pitchFamily="34" charset="0"/>
              </a:rPr>
              <a:t>…</a:t>
            </a:r>
            <a:endParaRPr altLang="en-US" sz="3600" cap="none" dirty="0">
              <a:solidFill>
                <a:srgbClr val="EA0088"/>
              </a:solidFill>
              <a:latin typeface="Trebuchet MS" pitchFamily="34" charset="0"/>
            </a:endParaRPr>
          </a:p>
        </p:txBody>
      </p:sp>
      <p:sp>
        <p:nvSpPr>
          <p:cNvPr id="178178" name="Rectangle 3"/>
          <p:cNvSpPr>
            <a:spLocks noGrp="1" noChangeArrowheads="1"/>
          </p:cNvSpPr>
          <p:nvPr>
            <p:ph type="body" sz="half" idx="1"/>
          </p:nvPr>
        </p:nvSpPr>
        <p:spPr>
          <a:xfrm>
            <a:off x="539750" y="1268413"/>
            <a:ext cx="8058150" cy="3889375"/>
          </a:xfrm>
        </p:spPr>
        <p:txBody>
          <a:bodyPr/>
          <a:lstStyle/>
          <a:p>
            <a:pPr marL="0" indent="0" eaLnBrk="1" hangingPunct="1">
              <a:buFontTx/>
              <a:buNone/>
            </a:pPr>
            <a:r>
              <a:rPr lang="en-US" altLang="en-US" sz="2400">
                <a:latin typeface="Trebuchet MS" pitchFamily="34" charset="0"/>
              </a:rPr>
              <a:t>Probability of a Type II error</a:t>
            </a:r>
          </a:p>
        </p:txBody>
      </p:sp>
      <p:graphicFrame>
        <p:nvGraphicFramePr>
          <p:cNvPr id="178179" name="Object 6"/>
          <p:cNvGraphicFramePr>
            <a:graphicFrameLocks noGrp="1" noChangeAspect="1"/>
          </p:cNvGraphicFramePr>
          <p:nvPr>
            <p:ph sz="half" idx="2"/>
            <p:extLst>
              <p:ext uri="{D42A27DB-BD31-4B8C-83A1-F6EECF244321}">
                <p14:modId xmlns:p14="http://schemas.microsoft.com/office/powerpoint/2010/main" val="2910507391"/>
              </p:ext>
            </p:extLst>
          </p:nvPr>
        </p:nvGraphicFramePr>
        <p:xfrm>
          <a:off x="1597025" y="2133600"/>
          <a:ext cx="3933825" cy="2500313"/>
        </p:xfrm>
        <a:graphic>
          <a:graphicData uri="http://schemas.openxmlformats.org/presentationml/2006/ole">
            <mc:AlternateContent xmlns:mc="http://schemas.openxmlformats.org/markup-compatibility/2006">
              <mc:Choice xmlns:v="urn:schemas-microsoft-com:vml" Requires="v">
                <p:oleObj spid="_x0000_s178284" name="Equation" r:id="rId5" imgW="1777680" imgH="1130040" progId="Equation.DSMT4">
                  <p:embed/>
                </p:oleObj>
              </mc:Choice>
              <mc:Fallback>
                <p:oleObj name="Equation" r:id="rId5" imgW="1777680" imgH="1130040" progId="Equation.DSMT4">
                  <p:embed/>
                  <p:pic>
                    <p:nvPicPr>
                      <p:cNvPr id="0" name="Picture 84"/>
                      <p:cNvPicPr>
                        <a:picLocks noGrp="1" noChangeAspect="1" noChangeArrowheads="1"/>
                      </p:cNvPicPr>
                      <p:nvPr/>
                    </p:nvPicPr>
                    <p:blipFill>
                      <a:blip r:embed="rId6"/>
                      <a:srcRect/>
                      <a:stretch>
                        <a:fillRect/>
                      </a:stretch>
                    </p:blipFill>
                    <p:spPr bwMode="auto">
                      <a:xfrm>
                        <a:off x="1597025" y="2133600"/>
                        <a:ext cx="3933825" cy="2500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90</a:t>
            </a:fld>
            <a:endParaRPr lang="en-AU" altLang="en-US" sz="1400" b="1" baseline="0" dirty="0">
              <a:latin typeface="Trebuchet MS" pitchFamily="34" charset="0"/>
            </a:endParaRPr>
          </a:p>
        </p:txBody>
      </p:sp>
    </p:spTree>
    <p:custDataLst>
      <p:tags r:id="rId2"/>
    </p:custData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3"/>
          <p:cNvSpPr>
            <a:spLocks noGrp="1" noChangeArrowheads="1"/>
          </p:cNvSpPr>
          <p:nvPr>
            <p:ph type="title"/>
          </p:nvPr>
        </p:nvSpPr>
        <p:spPr bwMode="auto">
          <a:xfrm>
            <a:off x="142125" y="56981"/>
            <a:ext cx="7772400" cy="588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algn="just" fontAlgn="base">
              <a:spcAft>
                <a:spcPct val="0"/>
              </a:spcAft>
            </a:pPr>
            <a:r>
              <a:rPr altLang="en-US" sz="3200" cap="none" dirty="0">
                <a:solidFill>
                  <a:srgbClr val="EA0088"/>
                </a:solidFill>
                <a:latin typeface="Trebuchet MS" pitchFamily="34" charset="0"/>
                <a:ea typeface="MS PGothic" pitchFamily="34" charset="-128"/>
              </a:rPr>
              <a:t>Compare </a:t>
            </a:r>
            <a:r>
              <a:rPr lang="en-AU" altLang="en-US" sz="3200" cap="none" dirty="0">
                <a:solidFill>
                  <a:srgbClr val="EA0088"/>
                </a:solidFill>
                <a:latin typeface="Trebuchet MS" pitchFamily="34" charset="0"/>
                <a:ea typeface="MS PGothic" pitchFamily="34" charset="-128"/>
                <a:sym typeface="Symbol"/>
              </a:rPr>
              <a:t></a:t>
            </a:r>
            <a:r>
              <a:rPr altLang="en-US" sz="3200" cap="none" dirty="0">
                <a:solidFill>
                  <a:srgbClr val="EA0088"/>
                </a:solidFill>
                <a:latin typeface="Trebuchet MS" pitchFamily="34" charset="0"/>
                <a:ea typeface="MS PGothic" pitchFamily="34" charset="-128"/>
              </a:rPr>
              <a:t> at n=400 and n=1,000</a:t>
            </a:r>
          </a:p>
        </p:txBody>
      </p:sp>
      <p:pic>
        <p:nvPicPr>
          <p:cNvPr id="180227" name="Picture 5" descr="Fig11-9B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95700" y="1573064"/>
            <a:ext cx="3848100"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0228" name="Picture 6" descr="Fig11-9To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24075" y="560239"/>
            <a:ext cx="3590925"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0229" name="Line 7"/>
          <p:cNvSpPr>
            <a:spLocks noChangeShapeType="1"/>
          </p:cNvSpPr>
          <p:nvPr/>
        </p:nvSpPr>
        <p:spPr bwMode="auto">
          <a:xfrm>
            <a:off x="4762500" y="709464"/>
            <a:ext cx="0" cy="2133600"/>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80230" name="Text Box 8"/>
          <p:cNvSpPr txBox="1">
            <a:spLocks noChangeArrowheads="1"/>
          </p:cNvSpPr>
          <p:nvPr/>
        </p:nvSpPr>
        <p:spPr bwMode="auto">
          <a:xfrm>
            <a:off x="4298950" y="404664"/>
            <a:ext cx="882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a:solidFill>
                  <a:srgbClr val="FF0000"/>
                </a:solidFill>
                <a:cs typeface="Arial" pitchFamily="34" charset="0"/>
              </a:rPr>
              <a:t>175.35</a:t>
            </a:r>
          </a:p>
        </p:txBody>
      </p:sp>
      <p:sp>
        <p:nvSpPr>
          <p:cNvPr id="180231" name="Text Box 9"/>
          <p:cNvSpPr txBox="1">
            <a:spLocks noChangeArrowheads="1"/>
          </p:cNvSpPr>
          <p:nvPr/>
        </p:nvSpPr>
        <p:spPr bwMode="auto">
          <a:xfrm>
            <a:off x="1981200" y="480864"/>
            <a:ext cx="7232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b="1" i="1" dirty="0">
                <a:solidFill>
                  <a:srgbClr val="0000FF"/>
                </a:solidFill>
                <a:cs typeface="Arial" pitchFamily="34" charset="0"/>
              </a:rPr>
              <a:t>n</a:t>
            </a:r>
            <a:r>
              <a:rPr lang="en-US" altLang="en-US" b="1" dirty="0">
                <a:solidFill>
                  <a:srgbClr val="0000FF"/>
                </a:solidFill>
                <a:cs typeface="Arial" pitchFamily="34" charset="0"/>
              </a:rPr>
              <a:t>=400</a:t>
            </a:r>
          </a:p>
        </p:txBody>
      </p:sp>
      <p:pic>
        <p:nvPicPr>
          <p:cNvPr id="180232" name="Picture 10" descr="Fig11-11To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95514" y="2843064"/>
            <a:ext cx="3575238" cy="1561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0233" name="Rectangle 16"/>
          <p:cNvSpPr>
            <a:spLocks noChangeArrowheads="1"/>
          </p:cNvSpPr>
          <p:nvPr/>
        </p:nvSpPr>
        <p:spPr bwMode="auto">
          <a:xfrm rot="-5400000">
            <a:off x="-2446198" y="2944882"/>
            <a:ext cx="58674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spcBef>
                <a:spcPct val="20000"/>
              </a:spcBef>
            </a:pPr>
            <a:r>
              <a:rPr lang="en-US" altLang="en-US" sz="2000" b="1" baseline="0" dirty="0">
                <a:solidFill>
                  <a:srgbClr val="00B050"/>
                </a:solidFill>
                <a:latin typeface="Trebuchet MS" panose="020B0603020202020204" pitchFamily="34" charset="0"/>
                <a:cs typeface="Arial" pitchFamily="34" charset="0"/>
              </a:rPr>
              <a:t>By </a:t>
            </a:r>
            <a:r>
              <a:rPr lang="en-US" altLang="en-US" sz="1800" b="1" baseline="0" dirty="0">
                <a:solidFill>
                  <a:srgbClr val="00B050"/>
                </a:solidFill>
                <a:latin typeface="Trebuchet MS" panose="020B0603020202020204" pitchFamily="34" charset="0"/>
                <a:cs typeface="Arial" pitchFamily="34" charset="0"/>
              </a:rPr>
              <a:t>increasing</a:t>
            </a:r>
            <a:r>
              <a:rPr lang="en-US" altLang="en-US" sz="2000" b="1" baseline="0" dirty="0">
                <a:solidFill>
                  <a:srgbClr val="00B050"/>
                </a:solidFill>
                <a:latin typeface="Trebuchet MS" panose="020B0603020202020204" pitchFamily="34" charset="0"/>
                <a:cs typeface="Arial" pitchFamily="34" charset="0"/>
              </a:rPr>
              <a:t> the sample size we reduce the probability of a Type II error:</a:t>
            </a:r>
          </a:p>
        </p:txBody>
      </p:sp>
      <p:sp>
        <p:nvSpPr>
          <p:cNvPr id="180234" name="Line 17"/>
          <p:cNvSpPr>
            <a:spLocks noChangeShapeType="1"/>
          </p:cNvSpPr>
          <p:nvPr/>
        </p:nvSpPr>
        <p:spPr bwMode="auto">
          <a:xfrm>
            <a:off x="762000" y="2852936"/>
            <a:ext cx="8077200"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80235" name="Text Box 18"/>
          <p:cNvSpPr txBox="1">
            <a:spLocks noChangeArrowheads="1"/>
          </p:cNvSpPr>
          <p:nvPr/>
        </p:nvSpPr>
        <p:spPr bwMode="auto">
          <a:xfrm>
            <a:off x="1981200" y="3147864"/>
            <a:ext cx="8771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b="1" i="1" dirty="0">
                <a:solidFill>
                  <a:srgbClr val="0000FF"/>
                </a:solidFill>
                <a:cs typeface="Arial" pitchFamily="34" charset="0"/>
              </a:rPr>
              <a:t>n</a:t>
            </a:r>
            <a:r>
              <a:rPr lang="en-US" altLang="en-US" b="1" dirty="0">
                <a:solidFill>
                  <a:srgbClr val="0000FF"/>
                </a:solidFill>
                <a:cs typeface="Arial" pitchFamily="34" charset="0"/>
              </a:rPr>
              <a:t>=1,000</a:t>
            </a:r>
          </a:p>
        </p:txBody>
      </p:sp>
      <p:pic>
        <p:nvPicPr>
          <p:cNvPr id="180236" name="Picture 19" descr="Fig11-11B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27450" y="4397250"/>
            <a:ext cx="3508375" cy="153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0237" name="Line 20"/>
          <p:cNvSpPr>
            <a:spLocks noChangeShapeType="1"/>
          </p:cNvSpPr>
          <p:nvPr/>
        </p:nvSpPr>
        <p:spPr bwMode="auto">
          <a:xfrm>
            <a:off x="4572000" y="3347889"/>
            <a:ext cx="0" cy="2514600"/>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80238" name="Text Box 21"/>
          <p:cNvSpPr txBox="1">
            <a:spLocks noChangeArrowheads="1"/>
          </p:cNvSpPr>
          <p:nvPr/>
        </p:nvSpPr>
        <p:spPr bwMode="auto">
          <a:xfrm>
            <a:off x="4298950" y="2995464"/>
            <a:ext cx="882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a:solidFill>
                  <a:srgbClr val="FF0000"/>
                </a:solidFill>
                <a:cs typeface="Arial" pitchFamily="34" charset="0"/>
              </a:rPr>
              <a:t>173.38</a:t>
            </a:r>
          </a:p>
        </p:txBody>
      </p:sp>
      <p:sp>
        <p:nvSpPr>
          <p:cNvPr id="180239" name="Line 23"/>
          <p:cNvSpPr>
            <a:spLocks noChangeShapeType="1"/>
          </p:cNvSpPr>
          <p:nvPr/>
        </p:nvSpPr>
        <p:spPr bwMode="auto">
          <a:xfrm>
            <a:off x="3810000" y="484188"/>
            <a:ext cx="0" cy="6096000"/>
          </a:xfrm>
          <a:prstGeom prst="line">
            <a:avLst/>
          </a:prstGeom>
          <a:noFill/>
          <a:ln w="9525">
            <a:solidFill>
              <a:srgbClr val="80808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91</a:t>
            </a:fld>
            <a:endParaRPr lang="en-AU" altLang="en-US" sz="1400" b="1" baseline="0" dirty="0">
              <a:latin typeface="Trebuchet MS" pitchFamily="34"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
          <p:cNvSpPr>
            <a:spLocks noGrp="1" noChangeArrowheads="1"/>
          </p:cNvSpPr>
          <p:nvPr>
            <p:ph type="title"/>
          </p:nvPr>
        </p:nvSpPr>
        <p:spPr bwMode="auto">
          <a:xfrm>
            <a:off x="323850" y="188913"/>
            <a:ext cx="7772400" cy="1008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algn="just" fontAlgn="base">
              <a:spcAft>
                <a:spcPct val="0"/>
              </a:spcAft>
            </a:pPr>
            <a:r>
              <a:rPr altLang="en-US" sz="3600" cap="none" dirty="0">
                <a:solidFill>
                  <a:srgbClr val="EA0088"/>
                </a:solidFill>
                <a:latin typeface="Trebuchet MS" pitchFamily="34" charset="0"/>
                <a:ea typeface="MS PGothic" pitchFamily="34" charset="-128"/>
              </a:rPr>
              <a:t>Developing an understanding of statistical concepts</a:t>
            </a:r>
          </a:p>
        </p:txBody>
      </p:sp>
      <p:sp>
        <p:nvSpPr>
          <p:cNvPr id="182274" name="Rectangle 3"/>
          <p:cNvSpPr>
            <a:spLocks noGrp="1" noChangeArrowheads="1"/>
          </p:cNvSpPr>
          <p:nvPr>
            <p:ph idx="1"/>
          </p:nvPr>
        </p:nvSpPr>
        <p:spPr>
          <a:xfrm>
            <a:off x="468313" y="1484313"/>
            <a:ext cx="8280400" cy="4114800"/>
          </a:xfrm>
        </p:spPr>
        <p:txBody>
          <a:bodyPr/>
          <a:lstStyle/>
          <a:p>
            <a:pPr marL="0" indent="0" algn="just" eaLnBrk="1" hangingPunct="1">
              <a:buFontTx/>
              <a:buNone/>
            </a:pPr>
            <a:r>
              <a:rPr lang="en-US" altLang="en-US" sz="2400" dirty="0">
                <a:latin typeface="Trebuchet MS" pitchFamily="34" charset="0"/>
              </a:rPr>
              <a:t>The calculation of the probability of a Type II error for      n = 400 and for n = 1,000 illustrates a concept whose importance cannot be overstated. </a:t>
            </a:r>
          </a:p>
          <a:p>
            <a:pPr marL="0" indent="0" algn="just" eaLnBrk="1" hangingPunct="1">
              <a:buFontTx/>
              <a:buNone/>
            </a:pPr>
            <a:r>
              <a:rPr lang="en-US" altLang="en-US" sz="2400" dirty="0">
                <a:latin typeface="Trebuchet MS" pitchFamily="34" charset="0"/>
              </a:rPr>
              <a:t>By increasing the sample size we reduce the probability of a Type II error. By reducing the probability of a Type II error we make this type of error less frequently. </a:t>
            </a:r>
          </a:p>
          <a:p>
            <a:pPr marL="0" indent="0" algn="just" eaLnBrk="1" hangingPunct="1">
              <a:buFontTx/>
              <a:buNone/>
            </a:pPr>
            <a:r>
              <a:rPr lang="en-US" altLang="en-US" sz="2400" dirty="0">
                <a:latin typeface="Trebuchet MS" pitchFamily="34" charset="0"/>
              </a:rPr>
              <a:t>And hence, we make better decisions in the long run. This finding lies at the heart of applied statistical analysis and reinforces the book’s first sentence, ‘Statistics is a way to get information from data.’ 	</a:t>
            </a:r>
          </a:p>
          <a:p>
            <a:pPr marL="0" indent="0" eaLnBrk="1" hangingPunct="1">
              <a:buFontTx/>
              <a:buNone/>
            </a:pPr>
            <a:r>
              <a:rPr lang="en-US" altLang="en-US" sz="2400" dirty="0">
                <a:latin typeface="Trebuchet MS" pitchFamily="34" charset="0"/>
              </a:rPr>
              <a:t>		</a:t>
            </a:r>
          </a:p>
        </p:txBody>
      </p:sp>
      <p:sp>
        <p:nvSpPr>
          <p:cNvPr id="18227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92</a:t>
            </a:fld>
            <a:endParaRPr lang="en-AU" altLang="en-US" sz="1400" b="1" baseline="0" dirty="0">
              <a:latin typeface="Trebuchet MS" pitchFamily="34" charset="0"/>
            </a:endParaRPr>
          </a:p>
        </p:txBody>
      </p:sp>
    </p:spTree>
    <p:custDataLst>
      <p:tags r:id="rId1"/>
    </p:custData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Rectangle 3"/>
          <p:cNvSpPr>
            <a:spLocks noGrp="1" noChangeArrowheads="1"/>
          </p:cNvSpPr>
          <p:nvPr>
            <p:ph idx="1"/>
          </p:nvPr>
        </p:nvSpPr>
        <p:spPr>
          <a:xfrm>
            <a:off x="468313" y="1412875"/>
            <a:ext cx="8351837" cy="4114800"/>
          </a:xfrm>
        </p:spPr>
        <p:txBody>
          <a:bodyPr/>
          <a:lstStyle/>
          <a:p>
            <a:pPr marL="0" indent="0" algn="just" eaLnBrk="1" hangingPunct="1">
              <a:spcAft>
                <a:spcPts val="1200"/>
              </a:spcAft>
              <a:buFontTx/>
              <a:buNone/>
            </a:pPr>
            <a:r>
              <a:rPr lang="en-US" altLang="en-US" sz="2300" dirty="0">
                <a:latin typeface="Trebuchet MS" pitchFamily="34" charset="0"/>
              </a:rPr>
              <a:t>Throughout this book we introduce a variety of applications in finance, marketing, operations management, human resources management, and economics. </a:t>
            </a:r>
          </a:p>
          <a:p>
            <a:pPr marL="0" indent="0" algn="just" eaLnBrk="1" hangingPunct="1">
              <a:spcAft>
                <a:spcPts val="1200"/>
              </a:spcAft>
              <a:buFontTx/>
              <a:buNone/>
            </a:pPr>
            <a:r>
              <a:rPr lang="en-US" altLang="en-US" sz="2300" dirty="0">
                <a:latin typeface="Trebuchet MS" pitchFamily="34" charset="0"/>
              </a:rPr>
              <a:t>In all such applications the statistics practitioner must make a decision, which involves converting data into information. The more information, the better the decision. </a:t>
            </a:r>
          </a:p>
          <a:p>
            <a:pPr marL="0" indent="0" algn="just" eaLnBrk="1" hangingPunct="1">
              <a:spcAft>
                <a:spcPts val="1200"/>
              </a:spcAft>
              <a:buFontTx/>
              <a:buNone/>
            </a:pPr>
            <a:r>
              <a:rPr lang="en-US" altLang="en-US" sz="2300" dirty="0">
                <a:latin typeface="Trebuchet MS" pitchFamily="34" charset="0"/>
              </a:rPr>
              <a:t>Without such information decisions must be based on guesswork, instinct and luck. A famous statistician, W. Edwards Deming said it best: ‘Without </a:t>
            </a:r>
            <a:r>
              <a:rPr lang="en-US" altLang="en-US" sz="2400" dirty="0">
                <a:latin typeface="Trebuchet MS" pitchFamily="34" charset="0"/>
              </a:rPr>
              <a:t>data you’re just another person with an opinion.’ </a:t>
            </a:r>
          </a:p>
        </p:txBody>
      </p:sp>
      <p:sp>
        <p:nvSpPr>
          <p:cNvPr id="18432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184324" name="Rectangle 2"/>
          <p:cNvSpPr txBox="1">
            <a:spLocks noChangeArrowheads="1"/>
          </p:cNvSpPr>
          <p:nvPr/>
        </p:nvSpPr>
        <p:spPr bwMode="auto">
          <a:xfrm>
            <a:off x="323850" y="188913"/>
            <a:ext cx="856863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sz="2400" baseline="-25000">
                <a:solidFill>
                  <a:schemeClr val="tx1"/>
                </a:solidFill>
                <a:latin typeface="Times" charset="0"/>
                <a:ea typeface="MS PGothic" pitchFamily="34" charset="-128"/>
              </a:defRPr>
            </a:lvl1pPr>
            <a:lvl2pPr marL="742950" indent="-285750" defTabSz="457200">
              <a:defRPr sz="2400" baseline="-25000">
                <a:solidFill>
                  <a:schemeClr val="tx1"/>
                </a:solidFill>
                <a:latin typeface="Times" charset="0"/>
                <a:ea typeface="MS PGothic" pitchFamily="34" charset="-128"/>
              </a:defRPr>
            </a:lvl2pPr>
            <a:lvl3pPr marL="1143000" indent="-228600" defTabSz="457200">
              <a:defRPr sz="2400" baseline="-25000">
                <a:solidFill>
                  <a:schemeClr val="tx1"/>
                </a:solidFill>
                <a:latin typeface="Times" charset="0"/>
                <a:ea typeface="MS PGothic" pitchFamily="34" charset="-128"/>
              </a:defRPr>
            </a:lvl3pPr>
            <a:lvl4pPr marL="1600200" indent="-228600" defTabSz="457200">
              <a:defRPr sz="2400" baseline="-25000">
                <a:solidFill>
                  <a:schemeClr val="tx1"/>
                </a:solidFill>
                <a:latin typeface="Times" charset="0"/>
                <a:ea typeface="MS PGothic" pitchFamily="34" charset="-128"/>
              </a:defRPr>
            </a:lvl4pPr>
            <a:lvl5pPr marL="2057400" indent="-228600" defTabSz="457200">
              <a:defRPr sz="2400" baseline="-25000">
                <a:solidFill>
                  <a:schemeClr val="tx1"/>
                </a:solidFill>
                <a:latin typeface="Times" charset="0"/>
                <a:ea typeface="MS PGothic" pitchFamily="34" charset="-128"/>
              </a:defRPr>
            </a:lvl5pPr>
            <a:lvl6pPr marL="25146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just"/>
            <a:r>
              <a:rPr lang="en-US" altLang="en-US" sz="3200" baseline="0" dirty="0">
                <a:solidFill>
                  <a:srgbClr val="EA0088"/>
                </a:solidFill>
                <a:latin typeface="Trebuchet MS" pitchFamily="34" charset="0"/>
                <a:cs typeface="Arial" pitchFamily="34" charset="0"/>
              </a:rPr>
              <a:t>Developing an understanding of statistical concepts</a:t>
            </a: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93</a:t>
            </a:fld>
            <a:endParaRPr lang="en-AU" altLang="en-US" sz="1400" b="1" baseline="0" dirty="0">
              <a:latin typeface="Trebuchet MS" pitchFamily="34" charset="0"/>
            </a:endParaRPr>
          </a:p>
        </p:txBody>
      </p:sp>
    </p:spTree>
    <p:custDataLst>
      <p:tags r:id="rId1"/>
    </p:custData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Rectangle 2"/>
          <p:cNvSpPr>
            <a:spLocks noGrp="1" noChangeArrowheads="1"/>
          </p:cNvSpPr>
          <p:nvPr>
            <p:ph type="title"/>
          </p:nvPr>
        </p:nvSpPr>
        <p:spPr bwMode="auto">
          <a:xfrm>
            <a:off x="395288" y="333375"/>
            <a:ext cx="7772400" cy="444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algn="just" fontAlgn="base">
              <a:spcAft>
                <a:spcPct val="0"/>
              </a:spcAft>
            </a:pPr>
            <a:r>
              <a:rPr altLang="en-US" sz="3600" cap="none">
                <a:solidFill>
                  <a:srgbClr val="EA0088"/>
                </a:solidFill>
                <a:latin typeface="Trebuchet MS" pitchFamily="34" charset="0"/>
                <a:ea typeface="MS PGothic" pitchFamily="34" charset="-128"/>
              </a:rPr>
              <a:t>Power of a Test</a:t>
            </a:r>
          </a:p>
        </p:txBody>
      </p:sp>
      <p:sp>
        <p:nvSpPr>
          <p:cNvPr id="88067" name="Rectangle 3"/>
          <p:cNvSpPr>
            <a:spLocks noGrp="1" noChangeArrowheads="1"/>
          </p:cNvSpPr>
          <p:nvPr>
            <p:ph idx="1"/>
          </p:nvPr>
        </p:nvSpPr>
        <p:spPr>
          <a:xfrm>
            <a:off x="468313" y="981075"/>
            <a:ext cx="7772400" cy="4114800"/>
          </a:xfrm>
        </p:spPr>
        <p:txBody>
          <a:bodyPr/>
          <a:lstStyle/>
          <a:p>
            <a:pPr marL="0" indent="0" algn="just" eaLnBrk="1" hangingPunct="1">
              <a:buFontTx/>
              <a:buNone/>
            </a:pPr>
            <a:r>
              <a:rPr lang="en-US" altLang="en-US" sz="2400" dirty="0">
                <a:latin typeface="Trebuchet MS" pitchFamily="34" charset="0"/>
              </a:rPr>
              <a:t>Another way of expressing how well a test performs is to report its </a:t>
            </a:r>
            <a:r>
              <a:rPr lang="en-US" altLang="en-US" sz="2400" i="1" dirty="0">
                <a:latin typeface="Trebuchet MS" pitchFamily="34" charset="0"/>
              </a:rPr>
              <a:t>power</a:t>
            </a:r>
            <a:r>
              <a:rPr lang="en-US" altLang="en-US" sz="2400" dirty="0">
                <a:latin typeface="Trebuchet MS" pitchFamily="34" charset="0"/>
              </a:rPr>
              <a:t>: the probability of its leading us to reject the null hypothesis when it is false. Thus, the </a:t>
            </a:r>
            <a:r>
              <a:rPr lang="en-US" altLang="en-US" sz="2400" dirty="0">
                <a:solidFill>
                  <a:schemeClr val="tx1">
                    <a:lumMod val="75000"/>
                    <a:lumOff val="25000"/>
                  </a:schemeClr>
                </a:solidFill>
                <a:latin typeface="Trebuchet MS" pitchFamily="34" charset="0"/>
              </a:rPr>
              <a:t>power of a test </a:t>
            </a:r>
            <a:r>
              <a:rPr lang="en-US" altLang="en-US" sz="2400" dirty="0">
                <a:latin typeface="Trebuchet MS" pitchFamily="34" charset="0"/>
              </a:rPr>
              <a:t>is, the probability the test correctly rejects a false null hypothesis,</a:t>
            </a:r>
          </a:p>
          <a:p>
            <a:pPr marL="0" indent="0" algn="just" eaLnBrk="1" hangingPunct="1">
              <a:buFontTx/>
              <a:buNone/>
            </a:pPr>
            <a:endParaRPr lang="en-US" altLang="en-US" sz="2400" dirty="0">
              <a:latin typeface="Trebuchet MS" pitchFamily="34" charset="0"/>
            </a:endParaRPr>
          </a:p>
          <a:p>
            <a:pPr marL="0" indent="0" algn="just" eaLnBrk="1" hangingPunct="1">
              <a:spcAft>
                <a:spcPts val="600"/>
              </a:spcAft>
              <a:buFontTx/>
              <a:buNone/>
            </a:pPr>
            <a:r>
              <a:rPr lang="en-US" altLang="en-US" sz="2400" dirty="0">
                <a:latin typeface="Trebuchet MS" pitchFamily="34" charset="0"/>
              </a:rPr>
              <a:t>	</a:t>
            </a:r>
            <a:r>
              <a:rPr lang="en-US" altLang="en-US" sz="2400" dirty="0">
                <a:solidFill>
                  <a:schemeClr val="accent3">
                    <a:lumMod val="75000"/>
                  </a:schemeClr>
                </a:solidFill>
                <a:latin typeface="Trebuchet MS" pitchFamily="34" charset="0"/>
              </a:rPr>
              <a:t>Power 	= P(correctly reject H</a:t>
            </a:r>
            <a:r>
              <a:rPr lang="en-US" altLang="en-US" sz="2400" baseline="-25000" dirty="0">
                <a:solidFill>
                  <a:schemeClr val="accent3">
                    <a:lumMod val="75000"/>
                  </a:schemeClr>
                </a:solidFill>
                <a:latin typeface="Trebuchet MS" pitchFamily="34" charset="0"/>
              </a:rPr>
              <a:t>0</a:t>
            </a:r>
            <a:r>
              <a:rPr lang="en-US" altLang="en-US" sz="2400" dirty="0">
                <a:solidFill>
                  <a:schemeClr val="accent3">
                    <a:lumMod val="75000"/>
                  </a:schemeClr>
                </a:solidFill>
                <a:latin typeface="Trebuchet MS" pitchFamily="34" charset="0"/>
              </a:rPr>
              <a:t> | H</a:t>
            </a:r>
            <a:r>
              <a:rPr lang="en-US" altLang="en-US" sz="2400" baseline="-25000" dirty="0">
                <a:solidFill>
                  <a:schemeClr val="accent3">
                    <a:lumMod val="75000"/>
                  </a:schemeClr>
                </a:solidFill>
                <a:latin typeface="Trebuchet MS" pitchFamily="34" charset="0"/>
              </a:rPr>
              <a:t>0</a:t>
            </a:r>
            <a:r>
              <a:rPr lang="en-US" altLang="en-US" sz="2400" dirty="0">
                <a:solidFill>
                  <a:schemeClr val="accent3">
                    <a:lumMod val="75000"/>
                  </a:schemeClr>
                </a:solidFill>
                <a:latin typeface="Trebuchet MS" pitchFamily="34" charset="0"/>
              </a:rPr>
              <a:t> is false)</a:t>
            </a:r>
          </a:p>
          <a:p>
            <a:pPr marL="0" indent="0" algn="just" eaLnBrk="1" hangingPunct="1">
              <a:spcAft>
                <a:spcPts val="600"/>
              </a:spcAft>
              <a:buFont typeface="Arial" pitchFamily="34" charset="0"/>
              <a:buNone/>
            </a:pPr>
            <a:r>
              <a:rPr lang="en-US" altLang="en-US" sz="2400" dirty="0">
                <a:solidFill>
                  <a:schemeClr val="accent3">
                    <a:lumMod val="75000"/>
                  </a:schemeClr>
                </a:solidFill>
                <a:latin typeface="Trebuchet MS" pitchFamily="34" charset="0"/>
              </a:rPr>
              <a:t>				= 1 – P(Do not reject H</a:t>
            </a:r>
            <a:r>
              <a:rPr lang="en-US" altLang="en-US" sz="2400" baseline="-25000" dirty="0">
                <a:solidFill>
                  <a:schemeClr val="accent3">
                    <a:lumMod val="75000"/>
                  </a:schemeClr>
                </a:solidFill>
                <a:latin typeface="Trebuchet MS" pitchFamily="34" charset="0"/>
              </a:rPr>
              <a:t>0</a:t>
            </a:r>
            <a:r>
              <a:rPr lang="en-US" altLang="en-US" sz="2400" dirty="0">
                <a:solidFill>
                  <a:schemeClr val="accent3">
                    <a:lumMod val="75000"/>
                  </a:schemeClr>
                </a:solidFill>
                <a:latin typeface="Trebuchet MS" pitchFamily="34" charset="0"/>
              </a:rPr>
              <a:t> | H</a:t>
            </a:r>
            <a:r>
              <a:rPr lang="en-US" altLang="en-US" sz="2400" baseline="-25000" dirty="0">
                <a:solidFill>
                  <a:schemeClr val="accent3">
                    <a:lumMod val="75000"/>
                  </a:schemeClr>
                </a:solidFill>
                <a:latin typeface="Trebuchet MS" pitchFamily="34" charset="0"/>
              </a:rPr>
              <a:t>0</a:t>
            </a:r>
            <a:r>
              <a:rPr lang="en-US" altLang="en-US" sz="2400" dirty="0">
                <a:solidFill>
                  <a:schemeClr val="accent3">
                    <a:lumMod val="75000"/>
                  </a:schemeClr>
                </a:solidFill>
                <a:latin typeface="Trebuchet MS" pitchFamily="34" charset="0"/>
              </a:rPr>
              <a:t> is false)</a:t>
            </a:r>
          </a:p>
          <a:p>
            <a:pPr marL="0" indent="0" algn="just" eaLnBrk="1" hangingPunct="1">
              <a:buFont typeface="Arial" pitchFamily="34" charset="0"/>
              <a:buNone/>
            </a:pPr>
            <a:r>
              <a:rPr lang="en-US" altLang="en-US" sz="2400" dirty="0">
                <a:solidFill>
                  <a:schemeClr val="accent3">
                    <a:lumMod val="75000"/>
                  </a:schemeClr>
                </a:solidFill>
                <a:latin typeface="Trebuchet MS" pitchFamily="34" charset="0"/>
              </a:rPr>
              <a:t>				= 1 – </a:t>
            </a:r>
            <a:r>
              <a:rPr lang="en-US" altLang="en-US" sz="2400" dirty="0">
                <a:solidFill>
                  <a:schemeClr val="accent3">
                    <a:lumMod val="75000"/>
                  </a:schemeClr>
                </a:solidFill>
                <a:latin typeface="Trebuchet MS" pitchFamily="34" charset="0"/>
                <a:sym typeface="Symbol"/>
              </a:rPr>
              <a:t></a:t>
            </a:r>
            <a:endParaRPr lang="en-US" altLang="en-US" sz="2400" dirty="0">
              <a:solidFill>
                <a:schemeClr val="accent3">
                  <a:lumMod val="75000"/>
                </a:schemeClr>
              </a:solidFill>
              <a:latin typeface="Trebuchet MS" pitchFamily="34" charset="0"/>
            </a:endParaRPr>
          </a:p>
          <a:p>
            <a:pPr marL="0" indent="0" algn="just" eaLnBrk="1" hangingPunct="1">
              <a:buFontTx/>
              <a:buNone/>
            </a:pPr>
            <a:endParaRPr lang="en-US" altLang="en-US" sz="2400" dirty="0">
              <a:latin typeface="Trebuchet MS" pitchFamily="34" charset="0"/>
            </a:endParaRPr>
          </a:p>
          <a:p>
            <a:pPr marL="0" indent="0" algn="just" eaLnBrk="1" hangingPunct="1">
              <a:buFontTx/>
              <a:buNone/>
            </a:pPr>
            <a:r>
              <a:rPr lang="en-US" altLang="en-US" sz="2400" dirty="0">
                <a:latin typeface="Trebuchet MS" pitchFamily="34" charset="0"/>
              </a:rPr>
              <a:t>			</a:t>
            </a:r>
          </a:p>
          <a:p>
            <a:pPr marL="0" indent="0" algn="just" eaLnBrk="1" hangingPunct="1">
              <a:buFontTx/>
              <a:buNone/>
            </a:pPr>
            <a:endParaRPr lang="en-US" altLang="en-US" sz="2400" dirty="0">
              <a:latin typeface="Trebuchet MS" pitchFamily="34" charset="0"/>
            </a:endParaRPr>
          </a:p>
          <a:p>
            <a:pPr marL="0" indent="0" algn="just" eaLnBrk="1" hangingPunct="1">
              <a:buFontTx/>
              <a:buNone/>
            </a:pPr>
            <a:endParaRPr lang="en-US" altLang="en-US" sz="2400" dirty="0">
              <a:latin typeface="Trebuchet MS" pitchFamily="34" charset="0"/>
            </a:endParaRPr>
          </a:p>
        </p:txBody>
      </p:sp>
      <p:sp>
        <p:nvSpPr>
          <p:cNvPr id="18637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94</a:t>
            </a:fld>
            <a:endParaRPr lang="en-AU" altLang="en-US" sz="1400" b="1" baseline="0" dirty="0">
              <a:latin typeface="Trebuchet MS" pitchFamily="34" charset="0"/>
            </a:endParaRPr>
          </a:p>
        </p:txBody>
      </p:sp>
    </p:spTree>
    <p:custDataLst>
      <p:tags r:id="rId1"/>
    </p:custData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Rectangle 2"/>
          <p:cNvSpPr>
            <a:spLocks noGrp="1" noChangeArrowheads="1"/>
          </p:cNvSpPr>
          <p:nvPr>
            <p:ph type="title"/>
          </p:nvPr>
        </p:nvSpPr>
        <p:spPr bwMode="auto">
          <a:xfrm>
            <a:off x="468313" y="404813"/>
            <a:ext cx="7772400" cy="588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algn="just" fontAlgn="base">
              <a:spcAft>
                <a:spcPct val="0"/>
              </a:spcAft>
            </a:pPr>
            <a:r>
              <a:rPr altLang="en-US" sz="3600" cap="none" dirty="0">
                <a:solidFill>
                  <a:srgbClr val="EA0088"/>
                </a:solidFill>
                <a:latin typeface="Trebuchet MS" pitchFamily="34" charset="0"/>
                <a:ea typeface="MS PGothic" pitchFamily="34" charset="-128"/>
              </a:rPr>
              <a:t>Judging the test</a:t>
            </a:r>
          </a:p>
        </p:txBody>
      </p:sp>
      <p:sp>
        <p:nvSpPr>
          <p:cNvPr id="188418" name="Rectangle 3"/>
          <p:cNvSpPr>
            <a:spLocks noGrp="1" noChangeArrowheads="1"/>
          </p:cNvSpPr>
          <p:nvPr>
            <p:ph idx="1"/>
          </p:nvPr>
        </p:nvSpPr>
        <p:spPr>
          <a:xfrm>
            <a:off x="539750" y="1196975"/>
            <a:ext cx="7772400" cy="4114800"/>
          </a:xfrm>
        </p:spPr>
        <p:txBody>
          <a:bodyPr/>
          <a:lstStyle/>
          <a:p>
            <a:pPr marL="0" indent="0" algn="just" eaLnBrk="1" hangingPunct="1">
              <a:buFontTx/>
              <a:buNone/>
            </a:pPr>
            <a:r>
              <a:rPr lang="en-US" altLang="en-US" sz="2400" dirty="0">
                <a:latin typeface="Trebuchet MS" pitchFamily="34" charset="0"/>
              </a:rPr>
              <a:t>The </a:t>
            </a:r>
            <a:r>
              <a:rPr lang="en-US" altLang="en-US" sz="2400" b="1" i="1" dirty="0">
                <a:solidFill>
                  <a:schemeClr val="accent3">
                    <a:lumMod val="75000"/>
                  </a:schemeClr>
                </a:solidFill>
                <a:latin typeface="Trebuchet MS" pitchFamily="34" charset="0"/>
              </a:rPr>
              <a:t>power of a test</a:t>
            </a:r>
            <a:r>
              <a:rPr lang="en-US" altLang="en-US" sz="2400" dirty="0">
                <a:solidFill>
                  <a:schemeClr val="accent3">
                    <a:lumMod val="75000"/>
                  </a:schemeClr>
                </a:solidFill>
                <a:latin typeface="Trebuchet MS" pitchFamily="34" charset="0"/>
              </a:rPr>
              <a:t> = 1– </a:t>
            </a:r>
            <a:r>
              <a:rPr lang="en-US" altLang="en-US" sz="2400" dirty="0">
                <a:solidFill>
                  <a:schemeClr val="accent3">
                    <a:lumMod val="75000"/>
                  </a:schemeClr>
                </a:solidFill>
                <a:latin typeface="Trebuchet MS" pitchFamily="34" charset="0"/>
                <a:sym typeface="Symbol" pitchFamily="18" charset="2"/>
              </a:rPr>
              <a:t></a:t>
            </a:r>
            <a:r>
              <a:rPr lang="en-US" altLang="en-US" sz="2400" dirty="0">
                <a:solidFill>
                  <a:schemeClr val="accent3">
                    <a:lumMod val="75000"/>
                  </a:schemeClr>
                </a:solidFill>
                <a:latin typeface="Trebuchet MS" pitchFamily="34" charset="0"/>
              </a:rPr>
              <a:t>.</a:t>
            </a:r>
          </a:p>
          <a:p>
            <a:pPr marL="0" indent="0" algn="just" eaLnBrk="1" hangingPunct="1">
              <a:buFontTx/>
              <a:buNone/>
            </a:pPr>
            <a:endParaRPr lang="en-US" altLang="en-US" sz="2400" dirty="0">
              <a:latin typeface="Trebuchet MS" pitchFamily="34" charset="0"/>
            </a:endParaRPr>
          </a:p>
          <a:p>
            <a:pPr marL="0" indent="0" algn="just" eaLnBrk="1" hangingPunct="1">
              <a:buFontTx/>
              <a:buNone/>
            </a:pPr>
            <a:r>
              <a:rPr lang="en-US" altLang="en-US" sz="2400" dirty="0">
                <a:latin typeface="Trebuchet MS" pitchFamily="34" charset="0"/>
              </a:rPr>
              <a:t>It represents the probability of rejecting the null hypothesis when it is false.</a:t>
            </a:r>
          </a:p>
          <a:p>
            <a:pPr marL="0" indent="0" algn="just" eaLnBrk="1" hangingPunct="1">
              <a:buFontTx/>
              <a:buNone/>
            </a:pPr>
            <a:br>
              <a:rPr lang="en-US" altLang="en-US" sz="2400" dirty="0">
                <a:latin typeface="Trebuchet MS" pitchFamily="34" charset="0"/>
              </a:rPr>
            </a:br>
            <a:r>
              <a:rPr lang="en-US" altLang="en-US" sz="2400" dirty="0">
                <a:latin typeface="Trebuchet MS" pitchFamily="34" charset="0"/>
              </a:rPr>
              <a:t>That is, when more than one test can be performed in a given situation, its is preferable to use the test that is correct more often. If one test has a higher power than a second test, the first test is said to be more powerful and the preferred test.</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95</a:t>
            </a:fld>
            <a:endParaRPr lang="en-AU" altLang="en-US" sz="1400" b="1" baseline="0" dirty="0">
              <a:latin typeface="Trebuchet MS" pitchFamily="34" charset="0"/>
            </a:endParaRPr>
          </a:p>
        </p:txBody>
      </p:sp>
    </p:spTree>
    <p:custDataLst>
      <p:tags r:id="rId1"/>
    </p:custData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Rectangle 2"/>
          <p:cNvSpPr>
            <a:spLocks noGrp="1" noChangeArrowheads="1"/>
          </p:cNvSpPr>
          <p:nvPr>
            <p:ph type="title"/>
          </p:nvPr>
        </p:nvSpPr>
        <p:spPr bwMode="auto">
          <a:xfrm>
            <a:off x="250825" y="188913"/>
            <a:ext cx="7772400" cy="64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algn="just" fontAlgn="base">
              <a:spcAft>
                <a:spcPct val="0"/>
              </a:spcAft>
            </a:pPr>
            <a:r>
              <a:rPr altLang="en-US" sz="3600" cap="none" dirty="0">
                <a:solidFill>
                  <a:srgbClr val="EA0088"/>
                </a:solidFill>
                <a:latin typeface="Trebuchet MS" pitchFamily="34" charset="0"/>
                <a:ea typeface="MS PGothic" pitchFamily="34" charset="-128"/>
              </a:rPr>
              <a:t>Using Excel…</a:t>
            </a:r>
          </a:p>
        </p:txBody>
      </p:sp>
      <p:sp>
        <p:nvSpPr>
          <p:cNvPr id="190466" name="Rectangle 3"/>
          <p:cNvSpPr>
            <a:spLocks noGrp="1" noChangeArrowheads="1"/>
          </p:cNvSpPr>
          <p:nvPr>
            <p:ph idx="1"/>
          </p:nvPr>
        </p:nvSpPr>
        <p:spPr>
          <a:xfrm>
            <a:off x="395288" y="754063"/>
            <a:ext cx="8497887" cy="4114800"/>
          </a:xfrm>
        </p:spPr>
        <p:txBody>
          <a:bodyPr/>
          <a:lstStyle/>
          <a:p>
            <a:pPr marL="0" indent="0" algn="just" eaLnBrk="1" hangingPunct="1">
              <a:buFontTx/>
              <a:buNone/>
            </a:pPr>
            <a:r>
              <a:rPr lang="en-US" altLang="en-US" sz="2400" dirty="0">
                <a:latin typeface="Trebuchet MS" pitchFamily="34" charset="0"/>
              </a:rPr>
              <a:t>The </a:t>
            </a:r>
            <a:r>
              <a:rPr lang="en-US" altLang="en-US" sz="2400" b="1" i="1" dirty="0">
                <a:latin typeface="Trebuchet MS" pitchFamily="34" charset="0"/>
                <a:hlinkClick r:id="rId4" action="ppaction://hlinkfile"/>
              </a:rPr>
              <a:t>Beta-mean</a:t>
            </a:r>
            <a:r>
              <a:rPr lang="en-US" altLang="en-US" sz="2400" dirty="0">
                <a:latin typeface="Trebuchet MS" pitchFamily="34" charset="0"/>
                <a:hlinkClick r:id="rId5" action="ppaction://hlinkfile"/>
              </a:rPr>
              <a:t> </a:t>
            </a:r>
            <a:r>
              <a:rPr lang="en-US" altLang="en-US" sz="2400" dirty="0">
                <a:latin typeface="Trebuchet MS" pitchFamily="34" charset="0"/>
              </a:rPr>
              <a:t>workbook is a handy tool for calculating </a:t>
            </a:r>
            <a:r>
              <a:rPr lang="en-US" altLang="en-US" sz="2400" dirty="0">
                <a:latin typeface="Trebuchet MS" pitchFamily="34" charset="0"/>
                <a:sym typeface="Symbol" pitchFamily="18" charset="2"/>
              </a:rPr>
              <a:t> </a:t>
            </a:r>
            <a:r>
              <a:rPr lang="en-US" altLang="en-US" sz="2400" dirty="0">
                <a:latin typeface="Trebuchet MS" pitchFamily="34" charset="0"/>
              </a:rPr>
              <a:t>for any test of hypothesis. For example, comparing n=400 to n=1,000 for our department store example…</a:t>
            </a:r>
          </a:p>
        </p:txBody>
      </p:sp>
      <p:pic>
        <p:nvPicPr>
          <p:cNvPr id="190468"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2254250"/>
            <a:ext cx="5321300"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0469"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57600" y="4267200"/>
            <a:ext cx="5308600"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0470" name="Text Box 7"/>
          <p:cNvSpPr txBox="1">
            <a:spLocks noChangeArrowheads="1"/>
          </p:cNvSpPr>
          <p:nvPr/>
        </p:nvSpPr>
        <p:spPr bwMode="auto">
          <a:xfrm>
            <a:off x="5693429" y="2299126"/>
            <a:ext cx="311495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b="1" dirty="0">
                <a:solidFill>
                  <a:srgbClr val="FF0000"/>
                </a:solidFill>
                <a:latin typeface="Tahoma" pitchFamily="34" charset="0"/>
                <a:cs typeface="Arial" pitchFamily="34" charset="0"/>
              </a:rPr>
              <a:t>The power of the test</a:t>
            </a:r>
          </a:p>
          <a:p>
            <a:pPr algn="ctr"/>
            <a:r>
              <a:rPr lang="en-US" altLang="en-US" b="1" dirty="0">
                <a:solidFill>
                  <a:srgbClr val="FF0000"/>
                </a:solidFill>
                <a:latin typeface="Tahoma" pitchFamily="34" charset="0"/>
                <a:cs typeface="Arial" pitchFamily="34" charset="0"/>
              </a:rPr>
              <a:t>has increased by</a:t>
            </a:r>
          </a:p>
          <a:p>
            <a:pPr algn="ctr"/>
            <a:r>
              <a:rPr lang="en-US" altLang="en-US" b="1" dirty="0">
                <a:solidFill>
                  <a:srgbClr val="FF0000"/>
                </a:solidFill>
                <a:latin typeface="Tahoma" pitchFamily="34" charset="0"/>
                <a:cs typeface="Arial" pitchFamily="34" charset="0"/>
              </a:rPr>
              <a:t>increasing the sample size…</a:t>
            </a:r>
          </a:p>
        </p:txBody>
      </p:sp>
      <p:sp>
        <p:nvSpPr>
          <p:cNvPr id="190471" name="Line 8"/>
          <p:cNvSpPr>
            <a:spLocks noChangeShapeType="1"/>
          </p:cNvSpPr>
          <p:nvPr/>
        </p:nvSpPr>
        <p:spPr bwMode="auto">
          <a:xfrm flipH="1">
            <a:off x="5181600" y="3244850"/>
            <a:ext cx="2057400" cy="304800"/>
          </a:xfrm>
          <a:prstGeom prst="line">
            <a:avLst/>
          </a:prstGeom>
          <a:noFill/>
          <a:ln w="1905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190472" name="Line 9"/>
          <p:cNvSpPr>
            <a:spLocks noChangeShapeType="1"/>
          </p:cNvSpPr>
          <p:nvPr/>
        </p:nvSpPr>
        <p:spPr bwMode="auto">
          <a:xfrm>
            <a:off x="7239000" y="3244850"/>
            <a:ext cx="914400" cy="2286000"/>
          </a:xfrm>
          <a:prstGeom prst="line">
            <a:avLst/>
          </a:prstGeom>
          <a:noFill/>
          <a:ln w="1905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10"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96</a:t>
            </a:fld>
            <a:endParaRPr lang="en-AU" altLang="en-US" sz="1400" b="1" baseline="0" dirty="0">
              <a:latin typeface="Trebuchet MS" pitchFamily="34" charset="0"/>
            </a:endParaRPr>
          </a:p>
        </p:txBody>
      </p:sp>
    </p:spTree>
    <p:custDataLst>
      <p:tags r:id="rId1"/>
    </p:custData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4"/>
          <p:cNvSpPr>
            <a:spLocks noGrp="1" noChangeArrowheads="1"/>
          </p:cNvSpPr>
          <p:nvPr>
            <p:ph type="title"/>
          </p:nvPr>
        </p:nvSpPr>
        <p:spPr bwMode="auto">
          <a:xfrm>
            <a:off x="468313" y="495300"/>
            <a:ext cx="8351837" cy="64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algn="just" fontAlgn="base">
              <a:spcAft>
                <a:spcPct val="0"/>
              </a:spcAft>
            </a:pPr>
            <a:r>
              <a:rPr lang="en-AU" altLang="en-US" sz="3200" cap="none" dirty="0">
                <a:solidFill>
                  <a:srgbClr val="EA0088"/>
                </a:solidFill>
                <a:latin typeface="Trebuchet MS" pitchFamily="34" charset="0"/>
                <a:ea typeface="MS PGothic" pitchFamily="34" charset="-128"/>
              </a:rPr>
              <a:t>12.</a:t>
            </a:r>
            <a:r>
              <a:rPr altLang="en-US" sz="3200" cap="none" dirty="0">
                <a:solidFill>
                  <a:srgbClr val="EA0088"/>
                </a:solidFill>
                <a:latin typeface="Trebuchet MS" pitchFamily="34" charset="0"/>
                <a:ea typeface="MS PGothic" pitchFamily="34" charset="-128"/>
              </a:rPr>
              <a:t>6 Testing the population proportion</a:t>
            </a:r>
          </a:p>
        </p:txBody>
      </p:sp>
      <p:sp>
        <p:nvSpPr>
          <p:cNvPr id="192514" name="Rectangle 5"/>
          <p:cNvSpPr>
            <a:spLocks noGrp="1" noChangeArrowheads="1"/>
          </p:cNvSpPr>
          <p:nvPr>
            <p:ph idx="1"/>
          </p:nvPr>
        </p:nvSpPr>
        <p:spPr>
          <a:xfrm>
            <a:off x="539750" y="1398588"/>
            <a:ext cx="7772400" cy="3097212"/>
          </a:xfrm>
        </p:spPr>
        <p:txBody>
          <a:bodyPr/>
          <a:lstStyle/>
          <a:p>
            <a:pPr marL="0" indent="0" algn="just" eaLnBrk="1" hangingPunct="1">
              <a:spcAft>
                <a:spcPts val="1200"/>
              </a:spcAft>
              <a:buNone/>
            </a:pPr>
            <a:r>
              <a:rPr lang="en-US" altLang="en-US" sz="2400" dirty="0">
                <a:latin typeface="Trebuchet MS" pitchFamily="34" charset="0"/>
              </a:rPr>
              <a:t>When the population consists of nominal or categorical data, the only test we can perform is about the proportion of occurrence of a certain value.</a:t>
            </a:r>
          </a:p>
          <a:p>
            <a:pPr marL="0" indent="0" algn="just" eaLnBrk="1" hangingPunct="1">
              <a:buNone/>
            </a:pPr>
            <a:r>
              <a:rPr lang="en-US" altLang="en-US" sz="2400" dirty="0">
                <a:latin typeface="Trebuchet MS" pitchFamily="34" charset="0"/>
              </a:rPr>
              <a:t>The parameter </a:t>
            </a:r>
            <a:r>
              <a:rPr lang="en-US" altLang="en-US" sz="2400" i="1" dirty="0">
                <a:latin typeface="Trebuchet MS" pitchFamily="34" charset="0"/>
              </a:rPr>
              <a:t>p</a:t>
            </a:r>
            <a:r>
              <a:rPr lang="en-US" altLang="en-US" sz="2400" dirty="0">
                <a:latin typeface="Trebuchet MS" pitchFamily="34" charset="0"/>
              </a:rPr>
              <a:t> was used previously to calculate probabilities using the binomial distribution.</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97</a:t>
            </a:fld>
            <a:endParaRPr lang="en-AU" altLang="en-US" sz="1400" b="1" baseline="0" dirty="0">
              <a:latin typeface="Trebuchet MS" pitchFamily="34"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61" name="Object 2"/>
          <p:cNvGraphicFramePr>
            <a:graphicFrameLocks noChangeAspect="1"/>
          </p:cNvGraphicFramePr>
          <p:nvPr>
            <p:extLst>
              <p:ext uri="{D42A27DB-BD31-4B8C-83A1-F6EECF244321}">
                <p14:modId xmlns:p14="http://schemas.microsoft.com/office/powerpoint/2010/main" val="3493670987"/>
              </p:ext>
            </p:extLst>
          </p:nvPr>
        </p:nvGraphicFramePr>
        <p:xfrm>
          <a:off x="1619671" y="2238872"/>
          <a:ext cx="3903085" cy="1910208"/>
        </p:xfrm>
        <a:graphic>
          <a:graphicData uri="http://schemas.openxmlformats.org/presentationml/2006/ole">
            <mc:AlternateContent xmlns:mc="http://schemas.openxmlformats.org/markup-compatibility/2006">
              <mc:Choice xmlns:v="urn:schemas-microsoft-com:vml" Requires="v">
                <p:oleObj spid="_x0000_s194709" name="Equation" r:id="rId4" imgW="1473200" imgH="723900" progId="Equation.3">
                  <p:embed/>
                </p:oleObj>
              </mc:Choice>
              <mc:Fallback>
                <p:oleObj name="Equation" r:id="rId4" imgW="1473200" imgH="723900" progId="Equation.3">
                  <p:embed/>
                  <p:pic>
                    <p:nvPicPr>
                      <p:cNvPr id="0" name="Picture 1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671" y="2238872"/>
                        <a:ext cx="3903085" cy="1910208"/>
                      </a:xfrm>
                      <a:prstGeom prst="rect">
                        <a:avLst/>
                      </a:prstGeom>
                      <a:solidFill>
                        <a:srgbClr val="CCFFCC"/>
                      </a:solidFill>
                      <a:ln w="9525">
                        <a:solidFill>
                          <a:schemeClr val="tx1"/>
                        </a:solidFill>
                        <a:miter lim="800000"/>
                        <a:headEnd/>
                        <a:tailEnd/>
                      </a:ln>
                      <a:effectLst>
                        <a:outerShdw dist="107763" dir="18900000" algn="ctr" rotWithShape="0">
                          <a:srgbClr val="FF3399">
                            <a:alpha val="74997"/>
                          </a:srgbClr>
                        </a:outerShdw>
                      </a:effectLst>
                    </p:spPr>
                  </p:pic>
                </p:oleObj>
              </mc:Fallback>
            </mc:AlternateContent>
          </a:graphicData>
        </a:graphic>
      </p:graphicFrame>
      <mc:AlternateContent xmlns:mc="http://schemas.openxmlformats.org/markup-compatibility/2006" xmlns:a14="http://schemas.microsoft.com/office/drawing/2010/main">
        <mc:Choice Requires="a14">
          <p:sp>
            <p:nvSpPr>
              <p:cNvPr id="194562" name="Rectangle 3"/>
              <p:cNvSpPr>
                <a:spLocks noGrp="1" noChangeArrowheads="1"/>
              </p:cNvSpPr>
              <p:nvPr>
                <p:ph idx="1"/>
              </p:nvPr>
            </p:nvSpPr>
            <p:spPr>
              <a:xfrm>
                <a:off x="539552" y="980728"/>
                <a:ext cx="7620000" cy="1066800"/>
              </a:xfrm>
            </p:spPr>
            <p:txBody>
              <a:bodyPr/>
              <a:lstStyle/>
              <a:p>
                <a:pPr marL="0" indent="0" algn="just" eaLnBrk="1" hangingPunct="1">
                  <a:spcAft>
                    <a:spcPts val="1200"/>
                  </a:spcAft>
                  <a:buNone/>
                </a:pPr>
                <a:r>
                  <a:rPr lang="en-US" altLang="en-US" sz="2400" b="1" dirty="0">
                    <a:solidFill>
                      <a:schemeClr val="accent1"/>
                    </a:solidFill>
                    <a:latin typeface="Trebuchet MS" pitchFamily="34" charset="0"/>
                  </a:rPr>
                  <a:t>Statistic and sampling distribution</a:t>
                </a:r>
              </a:p>
              <a:p>
                <a:pPr marL="0" indent="0" algn="just">
                  <a:spcAft>
                    <a:spcPts val="600"/>
                  </a:spcAft>
                  <a:buNone/>
                </a:pPr>
                <a:r>
                  <a:rPr lang="en-US" altLang="en-US" sz="2400" dirty="0">
                    <a:latin typeface="Trebuchet MS" pitchFamily="34" charset="0"/>
                  </a:rPr>
                  <a:t>The statistic employed is </a:t>
                </a:r>
              </a:p>
              <a:p>
                <a:pPr lvl="1" algn="just" eaLnBrk="1" hangingPunct="1"/>
                <a:endParaRPr lang="en-US" altLang="en-US" sz="2400" dirty="0">
                  <a:latin typeface="Trebuchet MS" pitchFamily="34" charset="0"/>
                </a:endParaRPr>
              </a:p>
              <a:p>
                <a:pPr lvl="1" algn="just" eaLnBrk="1" hangingPunct="1"/>
                <a:endParaRPr lang="en-US" altLang="en-US" sz="2400" dirty="0">
                  <a:latin typeface="Trebuchet MS" pitchFamily="34" charset="0"/>
                </a:endParaRPr>
              </a:p>
              <a:p>
                <a:pPr lvl="1" algn="just" eaLnBrk="1" hangingPunct="1"/>
                <a:endParaRPr lang="en-US" altLang="en-US" sz="2400" dirty="0">
                  <a:latin typeface="Trebuchet MS" pitchFamily="34" charset="0"/>
                </a:endParaRPr>
              </a:p>
              <a:p>
                <a:pPr lvl="1" algn="just" eaLnBrk="1" hangingPunct="1"/>
                <a:endParaRPr lang="en-US" altLang="en-US" sz="2400" dirty="0">
                  <a:latin typeface="Trebuchet MS" pitchFamily="34" charset="0"/>
                </a:endParaRPr>
              </a:p>
              <a:p>
                <a:pPr marL="457200" lvl="1" indent="0" algn="just" eaLnBrk="1" hangingPunct="1">
                  <a:buNone/>
                </a:pPr>
                <a:endParaRPr lang="en-US" altLang="en-US" sz="2400" dirty="0">
                  <a:latin typeface="Trebuchet MS" pitchFamily="34" charset="0"/>
                </a:endParaRPr>
              </a:p>
              <a:p>
                <a:pPr marL="0" indent="0" algn="just">
                  <a:buNone/>
                </a:pPr>
                <a:r>
                  <a:rPr lang="en-US" altLang="en-US" sz="2400" dirty="0">
                    <a:latin typeface="Trebuchet MS" pitchFamily="34" charset="0"/>
                  </a:rPr>
                  <a:t>Under certain conditions, [</a:t>
                </a:r>
                <a:r>
                  <a:rPr lang="en-US" altLang="en-US" sz="2400" i="1" dirty="0" err="1">
                    <a:latin typeface="Times New Roman" panose="02020603050405020304" pitchFamily="18" charset="0"/>
                    <a:cs typeface="Times New Roman" panose="02020603050405020304" pitchFamily="18" charset="0"/>
                  </a:rPr>
                  <a:t>np</a:t>
                </a:r>
                <a:r>
                  <a:rPr lang="en-US" altLang="en-US" sz="2400" dirty="0">
                    <a:latin typeface="Trebuchet MS" pitchFamily="34" charset="0"/>
                  </a:rPr>
                  <a:t> </a:t>
                </a:r>
                <a:r>
                  <a:rPr lang="en-US" altLang="en-US" sz="2400" dirty="0">
                    <a:latin typeface="Trebuchet MS" pitchFamily="34" charset="0"/>
                    <a:sym typeface="Symbol" pitchFamily="18" charset="2"/>
                  </a:rPr>
                  <a:t></a:t>
                </a:r>
                <a:r>
                  <a:rPr lang="en-US" altLang="en-US" sz="2400" dirty="0">
                    <a:latin typeface="Trebuchet MS" pitchFamily="34" charset="0"/>
                  </a:rPr>
                  <a:t> 5 and </a:t>
                </a:r>
                <a:r>
                  <a:rPr lang="en-US" altLang="en-US" sz="2400" i="1" dirty="0" err="1">
                    <a:latin typeface="Times New Roman" panose="02020603050405020304" pitchFamily="18" charset="0"/>
                    <a:cs typeface="Times New Roman" panose="02020603050405020304" pitchFamily="18" charset="0"/>
                  </a:rPr>
                  <a:t>nq</a:t>
                </a:r>
                <a:r>
                  <a:rPr lang="en-US" altLang="en-US" sz="2400" dirty="0">
                    <a:latin typeface="Trebuchet MS" pitchFamily="34" charset="0"/>
                  </a:rPr>
                  <a:t> </a:t>
                </a:r>
                <a:r>
                  <a:rPr lang="en-US" altLang="en-US" sz="2400" dirty="0">
                    <a:latin typeface="Trebuchet MS" pitchFamily="34" charset="0"/>
                    <a:sym typeface="Symbol" pitchFamily="18" charset="2"/>
                  </a:rPr>
                  <a:t></a:t>
                </a:r>
                <a:r>
                  <a:rPr lang="en-US" altLang="en-US" sz="2400" dirty="0">
                    <a:latin typeface="Trebuchet MS" pitchFamily="34" charset="0"/>
                  </a:rPr>
                  <a:t> 5],</a:t>
                </a:r>
                <a:br>
                  <a:rPr lang="en-US" altLang="en-US" sz="2400" dirty="0">
                    <a:latin typeface="Trebuchet MS" pitchFamily="34" charset="0"/>
                  </a:rPr>
                </a:br>
                <a14:m>
                  <m:oMath xmlns:m="http://schemas.openxmlformats.org/officeDocument/2006/math">
                    <m:acc>
                      <m:accPr>
                        <m:chr m:val="̂"/>
                        <m:ctrlPr>
                          <a:rPr lang="en-US" altLang="en-US" sz="2400" i="1" smtClean="0">
                            <a:latin typeface="Cambria Math" panose="02040503050406030204" pitchFamily="18" charset="0"/>
                          </a:rPr>
                        </m:ctrlPr>
                      </m:accPr>
                      <m:e>
                        <m:r>
                          <a:rPr lang="en-AU" altLang="en-US" sz="2400" b="0" i="1" smtClean="0">
                            <a:latin typeface="Cambria Math"/>
                          </a:rPr>
                          <m:t>𝑝</m:t>
                        </m:r>
                      </m:e>
                    </m:acc>
                  </m:oMath>
                </a14:m>
                <a:r>
                  <a:rPr lang="en-US" altLang="en-US" sz="2400" dirty="0">
                    <a:latin typeface="Trebuchet MS" pitchFamily="34" charset="0"/>
                  </a:rPr>
                  <a:t>is approximately normally distributed, with</a:t>
                </a:r>
                <a:br>
                  <a:rPr lang="en-US" altLang="en-US" sz="2400" dirty="0">
                    <a:latin typeface="Trebuchet MS" pitchFamily="34" charset="0"/>
                  </a:rPr>
                </a:br>
                <a:r>
                  <a:rPr lang="en-US" altLang="en-US" sz="2400" dirty="0">
                    <a:solidFill>
                      <a:srgbClr val="002060"/>
                    </a:solidFill>
                    <a:latin typeface="Trebuchet MS" pitchFamily="34" charset="0"/>
                  </a:rPr>
                  <a:t>μ</a:t>
                </a:r>
                <a:r>
                  <a:rPr lang="en-US" altLang="en-US" sz="2400" dirty="0">
                    <a:latin typeface="Trebuchet MS" pitchFamily="34" charset="0"/>
                  </a:rPr>
                  <a:t> = </a:t>
                </a:r>
                <a:r>
                  <a:rPr lang="en-US" altLang="en-US" sz="2400" i="1" dirty="0">
                    <a:latin typeface="Times New Roman" panose="02020603050405020304" pitchFamily="18" charset="0"/>
                    <a:cs typeface="Times New Roman" panose="02020603050405020304" pitchFamily="18" charset="0"/>
                  </a:rPr>
                  <a:t>p</a:t>
                </a:r>
                <a:r>
                  <a:rPr lang="en-US" altLang="en-US" sz="2400" dirty="0">
                    <a:latin typeface="Trebuchet MS" pitchFamily="34" charset="0"/>
                  </a:rPr>
                  <a:t> and σ</a:t>
                </a:r>
                <a:r>
                  <a:rPr lang="en-US" altLang="en-US" sz="2400" baseline="30000" dirty="0">
                    <a:latin typeface="Trebuchet MS" pitchFamily="34" charset="0"/>
                  </a:rPr>
                  <a:t>2 </a:t>
                </a:r>
                <a:r>
                  <a:rPr lang="en-US" altLang="en-US" sz="2400" dirty="0">
                    <a:latin typeface="Trebuchet MS" pitchFamily="34" charset="0"/>
                  </a:rPr>
                  <a:t>= </a:t>
                </a:r>
                <a:r>
                  <a:rPr lang="en-US" altLang="en-US" sz="2400" i="1" dirty="0" err="1">
                    <a:latin typeface="Times New Roman" panose="02020603050405020304" pitchFamily="18" charset="0"/>
                    <a:cs typeface="Times New Roman" panose="02020603050405020304" pitchFamily="18" charset="0"/>
                  </a:rPr>
                  <a:t>pq</a:t>
                </a:r>
                <a:r>
                  <a:rPr lang="en-US" altLang="en-US" sz="2400" i="1" dirty="0">
                    <a:latin typeface="Times New Roman" panose="02020603050405020304" pitchFamily="18" charset="0"/>
                    <a:cs typeface="Times New Roman" panose="02020603050405020304" pitchFamily="18" charset="0"/>
                  </a:rPr>
                  <a:t>/n</a:t>
                </a:r>
                <a:r>
                  <a:rPr lang="en-US" altLang="en-US" sz="2400" dirty="0">
                    <a:latin typeface="Trebuchet MS" pitchFamily="34" charset="0"/>
                  </a:rPr>
                  <a:t>.</a:t>
                </a:r>
              </a:p>
              <a:p>
                <a:pPr lvl="1" algn="just" eaLnBrk="1" hangingPunct="1"/>
                <a:endParaRPr lang="en-US" altLang="en-US" sz="2400" dirty="0">
                  <a:latin typeface="Trebuchet MS" pitchFamily="34" charset="0"/>
                </a:endParaRPr>
              </a:p>
            </p:txBody>
          </p:sp>
        </mc:Choice>
        <mc:Fallback xmlns="">
          <p:sp>
            <p:nvSpPr>
              <p:cNvPr id="194562" name="Rectangle 3"/>
              <p:cNvSpPr>
                <a:spLocks noGrp="1" noRot="1" noChangeAspect="1" noMove="1" noResize="1" noEditPoints="1" noAdjustHandles="1" noChangeArrowheads="1" noChangeShapeType="1" noTextEdit="1"/>
              </p:cNvSpPr>
              <p:nvPr>
                <p:ph idx="1"/>
              </p:nvPr>
            </p:nvSpPr>
            <p:spPr>
              <a:xfrm>
                <a:off x="539552" y="980728"/>
                <a:ext cx="7620000" cy="1066800"/>
              </a:xfrm>
              <a:blipFill rotWithShape="1">
                <a:blip r:embed="rId6" cstate="print"/>
                <a:stretch>
                  <a:fillRect l="-1280" t="-4571" r="-1200" b="-334286"/>
                </a:stretch>
              </a:blipFill>
            </p:spPr>
            <p:txBody>
              <a:bodyPr/>
              <a:lstStyle/>
              <a:p>
                <a:r>
                  <a:rPr lang="en-AU">
                    <a:noFill/>
                  </a:rPr>
                  <a:t> </a:t>
                </a:r>
              </a:p>
            </p:txBody>
          </p:sp>
        </mc:Fallback>
      </mc:AlternateContent>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98</a:t>
            </a:fld>
            <a:endParaRPr lang="en-AU" altLang="en-US" sz="1400" b="1" baseline="0" dirty="0">
              <a:latin typeface="Trebuchet MS" pitchFamily="34" charset="0"/>
            </a:endParaRPr>
          </a:p>
        </p:txBody>
      </p:sp>
      <p:sp>
        <p:nvSpPr>
          <p:cNvPr id="7" name="Rectangle 4"/>
          <p:cNvSpPr>
            <a:spLocks noGrp="1" noChangeArrowheads="1"/>
          </p:cNvSpPr>
          <p:nvPr>
            <p:ph type="title"/>
          </p:nvPr>
        </p:nvSpPr>
        <p:spPr bwMode="auto">
          <a:xfrm>
            <a:off x="450057" y="351940"/>
            <a:ext cx="8351837" cy="64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algn="just" fontAlgn="base">
              <a:spcAft>
                <a:spcPct val="0"/>
              </a:spcAft>
            </a:pPr>
            <a:r>
              <a:rPr altLang="en-US" sz="3200" cap="none" dirty="0">
                <a:solidFill>
                  <a:srgbClr val="EA0088"/>
                </a:solidFill>
                <a:latin typeface="Trebuchet MS" pitchFamily="34" charset="0"/>
                <a:ea typeface="MS PGothic" pitchFamily="34" charset="-128"/>
              </a:rPr>
              <a:t>Testing the population proportion</a:t>
            </a:r>
            <a:r>
              <a:rPr lang="en-AU" altLang="en-US" sz="3200" cap="none" dirty="0">
                <a:solidFill>
                  <a:srgbClr val="EA0088"/>
                </a:solidFill>
                <a:latin typeface="Trebuchet MS" pitchFamily="34" charset="0"/>
                <a:ea typeface="MS PGothic" pitchFamily="34" charset="-128"/>
              </a:rPr>
              <a:t>…</a:t>
            </a:r>
            <a:endParaRPr altLang="en-US" sz="3200" cap="none" dirty="0">
              <a:solidFill>
                <a:srgbClr val="EA0088"/>
              </a:solidFill>
              <a:latin typeface="Trebuchet MS" pitchFamily="34" charset="0"/>
              <a:ea typeface="MS PGothic" pitchFamily="34" charset="-128"/>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Rectangle 2"/>
          <p:cNvSpPr>
            <a:spLocks noGrp="1" noChangeArrowheads="1"/>
          </p:cNvSpPr>
          <p:nvPr>
            <p:ph idx="1"/>
          </p:nvPr>
        </p:nvSpPr>
        <p:spPr>
          <a:xfrm>
            <a:off x="539552" y="1078632"/>
            <a:ext cx="4419600" cy="838200"/>
          </a:xfrm>
        </p:spPr>
        <p:txBody>
          <a:bodyPr/>
          <a:lstStyle/>
          <a:p>
            <a:pPr marL="0" indent="0" eaLnBrk="1" hangingPunct="1">
              <a:buNone/>
            </a:pPr>
            <a:r>
              <a:rPr lang="en-US" altLang="en-US" sz="2400" dirty="0">
                <a:solidFill>
                  <a:schemeClr val="accent1"/>
                </a:solidFill>
                <a:latin typeface="Trebuchet MS" pitchFamily="34" charset="0"/>
              </a:rPr>
              <a:t>Test statistic for </a:t>
            </a:r>
            <a:r>
              <a:rPr lang="en-US" altLang="en-US" sz="2400" b="1" i="1" dirty="0">
                <a:solidFill>
                  <a:schemeClr val="accent1"/>
                </a:solidFill>
                <a:latin typeface="Times New Roman" panose="02020603050405020304" pitchFamily="18" charset="0"/>
                <a:cs typeface="Times New Roman" panose="02020603050405020304" pitchFamily="18" charset="0"/>
              </a:rPr>
              <a:t>p</a:t>
            </a:r>
          </a:p>
          <a:p>
            <a:pPr marL="0" indent="0" eaLnBrk="1" hangingPunct="1">
              <a:buNone/>
            </a:pPr>
            <a:endParaRPr lang="en-US" altLang="en-US" sz="2400" i="1" dirty="0">
              <a:solidFill>
                <a:schemeClr val="accent1"/>
              </a:solidFill>
              <a:latin typeface="Trebuchet MS" pitchFamily="34" charset="0"/>
            </a:endParaRPr>
          </a:p>
          <a:p>
            <a:pPr marL="0" indent="0" eaLnBrk="1" hangingPunct="1">
              <a:buNone/>
            </a:pPr>
            <a:endParaRPr lang="en-US" altLang="en-US" sz="2400" i="1" dirty="0">
              <a:solidFill>
                <a:schemeClr val="accent1"/>
              </a:solidFill>
              <a:latin typeface="Trebuchet MS" pitchFamily="34" charset="0"/>
            </a:endParaRPr>
          </a:p>
          <a:p>
            <a:pPr marL="0" indent="0" eaLnBrk="1" hangingPunct="1">
              <a:buNone/>
            </a:pPr>
            <a:endParaRPr lang="en-US" altLang="en-US" sz="2400" i="1" dirty="0">
              <a:solidFill>
                <a:schemeClr val="accent1"/>
              </a:solidFill>
              <a:latin typeface="Trebuchet MS" pitchFamily="34" charset="0"/>
            </a:endParaRPr>
          </a:p>
          <a:p>
            <a:pPr marL="0" indent="0" eaLnBrk="1" hangingPunct="1">
              <a:buNone/>
            </a:pPr>
            <a:endParaRPr lang="en-US" altLang="en-US" sz="2400" i="1" dirty="0">
              <a:solidFill>
                <a:schemeClr val="accent1"/>
              </a:solidFill>
              <a:latin typeface="Trebuchet MS" pitchFamily="34" charset="0"/>
            </a:endParaRPr>
          </a:p>
          <a:p>
            <a:pPr marL="0" indent="0" eaLnBrk="1" hangingPunct="1">
              <a:buNone/>
            </a:pPr>
            <a:endParaRPr lang="en-US" altLang="en-US" sz="2400" i="1" dirty="0">
              <a:solidFill>
                <a:schemeClr val="accent1"/>
              </a:solidFill>
              <a:latin typeface="Trebuchet MS" pitchFamily="34" charset="0"/>
            </a:endParaRPr>
          </a:p>
          <a:p>
            <a:pPr marL="0" indent="0" eaLnBrk="1" hangingPunct="1">
              <a:buNone/>
            </a:pPr>
            <a:r>
              <a:rPr lang="en-US" altLang="en-US" sz="2400" dirty="0">
                <a:latin typeface="Trebuchet MS" pitchFamily="34" charset="0"/>
              </a:rPr>
              <a:t>where </a:t>
            </a:r>
            <a:r>
              <a:rPr lang="en-US" altLang="en-US" sz="2400" i="1" dirty="0" err="1">
                <a:latin typeface="Times New Roman" panose="02020603050405020304" pitchFamily="18" charset="0"/>
                <a:cs typeface="Times New Roman" panose="02020603050405020304" pitchFamily="18" charset="0"/>
              </a:rPr>
              <a:t>np</a:t>
            </a:r>
            <a:r>
              <a:rPr lang="en-US" altLang="en-US" sz="2400" i="1" dirty="0">
                <a:latin typeface="Trebuchet MS" pitchFamily="34" charset="0"/>
              </a:rPr>
              <a:t> </a:t>
            </a:r>
            <a:r>
              <a:rPr lang="en-US" altLang="en-US" sz="2400" i="1" dirty="0">
                <a:latin typeface="Trebuchet MS" pitchFamily="34" charset="0"/>
                <a:sym typeface="Symbol"/>
              </a:rPr>
              <a:t> 5 </a:t>
            </a:r>
            <a:r>
              <a:rPr lang="en-US" altLang="en-US" sz="2400" dirty="0">
                <a:latin typeface="Trebuchet MS" pitchFamily="34" charset="0"/>
                <a:sym typeface="Symbol"/>
              </a:rPr>
              <a:t>and</a:t>
            </a:r>
            <a:r>
              <a:rPr lang="en-US" altLang="en-US" sz="2400" i="1" dirty="0">
                <a:latin typeface="Trebuchet MS" pitchFamily="34" charset="0"/>
                <a:sym typeface="Symbol"/>
              </a:rPr>
              <a:t> </a:t>
            </a:r>
            <a:r>
              <a:rPr lang="en-US" altLang="en-US" sz="2400" i="1" dirty="0" err="1">
                <a:latin typeface="Times New Roman" panose="02020603050405020304" pitchFamily="18" charset="0"/>
                <a:cs typeface="Times New Roman" panose="02020603050405020304" pitchFamily="18" charset="0"/>
                <a:sym typeface="Symbol"/>
              </a:rPr>
              <a:t>nq</a:t>
            </a:r>
            <a:r>
              <a:rPr lang="en-US" altLang="en-US" sz="2400" i="1" dirty="0">
                <a:latin typeface="Trebuchet MS" pitchFamily="34" charset="0"/>
                <a:sym typeface="Symbol"/>
              </a:rPr>
              <a:t>  5.</a:t>
            </a:r>
            <a:endParaRPr lang="en-US" altLang="en-US" sz="2400" dirty="0">
              <a:latin typeface="Trebuchet MS" pitchFamily="34" charset="0"/>
            </a:endParaRPr>
          </a:p>
        </p:txBody>
      </p:sp>
      <p:graphicFrame>
        <p:nvGraphicFramePr>
          <p:cNvPr id="196611" name="Object 3"/>
          <p:cNvGraphicFramePr>
            <a:graphicFrameLocks noChangeAspect="1"/>
          </p:cNvGraphicFramePr>
          <p:nvPr>
            <p:extLst>
              <p:ext uri="{D42A27DB-BD31-4B8C-83A1-F6EECF244321}">
                <p14:modId xmlns:p14="http://schemas.microsoft.com/office/powerpoint/2010/main" val="2388372652"/>
              </p:ext>
            </p:extLst>
          </p:nvPr>
        </p:nvGraphicFramePr>
        <p:xfrm>
          <a:off x="1422400" y="1989138"/>
          <a:ext cx="4591050" cy="1212850"/>
        </p:xfrm>
        <a:graphic>
          <a:graphicData uri="http://schemas.openxmlformats.org/presentationml/2006/ole">
            <mc:AlternateContent xmlns:mc="http://schemas.openxmlformats.org/markup-compatibility/2006">
              <mc:Choice xmlns:v="urn:schemas-microsoft-com:vml" Requires="v">
                <p:oleObj spid="_x0000_s196717" name="Equation" r:id="rId4" imgW="1587240" imgH="419040" progId="Equation.DSMT4">
                  <p:embed/>
                </p:oleObj>
              </mc:Choice>
              <mc:Fallback>
                <p:oleObj name="Equation" r:id="rId4" imgW="1587240" imgH="419040" progId="Equation.DSMT4">
                  <p:embed/>
                  <p:pic>
                    <p:nvPicPr>
                      <p:cNvPr id="0" name="Picture 85"/>
                      <p:cNvPicPr>
                        <a:picLocks noChangeAspect="1" noChangeArrowheads="1"/>
                      </p:cNvPicPr>
                      <p:nvPr/>
                    </p:nvPicPr>
                    <p:blipFill>
                      <a:blip r:embed="rId5"/>
                      <a:srcRect/>
                      <a:stretch>
                        <a:fillRect/>
                      </a:stretch>
                    </p:blipFill>
                    <p:spPr bwMode="auto">
                      <a:xfrm>
                        <a:off x="1422400" y="1989138"/>
                        <a:ext cx="4591050" cy="1212850"/>
                      </a:xfrm>
                      <a:prstGeom prst="rect">
                        <a:avLst/>
                      </a:prstGeom>
                      <a:solidFill>
                        <a:srgbClr val="F1D7EC"/>
                      </a:solidFill>
                      <a:ln w="9525">
                        <a:solidFill>
                          <a:schemeClr val="tx1"/>
                        </a:solidFill>
                        <a:miter lim="800000"/>
                        <a:headEnd/>
                        <a:tailEnd/>
                      </a:ln>
                      <a:effectLst>
                        <a:outerShdw dist="63500" dir="19387806" algn="ctr" rotWithShape="0">
                          <a:srgbClr val="FF3399">
                            <a:alpha val="74997"/>
                          </a:srgbClr>
                        </a:outerShdw>
                      </a:effectLst>
                    </p:spPr>
                  </p:pic>
                </p:oleObj>
              </mc:Fallback>
            </mc:AlternateContent>
          </a:graphicData>
        </a:graphic>
      </p:graphicFrame>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pPr>
            <a:r>
              <a:rPr lang="en-AU" altLang="en-US" sz="1400" b="1" baseline="0" dirty="0">
                <a:latin typeface="Trebuchet MS" pitchFamily="34" charset="0"/>
              </a:rPr>
              <a:t>12.</a:t>
            </a:r>
            <a:fld id="{17DEBACC-685D-46EF-8023-566F1A297EEB}" type="slidenum">
              <a:rPr lang="en-AU" altLang="en-US" sz="1400" b="1" baseline="0" smtClean="0">
                <a:latin typeface="Trebuchet MS" pitchFamily="34" charset="0"/>
              </a:rPr>
              <a:pPr>
                <a:spcBef>
                  <a:spcPct val="0"/>
                </a:spcBef>
                <a:buFontTx/>
                <a:buNone/>
              </a:pPr>
              <a:t>99</a:t>
            </a:fld>
            <a:endParaRPr lang="en-AU" altLang="en-US" sz="1400" b="1" baseline="0" dirty="0">
              <a:latin typeface="Trebuchet MS" pitchFamily="34" charset="0"/>
            </a:endParaRPr>
          </a:p>
        </p:txBody>
      </p:sp>
      <p:sp>
        <p:nvSpPr>
          <p:cNvPr id="6" name="Rectangle 4"/>
          <p:cNvSpPr>
            <a:spLocks noGrp="1" noChangeArrowheads="1"/>
          </p:cNvSpPr>
          <p:nvPr>
            <p:ph type="title"/>
          </p:nvPr>
        </p:nvSpPr>
        <p:spPr bwMode="auto">
          <a:xfrm>
            <a:off x="450057" y="351940"/>
            <a:ext cx="8351837" cy="64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algn="just" fontAlgn="base">
              <a:spcAft>
                <a:spcPct val="0"/>
              </a:spcAft>
            </a:pPr>
            <a:r>
              <a:rPr altLang="en-US" sz="3200" cap="none" dirty="0">
                <a:solidFill>
                  <a:srgbClr val="EA0088"/>
                </a:solidFill>
                <a:latin typeface="Trebuchet MS" pitchFamily="34" charset="0"/>
                <a:ea typeface="MS PGothic" pitchFamily="34" charset="-128"/>
              </a:rPr>
              <a:t>Testing the population proportion</a:t>
            </a:r>
            <a:r>
              <a:rPr lang="en-AU" altLang="en-US" sz="3200" cap="none" dirty="0">
                <a:solidFill>
                  <a:srgbClr val="EA0088"/>
                </a:solidFill>
                <a:latin typeface="Trebuchet MS" pitchFamily="34" charset="0"/>
                <a:ea typeface="MS PGothic" pitchFamily="34" charset="-128"/>
              </a:rPr>
              <a:t>…</a:t>
            </a:r>
            <a:endParaRPr altLang="en-US" sz="3200" cap="none" dirty="0">
              <a:solidFill>
                <a:srgbClr val="EA0088"/>
              </a:solidFill>
              <a:latin typeface="Trebuchet MS" pitchFamily="34" charset="0"/>
              <a:ea typeface="MS PGothic" pitchFamily="34" charset="-128"/>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TLE" val="Slide 2"/>
  <p:tag name="NOPREFERENCE" val="False"/>
</p:tagLst>
</file>

<file path=ppt/tags/tag10.xml><?xml version="1.0" encoding="utf-8"?>
<p:tagLst xmlns:a="http://schemas.openxmlformats.org/drawingml/2006/main" xmlns:r="http://schemas.openxmlformats.org/officeDocument/2006/relationships" xmlns:p="http://schemas.openxmlformats.org/presentationml/2006/main">
  <p:tag name="TITLE" val="Slide 10"/>
  <p:tag name="NOPREFERENCE" val="False"/>
</p:tagLst>
</file>

<file path=ppt/tags/tag11.xml><?xml version="1.0" encoding="utf-8"?>
<p:tagLst xmlns:a="http://schemas.openxmlformats.org/drawingml/2006/main" xmlns:r="http://schemas.openxmlformats.org/officeDocument/2006/relationships" xmlns:p="http://schemas.openxmlformats.org/presentationml/2006/main">
  <p:tag name="TITLE" val="Slide 7"/>
  <p:tag name="NOPREFERENCE" val="False"/>
</p:tagLst>
</file>

<file path=ppt/tags/tag12.xml><?xml version="1.0" encoding="utf-8"?>
<p:tagLst xmlns:a="http://schemas.openxmlformats.org/drawingml/2006/main" xmlns:r="http://schemas.openxmlformats.org/officeDocument/2006/relationships" xmlns:p="http://schemas.openxmlformats.org/presentationml/2006/main">
  <p:tag name="TITLE" val="Slide 8"/>
  <p:tag name="NOPREFERENCE" val="False"/>
</p:tagLst>
</file>

<file path=ppt/tags/tag13.xml><?xml version="1.0" encoding="utf-8"?>
<p:tagLst xmlns:a="http://schemas.openxmlformats.org/drawingml/2006/main" xmlns:r="http://schemas.openxmlformats.org/officeDocument/2006/relationships" xmlns:p="http://schemas.openxmlformats.org/presentationml/2006/main">
  <p:tag name="TITLE" val="Slide 11"/>
  <p:tag name="NOPREFERENCE" val="False"/>
</p:tagLst>
</file>

<file path=ppt/tags/tag14.xml><?xml version="1.0" encoding="utf-8"?>
<p:tagLst xmlns:a="http://schemas.openxmlformats.org/drawingml/2006/main" xmlns:r="http://schemas.openxmlformats.org/officeDocument/2006/relationships" xmlns:p="http://schemas.openxmlformats.org/presentationml/2006/main">
  <p:tag name="TITLE" val="Slide 12"/>
  <p:tag name="NOPREFERENCE" val="False"/>
</p:tagLst>
</file>

<file path=ppt/tags/tag15.xml><?xml version="1.0" encoding="utf-8"?>
<p:tagLst xmlns:a="http://schemas.openxmlformats.org/drawingml/2006/main" xmlns:r="http://schemas.openxmlformats.org/officeDocument/2006/relationships" xmlns:p="http://schemas.openxmlformats.org/presentationml/2006/main">
  <p:tag name="TITLE" val="Slide 13"/>
  <p:tag name="NOPREFERENCE" val="False"/>
</p:tagLst>
</file>

<file path=ppt/tags/tag16.xml><?xml version="1.0" encoding="utf-8"?>
<p:tagLst xmlns:a="http://schemas.openxmlformats.org/drawingml/2006/main" xmlns:r="http://schemas.openxmlformats.org/officeDocument/2006/relationships" xmlns:p="http://schemas.openxmlformats.org/presentationml/2006/main">
  <p:tag name="TITLE" val="Slide 14"/>
  <p:tag name="NOPREFERENCE" val="False"/>
</p:tagLst>
</file>

<file path=ppt/tags/tag17.xml><?xml version="1.0" encoding="utf-8"?>
<p:tagLst xmlns:a="http://schemas.openxmlformats.org/drawingml/2006/main" xmlns:r="http://schemas.openxmlformats.org/officeDocument/2006/relationships" xmlns:p="http://schemas.openxmlformats.org/presentationml/2006/main">
  <p:tag name="TITLE" val="Slide 15"/>
  <p:tag name="NOPREFERENCE" val="False"/>
</p:tagLst>
</file>

<file path=ppt/tags/tag18.xml><?xml version="1.0" encoding="utf-8"?>
<p:tagLst xmlns:a="http://schemas.openxmlformats.org/drawingml/2006/main" xmlns:r="http://schemas.openxmlformats.org/officeDocument/2006/relationships" xmlns:p="http://schemas.openxmlformats.org/presentationml/2006/main">
  <p:tag name="TITLE" val="Slide 15"/>
  <p:tag name="NOPREFERENCE" val="False"/>
</p:tagLst>
</file>

<file path=ppt/tags/tag19.xml><?xml version="1.0" encoding="utf-8"?>
<p:tagLst xmlns:a="http://schemas.openxmlformats.org/drawingml/2006/main" xmlns:r="http://schemas.openxmlformats.org/officeDocument/2006/relationships" xmlns:p="http://schemas.openxmlformats.org/presentationml/2006/main">
  <p:tag name="TITLE" val="Slide 44"/>
  <p:tag name="NOPREFERENCE" val="False"/>
</p:tagLst>
</file>

<file path=ppt/tags/tag2.xml><?xml version="1.0" encoding="utf-8"?>
<p:tagLst xmlns:a="http://schemas.openxmlformats.org/drawingml/2006/main" xmlns:r="http://schemas.openxmlformats.org/officeDocument/2006/relationships" xmlns:p="http://schemas.openxmlformats.org/presentationml/2006/main">
  <p:tag name="TITLE" val="Slide 3"/>
  <p:tag name="NOPREFERENCE" val="False"/>
</p:tagLst>
</file>

<file path=ppt/tags/tag20.xml><?xml version="1.0" encoding="utf-8"?>
<p:tagLst xmlns:a="http://schemas.openxmlformats.org/drawingml/2006/main" xmlns:r="http://schemas.openxmlformats.org/officeDocument/2006/relationships" xmlns:p="http://schemas.openxmlformats.org/presentationml/2006/main">
  <p:tag name="TITLE" val="Slide 45"/>
  <p:tag name="NOPREFERENCE" val="False"/>
</p:tagLst>
</file>

<file path=ppt/tags/tag21.xml><?xml version="1.0" encoding="utf-8"?>
<p:tagLst xmlns:a="http://schemas.openxmlformats.org/drawingml/2006/main" xmlns:r="http://schemas.openxmlformats.org/officeDocument/2006/relationships" xmlns:p="http://schemas.openxmlformats.org/presentationml/2006/main">
  <p:tag name="TITLE" val="Slide 46"/>
  <p:tag name="NOPREFERENCE" val="False"/>
</p:tagLst>
</file>

<file path=ppt/tags/tag22.xml><?xml version="1.0" encoding="utf-8"?>
<p:tagLst xmlns:a="http://schemas.openxmlformats.org/drawingml/2006/main" xmlns:r="http://schemas.openxmlformats.org/officeDocument/2006/relationships" xmlns:p="http://schemas.openxmlformats.org/presentationml/2006/main">
  <p:tag name="TITLE" val="Slide 52"/>
  <p:tag name="NOPREFERENCE" val="False"/>
</p:tagLst>
</file>

<file path=ppt/tags/tag23.xml><?xml version="1.0" encoding="utf-8"?>
<p:tagLst xmlns:a="http://schemas.openxmlformats.org/drawingml/2006/main" xmlns:r="http://schemas.openxmlformats.org/officeDocument/2006/relationships" xmlns:p="http://schemas.openxmlformats.org/presentationml/2006/main">
  <p:tag name="TITLE" val="Slide 48"/>
  <p:tag name="NOPREFERENCE" val="False"/>
</p:tagLst>
</file>

<file path=ppt/tags/tag24.xml><?xml version="1.0" encoding="utf-8"?>
<p:tagLst xmlns:a="http://schemas.openxmlformats.org/drawingml/2006/main" xmlns:r="http://schemas.openxmlformats.org/officeDocument/2006/relationships" xmlns:p="http://schemas.openxmlformats.org/presentationml/2006/main">
  <p:tag name="TITLE" val="Slide 49"/>
  <p:tag name="NOPREFERENCE" val="False"/>
</p:tagLst>
</file>

<file path=ppt/tags/tag25.xml><?xml version="1.0" encoding="utf-8"?>
<p:tagLst xmlns:a="http://schemas.openxmlformats.org/drawingml/2006/main" xmlns:r="http://schemas.openxmlformats.org/officeDocument/2006/relationships" xmlns:p="http://schemas.openxmlformats.org/presentationml/2006/main">
  <p:tag name="TITLE" val="Slide 32"/>
  <p:tag name="NOPREFERENCE" val="False"/>
</p:tagLst>
</file>

<file path=ppt/tags/tag26.xml><?xml version="1.0" encoding="utf-8"?>
<p:tagLst xmlns:a="http://schemas.openxmlformats.org/drawingml/2006/main" xmlns:r="http://schemas.openxmlformats.org/officeDocument/2006/relationships" xmlns:p="http://schemas.openxmlformats.org/presentationml/2006/main">
  <p:tag name="TITLE" val="Slide 33"/>
  <p:tag name="NOPREFERENCE" val="False"/>
</p:tagLst>
</file>

<file path=ppt/tags/tag27.xml><?xml version="1.0" encoding="utf-8"?>
<p:tagLst xmlns:a="http://schemas.openxmlformats.org/drawingml/2006/main" xmlns:r="http://schemas.openxmlformats.org/officeDocument/2006/relationships" xmlns:p="http://schemas.openxmlformats.org/presentationml/2006/main">
  <p:tag name="TITLE" val="Slide 34"/>
  <p:tag name="NOPREFERENCE" val="False"/>
</p:tagLst>
</file>

<file path=ppt/tags/tag28.xml><?xml version="1.0" encoding="utf-8"?>
<p:tagLst xmlns:a="http://schemas.openxmlformats.org/drawingml/2006/main" xmlns:r="http://schemas.openxmlformats.org/officeDocument/2006/relationships" xmlns:p="http://schemas.openxmlformats.org/presentationml/2006/main">
  <p:tag name="NOPREFERENCE" val="False"/>
</p:tagLst>
</file>

<file path=ppt/tags/tag29.xml><?xml version="1.0" encoding="utf-8"?>
<p:tagLst xmlns:a="http://schemas.openxmlformats.org/drawingml/2006/main" xmlns:r="http://schemas.openxmlformats.org/officeDocument/2006/relationships" xmlns:p="http://schemas.openxmlformats.org/presentationml/2006/main">
  <p:tag name="TITLE" val="Slide 59"/>
  <p:tag name="NOPREFERENCE" val="False"/>
</p:tagLst>
</file>

<file path=ppt/tags/tag3.xml><?xml version="1.0" encoding="utf-8"?>
<p:tagLst xmlns:a="http://schemas.openxmlformats.org/drawingml/2006/main" xmlns:r="http://schemas.openxmlformats.org/officeDocument/2006/relationships" xmlns:p="http://schemas.openxmlformats.org/presentationml/2006/main">
  <p:tag name="TITLE" val="Slide 3"/>
  <p:tag name="NOPREFERENCE" val="False"/>
</p:tagLst>
</file>

<file path=ppt/tags/tag30.xml><?xml version="1.0" encoding="utf-8"?>
<p:tagLst xmlns:a="http://schemas.openxmlformats.org/drawingml/2006/main" xmlns:r="http://schemas.openxmlformats.org/officeDocument/2006/relationships" xmlns:p="http://schemas.openxmlformats.org/presentationml/2006/main">
  <p:tag name="TITLE" val="Slide 59"/>
  <p:tag name="NOPREFERENCE" val="False"/>
</p:tagLst>
</file>

<file path=ppt/tags/tag31.xml><?xml version="1.0" encoding="utf-8"?>
<p:tagLst xmlns:a="http://schemas.openxmlformats.org/drawingml/2006/main" xmlns:r="http://schemas.openxmlformats.org/officeDocument/2006/relationships" xmlns:p="http://schemas.openxmlformats.org/presentationml/2006/main">
  <p:tag name="TITLE" val="Slide 59"/>
  <p:tag name="NOPREFERENCE" val="False"/>
</p:tagLst>
</file>

<file path=ppt/tags/tag32.xml><?xml version="1.0" encoding="utf-8"?>
<p:tagLst xmlns:a="http://schemas.openxmlformats.org/drawingml/2006/main" xmlns:r="http://schemas.openxmlformats.org/officeDocument/2006/relationships" xmlns:p="http://schemas.openxmlformats.org/presentationml/2006/main">
  <p:tag name="TITLE" val="Slide 60"/>
  <p:tag name="NOPREFERENCE" val="False"/>
</p:tagLst>
</file>

<file path=ppt/tags/tag33.xml><?xml version="1.0" encoding="utf-8"?>
<p:tagLst xmlns:a="http://schemas.openxmlformats.org/drawingml/2006/main" xmlns:r="http://schemas.openxmlformats.org/officeDocument/2006/relationships" xmlns:p="http://schemas.openxmlformats.org/presentationml/2006/main">
  <p:tag name="TITLE" val="Slide 60"/>
  <p:tag name="NOPREFERENCE" val="False"/>
</p:tagLst>
</file>

<file path=ppt/tags/tag34.xml><?xml version="1.0" encoding="utf-8"?>
<p:tagLst xmlns:a="http://schemas.openxmlformats.org/drawingml/2006/main" xmlns:r="http://schemas.openxmlformats.org/officeDocument/2006/relationships" xmlns:p="http://schemas.openxmlformats.org/presentationml/2006/main">
  <p:tag name="TITLE" val="Slide 61"/>
  <p:tag name="NOPREFERENCE" val="False"/>
</p:tagLst>
</file>

<file path=ppt/tags/tag35.xml><?xml version="1.0" encoding="utf-8"?>
<p:tagLst xmlns:a="http://schemas.openxmlformats.org/drawingml/2006/main" xmlns:r="http://schemas.openxmlformats.org/officeDocument/2006/relationships" xmlns:p="http://schemas.openxmlformats.org/presentationml/2006/main">
  <p:tag name="TITLE" val="Slide 62"/>
  <p:tag name="NOPREFERENCE" val="False"/>
</p:tagLst>
</file>

<file path=ppt/tags/tag36.xml><?xml version="1.0" encoding="utf-8"?>
<p:tagLst xmlns:a="http://schemas.openxmlformats.org/drawingml/2006/main" xmlns:r="http://schemas.openxmlformats.org/officeDocument/2006/relationships" xmlns:p="http://schemas.openxmlformats.org/presentationml/2006/main">
  <p:tag name="TITLE" val="Slide 63"/>
  <p:tag name="NOPREFERENCE" val="False"/>
</p:tagLst>
</file>

<file path=ppt/tags/tag37.xml><?xml version="1.0" encoding="utf-8"?>
<p:tagLst xmlns:a="http://schemas.openxmlformats.org/drawingml/2006/main" xmlns:r="http://schemas.openxmlformats.org/officeDocument/2006/relationships" xmlns:p="http://schemas.openxmlformats.org/presentationml/2006/main">
  <p:tag name="TITLE" val="Slide 63"/>
  <p:tag name="NOPREFERENCE" val="False"/>
</p:tagLst>
</file>

<file path=ppt/tags/tag38.xml><?xml version="1.0" encoding="utf-8"?>
<p:tagLst xmlns:a="http://schemas.openxmlformats.org/drawingml/2006/main" xmlns:r="http://schemas.openxmlformats.org/officeDocument/2006/relationships" xmlns:p="http://schemas.openxmlformats.org/presentationml/2006/main">
  <p:tag name="TITLE" val="Slide 63"/>
  <p:tag name="NOPREFERENCE" val="False"/>
</p:tagLst>
</file>

<file path=ppt/tags/tag39.xml><?xml version="1.0" encoding="utf-8"?>
<p:tagLst xmlns:a="http://schemas.openxmlformats.org/drawingml/2006/main" xmlns:r="http://schemas.openxmlformats.org/officeDocument/2006/relationships" xmlns:p="http://schemas.openxmlformats.org/presentationml/2006/main">
  <p:tag name="TITLE" val="Slide 64"/>
  <p:tag name="NOPREFERENCE" val="False"/>
</p:tagLst>
</file>

<file path=ppt/tags/tag4.xml><?xml version="1.0" encoding="utf-8"?>
<p:tagLst xmlns:a="http://schemas.openxmlformats.org/drawingml/2006/main" xmlns:r="http://schemas.openxmlformats.org/officeDocument/2006/relationships" xmlns:p="http://schemas.openxmlformats.org/presentationml/2006/main">
  <p:tag name="TITLE" val="Slide 3"/>
  <p:tag name="NOPREFERENCE" val="False"/>
</p:tagLst>
</file>

<file path=ppt/tags/tag40.xml><?xml version="1.0" encoding="utf-8"?>
<p:tagLst xmlns:a="http://schemas.openxmlformats.org/drawingml/2006/main" xmlns:r="http://schemas.openxmlformats.org/officeDocument/2006/relationships" xmlns:p="http://schemas.openxmlformats.org/presentationml/2006/main">
  <p:tag name="TITLE" val="Slide 65"/>
  <p:tag name="NOPREFERENCE" val="False"/>
</p:tagLst>
</file>

<file path=ppt/tags/tag41.xml><?xml version="1.0" encoding="utf-8"?>
<p:tagLst xmlns:a="http://schemas.openxmlformats.org/drawingml/2006/main" xmlns:r="http://schemas.openxmlformats.org/officeDocument/2006/relationships" xmlns:p="http://schemas.openxmlformats.org/presentationml/2006/main">
  <p:tag name="TITLE" val="Slide 65"/>
  <p:tag name="NOPREFERENCE" val="False"/>
</p:tagLst>
</file>

<file path=ppt/tags/tag42.xml><?xml version="1.0" encoding="utf-8"?>
<p:tagLst xmlns:a="http://schemas.openxmlformats.org/drawingml/2006/main" xmlns:r="http://schemas.openxmlformats.org/officeDocument/2006/relationships" xmlns:p="http://schemas.openxmlformats.org/presentationml/2006/main">
  <p:tag name="TITLE" val="Slide 38"/>
  <p:tag name="NOPREFERENCE" val="False"/>
</p:tagLst>
</file>

<file path=ppt/tags/tag43.xml><?xml version="1.0" encoding="utf-8"?>
<p:tagLst xmlns:a="http://schemas.openxmlformats.org/drawingml/2006/main" xmlns:r="http://schemas.openxmlformats.org/officeDocument/2006/relationships" xmlns:p="http://schemas.openxmlformats.org/presentationml/2006/main">
  <p:tag name="TITLE" val="Slide 38"/>
  <p:tag name="NOPREFERENCE" val="False"/>
</p:tagLst>
</file>

<file path=ppt/tags/tag44.xml><?xml version="1.0" encoding="utf-8"?>
<p:tagLst xmlns:a="http://schemas.openxmlformats.org/drawingml/2006/main" xmlns:r="http://schemas.openxmlformats.org/officeDocument/2006/relationships" xmlns:p="http://schemas.openxmlformats.org/presentationml/2006/main">
  <p:tag name="TITLE" val="Slide 38"/>
  <p:tag name="NOPREFERENCE" val="False"/>
</p:tagLst>
</file>

<file path=ppt/tags/tag45.xml><?xml version="1.0" encoding="utf-8"?>
<p:tagLst xmlns:a="http://schemas.openxmlformats.org/drawingml/2006/main" xmlns:r="http://schemas.openxmlformats.org/officeDocument/2006/relationships" xmlns:p="http://schemas.openxmlformats.org/presentationml/2006/main">
  <p:tag name="TITLE" val="Slide 66"/>
  <p:tag name="NOPREFERENCE" val="False"/>
</p:tagLst>
</file>

<file path=ppt/tags/tag46.xml><?xml version="1.0" encoding="utf-8"?>
<p:tagLst xmlns:a="http://schemas.openxmlformats.org/drawingml/2006/main" xmlns:r="http://schemas.openxmlformats.org/officeDocument/2006/relationships" xmlns:p="http://schemas.openxmlformats.org/presentationml/2006/main">
  <p:tag name="TITLE" val="Slide 67"/>
  <p:tag name="NOPREFERENCE" val="False"/>
</p:tagLst>
</file>

<file path=ppt/tags/tag47.xml><?xml version="1.0" encoding="utf-8"?>
<p:tagLst xmlns:a="http://schemas.openxmlformats.org/drawingml/2006/main" xmlns:r="http://schemas.openxmlformats.org/officeDocument/2006/relationships" xmlns:p="http://schemas.openxmlformats.org/presentationml/2006/main">
  <p:tag name="NOPREFERENCE" val="False"/>
</p:tagLst>
</file>

<file path=ppt/tags/tag5.xml><?xml version="1.0" encoding="utf-8"?>
<p:tagLst xmlns:a="http://schemas.openxmlformats.org/drawingml/2006/main" xmlns:r="http://schemas.openxmlformats.org/officeDocument/2006/relationships" xmlns:p="http://schemas.openxmlformats.org/presentationml/2006/main">
  <p:tag name="TITLE" val="Slide 4"/>
  <p:tag name="NOPREFERENCE" val="False"/>
</p:tagLst>
</file>

<file path=ppt/tags/tag6.xml><?xml version="1.0" encoding="utf-8"?>
<p:tagLst xmlns:a="http://schemas.openxmlformats.org/drawingml/2006/main" xmlns:r="http://schemas.openxmlformats.org/officeDocument/2006/relationships" xmlns:p="http://schemas.openxmlformats.org/presentationml/2006/main">
  <p:tag name="TITLE" val="Slide 5"/>
  <p:tag name="NOPREFERENCE" val="False"/>
</p:tagLst>
</file>

<file path=ppt/tags/tag7.xml><?xml version="1.0" encoding="utf-8"?>
<p:tagLst xmlns:a="http://schemas.openxmlformats.org/drawingml/2006/main" xmlns:r="http://schemas.openxmlformats.org/officeDocument/2006/relationships" xmlns:p="http://schemas.openxmlformats.org/presentationml/2006/main">
  <p:tag name="TITLE" val="Slide 6"/>
  <p:tag name="NOPREFERENCE" val="False"/>
</p:tagLst>
</file>

<file path=ppt/tags/tag8.xml><?xml version="1.0" encoding="utf-8"?>
<p:tagLst xmlns:a="http://schemas.openxmlformats.org/drawingml/2006/main" xmlns:r="http://schemas.openxmlformats.org/officeDocument/2006/relationships" xmlns:p="http://schemas.openxmlformats.org/presentationml/2006/main">
  <p:tag name="TITLE" val="Slide 10"/>
  <p:tag name="NOPREFERENCE" val="False"/>
</p:tagLst>
</file>

<file path=ppt/tags/tag9.xml><?xml version="1.0" encoding="utf-8"?>
<p:tagLst xmlns:a="http://schemas.openxmlformats.org/drawingml/2006/main" xmlns:r="http://schemas.openxmlformats.org/officeDocument/2006/relationships" xmlns:p="http://schemas.openxmlformats.org/presentationml/2006/main">
  <p:tag name="TITLE" val="Slide 10"/>
  <p:tag name="NOPREFERENCE" val="False"/>
</p:tagLst>
</file>

<file path=ppt/theme/theme1.xml><?xml version="1.0" encoding="utf-8"?>
<a:theme xmlns:a="http://schemas.openxmlformats.org/drawingml/2006/main" name="chapter11">
  <a:themeElements>
    <a:clrScheme name="Custom 3">
      <a:dk1>
        <a:srgbClr val="00206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chapter11</Template>
  <TotalTime>5916</TotalTime>
  <Words>4919</Words>
  <Application>Microsoft Office PowerPoint</Application>
  <PresentationFormat>On-screen Show (4:3)</PresentationFormat>
  <Paragraphs>955</Paragraphs>
  <Slides>111</Slides>
  <Notes>95</Notes>
  <HiddenSlides>0</HiddenSlides>
  <MMClips>0</MMClips>
  <ScaleCrop>false</ScaleCrop>
  <HeadingPairs>
    <vt:vector size="8" baseType="variant">
      <vt:variant>
        <vt:lpstr>Fonts Used</vt:lpstr>
      </vt:variant>
      <vt:variant>
        <vt:i4>14</vt:i4>
      </vt:variant>
      <vt:variant>
        <vt:lpstr>Theme</vt:lpstr>
      </vt:variant>
      <vt:variant>
        <vt:i4>2</vt:i4>
      </vt:variant>
      <vt:variant>
        <vt:lpstr>Embedded OLE Servers</vt:lpstr>
      </vt:variant>
      <vt:variant>
        <vt:i4>2</vt:i4>
      </vt:variant>
      <vt:variant>
        <vt:lpstr>Slide Titles</vt:lpstr>
      </vt:variant>
      <vt:variant>
        <vt:i4>111</vt:i4>
      </vt:variant>
    </vt:vector>
  </HeadingPairs>
  <TitlesOfParts>
    <vt:vector size="129" baseType="lpstr">
      <vt:lpstr>MS PGothic</vt:lpstr>
      <vt:lpstr>MS PGothic</vt:lpstr>
      <vt:lpstr>Arial</vt:lpstr>
      <vt:lpstr>Arial Narrow</vt:lpstr>
      <vt:lpstr>Calibri</vt:lpstr>
      <vt:lpstr>Cambria</vt:lpstr>
      <vt:lpstr>Cambria Math</vt:lpstr>
      <vt:lpstr>Symbol</vt:lpstr>
      <vt:lpstr>Tahoma</vt:lpstr>
      <vt:lpstr>Times</vt:lpstr>
      <vt:lpstr>Times New Roman</vt:lpstr>
      <vt:lpstr>Trebuchet MS</vt:lpstr>
      <vt:lpstr>Verdana</vt:lpstr>
      <vt:lpstr>Wingdings</vt:lpstr>
      <vt:lpstr>chapter11</vt:lpstr>
      <vt:lpstr>Office Theme</vt:lpstr>
      <vt:lpstr>Equation</vt:lpstr>
      <vt:lpstr>Bitmap Image</vt:lpstr>
      <vt:lpstr>PowerPoint Presentation</vt:lpstr>
      <vt:lpstr>Chapter 12</vt:lpstr>
      <vt:lpstr>Chapter outline</vt:lpstr>
      <vt:lpstr>Learning objectives</vt:lpstr>
      <vt:lpstr>Learning objectives…</vt:lpstr>
      <vt:lpstr>Introduction</vt:lpstr>
      <vt:lpstr>Introduction…</vt:lpstr>
      <vt:lpstr>12.1  Concepts of hypothesis testing</vt:lpstr>
      <vt:lpstr>In a criminal trial</vt:lpstr>
      <vt:lpstr>PowerPoint Presentation</vt:lpstr>
      <vt:lpstr>PowerPoint Presentation</vt:lpstr>
      <vt:lpstr>PowerPoint Presentation</vt:lpstr>
      <vt:lpstr>PowerPoint Presentation</vt:lpstr>
      <vt:lpstr>PowerPoint Presentation</vt:lpstr>
      <vt:lpstr>PowerPoint Presentation</vt:lpstr>
      <vt:lpstr>Concepts of hypothesis testing…</vt:lpstr>
      <vt:lpstr>Concepts of hypothesis testing…</vt:lpstr>
      <vt:lpstr>Concepts of hypothesis testing…</vt:lpstr>
      <vt:lpstr>Concepts of hypothesis testing…</vt:lpstr>
      <vt:lpstr>PowerPoint Presentation</vt:lpstr>
      <vt:lpstr>Concepts of hypothesis testing…</vt:lpstr>
      <vt:lpstr>Concepts of hypothesis testing…</vt:lpstr>
      <vt:lpstr>PowerPoint Presentation</vt:lpstr>
      <vt:lpstr>PowerPoint Presentation</vt:lpstr>
      <vt:lpstr>PowerPoint Presentation</vt:lpstr>
      <vt:lpstr>PowerPoint Presentation</vt:lpstr>
      <vt:lpstr>PowerPoint Presentation</vt:lpstr>
      <vt:lpstr>Right-tail test</vt:lpstr>
      <vt:lpstr>Left-tail test</vt:lpstr>
      <vt:lpstr>Two-tail test</vt:lpstr>
      <vt:lpstr>One- and two-tail tests: A summary</vt:lpstr>
      <vt:lpstr>Six-step process for testing hypothesis</vt:lpstr>
      <vt:lpstr>Six-step process for testing hypothesis…</vt:lpstr>
      <vt:lpstr>Six-step process for testing hypothesis…</vt:lpstr>
      <vt:lpstr>Factors that identify…</vt:lpstr>
      <vt:lpstr>Example 1: Time required to complete an assembly line</vt:lpstr>
      <vt:lpstr>Example 1: Solution</vt:lpstr>
      <vt:lpstr>Example 1: Solution…</vt:lpstr>
      <vt:lpstr>Example 1: Solution…</vt:lpstr>
      <vt:lpstr>Example 1: Solution…</vt:lpstr>
      <vt:lpstr>12.3 The p-value of a test of hypothesis</vt:lpstr>
      <vt:lpstr>The p-value of a test of hypothesis…</vt:lpstr>
      <vt:lpstr>The p-value of a test of hypothesis…</vt:lpstr>
      <vt:lpstr>The p-value of a test of hypothesis…</vt:lpstr>
      <vt:lpstr>PowerPoint Presentation</vt:lpstr>
      <vt:lpstr>PowerPoint Presentation</vt:lpstr>
      <vt:lpstr>PowerPoint Presentation</vt:lpstr>
      <vt:lpstr>Example 1: Solution…</vt:lpstr>
      <vt:lpstr>PowerPoint Presentation</vt:lpstr>
      <vt:lpstr>PowerPoint Presentation</vt:lpstr>
      <vt:lpstr>PowerPoint Presentation</vt:lpstr>
      <vt:lpstr>Conclusions of a test of hypothesis</vt:lpstr>
      <vt:lpstr>Example 2: Is the product label acceptable?</vt:lpstr>
      <vt:lpstr>Example 2…</vt:lpstr>
      <vt:lpstr>Example 2: Solution</vt:lpstr>
      <vt:lpstr>Example 2: Solution…</vt:lpstr>
      <vt:lpstr>PowerPoint Presentation</vt:lpstr>
      <vt:lpstr>PowerPoint Presentation</vt:lpstr>
      <vt:lpstr>PowerPoint Presentation</vt:lpstr>
      <vt:lpstr>PowerPoint Presentation</vt:lpstr>
      <vt:lpstr>PowerPoint Presentation</vt:lpstr>
      <vt:lpstr>PowerPoint Presentation</vt:lpstr>
      <vt:lpstr>12.4 Testing the population mean when the variance 2 is unknown</vt:lpstr>
      <vt:lpstr>Inference with variance unknown</vt:lpstr>
      <vt:lpstr>Testing the population mean when the variance 2 is unknown…</vt:lpstr>
      <vt:lpstr>Factors that identify…</vt:lpstr>
      <vt:lpstr>Example 3 – Has production declined due to new government regulations? (Example 12.5, p496)</vt:lpstr>
      <vt:lpstr>Example 3: Solution </vt:lpstr>
      <vt:lpstr>Example 3: Solution… </vt:lpstr>
      <vt:lpstr>Example 3: Solution… </vt:lpstr>
      <vt:lpstr>Example 3: Solution… </vt:lpstr>
      <vt:lpstr>Example 3: Solution… </vt:lpstr>
      <vt:lpstr>Example 3: Solution… </vt:lpstr>
      <vt:lpstr>Example 3: Solution… </vt:lpstr>
      <vt:lpstr>Example 3: Solution… </vt:lpstr>
      <vt:lpstr>Example 3: Solution… </vt:lpstr>
      <vt:lpstr>12.5 Calculating the probability of a Type II error</vt:lpstr>
      <vt:lpstr>Probability of a Type II error,   </vt:lpstr>
      <vt:lpstr>Example 4</vt:lpstr>
      <vt:lpstr>Example 4: Solution  </vt:lpstr>
      <vt:lpstr>Example 4: Solution…  </vt:lpstr>
      <vt:lpstr>Example 4: Solution…  </vt:lpstr>
      <vt:lpstr>Example 4: Solution…  </vt:lpstr>
      <vt:lpstr>Example 4: Solution…  </vt:lpstr>
      <vt:lpstr>Effects on  of Changing  </vt:lpstr>
      <vt:lpstr>PowerPoint Presentation</vt:lpstr>
      <vt:lpstr>PowerPoint Presentation</vt:lpstr>
      <vt:lpstr>Judging the test</vt:lpstr>
      <vt:lpstr>Judging the test…</vt:lpstr>
      <vt:lpstr>Judging the test…</vt:lpstr>
      <vt:lpstr>Compare  at n=400 and n=1,000</vt:lpstr>
      <vt:lpstr>Developing an understanding of statistical concepts</vt:lpstr>
      <vt:lpstr>PowerPoint Presentation</vt:lpstr>
      <vt:lpstr>Power of a Test</vt:lpstr>
      <vt:lpstr>Judging the test</vt:lpstr>
      <vt:lpstr>Using Excel…</vt:lpstr>
      <vt:lpstr>12.6 Testing the population proportion</vt:lpstr>
      <vt:lpstr>Testing the population proportion…</vt:lpstr>
      <vt:lpstr>Testing the population proportion…</vt:lpstr>
      <vt:lpstr>Factors that identify…</vt:lpstr>
      <vt:lpstr>Example 5: Is the market share large enough to introduce a new product? (Example 12.7, page 509)</vt:lpstr>
      <vt:lpstr>Example 5: Solution</vt:lpstr>
      <vt:lpstr>Example 5: Solution…</vt:lpstr>
      <vt:lpstr>Example 5: Solution…</vt:lpstr>
      <vt:lpstr>Example 5: Solution…</vt:lpstr>
      <vt:lpstr>Hypothesis testing about p</vt:lpstr>
      <vt:lpstr>Hypothesis testing about p</vt:lpstr>
      <vt:lpstr>Hypothesis testing about p</vt:lpstr>
      <vt:lpstr>The Road Ahead</vt:lpstr>
      <vt:lpstr>The Road Ahead…</vt:lpstr>
      <vt:lpstr>Summary of techniques –Single population parameter tests</vt:lpstr>
    </vt:vector>
  </TitlesOfParts>
  <Company>Thomson Learning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Selva Selvanathan</dc:creator>
  <cp:lastModifiedBy>Katz, Nathan</cp:lastModifiedBy>
  <cp:revision>529</cp:revision>
  <cp:lastPrinted>2016-11-02T04:01:33Z</cp:lastPrinted>
  <dcterms:created xsi:type="dcterms:W3CDTF">2011-01-11T01:11:15Z</dcterms:created>
  <dcterms:modified xsi:type="dcterms:W3CDTF">2017-01-12T00:45:57Z</dcterms:modified>
</cp:coreProperties>
</file>