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5.xml" ContentType="application/vnd.openxmlformats-officedocument.presentationml.notesSlide+xml"/>
  <Override PartName="/ppt/tags/tag14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tags/tag15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tags/tag16.xml" ContentType="application/vnd.openxmlformats-officedocument.presentationml.tags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tags/tag17.xml" ContentType="application/vnd.openxmlformats-officedocument.presentationml.tags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tags/tag18.xml" ContentType="application/vnd.openxmlformats-officedocument.presentationml.tags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tags/tag19.xml" ContentType="application/vnd.openxmlformats-officedocument.presentationml.tags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tags/tag20.xml" ContentType="application/vnd.openxmlformats-officedocument.presentationml.tags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084" r:id="rId1"/>
    <p:sldMasterId id="2147484097" r:id="rId2"/>
  </p:sldMasterIdLst>
  <p:notesMasterIdLst>
    <p:notesMasterId r:id="rId95"/>
  </p:notesMasterIdLst>
  <p:handoutMasterIdLst>
    <p:handoutMasterId r:id="rId96"/>
  </p:handoutMasterIdLst>
  <p:sldIdLst>
    <p:sldId id="368" r:id="rId3"/>
    <p:sldId id="257" r:id="rId4"/>
    <p:sldId id="339" r:id="rId5"/>
    <p:sldId id="340" r:id="rId6"/>
    <p:sldId id="344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260" r:id="rId16"/>
    <p:sldId id="320" r:id="rId17"/>
    <p:sldId id="346" r:id="rId18"/>
    <p:sldId id="352" r:id="rId19"/>
    <p:sldId id="353" r:id="rId20"/>
    <p:sldId id="262" r:id="rId21"/>
    <p:sldId id="263" r:id="rId22"/>
    <p:sldId id="264" r:id="rId23"/>
    <p:sldId id="265" r:id="rId24"/>
    <p:sldId id="266" r:id="rId25"/>
    <p:sldId id="267" r:id="rId26"/>
    <p:sldId id="363" r:id="rId27"/>
    <p:sldId id="347" r:id="rId28"/>
    <p:sldId id="348" r:id="rId29"/>
    <p:sldId id="268" r:id="rId30"/>
    <p:sldId id="349" r:id="rId31"/>
    <p:sldId id="269" r:id="rId32"/>
    <p:sldId id="270" r:id="rId33"/>
    <p:sldId id="272" r:id="rId34"/>
    <p:sldId id="273" r:id="rId35"/>
    <p:sldId id="274" r:id="rId36"/>
    <p:sldId id="275" r:id="rId37"/>
    <p:sldId id="354" r:id="rId38"/>
    <p:sldId id="308" r:id="rId39"/>
    <p:sldId id="351" r:id="rId40"/>
    <p:sldId id="350" r:id="rId41"/>
    <p:sldId id="343" r:id="rId42"/>
    <p:sldId id="278" r:id="rId43"/>
    <p:sldId id="355" r:id="rId44"/>
    <p:sldId id="309" r:id="rId45"/>
    <p:sldId id="321" r:id="rId46"/>
    <p:sldId id="279" r:id="rId47"/>
    <p:sldId id="323" r:id="rId48"/>
    <p:sldId id="282" r:id="rId49"/>
    <p:sldId id="324" r:id="rId50"/>
    <p:sldId id="283" r:id="rId51"/>
    <p:sldId id="325" r:id="rId52"/>
    <p:sldId id="326" r:id="rId53"/>
    <p:sldId id="284" r:id="rId54"/>
    <p:sldId id="310" r:id="rId55"/>
    <p:sldId id="285" r:id="rId56"/>
    <p:sldId id="286" r:id="rId57"/>
    <p:sldId id="287" r:id="rId58"/>
    <p:sldId id="327" r:id="rId59"/>
    <p:sldId id="356" r:id="rId60"/>
    <p:sldId id="357" r:id="rId61"/>
    <p:sldId id="328" r:id="rId62"/>
    <p:sldId id="289" r:id="rId63"/>
    <p:sldId id="329" r:id="rId64"/>
    <p:sldId id="290" r:id="rId65"/>
    <p:sldId id="291" r:id="rId66"/>
    <p:sldId id="358" r:id="rId67"/>
    <p:sldId id="367" r:id="rId68"/>
    <p:sldId id="359" r:id="rId69"/>
    <p:sldId id="360" r:id="rId70"/>
    <p:sldId id="330" r:id="rId71"/>
    <p:sldId id="292" r:id="rId72"/>
    <p:sldId id="293" r:id="rId73"/>
    <p:sldId id="294" r:id="rId74"/>
    <p:sldId id="295" r:id="rId75"/>
    <p:sldId id="296" r:id="rId76"/>
    <p:sldId id="365" r:id="rId77"/>
    <p:sldId id="361" r:id="rId78"/>
    <p:sldId id="362" r:id="rId79"/>
    <p:sldId id="364" r:id="rId80"/>
    <p:sldId id="297" r:id="rId81"/>
    <p:sldId id="331" r:id="rId82"/>
    <p:sldId id="332" r:id="rId83"/>
    <p:sldId id="298" r:id="rId84"/>
    <p:sldId id="300" r:id="rId85"/>
    <p:sldId id="301" r:id="rId86"/>
    <p:sldId id="302" r:id="rId87"/>
    <p:sldId id="333" r:id="rId88"/>
    <p:sldId id="335" r:id="rId89"/>
    <p:sldId id="334" r:id="rId90"/>
    <p:sldId id="305" r:id="rId91"/>
    <p:sldId id="306" r:id="rId92"/>
    <p:sldId id="337" r:id="rId93"/>
    <p:sldId id="369" r:id="rId94"/>
  </p:sldIdLst>
  <p:sldSz cx="9144000" cy="6858000" type="screen4x3"/>
  <p:notesSz cx="6797675" cy="9926638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" pitchFamily="2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" pitchFamily="2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" pitchFamily="2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" pitchFamily="2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" pitchFamily="2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Times" pitchFamily="2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Times" pitchFamily="2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Times" pitchFamily="2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Times" pitchFamily="2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C0000"/>
    <a:srgbClr val="FF9933"/>
    <a:srgbClr val="E1E3F3"/>
    <a:srgbClr val="E6F3C0"/>
    <a:srgbClr val="CCE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1557" autoAdjust="0"/>
  </p:normalViewPr>
  <p:slideViewPr>
    <p:cSldViewPr>
      <p:cViewPr varScale="1">
        <p:scale>
          <a:sx n="93" d="100"/>
          <a:sy n="93" d="100"/>
        </p:scale>
        <p:origin x="41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7980"/>
    </p:cViewPr>
  </p:sorterViewPr>
  <p:notesViewPr>
    <p:cSldViewPr>
      <p:cViewPr varScale="1">
        <p:scale>
          <a:sx n="80" d="100"/>
          <a:sy n="80" d="100"/>
        </p:scale>
        <p:origin x="-1974" y="-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png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fld id="{4BB9FE12-6698-4993-873C-CF3B81D3B36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56836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fld id="{80979FA6-0100-4625-8717-FE5249C3A12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092739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160C54B3-33E1-4B93-9CDE-6D3651996BB0}" type="slidenum">
              <a:rPr lang="en-AU" altLang="en-US" sz="1200" baseline="0"/>
              <a:pPr/>
              <a:t>2</a:t>
            </a:fld>
            <a:endParaRPr lang="en-AU" altLang="en-US" sz="1200" baseline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537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" pitchFamily="2" charset="0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DB80280B-A851-45B9-A3F6-651161B6DC7C}" type="slidenum">
              <a:rPr lang="en-AU" altLang="en-US" sz="1200" baseline="0"/>
              <a:pPr/>
              <a:t>11</a:t>
            </a:fld>
            <a:endParaRPr lang="en-AU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1231276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64449304-A239-44F6-8EF2-41DDF9420498}" type="slidenum">
              <a:rPr lang="en-AU" altLang="en-US" sz="1200" baseline="0"/>
              <a:pPr/>
              <a:t>12</a:t>
            </a:fld>
            <a:endParaRPr lang="en-AU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2194808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" pitchFamily="2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BA9DFE94-BCFB-4A83-AC91-EDC20129811A}" type="slidenum">
              <a:rPr lang="en-AU" altLang="en-US" sz="1200" baseline="0"/>
              <a:pPr/>
              <a:t>13</a:t>
            </a:fld>
            <a:endParaRPr lang="en-AU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2449279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7B851F3F-E533-4074-BCD7-5952E1010B4A}" type="slidenum">
              <a:rPr lang="en-AU" altLang="en-US" sz="1200" baseline="0"/>
              <a:pPr/>
              <a:t>14</a:t>
            </a:fld>
            <a:endParaRPr lang="en-AU" altLang="en-US" sz="1200" baseline="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pitchFamily="2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-1602959" y="196696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endParaRPr lang="en-US" altLang="en-US" sz="1800" baseline="0">
              <a:solidFill>
                <a:srgbClr val="FF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106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" pitchFamily="2" charset="0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DD3FE484-6D09-4325-96B1-DC7600D3DE08}" type="slidenum">
              <a:rPr lang="en-AU" altLang="en-US" sz="1200" baseline="0"/>
              <a:pPr/>
              <a:t>15</a:t>
            </a:fld>
            <a:endParaRPr lang="en-AU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696100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9CFA8FAC-D047-483E-9C8A-C86D77AF3171}" type="slidenum">
              <a:rPr lang="en-AU" altLang="en-US" sz="1200" baseline="0" smtClean="0"/>
              <a:pPr/>
              <a:t>16</a:t>
            </a:fld>
            <a:endParaRPr lang="en-AU" altLang="en-US" sz="1200" baseline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835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79FA6-0100-4625-8717-FE5249C3A12A}" type="slidenum">
              <a:rPr lang="en-AU" altLang="en-US" smtClean="0"/>
              <a:pPr/>
              <a:t>18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85757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CE10E6BB-3ACB-4CD4-8DDF-971C2E63B128}" type="slidenum">
              <a:rPr lang="en-AU" altLang="en-US" sz="1200" baseline="0"/>
              <a:pPr/>
              <a:t>19</a:t>
            </a:fld>
            <a:endParaRPr lang="en-AU" altLang="en-US" sz="1200" baseline="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433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F4017FA2-C8DB-4800-91BC-692CC0474BB3}" type="slidenum">
              <a:rPr lang="en-AU" altLang="en-US" sz="1200" baseline="0"/>
              <a:pPr/>
              <a:t>20</a:t>
            </a:fld>
            <a:endParaRPr lang="en-AU" altLang="en-US" sz="1200" baseline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248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F5AEF61C-AD12-4D92-877D-F155836B35AB}" type="slidenum">
              <a:rPr lang="en-AU" altLang="en-US" sz="1200" baseline="0"/>
              <a:pPr/>
              <a:t>21</a:t>
            </a:fld>
            <a:endParaRPr lang="en-AU" altLang="en-US" sz="1200" baseline="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978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79FA6-0100-4625-8717-FE5249C3A12A}" type="slidenum">
              <a:rPr lang="en-AU" altLang="en-US" smtClean="0"/>
              <a:pPr/>
              <a:t>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25630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44480731-0E3A-4732-947B-C5EEC9C6DCF9}" type="slidenum">
              <a:rPr lang="en-AU" altLang="en-US" sz="1200" baseline="0"/>
              <a:pPr/>
              <a:t>22</a:t>
            </a:fld>
            <a:endParaRPr lang="en-AU" altLang="en-US" sz="1200" baseline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2837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AC643B7B-A801-4192-BE39-2AF4038E8689}" type="slidenum">
              <a:rPr lang="en-AU" altLang="en-US" sz="1200" baseline="0"/>
              <a:pPr/>
              <a:t>23</a:t>
            </a:fld>
            <a:endParaRPr lang="en-AU" altLang="en-US" sz="1200" baseline="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08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7F96A0BB-0451-4E1F-B497-4F5E5AF42F25}" type="slidenum">
              <a:rPr lang="en-AU" altLang="en-US" sz="1200" baseline="0"/>
              <a:pPr/>
              <a:t>24</a:t>
            </a:fld>
            <a:endParaRPr lang="en-AU" altLang="en-US" sz="1200" baseline="0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7103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7F96A0BB-0451-4E1F-B497-4F5E5AF42F25}" type="slidenum">
              <a:rPr lang="en-AU" altLang="en-US" sz="1200" baseline="0"/>
              <a:pPr/>
              <a:t>25</a:t>
            </a:fld>
            <a:endParaRPr lang="en-AU" altLang="en-US" sz="1200" baseline="0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432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79FA6-0100-4625-8717-FE5249C3A12A}" type="slidenum">
              <a:rPr lang="en-AU" altLang="en-US" smtClean="0"/>
              <a:pPr/>
              <a:t>27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823741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37815C67-C3F6-4808-B3FB-63D6A5963796}" type="slidenum">
              <a:rPr lang="en-AU" altLang="en-US" sz="1200" baseline="0"/>
              <a:pPr/>
              <a:t>28</a:t>
            </a:fld>
            <a:endParaRPr lang="en-AU" altLang="en-US" sz="1200" baseline="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aseline="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6622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37815C67-C3F6-4808-B3FB-63D6A5963796}" type="slidenum">
              <a:rPr lang="en-AU" altLang="en-US" sz="1200" baseline="0"/>
              <a:pPr/>
              <a:t>29</a:t>
            </a:fld>
            <a:endParaRPr lang="en-AU" altLang="en-US" sz="1200" baseline="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9591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7DA2AB1A-1E96-42FB-B48B-05E93BD534BF}" type="slidenum">
              <a:rPr lang="en-AU" altLang="en-US" sz="1200" baseline="0"/>
              <a:pPr/>
              <a:t>30</a:t>
            </a:fld>
            <a:endParaRPr lang="en-AU" altLang="en-US" sz="1200" baseline="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962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DAF23841-6249-4619-B25B-68E5EF7D6EEE}" type="slidenum">
              <a:rPr lang="en-AU" altLang="en-US" sz="1200" baseline="0"/>
              <a:pPr/>
              <a:t>31</a:t>
            </a:fld>
            <a:endParaRPr lang="en-AU" altLang="en-US" sz="1200" baseline="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135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4DA059D0-5308-4BEE-921E-62FA9ACB3F1A}" type="slidenum">
              <a:rPr lang="en-AU" altLang="en-US" sz="1200" baseline="0"/>
              <a:pPr/>
              <a:t>32</a:t>
            </a:fld>
            <a:endParaRPr lang="en-AU" altLang="en-US" sz="1200" baseline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64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79FA6-0100-4625-8717-FE5249C3A12A}" type="slidenum">
              <a:rPr lang="en-AU" altLang="en-US" smtClean="0"/>
              <a:pPr/>
              <a:t>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396691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500BFA46-E6B7-4D9B-BF9C-2B731C18F6BD}" type="slidenum">
              <a:rPr lang="en-AU" altLang="en-US" sz="1200" baseline="0"/>
              <a:pPr/>
              <a:t>33</a:t>
            </a:fld>
            <a:endParaRPr lang="en-AU" altLang="en-US" sz="1200" baseline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817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0F9FB0E0-836B-469F-9960-20E6AACD2229}" type="slidenum">
              <a:rPr lang="en-AU" altLang="en-US" sz="1200" baseline="0"/>
              <a:pPr/>
              <a:t>34</a:t>
            </a:fld>
            <a:endParaRPr lang="en-AU" altLang="en-US" sz="1200" baseline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551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79BEC46C-7FFA-4F46-8D72-34155ED04887}" type="slidenum">
              <a:rPr lang="en-AU" altLang="en-US" sz="1200" baseline="0"/>
              <a:pPr/>
              <a:t>35</a:t>
            </a:fld>
            <a:endParaRPr lang="en-AU" altLang="en-US" sz="1200" baseline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533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79FA6-0100-4625-8717-FE5249C3A12A}" type="slidenum">
              <a:rPr lang="en-AU" altLang="en-US" smtClean="0"/>
              <a:pPr/>
              <a:t>36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269162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9DC583ED-178C-4050-B4A0-36F01D463AF4}" type="slidenum">
              <a:rPr lang="en-AU" altLang="en-US" sz="1200" baseline="0"/>
              <a:pPr/>
              <a:t>37</a:t>
            </a:fld>
            <a:endParaRPr lang="en-AU" altLang="en-US" sz="1200" baseline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0152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79FA6-0100-4625-8717-FE5249C3A12A}" type="slidenum">
              <a:rPr lang="en-AU" altLang="en-US" smtClean="0"/>
              <a:pPr/>
              <a:t>39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222070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A170CF4C-D988-4AEF-BBE4-AC12D0B9F6EA}" type="slidenum">
              <a:rPr lang="en-AU" altLang="en-US" sz="1200" baseline="0"/>
              <a:pPr/>
              <a:t>40</a:t>
            </a:fld>
            <a:endParaRPr lang="en-AU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19718678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82E2F5DA-71F0-40A0-96CA-8C39169F41B2}" type="slidenum">
              <a:rPr lang="en-AU" altLang="en-US" sz="1200" baseline="0"/>
              <a:pPr/>
              <a:t>41</a:t>
            </a:fld>
            <a:endParaRPr lang="en-AU" altLang="en-US" sz="1200" baseline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2356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82E2F5DA-71F0-40A0-96CA-8C39169F41B2}" type="slidenum">
              <a:rPr lang="en-AU" altLang="en-US" sz="1200" baseline="0"/>
              <a:pPr/>
              <a:t>42</a:t>
            </a:fld>
            <a:endParaRPr lang="en-AU" altLang="en-US" sz="1200" baseline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2049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8B02F789-50E4-40C6-98C3-24B8801BD82C}" type="slidenum">
              <a:rPr lang="en-AU" altLang="en-US" sz="1200" baseline="0"/>
              <a:pPr/>
              <a:t>43</a:t>
            </a:fld>
            <a:endParaRPr lang="en-AU" altLang="en-US" sz="1200" baseline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85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79FA6-0100-4625-8717-FE5249C3A12A}" type="slidenum">
              <a:rPr lang="en-AU" altLang="en-US" smtClean="0"/>
              <a:pPr/>
              <a:t>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396691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C0C5F134-5BB0-4498-AF37-6A4FD8B3E3FB}" type="slidenum">
              <a:rPr lang="en-AU" altLang="en-US" sz="1200" baseline="0"/>
              <a:pPr/>
              <a:t>44</a:t>
            </a:fld>
            <a:endParaRPr lang="en-AU" altLang="en-US" sz="1200" baseline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6496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5C1AA65D-54C1-40DD-8DFC-29A261252C7E}" type="slidenum">
              <a:rPr lang="en-AU" altLang="en-US" sz="1200" baseline="0"/>
              <a:pPr/>
              <a:t>45</a:t>
            </a:fld>
            <a:endParaRPr lang="en-AU" altLang="en-US" sz="1200" baseline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5900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CB7B6CDF-8082-4115-A353-BA01C377FDE3}" type="slidenum">
              <a:rPr lang="en-AU" altLang="en-US" sz="1200" baseline="0"/>
              <a:pPr/>
              <a:t>46</a:t>
            </a:fld>
            <a:endParaRPr lang="en-AU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12018201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B840F6D7-ECFE-46BA-8635-54D88863F4BA}" type="slidenum">
              <a:rPr lang="en-AU" altLang="en-US" sz="1200" baseline="0"/>
              <a:pPr/>
              <a:t>47</a:t>
            </a:fld>
            <a:endParaRPr lang="en-AU" altLang="en-US" sz="1200" baseline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129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44C1771A-48AC-4F91-8DFE-A3140B4969B0}" type="slidenum">
              <a:rPr lang="en-AU" altLang="en-US" sz="1200" baseline="0"/>
              <a:pPr/>
              <a:t>48</a:t>
            </a:fld>
            <a:endParaRPr lang="en-AU" altLang="en-US" sz="1200" baseline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801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AF1DB47F-20EA-4A7A-B0C4-306B48E9990D}" type="slidenum">
              <a:rPr lang="en-AU" altLang="en-US" sz="1200" baseline="0"/>
              <a:pPr/>
              <a:t>49</a:t>
            </a:fld>
            <a:endParaRPr lang="en-AU" altLang="en-US" sz="1200" baseline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2386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2F87CEC5-6BCE-4284-8D7D-21459612F13D}" type="slidenum">
              <a:rPr lang="en-AU" altLang="en-US" sz="1200" baseline="0"/>
              <a:pPr/>
              <a:t>50</a:t>
            </a:fld>
            <a:endParaRPr lang="en-AU" altLang="en-US" sz="1200" baseline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3999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9EBE7287-C988-4FFD-AF42-6385720AB23F}" type="slidenum">
              <a:rPr lang="en-AU" altLang="en-US" sz="1200" baseline="0"/>
              <a:pPr/>
              <a:t>51</a:t>
            </a:fld>
            <a:endParaRPr lang="en-AU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7751401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79999548-8163-4895-BE5F-98B34E2AA809}" type="slidenum">
              <a:rPr lang="en-AU" altLang="en-US" sz="1200" baseline="0"/>
              <a:pPr/>
              <a:t>52</a:t>
            </a:fld>
            <a:endParaRPr lang="en-AU" altLang="en-US" sz="1200" baseline="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4647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F65E642B-87C7-4592-8E3D-8371269A6E34}" type="slidenum">
              <a:rPr lang="en-AU" altLang="en-US" sz="1200" baseline="0"/>
              <a:pPr/>
              <a:t>53</a:t>
            </a:fld>
            <a:endParaRPr lang="en-AU" altLang="en-US" sz="1200" baseline="0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299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8EC73632-0C09-42F0-9AF9-7566B5CCB3DC}" type="slidenum">
              <a:rPr lang="en-AU" altLang="en-US" sz="1200" baseline="0"/>
              <a:pPr/>
              <a:t>6</a:t>
            </a:fld>
            <a:endParaRPr lang="en-AU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13331832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A2701D62-C35E-4249-A42E-2231682DA7E9}" type="slidenum">
              <a:rPr lang="en-AU" altLang="en-US" sz="1200" baseline="0"/>
              <a:pPr/>
              <a:t>54</a:t>
            </a:fld>
            <a:endParaRPr lang="en-AU" altLang="en-US" sz="1200" baseline="0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3564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C96144F2-82D2-418F-AC12-59D7B4772564}" type="slidenum">
              <a:rPr lang="en-AU" altLang="en-US" sz="1200" baseline="0"/>
              <a:pPr/>
              <a:t>55</a:t>
            </a:fld>
            <a:endParaRPr lang="en-AU" altLang="en-US" sz="1200" baseline="0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6764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2429ED8B-9E7B-4E18-A9B5-069ED4C35304}" type="slidenum">
              <a:rPr lang="en-AU" altLang="en-US" sz="1200" baseline="0"/>
              <a:pPr/>
              <a:t>56</a:t>
            </a:fld>
            <a:endParaRPr lang="en-AU" altLang="en-US" sz="1200" baseline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4314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" pitchFamily="2" charset="0"/>
            </a:endParaRP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3DE841E7-3091-4932-9203-D1209F0B0807}" type="slidenum">
              <a:rPr lang="en-AU" altLang="en-US" sz="1200" baseline="0"/>
              <a:pPr/>
              <a:t>57</a:t>
            </a:fld>
            <a:endParaRPr lang="en-AU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13348510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79FA6-0100-4625-8717-FE5249C3A12A}" type="slidenum">
              <a:rPr lang="en-AU" altLang="en-US" smtClean="0"/>
              <a:pPr/>
              <a:t>59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5312122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C55D585B-A3C7-4C57-A75D-F66697BB05FF}" type="slidenum">
              <a:rPr lang="en-AU" altLang="en-US" sz="1200" baseline="0"/>
              <a:pPr/>
              <a:t>60</a:t>
            </a:fld>
            <a:endParaRPr lang="en-AU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37705968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BE8694F4-4F3F-4CE3-9D2E-09481B1877EC}" type="slidenum">
              <a:rPr lang="en-AU" altLang="en-US" sz="1200" baseline="0"/>
              <a:pPr/>
              <a:t>61</a:t>
            </a:fld>
            <a:endParaRPr lang="en-AU" altLang="en-US" sz="1200" baseline="0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27270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6DDE2395-0072-42C7-A438-65811BE66F26}" type="slidenum">
              <a:rPr lang="en-AU" altLang="en-US" sz="1200" baseline="0"/>
              <a:pPr/>
              <a:t>62</a:t>
            </a:fld>
            <a:endParaRPr lang="en-AU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26283793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1A3CF28A-D42F-4093-80A1-FF6B8BC2A961}" type="slidenum">
              <a:rPr lang="en-AU" altLang="en-US" sz="1200" baseline="0"/>
              <a:pPr/>
              <a:t>63</a:t>
            </a:fld>
            <a:endParaRPr lang="en-AU" altLang="en-US" sz="1200" baseline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4168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36E74067-FEB2-4E7D-A92E-5A034490A57C}" type="slidenum">
              <a:rPr lang="en-AU" altLang="en-US" sz="1200" baseline="0"/>
              <a:pPr/>
              <a:t>64</a:t>
            </a:fld>
            <a:endParaRPr lang="en-AU" altLang="en-US" sz="1200" baseline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91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173ACB51-A759-4FD7-AAC5-5A048018475A}" type="slidenum">
              <a:rPr lang="en-AU" altLang="en-US" sz="1200" baseline="0"/>
              <a:pPr/>
              <a:t>7</a:t>
            </a:fld>
            <a:endParaRPr lang="en-AU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219758923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36E74067-FEB2-4E7D-A92E-5A034490A57C}" type="slidenum">
              <a:rPr lang="en-AU" altLang="en-US" sz="1200" baseline="0"/>
              <a:pPr/>
              <a:t>65</a:t>
            </a:fld>
            <a:endParaRPr lang="en-AU" altLang="en-US" sz="1200" baseline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97309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36E74067-FEB2-4E7D-A92E-5A034490A57C}" type="slidenum">
              <a:rPr lang="en-AU" altLang="en-US" sz="1200" baseline="0"/>
              <a:pPr/>
              <a:t>66</a:t>
            </a:fld>
            <a:endParaRPr lang="en-AU" altLang="en-US" sz="1200" baseline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72754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F8A8F6F6-F32E-4D55-A081-268FE15F870A}" type="slidenum">
              <a:rPr lang="en-AU" altLang="en-US" sz="1200" baseline="0"/>
              <a:pPr/>
              <a:t>69</a:t>
            </a:fld>
            <a:endParaRPr lang="en-AU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257839465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62CC462A-EB44-4761-A43E-D4D704187731}" type="slidenum">
              <a:rPr lang="en-AU" altLang="en-US" sz="1200" baseline="0"/>
              <a:pPr/>
              <a:t>70</a:t>
            </a:fld>
            <a:endParaRPr lang="en-AU" altLang="en-US" sz="1200" baseline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4690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1C4ED0F9-5A10-4C92-A1B7-BABCB9FBE23B}" type="slidenum">
              <a:rPr lang="en-AU" altLang="en-US" sz="1200" baseline="0"/>
              <a:pPr/>
              <a:t>71</a:t>
            </a:fld>
            <a:endParaRPr lang="en-AU" altLang="en-US" sz="1200" baseline="0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96949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6ACE42F7-BE2D-48CE-9921-B7A4D7DB1D2B}" type="slidenum">
              <a:rPr lang="en-AU" altLang="en-US" sz="1200" baseline="0"/>
              <a:pPr/>
              <a:t>72</a:t>
            </a:fld>
            <a:endParaRPr lang="en-AU" altLang="en-US" sz="1200" baseline="0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8380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9F7D2C88-D85A-4FED-A85F-BD36A4603A40}" type="slidenum">
              <a:rPr lang="en-AU" altLang="en-US" sz="1200" baseline="0"/>
              <a:pPr/>
              <a:t>73</a:t>
            </a:fld>
            <a:endParaRPr lang="en-AU" altLang="en-US" sz="1200" baseline="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84557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C9FF7FBF-B5DA-4410-B559-5B1C589BE95B}" type="slidenum">
              <a:rPr lang="en-AU" altLang="en-US" sz="1200" baseline="0"/>
              <a:pPr/>
              <a:t>74</a:t>
            </a:fld>
            <a:endParaRPr lang="en-AU" altLang="en-US" sz="1200" baseline="0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33989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C9FF7FBF-B5DA-4410-B559-5B1C589BE95B}" type="slidenum">
              <a:rPr lang="en-AU" altLang="en-US" sz="1200" baseline="0"/>
              <a:pPr/>
              <a:t>75</a:t>
            </a:fld>
            <a:endParaRPr lang="en-AU" altLang="en-US" sz="1200" baseline="0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51155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3EBC683D-6CB2-4693-88A5-BB4F98E939EF}" type="slidenum">
              <a:rPr lang="en-AU" altLang="en-US" sz="1200" baseline="0"/>
              <a:pPr/>
              <a:t>79</a:t>
            </a:fld>
            <a:endParaRPr lang="en-AU" altLang="en-US" sz="1200" baseline="0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449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0FFE2865-09D3-4A62-AF45-D40A28678315}" type="slidenum">
              <a:rPr lang="en-AU" altLang="en-US" sz="1200" baseline="0"/>
              <a:pPr/>
              <a:t>8</a:t>
            </a:fld>
            <a:endParaRPr lang="en-AU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28185137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1239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F13FA70B-71CD-4DED-886C-43C9BF37AEAE}" type="slidenum">
              <a:rPr lang="en-AU" altLang="en-US" sz="1200" baseline="0"/>
              <a:pPr/>
              <a:t>80</a:t>
            </a:fld>
            <a:endParaRPr lang="en-AU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263843247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E314803D-5A13-446C-B1B3-5CB40E9BCB39}" type="slidenum">
              <a:rPr lang="en-AU" altLang="en-US" sz="1200" baseline="0"/>
              <a:pPr/>
              <a:t>81</a:t>
            </a:fld>
            <a:endParaRPr lang="en-AU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228862767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6DBB571A-0C11-48A5-8945-88E6CD51C9DA}" type="slidenum">
              <a:rPr lang="en-AU" altLang="en-US" sz="1200" baseline="0"/>
              <a:pPr/>
              <a:t>82</a:t>
            </a:fld>
            <a:endParaRPr lang="en-AU" altLang="en-US" sz="1200" baseline="0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28120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7FD01DC0-A4DF-45F5-A76C-873E9FF2018D}" type="slidenum">
              <a:rPr lang="en-AU" altLang="en-US" sz="1200" baseline="0"/>
              <a:pPr/>
              <a:t>83</a:t>
            </a:fld>
            <a:endParaRPr lang="en-AU" altLang="en-US" sz="1200" baseline="0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22903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D58A4F24-06FB-4EA7-83D1-B678C29191C5}" type="slidenum">
              <a:rPr lang="en-AU" altLang="en-US" sz="1200" baseline="0"/>
              <a:pPr/>
              <a:t>84</a:t>
            </a:fld>
            <a:endParaRPr lang="en-AU" altLang="en-US" sz="1200" baseline="0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89838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ECB6BAD3-B8A1-4753-9A65-B3C6CDAC9099}" type="slidenum">
              <a:rPr lang="en-AU" altLang="en-US" sz="1200" baseline="0"/>
              <a:pPr/>
              <a:t>85</a:t>
            </a:fld>
            <a:endParaRPr lang="en-AU" altLang="en-US" sz="1200" baseline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07981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1361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333A3B5E-10A3-458D-BC85-959BCF7DD8FE}" type="slidenum">
              <a:rPr lang="en-AU" altLang="en-US" sz="1200" baseline="0"/>
              <a:pPr/>
              <a:t>86</a:t>
            </a:fld>
            <a:endParaRPr lang="en-AU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57563680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1382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7DAC495C-85B3-46F9-A69D-C3ADB0E27F20}" type="slidenum">
              <a:rPr lang="en-AU" altLang="en-US" sz="1200" baseline="0"/>
              <a:pPr/>
              <a:t>87</a:t>
            </a:fld>
            <a:endParaRPr lang="en-AU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20150535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1402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9F4AC950-8806-47C9-BF0A-72E5931BFD61}" type="slidenum">
              <a:rPr lang="en-AU" altLang="en-US" sz="1200" baseline="0"/>
              <a:pPr/>
              <a:t>88</a:t>
            </a:fld>
            <a:endParaRPr lang="en-AU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233787327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D29D9C7C-68D0-444F-8252-3C0751642818}" type="slidenum">
              <a:rPr lang="en-AU" altLang="en-US" sz="1200" baseline="0"/>
              <a:pPr/>
              <a:t>89</a:t>
            </a:fld>
            <a:endParaRPr lang="en-AU" altLang="en-US" sz="1200" baseline="0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684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007BB925-95D4-42D5-99C4-BAC00522BED4}" type="slidenum">
              <a:rPr lang="en-AU" altLang="en-US" sz="1200" baseline="0"/>
              <a:pPr/>
              <a:t>9</a:t>
            </a:fld>
            <a:endParaRPr lang="en-AU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232918142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4C0C9F98-897A-4043-BD7F-0C381361E735}" type="slidenum">
              <a:rPr lang="en-AU" altLang="en-US" sz="1200" baseline="0"/>
              <a:pPr/>
              <a:t>90</a:t>
            </a:fld>
            <a:endParaRPr lang="en-AU" altLang="en-US" sz="1200" baseline="0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33622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146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FCB85D3D-489F-4DAC-BF67-FAB6D9353358}" type="slidenum">
              <a:rPr lang="en-AU" altLang="en-US" sz="1200" baseline="0"/>
              <a:pPr/>
              <a:t>91</a:t>
            </a:fld>
            <a:endParaRPr lang="en-AU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43652512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146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FCB85D3D-489F-4DAC-BF67-FAB6D9353358}" type="slidenum">
              <a:rPr lang="en-AU" altLang="en-US" sz="1200" baseline="0"/>
              <a:pPr/>
              <a:t>92</a:t>
            </a:fld>
            <a:endParaRPr lang="en-AU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3910312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BE2C4696-14C5-4070-B204-7CB4ADB49BF0}" type="slidenum">
              <a:rPr lang="en-AU" altLang="en-US" sz="1200" baseline="0"/>
              <a:pPr/>
              <a:t>10</a:t>
            </a:fld>
            <a:endParaRPr lang="en-AU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69005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 defTabSz="457200" rtl="0" fontAlgn="auto">
              <a:spcBef>
                <a:spcPct val="0"/>
              </a:spcBef>
              <a:spcAft>
                <a:spcPts val="0"/>
              </a:spcAft>
              <a:defRPr lang="en-US" sz="4000" kern="1200" cap="all" dirty="0">
                <a:solidFill>
                  <a:schemeClr val="bg2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00733-0D24-D34F-AFC5-B15CC74EA439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357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 txBox="1">
            <a:spLocks/>
          </p:cNvSpPr>
          <p:nvPr/>
        </p:nvSpPr>
        <p:spPr>
          <a:xfrm>
            <a:off x="8610600" y="0"/>
            <a:ext cx="5334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11AF7813-63B8-4FBD-A687-063D1F861A6D}" type="slidenum">
              <a:rPr lang="en-US" altLang="en-US" sz="1800"/>
              <a:pPr eaLnBrk="1" hangingPunct="1">
                <a:defRPr/>
              </a:pPr>
              <a:t>‹#›</a:t>
            </a:fld>
            <a:endParaRPr lang="en-US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D3C23-D9D7-B24C-8601-9A6F027D5DDE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930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 txBox="1">
            <a:spLocks/>
          </p:cNvSpPr>
          <p:nvPr/>
        </p:nvSpPr>
        <p:spPr>
          <a:xfrm>
            <a:off x="8610600" y="0"/>
            <a:ext cx="5334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E6F0A5DD-D3B8-4521-BBDD-449AAC73AE0B}" type="slidenum">
              <a:rPr lang="en-US" altLang="en-US" sz="1800"/>
              <a:pPr eaLnBrk="1" hangingPunct="1">
                <a:defRPr/>
              </a:pPr>
              <a:t>‹#›</a:t>
            </a:fld>
            <a:endParaRPr lang="en-US" alt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0E02A-5023-2E4C-A00E-8C392A102855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7064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1300" y="914400"/>
            <a:ext cx="437515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850" y="914400"/>
            <a:ext cx="437515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5F2CD8A-82F2-480D-8C67-86FB5CC76266}" type="slidenum">
              <a:rPr lang="en-AU" altLang="en-US" smtClean="0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39590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 defTabSz="457200" rtl="0" fontAlgn="auto">
              <a:spcBef>
                <a:spcPct val="0"/>
              </a:spcBef>
              <a:spcAft>
                <a:spcPts val="0"/>
              </a:spcAft>
              <a:defRPr lang="en-US" sz="4000" kern="1200" cap="all" dirty="0">
                <a:solidFill>
                  <a:schemeClr val="bg2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58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7374"/>
            <a:ext cx="8229600" cy="884238"/>
          </a:xfrm>
        </p:spPr>
        <p:txBody>
          <a:bodyPr/>
          <a:lstStyle>
            <a:lvl1pPr algn="ctr" defTabSz="457200" rtl="0" fontAlgn="auto">
              <a:spcBef>
                <a:spcPct val="0"/>
              </a:spcBef>
              <a:spcAft>
                <a:spcPts val="0"/>
              </a:spcAft>
              <a:defRPr lang="en-US" sz="4000" kern="1200" cap="all" dirty="0">
                <a:solidFill>
                  <a:schemeClr val="bg2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54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 defTabSz="457200" rtl="0" fontAlgn="auto">
              <a:spcBef>
                <a:spcPct val="0"/>
              </a:spcBef>
              <a:spcAft>
                <a:spcPts val="0"/>
              </a:spcAft>
              <a:defRPr lang="en-US" sz="4000" kern="1200" cap="all" dirty="0">
                <a:solidFill>
                  <a:schemeClr val="bg2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3234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000" kern="1200" cap="all" dirty="0">
                <a:solidFill>
                  <a:schemeClr val="bg2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0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lang="en-US" sz="4000" kern="1200" cap="all" dirty="0">
                <a:solidFill>
                  <a:schemeClr val="bg2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29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fld id="{CD15F4F5-FC35-43BE-ADBD-E5B1A87BFDBE}" type="slidenum">
              <a:rPr lang="en-US" altLang="en-US" sz="1800" baseline="0" smtClean="0">
                <a:solidFill>
                  <a:prstClr val="black"/>
                </a:solidFill>
                <a:latin typeface="Calibri" panose="020F0502020204030204" pitchFamily="34" charset="0"/>
              </a:rPr>
              <a:pPr defTabSz="457200"/>
              <a:t>‹#›</a:t>
            </a:fld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7603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fld id="{B7D58E54-5CE9-4D15-B580-92E0BE213FFA}" type="slidenum">
              <a:rPr lang="en-US" altLang="en-US" sz="1800" baseline="0" smtClean="0">
                <a:solidFill>
                  <a:prstClr val="black"/>
                </a:solidFill>
                <a:latin typeface="Calibri" panose="020F0502020204030204" pitchFamily="34" charset="0"/>
              </a:rPr>
              <a:pPr defTabSz="457200"/>
              <a:t>‹#›</a:t>
            </a:fld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5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7374"/>
            <a:ext cx="8229600" cy="884238"/>
          </a:xfrm>
        </p:spPr>
        <p:txBody>
          <a:bodyPr/>
          <a:lstStyle>
            <a:lvl1pPr algn="ctr" defTabSz="457200" rtl="0" fontAlgn="auto">
              <a:spcBef>
                <a:spcPct val="0"/>
              </a:spcBef>
              <a:spcAft>
                <a:spcPts val="0"/>
              </a:spcAft>
              <a:defRPr lang="en-US" sz="4000" kern="1200" cap="all" dirty="0">
                <a:solidFill>
                  <a:schemeClr val="bg2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1927A-1CC7-684A-9762-B5143172B9A8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8449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fld id="{B495EAF3-14FC-42C8-8EDD-05179D180FB5}" type="slidenum">
              <a:rPr lang="en-US" altLang="en-US" sz="1800" baseline="0" smtClean="0">
                <a:solidFill>
                  <a:prstClr val="black"/>
                </a:solidFill>
                <a:latin typeface="Calibri" panose="020F0502020204030204" pitchFamily="34" charset="0"/>
              </a:rPr>
              <a:pPr defTabSz="457200"/>
              <a:t>‹#›</a:t>
            </a:fld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7055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fld id="{99A7C213-4265-4934-A689-7C8A105CFC1A}" type="slidenum">
              <a:rPr lang="en-US" altLang="en-US" sz="1800" baseline="0" smtClean="0">
                <a:solidFill>
                  <a:prstClr val="black"/>
                </a:solidFill>
                <a:latin typeface="Calibri" panose="020F0502020204030204" pitchFamily="34" charset="0"/>
              </a:rPr>
              <a:pPr defTabSz="457200"/>
              <a:t>‹#›</a:t>
            </a:fld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8342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fld id="{254071FB-FEC8-4F7A-A27A-3E62C84B8311}" type="slidenum">
              <a:rPr lang="en-US" altLang="en-US" sz="1800" baseline="0" smtClean="0">
                <a:solidFill>
                  <a:prstClr val="black"/>
                </a:solidFill>
                <a:latin typeface="Calibri" panose="020F0502020204030204" pitchFamily="34" charset="0"/>
              </a:rPr>
              <a:pPr defTabSz="457200"/>
              <a:t>‹#›</a:t>
            </a:fld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8204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fld id="{30EAE173-B302-44E8-8265-1B373BC2703D}" type="slidenum">
              <a:rPr lang="en-US" altLang="en-US" sz="1800" baseline="0" smtClean="0">
                <a:solidFill>
                  <a:prstClr val="black"/>
                </a:solidFill>
                <a:latin typeface="Calibri" panose="020F0502020204030204" pitchFamily="34" charset="0"/>
              </a:rPr>
              <a:pPr defTabSz="457200"/>
              <a:t>‹#›</a:t>
            </a:fld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67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 defTabSz="457200" rtl="0" fontAlgn="auto">
              <a:spcBef>
                <a:spcPct val="0"/>
              </a:spcBef>
              <a:spcAft>
                <a:spcPts val="0"/>
              </a:spcAft>
              <a:defRPr lang="en-US" sz="4000" kern="1200" cap="all" dirty="0">
                <a:solidFill>
                  <a:schemeClr val="bg2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-26988"/>
            <a:ext cx="533400" cy="36512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A108B-6386-9F47-B18A-0FB1C37F6C99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817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000" kern="1200" cap="all" dirty="0">
                <a:solidFill>
                  <a:schemeClr val="bg2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8FA50-ED54-9E48-A8BE-BA24C317621E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040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lang="en-US" sz="4000" kern="1200" cap="all" dirty="0">
                <a:solidFill>
                  <a:schemeClr val="bg2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A2FD-4F61-F64E-9DF0-3DD96284A0C1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729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3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7037D-0A46-BB44-803B-F162655ECC66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825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 txBox="1">
            <a:spLocks/>
          </p:cNvSpPr>
          <p:nvPr/>
        </p:nvSpPr>
        <p:spPr>
          <a:xfrm>
            <a:off x="8610600" y="0"/>
            <a:ext cx="5334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7AE4D61E-5DAF-4608-B95C-62FAA51AC78B}" type="slidenum">
              <a:rPr lang="en-US" altLang="en-US" sz="1800"/>
              <a:pPr eaLnBrk="1" hangingPunct="1">
                <a:defRPr/>
              </a:pPr>
              <a:t>‹#›</a:t>
            </a:fld>
            <a:endParaRPr lang="en-US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718F9-2D65-2C46-B568-24004865BAEA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373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 txBox="1">
            <a:spLocks/>
          </p:cNvSpPr>
          <p:nvPr/>
        </p:nvSpPr>
        <p:spPr>
          <a:xfrm>
            <a:off x="8610600" y="0"/>
            <a:ext cx="5334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A92CB0C0-8555-429D-800A-59EE2471875E}" type="slidenum">
              <a:rPr lang="en-US" altLang="en-US" sz="1800"/>
              <a:pPr eaLnBrk="1" hangingPunct="1">
                <a:defRPr/>
              </a:pPr>
              <a:t>‹#›</a:t>
            </a:fld>
            <a:endParaRPr lang="en-US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4B77A-1EB3-9B4B-880E-DCF7517985C4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575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001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057400"/>
            <a:ext cx="80010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SecondClick to edit Master title style</a:t>
            </a:r>
            <a:endParaRPr lang="en-US" altLang="en-US"/>
          </a:p>
          <a:p>
            <a:pPr lvl="1"/>
            <a:r>
              <a:rPr lang="en-AU" altLang="en-US"/>
              <a:t>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10600" y="0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508FF27D-1BCD-5D45-BEFE-38B42433114B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  <p:sldLayoutId id="2147484096" r:id="rId12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lang="en-US" sz="4000" kern="1200" cap="all" dirty="0">
          <a:solidFill>
            <a:srgbClr val="948A54"/>
          </a:solidFill>
          <a:latin typeface="Arial"/>
          <a:ea typeface="ＭＳ Ｐゴシック" pitchFamily="34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948A54"/>
          </a:solidFill>
          <a:latin typeface="Arial" pitchFamily="34" charset="0"/>
          <a:ea typeface="ＭＳ Ｐゴシック" pitchFamily="34" charset="-128"/>
          <a:cs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948A54"/>
          </a:solidFill>
          <a:latin typeface="Arial" pitchFamily="34" charset="0"/>
          <a:ea typeface="ＭＳ Ｐゴシック" pitchFamily="34" charset="-128"/>
          <a:cs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948A54"/>
          </a:solidFill>
          <a:latin typeface="Arial" pitchFamily="34" charset="0"/>
          <a:ea typeface="ＭＳ Ｐゴシック" pitchFamily="34" charset="-128"/>
          <a:cs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948A54"/>
          </a:solidFill>
          <a:latin typeface="Arial" pitchFamily="34" charset="0"/>
          <a:ea typeface="ＭＳ Ｐゴシック" pitchFamily="34" charset="-128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ＭＳ Ｐゴシック" pitchFamily="1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ＭＳ Ｐゴシック" pitchFamily="1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ＭＳ Ｐゴシック" pitchFamily="1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ＭＳ Ｐゴシック" pitchFamily="1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/>
          <a:ea typeface="ＭＳ Ｐゴシック" pitchFamily="34" charset="-128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/>
          <a:ea typeface="ＭＳ Ｐゴシック" pitchFamily="34" charset="-128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pitchFamily="34" charset="-128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ＭＳ Ｐゴシック" pitchFamily="34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ＭＳ Ｐゴシック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001000" cy="1219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057400"/>
            <a:ext cx="80010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SecondClick to edit Master title style</a:t>
            </a:r>
            <a:endParaRPr lang="en-US" altLang="en-US"/>
          </a:p>
          <a:p>
            <a:pPr lvl="1"/>
            <a:r>
              <a:rPr lang="en-AU" altLang="en-US"/>
              <a:t>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61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 cap="all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ＭＳ Ｐゴシック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ＭＳ Ｐゴシック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ＭＳ Ｐゴシック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ＭＳ Ｐゴシック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wmf"/><Relationship Id="rId2" Type="http://schemas.openxmlformats.org/officeDocument/2006/relationships/tags" Target="../tags/tag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wmf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4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9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8.wmf"/><Relationship Id="rId2" Type="http://schemas.openxmlformats.org/officeDocument/2006/relationships/tags" Target="../tags/tag1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1.png"/><Relationship Id="rId4" Type="http://schemas.openxmlformats.org/officeDocument/2006/relationships/notesSlide" Target="../notesSlides/notesSlide35.xml"/><Relationship Id="rId9" Type="http://schemas.openxmlformats.org/officeDocument/2006/relationships/image" Target="../media/image29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22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4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4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7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38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8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0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2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48.png"/><Relationship Id="rId4" Type="http://schemas.openxmlformats.org/officeDocument/2006/relationships/oleObject" Target="../embeddings/oleObject3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49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5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35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52.emf"/><Relationship Id="rId4" Type="http://schemas.openxmlformats.org/officeDocument/2006/relationships/oleObject" Target="../embeddings/oleObject36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60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5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39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59.emf"/><Relationship Id="rId4" Type="http://schemas.openxmlformats.org/officeDocument/2006/relationships/oleObject" Target="../embeddings/oleObject41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67.xml"/><Relationship Id="rId7" Type="http://schemas.openxmlformats.org/officeDocument/2006/relationships/image" Target="../media/image6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60.e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62.em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tmp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67.wmf"/><Relationship Id="rId4" Type="http://schemas.openxmlformats.org/officeDocument/2006/relationships/oleObject" Target="../embeddings/oleObject45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tmp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tmp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0750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908050"/>
            <a:ext cx="8135938" cy="4392613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A model of the relationship between house size (independent variable) and house price (dependent variable) would be: 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6172200" y="5549900"/>
            <a:ext cx="12588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aseline="0">
                <a:latin typeface="Tahoma" pitchFamily="34" charset="0"/>
              </a:rPr>
              <a:t>House size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1905000" y="2349500"/>
            <a:ext cx="8175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aseline="0">
                <a:latin typeface="Tahoma" pitchFamily="34" charset="0"/>
              </a:rPr>
              <a:t>House</a:t>
            </a:r>
          </a:p>
          <a:p>
            <a:r>
              <a:rPr lang="en-US" altLang="en-US" sz="1800" baseline="0">
                <a:latin typeface="Tahoma" pitchFamily="34" charset="0"/>
              </a:rPr>
              <a:t>price</a:t>
            </a:r>
          </a:p>
        </p:txBody>
      </p:sp>
      <p:sp>
        <p:nvSpPr>
          <p:cNvPr id="16389" name="Freeform 6"/>
          <p:cNvSpPr>
            <a:spLocks/>
          </p:cNvSpPr>
          <p:nvPr/>
        </p:nvSpPr>
        <p:spPr bwMode="auto">
          <a:xfrm>
            <a:off x="2819400" y="2349500"/>
            <a:ext cx="4724400" cy="3179763"/>
          </a:xfrm>
          <a:custGeom>
            <a:avLst/>
            <a:gdLst>
              <a:gd name="T0" fmla="*/ 0 w 2304"/>
              <a:gd name="T1" fmla="*/ 0 h 1824"/>
              <a:gd name="T2" fmla="*/ 0 w 2304"/>
              <a:gd name="T3" fmla="*/ 2147483647 h 1824"/>
              <a:gd name="T4" fmla="*/ 2147483647 w 2304"/>
              <a:gd name="T5" fmla="*/ 2147483647 h 1824"/>
              <a:gd name="T6" fmla="*/ 0 60000 65536"/>
              <a:gd name="T7" fmla="*/ 0 60000 65536"/>
              <a:gd name="T8" fmla="*/ 0 60000 65536"/>
              <a:gd name="T9" fmla="*/ 0 w 2304"/>
              <a:gd name="T10" fmla="*/ 0 h 1824"/>
              <a:gd name="T11" fmla="*/ 2304 w 2304"/>
              <a:gd name="T12" fmla="*/ 1824 h 18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04" h="1824">
                <a:moveTo>
                  <a:pt x="0" y="0"/>
                </a:moveTo>
                <a:lnTo>
                  <a:pt x="0" y="1824"/>
                </a:lnTo>
                <a:lnTo>
                  <a:pt x="2304" y="182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AU"/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762000" y="4254500"/>
            <a:ext cx="15605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u="sng" baseline="0">
                <a:latin typeface="Tahoma" pitchFamily="34" charset="0"/>
              </a:rPr>
              <a:t>Most</a:t>
            </a:r>
            <a:r>
              <a:rPr lang="en-US" altLang="en-US" sz="1800" baseline="0">
                <a:latin typeface="Tahoma" pitchFamily="34" charset="0"/>
              </a:rPr>
              <a:t> lots sell </a:t>
            </a:r>
          </a:p>
          <a:p>
            <a:r>
              <a:rPr lang="en-US" altLang="en-US" sz="1800" baseline="0">
                <a:latin typeface="Tahoma" pitchFamily="34" charset="0"/>
              </a:rPr>
              <a:t>for $300 000.</a:t>
            </a:r>
          </a:p>
        </p:txBody>
      </p:sp>
      <p:sp>
        <p:nvSpPr>
          <p:cNvPr id="16391" name="Text Box 8"/>
          <p:cNvSpPr txBox="1">
            <a:spLocks noChangeArrowheads="1"/>
          </p:cNvSpPr>
          <p:nvPr/>
        </p:nvSpPr>
        <p:spPr bwMode="auto">
          <a:xfrm rot="20254797">
            <a:off x="2881313" y="3207182"/>
            <a:ext cx="3508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2000" baseline="0" dirty="0">
                <a:latin typeface="Tahoma" pitchFamily="34" charset="0"/>
              </a:rPr>
              <a:t>Building a house costs </a:t>
            </a:r>
            <a:r>
              <a:rPr lang="en-US" altLang="en-US" sz="2000" u="sng" baseline="0" dirty="0">
                <a:latin typeface="Tahoma" pitchFamily="34" charset="0"/>
              </a:rPr>
              <a:t>about</a:t>
            </a:r>
            <a:r>
              <a:rPr lang="en-US" altLang="en-US" sz="2000" baseline="0" dirty="0">
                <a:latin typeface="Tahoma" pitchFamily="34" charset="0"/>
              </a:rPr>
              <a:t> </a:t>
            </a:r>
          </a:p>
          <a:p>
            <a:r>
              <a:rPr lang="en-US" altLang="en-US" sz="2000" baseline="0" dirty="0">
                <a:latin typeface="Tahoma" pitchFamily="34" charset="0"/>
              </a:rPr>
              <a:t>$800 per square </a:t>
            </a:r>
            <a:r>
              <a:rPr lang="en-US" altLang="en-US" sz="2000" baseline="0" dirty="0" err="1">
                <a:latin typeface="Tahoma" pitchFamily="34" charset="0"/>
              </a:rPr>
              <a:t>metre</a:t>
            </a:r>
            <a:r>
              <a:rPr lang="en-US" altLang="en-US" sz="2000" baseline="0" dirty="0">
                <a:latin typeface="Tahoma" pitchFamily="34" charset="0"/>
              </a:rPr>
              <a:t>. </a:t>
            </a:r>
          </a:p>
        </p:txBody>
      </p:sp>
      <p:sp>
        <p:nvSpPr>
          <p:cNvPr id="16392" name="Line 9"/>
          <p:cNvSpPr>
            <a:spLocks noChangeShapeType="1"/>
          </p:cNvSpPr>
          <p:nvPr/>
        </p:nvSpPr>
        <p:spPr bwMode="auto">
          <a:xfrm flipV="1">
            <a:off x="2819400" y="2578100"/>
            <a:ext cx="4876800" cy="20367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AU"/>
          </a:p>
        </p:txBody>
      </p:sp>
      <p:sp>
        <p:nvSpPr>
          <p:cNvPr id="16393" name="Text Box 10"/>
          <p:cNvSpPr txBox="1">
            <a:spLocks noChangeArrowheads="1"/>
          </p:cNvSpPr>
          <p:nvPr/>
        </p:nvSpPr>
        <p:spPr bwMode="auto">
          <a:xfrm rot="-1342336">
            <a:off x="2838450" y="3719513"/>
            <a:ext cx="41846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2000" baseline="0">
                <a:latin typeface="Tahoma" pitchFamily="34" charset="0"/>
              </a:rPr>
              <a:t>House price = 300 000 + 800(Size)</a:t>
            </a:r>
          </a:p>
        </p:txBody>
      </p:sp>
      <p:sp>
        <p:nvSpPr>
          <p:cNvPr id="16394" name="Line 11"/>
          <p:cNvSpPr>
            <a:spLocks noChangeShapeType="1"/>
          </p:cNvSpPr>
          <p:nvPr/>
        </p:nvSpPr>
        <p:spPr bwMode="auto">
          <a:xfrm>
            <a:off x="2362200" y="4635500"/>
            <a:ext cx="457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AU"/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5940425" y="3908425"/>
            <a:ext cx="29527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just"/>
            <a:r>
              <a:rPr lang="en-US" altLang="en-US" sz="1800" baseline="0">
                <a:solidFill>
                  <a:srgbClr val="0000FF"/>
                </a:solidFill>
                <a:latin typeface="Tahoma" pitchFamily="34" charset="0"/>
              </a:rPr>
              <a:t>In this model, the price of the house is completely </a:t>
            </a:r>
            <a:r>
              <a:rPr lang="en-US" altLang="en-US" sz="1800" b="1" baseline="0">
                <a:solidFill>
                  <a:srgbClr val="0000FF"/>
                </a:solidFill>
                <a:latin typeface="Tahoma" pitchFamily="34" charset="0"/>
              </a:rPr>
              <a:t>determined</a:t>
            </a:r>
            <a:r>
              <a:rPr lang="en-US" altLang="en-US" sz="1800" baseline="0">
                <a:solidFill>
                  <a:srgbClr val="0000FF"/>
                </a:solidFill>
                <a:latin typeface="Tahoma" pitchFamily="34" charset="0"/>
              </a:rPr>
              <a:t> by the size.</a:t>
            </a:r>
          </a:p>
        </p:txBody>
      </p:sp>
      <p:sp>
        <p:nvSpPr>
          <p:cNvPr id="16396" name="Rectangle 2"/>
          <p:cNvSpPr txBox="1">
            <a:spLocks noChangeArrowheads="1"/>
          </p:cNvSpPr>
          <p:nvPr/>
        </p:nvSpPr>
        <p:spPr bwMode="auto">
          <a:xfrm>
            <a:off x="468313" y="260350"/>
            <a:ext cx="7772400" cy="59055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defTabSz="457200" eaLnBrk="1" hangingPunct="1">
              <a:defRPr lang="en-US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2pPr>
            <a:lvl3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3pPr>
            <a:lvl4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4pPr>
            <a:lvl5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9pPr>
          </a:lstStyle>
          <a:p>
            <a:r>
              <a:rPr lang="en-US" altLang="en-US" baseline="0" dirty="0"/>
              <a:t>A model…</a:t>
            </a: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908050"/>
            <a:ext cx="8064500" cy="865188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In real life, however, the house cost will vary even among the same size of house: </a:t>
            </a:r>
          </a:p>
        </p:txBody>
      </p:sp>
      <p:sp>
        <p:nvSpPr>
          <p:cNvPr id="18435" name="Line 11"/>
          <p:cNvSpPr>
            <a:spLocks noChangeShapeType="1"/>
          </p:cNvSpPr>
          <p:nvPr/>
        </p:nvSpPr>
        <p:spPr bwMode="auto">
          <a:xfrm>
            <a:off x="2339975" y="4221163"/>
            <a:ext cx="457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AU"/>
          </a:p>
        </p:txBody>
      </p:sp>
      <p:sp>
        <p:nvSpPr>
          <p:cNvPr id="18436" name="Oval 12"/>
          <p:cNvSpPr>
            <a:spLocks noChangeArrowheads="1"/>
          </p:cNvSpPr>
          <p:nvPr/>
        </p:nvSpPr>
        <p:spPr bwMode="auto">
          <a:xfrm>
            <a:off x="3851275" y="2997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7" name="Oval 13"/>
          <p:cNvSpPr>
            <a:spLocks noChangeArrowheads="1"/>
          </p:cNvSpPr>
          <p:nvPr/>
        </p:nvSpPr>
        <p:spPr bwMode="auto">
          <a:xfrm>
            <a:off x="3851275" y="32131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8" name="Oval 14"/>
          <p:cNvSpPr>
            <a:spLocks noChangeArrowheads="1"/>
          </p:cNvSpPr>
          <p:nvPr/>
        </p:nvSpPr>
        <p:spPr bwMode="auto">
          <a:xfrm>
            <a:off x="3851275" y="3573463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9" name="Oval 15"/>
          <p:cNvSpPr>
            <a:spLocks noChangeArrowheads="1"/>
          </p:cNvSpPr>
          <p:nvPr/>
        </p:nvSpPr>
        <p:spPr bwMode="auto">
          <a:xfrm>
            <a:off x="3851275" y="4149725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40" name="Oval 16"/>
          <p:cNvSpPr>
            <a:spLocks noChangeArrowheads="1"/>
          </p:cNvSpPr>
          <p:nvPr/>
        </p:nvSpPr>
        <p:spPr bwMode="auto">
          <a:xfrm>
            <a:off x="4953000" y="32131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41" name="Oval 17"/>
          <p:cNvSpPr>
            <a:spLocks noChangeArrowheads="1"/>
          </p:cNvSpPr>
          <p:nvPr/>
        </p:nvSpPr>
        <p:spPr bwMode="auto">
          <a:xfrm>
            <a:off x="4932363" y="2852738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42" name="Oval 18"/>
          <p:cNvSpPr>
            <a:spLocks noChangeArrowheads="1"/>
          </p:cNvSpPr>
          <p:nvPr/>
        </p:nvSpPr>
        <p:spPr bwMode="auto">
          <a:xfrm>
            <a:off x="4932363" y="2997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43" name="Oval 19"/>
          <p:cNvSpPr>
            <a:spLocks noChangeArrowheads="1"/>
          </p:cNvSpPr>
          <p:nvPr/>
        </p:nvSpPr>
        <p:spPr bwMode="auto">
          <a:xfrm>
            <a:off x="4932363" y="3500438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44" name="Oval 20"/>
          <p:cNvSpPr>
            <a:spLocks noChangeArrowheads="1"/>
          </p:cNvSpPr>
          <p:nvPr/>
        </p:nvSpPr>
        <p:spPr bwMode="auto">
          <a:xfrm>
            <a:off x="4932363" y="3573463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45" name="Oval 21"/>
          <p:cNvSpPr>
            <a:spLocks noChangeArrowheads="1"/>
          </p:cNvSpPr>
          <p:nvPr/>
        </p:nvSpPr>
        <p:spPr bwMode="auto">
          <a:xfrm>
            <a:off x="6084888" y="2997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46" name="Oval 22"/>
          <p:cNvSpPr>
            <a:spLocks noChangeArrowheads="1"/>
          </p:cNvSpPr>
          <p:nvPr/>
        </p:nvSpPr>
        <p:spPr bwMode="auto">
          <a:xfrm>
            <a:off x="6084888" y="2276475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47" name="Oval 23"/>
          <p:cNvSpPr>
            <a:spLocks noChangeArrowheads="1"/>
          </p:cNvSpPr>
          <p:nvPr/>
        </p:nvSpPr>
        <p:spPr bwMode="auto">
          <a:xfrm>
            <a:off x="6084888" y="2492375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48" name="Oval 24"/>
          <p:cNvSpPr>
            <a:spLocks noChangeArrowheads="1"/>
          </p:cNvSpPr>
          <p:nvPr/>
        </p:nvSpPr>
        <p:spPr bwMode="auto">
          <a:xfrm>
            <a:off x="6084888" y="3284538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49" name="Oval 25"/>
          <p:cNvSpPr>
            <a:spLocks noChangeArrowheads="1"/>
          </p:cNvSpPr>
          <p:nvPr/>
        </p:nvSpPr>
        <p:spPr bwMode="auto">
          <a:xfrm>
            <a:off x="6084888" y="3429000"/>
            <a:ext cx="71437" cy="7143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50" name="Oval 26"/>
          <p:cNvSpPr>
            <a:spLocks noChangeArrowheads="1"/>
          </p:cNvSpPr>
          <p:nvPr/>
        </p:nvSpPr>
        <p:spPr bwMode="auto">
          <a:xfrm>
            <a:off x="6084888" y="38608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51" name="Oval 28"/>
          <p:cNvSpPr>
            <a:spLocks noChangeArrowheads="1"/>
          </p:cNvSpPr>
          <p:nvPr/>
        </p:nvSpPr>
        <p:spPr bwMode="auto">
          <a:xfrm>
            <a:off x="6084888" y="1700213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52" name="Oval 29"/>
          <p:cNvSpPr>
            <a:spLocks noChangeArrowheads="1"/>
          </p:cNvSpPr>
          <p:nvPr/>
        </p:nvSpPr>
        <p:spPr bwMode="auto">
          <a:xfrm>
            <a:off x="3635375" y="2708275"/>
            <a:ext cx="533400" cy="28194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53" name="Text Box 30"/>
          <p:cNvSpPr txBox="1">
            <a:spLocks noChangeArrowheads="1"/>
          </p:cNvSpPr>
          <p:nvPr/>
        </p:nvSpPr>
        <p:spPr bwMode="auto">
          <a:xfrm>
            <a:off x="7092280" y="2708920"/>
            <a:ext cx="207022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just"/>
            <a:r>
              <a:rPr lang="en-US" altLang="en-US" sz="1800" baseline="0" dirty="0">
                <a:solidFill>
                  <a:srgbClr val="0000FF"/>
                </a:solidFill>
                <a:latin typeface="Tahoma" pitchFamily="34" charset="0"/>
              </a:rPr>
              <a:t>Same house size, but different price points (e.g. décor options, portico upgrades, lot location…).</a:t>
            </a:r>
          </a:p>
        </p:txBody>
      </p:sp>
      <p:sp>
        <p:nvSpPr>
          <p:cNvPr id="18454" name="Oval 36"/>
          <p:cNvSpPr>
            <a:spLocks noChangeArrowheads="1"/>
          </p:cNvSpPr>
          <p:nvPr/>
        </p:nvSpPr>
        <p:spPr bwMode="auto">
          <a:xfrm>
            <a:off x="4716463" y="2565400"/>
            <a:ext cx="533400" cy="1295400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55" name="Oval 37"/>
          <p:cNvSpPr>
            <a:spLocks noChangeArrowheads="1"/>
          </p:cNvSpPr>
          <p:nvPr/>
        </p:nvSpPr>
        <p:spPr bwMode="auto">
          <a:xfrm>
            <a:off x="5867400" y="1557338"/>
            <a:ext cx="533400" cy="2895600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56" name="Text Box 38"/>
          <p:cNvSpPr txBox="1">
            <a:spLocks noChangeArrowheads="1"/>
          </p:cNvSpPr>
          <p:nvPr/>
        </p:nvSpPr>
        <p:spPr bwMode="auto">
          <a:xfrm>
            <a:off x="3779838" y="5229225"/>
            <a:ext cx="322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="1">
                <a:solidFill>
                  <a:srgbClr val="0000FF"/>
                </a:solidFill>
                <a:latin typeface="Tahoma" pitchFamily="34" charset="0"/>
              </a:rPr>
              <a:t>x</a:t>
            </a:r>
          </a:p>
        </p:txBody>
      </p:sp>
      <p:grpSp>
        <p:nvGrpSpPr>
          <p:cNvPr id="18457" name="Group 40"/>
          <p:cNvGrpSpPr>
            <a:grpSpLocks/>
          </p:cNvGrpSpPr>
          <p:nvPr/>
        </p:nvGrpSpPr>
        <p:grpSpPr bwMode="auto">
          <a:xfrm>
            <a:off x="1619250" y="1628775"/>
            <a:ext cx="7164388" cy="4025900"/>
            <a:chOff x="1676400" y="2133600"/>
            <a:chExt cx="7164401" cy="4025900"/>
          </a:xfrm>
        </p:grpSpPr>
        <p:sp>
          <p:nvSpPr>
            <p:cNvPr id="18459" name="Text Box 4"/>
            <p:cNvSpPr txBox="1">
              <a:spLocks noChangeArrowheads="1"/>
            </p:cNvSpPr>
            <p:nvPr/>
          </p:nvSpPr>
          <p:spPr bwMode="auto">
            <a:xfrm>
              <a:off x="6172200" y="5791200"/>
              <a:ext cx="12588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r>
                <a:rPr lang="en-US" altLang="en-US" sz="1800" baseline="0">
                  <a:latin typeface="Tahoma" pitchFamily="34" charset="0"/>
                </a:rPr>
                <a:t>House size</a:t>
              </a:r>
            </a:p>
          </p:txBody>
        </p:sp>
        <p:sp>
          <p:nvSpPr>
            <p:cNvPr id="18460" name="Text Box 5"/>
            <p:cNvSpPr txBox="1">
              <a:spLocks noChangeArrowheads="1"/>
            </p:cNvSpPr>
            <p:nvPr/>
          </p:nvSpPr>
          <p:spPr bwMode="auto">
            <a:xfrm>
              <a:off x="1905000" y="2590800"/>
              <a:ext cx="811213" cy="644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r>
                <a:rPr lang="en-US" altLang="en-US" sz="1800" baseline="0">
                  <a:latin typeface="Tahoma" pitchFamily="34" charset="0"/>
                </a:rPr>
                <a:t>House</a:t>
              </a:r>
            </a:p>
            <a:p>
              <a:r>
                <a:rPr lang="en-US" altLang="en-US" sz="1800" baseline="0">
                  <a:latin typeface="Tahoma" pitchFamily="34" charset="0"/>
                </a:rPr>
                <a:t>price</a:t>
              </a:r>
            </a:p>
          </p:txBody>
        </p:sp>
        <p:sp>
          <p:nvSpPr>
            <p:cNvPr id="18461" name="Freeform 6"/>
            <p:cNvSpPr>
              <a:spLocks/>
            </p:cNvSpPr>
            <p:nvPr/>
          </p:nvSpPr>
          <p:spPr bwMode="auto">
            <a:xfrm>
              <a:off x="2819400" y="2590800"/>
              <a:ext cx="4724400" cy="3179763"/>
            </a:xfrm>
            <a:custGeom>
              <a:avLst/>
              <a:gdLst>
                <a:gd name="T0" fmla="*/ 0 w 2304"/>
                <a:gd name="T1" fmla="*/ 0 h 1824"/>
                <a:gd name="T2" fmla="*/ 0 w 2304"/>
                <a:gd name="T3" fmla="*/ 2147483647 h 1824"/>
                <a:gd name="T4" fmla="*/ 2147483647 w 2304"/>
                <a:gd name="T5" fmla="*/ 2147483647 h 1824"/>
                <a:gd name="T6" fmla="*/ 0 60000 65536"/>
                <a:gd name="T7" fmla="*/ 0 60000 65536"/>
                <a:gd name="T8" fmla="*/ 0 60000 65536"/>
                <a:gd name="T9" fmla="*/ 0 w 2304"/>
                <a:gd name="T10" fmla="*/ 0 h 1824"/>
                <a:gd name="T11" fmla="*/ 2304 w 2304"/>
                <a:gd name="T12" fmla="*/ 1824 h 18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04" h="1824">
                  <a:moveTo>
                    <a:pt x="0" y="0"/>
                  </a:moveTo>
                  <a:lnTo>
                    <a:pt x="0" y="1824"/>
                  </a:lnTo>
                  <a:lnTo>
                    <a:pt x="2304" y="182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  <p:sp>
          <p:nvSpPr>
            <p:cNvPr id="18462" name="Text Box 7"/>
            <p:cNvSpPr txBox="1">
              <a:spLocks noChangeArrowheads="1"/>
            </p:cNvSpPr>
            <p:nvPr/>
          </p:nvSpPr>
          <p:spPr bwMode="auto">
            <a:xfrm>
              <a:off x="1676400" y="4648200"/>
              <a:ext cx="8244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r>
                <a:rPr lang="en-US" altLang="en-US" sz="1800" baseline="0">
                  <a:latin typeface="Tahoma" pitchFamily="34" charset="0"/>
                </a:rPr>
                <a:t>300K$</a:t>
              </a:r>
            </a:p>
          </p:txBody>
        </p:sp>
        <p:sp>
          <p:nvSpPr>
            <p:cNvPr id="18463" name="Line 9"/>
            <p:cNvSpPr>
              <a:spLocks noChangeShapeType="1"/>
            </p:cNvSpPr>
            <p:nvPr/>
          </p:nvSpPr>
          <p:spPr bwMode="auto">
            <a:xfrm flipV="1">
              <a:off x="2829799" y="2709664"/>
              <a:ext cx="4876800" cy="203676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  <p:sp>
          <p:nvSpPr>
            <p:cNvPr id="18464" name="Oval 27"/>
            <p:cNvSpPr>
              <a:spLocks noChangeArrowheads="1"/>
            </p:cNvSpPr>
            <p:nvPr/>
          </p:nvSpPr>
          <p:spPr bwMode="auto">
            <a:xfrm>
              <a:off x="6096000" y="449580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65" name="Text Box 31"/>
            <p:cNvSpPr txBox="1">
              <a:spLocks noChangeArrowheads="1"/>
            </p:cNvSpPr>
            <p:nvPr/>
          </p:nvSpPr>
          <p:spPr bwMode="auto">
            <a:xfrm>
              <a:off x="3915963" y="2133600"/>
              <a:ext cx="187544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800" baseline="0">
                  <a:solidFill>
                    <a:srgbClr val="008000"/>
                  </a:solidFill>
                  <a:latin typeface="Tahoma" pitchFamily="34" charset="0"/>
                </a:rPr>
                <a:t>Lower vs. higher</a:t>
              </a:r>
            </a:p>
            <a:p>
              <a:pPr algn="ctr"/>
              <a:r>
                <a:rPr lang="en-US" altLang="en-US" sz="1800" baseline="0">
                  <a:solidFill>
                    <a:srgbClr val="008000"/>
                  </a:solidFill>
                  <a:latin typeface="Tahoma" pitchFamily="34" charset="0"/>
                </a:rPr>
                <a:t>variability</a:t>
              </a:r>
            </a:p>
          </p:txBody>
        </p:sp>
        <p:sp>
          <p:nvSpPr>
            <p:cNvPr id="18466" name="Freeform 32"/>
            <p:cNvSpPr>
              <a:spLocks/>
            </p:cNvSpPr>
            <p:nvPr/>
          </p:nvSpPr>
          <p:spPr bwMode="auto">
            <a:xfrm>
              <a:off x="4038600" y="2514600"/>
              <a:ext cx="762000" cy="1219200"/>
            </a:xfrm>
            <a:custGeom>
              <a:avLst/>
              <a:gdLst>
                <a:gd name="T0" fmla="*/ 2147483647 w 480"/>
                <a:gd name="T1" fmla="*/ 0 h 768"/>
                <a:gd name="T2" fmla="*/ 2147483647 w 480"/>
                <a:gd name="T3" fmla="*/ 2147483647 h 768"/>
                <a:gd name="T4" fmla="*/ 2147483647 w 480"/>
                <a:gd name="T5" fmla="*/ 2147483647 h 768"/>
                <a:gd name="T6" fmla="*/ 0 60000 65536"/>
                <a:gd name="T7" fmla="*/ 0 60000 65536"/>
                <a:gd name="T8" fmla="*/ 0 60000 65536"/>
                <a:gd name="T9" fmla="*/ 0 w 480"/>
                <a:gd name="T10" fmla="*/ 0 h 768"/>
                <a:gd name="T11" fmla="*/ 480 w 480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768">
                  <a:moveTo>
                    <a:pt x="192" y="0"/>
                  </a:moveTo>
                  <a:cubicBezTo>
                    <a:pt x="96" y="104"/>
                    <a:pt x="0" y="208"/>
                    <a:pt x="48" y="336"/>
                  </a:cubicBezTo>
                  <a:cubicBezTo>
                    <a:pt x="96" y="464"/>
                    <a:pt x="288" y="616"/>
                    <a:pt x="480" y="768"/>
                  </a:cubicBezTo>
                </a:path>
              </a:pathLst>
            </a:custGeom>
            <a:noFill/>
            <a:ln w="9525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8467" name="Freeform 35"/>
            <p:cNvSpPr>
              <a:spLocks/>
            </p:cNvSpPr>
            <p:nvPr/>
          </p:nvSpPr>
          <p:spPr bwMode="auto">
            <a:xfrm>
              <a:off x="5257800" y="2514600"/>
              <a:ext cx="762000" cy="1219200"/>
            </a:xfrm>
            <a:custGeom>
              <a:avLst/>
              <a:gdLst>
                <a:gd name="T0" fmla="*/ 2147483647 w 480"/>
                <a:gd name="T1" fmla="*/ 0 h 768"/>
                <a:gd name="T2" fmla="*/ 2147483647 w 480"/>
                <a:gd name="T3" fmla="*/ 2147483647 h 768"/>
                <a:gd name="T4" fmla="*/ 2147483647 w 480"/>
                <a:gd name="T5" fmla="*/ 2147483647 h 768"/>
                <a:gd name="T6" fmla="*/ 0 60000 65536"/>
                <a:gd name="T7" fmla="*/ 0 60000 65536"/>
                <a:gd name="T8" fmla="*/ 0 60000 65536"/>
                <a:gd name="T9" fmla="*/ 0 w 480"/>
                <a:gd name="T10" fmla="*/ 0 h 768"/>
                <a:gd name="T11" fmla="*/ 480 w 480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768">
                  <a:moveTo>
                    <a:pt x="192" y="0"/>
                  </a:moveTo>
                  <a:cubicBezTo>
                    <a:pt x="96" y="104"/>
                    <a:pt x="0" y="208"/>
                    <a:pt x="48" y="336"/>
                  </a:cubicBezTo>
                  <a:cubicBezTo>
                    <a:pt x="96" y="464"/>
                    <a:pt x="288" y="616"/>
                    <a:pt x="480" y="768"/>
                  </a:cubicBezTo>
                </a:path>
              </a:pathLst>
            </a:custGeom>
            <a:noFill/>
            <a:ln w="9525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8468" name="Text Box 39"/>
            <p:cNvSpPr txBox="1">
              <a:spLocks noChangeArrowheads="1"/>
            </p:cNvSpPr>
            <p:nvPr/>
          </p:nvSpPr>
          <p:spPr bwMode="auto">
            <a:xfrm>
              <a:off x="4197951" y="5085928"/>
              <a:ext cx="46428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r>
                <a:rPr lang="en-US" altLang="en-US" sz="2000" baseline="0">
                  <a:latin typeface="Tahoma" pitchFamily="34" charset="0"/>
                </a:rPr>
                <a:t>House price = 300 000 + 800(Size) + </a:t>
              </a:r>
              <a:r>
                <a:rPr lang="en-US" altLang="en-US" sz="2000" baseline="0">
                  <a:latin typeface="Tahoma" pitchFamily="34" charset="0"/>
                  <a:sym typeface="Symbol" pitchFamily="18" charset="2"/>
                </a:rPr>
                <a:t></a:t>
              </a:r>
              <a:endParaRPr lang="en-US" altLang="en-US" sz="2000" baseline="0">
                <a:latin typeface="Tahoma" pitchFamily="34" charset="0"/>
              </a:endParaRPr>
            </a:p>
          </p:txBody>
        </p:sp>
      </p:grpSp>
      <p:sp>
        <p:nvSpPr>
          <p:cNvPr id="18458" name="Rectangle 2"/>
          <p:cNvSpPr txBox="1">
            <a:spLocks noChangeArrowheads="1"/>
          </p:cNvSpPr>
          <p:nvPr/>
        </p:nvSpPr>
        <p:spPr bwMode="auto">
          <a:xfrm>
            <a:off x="468313" y="260350"/>
            <a:ext cx="7772400" cy="59055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AU"/>
            </a:defPPr>
            <a:lvl1pPr defTabSz="457200" eaLnBrk="1" hangingPunct="1">
              <a:defRPr sz="3200" cap="none" baseline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2pPr>
            <a:lvl3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3pPr>
            <a:lvl4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4pPr>
            <a:lvl5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9pPr>
          </a:lstStyle>
          <a:p>
            <a:r>
              <a:rPr lang="en-US" altLang="en-US" dirty="0"/>
              <a:t>A model…</a:t>
            </a:r>
          </a:p>
        </p:txBody>
      </p:sp>
      <p:cxnSp>
        <p:nvCxnSpPr>
          <p:cNvPr id="3" name="Straight Arrow Connector 2"/>
          <p:cNvCxnSpPr>
            <a:stCxn id="18453" idx="1"/>
          </p:cNvCxnSpPr>
          <p:nvPr/>
        </p:nvCxnSpPr>
        <p:spPr>
          <a:xfrm flipH="1" flipV="1">
            <a:off x="6462217" y="3573463"/>
            <a:ext cx="630063" cy="12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772400" cy="576263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altLang="en-US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Random term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981075"/>
            <a:ext cx="8207375" cy="4114800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We now represent the price of a house as a function of its size in this probabilistic model:</a:t>
            </a:r>
          </a:p>
          <a:p>
            <a:pPr marL="0" indent="0" algn="just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	y = 300 000 + 800x + </a:t>
            </a:r>
            <a:r>
              <a:rPr lang="en-US" altLang="en-US" sz="2400" dirty="0">
                <a:latin typeface="Trebuchet MS" panose="020B0603020202020204" pitchFamily="34" charset="0"/>
                <a:sym typeface="Symbol" pitchFamily="18" charset="2"/>
              </a:rPr>
              <a:t></a:t>
            </a: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where </a:t>
            </a:r>
            <a:r>
              <a:rPr lang="en-US" altLang="en-US" sz="2400" dirty="0">
                <a:latin typeface="Trebuchet MS" panose="020B0603020202020204" pitchFamily="34" charset="0"/>
                <a:sym typeface="Symbol" pitchFamily="18" charset="2"/>
              </a:rPr>
              <a:t> </a:t>
            </a:r>
            <a:r>
              <a:rPr lang="en-US" altLang="en-US" sz="2400" dirty="0">
                <a:latin typeface="Trebuchet MS" panose="020B0603020202020204" pitchFamily="34" charset="0"/>
              </a:rPr>
              <a:t>(Greek letter epsilon) is the </a:t>
            </a:r>
            <a:r>
              <a:rPr lang="en-US" altLang="en-US" sz="2400" b="1" i="1" dirty="0">
                <a:latin typeface="Trebuchet MS" panose="020B0603020202020204" pitchFamily="34" charset="0"/>
              </a:rPr>
              <a:t>random term</a:t>
            </a:r>
            <a:r>
              <a:rPr lang="en-US" altLang="en-US" sz="2400" dirty="0">
                <a:latin typeface="Trebuchet MS" panose="020B0603020202020204" pitchFamily="34" charset="0"/>
              </a:rPr>
              <a:t> (also known as </a:t>
            </a:r>
            <a:r>
              <a:rPr lang="en-US" altLang="en-US" sz="2400" b="1" i="1" dirty="0">
                <a:latin typeface="Trebuchet MS" panose="020B0603020202020204" pitchFamily="34" charset="0"/>
              </a:rPr>
              <a:t>error variable</a:t>
            </a:r>
            <a:r>
              <a:rPr lang="en-US" altLang="en-US" sz="2400" dirty="0">
                <a:latin typeface="Trebuchet MS" panose="020B0603020202020204" pitchFamily="34" charset="0"/>
              </a:rPr>
              <a:t>). It is the difference between the </a:t>
            </a:r>
            <a:r>
              <a:rPr lang="en-US" altLang="en-US" sz="2400" b="1" i="1" dirty="0">
                <a:solidFill>
                  <a:srgbClr val="0000FF"/>
                </a:solidFill>
                <a:latin typeface="Trebuchet MS" panose="020B0603020202020204" pitchFamily="34" charset="0"/>
              </a:rPr>
              <a:t>actual</a:t>
            </a:r>
            <a:r>
              <a:rPr lang="en-US" altLang="en-US" sz="2400" dirty="0">
                <a:latin typeface="Trebuchet MS" panose="020B0603020202020204" pitchFamily="34" charset="0"/>
              </a:rPr>
              <a:t> selling price and the </a:t>
            </a:r>
            <a:r>
              <a:rPr lang="en-US" altLang="en-US" sz="2400" b="1" i="1" dirty="0">
                <a:solidFill>
                  <a:srgbClr val="FF0000"/>
                </a:solidFill>
                <a:latin typeface="Trebuchet MS" panose="020B0603020202020204" pitchFamily="34" charset="0"/>
              </a:rPr>
              <a:t>estimated</a:t>
            </a:r>
            <a:r>
              <a:rPr lang="en-US" altLang="en-US" sz="2400" dirty="0">
                <a:latin typeface="Trebuchet MS" panose="020B0603020202020204" pitchFamily="34" charset="0"/>
              </a:rPr>
              <a:t> price based on the size of the house. Its value will vary from house sale to house sale, even if the area of the house (i.e. </a:t>
            </a:r>
            <a:r>
              <a:rPr lang="en-US" altLang="en-US" sz="2400" b="1" dirty="0">
                <a:latin typeface="Trebuchet MS" panose="020B0603020202020204" pitchFamily="34" charset="0"/>
              </a:rPr>
              <a:t>x</a:t>
            </a:r>
            <a:r>
              <a:rPr lang="en-US" altLang="en-US" sz="2400" dirty="0">
                <a:latin typeface="Trebuchet MS" panose="020B0603020202020204" pitchFamily="34" charset="0"/>
              </a:rPr>
              <a:t>) remains the same due to other factors such as the location, age, décor </a:t>
            </a:r>
            <a:r>
              <a:rPr lang="en-US" altLang="en-US" sz="2400" dirty="0" err="1">
                <a:latin typeface="Trebuchet MS" panose="020B0603020202020204" pitchFamily="34" charset="0"/>
              </a:rPr>
              <a:t>etc</a:t>
            </a:r>
            <a:r>
              <a:rPr lang="en-US" altLang="en-US" sz="2400" dirty="0">
                <a:latin typeface="Trebuchet MS" panose="020B0603020202020204" pitchFamily="34" charset="0"/>
              </a:rPr>
              <a:t> of the house.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134350" cy="661988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lang="en-AU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17.</a:t>
            </a:r>
            <a:r>
              <a:rPr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1 Model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7772400" cy="1655763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A straight line model with one independent variable is called a </a:t>
            </a:r>
            <a:r>
              <a:rPr lang="en-US" altLang="en-US" sz="2400" b="1" i="1" dirty="0">
                <a:solidFill>
                  <a:srgbClr val="0000FF"/>
                </a:solidFill>
                <a:latin typeface="Trebuchet MS" panose="020B0603020202020204" pitchFamily="34" charset="0"/>
              </a:rPr>
              <a:t>first order linear model</a:t>
            </a:r>
            <a:r>
              <a:rPr lang="en-US" altLang="en-US" sz="2400" dirty="0">
                <a:latin typeface="Trebuchet MS" panose="020B0603020202020204" pitchFamily="34" charset="0"/>
              </a:rPr>
              <a:t> or a </a:t>
            </a:r>
            <a:r>
              <a:rPr lang="en-US" altLang="en-US" sz="2400" b="1" i="1" dirty="0">
                <a:latin typeface="Trebuchet MS" panose="020B0603020202020204" pitchFamily="34" charset="0"/>
              </a:rPr>
              <a:t>simple linear regression model</a:t>
            </a:r>
            <a:r>
              <a:rPr lang="en-US" altLang="en-US" sz="2400" dirty="0">
                <a:latin typeface="Trebuchet MS" panose="020B0603020202020204" pitchFamily="34" charset="0"/>
              </a:rPr>
              <a:t>. It is written as: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53200" y="4419600"/>
            <a:ext cx="1538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800" baseline="0" dirty="0">
                <a:latin typeface="Tahoma" pitchFamily="34" charset="0"/>
              </a:rPr>
              <a:t>error variable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52600" y="2676594"/>
            <a:ext cx="141096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2000" baseline="0" dirty="0">
                <a:solidFill>
                  <a:srgbClr val="FF0000"/>
                </a:solidFill>
                <a:latin typeface="Trebuchet MS" panose="020B0603020202020204" pitchFamily="34" charset="0"/>
              </a:rPr>
              <a:t>dependent</a:t>
            </a:r>
          </a:p>
          <a:p>
            <a:r>
              <a:rPr lang="en-US" altLang="en-US" sz="2000" baseline="0" dirty="0">
                <a:solidFill>
                  <a:srgbClr val="FF0000"/>
                </a:solidFill>
                <a:latin typeface="Trebuchet MS" panose="020B0603020202020204" pitchFamily="34" charset="0"/>
              </a:rPr>
              <a:t>variable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200400" y="4419600"/>
            <a:ext cx="1268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800" baseline="0" dirty="0">
                <a:solidFill>
                  <a:srgbClr val="0000FF"/>
                </a:solidFill>
                <a:latin typeface="Tahoma" pitchFamily="34" charset="0"/>
              </a:rPr>
              <a:t>y-intercept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648200" y="4280585"/>
            <a:ext cx="10583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800" baseline="0" dirty="0">
                <a:solidFill>
                  <a:srgbClr val="008000"/>
                </a:solidFill>
                <a:latin typeface="Tahoma" pitchFamily="34" charset="0"/>
              </a:rPr>
              <a:t>slope of </a:t>
            </a:r>
          </a:p>
          <a:p>
            <a:r>
              <a:rPr lang="en-US" altLang="en-US" sz="1800" baseline="0" dirty="0">
                <a:solidFill>
                  <a:srgbClr val="008000"/>
                </a:solidFill>
                <a:latin typeface="Tahoma" pitchFamily="34" charset="0"/>
              </a:rPr>
              <a:t>the line</a:t>
            </a:r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3403600"/>
            <a:ext cx="48260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057400" y="3352800"/>
            <a:ext cx="6858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486400" y="3276600"/>
            <a:ext cx="5334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429000" y="3352800"/>
            <a:ext cx="838200" cy="1066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927600" y="3276600"/>
            <a:ext cx="533400" cy="10668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>
              <a:solidFill>
                <a:srgbClr val="008000"/>
              </a:solidFill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6451600" y="3276600"/>
            <a:ext cx="533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047618" y="2568714"/>
            <a:ext cx="16706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2000" baseline="0" dirty="0">
                <a:solidFill>
                  <a:srgbClr val="FF0000"/>
                </a:solidFill>
                <a:latin typeface="Trebuchet MS" panose="020B0603020202020204" pitchFamily="34" charset="0"/>
              </a:rPr>
              <a:t>independent</a:t>
            </a:r>
          </a:p>
          <a:p>
            <a:pPr algn="ctr"/>
            <a:r>
              <a:rPr lang="en-US" altLang="en-US" sz="2000" baseline="0" dirty="0">
                <a:solidFill>
                  <a:srgbClr val="FF0000"/>
                </a:solidFill>
                <a:latin typeface="Trebuchet MS" panose="020B0603020202020204" pitchFamily="34" charset="0"/>
              </a:rPr>
              <a:t>variable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0" name="Text Box 16"/>
          <p:cNvSpPr txBox="1">
            <a:spLocks noChangeArrowheads="1"/>
          </p:cNvSpPr>
          <p:nvPr/>
        </p:nvSpPr>
        <p:spPr bwMode="auto">
          <a:xfrm>
            <a:off x="562719" y="4797152"/>
            <a:ext cx="796972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just"/>
            <a:r>
              <a:rPr lang="en-AU" altLang="en-US" baseline="0" dirty="0">
                <a:latin typeface="Trebuchet MS" panose="020B0603020202020204" pitchFamily="34" charset="0"/>
              </a:rPr>
              <a:t>Note that both </a:t>
            </a:r>
            <a:r>
              <a:rPr lang="en-AU" altLang="en-US" baseline="0" dirty="0">
                <a:latin typeface="Trebuchet MS" panose="020B0603020202020204" pitchFamily="34" charset="0"/>
                <a:sym typeface="Symbol"/>
              </a:rPr>
              <a:t></a:t>
            </a:r>
            <a:r>
              <a:rPr lang="en-US" altLang="en-US" dirty="0">
                <a:latin typeface="Trebuchet MS" panose="020B0603020202020204" pitchFamily="34" charset="0"/>
              </a:rPr>
              <a:t>0</a:t>
            </a:r>
            <a:r>
              <a:rPr lang="en-US" altLang="en-US" baseline="0" dirty="0">
                <a:latin typeface="Trebuchet MS" panose="020B0603020202020204" pitchFamily="34" charset="0"/>
              </a:rPr>
              <a:t> and </a:t>
            </a:r>
            <a:r>
              <a:rPr lang="en-US" altLang="en-US" baseline="0" dirty="0">
                <a:latin typeface="Trebuchet MS" panose="020B0603020202020204" pitchFamily="34" charset="0"/>
                <a:sym typeface="Symbol"/>
              </a:rPr>
              <a:t></a:t>
            </a:r>
            <a:r>
              <a:rPr lang="en-US" altLang="en-US" dirty="0">
                <a:latin typeface="Trebuchet MS" panose="020B0603020202020204" pitchFamily="34" charset="0"/>
              </a:rPr>
              <a:t>1</a:t>
            </a:r>
            <a:r>
              <a:rPr lang="en-US" altLang="en-US" baseline="0" dirty="0">
                <a:latin typeface="Trebuchet MS" panose="020B0603020202020204" pitchFamily="34" charset="0"/>
              </a:rPr>
              <a:t> are </a:t>
            </a:r>
            <a:r>
              <a:rPr lang="en-US" altLang="en-US" b="1" baseline="0" dirty="0">
                <a:latin typeface="Trebuchet MS" panose="020B0603020202020204" pitchFamily="34" charset="0"/>
              </a:rPr>
              <a:t>population parameters</a:t>
            </a:r>
            <a:r>
              <a:rPr lang="en-US" altLang="en-US" baseline="0" dirty="0">
                <a:latin typeface="Trebuchet MS" panose="020B0603020202020204" pitchFamily="34" charset="0"/>
              </a:rPr>
              <a:t> which are usually unknown, and hence </a:t>
            </a:r>
            <a:r>
              <a:rPr lang="en-US" altLang="en-US" b="1" i="1" baseline="0" dirty="0">
                <a:solidFill>
                  <a:schemeClr val="accent1"/>
                </a:solidFill>
                <a:latin typeface="Trebuchet MS" panose="020B0603020202020204" pitchFamily="34" charset="0"/>
              </a:rPr>
              <a:t>estimated</a:t>
            </a:r>
            <a:r>
              <a:rPr lang="en-US" altLang="en-US" baseline="0" dirty="0">
                <a:solidFill>
                  <a:schemeClr val="accent1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baseline="0" dirty="0">
                <a:latin typeface="Trebuchet MS" panose="020B0603020202020204" pitchFamily="34" charset="0"/>
              </a:rPr>
              <a:t>from the data.</a:t>
            </a:r>
          </a:p>
        </p:txBody>
      </p:sp>
      <p:sp>
        <p:nvSpPr>
          <p:cNvPr id="24591" name="Rectangle 2"/>
          <p:cNvSpPr txBox="1">
            <a:spLocks noChangeArrowheads="1"/>
          </p:cNvSpPr>
          <p:nvPr/>
        </p:nvSpPr>
        <p:spPr bwMode="auto">
          <a:xfrm>
            <a:off x="323850" y="260350"/>
            <a:ext cx="8134350" cy="661988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defTabSz="457200" eaLnBrk="1" hangingPunct="1">
              <a:defRPr lang="en-US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2pPr>
            <a:lvl3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3pPr>
            <a:lvl4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4pPr>
            <a:lvl5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9pPr>
          </a:lstStyle>
          <a:p>
            <a:r>
              <a:rPr lang="en-US" altLang="en-US" baseline="0" dirty="0"/>
              <a:t>Simple linear regression model…</a:t>
            </a:r>
          </a:p>
        </p:txBody>
      </p:sp>
      <p:pic>
        <p:nvPicPr>
          <p:cNvPr id="28" name="Picture 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528" y="4149080"/>
            <a:ext cx="2413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67544" y="1222574"/>
            <a:ext cx="7294244" cy="2959469"/>
            <a:chOff x="74177" y="1052736"/>
            <a:chExt cx="7697615" cy="3492500"/>
          </a:xfrm>
        </p:grpSpPr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1396678" y="1052736"/>
              <a:ext cx="2984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sz="1800" baseline="0">
                  <a:latin typeface="Tahoma" pitchFamily="34" charset="0"/>
                </a:rPr>
                <a:t>y</a:t>
              </a:r>
            </a:p>
          </p:txBody>
        </p:sp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1771328" y="1052736"/>
              <a:ext cx="4724400" cy="3179763"/>
            </a:xfrm>
            <a:custGeom>
              <a:avLst/>
              <a:gdLst>
                <a:gd name="T0" fmla="*/ 0 w 2304"/>
                <a:gd name="T1" fmla="*/ 0 h 1824"/>
                <a:gd name="T2" fmla="*/ 0 w 2304"/>
                <a:gd name="T3" fmla="*/ 2147483647 h 1824"/>
                <a:gd name="T4" fmla="*/ 2147483647 w 2304"/>
                <a:gd name="T5" fmla="*/ 2147483647 h 1824"/>
                <a:gd name="T6" fmla="*/ 0 60000 65536"/>
                <a:gd name="T7" fmla="*/ 0 60000 65536"/>
                <a:gd name="T8" fmla="*/ 0 60000 65536"/>
                <a:gd name="T9" fmla="*/ 0 w 2304"/>
                <a:gd name="T10" fmla="*/ 0 h 1824"/>
                <a:gd name="T11" fmla="*/ 2304 w 2304"/>
                <a:gd name="T12" fmla="*/ 1824 h 18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04" h="1824">
                  <a:moveTo>
                    <a:pt x="0" y="0"/>
                  </a:moveTo>
                  <a:lnTo>
                    <a:pt x="0" y="1824"/>
                  </a:lnTo>
                  <a:lnTo>
                    <a:pt x="2304" y="182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V="1">
              <a:off x="1771328" y="1281336"/>
              <a:ext cx="4876800" cy="203676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>
              <a:off x="1314128" y="3338736"/>
              <a:ext cx="4572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  <p:sp>
          <p:nvSpPr>
            <p:cNvPr id="22" name="Text Box 37"/>
            <p:cNvSpPr txBox="1">
              <a:spLocks noChangeArrowheads="1"/>
            </p:cNvSpPr>
            <p:nvPr/>
          </p:nvSpPr>
          <p:spPr bwMode="auto">
            <a:xfrm>
              <a:off x="6114728" y="4176936"/>
              <a:ext cx="29686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sz="1800" baseline="0">
                  <a:latin typeface="Tahoma" pitchFamily="34" charset="0"/>
                </a:rPr>
                <a:t>x</a:t>
              </a:r>
            </a:p>
          </p:txBody>
        </p:sp>
        <p:sp>
          <p:nvSpPr>
            <p:cNvPr id="23" name="Line 39"/>
            <p:cNvSpPr>
              <a:spLocks noChangeShapeType="1"/>
            </p:cNvSpPr>
            <p:nvPr/>
          </p:nvSpPr>
          <p:spPr bwMode="auto">
            <a:xfrm>
              <a:off x="3219128" y="2729136"/>
              <a:ext cx="1752600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4" name="Line 40"/>
            <p:cNvSpPr>
              <a:spLocks noChangeShapeType="1"/>
            </p:cNvSpPr>
            <p:nvPr/>
          </p:nvSpPr>
          <p:spPr bwMode="auto">
            <a:xfrm flipV="1">
              <a:off x="4971728" y="1967136"/>
              <a:ext cx="0" cy="76200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5" name="Text Box 41"/>
            <p:cNvSpPr txBox="1">
              <a:spLocks noChangeArrowheads="1"/>
            </p:cNvSpPr>
            <p:nvPr/>
          </p:nvSpPr>
          <p:spPr bwMode="auto">
            <a:xfrm>
              <a:off x="3981128" y="2729136"/>
              <a:ext cx="5207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sz="1800" baseline="0">
                  <a:solidFill>
                    <a:srgbClr val="008000"/>
                  </a:solidFill>
                  <a:latin typeface="Tahoma" pitchFamily="34" charset="0"/>
                </a:rPr>
                <a:t>run</a:t>
              </a:r>
            </a:p>
          </p:txBody>
        </p:sp>
        <p:sp>
          <p:nvSpPr>
            <p:cNvPr id="26" name="Text Box 42"/>
            <p:cNvSpPr txBox="1">
              <a:spLocks noChangeArrowheads="1"/>
            </p:cNvSpPr>
            <p:nvPr/>
          </p:nvSpPr>
          <p:spPr bwMode="auto">
            <a:xfrm>
              <a:off x="4971728" y="2119536"/>
              <a:ext cx="54133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sz="1800" baseline="0">
                  <a:solidFill>
                    <a:srgbClr val="008000"/>
                  </a:solidFill>
                  <a:latin typeface="Tahoma" pitchFamily="34" charset="0"/>
                </a:rPr>
                <a:t>rise</a:t>
              </a:r>
            </a:p>
          </p:txBody>
        </p:sp>
        <p:sp>
          <p:nvSpPr>
            <p:cNvPr id="27" name="Text Box 43"/>
            <p:cNvSpPr txBox="1">
              <a:spLocks noChangeArrowheads="1"/>
            </p:cNvSpPr>
            <p:nvPr/>
          </p:nvSpPr>
          <p:spPr bwMode="auto">
            <a:xfrm>
              <a:off x="4709569" y="2957736"/>
              <a:ext cx="3062223" cy="472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sz="2000" b="1" baseline="0" dirty="0">
                  <a:solidFill>
                    <a:srgbClr val="008000"/>
                  </a:solidFill>
                  <a:latin typeface="Tahoma" pitchFamily="34" charset="0"/>
                  <a:sym typeface="Symbol"/>
                </a:rPr>
                <a:t></a:t>
              </a:r>
              <a:r>
                <a:rPr lang="en-US" altLang="en-US" sz="2000" b="1" dirty="0">
                  <a:solidFill>
                    <a:srgbClr val="008000"/>
                  </a:solidFill>
                  <a:latin typeface="Tahoma" pitchFamily="34" charset="0"/>
                  <a:sym typeface="Symbol"/>
                </a:rPr>
                <a:t>1</a:t>
              </a:r>
              <a:r>
                <a:rPr lang="en-US" altLang="en-US" sz="2000" b="1" baseline="0" dirty="0">
                  <a:solidFill>
                    <a:srgbClr val="008000"/>
                  </a:solidFill>
                  <a:latin typeface="Tahoma" pitchFamily="34" charset="0"/>
                </a:rPr>
                <a:t>=slope (=rise/run)</a:t>
              </a:r>
            </a:p>
          </p:txBody>
        </p:sp>
        <p:sp>
          <p:nvSpPr>
            <p:cNvPr id="31" name="Text Box 47"/>
            <p:cNvSpPr txBox="1">
              <a:spLocks noChangeArrowheads="1"/>
            </p:cNvSpPr>
            <p:nvPr/>
          </p:nvSpPr>
          <p:spPr bwMode="auto">
            <a:xfrm>
              <a:off x="74177" y="3061720"/>
              <a:ext cx="1749504" cy="762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sz="1800" b="1" baseline="0" dirty="0">
                  <a:solidFill>
                    <a:srgbClr val="0000FF"/>
                  </a:solidFill>
                  <a:latin typeface="Tahoma" pitchFamily="34" charset="0"/>
                  <a:sym typeface="Symbol"/>
                </a:rPr>
                <a:t>           </a:t>
              </a:r>
              <a:r>
                <a:rPr lang="en-US" altLang="en-US" sz="1800" b="1" dirty="0">
                  <a:solidFill>
                    <a:srgbClr val="0000FF"/>
                  </a:solidFill>
                  <a:latin typeface="Tahoma" pitchFamily="34" charset="0"/>
                  <a:sym typeface="Symbol"/>
                </a:rPr>
                <a:t>0</a:t>
              </a:r>
            </a:p>
            <a:p>
              <a:r>
                <a:rPr lang="en-US" altLang="en-US" sz="1800" b="1" baseline="0" dirty="0">
                  <a:solidFill>
                    <a:srgbClr val="0000FF"/>
                  </a:solidFill>
                  <a:latin typeface="Tahoma" pitchFamily="34" charset="0"/>
                </a:rPr>
                <a:t>=y-intercept</a:t>
              </a:r>
            </a:p>
          </p:txBody>
        </p:sp>
      </p:grpSp>
      <p:sp>
        <p:nvSpPr>
          <p:cNvPr id="33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62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11188" y="1304925"/>
                <a:ext cx="8281987" cy="4410075"/>
              </a:xfrm>
            </p:spPr>
            <p:txBody>
              <a:bodyPr/>
              <a:lstStyle/>
              <a:p>
                <a:pPr marL="0" indent="0" algn="just">
                  <a:buFontTx/>
                  <a:buNone/>
                </a:pPr>
                <a:r>
                  <a:rPr lang="en-US" alt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Trebuchet MS" panose="020B0603020202020204" pitchFamily="34" charset="0"/>
                  </a:rPr>
                  <a:t>In much the same way we base estimates of µ 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40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alt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Trebuchet MS" panose="020B0603020202020204" pitchFamily="34" charset="0"/>
                  </a:rPr>
                  <a:t>, we estimate </a:t>
                </a:r>
                <a:r>
                  <a:rPr lang="en-US" alt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Trebuchet MS" panose="020B0603020202020204" pitchFamily="34" charset="0"/>
                    <a:sym typeface="Symbol"/>
                  </a:rPr>
                  <a:t></a:t>
                </a:r>
                <a:r>
                  <a:rPr lang="en-US" altLang="en-US" sz="2400" baseline="-250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Trebuchet MS" panose="020B0603020202020204" pitchFamily="34" charset="0"/>
                  </a:rPr>
                  <a:t>0</a:t>
                </a:r>
                <a:r>
                  <a:rPr lang="en-US" alt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Trebuchet MS" panose="020B0603020202020204" pitchFamily="34" charset="0"/>
                  </a:rPr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en-US" sz="240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40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AU" alt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Trebuchet MS" panose="020B0603020202020204" pitchFamily="34" charset="0"/>
                  </a:rPr>
                  <a:t> and </a:t>
                </a:r>
                <a:r>
                  <a:rPr lang="en-US" alt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Trebuchet MS" panose="020B0603020202020204" pitchFamily="34" charset="0"/>
                    <a:sym typeface="Symbol"/>
                  </a:rPr>
                  <a:t></a:t>
                </a:r>
                <a:r>
                  <a:rPr lang="en-US" altLang="en-US" sz="2400" baseline="-250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Trebuchet MS" panose="020B0603020202020204" pitchFamily="34" charset="0"/>
                  </a:rPr>
                  <a:t>1</a:t>
                </a:r>
                <a:r>
                  <a:rPr lang="en-US" alt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Trebuchet MS" panose="020B0603020202020204" pitchFamily="34" charset="0"/>
                  </a:rPr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en-US" sz="2400" i="1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400" i="1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AU" alt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Trebuchet MS" panose="020B0603020202020204" pitchFamily="34" charset="0"/>
                  </a:rPr>
                  <a:t>, the y-intercept and slope (respectively) of the </a:t>
                </a:r>
                <a:r>
                  <a:rPr lang="en-US" altLang="en-US" sz="2400" b="1" i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Trebuchet MS" panose="020B0603020202020204" pitchFamily="34" charset="0"/>
                  </a:rPr>
                  <a:t>least squares </a:t>
                </a:r>
                <a:r>
                  <a:rPr lang="en-US" alt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Trebuchet MS" panose="020B0603020202020204" pitchFamily="34" charset="0"/>
                  </a:rPr>
                  <a:t>or</a:t>
                </a:r>
                <a:r>
                  <a:rPr lang="en-US" altLang="en-US" sz="2400" b="1" i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Trebuchet MS" panose="020B0603020202020204" pitchFamily="34" charset="0"/>
                  </a:rPr>
                  <a:t> regression line</a:t>
                </a:r>
                <a:r>
                  <a:rPr lang="en-US" alt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Trebuchet MS" panose="020B0603020202020204" pitchFamily="34" charset="0"/>
                  </a:rPr>
                  <a:t> given by:</a:t>
                </a:r>
              </a:p>
              <a:p>
                <a:pPr marL="0" indent="0">
                  <a:buFontTx/>
                  <a:buNone/>
                </a:pPr>
                <a:endParaRPr lang="en-US" alt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buFontTx/>
                  <a:buNone/>
                </a:pPr>
                <a:endParaRPr lang="en-US" alt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buFontTx/>
                  <a:buNone/>
                </a:pPr>
                <a:endParaRPr lang="en-US" alt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Trebuchet MS" panose="020B0603020202020204" pitchFamily="34" charset="0"/>
                </a:endParaRPr>
              </a:p>
              <a:p>
                <a:pPr marL="0" indent="0" algn="just">
                  <a:buFontTx/>
                  <a:buNone/>
                </a:pPr>
                <a:r>
                  <a:rPr lang="en-US" alt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Trebuchet MS" panose="020B0603020202020204" pitchFamily="34" charset="0"/>
                  </a:rPr>
                  <a:t>(Recall: this is an application of the least squares method and it produces a straight line that </a:t>
                </a:r>
                <a:r>
                  <a:rPr lang="en-US" altLang="en-US" sz="2400" b="1" i="1" dirty="0" err="1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Trebuchet MS" panose="020B0603020202020204" pitchFamily="34" charset="0"/>
                  </a:rPr>
                  <a:t>minimises</a:t>
                </a:r>
                <a:r>
                  <a:rPr lang="en-US" alt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Trebuchet MS" panose="020B0603020202020204" pitchFamily="34" charset="0"/>
                  </a:rPr>
                  <a:t> the sum of the squared differences between the points and the line)</a:t>
                </a:r>
              </a:p>
            </p:txBody>
          </p:sp>
        </mc:Choice>
        <mc:Fallback xmlns="">
          <p:sp>
            <p:nvSpPr>
              <p:cNvPr id="266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1304925"/>
                <a:ext cx="8281987" cy="4410075"/>
              </a:xfrm>
              <a:blipFill rotWithShape="1">
                <a:blip r:embed="rId5"/>
                <a:stretch>
                  <a:fillRect l="-1104" t="-1105" r="-11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28" name="Rectangle 2"/>
          <p:cNvSpPr txBox="1">
            <a:spLocks noChangeArrowheads="1"/>
          </p:cNvSpPr>
          <p:nvPr/>
        </p:nvSpPr>
        <p:spPr bwMode="auto">
          <a:xfrm>
            <a:off x="533400" y="533400"/>
            <a:ext cx="8077200" cy="609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defTabSz="457200" eaLnBrk="1" hangingPunct="1">
              <a:defRPr lang="en-US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2pPr>
            <a:lvl3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3pPr>
            <a:lvl4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4pPr>
            <a:lvl5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9pPr>
          </a:lstStyle>
          <a:p>
            <a:r>
              <a:rPr lang="en-US" altLang="en-US" baseline="0" dirty="0"/>
              <a:t>17.2 Estimating the coefficients</a:t>
            </a:r>
          </a:p>
        </p:txBody>
      </p:sp>
      <p:graphicFrame>
        <p:nvGraphicFramePr>
          <p:cNvPr id="852998" name="Object 6"/>
          <p:cNvGraphicFramePr>
            <a:graphicFrameLocks noChangeAspect="1"/>
          </p:cNvGraphicFramePr>
          <p:nvPr/>
        </p:nvGraphicFramePr>
        <p:xfrm>
          <a:off x="1835150" y="3248025"/>
          <a:ext cx="19256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2" name="Equation" r:id="rId6" imgW="647419" imgH="215806" progId="Equation.3">
                  <p:embed/>
                </p:oleObj>
              </mc:Choice>
              <mc:Fallback>
                <p:oleObj name="Equation" r:id="rId6" imgW="647419" imgH="215806" progId="Equation.3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248025"/>
                        <a:ext cx="1925638" cy="638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ffectLst>
                        <a:outerShdw dist="107763" dir="18900000" algn="ctr" rotWithShape="0">
                          <a:schemeClr val="tx1">
                            <a:alpha val="74997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66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663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6634" name="Rectangle 14"/>
          <p:cNvSpPr>
            <a:spLocks noChangeArrowheads="1"/>
          </p:cNvSpPr>
          <p:nvPr/>
        </p:nvSpPr>
        <p:spPr bwMode="auto">
          <a:xfrm>
            <a:off x="0" y="200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100"/>
              <a:t> </a:t>
            </a:r>
            <a:r>
              <a:rPr lang="en-AU" altLang="en-US" sz="800"/>
              <a:t> </a:t>
            </a:r>
            <a:endParaRPr lang="en-AU" altLang="en-US"/>
          </a:p>
        </p:txBody>
      </p:sp>
      <p:sp>
        <p:nvSpPr>
          <p:cNvPr id="26635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6637" name="Rectangle 17"/>
          <p:cNvSpPr>
            <a:spLocks noChangeArrowheads="1"/>
          </p:cNvSpPr>
          <p:nvPr/>
        </p:nvSpPr>
        <p:spPr bwMode="auto">
          <a:xfrm>
            <a:off x="0" y="200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100"/>
              <a:t> </a:t>
            </a:r>
            <a:r>
              <a:rPr lang="en-AU" altLang="en-US" sz="800"/>
              <a:t> </a:t>
            </a:r>
            <a:endParaRPr lang="en-AU" altLang="en-US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6096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lang="en-US" altLang="en-US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Least squares method</a:t>
            </a:r>
          </a:p>
        </p:txBody>
      </p:sp>
      <p:sp>
        <p:nvSpPr>
          <p:cNvPr id="57361" name="Content Placeholder 26"/>
          <p:cNvSpPr>
            <a:spLocks noGrp="1"/>
          </p:cNvSpPr>
          <p:nvPr>
            <p:ph idx="1"/>
          </p:nvPr>
        </p:nvSpPr>
        <p:spPr>
          <a:xfrm>
            <a:off x="685800" y="1127168"/>
            <a:ext cx="7772400" cy="23050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>
                <a:solidFill>
                  <a:srgbClr val="00B050"/>
                </a:solidFill>
                <a:latin typeface="Trebuchet MS" panose="020B0603020202020204" pitchFamily="34" charset="0"/>
              </a:rPr>
              <a:t>The question is:</a:t>
            </a:r>
          </a:p>
          <a:p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Which straight line fits best? </a:t>
            </a:r>
          </a:p>
          <a:p>
            <a:pPr algn="just"/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The least squares line </a:t>
            </a:r>
            <a:r>
              <a:rPr lang="en-US" alt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minimises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the sum of squared differences between the points and the line. </a:t>
            </a:r>
          </a:p>
          <a:p>
            <a:endParaRPr lang="en-AU" altLang="en-US" sz="2400" dirty="0">
              <a:latin typeface="Trebuchet MS" panose="020B0603020202020204" pitchFamily="34" charset="0"/>
            </a:endParaRPr>
          </a:p>
        </p:txBody>
      </p:sp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2268538" y="3140397"/>
            <a:ext cx="315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aseline="0">
                <a:latin typeface="Wingdings" pitchFamily="2" charset="2"/>
              </a:rPr>
              <a:t>w</a:t>
            </a:r>
          </a:p>
        </p:txBody>
      </p:sp>
      <p:sp>
        <p:nvSpPr>
          <p:cNvPr id="57349" name="Text Box 6"/>
          <p:cNvSpPr txBox="1">
            <a:spLocks noChangeArrowheads="1"/>
          </p:cNvSpPr>
          <p:nvPr/>
        </p:nvSpPr>
        <p:spPr bwMode="auto">
          <a:xfrm>
            <a:off x="2843213" y="3645222"/>
            <a:ext cx="315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aseline="0">
                <a:latin typeface="Wingdings" pitchFamily="2" charset="2"/>
              </a:rPr>
              <a:t>w</a:t>
            </a:r>
          </a:p>
        </p:txBody>
      </p:sp>
      <p:sp>
        <p:nvSpPr>
          <p:cNvPr id="57350" name="Text Box 7"/>
          <p:cNvSpPr txBox="1">
            <a:spLocks noChangeArrowheads="1"/>
          </p:cNvSpPr>
          <p:nvPr/>
        </p:nvSpPr>
        <p:spPr bwMode="auto">
          <a:xfrm>
            <a:off x="2879725" y="4561210"/>
            <a:ext cx="315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aseline="0">
                <a:latin typeface="Wingdings" pitchFamily="2" charset="2"/>
              </a:rPr>
              <a:t>w</a:t>
            </a:r>
          </a:p>
        </p:txBody>
      </p:sp>
      <p:sp>
        <p:nvSpPr>
          <p:cNvPr id="57351" name="Text Box 8"/>
          <p:cNvSpPr txBox="1">
            <a:spLocks noChangeArrowheads="1"/>
          </p:cNvSpPr>
          <p:nvPr/>
        </p:nvSpPr>
        <p:spPr bwMode="auto">
          <a:xfrm>
            <a:off x="2879725" y="4905697"/>
            <a:ext cx="315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aseline="0">
                <a:latin typeface="Wingdings" pitchFamily="2" charset="2"/>
              </a:rPr>
              <a:t>w</a:t>
            </a:r>
          </a:p>
        </p:txBody>
      </p:sp>
      <p:sp>
        <p:nvSpPr>
          <p:cNvPr id="57352" name="Text Box 10"/>
          <p:cNvSpPr txBox="1">
            <a:spLocks noChangeArrowheads="1"/>
          </p:cNvSpPr>
          <p:nvPr/>
        </p:nvSpPr>
        <p:spPr bwMode="auto">
          <a:xfrm>
            <a:off x="3981450" y="4408810"/>
            <a:ext cx="315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aseline="0">
                <a:latin typeface="Wingdings" pitchFamily="2" charset="2"/>
              </a:rPr>
              <a:t>w</a:t>
            </a:r>
          </a:p>
        </p:txBody>
      </p:sp>
      <p:sp>
        <p:nvSpPr>
          <p:cNvPr id="57353" name="Text Box 11"/>
          <p:cNvSpPr txBox="1">
            <a:spLocks noChangeArrowheads="1"/>
          </p:cNvSpPr>
          <p:nvPr/>
        </p:nvSpPr>
        <p:spPr bwMode="auto">
          <a:xfrm>
            <a:off x="4592638" y="5023172"/>
            <a:ext cx="1133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aseline="0">
                <a:latin typeface="Wingdings" pitchFamily="2" charset="2"/>
              </a:rPr>
              <a:t>w   w</a:t>
            </a:r>
          </a:p>
        </p:txBody>
      </p:sp>
      <p:sp>
        <p:nvSpPr>
          <p:cNvPr id="57354" name="Text Box 12"/>
          <p:cNvSpPr txBox="1">
            <a:spLocks noChangeArrowheads="1"/>
          </p:cNvSpPr>
          <p:nvPr/>
        </p:nvSpPr>
        <p:spPr bwMode="auto">
          <a:xfrm>
            <a:off x="5368925" y="4677097"/>
            <a:ext cx="315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aseline="0">
                <a:latin typeface="Wingdings" pitchFamily="2" charset="2"/>
              </a:rPr>
              <a:t>w</a:t>
            </a:r>
          </a:p>
        </p:txBody>
      </p:sp>
      <p:sp>
        <p:nvSpPr>
          <p:cNvPr id="57355" name="Text Box 13"/>
          <p:cNvSpPr txBox="1">
            <a:spLocks noChangeArrowheads="1"/>
          </p:cNvSpPr>
          <p:nvPr/>
        </p:nvSpPr>
        <p:spPr bwMode="auto">
          <a:xfrm>
            <a:off x="3405188" y="5018410"/>
            <a:ext cx="904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aseline="0">
                <a:latin typeface="Wingdings" pitchFamily="2" charset="2"/>
              </a:rPr>
              <a:t>w  w</a:t>
            </a:r>
          </a:p>
        </p:txBody>
      </p:sp>
      <p:sp>
        <p:nvSpPr>
          <p:cNvPr id="57356" name="Text Box 14"/>
          <p:cNvSpPr txBox="1">
            <a:spLocks noChangeArrowheads="1"/>
          </p:cNvSpPr>
          <p:nvPr/>
        </p:nvSpPr>
        <p:spPr bwMode="auto">
          <a:xfrm>
            <a:off x="4591050" y="5323210"/>
            <a:ext cx="315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aseline="0">
                <a:latin typeface="Wingdings" pitchFamily="2" charset="2"/>
              </a:rPr>
              <a:t>w</a:t>
            </a:r>
          </a:p>
        </p:txBody>
      </p:sp>
      <p:sp>
        <p:nvSpPr>
          <p:cNvPr id="847892" name="Line 20"/>
          <p:cNvSpPr>
            <a:spLocks noChangeShapeType="1"/>
          </p:cNvSpPr>
          <p:nvPr/>
        </p:nvSpPr>
        <p:spPr bwMode="auto">
          <a:xfrm>
            <a:off x="2195513" y="3932560"/>
            <a:ext cx="4032250" cy="15128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47893" name="Line 21"/>
          <p:cNvSpPr>
            <a:spLocks noChangeShapeType="1"/>
          </p:cNvSpPr>
          <p:nvPr/>
        </p:nvSpPr>
        <p:spPr bwMode="auto">
          <a:xfrm>
            <a:off x="2195513" y="3284860"/>
            <a:ext cx="4052887" cy="2535237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47894" name="Line 22"/>
          <p:cNvSpPr>
            <a:spLocks noChangeShapeType="1"/>
          </p:cNvSpPr>
          <p:nvPr/>
        </p:nvSpPr>
        <p:spPr bwMode="auto">
          <a:xfrm>
            <a:off x="2209800" y="4677097"/>
            <a:ext cx="4038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grpSp>
        <p:nvGrpSpPr>
          <p:cNvPr id="57360" name="Group 27"/>
          <p:cNvGrpSpPr>
            <a:grpSpLocks/>
          </p:cNvGrpSpPr>
          <p:nvPr/>
        </p:nvGrpSpPr>
        <p:grpSpPr bwMode="auto">
          <a:xfrm>
            <a:off x="1908175" y="3068960"/>
            <a:ext cx="5184775" cy="3030537"/>
            <a:chOff x="1907704" y="3573016"/>
            <a:chExt cx="5184576" cy="3031009"/>
          </a:xfrm>
        </p:grpSpPr>
        <p:sp>
          <p:nvSpPr>
            <p:cNvPr id="57364" name="Freeform 4"/>
            <p:cNvSpPr>
              <a:spLocks/>
            </p:cNvSpPr>
            <p:nvPr/>
          </p:nvSpPr>
          <p:spPr bwMode="auto">
            <a:xfrm>
              <a:off x="2209800" y="3645024"/>
              <a:ext cx="4882480" cy="2679576"/>
            </a:xfrm>
            <a:custGeom>
              <a:avLst/>
              <a:gdLst>
                <a:gd name="T0" fmla="*/ 0 w 2112"/>
                <a:gd name="T1" fmla="*/ 0 h 1248"/>
                <a:gd name="T2" fmla="*/ 0 w 2112"/>
                <a:gd name="T3" fmla="*/ 2147483647 h 1248"/>
                <a:gd name="T4" fmla="*/ 2147483647 w 2112"/>
                <a:gd name="T5" fmla="*/ 2147483647 h 1248"/>
                <a:gd name="T6" fmla="*/ 0 60000 65536"/>
                <a:gd name="T7" fmla="*/ 0 60000 65536"/>
                <a:gd name="T8" fmla="*/ 0 60000 65536"/>
                <a:gd name="T9" fmla="*/ 0 w 2112"/>
                <a:gd name="T10" fmla="*/ 0 h 1248"/>
                <a:gd name="T11" fmla="*/ 2112 w 2112"/>
                <a:gd name="T12" fmla="*/ 1248 h 1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1248">
                  <a:moveTo>
                    <a:pt x="0" y="0"/>
                  </a:moveTo>
                  <a:lnTo>
                    <a:pt x="0" y="1248"/>
                  </a:lnTo>
                  <a:lnTo>
                    <a:pt x="2112" y="12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57365" name="Text Box 9"/>
            <p:cNvSpPr txBox="1">
              <a:spLocks noChangeArrowheads="1"/>
            </p:cNvSpPr>
            <p:nvPr/>
          </p:nvSpPr>
          <p:spPr bwMode="auto">
            <a:xfrm>
              <a:off x="3413125" y="5257800"/>
              <a:ext cx="299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r>
                <a:rPr lang="en-US" altLang="en-US" sz="1800" baseline="0">
                  <a:latin typeface="Wingdings" pitchFamily="2" charset="2"/>
                </a:rPr>
                <a:t>w  w  w      w</a:t>
              </a:r>
            </a:p>
          </p:txBody>
        </p:sp>
        <p:sp>
          <p:nvSpPr>
            <p:cNvPr id="57366" name="Line 15"/>
            <p:cNvSpPr>
              <a:spLocks noChangeShapeType="1"/>
            </p:cNvSpPr>
            <p:nvPr/>
          </p:nvSpPr>
          <p:spPr bwMode="auto">
            <a:xfrm>
              <a:off x="3059832" y="4293096"/>
              <a:ext cx="8806" cy="1345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57367" name="Line 16"/>
            <p:cNvSpPr>
              <a:spLocks noChangeShapeType="1"/>
            </p:cNvSpPr>
            <p:nvPr/>
          </p:nvSpPr>
          <p:spPr bwMode="auto">
            <a:xfrm flipH="1">
              <a:off x="3560761" y="4941168"/>
              <a:ext cx="3126" cy="926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57368" name="Line 17"/>
            <p:cNvSpPr>
              <a:spLocks noChangeShapeType="1"/>
            </p:cNvSpPr>
            <p:nvPr/>
          </p:nvSpPr>
          <p:spPr bwMode="auto">
            <a:xfrm>
              <a:off x="4139952" y="4437112"/>
              <a:ext cx="9773" cy="1506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57369" name="Line 18"/>
            <p:cNvSpPr>
              <a:spLocks noChangeShapeType="1"/>
            </p:cNvSpPr>
            <p:nvPr/>
          </p:nvSpPr>
          <p:spPr bwMode="auto">
            <a:xfrm>
              <a:off x="4716016" y="4797152"/>
              <a:ext cx="29022" cy="12988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57370" name="Line 19"/>
            <p:cNvSpPr>
              <a:spLocks noChangeShapeType="1"/>
            </p:cNvSpPr>
            <p:nvPr/>
          </p:nvSpPr>
          <p:spPr bwMode="auto">
            <a:xfrm>
              <a:off x="5541963" y="5257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57371" name="Text Box 24"/>
            <p:cNvSpPr txBox="1">
              <a:spLocks noChangeArrowheads="1"/>
            </p:cNvSpPr>
            <p:nvPr/>
          </p:nvSpPr>
          <p:spPr bwMode="auto">
            <a:xfrm>
              <a:off x="6804248" y="6237312"/>
              <a:ext cx="2778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r>
                <a:rPr lang="en-US" altLang="en-US" sz="1800" baseline="0">
                  <a:latin typeface="Arial Narrow" pitchFamily="34" charset="0"/>
                </a:rPr>
                <a:t>x</a:t>
              </a:r>
            </a:p>
          </p:txBody>
        </p:sp>
        <p:sp>
          <p:nvSpPr>
            <p:cNvPr id="57372" name="Text Box 25"/>
            <p:cNvSpPr txBox="1">
              <a:spLocks noChangeArrowheads="1"/>
            </p:cNvSpPr>
            <p:nvPr/>
          </p:nvSpPr>
          <p:spPr bwMode="auto">
            <a:xfrm>
              <a:off x="1907704" y="3573016"/>
              <a:ext cx="2778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r>
                <a:rPr lang="en-US" altLang="en-US" sz="1800" baseline="0">
                  <a:latin typeface="Arial Narrow" pitchFamily="34" charset="0"/>
                </a:rPr>
                <a:t>y</a:t>
              </a:r>
            </a:p>
          </p:txBody>
        </p:sp>
      </p:grpSp>
      <p:sp>
        <p:nvSpPr>
          <p:cNvPr id="57362" name="Text Box 6"/>
          <p:cNvSpPr txBox="1">
            <a:spLocks noChangeArrowheads="1"/>
          </p:cNvSpPr>
          <p:nvPr/>
        </p:nvSpPr>
        <p:spPr bwMode="auto">
          <a:xfrm>
            <a:off x="3995738" y="4003997"/>
            <a:ext cx="315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aseline="0">
                <a:latin typeface="Wingdings" pitchFamily="2" charset="2"/>
              </a:rPr>
              <a:t>w</a:t>
            </a:r>
          </a:p>
        </p:txBody>
      </p:sp>
      <p:sp>
        <p:nvSpPr>
          <p:cNvPr id="57363" name="Text Box 6"/>
          <p:cNvSpPr txBox="1">
            <a:spLocks noChangeArrowheads="1"/>
          </p:cNvSpPr>
          <p:nvPr/>
        </p:nvSpPr>
        <p:spPr bwMode="auto">
          <a:xfrm>
            <a:off x="4572000" y="4508822"/>
            <a:ext cx="315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aseline="0">
                <a:latin typeface="Wingdings" pitchFamily="2" charset="2"/>
              </a:rPr>
              <a:t>w</a:t>
            </a:r>
          </a:p>
        </p:txBody>
      </p:sp>
      <p:sp>
        <p:nvSpPr>
          <p:cNvPr id="29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4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7892" grpId="0" animBg="1"/>
      <p:bldP spid="847893" grpId="0" animBg="1"/>
      <p:bldP spid="84789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76672"/>
            <a:ext cx="8229600" cy="884238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lang="en-US" altLang="en-US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Example 1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28800"/>
            <a:ext cx="8001000" cy="4297363"/>
          </a:xfrm>
        </p:spPr>
        <p:txBody>
          <a:bodyPr/>
          <a:lstStyle/>
          <a:p>
            <a:pPr marL="0" indent="0" algn="just">
              <a:buFontTx/>
              <a:buNone/>
              <a:defRPr/>
            </a:pPr>
            <a:r>
              <a:rPr lang="en-US" sz="2400" dirty="0">
                <a:latin typeface="Trebuchet MS" panose="020B0603020202020204" pitchFamily="34" charset="0"/>
              </a:rPr>
              <a:t>The annual bonuses ($1,000s) of six employees with different years of experience were recorded as follows. We wish to determine the straight line relationship between annual bonus and years of experience.</a:t>
            </a:r>
          </a:p>
          <a:p>
            <a:pPr>
              <a:buFontTx/>
              <a:buNone/>
              <a:defRPr/>
            </a:pPr>
            <a:endParaRPr lang="en-US" sz="2400" u="sng" dirty="0">
              <a:latin typeface="Trebuchet MS" panose="020B0603020202020204" pitchFamily="34" charset="0"/>
            </a:endParaRPr>
          </a:p>
          <a:p>
            <a:pPr>
              <a:buFontTx/>
              <a:buNone/>
              <a:defRPr/>
            </a:pPr>
            <a:r>
              <a:rPr lang="en-US" sz="2400" u="sng" dirty="0">
                <a:latin typeface="Trebuchet MS" panose="020B0603020202020204" pitchFamily="34" charset="0"/>
              </a:rPr>
              <a:t>Years of experience x  	1	2	3	4	 5	 6</a:t>
            </a:r>
            <a:endParaRPr lang="en-US" sz="2400" dirty="0">
              <a:latin typeface="Trebuchet MS" panose="020B0603020202020204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latin typeface="Trebuchet MS" panose="020B0603020202020204" pitchFamily="34" charset="0"/>
              </a:rPr>
              <a:t>Annual bonus y 			6	1	9	5	17	12</a:t>
            </a:r>
          </a:p>
          <a:p>
            <a:pPr>
              <a:buFontTx/>
              <a:buNone/>
              <a:defRPr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400" dirty="0">
              <a:latin typeface="Trebuchet MS" panose="020B0603020202020204" pitchFamily="34" charset="0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30187"/>
            <a:ext cx="8229600" cy="884238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lang="en-US" altLang="en-US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Least Squares Line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59632" y="1578604"/>
            <a:ext cx="6696744" cy="3650596"/>
            <a:chOff x="304800" y="914400"/>
            <a:chExt cx="7964488" cy="4968875"/>
          </a:xfrm>
        </p:grpSpPr>
        <p:pic>
          <p:nvPicPr>
            <p:cNvPr id="1638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713" y="973138"/>
              <a:ext cx="7394575" cy="4910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89" name="Line 5"/>
            <p:cNvSpPr>
              <a:spLocks noChangeShapeType="1"/>
            </p:cNvSpPr>
            <p:nvPr/>
          </p:nvSpPr>
          <p:spPr bwMode="auto">
            <a:xfrm>
              <a:off x="2146300" y="42926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baseline="0"/>
            </a:p>
          </p:txBody>
        </p:sp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>
              <a:off x="3149600" y="44958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baseline="0"/>
            </a:p>
          </p:txBody>
        </p:sp>
        <p:sp>
          <p:nvSpPr>
            <p:cNvPr id="16391" name="Line 7"/>
            <p:cNvSpPr>
              <a:spLocks noChangeShapeType="1"/>
            </p:cNvSpPr>
            <p:nvPr/>
          </p:nvSpPr>
          <p:spPr bwMode="auto">
            <a:xfrm>
              <a:off x="4165600" y="3606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baseline="0"/>
            </a:p>
          </p:txBody>
        </p:sp>
        <p:sp>
          <p:nvSpPr>
            <p:cNvPr id="16392" name="Line 8"/>
            <p:cNvSpPr>
              <a:spLocks noChangeShapeType="1"/>
            </p:cNvSpPr>
            <p:nvPr/>
          </p:nvSpPr>
          <p:spPr bwMode="auto">
            <a:xfrm>
              <a:off x="5156200" y="35560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baseline="0"/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6172200" y="18288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baseline="0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>
              <a:off x="7162800" y="2590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baseline="0"/>
            </a:p>
          </p:txBody>
        </p:sp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 rot="20079879">
              <a:off x="1033307" y="2487486"/>
              <a:ext cx="6823385" cy="879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sz="1800" baseline="0" dirty="0">
                  <a:solidFill>
                    <a:srgbClr val="0000FF"/>
                  </a:solidFill>
                  <a:latin typeface="Tahoma" pitchFamily="34" charset="0"/>
                </a:rPr>
                <a:t>This line minimizes the sum of the squared differences</a:t>
              </a:r>
            </a:p>
            <a:p>
              <a:r>
                <a:rPr lang="en-US" altLang="en-US" sz="1800" baseline="0" dirty="0">
                  <a:solidFill>
                    <a:srgbClr val="0000FF"/>
                  </a:solidFill>
                  <a:latin typeface="Tahoma" pitchFamily="34" charset="0"/>
                </a:rPr>
                <a:t>between the points and the line…</a:t>
              </a:r>
            </a:p>
          </p:txBody>
        </p:sp>
        <p:grpSp>
          <p:nvGrpSpPr>
            <p:cNvPr id="16396" name="Group 16"/>
            <p:cNvGrpSpPr>
              <a:grpSpLocks/>
            </p:cNvGrpSpPr>
            <p:nvPr/>
          </p:nvGrpSpPr>
          <p:grpSpPr bwMode="auto">
            <a:xfrm>
              <a:off x="5410200" y="3489325"/>
              <a:ext cx="92075" cy="92075"/>
              <a:chOff x="4944" y="192"/>
              <a:chExt cx="192" cy="96"/>
            </a:xfrm>
          </p:grpSpPr>
          <p:sp>
            <p:nvSpPr>
              <p:cNvPr id="16400" name="Line 14"/>
              <p:cNvSpPr>
                <a:spLocks noChangeShapeType="1"/>
              </p:cNvSpPr>
              <p:nvPr/>
            </p:nvSpPr>
            <p:spPr bwMode="auto">
              <a:xfrm flipV="1">
                <a:off x="4944" y="192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baseline="0"/>
              </a:p>
            </p:txBody>
          </p:sp>
          <p:sp>
            <p:nvSpPr>
              <p:cNvPr id="16401" name="Line 15"/>
              <p:cNvSpPr>
                <a:spLocks noChangeShapeType="1"/>
              </p:cNvSpPr>
              <p:nvPr/>
            </p:nvSpPr>
            <p:spPr bwMode="auto">
              <a:xfrm>
                <a:off x="5040" y="192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baseline="0"/>
              </a:p>
            </p:txBody>
          </p:sp>
        </p:grpSp>
        <p:sp>
          <p:nvSpPr>
            <p:cNvPr id="16397" name="Text Box 17"/>
            <p:cNvSpPr txBox="1">
              <a:spLocks noChangeArrowheads="1"/>
            </p:cNvSpPr>
            <p:nvPr/>
          </p:nvSpPr>
          <p:spPr bwMode="auto">
            <a:xfrm>
              <a:off x="304800" y="1903684"/>
              <a:ext cx="2362200" cy="12567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sz="1800" baseline="0" dirty="0">
                  <a:solidFill>
                    <a:srgbClr val="800080"/>
                  </a:solidFill>
                  <a:latin typeface="Tahoma" pitchFamily="34" charset="0"/>
                </a:rPr>
                <a:t>these differences are called </a:t>
              </a:r>
              <a:r>
                <a:rPr lang="en-US" altLang="en-US" sz="1800" b="1" i="1" baseline="0" dirty="0">
                  <a:solidFill>
                    <a:srgbClr val="800080"/>
                  </a:solidFill>
                  <a:latin typeface="Tahoma" pitchFamily="34" charset="0"/>
                </a:rPr>
                <a:t>residuals</a:t>
              </a:r>
              <a:endParaRPr lang="en-US" altLang="en-US" sz="1800" baseline="0" dirty="0">
                <a:solidFill>
                  <a:srgbClr val="800080"/>
                </a:solidFill>
                <a:latin typeface="Tahoma" pitchFamily="34" charset="0"/>
              </a:endParaRPr>
            </a:p>
          </p:txBody>
        </p:sp>
        <p:sp>
          <p:nvSpPr>
            <p:cNvPr id="16398" name="Freeform 18"/>
            <p:cNvSpPr>
              <a:spLocks/>
            </p:cNvSpPr>
            <p:nvPr/>
          </p:nvSpPr>
          <p:spPr bwMode="auto">
            <a:xfrm>
              <a:off x="1397000" y="2819400"/>
              <a:ext cx="736600" cy="1752600"/>
            </a:xfrm>
            <a:custGeom>
              <a:avLst/>
              <a:gdLst>
                <a:gd name="T0" fmla="*/ 2147483647 w 464"/>
                <a:gd name="T1" fmla="*/ 0 h 1104"/>
                <a:gd name="T2" fmla="*/ 2147483647 w 464"/>
                <a:gd name="T3" fmla="*/ 2147483647 h 1104"/>
                <a:gd name="T4" fmla="*/ 2147483647 w 464"/>
                <a:gd name="T5" fmla="*/ 2147483647 h 1104"/>
                <a:gd name="T6" fmla="*/ 0 60000 65536"/>
                <a:gd name="T7" fmla="*/ 0 60000 65536"/>
                <a:gd name="T8" fmla="*/ 0 60000 65536"/>
                <a:gd name="T9" fmla="*/ 0 w 464"/>
                <a:gd name="T10" fmla="*/ 0 h 1104"/>
                <a:gd name="T11" fmla="*/ 464 w 464"/>
                <a:gd name="T12" fmla="*/ 1104 h 1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4" h="1104">
                  <a:moveTo>
                    <a:pt x="272" y="0"/>
                  </a:moveTo>
                  <a:cubicBezTo>
                    <a:pt x="136" y="196"/>
                    <a:pt x="0" y="392"/>
                    <a:pt x="32" y="576"/>
                  </a:cubicBezTo>
                  <a:cubicBezTo>
                    <a:pt x="64" y="760"/>
                    <a:pt x="264" y="932"/>
                    <a:pt x="464" y="1104"/>
                  </a:cubicBezTo>
                </a:path>
              </a:pathLst>
            </a:custGeom>
            <a:noFill/>
            <a:ln w="9525">
              <a:solidFill>
                <a:srgbClr val="8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 baseline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33800" y="914400"/>
              <a:ext cx="1676400" cy="544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baseline="0" dirty="0"/>
                <a:t>Example 1</a:t>
              </a:r>
            </a:p>
          </p:txBody>
        </p:sp>
      </p:grpSp>
      <p:sp>
        <p:nvSpPr>
          <p:cNvPr id="18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34848" y="5157192"/>
            <a:ext cx="140956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aseline="0" dirty="0"/>
              <a:t>Years of experience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5248" y="1271944"/>
            <a:ext cx="1409560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aseline="0" dirty="0"/>
              <a:t>Annual bonus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515544" y="5851525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aseline="0">
                <a:latin typeface="Arial Narrow" pitchFamily="34" charset="0"/>
              </a:rPr>
              <a:t>3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635819" y="3683000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aseline="0">
                <a:latin typeface="Arial Narrow" pitchFamily="34" charset="0"/>
              </a:rPr>
              <a:t>3</a:t>
            </a:r>
          </a:p>
        </p:txBody>
      </p:sp>
      <p:sp>
        <p:nvSpPr>
          <p:cNvPr id="849924" name="Line 4"/>
          <p:cNvSpPr>
            <a:spLocks noChangeShapeType="1"/>
          </p:cNvSpPr>
          <p:nvPr/>
        </p:nvSpPr>
        <p:spPr bwMode="auto">
          <a:xfrm flipH="1">
            <a:off x="864419" y="3925888"/>
            <a:ext cx="2819400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49925" name="Line 5"/>
          <p:cNvSpPr>
            <a:spLocks noChangeShapeType="1"/>
          </p:cNvSpPr>
          <p:nvPr/>
        </p:nvSpPr>
        <p:spPr bwMode="auto">
          <a:xfrm>
            <a:off x="3658419" y="3932238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51521" y="1229851"/>
            <a:ext cx="8568630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just"/>
            <a:r>
              <a:rPr lang="en-US" altLang="en-US" baseline="0" dirty="0">
                <a:latin typeface="Trebuchet MS" panose="020B0603020202020204" pitchFamily="34" charset="0"/>
              </a:rPr>
              <a:t>The best line is the one that </a:t>
            </a:r>
            <a:r>
              <a:rPr lang="en-US" altLang="en-US" baseline="0" dirty="0" err="1">
                <a:latin typeface="Trebuchet MS" panose="020B0603020202020204" pitchFamily="34" charset="0"/>
              </a:rPr>
              <a:t>minimises</a:t>
            </a:r>
            <a:r>
              <a:rPr lang="en-US" altLang="en-US" baseline="0" dirty="0">
                <a:latin typeface="Trebuchet MS" panose="020B0603020202020204" pitchFamily="34" charset="0"/>
              </a:rPr>
              <a:t> the sum of squared vertical differences between the points and the line.</a:t>
            </a:r>
          </a:p>
        </p:txBody>
      </p:sp>
      <p:sp>
        <p:nvSpPr>
          <p:cNvPr id="28679" name="Freeform 7"/>
          <p:cNvSpPr>
            <a:spLocks/>
          </p:cNvSpPr>
          <p:nvPr/>
        </p:nvSpPr>
        <p:spPr bwMode="auto">
          <a:xfrm>
            <a:off x="864419" y="2540000"/>
            <a:ext cx="4724400" cy="3352800"/>
          </a:xfrm>
          <a:custGeom>
            <a:avLst/>
            <a:gdLst>
              <a:gd name="T0" fmla="*/ 0 w 3744"/>
              <a:gd name="T1" fmla="*/ 0 h 2112"/>
              <a:gd name="T2" fmla="*/ 0 w 3744"/>
              <a:gd name="T3" fmla="*/ 2147483647 h 2112"/>
              <a:gd name="T4" fmla="*/ 2147483647 w 3744"/>
              <a:gd name="T5" fmla="*/ 2147483647 h 2112"/>
              <a:gd name="T6" fmla="*/ 0 60000 65536"/>
              <a:gd name="T7" fmla="*/ 0 60000 65536"/>
              <a:gd name="T8" fmla="*/ 0 60000 65536"/>
              <a:gd name="T9" fmla="*/ 0 w 3744"/>
              <a:gd name="T10" fmla="*/ 0 h 2112"/>
              <a:gd name="T11" fmla="*/ 3744 w 3744"/>
              <a:gd name="T12" fmla="*/ 2112 h 2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4" h="2112">
                <a:moveTo>
                  <a:pt x="0" y="0"/>
                </a:moveTo>
                <a:lnTo>
                  <a:pt x="0" y="2112"/>
                </a:lnTo>
                <a:lnTo>
                  <a:pt x="3744" y="211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462907" y="4445000"/>
            <a:ext cx="315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aseline="0">
                <a:solidFill>
                  <a:srgbClr val="FF0066"/>
                </a:solidFill>
                <a:latin typeface="Wingdings" pitchFamily="2" charset="2"/>
              </a:rPr>
              <a:t>w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3496494" y="4708525"/>
            <a:ext cx="315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aseline="0">
                <a:solidFill>
                  <a:srgbClr val="FF0066"/>
                </a:solidFill>
                <a:latin typeface="Wingdings" pitchFamily="2" charset="2"/>
              </a:rPr>
              <a:t>w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2423344" y="3149600"/>
            <a:ext cx="315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aseline="0">
                <a:solidFill>
                  <a:srgbClr val="FF0066"/>
                </a:solidFill>
                <a:latin typeface="Wingdings" pitchFamily="2" charset="2"/>
              </a:rPr>
              <a:t>w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4522019" y="3606800"/>
            <a:ext cx="315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aseline="0">
                <a:solidFill>
                  <a:srgbClr val="FF0066"/>
                </a:solidFill>
                <a:latin typeface="Wingdings" pitchFamily="2" charset="2"/>
              </a:rPr>
              <a:t>w</a:t>
            </a:r>
          </a:p>
        </p:txBody>
      </p:sp>
      <p:sp>
        <p:nvSpPr>
          <p:cNvPr id="849932" name="Line 12"/>
          <p:cNvSpPr>
            <a:spLocks noChangeShapeType="1"/>
          </p:cNvSpPr>
          <p:nvPr/>
        </p:nvSpPr>
        <p:spPr bwMode="auto">
          <a:xfrm flipV="1">
            <a:off x="864419" y="3295650"/>
            <a:ext cx="3803650" cy="2368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49933" name="Line 13"/>
          <p:cNvSpPr>
            <a:spLocks noChangeShapeType="1"/>
          </p:cNvSpPr>
          <p:nvPr/>
        </p:nvSpPr>
        <p:spPr bwMode="auto">
          <a:xfrm>
            <a:off x="1626419" y="459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49934" name="Line 14"/>
          <p:cNvSpPr>
            <a:spLocks noChangeShapeType="1"/>
          </p:cNvSpPr>
          <p:nvPr/>
        </p:nvSpPr>
        <p:spPr bwMode="auto">
          <a:xfrm flipV="1">
            <a:off x="2575744" y="3378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49935" name="Line 15"/>
          <p:cNvSpPr>
            <a:spLocks noChangeShapeType="1"/>
          </p:cNvSpPr>
          <p:nvPr/>
        </p:nvSpPr>
        <p:spPr bwMode="auto">
          <a:xfrm>
            <a:off x="4674419" y="3302000"/>
            <a:ext cx="476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4522019" y="5851525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aseline="0">
                <a:latin typeface="Arial Narrow" pitchFamily="34" charset="0"/>
              </a:rPr>
              <a:t>4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19944" y="4937125"/>
            <a:ext cx="1143000" cy="1281113"/>
            <a:chOff x="854" y="3382"/>
            <a:chExt cx="720" cy="807"/>
          </a:xfrm>
        </p:grpSpPr>
        <p:sp>
          <p:nvSpPr>
            <p:cNvPr id="28725" name="Text Box 18"/>
            <p:cNvSpPr txBox="1">
              <a:spLocks noChangeArrowheads="1"/>
            </p:cNvSpPr>
            <p:nvPr/>
          </p:nvSpPr>
          <p:spPr bwMode="auto">
            <a:xfrm>
              <a:off x="1392" y="3958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r>
                <a:rPr lang="en-US" altLang="en-US" sz="1800" baseline="0">
                  <a:latin typeface="Arial Narrow" pitchFamily="34" charset="0"/>
                </a:rPr>
                <a:t>1</a:t>
              </a:r>
            </a:p>
          </p:txBody>
        </p:sp>
        <p:sp>
          <p:nvSpPr>
            <p:cNvPr id="28726" name="Text Box 19"/>
            <p:cNvSpPr txBox="1">
              <a:spLocks noChangeArrowheads="1"/>
            </p:cNvSpPr>
            <p:nvPr/>
          </p:nvSpPr>
          <p:spPr bwMode="auto">
            <a:xfrm>
              <a:off x="854" y="3382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r>
                <a:rPr lang="en-US" altLang="en-US" sz="1800" baseline="0">
                  <a:latin typeface="Arial Narrow" pitchFamily="34" charset="0"/>
                </a:rPr>
                <a:t>1</a:t>
              </a:r>
            </a:p>
          </p:txBody>
        </p:sp>
      </p:grpSp>
      <p:sp>
        <p:nvSpPr>
          <p:cNvPr id="28690" name="Text Box 20"/>
          <p:cNvSpPr txBox="1">
            <a:spLocks noChangeArrowheads="1"/>
          </p:cNvSpPr>
          <p:nvPr/>
        </p:nvSpPr>
        <p:spPr bwMode="auto">
          <a:xfrm>
            <a:off x="619944" y="2955925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aseline="0">
                <a:latin typeface="Arial Narrow" pitchFamily="34" charset="0"/>
              </a:rPr>
              <a:t>4</a:t>
            </a:r>
          </a:p>
        </p:txBody>
      </p:sp>
      <p:sp>
        <p:nvSpPr>
          <p:cNvPr id="28691" name="Text Box 21"/>
          <p:cNvSpPr txBox="1">
            <a:spLocks noChangeArrowheads="1"/>
          </p:cNvSpPr>
          <p:nvPr/>
        </p:nvSpPr>
        <p:spPr bwMode="auto">
          <a:xfrm>
            <a:off x="1056507" y="4521200"/>
            <a:ext cx="622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aseline="0">
                <a:latin typeface="Arial Narrow" pitchFamily="34" charset="0"/>
              </a:rPr>
              <a:t>(1, 2)</a:t>
            </a:r>
          </a:p>
        </p:txBody>
      </p:sp>
      <p:sp>
        <p:nvSpPr>
          <p:cNvPr id="849942" name="Line 22"/>
          <p:cNvSpPr>
            <a:spLocks noChangeShapeType="1"/>
          </p:cNvSpPr>
          <p:nvPr/>
        </p:nvSpPr>
        <p:spPr bwMode="auto">
          <a:xfrm flipH="1">
            <a:off x="864419" y="5207000"/>
            <a:ext cx="762000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8693" name="Text Box 23"/>
          <p:cNvSpPr txBox="1">
            <a:spLocks noChangeArrowheads="1"/>
          </p:cNvSpPr>
          <p:nvPr/>
        </p:nvSpPr>
        <p:spPr bwMode="auto">
          <a:xfrm>
            <a:off x="2424932" y="5851525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aseline="0">
                <a:latin typeface="Arial Narrow" pitchFamily="34" charset="0"/>
              </a:rPr>
              <a:t>2</a:t>
            </a:r>
          </a:p>
        </p:txBody>
      </p:sp>
      <p:sp>
        <p:nvSpPr>
          <p:cNvPr id="28694" name="Text Box 24"/>
          <p:cNvSpPr txBox="1">
            <a:spLocks noChangeArrowheads="1"/>
          </p:cNvSpPr>
          <p:nvPr/>
        </p:nvSpPr>
        <p:spPr bwMode="auto">
          <a:xfrm>
            <a:off x="615182" y="4327525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aseline="0">
                <a:latin typeface="Arial Narrow" pitchFamily="34" charset="0"/>
              </a:rPr>
              <a:t>2</a:t>
            </a:r>
          </a:p>
        </p:txBody>
      </p:sp>
      <p:sp>
        <p:nvSpPr>
          <p:cNvPr id="849945" name="Line 25"/>
          <p:cNvSpPr>
            <a:spLocks noChangeShapeType="1"/>
          </p:cNvSpPr>
          <p:nvPr/>
        </p:nvSpPr>
        <p:spPr bwMode="auto">
          <a:xfrm flipH="1">
            <a:off x="854894" y="4597400"/>
            <a:ext cx="1719263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8696" name="Text Box 26"/>
          <p:cNvSpPr txBox="1">
            <a:spLocks noChangeArrowheads="1"/>
          </p:cNvSpPr>
          <p:nvPr/>
        </p:nvSpPr>
        <p:spPr bwMode="auto">
          <a:xfrm>
            <a:off x="2388419" y="2921000"/>
            <a:ext cx="622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aseline="0">
                <a:latin typeface="Arial Narrow" pitchFamily="34" charset="0"/>
              </a:rPr>
              <a:t>(2, 4)</a:t>
            </a:r>
          </a:p>
        </p:txBody>
      </p:sp>
      <p:sp>
        <p:nvSpPr>
          <p:cNvPr id="28697" name="Text Box 27"/>
          <p:cNvSpPr txBox="1">
            <a:spLocks noChangeArrowheads="1"/>
          </p:cNvSpPr>
          <p:nvPr/>
        </p:nvSpPr>
        <p:spPr bwMode="auto">
          <a:xfrm>
            <a:off x="3667944" y="4597400"/>
            <a:ext cx="7794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aseline="0">
                <a:latin typeface="Arial Narrow" pitchFamily="34" charset="0"/>
              </a:rPr>
              <a:t>(3, 1.5)</a:t>
            </a:r>
          </a:p>
        </p:txBody>
      </p:sp>
      <p:sp>
        <p:nvSpPr>
          <p:cNvPr id="849948" name="Line 28"/>
          <p:cNvSpPr>
            <a:spLocks noChangeShapeType="1"/>
          </p:cNvSpPr>
          <p:nvPr/>
        </p:nvSpPr>
        <p:spPr bwMode="auto">
          <a:xfrm flipH="1">
            <a:off x="864419" y="3302000"/>
            <a:ext cx="3810000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49949" name="Text Box 29"/>
          <p:cNvSpPr txBox="1">
            <a:spLocks noChangeArrowheads="1"/>
          </p:cNvSpPr>
          <p:nvPr/>
        </p:nvSpPr>
        <p:spPr bwMode="auto">
          <a:xfrm>
            <a:off x="755650" y="2060575"/>
            <a:ext cx="3738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="1" baseline="0">
                <a:latin typeface="Arial Narrow" pitchFamily="34" charset="0"/>
              </a:rPr>
              <a:t>Line 1:    Sum of squared differences   =</a:t>
            </a:r>
          </a:p>
        </p:txBody>
      </p:sp>
      <p:sp>
        <p:nvSpPr>
          <p:cNvPr id="849950" name="Text Box 30"/>
          <p:cNvSpPr txBox="1">
            <a:spLocks noChangeArrowheads="1"/>
          </p:cNvSpPr>
          <p:nvPr/>
        </p:nvSpPr>
        <p:spPr bwMode="auto">
          <a:xfrm>
            <a:off x="4375150" y="2082800"/>
            <a:ext cx="96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="1" baseline="0">
                <a:latin typeface="Arial Narrow" pitchFamily="34" charset="0"/>
              </a:rPr>
              <a:t>(2 – 1)</a:t>
            </a:r>
            <a:r>
              <a:rPr lang="en-US" altLang="en-US" sz="1800" b="1" baseline="30000">
                <a:latin typeface="Arial Narrow" pitchFamily="34" charset="0"/>
              </a:rPr>
              <a:t>2</a:t>
            </a:r>
            <a:r>
              <a:rPr lang="en-US" altLang="en-US" sz="1800" b="1" baseline="0">
                <a:latin typeface="Arial Narrow" pitchFamily="34" charset="0"/>
              </a:rPr>
              <a:t> +</a:t>
            </a:r>
          </a:p>
        </p:txBody>
      </p:sp>
      <p:sp>
        <p:nvSpPr>
          <p:cNvPr id="849951" name="Text Box 31"/>
          <p:cNvSpPr txBox="1">
            <a:spLocks noChangeArrowheads="1"/>
          </p:cNvSpPr>
          <p:nvPr/>
        </p:nvSpPr>
        <p:spPr bwMode="auto">
          <a:xfrm>
            <a:off x="5137150" y="2082800"/>
            <a:ext cx="947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="1" baseline="0">
                <a:latin typeface="Arial Narrow" pitchFamily="34" charset="0"/>
              </a:rPr>
              <a:t>(4 – 2)</a:t>
            </a:r>
            <a:r>
              <a:rPr lang="en-US" altLang="en-US" sz="1800" b="1" baseline="30000">
                <a:latin typeface="Arial Narrow" pitchFamily="34" charset="0"/>
              </a:rPr>
              <a:t>2 </a:t>
            </a:r>
            <a:r>
              <a:rPr lang="en-US" altLang="en-US" sz="1800" b="1" baseline="0">
                <a:latin typeface="Arial Narrow" pitchFamily="34" charset="0"/>
              </a:rPr>
              <a:t>+</a:t>
            </a:r>
          </a:p>
        </p:txBody>
      </p:sp>
      <p:sp>
        <p:nvSpPr>
          <p:cNvPr id="849952" name="Text Box 32"/>
          <p:cNvSpPr txBox="1">
            <a:spLocks noChangeArrowheads="1"/>
          </p:cNvSpPr>
          <p:nvPr/>
        </p:nvSpPr>
        <p:spPr bwMode="auto">
          <a:xfrm>
            <a:off x="5864225" y="2082800"/>
            <a:ext cx="1122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="1" baseline="0">
                <a:latin typeface="Arial Narrow" pitchFamily="34" charset="0"/>
              </a:rPr>
              <a:t>(1.5 – 3)</a:t>
            </a:r>
            <a:r>
              <a:rPr lang="en-US" altLang="en-US" sz="1800" b="1" baseline="30000">
                <a:latin typeface="Arial Narrow" pitchFamily="34" charset="0"/>
              </a:rPr>
              <a:t>2</a:t>
            </a:r>
            <a:r>
              <a:rPr lang="en-US" altLang="en-US" sz="1800" b="1" baseline="0">
                <a:latin typeface="Arial Narrow" pitchFamily="34" charset="0"/>
              </a:rPr>
              <a:t> +</a:t>
            </a:r>
          </a:p>
        </p:txBody>
      </p:sp>
      <p:sp>
        <p:nvSpPr>
          <p:cNvPr id="28703" name="Text Box 33"/>
          <p:cNvSpPr txBox="1">
            <a:spLocks noChangeArrowheads="1"/>
          </p:cNvSpPr>
          <p:nvPr/>
        </p:nvSpPr>
        <p:spPr bwMode="auto">
          <a:xfrm>
            <a:off x="4734744" y="3565525"/>
            <a:ext cx="7794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aseline="0">
                <a:latin typeface="Arial Narrow" pitchFamily="34" charset="0"/>
              </a:rPr>
              <a:t>(4, 3.2)</a:t>
            </a:r>
          </a:p>
        </p:txBody>
      </p:sp>
      <p:sp>
        <p:nvSpPr>
          <p:cNvPr id="849954" name="Text Box 34"/>
          <p:cNvSpPr txBox="1">
            <a:spLocks noChangeArrowheads="1"/>
          </p:cNvSpPr>
          <p:nvPr/>
        </p:nvSpPr>
        <p:spPr bwMode="auto">
          <a:xfrm>
            <a:off x="6813550" y="2082800"/>
            <a:ext cx="1544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="1" baseline="0">
                <a:latin typeface="Arial Narrow" pitchFamily="34" charset="0"/>
              </a:rPr>
              <a:t>(3.2 – 4)</a:t>
            </a:r>
            <a:r>
              <a:rPr lang="en-US" altLang="en-US" sz="1800" b="1" baseline="30000">
                <a:latin typeface="Arial Narrow" pitchFamily="34" charset="0"/>
              </a:rPr>
              <a:t>2</a:t>
            </a:r>
            <a:r>
              <a:rPr lang="en-US" altLang="en-US" sz="1800" b="1" baseline="0">
                <a:latin typeface="Arial Narrow" pitchFamily="34" charset="0"/>
              </a:rPr>
              <a:t> = 6.89</a:t>
            </a:r>
          </a:p>
        </p:txBody>
      </p:sp>
      <p:sp>
        <p:nvSpPr>
          <p:cNvPr id="849955" name="Line 35"/>
          <p:cNvSpPr>
            <a:spLocks noChangeShapeType="1"/>
          </p:cNvSpPr>
          <p:nvPr/>
        </p:nvSpPr>
        <p:spPr bwMode="auto">
          <a:xfrm>
            <a:off x="864419" y="4257675"/>
            <a:ext cx="3810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1626419" y="3378200"/>
            <a:ext cx="3048000" cy="1489075"/>
            <a:chOff x="1488" y="2400"/>
            <a:chExt cx="1920" cy="938"/>
          </a:xfrm>
        </p:grpSpPr>
        <p:sp>
          <p:nvSpPr>
            <p:cNvPr id="28721" name="Line 37"/>
            <p:cNvSpPr>
              <a:spLocks noChangeShapeType="1"/>
            </p:cNvSpPr>
            <p:nvPr/>
          </p:nvSpPr>
          <p:spPr bwMode="auto">
            <a:xfrm>
              <a:off x="1488" y="2950"/>
              <a:ext cx="0" cy="2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8722" name="Line 38"/>
            <p:cNvSpPr>
              <a:spLocks noChangeShapeType="1"/>
            </p:cNvSpPr>
            <p:nvPr/>
          </p:nvSpPr>
          <p:spPr bwMode="auto">
            <a:xfrm flipV="1">
              <a:off x="2050" y="2400"/>
              <a:ext cx="0" cy="55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8723" name="Line 39"/>
            <p:cNvSpPr>
              <a:spLocks noChangeShapeType="1"/>
            </p:cNvSpPr>
            <p:nvPr/>
          </p:nvSpPr>
          <p:spPr bwMode="auto">
            <a:xfrm flipV="1">
              <a:off x="3408" y="26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8724" name="Line 40"/>
            <p:cNvSpPr>
              <a:spLocks noChangeShapeType="1"/>
            </p:cNvSpPr>
            <p:nvPr/>
          </p:nvSpPr>
          <p:spPr bwMode="auto">
            <a:xfrm>
              <a:off x="2732" y="2954"/>
              <a:ext cx="0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755650" y="2401888"/>
            <a:ext cx="8228013" cy="388937"/>
            <a:chOff x="476" y="1785"/>
            <a:chExt cx="5183" cy="245"/>
          </a:xfrm>
        </p:grpSpPr>
        <p:sp>
          <p:nvSpPr>
            <p:cNvPr id="28716" name="Text Box 42"/>
            <p:cNvSpPr txBox="1">
              <a:spLocks noChangeArrowheads="1"/>
            </p:cNvSpPr>
            <p:nvPr/>
          </p:nvSpPr>
          <p:spPr bwMode="auto">
            <a:xfrm>
              <a:off x="476" y="1797"/>
              <a:ext cx="23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1" baseline="0">
                  <a:solidFill>
                    <a:schemeClr val="accent2"/>
                  </a:solidFill>
                  <a:latin typeface="Arial Narrow" pitchFamily="34" charset="0"/>
                </a:rPr>
                <a:t>Line 2:    Sum of squared differences =</a:t>
              </a:r>
            </a:p>
          </p:txBody>
        </p:sp>
        <p:sp>
          <p:nvSpPr>
            <p:cNvPr id="28717" name="Text Box 43"/>
            <p:cNvSpPr txBox="1">
              <a:spLocks noChangeArrowheads="1"/>
            </p:cNvSpPr>
            <p:nvPr/>
          </p:nvSpPr>
          <p:spPr bwMode="auto">
            <a:xfrm>
              <a:off x="2756" y="1785"/>
              <a:ext cx="7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1" baseline="0">
                  <a:solidFill>
                    <a:schemeClr val="accent2"/>
                  </a:solidFill>
                  <a:latin typeface="Arial Narrow" pitchFamily="34" charset="0"/>
                </a:rPr>
                <a:t>(2 – 2.5)</a:t>
              </a:r>
              <a:r>
                <a:rPr lang="en-US" altLang="en-US" sz="1800" b="1" baseline="30000">
                  <a:solidFill>
                    <a:schemeClr val="accent2"/>
                  </a:solidFill>
                  <a:latin typeface="Arial Narrow" pitchFamily="34" charset="0"/>
                </a:rPr>
                <a:t>2</a:t>
              </a:r>
              <a:r>
                <a:rPr lang="en-US" altLang="en-US" sz="1800" b="1" baseline="0">
                  <a:solidFill>
                    <a:schemeClr val="accent2"/>
                  </a:solidFill>
                  <a:latin typeface="Arial Narrow" pitchFamily="34" charset="0"/>
                </a:rPr>
                <a:t> +</a:t>
              </a:r>
            </a:p>
          </p:txBody>
        </p:sp>
        <p:sp>
          <p:nvSpPr>
            <p:cNvPr id="28718" name="Text Box 44"/>
            <p:cNvSpPr txBox="1">
              <a:spLocks noChangeArrowheads="1"/>
            </p:cNvSpPr>
            <p:nvPr/>
          </p:nvSpPr>
          <p:spPr bwMode="auto">
            <a:xfrm>
              <a:off x="3319" y="1785"/>
              <a:ext cx="6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1" baseline="0">
                  <a:solidFill>
                    <a:schemeClr val="accent2"/>
                  </a:solidFill>
                  <a:latin typeface="Arial Narrow" pitchFamily="34" charset="0"/>
                </a:rPr>
                <a:t>(4 – 2.5)</a:t>
              </a:r>
              <a:r>
                <a:rPr lang="en-US" altLang="en-US" sz="1800" b="1" baseline="30000">
                  <a:solidFill>
                    <a:schemeClr val="accent2"/>
                  </a:solidFill>
                  <a:latin typeface="Arial Narrow" pitchFamily="34" charset="0"/>
                </a:rPr>
                <a:t>2 </a:t>
              </a:r>
              <a:r>
                <a:rPr lang="en-US" altLang="en-US" sz="1800" b="1" baseline="0">
                  <a:solidFill>
                    <a:schemeClr val="accent2"/>
                  </a:solidFill>
                  <a:latin typeface="Arial Narrow" pitchFamily="34" charset="0"/>
                </a:rPr>
                <a:t>+</a:t>
              </a:r>
            </a:p>
          </p:txBody>
        </p:sp>
        <p:sp>
          <p:nvSpPr>
            <p:cNvPr id="28719" name="Text Box 45"/>
            <p:cNvSpPr txBox="1">
              <a:spLocks noChangeArrowheads="1"/>
            </p:cNvSpPr>
            <p:nvPr/>
          </p:nvSpPr>
          <p:spPr bwMode="auto">
            <a:xfrm>
              <a:off x="3888" y="1785"/>
              <a:ext cx="8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1" baseline="0">
                  <a:solidFill>
                    <a:schemeClr val="accent2"/>
                  </a:solidFill>
                  <a:latin typeface="Arial Narrow" pitchFamily="34" charset="0"/>
                </a:rPr>
                <a:t>(1.5 – 2.5)</a:t>
              </a:r>
              <a:r>
                <a:rPr lang="en-US" altLang="en-US" sz="1800" b="1" baseline="30000">
                  <a:solidFill>
                    <a:schemeClr val="accent2"/>
                  </a:solidFill>
                  <a:latin typeface="Arial Narrow" pitchFamily="34" charset="0"/>
                </a:rPr>
                <a:t>2</a:t>
              </a:r>
              <a:r>
                <a:rPr lang="en-US" altLang="en-US" sz="1800" b="1" baseline="0">
                  <a:solidFill>
                    <a:schemeClr val="accent2"/>
                  </a:solidFill>
                  <a:latin typeface="Arial Narrow" pitchFamily="34" charset="0"/>
                </a:rPr>
                <a:t> +</a:t>
              </a:r>
            </a:p>
          </p:txBody>
        </p:sp>
        <p:sp>
          <p:nvSpPr>
            <p:cNvPr id="28720" name="Text Box 46"/>
            <p:cNvSpPr txBox="1">
              <a:spLocks noChangeArrowheads="1"/>
            </p:cNvSpPr>
            <p:nvPr/>
          </p:nvSpPr>
          <p:spPr bwMode="auto">
            <a:xfrm>
              <a:off x="4580" y="1785"/>
              <a:ext cx="107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1" baseline="0">
                  <a:solidFill>
                    <a:schemeClr val="accent2"/>
                  </a:solidFill>
                  <a:latin typeface="Arial Narrow" pitchFamily="34" charset="0"/>
                </a:rPr>
                <a:t>(3.2–- 2.5)</a:t>
              </a:r>
              <a:r>
                <a:rPr lang="en-US" altLang="en-US" sz="1800" b="1" baseline="30000">
                  <a:solidFill>
                    <a:schemeClr val="accent2"/>
                  </a:solidFill>
                  <a:latin typeface="Arial Narrow" pitchFamily="34" charset="0"/>
                </a:rPr>
                <a:t>2</a:t>
              </a:r>
              <a:r>
                <a:rPr lang="en-US" altLang="en-US" sz="1800" b="1" baseline="0">
                  <a:solidFill>
                    <a:schemeClr val="accent2"/>
                  </a:solidFill>
                  <a:latin typeface="Arial Narrow" pitchFamily="34" charset="0"/>
                </a:rPr>
                <a:t> = 3.99</a:t>
              </a:r>
            </a:p>
          </p:txBody>
        </p:sp>
      </p:grpSp>
      <p:sp>
        <p:nvSpPr>
          <p:cNvPr id="28708" name="Text Box 47"/>
          <p:cNvSpPr txBox="1">
            <a:spLocks noChangeArrowheads="1"/>
          </p:cNvSpPr>
          <p:nvPr/>
        </p:nvSpPr>
        <p:spPr bwMode="auto">
          <a:xfrm>
            <a:off x="467544" y="4022725"/>
            <a:ext cx="446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aseline="0">
                <a:latin typeface="Arial Narrow" pitchFamily="34" charset="0"/>
              </a:rPr>
              <a:t>2.5</a:t>
            </a:r>
          </a:p>
        </p:txBody>
      </p:sp>
      <p:sp>
        <p:nvSpPr>
          <p:cNvPr id="849968" name="Text Box 48"/>
          <p:cNvSpPr txBox="1">
            <a:spLocks noChangeArrowheads="1"/>
          </p:cNvSpPr>
          <p:nvPr/>
        </p:nvSpPr>
        <p:spPr bwMode="auto">
          <a:xfrm>
            <a:off x="5004048" y="2692400"/>
            <a:ext cx="37609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baseline="0" dirty="0">
                <a:latin typeface="Trebuchet MS" panose="020B0603020202020204" pitchFamily="34" charset="0"/>
              </a:rPr>
              <a:t>Let us compare two lines.</a:t>
            </a:r>
          </a:p>
        </p:txBody>
      </p:sp>
      <p:sp>
        <p:nvSpPr>
          <p:cNvPr id="849969" name="Text Box 49"/>
          <p:cNvSpPr txBox="1">
            <a:spLocks noChangeArrowheads="1"/>
          </p:cNvSpPr>
          <p:nvPr/>
        </p:nvSpPr>
        <p:spPr bwMode="auto">
          <a:xfrm>
            <a:off x="5004048" y="3074988"/>
            <a:ext cx="42611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baseline="0" dirty="0">
                <a:latin typeface="Trebuchet MS" panose="020B0603020202020204" pitchFamily="34" charset="0"/>
              </a:rPr>
              <a:t>The second line is horizontal.</a:t>
            </a:r>
          </a:p>
        </p:txBody>
      </p:sp>
      <p:sp>
        <p:nvSpPr>
          <p:cNvPr id="849970" name="Text Box 50"/>
          <p:cNvSpPr txBox="1">
            <a:spLocks noChangeArrowheads="1"/>
          </p:cNvSpPr>
          <p:nvPr/>
        </p:nvSpPr>
        <p:spPr bwMode="auto">
          <a:xfrm>
            <a:off x="5436096" y="4221088"/>
            <a:ext cx="3592650" cy="156966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baseline="0" dirty="0">
                <a:latin typeface="Trebuchet MS" panose="020B0603020202020204" pitchFamily="34" charset="0"/>
              </a:rPr>
              <a:t>The smaller the sum of </a:t>
            </a:r>
          </a:p>
          <a:p>
            <a:r>
              <a:rPr lang="en-US" altLang="en-US" baseline="0" dirty="0">
                <a:latin typeface="Trebuchet MS" panose="020B0603020202020204" pitchFamily="34" charset="0"/>
              </a:rPr>
              <a:t>squared differences,</a:t>
            </a:r>
          </a:p>
          <a:p>
            <a:r>
              <a:rPr lang="en-US" altLang="en-US" baseline="0" dirty="0">
                <a:latin typeface="Trebuchet MS" panose="020B0603020202020204" pitchFamily="34" charset="0"/>
              </a:rPr>
              <a:t>the better the fit of the </a:t>
            </a:r>
          </a:p>
          <a:p>
            <a:r>
              <a:rPr lang="en-US" altLang="en-US" baseline="0" dirty="0">
                <a:latin typeface="Trebuchet MS" panose="020B0603020202020204" pitchFamily="34" charset="0"/>
              </a:rPr>
              <a:t>line to the data.</a:t>
            </a:r>
          </a:p>
        </p:txBody>
      </p:sp>
      <p:sp>
        <p:nvSpPr>
          <p:cNvPr id="28712" name="Text Box 26"/>
          <p:cNvSpPr txBox="1">
            <a:spLocks noChangeArrowheads="1"/>
          </p:cNvSpPr>
          <p:nvPr/>
        </p:nvSpPr>
        <p:spPr bwMode="auto">
          <a:xfrm>
            <a:off x="956494" y="3860800"/>
            <a:ext cx="701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aseline="0">
                <a:latin typeface="Arial Narrow" pitchFamily="34" charset="0"/>
              </a:rPr>
              <a:t>Line 2</a:t>
            </a:r>
          </a:p>
        </p:txBody>
      </p:sp>
      <p:sp>
        <p:nvSpPr>
          <p:cNvPr id="28713" name="Text Box 26"/>
          <p:cNvSpPr txBox="1">
            <a:spLocks noChangeArrowheads="1"/>
          </p:cNvSpPr>
          <p:nvPr/>
        </p:nvSpPr>
        <p:spPr bwMode="auto">
          <a:xfrm rot="-1993127">
            <a:off x="1675632" y="4581525"/>
            <a:ext cx="703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aseline="0">
                <a:latin typeface="Arial Narrow" pitchFamily="34" charset="0"/>
              </a:rPr>
              <a:t>Line 1</a:t>
            </a:r>
          </a:p>
        </p:txBody>
      </p:sp>
      <p:sp>
        <p:nvSpPr>
          <p:cNvPr id="28714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077200" cy="609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AU"/>
            </a:defPPr>
            <a:lvl1pPr defTabSz="457200" eaLnBrk="1" hangingPunct="1">
              <a:defRPr sz="3200" cap="none" baseline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2pPr>
            <a:lvl3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3pPr>
            <a:lvl4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4pPr>
            <a:lvl5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9pPr>
          </a:lstStyle>
          <a:p>
            <a:r>
              <a:rPr lang="en-US" altLang="en-US" dirty="0"/>
              <a:t>Example 2: Which line fits best?</a:t>
            </a:r>
          </a:p>
        </p:txBody>
      </p:sp>
      <p:sp>
        <p:nvSpPr>
          <p:cNvPr id="56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4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4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4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84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4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84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4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84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4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84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49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49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4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24" grpId="0" animBg="1"/>
      <p:bldP spid="849925" grpId="0" animBg="1"/>
      <p:bldP spid="849932" grpId="0" animBg="1"/>
      <p:bldP spid="849933" grpId="0" animBg="1"/>
      <p:bldP spid="849934" grpId="0" animBg="1"/>
      <p:bldP spid="849935" grpId="0" animBg="1"/>
      <p:bldP spid="849942" grpId="0" animBg="1"/>
      <p:bldP spid="849945" grpId="0" animBg="1"/>
      <p:bldP spid="849948" grpId="0" animBg="1"/>
      <p:bldP spid="849949" grpId="0" autoUpdateAnimBg="0"/>
      <p:bldP spid="849950" grpId="0" autoUpdateAnimBg="0"/>
      <p:bldP spid="849951" grpId="0" autoUpdateAnimBg="0"/>
      <p:bldP spid="849952" grpId="0" autoUpdateAnimBg="0"/>
      <p:bldP spid="849954" grpId="0" autoUpdateAnimBg="0"/>
      <p:bldP spid="849955" grpId="0" animBg="1"/>
      <p:bldP spid="849968" grpId="0" autoUpdateAnimBg="0"/>
      <p:bldP spid="849969" grpId="0" autoUpdateAnimBg="0"/>
      <p:bldP spid="84997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41910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AU" sz="4600" cap="none" dirty="0">
                <a:latin typeface="Trebuchet MS" panose="020B0603020202020204" pitchFamily="34" charset="0"/>
                <a:ea typeface="ＭＳ Ｐゴシック" charset="0"/>
                <a:cs typeface="ＭＳ Ｐゴシック" charset="0"/>
              </a:rPr>
              <a:t>Chapter 17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429000"/>
            <a:ext cx="6781800" cy="2819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charset="0"/>
            </a:pPr>
            <a:r>
              <a:rPr lang="en-AU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Simple linear regression and correlation</a:t>
            </a:r>
          </a:p>
        </p:txBody>
      </p:sp>
      <p:sp>
        <p:nvSpPr>
          <p:cNvPr id="4099" name="Rectangle 6"/>
          <p:cNvSpPr>
            <a:spLocks noChangeArrowheads="1"/>
          </p:cNvSpPr>
          <p:nvPr/>
        </p:nvSpPr>
        <p:spPr bwMode="auto">
          <a:xfrm>
            <a:off x="2005013" y="-49260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endParaRPr lang="en-US" altLang="en-US" baseline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Rectangle 2"/>
          <p:cNvSpPr>
            <a:spLocks noChangeArrowheads="1"/>
          </p:cNvSpPr>
          <p:nvPr/>
        </p:nvSpPr>
        <p:spPr bwMode="auto">
          <a:xfrm>
            <a:off x="685800" y="1125538"/>
            <a:ext cx="7772400" cy="3671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50947" name="Text Box 3"/>
          <p:cNvSpPr txBox="1">
            <a:spLocks noChangeArrowheads="1"/>
          </p:cNvSpPr>
          <p:nvPr/>
        </p:nvSpPr>
        <p:spPr bwMode="auto">
          <a:xfrm>
            <a:off x="702196" y="1220559"/>
            <a:ext cx="77560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just"/>
            <a:r>
              <a:rPr lang="en-US" altLang="en-US" baseline="0" dirty="0">
                <a:latin typeface="Trebuchet MS" panose="020B0603020202020204" pitchFamily="34" charset="0"/>
              </a:rPr>
              <a:t>To calculate the estimates of the coefficients that </a:t>
            </a:r>
            <a:r>
              <a:rPr lang="en-US" altLang="en-US" baseline="0" dirty="0" err="1">
                <a:latin typeface="Trebuchet MS" panose="020B0603020202020204" pitchFamily="34" charset="0"/>
              </a:rPr>
              <a:t>minimise</a:t>
            </a:r>
            <a:r>
              <a:rPr lang="en-US" altLang="en-US" baseline="0" dirty="0">
                <a:latin typeface="Trebuchet MS" panose="020B0603020202020204" pitchFamily="34" charset="0"/>
              </a:rPr>
              <a:t> the differences between the data points and the line, use the formulas: </a:t>
            </a:r>
          </a:p>
        </p:txBody>
      </p:sp>
      <p:graphicFrame>
        <p:nvGraphicFramePr>
          <p:cNvPr id="8509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668863"/>
              </p:ext>
            </p:extLst>
          </p:nvPr>
        </p:nvGraphicFramePr>
        <p:xfrm>
          <a:off x="810612" y="2780928"/>
          <a:ext cx="7522776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9" name="Equation" r:id="rId4" imgW="4076640" imgH="1091880" progId="Equation.3">
                  <p:embed/>
                </p:oleObj>
              </mc:Choice>
              <mc:Fallback>
                <p:oleObj name="Equation" r:id="rId4" imgW="4076640" imgH="1091880" progId="Equation.3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612" y="2780928"/>
                        <a:ext cx="7522776" cy="2016224"/>
                      </a:xfrm>
                      <a:prstGeom prst="rect">
                        <a:avLst/>
                      </a:prstGeom>
                      <a:solidFill>
                        <a:srgbClr val="D6E3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18900000" algn="ctr" rotWithShape="0">
                          <a:schemeClr val="tx1">
                            <a:alpha val="74997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2"/>
          <p:cNvSpPr txBox="1">
            <a:spLocks noChangeArrowheads="1"/>
          </p:cNvSpPr>
          <p:nvPr/>
        </p:nvSpPr>
        <p:spPr bwMode="auto">
          <a:xfrm>
            <a:off x="533400" y="381000"/>
            <a:ext cx="8077200" cy="609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AU"/>
            </a:defPPr>
            <a:lvl1pPr defTabSz="457200" eaLnBrk="1" hangingPunct="1">
              <a:defRPr sz="3200" cap="none" baseline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2pPr>
            <a:lvl3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3pPr>
            <a:lvl4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4pPr>
            <a:lvl5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9pPr>
          </a:lstStyle>
          <a:p>
            <a:r>
              <a:rPr lang="en-US" altLang="en-US" dirty="0"/>
              <a:t>Least squares estimates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5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5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946" grpId="0"/>
      <p:bldP spid="85094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ChangeArrowheads="1"/>
          </p:cNvSpPr>
          <p:nvPr/>
        </p:nvSpPr>
        <p:spPr bwMode="auto">
          <a:xfrm>
            <a:off x="457200" y="762000"/>
            <a:ext cx="7772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51971" name="Text Box 3"/>
          <p:cNvSpPr txBox="1">
            <a:spLocks noChangeArrowheads="1"/>
          </p:cNvSpPr>
          <p:nvPr/>
        </p:nvSpPr>
        <p:spPr bwMode="auto">
          <a:xfrm>
            <a:off x="611560" y="1148551"/>
            <a:ext cx="8064500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US" altLang="en-US" b="1" baseline="0" dirty="0">
                <a:solidFill>
                  <a:schemeClr val="accent1"/>
                </a:solidFill>
                <a:latin typeface="Trebuchet MS" panose="020B0603020202020204" pitchFamily="34" charset="0"/>
              </a:rPr>
              <a:t>Alternate Formula</a:t>
            </a:r>
          </a:p>
          <a:p>
            <a:pPr algn="just"/>
            <a:r>
              <a:rPr lang="en-US" altLang="en-US" baseline="0" dirty="0">
                <a:latin typeface="Trebuchet MS" panose="020B0603020202020204" pitchFamily="34" charset="0"/>
              </a:rPr>
              <a:t>We have already developed formulae for sample variances and </a:t>
            </a:r>
            <a:r>
              <a:rPr lang="en-US" altLang="en-US" baseline="0" dirty="0" err="1">
                <a:latin typeface="Trebuchet MS" panose="020B0603020202020204" pitchFamily="34" charset="0"/>
              </a:rPr>
              <a:t>covariances</a:t>
            </a:r>
            <a:r>
              <a:rPr lang="en-US" altLang="en-US" baseline="0" dirty="0">
                <a:latin typeface="Trebuchet MS" panose="020B0603020202020204" pitchFamily="34" charset="0"/>
              </a:rPr>
              <a:t> for two variables, X and Y:</a:t>
            </a:r>
          </a:p>
        </p:txBody>
      </p:sp>
      <p:graphicFrame>
        <p:nvGraphicFramePr>
          <p:cNvPr id="8519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243765"/>
              </p:ext>
            </p:extLst>
          </p:nvPr>
        </p:nvGraphicFramePr>
        <p:xfrm>
          <a:off x="785454" y="2780928"/>
          <a:ext cx="8016440" cy="2497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7" name="Equation" r:id="rId4" imgW="4483080" imgH="1396800" progId="">
                  <p:embed/>
                </p:oleObj>
              </mc:Choice>
              <mc:Fallback>
                <p:oleObj name="Equation" r:id="rId4" imgW="4483080" imgH="1396800" progId="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454" y="2780928"/>
                        <a:ext cx="8016440" cy="2497236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18900000" algn="ctr" rotWithShape="0">
                          <a:schemeClr val="tx1">
                            <a:alpha val="74997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Rectangle 2"/>
          <p:cNvSpPr txBox="1">
            <a:spLocks noChangeArrowheads="1"/>
          </p:cNvSpPr>
          <p:nvPr/>
        </p:nvSpPr>
        <p:spPr bwMode="auto">
          <a:xfrm>
            <a:off x="533400" y="381000"/>
            <a:ext cx="8077200" cy="609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AU"/>
            </a:defPPr>
            <a:lvl1pPr defTabSz="457200" eaLnBrk="1" hangingPunct="1">
              <a:defRPr sz="3200" cap="none" baseline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2pPr>
            <a:lvl3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3pPr>
            <a:lvl4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4pPr>
            <a:lvl5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9pPr>
          </a:lstStyle>
          <a:p>
            <a:r>
              <a:rPr lang="en-US" altLang="en-US" dirty="0"/>
              <a:t>Least squares estimates…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5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970" grpId="0" animBg="1"/>
      <p:bldP spid="85197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6" name="Text Box 4"/>
          <p:cNvSpPr txBox="1">
            <a:spLocks noChangeArrowheads="1"/>
          </p:cNvSpPr>
          <p:nvPr/>
        </p:nvSpPr>
        <p:spPr bwMode="auto">
          <a:xfrm>
            <a:off x="611188" y="1052513"/>
            <a:ext cx="784924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just"/>
            <a:r>
              <a:rPr lang="en-US" altLang="en-US" baseline="0" dirty="0">
                <a:latin typeface="Trebuchet MS" panose="020B0603020202020204" pitchFamily="34" charset="0"/>
              </a:rPr>
              <a:t>Then</a:t>
            </a:r>
          </a:p>
          <a:p>
            <a:pPr algn="just"/>
            <a:endParaRPr lang="en-US" altLang="en-US" baseline="0" dirty="0">
              <a:latin typeface="Trebuchet MS" panose="020B0603020202020204" pitchFamily="34" charset="0"/>
            </a:endParaRPr>
          </a:p>
          <a:p>
            <a:pPr algn="just"/>
            <a:endParaRPr lang="en-US" altLang="en-US" baseline="0" dirty="0">
              <a:latin typeface="Trebuchet MS" panose="020B0603020202020204" pitchFamily="34" charset="0"/>
            </a:endParaRPr>
          </a:p>
          <a:p>
            <a:pPr algn="just"/>
            <a:endParaRPr lang="en-US" altLang="en-US" baseline="0" dirty="0">
              <a:latin typeface="Trebuchet MS" panose="020B0603020202020204" pitchFamily="34" charset="0"/>
            </a:endParaRPr>
          </a:p>
          <a:p>
            <a:pPr algn="just"/>
            <a:endParaRPr lang="en-US" altLang="en-US" baseline="0" dirty="0">
              <a:latin typeface="Trebuchet MS" panose="020B0603020202020204" pitchFamily="34" charset="0"/>
            </a:endParaRPr>
          </a:p>
          <a:p>
            <a:pPr algn="just"/>
            <a:endParaRPr lang="en-US" altLang="en-US" baseline="0" dirty="0">
              <a:latin typeface="Trebuchet MS" panose="020B0603020202020204" pitchFamily="34" charset="0"/>
            </a:endParaRPr>
          </a:p>
          <a:p>
            <a:pPr algn="just"/>
            <a:endParaRPr lang="en-US" altLang="en-US" baseline="0" dirty="0">
              <a:latin typeface="Trebuchet MS" panose="020B0603020202020204" pitchFamily="34" charset="0"/>
            </a:endParaRPr>
          </a:p>
          <a:p>
            <a:pPr algn="just"/>
            <a:endParaRPr lang="en-US" altLang="en-US" baseline="0" dirty="0">
              <a:latin typeface="Trebuchet MS" panose="020B0603020202020204" pitchFamily="34" charset="0"/>
            </a:endParaRPr>
          </a:p>
          <a:p>
            <a:pPr algn="just"/>
            <a:r>
              <a:rPr lang="en-US" altLang="en-US" baseline="0" dirty="0">
                <a:latin typeface="Trebuchet MS" panose="020B0603020202020204" pitchFamily="34" charset="0"/>
              </a:rPr>
              <a:t>The estimated simple linear regression equation that estimates the equation of the first-order linear model is:</a:t>
            </a:r>
          </a:p>
          <a:p>
            <a:pPr algn="just"/>
            <a:endParaRPr lang="en-US" altLang="en-US" baseline="0" dirty="0">
              <a:latin typeface="Trebuchet MS" panose="020B0603020202020204" pitchFamily="34" charset="0"/>
            </a:endParaRPr>
          </a:p>
        </p:txBody>
      </p:sp>
      <p:sp>
        <p:nvSpPr>
          <p:cNvPr id="852994" name="Rectangle 2"/>
          <p:cNvSpPr>
            <a:spLocks noChangeArrowheads="1"/>
          </p:cNvSpPr>
          <p:nvPr/>
        </p:nvSpPr>
        <p:spPr bwMode="auto">
          <a:xfrm>
            <a:off x="457200" y="762000"/>
            <a:ext cx="7772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graphicFrame>
        <p:nvGraphicFramePr>
          <p:cNvPr id="8529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705675"/>
              </p:ext>
            </p:extLst>
          </p:nvPr>
        </p:nvGraphicFramePr>
        <p:xfrm>
          <a:off x="1979712" y="1492250"/>
          <a:ext cx="2459038" cy="217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2" name="Equation" r:id="rId4" imgW="761760" imgH="672840" progId="">
                  <p:embed/>
                </p:oleObj>
              </mc:Choice>
              <mc:Fallback>
                <p:oleObj name="Equation" r:id="rId4" imgW="761760" imgH="672840" progId="">
                  <p:embed/>
                  <p:pic>
                    <p:nvPicPr>
                      <p:cNvPr id="0" name="Picture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492250"/>
                        <a:ext cx="2459038" cy="2173288"/>
                      </a:xfrm>
                      <a:prstGeom prst="rect">
                        <a:avLst/>
                      </a:prstGeom>
                      <a:solidFill>
                        <a:srgbClr val="F5E2E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18900000" algn="ctr" rotWithShape="0">
                          <a:schemeClr val="tx1">
                            <a:alpha val="74997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2997" name="Text Box 5"/>
          <p:cNvSpPr txBox="1">
            <a:spLocks noChangeArrowheads="1"/>
          </p:cNvSpPr>
          <p:nvPr/>
        </p:nvSpPr>
        <p:spPr bwMode="auto">
          <a:xfrm>
            <a:off x="838200" y="4343400"/>
            <a:ext cx="7391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endParaRPr lang="en-US" altLang="en-US" sz="2800" baseline="0" dirty="0">
              <a:latin typeface="Arial Narrow" pitchFamily="34" charset="0"/>
            </a:endParaRPr>
          </a:p>
        </p:txBody>
      </p:sp>
      <p:graphicFrame>
        <p:nvGraphicFramePr>
          <p:cNvPr id="8529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236008"/>
              </p:ext>
            </p:extLst>
          </p:nvPr>
        </p:nvGraphicFramePr>
        <p:xfrm>
          <a:off x="3131840" y="5038725"/>
          <a:ext cx="19256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3" name="Equation" r:id="rId6" imgW="647419" imgH="215806" progId="Equation.3">
                  <p:embed/>
                </p:oleObj>
              </mc:Choice>
              <mc:Fallback>
                <p:oleObj name="Equation" r:id="rId6" imgW="647419" imgH="215806" progId="Equation.3">
                  <p:embed/>
                  <p:pic>
                    <p:nvPicPr>
                      <p:cNvPr id="0" name="Picture 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038725"/>
                        <a:ext cx="1925637" cy="638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ffectLst>
                        <a:outerShdw dist="107763" dir="18900000" algn="ctr" rotWithShape="0">
                          <a:schemeClr val="tx1">
                            <a:alpha val="74997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Rectangle 2"/>
          <p:cNvSpPr txBox="1">
            <a:spLocks noChangeArrowheads="1"/>
          </p:cNvSpPr>
          <p:nvPr/>
        </p:nvSpPr>
        <p:spPr bwMode="auto">
          <a:xfrm>
            <a:off x="533400" y="381000"/>
            <a:ext cx="8077200" cy="609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AU"/>
            </a:defPPr>
            <a:lvl1pPr defTabSz="457200" eaLnBrk="1" hangingPunct="1">
              <a:defRPr sz="3200" cap="none" baseline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2pPr>
            <a:lvl3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3pPr>
            <a:lvl4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4pPr>
            <a:lvl5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9pPr>
          </a:lstStyle>
          <a:p>
            <a:r>
              <a:rPr lang="en-US" altLang="en-US" dirty="0"/>
              <a:t>Least squares estimates…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5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99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622648"/>
            <a:ext cx="4724400" cy="4038600"/>
          </a:xfrm>
        </p:spPr>
        <p:txBody>
          <a:bodyPr/>
          <a:lstStyle/>
          <a:p>
            <a:pPr marL="0" lvl="1" indent="0" algn="just">
              <a:spcAft>
                <a:spcPts val="1200"/>
              </a:spcAft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A car dealer wants to find the relationship between the </a:t>
            </a:r>
            <a:r>
              <a:rPr lang="en-AU" altLang="en-US" sz="2400" dirty="0">
                <a:latin typeface="Trebuchet MS" panose="020B0603020202020204" pitchFamily="34" charset="0"/>
              </a:rPr>
              <a:t>odometer</a:t>
            </a:r>
            <a:r>
              <a:rPr lang="en-US" altLang="en-US" sz="2400" dirty="0">
                <a:latin typeface="Trebuchet MS" panose="020B0603020202020204" pitchFamily="34" charset="0"/>
              </a:rPr>
              <a:t> reading and the selling price of used cars.</a:t>
            </a:r>
          </a:p>
          <a:p>
            <a:pPr marL="0" lvl="1" indent="0" algn="just">
              <a:spcAft>
                <a:spcPts val="1200"/>
              </a:spcAft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A random sample of 100 cars is selected and the data are recorded.</a:t>
            </a:r>
          </a:p>
          <a:p>
            <a:pPr marL="0" lvl="1" indent="0" algn="just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Estimate a linear relationship between price and odometer reading..</a:t>
            </a:r>
          </a:p>
        </p:txBody>
      </p:sp>
      <p:graphicFrame>
        <p:nvGraphicFramePr>
          <p:cNvPr id="36867" name="Object 4"/>
          <p:cNvGraphicFramePr>
            <a:graphicFrameLocks noChangeAspect="1"/>
          </p:cNvGraphicFramePr>
          <p:nvPr/>
        </p:nvGraphicFramePr>
        <p:xfrm>
          <a:off x="5724525" y="1484313"/>
          <a:ext cx="2632075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0" name="Worksheet" r:id="rId4" imgW="1381049" imgH="1628851" progId="Excel.Sheet.8">
                  <p:embed/>
                </p:oleObj>
              </mc:Choice>
              <mc:Fallback>
                <p:oleObj name="Worksheet" r:id="rId4" imgW="1381049" imgH="1628851" progId="Excel.Sheet.8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484313"/>
                        <a:ext cx="2632075" cy="31686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5562600" y="4860925"/>
            <a:ext cx="13541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2000" baseline="0">
                <a:latin typeface="Arial Narrow" pitchFamily="34" charset="0"/>
              </a:rPr>
              <a:t>Independent </a:t>
            </a:r>
          </a:p>
          <a:p>
            <a:r>
              <a:rPr lang="en-US" altLang="en-US" sz="2000" baseline="0">
                <a:latin typeface="Arial Narrow" pitchFamily="34" charset="0"/>
              </a:rPr>
              <a:t>variable  x</a:t>
            </a:r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6858000" y="5034334"/>
            <a:ext cx="1214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2000" baseline="0" dirty="0">
                <a:latin typeface="Arial Narrow" pitchFamily="34" charset="0"/>
              </a:rPr>
              <a:t>Dependent </a:t>
            </a:r>
          </a:p>
          <a:p>
            <a:r>
              <a:rPr lang="en-US" altLang="en-US" sz="2000" baseline="0" dirty="0">
                <a:latin typeface="Arial Narrow" pitchFamily="34" charset="0"/>
              </a:rPr>
              <a:t>variable  y</a:t>
            </a:r>
          </a:p>
        </p:txBody>
      </p:sp>
      <p:sp>
        <p:nvSpPr>
          <p:cNvPr id="36870" name="Line 7"/>
          <p:cNvSpPr>
            <a:spLocks noChangeShapeType="1"/>
          </p:cNvSpPr>
          <p:nvPr/>
        </p:nvSpPr>
        <p:spPr bwMode="auto">
          <a:xfrm flipV="1">
            <a:off x="6948488" y="1700213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6871" name="Line 8"/>
          <p:cNvSpPr>
            <a:spLocks noChangeShapeType="1"/>
          </p:cNvSpPr>
          <p:nvPr/>
        </p:nvSpPr>
        <p:spPr bwMode="auto">
          <a:xfrm flipV="1">
            <a:off x="8001000" y="1773238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39750" y="476250"/>
            <a:ext cx="8077200" cy="609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AU"/>
            </a:defPPr>
            <a:lvl1pPr defTabSz="457200" eaLnBrk="1" hangingPunct="1">
              <a:defRPr sz="3200" cap="none" baseline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2pPr>
            <a:lvl3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3pPr>
            <a:lvl4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4pPr>
            <a:lvl5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9pPr>
          </a:lstStyle>
          <a:p>
            <a:r>
              <a:rPr lang="en-US" dirty="0"/>
              <a:t>Example 3 – Odometer readings and prices of used cars </a:t>
            </a:r>
          </a:p>
          <a:p>
            <a:pPr algn="just"/>
            <a:r>
              <a:rPr lang="en-US" sz="2800" i="1" dirty="0"/>
              <a:t>(Example 17.3, p717)</a:t>
            </a:r>
          </a:p>
        </p:txBody>
      </p:sp>
      <p:cxnSp>
        <p:nvCxnSpPr>
          <p:cNvPr id="3" name="Straight Arrow Connector 2"/>
          <p:cNvCxnSpPr>
            <a:cxnSpLocks noChangeShapeType="1"/>
            <a:stCxn id="36868" idx="0"/>
          </p:cNvCxnSpPr>
          <p:nvPr/>
        </p:nvCxnSpPr>
        <p:spPr bwMode="auto">
          <a:xfrm flipV="1">
            <a:off x="6240463" y="4292600"/>
            <a:ext cx="347662" cy="56832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Arrow Connector 4"/>
          <p:cNvCxnSpPr>
            <a:cxnSpLocks noChangeShapeType="1"/>
            <a:stCxn id="36869" idx="0"/>
          </p:cNvCxnSpPr>
          <p:nvPr/>
        </p:nvCxnSpPr>
        <p:spPr bwMode="auto">
          <a:xfrm flipH="1" flipV="1">
            <a:off x="7451725" y="4077072"/>
            <a:ext cx="12700" cy="957262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913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4213" y="981075"/>
                <a:ext cx="7772400" cy="5029200"/>
              </a:xfrm>
            </p:spPr>
            <p:txBody>
              <a:bodyPr/>
              <a:lstStyle/>
              <a:p>
                <a:pPr marL="0" lvl="1" indent="0" algn="just">
                  <a:buFontTx/>
                  <a:buNone/>
                </a:pPr>
                <a:r>
                  <a:rPr lang="en-US" altLang="en-US" dirty="0">
                    <a:latin typeface="Verdana" pitchFamily="34" charset="0"/>
                  </a:rPr>
                  <a:t>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AU" alt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>
                    <a:latin typeface="Verdana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AU" alt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>
                    <a:latin typeface="Verdana" pitchFamily="34" charset="0"/>
                  </a:rPr>
                  <a:t>, we need to calculate several statistics first:</a:t>
                </a:r>
              </a:p>
            </p:txBody>
          </p:sp>
        </mc:Choice>
        <mc:Fallback xmlns="">
          <p:sp>
            <p:nvSpPr>
              <p:cNvPr id="3891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3" y="981075"/>
                <a:ext cx="7772400" cy="5029200"/>
              </a:xfrm>
              <a:blipFill rotWithShape="1">
                <a:blip r:embed="rId4" cstate="print"/>
                <a:stretch>
                  <a:fillRect l="-1569" t="-848" r="-16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550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376068"/>
              </p:ext>
            </p:extLst>
          </p:nvPr>
        </p:nvGraphicFramePr>
        <p:xfrm>
          <a:off x="1116013" y="2170112"/>
          <a:ext cx="7343775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63" name="Equation" r:id="rId5" imgW="3504960" imgH="647640" progId="">
                  <p:embed/>
                </p:oleObj>
              </mc:Choice>
              <mc:Fallback>
                <p:oleObj name="Equation" r:id="rId5" imgW="3504960" imgH="647640" progId="">
                  <p:embed/>
                  <p:pic>
                    <p:nvPicPr>
                      <p:cNvPr id="0" name="Picture 6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170112"/>
                        <a:ext cx="7343775" cy="1258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50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821467"/>
              </p:ext>
            </p:extLst>
          </p:nvPr>
        </p:nvGraphicFramePr>
        <p:xfrm>
          <a:off x="1178396" y="3732312"/>
          <a:ext cx="6057900" cy="171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64" name="Equation" r:id="rId7" imgW="3187440" imgH="901440" progId="">
                  <p:embed/>
                </p:oleObj>
              </mc:Choice>
              <mc:Fallback>
                <p:oleObj name="Equation" r:id="rId7" imgW="3187440" imgH="901440" progId="">
                  <p:embed/>
                  <p:pic>
                    <p:nvPicPr>
                      <p:cNvPr id="0" name="Picture 6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8396" y="3732312"/>
                        <a:ext cx="6057900" cy="17129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chemeClr val="tx1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11188" y="188913"/>
            <a:ext cx="8077200" cy="609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AU"/>
            </a:defPPr>
            <a:lvl1pPr defTabSz="457200" eaLnBrk="1" hangingPunct="1">
              <a:defRPr sz="3200" cap="none" baseline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2pPr>
            <a:lvl3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3pPr>
            <a:lvl4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4pPr>
            <a:lvl5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9pPr>
          </a:lstStyle>
          <a:p>
            <a:r>
              <a:rPr lang="en-US" altLang="en-US" dirty="0"/>
              <a:t>Example 3 - Solution</a:t>
            </a:r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5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idx="1"/>
          </p:nvPr>
        </p:nvSpPr>
        <p:spPr>
          <a:xfrm>
            <a:off x="684213" y="981075"/>
            <a:ext cx="7772400" cy="5029200"/>
          </a:xfrm>
        </p:spPr>
        <p:txBody>
          <a:bodyPr/>
          <a:lstStyle/>
          <a:p>
            <a:pPr marL="0" lvl="1" indent="0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Therefore,</a:t>
            </a:r>
          </a:p>
          <a:p>
            <a:pPr marL="0" lvl="1" indent="0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lvl="1" indent="0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lvl="1" indent="0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lvl="1" indent="0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lvl="1" indent="0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lvl="1" indent="0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 </a:t>
            </a:r>
            <a:r>
              <a:rPr lang="en-US" altLang="en-US" sz="2400" dirty="0">
                <a:solidFill>
                  <a:schemeClr val="accent1"/>
                </a:solidFill>
                <a:latin typeface="Trebuchet MS" panose="020B0603020202020204" pitchFamily="34" charset="0"/>
              </a:rPr>
              <a:t>estimated least squares regression line</a:t>
            </a:r>
            <a:r>
              <a:rPr lang="en-US" altLang="en-US" sz="2400" dirty="0">
                <a:latin typeface="Trebuchet MS" panose="020B0603020202020204" pitchFamily="34" charset="0"/>
              </a:rPr>
              <a:t> is </a:t>
            </a:r>
          </a:p>
        </p:txBody>
      </p:sp>
      <p:graphicFrame>
        <p:nvGraphicFramePr>
          <p:cNvPr id="855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728330"/>
              </p:ext>
            </p:extLst>
          </p:nvPr>
        </p:nvGraphicFramePr>
        <p:xfrm>
          <a:off x="1619672" y="4365104"/>
          <a:ext cx="5287918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20" name="Equation" r:id="rId4" imgW="1765300" imgH="228600" progId="Equation.3">
                  <p:embed/>
                </p:oleObj>
              </mc:Choice>
              <mc:Fallback>
                <p:oleObj name="Equation" r:id="rId4" imgW="1765300" imgH="2286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365104"/>
                        <a:ext cx="5287918" cy="57606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50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197322"/>
              </p:ext>
            </p:extLst>
          </p:nvPr>
        </p:nvGraphicFramePr>
        <p:xfrm>
          <a:off x="1115616" y="1556792"/>
          <a:ext cx="6703070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21" name="Equation" r:id="rId6" imgW="2908080" imgH="685800" progId="">
                  <p:embed/>
                </p:oleObj>
              </mc:Choice>
              <mc:Fallback>
                <p:oleObj name="Equation" r:id="rId6" imgW="2908080" imgH="685800" progId="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556792"/>
                        <a:ext cx="6703070" cy="15841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11188" y="188913"/>
            <a:ext cx="8077200" cy="609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AU"/>
            </a:defPPr>
            <a:lvl1pPr defTabSz="457200" eaLnBrk="1" hangingPunct="1">
              <a:defRPr sz="3200" cap="none" baseline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2pPr>
            <a:lvl3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3pPr>
            <a:lvl4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4pPr>
            <a:lvl5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9pPr>
          </a:lstStyle>
          <a:p>
            <a:r>
              <a:rPr lang="en-US" altLang="en-US" dirty="0"/>
              <a:t>Example 3 – Solution…</a:t>
            </a:r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10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5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11188" y="188913"/>
            <a:ext cx="8077200" cy="609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AU"/>
            </a:defPPr>
            <a:lvl1pPr defTabSz="457200" eaLnBrk="1" hangingPunct="1">
              <a:defRPr sz="3200" cap="none" baseline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2pPr>
            <a:lvl3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3pPr>
            <a:lvl4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4pPr>
            <a:lvl5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9pPr>
          </a:lstStyle>
          <a:p>
            <a:r>
              <a:rPr lang="en-US" altLang="en-US" dirty="0"/>
              <a:t>Example 3 – Solution…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84213" y="981075"/>
            <a:ext cx="7772400" cy="1583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Tx/>
              <a:buNone/>
            </a:pPr>
            <a:r>
              <a:rPr lang="en-US" altLang="en-US" sz="2400" baseline="0" dirty="0">
                <a:solidFill>
                  <a:schemeClr val="accent1"/>
                </a:solidFill>
                <a:latin typeface="Trebuchet MS" pitchFamily="34" charset="0"/>
                <a:cs typeface="Arial" pitchFamily="34" charset="0"/>
              </a:rPr>
              <a:t>Using Excel (Data Analysis)</a:t>
            </a:r>
          </a:p>
          <a:p>
            <a:pPr marL="0" indent="0" algn="just">
              <a:buFontTx/>
              <a:buNone/>
            </a:pPr>
            <a:r>
              <a:rPr lang="en-US" altLang="en-US" sz="2400" baseline="0" dirty="0">
                <a:latin typeface="Trebuchet MS" pitchFamily="34" charset="0"/>
                <a:cs typeface="Arial" pitchFamily="34" charset="0"/>
              </a:rPr>
              <a:t>We can use </a:t>
            </a:r>
            <a:r>
              <a:rPr lang="en-US" altLang="en-US" sz="2400" i="1" baseline="0" dirty="0">
                <a:latin typeface="Trebuchet MS" pitchFamily="34" charset="0"/>
                <a:cs typeface="Arial" pitchFamily="34" charset="0"/>
              </a:rPr>
              <a:t>Data Analysis </a:t>
            </a:r>
            <a:r>
              <a:rPr lang="en-US" altLang="en-US" sz="2400" baseline="0" dirty="0">
                <a:latin typeface="Trebuchet MS" pitchFamily="34" charset="0"/>
                <a:cs typeface="Arial" pitchFamily="34" charset="0"/>
              </a:rPr>
              <a:t>to come with the same results. </a:t>
            </a:r>
            <a:endParaRPr lang="en-US" altLang="en-US" sz="2400" baseline="0" dirty="0">
              <a:latin typeface="Trebuchet MS" panose="020B0603020202020204" pitchFamily="34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48880"/>
            <a:ext cx="6732240" cy="332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17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168507"/>
              </p:ext>
            </p:extLst>
          </p:nvPr>
        </p:nvGraphicFramePr>
        <p:xfrm>
          <a:off x="2339752" y="2420888"/>
          <a:ext cx="3744416" cy="3344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65" name="Bitmap Image" r:id="rId4" imgW="4105848" imgH="3666667" progId="PBrush">
                  <p:embed/>
                </p:oleObj>
              </mc:Choice>
              <mc:Fallback>
                <p:oleObj name="Bitmap Image" r:id="rId4" imgW="4105848" imgH="3666667" progId="PBrush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420888"/>
                        <a:ext cx="3744416" cy="33447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11188" y="188913"/>
            <a:ext cx="8077200" cy="609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AU"/>
            </a:defPPr>
            <a:lvl1pPr defTabSz="457200" eaLnBrk="1" hangingPunct="1">
              <a:defRPr sz="3200" cap="none" baseline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2pPr>
            <a:lvl3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3pPr>
            <a:lvl4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4pPr>
            <a:lvl5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9pPr>
          </a:lstStyle>
          <a:p>
            <a:r>
              <a:rPr lang="en-US" altLang="en-US" dirty="0"/>
              <a:t>Example 3 – Solution…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84213" y="981075"/>
            <a:ext cx="7772400" cy="1583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Tx/>
              <a:buNone/>
            </a:pPr>
            <a:r>
              <a:rPr lang="en-US" altLang="en-US" sz="2400" baseline="0" dirty="0">
                <a:solidFill>
                  <a:schemeClr val="accent1"/>
                </a:solidFill>
                <a:latin typeface="Trebuchet MS" pitchFamily="34" charset="0"/>
                <a:cs typeface="Arial" pitchFamily="34" charset="0"/>
              </a:rPr>
              <a:t>Using Excel (Data Analysis)</a:t>
            </a:r>
          </a:p>
          <a:p>
            <a:pPr marL="0" indent="0" algn="just">
              <a:buFontTx/>
              <a:buNone/>
            </a:pPr>
            <a:r>
              <a:rPr lang="en-AU" sz="2400" baseline="0" dirty="0">
                <a:latin typeface="Trebuchet MS" panose="020B0603020202020204" pitchFamily="34" charset="0"/>
                <a:cs typeface="Arial" panose="020B0604020202020204" pitchFamily="34" charset="0"/>
              </a:rPr>
              <a:t>In the </a:t>
            </a:r>
            <a:r>
              <a:rPr lang="en-AU" sz="2400" b="1" baseline="0" dirty="0">
                <a:latin typeface="Trebuchet MS" panose="020B0603020202020204" pitchFamily="34" charset="0"/>
                <a:cs typeface="Arial" panose="020B0604020202020204" pitchFamily="34" charset="0"/>
              </a:rPr>
              <a:t>Data Analysis </a:t>
            </a:r>
            <a:r>
              <a:rPr lang="en-AU" sz="2400" baseline="0" dirty="0">
                <a:latin typeface="Trebuchet MS" panose="020B0603020202020204" pitchFamily="34" charset="0"/>
                <a:cs typeface="Arial" panose="020B0604020202020204" pitchFamily="34" charset="0"/>
              </a:rPr>
              <a:t>dialogue box (shown below), enter the input and the output is presented in the next slide</a:t>
            </a:r>
            <a:r>
              <a:rPr lang="en-US" altLang="en-US" sz="2400" baseline="0" dirty="0">
                <a:latin typeface="Trebuchet MS" pitchFamily="34" charset="0"/>
                <a:cs typeface="Arial" pitchFamily="34" charset="0"/>
              </a:rPr>
              <a:t>. </a:t>
            </a:r>
            <a:endParaRPr lang="en-US" altLang="en-US" sz="2400" baseline="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43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884238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lang="en-US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Example 3 – Solution…</a:t>
            </a:r>
            <a:endParaRPr lang="en-AU" sz="3200" cap="none" dirty="0">
              <a:solidFill>
                <a:srgbClr val="EA0088"/>
              </a:solidFill>
              <a:latin typeface="Trebuchet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1" name="Rectangle 3"/>
          <p:cNvSpPr>
            <a:spLocks noGrp="1" noChangeArrowheads="1"/>
          </p:cNvSpPr>
          <p:nvPr>
            <p:ph idx="1"/>
          </p:nvPr>
        </p:nvSpPr>
        <p:spPr>
          <a:xfrm>
            <a:off x="531440" y="1340768"/>
            <a:ext cx="8001000" cy="4297363"/>
          </a:xfrm>
        </p:spPr>
        <p:txBody>
          <a:bodyPr/>
          <a:lstStyle/>
          <a:p>
            <a:pPr marL="0" lvl="1" indent="0">
              <a:buNone/>
            </a:pPr>
            <a:r>
              <a:rPr lang="en-US" altLang="en-US" sz="2400" b="1" dirty="0">
                <a:solidFill>
                  <a:schemeClr val="accent1"/>
                </a:solidFill>
                <a:latin typeface="Trebuchet MS" panose="020B0603020202020204" pitchFamily="34" charset="0"/>
              </a:rPr>
              <a:t>Using Excel</a:t>
            </a:r>
            <a:endParaRPr lang="en-US" altLang="en-US" sz="24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8560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71497"/>
              </p:ext>
            </p:extLst>
          </p:nvPr>
        </p:nvGraphicFramePr>
        <p:xfrm>
          <a:off x="2555776" y="1916832"/>
          <a:ext cx="30734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5" name="Equation" r:id="rId4" imgW="1143000" imgH="203200" progId="Equation.3">
                  <p:embed/>
                </p:oleObj>
              </mc:Choice>
              <mc:Fallback>
                <p:oleObj name="Equation" r:id="rId4" imgW="1143000" imgH="203200" progId="Equation.3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916832"/>
                        <a:ext cx="3073400" cy="4619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chemeClr val="tx1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  <p:pic>
        <p:nvPicPr>
          <p:cNvPr id="41094" name="Picture 13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7704" y="2636912"/>
            <a:ext cx="4849912" cy="305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5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6071" name="Object 7"/>
          <p:cNvGraphicFramePr>
            <a:graphicFrameLocks noChangeAspect="1"/>
          </p:cNvGraphicFramePr>
          <p:nvPr/>
        </p:nvGraphicFramePr>
        <p:xfrm>
          <a:off x="2725738" y="3706813"/>
          <a:ext cx="30734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55" name="Equation" r:id="rId4" imgW="1143000" imgH="203200" progId="Equation.3">
                  <p:embed/>
                </p:oleObj>
              </mc:Choice>
              <mc:Fallback>
                <p:oleObj name="Equation" r:id="rId4" imgW="1143000" imgH="20320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38" y="3706813"/>
                        <a:ext cx="3073400" cy="4619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chemeClr val="tx1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  <p:pic>
        <p:nvPicPr>
          <p:cNvPr id="128024" name="Picture 2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916832"/>
            <a:ext cx="78295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884238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lang="en-US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Example 3 – Solution…</a:t>
            </a:r>
            <a:endParaRPr lang="en-AU" sz="3200" cap="none" dirty="0">
              <a:solidFill>
                <a:srgbClr val="EA0088"/>
              </a:solidFill>
              <a:latin typeface="Trebuchet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31440" y="1340768"/>
            <a:ext cx="80010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charset="0"/>
              <a:buNone/>
            </a:pPr>
            <a:r>
              <a:rPr lang="en-US" altLang="en-US" sz="2400" b="1" baseline="0" dirty="0">
                <a:latin typeface="Trebuchet MS" panose="020B0603020202020204" pitchFamily="34" charset="0"/>
              </a:rPr>
              <a:t>Using Excel (Data Analysis): output</a:t>
            </a:r>
            <a:endParaRPr lang="en-US" altLang="en-US" sz="2400" baseline="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4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5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7772400" cy="51752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altLang="en-US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Chapter outline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496300" cy="4751387"/>
          </a:xfrm>
        </p:spPr>
        <p:txBody>
          <a:bodyPr/>
          <a:lstStyle/>
          <a:p>
            <a:pPr marL="25400">
              <a:buFont typeface="Arial" pitchFamily="34" charset="0"/>
              <a:buNone/>
              <a:tabLst>
                <a:tab pos="984250" algn="l"/>
              </a:tabLst>
            </a:pP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17.1 	Model</a:t>
            </a:r>
          </a:p>
          <a:p>
            <a:pPr marL="25400">
              <a:buFont typeface="Arial" pitchFamily="34" charset="0"/>
              <a:buNone/>
              <a:tabLst>
                <a:tab pos="984250" algn="l"/>
              </a:tabLst>
            </a:pP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17.2 	Estimating the coefficients</a:t>
            </a:r>
          </a:p>
          <a:p>
            <a:pPr marL="25400">
              <a:buFont typeface="Arial" pitchFamily="34" charset="0"/>
              <a:buNone/>
              <a:tabLst>
                <a:tab pos="984250" algn="l"/>
              </a:tabLst>
            </a:pP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17.3 	Error variable: Required conditions</a:t>
            </a:r>
          </a:p>
          <a:p>
            <a:pPr marL="25400">
              <a:buFont typeface="Arial" pitchFamily="34" charset="0"/>
              <a:buNone/>
              <a:tabLst>
                <a:tab pos="984250" algn="l"/>
              </a:tabLst>
            </a:pP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17.4 	Assessing the model</a:t>
            </a:r>
          </a:p>
          <a:p>
            <a:pPr marL="25400">
              <a:buFont typeface="Arial" pitchFamily="34" charset="0"/>
              <a:buNone/>
              <a:tabLst>
                <a:tab pos="984250" algn="l"/>
              </a:tabLst>
            </a:pP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17.5 	Using the regression equation</a:t>
            </a:r>
          </a:p>
          <a:p>
            <a:pPr marL="25400">
              <a:buFont typeface="Arial" pitchFamily="34" charset="0"/>
              <a:buNone/>
              <a:tabLst>
                <a:tab pos="984250" algn="l"/>
              </a:tabLst>
            </a:pP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17.6 	Coefficients of correlation</a:t>
            </a:r>
          </a:p>
          <a:p>
            <a:pPr marL="25400">
              <a:buFont typeface="Arial" pitchFamily="34" charset="0"/>
              <a:buNone/>
              <a:tabLst>
                <a:tab pos="984250" algn="l"/>
              </a:tabLst>
            </a:pP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17.7 	Regression diagnostics – I</a:t>
            </a:r>
            <a:endParaRPr lang="en-AU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ChangeArrowheads="1"/>
          </p:cNvSpPr>
          <p:nvPr/>
        </p:nvSpPr>
        <p:spPr bwMode="auto">
          <a:xfrm>
            <a:off x="5562600" y="4748064"/>
            <a:ext cx="914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57091" name="Text Box 3"/>
          <p:cNvSpPr txBox="1">
            <a:spLocks noChangeArrowheads="1"/>
          </p:cNvSpPr>
          <p:nvPr/>
        </p:nvSpPr>
        <p:spPr bwMode="auto">
          <a:xfrm>
            <a:off x="4724400" y="4138464"/>
            <a:ext cx="409843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aseline="0" dirty="0">
                <a:latin typeface="Arial Narrow" pitchFamily="34" charset="0"/>
              </a:rPr>
              <a:t>This is the slope of the line.</a:t>
            </a:r>
          </a:p>
          <a:p>
            <a:r>
              <a:rPr lang="en-US" altLang="en-US" sz="1800" baseline="0" dirty="0">
                <a:latin typeface="Arial Narrow" pitchFamily="34" charset="0"/>
              </a:rPr>
              <a:t>For each additional </a:t>
            </a:r>
            <a:r>
              <a:rPr lang="en-US" altLang="en-US" sz="1800" baseline="0" dirty="0" err="1">
                <a:latin typeface="Arial Narrow" pitchFamily="34" charset="0"/>
              </a:rPr>
              <a:t>kilometre</a:t>
            </a:r>
            <a:r>
              <a:rPr lang="en-US" altLang="en-US" sz="1800" baseline="0" dirty="0">
                <a:latin typeface="Arial Narrow" pitchFamily="34" charset="0"/>
              </a:rPr>
              <a:t> on the odometer,</a:t>
            </a:r>
          </a:p>
          <a:p>
            <a:r>
              <a:rPr lang="en-US" altLang="en-US" sz="1800" baseline="0" dirty="0">
                <a:latin typeface="Arial Narrow" pitchFamily="34" charset="0"/>
              </a:rPr>
              <a:t>the price decreases by an average of $0.094</a:t>
            </a:r>
          </a:p>
        </p:txBody>
      </p:sp>
      <p:graphicFrame>
        <p:nvGraphicFramePr>
          <p:cNvPr id="8570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401478"/>
              </p:ext>
            </p:extLst>
          </p:nvPr>
        </p:nvGraphicFramePr>
        <p:xfrm>
          <a:off x="3105150" y="3300264"/>
          <a:ext cx="30765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6" name="Equation" r:id="rId4" imgW="1143000" imgH="203200" progId="Equation.3">
                  <p:embed/>
                </p:oleObj>
              </mc:Choice>
              <mc:Fallback>
                <p:oleObj name="Equation" r:id="rId4" imgW="1143000" imgH="203200" progId="Equation.3">
                  <p:embed/>
                  <p:pic>
                    <p:nvPicPr>
                      <p:cNvPr id="0" name="Picture 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3300264"/>
                        <a:ext cx="3076575" cy="4619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chemeClr val="tx1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7094" name="Text Box 6"/>
          <p:cNvSpPr txBox="1">
            <a:spLocks noChangeArrowheads="1"/>
          </p:cNvSpPr>
          <p:nvPr/>
        </p:nvSpPr>
        <p:spPr bwMode="auto">
          <a:xfrm>
            <a:off x="914400" y="4114652"/>
            <a:ext cx="2833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2000" baseline="0" dirty="0">
                <a:latin typeface="Arial Narrow" pitchFamily="34" charset="0"/>
              </a:rPr>
              <a:t>The intercept is      = 19.611.</a:t>
            </a:r>
          </a:p>
        </p:txBody>
      </p:sp>
      <p:sp>
        <p:nvSpPr>
          <p:cNvPr id="857095" name="Line 7"/>
          <p:cNvSpPr>
            <a:spLocks noChangeShapeType="1"/>
          </p:cNvSpPr>
          <p:nvPr/>
        </p:nvSpPr>
        <p:spPr bwMode="auto">
          <a:xfrm flipV="1">
            <a:off x="3124200" y="3681264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57096" name="Line 8"/>
          <p:cNvSpPr>
            <a:spLocks noChangeShapeType="1"/>
          </p:cNvSpPr>
          <p:nvPr/>
        </p:nvSpPr>
        <p:spPr bwMode="auto">
          <a:xfrm flipH="1" flipV="1">
            <a:off x="5105400" y="3681264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57097" name="Freeform 9"/>
          <p:cNvSpPr>
            <a:spLocks/>
          </p:cNvSpPr>
          <p:nvPr/>
        </p:nvSpPr>
        <p:spPr bwMode="auto">
          <a:xfrm>
            <a:off x="4495800" y="3666977"/>
            <a:ext cx="1524000" cy="1462087"/>
          </a:xfrm>
          <a:custGeom>
            <a:avLst/>
            <a:gdLst>
              <a:gd name="T0" fmla="*/ 2147483647 w 960"/>
              <a:gd name="T1" fmla="*/ 2147483647 h 864"/>
              <a:gd name="T2" fmla="*/ 2147483647 w 960"/>
              <a:gd name="T3" fmla="*/ 2147483647 h 864"/>
              <a:gd name="T4" fmla="*/ 0 w 960"/>
              <a:gd name="T5" fmla="*/ 2147483647 h 864"/>
              <a:gd name="T6" fmla="*/ 0 w 960"/>
              <a:gd name="T7" fmla="*/ 2147483647 h 864"/>
              <a:gd name="T8" fmla="*/ 2147483647 w 960"/>
              <a:gd name="T9" fmla="*/ 0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0"/>
              <a:gd name="T16" fmla="*/ 0 h 864"/>
              <a:gd name="T17" fmla="*/ 960 w 960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0" h="864">
                <a:moveTo>
                  <a:pt x="960" y="768"/>
                </a:moveTo>
                <a:lnTo>
                  <a:pt x="960" y="864"/>
                </a:lnTo>
                <a:lnTo>
                  <a:pt x="0" y="864"/>
                </a:lnTo>
                <a:lnTo>
                  <a:pt x="0" y="192"/>
                </a:lnTo>
                <a:cubicBezTo>
                  <a:pt x="48" y="128"/>
                  <a:pt x="144" y="0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57103" name="Text Box 15"/>
          <p:cNvSpPr txBox="1">
            <a:spLocks noChangeArrowheads="1"/>
          </p:cNvSpPr>
          <p:nvPr/>
        </p:nvSpPr>
        <p:spPr bwMode="auto">
          <a:xfrm>
            <a:off x="323850" y="631677"/>
            <a:ext cx="7604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aseline="0">
                <a:latin typeface="Arial Narrow" pitchFamily="34" charset="0"/>
              </a:rPr>
              <a:t>19.611</a:t>
            </a:r>
          </a:p>
        </p:txBody>
      </p:sp>
      <p:sp>
        <p:nvSpPr>
          <p:cNvPr id="857104" name="Text Box 16"/>
          <p:cNvSpPr txBox="1">
            <a:spLocks noChangeArrowheads="1"/>
          </p:cNvSpPr>
          <p:nvPr/>
        </p:nvSpPr>
        <p:spPr bwMode="auto">
          <a:xfrm>
            <a:off x="974725" y="2385864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aseline="0">
                <a:latin typeface="Arial Narrow" pitchFamily="34" charset="0"/>
              </a:rPr>
              <a:t>0</a:t>
            </a:r>
          </a:p>
        </p:txBody>
      </p:sp>
      <p:sp>
        <p:nvSpPr>
          <p:cNvPr id="857107" name="Text Box 19"/>
          <p:cNvSpPr txBox="1">
            <a:spLocks noChangeArrowheads="1"/>
          </p:cNvSpPr>
          <p:nvPr/>
        </p:nvSpPr>
        <p:spPr bwMode="auto">
          <a:xfrm>
            <a:off x="473075" y="5105252"/>
            <a:ext cx="3883025" cy="711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2000" baseline="0">
                <a:latin typeface="Arial Narrow" pitchFamily="34" charset="0"/>
              </a:rPr>
              <a:t>Do not interpret the intercept as the </a:t>
            </a:r>
          </a:p>
          <a:p>
            <a:r>
              <a:rPr lang="en-US" altLang="en-US" sz="2000" baseline="0">
                <a:latin typeface="Arial Narrow" pitchFamily="34" charset="0"/>
              </a:rPr>
              <a:t>‘price of cars that have not been driven’.</a:t>
            </a:r>
          </a:p>
        </p:txBody>
      </p:sp>
      <p:sp>
        <p:nvSpPr>
          <p:cNvPr id="857108" name="Freeform 20"/>
          <p:cNvSpPr>
            <a:spLocks/>
          </p:cNvSpPr>
          <p:nvPr/>
        </p:nvSpPr>
        <p:spPr bwMode="auto">
          <a:xfrm>
            <a:off x="685800" y="2647802"/>
            <a:ext cx="914400" cy="2438400"/>
          </a:xfrm>
          <a:custGeom>
            <a:avLst/>
            <a:gdLst>
              <a:gd name="T0" fmla="*/ 2147483647 w 576"/>
              <a:gd name="T1" fmla="*/ 2147483647 h 1200"/>
              <a:gd name="T2" fmla="*/ 0 w 576"/>
              <a:gd name="T3" fmla="*/ 2147483647 h 1200"/>
              <a:gd name="T4" fmla="*/ 2147483647 w 576"/>
              <a:gd name="T5" fmla="*/ 0 h 1200"/>
              <a:gd name="T6" fmla="*/ 0 60000 65536"/>
              <a:gd name="T7" fmla="*/ 0 60000 65536"/>
              <a:gd name="T8" fmla="*/ 0 60000 65536"/>
              <a:gd name="T9" fmla="*/ 0 w 576"/>
              <a:gd name="T10" fmla="*/ 0 h 1200"/>
              <a:gd name="T11" fmla="*/ 576 w 576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1200">
                <a:moveTo>
                  <a:pt x="144" y="1200"/>
                </a:moveTo>
                <a:lnTo>
                  <a:pt x="0" y="816"/>
                </a:lnTo>
                <a:lnTo>
                  <a:pt x="57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pic>
        <p:nvPicPr>
          <p:cNvPr id="43021" name="Picture 2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776139"/>
            <a:ext cx="5113338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7102" name="Line 14"/>
          <p:cNvSpPr>
            <a:spLocks noChangeShapeType="1"/>
          </p:cNvSpPr>
          <p:nvPr/>
        </p:nvSpPr>
        <p:spPr bwMode="auto">
          <a:xfrm flipH="1" flipV="1">
            <a:off x="1087438" y="820589"/>
            <a:ext cx="2109787" cy="436563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57101" name="Line 13"/>
          <p:cNvSpPr>
            <a:spLocks noChangeShapeType="1"/>
          </p:cNvSpPr>
          <p:nvPr/>
        </p:nvSpPr>
        <p:spPr bwMode="auto">
          <a:xfrm flipH="1" flipV="1">
            <a:off x="3167063" y="1265089"/>
            <a:ext cx="3614737" cy="6842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57105" name="Text Box 17"/>
          <p:cNvSpPr txBox="1">
            <a:spLocks noChangeArrowheads="1"/>
          </p:cNvSpPr>
          <p:nvPr/>
        </p:nvSpPr>
        <p:spPr bwMode="auto">
          <a:xfrm>
            <a:off x="1676400" y="2438252"/>
            <a:ext cx="922338" cy="406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2000" baseline="0">
                <a:latin typeface="Arial Narrow" pitchFamily="34" charset="0"/>
              </a:rPr>
              <a:t>No data</a:t>
            </a:r>
            <a:endParaRPr lang="en-US" altLang="en-US" sz="1800" baseline="0">
              <a:latin typeface="Arial Narrow" pitchFamily="34" charset="0"/>
            </a:endParaRPr>
          </a:p>
        </p:txBody>
      </p:sp>
      <p:sp>
        <p:nvSpPr>
          <p:cNvPr id="857106" name="AutoShape 18"/>
          <p:cNvSpPr>
            <a:spLocks/>
          </p:cNvSpPr>
          <p:nvPr/>
        </p:nvSpPr>
        <p:spPr bwMode="auto">
          <a:xfrm rot="16200000">
            <a:off x="2019300" y="1433364"/>
            <a:ext cx="152400" cy="1905000"/>
          </a:xfrm>
          <a:prstGeom prst="leftBrace">
            <a:avLst>
              <a:gd name="adj1" fmla="val 10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117600" y="404664"/>
            <a:ext cx="2041525" cy="1884363"/>
            <a:chOff x="646" y="851"/>
            <a:chExt cx="1344" cy="720"/>
          </a:xfrm>
        </p:grpSpPr>
        <p:sp>
          <p:nvSpPr>
            <p:cNvPr id="43028" name="Line 11"/>
            <p:cNvSpPr>
              <a:spLocks noChangeShapeType="1"/>
            </p:cNvSpPr>
            <p:nvPr/>
          </p:nvSpPr>
          <p:spPr bwMode="auto">
            <a:xfrm flipH="1">
              <a:off x="646" y="1571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29" name="Line 12"/>
            <p:cNvSpPr>
              <a:spLocks noChangeShapeType="1"/>
            </p:cNvSpPr>
            <p:nvPr/>
          </p:nvSpPr>
          <p:spPr bwMode="auto">
            <a:xfrm flipV="1">
              <a:off x="646" y="851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aphicFrame>
        <p:nvGraphicFramePr>
          <p:cNvPr id="4302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813777"/>
              </p:ext>
            </p:extLst>
          </p:nvPr>
        </p:nvGraphicFramePr>
        <p:xfrm>
          <a:off x="2484438" y="4164286"/>
          <a:ext cx="287362" cy="344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7" name="Equation" r:id="rId7" imgW="190500" imgH="228600" progId="Equation.3">
                  <p:embed/>
                </p:oleObj>
              </mc:Choice>
              <mc:Fallback>
                <p:oleObj name="Equation" r:id="rId7" imgW="190500" imgH="228600" progId="Equation.3">
                  <p:embed/>
                  <p:pic>
                    <p:nvPicPr>
                      <p:cNvPr id="0" name="Picture 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164286"/>
                        <a:ext cx="287362" cy="344834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5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5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5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5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857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85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85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5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5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090" grpId="0" animBg="1"/>
      <p:bldP spid="857091" grpId="0" autoUpdateAnimBg="0"/>
      <p:bldP spid="857094" grpId="0" autoUpdateAnimBg="0"/>
      <p:bldP spid="857095" grpId="0" animBg="1"/>
      <p:bldP spid="857096" grpId="0" animBg="1"/>
      <p:bldP spid="857097" grpId="0" animBg="1"/>
      <p:bldP spid="857103" grpId="0" autoUpdateAnimBg="0"/>
      <p:bldP spid="857104" grpId="0" autoUpdateAnimBg="0"/>
      <p:bldP spid="857107" grpId="0" animBg="1" autoUpdateAnimBg="0"/>
      <p:bldP spid="857108" grpId="0" animBg="1"/>
      <p:bldP spid="857102" grpId="0" animBg="1"/>
      <p:bldP spid="857101" grpId="0" animBg="1"/>
      <p:bldP spid="857105" grpId="0" animBg="1" autoUpdateAnimBg="0"/>
      <p:bldP spid="85710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24408"/>
            <a:ext cx="8458200" cy="67627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lang="en-AU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17.</a:t>
            </a:r>
            <a:r>
              <a:rPr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3 Error variable: Required conditions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44488"/>
            <a:ext cx="8784976" cy="4876800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2200" dirty="0">
                <a:latin typeface="Trebuchet MS" panose="020B0603020202020204" pitchFamily="34" charset="0"/>
              </a:rPr>
              <a:t>The error </a:t>
            </a:r>
            <a:r>
              <a:rPr lang="en-US" altLang="en-US" sz="2200" dirty="0">
                <a:latin typeface="Trebuchet MS" panose="020B0603020202020204" pitchFamily="34" charset="0"/>
                <a:sym typeface="Symbol"/>
              </a:rPr>
              <a:t></a:t>
            </a:r>
            <a:r>
              <a:rPr lang="en-US" altLang="en-US" sz="2200" dirty="0">
                <a:latin typeface="Trebuchet MS" panose="020B0603020202020204" pitchFamily="34" charset="0"/>
              </a:rPr>
              <a:t> is a critical part of the regression model, </a:t>
            </a:r>
          </a:p>
          <a:p>
            <a:pPr marL="0" indent="0" algn="ctr">
              <a:buNone/>
            </a:pPr>
            <a:r>
              <a:rPr lang="en-US" altLang="en-US" sz="2200" dirty="0">
                <a:latin typeface="Trebuchet MS" panose="020B0603020202020204" pitchFamily="34" charset="0"/>
              </a:rPr>
              <a:t>Y =</a:t>
            </a:r>
            <a:r>
              <a:rPr lang="en-US" altLang="en-US" sz="2200" dirty="0">
                <a:latin typeface="Trebuchet MS" panose="020B0603020202020204" pitchFamily="34" charset="0"/>
                <a:sym typeface="Symbol"/>
              </a:rPr>
              <a:t></a:t>
            </a:r>
            <a:r>
              <a:rPr lang="en-US" altLang="en-US" sz="2200" baseline="-25000" dirty="0">
                <a:latin typeface="Trebuchet MS" panose="020B0603020202020204" pitchFamily="34" charset="0"/>
                <a:sym typeface="Symbol"/>
              </a:rPr>
              <a:t>o</a:t>
            </a:r>
            <a:r>
              <a:rPr lang="en-US" altLang="en-US" sz="2200" dirty="0">
                <a:latin typeface="Trebuchet MS" panose="020B0603020202020204" pitchFamily="34" charset="0"/>
                <a:sym typeface="Symbol"/>
              </a:rPr>
              <a:t> + </a:t>
            </a:r>
            <a:r>
              <a:rPr lang="en-US" altLang="en-US" sz="2200" baseline="-25000" dirty="0">
                <a:latin typeface="Trebuchet MS" panose="020B0603020202020204" pitchFamily="34" charset="0"/>
                <a:sym typeface="Symbol"/>
              </a:rPr>
              <a:t>1</a:t>
            </a:r>
            <a:r>
              <a:rPr lang="en-US" altLang="en-US" sz="2200" dirty="0">
                <a:latin typeface="Trebuchet MS" panose="020B0603020202020204" pitchFamily="34" charset="0"/>
                <a:sym typeface="Symbol"/>
              </a:rPr>
              <a:t>x + </a:t>
            </a:r>
            <a:r>
              <a:rPr lang="en-US" altLang="en-US" sz="2200" dirty="0">
                <a:latin typeface="Trebuchet MS" panose="020B0603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US" altLang="en-US" sz="2200" dirty="0">
              <a:latin typeface="Trebuchet MS" panose="020B0603020202020204" pitchFamily="34" charset="0"/>
            </a:endParaRPr>
          </a:p>
          <a:p>
            <a:pPr marL="0" indent="0" algn="just">
              <a:buNone/>
            </a:pPr>
            <a:r>
              <a:rPr lang="en-US" altLang="en-US" sz="2200" dirty="0">
                <a:latin typeface="Trebuchet MS" panose="020B0603020202020204" pitchFamily="34" charset="0"/>
              </a:rPr>
              <a:t>Five requirements involving the distribution of e must be satisfied in order for the estimated coefficients to have desirable properties:</a:t>
            </a:r>
          </a:p>
          <a:p>
            <a:pPr marL="457200" lvl="1" indent="0" algn="just">
              <a:buFont typeface="Arial" pitchFamily="34" charset="0"/>
              <a:buNone/>
            </a:pPr>
            <a:endParaRPr lang="en-US" altLang="en-US" sz="2200" dirty="0">
              <a:latin typeface="Trebuchet MS" panose="020B0603020202020204" pitchFamily="34" charset="0"/>
            </a:endParaRPr>
          </a:p>
          <a:p>
            <a:pPr marL="0" lvl="1" indent="0" algn="just">
              <a:buFont typeface="Arial" pitchFamily="34" charset="0"/>
              <a:buNone/>
            </a:pPr>
            <a:r>
              <a:rPr lang="en-US" altLang="en-US" sz="2200" dirty="0">
                <a:latin typeface="Trebuchet MS" panose="020B0603020202020204" pitchFamily="34" charset="0"/>
              </a:rPr>
              <a:t>(1) The mean of e is zero: E(</a:t>
            </a:r>
            <a:r>
              <a:rPr lang="en-US" altLang="en-US" sz="2200" dirty="0">
                <a:latin typeface="Trebuchet MS" panose="020B0603020202020204" pitchFamily="34" charset="0"/>
                <a:sym typeface="Symbol"/>
              </a:rPr>
              <a:t></a:t>
            </a:r>
            <a:r>
              <a:rPr lang="en-US" altLang="en-US" sz="2200" dirty="0">
                <a:latin typeface="Trebuchet MS" panose="020B0603020202020204" pitchFamily="34" charset="0"/>
              </a:rPr>
              <a:t>) = 0.</a:t>
            </a:r>
          </a:p>
          <a:p>
            <a:pPr marL="0" lvl="1" indent="0" algn="just">
              <a:buFont typeface="Arial" pitchFamily="34" charset="0"/>
              <a:buNone/>
            </a:pPr>
            <a:r>
              <a:rPr lang="en-US" altLang="en-US" sz="2200" dirty="0">
                <a:latin typeface="Trebuchet MS" panose="020B0603020202020204" pitchFamily="34" charset="0"/>
              </a:rPr>
              <a:t>(2) The standard deviation of </a:t>
            </a:r>
            <a:r>
              <a:rPr lang="en-US" altLang="en-US" sz="2200" dirty="0">
                <a:latin typeface="Trebuchet MS" panose="020B0603020202020204" pitchFamily="34" charset="0"/>
                <a:sym typeface="Symbol"/>
              </a:rPr>
              <a:t></a:t>
            </a:r>
            <a:r>
              <a:rPr lang="en-US" altLang="en-US" sz="2200" dirty="0">
                <a:latin typeface="Trebuchet MS" panose="020B0603020202020204" pitchFamily="34" charset="0"/>
              </a:rPr>
              <a:t> is a constant (</a:t>
            </a:r>
            <a:r>
              <a:rPr lang="en-US" altLang="en-US" sz="2200" dirty="0">
                <a:latin typeface="Trebuchet MS" panose="020B0603020202020204" pitchFamily="34" charset="0"/>
                <a:sym typeface="Symbol"/>
              </a:rPr>
              <a:t></a:t>
            </a:r>
            <a:r>
              <a:rPr lang="en-US" altLang="en-US" sz="2200" baseline="-25000" dirty="0">
                <a:latin typeface="Trebuchet MS" panose="020B0603020202020204" pitchFamily="34" charset="0"/>
                <a:sym typeface="Symbol"/>
              </a:rPr>
              <a:t></a:t>
            </a:r>
            <a:r>
              <a:rPr lang="en-US" altLang="en-US" sz="2200" dirty="0">
                <a:latin typeface="Trebuchet MS" panose="020B0603020202020204" pitchFamily="34" charset="0"/>
              </a:rPr>
              <a:t>) for all values of x.</a:t>
            </a:r>
          </a:p>
          <a:p>
            <a:pPr marL="0" lvl="1" indent="0" algn="just">
              <a:buFont typeface="Arial" pitchFamily="34" charset="0"/>
              <a:buNone/>
            </a:pPr>
            <a:r>
              <a:rPr lang="en-US" altLang="en-US" sz="2200" dirty="0">
                <a:latin typeface="Trebuchet MS" panose="020B0603020202020204" pitchFamily="34" charset="0"/>
              </a:rPr>
              <a:t>(3) The errors are independent.</a:t>
            </a:r>
          </a:p>
          <a:p>
            <a:pPr marL="0" lvl="1" indent="0" algn="just">
              <a:buFont typeface="Arial" pitchFamily="34" charset="0"/>
              <a:buNone/>
            </a:pPr>
            <a:r>
              <a:rPr lang="en-US" altLang="en-US" sz="2200" dirty="0">
                <a:latin typeface="Trebuchet MS" panose="020B0603020202020204" pitchFamily="34" charset="0"/>
              </a:rPr>
              <a:t>(4) The errors are independent of the independent variable x. </a:t>
            </a:r>
          </a:p>
          <a:p>
            <a:pPr marL="0" lvl="1" indent="0" algn="just">
              <a:buFont typeface="Arial" pitchFamily="34" charset="0"/>
              <a:buNone/>
            </a:pPr>
            <a:r>
              <a:rPr lang="en-US" altLang="en-US" sz="2200" dirty="0">
                <a:latin typeface="Trebuchet MS" panose="020B0603020202020204" pitchFamily="34" charset="0"/>
              </a:rPr>
              <a:t>(5) The probability distribution of e is normal.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6477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lang="en-AU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17.</a:t>
            </a:r>
            <a:r>
              <a:rPr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4 Assessing the model</a:t>
            </a:r>
          </a:p>
        </p:txBody>
      </p:sp>
      <p:sp>
        <p:nvSpPr>
          <p:cNvPr id="47106" name="Rectangle 5"/>
          <p:cNvSpPr>
            <a:spLocks noGrp="1" noChangeArrowheads="1"/>
          </p:cNvSpPr>
          <p:nvPr>
            <p:ph idx="1"/>
          </p:nvPr>
        </p:nvSpPr>
        <p:spPr>
          <a:xfrm>
            <a:off x="684213" y="1268413"/>
            <a:ext cx="7772400" cy="4114800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 least squares method will produce a regression line whether or not there is a linear relationship between x and y.</a:t>
            </a:r>
          </a:p>
          <a:p>
            <a:pPr marL="0" indent="0" algn="just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Consequently, it is important to assess how well the linear model fits the data.</a:t>
            </a:r>
          </a:p>
          <a:p>
            <a:pPr marL="0" indent="0" algn="just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Several methods are used to assess the model: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rebuchet MS" panose="020B0603020202020204" pitchFamily="34" charset="0"/>
              </a:rPr>
              <a:t>testing and/or estimating the regression model coefficients individually/jointly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rebuchet MS" panose="020B0603020202020204" pitchFamily="34" charset="0"/>
              </a:rPr>
              <a:t>using descriptive measurements such as the sum of squares for errors (SSE), standard error of estimate s</a:t>
            </a:r>
            <a:r>
              <a:rPr lang="en-US" altLang="en-US" sz="2400" baseline="-25000" dirty="0">
                <a:latin typeface="Trebuchet MS" panose="020B0603020202020204" pitchFamily="34" charset="0"/>
                <a:sym typeface="Symbol"/>
              </a:rPr>
              <a:t></a:t>
            </a:r>
            <a:r>
              <a:rPr lang="en-US" altLang="en-US" sz="2400" dirty="0">
                <a:latin typeface="Trebuchet MS" panose="020B0603020202020204" pitchFamily="34" charset="0"/>
              </a:rPr>
              <a:t> and coefficient of determination (R</a:t>
            </a:r>
            <a:r>
              <a:rPr lang="en-US" altLang="en-US" sz="2400" baseline="30000" dirty="0">
                <a:latin typeface="Trebuchet MS" panose="020B0603020202020204" pitchFamily="34" charset="0"/>
              </a:rPr>
              <a:t>2</a:t>
            </a:r>
            <a:r>
              <a:rPr lang="en-US" altLang="en-US" sz="2400" dirty="0">
                <a:latin typeface="Trebuchet MS" panose="020B0603020202020204" pitchFamily="34" charset="0"/>
              </a:rPr>
              <a:t>).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5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924800" cy="6096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Sum of squares for errors (SSE)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idx="1"/>
          </p:nvPr>
        </p:nvSpPr>
        <p:spPr>
          <a:xfrm>
            <a:off x="539750" y="1268413"/>
            <a:ext cx="7772400" cy="4392612"/>
          </a:xfrm>
        </p:spPr>
        <p:txBody>
          <a:bodyPr/>
          <a:lstStyle/>
          <a:p>
            <a:pPr marL="457200" lvl="1" indent="-4572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rebuchet MS" panose="020B0603020202020204" pitchFamily="34" charset="0"/>
              </a:rPr>
              <a:t>SSE is the sum of squared differences between the points and the regression line.</a:t>
            </a:r>
          </a:p>
          <a:p>
            <a:pPr marL="457200" lvl="1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rebuchet MS" panose="020B0603020202020204" pitchFamily="34" charset="0"/>
              </a:rPr>
              <a:t>SSE can serve as a measure of how well the line fits the data.</a:t>
            </a:r>
          </a:p>
          <a:p>
            <a:pPr marL="457200" lvl="1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rebuchet MS" panose="020B0603020202020204" pitchFamily="34" charset="0"/>
              </a:rPr>
              <a:t>The sum of squares for errors (SSE) is calculated as</a:t>
            </a:r>
          </a:p>
          <a:p>
            <a:pPr marL="0" lvl="1" indent="0" algn="just">
              <a:lnSpc>
                <a:spcPct val="120000"/>
              </a:lnSpc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							     </a:t>
            </a:r>
          </a:p>
          <a:p>
            <a:pPr marL="0" lvl="1" indent="0" algn="ctr">
              <a:lnSpc>
                <a:spcPct val="120000"/>
              </a:lnSpc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or</a:t>
            </a:r>
          </a:p>
          <a:p>
            <a:pPr marL="0" lvl="1" indent="0" algn="just"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457200" lvl="1" indent="-4572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rebuchet MS" panose="020B0603020202020204" pitchFamily="34" charset="0"/>
              </a:rPr>
              <a:t>SSE plays a role in every statistical technique we employ to assess the model.</a:t>
            </a:r>
          </a:p>
        </p:txBody>
      </p:sp>
      <p:graphicFrame>
        <p:nvGraphicFramePr>
          <p:cNvPr id="8611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427991"/>
              </p:ext>
            </p:extLst>
          </p:nvPr>
        </p:nvGraphicFramePr>
        <p:xfrm>
          <a:off x="4932040" y="3792835"/>
          <a:ext cx="3198813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84" name="Equation" r:id="rId4" imgW="1425960" imgH="466200" progId="Equation.3">
                  <p:embed/>
                </p:oleObj>
              </mc:Choice>
              <mc:Fallback>
                <p:oleObj name="Equation" r:id="rId4" imgW="1425960" imgH="466200" progId="Equation.3">
                  <p:embed/>
                  <p:pic>
                    <p:nvPicPr>
                      <p:cNvPr id="0" name="Picture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3792835"/>
                        <a:ext cx="3198813" cy="1076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ffectLst>
                        <a:outerShdw dist="107763" dir="18900000" algn="ctr" rotWithShape="0">
                          <a:schemeClr val="tx1">
                            <a:alpha val="74997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176190"/>
              </p:ext>
            </p:extLst>
          </p:nvPr>
        </p:nvGraphicFramePr>
        <p:xfrm>
          <a:off x="1115616" y="3864843"/>
          <a:ext cx="269398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85" name="Equation" r:id="rId6" imgW="1193760" imgH="431640" progId="Equation.3">
                  <p:embed/>
                </p:oleObj>
              </mc:Choice>
              <mc:Fallback>
                <p:oleObj name="Equation" r:id="rId6" imgW="1193760" imgH="431640" progId="Equation.3">
                  <p:embed/>
                  <p:pic>
                    <p:nvPicPr>
                      <p:cNvPr id="0" name="Picture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864843"/>
                        <a:ext cx="2693987" cy="9715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82000" cy="7620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sz="3200" cap="none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Standard Error of Estimate</a:t>
            </a:r>
          </a:p>
        </p:txBody>
      </p:sp>
      <p:sp>
        <p:nvSpPr>
          <p:cNvPr id="862210" name="Rectangle 2"/>
          <p:cNvSpPr>
            <a:spLocks noGrp="1" noChangeArrowheads="1"/>
          </p:cNvSpPr>
          <p:nvPr>
            <p:ph idx="1"/>
          </p:nvPr>
        </p:nvSpPr>
        <p:spPr>
          <a:xfrm>
            <a:off x="539750" y="1196975"/>
            <a:ext cx="8262144" cy="3048000"/>
          </a:xfrm>
        </p:spPr>
        <p:txBody>
          <a:bodyPr/>
          <a:lstStyle/>
          <a:p>
            <a:pPr algn="just"/>
            <a:r>
              <a:rPr lang="en-US" altLang="en-US" sz="2400" dirty="0">
                <a:latin typeface="Trebuchet MS" panose="020B0603020202020204" pitchFamily="34" charset="0"/>
              </a:rPr>
              <a:t>If </a:t>
            </a:r>
            <a:r>
              <a:rPr lang="en-US" altLang="en-US" sz="2400" dirty="0">
                <a:latin typeface="Trebuchet MS" panose="020B0603020202020204" pitchFamily="34" charset="0"/>
                <a:sym typeface="Symbol"/>
              </a:rPr>
              <a:t></a:t>
            </a:r>
            <a:r>
              <a:rPr lang="en-US" altLang="en-US" sz="2400" baseline="-25000" dirty="0">
                <a:latin typeface="Trebuchet MS" panose="020B0603020202020204" pitchFamily="34" charset="0"/>
                <a:sym typeface="Symbol"/>
              </a:rPr>
              <a:t></a:t>
            </a:r>
            <a:r>
              <a:rPr lang="en-US" altLang="en-US" sz="2400" dirty="0">
                <a:latin typeface="Trebuchet MS" panose="020B0603020202020204" pitchFamily="34" charset="0"/>
              </a:rPr>
              <a:t> is small (i.e. the errors tend to be close to zero), the model fits the data well.</a:t>
            </a:r>
          </a:p>
          <a:p>
            <a:pPr algn="just"/>
            <a:r>
              <a:rPr lang="en-US" altLang="en-US" sz="2400" dirty="0">
                <a:latin typeface="Trebuchet MS" panose="020B0603020202020204" pitchFamily="34" charset="0"/>
              </a:rPr>
              <a:t>Therefore we can use </a:t>
            </a:r>
            <a:r>
              <a:rPr lang="en-US" altLang="en-US" sz="2400" dirty="0">
                <a:latin typeface="Trebuchet MS" panose="020B0603020202020204" pitchFamily="34" charset="0"/>
                <a:sym typeface="Symbol"/>
              </a:rPr>
              <a:t></a:t>
            </a:r>
            <a:r>
              <a:rPr lang="en-US" altLang="en-US" sz="2400" baseline="-25000" dirty="0">
                <a:latin typeface="Trebuchet MS" panose="020B0603020202020204" pitchFamily="34" charset="0"/>
                <a:sym typeface="Symbol"/>
              </a:rPr>
              <a:t></a:t>
            </a:r>
            <a:r>
              <a:rPr lang="en-US" altLang="en-US" sz="2400" dirty="0">
                <a:latin typeface="Trebuchet MS" panose="020B0603020202020204" pitchFamily="34" charset="0"/>
              </a:rPr>
              <a:t> as a measure of the suitability of using a linear model.</a:t>
            </a:r>
          </a:p>
          <a:p>
            <a:pPr algn="just"/>
            <a:r>
              <a:rPr lang="en-US" altLang="en-US" sz="2400" dirty="0">
                <a:latin typeface="Trebuchet MS" panose="020B0603020202020204" pitchFamily="34" charset="0"/>
              </a:rPr>
              <a:t>An unbiased estimator of </a:t>
            </a:r>
            <a:r>
              <a:rPr lang="en-US" altLang="en-US" sz="2400" dirty="0">
                <a:latin typeface="Trebuchet MS" panose="020B0603020202020204" pitchFamily="34" charset="0"/>
                <a:sym typeface="Symbol"/>
              </a:rPr>
              <a:t></a:t>
            </a:r>
            <a:r>
              <a:rPr lang="en-US" altLang="en-US" sz="2400" baseline="-25000" dirty="0">
                <a:latin typeface="Trebuchet MS" panose="020B0603020202020204" pitchFamily="34" charset="0"/>
                <a:sym typeface="Symbol"/>
              </a:rPr>
              <a:t></a:t>
            </a:r>
            <a:r>
              <a:rPr lang="en-US" altLang="en-US" sz="2400" dirty="0">
                <a:latin typeface="Trebuchet MS" panose="020B0603020202020204" pitchFamily="34" charset="0"/>
              </a:rPr>
              <a:t> is given by the standard error of estimate, s</a:t>
            </a:r>
            <a:r>
              <a:rPr lang="en-US" altLang="en-US" sz="2400" baseline="-25000" dirty="0">
                <a:latin typeface="Trebuchet MS" panose="020B0603020202020204" pitchFamily="34" charset="0"/>
                <a:sym typeface="Symbol"/>
              </a:rPr>
              <a:t></a:t>
            </a:r>
            <a:r>
              <a:rPr lang="en-US" altLang="en-US" sz="2400" dirty="0">
                <a:latin typeface="Trebuchet MS" panose="020B0603020202020204" pitchFamily="34" charset="0"/>
              </a:rPr>
              <a:t>, defined as </a:t>
            </a:r>
            <a:endParaRPr lang="en-US" altLang="en-US" sz="2400" baseline="30000" dirty="0">
              <a:latin typeface="Trebuchet MS" panose="020B0603020202020204" pitchFamily="34" charset="0"/>
            </a:endParaRPr>
          </a:p>
          <a:p>
            <a:endParaRPr lang="en-US" altLang="en-US" sz="2400" dirty="0">
              <a:latin typeface="Trebuchet MS" panose="020B0603020202020204" pitchFamily="34" charset="0"/>
            </a:endParaRPr>
          </a:p>
          <a:p>
            <a:endParaRPr lang="en-US" altLang="en-US" sz="2400" dirty="0">
              <a:latin typeface="Trebuchet MS" panose="020B0603020202020204" pitchFamily="34" charset="0"/>
            </a:endParaRPr>
          </a:p>
          <a:p>
            <a:endParaRPr lang="en-US" altLang="en-US" sz="2400" dirty="0">
              <a:latin typeface="Trebuchet MS" panose="020B0603020202020204" pitchFamily="34" charset="0"/>
            </a:endParaRPr>
          </a:p>
          <a:p>
            <a:pPr algn="just"/>
            <a:r>
              <a:rPr lang="en-US" altLang="en-US" sz="2400" dirty="0">
                <a:latin typeface="Trebuchet MS" panose="020B0603020202020204" pitchFamily="34" charset="0"/>
              </a:rPr>
              <a:t>If </a:t>
            </a:r>
            <a:r>
              <a:rPr lang="en-US" altLang="en-US" sz="2400" dirty="0">
                <a:latin typeface="Trebuchet MS" panose="020B0603020202020204" pitchFamily="34" charset="0"/>
                <a:sym typeface="Symbol"/>
              </a:rPr>
              <a:t>s</a:t>
            </a:r>
            <a:r>
              <a:rPr lang="en-US" altLang="en-US" sz="2400" baseline="-25000" dirty="0">
                <a:latin typeface="Trebuchet MS" panose="020B0603020202020204" pitchFamily="34" charset="0"/>
                <a:sym typeface="Symbol"/>
              </a:rPr>
              <a:t></a:t>
            </a:r>
            <a:r>
              <a:rPr lang="en-US" altLang="en-US" sz="2400" dirty="0">
                <a:latin typeface="Trebuchet MS" panose="020B0603020202020204" pitchFamily="34" charset="0"/>
              </a:rPr>
              <a:t> = 0 (which is equivalent to saying SSE = 0), all the data points fall on the estimated regression line.</a:t>
            </a:r>
          </a:p>
          <a:p>
            <a:endParaRPr lang="en-US" altLang="en-US" sz="2400" dirty="0">
              <a:latin typeface="Trebuchet MS" panose="020B0603020202020204" pitchFamily="34" charset="0"/>
            </a:endParaRPr>
          </a:p>
        </p:txBody>
      </p:sp>
      <p:graphicFrame>
        <p:nvGraphicFramePr>
          <p:cNvPr id="8622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680249"/>
              </p:ext>
            </p:extLst>
          </p:nvPr>
        </p:nvGraphicFramePr>
        <p:xfrm>
          <a:off x="2267744" y="3789040"/>
          <a:ext cx="188912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8" name="Equation" r:id="rId4" imgW="761669" imgH="444307" progId="Equation.3">
                  <p:embed/>
                </p:oleObj>
              </mc:Choice>
              <mc:Fallback>
                <p:oleObj name="Equation" r:id="rId4" imgW="761669" imgH="444307" progId="Equation.3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789040"/>
                        <a:ext cx="1889125" cy="11017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>
                        <a:outerShdw dist="107763" dir="18900000" algn="ctr" rotWithShape="0">
                          <a:schemeClr val="tx1">
                            <a:alpha val="74997"/>
                          </a:schemeClr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2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2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2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2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2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2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6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2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2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2210" grpId="0" uiExpand="1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idx="1"/>
          </p:nvPr>
        </p:nvSpPr>
        <p:spPr>
          <a:xfrm>
            <a:off x="741363" y="1412776"/>
            <a:ext cx="8062913" cy="4536504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Calculate the standard error of estimate for Example 3 and describe what it tells you about the model fit.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altLang="en-US" sz="2600" b="1" dirty="0">
                <a:solidFill>
                  <a:schemeClr val="accent1"/>
                </a:solidFill>
                <a:latin typeface="Arial" pitchFamily="34" charset="0"/>
              </a:rPr>
              <a:t>Solution</a:t>
            </a:r>
            <a:r>
              <a:rPr lang="en-US" altLang="en-US" sz="2600" dirty="0">
                <a:latin typeface="Arial" pitchFamily="34" charset="0"/>
              </a:rPr>
              <a:t>: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endParaRPr lang="en-US" altLang="en-US" sz="2600" dirty="0">
              <a:latin typeface="Arial" pitchFamily="34" charset="0"/>
            </a:endParaRPr>
          </a:p>
          <a:p>
            <a:pPr marL="0" indent="0" algn="just">
              <a:lnSpc>
                <a:spcPct val="90000"/>
              </a:lnSpc>
              <a:buFontTx/>
              <a:buNone/>
            </a:pPr>
            <a:endParaRPr lang="en-US" altLang="en-US" sz="2600" dirty="0">
              <a:latin typeface="Arial" pitchFamily="34" charset="0"/>
            </a:endParaRPr>
          </a:p>
          <a:p>
            <a:pPr marL="0" indent="0" algn="just">
              <a:lnSpc>
                <a:spcPct val="20000"/>
              </a:lnSpc>
              <a:buFontTx/>
              <a:buNone/>
            </a:pPr>
            <a:endParaRPr lang="en-US" altLang="en-US" b="1" dirty="0">
              <a:solidFill>
                <a:schemeClr val="accent2"/>
              </a:solidFill>
              <a:latin typeface="Arial" pitchFamily="34" charset="0"/>
            </a:endParaRP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093439"/>
              </p:ext>
            </p:extLst>
          </p:nvPr>
        </p:nvGraphicFramePr>
        <p:xfrm>
          <a:off x="1887538" y="2851150"/>
          <a:ext cx="5843587" cy="2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5" name="Equation" r:id="rId4" imgW="3492360" imgH="1625400" progId="Equation.DSMT4">
                  <p:embed/>
                </p:oleObj>
              </mc:Choice>
              <mc:Fallback>
                <p:oleObj name="Equation" r:id="rId4" imgW="3492360" imgH="162540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38" y="2851150"/>
                        <a:ext cx="5843587" cy="271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6210250" y="2474863"/>
            <a:ext cx="1616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calculated before</a:t>
            </a:r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 flipH="1">
            <a:off x="6202336" y="2860625"/>
            <a:ext cx="685800" cy="679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 flipH="1">
            <a:off x="6864324" y="2860625"/>
            <a:ext cx="617984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3255" name="Rectangle 2"/>
          <p:cNvSpPr txBox="1">
            <a:spLocks noChangeArrowheads="1"/>
          </p:cNvSpPr>
          <p:nvPr/>
        </p:nvSpPr>
        <p:spPr bwMode="auto">
          <a:xfrm>
            <a:off x="611188" y="609600"/>
            <a:ext cx="8077200" cy="609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defTabSz="457200" eaLnBrk="1" hangingPunct="1">
              <a:defRPr lang="en-US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2pPr>
            <a:lvl3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3pPr>
            <a:lvl4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4pPr>
            <a:lvl5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9pPr>
          </a:lstStyle>
          <a:p>
            <a:r>
              <a:rPr lang="en-US" altLang="en-US" baseline="0" dirty="0"/>
              <a:t>Example 3…</a:t>
            </a: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8" y="1268760"/>
            <a:ext cx="8001000" cy="4752528"/>
          </a:xfrm>
        </p:spPr>
        <p:txBody>
          <a:bodyPr/>
          <a:lstStyle/>
          <a:p>
            <a:endParaRPr lang="en-AU" sz="24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endParaRPr lang="en-AU" sz="2400" dirty="0">
              <a:latin typeface="Trebuchet MS" panose="020B0603020202020204" pitchFamily="34" charset="0"/>
            </a:endParaRPr>
          </a:p>
          <a:p>
            <a:endParaRPr lang="en-AU" sz="2400" dirty="0">
              <a:latin typeface="Trebuchet MS" panose="020B0603020202020204" pitchFamily="34" charset="0"/>
            </a:endParaRPr>
          </a:p>
          <a:p>
            <a:endParaRPr lang="en-AU" sz="2400" dirty="0">
              <a:latin typeface="Trebuchet MS" panose="020B0603020202020204" pitchFamily="34" charset="0"/>
            </a:endParaRPr>
          </a:p>
          <a:p>
            <a:endParaRPr lang="en-AU" sz="2400" dirty="0">
              <a:latin typeface="Trebuchet MS" panose="020B0603020202020204" pitchFamily="34" charset="0"/>
            </a:endParaRPr>
          </a:p>
          <a:p>
            <a:endParaRPr lang="en-AU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AU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AU" sz="2400" dirty="0">
                <a:latin typeface="Trebuchet MS" panose="020B0603020202020204" pitchFamily="34" charset="0"/>
              </a:rPr>
              <a:t>If s</a:t>
            </a:r>
            <a:r>
              <a:rPr lang="en-AU" sz="2400" baseline="-25000" dirty="0">
                <a:latin typeface="Trebuchet MS" panose="020B0603020202020204" pitchFamily="34" charset="0"/>
                <a:sym typeface="Symbol"/>
              </a:rPr>
              <a:t></a:t>
            </a:r>
            <a:r>
              <a:rPr lang="en-AU" sz="2400" dirty="0">
                <a:latin typeface="Trebuchet MS" panose="020B0603020202020204" pitchFamily="34" charset="0"/>
                <a:sym typeface="Symbol"/>
              </a:rPr>
              <a:t> is small, the fit is excellent and the linear model should be used for forecasting. If </a:t>
            </a:r>
            <a:r>
              <a:rPr lang="en-AU" sz="2400" dirty="0">
                <a:latin typeface="Trebuchet MS" panose="020B0603020202020204" pitchFamily="34" charset="0"/>
              </a:rPr>
              <a:t>s</a:t>
            </a:r>
            <a:r>
              <a:rPr lang="en-AU" sz="2400" baseline="-25000" dirty="0">
                <a:latin typeface="Trebuchet MS" panose="020B0603020202020204" pitchFamily="34" charset="0"/>
                <a:sym typeface="Symbol"/>
              </a:rPr>
              <a:t></a:t>
            </a:r>
            <a:r>
              <a:rPr lang="en-AU" sz="2400" dirty="0">
                <a:latin typeface="Trebuchet MS" panose="020B0603020202020204" pitchFamily="34" charset="0"/>
                <a:sym typeface="Symbol"/>
              </a:rPr>
              <a:t> is large, the model is poor…</a:t>
            </a:r>
          </a:p>
          <a:p>
            <a:pPr marL="0" indent="0" algn="ctr">
              <a:buNone/>
            </a:pPr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sym typeface="Symbol"/>
              </a:rPr>
              <a:t>But what is </a:t>
            </a:r>
            <a:r>
              <a:rPr lang="en-AU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sym typeface="Symbol"/>
              </a:rPr>
              <a:t>small </a:t>
            </a:r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sym typeface="Symbol"/>
              </a:rPr>
              <a:t>and what is </a:t>
            </a:r>
            <a:r>
              <a:rPr lang="en-AU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sym typeface="Symbol"/>
              </a:rPr>
              <a:t>large</a:t>
            </a:r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sym typeface="Symbol"/>
              </a:rPr>
              <a:t>?</a:t>
            </a:r>
            <a:endParaRPr lang="en-AU" sz="24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endParaRPr lang="en-AU" sz="2400" dirty="0">
              <a:latin typeface="Trebuchet MS" panose="020B0603020202020204" pitchFamily="34" charset="0"/>
            </a:endParaRPr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96752"/>
            <a:ext cx="6184428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1188" y="404664"/>
            <a:ext cx="8077200" cy="609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defTabSz="457200" eaLnBrk="1" hangingPunct="1">
              <a:defRPr lang="en-US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2pPr>
            <a:lvl3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3pPr>
            <a:lvl4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4pPr>
            <a:lvl5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9pPr>
          </a:lstStyle>
          <a:p>
            <a:r>
              <a:rPr lang="en-US" altLang="en-US" baseline="0" dirty="0"/>
              <a:t>Example 3 – Solution…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671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97033" name="Rectangle 9"/>
              <p:cNvSpPr>
                <a:spLocks noChangeArrowheads="1"/>
              </p:cNvSpPr>
              <p:nvPr/>
            </p:nvSpPr>
            <p:spPr bwMode="auto">
              <a:xfrm>
                <a:off x="611188" y="1130301"/>
                <a:ext cx="8352928" cy="4896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9pPr>
              </a:lstStyle>
              <a:p>
                <a:pPr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en-US" altLang="en-US" baseline="0" dirty="0">
                    <a:latin typeface="Trebuchet MS" panose="020B0603020202020204" pitchFamily="34" charset="0"/>
                  </a:rPr>
                  <a:t>A small s</a:t>
                </a:r>
                <a:r>
                  <a:rPr lang="en-US" altLang="en-US" dirty="0">
                    <a:latin typeface="Trebuchet MS" panose="020B0603020202020204" pitchFamily="34" charset="0"/>
                    <a:sym typeface="Symbol"/>
                  </a:rPr>
                  <a:t></a:t>
                </a:r>
                <a:r>
                  <a:rPr lang="en-US" altLang="en-US" baseline="0" dirty="0">
                    <a:latin typeface="Trebuchet MS" panose="020B0603020202020204" pitchFamily="34" charset="0"/>
                    <a:sym typeface="Symbol"/>
                  </a:rPr>
                  <a:t> indicates a good fit. </a:t>
                </a:r>
              </a:p>
              <a:p>
                <a:pPr marL="0" indent="0" algn="ctr">
                  <a:buClr>
                    <a:schemeClr val="accent2"/>
                  </a:buClr>
                </a:pPr>
                <a:r>
                  <a:rPr lang="en-US" altLang="en-US" b="1" i="1" baseline="0" dirty="0">
                    <a:latin typeface="Trebuchet MS" panose="020B0603020202020204" pitchFamily="34" charset="0"/>
                    <a:sym typeface="Symbol"/>
                  </a:rPr>
                  <a:t>How small is small?</a:t>
                </a:r>
                <a:endParaRPr lang="en-US" altLang="en-US" b="1" i="1" baseline="0" dirty="0">
                  <a:latin typeface="Trebuchet MS" panose="020B0603020202020204" pitchFamily="34" charset="0"/>
                </a:endParaRPr>
              </a:p>
              <a:p>
                <a:pPr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en-US" altLang="en-US" baseline="0" dirty="0">
                    <a:latin typeface="Trebuchet MS" panose="020B0603020202020204" pitchFamily="34" charset="0"/>
                  </a:rPr>
                  <a:t>We judge the value of the standard error of estimate, s</a:t>
                </a:r>
                <a:r>
                  <a:rPr lang="en-US" altLang="en-US" dirty="0">
                    <a:latin typeface="Trebuchet MS" panose="020B0603020202020204" pitchFamily="34" charset="0"/>
                    <a:sym typeface="Symbol" pitchFamily="18" charset="2"/>
                  </a:rPr>
                  <a:t> </a:t>
                </a:r>
                <a:r>
                  <a:rPr lang="en-US" altLang="en-US" baseline="0" dirty="0">
                    <a:latin typeface="Trebuchet MS" panose="020B0603020202020204" pitchFamily="34" charset="0"/>
                    <a:sym typeface="Symbol" pitchFamily="18" charset="2"/>
                  </a:rPr>
                  <a:t>(=0.4526)</a:t>
                </a:r>
                <a:r>
                  <a:rPr lang="en-US" altLang="en-US" baseline="0" dirty="0">
                    <a:latin typeface="Trebuchet MS" panose="020B0603020202020204" pitchFamily="34" charset="0"/>
                  </a:rPr>
                  <a:t>, by comparing it to the values of the dependent variable, y, or more specifically to the mean value of y,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 baseline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altLang="en-US" b="0" i="1" baseline="0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en-US" baseline="0" dirty="0">
                    <a:latin typeface="Trebuchet MS" panose="020B0603020202020204" pitchFamily="34" charset="0"/>
                  </a:rPr>
                  <a:t> (=16.24).  </a:t>
                </a:r>
              </a:p>
              <a:p>
                <a:pPr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en-US" altLang="en-US" baseline="0" dirty="0">
                    <a:latin typeface="Trebuchet MS" panose="020B0603020202020204" pitchFamily="34" charset="0"/>
                  </a:rPr>
                  <a:t>In this example, the s</a:t>
                </a:r>
                <a:r>
                  <a:rPr lang="en-US" altLang="en-US" dirty="0">
                    <a:latin typeface="Trebuchet MS" panose="020B0603020202020204" pitchFamily="34" charset="0"/>
                    <a:sym typeface="Symbol" pitchFamily="18" charset="2"/>
                  </a:rPr>
                  <a:t></a:t>
                </a:r>
                <a:r>
                  <a:rPr lang="en-US" altLang="en-US" baseline="0" dirty="0">
                    <a:latin typeface="Trebuchet MS" panose="020B0603020202020204" pitchFamily="34" charset="0"/>
                  </a:rPr>
                  <a:t> is small (only 2.8% </a:t>
                </a:r>
                <a:r>
                  <a:rPr lang="en-US" altLang="en-US" baseline="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= (0.4526/16.24)×100%)</a:t>
                </a:r>
                <a:r>
                  <a:rPr lang="en-US" altLang="en-US" baseline="0" dirty="0">
                    <a:latin typeface="Trebuchet MS" panose="020B0603020202020204" pitchFamily="34" charset="0"/>
                  </a:rPr>
                  <a:t> relative to the sample mean of y. Therefore, we can conclude that the standard error of estimate is reasonably small.</a:t>
                </a:r>
              </a:p>
              <a:p>
                <a:pPr marL="457200" indent="-4572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en-US" altLang="en-US" baseline="0" dirty="0">
                    <a:latin typeface="Trebuchet MS" panose="020B0603020202020204" pitchFamily="34" charset="0"/>
                  </a:rPr>
                  <a:t>s</a:t>
                </a:r>
                <a:r>
                  <a:rPr lang="en-US" altLang="en-US" dirty="0">
                    <a:latin typeface="Trebuchet MS" panose="020B0603020202020204" pitchFamily="34" charset="0"/>
                    <a:sym typeface="Symbol" pitchFamily="18" charset="2"/>
                  </a:rPr>
                  <a:t></a:t>
                </a:r>
                <a:r>
                  <a:rPr lang="en-US" altLang="en-US" baseline="0" dirty="0">
                    <a:latin typeface="Trebuchet MS" panose="020B0603020202020204" pitchFamily="34" charset="0"/>
                  </a:rPr>
                  <a:t> cannot be used alone as an absolute measure of the model’s utility. But it can be used to compare models.</a:t>
                </a:r>
              </a:p>
            </p:txBody>
          </p:sp>
        </mc:Choice>
        <mc:Fallback xmlns="">
          <p:sp>
            <p:nvSpPr>
              <p:cNvPr id="897033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188" y="1130301"/>
                <a:ext cx="8352928" cy="4896544"/>
              </a:xfrm>
              <a:prstGeom prst="rect">
                <a:avLst/>
              </a:prstGeom>
              <a:blipFill rotWithShape="0">
                <a:blip r:embed="rId3"/>
                <a:stretch>
                  <a:fillRect l="-949" t="-995" r="-11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300" name="Rectangle 2"/>
          <p:cNvSpPr txBox="1">
            <a:spLocks noChangeArrowheads="1"/>
          </p:cNvSpPr>
          <p:nvPr/>
        </p:nvSpPr>
        <p:spPr bwMode="auto">
          <a:xfrm>
            <a:off x="611188" y="442913"/>
            <a:ext cx="8077200" cy="609600"/>
          </a:xfrm>
          <a:prstGeom prst="rect">
            <a:avLst/>
          </a:prstGeom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AU"/>
            </a:defPPr>
            <a:lvl1pPr defTabSz="457200" eaLnBrk="1" hangingPunct="1">
              <a:defRPr sz="3200" cap="none" baseline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2pPr>
            <a:lvl3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3pPr>
            <a:lvl4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4pPr>
            <a:lvl5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9pPr>
          </a:lstStyle>
          <a:p>
            <a:r>
              <a:rPr lang="en-US" altLang="en-US" dirty="0"/>
              <a:t>Example 3 - What is small?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7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7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7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7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7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7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7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7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33" grpId="0" uiExpand="1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884238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lang="en-US" altLang="en-US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Testing the slope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40768"/>
            <a:ext cx="8001000" cy="4297363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n-US" altLang="en-US" sz="2400" dirty="0">
                <a:solidFill>
                  <a:srgbClr val="CC0000"/>
                </a:solidFill>
                <a:latin typeface="Trebuchet MS" panose="020B0603020202020204" pitchFamily="34" charset="0"/>
              </a:rPr>
              <a:t>If no linear relationship exists between the two variables, we would expect the regression line to be </a:t>
            </a:r>
            <a:r>
              <a:rPr lang="en-US" alt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horizontal</a:t>
            </a:r>
            <a:r>
              <a:rPr lang="en-US" altLang="en-US" sz="2400" dirty="0">
                <a:solidFill>
                  <a:srgbClr val="CC0000"/>
                </a:solidFill>
                <a:latin typeface="Trebuchet MS" panose="020B0603020202020204" pitchFamily="34" charset="0"/>
              </a:rPr>
              <a:t>, that is, to have a </a:t>
            </a:r>
            <a:r>
              <a:rPr lang="en-US" alt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slope of zero</a:t>
            </a:r>
            <a:r>
              <a:rPr lang="en-US" altLang="en-US" sz="2400" dirty="0">
                <a:solidFill>
                  <a:srgbClr val="CC0000"/>
                </a:solidFill>
                <a:latin typeface="Trebuchet MS" panose="020B0603020202020204" pitchFamily="34" charset="0"/>
              </a:rPr>
              <a:t>.</a:t>
            </a:r>
          </a:p>
          <a:p>
            <a:pPr marL="0" indent="0" algn="just" eaLnBrk="1" hangingPunct="1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We want to see if there is a linear relationship, i.e. we want to see if the slope (</a:t>
            </a:r>
            <a:r>
              <a:rPr lang="en-US" altLang="en-US" sz="2400" dirty="0">
                <a:latin typeface="Trebuchet MS" panose="020B0603020202020204" pitchFamily="34" charset="0"/>
                <a:sym typeface="Symbol"/>
              </a:rPr>
              <a:t></a:t>
            </a:r>
            <a:r>
              <a:rPr lang="en-US" altLang="en-US" sz="2400" baseline="-25000" dirty="0">
                <a:latin typeface="Trebuchet MS" panose="020B0603020202020204" pitchFamily="34" charset="0"/>
              </a:rPr>
              <a:t>1</a:t>
            </a:r>
            <a:r>
              <a:rPr lang="en-US" altLang="en-US" sz="2400" dirty="0">
                <a:latin typeface="Trebuchet MS" panose="020B0603020202020204" pitchFamily="34" charset="0"/>
              </a:rPr>
              <a:t>) is something other than zero. Our research hypothesis becomes:</a:t>
            </a:r>
          </a:p>
          <a:p>
            <a:pPr marL="0" indent="0" algn="just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	H</a:t>
            </a:r>
            <a:r>
              <a:rPr lang="en-US" altLang="en-US" sz="2400" baseline="-25000" dirty="0">
                <a:latin typeface="Trebuchet MS" panose="020B0603020202020204" pitchFamily="34" charset="0"/>
              </a:rPr>
              <a:t>A</a:t>
            </a:r>
            <a:r>
              <a:rPr lang="en-US" altLang="en-US" sz="2400" dirty="0">
                <a:latin typeface="Trebuchet MS" panose="020B0603020202020204" pitchFamily="34" charset="0"/>
              </a:rPr>
              <a:t>: </a:t>
            </a:r>
            <a:r>
              <a:rPr lang="en-US" altLang="en-US" sz="2400" dirty="0">
                <a:latin typeface="Trebuchet MS" panose="020B0603020202020204" pitchFamily="34" charset="0"/>
                <a:sym typeface="Symbol"/>
              </a:rPr>
              <a:t></a:t>
            </a:r>
            <a:r>
              <a:rPr lang="en-US" altLang="en-US" sz="2400" baseline="-25000" dirty="0">
                <a:latin typeface="Trebuchet MS" panose="020B0603020202020204" pitchFamily="34" charset="0"/>
              </a:rPr>
              <a:t>1</a:t>
            </a:r>
            <a:r>
              <a:rPr lang="en-US" altLang="en-US" sz="2400" dirty="0">
                <a:latin typeface="Trebuchet MS" panose="020B0603020202020204" pitchFamily="34" charset="0"/>
              </a:rPr>
              <a:t> ≠ 0 (</a:t>
            </a:r>
            <a:r>
              <a:rPr lang="en-US" altLang="en-US" sz="2400" dirty="0">
                <a:solidFill>
                  <a:srgbClr val="00B050"/>
                </a:solidFill>
                <a:latin typeface="Trebuchet MS" panose="020B0603020202020204" pitchFamily="34" charset="0"/>
              </a:rPr>
              <a:t>linear relationship exists</a:t>
            </a:r>
            <a:r>
              <a:rPr lang="en-US" altLang="en-US" sz="2400" dirty="0">
                <a:latin typeface="Trebuchet MS" panose="020B0603020202020204" pitchFamily="34" charset="0"/>
              </a:rPr>
              <a:t>)</a:t>
            </a:r>
          </a:p>
          <a:p>
            <a:pPr marL="0" indent="0" algn="just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Thus the null hypothesis becomes:</a:t>
            </a:r>
          </a:p>
          <a:p>
            <a:pPr marL="0" indent="0" algn="just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	H</a:t>
            </a:r>
            <a:r>
              <a:rPr lang="en-US" altLang="en-US" sz="2400" baseline="-25000" dirty="0">
                <a:latin typeface="Trebuchet MS" panose="020B0603020202020204" pitchFamily="34" charset="0"/>
              </a:rPr>
              <a:t>0</a:t>
            </a:r>
            <a:r>
              <a:rPr lang="en-US" altLang="en-US" sz="2400" dirty="0">
                <a:latin typeface="Trebuchet MS" panose="020B0603020202020204" pitchFamily="34" charset="0"/>
              </a:rPr>
              <a:t>: </a:t>
            </a:r>
            <a:r>
              <a:rPr lang="en-US" altLang="en-US" sz="2400" dirty="0">
                <a:latin typeface="Trebuchet MS" panose="020B0603020202020204" pitchFamily="34" charset="0"/>
                <a:sym typeface="Symbol"/>
              </a:rPr>
              <a:t></a:t>
            </a:r>
            <a:r>
              <a:rPr lang="en-US" altLang="en-US" sz="2400" baseline="-25000" dirty="0">
                <a:latin typeface="Trebuchet MS" panose="020B0603020202020204" pitchFamily="34" charset="0"/>
              </a:rPr>
              <a:t>1</a:t>
            </a:r>
            <a:r>
              <a:rPr lang="en-US" altLang="en-US" sz="2400" dirty="0">
                <a:latin typeface="Trebuchet MS" panose="020B0603020202020204" pitchFamily="34" charset="0"/>
              </a:rPr>
              <a:t> = 0 (</a:t>
            </a:r>
            <a:r>
              <a:rPr lang="en-US" altLang="en-US" sz="2400" dirty="0">
                <a:solidFill>
                  <a:srgbClr val="00B050"/>
                </a:solidFill>
                <a:latin typeface="Trebuchet MS" panose="020B0603020202020204" pitchFamily="34" charset="0"/>
              </a:rPr>
              <a:t>no linear relationship exists</a:t>
            </a:r>
            <a:r>
              <a:rPr lang="en-US" altLang="en-US" sz="2400" dirty="0">
                <a:latin typeface="Trebuchet MS" panose="020B0603020202020204" pitchFamily="34" charset="0"/>
              </a:rPr>
              <a:t>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67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71500" y="1291877"/>
                <a:ext cx="8572500" cy="4801419"/>
              </a:xfrm>
            </p:spPr>
            <p:txBody>
              <a:bodyPr/>
              <a:lstStyle/>
              <a:p>
                <a:pPr marL="0" indent="0" algn="just" eaLnBrk="1" hangingPunct="1">
                  <a:buFontTx/>
                  <a:buNone/>
                </a:pPr>
                <a:r>
                  <a:rPr lang="en-US" altLang="en-US" sz="2200" dirty="0">
                    <a:latin typeface="Trebuchet MS" panose="020B0603020202020204" pitchFamily="34" charset="0"/>
                  </a:rPr>
                  <a:t>We can use the following test statistic to test our hypotheses:</a:t>
                </a:r>
              </a:p>
              <a:p>
                <a:pPr marL="0" indent="0" algn="just" eaLnBrk="1" hangingPunct="1">
                  <a:buFontTx/>
                  <a:buNone/>
                </a:pPr>
                <a:endParaRPr lang="en-US" altLang="en-US" sz="2200" dirty="0">
                  <a:latin typeface="Trebuchet MS" panose="020B0603020202020204" pitchFamily="34" charset="0"/>
                </a:endParaRPr>
              </a:p>
              <a:p>
                <a:pPr marL="0" indent="0" algn="just" eaLnBrk="1" hangingPunct="1">
                  <a:buFontTx/>
                  <a:buNone/>
                </a:pPr>
                <a:endParaRPr lang="en-US" altLang="en-US" sz="2200" dirty="0">
                  <a:latin typeface="Trebuchet MS" panose="020B0603020202020204" pitchFamily="34" charset="0"/>
                </a:endParaRPr>
              </a:p>
              <a:p>
                <a:pPr marL="0" indent="0" algn="just" eaLnBrk="1" hangingPunct="1">
                  <a:buFontTx/>
                  <a:buNone/>
                </a:pPr>
                <a:endParaRPr lang="en-US" altLang="en-US" sz="2200" dirty="0">
                  <a:latin typeface="Trebuchet MS" panose="020B0603020202020204" pitchFamily="34" charset="0"/>
                </a:endParaRPr>
              </a:p>
              <a:p>
                <a:pPr marL="0" indent="0" algn="just" eaLnBrk="1" hangingPunct="1">
                  <a:buFontTx/>
                  <a:buNone/>
                </a:pPr>
                <a:r>
                  <a:rPr lang="en-US" altLang="en-US" sz="2200" dirty="0">
                    <a:latin typeface="Trebuchet MS" panose="020B0603020202020204" pitchFamily="34" charset="0"/>
                  </a:rPr>
                  <a:t>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en-US" sz="22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AU" alt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AU" alt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U" altLang="en-US" sz="2200" b="0" i="1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AU" altLang="en-US" sz="2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en-US" sz="2200" dirty="0">
                    <a:latin typeface="Trebuchet MS" panose="020B0603020202020204" pitchFamily="34" charset="0"/>
                  </a:rPr>
                  <a:t> is the standard deviation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en-US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20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AU" altLang="en-US" sz="22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200" dirty="0">
                    <a:latin typeface="Trebuchet MS" panose="020B0603020202020204" pitchFamily="34" charset="0"/>
                  </a:rPr>
                  <a:t>, defined as:</a:t>
                </a:r>
              </a:p>
              <a:p>
                <a:pPr marL="0" indent="0" algn="just" eaLnBrk="1" hangingPunct="1">
                  <a:buFontTx/>
                  <a:buNone/>
                </a:pPr>
                <a:endParaRPr lang="en-US" altLang="en-US" sz="2200" dirty="0">
                  <a:latin typeface="Trebuchet MS" panose="020B0603020202020204" pitchFamily="34" charset="0"/>
                </a:endParaRPr>
              </a:p>
              <a:p>
                <a:pPr marL="0" indent="0" algn="just" eaLnBrk="1" hangingPunct="1">
                  <a:buFontTx/>
                  <a:buNone/>
                </a:pPr>
                <a:endParaRPr lang="en-US" altLang="en-US" sz="2200" dirty="0">
                  <a:latin typeface="Trebuchet MS" panose="020B0603020202020204" pitchFamily="34" charset="0"/>
                </a:endParaRPr>
              </a:p>
              <a:p>
                <a:pPr algn="just" eaLnBrk="1" hangingPunct="1">
                  <a:buFont typeface="Arial" panose="020B0604020202020204" pitchFamily="34" charset="0"/>
                  <a:buChar char="•"/>
                </a:pPr>
                <a:r>
                  <a:rPr lang="en-US" altLang="en-US" sz="2200" dirty="0">
                    <a:latin typeface="Trebuchet MS" panose="020B0603020202020204" pitchFamily="34" charset="0"/>
                  </a:rPr>
                  <a:t>If the error variable (</a:t>
                </a:r>
                <a:r>
                  <a:rPr lang="en-US" altLang="en-US" sz="2200" dirty="0">
                    <a:latin typeface="Trebuchet MS" panose="020B0603020202020204" pitchFamily="34" charset="0"/>
                    <a:sym typeface="Symbol"/>
                  </a:rPr>
                  <a:t></a:t>
                </a:r>
                <a:r>
                  <a:rPr lang="en-US" altLang="en-US" sz="2200" dirty="0">
                    <a:latin typeface="Trebuchet MS" panose="020B0603020202020204" pitchFamily="34" charset="0"/>
                  </a:rPr>
                  <a:t>) is normally distributed, the test statistic has a Student </a:t>
                </a:r>
                <a:r>
                  <a:rPr lang="en-US" altLang="en-US" sz="2200" i="1" dirty="0">
                    <a:latin typeface="Trebuchet MS" panose="020B0603020202020204" pitchFamily="34" charset="0"/>
                  </a:rPr>
                  <a:t>t</a:t>
                </a:r>
                <a:r>
                  <a:rPr lang="en-US" altLang="en-US" sz="2200" dirty="0">
                    <a:latin typeface="Trebuchet MS" panose="020B0603020202020204" pitchFamily="34" charset="0"/>
                  </a:rPr>
                  <a:t>-distribution with </a:t>
                </a:r>
                <a:r>
                  <a:rPr lang="en-US" altLang="en-US" sz="2200" i="1" dirty="0">
                    <a:latin typeface="Trebuchet MS" panose="020B0603020202020204" pitchFamily="34" charset="0"/>
                  </a:rPr>
                  <a:t>n</a:t>
                </a:r>
                <a:r>
                  <a:rPr lang="en-US" altLang="en-US" sz="2200" dirty="0">
                    <a:latin typeface="Trebuchet MS" panose="020B0603020202020204" pitchFamily="34" charset="0"/>
                  </a:rPr>
                  <a:t>–2 degrees of freedom. </a:t>
                </a:r>
              </a:p>
              <a:p>
                <a:pPr algn="just" eaLnBrk="1" hangingPunct="1">
                  <a:buFont typeface="Arial" panose="020B0604020202020204" pitchFamily="34" charset="0"/>
                  <a:buChar char="•"/>
                </a:pPr>
                <a:r>
                  <a:rPr lang="en-US" altLang="en-US" sz="2200" dirty="0">
                    <a:latin typeface="Trebuchet MS" panose="020B0603020202020204" pitchFamily="34" charset="0"/>
                  </a:rPr>
                  <a:t>The rejection region depends on whether or not we’re doing a one- or two- tail test (two-tail test is most typical).</a:t>
                </a:r>
              </a:p>
            </p:txBody>
          </p:sp>
        </mc:Choice>
        <mc:Fallback xmlns="">
          <p:sp>
            <p:nvSpPr>
              <p:cNvPr id="2867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1500" y="1291877"/>
                <a:ext cx="8572500" cy="4801419"/>
              </a:xfrm>
              <a:blipFill rotWithShape="0">
                <a:blip r:embed="rId5"/>
                <a:stretch>
                  <a:fillRect l="-925" t="-1015" r="-925" b="-6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884238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lang="en-US" altLang="en-US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Testing the slope…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142937"/>
              </p:ext>
            </p:extLst>
          </p:nvPr>
        </p:nvGraphicFramePr>
        <p:xfrm>
          <a:off x="3131841" y="1817661"/>
          <a:ext cx="1368151" cy="1047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89" name="Equation" r:id="rId6" imgW="647640" imgH="495000" progId="">
                  <p:embed/>
                </p:oleObj>
              </mc:Choice>
              <mc:Fallback>
                <p:oleObj name="Equation" r:id="rId6" imgW="647640" imgH="495000" progId="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1" y="1817661"/>
                        <a:ext cx="1368151" cy="104799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ffectLst>
                        <a:outerShdw dist="107763" dir="18900000" algn="ctr" rotWithShape="0">
                          <a:schemeClr val="tx1">
                            <a:alpha val="74997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607073"/>
              </p:ext>
            </p:extLst>
          </p:nvPr>
        </p:nvGraphicFramePr>
        <p:xfrm>
          <a:off x="2917825" y="3371850"/>
          <a:ext cx="202406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90" name="Equation" r:id="rId8" imgW="1028520" imgH="469800" progId="Equation.DSMT4">
                  <p:embed/>
                </p:oleObj>
              </mc:Choice>
              <mc:Fallback>
                <p:oleObj name="Equation" r:id="rId8" imgW="1028520" imgH="46980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3371850"/>
                        <a:ext cx="2024063" cy="9207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ffectLst>
                        <a:outerShdw dist="107763" dir="18900000" algn="ctr" rotWithShape="0">
                          <a:schemeClr val="tx1">
                            <a:alpha val="74997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7772400" cy="51752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altLang="en-US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Learning objectives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25538"/>
            <a:ext cx="8208962" cy="4749800"/>
          </a:xfrm>
        </p:spPr>
        <p:txBody>
          <a:bodyPr/>
          <a:lstStyle/>
          <a:p>
            <a:pPr marL="800100" indent="-800100" algn="just">
              <a:buFont typeface="Arial" charset="0"/>
              <a:buNone/>
              <a:tabLst>
                <a:tab pos="800100" algn="l"/>
              </a:tabLst>
              <a:defRPr/>
            </a:pPr>
            <a:r>
              <a:rPr lang="en-US" sz="2400" b="1" dirty="0">
                <a:solidFill>
                  <a:srgbClr val="00B050"/>
                </a:solidFill>
                <a:latin typeface="Trebuchet MS" panose="020B0603020202020204" pitchFamily="34" charset="0"/>
                <a:ea typeface="ＭＳ Ｐゴシック" charset="0"/>
              </a:rPr>
              <a:t>LO1</a:t>
            </a:r>
            <a:r>
              <a:rPr lang="en-US" sz="2400" dirty="0">
                <a:solidFill>
                  <a:srgbClr val="00B050"/>
                </a:solidFill>
                <a:latin typeface="Trebuchet MS" panose="020B0603020202020204" pitchFamily="34" charset="0"/>
                <a:ea typeface="ＭＳ Ｐゴシック" charset="0"/>
              </a:rPr>
              <a:t> 	Identify the dependent and the independent variables</a:t>
            </a:r>
          </a:p>
          <a:p>
            <a:pPr marL="800100" indent="-800100" algn="just">
              <a:buFont typeface="Arial" charset="0"/>
              <a:buNone/>
              <a:tabLst>
                <a:tab pos="800100" algn="l"/>
              </a:tabLst>
              <a:defRPr/>
            </a:pPr>
            <a:r>
              <a:rPr lang="en-US" sz="2400" b="1" dirty="0">
                <a:solidFill>
                  <a:srgbClr val="00B050"/>
                </a:solidFill>
                <a:latin typeface="Trebuchet MS" panose="020B0603020202020204" pitchFamily="34" charset="0"/>
                <a:ea typeface="ＭＳ Ｐゴシック" charset="0"/>
              </a:rPr>
              <a:t>LO2</a:t>
            </a:r>
            <a:r>
              <a:rPr lang="en-US" sz="2400" dirty="0">
                <a:solidFill>
                  <a:srgbClr val="00B050"/>
                </a:solidFill>
                <a:latin typeface="Trebuchet MS" panose="020B0603020202020204" pitchFamily="34" charset="0"/>
                <a:ea typeface="ＭＳ Ｐゴシック" charset="0"/>
              </a:rPr>
              <a:t> 	Use the least squares method to derive estimators of simple linear regression model parameters</a:t>
            </a:r>
          </a:p>
          <a:p>
            <a:pPr marL="800100" indent="-800100" algn="just">
              <a:buFont typeface="Arial" charset="0"/>
              <a:buNone/>
              <a:tabLst>
                <a:tab pos="800100" algn="l"/>
              </a:tabLst>
              <a:defRPr/>
            </a:pPr>
            <a:r>
              <a:rPr lang="en-US" sz="2400" b="1" dirty="0">
                <a:solidFill>
                  <a:srgbClr val="00B050"/>
                </a:solidFill>
                <a:latin typeface="Trebuchet MS" panose="020B0603020202020204" pitchFamily="34" charset="0"/>
                <a:ea typeface="ＭＳ Ｐゴシック" charset="0"/>
              </a:rPr>
              <a:t>LO3</a:t>
            </a:r>
            <a:r>
              <a:rPr lang="en-US" sz="2400" dirty="0">
                <a:solidFill>
                  <a:srgbClr val="00B050"/>
                </a:solidFill>
                <a:latin typeface="Trebuchet MS" panose="020B0603020202020204" pitchFamily="34" charset="0"/>
                <a:ea typeface="ＭＳ Ｐゴシック" charset="0"/>
              </a:rPr>
              <a:t> 	Understand the required conditions to perform statistical inferences about a linear regression model</a:t>
            </a:r>
          </a:p>
          <a:p>
            <a:pPr marL="800100" indent="-800100" algn="just">
              <a:buFont typeface="Arial" charset="0"/>
              <a:buNone/>
              <a:tabLst>
                <a:tab pos="800100" algn="l"/>
              </a:tabLst>
              <a:defRPr/>
            </a:pPr>
            <a:r>
              <a:rPr lang="en-US" sz="2400" b="1" dirty="0">
                <a:solidFill>
                  <a:srgbClr val="00B050"/>
                </a:solidFill>
                <a:latin typeface="Trebuchet MS" panose="020B0603020202020204" pitchFamily="34" charset="0"/>
                <a:ea typeface="ＭＳ Ｐゴシック" charset="0"/>
              </a:rPr>
              <a:t>LO4</a:t>
            </a:r>
            <a:r>
              <a:rPr lang="en-US" sz="2400" dirty="0">
                <a:solidFill>
                  <a:srgbClr val="00B050"/>
                </a:solidFill>
                <a:latin typeface="Trebuchet MS" panose="020B0603020202020204" pitchFamily="34" charset="0"/>
                <a:ea typeface="ＭＳ Ｐゴシック" charset="0"/>
              </a:rPr>
              <a:t> 	Test the significance of the regression model parameters</a:t>
            </a:r>
          </a:p>
          <a:p>
            <a:pPr marL="800100" indent="-800100" algn="just">
              <a:buFont typeface="Arial" charset="0"/>
              <a:buNone/>
              <a:tabLst>
                <a:tab pos="800100" algn="l"/>
              </a:tabLst>
              <a:defRPr/>
            </a:pPr>
            <a:r>
              <a:rPr lang="en-US" sz="2400" b="1" dirty="0">
                <a:solidFill>
                  <a:srgbClr val="00B050"/>
                </a:solidFill>
                <a:latin typeface="Trebuchet MS" panose="020B0603020202020204" pitchFamily="34" charset="0"/>
                <a:ea typeface="ＭＳ Ｐゴシック" charset="0"/>
              </a:rPr>
              <a:t>LO5</a:t>
            </a:r>
            <a:r>
              <a:rPr lang="en-US" sz="2400" dirty="0">
                <a:solidFill>
                  <a:srgbClr val="00B050"/>
                </a:solidFill>
                <a:latin typeface="Trebuchet MS" panose="020B0603020202020204" pitchFamily="34" charset="0"/>
                <a:ea typeface="ＭＳ Ｐゴシック" charset="0"/>
              </a:rPr>
              <a:t> 	Calculate measures used to assess the performance of a regression model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772400" cy="588963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altLang="en-US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Testing the slope…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8064500" cy="3527425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If we wish to test for </a:t>
            </a:r>
            <a:r>
              <a:rPr lang="en-US" altLang="en-US" sz="2400" b="1" i="1" dirty="0">
                <a:solidFill>
                  <a:srgbClr val="0000FF"/>
                </a:solidFill>
                <a:latin typeface="Trebuchet MS" panose="020B0603020202020204" pitchFamily="34" charset="0"/>
              </a:rPr>
              <a:t>positive</a:t>
            </a:r>
            <a:r>
              <a:rPr lang="en-US" altLang="en-US" sz="2400" dirty="0">
                <a:latin typeface="Trebuchet MS" panose="020B0603020202020204" pitchFamily="34" charset="0"/>
              </a:rPr>
              <a:t> or </a:t>
            </a:r>
            <a:r>
              <a:rPr lang="en-US" altLang="en-US" sz="2400" b="1" i="1" dirty="0">
                <a:solidFill>
                  <a:srgbClr val="FF0000"/>
                </a:solidFill>
                <a:latin typeface="Trebuchet MS" panose="020B0603020202020204" pitchFamily="34" charset="0"/>
              </a:rPr>
              <a:t>negative</a:t>
            </a:r>
            <a:r>
              <a:rPr lang="en-US" altLang="en-US" sz="2400" dirty="0">
                <a:latin typeface="Trebuchet MS" panose="020B0603020202020204" pitchFamily="34" charset="0"/>
              </a:rPr>
              <a:t> linear relationships we conduct one-tail tests, i.e. our research alternate hypotheses become:</a:t>
            </a:r>
          </a:p>
          <a:p>
            <a:pPr marL="0" indent="0" algn="just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     H</a:t>
            </a:r>
            <a:r>
              <a:rPr lang="en-US" altLang="en-US" sz="2400" baseline="-25000" dirty="0">
                <a:latin typeface="Trebuchet MS" panose="020B0603020202020204" pitchFamily="34" charset="0"/>
              </a:rPr>
              <a:t>A</a:t>
            </a:r>
            <a:r>
              <a:rPr lang="en-US" altLang="en-US" sz="2400" dirty="0">
                <a:latin typeface="Trebuchet MS" panose="020B0603020202020204" pitchFamily="34" charset="0"/>
              </a:rPr>
              <a:t>: </a:t>
            </a:r>
            <a:r>
              <a:rPr lang="en-US" altLang="en-US" sz="2400" dirty="0">
                <a:latin typeface="Trebuchet MS" panose="020B0603020202020204" pitchFamily="34" charset="0"/>
                <a:sym typeface="Symbol"/>
              </a:rPr>
              <a:t></a:t>
            </a:r>
            <a:r>
              <a:rPr lang="en-US" altLang="en-US" sz="2400" baseline="-25000" dirty="0">
                <a:latin typeface="Trebuchet MS" panose="020B0603020202020204" pitchFamily="34" charset="0"/>
              </a:rPr>
              <a:t>1</a:t>
            </a:r>
            <a:r>
              <a:rPr lang="en-US" altLang="en-US" sz="2400" dirty="0">
                <a:latin typeface="Trebuchet MS" panose="020B0603020202020204" pitchFamily="34" charset="0"/>
              </a:rPr>
              <a:t>  &lt; 0  (testing for a negative slope)</a:t>
            </a:r>
          </a:p>
          <a:p>
            <a:pPr marL="0" indent="0" algn="just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or</a:t>
            </a:r>
          </a:p>
          <a:p>
            <a:pPr marL="0" indent="0" algn="just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     H</a:t>
            </a:r>
            <a:r>
              <a:rPr lang="en-US" altLang="en-US" sz="2400" baseline="-25000" dirty="0">
                <a:latin typeface="Trebuchet MS" panose="020B0603020202020204" pitchFamily="34" charset="0"/>
              </a:rPr>
              <a:t>A</a:t>
            </a:r>
            <a:r>
              <a:rPr lang="en-US" altLang="en-US" sz="2400" dirty="0">
                <a:latin typeface="Trebuchet MS" panose="020B0603020202020204" pitchFamily="34" charset="0"/>
              </a:rPr>
              <a:t>: </a:t>
            </a:r>
            <a:r>
              <a:rPr lang="en-US" altLang="en-US" sz="2400" dirty="0">
                <a:latin typeface="Trebuchet MS" panose="020B0603020202020204" pitchFamily="34" charset="0"/>
                <a:sym typeface="Symbol"/>
              </a:rPr>
              <a:t></a:t>
            </a:r>
            <a:r>
              <a:rPr lang="en-US" altLang="en-US" sz="2400" baseline="-25000" dirty="0">
                <a:latin typeface="Trebuchet MS" panose="020B0603020202020204" pitchFamily="34" charset="0"/>
              </a:rPr>
              <a:t>1 </a:t>
            </a:r>
            <a:r>
              <a:rPr lang="en-US" altLang="en-US" sz="2400" dirty="0">
                <a:latin typeface="Trebuchet MS" panose="020B0603020202020204" pitchFamily="34" charset="0"/>
              </a:rPr>
              <a:t>&gt;0   (testing for a positive slope)</a:t>
            </a:r>
          </a:p>
          <a:p>
            <a:pPr marL="0" indent="0" algn="just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Of course, the null hypothesis remains: H</a:t>
            </a:r>
            <a:r>
              <a:rPr lang="en-US" altLang="en-US" sz="2400" baseline="-25000" dirty="0">
                <a:latin typeface="Trebuchet MS" panose="020B0603020202020204" pitchFamily="34" charset="0"/>
              </a:rPr>
              <a:t>0</a:t>
            </a:r>
            <a:r>
              <a:rPr lang="en-US" altLang="en-US" sz="2400" dirty="0">
                <a:latin typeface="Trebuchet MS" panose="020B0603020202020204" pitchFamily="34" charset="0"/>
              </a:rPr>
              <a:t>:</a:t>
            </a:r>
            <a:r>
              <a:rPr lang="el-GR" altLang="en-US" sz="2400" dirty="0">
                <a:latin typeface="Trebuchet MS" panose="020B0603020202020204" pitchFamily="34" charset="0"/>
              </a:rPr>
              <a:t> </a:t>
            </a:r>
            <a:r>
              <a:rPr lang="en-US" altLang="en-US" sz="2400" dirty="0">
                <a:latin typeface="Trebuchet MS" panose="020B0603020202020204" pitchFamily="34" charset="0"/>
                <a:sym typeface="Symbol"/>
              </a:rPr>
              <a:t></a:t>
            </a:r>
            <a:r>
              <a:rPr lang="en-US" altLang="en-US" sz="2400" baseline="-25000" dirty="0">
                <a:latin typeface="Trebuchet MS" panose="020B0603020202020204" pitchFamily="34" charset="0"/>
              </a:rPr>
              <a:t>1</a:t>
            </a:r>
            <a:r>
              <a:rPr lang="en-US" altLang="en-US" sz="2400" dirty="0">
                <a:latin typeface="Trebuchet MS" panose="020B0603020202020204" pitchFamily="34" charset="0"/>
              </a:rPr>
              <a:t> = 0.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12"/>
          <p:cNvSpPr>
            <a:spLocks noChangeArrowheads="1"/>
          </p:cNvSpPr>
          <p:nvPr/>
        </p:nvSpPr>
        <p:spPr bwMode="auto">
          <a:xfrm>
            <a:off x="468313" y="1203325"/>
            <a:ext cx="82804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</a:pPr>
            <a:r>
              <a:rPr lang="en-US" altLang="en-US" baseline="0" dirty="0">
                <a:latin typeface="Trebuchet MS" panose="020B0603020202020204" pitchFamily="34" charset="0"/>
              </a:rPr>
              <a:t>Test to determine whether there is enough evidence to infer that a linear relationship exists between the price and the odometer reading at the 5% significance level.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</a:pPr>
            <a:endParaRPr lang="en-US" altLang="en-US" baseline="0" dirty="0">
              <a:latin typeface="Trebuchet MS" panose="020B0603020202020204" pitchFamily="34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</a:pPr>
            <a:endParaRPr lang="en-US" altLang="en-US" baseline="0" dirty="0">
              <a:latin typeface="Trebuchet MS" panose="020B0603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</a:pPr>
            <a:endParaRPr lang="en-US" altLang="en-US" b="1" baseline="0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sp>
        <p:nvSpPr>
          <p:cNvPr id="61444" name="Rectangle 2"/>
          <p:cNvSpPr txBox="1">
            <a:spLocks noChangeArrowheads="1"/>
          </p:cNvSpPr>
          <p:nvPr/>
        </p:nvSpPr>
        <p:spPr bwMode="auto">
          <a:xfrm>
            <a:off x="457200" y="533400"/>
            <a:ext cx="8077200" cy="609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AU"/>
            </a:defPPr>
            <a:lvl1pPr defTabSz="457200" eaLnBrk="1" hangingPunct="1">
              <a:defRPr sz="3200" cap="none" baseline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2pPr>
            <a:lvl3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3pPr>
            <a:lvl4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4pPr>
            <a:lvl5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9pPr>
          </a:lstStyle>
          <a:p>
            <a:r>
              <a:rPr lang="en-US" altLang="en-US" dirty="0"/>
              <a:t>Example 3…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84238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lang="en-AU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Example 3 – Solution… </a:t>
            </a:r>
          </a:p>
        </p:txBody>
      </p:sp>
      <p:sp>
        <p:nvSpPr>
          <p:cNvPr id="866306" name="Rectangle 2"/>
          <p:cNvSpPr>
            <a:spLocks noGrp="1" noChangeArrowheads="1"/>
          </p:cNvSpPr>
          <p:nvPr>
            <p:ph idx="1"/>
          </p:nvPr>
        </p:nvSpPr>
        <p:spPr>
          <a:xfrm>
            <a:off x="539552" y="764704"/>
            <a:ext cx="8136904" cy="5112568"/>
          </a:xfrm>
        </p:spPr>
        <p:txBody>
          <a:bodyPr/>
          <a:lstStyle/>
          <a:p>
            <a:pPr algn="just">
              <a:buFont typeface="Arial" pitchFamily="34" charset="0"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We want to test the </a:t>
            </a:r>
            <a:r>
              <a:rPr lang="en-US" altLang="en-US" sz="2400" dirty="0">
                <a:solidFill>
                  <a:srgbClr val="0000FF"/>
                </a:solidFill>
                <a:latin typeface="Trebuchet MS" panose="020B0603020202020204" pitchFamily="34" charset="0"/>
              </a:rPr>
              <a:t>hypothesis</a:t>
            </a:r>
          </a:p>
          <a:p>
            <a:pPr lvl="1" algn="just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H</a:t>
            </a:r>
            <a:r>
              <a:rPr lang="en-US" altLang="en-US" sz="2400" baseline="-25000" dirty="0">
                <a:latin typeface="Trebuchet MS" panose="020B0603020202020204" pitchFamily="34" charset="0"/>
              </a:rPr>
              <a:t>0</a:t>
            </a:r>
            <a:r>
              <a:rPr lang="en-US" altLang="en-US" sz="2400" dirty="0">
                <a:latin typeface="Trebuchet MS" panose="020B0603020202020204" pitchFamily="34" charset="0"/>
              </a:rPr>
              <a:t>: </a:t>
            </a:r>
            <a:r>
              <a:rPr lang="en-US" altLang="en-US" sz="2400" dirty="0">
                <a:latin typeface="Trebuchet MS" panose="020B0603020202020204" pitchFamily="34" charset="0"/>
                <a:sym typeface="Symbol"/>
              </a:rPr>
              <a:t></a:t>
            </a:r>
            <a:r>
              <a:rPr lang="en-US" altLang="en-US" sz="2400" baseline="-25000" dirty="0">
                <a:latin typeface="Trebuchet MS" panose="020B0603020202020204" pitchFamily="34" charset="0"/>
              </a:rPr>
              <a:t>1</a:t>
            </a:r>
            <a:r>
              <a:rPr lang="en-US" altLang="en-US" sz="2400" dirty="0">
                <a:latin typeface="Trebuchet MS" panose="020B0603020202020204" pitchFamily="34" charset="0"/>
              </a:rPr>
              <a:t>= 0 </a:t>
            </a:r>
            <a:r>
              <a:rPr lang="en-US" altLang="en-US" sz="2400" dirty="0">
                <a:solidFill>
                  <a:srgbClr val="0070C0"/>
                </a:solidFill>
                <a:latin typeface="Trebuchet MS" panose="020B0603020202020204" pitchFamily="34" charset="0"/>
              </a:rPr>
              <a:t>(no linear relationship)</a:t>
            </a:r>
          </a:p>
          <a:p>
            <a:pPr lvl="1" algn="just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H</a:t>
            </a:r>
            <a:r>
              <a:rPr lang="en-US" altLang="en-US" sz="2400" baseline="-25000" dirty="0">
                <a:latin typeface="Trebuchet MS" panose="020B0603020202020204" pitchFamily="34" charset="0"/>
              </a:rPr>
              <a:t>A</a:t>
            </a:r>
            <a:r>
              <a:rPr lang="en-US" altLang="en-US" sz="2400" dirty="0">
                <a:latin typeface="Trebuchet MS" panose="020B0603020202020204" pitchFamily="34" charset="0"/>
              </a:rPr>
              <a:t>: </a:t>
            </a:r>
            <a:r>
              <a:rPr lang="en-US" altLang="en-US" sz="2400" dirty="0">
                <a:latin typeface="Trebuchet MS" panose="020B0603020202020204" pitchFamily="34" charset="0"/>
                <a:sym typeface="Symbol"/>
              </a:rPr>
              <a:t></a:t>
            </a:r>
            <a:r>
              <a:rPr lang="en-US" altLang="en-US" sz="2400" baseline="-25000" dirty="0">
                <a:latin typeface="Trebuchet MS" panose="020B0603020202020204" pitchFamily="34" charset="0"/>
              </a:rPr>
              <a:t>1 </a:t>
            </a:r>
            <a:r>
              <a:rPr lang="en-US" altLang="en-US" sz="2400" dirty="0">
                <a:latin typeface="Trebuchet MS" panose="020B0603020202020204" pitchFamily="34" charset="0"/>
                <a:sym typeface="Symbol" pitchFamily="18" charset="2"/>
              </a:rPr>
              <a:t></a:t>
            </a:r>
            <a:r>
              <a:rPr lang="en-US" altLang="en-US" sz="2400" dirty="0">
                <a:latin typeface="Trebuchet MS" panose="020B0603020202020204" pitchFamily="34" charset="0"/>
              </a:rPr>
              <a:t> 0  </a:t>
            </a:r>
            <a:r>
              <a:rPr lang="en-US" altLang="en-US" sz="2400" dirty="0">
                <a:solidFill>
                  <a:srgbClr val="0070C0"/>
                </a:solidFill>
                <a:latin typeface="Trebuchet MS" panose="020B0603020202020204" pitchFamily="34" charset="0"/>
              </a:rPr>
              <a:t>(a linear relationship exists)</a:t>
            </a:r>
            <a:endParaRPr lang="en-US" altLang="en-US" sz="2400" dirty="0">
              <a:latin typeface="Trebuchet MS" panose="020B0603020202020204" pitchFamily="34" charset="0"/>
            </a:endParaRPr>
          </a:p>
          <a:p>
            <a:pPr marL="0" lvl="1" indent="0" algn="just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If the null hypothesis is rejected, we conclude that there is a significant linear relationship between price and odometer reading.</a:t>
            </a:r>
          </a:p>
          <a:p>
            <a:pPr marL="0" lvl="1" indent="0" algn="just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lvl="1" indent="0" algn="just"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  <a:latin typeface="Trebuchet MS" panose="020B0603020202020204" pitchFamily="34" charset="0"/>
              </a:rPr>
              <a:t>Test statistic</a:t>
            </a:r>
            <a:r>
              <a:rPr lang="en-US" altLang="en-US" sz="2400" dirty="0">
                <a:latin typeface="Trebuchet MS" panose="020B0603020202020204" pitchFamily="34" charset="0"/>
              </a:rPr>
              <a:t>:               </a:t>
            </a:r>
          </a:p>
          <a:p>
            <a:pPr marL="0" lvl="1" indent="0" algn="just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lvl="1" indent="0" algn="just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has a t-distribution with 98 (=100–2) degrees of freedom.</a:t>
            </a:r>
          </a:p>
          <a:p>
            <a:pPr marL="0" lvl="1" indent="0" algn="just">
              <a:buFontTx/>
              <a:buNone/>
            </a:pPr>
            <a:endParaRPr lang="en-US" altLang="en-US" sz="2400" dirty="0">
              <a:solidFill>
                <a:srgbClr val="0000FF"/>
              </a:solidFill>
              <a:latin typeface="Trebuchet MS" panose="020B0603020202020204" pitchFamily="34" charset="0"/>
              <a:sym typeface="Symbol" pitchFamily="18" charset="2"/>
            </a:endParaRPr>
          </a:p>
          <a:p>
            <a:pPr marL="0" lvl="1" indent="0" algn="just"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  <a:latin typeface="Trebuchet MS" panose="020B0603020202020204" pitchFamily="34" charset="0"/>
                <a:sym typeface="Symbol" pitchFamily="18" charset="2"/>
              </a:rPr>
              <a:t>Level of significance </a:t>
            </a:r>
            <a:r>
              <a:rPr lang="en-US" altLang="en-US" sz="2400" dirty="0">
                <a:latin typeface="Trebuchet MS" panose="020B0603020202020204" pitchFamily="34" charset="0"/>
                <a:sym typeface="Symbol" pitchFamily="18" charset="2"/>
              </a:rPr>
              <a:t> = 0.05.</a:t>
            </a:r>
            <a:endParaRPr lang="en-US" altLang="en-US" sz="2400" dirty="0">
              <a:latin typeface="Trebuchet MS" panose="020B0603020202020204" pitchFamily="34" charset="0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860030"/>
              </p:ext>
            </p:extLst>
          </p:nvPr>
        </p:nvGraphicFramePr>
        <p:xfrm>
          <a:off x="2699792" y="3717032"/>
          <a:ext cx="1270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16" name="Equation" r:id="rId4" imgW="649080" imgH="484560" progId="Equation.3">
                  <p:embed/>
                </p:oleObj>
              </mc:Choice>
              <mc:Fallback>
                <p:oleObj name="Equation" r:id="rId4" imgW="649080" imgH="48456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717032"/>
                        <a:ext cx="1270000" cy="9525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67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6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6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63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6306" grpId="0" uiExpand="1" build="p" autoUpdateAnimBg="0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"/>
              <p:cNvSpPr txBox="1">
                <a:spLocks noChangeArrowheads="1"/>
              </p:cNvSpPr>
              <p:nvPr/>
            </p:nvSpPr>
            <p:spPr bwMode="auto">
              <a:xfrm>
                <a:off x="468313" y="908720"/>
                <a:ext cx="8333580" cy="8637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9pPr>
              </a:lstStyle>
              <a:p>
                <a:pPr algn="just" eaLnBrk="1" hangingPunct="1"/>
                <a:r>
                  <a:rPr lang="en-US" altLang="en-US" sz="2200" baseline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rebuchet MS" panose="020B0603020202020204" pitchFamily="34" charset="0"/>
                  </a:rPr>
                  <a:t>Decision rule</a:t>
                </a:r>
                <a:r>
                  <a:rPr lang="en-US" altLang="en-US" sz="2200" baseline="0" dirty="0">
                    <a:latin typeface="Trebuchet MS" panose="020B0603020202020204" pitchFamily="34" charset="0"/>
                  </a:rPr>
                  <a:t>:  Reject H</a:t>
                </a:r>
                <a:r>
                  <a:rPr lang="en-US" altLang="en-US" sz="2200" dirty="0">
                    <a:latin typeface="Trebuchet MS" panose="020B0603020202020204" pitchFamily="34" charset="0"/>
                  </a:rPr>
                  <a:t>0</a:t>
                </a:r>
                <a:r>
                  <a:rPr lang="en-US" altLang="en-US" sz="2200" baseline="0" dirty="0">
                    <a:latin typeface="Trebuchet MS" panose="020B0603020202020204" pitchFamily="34" charset="0"/>
                  </a:rPr>
                  <a:t> if |t| &gt; t</a:t>
                </a:r>
                <a:r>
                  <a:rPr lang="en-US" altLang="en-US" sz="2200" dirty="0">
                    <a:latin typeface="Trebuchet MS" panose="020B0603020202020204" pitchFamily="34" charset="0"/>
                  </a:rPr>
                  <a:t>0.025,98</a:t>
                </a:r>
                <a:r>
                  <a:rPr lang="en-US" altLang="en-US" sz="2200" baseline="0" dirty="0">
                    <a:latin typeface="Trebuchet MS" panose="020B0603020202020204" pitchFamily="34" charset="0"/>
                  </a:rPr>
                  <a:t> = 1.984, </a:t>
                </a:r>
              </a:p>
              <a:p>
                <a:pPr algn="just" eaLnBrk="1" hangingPunct="1">
                  <a:lnSpc>
                    <a:spcPct val="120000"/>
                  </a:lnSpc>
                </a:pPr>
                <a:r>
                  <a:rPr lang="en-US" altLang="en-US" sz="2200" baseline="0" dirty="0">
                    <a:latin typeface="Trebuchet MS" panose="020B0603020202020204" pitchFamily="34" charset="0"/>
                  </a:rPr>
                  <a:t>		or reject H</a:t>
                </a:r>
                <a:r>
                  <a:rPr lang="en-US" altLang="en-US" sz="2200" dirty="0">
                    <a:latin typeface="Trebuchet MS" panose="020B0603020202020204" pitchFamily="34" charset="0"/>
                  </a:rPr>
                  <a:t>0</a:t>
                </a:r>
                <a:r>
                  <a:rPr lang="en-US" altLang="en-US" sz="2200" baseline="0" dirty="0">
                    <a:latin typeface="Trebuchet MS" panose="020B0603020202020204" pitchFamily="34" charset="0"/>
                  </a:rPr>
                  <a:t> if </a:t>
                </a:r>
                <a:r>
                  <a:rPr lang="en-US" altLang="en-US" sz="2200" i="1" baseline="0" dirty="0">
                    <a:latin typeface="Trebuchet MS" panose="020B0603020202020204" pitchFamily="34" charset="0"/>
                  </a:rPr>
                  <a:t>p</a:t>
                </a:r>
                <a:r>
                  <a:rPr lang="en-US" altLang="en-US" sz="2200" baseline="0" dirty="0">
                    <a:latin typeface="Trebuchet MS" panose="020B0603020202020204" pitchFamily="34" charset="0"/>
                  </a:rPr>
                  <a:t>-value &lt; </a:t>
                </a:r>
                <a:r>
                  <a:rPr lang="en-US" altLang="en-US" sz="2200" baseline="0" dirty="0">
                    <a:latin typeface="Trebuchet MS" panose="020B0603020202020204" pitchFamily="34" charset="0"/>
                    <a:sym typeface="Symbol"/>
                  </a:rPr>
                  <a:t></a:t>
                </a:r>
                <a:r>
                  <a:rPr lang="en-US" altLang="en-US" sz="2200" baseline="0" dirty="0">
                    <a:latin typeface="Trebuchet MS" panose="020B0603020202020204" pitchFamily="34" charset="0"/>
                  </a:rPr>
                  <a:t>.</a:t>
                </a:r>
              </a:p>
              <a:p>
                <a:pPr algn="just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r>
                  <a:rPr lang="en-US" altLang="en-US" sz="2200" baseline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rebuchet MS" panose="020B0603020202020204" pitchFamily="34" charset="0"/>
                  </a:rPr>
                  <a:t>Value of the test statistic</a:t>
                </a:r>
                <a:r>
                  <a:rPr lang="en-US" altLang="en-US" sz="2200" baseline="0" dirty="0">
                    <a:latin typeface="Trebuchet MS" panose="020B0603020202020204" pitchFamily="34" charset="0"/>
                  </a:rPr>
                  <a:t>:</a:t>
                </a:r>
              </a:p>
              <a:p>
                <a:pPr algn="just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r>
                  <a:rPr lang="en-US" altLang="en-US" sz="2200" baseline="0" dirty="0">
                    <a:latin typeface="Trebuchet MS" panose="020B0603020202020204" pitchFamily="34" charset="0"/>
                  </a:rPr>
                  <a:t>To compute </a:t>
                </a:r>
                <a:r>
                  <a:rPr lang="en-US" altLang="en-US" sz="2200" i="1" baseline="0" dirty="0">
                    <a:latin typeface="Trebuchet MS" panose="020B0603020202020204" pitchFamily="34" charset="0"/>
                  </a:rPr>
                  <a:t>t</a:t>
                </a:r>
                <a:r>
                  <a:rPr lang="en-US" altLang="en-US" sz="2200" baseline="0" dirty="0">
                    <a:latin typeface="Trebuchet MS" panose="020B0603020202020204" pitchFamily="34" charset="0"/>
                  </a:rPr>
                  <a:t> we need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baseline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en-US" sz="2200" i="1" baseline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200" i="1" baseline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AU" altLang="en-US" sz="2200" i="1" baseline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200" baseline="0" dirty="0">
                    <a:latin typeface="Trebuchet MS" panose="020B0603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baseline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en-US" sz="2200" i="1" baseline="0">
                            <a:latin typeface="Cambria Math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altLang="en-US" sz="2200" i="1" baseline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en-US" sz="2200" i="1" baseline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sz="2200" i="1" baseline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AU" altLang="en-US" sz="2200" i="1" baseline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en-US" sz="2200" baseline="0" dirty="0">
                    <a:latin typeface="Trebuchet MS" panose="020B0603020202020204" pitchFamily="34" charset="0"/>
                  </a:rPr>
                  <a:t>.</a:t>
                </a:r>
              </a:p>
              <a:p>
                <a:pPr algn="just"/>
                <a:endParaRPr lang="en-US" altLang="en-US" sz="2200" baseline="0" dirty="0">
                  <a:latin typeface="Trebuchet MS" panose="020B0603020202020204" pitchFamily="34" charset="0"/>
                </a:endParaRPr>
              </a:p>
              <a:p>
                <a:pPr algn="just"/>
                <a:endParaRPr lang="en-US" altLang="en-US" sz="2200" baseline="0" dirty="0">
                  <a:latin typeface="Trebuchet MS" panose="020B0603020202020204" pitchFamily="34" charset="0"/>
                </a:endParaRPr>
              </a:p>
              <a:p>
                <a:pPr algn="just">
                  <a:buFont typeface="Arial" pitchFamily="34" charset="0"/>
                  <a:buNone/>
                </a:pPr>
                <a:endParaRPr lang="en-US" altLang="en-US" sz="2200" baseline="0" dirty="0">
                  <a:latin typeface="Trebuchet MS" panose="020B0603020202020204" pitchFamily="34" charset="0"/>
                </a:endParaRPr>
              </a:p>
              <a:p>
                <a:pPr algn="just">
                  <a:buFont typeface="Arial" pitchFamily="34" charset="0"/>
                  <a:buNone/>
                </a:pPr>
                <a:endParaRPr lang="en-US" altLang="en-US" sz="2200" baseline="0" dirty="0">
                  <a:latin typeface="Trebuchet MS" panose="020B0603020202020204" pitchFamily="34" charset="0"/>
                </a:endParaRPr>
              </a:p>
              <a:p>
                <a:pPr algn="just">
                  <a:buFont typeface="Arial" pitchFamily="34" charset="0"/>
                  <a:buNone/>
                </a:pPr>
                <a:endParaRPr lang="en-US" altLang="en-US" sz="2200" baseline="0" dirty="0">
                  <a:latin typeface="Trebuchet MS" panose="020B0603020202020204" pitchFamily="34" charset="0"/>
                </a:endParaRPr>
              </a:p>
              <a:p>
                <a:pPr algn="just">
                  <a:buFont typeface="Arial" pitchFamily="34" charset="0"/>
                  <a:buNone/>
                </a:pPr>
                <a:endParaRPr lang="en-US" altLang="en-US" sz="2200" baseline="0" dirty="0">
                  <a:latin typeface="Trebuchet MS" panose="020B0603020202020204" pitchFamily="34" charset="0"/>
                </a:endParaRPr>
              </a:p>
              <a:p>
                <a:pPr algn="just">
                  <a:buFont typeface="Arial" pitchFamily="34" charset="0"/>
                  <a:buNone/>
                </a:pPr>
                <a:endParaRPr lang="en-US" altLang="en-US" sz="2200" baseline="0" dirty="0">
                  <a:latin typeface="Trebuchet MS" panose="020B0603020202020204" pitchFamily="34" charset="0"/>
                </a:endParaRPr>
              </a:p>
              <a:p>
                <a:pPr algn="just">
                  <a:buFont typeface="Arial" pitchFamily="34" charset="0"/>
                  <a:buNone/>
                </a:pPr>
                <a:r>
                  <a:rPr lang="en-US" altLang="en-US" sz="2200" baseline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rebuchet MS" panose="020B0603020202020204" pitchFamily="34" charset="0"/>
                  </a:rPr>
                  <a:t>Conclusion</a:t>
                </a:r>
                <a:r>
                  <a:rPr lang="en-US" altLang="en-US" sz="2200" baseline="0" dirty="0">
                    <a:latin typeface="Trebuchet MS" panose="020B0603020202020204" pitchFamily="34" charset="0"/>
                  </a:rPr>
                  <a:t>: Comparing the decision rule with the calculated t-value (=–13.59), we reject Ho and conclude that the odometer readings do affect the sale price.</a:t>
                </a:r>
              </a:p>
              <a:p>
                <a:pPr algn="just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endParaRPr lang="en-US" altLang="en-US" sz="2200" baseline="0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0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908720"/>
                <a:ext cx="8333580" cy="863749"/>
              </a:xfrm>
              <a:prstGeom prst="rect">
                <a:avLst/>
              </a:prstGeom>
              <a:blipFill rotWithShape="0">
                <a:blip r:embed="rId4"/>
                <a:stretch>
                  <a:fillRect l="-951" t="-5634" r="-951" b="-4978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5240" y="260350"/>
            <a:ext cx="8077200" cy="609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AU"/>
            </a:defPPr>
            <a:lvl1pPr defTabSz="457200" eaLnBrk="1" hangingPunct="1">
              <a:defRPr sz="3200" cap="none" baseline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2pPr>
            <a:lvl3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3pPr>
            <a:lvl4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4pPr>
            <a:lvl5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9pPr>
          </a:lstStyle>
          <a:p>
            <a:r>
              <a:rPr lang="en-US" dirty="0"/>
              <a:t>Example 3 – Solution…</a:t>
            </a:r>
          </a:p>
        </p:txBody>
      </p:sp>
      <p:graphicFrame>
        <p:nvGraphicFramePr>
          <p:cNvPr id="8663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699009"/>
              </p:ext>
            </p:extLst>
          </p:nvPr>
        </p:nvGraphicFramePr>
        <p:xfrm>
          <a:off x="1763688" y="2636912"/>
          <a:ext cx="4392488" cy="2172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66" name="Equation" r:id="rId5" imgW="2565360" imgH="1269720" progId="">
                  <p:embed/>
                </p:oleObj>
              </mc:Choice>
              <mc:Fallback>
                <p:oleObj name="Equation" r:id="rId5" imgW="2565360" imgH="1269720" progId="">
                  <p:embed/>
                  <p:pic>
                    <p:nvPicPr>
                      <p:cNvPr id="0" name="Picture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636912"/>
                        <a:ext cx="4392488" cy="21729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utoUpdateAnimBg="0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2" name="Rectangle 4"/>
          <p:cNvSpPr>
            <a:spLocks noChangeArrowheads="1"/>
          </p:cNvSpPr>
          <p:nvPr/>
        </p:nvSpPr>
        <p:spPr bwMode="auto">
          <a:xfrm>
            <a:off x="539552" y="1196975"/>
            <a:ext cx="7559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marL="0" lvl="1" indent="0" eaLnBrk="1" hangingPunct="1">
              <a:spcBef>
                <a:spcPct val="20000"/>
              </a:spcBef>
              <a:spcAft>
                <a:spcPts val="1200"/>
              </a:spcAft>
            </a:pPr>
            <a:r>
              <a:rPr lang="en-US" altLang="en-US" b="1" baseline="0" dirty="0">
                <a:solidFill>
                  <a:schemeClr val="accent1"/>
                </a:solidFill>
                <a:latin typeface="Trebuchet MS" panose="020B0603020202020204" pitchFamily="34" charset="0"/>
              </a:rPr>
              <a:t>Using Excel:</a:t>
            </a:r>
          </a:p>
          <a:p>
            <a:pPr marL="0" lvl="1" indent="0" eaLnBrk="1" hangingPunct="1">
              <a:spcBef>
                <a:spcPct val="20000"/>
              </a:spcBef>
            </a:pPr>
            <a:r>
              <a:rPr lang="en-US" altLang="en-US" baseline="0" dirty="0">
                <a:latin typeface="Trebuchet MS" panose="020B0603020202020204" pitchFamily="34" charset="0"/>
              </a:rPr>
              <a:t>Excel regression output:</a:t>
            </a:r>
          </a:p>
        </p:txBody>
      </p:sp>
      <p:sp>
        <p:nvSpPr>
          <p:cNvPr id="898054" name="Text Box 6"/>
          <p:cNvSpPr txBox="1">
            <a:spLocks noChangeArrowheads="1"/>
          </p:cNvSpPr>
          <p:nvPr/>
        </p:nvSpPr>
        <p:spPr bwMode="auto">
          <a:xfrm>
            <a:off x="1979613" y="4005064"/>
            <a:ext cx="4752975" cy="193833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just"/>
            <a:r>
              <a:rPr lang="en-US" altLang="en-US" baseline="0" dirty="0">
                <a:latin typeface="Arial Narrow" pitchFamily="34" charset="0"/>
              </a:rPr>
              <a:t>Looking at the p-value of the slope coefficient, we conclude that there is overwhelming evidence to infer that the odometer reading affects the auction selling price.</a:t>
            </a:r>
          </a:p>
        </p:txBody>
      </p:sp>
      <p:sp>
        <p:nvSpPr>
          <p:cNvPr id="898060" name="Line 12"/>
          <p:cNvSpPr>
            <a:spLocks noChangeShapeType="1"/>
          </p:cNvSpPr>
          <p:nvPr/>
        </p:nvSpPr>
        <p:spPr bwMode="auto">
          <a:xfrm flipV="1">
            <a:off x="4716016" y="3500438"/>
            <a:ext cx="2737297" cy="6486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pic>
        <p:nvPicPr>
          <p:cNvPr id="898062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636838"/>
            <a:ext cx="7200900" cy="9302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</p:pic>
      <p:sp>
        <p:nvSpPr>
          <p:cNvPr id="65542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077200" cy="609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AU"/>
            </a:defPPr>
            <a:lvl1pPr defTabSz="457200" eaLnBrk="1" hangingPunct="1">
              <a:defRPr sz="3200" cap="none" baseline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2pPr>
            <a:lvl3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3pPr>
            <a:lvl4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4pPr>
            <a:lvl5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9pPr>
          </a:lstStyle>
          <a:p>
            <a:r>
              <a:rPr lang="en-US" altLang="en-US" dirty="0"/>
              <a:t>Example 3 – Solution… </a:t>
            </a:r>
          </a:p>
        </p:txBody>
      </p:sp>
      <p:sp>
        <p:nvSpPr>
          <p:cNvPr id="65543" name="TextBox 1"/>
          <p:cNvSpPr txBox="1">
            <a:spLocks noChangeArrowheads="1"/>
          </p:cNvSpPr>
          <p:nvPr/>
        </p:nvSpPr>
        <p:spPr bwMode="auto">
          <a:xfrm>
            <a:off x="7319963" y="38100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i="1" baseline="0" dirty="0"/>
              <a:t>p</a:t>
            </a:r>
            <a:r>
              <a:rPr lang="en-US" altLang="en-US" baseline="0" dirty="0"/>
              <a:t>-value</a:t>
            </a:r>
          </a:p>
        </p:txBody>
      </p:sp>
      <p:sp>
        <p:nvSpPr>
          <p:cNvPr id="65544" name="TextBox 2"/>
          <p:cNvSpPr txBox="1">
            <a:spLocks noChangeArrowheads="1"/>
          </p:cNvSpPr>
          <p:nvPr/>
        </p:nvSpPr>
        <p:spPr bwMode="auto">
          <a:xfrm>
            <a:off x="3492500" y="3573463"/>
            <a:ext cx="1038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baseline="0" dirty="0"/>
              <a:t>t-value</a:t>
            </a:r>
          </a:p>
        </p:txBody>
      </p:sp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 flipV="1">
            <a:off x="4211638" y="3500438"/>
            <a:ext cx="1728787" cy="215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H="1" flipV="1">
            <a:off x="7740650" y="3500438"/>
            <a:ext cx="71438" cy="4333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98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8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9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054" grpId="0" animBg="1" autoUpdateAnimBg="0"/>
      <p:bldP spid="898060" grpId="0" animBg="1"/>
      <p:bldP spid="65543" grpId="0"/>
      <p:bldP spid="6554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382000" cy="6096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Coefficient of determination, R</a:t>
            </a:r>
            <a:r>
              <a:rPr sz="3200" cap="none" baseline="30000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25538"/>
            <a:ext cx="8135937" cy="4967758"/>
          </a:xfrm>
        </p:spPr>
        <p:txBody>
          <a:bodyPr/>
          <a:lstStyle/>
          <a:p>
            <a:pPr marL="0" indent="0" algn="just">
              <a:spcAft>
                <a:spcPts val="1200"/>
              </a:spcAft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 tests thus far are used to conclude whether a linear (positive or negative) relationship exists.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When we want to measure the strength of the linear relationship, we use the coefficient of determination, R</a:t>
            </a:r>
            <a:r>
              <a:rPr lang="en-US" altLang="en-US" sz="2400" baseline="30000" dirty="0">
                <a:latin typeface="Trebuchet MS" panose="020B0603020202020204" pitchFamily="34" charset="0"/>
              </a:rPr>
              <a:t>2</a:t>
            </a:r>
            <a:r>
              <a:rPr lang="en-US" altLang="en-US" sz="2400" dirty="0">
                <a:latin typeface="Trebuchet MS" panose="020B0603020202020204" pitchFamily="34" charset="0"/>
              </a:rPr>
              <a:t>, defined as follows.</a:t>
            </a:r>
          </a:p>
          <a:p>
            <a:pPr marL="0" indent="0" algn="just"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>
              <a:buNone/>
            </a:pPr>
            <a:r>
              <a:rPr lang="en-US" altLang="en-US" sz="2400" dirty="0">
                <a:solidFill>
                  <a:srgbClr val="CC0000"/>
                </a:solidFill>
                <a:latin typeface="Trebuchet MS" panose="020B0603020202020204" pitchFamily="34" charset="0"/>
              </a:rPr>
              <a:t>For a simple linear regression model, the coefficient of determination is the squared value of the sample coefficient of correlation (r). i.e. R</a:t>
            </a:r>
            <a:r>
              <a:rPr lang="en-US" altLang="en-US" sz="2400" baseline="30000" dirty="0">
                <a:solidFill>
                  <a:srgbClr val="CC0000"/>
                </a:solidFill>
                <a:latin typeface="Trebuchet MS" panose="020B0603020202020204" pitchFamily="34" charset="0"/>
              </a:rPr>
              <a:t>2</a:t>
            </a:r>
            <a:r>
              <a:rPr lang="en-US" altLang="en-US" sz="2400" dirty="0">
                <a:solidFill>
                  <a:srgbClr val="CC0000"/>
                </a:solidFill>
                <a:latin typeface="Trebuchet MS" panose="020B0603020202020204" pitchFamily="34" charset="0"/>
              </a:rPr>
              <a:t> = (r)</a:t>
            </a:r>
            <a:r>
              <a:rPr lang="en-US" altLang="en-US" sz="2400" baseline="30000" dirty="0">
                <a:solidFill>
                  <a:srgbClr val="CC0000"/>
                </a:solidFill>
                <a:latin typeface="Trebuchet MS" panose="020B0603020202020204" pitchFamily="34" charset="0"/>
              </a:rPr>
              <a:t>2</a:t>
            </a:r>
            <a:r>
              <a:rPr lang="en-US" altLang="en-US" sz="2400" dirty="0">
                <a:solidFill>
                  <a:srgbClr val="CC0000"/>
                </a:solidFill>
                <a:latin typeface="Trebuchet MS" panose="020B0603020202020204" pitchFamily="34" charset="0"/>
              </a:rPr>
              <a:t>. </a:t>
            </a:r>
          </a:p>
          <a:p>
            <a:pPr marL="0" indent="0" algn="just"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140901"/>
              </p:ext>
            </p:extLst>
          </p:nvPr>
        </p:nvGraphicFramePr>
        <p:xfrm>
          <a:off x="1331639" y="3356992"/>
          <a:ext cx="4632515" cy="1126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53" name="Equation" r:id="rId4" imgW="1879560" imgH="457200" progId="">
                  <p:embed/>
                </p:oleObj>
              </mc:Choice>
              <mc:Fallback>
                <p:oleObj name="Equation" r:id="rId4" imgW="1879560" imgH="457200" progId="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39" y="3356992"/>
                        <a:ext cx="4632515" cy="11268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764704"/>
            <a:ext cx="8406606" cy="5184576"/>
          </a:xfrm>
        </p:spPr>
        <p:txBody>
          <a:bodyPr/>
          <a:lstStyle/>
          <a:p>
            <a:pPr marL="0" indent="0" algn="just">
              <a:spcAft>
                <a:spcPts val="1200"/>
              </a:spcAft>
              <a:buFontTx/>
              <a:buNone/>
            </a:pPr>
            <a:r>
              <a:rPr lang="en-US" altLang="en-US" sz="2200" dirty="0">
                <a:latin typeface="Trebuchet MS" panose="020B0603020202020204" pitchFamily="34" charset="0"/>
              </a:rPr>
              <a:t>As we did with analysis of variance, we can partition the total variation in y (SST) into two parts:</a:t>
            </a:r>
          </a:p>
          <a:p>
            <a:pPr marL="0" indent="0" algn="just">
              <a:spcAft>
                <a:spcPts val="1200"/>
              </a:spcAft>
              <a:buFontTx/>
              <a:buNone/>
            </a:pPr>
            <a:r>
              <a:rPr lang="en-US" altLang="en-US" sz="2200" dirty="0">
                <a:latin typeface="Trebuchet MS" panose="020B0603020202020204" pitchFamily="34" charset="0"/>
              </a:rPr>
              <a:t>	SST = </a:t>
            </a:r>
            <a:r>
              <a:rPr lang="en-US" altLang="en-US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SSE</a:t>
            </a:r>
            <a:r>
              <a:rPr lang="en-US" altLang="en-US" sz="2200" dirty="0">
                <a:latin typeface="Trebuchet MS" panose="020B0603020202020204" pitchFamily="34" charset="0"/>
              </a:rPr>
              <a:t> + </a:t>
            </a:r>
            <a:r>
              <a:rPr lang="en-US" altLang="en-US" sz="2200" dirty="0">
                <a:solidFill>
                  <a:srgbClr val="0000FF"/>
                </a:solidFill>
                <a:latin typeface="Trebuchet MS" panose="020B0603020202020204" pitchFamily="34" charset="0"/>
              </a:rPr>
              <a:t>SSR</a:t>
            </a:r>
          </a:p>
          <a:p>
            <a:pPr marL="0" indent="0" algn="just">
              <a:buNone/>
            </a:pPr>
            <a:r>
              <a:rPr lang="en-US" altLang="en-US" sz="2200" dirty="0">
                <a:solidFill>
                  <a:srgbClr val="00B050"/>
                </a:solidFill>
                <a:latin typeface="Trebuchet MS" panose="020B0603020202020204" pitchFamily="34" charset="0"/>
              </a:rPr>
              <a:t>SST</a:t>
            </a:r>
            <a:r>
              <a:rPr lang="en-US" altLang="en-US" sz="2200" dirty="0">
                <a:latin typeface="Trebuchet MS" panose="020B0603020202020204" pitchFamily="34" charset="0"/>
              </a:rPr>
              <a:t> = </a:t>
            </a:r>
            <a:r>
              <a:rPr lang="en-US" altLang="en-US" sz="2200" dirty="0">
                <a:solidFill>
                  <a:srgbClr val="00B050"/>
                </a:solidFill>
                <a:latin typeface="Trebuchet MS" panose="020B0603020202020204" pitchFamily="34" charset="0"/>
              </a:rPr>
              <a:t>S</a:t>
            </a:r>
            <a:r>
              <a:rPr lang="en-US" altLang="en-US" sz="2200" dirty="0">
                <a:latin typeface="Trebuchet MS" panose="020B0603020202020204" pitchFamily="34" charset="0"/>
              </a:rPr>
              <a:t>um of </a:t>
            </a:r>
            <a:r>
              <a:rPr lang="en-US" altLang="en-US" sz="2200" dirty="0">
                <a:solidFill>
                  <a:srgbClr val="00B050"/>
                </a:solidFill>
                <a:latin typeface="Trebuchet MS" panose="020B0603020202020204" pitchFamily="34" charset="0"/>
              </a:rPr>
              <a:t>S</a:t>
            </a:r>
            <a:r>
              <a:rPr lang="en-US" altLang="en-US" sz="2200" dirty="0">
                <a:latin typeface="Trebuchet MS" panose="020B0603020202020204" pitchFamily="34" charset="0"/>
              </a:rPr>
              <a:t>quares </a:t>
            </a:r>
            <a:r>
              <a:rPr lang="en-US" altLang="en-US" sz="2200" dirty="0">
                <a:solidFill>
                  <a:srgbClr val="00B050"/>
                </a:solidFill>
                <a:latin typeface="Trebuchet MS" panose="020B0603020202020204" pitchFamily="34" charset="0"/>
              </a:rPr>
              <a:t>T</a:t>
            </a:r>
            <a:r>
              <a:rPr lang="en-US" alt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otal</a:t>
            </a:r>
            <a:r>
              <a:rPr lang="en-US" altLang="en-US" sz="2200" dirty="0">
                <a:latin typeface="Trebuchet MS" panose="020B0603020202020204" pitchFamily="34" charset="0"/>
              </a:rPr>
              <a:t> </a:t>
            </a:r>
          </a:p>
          <a:p>
            <a:pPr marL="0" indent="0" algn="just">
              <a:buFontTx/>
              <a:buNone/>
            </a:pPr>
            <a:endParaRPr lang="en-US" altLang="en-US" sz="2200" dirty="0">
              <a:latin typeface="Trebuchet MS" panose="020B0603020202020204" pitchFamily="34" charset="0"/>
            </a:endParaRPr>
          </a:p>
          <a:p>
            <a:pPr marL="0" indent="0" algn="just">
              <a:spcBef>
                <a:spcPts val="0"/>
              </a:spcBef>
              <a:buFontTx/>
              <a:buNone/>
            </a:pPr>
            <a:endParaRPr lang="en-US" altLang="en-US" sz="2200" dirty="0">
              <a:latin typeface="Trebuchet MS" panose="020B0603020202020204" pitchFamily="34" charset="0"/>
            </a:endParaRPr>
          </a:p>
          <a:p>
            <a:pPr marL="0" indent="0" algn="just">
              <a:buFontTx/>
              <a:buNone/>
            </a:pPr>
            <a:r>
              <a:rPr lang="en-US" altLang="en-US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SSE</a:t>
            </a:r>
            <a:r>
              <a:rPr lang="en-US" altLang="en-US" sz="2200" dirty="0">
                <a:latin typeface="Trebuchet MS" panose="020B0603020202020204" pitchFamily="34" charset="0"/>
              </a:rPr>
              <a:t> = </a:t>
            </a:r>
            <a:r>
              <a:rPr lang="en-US" altLang="en-US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S</a:t>
            </a:r>
            <a:r>
              <a:rPr lang="en-US" altLang="en-US" sz="2200" dirty="0">
                <a:latin typeface="Trebuchet MS" panose="020B0603020202020204" pitchFamily="34" charset="0"/>
              </a:rPr>
              <a:t>um of </a:t>
            </a:r>
            <a:r>
              <a:rPr lang="en-US" altLang="en-US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S</a:t>
            </a:r>
            <a:r>
              <a:rPr lang="en-US" altLang="en-US" sz="2200" dirty="0">
                <a:latin typeface="Trebuchet MS" panose="020B0603020202020204" pitchFamily="34" charset="0"/>
              </a:rPr>
              <a:t>quares </a:t>
            </a:r>
            <a:r>
              <a:rPr lang="en-US" altLang="en-US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E</a:t>
            </a:r>
            <a:r>
              <a:rPr lang="en-US" altLang="en-US" sz="2200" dirty="0">
                <a:latin typeface="Trebuchet MS" panose="020B0603020202020204" pitchFamily="34" charset="0"/>
              </a:rPr>
              <a:t>rror </a:t>
            </a:r>
          </a:p>
          <a:p>
            <a:pPr marL="0" indent="0" algn="just">
              <a:buFontTx/>
              <a:buNone/>
            </a:pPr>
            <a:r>
              <a:rPr lang="en-US" altLang="en-US" sz="2200" dirty="0">
                <a:latin typeface="Trebuchet MS" panose="020B0603020202020204" pitchFamily="34" charset="0"/>
              </a:rPr>
              <a:t>(measures the amount of variation in y that remains unexplained, i.e. due to </a:t>
            </a:r>
            <a:r>
              <a:rPr lang="en-US" altLang="en-US" sz="2200" b="1" i="1" dirty="0">
                <a:latin typeface="Trebuchet MS" panose="020B0603020202020204" pitchFamily="34" charset="0"/>
              </a:rPr>
              <a:t>error</a:t>
            </a:r>
            <a:r>
              <a:rPr lang="en-US" altLang="en-US" sz="2200" dirty="0">
                <a:latin typeface="Trebuchet MS" panose="020B0603020202020204" pitchFamily="34" charset="0"/>
              </a:rPr>
              <a:t>)</a:t>
            </a:r>
          </a:p>
          <a:p>
            <a:pPr marL="0" indent="0" algn="just">
              <a:spcBef>
                <a:spcPts val="0"/>
              </a:spcBef>
              <a:buFontTx/>
              <a:buNone/>
            </a:pPr>
            <a:endParaRPr lang="en-US" altLang="en-US" sz="22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0" indent="0" algn="just">
              <a:buFontTx/>
              <a:buNone/>
            </a:pPr>
            <a:r>
              <a:rPr lang="en-US" altLang="en-US" sz="2200" dirty="0">
                <a:solidFill>
                  <a:srgbClr val="0000FF"/>
                </a:solidFill>
                <a:latin typeface="Trebuchet MS" panose="020B0603020202020204" pitchFamily="34" charset="0"/>
              </a:rPr>
              <a:t>SSR</a:t>
            </a:r>
            <a:r>
              <a:rPr lang="en-US" altLang="en-US" sz="2200" dirty="0">
                <a:latin typeface="Trebuchet MS" panose="020B0603020202020204" pitchFamily="34" charset="0"/>
              </a:rPr>
              <a:t> = </a:t>
            </a:r>
            <a:r>
              <a:rPr lang="en-US" altLang="en-US" sz="2200" dirty="0">
                <a:solidFill>
                  <a:srgbClr val="0000FF"/>
                </a:solidFill>
                <a:latin typeface="Trebuchet MS" panose="020B0603020202020204" pitchFamily="34" charset="0"/>
              </a:rPr>
              <a:t>S</a:t>
            </a:r>
            <a:r>
              <a:rPr lang="en-US" altLang="en-US" sz="2200" dirty="0">
                <a:latin typeface="Trebuchet MS" panose="020B0603020202020204" pitchFamily="34" charset="0"/>
              </a:rPr>
              <a:t>um of </a:t>
            </a:r>
            <a:r>
              <a:rPr lang="en-US" altLang="en-US" sz="2200" dirty="0">
                <a:solidFill>
                  <a:srgbClr val="0000FF"/>
                </a:solidFill>
                <a:latin typeface="Trebuchet MS" panose="020B0603020202020204" pitchFamily="34" charset="0"/>
              </a:rPr>
              <a:t>S</a:t>
            </a:r>
            <a:r>
              <a:rPr lang="en-US" altLang="en-US" sz="2200" dirty="0">
                <a:latin typeface="Trebuchet MS" panose="020B0603020202020204" pitchFamily="34" charset="0"/>
              </a:rPr>
              <a:t>quares </a:t>
            </a:r>
            <a:r>
              <a:rPr lang="en-US" altLang="en-US" sz="2200" dirty="0">
                <a:solidFill>
                  <a:srgbClr val="0000FF"/>
                </a:solidFill>
                <a:latin typeface="Trebuchet MS" panose="020B0603020202020204" pitchFamily="34" charset="0"/>
              </a:rPr>
              <a:t>R</a:t>
            </a:r>
            <a:r>
              <a:rPr lang="en-US" altLang="en-US" sz="2200" dirty="0">
                <a:latin typeface="Trebuchet MS" panose="020B0603020202020204" pitchFamily="34" charset="0"/>
              </a:rPr>
              <a:t>egression </a:t>
            </a:r>
          </a:p>
          <a:p>
            <a:pPr marL="0" indent="0" algn="just">
              <a:buFontTx/>
              <a:buNone/>
            </a:pPr>
            <a:r>
              <a:rPr lang="en-US" altLang="en-US" sz="2200" dirty="0">
                <a:latin typeface="Trebuchet MS" panose="020B0603020202020204" pitchFamily="34" charset="0"/>
              </a:rPr>
              <a:t>(measures the amount of variation in y explained by variation in the </a:t>
            </a:r>
            <a:r>
              <a:rPr lang="en-US" altLang="en-US" sz="2200" b="1" i="1" dirty="0">
                <a:latin typeface="Trebuchet MS" panose="020B0603020202020204" pitchFamily="34" charset="0"/>
              </a:rPr>
              <a:t>independent variable</a:t>
            </a:r>
            <a:r>
              <a:rPr lang="en-US" altLang="en-US" sz="2200" dirty="0">
                <a:latin typeface="Trebuchet MS" panose="020B0603020202020204" pitchFamily="34" charset="0"/>
              </a:rPr>
              <a:t> x.)</a:t>
            </a:r>
          </a:p>
        </p:txBody>
      </p:sp>
      <p:sp>
        <p:nvSpPr>
          <p:cNvPr id="71683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8382000" cy="609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defTabSz="457200" eaLnBrk="1" hangingPunct="1">
              <a:defRPr lang="en-US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2pPr>
            <a:lvl3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3pPr>
            <a:lvl4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4pPr>
            <a:lvl5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9pPr>
          </a:lstStyle>
          <a:p>
            <a:r>
              <a:rPr lang="en-US" altLang="en-US" baseline="0" dirty="0"/>
              <a:t>Coefficient of determination…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644583"/>
              </p:ext>
            </p:extLst>
          </p:nvPr>
        </p:nvGraphicFramePr>
        <p:xfrm>
          <a:off x="1187624" y="2492896"/>
          <a:ext cx="54705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2" name="Equation" r:id="rId5" imgW="2844720" imgH="457200" progId="Equation.DSMT4">
                  <p:embed/>
                </p:oleObj>
              </mc:Choice>
              <mc:Fallback>
                <p:oleObj name="Equation" r:id="rId5" imgW="2844720" imgH="45720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492896"/>
                        <a:ext cx="5470525" cy="879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382000" cy="6096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altLang="en-US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Coefficient of determination…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402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4213" y="1989138"/>
                <a:ext cx="7772400" cy="3960142"/>
              </a:xfrm>
            </p:spPr>
            <p:txBody>
              <a:bodyPr/>
              <a:lstStyle/>
              <a:p>
                <a:pPr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altLang="en-US" sz="2400" dirty="0">
                    <a:latin typeface="Trebuchet MS" panose="020B0603020202020204" pitchFamily="34" charset="0"/>
                  </a:rPr>
                  <a:t>R</a:t>
                </a:r>
                <a:r>
                  <a:rPr lang="en-US" altLang="en-US" sz="2400" baseline="30000" dirty="0">
                    <a:latin typeface="Trebuchet MS" panose="020B0603020202020204" pitchFamily="34" charset="0"/>
                  </a:rPr>
                  <a:t>2</a:t>
                </a:r>
                <a:r>
                  <a:rPr lang="en-US" altLang="en-US" sz="2400" dirty="0">
                    <a:latin typeface="Trebuchet MS" panose="020B0603020202020204" pitchFamily="34" charset="0"/>
                  </a:rPr>
                  <a:t> (=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altLang="en-US" sz="2400" b="0" i="1" smtClean="0">
                            <a:latin typeface="Cambria Math"/>
                          </a:rPr>
                          <m:t>𝑆𝑆𝑅</m:t>
                        </m:r>
                      </m:num>
                      <m:den>
                        <m:r>
                          <a:rPr lang="en-AU" altLang="en-US" sz="2400" b="0" i="1" smtClean="0">
                            <a:latin typeface="Cambria Math"/>
                          </a:rPr>
                          <m:t>𝑆𝑆𝑇</m:t>
                        </m:r>
                      </m:den>
                    </m:f>
                  </m:oMath>
                </a14:m>
                <a:r>
                  <a:rPr lang="en-US" altLang="en-US" sz="2400" dirty="0">
                    <a:latin typeface="Trebuchet MS" panose="020B0603020202020204" pitchFamily="34" charset="0"/>
                  </a:rPr>
                  <a:t>) measures the proportion of the variation in y that is explained by the variation in x.</a:t>
                </a:r>
              </a:p>
              <a:p>
                <a:pPr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altLang="en-US" sz="2400" dirty="0">
                  <a:latin typeface="Trebuchet MS" panose="020B0603020202020204" pitchFamily="34" charset="0"/>
                </a:endParaRPr>
              </a:p>
              <a:p>
                <a:pPr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altLang="en-US" sz="2400" dirty="0">
                  <a:latin typeface="Trebuchet MS" panose="020B0603020202020204" pitchFamily="34" charset="0"/>
                </a:endParaRPr>
              </a:p>
              <a:p>
                <a:pPr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altLang="en-US" sz="2400" dirty="0">
                    <a:latin typeface="Trebuchet MS" panose="020B0603020202020204" pitchFamily="34" charset="0"/>
                  </a:rPr>
                  <a:t>R</a:t>
                </a:r>
                <a:r>
                  <a:rPr lang="en-US" altLang="en-US" sz="2400" baseline="30000" dirty="0">
                    <a:latin typeface="Trebuchet MS" panose="020B0603020202020204" pitchFamily="34" charset="0"/>
                  </a:rPr>
                  <a:t>2 </a:t>
                </a:r>
                <a:r>
                  <a:rPr lang="en-US" altLang="en-US" sz="2400" dirty="0">
                    <a:latin typeface="Trebuchet MS" panose="020B0603020202020204" pitchFamily="34" charset="0"/>
                  </a:rPr>
                  <a:t>takes on any value between zero and one.</a:t>
                </a:r>
              </a:p>
              <a:p>
                <a:pPr lvl="1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altLang="en-US" sz="2400" dirty="0">
                    <a:latin typeface="Trebuchet MS" panose="020B0603020202020204" pitchFamily="34" charset="0"/>
                  </a:rPr>
                  <a:t>R</a:t>
                </a:r>
                <a:r>
                  <a:rPr lang="en-US" altLang="en-US" sz="2400" baseline="30000" dirty="0">
                    <a:latin typeface="Trebuchet MS" panose="020B0603020202020204" pitchFamily="34" charset="0"/>
                  </a:rPr>
                  <a:t>2</a:t>
                </a:r>
                <a:r>
                  <a:rPr lang="en-US" altLang="en-US" sz="2400" dirty="0">
                    <a:latin typeface="Trebuchet MS" panose="020B0603020202020204" pitchFamily="34" charset="0"/>
                  </a:rPr>
                  <a:t> = 1: perfect match between the line and the data points.</a:t>
                </a:r>
              </a:p>
              <a:p>
                <a:pPr lvl="1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altLang="en-US" sz="2400" dirty="0">
                    <a:latin typeface="Trebuchet MS" panose="020B0603020202020204" pitchFamily="34" charset="0"/>
                  </a:rPr>
                  <a:t>R</a:t>
                </a:r>
                <a:r>
                  <a:rPr lang="en-US" altLang="en-US" sz="2400" baseline="30000" dirty="0">
                    <a:latin typeface="Trebuchet MS" panose="020B0603020202020204" pitchFamily="34" charset="0"/>
                  </a:rPr>
                  <a:t>2</a:t>
                </a:r>
                <a:r>
                  <a:rPr lang="en-US" altLang="en-US" sz="2400" dirty="0">
                    <a:latin typeface="Trebuchet MS" panose="020B0603020202020204" pitchFamily="34" charset="0"/>
                  </a:rPr>
                  <a:t> = 0: there is no linear relationship between x and y.</a:t>
                </a:r>
              </a:p>
              <a:p>
                <a:pPr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altLang="en-US" sz="2400" dirty="0">
                  <a:latin typeface="Trebuchet MS" panose="020B0603020202020204" pitchFamily="34" charset="0"/>
                </a:endParaRPr>
              </a:p>
              <a:p>
                <a:pPr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altLang="en-US" sz="2400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87040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3" y="1989138"/>
                <a:ext cx="7772400" cy="3960142"/>
              </a:xfrm>
              <a:blipFill rotWithShape="1">
                <a:blip r:embed="rId4"/>
                <a:stretch>
                  <a:fillRect l="-1020" r="-1569" b="-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704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953421"/>
              </p:ext>
            </p:extLst>
          </p:nvPr>
        </p:nvGraphicFramePr>
        <p:xfrm>
          <a:off x="1893889" y="3012532"/>
          <a:ext cx="5126383" cy="765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01" name="Equation" r:id="rId5" imgW="2946240" imgH="431640" progId="Equation.DSMT4">
                  <p:embed/>
                </p:oleObj>
              </mc:Choice>
              <mc:Fallback>
                <p:oleObj name="Equation" r:id="rId5" imgW="2946240" imgH="43164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9" y="3012532"/>
                        <a:ext cx="5126383" cy="765221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70404" name="Rectangle 4"/>
              <p:cNvSpPr>
                <a:spLocks noChangeArrowheads="1"/>
              </p:cNvSpPr>
              <p:nvPr/>
            </p:nvSpPr>
            <p:spPr bwMode="auto">
              <a:xfrm>
                <a:off x="683569" y="1268413"/>
                <a:ext cx="7632848" cy="64841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marL="342900" indent="-3429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r>
                  <a:rPr lang="en-US" altLang="en-US" baseline="0" dirty="0">
                    <a:latin typeface="Trebuchet MS" panose="020B0603020202020204" pitchFamily="34" charset="0"/>
                  </a:rPr>
                  <a:t>SST = </a:t>
                </a:r>
                <a:r>
                  <a:rPr lang="en-US" altLang="en-US" baseline="0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SSE</a:t>
                </a:r>
                <a:r>
                  <a:rPr lang="en-US" altLang="en-US" baseline="0" dirty="0">
                    <a:latin typeface="Trebuchet MS" panose="020B0603020202020204" pitchFamily="34" charset="0"/>
                  </a:rPr>
                  <a:t> + </a:t>
                </a:r>
                <a:r>
                  <a:rPr lang="en-US" altLang="en-US" baseline="0" dirty="0">
                    <a:solidFill>
                      <a:srgbClr val="0000FF"/>
                    </a:solidFill>
                    <a:latin typeface="Trebuchet MS" panose="020B0603020202020204" pitchFamily="34" charset="0"/>
                  </a:rPr>
                  <a:t>SSR   </a:t>
                </a:r>
                <a:r>
                  <a:rPr lang="en-US" altLang="en-US" baseline="0" dirty="0">
                    <a:latin typeface="Trebuchet MS" panose="020B0603020202020204" pitchFamily="34" charset="0"/>
                    <a:sym typeface="Symbol"/>
                  </a:rPr>
                  <a:t>  </a:t>
                </a:r>
                <a:r>
                  <a:rPr lang="en-US" altLang="en-US" baseline="0" dirty="0">
                    <a:latin typeface="Verdana" pitchFamily="34" charset="0"/>
                  </a:rPr>
                  <a:t>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altLang="en-US" b="0" i="1" baseline="0" smtClean="0">
                            <a:latin typeface="Cambria Math"/>
                          </a:rPr>
                          <m:t>𝑆𝑆𝑅</m:t>
                        </m:r>
                      </m:num>
                      <m:den>
                        <m:r>
                          <a:rPr lang="en-AU" altLang="en-US" b="0" i="1" baseline="0" smtClean="0">
                            <a:latin typeface="Cambria Math"/>
                          </a:rPr>
                          <m:t>𝑆𝑆𝑇</m:t>
                        </m:r>
                      </m:den>
                    </m:f>
                    <m:r>
                      <a:rPr lang="en-AU" altLang="en-US" b="0" i="1" baseline="0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AU" altLang="en-US" b="0" i="1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altLang="en-US" b="0" i="1" baseline="0" smtClean="0">
                            <a:latin typeface="Cambria Math"/>
                          </a:rPr>
                          <m:t>𝑆𝑆𝐸</m:t>
                        </m:r>
                      </m:num>
                      <m:den>
                        <m:r>
                          <a:rPr lang="en-AU" altLang="en-US" b="0" i="1" baseline="0" smtClean="0">
                            <a:latin typeface="Cambria Math"/>
                          </a:rPr>
                          <m:t>𝑆𝑆𝑇</m:t>
                        </m:r>
                      </m:den>
                    </m:f>
                  </m:oMath>
                </a14:m>
                <a:r>
                  <a:rPr lang="en-US" altLang="en-US" baseline="0" dirty="0">
                    <a:latin typeface="Trebuchet MS" panose="020B0603020202020204" pitchFamily="34" charset="0"/>
                    <a:sym typeface="Symbol"/>
                  </a:rPr>
                  <a:t>   </a:t>
                </a:r>
                <a:r>
                  <a:rPr lang="en-US" altLang="en-US" baseline="0" dirty="0">
                    <a:latin typeface="Verdana" pitchFamily="34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baseline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altLang="en-US" i="1" baseline="0">
                            <a:latin typeface="Cambria Math"/>
                          </a:rPr>
                          <m:t>𝑆𝑆𝑅</m:t>
                        </m:r>
                      </m:num>
                      <m:den>
                        <m:r>
                          <a:rPr lang="en-AU" altLang="en-US" i="1" baseline="0">
                            <a:latin typeface="Cambria Math"/>
                          </a:rPr>
                          <m:t>𝑆𝑆𝑇</m:t>
                        </m:r>
                      </m:den>
                    </m:f>
                    <m:r>
                      <a:rPr lang="en-AU" altLang="en-US" b="0" i="1" baseline="0" smtClean="0"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en-AU" altLang="en-US" i="1" baseline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altLang="en-US" i="1" baseline="0">
                            <a:latin typeface="Cambria Math"/>
                          </a:rPr>
                          <m:t>𝑆𝑆𝐸</m:t>
                        </m:r>
                      </m:num>
                      <m:den>
                        <m:r>
                          <a:rPr lang="en-AU" altLang="en-US" i="1" baseline="0">
                            <a:latin typeface="Cambria Math"/>
                          </a:rPr>
                          <m:t>𝑆𝑆𝑇</m:t>
                        </m:r>
                      </m:den>
                    </m:f>
                  </m:oMath>
                </a14:m>
                <a:endParaRPr lang="en-US" altLang="en-US" baseline="0" dirty="0"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87040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9" y="1268413"/>
                <a:ext cx="7632848" cy="648419"/>
              </a:xfrm>
              <a:prstGeom prst="rect">
                <a:avLst/>
              </a:prstGeom>
              <a:blipFill rotWithShape="1">
                <a:blip r:embed="rId7"/>
                <a:stretch>
                  <a:fillRect l="-1116" b="-185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02" grpId="0" uiExpand="1" build="p" autoUpdateAnimBg="0" advAuto="0"/>
      <p:bldP spid="870404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382000" cy="6096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altLang="en-US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Coefficient of determination…</a:t>
            </a:r>
          </a:p>
        </p:txBody>
      </p:sp>
      <p:sp>
        <p:nvSpPr>
          <p:cNvPr id="870402" name="Rectangle 2"/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8208962" cy="3096121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In general, the higher the value of R</a:t>
            </a:r>
            <a:r>
              <a:rPr lang="en-US" altLang="en-US" sz="2400" baseline="30000" dirty="0">
                <a:latin typeface="Trebuchet MS" panose="020B0603020202020204" pitchFamily="34" charset="0"/>
              </a:rPr>
              <a:t>2</a:t>
            </a:r>
            <a:r>
              <a:rPr lang="en-US" altLang="en-US" sz="2400" dirty="0">
                <a:latin typeface="Trebuchet MS" panose="020B0603020202020204" pitchFamily="34" charset="0"/>
              </a:rPr>
              <a:t>, the </a:t>
            </a:r>
            <a:r>
              <a:rPr lang="en-US" altLang="en-US" sz="2400" b="1" i="1" dirty="0">
                <a:latin typeface="Trebuchet MS" panose="020B0603020202020204" pitchFamily="34" charset="0"/>
              </a:rPr>
              <a:t>better</a:t>
            </a:r>
            <a:r>
              <a:rPr lang="en-US" altLang="en-US" sz="2400" dirty="0">
                <a:latin typeface="Trebuchet MS" panose="020B0603020202020204" pitchFamily="34" charset="0"/>
              </a:rPr>
              <a:t> the model fits the data. </a:t>
            </a:r>
          </a:p>
          <a:p>
            <a:pPr marL="0" indent="0" algn="just"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Unlike the value of a test statistic, the </a:t>
            </a:r>
            <a:r>
              <a:rPr lang="en-US" altLang="en-US" sz="2400" b="1" i="1" dirty="0">
                <a:solidFill>
                  <a:schemeClr val="tx2"/>
                </a:solidFill>
                <a:latin typeface="Trebuchet MS" panose="020B0603020202020204" pitchFamily="34" charset="0"/>
              </a:rPr>
              <a:t>coefficient of determination</a:t>
            </a:r>
            <a:r>
              <a:rPr lang="en-US" altLang="en-US" sz="2400" dirty="0">
                <a:latin typeface="Trebuchet MS" panose="020B0603020202020204" pitchFamily="34" charset="0"/>
              </a:rPr>
              <a:t> does </a:t>
            </a:r>
            <a:r>
              <a:rPr lang="en-US" altLang="en-US" sz="2400" b="1" u="sng" dirty="0">
                <a:latin typeface="Trebuchet MS" panose="020B0603020202020204" pitchFamily="34" charset="0"/>
              </a:rPr>
              <a:t>not</a:t>
            </a:r>
            <a:r>
              <a:rPr lang="en-US" altLang="en-US" sz="2400" dirty="0">
                <a:latin typeface="Trebuchet MS" panose="020B0603020202020204" pitchFamily="34" charset="0"/>
              </a:rPr>
              <a:t> have a </a:t>
            </a:r>
            <a:r>
              <a:rPr lang="en-US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critical value</a:t>
            </a:r>
            <a:r>
              <a:rPr lang="en-US" altLang="en-US" sz="2400" dirty="0">
                <a:latin typeface="Trebuchet MS" panose="020B0603020202020204" pitchFamily="34" charset="0"/>
              </a:rPr>
              <a:t> that enables us to test hypotheses about R</a:t>
            </a:r>
            <a:r>
              <a:rPr lang="en-US" altLang="en-US" sz="2400" baseline="30000" dirty="0">
                <a:latin typeface="Trebuchet MS" panose="020B0603020202020204" pitchFamily="34" charset="0"/>
              </a:rPr>
              <a:t>2</a:t>
            </a:r>
            <a:r>
              <a:rPr lang="en-US" altLang="en-US" sz="2400" dirty="0">
                <a:latin typeface="Trebuchet MS" panose="020B0603020202020204" pitchFamily="34" charset="0"/>
              </a:rPr>
              <a:t> and to draw conclusions.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02" grpId="0" build="p" autoUpdateAnimBg="0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14475"/>
            <a:ext cx="8139113" cy="3362325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Find the coefficient of determination for Example 3. What does this statistic tell you about the model?</a:t>
            </a:r>
          </a:p>
          <a:p>
            <a:pPr marL="0" indent="0" algn="just">
              <a:buFontTx/>
              <a:buNone/>
            </a:pPr>
            <a:endParaRPr lang="en-US" altLang="en-US" sz="2400" b="1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marL="0" indent="0" algn="just">
              <a:buFontTx/>
              <a:buNone/>
            </a:pPr>
            <a:r>
              <a:rPr lang="en-US" altLang="en-US" sz="2400" b="1" dirty="0">
                <a:solidFill>
                  <a:schemeClr val="accent2"/>
                </a:solidFill>
                <a:latin typeface="Trebuchet MS" panose="020B0603020202020204" pitchFamily="34" charset="0"/>
              </a:rPr>
              <a:t>Solution</a:t>
            </a:r>
            <a:endParaRPr lang="en-US" altLang="en-US" sz="2400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lvl="1" algn="just">
              <a:buFontTx/>
              <a:buNone/>
            </a:pPr>
            <a:endParaRPr lang="en-US" altLang="en-US" sz="2400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lvl="1" algn="just">
              <a:buFontTx/>
              <a:buNone/>
            </a:pPr>
            <a:endParaRPr lang="en-US" altLang="en-US" sz="2400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778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667784"/>
              </p:ext>
            </p:extLst>
          </p:nvPr>
        </p:nvGraphicFramePr>
        <p:xfrm>
          <a:off x="685801" y="3284984"/>
          <a:ext cx="59690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96" name="Equation" r:id="rId4" imgW="2755800" imgH="419040" progId="Equation.3">
                  <p:embed/>
                </p:oleObj>
              </mc:Choice>
              <mc:Fallback>
                <p:oleObj name="Equation" r:id="rId4" imgW="2755800" imgH="419040" progId="Equation.3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1" y="3284984"/>
                        <a:ext cx="5969000" cy="9001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1429" name="Text Box 5"/>
          <p:cNvSpPr txBox="1">
            <a:spLocks noChangeArrowheads="1"/>
          </p:cNvSpPr>
          <p:nvPr/>
        </p:nvSpPr>
        <p:spPr bwMode="auto">
          <a:xfrm>
            <a:off x="684213" y="4652963"/>
            <a:ext cx="7920037" cy="1200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just"/>
            <a:r>
              <a:rPr lang="en-US" altLang="en-US" baseline="0" dirty="0">
                <a:latin typeface="Arial Narrow" pitchFamily="34" charset="0"/>
              </a:rPr>
              <a:t>Therefore, 65% of the variation in the selling price is explained by the variation in odometer reading. The rest (35%) remains unexplained by this model, i.e. due to error.</a:t>
            </a:r>
          </a:p>
        </p:txBody>
      </p:sp>
      <p:sp>
        <p:nvSpPr>
          <p:cNvPr id="77829" name="Rectangle 2"/>
          <p:cNvSpPr txBox="1">
            <a:spLocks noChangeArrowheads="1"/>
          </p:cNvSpPr>
          <p:nvPr/>
        </p:nvSpPr>
        <p:spPr bwMode="auto">
          <a:xfrm>
            <a:off x="527050" y="393560"/>
            <a:ext cx="8077200" cy="609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defTabSz="457200" eaLnBrk="1" hangingPunct="1">
              <a:defRPr lang="en-US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2pPr>
            <a:lvl3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3pPr>
            <a:lvl4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4pPr>
            <a:lvl5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9pPr>
          </a:lstStyle>
          <a:p>
            <a:r>
              <a:rPr lang="en-US" altLang="en-US" baseline="0" dirty="0"/>
              <a:t>Example 3…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42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7772400" cy="51752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altLang="en-US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Learning objectives</a:t>
            </a:r>
            <a:r>
              <a:rPr lang="en-AU" altLang="en-US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…</a:t>
            </a:r>
            <a:endParaRPr altLang="en-US" sz="3200" cap="none" dirty="0">
              <a:solidFill>
                <a:srgbClr val="EA0088"/>
              </a:solidFill>
              <a:latin typeface="Trebuchet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25538"/>
            <a:ext cx="8208962" cy="4749800"/>
          </a:xfrm>
        </p:spPr>
        <p:txBody>
          <a:bodyPr/>
          <a:lstStyle/>
          <a:p>
            <a:pPr marL="800100" indent="-800100" algn="just">
              <a:buFont typeface="Arial" charset="0"/>
              <a:buNone/>
              <a:tabLst>
                <a:tab pos="800100" algn="l"/>
              </a:tabLst>
              <a:defRPr/>
            </a:pPr>
            <a:r>
              <a:rPr lang="en-US" sz="2400" b="1" dirty="0">
                <a:solidFill>
                  <a:srgbClr val="00B050"/>
                </a:solidFill>
                <a:latin typeface="Trebuchet MS" panose="020B0603020202020204" pitchFamily="34" charset="0"/>
                <a:ea typeface="ＭＳ Ｐゴシック" charset="0"/>
              </a:rPr>
              <a:t>LO6</a:t>
            </a:r>
            <a:r>
              <a:rPr lang="en-US" sz="2400" dirty="0">
                <a:solidFill>
                  <a:srgbClr val="00B050"/>
                </a:solidFill>
                <a:latin typeface="Trebuchet MS" panose="020B0603020202020204" pitchFamily="34" charset="0"/>
                <a:ea typeface="ＭＳ Ｐゴシック" charset="0"/>
              </a:rPr>
              <a:t> 	Use the regression equation for prediction</a:t>
            </a:r>
          </a:p>
          <a:p>
            <a:pPr marL="800100" indent="-800100" algn="just">
              <a:buFont typeface="Arial" charset="0"/>
              <a:buNone/>
              <a:tabLst>
                <a:tab pos="800100" algn="l"/>
              </a:tabLst>
              <a:defRPr/>
            </a:pPr>
            <a:r>
              <a:rPr lang="en-US" sz="2400" b="1" dirty="0">
                <a:solidFill>
                  <a:srgbClr val="00B050"/>
                </a:solidFill>
                <a:latin typeface="Trebuchet MS" panose="020B0603020202020204" pitchFamily="34" charset="0"/>
                <a:ea typeface="ＭＳ Ｐゴシック" charset="0"/>
              </a:rPr>
              <a:t>LO7</a:t>
            </a:r>
            <a:r>
              <a:rPr lang="en-US" sz="2400" dirty="0">
                <a:solidFill>
                  <a:srgbClr val="00B050"/>
                </a:solidFill>
                <a:latin typeface="Trebuchet MS" panose="020B0603020202020204" pitchFamily="34" charset="0"/>
                <a:ea typeface="ＭＳ Ｐゴシック" charset="0"/>
              </a:rPr>
              <a:t> 	Calculate the prediction interval of the dependent variable</a:t>
            </a:r>
          </a:p>
          <a:p>
            <a:pPr marL="800100" indent="-800100" algn="just">
              <a:buFont typeface="Arial" charset="0"/>
              <a:buNone/>
              <a:tabLst>
                <a:tab pos="800100" algn="l"/>
              </a:tabLst>
              <a:defRPr/>
            </a:pPr>
            <a:r>
              <a:rPr lang="en-US" sz="2400" b="1" dirty="0">
                <a:solidFill>
                  <a:srgbClr val="00B050"/>
                </a:solidFill>
                <a:latin typeface="Trebuchet MS" panose="020B0603020202020204" pitchFamily="34" charset="0"/>
                <a:ea typeface="ＭＳ Ｐゴシック" charset="0"/>
              </a:rPr>
              <a:t>LO8</a:t>
            </a:r>
            <a:r>
              <a:rPr lang="en-US" sz="2400" dirty="0">
                <a:solidFill>
                  <a:srgbClr val="00B050"/>
                </a:solidFill>
                <a:latin typeface="Trebuchet MS" panose="020B0603020202020204" pitchFamily="34" charset="0"/>
                <a:ea typeface="ＭＳ Ｐゴシック" charset="0"/>
              </a:rPr>
              <a:t> 	Calculate the coefficient of correlation between two variables and assess the strength of the relationship</a:t>
            </a:r>
          </a:p>
          <a:p>
            <a:pPr marL="800100" indent="-800100" algn="just">
              <a:buFont typeface="Arial" charset="0"/>
              <a:buNone/>
              <a:tabLst>
                <a:tab pos="800100" algn="l"/>
              </a:tabLst>
              <a:defRPr/>
            </a:pPr>
            <a:r>
              <a:rPr lang="en-US" sz="2400" b="1" dirty="0">
                <a:solidFill>
                  <a:srgbClr val="00B050"/>
                </a:solidFill>
                <a:latin typeface="Trebuchet MS" panose="020B0603020202020204" pitchFamily="34" charset="0"/>
                <a:ea typeface="ＭＳ Ｐゴシック" charset="0"/>
              </a:rPr>
              <a:t>LO9</a:t>
            </a:r>
            <a:r>
              <a:rPr lang="en-US" sz="2400" dirty="0">
                <a:solidFill>
                  <a:srgbClr val="00B050"/>
                </a:solidFill>
                <a:latin typeface="Trebuchet MS" panose="020B0603020202020204" pitchFamily="34" charset="0"/>
                <a:ea typeface="ＭＳ Ｐゴシック" charset="0"/>
              </a:rPr>
              <a:t> 	Detect violations of required conditions using diagnostic checks on the regression model results.</a:t>
            </a:r>
          </a:p>
        </p:txBody>
      </p:sp>
    </p:spTree>
    <p:extLst>
      <p:ext uri="{BB962C8B-B14F-4D97-AF65-F5344CB8AC3E}">
        <p14:creationId xmlns:p14="http://schemas.microsoft.com/office/powerpoint/2010/main" val="598953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09675"/>
            <a:ext cx="8139113" cy="3362325"/>
          </a:xfrm>
        </p:spPr>
        <p:txBody>
          <a:bodyPr/>
          <a:lstStyle/>
          <a:p>
            <a:pPr lvl="1" indent="-742950" algn="just">
              <a:buFontTx/>
              <a:buNone/>
            </a:pPr>
            <a:r>
              <a:rPr lang="en-US" altLang="en-US" sz="2400" b="1" dirty="0">
                <a:latin typeface="Trebuchet MS" panose="020B0603020202020204" pitchFamily="34" charset="0"/>
              </a:rPr>
              <a:t>Using the computer</a:t>
            </a:r>
          </a:p>
          <a:p>
            <a:pPr lvl="1" indent="-742950" algn="just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lvl="1" indent="-742950" algn="just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From the regression output we have, R</a:t>
            </a:r>
            <a:r>
              <a:rPr lang="en-US" altLang="en-US" sz="2400" baseline="30000" dirty="0">
                <a:latin typeface="Trebuchet MS" panose="020B0603020202020204" pitchFamily="34" charset="0"/>
              </a:rPr>
              <a:t>2</a:t>
            </a:r>
            <a:r>
              <a:rPr lang="en-US" altLang="en-US" sz="2400" dirty="0">
                <a:latin typeface="Trebuchet MS" panose="020B0603020202020204" pitchFamily="34" charset="0"/>
              </a:rPr>
              <a:t> = 0.6533:</a:t>
            </a:r>
          </a:p>
        </p:txBody>
      </p:sp>
      <p:sp>
        <p:nvSpPr>
          <p:cNvPr id="79875" name="Rectangle 2"/>
          <p:cNvSpPr txBox="1">
            <a:spLocks noChangeArrowheads="1"/>
          </p:cNvSpPr>
          <p:nvPr/>
        </p:nvSpPr>
        <p:spPr bwMode="auto">
          <a:xfrm>
            <a:off x="611188" y="417513"/>
            <a:ext cx="8077200" cy="609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AU"/>
            </a:defPPr>
            <a:lvl1pPr defTabSz="457200" eaLnBrk="1" hangingPunct="1">
              <a:defRPr sz="3200" cap="none" baseline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2pPr>
            <a:lvl3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3pPr>
            <a:lvl4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4pPr>
            <a:lvl5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9pPr>
          </a:lstStyle>
          <a:p>
            <a:r>
              <a:rPr lang="en-US" altLang="en-US" dirty="0"/>
              <a:t>Example 3 – Solution…</a:t>
            </a:r>
          </a:p>
        </p:txBody>
      </p:sp>
      <p:pic>
        <p:nvPicPr>
          <p:cNvPr id="7987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852738"/>
            <a:ext cx="3960813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7772400" cy="6477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altLang="en-US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More on Excel’s output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25538"/>
            <a:ext cx="8137525" cy="1150937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An analysis of variance (ANOVA) table for the</a:t>
            </a:r>
            <a:br>
              <a:rPr lang="en-US" altLang="en-US" sz="2400" dirty="0">
                <a:latin typeface="Trebuchet MS" panose="020B0603020202020204" pitchFamily="34" charset="0"/>
              </a:rPr>
            </a:br>
            <a:r>
              <a:rPr lang="en-US" altLang="en-US" sz="2400" b="1" i="1" dirty="0">
                <a:latin typeface="Trebuchet MS" panose="020B0603020202020204" pitchFamily="34" charset="0"/>
              </a:rPr>
              <a:t>simple linear regression model</a:t>
            </a:r>
            <a:r>
              <a:rPr lang="en-US" altLang="en-US" sz="2400" dirty="0">
                <a:latin typeface="Trebuchet MS" panose="020B0603020202020204" pitchFamily="34" charset="0"/>
              </a:rPr>
              <a:t> can be given by:</a:t>
            </a:r>
          </a:p>
        </p:txBody>
      </p:sp>
      <p:graphicFrame>
        <p:nvGraphicFramePr>
          <p:cNvPr id="46240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093210"/>
              </p:ext>
            </p:extLst>
          </p:nvPr>
        </p:nvGraphicFramePr>
        <p:xfrm>
          <a:off x="539750" y="2349500"/>
          <a:ext cx="8137525" cy="2089150"/>
        </p:xfrm>
        <a:graphic>
          <a:graphicData uri="http://schemas.openxmlformats.org/drawingml/2006/table">
            <a:tbl>
              <a:tblPr/>
              <a:tblGrid>
                <a:gridCol w="1557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0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Source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Degrees of freedom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Sums of squares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Mean squares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F-statistic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Regression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SSR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MSR = SSR/1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F=MSR/MSE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Error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n–2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SSE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MSE = SSE/(n–2)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Total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n–1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SST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195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581128"/>
            <a:ext cx="7261225" cy="12969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47688"/>
            <a:ext cx="7848600" cy="595312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lang="en-AU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17.</a:t>
            </a:r>
            <a:r>
              <a:rPr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5 Using the regression equation</a:t>
            </a:r>
          </a:p>
        </p:txBody>
      </p:sp>
      <p:sp>
        <p:nvSpPr>
          <p:cNvPr id="872453" name="Rectangle 5"/>
          <p:cNvSpPr>
            <a:spLocks noChangeArrowheads="1"/>
          </p:cNvSpPr>
          <p:nvPr/>
        </p:nvSpPr>
        <p:spPr bwMode="auto">
          <a:xfrm>
            <a:off x="684213" y="1484313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marL="0" indent="0" algn="just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en-US" baseline="0" dirty="0">
                <a:latin typeface="Trebuchet MS" panose="020B0603020202020204" pitchFamily="34" charset="0"/>
              </a:rPr>
              <a:t>Before using the regression model, we need to assess how well it fits the data.</a:t>
            </a:r>
          </a:p>
          <a:p>
            <a:pPr marL="0" indent="0" algn="just" eaLnBrk="1" hangingPunct="1">
              <a:spcBef>
                <a:spcPct val="20000"/>
              </a:spcBef>
              <a:buClr>
                <a:schemeClr val="tx1"/>
              </a:buClr>
            </a:pPr>
            <a:endParaRPr lang="en-US" altLang="en-US" baseline="0" dirty="0">
              <a:latin typeface="Trebuchet MS" panose="020B0603020202020204" pitchFamily="34" charset="0"/>
            </a:endParaRPr>
          </a:p>
          <a:p>
            <a:pPr marL="0" indent="0" algn="just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en-US" baseline="0" dirty="0">
                <a:latin typeface="Trebuchet MS" panose="020B0603020202020204" pitchFamily="34" charset="0"/>
              </a:rPr>
              <a:t>If we are satisfied with how well the model fits the data, we can use it to make predictions for </a:t>
            </a:r>
            <a:r>
              <a:rPr lang="en-US" altLang="en-US" i="1" baseline="0" dirty="0">
                <a:latin typeface="Trebuchet MS" panose="020B0603020202020204" pitchFamily="34" charset="0"/>
              </a:rPr>
              <a:t>y</a:t>
            </a:r>
            <a:r>
              <a:rPr lang="en-US" altLang="en-US" baseline="0" dirty="0">
                <a:latin typeface="Trebuchet MS" panose="020B0603020202020204" pitchFamily="34" charset="0"/>
              </a:rPr>
              <a:t>.</a:t>
            </a:r>
          </a:p>
          <a:p>
            <a:pPr algn="just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altLang="en-US" baseline="0" dirty="0">
              <a:latin typeface="Trebuchet MS" panose="020B0603020202020204" pitchFamily="34" charset="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2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72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453" grpId="0" build="p" autoUpdateAnimBg="0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990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11188" y="1304925"/>
                <a:ext cx="8281987" cy="4943475"/>
              </a:xfrm>
            </p:spPr>
            <p:txBody>
              <a:bodyPr/>
              <a:lstStyle/>
              <a:p>
                <a:pPr marL="0" indent="0" algn="just">
                  <a:buFontTx/>
                  <a:buNone/>
                </a:pPr>
                <a:r>
                  <a:rPr lang="en-US" altLang="en-US" sz="2200" dirty="0">
                    <a:latin typeface="Trebuchet MS" panose="020B0603020202020204" pitchFamily="34" charset="0"/>
                  </a:rPr>
                  <a:t>Predict the selling price of a three-year-old Ford Laser with 40 000 km on the odometer (refer to Example 3).</a:t>
                </a:r>
              </a:p>
              <a:p>
                <a:pPr marL="0" indent="0" algn="just">
                  <a:buFontTx/>
                  <a:buNone/>
                </a:pPr>
                <a:endParaRPr lang="en-US" altLang="en-US" sz="2200" b="1" dirty="0">
                  <a:solidFill>
                    <a:schemeClr val="accent2"/>
                  </a:solidFill>
                  <a:latin typeface="Trebuchet MS" panose="020B0603020202020204" pitchFamily="34" charset="0"/>
                </a:endParaRPr>
              </a:p>
              <a:p>
                <a:pPr marL="0" indent="0" algn="just">
                  <a:spcBef>
                    <a:spcPct val="0"/>
                  </a:spcBef>
                  <a:buFontTx/>
                  <a:buNone/>
                </a:pPr>
                <a:r>
                  <a:rPr lang="en-US" altLang="en-US" sz="2200" b="1" dirty="0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Solution</a:t>
                </a:r>
              </a:p>
              <a:p>
                <a:pPr marL="0" indent="0" algn="just">
                  <a:buFontTx/>
                  <a:buNone/>
                </a:pPr>
                <a:r>
                  <a:rPr lang="en-US" altLang="en-US" sz="2200" dirty="0">
                    <a:latin typeface="Trebuchet MS" panose="020B0603020202020204" pitchFamily="34" charset="0"/>
                  </a:rPr>
                  <a:t>We could use our regression equation:</a:t>
                </a:r>
              </a:p>
              <a:p>
                <a:pPr marL="0" indent="0" algn="just">
                  <a:buFontTx/>
                  <a:buNone/>
                </a:pPr>
                <a:r>
                  <a:rPr lang="en-US" altLang="en-US" sz="2200" dirty="0">
                    <a:latin typeface="Trebuchet MS" panose="020B0603020202020204" pitchFamily="34" charset="0"/>
                  </a:rPr>
                  <a:t>	y = 19.61 – .0937x</a:t>
                </a:r>
              </a:p>
              <a:p>
                <a:pPr marL="0" indent="0" algn="just">
                  <a:buFontTx/>
                  <a:buNone/>
                </a:pPr>
                <a:r>
                  <a:rPr lang="en-US" altLang="en-US" sz="2200" dirty="0">
                    <a:latin typeface="Trebuchet MS" panose="020B0603020202020204" pitchFamily="34" charset="0"/>
                  </a:rPr>
                  <a:t>to predict the selling price of a car with 40(’000) </a:t>
                </a:r>
                <a:r>
                  <a:rPr lang="en-US" altLang="en-US" sz="2200" dirty="0" err="1">
                    <a:latin typeface="Trebuchet MS" panose="020B0603020202020204" pitchFamily="34" charset="0"/>
                  </a:rPr>
                  <a:t>kms</a:t>
                </a:r>
                <a:r>
                  <a:rPr lang="en-US" altLang="en-US" sz="2200" dirty="0">
                    <a:latin typeface="Trebuchet MS" panose="020B0603020202020204" pitchFamily="34" charset="0"/>
                  </a:rPr>
                  <a:t> on the odometer:</a:t>
                </a:r>
              </a:p>
              <a:p>
                <a:pPr marL="0" indent="0" algn="just">
                  <a:buFontTx/>
                  <a:buNone/>
                </a:pPr>
                <a:r>
                  <a:rPr lang="en-US" altLang="en-US" sz="2200" dirty="0">
                    <a:latin typeface="Trebuchet MS" panose="020B0603020202020204" pitchFamily="3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altLang="en-US" sz="2200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en-US" sz="2200" dirty="0">
                    <a:latin typeface="Trebuchet MS" panose="020B0603020202020204" pitchFamily="34" charset="0"/>
                  </a:rPr>
                  <a:t> = 19.61 – .0937(40) = $15.862 (’000).</a:t>
                </a:r>
              </a:p>
              <a:p>
                <a:pPr marL="0" indent="0" algn="just">
                  <a:buFontTx/>
                  <a:buNone/>
                </a:pPr>
                <a:r>
                  <a:rPr lang="en-US" altLang="en-US" sz="2200" dirty="0">
                    <a:latin typeface="Trebuchet MS" panose="020B0603020202020204" pitchFamily="34" charset="0"/>
                  </a:rPr>
                  <a:t>We call this value ($15,862) a </a:t>
                </a:r>
                <a:r>
                  <a:rPr lang="en-US" altLang="en-US" sz="2200" b="1" i="1" dirty="0">
                    <a:solidFill>
                      <a:schemeClr val="tx2"/>
                    </a:solidFill>
                    <a:latin typeface="Trebuchet MS" panose="020B0603020202020204" pitchFamily="34" charset="0"/>
                  </a:rPr>
                  <a:t>point prediction</a:t>
                </a:r>
                <a:r>
                  <a:rPr lang="en-US" altLang="en-US" sz="2200" dirty="0">
                    <a:latin typeface="Trebuchet MS" panose="020B0603020202020204" pitchFamily="34" charset="0"/>
                  </a:rPr>
                  <a:t>.  Chances are though the actual selling price will be different, hence we can estimate the selling price in terms of an </a:t>
                </a:r>
                <a:r>
                  <a:rPr lang="en-US" altLang="en-US" sz="2200" b="1" i="1" dirty="0">
                    <a:solidFill>
                      <a:schemeClr val="tx2"/>
                    </a:solidFill>
                    <a:latin typeface="Trebuchet MS" panose="020B0603020202020204" pitchFamily="34" charset="0"/>
                  </a:rPr>
                  <a:t>interval</a:t>
                </a:r>
                <a:r>
                  <a:rPr lang="en-US" altLang="en-US" sz="2200" dirty="0">
                    <a:latin typeface="Trebuchet MS" panose="020B0603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99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1304925"/>
                <a:ext cx="8281987" cy="4943475"/>
              </a:xfrm>
              <a:blipFill rotWithShape="1">
                <a:blip r:embed="rId3"/>
                <a:stretch>
                  <a:fillRect l="-883" t="-863" r="-9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020" name="Rectangle 2"/>
          <p:cNvSpPr txBox="1">
            <a:spLocks noChangeArrowheads="1"/>
          </p:cNvSpPr>
          <p:nvPr/>
        </p:nvSpPr>
        <p:spPr bwMode="auto">
          <a:xfrm>
            <a:off x="611188" y="609600"/>
            <a:ext cx="8077200" cy="609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defTabSz="457200" eaLnBrk="1" hangingPunct="1">
              <a:defRPr lang="en-US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2pPr>
            <a:lvl3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3pPr>
            <a:lvl4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4pPr>
            <a:lvl5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9pPr>
          </a:lstStyle>
          <a:p>
            <a:r>
              <a:rPr lang="en-US" altLang="en-US" baseline="0" dirty="0"/>
              <a:t>Example 3…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7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20688"/>
            <a:ext cx="8820150" cy="50482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Prediction interval and confidence interval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323975"/>
            <a:ext cx="8353425" cy="1905000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Two intervals can be used to discover how closely the predicted value will match the true value of </a:t>
            </a:r>
            <a:r>
              <a:rPr lang="en-US" altLang="en-US" sz="2400" i="1" dirty="0">
                <a:latin typeface="Trebuchet MS" panose="020B0603020202020204" pitchFamily="34" charset="0"/>
              </a:rPr>
              <a:t>y</a:t>
            </a: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/>
            <a:r>
              <a:rPr lang="en-US" altLang="en-US" sz="2400" dirty="0">
                <a:latin typeface="Trebuchet MS" panose="020B0603020202020204" pitchFamily="34" charset="0"/>
              </a:rPr>
              <a:t> prediction interval – for a particular value of </a:t>
            </a:r>
            <a:r>
              <a:rPr lang="en-US" altLang="en-US" sz="2400" i="1" dirty="0">
                <a:latin typeface="Trebuchet MS" panose="020B0603020202020204" pitchFamily="34" charset="0"/>
              </a:rPr>
              <a:t>y</a:t>
            </a: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/>
            <a:r>
              <a:rPr lang="en-US" altLang="en-US" sz="2400" dirty="0">
                <a:latin typeface="Trebuchet MS" panose="020B0603020202020204" pitchFamily="34" charset="0"/>
              </a:rPr>
              <a:t> confidence interval – for the expected value of </a:t>
            </a:r>
            <a:r>
              <a:rPr lang="en-US" altLang="en-US" sz="2400" i="1" dirty="0">
                <a:latin typeface="Trebuchet MS" panose="020B0603020202020204" pitchFamily="34" charset="0"/>
              </a:rPr>
              <a:t>y</a:t>
            </a:r>
            <a:r>
              <a:rPr lang="en-US" altLang="en-US" sz="2400" dirty="0">
                <a:latin typeface="Trebuchet MS" panose="020B0603020202020204" pitchFamily="34" charset="0"/>
              </a:rPr>
              <a:t>.</a:t>
            </a:r>
          </a:p>
        </p:txBody>
      </p:sp>
      <p:grpSp>
        <p:nvGrpSpPr>
          <p:cNvPr id="88068" name="Group 4"/>
          <p:cNvGrpSpPr>
            <a:grpSpLocks/>
          </p:cNvGrpSpPr>
          <p:nvPr/>
        </p:nvGrpSpPr>
        <p:grpSpPr bwMode="auto">
          <a:xfrm>
            <a:off x="4572000" y="3267075"/>
            <a:ext cx="4427537" cy="1828800"/>
            <a:chOff x="2880" y="2448"/>
            <a:chExt cx="2671" cy="1152"/>
          </a:xfrm>
        </p:grpSpPr>
        <p:sp>
          <p:nvSpPr>
            <p:cNvPr id="873477" name="Rectangle 5"/>
            <p:cNvSpPr>
              <a:spLocks noChangeArrowheads="1"/>
            </p:cNvSpPr>
            <p:nvPr/>
          </p:nvSpPr>
          <p:spPr bwMode="auto">
            <a:xfrm>
              <a:off x="2880" y="2448"/>
              <a:ext cx="2671" cy="1152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rgbClr val="FF9900"/>
              </a:outerShdw>
            </a:effectLst>
          </p:spPr>
          <p:txBody>
            <a:bodyPr/>
            <a:lstStyle/>
            <a:p>
              <a:pPr marL="0" lvl="1" algn="ctr" eaLnBrk="1" hangingPunct="1">
                <a:spcBef>
                  <a:spcPct val="20000"/>
                </a:spcBef>
                <a:defRPr/>
              </a:pPr>
              <a:r>
                <a:rPr lang="en-US" sz="2800" baseline="0" dirty="0">
                  <a:latin typeface="Arial Narrow" pitchFamily="34" charset="0"/>
                  <a:ea typeface="+mn-ea"/>
                </a:rPr>
                <a:t>The confidence interval for E(y)</a:t>
              </a:r>
            </a:p>
          </p:txBody>
        </p:sp>
        <p:graphicFrame>
          <p:nvGraphicFramePr>
            <p:cNvPr id="8807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8778041"/>
                </p:ext>
              </p:extLst>
            </p:nvPr>
          </p:nvGraphicFramePr>
          <p:xfrm>
            <a:off x="2967" y="2793"/>
            <a:ext cx="2440" cy="6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406" name="Equation" r:id="rId4" imgW="1688760" imgH="533160" progId="Equation.3">
                    <p:embed/>
                  </p:oleObj>
                </mc:Choice>
                <mc:Fallback>
                  <p:oleObj name="Equation" r:id="rId4" imgW="1688760" imgH="533160" progId="Equation.3">
                    <p:embed/>
                    <p:pic>
                      <p:nvPicPr>
                        <p:cNvPr id="0" name="Picture 2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7" y="2793"/>
                          <a:ext cx="2440" cy="653"/>
                        </a:xfrm>
                        <a:prstGeom prst="rect">
                          <a:avLst/>
                        </a:prstGeom>
                        <a:solidFill>
                          <a:srgbClr val="D6E3FF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>
                          <a:outerShdw dist="35921" dir="18900000" algn="ctr" rotWithShape="0">
                            <a:srgbClr val="FF9900">
                              <a:alpha val="74997"/>
                            </a:srgbClr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8069" name="Group 7"/>
          <p:cNvGrpSpPr>
            <a:grpSpLocks/>
          </p:cNvGrpSpPr>
          <p:nvPr/>
        </p:nvGrpSpPr>
        <p:grpSpPr bwMode="auto">
          <a:xfrm>
            <a:off x="179513" y="3267075"/>
            <a:ext cx="4191000" cy="1828800"/>
            <a:chOff x="192" y="2448"/>
            <a:chExt cx="2640" cy="1152"/>
          </a:xfrm>
        </p:grpSpPr>
        <p:sp>
          <p:nvSpPr>
            <p:cNvPr id="873480" name="Rectangle 8"/>
            <p:cNvSpPr>
              <a:spLocks noChangeArrowheads="1"/>
            </p:cNvSpPr>
            <p:nvPr/>
          </p:nvSpPr>
          <p:spPr bwMode="auto">
            <a:xfrm>
              <a:off x="192" y="2448"/>
              <a:ext cx="2640" cy="115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19578596" algn="ctr" rotWithShape="0">
                <a:srgbClr val="FF9900"/>
              </a:outerShdw>
            </a:effectLst>
          </p:spPr>
          <p:txBody>
            <a:bodyPr/>
            <a:lstStyle/>
            <a:p>
              <a:pPr marL="0" lvl="1" algn="ctr" eaLnBrk="1" hangingPunct="1">
                <a:spcBef>
                  <a:spcPct val="20000"/>
                </a:spcBef>
                <a:defRPr/>
              </a:pPr>
              <a:r>
                <a:rPr lang="en-US" sz="2800" baseline="0" dirty="0">
                  <a:latin typeface="Arial Narrow" pitchFamily="34" charset="0"/>
                  <a:ea typeface="+mn-ea"/>
                </a:rPr>
                <a:t>The prediction interval for y</a:t>
              </a:r>
            </a:p>
          </p:txBody>
        </p:sp>
        <p:graphicFrame>
          <p:nvGraphicFramePr>
            <p:cNvPr id="8807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4960741"/>
                </p:ext>
              </p:extLst>
            </p:nvPr>
          </p:nvGraphicFramePr>
          <p:xfrm>
            <a:off x="192" y="2818"/>
            <a:ext cx="2640" cy="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407" name="Equation" r:id="rId6" imgW="1879560" imgH="533160" progId="Equation.3">
                    <p:embed/>
                  </p:oleObj>
                </mc:Choice>
                <mc:Fallback>
                  <p:oleObj name="Equation" r:id="rId6" imgW="1879560" imgH="533160" progId="Equation.3">
                    <p:embed/>
                    <p:pic>
                      <p:nvPicPr>
                        <p:cNvPr id="0" name="Picture 2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2818"/>
                          <a:ext cx="2640" cy="652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>
                          <a:outerShdw dist="45791" dir="19578596" algn="ctr" rotWithShape="0">
                            <a:srgbClr val="FF9900">
                              <a:alpha val="74997"/>
                            </a:srgbClr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3482" name="Text Box 10"/>
          <p:cNvSpPr txBox="1">
            <a:spLocks noChangeArrowheads="1"/>
          </p:cNvSpPr>
          <p:nvPr/>
        </p:nvSpPr>
        <p:spPr bwMode="auto">
          <a:xfrm>
            <a:off x="684213" y="5445224"/>
            <a:ext cx="78470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2800" baseline="0" dirty="0">
                <a:latin typeface="Arial Narrow" pitchFamily="34" charset="0"/>
              </a:rPr>
              <a:t>The prediction interval is wider than the confidence interval.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339975" y="4851400"/>
            <a:ext cx="4572000" cy="685800"/>
            <a:chOff x="1248" y="3264"/>
            <a:chExt cx="3024" cy="528"/>
          </a:xfrm>
        </p:grpSpPr>
        <p:sp>
          <p:nvSpPr>
            <p:cNvPr id="88072" name="Line 12"/>
            <p:cNvSpPr>
              <a:spLocks noChangeShapeType="1"/>
            </p:cNvSpPr>
            <p:nvPr/>
          </p:nvSpPr>
          <p:spPr bwMode="auto">
            <a:xfrm flipH="1" flipV="1">
              <a:off x="1248" y="3264"/>
              <a:ext cx="432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88073" name="Line 13"/>
            <p:cNvSpPr>
              <a:spLocks noChangeShapeType="1"/>
            </p:cNvSpPr>
            <p:nvPr/>
          </p:nvSpPr>
          <p:spPr bwMode="auto">
            <a:xfrm flipV="1">
              <a:off x="4272" y="3264"/>
              <a:ext cx="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15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3482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819448"/>
            <a:ext cx="8280400" cy="2447925"/>
          </a:xfrm>
        </p:spPr>
        <p:txBody>
          <a:bodyPr/>
          <a:lstStyle/>
          <a:p>
            <a:pPr marL="0" lvl="1" indent="0" algn="just">
              <a:buFont typeface="Arial" pitchFamily="34" charset="0"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Provide an interval estimate for the bidding price on a Ford Laser with 40 000 km on the odometer.</a:t>
            </a:r>
          </a:p>
          <a:p>
            <a:pPr marL="0" lvl="1" indent="0" algn="just">
              <a:buFontTx/>
              <a:buNone/>
            </a:pPr>
            <a:endParaRPr lang="en-US" altLang="en-US" sz="2400" b="1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marL="0" lvl="1" indent="0" algn="just">
              <a:buFontTx/>
              <a:buNone/>
            </a:pPr>
            <a:r>
              <a:rPr lang="en-US" altLang="en-US" sz="2400" b="1" dirty="0">
                <a:solidFill>
                  <a:schemeClr val="accent2"/>
                </a:solidFill>
                <a:latin typeface="Trebuchet MS" panose="020B0603020202020204" pitchFamily="34" charset="0"/>
              </a:rPr>
              <a:t>Solution</a:t>
            </a:r>
          </a:p>
          <a:p>
            <a:pPr marL="0" lvl="1" indent="0" algn="just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 dealer would like to predict the price of a single car. The 95% prediction interval:</a:t>
            </a:r>
          </a:p>
          <a:p>
            <a:pPr marL="0" lvl="1" indent="0" algn="just"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lvl="1" indent="0" algn="just"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lvl="1" indent="0" algn="just"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lvl="1" indent="0" algn="just"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lvl="1" indent="0" algn="just"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lvl="1" indent="0" algn="just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We predict a selling price between $14 958 and $16 766.</a:t>
            </a:r>
          </a:p>
          <a:p>
            <a:pPr marL="0" lvl="1" indent="0" algn="just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</p:txBody>
      </p:sp>
      <p:graphicFrame>
        <p:nvGraphicFramePr>
          <p:cNvPr id="901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183118"/>
              </p:ext>
            </p:extLst>
          </p:nvPr>
        </p:nvGraphicFramePr>
        <p:xfrm>
          <a:off x="2711450" y="3143548"/>
          <a:ext cx="4310063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55" name="Equation" r:id="rId4" imgW="1879560" imgH="533160" progId="Equation.3">
                  <p:embed/>
                </p:oleObj>
              </mc:Choice>
              <mc:Fallback>
                <p:oleObj name="Equation" r:id="rId4" imgW="1879560" imgH="533160" progId="Equation.3">
                  <p:embed/>
                  <p:pic>
                    <p:nvPicPr>
                      <p:cNvPr id="0" name="Picture 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3143548"/>
                        <a:ext cx="4310063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1D1D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45791" dir="19578596" algn="ctr" rotWithShape="0">
                                <a:srgbClr val="FF99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652236"/>
              </p:ext>
            </p:extLst>
          </p:nvPr>
        </p:nvGraphicFramePr>
        <p:xfrm>
          <a:off x="747713" y="4624040"/>
          <a:ext cx="788035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56" name="Equation" r:id="rId6" imgW="4012920" imgH="482400" progId="Equation.3">
                  <p:embed/>
                </p:oleObj>
              </mc:Choice>
              <mc:Fallback>
                <p:oleObj name="Equation" r:id="rId6" imgW="4012920" imgH="482400" progId="Equation.3">
                  <p:embed/>
                  <p:pic>
                    <p:nvPicPr>
                      <p:cNvPr id="0" name="Picture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4624040"/>
                        <a:ext cx="788035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1D1D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45791" dir="19578596" algn="ctr" rotWithShape="0">
                                <a:srgbClr val="FF99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7" name="Line 6"/>
          <p:cNvSpPr>
            <a:spLocks noChangeShapeType="1"/>
          </p:cNvSpPr>
          <p:nvPr/>
        </p:nvSpPr>
        <p:spPr bwMode="auto">
          <a:xfrm flipH="1">
            <a:off x="1475656" y="3916659"/>
            <a:ext cx="1583457" cy="1008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0118" name="Text Box 8"/>
          <p:cNvSpPr txBox="1">
            <a:spLocks noChangeArrowheads="1"/>
          </p:cNvSpPr>
          <p:nvPr/>
        </p:nvSpPr>
        <p:spPr bwMode="auto">
          <a:xfrm>
            <a:off x="2843213" y="4275435"/>
            <a:ext cx="65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t</a:t>
            </a:r>
            <a:r>
              <a:rPr lang="en-US" altLang="en-US" sz="1800">
                <a:latin typeface="Arial Narrow" pitchFamily="34" charset="0"/>
              </a:rPr>
              <a:t>.025,98</a:t>
            </a:r>
            <a:endParaRPr lang="en-US" altLang="en-US" sz="1800" baseline="0">
              <a:latin typeface="Arial Narrow" pitchFamily="34" charset="0"/>
            </a:endParaRPr>
          </a:p>
        </p:txBody>
      </p:sp>
      <p:sp>
        <p:nvSpPr>
          <p:cNvPr id="90119" name="Line 9"/>
          <p:cNvSpPr>
            <a:spLocks noChangeShapeType="1"/>
          </p:cNvSpPr>
          <p:nvPr/>
        </p:nvSpPr>
        <p:spPr bwMode="auto">
          <a:xfrm flipH="1">
            <a:off x="2555875" y="4635798"/>
            <a:ext cx="360363" cy="288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0120" name="Text Box 10"/>
          <p:cNvSpPr txBox="1">
            <a:spLocks noChangeArrowheads="1"/>
          </p:cNvSpPr>
          <p:nvPr/>
        </p:nvSpPr>
        <p:spPr bwMode="auto">
          <a:xfrm>
            <a:off x="4403725" y="613757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endParaRPr lang="en-US" altLang="en-US" sz="1800" baseline="0">
              <a:latin typeface="Arial Narrow" pitchFamily="34" charset="0"/>
            </a:endParaRPr>
          </a:p>
        </p:txBody>
      </p:sp>
      <p:sp>
        <p:nvSpPr>
          <p:cNvPr id="90121" name="Line 11"/>
          <p:cNvSpPr>
            <a:spLocks noChangeShapeType="1"/>
          </p:cNvSpPr>
          <p:nvPr/>
        </p:nvSpPr>
        <p:spPr bwMode="auto">
          <a:xfrm flipH="1">
            <a:off x="3203575" y="3916660"/>
            <a:ext cx="1081088" cy="935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0122" name="Line 12"/>
          <p:cNvSpPr>
            <a:spLocks noChangeShapeType="1"/>
          </p:cNvSpPr>
          <p:nvPr/>
        </p:nvSpPr>
        <p:spPr bwMode="auto">
          <a:xfrm flipH="1">
            <a:off x="3203575" y="3988098"/>
            <a:ext cx="504825" cy="360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0123" name="Rectangle 2"/>
          <p:cNvSpPr txBox="1">
            <a:spLocks noChangeArrowheads="1"/>
          </p:cNvSpPr>
          <p:nvPr/>
        </p:nvSpPr>
        <p:spPr bwMode="auto">
          <a:xfrm>
            <a:off x="395288" y="260648"/>
            <a:ext cx="8077200" cy="609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defTabSz="457200" eaLnBrk="1" hangingPunct="1">
              <a:defRPr lang="en-US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2pPr>
            <a:lvl3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3pPr>
            <a:lvl4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4pPr>
            <a:lvl5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9pPr>
          </a:lstStyle>
          <a:p>
            <a:r>
              <a:rPr lang="en-US" altLang="en-US" baseline="0" dirty="0"/>
              <a:t>Example 3…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468313" y="5356523"/>
            <a:ext cx="84597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endParaRPr lang="en-US" altLang="en-US" sz="2200" baseline="0" dirty="0">
              <a:latin typeface="Verdana" pitchFamily="34" charset="0"/>
            </a:endParaRP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836613"/>
            <a:ext cx="8424862" cy="4114800"/>
          </a:xfrm>
        </p:spPr>
        <p:txBody>
          <a:bodyPr/>
          <a:lstStyle/>
          <a:p>
            <a:pPr marL="0" lvl="1" indent="0" algn="just">
              <a:buFontTx/>
              <a:buNone/>
            </a:pPr>
            <a:r>
              <a:rPr lang="en-US" altLang="en-US" sz="2200" dirty="0">
                <a:latin typeface="Trebuchet MS" panose="020B0603020202020204" pitchFamily="34" charset="0"/>
              </a:rPr>
              <a:t>The car dealer wants to bid on a lot of 250 Ford Lasers, where each car has been driven for about 40 000 km.</a:t>
            </a:r>
          </a:p>
          <a:p>
            <a:pPr algn="just">
              <a:spcBef>
                <a:spcPts val="1200"/>
              </a:spcBef>
              <a:buFontTx/>
              <a:buNone/>
            </a:pPr>
            <a:r>
              <a:rPr lang="en-US" altLang="en-US" sz="2400" b="1" dirty="0">
                <a:solidFill>
                  <a:schemeClr val="accent2"/>
                </a:solidFill>
                <a:latin typeface="Trebuchet MS" panose="020B0603020202020204" pitchFamily="34" charset="0"/>
              </a:rPr>
              <a:t>Solution</a:t>
            </a:r>
          </a:p>
          <a:p>
            <a:pPr marL="0" lvl="1" indent="0" algn="just">
              <a:buFontTx/>
              <a:buNone/>
            </a:pPr>
            <a:r>
              <a:rPr lang="en-US" altLang="en-US" sz="2200" dirty="0">
                <a:latin typeface="Trebuchet MS" panose="020B0603020202020204" pitchFamily="34" charset="0"/>
              </a:rPr>
              <a:t>The dealer needs to estimate the mean price per car. The 95%  confidence interval:</a:t>
            </a:r>
          </a:p>
          <a:p>
            <a:pPr marL="0" lvl="1" indent="0" algn="just">
              <a:buFontTx/>
              <a:buNone/>
            </a:pPr>
            <a:endParaRPr lang="en-US" altLang="en-US" sz="2200" dirty="0">
              <a:latin typeface="Trebuchet MS" panose="020B0603020202020204" pitchFamily="34" charset="0"/>
            </a:endParaRPr>
          </a:p>
          <a:p>
            <a:pPr marL="0" lvl="1" indent="0" algn="just">
              <a:buFontTx/>
              <a:buNone/>
            </a:pPr>
            <a:endParaRPr lang="en-US" altLang="en-US" sz="2200" dirty="0">
              <a:latin typeface="Trebuchet MS" panose="020B0603020202020204" pitchFamily="34" charset="0"/>
            </a:endParaRPr>
          </a:p>
          <a:p>
            <a:pPr marL="0" lvl="1" indent="0" algn="just">
              <a:buFontTx/>
              <a:buNone/>
            </a:pPr>
            <a:endParaRPr lang="en-US" altLang="en-US" sz="2200" dirty="0">
              <a:latin typeface="Trebuchet MS" panose="020B0603020202020204" pitchFamily="34" charset="0"/>
            </a:endParaRPr>
          </a:p>
          <a:p>
            <a:pPr marL="0" lvl="1" indent="0" algn="just">
              <a:buFontTx/>
              <a:buNone/>
            </a:pPr>
            <a:endParaRPr lang="en-US" altLang="en-US" sz="2200" dirty="0">
              <a:latin typeface="Trebuchet MS" panose="020B0603020202020204" pitchFamily="34" charset="0"/>
            </a:endParaRPr>
          </a:p>
          <a:p>
            <a:pPr marL="0" lvl="1" indent="0" algn="just">
              <a:buNone/>
            </a:pPr>
            <a:endParaRPr lang="en-US" altLang="en-US" sz="2200" dirty="0">
              <a:latin typeface="Trebuchet MS" panose="020B0603020202020204" pitchFamily="34" charset="0"/>
            </a:endParaRPr>
          </a:p>
          <a:p>
            <a:pPr marL="0" lvl="1" indent="0" algn="just">
              <a:buNone/>
            </a:pPr>
            <a:r>
              <a:rPr lang="en-US" altLang="en-US" sz="2200" dirty="0">
                <a:latin typeface="Trebuchet MS" panose="020B0603020202020204" pitchFamily="34" charset="0"/>
              </a:rPr>
              <a:t>The lower and upper limits of the confidence interval estimates  of the expected value of the selling price between $15 758 and $15 968.</a:t>
            </a:r>
          </a:p>
          <a:p>
            <a:pPr marL="0" lvl="1" indent="0" algn="just">
              <a:buFontTx/>
              <a:buNone/>
            </a:pPr>
            <a:endParaRPr lang="en-US" altLang="en-US" sz="2200" dirty="0">
              <a:latin typeface="Trebuchet MS" panose="020B0603020202020204" pitchFamily="34" charset="0"/>
            </a:endParaRPr>
          </a:p>
        </p:txBody>
      </p:sp>
      <p:graphicFrame>
        <p:nvGraphicFramePr>
          <p:cNvPr id="92162" name="Object 1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34328404"/>
              </p:ext>
            </p:extLst>
          </p:nvPr>
        </p:nvGraphicFramePr>
        <p:xfrm>
          <a:off x="1181309" y="3963660"/>
          <a:ext cx="6821488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9" name="Equation" r:id="rId4" imgW="3949560" imgH="482400" progId="Equation.3">
                  <p:embed/>
                </p:oleObj>
              </mc:Choice>
              <mc:Fallback>
                <p:oleObj name="Equation" r:id="rId4" imgW="3949560" imgH="482400" progId="Equation.3">
                  <p:embed/>
                  <p:pic>
                    <p:nvPicPr>
                      <p:cNvPr id="0" name="Picture 25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309" y="3963660"/>
                        <a:ext cx="6821488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1D1D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45791" dir="19578596" algn="ctr" rotWithShape="0">
                                <a:srgbClr val="FF99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67657"/>
              </p:ext>
            </p:extLst>
          </p:nvPr>
        </p:nvGraphicFramePr>
        <p:xfrm>
          <a:off x="683568" y="3029877"/>
          <a:ext cx="3222551" cy="969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0" name="Equation" r:id="rId6" imgW="1688760" imgH="533160" progId="Equation.3">
                  <p:embed/>
                </p:oleObj>
              </mc:Choice>
              <mc:Fallback>
                <p:oleObj name="Equation" r:id="rId6" imgW="1688760" imgH="533160" progId="Equation.3">
                  <p:embed/>
                  <p:pic>
                    <p:nvPicPr>
                      <p:cNvPr id="0" name="Picture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029877"/>
                        <a:ext cx="3222551" cy="96938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5" name="Rectangle 2"/>
          <p:cNvSpPr txBox="1">
            <a:spLocks noChangeArrowheads="1"/>
          </p:cNvSpPr>
          <p:nvPr/>
        </p:nvSpPr>
        <p:spPr bwMode="auto">
          <a:xfrm>
            <a:off x="395288" y="188913"/>
            <a:ext cx="8077200" cy="609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AU"/>
            </a:defPPr>
            <a:lvl1pPr defTabSz="457200" eaLnBrk="1" hangingPunct="1">
              <a:defRPr sz="3200" cap="none" baseline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2pPr>
            <a:lvl3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3pPr>
            <a:lvl4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4pPr>
            <a:lvl5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9pPr>
          </a:lstStyle>
          <a:p>
            <a:r>
              <a:rPr lang="en-US" altLang="en-US" dirty="0"/>
              <a:t>Example 3…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7772400" cy="50482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altLang="en-US" sz="3200" cap="none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What’s the Difference?</a:t>
            </a:r>
          </a:p>
        </p:txBody>
      </p:sp>
      <p:sp>
        <p:nvSpPr>
          <p:cNvPr id="94211" name="Text Box 4"/>
          <p:cNvSpPr txBox="1">
            <a:spLocks noChangeArrowheads="1"/>
          </p:cNvSpPr>
          <p:nvPr/>
        </p:nvSpPr>
        <p:spPr bwMode="auto">
          <a:xfrm>
            <a:off x="0" y="838200"/>
            <a:ext cx="457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baseline="0" dirty="0">
                <a:solidFill>
                  <a:srgbClr val="0000FF"/>
                </a:solidFill>
                <a:latin typeface="Tahoma" pitchFamily="34" charset="0"/>
              </a:rPr>
              <a:t>Prediction interval</a:t>
            </a:r>
          </a:p>
        </p:txBody>
      </p:sp>
      <p:sp>
        <p:nvSpPr>
          <p:cNvPr id="94212" name="Text Box 5"/>
          <p:cNvSpPr txBox="1">
            <a:spLocks noChangeArrowheads="1"/>
          </p:cNvSpPr>
          <p:nvPr/>
        </p:nvSpPr>
        <p:spPr bwMode="auto">
          <a:xfrm>
            <a:off x="4572000" y="836613"/>
            <a:ext cx="457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baseline="0">
                <a:solidFill>
                  <a:srgbClr val="FF0000"/>
                </a:solidFill>
                <a:latin typeface="Tahoma" pitchFamily="34" charset="0"/>
              </a:rPr>
              <a:t>Confidence interval</a:t>
            </a:r>
          </a:p>
        </p:txBody>
      </p:sp>
      <p:pic>
        <p:nvPicPr>
          <p:cNvPr id="9421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1447800"/>
            <a:ext cx="3721100" cy="1066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1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524000"/>
            <a:ext cx="3378200" cy="1016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215" name="Freeform 9"/>
          <p:cNvSpPr>
            <a:spLocks/>
          </p:cNvSpPr>
          <p:nvPr/>
        </p:nvSpPr>
        <p:spPr bwMode="auto">
          <a:xfrm>
            <a:off x="2133600" y="2209800"/>
            <a:ext cx="4724400" cy="1092200"/>
          </a:xfrm>
          <a:custGeom>
            <a:avLst/>
            <a:gdLst>
              <a:gd name="T0" fmla="*/ 0 w 2976"/>
              <a:gd name="T1" fmla="*/ 0 h 688"/>
              <a:gd name="T2" fmla="*/ 2147483647 w 2976"/>
              <a:gd name="T3" fmla="*/ 2147483647 h 688"/>
              <a:gd name="T4" fmla="*/ 2147483647 w 2976"/>
              <a:gd name="T5" fmla="*/ 2147483647 h 688"/>
              <a:gd name="T6" fmla="*/ 2147483647 w 2976"/>
              <a:gd name="T7" fmla="*/ 2147483647 h 688"/>
              <a:gd name="T8" fmla="*/ 0 60000 65536"/>
              <a:gd name="T9" fmla="*/ 0 60000 65536"/>
              <a:gd name="T10" fmla="*/ 0 60000 65536"/>
              <a:gd name="T11" fmla="*/ 0 60000 65536"/>
              <a:gd name="T12" fmla="*/ 0 w 2976"/>
              <a:gd name="T13" fmla="*/ 0 h 688"/>
              <a:gd name="T14" fmla="*/ 2976 w 2976"/>
              <a:gd name="T15" fmla="*/ 688 h 6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6" h="688">
                <a:moveTo>
                  <a:pt x="0" y="0"/>
                </a:moveTo>
                <a:cubicBezTo>
                  <a:pt x="92" y="212"/>
                  <a:pt x="184" y="424"/>
                  <a:pt x="480" y="528"/>
                </a:cubicBezTo>
                <a:cubicBezTo>
                  <a:pt x="776" y="632"/>
                  <a:pt x="1360" y="688"/>
                  <a:pt x="1776" y="624"/>
                </a:cubicBezTo>
                <a:cubicBezTo>
                  <a:pt x="2192" y="560"/>
                  <a:pt x="2584" y="352"/>
                  <a:pt x="2976" y="144"/>
                </a:cubicBezTo>
              </a:path>
            </a:pathLst>
          </a:custGeom>
          <a:noFill/>
          <a:ln w="19050">
            <a:solidFill>
              <a:srgbClr val="80008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4216" name="Text Box 10"/>
          <p:cNvSpPr txBox="1">
            <a:spLocks noChangeArrowheads="1"/>
          </p:cNvSpPr>
          <p:nvPr/>
        </p:nvSpPr>
        <p:spPr bwMode="auto">
          <a:xfrm>
            <a:off x="2057400" y="2667000"/>
            <a:ext cx="304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baseline="0">
                <a:solidFill>
                  <a:srgbClr val="80008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94217" name="Text Box 11"/>
          <p:cNvSpPr txBox="1">
            <a:spLocks noChangeArrowheads="1"/>
          </p:cNvSpPr>
          <p:nvPr/>
        </p:nvSpPr>
        <p:spPr bwMode="auto">
          <a:xfrm>
            <a:off x="6248400" y="2667000"/>
            <a:ext cx="914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baseline="0" dirty="0">
                <a:solidFill>
                  <a:srgbClr val="800080"/>
                </a:solidFill>
                <a:latin typeface="Tahoma" pitchFamily="34" charset="0"/>
              </a:rPr>
              <a:t>no 1</a:t>
            </a:r>
          </a:p>
        </p:txBody>
      </p:sp>
      <p:sp>
        <p:nvSpPr>
          <p:cNvPr id="94218" name="Text Box 12"/>
          <p:cNvSpPr txBox="1">
            <a:spLocks noChangeArrowheads="1"/>
          </p:cNvSpPr>
          <p:nvPr/>
        </p:nvSpPr>
        <p:spPr bwMode="auto">
          <a:xfrm>
            <a:off x="0" y="3213100"/>
            <a:ext cx="4572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baseline="0">
                <a:solidFill>
                  <a:srgbClr val="0000FF"/>
                </a:solidFill>
                <a:latin typeface="Tahoma" pitchFamily="34" charset="0"/>
              </a:rPr>
              <a:t>Used to estimate the value of </a:t>
            </a:r>
            <a:r>
              <a:rPr lang="en-US" altLang="en-US" b="1" i="1" baseline="0">
                <a:solidFill>
                  <a:srgbClr val="0000FF"/>
                </a:solidFill>
                <a:latin typeface="Tahoma" pitchFamily="34" charset="0"/>
              </a:rPr>
              <a:t>one</a:t>
            </a:r>
            <a:r>
              <a:rPr lang="en-US" altLang="en-US" baseline="0">
                <a:solidFill>
                  <a:srgbClr val="0000FF"/>
                </a:solidFill>
                <a:latin typeface="Tahoma" pitchFamily="34" charset="0"/>
              </a:rPr>
              <a:t> value of y (at given x)</a:t>
            </a:r>
          </a:p>
        </p:txBody>
      </p:sp>
      <p:sp>
        <p:nvSpPr>
          <p:cNvPr id="94219" name="Text Box 13"/>
          <p:cNvSpPr txBox="1">
            <a:spLocks noChangeArrowheads="1"/>
          </p:cNvSpPr>
          <p:nvPr/>
        </p:nvSpPr>
        <p:spPr bwMode="auto">
          <a:xfrm>
            <a:off x="4572000" y="3284538"/>
            <a:ext cx="4572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baseline="0">
                <a:solidFill>
                  <a:srgbClr val="FF0000"/>
                </a:solidFill>
                <a:latin typeface="Tahoma" pitchFamily="34" charset="0"/>
              </a:rPr>
              <a:t>Used to estimate the </a:t>
            </a:r>
            <a:r>
              <a:rPr lang="en-US" altLang="en-US" b="1" i="1" baseline="0">
                <a:solidFill>
                  <a:srgbClr val="FF0000"/>
                </a:solidFill>
                <a:latin typeface="Tahoma" pitchFamily="34" charset="0"/>
              </a:rPr>
              <a:t>mean value </a:t>
            </a:r>
            <a:r>
              <a:rPr lang="en-US" altLang="en-US" baseline="0">
                <a:solidFill>
                  <a:srgbClr val="FF0000"/>
                </a:solidFill>
                <a:latin typeface="Tahoma" pitchFamily="34" charset="0"/>
              </a:rPr>
              <a:t>of y (at given x)</a:t>
            </a:r>
          </a:p>
        </p:txBody>
      </p:sp>
      <p:sp>
        <p:nvSpPr>
          <p:cNvPr id="94220" name="Rectangle 15"/>
          <p:cNvSpPr>
            <a:spLocks noChangeArrowheads="1"/>
          </p:cNvSpPr>
          <p:nvPr/>
        </p:nvSpPr>
        <p:spPr bwMode="auto">
          <a:xfrm>
            <a:off x="179388" y="4221088"/>
            <a:ext cx="874395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just"/>
            <a:r>
              <a:rPr lang="en-US" altLang="en-US" sz="2200" baseline="0" dirty="0">
                <a:latin typeface="Trebuchet MS" panose="020B0603020202020204" pitchFamily="34" charset="0"/>
              </a:rPr>
              <a:t>The </a:t>
            </a:r>
            <a:r>
              <a:rPr lang="en-US" altLang="en-US" sz="2200" b="1" baseline="0" dirty="0">
                <a:solidFill>
                  <a:schemeClr val="tx2"/>
                </a:solidFill>
                <a:latin typeface="Trebuchet MS" panose="020B0603020202020204" pitchFamily="34" charset="0"/>
              </a:rPr>
              <a:t>confidence interval estimate</a:t>
            </a:r>
            <a:r>
              <a:rPr lang="en-US" altLang="en-US" sz="2200" baseline="0" dirty="0">
                <a:latin typeface="Trebuchet MS" panose="020B0603020202020204" pitchFamily="34" charset="0"/>
              </a:rPr>
              <a:t> of the expected value of y will be </a:t>
            </a:r>
            <a:r>
              <a:rPr lang="en-US" altLang="en-US" sz="2200" b="1" baseline="0" dirty="0">
                <a:solidFill>
                  <a:srgbClr val="00B050"/>
                </a:solidFill>
                <a:latin typeface="Trebuchet MS" panose="020B0603020202020204" pitchFamily="34" charset="0"/>
              </a:rPr>
              <a:t>narrower</a:t>
            </a:r>
            <a:r>
              <a:rPr lang="en-US" altLang="en-US" sz="2200" baseline="0" dirty="0">
                <a:latin typeface="Trebuchet MS" panose="020B0603020202020204" pitchFamily="34" charset="0"/>
              </a:rPr>
              <a:t> than the </a:t>
            </a:r>
            <a:r>
              <a:rPr lang="en-US" altLang="en-US" sz="2200" b="1" baseline="0" dirty="0">
                <a:solidFill>
                  <a:schemeClr val="tx2"/>
                </a:solidFill>
                <a:latin typeface="Trebuchet MS" panose="020B0603020202020204" pitchFamily="34" charset="0"/>
              </a:rPr>
              <a:t>prediction interval</a:t>
            </a:r>
            <a:r>
              <a:rPr lang="en-US" altLang="en-US" sz="2200" baseline="0" dirty="0">
                <a:latin typeface="Trebuchet MS" panose="020B0603020202020204" pitchFamily="34" charset="0"/>
              </a:rPr>
              <a:t> for the same given value of x and confidence level. This is because there is less error in estimating a mean value as opposed to predicting an individual value.</a:t>
            </a:r>
          </a:p>
        </p:txBody>
      </p:sp>
      <p:sp>
        <p:nvSpPr>
          <p:cNvPr id="94221" name="Line 16"/>
          <p:cNvSpPr>
            <a:spLocks noChangeShapeType="1"/>
          </p:cNvSpPr>
          <p:nvPr/>
        </p:nvSpPr>
        <p:spPr bwMode="auto">
          <a:xfrm rot="5400000" flipH="1">
            <a:off x="4572000" y="-422275"/>
            <a:ext cx="0" cy="91440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4222" name="Line 17"/>
          <p:cNvSpPr>
            <a:spLocks noChangeShapeType="1"/>
          </p:cNvSpPr>
          <p:nvPr/>
        </p:nvSpPr>
        <p:spPr bwMode="auto">
          <a:xfrm>
            <a:off x="4427538" y="836613"/>
            <a:ext cx="228600" cy="189706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4223" name="Line 18"/>
          <p:cNvSpPr>
            <a:spLocks noChangeShapeType="1"/>
          </p:cNvSpPr>
          <p:nvPr/>
        </p:nvSpPr>
        <p:spPr bwMode="auto">
          <a:xfrm flipH="1">
            <a:off x="4500563" y="2708275"/>
            <a:ext cx="155575" cy="140652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95288" y="188913"/>
            <a:ext cx="8077200" cy="609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AU"/>
            </a:defPPr>
            <a:lvl1pPr defTabSz="457200" eaLnBrk="1" hangingPunct="1">
              <a:defRPr sz="3200" cap="none" baseline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2pPr>
            <a:lvl3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3pPr>
            <a:lvl4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4pPr>
            <a:lvl5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9pPr>
          </a:lstStyle>
          <a:p>
            <a:r>
              <a:rPr lang="en-US" altLang="en-US" dirty="0"/>
              <a:t>Example 3 – Solution…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6874" y="1039415"/>
            <a:ext cx="80010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charset="0"/>
              <a:buNone/>
            </a:pPr>
            <a:r>
              <a:rPr lang="en-AU" sz="2400" b="1" baseline="0" dirty="0">
                <a:solidFill>
                  <a:schemeClr val="accent1"/>
                </a:solidFill>
                <a:latin typeface="Trebuchet MS" panose="020B0603020202020204" pitchFamily="34" charset="0"/>
              </a:rPr>
              <a:t>Using Excel (Data Analysis Plus)</a:t>
            </a:r>
          </a:p>
          <a:p>
            <a:pPr marL="0" indent="0" algn="just">
              <a:buFont typeface="Arial" charset="0"/>
              <a:buNone/>
            </a:pPr>
            <a:r>
              <a:rPr lang="en-AU" sz="2400" baseline="0" dirty="0">
                <a:latin typeface="Trebuchet MS" panose="020B0603020202020204" pitchFamily="34" charset="0"/>
              </a:rPr>
              <a:t>We can use </a:t>
            </a:r>
            <a:r>
              <a:rPr lang="en-AU" sz="2400" b="1" baseline="0" dirty="0">
                <a:latin typeface="Trebuchet MS" panose="020B0603020202020204" pitchFamily="34" charset="0"/>
              </a:rPr>
              <a:t>Data Analysis Plus </a:t>
            </a:r>
            <a:r>
              <a:rPr lang="en-AU" sz="2400" baseline="0" dirty="0">
                <a:latin typeface="Trebuchet MS" panose="020B0603020202020204" pitchFamily="34" charset="0"/>
              </a:rPr>
              <a:t>to obtain the prediction and confidence interval estimates.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2348880"/>
            <a:ext cx="6927375" cy="345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191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030556"/>
              </p:ext>
            </p:extLst>
          </p:nvPr>
        </p:nvGraphicFramePr>
        <p:xfrm>
          <a:off x="899592" y="2791966"/>
          <a:ext cx="5736400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1" name="Bitmap Image" r:id="rId4" imgW="4258269" imgH="1924319" progId="PBrush">
                  <p:embed/>
                </p:oleObj>
              </mc:Choice>
              <mc:Fallback>
                <p:oleObj name="Bitmap Image" r:id="rId4" imgW="4258269" imgH="1924319" progId="PBrush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791966"/>
                        <a:ext cx="5736400" cy="259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95288" y="188913"/>
            <a:ext cx="8077200" cy="609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AU"/>
            </a:defPPr>
            <a:lvl1pPr defTabSz="457200" eaLnBrk="1" hangingPunct="1">
              <a:defRPr sz="3200" cap="none" baseline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2pPr>
            <a:lvl3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3pPr>
            <a:lvl4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4pPr>
            <a:lvl5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9pPr>
          </a:lstStyle>
          <a:p>
            <a:r>
              <a:rPr lang="en-US" altLang="en-US" dirty="0"/>
              <a:t>Example 3 – Solution…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8312" y="1052513"/>
            <a:ext cx="8302625" cy="1728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AU" sz="2400" b="1" baseline="0" dirty="0">
                <a:solidFill>
                  <a:schemeClr val="accent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Using Excel (</a:t>
            </a:r>
            <a:r>
              <a:rPr lang="en-US" altLang="en-US" sz="2400" b="1" baseline="0" dirty="0">
                <a:solidFill>
                  <a:schemeClr val="accent1"/>
                </a:solidFill>
                <a:latin typeface="Trebuchet MS" panose="020B0603020202020204" pitchFamily="34" charset="0"/>
                <a:cs typeface="Arial" charset="0"/>
              </a:rPr>
              <a:t>Data Analysis Plus™)</a:t>
            </a:r>
            <a:endParaRPr lang="en-US" altLang="en-US" sz="2400" b="1" baseline="0" dirty="0">
              <a:solidFill>
                <a:schemeClr val="accent1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charset="0"/>
              <a:buNone/>
            </a:pPr>
            <a:r>
              <a:rPr lang="en-AU" sz="2400" baseline="0" dirty="0">
                <a:latin typeface="Trebuchet MS" panose="020B0603020202020204" pitchFamily="34" charset="0"/>
                <a:cs typeface="Arial" panose="020B0604020202020204" pitchFamily="34" charset="0"/>
              </a:rPr>
              <a:t>In the </a:t>
            </a:r>
            <a:r>
              <a:rPr lang="en-AU" sz="2400" b="1" baseline="0" dirty="0">
                <a:latin typeface="Trebuchet MS" panose="020B0603020202020204" pitchFamily="34" charset="0"/>
                <a:cs typeface="Arial" panose="020B0604020202020204" pitchFamily="34" charset="0"/>
              </a:rPr>
              <a:t>Data Analysis Plus </a:t>
            </a:r>
            <a:r>
              <a:rPr lang="en-AU" sz="2400" i="1" baseline="0" dirty="0">
                <a:latin typeface="Trebuchet MS" panose="020B0603020202020204" pitchFamily="34" charset="0"/>
                <a:cs typeface="Arial" panose="020B0604020202020204" pitchFamily="34" charset="0"/>
              </a:rPr>
              <a:t>dialogue box </a:t>
            </a:r>
            <a:r>
              <a:rPr lang="en-AU" sz="2400" baseline="0" dirty="0">
                <a:latin typeface="Trebuchet MS" panose="020B0603020202020204" pitchFamily="34" charset="0"/>
                <a:cs typeface="Arial" panose="020B0604020202020204" pitchFamily="34" charset="0"/>
              </a:rPr>
              <a:t>(shown below), enter the input and the output is presented in the next slide.</a:t>
            </a:r>
          </a:p>
          <a:p>
            <a:pPr marL="0" indent="0" algn="just">
              <a:buFontTx/>
              <a:buNone/>
            </a:pPr>
            <a:endParaRPr lang="en-US" altLang="en-US" sz="2400" baseline="0" dirty="0">
              <a:latin typeface="Trebuchet MS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5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772400" cy="588963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Introduction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052513"/>
            <a:ext cx="8208963" cy="4114800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When the problem objective is to </a:t>
            </a:r>
            <a:r>
              <a:rPr lang="en-US" altLang="en-US" sz="2400" b="1" i="1" dirty="0" err="1">
                <a:latin typeface="Trebuchet MS" panose="020B0603020202020204" pitchFamily="34" charset="0"/>
              </a:rPr>
              <a:t>analyse</a:t>
            </a:r>
            <a:r>
              <a:rPr lang="en-US" altLang="en-US" sz="2400" b="1" i="1" dirty="0">
                <a:latin typeface="Trebuchet MS" panose="020B0603020202020204" pitchFamily="34" charset="0"/>
              </a:rPr>
              <a:t> the relationship</a:t>
            </a:r>
            <a:r>
              <a:rPr lang="en-US" altLang="en-US" sz="2400" dirty="0">
                <a:latin typeface="Trebuchet MS" panose="020B0603020202020204" pitchFamily="34" charset="0"/>
              </a:rPr>
              <a:t> between numerical variables, </a:t>
            </a:r>
            <a:r>
              <a:rPr lang="en-US" alt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correlation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and </a:t>
            </a:r>
            <a:r>
              <a:rPr lang="en-US" altLang="en-US" sz="2400" b="1" i="1" dirty="0">
                <a:solidFill>
                  <a:srgbClr val="0000FF"/>
                </a:solidFill>
                <a:latin typeface="Trebuchet MS" panose="020B0603020202020204" pitchFamily="34" charset="0"/>
              </a:rPr>
              <a:t>regression analysis</a:t>
            </a:r>
            <a:r>
              <a:rPr lang="en-US" altLang="en-US" sz="2400" dirty="0">
                <a:latin typeface="Trebuchet MS" panose="020B0603020202020204" pitchFamily="34" charset="0"/>
              </a:rPr>
              <a:t> is the first tool we will study. We briefly covered correlation and regression analysis, when we discussed descriptive graphical and numerical techniques in Chapters 4 and 5. We now extend that analysis further in this and the next few chapters.</a:t>
            </a:r>
          </a:p>
          <a:p>
            <a:pPr marL="0" indent="0" algn="just">
              <a:spcAft>
                <a:spcPts val="1200"/>
              </a:spcAft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Regression analysis is used to predict the value of one variable (the </a:t>
            </a:r>
            <a:r>
              <a:rPr lang="en-US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dependent variable</a:t>
            </a:r>
            <a:r>
              <a:rPr lang="en-US" altLang="en-US" sz="2400" dirty="0">
                <a:latin typeface="Trebuchet MS" panose="020B0603020202020204" pitchFamily="34" charset="0"/>
              </a:rPr>
              <a:t>) on the basis of other variables (the </a:t>
            </a:r>
            <a:r>
              <a:rPr lang="en-US" altLang="en-US" sz="2400" b="1" i="1" dirty="0">
                <a:solidFill>
                  <a:srgbClr val="008000"/>
                </a:solidFill>
                <a:latin typeface="Trebuchet MS" panose="020B0603020202020204" pitchFamily="34" charset="0"/>
              </a:rPr>
              <a:t>independent variables</a:t>
            </a:r>
            <a:r>
              <a:rPr lang="en-US" altLang="en-US" sz="2400" dirty="0">
                <a:latin typeface="Trebuchet MS" panose="020B0603020202020204" pitchFamily="34" charset="0"/>
              </a:rPr>
              <a:t>).</a:t>
            </a:r>
          </a:p>
          <a:p>
            <a:pPr marL="0" indent="0" algn="just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Dependent variable: denoted </a:t>
            </a:r>
            <a:r>
              <a:rPr lang="en-US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Y</a:t>
            </a:r>
            <a:endParaRPr lang="en-US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  <a:p>
            <a:pPr marL="0" indent="0" algn="just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Independent variables: denoted </a:t>
            </a:r>
            <a:r>
              <a:rPr lang="en-US" altLang="en-US" sz="2400" b="1" dirty="0">
                <a:solidFill>
                  <a:srgbClr val="008000"/>
                </a:solidFill>
                <a:latin typeface="Trebuchet MS" panose="020B0603020202020204" pitchFamily="34" charset="0"/>
              </a:rPr>
              <a:t>X</a:t>
            </a:r>
            <a:r>
              <a:rPr lang="en-US" altLang="en-US" sz="2400" b="1" baseline="-25000" dirty="0">
                <a:solidFill>
                  <a:srgbClr val="008000"/>
                </a:solidFill>
                <a:latin typeface="Trebuchet MS" panose="020B0603020202020204" pitchFamily="34" charset="0"/>
              </a:rPr>
              <a:t>1</a:t>
            </a:r>
            <a:r>
              <a:rPr lang="en-US" altLang="en-US" sz="2400" b="1" dirty="0">
                <a:solidFill>
                  <a:srgbClr val="008000"/>
                </a:solidFill>
                <a:latin typeface="Trebuchet MS" panose="020B0603020202020204" pitchFamily="34" charset="0"/>
              </a:rPr>
              <a:t>, X</a:t>
            </a:r>
            <a:r>
              <a:rPr lang="en-US" altLang="en-US" sz="2400" b="1" baseline="-25000" dirty="0">
                <a:solidFill>
                  <a:srgbClr val="008000"/>
                </a:solidFill>
                <a:latin typeface="Trebuchet MS" panose="020B0603020202020204" pitchFamily="34" charset="0"/>
              </a:rPr>
              <a:t>2</a:t>
            </a:r>
            <a:r>
              <a:rPr lang="en-US" altLang="en-US" sz="2400" b="1" dirty="0">
                <a:solidFill>
                  <a:srgbClr val="008000"/>
                </a:solidFill>
                <a:latin typeface="Trebuchet MS" panose="020B0603020202020204" pitchFamily="34" charset="0"/>
              </a:rPr>
              <a:t>, …, </a:t>
            </a:r>
            <a:r>
              <a:rPr lang="en-US" altLang="en-US" sz="2400" b="1" dirty="0" err="1">
                <a:solidFill>
                  <a:srgbClr val="008000"/>
                </a:solidFill>
                <a:latin typeface="Trebuchet MS" panose="020B0603020202020204" pitchFamily="34" charset="0"/>
              </a:rPr>
              <a:t>X</a:t>
            </a:r>
            <a:r>
              <a:rPr lang="en-US" altLang="en-US" sz="2400" b="1" baseline="-250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k</a:t>
            </a:r>
            <a:endParaRPr lang="en-US" altLang="en-US" sz="2400" dirty="0">
              <a:latin typeface="Trebuchet MS" panose="020B0603020202020204" pitchFamily="34" charset="0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7772400" cy="588962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altLang="en-US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Intervals with Excel</a:t>
            </a:r>
          </a:p>
        </p:txBody>
      </p:sp>
      <p:sp>
        <p:nvSpPr>
          <p:cNvPr id="96260" name="AutoShape 4"/>
          <p:cNvSpPr>
            <a:spLocks noChangeArrowheads="1"/>
          </p:cNvSpPr>
          <p:nvPr/>
        </p:nvSpPr>
        <p:spPr bwMode="auto">
          <a:xfrm>
            <a:off x="6225480" y="548680"/>
            <a:ext cx="2667000" cy="381000"/>
          </a:xfrm>
          <a:prstGeom prst="roundRect">
            <a:avLst>
              <a:gd name="adj" fmla="val 50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b="1" baseline="0" dirty="0">
                <a:latin typeface="Tahoma" pitchFamily="34" charset="0"/>
              </a:rPr>
              <a:t>INTERPRET</a:t>
            </a:r>
          </a:p>
        </p:txBody>
      </p:sp>
      <p:sp>
        <p:nvSpPr>
          <p:cNvPr id="96261" name="Rectangle 6"/>
          <p:cNvSpPr>
            <a:spLocks noChangeArrowheads="1"/>
          </p:cNvSpPr>
          <p:nvPr/>
        </p:nvSpPr>
        <p:spPr bwMode="auto">
          <a:xfrm>
            <a:off x="4565848" y="3454455"/>
            <a:ext cx="4038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="1" baseline="0" dirty="0">
                <a:solidFill>
                  <a:srgbClr val="0000FF"/>
                </a:solidFill>
                <a:latin typeface="Tahoma" pitchFamily="34" charset="0"/>
              </a:rPr>
              <a:t>Prediction interval</a:t>
            </a:r>
            <a:endParaRPr lang="en-US" altLang="en-US" sz="1800" baseline="0" dirty="0">
              <a:latin typeface="Tahoma" pitchFamily="34" charset="0"/>
            </a:endParaRPr>
          </a:p>
        </p:txBody>
      </p:sp>
      <p:sp>
        <p:nvSpPr>
          <p:cNvPr id="96262" name="Rectangle 7"/>
          <p:cNvSpPr>
            <a:spLocks noChangeArrowheads="1"/>
          </p:cNvSpPr>
          <p:nvPr/>
        </p:nvSpPr>
        <p:spPr bwMode="auto">
          <a:xfrm>
            <a:off x="4565848" y="4103355"/>
            <a:ext cx="4038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="1" baseline="0">
                <a:solidFill>
                  <a:srgbClr val="FF0000"/>
                </a:solidFill>
                <a:latin typeface="Tahoma" pitchFamily="34" charset="0"/>
              </a:rPr>
              <a:t>Confidence interval estimator of the mean price</a:t>
            </a:r>
            <a:endParaRPr lang="en-US" altLang="en-US" sz="1800" baseline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96263" name="Rectangle 8"/>
          <p:cNvSpPr>
            <a:spLocks noChangeArrowheads="1"/>
          </p:cNvSpPr>
          <p:nvPr/>
        </p:nvSpPr>
        <p:spPr bwMode="auto">
          <a:xfrm>
            <a:off x="4565848" y="2806383"/>
            <a:ext cx="4038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="1" baseline="0" dirty="0">
                <a:solidFill>
                  <a:srgbClr val="008000"/>
                </a:solidFill>
                <a:latin typeface="Tahoma" pitchFamily="34" charset="0"/>
              </a:rPr>
              <a:t>Point prediction</a:t>
            </a:r>
            <a:endParaRPr lang="en-US" altLang="en-US" sz="1800" baseline="0" dirty="0">
              <a:solidFill>
                <a:srgbClr val="008000"/>
              </a:solidFill>
              <a:latin typeface="Tahoma" pitchFamily="34" charset="0"/>
            </a:endParaRP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702" y="1916832"/>
            <a:ext cx="349567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36874" y="1134987"/>
            <a:ext cx="8001000" cy="565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charset="0"/>
              <a:buNone/>
            </a:pPr>
            <a:r>
              <a:rPr lang="en-AU" sz="2400" b="1" baseline="0" dirty="0">
                <a:solidFill>
                  <a:schemeClr val="accent1"/>
                </a:solidFill>
                <a:latin typeface="Trebuchet MS" panose="020B0603020202020204" pitchFamily="34" charset="0"/>
              </a:rPr>
              <a:t>Using Excel (Data Analysis Plus): Output</a:t>
            </a:r>
          </a:p>
        </p:txBody>
      </p:sp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352606" cy="60007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lang="en-AU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17.</a:t>
            </a:r>
            <a:r>
              <a:rPr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6 Coefficient of correlation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004045"/>
            <a:ext cx="8289106" cy="4114800"/>
          </a:xfrm>
        </p:spPr>
        <p:txBody>
          <a:bodyPr/>
          <a:lstStyle/>
          <a:p>
            <a:pPr marL="0" indent="0" algn="just">
              <a:buFont typeface="Arial" pitchFamily="34" charset="0"/>
              <a:buNone/>
            </a:pPr>
            <a:r>
              <a:rPr lang="en-US" altLang="en-US" sz="2200" dirty="0">
                <a:latin typeface="Trebuchet MS" panose="020B0603020202020204" pitchFamily="34" charset="0"/>
              </a:rPr>
              <a:t>The coefficient of correlation is used to measure the strength of a linear association between two variables.</a:t>
            </a:r>
          </a:p>
          <a:p>
            <a:pPr marL="0" indent="0" algn="just">
              <a:buFont typeface="Arial" pitchFamily="34" charset="0"/>
              <a:buNone/>
            </a:pPr>
            <a:endParaRPr lang="en-US" altLang="en-US" sz="2200" dirty="0">
              <a:latin typeface="Trebuchet MS" panose="020B0603020202020204" pitchFamily="34" charset="0"/>
            </a:endParaRPr>
          </a:p>
          <a:p>
            <a:pPr marL="0" indent="0" algn="just">
              <a:buFont typeface="Arial" pitchFamily="34" charset="0"/>
              <a:buNone/>
            </a:pPr>
            <a:r>
              <a:rPr lang="en-US" altLang="en-US" sz="2200" dirty="0">
                <a:latin typeface="Trebuchet MS" panose="020B0603020202020204" pitchFamily="34" charset="0"/>
              </a:rPr>
              <a:t>The </a:t>
            </a:r>
            <a:r>
              <a:rPr lang="en-US" altLang="en-US" sz="2200" b="1" i="1" dirty="0">
                <a:solidFill>
                  <a:srgbClr val="0000FF"/>
                </a:solidFill>
                <a:latin typeface="Trebuchet MS" panose="020B0603020202020204" pitchFamily="34" charset="0"/>
              </a:rPr>
              <a:t>population</a:t>
            </a:r>
            <a:r>
              <a:rPr lang="en-US" altLang="en-US" sz="2200" dirty="0">
                <a:latin typeface="Trebuchet MS" panose="020B0603020202020204" pitchFamily="34" charset="0"/>
              </a:rPr>
              <a:t> coefficient of correlation is denoted </a:t>
            </a:r>
            <a:r>
              <a:rPr lang="en-US" altLang="en-US" sz="2200" dirty="0">
                <a:latin typeface="Trebuchet MS" panose="020B0603020202020204" pitchFamily="34" charset="0"/>
                <a:sym typeface="Symbol" pitchFamily="18" charset="2"/>
              </a:rPr>
              <a:t> </a:t>
            </a:r>
            <a:r>
              <a:rPr lang="en-US" altLang="en-US" sz="2200" dirty="0">
                <a:latin typeface="Trebuchet MS" panose="020B0603020202020204" pitchFamily="34" charset="0"/>
              </a:rPr>
              <a:t>(rho).</a:t>
            </a:r>
          </a:p>
          <a:p>
            <a:pPr marL="0" indent="0" algn="just">
              <a:buFont typeface="Arial" pitchFamily="34" charset="0"/>
              <a:buNone/>
            </a:pPr>
            <a:endParaRPr lang="en-US" altLang="en-US" sz="2200" dirty="0">
              <a:latin typeface="Trebuchet MS" panose="020B0603020202020204" pitchFamily="34" charset="0"/>
            </a:endParaRPr>
          </a:p>
          <a:p>
            <a:pPr marL="0" indent="0" algn="just">
              <a:buFont typeface="Arial" pitchFamily="34" charset="0"/>
              <a:buNone/>
            </a:pPr>
            <a:r>
              <a:rPr lang="en-US" altLang="en-US" sz="2200" dirty="0">
                <a:latin typeface="Trebuchet MS" panose="020B0603020202020204" pitchFamily="34" charset="0"/>
              </a:rPr>
              <a:t>The coefficient values range between –1 and 1.</a:t>
            </a:r>
          </a:p>
          <a:p>
            <a:pPr lvl="1" algn="just">
              <a:buFont typeface="Arial" pitchFamily="34" charset="0"/>
              <a:buChar char="•"/>
            </a:pPr>
            <a:endParaRPr lang="en-US" altLang="en-US" sz="2200" dirty="0">
              <a:latin typeface="Trebuchet MS" panose="020B0603020202020204" pitchFamily="34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altLang="en-US" sz="2200" dirty="0">
                <a:latin typeface="Trebuchet MS" panose="020B0603020202020204" pitchFamily="34" charset="0"/>
              </a:rPr>
              <a:t>If </a:t>
            </a:r>
            <a:r>
              <a:rPr lang="en-US" altLang="en-US" sz="2200" dirty="0">
                <a:latin typeface="Trebuchet MS" panose="020B0603020202020204" pitchFamily="34" charset="0"/>
                <a:sym typeface="Symbol" pitchFamily="18" charset="2"/>
              </a:rPr>
              <a:t></a:t>
            </a:r>
            <a:r>
              <a:rPr lang="en-US" altLang="en-US" sz="2200" dirty="0">
                <a:latin typeface="Trebuchet MS" panose="020B0603020202020204" pitchFamily="34" charset="0"/>
              </a:rPr>
              <a:t> = –1 (perfect negative linear association) or </a:t>
            </a:r>
            <a:r>
              <a:rPr lang="en-US" altLang="en-US" sz="2200" dirty="0">
                <a:latin typeface="Trebuchet MS" panose="020B0603020202020204" pitchFamily="34" charset="0"/>
                <a:sym typeface="Symbol" pitchFamily="18" charset="2"/>
              </a:rPr>
              <a:t></a:t>
            </a:r>
            <a:r>
              <a:rPr lang="en-US" altLang="en-US" sz="2200" dirty="0">
                <a:latin typeface="Trebuchet MS" panose="020B0603020202020204" pitchFamily="34" charset="0"/>
              </a:rPr>
              <a:t> = +1 (perfect positive linear association) every point falls on the regression line.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altLang="en-US" sz="2200" dirty="0">
                <a:latin typeface="Trebuchet MS" panose="020B0603020202020204" pitchFamily="34" charset="0"/>
              </a:rPr>
              <a:t>If </a:t>
            </a:r>
            <a:r>
              <a:rPr lang="en-US" altLang="en-US" sz="2200" dirty="0">
                <a:latin typeface="Trebuchet MS" panose="020B0603020202020204" pitchFamily="34" charset="0"/>
                <a:sym typeface="Symbol" pitchFamily="18" charset="2"/>
              </a:rPr>
              <a:t></a:t>
            </a:r>
            <a:r>
              <a:rPr lang="en-US" altLang="en-US" sz="2200" dirty="0">
                <a:latin typeface="Trebuchet MS" panose="020B0603020202020204" pitchFamily="34" charset="0"/>
              </a:rPr>
              <a:t> = 0 there is no linear association.</a:t>
            </a:r>
          </a:p>
          <a:p>
            <a:pPr marL="0" indent="0" algn="just">
              <a:buFont typeface="Arial" pitchFamily="34" charset="0"/>
              <a:buNone/>
            </a:pPr>
            <a:r>
              <a:rPr lang="en-US" altLang="en-US" sz="2200" dirty="0">
                <a:latin typeface="Trebuchet MS" panose="020B0603020202020204" pitchFamily="34" charset="0"/>
              </a:rPr>
              <a:t>The coefficient can be used to test for linear relationships between two variables.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7772400" cy="661987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altLang="en-US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Coefficient of correlation…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25538"/>
            <a:ext cx="8569325" cy="46799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We estimate its value from sample data with the </a:t>
            </a:r>
            <a:r>
              <a:rPr lang="en-US" altLang="en-US" sz="2400" b="1" i="1" dirty="0">
                <a:latin typeface="Trebuchet MS" panose="020B0603020202020204" pitchFamily="34" charset="0"/>
              </a:rPr>
              <a:t>sample coefficient of correlation</a:t>
            </a:r>
            <a:r>
              <a:rPr lang="en-US" altLang="en-US" sz="2400" dirty="0">
                <a:latin typeface="Trebuchet MS" panose="020B0603020202020204" pitchFamily="34" charset="0"/>
              </a:rPr>
              <a:t>:</a:t>
            </a:r>
          </a:p>
          <a:p>
            <a:pPr marL="0" indent="0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We can conduct a t-test hypothesis testing of the coefficient of correlation (</a:t>
            </a:r>
            <a:r>
              <a:rPr lang="en-US" altLang="en-US" sz="2400" dirty="0">
                <a:latin typeface="Trebuchet MS" panose="020B0603020202020204" pitchFamily="34" charset="0"/>
                <a:sym typeface="Symbol"/>
              </a:rPr>
              <a:t></a:t>
            </a:r>
            <a:r>
              <a:rPr lang="en-US" altLang="en-US" sz="2400" dirty="0">
                <a:latin typeface="Trebuchet MS" panose="020B0603020202020204" pitchFamily="34" charset="0"/>
              </a:rPr>
              <a:t>) to determine whether Y and X are linearly related.</a:t>
            </a:r>
          </a:p>
        </p:txBody>
      </p:sp>
      <p:pic>
        <p:nvPicPr>
          <p:cNvPr id="10035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133600"/>
            <a:ext cx="1270000" cy="9144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7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9906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Testing the coefficient of correlation</a:t>
            </a:r>
          </a:p>
        </p:txBody>
      </p:sp>
      <p:sp>
        <p:nvSpPr>
          <p:cNvPr id="102402" name="Rectangle 2"/>
          <p:cNvSpPr>
            <a:spLocks noGrp="1" noChangeArrowheads="1"/>
          </p:cNvSpPr>
          <p:nvPr>
            <p:ph idx="1"/>
          </p:nvPr>
        </p:nvSpPr>
        <p:spPr>
          <a:xfrm>
            <a:off x="467544" y="1371600"/>
            <a:ext cx="8496944" cy="3425552"/>
          </a:xfrm>
        </p:spPr>
        <p:txBody>
          <a:bodyPr/>
          <a:lstStyle/>
          <a:p>
            <a:pPr algn="just"/>
            <a:r>
              <a:rPr lang="en-US" altLang="en-US" sz="2400" dirty="0">
                <a:latin typeface="Trebuchet MS" panose="020B0603020202020204" pitchFamily="34" charset="0"/>
              </a:rPr>
              <a:t>When there is no linear relationship between two variables, </a:t>
            </a:r>
            <a:r>
              <a:rPr lang="en-US" altLang="en-US" sz="2400" dirty="0">
                <a:latin typeface="Trebuchet MS" panose="020B0603020202020204" pitchFamily="34" charset="0"/>
                <a:sym typeface="Symbol" pitchFamily="18" charset="2"/>
              </a:rPr>
              <a:t></a:t>
            </a:r>
            <a:r>
              <a:rPr lang="en-US" altLang="en-US" sz="2400" dirty="0">
                <a:latin typeface="Trebuchet MS" panose="020B0603020202020204" pitchFamily="34" charset="0"/>
              </a:rPr>
              <a:t> = 0.</a:t>
            </a:r>
          </a:p>
          <a:p>
            <a:pPr algn="just"/>
            <a:r>
              <a:rPr lang="en-US" altLang="en-US" sz="2400" dirty="0">
                <a:latin typeface="Trebuchet MS" panose="020B0603020202020204" pitchFamily="34" charset="0"/>
              </a:rPr>
              <a:t>The hypotheses are:</a:t>
            </a:r>
          </a:p>
          <a:p>
            <a:pPr marL="441325" lvl="2" indent="0" algn="just">
              <a:buFontTx/>
              <a:buNone/>
            </a:pPr>
            <a:r>
              <a:rPr lang="en-US" altLang="en-US" dirty="0">
                <a:latin typeface="Trebuchet MS" panose="020B0603020202020204" pitchFamily="34" charset="0"/>
              </a:rPr>
              <a:t>H</a:t>
            </a:r>
            <a:r>
              <a:rPr lang="en-US" altLang="en-US" baseline="-25000" dirty="0">
                <a:latin typeface="Trebuchet MS" panose="020B0603020202020204" pitchFamily="34" charset="0"/>
              </a:rPr>
              <a:t>0</a:t>
            </a:r>
            <a:r>
              <a:rPr lang="en-US" altLang="en-US" dirty="0">
                <a:latin typeface="Trebuchet MS" panose="020B0603020202020204" pitchFamily="34" charset="0"/>
              </a:rPr>
              <a:t>: </a:t>
            </a:r>
            <a:r>
              <a:rPr lang="en-US" altLang="en-US" dirty="0">
                <a:latin typeface="Trebuchet MS" panose="020B0603020202020204" pitchFamily="34" charset="0"/>
                <a:sym typeface="Symbol" pitchFamily="18" charset="2"/>
              </a:rPr>
              <a:t></a:t>
            </a:r>
            <a:r>
              <a:rPr lang="en-US" altLang="en-US" dirty="0">
                <a:latin typeface="Trebuchet MS" panose="020B0603020202020204" pitchFamily="34" charset="0"/>
              </a:rPr>
              <a:t> = 0 (no linear relationship)</a:t>
            </a:r>
          </a:p>
          <a:p>
            <a:pPr marL="441325" lvl="2" indent="0" algn="just">
              <a:buFontTx/>
              <a:buNone/>
            </a:pPr>
            <a:r>
              <a:rPr lang="en-US" altLang="en-US" dirty="0">
                <a:latin typeface="Trebuchet MS" panose="020B0603020202020204" pitchFamily="34" charset="0"/>
              </a:rPr>
              <a:t>H</a:t>
            </a:r>
            <a:r>
              <a:rPr lang="en-US" altLang="en-US" baseline="-25000" dirty="0">
                <a:latin typeface="Trebuchet MS" panose="020B0603020202020204" pitchFamily="34" charset="0"/>
              </a:rPr>
              <a:t>A</a:t>
            </a:r>
            <a:r>
              <a:rPr lang="en-US" altLang="en-US" dirty="0">
                <a:latin typeface="Trebuchet MS" panose="020B0603020202020204" pitchFamily="34" charset="0"/>
              </a:rPr>
              <a:t>: </a:t>
            </a:r>
            <a:r>
              <a:rPr lang="en-US" altLang="en-US" dirty="0">
                <a:latin typeface="Trebuchet MS" panose="020B0603020202020204" pitchFamily="34" charset="0"/>
                <a:sym typeface="Symbol" pitchFamily="18" charset="2"/>
              </a:rPr>
              <a:t> </a:t>
            </a:r>
            <a:r>
              <a:rPr lang="en-US" altLang="en-US" dirty="0">
                <a:latin typeface="Trebuchet MS" panose="020B0603020202020204" pitchFamily="34" charset="0"/>
              </a:rPr>
              <a:t> 0 (a linear relationship exists)</a:t>
            </a:r>
          </a:p>
          <a:p>
            <a:pPr algn="just"/>
            <a:r>
              <a:rPr lang="en-US" altLang="en-US" sz="2400" dirty="0">
                <a:latin typeface="Trebuchet MS" panose="020B0603020202020204" pitchFamily="34" charset="0"/>
              </a:rPr>
              <a:t>The test statistic is:</a:t>
            </a:r>
          </a:p>
        </p:txBody>
      </p:sp>
      <p:graphicFrame>
        <p:nvGraphicFramePr>
          <p:cNvPr id="1024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193933"/>
              </p:ext>
            </p:extLst>
          </p:nvPr>
        </p:nvGraphicFramePr>
        <p:xfrm>
          <a:off x="2195736" y="3933056"/>
          <a:ext cx="165576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1" name="Equation" r:id="rId4" imgW="837836" imgH="444307" progId="Equation.3">
                  <p:embed/>
                </p:oleObj>
              </mc:Choice>
              <mc:Fallback>
                <p:oleObj name="Equation" r:id="rId4" imgW="837836" imgH="444307" progId="Equation.3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933056"/>
                        <a:ext cx="1655762" cy="8763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8599" name="Text Box 7"/>
          <p:cNvSpPr txBox="1">
            <a:spLocks noChangeArrowheads="1"/>
          </p:cNvSpPr>
          <p:nvPr/>
        </p:nvSpPr>
        <p:spPr bwMode="auto">
          <a:xfrm>
            <a:off x="756170" y="4941168"/>
            <a:ext cx="7488238" cy="8318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baseline="0" dirty="0">
                <a:latin typeface="Arial Narrow" pitchFamily="34" charset="0"/>
              </a:rPr>
              <a:t>The statistic is student </a:t>
            </a:r>
            <a:r>
              <a:rPr lang="en-US" altLang="en-US" i="1" baseline="0" dirty="0">
                <a:latin typeface="Arial Narrow" pitchFamily="34" charset="0"/>
              </a:rPr>
              <a:t>t-</a:t>
            </a:r>
            <a:r>
              <a:rPr lang="en-US" altLang="en-US" baseline="0" dirty="0">
                <a:latin typeface="Arial Narrow" pitchFamily="34" charset="0"/>
              </a:rPr>
              <a:t>distributed with </a:t>
            </a:r>
            <a:r>
              <a:rPr lang="en-US" altLang="en-US" baseline="0" dirty="0" err="1">
                <a:latin typeface="Arial Narrow" pitchFamily="34" charset="0"/>
              </a:rPr>
              <a:t>d.f.</a:t>
            </a:r>
            <a:r>
              <a:rPr lang="en-US" altLang="en-US" baseline="0" dirty="0">
                <a:latin typeface="Arial Narrow" pitchFamily="34" charset="0"/>
              </a:rPr>
              <a:t> = n – 2, provided  the variables are bivariate normally distributed.</a:t>
            </a:r>
          </a:p>
        </p:txBody>
      </p:sp>
      <p:sp>
        <p:nvSpPr>
          <p:cNvPr id="19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599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8"/>
          <p:cNvSpPr>
            <a:spLocks noChangeArrowheads="1"/>
          </p:cNvSpPr>
          <p:nvPr/>
        </p:nvSpPr>
        <p:spPr bwMode="auto">
          <a:xfrm>
            <a:off x="611188" y="1124744"/>
            <a:ext cx="8064500" cy="4807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en-US" baseline="0" dirty="0">
                <a:latin typeface="Trebuchet MS" panose="020B0603020202020204" pitchFamily="34" charset="0"/>
              </a:rPr>
              <a:t>Test the coefficient of correlation to determine if a linear relationship exists in the data of Example 3 between the price and odometer reading (use </a:t>
            </a:r>
            <a:r>
              <a:rPr lang="en-US" altLang="en-US" baseline="0" dirty="0">
                <a:latin typeface="Trebuchet MS" panose="020B0603020202020204" pitchFamily="34" charset="0"/>
                <a:sym typeface="Symbol"/>
              </a:rPr>
              <a:t></a:t>
            </a:r>
            <a:r>
              <a:rPr lang="en-US" altLang="en-US" baseline="0" dirty="0">
                <a:latin typeface="Trebuchet MS" panose="020B0603020202020204" pitchFamily="34" charset="0"/>
              </a:rPr>
              <a:t>=0.05).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b="1" baseline="0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b="1" baseline="0" dirty="0">
                <a:solidFill>
                  <a:schemeClr val="accent2"/>
                </a:solidFill>
                <a:latin typeface="Trebuchet MS" panose="020B0603020202020204" pitchFamily="34" charset="0"/>
              </a:rPr>
              <a:t>Solution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b="1" baseline="0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1257300" algn="l"/>
              </a:tabLst>
            </a:pPr>
            <a:r>
              <a:rPr lang="en-US" altLang="en-US" baseline="0" dirty="0">
                <a:latin typeface="Trebuchet MS" panose="020B0603020202020204" pitchFamily="34" charset="0"/>
              </a:rPr>
              <a:t>We test	H</a:t>
            </a:r>
            <a:r>
              <a:rPr lang="en-US" altLang="en-US" dirty="0">
                <a:latin typeface="Trebuchet MS" panose="020B0603020202020204" pitchFamily="34" charset="0"/>
              </a:rPr>
              <a:t>0</a:t>
            </a:r>
            <a:r>
              <a:rPr lang="en-US" altLang="en-US" baseline="0" dirty="0">
                <a:latin typeface="Trebuchet MS" panose="020B0603020202020204" pitchFamily="34" charset="0"/>
              </a:rPr>
              <a:t>: </a:t>
            </a:r>
            <a:r>
              <a:rPr lang="en-US" altLang="en-US" baseline="0" dirty="0">
                <a:latin typeface="Trebuchet MS" panose="020B0603020202020204" pitchFamily="34" charset="0"/>
                <a:sym typeface="Symbol"/>
              </a:rPr>
              <a:t> </a:t>
            </a:r>
            <a:r>
              <a:rPr lang="en-US" altLang="en-US" baseline="0" dirty="0">
                <a:latin typeface="Trebuchet MS" panose="020B0603020202020204" pitchFamily="34" charset="0"/>
              </a:rPr>
              <a:t>= 0</a:t>
            </a:r>
          </a:p>
          <a:p>
            <a:pPr lvl="1">
              <a:lnSpc>
                <a:spcPct val="110000"/>
              </a:lnSpc>
              <a:buFontTx/>
              <a:buNone/>
              <a:tabLst>
                <a:tab pos="1257300" algn="l"/>
              </a:tabLst>
            </a:pPr>
            <a:r>
              <a:rPr lang="en-US" altLang="en-US" baseline="0" dirty="0">
                <a:latin typeface="Trebuchet MS" panose="020B0603020202020204" pitchFamily="34" charset="0"/>
              </a:rPr>
              <a:t>		H</a:t>
            </a:r>
            <a:r>
              <a:rPr lang="en-US" altLang="en-US" dirty="0">
                <a:latin typeface="Trebuchet MS" panose="020B0603020202020204" pitchFamily="34" charset="0"/>
              </a:rPr>
              <a:t>A</a:t>
            </a:r>
            <a:r>
              <a:rPr lang="en-US" altLang="en-US" baseline="0" dirty="0">
                <a:latin typeface="Trebuchet MS" panose="020B0603020202020204" pitchFamily="34" charset="0"/>
              </a:rPr>
              <a:t>: </a:t>
            </a:r>
            <a:r>
              <a:rPr lang="en-US" altLang="en-US" baseline="0" dirty="0">
                <a:latin typeface="Trebuchet MS" panose="020B0603020202020204" pitchFamily="34" charset="0"/>
                <a:sym typeface="Symbol"/>
              </a:rPr>
              <a:t></a:t>
            </a:r>
            <a:r>
              <a:rPr lang="en-US" altLang="en-US" baseline="0" dirty="0">
                <a:latin typeface="Trebuchet MS" panose="020B0603020202020204" pitchFamily="34" charset="0"/>
              </a:rPr>
              <a:t> </a:t>
            </a:r>
            <a:r>
              <a:rPr lang="en-US" altLang="en-US" baseline="0" dirty="0">
                <a:latin typeface="Trebuchet MS" panose="020B0603020202020204" pitchFamily="34" charset="0"/>
                <a:sym typeface="Symbol" pitchFamily="18" charset="2"/>
              </a:rPr>
              <a:t></a:t>
            </a:r>
            <a:r>
              <a:rPr lang="en-US" altLang="en-US" baseline="0" dirty="0">
                <a:latin typeface="Trebuchet MS" panose="020B0603020202020204" pitchFamily="34" charset="0"/>
              </a:rPr>
              <a:t> 0.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altLang="en-US" b="1" baseline="0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Test statistic</a:t>
            </a:r>
            <a:r>
              <a:rPr lang="en-US" altLang="en-US" baseline="0" dirty="0">
                <a:latin typeface="Trebuchet MS" panose="020B0603020202020204" pitchFamily="34" charset="0"/>
              </a:rPr>
              <a:t>:</a:t>
            </a:r>
            <a:endParaRPr lang="en-US" altLang="en-US" b="1" baseline="0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altLang="en-US" baseline="0" dirty="0">
              <a:latin typeface="Trebuchet MS" panose="020B0603020202020204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altLang="en-US" baseline="0" dirty="0">
              <a:latin typeface="Trebuchet MS" panose="020B0603020202020204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altLang="en-US" baseline="0" dirty="0">
              <a:latin typeface="Trebuchet MS" panose="020B0603020202020204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altLang="en-US" baseline="0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Level of significance</a:t>
            </a:r>
            <a:r>
              <a:rPr lang="en-US" altLang="en-US" baseline="0" dirty="0">
                <a:latin typeface="Trebuchet MS" panose="020B0603020202020204" pitchFamily="34" charset="0"/>
              </a:rPr>
              <a:t>: </a:t>
            </a:r>
            <a:r>
              <a:rPr lang="en-US" altLang="en-US" baseline="0" dirty="0">
                <a:latin typeface="Trebuchet MS" panose="020B0603020202020204" pitchFamily="34" charset="0"/>
                <a:sym typeface="Symbol"/>
              </a:rPr>
              <a:t></a:t>
            </a:r>
            <a:r>
              <a:rPr lang="en-US" altLang="en-US" baseline="0" dirty="0">
                <a:latin typeface="Trebuchet MS" panose="020B0603020202020204" pitchFamily="34" charset="0"/>
              </a:rPr>
              <a:t>=0.05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altLang="en-US" b="1" baseline="0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altLang="en-US" b="1" baseline="0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sp>
        <p:nvSpPr>
          <p:cNvPr id="104453" name="Rectangle 2"/>
          <p:cNvSpPr txBox="1">
            <a:spLocks noChangeArrowheads="1"/>
          </p:cNvSpPr>
          <p:nvPr/>
        </p:nvSpPr>
        <p:spPr bwMode="auto">
          <a:xfrm>
            <a:off x="539750" y="404664"/>
            <a:ext cx="8077200" cy="609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defTabSz="457200" eaLnBrk="1" hangingPunct="1">
              <a:defRPr lang="en-US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2pPr>
            <a:lvl3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3pPr>
            <a:lvl4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4pPr>
            <a:lvl5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9pPr>
          </a:lstStyle>
          <a:p>
            <a:r>
              <a:rPr lang="en-US" altLang="en-US" baseline="0" dirty="0"/>
              <a:t>Example 3…</a:t>
            </a:r>
          </a:p>
        </p:txBody>
      </p:sp>
      <p:graphicFrame>
        <p:nvGraphicFramePr>
          <p:cNvPr id="10445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459209"/>
              </p:ext>
            </p:extLst>
          </p:nvPr>
        </p:nvGraphicFramePr>
        <p:xfrm>
          <a:off x="2051720" y="4365104"/>
          <a:ext cx="2304255" cy="90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00" name="Equation" r:id="rId4" imgW="1078560" imgH="420480" progId="Equation.3">
                  <p:embed/>
                </p:oleObj>
              </mc:Choice>
              <mc:Fallback>
                <p:oleObj name="Equation" r:id="rId4" imgW="1078560" imgH="420480" progId="Equation.3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365104"/>
                        <a:ext cx="2304255" cy="903513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4452" name="Rectangle 8"/>
              <p:cNvSpPr>
                <a:spLocks noChangeArrowheads="1"/>
              </p:cNvSpPr>
              <p:nvPr/>
            </p:nvSpPr>
            <p:spPr bwMode="auto">
              <a:xfrm>
                <a:off x="611188" y="1429891"/>
                <a:ext cx="8190706" cy="4879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9pPr>
              </a:lstStyle>
              <a:p>
                <a:pPr algn="just">
                  <a:buFont typeface="Arial" pitchFamily="34" charset="0"/>
                  <a:buNone/>
                </a:pPr>
                <a:r>
                  <a:rPr lang="en-US" altLang="en-US" baseline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rebuchet MS" panose="020B0603020202020204" pitchFamily="34" charset="0"/>
                  </a:rPr>
                  <a:t>Decision rule</a:t>
                </a:r>
                <a:r>
                  <a:rPr lang="en-US" altLang="en-US" baseline="0" dirty="0">
                    <a:latin typeface="Trebuchet MS" panose="020B0603020202020204" pitchFamily="34" charset="0"/>
                  </a:rPr>
                  <a:t>:</a:t>
                </a:r>
              </a:p>
              <a:p>
                <a:pPr algn="just">
                  <a:buFont typeface="Arial" pitchFamily="34" charset="0"/>
                  <a:buNone/>
                </a:pPr>
                <a:r>
                  <a:rPr lang="en-US" altLang="en-US" baseline="0" dirty="0">
                    <a:latin typeface="Trebuchet MS" panose="020B0603020202020204" pitchFamily="34" charset="0"/>
                  </a:rPr>
                  <a:t>Reject H</a:t>
                </a:r>
                <a:r>
                  <a:rPr lang="en-US" altLang="en-US" dirty="0">
                    <a:latin typeface="Trebuchet MS" panose="020B0603020202020204" pitchFamily="34" charset="0"/>
                  </a:rPr>
                  <a:t>0</a:t>
                </a:r>
                <a:r>
                  <a:rPr lang="en-US" altLang="en-US" baseline="0" dirty="0">
                    <a:latin typeface="Trebuchet MS" panose="020B0603020202020204" pitchFamily="34" charset="0"/>
                  </a:rPr>
                  <a:t> if |t| &gt; t</a:t>
                </a:r>
                <a:r>
                  <a:rPr lang="en-US" altLang="en-US" dirty="0">
                    <a:latin typeface="Trebuchet MS" panose="020B0603020202020204" pitchFamily="34" charset="0"/>
                    <a:sym typeface="Symbol"/>
                  </a:rPr>
                  <a:t></a:t>
                </a:r>
                <a:r>
                  <a:rPr lang="en-US" altLang="en-US" dirty="0">
                    <a:latin typeface="Trebuchet MS" panose="020B0603020202020204" pitchFamily="34" charset="0"/>
                  </a:rPr>
                  <a:t>/2,n-2</a:t>
                </a:r>
                <a:r>
                  <a:rPr lang="en-US" altLang="en-US" baseline="0" dirty="0">
                    <a:latin typeface="Trebuchet MS" panose="020B0603020202020204" pitchFamily="34" charset="0"/>
                  </a:rPr>
                  <a:t> = t</a:t>
                </a:r>
                <a:r>
                  <a:rPr lang="en-US" altLang="en-US" dirty="0">
                    <a:latin typeface="Trebuchet MS" panose="020B0603020202020204" pitchFamily="34" charset="0"/>
                  </a:rPr>
                  <a:t>0.025,98</a:t>
                </a:r>
                <a:r>
                  <a:rPr lang="en-US" altLang="en-US" baseline="0" dirty="0">
                    <a:latin typeface="Trebuchet MS" panose="020B0603020202020204" pitchFamily="34" charset="0"/>
                  </a:rPr>
                  <a:t> = 1.984.</a:t>
                </a:r>
              </a:p>
              <a:p>
                <a:pPr algn="just">
                  <a:buFont typeface="Arial" pitchFamily="34" charset="0"/>
                  <a:buNone/>
                </a:pPr>
                <a:endParaRPr lang="en-US" altLang="en-US" b="1" baseline="0" dirty="0">
                  <a:solidFill>
                    <a:schemeClr val="accent2"/>
                  </a:solidFill>
                  <a:latin typeface="Trebuchet MS" panose="020B0603020202020204" pitchFamily="34" charset="0"/>
                </a:endParaRPr>
              </a:p>
              <a:p>
                <a:pPr algn="just">
                  <a:buFont typeface="Arial" pitchFamily="34" charset="0"/>
                  <a:buNone/>
                </a:pPr>
                <a:r>
                  <a:rPr lang="en-US" altLang="en-US" baseline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rebuchet MS" panose="020B0603020202020204" pitchFamily="34" charset="0"/>
                  </a:rPr>
                  <a:t>Value of the test statistic</a:t>
                </a:r>
                <a:r>
                  <a:rPr lang="en-US" altLang="en-US" baseline="0" dirty="0">
                    <a:latin typeface="Trebuchet MS" panose="020B0603020202020204" pitchFamily="34" charset="0"/>
                  </a:rPr>
                  <a:t>:</a:t>
                </a:r>
              </a:p>
              <a:p>
                <a:pPr algn="just">
                  <a:buFont typeface="Arial" pitchFamily="34" charset="0"/>
                  <a:buNone/>
                </a:pPr>
                <a:r>
                  <a:rPr lang="en-US" altLang="en-US" baseline="0" dirty="0">
                    <a:latin typeface="Trebuchet MS" panose="020B0603020202020204" pitchFamily="34" charset="0"/>
                  </a:rPr>
                  <a:t>Since R</a:t>
                </a:r>
                <a:r>
                  <a:rPr lang="en-US" altLang="en-US" baseline="30000" dirty="0">
                    <a:latin typeface="Trebuchet MS" panose="020B0603020202020204" pitchFamily="34" charset="0"/>
                  </a:rPr>
                  <a:t>2</a:t>
                </a:r>
                <a:r>
                  <a:rPr lang="en-US" altLang="en-US" baseline="0" dirty="0">
                    <a:latin typeface="Trebuchet MS" panose="020B0603020202020204" pitchFamily="34" charset="0"/>
                  </a:rPr>
                  <a:t> = 0.6533 (from the Excel output), we have r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i="1" baseline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altLang="en-US" b="0" i="1" baseline="0" smtClean="0">
                            <a:latin typeface="Cambria Math"/>
                          </a:rPr>
                          <m:t>0.6533</m:t>
                        </m:r>
                      </m:e>
                    </m:rad>
                  </m:oMath>
                </a14:m>
                <a:r>
                  <a:rPr lang="en-US" altLang="en-US" baseline="0" dirty="0">
                    <a:latin typeface="Trebuchet MS" panose="020B0603020202020204" pitchFamily="34" charset="0"/>
                  </a:rPr>
                  <a:t> = 0.8083 (or use the formula 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altLang="en-US" b="0" i="1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altLang="en-US" b="0" i="1" baseline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AU" altLang="en-US" b="0" i="1" baseline="0" smtClean="0">
                                <a:latin typeface="Cambria Math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i="1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altLang="en-US" b="0" i="1" baseline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AU" altLang="en-US" b="0" i="1" baseline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i="1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altLang="en-US" b="0" i="1" baseline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AU" altLang="en-US" b="0" i="1" baseline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en-US" baseline="0" dirty="0">
                    <a:latin typeface="Trebuchet MS" panose="020B0603020202020204" pitchFamily="34" charset="0"/>
                  </a:rPr>
                  <a:t>)</a:t>
                </a:r>
              </a:p>
              <a:p>
                <a:pPr algn="just">
                  <a:buFont typeface="Arial" pitchFamily="34" charset="0"/>
                  <a:buNone/>
                </a:pPr>
                <a:endParaRPr lang="en-US" altLang="en-US" baseline="0" dirty="0">
                  <a:latin typeface="Trebuchet MS" panose="020B0603020202020204" pitchFamily="34" charset="0"/>
                </a:endParaRPr>
              </a:p>
              <a:p>
                <a:pPr algn="just">
                  <a:buFont typeface="Arial" pitchFamily="34" charset="0"/>
                  <a:buNone/>
                </a:pPr>
                <a:endParaRPr lang="en-US" altLang="en-US" baseline="0" dirty="0">
                  <a:latin typeface="Trebuchet MS" panose="020B0603020202020204" pitchFamily="34" charset="0"/>
                </a:endParaRPr>
              </a:p>
              <a:p>
                <a:pPr algn="just">
                  <a:buFont typeface="Arial" pitchFamily="34" charset="0"/>
                  <a:buNone/>
                </a:pPr>
                <a:endParaRPr lang="en-US" altLang="en-US" baseline="0" dirty="0">
                  <a:latin typeface="Trebuchet MS" panose="020B0603020202020204" pitchFamily="34" charset="0"/>
                </a:endParaRPr>
              </a:p>
              <a:p>
                <a:pPr algn="just">
                  <a:buFont typeface="Arial" pitchFamily="34" charset="0"/>
                  <a:buNone/>
                </a:pPr>
                <a:endParaRPr lang="en-US" altLang="en-US" baseline="0" dirty="0">
                  <a:latin typeface="Trebuchet MS" panose="020B0603020202020204" pitchFamily="34" charset="0"/>
                </a:endParaRPr>
              </a:p>
              <a:p>
                <a:pPr algn="just">
                  <a:buFont typeface="Arial" pitchFamily="34" charset="0"/>
                  <a:buNone/>
                </a:pPr>
                <a:endParaRPr lang="en-US" altLang="en-US" baseline="0" dirty="0">
                  <a:latin typeface="Trebuchet MS" panose="020B0603020202020204" pitchFamily="34" charset="0"/>
                </a:endParaRPr>
              </a:p>
              <a:p>
                <a:pPr algn="just">
                  <a:buFont typeface="Arial" pitchFamily="34" charset="0"/>
                  <a:buNone/>
                </a:pPr>
                <a:endParaRPr lang="en-US" altLang="en-US" baseline="0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04452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188" y="1429891"/>
                <a:ext cx="8190706" cy="4879429"/>
              </a:xfrm>
              <a:prstGeom prst="rect">
                <a:avLst/>
              </a:prstGeom>
              <a:blipFill rotWithShape="1">
                <a:blip r:embed="rId4"/>
                <a:stretch>
                  <a:fillRect l="-1116" t="-1000" r="-11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453" name="Rectangle 2"/>
          <p:cNvSpPr txBox="1">
            <a:spLocks noChangeArrowheads="1"/>
          </p:cNvSpPr>
          <p:nvPr/>
        </p:nvSpPr>
        <p:spPr bwMode="auto">
          <a:xfrm>
            <a:off x="539750" y="609600"/>
            <a:ext cx="8077200" cy="609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defTabSz="457200" eaLnBrk="1" hangingPunct="1">
              <a:defRPr lang="en-US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2pPr>
            <a:lvl3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3pPr>
            <a:lvl4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4pPr>
            <a:lvl5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9pPr>
          </a:lstStyle>
          <a:p>
            <a:r>
              <a:rPr lang="en-US" altLang="en-US" baseline="0" dirty="0"/>
              <a:t>Example 3 – Solution…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324827"/>
              </p:ext>
            </p:extLst>
          </p:nvPr>
        </p:nvGraphicFramePr>
        <p:xfrm>
          <a:off x="1259632" y="4005064"/>
          <a:ext cx="704056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05" name="Equation" r:id="rId5" imgW="2908080" imgH="469800" progId="Equation.3">
                  <p:embed/>
                </p:oleObj>
              </mc:Choice>
              <mc:Fallback>
                <p:oleObj name="Equation" r:id="rId5" imgW="2908080" imgH="4698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005064"/>
                        <a:ext cx="7040563" cy="102235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5937448" y="762000"/>
            <a:ext cx="2667000" cy="381000"/>
          </a:xfrm>
          <a:prstGeom prst="roundRect">
            <a:avLst>
              <a:gd name="adj" fmla="val 50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b="1" baseline="0">
                <a:latin typeface="Tahoma" pitchFamily="34" charset="0"/>
              </a:rPr>
              <a:t>COMPUTE</a:t>
            </a:r>
          </a:p>
        </p:txBody>
      </p:sp>
    </p:spTree>
    <p:extLst>
      <p:ext uri="{BB962C8B-B14F-4D97-AF65-F5344CB8AC3E}">
        <p14:creationId xmlns:p14="http://schemas.microsoft.com/office/powerpoint/2010/main" val="33188890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8"/>
          <p:cNvSpPr>
            <a:spLocks noChangeArrowheads="1"/>
          </p:cNvSpPr>
          <p:nvPr/>
        </p:nvSpPr>
        <p:spPr bwMode="auto">
          <a:xfrm>
            <a:off x="611188" y="1628800"/>
            <a:ext cx="8190706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just"/>
            <a:r>
              <a:rPr lang="en-US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ea typeface="ＭＳ Ｐゴシック" charset="0"/>
                <a:cs typeface="ＭＳ Ｐゴシック" charset="0"/>
              </a:rPr>
              <a:t>Conclusion</a:t>
            </a:r>
            <a:r>
              <a:rPr lang="en-US" baseline="0" dirty="0">
                <a:latin typeface="Trebuchet MS" panose="020B0603020202020204" pitchFamily="34" charset="0"/>
                <a:ea typeface="ＭＳ Ｐゴシック" charset="0"/>
                <a:cs typeface="ＭＳ Ｐゴシック" charset="0"/>
              </a:rPr>
              <a:t>: Since t = -13.59 &lt; -1.984, reject H</a:t>
            </a:r>
            <a:r>
              <a:rPr lang="en-US" dirty="0">
                <a:latin typeface="Trebuchet MS" panose="020B0603020202020204" pitchFamily="34" charset="0"/>
                <a:ea typeface="ＭＳ Ｐゴシック" charset="0"/>
                <a:cs typeface="ＭＳ Ｐゴシック" charset="0"/>
              </a:rPr>
              <a:t>0</a:t>
            </a:r>
            <a:r>
              <a:rPr lang="en-US" baseline="0" dirty="0">
                <a:latin typeface="Trebuchet MS" panose="020B0603020202020204" pitchFamily="34" charset="0"/>
                <a:ea typeface="ＭＳ Ｐゴシック" charset="0"/>
                <a:cs typeface="ＭＳ Ｐゴシック" charset="0"/>
              </a:rPr>
              <a:t>. </a:t>
            </a:r>
          </a:p>
          <a:p>
            <a:pPr algn="just"/>
            <a:endParaRPr lang="en-US" baseline="0" dirty="0">
              <a:latin typeface="Trebuchet MS" panose="020B0603020202020204" pitchFamily="34" charset="0"/>
              <a:ea typeface="ＭＳ Ｐゴシック" charset="0"/>
              <a:cs typeface="ＭＳ Ｐゴシック" charset="0"/>
            </a:endParaRPr>
          </a:p>
          <a:p>
            <a:pPr algn="just"/>
            <a:r>
              <a:rPr lang="en-US" baseline="0" dirty="0">
                <a:latin typeface="Trebuchet MS" panose="020B0603020202020204" pitchFamily="34" charset="0"/>
                <a:ea typeface="ＭＳ Ｐゴシック" charset="0"/>
                <a:cs typeface="ＭＳ Ｐゴシック" charset="0"/>
              </a:rPr>
              <a:t>Therefore, there is sufficient evidence at the 5% level to infer that there is a linear relationship between the price and the odometer reading. </a:t>
            </a:r>
          </a:p>
          <a:p>
            <a:pPr algn="just">
              <a:buFont typeface="Arial" pitchFamily="34" charset="0"/>
              <a:buNone/>
            </a:pPr>
            <a:endParaRPr lang="en-US" altLang="en-US" baseline="0" dirty="0">
              <a:latin typeface="Trebuchet MS" panose="020B0603020202020204" pitchFamily="34" charset="0"/>
            </a:endParaRPr>
          </a:p>
          <a:p>
            <a:pPr algn="just">
              <a:buFont typeface="Arial" pitchFamily="34" charset="0"/>
              <a:buNone/>
            </a:pPr>
            <a:endParaRPr lang="en-US" altLang="en-US" baseline="0" dirty="0">
              <a:latin typeface="Trebuchet MS" panose="020B0603020202020204" pitchFamily="34" charset="0"/>
            </a:endParaRPr>
          </a:p>
          <a:p>
            <a:pPr algn="just">
              <a:buFont typeface="Arial" pitchFamily="34" charset="0"/>
              <a:buNone/>
            </a:pPr>
            <a:endParaRPr lang="en-US" altLang="en-US" baseline="0" dirty="0">
              <a:latin typeface="Trebuchet MS" panose="020B0603020202020204" pitchFamily="34" charset="0"/>
            </a:endParaRPr>
          </a:p>
          <a:p>
            <a:pPr algn="just">
              <a:buFont typeface="Arial" pitchFamily="34" charset="0"/>
              <a:buNone/>
            </a:pPr>
            <a:endParaRPr lang="en-US" altLang="en-US" baseline="0" dirty="0">
              <a:latin typeface="Trebuchet MS" panose="020B0603020202020204" pitchFamily="34" charset="0"/>
            </a:endParaRPr>
          </a:p>
          <a:p>
            <a:pPr algn="just">
              <a:buFont typeface="Arial" pitchFamily="34" charset="0"/>
              <a:buNone/>
            </a:pPr>
            <a:endParaRPr lang="en-US" altLang="en-US" baseline="0" dirty="0">
              <a:latin typeface="Trebuchet MS" panose="020B0603020202020204" pitchFamily="34" charset="0"/>
            </a:endParaRPr>
          </a:p>
          <a:p>
            <a:pPr algn="just">
              <a:buFont typeface="Arial" pitchFamily="34" charset="0"/>
              <a:buNone/>
            </a:pPr>
            <a:endParaRPr lang="en-US" altLang="en-US" baseline="0" dirty="0">
              <a:latin typeface="Trebuchet MS" panose="020B0603020202020204" pitchFamily="34" charset="0"/>
            </a:endParaRPr>
          </a:p>
          <a:p>
            <a:pPr algn="just">
              <a:buFont typeface="Arial" pitchFamily="34" charset="0"/>
              <a:buNone/>
            </a:pPr>
            <a:endParaRPr lang="en-US" altLang="en-US" baseline="0" dirty="0">
              <a:latin typeface="Trebuchet MS" panose="020B0603020202020204" pitchFamily="34" charset="0"/>
            </a:endParaRPr>
          </a:p>
        </p:txBody>
      </p:sp>
      <p:sp>
        <p:nvSpPr>
          <p:cNvPr id="104453" name="Rectangle 2"/>
          <p:cNvSpPr txBox="1">
            <a:spLocks noChangeArrowheads="1"/>
          </p:cNvSpPr>
          <p:nvPr/>
        </p:nvSpPr>
        <p:spPr bwMode="auto">
          <a:xfrm>
            <a:off x="539750" y="476672"/>
            <a:ext cx="8077200" cy="609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defTabSz="457200" eaLnBrk="1" hangingPunct="1">
              <a:defRPr lang="en-US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2pPr>
            <a:lvl3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3pPr>
            <a:lvl4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4pPr>
            <a:lvl5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9pPr>
          </a:lstStyle>
          <a:p>
            <a:r>
              <a:rPr lang="en-US" altLang="en-US" baseline="0" dirty="0"/>
              <a:t>Example 3 – Solution…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6228184" y="590972"/>
            <a:ext cx="2667000" cy="381000"/>
          </a:xfrm>
          <a:prstGeom prst="roundRect">
            <a:avLst>
              <a:gd name="adj" fmla="val 50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b="1" baseline="0" dirty="0">
                <a:latin typeface="Tahoma" pitchFamily="34" charset="0"/>
              </a:rPr>
              <a:t>INTERPRET</a:t>
            </a:r>
          </a:p>
        </p:txBody>
      </p:sp>
    </p:spTree>
    <p:extLst>
      <p:ext uri="{BB962C8B-B14F-4D97-AF65-F5344CB8AC3E}">
        <p14:creationId xmlns:p14="http://schemas.microsoft.com/office/powerpoint/2010/main" val="21401011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9426" y="1039416"/>
            <a:ext cx="80010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charset="0"/>
              <a:buNone/>
            </a:pPr>
            <a:r>
              <a:rPr lang="en-AU" sz="2400" b="1" baseline="0" dirty="0">
                <a:solidFill>
                  <a:schemeClr val="accent1"/>
                </a:solidFill>
                <a:latin typeface="Trebuchet MS" panose="020B0603020202020204" pitchFamily="34" charset="0"/>
              </a:rPr>
              <a:t>Using Excel (Data Analysis Plus)</a:t>
            </a:r>
          </a:p>
          <a:p>
            <a:pPr marL="0" indent="0" algn="just">
              <a:buFont typeface="Arial" charset="0"/>
              <a:buNone/>
            </a:pPr>
            <a:r>
              <a:rPr lang="en-AU" sz="2400" baseline="0" dirty="0">
                <a:latin typeface="Trebuchet MS" panose="020B0603020202020204" pitchFamily="34" charset="0"/>
              </a:rPr>
              <a:t>We can use </a:t>
            </a:r>
            <a:r>
              <a:rPr lang="en-AU" sz="2400" b="1" baseline="0" dirty="0">
                <a:latin typeface="Trebuchet MS" panose="020B0603020202020204" pitchFamily="34" charset="0"/>
              </a:rPr>
              <a:t>Data Analysis Plus </a:t>
            </a:r>
            <a:r>
              <a:rPr lang="en-AU" sz="2400" baseline="0" dirty="0">
                <a:latin typeface="Trebuchet MS" panose="020B0603020202020204" pitchFamily="34" charset="0"/>
              </a:rPr>
              <a:t>based on the large sample test.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155575"/>
            <a:ext cx="8077200" cy="609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AU"/>
            </a:defPPr>
            <a:lvl1pPr defTabSz="457200" eaLnBrk="1" hangingPunct="1">
              <a:defRPr sz="3200" cap="none" baseline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2pPr>
            <a:lvl3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3pPr>
            <a:lvl4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4pPr>
            <a:lvl5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9pPr>
          </a:lstStyle>
          <a:p>
            <a:r>
              <a:rPr lang="en-US" altLang="en-US" dirty="0"/>
              <a:t>Example 3 - Solution…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51489"/>
            <a:ext cx="7092280" cy="315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867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007108"/>
              </p:ext>
            </p:extLst>
          </p:nvPr>
        </p:nvGraphicFramePr>
        <p:xfrm>
          <a:off x="1403648" y="2924944"/>
          <a:ext cx="5195236" cy="2036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47" name="Bitmap Image" r:id="rId3" imgW="4277322" imgH="1676634" progId="PBrush">
                  <p:embed/>
                </p:oleObj>
              </mc:Choice>
              <mc:Fallback>
                <p:oleObj name="Bitmap Image" r:id="rId3" imgW="4277322" imgH="1676634" progId="PBrush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924944"/>
                        <a:ext cx="5195236" cy="2036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155575"/>
            <a:ext cx="8077200" cy="609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AU"/>
            </a:defPPr>
            <a:lvl1pPr defTabSz="457200" eaLnBrk="1" hangingPunct="1">
              <a:defRPr sz="3200" cap="none" baseline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2pPr>
            <a:lvl3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3pPr>
            <a:lvl4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4pPr>
            <a:lvl5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9pPr>
          </a:lstStyle>
          <a:p>
            <a:r>
              <a:rPr lang="en-US" altLang="en-US" dirty="0"/>
              <a:t>Example 3 - Solution…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8312" y="1052513"/>
            <a:ext cx="8302625" cy="1728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AU" sz="2400" b="1" baseline="0" dirty="0">
                <a:solidFill>
                  <a:schemeClr val="accent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Using Excel (</a:t>
            </a:r>
            <a:r>
              <a:rPr lang="en-US" altLang="en-US" sz="2400" b="1" baseline="0" dirty="0">
                <a:solidFill>
                  <a:schemeClr val="accent1"/>
                </a:solidFill>
                <a:latin typeface="Trebuchet MS" panose="020B0603020202020204" pitchFamily="34" charset="0"/>
                <a:cs typeface="Arial" charset="0"/>
              </a:rPr>
              <a:t>Data Analysis Plus™)</a:t>
            </a:r>
            <a:endParaRPr lang="en-US" altLang="en-US" sz="2400" b="1" baseline="0" dirty="0">
              <a:solidFill>
                <a:schemeClr val="accent1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charset="0"/>
              <a:buNone/>
            </a:pPr>
            <a:r>
              <a:rPr lang="en-AU" sz="2400" baseline="0" dirty="0">
                <a:latin typeface="Trebuchet MS" panose="020B0603020202020204" pitchFamily="34" charset="0"/>
                <a:cs typeface="Arial" panose="020B0604020202020204" pitchFamily="34" charset="0"/>
              </a:rPr>
              <a:t>In the </a:t>
            </a:r>
            <a:r>
              <a:rPr lang="en-AU" sz="2400" b="1" baseline="0" dirty="0">
                <a:latin typeface="Trebuchet MS" panose="020B0603020202020204" pitchFamily="34" charset="0"/>
                <a:cs typeface="Arial" panose="020B0604020202020204" pitchFamily="34" charset="0"/>
              </a:rPr>
              <a:t>Data Analysis Plus </a:t>
            </a:r>
            <a:r>
              <a:rPr lang="en-AU" sz="2400" i="1" baseline="0" dirty="0">
                <a:latin typeface="Trebuchet MS" panose="020B0603020202020204" pitchFamily="34" charset="0"/>
                <a:cs typeface="Arial" panose="020B0604020202020204" pitchFamily="34" charset="0"/>
              </a:rPr>
              <a:t>dialogue box </a:t>
            </a:r>
            <a:r>
              <a:rPr lang="en-AU" sz="2400" baseline="0" dirty="0">
                <a:latin typeface="Trebuchet MS" panose="020B0603020202020204" pitchFamily="34" charset="0"/>
                <a:cs typeface="Arial" panose="020B0604020202020204" pitchFamily="34" charset="0"/>
              </a:rPr>
              <a:t>(shown below), enter the input and the output is presented in the next slide.</a:t>
            </a:r>
          </a:p>
          <a:p>
            <a:pPr marL="0" indent="0" algn="just">
              <a:buFontTx/>
              <a:buNone/>
            </a:pPr>
            <a:endParaRPr lang="en-US" altLang="en-US" sz="2400" baseline="0" dirty="0"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2693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7772400" cy="59055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altLang="en-US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Example 3 - Using the Computer…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52513"/>
            <a:ext cx="8064500" cy="4114800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We can also use Excel &gt; Add-Ins &gt; </a:t>
            </a:r>
            <a:r>
              <a:rPr lang="en-US" altLang="en-US" sz="2400" i="1" dirty="0">
                <a:latin typeface="Trebuchet MS" panose="020B0603020202020204" pitchFamily="34" charset="0"/>
              </a:rPr>
              <a:t>Data Analysis Plus </a:t>
            </a:r>
            <a:r>
              <a:rPr lang="en-US" altLang="en-US" sz="2400" dirty="0">
                <a:latin typeface="Trebuchet MS" panose="020B0603020202020204" pitchFamily="34" charset="0"/>
              </a:rPr>
              <a:t>and the </a:t>
            </a:r>
            <a:r>
              <a:rPr lang="en-US" altLang="en-US" sz="2400" b="1" dirty="0">
                <a:solidFill>
                  <a:srgbClr val="0000FF"/>
                </a:solidFill>
                <a:latin typeface="Trebuchet MS" panose="020B0603020202020204" pitchFamily="34" charset="0"/>
              </a:rPr>
              <a:t>Correlation (Pearson)</a:t>
            </a:r>
            <a:r>
              <a:rPr lang="en-US" altLang="en-US" sz="2400" dirty="0">
                <a:latin typeface="Trebuchet MS" panose="020B0603020202020204" pitchFamily="34" charset="0"/>
              </a:rPr>
              <a:t> tool to get this output:</a:t>
            </a:r>
          </a:p>
          <a:p>
            <a:pPr marL="0" indent="0" algn="just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Again, we reject the null hypothesis (that there is no linear correlation) in </a:t>
            </a:r>
            <a:r>
              <a:rPr lang="en-US" altLang="en-US" sz="2400" dirty="0" err="1">
                <a:latin typeface="Trebuchet MS" panose="020B0603020202020204" pitchFamily="34" charset="0"/>
              </a:rPr>
              <a:t>favour</a:t>
            </a:r>
            <a:r>
              <a:rPr lang="en-US" altLang="en-US" sz="2400" dirty="0">
                <a:latin typeface="Trebuchet MS" panose="020B0603020202020204" pitchFamily="34" charset="0"/>
              </a:rPr>
              <a:t> of the alternative hypothesis (that our two variables are in fact related in a linear fashion).</a:t>
            </a:r>
          </a:p>
        </p:txBody>
      </p:sp>
      <p:sp>
        <p:nvSpPr>
          <p:cNvPr id="108548" name="AutoShape 4"/>
          <p:cNvSpPr>
            <a:spLocks noChangeArrowheads="1"/>
          </p:cNvSpPr>
          <p:nvPr/>
        </p:nvSpPr>
        <p:spPr bwMode="auto">
          <a:xfrm>
            <a:off x="6452528" y="492248"/>
            <a:ext cx="2667000" cy="381000"/>
          </a:xfrm>
          <a:prstGeom prst="roundRect">
            <a:avLst>
              <a:gd name="adj" fmla="val 50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b="1" baseline="0" dirty="0">
                <a:latin typeface="Tahoma" pitchFamily="34" charset="0"/>
              </a:rPr>
              <a:t>COMPUTE</a:t>
            </a:r>
          </a:p>
        </p:txBody>
      </p:sp>
      <p:pic>
        <p:nvPicPr>
          <p:cNvPr id="10854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2" t="11610"/>
          <a:stretch>
            <a:fillRect/>
          </a:stretch>
        </p:blipFill>
        <p:spPr bwMode="auto">
          <a:xfrm>
            <a:off x="684213" y="2196802"/>
            <a:ext cx="3709987" cy="21558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5029200" y="3819227"/>
            <a:ext cx="9286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aseline="0">
                <a:solidFill>
                  <a:srgbClr val="0000FF"/>
                </a:solidFill>
                <a:latin typeface="Tahoma" pitchFamily="34" charset="0"/>
              </a:rPr>
              <a:t>p-value</a:t>
            </a:r>
          </a:p>
        </p:txBody>
      </p:sp>
      <p:sp>
        <p:nvSpPr>
          <p:cNvPr id="108551" name="Line 7"/>
          <p:cNvSpPr>
            <a:spLocks noChangeShapeType="1"/>
          </p:cNvSpPr>
          <p:nvPr/>
        </p:nvSpPr>
        <p:spPr bwMode="auto">
          <a:xfrm flipH="1">
            <a:off x="4419600" y="4022427"/>
            <a:ext cx="6096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6781800" y="4124027"/>
            <a:ext cx="10556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aseline="0">
                <a:solidFill>
                  <a:srgbClr val="FF0000"/>
                </a:solidFill>
                <a:latin typeface="Tahoma" pitchFamily="34" charset="0"/>
              </a:rPr>
              <a:t>compare</a:t>
            </a:r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 flipH="1" flipV="1">
            <a:off x="4406900" y="3260427"/>
            <a:ext cx="2374900" cy="1092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8554" name="Line 10"/>
          <p:cNvSpPr>
            <a:spLocks noChangeShapeType="1"/>
          </p:cNvSpPr>
          <p:nvPr/>
        </p:nvSpPr>
        <p:spPr bwMode="auto">
          <a:xfrm flipH="1" flipV="1">
            <a:off x="4419600" y="4276427"/>
            <a:ext cx="2362200" cy="76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4724400" y="1988840"/>
            <a:ext cx="4246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just"/>
            <a:r>
              <a:rPr lang="en-US" altLang="en-US" sz="1800" baseline="0">
                <a:solidFill>
                  <a:srgbClr val="008000"/>
                </a:solidFill>
                <a:latin typeface="Tahoma" pitchFamily="34" charset="0"/>
              </a:rPr>
              <a:t>We can also perform a one-tail test for positive or negative linear relationships</a:t>
            </a:r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772400" cy="51752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altLang="en-US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Correlation analysis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052736"/>
            <a:ext cx="8135937" cy="4114800"/>
          </a:xfrm>
        </p:spPr>
        <p:txBody>
          <a:bodyPr/>
          <a:lstStyle/>
          <a:p>
            <a:pPr marL="0" indent="0" algn="just">
              <a:spcAft>
                <a:spcPts val="1800"/>
              </a:spcAft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If we are interested </a:t>
            </a:r>
            <a:r>
              <a:rPr lang="en-US" altLang="en-US" sz="2400" b="1" i="1" dirty="0">
                <a:latin typeface="Trebuchet MS" panose="020B0603020202020204" pitchFamily="34" charset="0"/>
              </a:rPr>
              <a:t>only</a:t>
            </a:r>
            <a:r>
              <a:rPr lang="en-US" altLang="en-US" sz="2400" dirty="0">
                <a:latin typeface="Trebuchet MS" panose="020B0603020202020204" pitchFamily="34" charset="0"/>
              </a:rPr>
              <a:t> in determining whether a relationship </a:t>
            </a:r>
            <a:r>
              <a:rPr lang="en-US" altLang="en-US" sz="2400" b="1" i="1" u="sng" dirty="0">
                <a:latin typeface="Trebuchet MS" panose="020B0603020202020204" pitchFamily="34" charset="0"/>
              </a:rPr>
              <a:t>exists</a:t>
            </a:r>
            <a:r>
              <a:rPr lang="en-US" altLang="en-US" sz="2400" dirty="0">
                <a:latin typeface="Trebuchet MS" panose="020B0603020202020204" pitchFamily="34" charset="0"/>
              </a:rPr>
              <a:t>, we employ </a:t>
            </a:r>
            <a:r>
              <a:rPr lang="en-US" altLang="en-US" sz="2400" b="1" i="1" dirty="0">
                <a:solidFill>
                  <a:srgbClr val="0000FF"/>
                </a:solidFill>
                <a:latin typeface="Trebuchet MS" panose="020B0603020202020204" pitchFamily="34" charset="0"/>
              </a:rPr>
              <a:t>correlation analysis</a:t>
            </a:r>
            <a:r>
              <a:rPr lang="en-US" altLang="en-US" sz="2400" dirty="0">
                <a:latin typeface="Trebuchet MS" panose="020B0603020202020204" pitchFamily="34" charset="0"/>
              </a:rPr>
              <a:t>, a technique introduced earlier.</a:t>
            </a:r>
          </a:p>
          <a:p>
            <a:pPr marL="0" indent="0" algn="just">
              <a:spcAft>
                <a:spcPts val="1800"/>
              </a:spcAft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This chapter will examine the relationship between </a:t>
            </a:r>
            <a:r>
              <a:rPr lang="en-US" altLang="en-US" sz="2400" b="1" i="1" dirty="0">
                <a:solidFill>
                  <a:srgbClr val="C00000"/>
                </a:solidFill>
                <a:latin typeface="Trebuchet MS" panose="020B0603020202020204" pitchFamily="34" charset="0"/>
              </a:rPr>
              <a:t>two variables</a:t>
            </a:r>
            <a:r>
              <a:rPr lang="en-US" altLang="en-US" sz="2400" dirty="0">
                <a:latin typeface="Trebuchet MS" panose="020B0603020202020204" pitchFamily="34" charset="0"/>
              </a:rPr>
              <a:t>, sometimes called </a:t>
            </a:r>
            <a:r>
              <a:rPr lang="en-US" alt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simple linear regression</a:t>
            </a:r>
            <a:r>
              <a:rPr lang="en-US" altLang="en-US" sz="2400" dirty="0">
                <a:latin typeface="Trebuchet MS" panose="020B0603020202020204" pitchFamily="34" charset="0"/>
              </a:rPr>
              <a:t>. We learn how to estimate such a relationship, measure the strength and make inferences on the relationship.</a:t>
            </a:r>
          </a:p>
          <a:p>
            <a:pPr marL="0" indent="0" algn="just">
              <a:spcAft>
                <a:spcPts val="1800"/>
              </a:spcAft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Mathematical equations describing these relationships are also called </a:t>
            </a:r>
            <a:r>
              <a:rPr lang="en-US" altLang="en-US" sz="2400" b="1" i="1" dirty="0">
                <a:latin typeface="Trebuchet MS" panose="020B0603020202020204" pitchFamily="34" charset="0"/>
              </a:rPr>
              <a:t>models</a:t>
            </a:r>
            <a:r>
              <a:rPr lang="en-US" altLang="en-US" sz="2400" dirty="0">
                <a:latin typeface="Trebuchet MS" panose="020B0603020202020204" pitchFamily="34" charset="0"/>
              </a:rPr>
              <a:t>, and they fall into two types: deterministic or probabilistic. 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598488"/>
            <a:ext cx="8351838" cy="576262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Spearman rank correlation coefficient  </a:t>
            </a:r>
          </a:p>
        </p:txBody>
      </p:sp>
      <p:sp>
        <p:nvSpPr>
          <p:cNvPr id="110594" name="Rectangle 5"/>
          <p:cNvSpPr>
            <a:spLocks noGrp="1" noChangeArrowheads="1"/>
          </p:cNvSpPr>
          <p:nvPr>
            <p:ph idx="1"/>
          </p:nvPr>
        </p:nvSpPr>
        <p:spPr>
          <a:xfrm>
            <a:off x="468313" y="1462088"/>
            <a:ext cx="8064500" cy="2881312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 Spearman rank test is used to test whether a relationship exists between variables in cases where</a:t>
            </a:r>
          </a:p>
          <a:p>
            <a:pPr marL="0" indent="0" algn="just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rebuchet MS" panose="020B0603020202020204" pitchFamily="34" charset="0"/>
              </a:rPr>
              <a:t>at least one variable is ranked, or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rebuchet MS" panose="020B0603020202020204" pitchFamily="34" charset="0"/>
              </a:rPr>
              <a:t>both variables are numerical but the normality requirement is not satisfied.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186085"/>
            <a:ext cx="8523288" cy="576262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altLang="en-US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Spearman rank correlation coefficient…  </a:t>
            </a:r>
          </a:p>
        </p:txBody>
      </p:sp>
      <p:sp>
        <p:nvSpPr>
          <p:cNvPr id="27653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127720"/>
            <a:ext cx="7772400" cy="5181600"/>
          </a:xfrm>
        </p:spPr>
        <p:txBody>
          <a:bodyPr/>
          <a:lstStyle/>
          <a:p>
            <a:r>
              <a:rPr lang="en-US" altLang="en-US" sz="2400" dirty="0">
                <a:latin typeface="Trebuchet MS" panose="020B0603020202020204" pitchFamily="34" charset="0"/>
              </a:rPr>
              <a:t>The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null and alternate hypotheses </a:t>
            </a:r>
            <a:r>
              <a:rPr lang="en-US" altLang="en-US" sz="2400" dirty="0">
                <a:latin typeface="Trebuchet MS" panose="020B0603020202020204" pitchFamily="34" charset="0"/>
              </a:rPr>
              <a:t>are:</a:t>
            </a:r>
          </a:p>
          <a:p>
            <a:pPr marL="457200" lvl="1" indent="0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H</a:t>
            </a:r>
            <a:r>
              <a:rPr lang="en-US" altLang="en-US" sz="2400" baseline="-25000" dirty="0">
                <a:latin typeface="Trebuchet MS" panose="020B0603020202020204" pitchFamily="34" charset="0"/>
              </a:rPr>
              <a:t>0</a:t>
            </a:r>
            <a:r>
              <a:rPr lang="en-US" altLang="en-US" sz="2400" dirty="0">
                <a:latin typeface="Trebuchet MS" panose="020B0603020202020204" pitchFamily="34" charset="0"/>
              </a:rPr>
              <a:t>: </a:t>
            </a:r>
            <a:r>
              <a:rPr lang="en-US" altLang="en-US" sz="2400" dirty="0">
                <a:latin typeface="Trebuchet MS" panose="020B0603020202020204" pitchFamily="34" charset="0"/>
                <a:sym typeface="Symbol"/>
              </a:rPr>
              <a:t></a:t>
            </a:r>
            <a:r>
              <a:rPr lang="en-US" altLang="en-US" sz="2400" baseline="-25000" dirty="0">
                <a:latin typeface="Trebuchet MS" panose="020B0603020202020204" pitchFamily="34" charset="0"/>
              </a:rPr>
              <a:t>s </a:t>
            </a:r>
            <a:r>
              <a:rPr lang="en-US" altLang="en-US" sz="2400" dirty="0">
                <a:latin typeface="Trebuchet MS" panose="020B0603020202020204" pitchFamily="34" charset="0"/>
              </a:rPr>
              <a:t>= 0 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H</a:t>
            </a:r>
            <a:r>
              <a:rPr lang="en-US" altLang="en-US" sz="2400" baseline="-25000" dirty="0">
                <a:latin typeface="Trebuchet MS" panose="020B0603020202020204" pitchFamily="34" charset="0"/>
              </a:rPr>
              <a:t>A</a:t>
            </a:r>
            <a:r>
              <a:rPr lang="en-US" altLang="en-US" sz="2400" dirty="0">
                <a:latin typeface="Trebuchet MS" panose="020B0603020202020204" pitchFamily="34" charset="0"/>
              </a:rPr>
              <a:t>: </a:t>
            </a:r>
            <a:r>
              <a:rPr lang="en-US" altLang="en-US" sz="2400" dirty="0">
                <a:latin typeface="Trebuchet MS" panose="020B0603020202020204" pitchFamily="34" charset="0"/>
                <a:sym typeface="Symbol"/>
              </a:rPr>
              <a:t></a:t>
            </a:r>
            <a:r>
              <a:rPr lang="en-US" altLang="en-US" sz="2400" baseline="-25000" dirty="0">
                <a:latin typeface="Trebuchet MS" panose="020B0603020202020204" pitchFamily="34" charset="0"/>
              </a:rPr>
              <a:t>s </a:t>
            </a:r>
            <a:r>
              <a:rPr lang="en-US" altLang="en-US" sz="2400" dirty="0">
                <a:latin typeface="Trebuchet MS" panose="020B0603020202020204" pitchFamily="34" charset="0"/>
                <a:sym typeface="Symbol" pitchFamily="18" charset="2"/>
              </a:rPr>
              <a:t></a:t>
            </a:r>
            <a:r>
              <a:rPr lang="en-US" altLang="en-US" sz="2400" dirty="0">
                <a:latin typeface="Trebuchet MS" panose="020B0603020202020204" pitchFamily="34" charset="0"/>
              </a:rPr>
              <a:t> 0</a:t>
            </a:r>
          </a:p>
          <a:p>
            <a:r>
              <a:rPr lang="en-US" altLang="en-US" sz="2400" dirty="0">
                <a:latin typeface="Trebuchet MS" panose="020B0603020202020204" pitchFamily="34" charset="0"/>
              </a:rPr>
              <a:t>The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test statistic </a:t>
            </a:r>
            <a:r>
              <a:rPr lang="en-US" altLang="en-US" sz="2400" dirty="0">
                <a:latin typeface="Trebuchet MS" panose="020B0603020202020204" pitchFamily="34" charset="0"/>
              </a:rPr>
              <a:t>is</a:t>
            </a:r>
          </a:p>
          <a:p>
            <a:pPr marL="0" indent="0"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>
              <a:spcAft>
                <a:spcPts val="600"/>
              </a:spcAft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	a and b are the ranks of the data. </a:t>
            </a:r>
          </a:p>
          <a:p>
            <a:pPr algn="just"/>
            <a:r>
              <a:rPr lang="en-US" altLang="en-US" sz="2400" dirty="0">
                <a:latin typeface="Trebuchet MS" panose="020B0603020202020204" pitchFamily="34" charset="0"/>
              </a:rPr>
              <a:t>For a large sample (n </a:t>
            </a:r>
            <a:r>
              <a:rPr lang="en-US" altLang="en-US" sz="2400" dirty="0">
                <a:latin typeface="Trebuchet MS" panose="020B0603020202020204" pitchFamily="34" charset="0"/>
                <a:sym typeface="Symbol" pitchFamily="18" charset="2"/>
              </a:rPr>
              <a:t></a:t>
            </a:r>
            <a:r>
              <a:rPr lang="en-US" altLang="en-US" sz="2400" dirty="0">
                <a:latin typeface="Trebuchet MS" panose="020B0603020202020204" pitchFamily="34" charset="0"/>
              </a:rPr>
              <a:t> 30) </a:t>
            </a:r>
            <a:r>
              <a:rPr lang="en-US" altLang="en-US" sz="2400" dirty="0" err="1">
                <a:latin typeface="Trebuchet MS" panose="020B0603020202020204" pitchFamily="34" charset="0"/>
              </a:rPr>
              <a:t>r</a:t>
            </a:r>
            <a:r>
              <a:rPr lang="en-US" altLang="en-US" sz="2400" baseline="-25000" dirty="0" err="1">
                <a:latin typeface="Trebuchet MS" panose="020B0603020202020204" pitchFamily="34" charset="0"/>
              </a:rPr>
              <a:t>s</a:t>
            </a:r>
            <a:r>
              <a:rPr lang="en-US" altLang="en-US" sz="2400" dirty="0">
                <a:latin typeface="Trebuchet MS" panose="020B0603020202020204" pitchFamily="34" charset="0"/>
              </a:rPr>
              <a:t> is approximately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normally distributed</a:t>
            </a:r>
          </a:p>
        </p:txBody>
      </p:sp>
      <p:graphicFrame>
        <p:nvGraphicFramePr>
          <p:cNvPr id="8816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613849"/>
              </p:ext>
            </p:extLst>
          </p:nvPr>
        </p:nvGraphicFramePr>
        <p:xfrm>
          <a:off x="1690688" y="2927350"/>
          <a:ext cx="122713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6" name="Equation" r:id="rId4" imgW="558720" imgH="431640" progId="Equation.DSMT4">
                  <p:embed/>
                </p:oleObj>
              </mc:Choice>
              <mc:Fallback>
                <p:oleObj name="Equation" r:id="rId4" imgW="558720" imgH="431640" progId="Equation.DSMT4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2927350"/>
                        <a:ext cx="1227137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6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661645"/>
              </p:ext>
            </p:extLst>
          </p:nvPr>
        </p:nvGraphicFramePr>
        <p:xfrm>
          <a:off x="3995936" y="5229200"/>
          <a:ext cx="1600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7" name="Equation" r:id="rId6" imgW="507780" imgH="203112" progId="Equation.3">
                  <p:embed/>
                </p:oleObj>
              </mc:Choice>
              <mc:Fallback>
                <p:oleObj name="Equation" r:id="rId6" imgW="507780" imgH="203112" progId="Equation.3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5229200"/>
                        <a:ext cx="1600200" cy="635000"/>
                      </a:xfrm>
                      <a:prstGeom prst="rect">
                        <a:avLst/>
                      </a:prstGeom>
                      <a:solidFill>
                        <a:srgbClr val="D6E3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8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8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628899"/>
            <a:ext cx="7772400" cy="4320381"/>
          </a:xfrm>
        </p:spPr>
        <p:txBody>
          <a:bodyPr/>
          <a:lstStyle/>
          <a:p>
            <a:pPr marL="0" indent="0" algn="just">
              <a:buClr>
                <a:schemeClr val="accent2"/>
              </a:buClr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A production manager wants to examine the relationship between </a:t>
            </a:r>
          </a:p>
          <a:p>
            <a:pPr marL="361950" lvl="1" indent="-36195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rebuchet MS" panose="020B0603020202020204" pitchFamily="34" charset="0"/>
              </a:rPr>
              <a:t>aptitude test score given prior to hiring, and </a:t>
            </a:r>
          </a:p>
          <a:p>
            <a:pPr marL="361950" lvl="1" indent="-36195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rebuchet MS" panose="020B0603020202020204" pitchFamily="34" charset="0"/>
              </a:rPr>
              <a:t>performance rating three months after starting work.</a:t>
            </a:r>
          </a:p>
          <a:p>
            <a:pPr marL="0" indent="0" algn="just">
              <a:buClr>
                <a:schemeClr val="accent2"/>
              </a:buClr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A random sample of 20 production workers was selected. Their test scores and performance ratings were recorded.</a:t>
            </a:r>
          </a:p>
          <a:p>
            <a:pPr marL="0" indent="0" algn="just">
              <a:buClr>
                <a:schemeClr val="accent2"/>
              </a:buClr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>
              <a:buClr>
                <a:schemeClr val="accent2"/>
              </a:buClr>
              <a:buNone/>
            </a:pPr>
            <a:r>
              <a:rPr lang="en-US" altLang="en-US" sz="2400" dirty="0" err="1">
                <a:latin typeface="Trebuchet MS" panose="020B0603020202020204" pitchFamily="34" charset="0"/>
              </a:rPr>
              <a:t>Analyse</a:t>
            </a:r>
            <a:r>
              <a:rPr lang="en-US" altLang="en-US" sz="2400" dirty="0">
                <a:latin typeface="Trebuchet MS" panose="020B0603020202020204" pitchFamily="34" charset="0"/>
              </a:rPr>
              <a:t> the relationship between the two  variables.</a:t>
            </a:r>
          </a:p>
        </p:txBody>
      </p:sp>
      <p:sp>
        <p:nvSpPr>
          <p:cNvPr id="114691" name="Rectangle 2"/>
          <p:cNvSpPr txBox="1">
            <a:spLocks noChangeArrowheads="1"/>
          </p:cNvSpPr>
          <p:nvPr/>
        </p:nvSpPr>
        <p:spPr bwMode="auto">
          <a:xfrm>
            <a:off x="539750" y="476672"/>
            <a:ext cx="8077200" cy="609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defTabSz="457200" eaLnBrk="1" hangingPunct="1">
              <a:defRPr lang="en-US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2pPr>
            <a:lvl3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3pPr>
            <a:lvl4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4pPr>
            <a:lvl5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9pPr>
          </a:lstStyle>
          <a:p>
            <a:r>
              <a:rPr lang="en-US" altLang="en-US" baseline="0" dirty="0"/>
              <a:t>Example 4: Performance vs aptitude test scores </a:t>
            </a:r>
          </a:p>
          <a:p>
            <a:r>
              <a:rPr lang="en-US" altLang="en-US" sz="2400" baseline="0" dirty="0"/>
              <a:t>(</a:t>
            </a:r>
            <a:r>
              <a:rPr lang="en-US" altLang="en-US" sz="2400" i="1" baseline="0" dirty="0"/>
              <a:t>Example 17.10, p751</a:t>
            </a:r>
            <a:r>
              <a:rPr lang="en-US" altLang="en-US" sz="2400" baseline="0" dirty="0"/>
              <a:t>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933179"/>
              </p:ext>
            </p:extLst>
          </p:nvPr>
        </p:nvGraphicFramePr>
        <p:xfrm>
          <a:off x="900113" y="1268413"/>
          <a:ext cx="3554412" cy="302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13" name="Worksheet" r:id="rId4" imgW="1914421" imgH="1628779" progId="Excel.Sheet.8">
                  <p:embed/>
                </p:oleObj>
              </mc:Choice>
              <mc:Fallback>
                <p:oleObj name="Worksheet" r:id="rId4" imgW="1914421" imgH="1628779" progId="Excel.Sheet.8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268413"/>
                        <a:ext cx="3554412" cy="3027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3715" name="Rectangle 3"/>
          <p:cNvSpPr>
            <a:spLocks noChangeArrowheads="1"/>
          </p:cNvSpPr>
          <p:nvPr/>
        </p:nvSpPr>
        <p:spPr bwMode="auto">
          <a:xfrm>
            <a:off x="5076056" y="798513"/>
            <a:ext cx="3960439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268288" indent="-268288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marL="342900" lvl="1" indent="-342900" algn="just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aseline="0" dirty="0">
                <a:latin typeface="Verdana" pitchFamily="34" charset="0"/>
              </a:rPr>
              <a:t>The problem objective is to </a:t>
            </a:r>
            <a:r>
              <a:rPr lang="en-US" altLang="en-US" baseline="0" dirty="0" err="1">
                <a:latin typeface="Verdana" pitchFamily="34" charset="0"/>
              </a:rPr>
              <a:t>analyse</a:t>
            </a:r>
            <a:r>
              <a:rPr lang="en-US" altLang="en-US" baseline="0" dirty="0">
                <a:latin typeface="Verdana" pitchFamily="34" charset="0"/>
              </a:rPr>
              <a:t> the relationship between two variables.</a:t>
            </a:r>
          </a:p>
          <a:p>
            <a:pPr marL="342900" lvl="1" indent="-342900" algn="just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aseline="0" dirty="0">
                <a:latin typeface="Verdana" pitchFamily="34" charset="0"/>
              </a:rPr>
              <a:t>Performance rating is ranked.</a:t>
            </a:r>
          </a:p>
        </p:txBody>
      </p:sp>
      <p:sp>
        <p:nvSpPr>
          <p:cNvPr id="883716" name="Rectangle 4"/>
          <p:cNvSpPr>
            <a:spLocks noChangeArrowheads="1"/>
          </p:cNvSpPr>
          <p:nvPr/>
        </p:nvSpPr>
        <p:spPr bwMode="auto">
          <a:xfrm>
            <a:off x="5076056" y="3178613"/>
            <a:ext cx="3882207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baseline="0" dirty="0">
                <a:latin typeface="Verdana" pitchFamily="34" charset="0"/>
              </a:rPr>
              <a:t>The hypotheses are:</a:t>
            </a:r>
            <a:endParaRPr lang="en-US" altLang="en-US" sz="2800" baseline="0" dirty="0">
              <a:latin typeface="Verdana" pitchFamily="34" charset="0"/>
            </a:endParaRPr>
          </a:p>
          <a:p>
            <a:pPr marL="457200" lvl="1" indent="0" eaLnBrk="1" hangingPunct="1">
              <a:spcBef>
                <a:spcPct val="20000"/>
              </a:spcBef>
            </a:pPr>
            <a:r>
              <a:rPr lang="en-US" altLang="en-US" baseline="0" dirty="0">
                <a:latin typeface="Verdana" pitchFamily="34" charset="0"/>
              </a:rPr>
              <a:t>H</a:t>
            </a:r>
            <a:r>
              <a:rPr lang="en-US" altLang="en-US" dirty="0">
                <a:latin typeface="Verdana" pitchFamily="34" charset="0"/>
              </a:rPr>
              <a:t>0</a:t>
            </a:r>
            <a:r>
              <a:rPr lang="en-US" altLang="en-US" baseline="0" dirty="0">
                <a:latin typeface="Verdana" pitchFamily="34" charset="0"/>
              </a:rPr>
              <a:t>:</a:t>
            </a:r>
            <a:r>
              <a:rPr lang="en-US" altLang="en-US" baseline="0" dirty="0">
                <a:latin typeface="Symbol" pitchFamily="18" charset="2"/>
              </a:rPr>
              <a:t> </a:t>
            </a:r>
            <a:r>
              <a:rPr lang="en-US" altLang="en-US" baseline="0" dirty="0" err="1">
                <a:latin typeface="Symbol" pitchFamily="18" charset="2"/>
              </a:rPr>
              <a:t>r</a:t>
            </a:r>
            <a:r>
              <a:rPr lang="en-US" altLang="en-US" dirty="0" err="1">
                <a:latin typeface="Verdana" pitchFamily="34" charset="0"/>
              </a:rPr>
              <a:t>s</a:t>
            </a:r>
            <a:r>
              <a:rPr lang="en-US" altLang="en-US" baseline="0" dirty="0">
                <a:latin typeface="Verdana" pitchFamily="34" charset="0"/>
              </a:rPr>
              <a:t> = 0</a:t>
            </a:r>
          </a:p>
          <a:p>
            <a:pPr marL="457200" lvl="1" indent="0" eaLnBrk="1" hangingPunct="1">
              <a:spcBef>
                <a:spcPct val="20000"/>
              </a:spcBef>
            </a:pPr>
            <a:r>
              <a:rPr lang="en-US" altLang="en-US" baseline="0" dirty="0">
                <a:latin typeface="Verdana" pitchFamily="34" charset="0"/>
              </a:rPr>
              <a:t>H</a:t>
            </a:r>
            <a:r>
              <a:rPr lang="en-US" altLang="en-US" dirty="0">
                <a:latin typeface="Verdana" pitchFamily="34" charset="0"/>
              </a:rPr>
              <a:t>A</a:t>
            </a:r>
            <a:r>
              <a:rPr lang="en-US" altLang="en-US" baseline="0" dirty="0">
                <a:latin typeface="Verdana" pitchFamily="34" charset="0"/>
              </a:rPr>
              <a:t>: </a:t>
            </a:r>
            <a:r>
              <a:rPr lang="en-US" altLang="en-US" baseline="0" dirty="0" err="1">
                <a:latin typeface="Symbol" pitchFamily="18" charset="2"/>
              </a:rPr>
              <a:t>r</a:t>
            </a:r>
            <a:r>
              <a:rPr lang="en-US" altLang="en-US" dirty="0" err="1">
                <a:latin typeface="Verdana" pitchFamily="34" charset="0"/>
              </a:rPr>
              <a:t>s</a:t>
            </a:r>
            <a:r>
              <a:rPr lang="en-US" altLang="en-US" baseline="0" dirty="0">
                <a:latin typeface="Verdana" pitchFamily="34" charset="0"/>
              </a:rPr>
              <a:t> </a:t>
            </a:r>
            <a:r>
              <a:rPr lang="en-US" altLang="en-US" baseline="0" dirty="0">
                <a:latin typeface="Verdana" pitchFamily="34" charset="0"/>
                <a:sym typeface="Symbol" pitchFamily="18" charset="2"/>
              </a:rPr>
              <a:t></a:t>
            </a:r>
            <a:r>
              <a:rPr lang="en-US" altLang="en-US" baseline="0" dirty="0">
                <a:latin typeface="Verdana" pitchFamily="34" charset="0"/>
              </a:rPr>
              <a:t> 0</a:t>
            </a:r>
          </a:p>
        </p:txBody>
      </p:sp>
      <p:sp>
        <p:nvSpPr>
          <p:cNvPr id="883717" name="Rectangle 5"/>
          <p:cNvSpPr>
            <a:spLocks noChangeArrowheads="1"/>
          </p:cNvSpPr>
          <p:nvPr/>
        </p:nvSpPr>
        <p:spPr bwMode="auto">
          <a:xfrm>
            <a:off x="323528" y="4797152"/>
            <a:ext cx="828040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268288" indent="-268288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marL="342900" lvl="1" indent="-342900" algn="just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aseline="0" dirty="0">
                <a:latin typeface="Verdana" pitchFamily="34" charset="0"/>
              </a:rPr>
              <a:t>The test statistic is </a:t>
            </a:r>
            <a:r>
              <a:rPr lang="en-US" altLang="en-US" baseline="0" dirty="0" err="1">
                <a:latin typeface="Verdana" pitchFamily="34" charset="0"/>
              </a:rPr>
              <a:t>r</a:t>
            </a:r>
            <a:r>
              <a:rPr lang="en-US" altLang="en-US" dirty="0" err="1">
                <a:latin typeface="Verdana" pitchFamily="34" charset="0"/>
              </a:rPr>
              <a:t>s</a:t>
            </a:r>
            <a:r>
              <a:rPr lang="en-US" altLang="en-US" dirty="0">
                <a:latin typeface="Verdana" pitchFamily="34" charset="0"/>
              </a:rPr>
              <a:t> </a:t>
            </a:r>
            <a:r>
              <a:rPr lang="en-US" altLang="en-US" baseline="0" dirty="0">
                <a:latin typeface="Verdana" pitchFamily="34" charset="0"/>
              </a:rPr>
              <a:t>and the rejection region is </a:t>
            </a:r>
            <a:br>
              <a:rPr lang="en-US" altLang="en-US" baseline="0" dirty="0">
                <a:latin typeface="Verdana" pitchFamily="34" charset="0"/>
              </a:rPr>
            </a:br>
            <a:r>
              <a:rPr lang="en-US" altLang="en-US" baseline="0" dirty="0">
                <a:latin typeface="Verdana" pitchFamily="34" charset="0"/>
              </a:rPr>
              <a:t>|</a:t>
            </a:r>
            <a:r>
              <a:rPr lang="en-US" altLang="en-US" baseline="0" dirty="0" err="1">
                <a:latin typeface="Verdana" pitchFamily="34" charset="0"/>
              </a:rPr>
              <a:t>r</a:t>
            </a:r>
            <a:r>
              <a:rPr lang="en-US" altLang="en-US" dirty="0" err="1">
                <a:latin typeface="Verdana" pitchFamily="34" charset="0"/>
              </a:rPr>
              <a:t>s</a:t>
            </a:r>
            <a:r>
              <a:rPr lang="en-US" altLang="en-US" baseline="0" dirty="0">
                <a:latin typeface="Verdana" pitchFamily="34" charset="0"/>
              </a:rPr>
              <a:t>| &gt; </a:t>
            </a:r>
            <a:r>
              <a:rPr lang="en-US" altLang="en-US" baseline="0" dirty="0" err="1">
                <a:latin typeface="Verdana" pitchFamily="34" charset="0"/>
              </a:rPr>
              <a:t>r</a:t>
            </a:r>
            <a:r>
              <a:rPr lang="en-US" altLang="en-US" dirty="0" err="1">
                <a:latin typeface="Verdana" pitchFamily="34" charset="0"/>
              </a:rPr>
              <a:t>critical</a:t>
            </a:r>
            <a:r>
              <a:rPr lang="en-US" altLang="en-US" dirty="0">
                <a:latin typeface="Verdana" pitchFamily="34" charset="0"/>
              </a:rPr>
              <a:t> </a:t>
            </a:r>
            <a:r>
              <a:rPr lang="en-US" altLang="en-US" baseline="0" dirty="0">
                <a:latin typeface="Verdana" pitchFamily="34" charset="0"/>
              </a:rPr>
              <a:t>(taken from the Spearman rank correlation table).</a:t>
            </a: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0" y="4292600"/>
            <a:ext cx="2706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000" baseline="0">
                <a:latin typeface="Arial Narrow" pitchFamily="34" charset="0"/>
              </a:rPr>
              <a:t>Scores range from 0 to 100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2771775" y="4292600"/>
            <a:ext cx="2474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000" baseline="0">
                <a:latin typeface="Arial Narrow" pitchFamily="34" charset="0"/>
              </a:rPr>
              <a:t>Scores range from 1 to 5</a:t>
            </a:r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 flipV="1">
            <a:off x="2051050" y="3429000"/>
            <a:ext cx="504825" cy="914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16745" name="Line 9"/>
          <p:cNvSpPr>
            <a:spLocks noChangeShapeType="1"/>
          </p:cNvSpPr>
          <p:nvPr/>
        </p:nvSpPr>
        <p:spPr bwMode="auto">
          <a:xfrm flipH="1" flipV="1">
            <a:off x="3851275" y="3429000"/>
            <a:ext cx="304800" cy="914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16746" name="Rectangle 2"/>
          <p:cNvSpPr txBox="1">
            <a:spLocks noChangeArrowheads="1"/>
          </p:cNvSpPr>
          <p:nvPr/>
        </p:nvSpPr>
        <p:spPr bwMode="auto">
          <a:xfrm>
            <a:off x="539750" y="188913"/>
            <a:ext cx="8077200" cy="609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AU"/>
            </a:defPPr>
            <a:lvl1pPr defTabSz="457200" eaLnBrk="1" hangingPunct="1">
              <a:defRPr sz="3200" cap="none" baseline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2pPr>
            <a:lvl3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3pPr>
            <a:lvl4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4pPr>
            <a:lvl5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9pPr>
          </a:lstStyle>
          <a:p>
            <a:r>
              <a:rPr lang="en-US" altLang="en-US" dirty="0"/>
              <a:t>Example 4 - Solution</a:t>
            </a:r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715" grpId="0" autoUpdateAnimBg="0"/>
      <p:bldP spid="883716" grpId="0" autoUpdateAnimBg="0"/>
      <p:bldP spid="883717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4738" name="Object 2"/>
          <p:cNvGraphicFramePr>
            <a:graphicFrameLocks noChangeAspect="1"/>
          </p:cNvGraphicFramePr>
          <p:nvPr/>
        </p:nvGraphicFramePr>
        <p:xfrm>
          <a:off x="900113" y="927100"/>
          <a:ext cx="4724400" cy="288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99" name="Worksheet" r:id="rId4" imgW="2516040" imgH="1621080" progId="Excel.Sheet.8">
                  <p:embed/>
                </p:oleObj>
              </mc:Choice>
              <mc:Fallback>
                <p:oleObj name="Worksheet" r:id="rId4" imgW="2516040" imgH="1621080" progId="Excel.Sheet.8">
                  <p:embed/>
                  <p:pic>
                    <p:nvPicPr>
                      <p:cNvPr id="0" name="Picture 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927100"/>
                        <a:ext cx="4724400" cy="28813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4739" name="Object 3"/>
          <p:cNvGraphicFramePr>
            <a:graphicFrameLocks noChangeAspect="1"/>
          </p:cNvGraphicFramePr>
          <p:nvPr/>
        </p:nvGraphicFramePr>
        <p:xfrm>
          <a:off x="3203575" y="927100"/>
          <a:ext cx="1163638" cy="288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00" name="Equation" r:id="rId6" imgW="617040" imgH="1621080" progId="Equation.3">
                  <p:embed/>
                </p:oleObj>
              </mc:Choice>
              <mc:Fallback>
                <p:oleObj name="Equation" r:id="rId6" imgW="617040" imgH="1621080" progId="Equation.3">
                  <p:embed/>
                  <p:pic>
                    <p:nvPicPr>
                      <p:cNvPr id="0" name="Picture 3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927100"/>
                        <a:ext cx="1163638" cy="28813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4740" name="Object 4"/>
          <p:cNvGraphicFramePr>
            <a:graphicFrameLocks noChangeAspect="1"/>
          </p:cNvGraphicFramePr>
          <p:nvPr/>
        </p:nvGraphicFramePr>
        <p:xfrm>
          <a:off x="5580063" y="927100"/>
          <a:ext cx="1179512" cy="288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01" name="Worksheet" r:id="rId8" imgW="617040" imgH="1621080" progId="Excel.Sheet.8">
                  <p:embed/>
                </p:oleObj>
              </mc:Choice>
              <mc:Fallback>
                <p:oleObj name="Worksheet" r:id="rId8" imgW="617040" imgH="1621080" progId="Excel.Sheet.8">
                  <p:embed/>
                  <p:pic>
                    <p:nvPicPr>
                      <p:cNvPr id="0" name="Picture 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927100"/>
                        <a:ext cx="1179512" cy="28813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4741" name="Text Box 5"/>
          <p:cNvSpPr txBox="1">
            <a:spLocks noChangeArrowheads="1"/>
          </p:cNvSpPr>
          <p:nvPr/>
        </p:nvSpPr>
        <p:spPr bwMode="auto">
          <a:xfrm>
            <a:off x="7104063" y="1598613"/>
            <a:ext cx="203993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baseline="0" dirty="0">
                <a:latin typeface="Arial Narrow" pitchFamily="34" charset="0"/>
              </a:rPr>
              <a:t>Ties are broken</a:t>
            </a:r>
          </a:p>
          <a:p>
            <a:r>
              <a:rPr lang="en-US" altLang="en-US" baseline="0" dirty="0">
                <a:latin typeface="Arial Narrow" pitchFamily="34" charset="0"/>
              </a:rPr>
              <a:t>by averaging</a:t>
            </a:r>
          </a:p>
          <a:p>
            <a:r>
              <a:rPr lang="en-US" altLang="en-US" baseline="0" dirty="0">
                <a:latin typeface="Arial Narrow" pitchFamily="34" charset="0"/>
              </a:rPr>
              <a:t>the ranks.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477000" y="1638300"/>
            <a:ext cx="533400" cy="1219200"/>
            <a:chOff x="4080" y="1008"/>
            <a:chExt cx="336" cy="768"/>
          </a:xfrm>
        </p:grpSpPr>
        <p:sp>
          <p:nvSpPr>
            <p:cNvPr id="118797" name="Line 7"/>
            <p:cNvSpPr>
              <a:spLocks noChangeShapeType="1"/>
            </p:cNvSpPr>
            <p:nvPr/>
          </p:nvSpPr>
          <p:spPr bwMode="auto">
            <a:xfrm flipH="1" flipV="1">
              <a:off x="4080" y="1008"/>
              <a:ext cx="336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18798" name="Line 8"/>
            <p:cNvSpPr>
              <a:spLocks noChangeShapeType="1"/>
            </p:cNvSpPr>
            <p:nvPr/>
          </p:nvSpPr>
          <p:spPr bwMode="auto">
            <a:xfrm flipH="1" flipV="1">
              <a:off x="4080" y="1248"/>
              <a:ext cx="336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18799" name="Line 9"/>
            <p:cNvSpPr>
              <a:spLocks noChangeShapeType="1"/>
            </p:cNvSpPr>
            <p:nvPr/>
          </p:nvSpPr>
          <p:spPr bwMode="auto">
            <a:xfrm flipH="1">
              <a:off x="4080" y="1440"/>
              <a:ext cx="336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18800" name="Line 10"/>
            <p:cNvSpPr>
              <a:spLocks noChangeShapeType="1"/>
            </p:cNvSpPr>
            <p:nvPr/>
          </p:nvSpPr>
          <p:spPr bwMode="auto">
            <a:xfrm flipH="1">
              <a:off x="4080" y="1536"/>
              <a:ext cx="336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118795" name="Rectangle 2"/>
          <p:cNvSpPr txBox="1">
            <a:spLocks noChangeArrowheads="1"/>
          </p:cNvSpPr>
          <p:nvPr/>
        </p:nvSpPr>
        <p:spPr bwMode="auto">
          <a:xfrm>
            <a:off x="468313" y="155575"/>
            <a:ext cx="8077200" cy="609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AU"/>
            </a:defPPr>
            <a:lvl1pPr defTabSz="457200" eaLnBrk="1" hangingPunct="1">
              <a:defRPr sz="3200" cap="none" baseline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2pPr>
            <a:lvl3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3pPr>
            <a:lvl4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4pPr>
            <a:lvl5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9pPr>
          </a:lstStyle>
          <a:p>
            <a:r>
              <a:rPr lang="en-US" altLang="en-US" dirty="0"/>
              <a:t>Example 4 - Solution…</a:t>
            </a:r>
          </a:p>
        </p:txBody>
      </p:sp>
      <p:sp>
        <p:nvSpPr>
          <p:cNvPr id="18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8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4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4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4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84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4741" grpId="0" autoUpdateAnimBg="0"/>
      <p:bldP spid="884741" grpId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47" name="Rectangle 11"/>
          <p:cNvSpPr>
            <a:spLocks noChangeArrowheads="1"/>
          </p:cNvSpPr>
          <p:nvPr/>
        </p:nvSpPr>
        <p:spPr bwMode="auto">
          <a:xfrm>
            <a:off x="539749" y="1052736"/>
            <a:ext cx="8005763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eaLnBrk="1" hangingPunct="1">
              <a:spcBef>
                <a:spcPct val="20000"/>
              </a:spcBef>
              <a:defRPr/>
            </a:pPr>
            <a:r>
              <a:rPr lang="en-US" sz="2800" b="1" baseline="0" dirty="0">
                <a:solidFill>
                  <a:schemeClr val="accent2"/>
                </a:solidFill>
                <a:latin typeface="Trebuchet MS" panose="020B0603020202020204" pitchFamily="34" charset="0"/>
                <a:ea typeface="+mn-ea"/>
              </a:rPr>
              <a:t>Solving manually</a:t>
            </a:r>
            <a:endParaRPr lang="en-US" b="1" baseline="0" dirty="0">
              <a:solidFill>
                <a:schemeClr val="accent2"/>
              </a:solidFill>
              <a:latin typeface="Trebuchet MS" panose="020B0603020202020204" pitchFamily="34" charset="0"/>
              <a:ea typeface="+mn-ea"/>
            </a:endParaRPr>
          </a:p>
          <a:p>
            <a:pPr marL="0" lvl="1" eaLnBrk="1" hangingPunct="1">
              <a:spcBef>
                <a:spcPct val="20000"/>
              </a:spcBef>
              <a:defRPr/>
            </a:pPr>
            <a:r>
              <a:rPr lang="en-US" baseline="0" dirty="0">
                <a:latin typeface="Trebuchet MS" panose="020B0603020202020204" pitchFamily="34" charset="0"/>
                <a:ea typeface="+mn-ea"/>
              </a:rPr>
              <a:t>Rank each variable separately.</a:t>
            </a:r>
          </a:p>
          <a:p>
            <a:pPr marL="0" lvl="1" eaLnBrk="1" hangingPunct="1">
              <a:spcBef>
                <a:spcPct val="20000"/>
              </a:spcBef>
            </a:pPr>
            <a:r>
              <a:rPr lang="en-US" altLang="en-US" baseline="0" dirty="0">
                <a:latin typeface="Trebuchet MS" panose="020B0603020202020204" pitchFamily="34" charset="0"/>
              </a:rPr>
              <a:t>Calculate </a:t>
            </a:r>
            <a:r>
              <a:rPr lang="en-US" altLang="en-US" baseline="0" dirty="0" err="1">
                <a:latin typeface="Trebuchet MS" panose="020B0603020202020204" pitchFamily="34" charset="0"/>
              </a:rPr>
              <a:t>s</a:t>
            </a:r>
            <a:r>
              <a:rPr lang="en-US" altLang="en-US" dirty="0" err="1">
                <a:latin typeface="Trebuchet MS" panose="020B0603020202020204" pitchFamily="34" charset="0"/>
              </a:rPr>
              <a:t>a</a:t>
            </a:r>
            <a:r>
              <a:rPr lang="en-US" altLang="en-US" baseline="0" dirty="0">
                <a:latin typeface="Trebuchet MS" panose="020B0603020202020204" pitchFamily="34" charset="0"/>
              </a:rPr>
              <a:t> = 5.92; </a:t>
            </a:r>
            <a:r>
              <a:rPr lang="en-US" altLang="en-US" baseline="0" dirty="0" err="1">
                <a:latin typeface="Trebuchet MS" panose="020B0603020202020204" pitchFamily="34" charset="0"/>
              </a:rPr>
              <a:t>s</a:t>
            </a:r>
            <a:r>
              <a:rPr lang="en-US" altLang="en-US" dirty="0" err="1">
                <a:latin typeface="Trebuchet MS" panose="020B0603020202020204" pitchFamily="34" charset="0"/>
              </a:rPr>
              <a:t>b</a:t>
            </a:r>
            <a:r>
              <a:rPr lang="en-US" altLang="en-US" baseline="0" dirty="0">
                <a:latin typeface="Trebuchet MS" panose="020B0603020202020204" pitchFamily="34" charset="0"/>
              </a:rPr>
              <a:t> = 5.50; S</a:t>
            </a:r>
            <a:r>
              <a:rPr lang="en-US" altLang="en-US" dirty="0">
                <a:latin typeface="Trebuchet MS" panose="020B0603020202020204" pitchFamily="34" charset="0"/>
              </a:rPr>
              <a:t>ab</a:t>
            </a:r>
            <a:r>
              <a:rPr lang="en-US" altLang="en-US" baseline="0" dirty="0">
                <a:latin typeface="Trebuchet MS" panose="020B0603020202020204" pitchFamily="34" charset="0"/>
              </a:rPr>
              <a:t> = 12.34</a:t>
            </a:r>
          </a:p>
          <a:p>
            <a:pPr marL="0" lvl="1" eaLnBrk="1" hangingPunct="1">
              <a:spcBef>
                <a:spcPct val="20000"/>
              </a:spcBef>
            </a:pPr>
            <a:r>
              <a:rPr lang="en-US" altLang="en-US" baseline="0" dirty="0">
                <a:latin typeface="Trebuchet MS" panose="020B0603020202020204" pitchFamily="34" charset="0"/>
              </a:rPr>
              <a:t>Thus </a:t>
            </a:r>
            <a:r>
              <a:rPr lang="en-US" altLang="en-US" baseline="0" dirty="0" err="1">
                <a:latin typeface="Trebuchet MS" panose="020B0603020202020204" pitchFamily="34" charset="0"/>
              </a:rPr>
              <a:t>r</a:t>
            </a:r>
            <a:r>
              <a:rPr lang="en-US" altLang="en-US" dirty="0" err="1">
                <a:latin typeface="Trebuchet MS" panose="020B0603020202020204" pitchFamily="34" charset="0"/>
              </a:rPr>
              <a:t>s</a:t>
            </a:r>
            <a:r>
              <a:rPr lang="en-US" altLang="en-US" baseline="0" dirty="0">
                <a:latin typeface="Trebuchet MS" panose="020B0603020202020204" pitchFamily="34" charset="0"/>
              </a:rPr>
              <a:t> = s</a:t>
            </a:r>
            <a:r>
              <a:rPr lang="en-US" altLang="en-US" dirty="0">
                <a:latin typeface="Trebuchet MS" panose="020B0603020202020204" pitchFamily="34" charset="0"/>
              </a:rPr>
              <a:t>ab</a:t>
            </a:r>
            <a:r>
              <a:rPr lang="en-US" altLang="en-US" baseline="0" dirty="0">
                <a:latin typeface="Trebuchet MS" panose="020B0603020202020204" pitchFamily="34" charset="0"/>
              </a:rPr>
              <a:t>/[s</a:t>
            </a:r>
            <a:r>
              <a:rPr lang="en-US" altLang="en-US" dirty="0">
                <a:latin typeface="Trebuchet MS" panose="020B0603020202020204" pitchFamily="34" charset="0"/>
              </a:rPr>
              <a:t>a</a:t>
            </a:r>
            <a:r>
              <a:rPr lang="en-US" altLang="en-US" baseline="0" dirty="0">
                <a:latin typeface="Trebuchet MS" panose="020B0603020202020204" pitchFamily="34" charset="0"/>
              </a:rPr>
              <a:t>.s</a:t>
            </a:r>
            <a:r>
              <a:rPr lang="en-US" altLang="en-US" dirty="0">
                <a:latin typeface="Trebuchet MS" panose="020B0603020202020204" pitchFamily="34" charset="0"/>
              </a:rPr>
              <a:t>b</a:t>
            </a:r>
            <a:r>
              <a:rPr lang="en-US" altLang="en-US" baseline="0" dirty="0">
                <a:latin typeface="Trebuchet MS" panose="020B0603020202020204" pitchFamily="34" charset="0"/>
              </a:rPr>
              <a:t>] = 0.379.</a:t>
            </a:r>
          </a:p>
          <a:p>
            <a:pPr marL="0" lvl="1" eaLnBrk="1" hangingPunct="1">
              <a:spcBef>
                <a:spcPct val="20000"/>
              </a:spcBef>
            </a:pPr>
            <a:r>
              <a:rPr lang="en-US" altLang="en-US" baseline="0" dirty="0">
                <a:latin typeface="Trebuchet MS" panose="020B0603020202020204" pitchFamily="34" charset="0"/>
              </a:rPr>
              <a:t>The critical value for </a:t>
            </a:r>
            <a:r>
              <a:rPr lang="en-US" altLang="en-US" baseline="0" dirty="0">
                <a:latin typeface="Trebuchet MS" panose="020B0603020202020204" pitchFamily="34" charset="0"/>
                <a:sym typeface="Symbol"/>
              </a:rPr>
              <a:t></a:t>
            </a:r>
            <a:r>
              <a:rPr lang="en-US" altLang="en-US" baseline="0" dirty="0">
                <a:latin typeface="Trebuchet MS" panose="020B0603020202020204" pitchFamily="34" charset="0"/>
              </a:rPr>
              <a:t> = 0.05 and n = 20 is 0.450.</a:t>
            </a:r>
          </a:p>
          <a:p>
            <a:pPr marL="0" lvl="1" eaLnBrk="1" hangingPunct="1">
              <a:spcBef>
                <a:spcPct val="20000"/>
              </a:spcBef>
              <a:defRPr/>
            </a:pPr>
            <a:r>
              <a:rPr lang="en-US" sz="2000" baseline="0" dirty="0">
                <a:latin typeface="Trebuchet MS" panose="020B0603020202020204" pitchFamily="34" charset="0"/>
                <a:ea typeface="+mn-ea"/>
              </a:rPr>
              <a:t> </a:t>
            </a:r>
          </a:p>
        </p:txBody>
      </p:sp>
      <p:sp>
        <p:nvSpPr>
          <p:cNvPr id="884749" name="Rectangle 13"/>
          <p:cNvSpPr>
            <a:spLocks noChangeArrowheads="1"/>
          </p:cNvSpPr>
          <p:nvPr/>
        </p:nvSpPr>
        <p:spPr bwMode="auto">
          <a:xfrm>
            <a:off x="627012" y="4437112"/>
            <a:ext cx="7920039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just"/>
            <a:r>
              <a:rPr lang="en-US" altLang="en-US" sz="2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Conclusion</a:t>
            </a:r>
            <a:r>
              <a:rPr lang="en-US" altLang="en-US" sz="2200" baseline="0" dirty="0">
                <a:latin typeface="Trebuchet MS" panose="020B0603020202020204" pitchFamily="34" charset="0"/>
              </a:rPr>
              <a:t>: We do not reject the null hypothesis. At the 5% level of significance there is insufficient evidence to infer that the two variables are related to one another.</a:t>
            </a:r>
          </a:p>
        </p:txBody>
      </p:sp>
      <p:sp>
        <p:nvSpPr>
          <p:cNvPr id="118795" name="Rectangle 2"/>
          <p:cNvSpPr txBox="1">
            <a:spLocks noChangeArrowheads="1"/>
          </p:cNvSpPr>
          <p:nvPr/>
        </p:nvSpPr>
        <p:spPr bwMode="auto">
          <a:xfrm>
            <a:off x="468313" y="155575"/>
            <a:ext cx="8077200" cy="609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AU"/>
            </a:defPPr>
            <a:lvl1pPr defTabSz="457200" eaLnBrk="1" hangingPunct="1">
              <a:defRPr sz="3200" cap="none" baseline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2pPr>
            <a:lvl3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3pPr>
            <a:lvl4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4pPr>
            <a:lvl5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9pPr>
          </a:lstStyle>
          <a:p>
            <a:r>
              <a:rPr lang="en-US" altLang="en-US" dirty="0"/>
              <a:t>Example 4 - Solution…</a:t>
            </a:r>
          </a:p>
        </p:txBody>
      </p:sp>
      <p:sp>
        <p:nvSpPr>
          <p:cNvPr id="118796" name="TextBox 2"/>
          <p:cNvSpPr txBox="1">
            <a:spLocks noChangeArrowheads="1"/>
          </p:cNvSpPr>
          <p:nvPr/>
        </p:nvSpPr>
        <p:spPr bwMode="auto">
          <a:xfrm>
            <a:off x="627012" y="3543102"/>
            <a:ext cx="64588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baseline="0" dirty="0">
                <a:latin typeface="Trebuchet MS" panose="020B0603020202020204" pitchFamily="34" charset="0"/>
              </a:rPr>
              <a:t>Since </a:t>
            </a:r>
            <a:r>
              <a:rPr lang="en-US" altLang="en-US" baseline="0" dirty="0" err="1">
                <a:latin typeface="Trebuchet MS" panose="020B0603020202020204" pitchFamily="34" charset="0"/>
              </a:rPr>
              <a:t>r</a:t>
            </a:r>
            <a:r>
              <a:rPr lang="en-US" altLang="en-US" dirty="0" err="1">
                <a:latin typeface="Trebuchet MS" panose="020B0603020202020204" pitchFamily="34" charset="0"/>
              </a:rPr>
              <a:t>s</a:t>
            </a:r>
            <a:r>
              <a:rPr lang="en-US" altLang="en-US" baseline="0" dirty="0">
                <a:latin typeface="Trebuchet MS" panose="020B0603020202020204" pitchFamily="34" charset="0"/>
              </a:rPr>
              <a:t> = 0.379 &lt; 0.450, we do not reject H</a:t>
            </a:r>
            <a:r>
              <a:rPr lang="en-US" altLang="en-US" dirty="0">
                <a:latin typeface="Trebuchet MS" panose="020B0603020202020204" pitchFamily="34" charset="0"/>
              </a:rPr>
              <a:t>0</a:t>
            </a:r>
            <a:r>
              <a:rPr lang="en-US" altLang="en-US" baseline="0" dirty="0"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18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18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8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4749" grpId="0" animBg="1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736"/>
            <a:ext cx="8001000" cy="4297363"/>
          </a:xfrm>
        </p:spPr>
        <p:txBody>
          <a:bodyPr/>
          <a:lstStyle/>
          <a:p>
            <a:pPr marL="0" indent="0" algn="just">
              <a:buNone/>
            </a:pPr>
            <a:r>
              <a:rPr lang="en-AU" sz="2400" b="1" dirty="0">
                <a:solidFill>
                  <a:schemeClr val="accent1"/>
                </a:solidFill>
                <a:latin typeface="Trebuchet MS" panose="020B0603020202020204" pitchFamily="34" charset="0"/>
              </a:rPr>
              <a:t>Using Excel (Data Analysis Plus)</a:t>
            </a:r>
          </a:p>
          <a:p>
            <a:pPr marL="0" indent="0" algn="just">
              <a:buNone/>
            </a:pPr>
            <a:r>
              <a:rPr lang="en-AU" sz="2400" dirty="0">
                <a:latin typeface="Trebuchet MS" panose="020B0603020202020204" pitchFamily="34" charset="0"/>
              </a:rPr>
              <a:t>We can use </a:t>
            </a:r>
            <a:r>
              <a:rPr lang="en-AU" sz="2400" b="1" dirty="0">
                <a:latin typeface="Trebuchet MS" panose="020B0603020202020204" pitchFamily="34" charset="0"/>
              </a:rPr>
              <a:t>Data Analysis Plus </a:t>
            </a:r>
            <a:r>
              <a:rPr lang="en-AU" sz="2400" dirty="0">
                <a:latin typeface="Trebuchet MS" panose="020B0603020202020204" pitchFamily="34" charset="0"/>
              </a:rPr>
              <a:t>based on the large sample test.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155575"/>
            <a:ext cx="8077200" cy="609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AU"/>
            </a:defPPr>
            <a:lvl1pPr defTabSz="457200" eaLnBrk="1" hangingPunct="1">
              <a:defRPr sz="3200" cap="none" baseline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2pPr>
            <a:lvl3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3pPr>
            <a:lvl4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4pPr>
            <a:lvl5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9pPr>
          </a:lstStyle>
          <a:p>
            <a:r>
              <a:rPr lang="en-US" altLang="en-US" dirty="0"/>
              <a:t>Example 4 - Solution…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2421488"/>
            <a:ext cx="8460432" cy="292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808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sz="2400" dirty="0">
              <a:latin typeface="Trebuchet MS" panose="020B0603020202020204" pitchFamily="34" charset="0"/>
            </a:endParaRPr>
          </a:p>
          <a:p>
            <a:endParaRPr lang="en-AU" sz="2400" dirty="0">
              <a:latin typeface="Trebuchet MS" panose="020B0603020202020204" pitchFamily="34" charset="0"/>
            </a:endParaRPr>
          </a:p>
          <a:p>
            <a:endParaRPr lang="en-AU" sz="2400" dirty="0">
              <a:latin typeface="Trebuchet MS" panose="020B0603020202020204" pitchFamily="34" charset="0"/>
            </a:endParaRPr>
          </a:p>
          <a:p>
            <a:endParaRPr lang="en-AU" sz="2400" dirty="0">
              <a:latin typeface="Trebuchet MS" panose="020B0603020202020204" pitchFamily="34" charset="0"/>
            </a:endParaRPr>
          </a:p>
          <a:p>
            <a:endParaRPr lang="en-AU" sz="2400" dirty="0">
              <a:latin typeface="Trebuchet MS" panose="020B0603020202020204" pitchFamily="34" charset="0"/>
            </a:endParaRPr>
          </a:p>
          <a:p>
            <a:endParaRPr lang="en-AU" sz="2400" dirty="0">
              <a:latin typeface="Trebuchet MS" panose="020B0603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8313" y="155575"/>
            <a:ext cx="8077200" cy="609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AU"/>
            </a:defPPr>
            <a:lvl1pPr defTabSz="457200" eaLnBrk="1" hangingPunct="1">
              <a:defRPr sz="3200" cap="none" baseline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2pPr>
            <a:lvl3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3pPr>
            <a:lvl4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4pPr>
            <a:lvl5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9pPr>
          </a:lstStyle>
          <a:p>
            <a:r>
              <a:rPr lang="en-US" altLang="en-US" dirty="0"/>
              <a:t>Example 4 - Solution…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8312" y="1052513"/>
            <a:ext cx="8302625" cy="482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AU" sz="2400" b="1" baseline="0" dirty="0">
                <a:solidFill>
                  <a:schemeClr val="accent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Using Excel (</a:t>
            </a:r>
            <a:r>
              <a:rPr lang="en-US" altLang="en-US" sz="2400" b="1" baseline="0" dirty="0">
                <a:solidFill>
                  <a:schemeClr val="accent1"/>
                </a:solidFill>
                <a:latin typeface="Trebuchet MS" panose="020B0603020202020204" pitchFamily="34" charset="0"/>
                <a:cs typeface="Arial" charset="0"/>
              </a:rPr>
              <a:t>Data Analysis Plus™)</a:t>
            </a:r>
            <a:endParaRPr lang="en-US" altLang="en-US" sz="2400" b="1" baseline="0" dirty="0">
              <a:solidFill>
                <a:schemeClr val="accent1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charset="0"/>
              <a:buNone/>
            </a:pPr>
            <a:r>
              <a:rPr lang="en-AU" sz="2400" baseline="0" dirty="0">
                <a:latin typeface="Trebuchet MS" panose="020B0603020202020204" pitchFamily="34" charset="0"/>
                <a:cs typeface="Arial" panose="020B0604020202020204" pitchFamily="34" charset="0"/>
              </a:rPr>
              <a:t>In the </a:t>
            </a:r>
            <a:r>
              <a:rPr lang="en-AU" sz="2400" b="1" baseline="0" dirty="0">
                <a:latin typeface="Trebuchet MS" panose="020B0603020202020204" pitchFamily="34" charset="0"/>
                <a:cs typeface="Arial" panose="020B0604020202020204" pitchFamily="34" charset="0"/>
              </a:rPr>
              <a:t>Data Analysis Plus </a:t>
            </a:r>
            <a:r>
              <a:rPr lang="en-AU" sz="2400" i="1" baseline="0" dirty="0">
                <a:latin typeface="Trebuchet MS" panose="020B0603020202020204" pitchFamily="34" charset="0"/>
                <a:cs typeface="Arial" panose="020B0604020202020204" pitchFamily="34" charset="0"/>
              </a:rPr>
              <a:t>dialogue box </a:t>
            </a:r>
            <a:r>
              <a:rPr lang="en-AU" sz="2400" baseline="0" dirty="0">
                <a:latin typeface="Trebuchet MS" panose="020B0603020202020204" pitchFamily="34" charset="0"/>
                <a:cs typeface="Arial" panose="020B0604020202020204" pitchFamily="34" charset="0"/>
              </a:rPr>
              <a:t>(shown below), enter the input and the output is presented in the next slide.</a:t>
            </a:r>
          </a:p>
          <a:p>
            <a:pPr marL="0" indent="0" algn="just">
              <a:buFont typeface="Arial" charset="0"/>
              <a:buNone/>
            </a:pPr>
            <a:endParaRPr lang="en-AU" sz="2400" baseline="0" dirty="0"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charset="0"/>
              <a:buNone/>
            </a:pPr>
            <a:endParaRPr lang="en-AU" sz="2400" baseline="0" dirty="0"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marL="0" indent="0" algn="just">
              <a:buFontTx/>
              <a:buNone/>
            </a:pPr>
            <a:endParaRPr lang="en-US" altLang="en-US" sz="2400" baseline="0" dirty="0"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  <p:pic>
        <p:nvPicPr>
          <p:cNvPr id="1413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54920"/>
            <a:ext cx="5906311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7067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sz="2400" dirty="0">
              <a:latin typeface="Trebuchet MS" panose="020B0603020202020204" pitchFamily="34" charset="0"/>
            </a:endParaRPr>
          </a:p>
          <a:p>
            <a:endParaRPr lang="en-AU" sz="2400" dirty="0">
              <a:latin typeface="Trebuchet MS" panose="020B0603020202020204" pitchFamily="34" charset="0"/>
            </a:endParaRPr>
          </a:p>
          <a:p>
            <a:endParaRPr lang="en-AU" sz="2400" dirty="0">
              <a:latin typeface="Trebuchet MS" panose="020B0603020202020204" pitchFamily="34" charset="0"/>
            </a:endParaRPr>
          </a:p>
          <a:p>
            <a:endParaRPr lang="en-AU" sz="2400" dirty="0">
              <a:latin typeface="Trebuchet MS" panose="020B0603020202020204" pitchFamily="34" charset="0"/>
            </a:endParaRPr>
          </a:p>
          <a:p>
            <a:endParaRPr lang="en-AU" sz="2400" dirty="0">
              <a:latin typeface="Trebuchet MS" panose="020B0603020202020204" pitchFamily="34" charset="0"/>
            </a:endParaRPr>
          </a:p>
          <a:p>
            <a:endParaRPr lang="en-AU" sz="2400" dirty="0">
              <a:latin typeface="Trebuchet MS" panose="020B0603020202020204" pitchFamily="34" charset="0"/>
            </a:endParaRPr>
          </a:p>
          <a:p>
            <a:endParaRPr lang="en-AU" sz="2400" dirty="0">
              <a:latin typeface="Trebuchet MS" panose="020B0603020202020204" pitchFamily="34" charset="0"/>
            </a:endParaRPr>
          </a:p>
          <a:p>
            <a:pPr marL="0" indent="0" algn="just">
              <a:buNone/>
            </a:pPr>
            <a:r>
              <a:rPr lang="en-AU" sz="2400" dirty="0">
                <a:latin typeface="Trebuchet MS" panose="020B0603020202020204" pitchFamily="34" charset="0"/>
              </a:rPr>
              <a:t>Since </a:t>
            </a:r>
            <a:r>
              <a:rPr lang="en-AU" sz="2400" dirty="0" err="1">
                <a:latin typeface="Trebuchet MS" panose="020B0603020202020204" pitchFamily="34" charset="0"/>
              </a:rPr>
              <a:t>r</a:t>
            </a:r>
            <a:r>
              <a:rPr lang="en-AU" sz="2400" baseline="-25000" dirty="0" err="1">
                <a:latin typeface="Trebuchet MS" panose="020B0603020202020204" pitchFamily="34" charset="0"/>
              </a:rPr>
              <a:t>s</a:t>
            </a:r>
            <a:r>
              <a:rPr lang="en-AU" sz="2400" dirty="0">
                <a:latin typeface="Trebuchet MS" panose="020B0603020202020204" pitchFamily="34" charset="0"/>
              </a:rPr>
              <a:t> = 0.379 &lt; z</a:t>
            </a:r>
            <a:r>
              <a:rPr lang="en-AU" sz="2400" baseline="-25000" dirty="0">
                <a:latin typeface="Trebuchet MS" panose="020B0603020202020204" pitchFamily="34" charset="0"/>
              </a:rPr>
              <a:t>0.025</a:t>
            </a:r>
            <a:r>
              <a:rPr lang="en-AU" sz="2400" dirty="0">
                <a:latin typeface="Trebuchet MS" panose="020B0603020202020204" pitchFamily="34" charset="0"/>
              </a:rPr>
              <a:t> = 1.96, we do not reject H</a:t>
            </a:r>
            <a:r>
              <a:rPr lang="en-AU" sz="2400" baseline="-25000" dirty="0">
                <a:latin typeface="Trebuchet MS" panose="020B0603020202020204" pitchFamily="34" charset="0"/>
              </a:rPr>
              <a:t>0</a:t>
            </a:r>
            <a:r>
              <a:rPr lang="en-AU" sz="2400" dirty="0">
                <a:latin typeface="Trebuchet MS" panose="020B0603020202020204" pitchFamily="34" charset="0"/>
              </a:rPr>
              <a:t>.</a:t>
            </a:r>
          </a:p>
        </p:txBody>
      </p:sp>
      <p:pic>
        <p:nvPicPr>
          <p:cNvPr id="1413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5" y="1700808"/>
            <a:ext cx="5318695" cy="311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8313" y="155575"/>
            <a:ext cx="8077200" cy="609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AU"/>
            </a:defPPr>
            <a:lvl1pPr defTabSz="457200" eaLnBrk="1" hangingPunct="1">
              <a:defRPr sz="3200" cap="none" baseline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2pPr>
            <a:lvl3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3pPr>
            <a:lvl4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4pPr>
            <a:lvl5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cs typeface="Arial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9pPr>
          </a:lstStyle>
          <a:p>
            <a:r>
              <a:rPr lang="en-US" altLang="en-US" dirty="0"/>
              <a:t>Example 4 - Solution…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2593" y="1052513"/>
            <a:ext cx="8302625" cy="64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AU" sz="2400" b="1" baseline="0" dirty="0">
                <a:solidFill>
                  <a:schemeClr val="accent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Using Excel (</a:t>
            </a:r>
            <a:r>
              <a:rPr lang="en-US" altLang="en-US" sz="2400" b="1" baseline="0" dirty="0">
                <a:solidFill>
                  <a:schemeClr val="accent1"/>
                </a:solidFill>
                <a:latin typeface="Trebuchet MS" panose="020B0603020202020204" pitchFamily="34" charset="0"/>
                <a:cs typeface="Arial" charset="0"/>
              </a:rPr>
              <a:t>Data Analysis Plus™): Output</a:t>
            </a:r>
            <a:endParaRPr lang="en-US" altLang="en-US" sz="2400" b="1" baseline="0" dirty="0">
              <a:solidFill>
                <a:schemeClr val="accent1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marL="0" indent="0" algn="just">
              <a:buFontTx/>
              <a:buNone/>
            </a:pPr>
            <a:endParaRPr lang="en-US" altLang="en-US" sz="2400" baseline="0" dirty="0"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300192" y="479425"/>
            <a:ext cx="2667000" cy="381000"/>
          </a:xfrm>
          <a:prstGeom prst="roundRect">
            <a:avLst>
              <a:gd name="adj" fmla="val 50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b="1" baseline="0" dirty="0">
                <a:latin typeface="Tahoma" pitchFamily="34" charset="0"/>
              </a:rPr>
              <a:t>INTERPRET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78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5842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458200" cy="6477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lang="en-AU" altLang="en-US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17.</a:t>
            </a:r>
            <a:r>
              <a:rPr altLang="en-US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7 Regression diagnostics – I</a:t>
            </a:r>
          </a:p>
        </p:txBody>
      </p:sp>
      <p:sp>
        <p:nvSpPr>
          <p:cNvPr id="88576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68412"/>
            <a:ext cx="8406606" cy="4608860"/>
          </a:xfrm>
        </p:spPr>
        <p:txBody>
          <a:bodyPr/>
          <a:lstStyle/>
          <a:p>
            <a:pPr marL="0" indent="0" algn="just">
              <a:buFont typeface="Arial" pitchFamily="34" charset="0"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 three important conditions required for the validity of the regression analysis are: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alt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The error variable is normally distributed.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altLang="en-US" sz="2400" dirty="0">
                <a:solidFill>
                  <a:srgbClr val="00B050"/>
                </a:solidFill>
                <a:latin typeface="Trebuchet MS" panose="020B0603020202020204" pitchFamily="34" charset="0"/>
              </a:rPr>
              <a:t>The error variance is constant for all values of </a:t>
            </a:r>
            <a:r>
              <a:rPr lang="en-US" altLang="en-US" sz="2400" i="1" dirty="0">
                <a:solidFill>
                  <a:srgbClr val="00B050"/>
                </a:solidFill>
                <a:latin typeface="Trebuchet MS" panose="020B0603020202020204" pitchFamily="34" charset="0"/>
              </a:rPr>
              <a:t>x</a:t>
            </a:r>
            <a:r>
              <a:rPr lang="en-US" altLang="en-US" sz="2400" dirty="0">
                <a:solidFill>
                  <a:srgbClr val="00B050"/>
                </a:solidFill>
                <a:latin typeface="Trebuchet MS" panose="020B0603020202020204" pitchFamily="34" charset="0"/>
              </a:rPr>
              <a:t>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altLang="en-US" sz="2400" dirty="0">
                <a:solidFill>
                  <a:srgbClr val="0000FF"/>
                </a:solidFill>
                <a:latin typeface="Trebuchet MS" panose="020B0603020202020204" pitchFamily="34" charset="0"/>
              </a:rPr>
              <a:t>The errors are independent of each other.</a:t>
            </a:r>
          </a:p>
          <a:p>
            <a:pPr lvl="1" algn="just">
              <a:buFont typeface="Arial" pitchFamily="34" charset="0"/>
              <a:buChar char="•"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>
              <a:buFont typeface="Arial" pitchFamily="34" charset="0"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How can we diagnose violations of these conditions?</a:t>
            </a:r>
          </a:p>
          <a:p>
            <a:pPr marL="0" indent="0" algn="just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  <a:sym typeface="Wingdings" pitchFamily="2" charset="2"/>
              </a:rPr>
              <a:t>	 </a:t>
            </a:r>
            <a:r>
              <a:rPr lang="en-US" altLang="en-US" sz="2400" b="1" dirty="0">
                <a:solidFill>
                  <a:srgbClr val="FF0000"/>
                </a:solidFill>
                <a:latin typeface="Trebuchet MS" panose="020B0603020202020204" pitchFamily="34" charset="0"/>
                <a:sym typeface="Wingdings" pitchFamily="2" charset="2"/>
              </a:rPr>
              <a:t>Residual analysis</a:t>
            </a:r>
            <a:r>
              <a:rPr lang="en-US" altLang="en-US" sz="2400" dirty="0">
                <a:latin typeface="Trebuchet MS" panose="020B0603020202020204" pitchFamily="34" charset="0"/>
                <a:sym typeface="Wingdings" pitchFamily="2" charset="2"/>
              </a:rPr>
              <a:t>, that is, examine the </a:t>
            </a:r>
            <a:r>
              <a:rPr lang="en-US" altLang="en-US" sz="2400" b="1" i="1" dirty="0">
                <a:latin typeface="Trebuchet MS" panose="020B0603020202020204" pitchFamily="34" charset="0"/>
                <a:sym typeface="Wingdings" pitchFamily="2" charset="2"/>
              </a:rPr>
              <a:t>differences</a:t>
            </a:r>
            <a:r>
              <a:rPr lang="en-US" altLang="en-US" sz="2400" dirty="0">
                <a:latin typeface="Trebuchet MS" panose="020B0603020202020204" pitchFamily="34" charset="0"/>
                <a:sym typeface="Wingdings" pitchFamily="2" charset="2"/>
              </a:rPr>
              <a:t> between the actual data points and those predicted by the linear equation…</a:t>
            </a: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/>
            <a:endParaRPr lang="en-US" altLang="en-US" sz="2400" dirty="0">
              <a:latin typeface="Trebuchet MS" panose="020B0603020202020204" pitchFamily="34" charset="0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8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8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8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76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7772400" cy="72072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altLang="en-US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Model types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25538"/>
            <a:ext cx="8280400" cy="4114800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Trebuchet MS" panose="020B0603020202020204" pitchFamily="34" charset="0"/>
              </a:rPr>
              <a:t>Deterministic Model:</a:t>
            </a:r>
            <a:r>
              <a:rPr lang="en-US" altLang="en-US" sz="2400" dirty="0">
                <a:latin typeface="Trebuchet MS" panose="020B0603020202020204" pitchFamily="34" charset="0"/>
              </a:rPr>
              <a:t> an equation or set of equations that allow us to </a:t>
            </a:r>
            <a:r>
              <a:rPr lang="en-US" altLang="en-US" sz="2400" b="1" i="1" dirty="0">
                <a:latin typeface="Trebuchet MS" panose="020B0603020202020204" pitchFamily="34" charset="0"/>
              </a:rPr>
              <a:t>fully determine</a:t>
            </a:r>
            <a:r>
              <a:rPr lang="en-US" altLang="en-US" sz="2400" dirty="0">
                <a:latin typeface="Trebuchet MS" panose="020B0603020202020204" pitchFamily="34" charset="0"/>
              </a:rPr>
              <a:t> the value of the dependent variable from the values of the independent variables.</a:t>
            </a:r>
          </a:p>
          <a:p>
            <a:pPr marL="0" indent="0" algn="just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Contrast this with…</a:t>
            </a:r>
          </a:p>
          <a:p>
            <a:pPr marL="0" indent="0" algn="just">
              <a:buFontTx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Trebuchet MS" panose="020B0603020202020204" pitchFamily="34" charset="0"/>
              </a:rPr>
              <a:t>Probabilistic Model: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400" dirty="0">
                <a:latin typeface="Trebuchet MS" panose="020B0603020202020204" pitchFamily="34" charset="0"/>
              </a:rPr>
              <a:t>a method used to capture the </a:t>
            </a:r>
            <a:r>
              <a:rPr lang="en-US" altLang="en-US" sz="2400" b="1" i="1" dirty="0">
                <a:latin typeface="Trebuchet MS" panose="020B0603020202020204" pitchFamily="34" charset="0"/>
              </a:rPr>
              <a:t>randomness</a:t>
            </a:r>
            <a:r>
              <a:rPr lang="en-US" altLang="en-US" sz="2400" dirty="0">
                <a:latin typeface="Trebuchet MS" panose="020B0603020202020204" pitchFamily="34" charset="0"/>
              </a:rPr>
              <a:t> that is part of a real-life process.</a:t>
            </a:r>
          </a:p>
          <a:p>
            <a:pPr marL="0" indent="0" algn="just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E.g. do all houses of the same size (measured in square </a:t>
            </a:r>
            <a:r>
              <a:rPr lang="en-US" altLang="en-US" sz="2400" dirty="0" err="1">
                <a:latin typeface="Trebuchet MS" panose="020B0603020202020204" pitchFamily="34" charset="0"/>
              </a:rPr>
              <a:t>metre</a:t>
            </a:r>
            <a:r>
              <a:rPr lang="en-US" altLang="en-US" sz="2400" dirty="0">
                <a:latin typeface="Trebuchet MS" panose="020B0603020202020204" pitchFamily="34" charset="0"/>
              </a:rPr>
              <a:t>) sell for exactly the same price?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7772400" cy="51752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altLang="en-US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Residual analysis</a:t>
            </a:r>
          </a:p>
        </p:txBody>
      </p:sp>
      <p:sp>
        <p:nvSpPr>
          <p:cNvPr id="122882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052513"/>
            <a:ext cx="8496300" cy="4114800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Recall the deviations between the actual data points and the regression line were called </a:t>
            </a:r>
            <a:r>
              <a:rPr lang="en-US" altLang="en-US" sz="2400" b="1" i="1" dirty="0">
                <a:latin typeface="Trebuchet MS" panose="020B0603020202020204" pitchFamily="34" charset="0"/>
              </a:rPr>
              <a:t>residuals</a:t>
            </a:r>
            <a:r>
              <a:rPr lang="en-US" altLang="en-US" sz="2400" dirty="0">
                <a:latin typeface="Trebuchet MS" panose="020B0603020202020204" pitchFamily="34" charset="0"/>
              </a:rPr>
              <a:t>. Excel calculates residuals as part of its regression analysis:</a:t>
            </a:r>
          </a:p>
          <a:p>
            <a:pPr marL="0" indent="0" algn="just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We can use these residuals to determine whether the error variable is non-normal, whether the error variance is constant, and whether the errors are independent…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11560" y="2369846"/>
            <a:ext cx="5843215" cy="1779234"/>
            <a:chOff x="611560" y="2586390"/>
            <a:chExt cx="5843215" cy="1779234"/>
          </a:xfrm>
        </p:grpSpPr>
        <p:pic>
          <p:nvPicPr>
            <p:cNvPr id="122884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213"/>
            <a:stretch/>
          </p:blipFill>
          <p:spPr bwMode="auto">
            <a:xfrm>
              <a:off x="684213" y="2918297"/>
              <a:ext cx="5770562" cy="1447327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611560" y="2586390"/>
              <a:ext cx="31683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baseline="0" dirty="0">
                  <a:latin typeface="Trebuchet MS" panose="020B0603020202020204" pitchFamily="34" charset="0"/>
                </a:rPr>
                <a:t>Residual </a:t>
              </a:r>
              <a:r>
                <a:rPr lang="en-AU" sz="1600" baseline="0" dirty="0" err="1">
                  <a:latin typeface="Trebuchet MS" panose="020B0603020202020204" pitchFamily="34" charset="0"/>
                </a:rPr>
                <a:t>Ouput</a:t>
              </a:r>
              <a:r>
                <a:rPr lang="en-AU" sz="1600" baseline="0" dirty="0">
                  <a:latin typeface="Trebuchet MS" panose="020B0603020202020204" pitchFamily="34" charset="0"/>
                </a:rPr>
                <a:t> for Example 3</a:t>
              </a:r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7772400" cy="51752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altLang="en-US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Residual analysis…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39750" y="1196975"/>
            <a:ext cx="7848600" cy="2519363"/>
            <a:chOff x="3216" y="498"/>
            <a:chExt cx="2811" cy="1662"/>
          </a:xfrm>
        </p:grpSpPr>
        <p:grpSp>
          <p:nvGrpSpPr>
            <p:cNvPr id="124933" name="Group 3"/>
            <p:cNvGrpSpPr>
              <a:grpSpLocks/>
            </p:cNvGrpSpPr>
            <p:nvPr/>
          </p:nvGrpSpPr>
          <p:grpSpPr bwMode="auto">
            <a:xfrm>
              <a:off x="3216" y="526"/>
              <a:ext cx="2811" cy="1586"/>
              <a:chOff x="3848" y="526"/>
              <a:chExt cx="2811" cy="1586"/>
            </a:xfrm>
          </p:grpSpPr>
          <p:sp>
            <p:nvSpPr>
              <p:cNvPr id="124935" name="Text Box 4"/>
              <p:cNvSpPr txBox="1">
                <a:spLocks noChangeArrowheads="1"/>
              </p:cNvSpPr>
              <p:nvPr/>
            </p:nvSpPr>
            <p:spPr bwMode="auto">
              <a:xfrm>
                <a:off x="3848" y="526"/>
                <a:ext cx="2811" cy="7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9pPr>
              </a:lstStyle>
              <a:p>
                <a:pPr algn="just"/>
                <a:r>
                  <a:rPr lang="en-US" altLang="en-US" baseline="0" dirty="0">
                    <a:latin typeface="Trebuchet MS" panose="020B0603020202020204" pitchFamily="34" charset="0"/>
                  </a:rPr>
                  <a:t>For each residual we calculate the standard deviation as follows:</a:t>
                </a:r>
              </a:p>
              <a:p>
                <a:pPr algn="just"/>
                <a:endParaRPr lang="en-US" altLang="en-US" sz="1800" baseline="0" dirty="0">
                  <a:latin typeface="Trebuchet MS" panose="020B0603020202020204" pitchFamily="34" charset="0"/>
                </a:endParaRPr>
              </a:p>
            </p:txBody>
          </p:sp>
          <p:graphicFrame>
            <p:nvGraphicFramePr>
              <p:cNvPr id="124936" name="Object 5"/>
              <p:cNvGraphicFramePr>
                <a:graphicFrameLocks noChangeAspect="1"/>
              </p:cNvGraphicFramePr>
              <p:nvPr/>
            </p:nvGraphicFramePr>
            <p:xfrm>
              <a:off x="4166" y="1125"/>
              <a:ext cx="1023" cy="9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101" name="Equation" r:id="rId4" imgW="901309" imgH="609336" progId="Equation.3">
                      <p:embed/>
                    </p:oleObj>
                  </mc:Choice>
                  <mc:Fallback>
                    <p:oleObj name="Equation" r:id="rId4" imgW="901309" imgH="609336" progId="Equation.3">
                      <p:embed/>
                      <p:pic>
                        <p:nvPicPr>
                          <p:cNvPr id="0" name="Picture 1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6" y="1125"/>
                            <a:ext cx="1023" cy="98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4934" name="Rectangle 6"/>
            <p:cNvSpPr>
              <a:spLocks noChangeArrowheads="1"/>
            </p:cNvSpPr>
            <p:nvPr/>
          </p:nvSpPr>
          <p:spPr bwMode="auto">
            <a:xfrm>
              <a:off x="3242" y="498"/>
              <a:ext cx="2424" cy="166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68313" y="4045892"/>
            <a:ext cx="8333581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baseline="0" dirty="0" err="1">
                <a:latin typeface="Trebuchet MS" panose="020B0603020202020204" pitchFamily="34" charset="0"/>
                <a:ea typeface="+mn-ea"/>
              </a:rPr>
              <a:t>Standardised</a:t>
            </a:r>
            <a:r>
              <a:rPr lang="en-US" baseline="0" dirty="0">
                <a:latin typeface="Trebuchet MS" panose="020B0603020202020204" pitchFamily="34" charset="0"/>
                <a:ea typeface="+mn-ea"/>
              </a:rPr>
              <a:t> residual </a:t>
            </a:r>
            <a:r>
              <a:rPr lang="en-US" baseline="0" dirty="0" err="1">
                <a:latin typeface="Trebuchet MS" panose="020B0603020202020204" pitchFamily="34" charset="0"/>
                <a:ea typeface="+mn-ea"/>
              </a:rPr>
              <a:t>i</a:t>
            </a:r>
            <a:r>
              <a:rPr lang="en-US" baseline="0" dirty="0">
                <a:latin typeface="Trebuchet MS" panose="020B0603020202020204" pitchFamily="34" charset="0"/>
                <a:ea typeface="+mn-ea"/>
              </a:rPr>
              <a:t> = residual </a:t>
            </a:r>
            <a:r>
              <a:rPr lang="en-US" baseline="0" dirty="0" err="1">
                <a:latin typeface="Trebuchet MS" panose="020B0603020202020204" pitchFamily="34" charset="0"/>
                <a:ea typeface="+mn-ea"/>
              </a:rPr>
              <a:t>i</a:t>
            </a:r>
            <a:r>
              <a:rPr lang="en-US" baseline="0" dirty="0">
                <a:latin typeface="Trebuchet MS" panose="020B0603020202020204" pitchFamily="34" charset="0"/>
                <a:ea typeface="+mn-ea"/>
              </a:rPr>
              <a:t>/standard deviation</a:t>
            </a: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7772400" cy="51752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Example 3</a:t>
            </a:r>
            <a:r>
              <a:rPr lang="en-AU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…</a:t>
            </a:r>
            <a:endParaRPr sz="3200" cap="none" dirty="0">
              <a:solidFill>
                <a:srgbClr val="EA0088"/>
              </a:solidFill>
              <a:latin typeface="Trebuchet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8678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052513"/>
            <a:ext cx="8208963" cy="20891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solidFill>
                  <a:schemeClr val="accent1"/>
                </a:solidFill>
                <a:latin typeface="Trebuchet MS" panose="020B0603020202020204" pitchFamily="34" charset="0"/>
              </a:rPr>
              <a:t>Non-normality</a:t>
            </a:r>
          </a:p>
          <a:p>
            <a:pPr marL="342900" lvl="1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rebuchet MS" panose="020B0603020202020204" pitchFamily="34" charset="0"/>
              </a:rPr>
              <a:t>Use Excel to obtain the </a:t>
            </a:r>
            <a:r>
              <a:rPr lang="en-US" altLang="en-US" sz="2400" dirty="0" err="1">
                <a:latin typeface="Trebuchet MS" panose="020B0603020202020204" pitchFamily="34" charset="0"/>
              </a:rPr>
              <a:t>standardised</a:t>
            </a:r>
            <a:r>
              <a:rPr lang="en-US" altLang="en-US" sz="2400" dirty="0">
                <a:latin typeface="Trebuchet MS" panose="020B0603020202020204" pitchFamily="34" charset="0"/>
              </a:rPr>
              <a:t> residual histogram.</a:t>
            </a:r>
          </a:p>
          <a:p>
            <a:pPr marL="342900" lvl="1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rebuchet MS" panose="020B0603020202020204" pitchFamily="34" charset="0"/>
              </a:rPr>
              <a:t>Examine the histogram and look for a bell-shaped diagram with mean close to zero.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183634" y="4653136"/>
            <a:ext cx="38528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baseline="0" dirty="0">
                <a:latin typeface="Trebuchet MS" panose="020B0603020202020204" pitchFamily="34" charset="0"/>
              </a:rPr>
              <a:t>We can also apply the </a:t>
            </a:r>
            <a:r>
              <a:rPr lang="en-US" altLang="en-US" i="1" baseline="0" dirty="0" err="1">
                <a:solidFill>
                  <a:schemeClr val="accent1"/>
                </a:solidFill>
                <a:latin typeface="Trebuchet MS" panose="020B0603020202020204" pitchFamily="34" charset="0"/>
              </a:rPr>
              <a:t>Lilliefors</a:t>
            </a:r>
            <a:r>
              <a:rPr lang="en-US" altLang="en-US" i="1" baseline="0" dirty="0">
                <a:solidFill>
                  <a:schemeClr val="accent1"/>
                </a:solidFill>
                <a:latin typeface="Trebuchet MS" panose="020B0603020202020204" pitchFamily="34" charset="0"/>
              </a:rPr>
              <a:t> test</a:t>
            </a:r>
            <a:r>
              <a:rPr lang="en-US" altLang="en-US" baseline="0" dirty="0">
                <a:latin typeface="Trebuchet MS" panose="020B0603020202020204" pitchFamily="34" charset="0"/>
              </a:rPr>
              <a:t> or the </a:t>
            </a:r>
            <a:r>
              <a:rPr lang="en-US" altLang="en-US" baseline="0" dirty="0">
                <a:solidFill>
                  <a:schemeClr val="tx2"/>
                </a:solidFill>
                <a:latin typeface="Trebuchet MS" panose="020B0603020202020204" pitchFamily="34" charset="0"/>
                <a:sym typeface="Symbol"/>
              </a:rPr>
              <a:t></a:t>
            </a:r>
            <a:r>
              <a:rPr lang="en-US" altLang="en-US" i="1" baseline="30000" dirty="0">
                <a:solidFill>
                  <a:schemeClr val="accent1"/>
                </a:solidFill>
                <a:latin typeface="Trebuchet MS" panose="020B0603020202020204" pitchFamily="34" charset="0"/>
              </a:rPr>
              <a:t>2 </a:t>
            </a:r>
            <a:r>
              <a:rPr lang="en-US" altLang="en-US" i="1" baseline="0" dirty="0">
                <a:solidFill>
                  <a:schemeClr val="accent1"/>
                </a:solidFill>
                <a:latin typeface="Trebuchet MS" panose="020B0603020202020204" pitchFamily="34" charset="0"/>
              </a:rPr>
              <a:t>test of normality</a:t>
            </a:r>
            <a:r>
              <a:rPr lang="en-US" altLang="en-US" baseline="0" dirty="0">
                <a:latin typeface="Trebuchet MS" panose="020B0603020202020204" pitchFamily="34" charset="0"/>
              </a:rPr>
              <a:t>. 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192713" y="3212976"/>
            <a:ext cx="3699767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algn="just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kern="0" baseline="0" dirty="0">
                <a:latin typeface="Trebuchet MS" panose="020B0603020202020204" pitchFamily="34" charset="0"/>
                <a:ea typeface="+mn-ea"/>
              </a:rPr>
              <a:t>As can be seen, the </a:t>
            </a:r>
            <a:r>
              <a:rPr lang="en-US" kern="0" baseline="0" dirty="0" err="1">
                <a:latin typeface="Trebuchet MS" panose="020B0603020202020204" pitchFamily="34" charset="0"/>
                <a:ea typeface="+mn-ea"/>
              </a:rPr>
              <a:t>standardised</a:t>
            </a:r>
            <a:r>
              <a:rPr lang="en-US" kern="0" baseline="0" dirty="0">
                <a:latin typeface="Trebuchet MS" panose="020B0603020202020204" pitchFamily="34" charset="0"/>
                <a:ea typeface="+mn-ea"/>
              </a:rPr>
              <a:t> residual histogram appear to be bell-shaped.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6" y="3128179"/>
            <a:ext cx="4725062" cy="2365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6787" grpId="0" uiExpand="1" build="p" autoUpdateAnimBg="0"/>
      <p:bldP spid="12" grpId="0" autoUpdateAnimBg="0"/>
      <p:bldP spid="13" grpId="0" build="p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7772400" cy="6096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sz="3200" cap="none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Heteroscedasticity</a:t>
            </a:r>
          </a:p>
        </p:txBody>
      </p:sp>
      <p:sp>
        <p:nvSpPr>
          <p:cNvPr id="129026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280400" cy="1008062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When the requirement of a constant variance is violated, we have </a:t>
            </a:r>
            <a:r>
              <a:rPr lang="en-US" altLang="en-US" sz="2400" b="1" i="1" dirty="0" err="1">
                <a:latin typeface="Trebuchet MS" panose="020B0603020202020204" pitchFamily="34" charset="0"/>
              </a:rPr>
              <a:t>heteroscedasticity</a:t>
            </a:r>
            <a:r>
              <a:rPr lang="en-US" altLang="en-US" sz="2400" dirty="0"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>
            <a:off x="1676400" y="2828925"/>
            <a:ext cx="0" cy="2209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1066800" y="3971925"/>
            <a:ext cx="3352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1219200" y="36671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1447800" y="37433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1676400" y="38195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1752600" y="40481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29034" name="Text Box 10"/>
          <p:cNvSpPr txBox="1">
            <a:spLocks noChangeArrowheads="1"/>
          </p:cNvSpPr>
          <p:nvPr/>
        </p:nvSpPr>
        <p:spPr bwMode="auto">
          <a:xfrm>
            <a:off x="1828800" y="36671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2819400" y="35909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29036" name="Text Box 12"/>
          <p:cNvSpPr txBox="1">
            <a:spLocks noChangeArrowheads="1"/>
          </p:cNvSpPr>
          <p:nvPr/>
        </p:nvSpPr>
        <p:spPr bwMode="auto">
          <a:xfrm>
            <a:off x="2057400" y="34385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29037" name="Text Box 13"/>
          <p:cNvSpPr txBox="1">
            <a:spLocks noChangeArrowheads="1"/>
          </p:cNvSpPr>
          <p:nvPr/>
        </p:nvSpPr>
        <p:spPr bwMode="auto">
          <a:xfrm>
            <a:off x="2133600" y="42005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29038" name="Text Box 14"/>
          <p:cNvSpPr txBox="1">
            <a:spLocks noChangeArrowheads="1"/>
          </p:cNvSpPr>
          <p:nvPr/>
        </p:nvSpPr>
        <p:spPr bwMode="auto">
          <a:xfrm>
            <a:off x="2209800" y="39719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29039" name="Text Box 15"/>
          <p:cNvSpPr txBox="1">
            <a:spLocks noChangeArrowheads="1"/>
          </p:cNvSpPr>
          <p:nvPr/>
        </p:nvSpPr>
        <p:spPr bwMode="auto">
          <a:xfrm>
            <a:off x="2362200" y="41243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29040" name="Text Box 16"/>
          <p:cNvSpPr txBox="1">
            <a:spLocks noChangeArrowheads="1"/>
          </p:cNvSpPr>
          <p:nvPr/>
        </p:nvSpPr>
        <p:spPr bwMode="auto">
          <a:xfrm>
            <a:off x="2514600" y="34385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2667000" y="44291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29042" name="Text Box 18"/>
          <p:cNvSpPr txBox="1">
            <a:spLocks noChangeArrowheads="1"/>
          </p:cNvSpPr>
          <p:nvPr/>
        </p:nvSpPr>
        <p:spPr bwMode="auto">
          <a:xfrm>
            <a:off x="2667000" y="40481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2971800" y="47339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29044" name="Text Box 20"/>
          <p:cNvSpPr txBox="1">
            <a:spLocks noChangeArrowheads="1"/>
          </p:cNvSpPr>
          <p:nvPr/>
        </p:nvSpPr>
        <p:spPr bwMode="auto">
          <a:xfrm>
            <a:off x="3048000" y="32099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29045" name="Text Box 21"/>
          <p:cNvSpPr txBox="1">
            <a:spLocks noChangeArrowheads="1"/>
          </p:cNvSpPr>
          <p:nvPr/>
        </p:nvSpPr>
        <p:spPr bwMode="auto">
          <a:xfrm>
            <a:off x="2895600" y="40481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29046" name="Text Box 22"/>
          <p:cNvSpPr txBox="1">
            <a:spLocks noChangeArrowheads="1"/>
          </p:cNvSpPr>
          <p:nvPr/>
        </p:nvSpPr>
        <p:spPr bwMode="auto">
          <a:xfrm>
            <a:off x="3733800" y="44291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29047" name="Text Box 23"/>
          <p:cNvSpPr txBox="1">
            <a:spLocks noChangeArrowheads="1"/>
          </p:cNvSpPr>
          <p:nvPr/>
        </p:nvSpPr>
        <p:spPr bwMode="auto">
          <a:xfrm>
            <a:off x="3124200" y="38957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29048" name="Text Box 24"/>
          <p:cNvSpPr txBox="1">
            <a:spLocks noChangeArrowheads="1"/>
          </p:cNvSpPr>
          <p:nvPr/>
        </p:nvSpPr>
        <p:spPr bwMode="auto">
          <a:xfrm>
            <a:off x="3657600" y="48101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29049" name="Text Box 25"/>
          <p:cNvSpPr txBox="1">
            <a:spLocks noChangeArrowheads="1"/>
          </p:cNvSpPr>
          <p:nvPr/>
        </p:nvSpPr>
        <p:spPr bwMode="auto">
          <a:xfrm>
            <a:off x="3581400" y="31337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29050" name="Text Box 26"/>
          <p:cNvSpPr txBox="1">
            <a:spLocks noChangeArrowheads="1"/>
          </p:cNvSpPr>
          <p:nvPr/>
        </p:nvSpPr>
        <p:spPr bwMode="auto">
          <a:xfrm>
            <a:off x="3352800" y="33623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29051" name="Text Box 27"/>
          <p:cNvSpPr txBox="1">
            <a:spLocks noChangeArrowheads="1"/>
          </p:cNvSpPr>
          <p:nvPr/>
        </p:nvSpPr>
        <p:spPr bwMode="auto">
          <a:xfrm>
            <a:off x="3276600" y="45815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371600" y="3819525"/>
            <a:ext cx="228600" cy="381000"/>
            <a:chOff x="864" y="2688"/>
            <a:chExt cx="144" cy="240"/>
          </a:xfrm>
        </p:grpSpPr>
        <p:sp>
          <p:nvSpPr>
            <p:cNvPr id="129140" name="Line 29"/>
            <p:cNvSpPr>
              <a:spLocks noChangeShapeType="1"/>
            </p:cNvSpPr>
            <p:nvPr/>
          </p:nvSpPr>
          <p:spPr bwMode="auto">
            <a:xfrm>
              <a:off x="936" y="2688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29141" name="Line 30"/>
            <p:cNvSpPr>
              <a:spLocks noChangeShapeType="1"/>
            </p:cNvSpPr>
            <p:nvPr/>
          </p:nvSpPr>
          <p:spPr bwMode="auto">
            <a:xfrm>
              <a:off x="864" y="268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29142" name="Line 31"/>
            <p:cNvSpPr>
              <a:spLocks noChangeShapeType="1"/>
            </p:cNvSpPr>
            <p:nvPr/>
          </p:nvSpPr>
          <p:spPr bwMode="auto">
            <a:xfrm>
              <a:off x="864" y="292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752600" y="3743325"/>
            <a:ext cx="228600" cy="533400"/>
            <a:chOff x="864" y="2688"/>
            <a:chExt cx="144" cy="240"/>
          </a:xfrm>
        </p:grpSpPr>
        <p:sp>
          <p:nvSpPr>
            <p:cNvPr id="129137" name="Line 33"/>
            <p:cNvSpPr>
              <a:spLocks noChangeShapeType="1"/>
            </p:cNvSpPr>
            <p:nvPr/>
          </p:nvSpPr>
          <p:spPr bwMode="auto">
            <a:xfrm>
              <a:off x="936" y="2688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29138" name="Line 34"/>
            <p:cNvSpPr>
              <a:spLocks noChangeShapeType="1"/>
            </p:cNvSpPr>
            <p:nvPr/>
          </p:nvSpPr>
          <p:spPr bwMode="auto">
            <a:xfrm>
              <a:off x="864" y="268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29139" name="Line 35"/>
            <p:cNvSpPr>
              <a:spLocks noChangeShapeType="1"/>
            </p:cNvSpPr>
            <p:nvPr/>
          </p:nvSpPr>
          <p:spPr bwMode="auto">
            <a:xfrm>
              <a:off x="864" y="292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133600" y="3590925"/>
            <a:ext cx="228600" cy="838200"/>
            <a:chOff x="864" y="2688"/>
            <a:chExt cx="144" cy="240"/>
          </a:xfrm>
        </p:grpSpPr>
        <p:sp>
          <p:nvSpPr>
            <p:cNvPr id="129134" name="Line 37"/>
            <p:cNvSpPr>
              <a:spLocks noChangeShapeType="1"/>
            </p:cNvSpPr>
            <p:nvPr/>
          </p:nvSpPr>
          <p:spPr bwMode="auto">
            <a:xfrm>
              <a:off x="936" y="2688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29135" name="Line 38"/>
            <p:cNvSpPr>
              <a:spLocks noChangeShapeType="1"/>
            </p:cNvSpPr>
            <p:nvPr/>
          </p:nvSpPr>
          <p:spPr bwMode="auto">
            <a:xfrm>
              <a:off x="864" y="268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29136" name="Line 39"/>
            <p:cNvSpPr>
              <a:spLocks noChangeShapeType="1"/>
            </p:cNvSpPr>
            <p:nvPr/>
          </p:nvSpPr>
          <p:spPr bwMode="auto">
            <a:xfrm>
              <a:off x="864" y="292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2590800" y="3514725"/>
            <a:ext cx="228600" cy="1143000"/>
            <a:chOff x="864" y="2688"/>
            <a:chExt cx="144" cy="240"/>
          </a:xfrm>
        </p:grpSpPr>
        <p:sp>
          <p:nvSpPr>
            <p:cNvPr id="129131" name="Line 41"/>
            <p:cNvSpPr>
              <a:spLocks noChangeShapeType="1"/>
            </p:cNvSpPr>
            <p:nvPr/>
          </p:nvSpPr>
          <p:spPr bwMode="auto">
            <a:xfrm>
              <a:off x="936" y="2688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29132" name="Line 42"/>
            <p:cNvSpPr>
              <a:spLocks noChangeShapeType="1"/>
            </p:cNvSpPr>
            <p:nvPr/>
          </p:nvSpPr>
          <p:spPr bwMode="auto">
            <a:xfrm>
              <a:off x="864" y="268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29133" name="Line 43"/>
            <p:cNvSpPr>
              <a:spLocks noChangeShapeType="1"/>
            </p:cNvSpPr>
            <p:nvPr/>
          </p:nvSpPr>
          <p:spPr bwMode="auto">
            <a:xfrm>
              <a:off x="864" y="292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3124200" y="3362325"/>
            <a:ext cx="152400" cy="1600200"/>
            <a:chOff x="864" y="2688"/>
            <a:chExt cx="144" cy="240"/>
          </a:xfrm>
        </p:grpSpPr>
        <p:sp>
          <p:nvSpPr>
            <p:cNvPr id="129128" name="Line 45"/>
            <p:cNvSpPr>
              <a:spLocks noChangeShapeType="1"/>
            </p:cNvSpPr>
            <p:nvPr/>
          </p:nvSpPr>
          <p:spPr bwMode="auto">
            <a:xfrm>
              <a:off x="936" y="2688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29129" name="Line 46"/>
            <p:cNvSpPr>
              <a:spLocks noChangeShapeType="1"/>
            </p:cNvSpPr>
            <p:nvPr/>
          </p:nvSpPr>
          <p:spPr bwMode="auto">
            <a:xfrm>
              <a:off x="864" y="268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29130" name="Line 47"/>
            <p:cNvSpPr>
              <a:spLocks noChangeShapeType="1"/>
            </p:cNvSpPr>
            <p:nvPr/>
          </p:nvSpPr>
          <p:spPr bwMode="auto">
            <a:xfrm>
              <a:off x="864" y="292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3733800" y="3209925"/>
            <a:ext cx="228600" cy="1828800"/>
            <a:chOff x="864" y="2688"/>
            <a:chExt cx="144" cy="240"/>
          </a:xfrm>
        </p:grpSpPr>
        <p:sp>
          <p:nvSpPr>
            <p:cNvPr id="129125" name="Line 49"/>
            <p:cNvSpPr>
              <a:spLocks noChangeShapeType="1"/>
            </p:cNvSpPr>
            <p:nvPr/>
          </p:nvSpPr>
          <p:spPr bwMode="auto">
            <a:xfrm>
              <a:off x="936" y="2688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29126" name="Line 50"/>
            <p:cNvSpPr>
              <a:spLocks noChangeShapeType="1"/>
            </p:cNvSpPr>
            <p:nvPr/>
          </p:nvSpPr>
          <p:spPr bwMode="auto">
            <a:xfrm>
              <a:off x="864" y="268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29127" name="Line 51"/>
            <p:cNvSpPr>
              <a:spLocks noChangeShapeType="1"/>
            </p:cNvSpPr>
            <p:nvPr/>
          </p:nvSpPr>
          <p:spPr bwMode="auto">
            <a:xfrm>
              <a:off x="864" y="292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129058" name="Text Box 52"/>
          <p:cNvSpPr txBox="1">
            <a:spLocks noChangeArrowheads="1"/>
          </p:cNvSpPr>
          <p:nvPr/>
        </p:nvSpPr>
        <p:spPr bwMode="auto">
          <a:xfrm>
            <a:off x="3352800" y="38957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29059" name="Text Box 53"/>
          <p:cNvSpPr txBox="1">
            <a:spLocks noChangeArrowheads="1"/>
          </p:cNvSpPr>
          <p:nvPr/>
        </p:nvSpPr>
        <p:spPr bwMode="auto">
          <a:xfrm>
            <a:off x="3429000" y="44291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1651000" y="5191125"/>
            <a:ext cx="2522538" cy="442913"/>
            <a:chOff x="1104" y="3600"/>
            <a:chExt cx="1589" cy="279"/>
          </a:xfrm>
        </p:grpSpPr>
        <p:sp>
          <p:nvSpPr>
            <p:cNvPr id="129123" name="Text Box 55"/>
            <p:cNvSpPr txBox="1">
              <a:spLocks noChangeArrowheads="1"/>
            </p:cNvSpPr>
            <p:nvPr/>
          </p:nvSpPr>
          <p:spPr bwMode="auto">
            <a:xfrm>
              <a:off x="1104" y="3648"/>
              <a:ext cx="15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800" baseline="0">
                  <a:latin typeface="Arial Narrow" pitchFamily="34" charset="0"/>
                </a:rPr>
                <a:t>The spread increases with y</a:t>
              </a:r>
            </a:p>
          </p:txBody>
        </p:sp>
        <p:sp>
          <p:nvSpPr>
            <p:cNvPr id="129124" name="Text Box 56"/>
            <p:cNvSpPr txBox="1">
              <a:spLocks noChangeArrowheads="1"/>
            </p:cNvSpPr>
            <p:nvPr/>
          </p:nvSpPr>
          <p:spPr bwMode="auto">
            <a:xfrm>
              <a:off x="2514" y="3600"/>
              <a:ext cx="1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800" baseline="0">
                  <a:latin typeface="Arial Narrow" pitchFamily="34" charset="0"/>
                </a:rPr>
                <a:t>^</a:t>
              </a:r>
            </a:p>
          </p:txBody>
        </p:sp>
      </p:grpSp>
      <p:sp>
        <p:nvSpPr>
          <p:cNvPr id="129061" name="Text Box 57"/>
          <p:cNvSpPr txBox="1">
            <a:spLocks noChangeArrowheads="1"/>
          </p:cNvSpPr>
          <p:nvPr/>
        </p:nvSpPr>
        <p:spPr bwMode="auto">
          <a:xfrm>
            <a:off x="4319588" y="4056063"/>
            <a:ext cx="277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aseline="0">
                <a:latin typeface="Arial Narrow" pitchFamily="34" charset="0"/>
              </a:rPr>
              <a:t>y</a:t>
            </a:r>
          </a:p>
        </p:txBody>
      </p:sp>
      <p:sp>
        <p:nvSpPr>
          <p:cNvPr id="129062" name="Text Box 58"/>
          <p:cNvSpPr txBox="1">
            <a:spLocks noChangeArrowheads="1"/>
          </p:cNvSpPr>
          <p:nvPr/>
        </p:nvSpPr>
        <p:spPr bwMode="auto">
          <a:xfrm>
            <a:off x="4321175" y="3971925"/>
            <a:ext cx="2714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^</a:t>
            </a:r>
          </a:p>
        </p:txBody>
      </p:sp>
      <p:sp>
        <p:nvSpPr>
          <p:cNvPr id="129063" name="Text Box 59"/>
          <p:cNvSpPr txBox="1">
            <a:spLocks noChangeArrowheads="1"/>
          </p:cNvSpPr>
          <p:nvPr/>
        </p:nvSpPr>
        <p:spPr bwMode="auto">
          <a:xfrm>
            <a:off x="762000" y="2798763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Residual</a:t>
            </a:r>
          </a:p>
        </p:txBody>
      </p: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4800600" y="2600325"/>
            <a:ext cx="4038600" cy="2667000"/>
            <a:chOff x="3024" y="1968"/>
            <a:chExt cx="2544" cy="1680"/>
          </a:xfrm>
        </p:grpSpPr>
        <p:sp>
          <p:nvSpPr>
            <p:cNvPr id="129121" name="Line 61"/>
            <p:cNvSpPr>
              <a:spLocks noChangeShapeType="1"/>
            </p:cNvSpPr>
            <p:nvPr/>
          </p:nvSpPr>
          <p:spPr bwMode="auto">
            <a:xfrm>
              <a:off x="3024" y="196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29122" name="Line 62"/>
            <p:cNvSpPr>
              <a:spLocks noChangeShapeType="1"/>
            </p:cNvSpPr>
            <p:nvPr/>
          </p:nvSpPr>
          <p:spPr bwMode="auto">
            <a:xfrm>
              <a:off x="3024" y="3648"/>
              <a:ext cx="2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888895" name="Line 63"/>
          <p:cNvSpPr>
            <a:spLocks noChangeShapeType="1"/>
          </p:cNvSpPr>
          <p:nvPr/>
        </p:nvSpPr>
        <p:spPr bwMode="auto">
          <a:xfrm flipV="1">
            <a:off x="4797425" y="2890838"/>
            <a:ext cx="3365500" cy="1971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grpSp>
        <p:nvGrpSpPr>
          <p:cNvPr id="10" name="Group 64"/>
          <p:cNvGrpSpPr>
            <a:grpSpLocks/>
          </p:cNvGrpSpPr>
          <p:nvPr/>
        </p:nvGrpSpPr>
        <p:grpSpPr bwMode="auto">
          <a:xfrm>
            <a:off x="5164138" y="2433638"/>
            <a:ext cx="2757487" cy="2667000"/>
            <a:chOff x="3253" y="1863"/>
            <a:chExt cx="1737" cy="1680"/>
          </a:xfrm>
        </p:grpSpPr>
        <p:grpSp>
          <p:nvGrpSpPr>
            <p:cNvPr id="129112" name="Group 65"/>
            <p:cNvGrpSpPr>
              <a:grpSpLocks/>
            </p:cNvGrpSpPr>
            <p:nvPr/>
          </p:nvGrpSpPr>
          <p:grpSpPr bwMode="auto">
            <a:xfrm rot="5400000">
              <a:off x="3229" y="2991"/>
              <a:ext cx="576" cy="528"/>
              <a:chOff x="1776" y="1008"/>
              <a:chExt cx="2256" cy="1008"/>
            </a:xfrm>
          </p:grpSpPr>
          <p:sp>
            <p:nvSpPr>
              <p:cNvPr id="129119" name="Freeform 66"/>
              <p:cNvSpPr>
                <a:spLocks/>
              </p:cNvSpPr>
              <p:nvPr/>
            </p:nvSpPr>
            <p:spPr bwMode="auto">
              <a:xfrm>
                <a:off x="1776" y="1008"/>
                <a:ext cx="1152" cy="1008"/>
              </a:xfrm>
              <a:custGeom>
                <a:avLst/>
                <a:gdLst>
                  <a:gd name="T0" fmla="*/ 0 w 1152"/>
                  <a:gd name="T1" fmla="*/ 1008 h 1008"/>
                  <a:gd name="T2" fmla="*/ 384 w 1152"/>
                  <a:gd name="T3" fmla="*/ 864 h 1008"/>
                  <a:gd name="T4" fmla="*/ 864 w 1152"/>
                  <a:gd name="T5" fmla="*/ 144 h 1008"/>
                  <a:gd name="T6" fmla="*/ 1152 w 1152"/>
                  <a:gd name="T7" fmla="*/ 0 h 10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52"/>
                  <a:gd name="T13" fmla="*/ 0 h 1008"/>
                  <a:gd name="T14" fmla="*/ 1152 w 1152"/>
                  <a:gd name="T15" fmla="*/ 1008 h 10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52" h="1008">
                    <a:moveTo>
                      <a:pt x="0" y="1008"/>
                    </a:moveTo>
                    <a:cubicBezTo>
                      <a:pt x="120" y="1008"/>
                      <a:pt x="240" y="1008"/>
                      <a:pt x="384" y="864"/>
                    </a:cubicBezTo>
                    <a:cubicBezTo>
                      <a:pt x="528" y="720"/>
                      <a:pt x="736" y="288"/>
                      <a:pt x="864" y="144"/>
                    </a:cubicBezTo>
                    <a:cubicBezTo>
                      <a:pt x="992" y="0"/>
                      <a:pt x="1072" y="0"/>
                      <a:pt x="1152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AU"/>
              </a:p>
            </p:txBody>
          </p:sp>
          <p:sp>
            <p:nvSpPr>
              <p:cNvPr id="129120" name="Freeform 67"/>
              <p:cNvSpPr>
                <a:spLocks/>
              </p:cNvSpPr>
              <p:nvPr/>
            </p:nvSpPr>
            <p:spPr bwMode="auto">
              <a:xfrm flipH="1">
                <a:off x="2880" y="1008"/>
                <a:ext cx="1152" cy="1008"/>
              </a:xfrm>
              <a:custGeom>
                <a:avLst/>
                <a:gdLst>
                  <a:gd name="T0" fmla="*/ 0 w 1152"/>
                  <a:gd name="T1" fmla="*/ 1008 h 1008"/>
                  <a:gd name="T2" fmla="*/ 384 w 1152"/>
                  <a:gd name="T3" fmla="*/ 864 h 1008"/>
                  <a:gd name="T4" fmla="*/ 864 w 1152"/>
                  <a:gd name="T5" fmla="*/ 144 h 1008"/>
                  <a:gd name="T6" fmla="*/ 1152 w 1152"/>
                  <a:gd name="T7" fmla="*/ 0 h 10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52"/>
                  <a:gd name="T13" fmla="*/ 0 h 1008"/>
                  <a:gd name="T14" fmla="*/ 1152 w 1152"/>
                  <a:gd name="T15" fmla="*/ 1008 h 10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52" h="1008">
                    <a:moveTo>
                      <a:pt x="0" y="1008"/>
                    </a:moveTo>
                    <a:cubicBezTo>
                      <a:pt x="120" y="1008"/>
                      <a:pt x="240" y="1008"/>
                      <a:pt x="384" y="864"/>
                    </a:cubicBezTo>
                    <a:cubicBezTo>
                      <a:pt x="528" y="720"/>
                      <a:pt x="736" y="288"/>
                      <a:pt x="864" y="144"/>
                    </a:cubicBezTo>
                    <a:cubicBezTo>
                      <a:pt x="992" y="0"/>
                      <a:pt x="1072" y="0"/>
                      <a:pt x="1152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AU"/>
              </a:p>
            </p:txBody>
          </p:sp>
        </p:grpSp>
        <p:grpSp>
          <p:nvGrpSpPr>
            <p:cNvPr id="129113" name="Group 68"/>
            <p:cNvGrpSpPr>
              <a:grpSpLocks/>
            </p:cNvGrpSpPr>
            <p:nvPr/>
          </p:nvGrpSpPr>
          <p:grpSpPr bwMode="auto">
            <a:xfrm rot="5400000">
              <a:off x="4275" y="2264"/>
              <a:ext cx="1115" cy="314"/>
              <a:chOff x="1776" y="1008"/>
              <a:chExt cx="2256" cy="1008"/>
            </a:xfrm>
          </p:grpSpPr>
          <p:sp>
            <p:nvSpPr>
              <p:cNvPr id="129117" name="Freeform 69"/>
              <p:cNvSpPr>
                <a:spLocks/>
              </p:cNvSpPr>
              <p:nvPr/>
            </p:nvSpPr>
            <p:spPr bwMode="auto">
              <a:xfrm>
                <a:off x="1776" y="1008"/>
                <a:ext cx="1152" cy="1008"/>
              </a:xfrm>
              <a:custGeom>
                <a:avLst/>
                <a:gdLst>
                  <a:gd name="T0" fmla="*/ 0 w 1152"/>
                  <a:gd name="T1" fmla="*/ 1008 h 1008"/>
                  <a:gd name="T2" fmla="*/ 384 w 1152"/>
                  <a:gd name="T3" fmla="*/ 864 h 1008"/>
                  <a:gd name="T4" fmla="*/ 864 w 1152"/>
                  <a:gd name="T5" fmla="*/ 144 h 1008"/>
                  <a:gd name="T6" fmla="*/ 1152 w 1152"/>
                  <a:gd name="T7" fmla="*/ 0 h 10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52"/>
                  <a:gd name="T13" fmla="*/ 0 h 1008"/>
                  <a:gd name="T14" fmla="*/ 1152 w 1152"/>
                  <a:gd name="T15" fmla="*/ 1008 h 10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52" h="1008">
                    <a:moveTo>
                      <a:pt x="0" y="1008"/>
                    </a:moveTo>
                    <a:cubicBezTo>
                      <a:pt x="120" y="1008"/>
                      <a:pt x="240" y="1008"/>
                      <a:pt x="384" y="864"/>
                    </a:cubicBezTo>
                    <a:cubicBezTo>
                      <a:pt x="528" y="720"/>
                      <a:pt x="736" y="288"/>
                      <a:pt x="864" y="144"/>
                    </a:cubicBezTo>
                    <a:cubicBezTo>
                      <a:pt x="992" y="0"/>
                      <a:pt x="1072" y="0"/>
                      <a:pt x="1152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AU"/>
              </a:p>
            </p:txBody>
          </p:sp>
          <p:sp>
            <p:nvSpPr>
              <p:cNvPr id="129118" name="Freeform 70"/>
              <p:cNvSpPr>
                <a:spLocks/>
              </p:cNvSpPr>
              <p:nvPr/>
            </p:nvSpPr>
            <p:spPr bwMode="auto">
              <a:xfrm flipH="1">
                <a:off x="2880" y="1008"/>
                <a:ext cx="1152" cy="1008"/>
              </a:xfrm>
              <a:custGeom>
                <a:avLst/>
                <a:gdLst>
                  <a:gd name="T0" fmla="*/ 0 w 1152"/>
                  <a:gd name="T1" fmla="*/ 1008 h 1008"/>
                  <a:gd name="T2" fmla="*/ 384 w 1152"/>
                  <a:gd name="T3" fmla="*/ 864 h 1008"/>
                  <a:gd name="T4" fmla="*/ 864 w 1152"/>
                  <a:gd name="T5" fmla="*/ 144 h 1008"/>
                  <a:gd name="T6" fmla="*/ 1152 w 1152"/>
                  <a:gd name="T7" fmla="*/ 0 h 10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52"/>
                  <a:gd name="T13" fmla="*/ 0 h 1008"/>
                  <a:gd name="T14" fmla="*/ 1152 w 1152"/>
                  <a:gd name="T15" fmla="*/ 1008 h 10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52" h="1008">
                    <a:moveTo>
                      <a:pt x="0" y="1008"/>
                    </a:moveTo>
                    <a:cubicBezTo>
                      <a:pt x="120" y="1008"/>
                      <a:pt x="240" y="1008"/>
                      <a:pt x="384" y="864"/>
                    </a:cubicBezTo>
                    <a:cubicBezTo>
                      <a:pt x="528" y="720"/>
                      <a:pt x="736" y="288"/>
                      <a:pt x="864" y="144"/>
                    </a:cubicBezTo>
                    <a:cubicBezTo>
                      <a:pt x="992" y="0"/>
                      <a:pt x="1072" y="0"/>
                      <a:pt x="1152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AU"/>
              </a:p>
            </p:txBody>
          </p:sp>
        </p:grpSp>
        <p:grpSp>
          <p:nvGrpSpPr>
            <p:cNvPr id="129114" name="Group 71"/>
            <p:cNvGrpSpPr>
              <a:grpSpLocks/>
            </p:cNvGrpSpPr>
            <p:nvPr/>
          </p:nvGrpSpPr>
          <p:grpSpPr bwMode="auto">
            <a:xfrm rot="5400000">
              <a:off x="3748" y="2577"/>
              <a:ext cx="875" cy="407"/>
              <a:chOff x="1776" y="1008"/>
              <a:chExt cx="2256" cy="1008"/>
            </a:xfrm>
          </p:grpSpPr>
          <p:sp>
            <p:nvSpPr>
              <p:cNvPr id="129115" name="Freeform 72"/>
              <p:cNvSpPr>
                <a:spLocks/>
              </p:cNvSpPr>
              <p:nvPr/>
            </p:nvSpPr>
            <p:spPr bwMode="auto">
              <a:xfrm>
                <a:off x="1776" y="1008"/>
                <a:ext cx="1152" cy="1008"/>
              </a:xfrm>
              <a:custGeom>
                <a:avLst/>
                <a:gdLst>
                  <a:gd name="T0" fmla="*/ 0 w 1152"/>
                  <a:gd name="T1" fmla="*/ 1008 h 1008"/>
                  <a:gd name="T2" fmla="*/ 384 w 1152"/>
                  <a:gd name="T3" fmla="*/ 864 h 1008"/>
                  <a:gd name="T4" fmla="*/ 864 w 1152"/>
                  <a:gd name="T5" fmla="*/ 144 h 1008"/>
                  <a:gd name="T6" fmla="*/ 1152 w 1152"/>
                  <a:gd name="T7" fmla="*/ 0 h 10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52"/>
                  <a:gd name="T13" fmla="*/ 0 h 1008"/>
                  <a:gd name="T14" fmla="*/ 1152 w 1152"/>
                  <a:gd name="T15" fmla="*/ 1008 h 10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52" h="1008">
                    <a:moveTo>
                      <a:pt x="0" y="1008"/>
                    </a:moveTo>
                    <a:cubicBezTo>
                      <a:pt x="120" y="1008"/>
                      <a:pt x="240" y="1008"/>
                      <a:pt x="384" y="864"/>
                    </a:cubicBezTo>
                    <a:cubicBezTo>
                      <a:pt x="528" y="720"/>
                      <a:pt x="736" y="288"/>
                      <a:pt x="864" y="144"/>
                    </a:cubicBezTo>
                    <a:cubicBezTo>
                      <a:pt x="992" y="0"/>
                      <a:pt x="1072" y="0"/>
                      <a:pt x="1152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AU"/>
              </a:p>
            </p:txBody>
          </p:sp>
          <p:sp>
            <p:nvSpPr>
              <p:cNvPr id="129116" name="Freeform 73"/>
              <p:cNvSpPr>
                <a:spLocks/>
              </p:cNvSpPr>
              <p:nvPr/>
            </p:nvSpPr>
            <p:spPr bwMode="auto">
              <a:xfrm flipH="1">
                <a:off x="2880" y="1008"/>
                <a:ext cx="1152" cy="1008"/>
              </a:xfrm>
              <a:custGeom>
                <a:avLst/>
                <a:gdLst>
                  <a:gd name="T0" fmla="*/ 0 w 1152"/>
                  <a:gd name="T1" fmla="*/ 1008 h 1008"/>
                  <a:gd name="T2" fmla="*/ 384 w 1152"/>
                  <a:gd name="T3" fmla="*/ 864 h 1008"/>
                  <a:gd name="T4" fmla="*/ 864 w 1152"/>
                  <a:gd name="T5" fmla="*/ 144 h 1008"/>
                  <a:gd name="T6" fmla="*/ 1152 w 1152"/>
                  <a:gd name="T7" fmla="*/ 0 h 10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52"/>
                  <a:gd name="T13" fmla="*/ 0 h 1008"/>
                  <a:gd name="T14" fmla="*/ 1152 w 1152"/>
                  <a:gd name="T15" fmla="*/ 1008 h 10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52" h="1008">
                    <a:moveTo>
                      <a:pt x="0" y="1008"/>
                    </a:moveTo>
                    <a:cubicBezTo>
                      <a:pt x="120" y="1008"/>
                      <a:pt x="240" y="1008"/>
                      <a:pt x="384" y="864"/>
                    </a:cubicBezTo>
                    <a:cubicBezTo>
                      <a:pt x="528" y="720"/>
                      <a:pt x="736" y="288"/>
                      <a:pt x="864" y="144"/>
                    </a:cubicBezTo>
                    <a:cubicBezTo>
                      <a:pt x="992" y="0"/>
                      <a:pt x="1072" y="0"/>
                      <a:pt x="1152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AU"/>
              </a:p>
            </p:txBody>
          </p:sp>
        </p:grpSp>
      </p:grpSp>
      <p:grpSp>
        <p:nvGrpSpPr>
          <p:cNvPr id="14" name="Group 74"/>
          <p:cNvGrpSpPr>
            <a:grpSpLocks/>
          </p:cNvGrpSpPr>
          <p:nvPr/>
        </p:nvGrpSpPr>
        <p:grpSpPr bwMode="auto">
          <a:xfrm>
            <a:off x="5143500" y="2357438"/>
            <a:ext cx="2244725" cy="2986087"/>
            <a:chOff x="3240" y="1815"/>
            <a:chExt cx="1414" cy="1881"/>
          </a:xfrm>
        </p:grpSpPr>
        <p:sp>
          <p:nvSpPr>
            <p:cNvPr id="129109" name="Line 75"/>
            <p:cNvSpPr>
              <a:spLocks noChangeShapeType="1"/>
            </p:cNvSpPr>
            <p:nvPr/>
          </p:nvSpPr>
          <p:spPr bwMode="auto">
            <a:xfrm rot="5400000">
              <a:off x="2659" y="3116"/>
              <a:ext cx="11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29110" name="Line 76"/>
            <p:cNvSpPr>
              <a:spLocks noChangeShapeType="1"/>
            </p:cNvSpPr>
            <p:nvPr/>
          </p:nvSpPr>
          <p:spPr bwMode="auto">
            <a:xfrm rot="5400000">
              <a:off x="3718" y="2751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29111" name="Line 77"/>
            <p:cNvSpPr>
              <a:spLocks noChangeShapeType="1"/>
            </p:cNvSpPr>
            <p:nvPr/>
          </p:nvSpPr>
          <p:spPr bwMode="auto">
            <a:xfrm rot="5400000">
              <a:off x="3286" y="2991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15" name="Group 78"/>
          <p:cNvGrpSpPr>
            <a:grpSpLocks/>
          </p:cNvGrpSpPr>
          <p:nvPr/>
        </p:nvGrpSpPr>
        <p:grpSpPr bwMode="auto">
          <a:xfrm>
            <a:off x="4516438" y="2382838"/>
            <a:ext cx="280987" cy="463550"/>
            <a:chOff x="2359" y="1600"/>
            <a:chExt cx="177" cy="292"/>
          </a:xfrm>
        </p:grpSpPr>
        <p:sp>
          <p:nvSpPr>
            <p:cNvPr id="129107" name="Text Box 79"/>
            <p:cNvSpPr txBox="1">
              <a:spLocks noChangeArrowheads="1"/>
            </p:cNvSpPr>
            <p:nvPr/>
          </p:nvSpPr>
          <p:spPr bwMode="auto">
            <a:xfrm>
              <a:off x="2359" y="1600"/>
              <a:ext cx="1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800" baseline="0">
                  <a:latin typeface="Arial Narrow" pitchFamily="34" charset="0"/>
                </a:rPr>
                <a:t>^</a:t>
              </a:r>
            </a:p>
          </p:txBody>
        </p:sp>
        <p:sp>
          <p:nvSpPr>
            <p:cNvPr id="129108" name="Text Box 80"/>
            <p:cNvSpPr txBox="1">
              <a:spLocks noChangeArrowheads="1"/>
            </p:cNvSpPr>
            <p:nvPr/>
          </p:nvSpPr>
          <p:spPr bwMode="auto">
            <a:xfrm>
              <a:off x="2361" y="1661"/>
              <a:ext cx="1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800" baseline="0">
                  <a:latin typeface="Arial Narrow" pitchFamily="34" charset="0"/>
                </a:rPr>
                <a:t>y</a:t>
              </a:r>
            </a:p>
          </p:txBody>
        </p:sp>
      </p:grpSp>
      <p:grpSp>
        <p:nvGrpSpPr>
          <p:cNvPr id="16" name="Group 81"/>
          <p:cNvGrpSpPr>
            <a:grpSpLocks/>
          </p:cNvGrpSpPr>
          <p:nvPr/>
        </p:nvGrpSpPr>
        <p:grpSpPr bwMode="auto">
          <a:xfrm>
            <a:off x="4953000" y="4179888"/>
            <a:ext cx="460375" cy="935037"/>
            <a:chOff x="3118" y="2880"/>
            <a:chExt cx="290" cy="589"/>
          </a:xfrm>
        </p:grpSpPr>
        <p:grpSp>
          <p:nvGrpSpPr>
            <p:cNvPr id="129095" name="Group 82"/>
            <p:cNvGrpSpPr>
              <a:grpSpLocks/>
            </p:cNvGrpSpPr>
            <p:nvPr/>
          </p:nvGrpSpPr>
          <p:grpSpPr bwMode="auto">
            <a:xfrm>
              <a:off x="3118" y="2880"/>
              <a:ext cx="290" cy="589"/>
              <a:chOff x="3118" y="2880"/>
              <a:chExt cx="290" cy="589"/>
            </a:xfrm>
          </p:grpSpPr>
          <p:grpSp>
            <p:nvGrpSpPr>
              <p:cNvPr id="129097" name="Group 83"/>
              <p:cNvGrpSpPr>
                <a:grpSpLocks/>
              </p:cNvGrpSpPr>
              <p:nvPr/>
            </p:nvGrpSpPr>
            <p:grpSpPr bwMode="auto">
              <a:xfrm>
                <a:off x="3157" y="2880"/>
                <a:ext cx="251" cy="589"/>
                <a:chOff x="3122" y="2919"/>
                <a:chExt cx="251" cy="589"/>
              </a:xfrm>
            </p:grpSpPr>
            <p:grpSp>
              <p:nvGrpSpPr>
                <p:cNvPr id="129099" name="Group 84"/>
                <p:cNvGrpSpPr>
                  <a:grpSpLocks/>
                </p:cNvGrpSpPr>
                <p:nvPr/>
              </p:nvGrpSpPr>
              <p:grpSpPr bwMode="auto">
                <a:xfrm>
                  <a:off x="3122" y="2976"/>
                  <a:ext cx="251" cy="532"/>
                  <a:chOff x="3122" y="3002"/>
                  <a:chExt cx="251" cy="532"/>
                </a:xfrm>
              </p:grpSpPr>
              <p:sp>
                <p:nvSpPr>
                  <p:cNvPr id="129101" name="Text Box 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22" y="3303"/>
                    <a:ext cx="1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1pPr>
                    <a:lvl2pPr marL="742950" indent="-28575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2pPr>
                    <a:lvl3pPr marL="11430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3pPr>
                    <a:lvl4pPr marL="16002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4pPr>
                    <a:lvl5pPr marL="20574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9pPr>
                  </a:lstStyle>
                  <a:p>
                    <a:pPr algn="ctr"/>
                    <a:r>
                      <a:rPr lang="en-US" altLang="en-US" sz="1800" baseline="0">
                        <a:solidFill>
                          <a:srgbClr val="FF0000"/>
                        </a:solidFill>
                        <a:latin typeface="Arial Narrow" pitchFamily="34" charset="0"/>
                      </a:rPr>
                      <a:t>+</a:t>
                    </a:r>
                  </a:p>
                </p:txBody>
              </p:sp>
              <p:grpSp>
                <p:nvGrpSpPr>
                  <p:cNvPr id="129102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3122" y="3002"/>
                    <a:ext cx="251" cy="436"/>
                    <a:chOff x="3122" y="3002"/>
                    <a:chExt cx="251" cy="436"/>
                  </a:xfrm>
                </p:grpSpPr>
                <p:grpSp>
                  <p:nvGrpSpPr>
                    <p:cNvPr id="129103" name="Group 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22" y="3002"/>
                      <a:ext cx="251" cy="353"/>
                      <a:chOff x="3122" y="3002"/>
                      <a:chExt cx="251" cy="353"/>
                    </a:xfrm>
                  </p:grpSpPr>
                  <p:sp>
                    <p:nvSpPr>
                      <p:cNvPr id="129105" name="Text Box 8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122" y="3002"/>
                        <a:ext cx="185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>
                        <a:lvl1pPr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1pPr>
                        <a:lvl2pPr marL="742950" indent="-28575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2pPr>
                        <a:lvl3pPr marL="1143000" indent="-22860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3pPr>
                        <a:lvl4pPr marL="1600200" indent="-22860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4pPr>
                        <a:lvl5pPr marL="2057400" indent="-22860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9pPr>
                      </a:lstStyle>
                      <a:p>
                        <a:pPr algn="ctr"/>
                        <a:r>
                          <a:rPr lang="en-US" altLang="en-US" sz="1800" baseline="0">
                            <a:solidFill>
                              <a:srgbClr val="FF0000"/>
                            </a:solidFill>
                            <a:latin typeface="Arial Narrow" pitchFamily="34" charset="0"/>
                          </a:rPr>
                          <a:t>+</a:t>
                        </a:r>
                      </a:p>
                    </p:txBody>
                  </p:sp>
                  <p:sp>
                    <p:nvSpPr>
                      <p:cNvPr id="129106" name="Text Box 8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188" y="3124"/>
                        <a:ext cx="185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>
                        <a:lvl1pPr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1pPr>
                        <a:lvl2pPr marL="742950" indent="-28575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2pPr>
                        <a:lvl3pPr marL="1143000" indent="-22860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3pPr>
                        <a:lvl4pPr marL="1600200" indent="-22860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4pPr>
                        <a:lvl5pPr marL="2057400" indent="-22860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9pPr>
                      </a:lstStyle>
                      <a:p>
                        <a:pPr algn="ctr"/>
                        <a:r>
                          <a:rPr lang="en-US" altLang="en-US" sz="1800" baseline="0">
                            <a:solidFill>
                              <a:srgbClr val="FF0000"/>
                            </a:solidFill>
                            <a:latin typeface="Arial Narrow" pitchFamily="34" charset="0"/>
                          </a:rPr>
                          <a:t>+</a:t>
                        </a:r>
                      </a:p>
                    </p:txBody>
                  </p:sp>
                </p:grpSp>
                <p:sp>
                  <p:nvSpPr>
                    <p:cNvPr id="129104" name="Text Box 9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79" y="3207"/>
                      <a:ext cx="185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1pPr>
                      <a:lvl2pPr marL="742950" indent="-28575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2pPr>
                      <a:lvl3pPr marL="11430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3pPr>
                      <a:lvl4pPr marL="16002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4pPr>
                      <a:lvl5pPr marL="20574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9pPr>
                    </a:lstStyle>
                    <a:p>
                      <a:pPr algn="ctr"/>
                      <a:r>
                        <a:rPr lang="en-US" altLang="en-US" sz="1800" baseline="0">
                          <a:solidFill>
                            <a:srgbClr val="FF0000"/>
                          </a:solidFill>
                          <a:latin typeface="Arial Narrow" pitchFamily="34" charset="0"/>
                        </a:rPr>
                        <a:t>+</a:t>
                      </a:r>
                    </a:p>
                  </p:txBody>
                </p:sp>
              </p:grpSp>
            </p:grpSp>
            <p:sp>
              <p:nvSpPr>
                <p:cNvPr id="129100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3122" y="2919"/>
                  <a:ext cx="185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1pPr>
                  <a:lvl2pPr marL="742950" indent="-28575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2pPr>
                  <a:lvl3pPr marL="11430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3pPr>
                  <a:lvl4pPr marL="16002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4pPr>
                  <a:lvl5pPr marL="20574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9pPr>
                </a:lstStyle>
                <a:p>
                  <a:pPr algn="ctr"/>
                  <a:r>
                    <a:rPr lang="en-US" altLang="en-US" sz="1800" baseline="0">
                      <a:solidFill>
                        <a:srgbClr val="FF0000"/>
                      </a:solidFill>
                      <a:latin typeface="Arial Narrow" pitchFamily="34" charset="0"/>
                    </a:rPr>
                    <a:t>+</a:t>
                  </a:r>
                </a:p>
              </p:txBody>
            </p:sp>
          </p:grpSp>
          <p:sp>
            <p:nvSpPr>
              <p:cNvPr id="129098" name="Text Box 92"/>
              <p:cNvSpPr txBox="1">
                <a:spLocks noChangeArrowheads="1"/>
              </p:cNvSpPr>
              <p:nvPr/>
            </p:nvSpPr>
            <p:spPr bwMode="auto">
              <a:xfrm>
                <a:off x="3118" y="3207"/>
                <a:ext cx="18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1800" baseline="0">
                    <a:solidFill>
                      <a:srgbClr val="FF0000"/>
                    </a:solidFill>
                    <a:latin typeface="Arial Narrow" pitchFamily="34" charset="0"/>
                  </a:rPr>
                  <a:t>+</a:t>
                </a:r>
              </a:p>
            </p:txBody>
          </p:sp>
        </p:grpSp>
        <p:sp>
          <p:nvSpPr>
            <p:cNvPr id="129096" name="Text Box 93"/>
            <p:cNvSpPr txBox="1">
              <a:spLocks noChangeArrowheads="1"/>
            </p:cNvSpPr>
            <p:nvPr/>
          </p:nvSpPr>
          <p:spPr bwMode="auto">
            <a:xfrm>
              <a:off x="3123" y="3111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800" baseline="0">
                  <a:solidFill>
                    <a:srgbClr val="FF0000"/>
                  </a:solidFill>
                  <a:latin typeface="Arial Narrow" pitchFamily="34" charset="0"/>
                </a:rPr>
                <a:t>+</a:t>
              </a:r>
            </a:p>
          </p:txBody>
        </p:sp>
      </p:grpSp>
      <p:grpSp>
        <p:nvGrpSpPr>
          <p:cNvPr id="22" name="Group 94"/>
          <p:cNvGrpSpPr>
            <a:grpSpLocks/>
          </p:cNvGrpSpPr>
          <p:nvPr/>
        </p:nvGrpSpPr>
        <p:grpSpPr bwMode="auto">
          <a:xfrm>
            <a:off x="6103938" y="3119438"/>
            <a:ext cx="446087" cy="1433512"/>
            <a:chOff x="3511" y="2064"/>
            <a:chExt cx="281" cy="903"/>
          </a:xfrm>
        </p:grpSpPr>
        <p:grpSp>
          <p:nvGrpSpPr>
            <p:cNvPr id="129084" name="Group 95"/>
            <p:cNvGrpSpPr>
              <a:grpSpLocks/>
            </p:cNvGrpSpPr>
            <p:nvPr/>
          </p:nvGrpSpPr>
          <p:grpSpPr bwMode="auto">
            <a:xfrm>
              <a:off x="3511" y="2064"/>
              <a:ext cx="281" cy="903"/>
              <a:chOff x="3552" y="2064"/>
              <a:chExt cx="281" cy="903"/>
            </a:xfrm>
          </p:grpSpPr>
          <p:sp>
            <p:nvSpPr>
              <p:cNvPr id="129086" name="Text Box 96"/>
              <p:cNvSpPr txBox="1">
                <a:spLocks noChangeArrowheads="1"/>
              </p:cNvSpPr>
              <p:nvPr/>
            </p:nvSpPr>
            <p:spPr bwMode="auto">
              <a:xfrm>
                <a:off x="3552" y="2736"/>
                <a:ext cx="18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1800" baseline="0">
                    <a:solidFill>
                      <a:srgbClr val="FF0000"/>
                    </a:solidFill>
                    <a:latin typeface="Arial Narrow" pitchFamily="34" charset="0"/>
                  </a:rPr>
                  <a:t>+</a:t>
                </a:r>
              </a:p>
            </p:txBody>
          </p:sp>
          <p:sp>
            <p:nvSpPr>
              <p:cNvPr id="129087" name="Text Box 97"/>
              <p:cNvSpPr txBox="1">
                <a:spLocks noChangeArrowheads="1"/>
              </p:cNvSpPr>
              <p:nvPr/>
            </p:nvSpPr>
            <p:spPr bwMode="auto">
              <a:xfrm>
                <a:off x="3648" y="2256"/>
                <a:ext cx="18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1800" baseline="0">
                    <a:solidFill>
                      <a:srgbClr val="FF0000"/>
                    </a:solidFill>
                    <a:latin typeface="Arial Narrow" pitchFamily="34" charset="0"/>
                  </a:rPr>
                  <a:t>+</a:t>
                </a:r>
              </a:p>
            </p:txBody>
          </p:sp>
          <p:grpSp>
            <p:nvGrpSpPr>
              <p:cNvPr id="129088" name="Group 98"/>
              <p:cNvGrpSpPr>
                <a:grpSpLocks/>
              </p:cNvGrpSpPr>
              <p:nvPr/>
            </p:nvGrpSpPr>
            <p:grpSpPr bwMode="auto">
              <a:xfrm>
                <a:off x="3552" y="2064"/>
                <a:ext cx="192" cy="711"/>
                <a:chOff x="3552" y="2064"/>
                <a:chExt cx="192" cy="711"/>
              </a:xfrm>
            </p:grpSpPr>
            <p:grpSp>
              <p:nvGrpSpPr>
                <p:cNvPr id="129089" name="Group 99"/>
                <p:cNvGrpSpPr>
                  <a:grpSpLocks/>
                </p:cNvGrpSpPr>
                <p:nvPr/>
              </p:nvGrpSpPr>
              <p:grpSpPr bwMode="auto">
                <a:xfrm>
                  <a:off x="3559" y="2064"/>
                  <a:ext cx="185" cy="711"/>
                  <a:chOff x="3552" y="2064"/>
                  <a:chExt cx="185" cy="711"/>
                </a:xfrm>
              </p:grpSpPr>
              <p:sp>
                <p:nvSpPr>
                  <p:cNvPr id="129091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2" y="2064"/>
                    <a:ext cx="1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1pPr>
                    <a:lvl2pPr marL="742950" indent="-28575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2pPr>
                    <a:lvl3pPr marL="11430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3pPr>
                    <a:lvl4pPr marL="16002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4pPr>
                    <a:lvl5pPr marL="20574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9pPr>
                  </a:lstStyle>
                  <a:p>
                    <a:pPr algn="ctr"/>
                    <a:r>
                      <a:rPr lang="en-US" altLang="en-US" sz="1800" baseline="0">
                        <a:solidFill>
                          <a:srgbClr val="FF0000"/>
                        </a:solidFill>
                        <a:latin typeface="Arial Narrow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129092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2" y="2544"/>
                    <a:ext cx="1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1pPr>
                    <a:lvl2pPr marL="742950" indent="-28575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2pPr>
                    <a:lvl3pPr marL="11430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3pPr>
                    <a:lvl4pPr marL="16002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4pPr>
                    <a:lvl5pPr marL="20574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9pPr>
                  </a:lstStyle>
                  <a:p>
                    <a:pPr algn="ctr"/>
                    <a:r>
                      <a:rPr lang="en-US" altLang="en-US" sz="1800" baseline="0">
                        <a:solidFill>
                          <a:srgbClr val="FF0000"/>
                        </a:solidFill>
                        <a:latin typeface="Arial Narrow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129093" name="Text Box 1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2" y="2208"/>
                    <a:ext cx="1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1pPr>
                    <a:lvl2pPr marL="742950" indent="-28575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2pPr>
                    <a:lvl3pPr marL="11430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3pPr>
                    <a:lvl4pPr marL="16002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4pPr>
                    <a:lvl5pPr marL="20574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9pPr>
                  </a:lstStyle>
                  <a:p>
                    <a:pPr algn="ctr"/>
                    <a:r>
                      <a:rPr lang="en-US" altLang="en-US" sz="1800" baseline="0">
                        <a:solidFill>
                          <a:srgbClr val="FF0000"/>
                        </a:solidFill>
                        <a:latin typeface="Arial Narrow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129094" name="Text Box 1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2" y="2160"/>
                    <a:ext cx="1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1pPr>
                    <a:lvl2pPr marL="742950" indent="-28575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2pPr>
                    <a:lvl3pPr marL="11430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3pPr>
                    <a:lvl4pPr marL="16002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4pPr>
                    <a:lvl5pPr marL="20574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9pPr>
                  </a:lstStyle>
                  <a:p>
                    <a:pPr algn="ctr"/>
                    <a:r>
                      <a:rPr lang="en-US" altLang="en-US" sz="1800" baseline="0">
                        <a:solidFill>
                          <a:srgbClr val="FF0000"/>
                        </a:solidFill>
                        <a:latin typeface="Arial Narrow" pitchFamily="34" charset="0"/>
                      </a:rPr>
                      <a:t>+</a:t>
                    </a:r>
                  </a:p>
                </p:txBody>
              </p:sp>
            </p:grpSp>
            <p:sp>
              <p:nvSpPr>
                <p:cNvPr id="129090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3552" y="2256"/>
                  <a:ext cx="185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1pPr>
                  <a:lvl2pPr marL="742950" indent="-28575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2pPr>
                  <a:lvl3pPr marL="11430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3pPr>
                  <a:lvl4pPr marL="16002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4pPr>
                  <a:lvl5pPr marL="20574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9pPr>
                </a:lstStyle>
                <a:p>
                  <a:pPr algn="ctr"/>
                  <a:r>
                    <a:rPr lang="en-US" altLang="en-US" sz="1800" baseline="0">
                      <a:solidFill>
                        <a:srgbClr val="FF0000"/>
                      </a:solidFill>
                      <a:latin typeface="Arial Narrow" pitchFamily="34" charset="0"/>
                    </a:rPr>
                    <a:t>+</a:t>
                  </a:r>
                </a:p>
              </p:txBody>
            </p:sp>
          </p:grpSp>
        </p:grpSp>
        <p:sp>
          <p:nvSpPr>
            <p:cNvPr id="129085" name="Text Box 105"/>
            <p:cNvSpPr txBox="1">
              <a:spLocks noChangeArrowheads="1"/>
            </p:cNvSpPr>
            <p:nvPr/>
          </p:nvSpPr>
          <p:spPr bwMode="auto">
            <a:xfrm>
              <a:off x="3600" y="2544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800" baseline="0">
                  <a:solidFill>
                    <a:srgbClr val="FF0000"/>
                  </a:solidFill>
                  <a:latin typeface="Arial Narrow" pitchFamily="34" charset="0"/>
                </a:rPr>
                <a:t>+</a:t>
              </a:r>
            </a:p>
          </p:txBody>
        </p:sp>
      </p:grpSp>
      <p:grpSp>
        <p:nvGrpSpPr>
          <p:cNvPr id="26" name="Group 106"/>
          <p:cNvGrpSpPr>
            <a:grpSpLocks/>
          </p:cNvGrpSpPr>
          <p:nvPr/>
        </p:nvGrpSpPr>
        <p:grpSpPr bwMode="auto">
          <a:xfrm>
            <a:off x="7235825" y="2205038"/>
            <a:ext cx="446088" cy="1966912"/>
            <a:chOff x="4558" y="1719"/>
            <a:chExt cx="281" cy="1239"/>
          </a:xfrm>
        </p:grpSpPr>
        <p:sp>
          <p:nvSpPr>
            <p:cNvPr id="129072" name="Text Box 107"/>
            <p:cNvSpPr txBox="1">
              <a:spLocks noChangeArrowheads="1"/>
            </p:cNvSpPr>
            <p:nvPr/>
          </p:nvSpPr>
          <p:spPr bwMode="auto">
            <a:xfrm>
              <a:off x="4558" y="2343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800" baseline="0">
                  <a:solidFill>
                    <a:srgbClr val="FF0000"/>
                  </a:solidFill>
                  <a:latin typeface="Arial Narrow" pitchFamily="34" charset="0"/>
                </a:rPr>
                <a:t>+</a:t>
              </a:r>
            </a:p>
          </p:txBody>
        </p:sp>
        <p:grpSp>
          <p:nvGrpSpPr>
            <p:cNvPr id="129073" name="Group 108"/>
            <p:cNvGrpSpPr>
              <a:grpSpLocks/>
            </p:cNvGrpSpPr>
            <p:nvPr/>
          </p:nvGrpSpPr>
          <p:grpSpPr bwMode="auto">
            <a:xfrm>
              <a:off x="4558" y="1719"/>
              <a:ext cx="281" cy="1239"/>
              <a:chOff x="4558" y="1719"/>
              <a:chExt cx="281" cy="1239"/>
            </a:xfrm>
          </p:grpSpPr>
          <p:grpSp>
            <p:nvGrpSpPr>
              <p:cNvPr id="129074" name="Group 109"/>
              <p:cNvGrpSpPr>
                <a:grpSpLocks/>
              </p:cNvGrpSpPr>
              <p:nvPr/>
            </p:nvGrpSpPr>
            <p:grpSpPr bwMode="auto">
              <a:xfrm>
                <a:off x="4558" y="1719"/>
                <a:ext cx="281" cy="1239"/>
                <a:chOff x="4558" y="1719"/>
                <a:chExt cx="281" cy="1239"/>
              </a:xfrm>
            </p:grpSpPr>
            <p:sp>
              <p:nvSpPr>
                <p:cNvPr id="129076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4558" y="2727"/>
                  <a:ext cx="185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1pPr>
                  <a:lvl2pPr marL="742950" indent="-28575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2pPr>
                  <a:lvl3pPr marL="11430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3pPr>
                  <a:lvl4pPr marL="16002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4pPr>
                  <a:lvl5pPr marL="20574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9pPr>
                </a:lstStyle>
                <a:p>
                  <a:pPr algn="ctr"/>
                  <a:r>
                    <a:rPr lang="en-US" altLang="en-US" sz="1800" baseline="0">
                      <a:solidFill>
                        <a:srgbClr val="FF0000"/>
                      </a:solidFill>
                      <a:latin typeface="Arial Narrow" pitchFamily="34" charset="0"/>
                    </a:rPr>
                    <a:t>+</a:t>
                  </a:r>
                </a:p>
              </p:txBody>
            </p:sp>
            <p:sp>
              <p:nvSpPr>
                <p:cNvPr id="129077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4558" y="2199"/>
                  <a:ext cx="185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1pPr>
                  <a:lvl2pPr marL="742950" indent="-28575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2pPr>
                  <a:lvl3pPr marL="11430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3pPr>
                  <a:lvl4pPr marL="16002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4pPr>
                  <a:lvl5pPr marL="20574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9pPr>
                </a:lstStyle>
                <a:p>
                  <a:pPr algn="ctr"/>
                  <a:r>
                    <a:rPr lang="en-US" altLang="en-US" sz="1800" baseline="0">
                      <a:solidFill>
                        <a:srgbClr val="FF0000"/>
                      </a:solidFill>
                      <a:latin typeface="Arial Narrow" pitchFamily="34" charset="0"/>
                    </a:rPr>
                    <a:t>+</a:t>
                  </a:r>
                </a:p>
              </p:txBody>
            </p:sp>
            <p:sp>
              <p:nvSpPr>
                <p:cNvPr id="12907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4558" y="2487"/>
                  <a:ext cx="185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1pPr>
                  <a:lvl2pPr marL="742950" indent="-28575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2pPr>
                  <a:lvl3pPr marL="11430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3pPr>
                  <a:lvl4pPr marL="16002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4pPr>
                  <a:lvl5pPr marL="20574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9pPr>
                </a:lstStyle>
                <a:p>
                  <a:pPr algn="ctr"/>
                  <a:r>
                    <a:rPr lang="en-US" altLang="en-US" sz="1800" baseline="0">
                      <a:solidFill>
                        <a:srgbClr val="FF0000"/>
                      </a:solidFill>
                      <a:latin typeface="Arial Narrow" pitchFamily="34" charset="0"/>
                    </a:rPr>
                    <a:t>+</a:t>
                  </a:r>
                </a:p>
              </p:txBody>
            </p:sp>
            <p:grpSp>
              <p:nvGrpSpPr>
                <p:cNvPr id="129079" name="Group 113"/>
                <p:cNvGrpSpPr>
                  <a:grpSpLocks/>
                </p:cNvGrpSpPr>
                <p:nvPr/>
              </p:nvGrpSpPr>
              <p:grpSpPr bwMode="auto">
                <a:xfrm>
                  <a:off x="4558" y="1719"/>
                  <a:ext cx="281" cy="423"/>
                  <a:chOff x="4558" y="1719"/>
                  <a:chExt cx="281" cy="423"/>
                </a:xfrm>
              </p:grpSpPr>
              <p:sp>
                <p:nvSpPr>
                  <p:cNvPr id="129080" name="Text Box 1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58" y="1911"/>
                    <a:ext cx="1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1pPr>
                    <a:lvl2pPr marL="742950" indent="-28575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2pPr>
                    <a:lvl3pPr marL="11430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3pPr>
                    <a:lvl4pPr marL="16002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4pPr>
                    <a:lvl5pPr marL="20574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9pPr>
                  </a:lstStyle>
                  <a:p>
                    <a:pPr algn="ctr"/>
                    <a:r>
                      <a:rPr lang="en-US" altLang="en-US" sz="1800" baseline="0">
                        <a:solidFill>
                          <a:srgbClr val="FF0000"/>
                        </a:solidFill>
                        <a:latin typeface="Arial Narrow" pitchFamily="34" charset="0"/>
                      </a:rPr>
                      <a:t>+</a:t>
                    </a:r>
                  </a:p>
                </p:txBody>
              </p:sp>
              <p:grpSp>
                <p:nvGrpSpPr>
                  <p:cNvPr id="129081" name="Group 115"/>
                  <p:cNvGrpSpPr>
                    <a:grpSpLocks/>
                  </p:cNvGrpSpPr>
                  <p:nvPr/>
                </p:nvGrpSpPr>
                <p:grpSpPr bwMode="auto">
                  <a:xfrm>
                    <a:off x="4558" y="1719"/>
                    <a:ext cx="281" cy="423"/>
                    <a:chOff x="4558" y="1719"/>
                    <a:chExt cx="281" cy="423"/>
                  </a:xfrm>
                </p:grpSpPr>
                <p:sp>
                  <p:nvSpPr>
                    <p:cNvPr id="129082" name="Text Box 1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558" y="1719"/>
                      <a:ext cx="185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1pPr>
                      <a:lvl2pPr marL="742950" indent="-28575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2pPr>
                      <a:lvl3pPr marL="11430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3pPr>
                      <a:lvl4pPr marL="16002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4pPr>
                      <a:lvl5pPr marL="20574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9pPr>
                    </a:lstStyle>
                    <a:p>
                      <a:pPr algn="ctr"/>
                      <a:r>
                        <a:rPr lang="en-US" altLang="en-US" sz="1800" baseline="0">
                          <a:solidFill>
                            <a:srgbClr val="FF0000"/>
                          </a:solidFill>
                          <a:latin typeface="Arial Narrow" pitchFamily="34" charset="0"/>
                        </a:rPr>
                        <a:t>+</a:t>
                      </a:r>
                    </a:p>
                  </p:txBody>
                </p:sp>
                <p:sp>
                  <p:nvSpPr>
                    <p:cNvPr id="129083" name="Text Box 1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654" y="1911"/>
                      <a:ext cx="185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1pPr>
                      <a:lvl2pPr marL="742950" indent="-28575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2pPr>
                      <a:lvl3pPr marL="11430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3pPr>
                      <a:lvl4pPr marL="16002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4pPr>
                      <a:lvl5pPr marL="20574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9pPr>
                    </a:lstStyle>
                    <a:p>
                      <a:pPr algn="ctr"/>
                      <a:r>
                        <a:rPr lang="en-US" altLang="en-US" sz="1800" baseline="0">
                          <a:solidFill>
                            <a:srgbClr val="FF0000"/>
                          </a:solidFill>
                          <a:latin typeface="Arial Narrow" pitchFamily="34" charset="0"/>
                        </a:rPr>
                        <a:t>+</a:t>
                      </a:r>
                    </a:p>
                  </p:txBody>
                </p:sp>
              </p:grpSp>
            </p:grpSp>
          </p:grpSp>
          <p:sp>
            <p:nvSpPr>
              <p:cNvPr id="129075" name="Text Box 118"/>
              <p:cNvSpPr txBox="1">
                <a:spLocks noChangeArrowheads="1"/>
              </p:cNvSpPr>
              <p:nvPr/>
            </p:nvSpPr>
            <p:spPr bwMode="auto">
              <a:xfrm>
                <a:off x="4654" y="2343"/>
                <a:ext cx="18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1800" baseline="0">
                    <a:solidFill>
                      <a:srgbClr val="FF0000"/>
                    </a:solidFill>
                    <a:latin typeface="Arial Narrow" pitchFamily="34" charset="0"/>
                  </a:rPr>
                  <a:t>+</a:t>
                </a:r>
              </a:p>
            </p:txBody>
          </p:sp>
        </p:grpSp>
      </p:grpSp>
      <p:sp>
        <p:nvSpPr>
          <p:cNvPr id="120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83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88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89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9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7772400" cy="6096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sz="3200" cap="none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Homoscedasticity</a:t>
            </a:r>
          </a:p>
        </p:txBody>
      </p:sp>
      <p:sp>
        <p:nvSpPr>
          <p:cNvPr id="131074" name="Rectangle 162"/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7991475" cy="912813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When the requirement of a constant variance is not violated, we have </a:t>
            </a:r>
            <a:r>
              <a:rPr lang="en-US" altLang="en-US" sz="2400" b="1" i="1" dirty="0">
                <a:latin typeface="Trebuchet MS" panose="020B0603020202020204" pitchFamily="34" charset="0"/>
              </a:rPr>
              <a:t>homoscedasticity</a:t>
            </a:r>
            <a:r>
              <a:rPr lang="en-US" altLang="en-US" sz="2400" dirty="0"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131076" name="Line 2"/>
          <p:cNvSpPr>
            <a:spLocks noChangeShapeType="1"/>
          </p:cNvSpPr>
          <p:nvPr/>
        </p:nvSpPr>
        <p:spPr bwMode="auto">
          <a:xfrm>
            <a:off x="1676400" y="2828925"/>
            <a:ext cx="0" cy="2209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1077" name="Line 3"/>
          <p:cNvSpPr>
            <a:spLocks noChangeShapeType="1"/>
          </p:cNvSpPr>
          <p:nvPr/>
        </p:nvSpPr>
        <p:spPr bwMode="auto">
          <a:xfrm>
            <a:off x="1066800" y="3971925"/>
            <a:ext cx="3352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1078" name="Text Box 4"/>
          <p:cNvSpPr txBox="1">
            <a:spLocks noChangeArrowheads="1"/>
          </p:cNvSpPr>
          <p:nvPr/>
        </p:nvSpPr>
        <p:spPr bwMode="auto">
          <a:xfrm>
            <a:off x="1219200" y="36671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1079" name="Text Box 5"/>
          <p:cNvSpPr txBox="1">
            <a:spLocks noChangeArrowheads="1"/>
          </p:cNvSpPr>
          <p:nvPr/>
        </p:nvSpPr>
        <p:spPr bwMode="auto">
          <a:xfrm>
            <a:off x="1447800" y="42005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1080" name="Text Box 6"/>
          <p:cNvSpPr txBox="1">
            <a:spLocks noChangeArrowheads="1"/>
          </p:cNvSpPr>
          <p:nvPr/>
        </p:nvSpPr>
        <p:spPr bwMode="auto">
          <a:xfrm>
            <a:off x="1676400" y="38195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1081" name="Text Box 7"/>
          <p:cNvSpPr txBox="1">
            <a:spLocks noChangeArrowheads="1"/>
          </p:cNvSpPr>
          <p:nvPr/>
        </p:nvSpPr>
        <p:spPr bwMode="auto">
          <a:xfrm>
            <a:off x="1828800" y="42767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1082" name="Text Box 8"/>
          <p:cNvSpPr txBox="1">
            <a:spLocks noChangeArrowheads="1"/>
          </p:cNvSpPr>
          <p:nvPr/>
        </p:nvSpPr>
        <p:spPr bwMode="auto">
          <a:xfrm>
            <a:off x="1828800" y="33623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1083" name="Text Box 9"/>
          <p:cNvSpPr txBox="1">
            <a:spLocks noChangeArrowheads="1"/>
          </p:cNvSpPr>
          <p:nvPr/>
        </p:nvSpPr>
        <p:spPr bwMode="auto">
          <a:xfrm>
            <a:off x="2819400" y="35909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1084" name="Text Box 10"/>
          <p:cNvSpPr txBox="1">
            <a:spLocks noChangeArrowheads="1"/>
          </p:cNvSpPr>
          <p:nvPr/>
        </p:nvSpPr>
        <p:spPr bwMode="auto">
          <a:xfrm>
            <a:off x="2057400" y="34385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1085" name="Text Box 11"/>
          <p:cNvSpPr txBox="1">
            <a:spLocks noChangeArrowheads="1"/>
          </p:cNvSpPr>
          <p:nvPr/>
        </p:nvSpPr>
        <p:spPr bwMode="auto">
          <a:xfrm>
            <a:off x="2133600" y="42005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1086" name="Text Box 12"/>
          <p:cNvSpPr txBox="1">
            <a:spLocks noChangeArrowheads="1"/>
          </p:cNvSpPr>
          <p:nvPr/>
        </p:nvSpPr>
        <p:spPr bwMode="auto">
          <a:xfrm>
            <a:off x="2209800" y="39719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1087" name="Text Box 13"/>
          <p:cNvSpPr txBox="1">
            <a:spLocks noChangeArrowheads="1"/>
          </p:cNvSpPr>
          <p:nvPr/>
        </p:nvSpPr>
        <p:spPr bwMode="auto">
          <a:xfrm>
            <a:off x="2362200" y="44291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1088" name="Text Box 14"/>
          <p:cNvSpPr txBox="1">
            <a:spLocks noChangeArrowheads="1"/>
          </p:cNvSpPr>
          <p:nvPr/>
        </p:nvSpPr>
        <p:spPr bwMode="auto">
          <a:xfrm>
            <a:off x="2514600" y="34385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1089" name="Text Box 15"/>
          <p:cNvSpPr txBox="1">
            <a:spLocks noChangeArrowheads="1"/>
          </p:cNvSpPr>
          <p:nvPr/>
        </p:nvSpPr>
        <p:spPr bwMode="auto">
          <a:xfrm>
            <a:off x="2667000" y="44291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1090" name="Text Box 16"/>
          <p:cNvSpPr txBox="1">
            <a:spLocks noChangeArrowheads="1"/>
          </p:cNvSpPr>
          <p:nvPr/>
        </p:nvSpPr>
        <p:spPr bwMode="auto">
          <a:xfrm>
            <a:off x="2667000" y="40481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1091" name="Text Box 17"/>
          <p:cNvSpPr txBox="1">
            <a:spLocks noChangeArrowheads="1"/>
          </p:cNvSpPr>
          <p:nvPr/>
        </p:nvSpPr>
        <p:spPr bwMode="auto">
          <a:xfrm>
            <a:off x="2971800" y="47339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1092" name="Text Box 18"/>
          <p:cNvSpPr txBox="1">
            <a:spLocks noChangeArrowheads="1"/>
          </p:cNvSpPr>
          <p:nvPr/>
        </p:nvSpPr>
        <p:spPr bwMode="auto">
          <a:xfrm>
            <a:off x="3048000" y="32099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1093" name="Text Box 19"/>
          <p:cNvSpPr txBox="1">
            <a:spLocks noChangeArrowheads="1"/>
          </p:cNvSpPr>
          <p:nvPr/>
        </p:nvSpPr>
        <p:spPr bwMode="auto">
          <a:xfrm>
            <a:off x="2895600" y="40481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1094" name="Text Box 20"/>
          <p:cNvSpPr txBox="1">
            <a:spLocks noChangeArrowheads="1"/>
          </p:cNvSpPr>
          <p:nvPr/>
        </p:nvSpPr>
        <p:spPr bwMode="auto">
          <a:xfrm>
            <a:off x="3733800" y="44291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1095" name="Text Box 21"/>
          <p:cNvSpPr txBox="1">
            <a:spLocks noChangeArrowheads="1"/>
          </p:cNvSpPr>
          <p:nvPr/>
        </p:nvSpPr>
        <p:spPr bwMode="auto">
          <a:xfrm>
            <a:off x="3124200" y="38957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1096" name="Text Box 22"/>
          <p:cNvSpPr txBox="1">
            <a:spLocks noChangeArrowheads="1"/>
          </p:cNvSpPr>
          <p:nvPr/>
        </p:nvSpPr>
        <p:spPr bwMode="auto">
          <a:xfrm>
            <a:off x="3733800" y="31337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1097" name="Text Box 23"/>
          <p:cNvSpPr txBox="1">
            <a:spLocks noChangeArrowheads="1"/>
          </p:cNvSpPr>
          <p:nvPr/>
        </p:nvSpPr>
        <p:spPr bwMode="auto">
          <a:xfrm>
            <a:off x="3581400" y="35147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1098" name="Text Box 24"/>
          <p:cNvSpPr txBox="1">
            <a:spLocks noChangeArrowheads="1"/>
          </p:cNvSpPr>
          <p:nvPr/>
        </p:nvSpPr>
        <p:spPr bwMode="auto">
          <a:xfrm>
            <a:off x="3352800" y="33623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1099" name="Text Box 25"/>
          <p:cNvSpPr txBox="1">
            <a:spLocks noChangeArrowheads="1"/>
          </p:cNvSpPr>
          <p:nvPr/>
        </p:nvSpPr>
        <p:spPr bwMode="auto">
          <a:xfrm>
            <a:off x="2286000" y="30575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447800" y="3743325"/>
            <a:ext cx="152400" cy="685800"/>
            <a:chOff x="864" y="2688"/>
            <a:chExt cx="144" cy="240"/>
          </a:xfrm>
        </p:grpSpPr>
        <p:sp>
          <p:nvSpPr>
            <p:cNvPr id="131233" name="Line 27"/>
            <p:cNvSpPr>
              <a:spLocks noChangeShapeType="1"/>
            </p:cNvSpPr>
            <p:nvPr/>
          </p:nvSpPr>
          <p:spPr bwMode="auto">
            <a:xfrm>
              <a:off x="936" y="2688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31234" name="Line 28"/>
            <p:cNvSpPr>
              <a:spLocks noChangeShapeType="1"/>
            </p:cNvSpPr>
            <p:nvPr/>
          </p:nvSpPr>
          <p:spPr bwMode="auto">
            <a:xfrm>
              <a:off x="864" y="268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31235" name="Line 29"/>
            <p:cNvSpPr>
              <a:spLocks noChangeShapeType="1"/>
            </p:cNvSpPr>
            <p:nvPr/>
          </p:nvSpPr>
          <p:spPr bwMode="auto">
            <a:xfrm>
              <a:off x="864" y="292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981200" y="3438525"/>
            <a:ext cx="254000" cy="1143000"/>
            <a:chOff x="864" y="2688"/>
            <a:chExt cx="144" cy="240"/>
          </a:xfrm>
        </p:grpSpPr>
        <p:sp>
          <p:nvSpPr>
            <p:cNvPr id="131230" name="Line 31"/>
            <p:cNvSpPr>
              <a:spLocks noChangeShapeType="1"/>
            </p:cNvSpPr>
            <p:nvPr/>
          </p:nvSpPr>
          <p:spPr bwMode="auto">
            <a:xfrm>
              <a:off x="936" y="2688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31231" name="Line 32"/>
            <p:cNvSpPr>
              <a:spLocks noChangeShapeType="1"/>
            </p:cNvSpPr>
            <p:nvPr/>
          </p:nvSpPr>
          <p:spPr bwMode="auto">
            <a:xfrm>
              <a:off x="864" y="268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31232" name="Line 33"/>
            <p:cNvSpPr>
              <a:spLocks noChangeShapeType="1"/>
            </p:cNvSpPr>
            <p:nvPr/>
          </p:nvSpPr>
          <p:spPr bwMode="auto">
            <a:xfrm>
              <a:off x="864" y="292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3276600" y="3286125"/>
            <a:ext cx="214313" cy="1447800"/>
            <a:chOff x="864" y="2688"/>
            <a:chExt cx="144" cy="240"/>
          </a:xfrm>
        </p:grpSpPr>
        <p:sp>
          <p:nvSpPr>
            <p:cNvPr id="131227" name="Line 35"/>
            <p:cNvSpPr>
              <a:spLocks noChangeShapeType="1"/>
            </p:cNvSpPr>
            <p:nvPr/>
          </p:nvSpPr>
          <p:spPr bwMode="auto">
            <a:xfrm>
              <a:off x="936" y="2688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31228" name="Line 36"/>
            <p:cNvSpPr>
              <a:spLocks noChangeShapeType="1"/>
            </p:cNvSpPr>
            <p:nvPr/>
          </p:nvSpPr>
          <p:spPr bwMode="auto">
            <a:xfrm>
              <a:off x="864" y="268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31229" name="Line 37"/>
            <p:cNvSpPr>
              <a:spLocks noChangeShapeType="1"/>
            </p:cNvSpPr>
            <p:nvPr/>
          </p:nvSpPr>
          <p:spPr bwMode="auto">
            <a:xfrm>
              <a:off x="864" y="292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2438400" y="3209925"/>
            <a:ext cx="228600" cy="1447800"/>
            <a:chOff x="864" y="2688"/>
            <a:chExt cx="144" cy="240"/>
          </a:xfrm>
        </p:grpSpPr>
        <p:sp>
          <p:nvSpPr>
            <p:cNvPr id="131224" name="Line 39"/>
            <p:cNvSpPr>
              <a:spLocks noChangeShapeType="1"/>
            </p:cNvSpPr>
            <p:nvPr/>
          </p:nvSpPr>
          <p:spPr bwMode="auto">
            <a:xfrm>
              <a:off x="936" y="2688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31225" name="Line 40"/>
            <p:cNvSpPr>
              <a:spLocks noChangeShapeType="1"/>
            </p:cNvSpPr>
            <p:nvPr/>
          </p:nvSpPr>
          <p:spPr bwMode="auto">
            <a:xfrm>
              <a:off x="864" y="268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31226" name="Line 41"/>
            <p:cNvSpPr>
              <a:spLocks noChangeShapeType="1"/>
            </p:cNvSpPr>
            <p:nvPr/>
          </p:nvSpPr>
          <p:spPr bwMode="auto">
            <a:xfrm>
              <a:off x="864" y="292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2874963" y="3708400"/>
            <a:ext cx="277812" cy="1309688"/>
            <a:chOff x="864" y="2688"/>
            <a:chExt cx="144" cy="240"/>
          </a:xfrm>
        </p:grpSpPr>
        <p:sp>
          <p:nvSpPr>
            <p:cNvPr id="131221" name="Line 43"/>
            <p:cNvSpPr>
              <a:spLocks noChangeShapeType="1"/>
            </p:cNvSpPr>
            <p:nvPr/>
          </p:nvSpPr>
          <p:spPr bwMode="auto">
            <a:xfrm>
              <a:off x="936" y="2688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31222" name="Line 44"/>
            <p:cNvSpPr>
              <a:spLocks noChangeShapeType="1"/>
            </p:cNvSpPr>
            <p:nvPr/>
          </p:nvSpPr>
          <p:spPr bwMode="auto">
            <a:xfrm>
              <a:off x="864" y="268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31223" name="Line 45"/>
            <p:cNvSpPr>
              <a:spLocks noChangeShapeType="1"/>
            </p:cNvSpPr>
            <p:nvPr/>
          </p:nvSpPr>
          <p:spPr bwMode="auto">
            <a:xfrm>
              <a:off x="864" y="292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3810000" y="3244850"/>
            <a:ext cx="228600" cy="1447800"/>
            <a:chOff x="864" y="2688"/>
            <a:chExt cx="144" cy="240"/>
          </a:xfrm>
        </p:grpSpPr>
        <p:sp>
          <p:nvSpPr>
            <p:cNvPr id="131218" name="Line 47"/>
            <p:cNvSpPr>
              <a:spLocks noChangeShapeType="1"/>
            </p:cNvSpPr>
            <p:nvPr/>
          </p:nvSpPr>
          <p:spPr bwMode="auto">
            <a:xfrm>
              <a:off x="936" y="2688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31219" name="Line 48"/>
            <p:cNvSpPr>
              <a:spLocks noChangeShapeType="1"/>
            </p:cNvSpPr>
            <p:nvPr/>
          </p:nvSpPr>
          <p:spPr bwMode="auto">
            <a:xfrm>
              <a:off x="864" y="268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31220" name="Line 49"/>
            <p:cNvSpPr>
              <a:spLocks noChangeShapeType="1"/>
            </p:cNvSpPr>
            <p:nvPr/>
          </p:nvSpPr>
          <p:spPr bwMode="auto">
            <a:xfrm>
              <a:off x="864" y="292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131106" name="Text Box 50"/>
          <p:cNvSpPr txBox="1">
            <a:spLocks noChangeArrowheads="1"/>
          </p:cNvSpPr>
          <p:nvPr/>
        </p:nvSpPr>
        <p:spPr bwMode="auto">
          <a:xfrm>
            <a:off x="3352800" y="38957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1107" name="Text Box 51"/>
          <p:cNvSpPr txBox="1">
            <a:spLocks noChangeArrowheads="1"/>
          </p:cNvSpPr>
          <p:nvPr/>
        </p:nvSpPr>
        <p:spPr bwMode="auto">
          <a:xfrm>
            <a:off x="3429000" y="44291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1108" name="Text Box 52"/>
          <p:cNvSpPr txBox="1">
            <a:spLocks noChangeArrowheads="1"/>
          </p:cNvSpPr>
          <p:nvPr/>
        </p:nvSpPr>
        <p:spPr bwMode="auto">
          <a:xfrm>
            <a:off x="4319588" y="4056063"/>
            <a:ext cx="277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aseline="0">
                <a:latin typeface="Arial Narrow" pitchFamily="34" charset="0"/>
              </a:rPr>
              <a:t>y</a:t>
            </a:r>
          </a:p>
        </p:txBody>
      </p:sp>
      <p:sp>
        <p:nvSpPr>
          <p:cNvPr id="131109" name="Text Box 53"/>
          <p:cNvSpPr txBox="1">
            <a:spLocks noChangeArrowheads="1"/>
          </p:cNvSpPr>
          <p:nvPr/>
        </p:nvSpPr>
        <p:spPr bwMode="auto">
          <a:xfrm>
            <a:off x="4321175" y="3971925"/>
            <a:ext cx="2714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^</a:t>
            </a:r>
          </a:p>
        </p:txBody>
      </p:sp>
      <p:sp>
        <p:nvSpPr>
          <p:cNvPr id="131110" name="Text Box 54"/>
          <p:cNvSpPr txBox="1">
            <a:spLocks noChangeArrowheads="1"/>
          </p:cNvSpPr>
          <p:nvPr/>
        </p:nvSpPr>
        <p:spPr bwMode="auto">
          <a:xfrm>
            <a:off x="762000" y="28336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Residual</a:t>
            </a:r>
          </a:p>
        </p:txBody>
      </p: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4800600" y="2600325"/>
            <a:ext cx="4038600" cy="2667000"/>
            <a:chOff x="3024" y="1968"/>
            <a:chExt cx="2544" cy="1680"/>
          </a:xfrm>
        </p:grpSpPr>
        <p:sp>
          <p:nvSpPr>
            <p:cNvPr id="131216" name="Line 56"/>
            <p:cNvSpPr>
              <a:spLocks noChangeShapeType="1"/>
            </p:cNvSpPr>
            <p:nvPr/>
          </p:nvSpPr>
          <p:spPr bwMode="auto">
            <a:xfrm>
              <a:off x="3024" y="196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31217" name="Line 57"/>
            <p:cNvSpPr>
              <a:spLocks noChangeShapeType="1"/>
            </p:cNvSpPr>
            <p:nvPr/>
          </p:nvSpPr>
          <p:spPr bwMode="auto">
            <a:xfrm>
              <a:off x="3024" y="3648"/>
              <a:ext cx="2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889914" name="Line 58"/>
          <p:cNvSpPr>
            <a:spLocks noChangeShapeType="1"/>
          </p:cNvSpPr>
          <p:nvPr/>
        </p:nvSpPr>
        <p:spPr bwMode="auto">
          <a:xfrm flipV="1">
            <a:off x="4797425" y="2890838"/>
            <a:ext cx="3365500" cy="1971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5143500" y="2357438"/>
            <a:ext cx="2244725" cy="2986087"/>
            <a:chOff x="3240" y="1815"/>
            <a:chExt cx="1414" cy="1881"/>
          </a:xfrm>
        </p:grpSpPr>
        <p:sp>
          <p:nvSpPr>
            <p:cNvPr id="131213" name="Line 60"/>
            <p:cNvSpPr>
              <a:spLocks noChangeShapeType="1"/>
            </p:cNvSpPr>
            <p:nvPr/>
          </p:nvSpPr>
          <p:spPr bwMode="auto">
            <a:xfrm rot="5400000">
              <a:off x="2659" y="3116"/>
              <a:ext cx="11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31214" name="Line 61"/>
            <p:cNvSpPr>
              <a:spLocks noChangeShapeType="1"/>
            </p:cNvSpPr>
            <p:nvPr/>
          </p:nvSpPr>
          <p:spPr bwMode="auto">
            <a:xfrm rot="5400000">
              <a:off x="3718" y="2751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31215" name="Line 62"/>
            <p:cNvSpPr>
              <a:spLocks noChangeShapeType="1"/>
            </p:cNvSpPr>
            <p:nvPr/>
          </p:nvSpPr>
          <p:spPr bwMode="auto">
            <a:xfrm rot="5400000">
              <a:off x="3286" y="2991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10" name="Group 63"/>
          <p:cNvGrpSpPr>
            <a:grpSpLocks/>
          </p:cNvGrpSpPr>
          <p:nvPr/>
        </p:nvGrpSpPr>
        <p:grpSpPr bwMode="auto">
          <a:xfrm>
            <a:off x="4516438" y="2382838"/>
            <a:ext cx="280987" cy="463550"/>
            <a:chOff x="2359" y="1600"/>
            <a:chExt cx="177" cy="292"/>
          </a:xfrm>
        </p:grpSpPr>
        <p:sp>
          <p:nvSpPr>
            <p:cNvPr id="131211" name="Text Box 64"/>
            <p:cNvSpPr txBox="1">
              <a:spLocks noChangeArrowheads="1"/>
            </p:cNvSpPr>
            <p:nvPr/>
          </p:nvSpPr>
          <p:spPr bwMode="auto">
            <a:xfrm>
              <a:off x="2359" y="1600"/>
              <a:ext cx="1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800" baseline="0">
                  <a:latin typeface="Arial Narrow" pitchFamily="34" charset="0"/>
                </a:rPr>
                <a:t>^</a:t>
              </a:r>
            </a:p>
          </p:txBody>
        </p:sp>
        <p:sp>
          <p:nvSpPr>
            <p:cNvPr id="131212" name="Text Box 65"/>
            <p:cNvSpPr txBox="1">
              <a:spLocks noChangeArrowheads="1"/>
            </p:cNvSpPr>
            <p:nvPr/>
          </p:nvSpPr>
          <p:spPr bwMode="auto">
            <a:xfrm>
              <a:off x="2361" y="1661"/>
              <a:ext cx="1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800" baseline="0">
                  <a:latin typeface="Arial Narrow" pitchFamily="34" charset="0"/>
                </a:rPr>
                <a:t>y</a:t>
              </a:r>
            </a:p>
          </p:txBody>
        </p:sp>
      </p:grpSp>
      <p:grpSp>
        <p:nvGrpSpPr>
          <p:cNvPr id="11" name="Group 66"/>
          <p:cNvGrpSpPr>
            <a:grpSpLocks/>
          </p:cNvGrpSpPr>
          <p:nvPr/>
        </p:nvGrpSpPr>
        <p:grpSpPr bwMode="auto">
          <a:xfrm>
            <a:off x="4953000" y="4179888"/>
            <a:ext cx="460375" cy="935037"/>
            <a:chOff x="3118" y="2880"/>
            <a:chExt cx="290" cy="589"/>
          </a:xfrm>
        </p:grpSpPr>
        <p:grpSp>
          <p:nvGrpSpPr>
            <p:cNvPr id="131199" name="Group 67"/>
            <p:cNvGrpSpPr>
              <a:grpSpLocks/>
            </p:cNvGrpSpPr>
            <p:nvPr/>
          </p:nvGrpSpPr>
          <p:grpSpPr bwMode="auto">
            <a:xfrm>
              <a:off x="3118" y="2880"/>
              <a:ext cx="290" cy="589"/>
              <a:chOff x="3118" y="2880"/>
              <a:chExt cx="290" cy="589"/>
            </a:xfrm>
          </p:grpSpPr>
          <p:grpSp>
            <p:nvGrpSpPr>
              <p:cNvPr id="131201" name="Group 68"/>
              <p:cNvGrpSpPr>
                <a:grpSpLocks/>
              </p:cNvGrpSpPr>
              <p:nvPr/>
            </p:nvGrpSpPr>
            <p:grpSpPr bwMode="auto">
              <a:xfrm>
                <a:off x="3157" y="2880"/>
                <a:ext cx="251" cy="589"/>
                <a:chOff x="3122" y="2919"/>
                <a:chExt cx="251" cy="589"/>
              </a:xfrm>
            </p:grpSpPr>
            <p:grpSp>
              <p:nvGrpSpPr>
                <p:cNvPr id="131203" name="Group 69"/>
                <p:cNvGrpSpPr>
                  <a:grpSpLocks/>
                </p:cNvGrpSpPr>
                <p:nvPr/>
              </p:nvGrpSpPr>
              <p:grpSpPr bwMode="auto">
                <a:xfrm>
                  <a:off x="3122" y="2976"/>
                  <a:ext cx="251" cy="532"/>
                  <a:chOff x="3122" y="3002"/>
                  <a:chExt cx="251" cy="532"/>
                </a:xfrm>
              </p:grpSpPr>
              <p:sp>
                <p:nvSpPr>
                  <p:cNvPr id="131205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22" y="3303"/>
                    <a:ext cx="1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1pPr>
                    <a:lvl2pPr marL="742950" indent="-28575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2pPr>
                    <a:lvl3pPr marL="11430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3pPr>
                    <a:lvl4pPr marL="16002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4pPr>
                    <a:lvl5pPr marL="20574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9pPr>
                  </a:lstStyle>
                  <a:p>
                    <a:pPr algn="ctr"/>
                    <a:r>
                      <a:rPr lang="en-US" altLang="en-US" sz="1800" baseline="0">
                        <a:solidFill>
                          <a:srgbClr val="FF0000"/>
                        </a:solidFill>
                        <a:latin typeface="Arial Narrow" pitchFamily="34" charset="0"/>
                      </a:rPr>
                      <a:t>+</a:t>
                    </a:r>
                  </a:p>
                </p:txBody>
              </p:sp>
              <p:grpSp>
                <p:nvGrpSpPr>
                  <p:cNvPr id="131206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3122" y="3002"/>
                    <a:ext cx="251" cy="436"/>
                    <a:chOff x="3122" y="3002"/>
                    <a:chExt cx="251" cy="436"/>
                  </a:xfrm>
                </p:grpSpPr>
                <p:grpSp>
                  <p:nvGrpSpPr>
                    <p:cNvPr id="131207" name="Group 7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22" y="3002"/>
                      <a:ext cx="251" cy="353"/>
                      <a:chOff x="3122" y="3002"/>
                      <a:chExt cx="251" cy="353"/>
                    </a:xfrm>
                  </p:grpSpPr>
                  <p:sp>
                    <p:nvSpPr>
                      <p:cNvPr id="131209" name="Text Box 7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122" y="3002"/>
                        <a:ext cx="185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>
                        <a:lvl1pPr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1pPr>
                        <a:lvl2pPr marL="742950" indent="-28575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2pPr>
                        <a:lvl3pPr marL="1143000" indent="-22860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3pPr>
                        <a:lvl4pPr marL="1600200" indent="-22860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4pPr>
                        <a:lvl5pPr marL="2057400" indent="-22860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9pPr>
                      </a:lstStyle>
                      <a:p>
                        <a:pPr algn="ctr"/>
                        <a:r>
                          <a:rPr lang="en-US" altLang="en-US" sz="1800" baseline="0">
                            <a:solidFill>
                              <a:srgbClr val="FF0000"/>
                            </a:solidFill>
                            <a:latin typeface="Arial Narrow" pitchFamily="34" charset="0"/>
                          </a:rPr>
                          <a:t>+</a:t>
                        </a:r>
                      </a:p>
                    </p:txBody>
                  </p:sp>
                  <p:sp>
                    <p:nvSpPr>
                      <p:cNvPr id="131210" name="Text Box 7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188" y="3124"/>
                        <a:ext cx="185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>
                        <a:lvl1pPr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1pPr>
                        <a:lvl2pPr marL="742950" indent="-28575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2pPr>
                        <a:lvl3pPr marL="1143000" indent="-22860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3pPr>
                        <a:lvl4pPr marL="1600200" indent="-22860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4pPr>
                        <a:lvl5pPr marL="2057400" indent="-22860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9pPr>
                      </a:lstStyle>
                      <a:p>
                        <a:pPr algn="ctr"/>
                        <a:r>
                          <a:rPr lang="en-US" altLang="en-US" sz="1800" baseline="0">
                            <a:solidFill>
                              <a:srgbClr val="FF0000"/>
                            </a:solidFill>
                            <a:latin typeface="Arial Narrow" pitchFamily="34" charset="0"/>
                          </a:rPr>
                          <a:t>+</a:t>
                        </a:r>
                      </a:p>
                    </p:txBody>
                  </p:sp>
                </p:grpSp>
                <p:sp>
                  <p:nvSpPr>
                    <p:cNvPr id="131208" name="Text Box 7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79" y="3207"/>
                      <a:ext cx="185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1pPr>
                      <a:lvl2pPr marL="742950" indent="-28575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2pPr>
                      <a:lvl3pPr marL="11430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3pPr>
                      <a:lvl4pPr marL="16002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4pPr>
                      <a:lvl5pPr marL="20574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9pPr>
                    </a:lstStyle>
                    <a:p>
                      <a:pPr algn="ctr"/>
                      <a:r>
                        <a:rPr lang="en-US" altLang="en-US" sz="1800" baseline="0">
                          <a:solidFill>
                            <a:srgbClr val="FF0000"/>
                          </a:solidFill>
                          <a:latin typeface="Arial Narrow" pitchFamily="34" charset="0"/>
                        </a:rPr>
                        <a:t>+</a:t>
                      </a:r>
                    </a:p>
                  </p:txBody>
                </p:sp>
              </p:grpSp>
            </p:grpSp>
            <p:sp>
              <p:nvSpPr>
                <p:cNvPr id="13120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3122" y="2919"/>
                  <a:ext cx="185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1pPr>
                  <a:lvl2pPr marL="742950" indent="-28575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2pPr>
                  <a:lvl3pPr marL="11430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3pPr>
                  <a:lvl4pPr marL="16002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4pPr>
                  <a:lvl5pPr marL="20574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9pPr>
                </a:lstStyle>
                <a:p>
                  <a:pPr algn="ctr"/>
                  <a:r>
                    <a:rPr lang="en-US" altLang="en-US" sz="1800" baseline="0">
                      <a:solidFill>
                        <a:srgbClr val="FF0000"/>
                      </a:solidFill>
                      <a:latin typeface="Arial Narrow" pitchFamily="34" charset="0"/>
                    </a:rPr>
                    <a:t>+</a:t>
                  </a:r>
                </a:p>
              </p:txBody>
            </p:sp>
          </p:grpSp>
          <p:sp>
            <p:nvSpPr>
              <p:cNvPr id="131202" name="Text Box 77"/>
              <p:cNvSpPr txBox="1">
                <a:spLocks noChangeArrowheads="1"/>
              </p:cNvSpPr>
              <p:nvPr/>
            </p:nvSpPr>
            <p:spPr bwMode="auto">
              <a:xfrm>
                <a:off x="3118" y="3207"/>
                <a:ext cx="18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1800" baseline="0">
                    <a:solidFill>
                      <a:srgbClr val="FF0000"/>
                    </a:solidFill>
                    <a:latin typeface="Arial Narrow" pitchFamily="34" charset="0"/>
                  </a:rPr>
                  <a:t>+</a:t>
                </a:r>
              </a:p>
            </p:txBody>
          </p:sp>
        </p:grpSp>
        <p:sp>
          <p:nvSpPr>
            <p:cNvPr id="131200" name="Text Box 78"/>
            <p:cNvSpPr txBox="1">
              <a:spLocks noChangeArrowheads="1"/>
            </p:cNvSpPr>
            <p:nvPr/>
          </p:nvSpPr>
          <p:spPr bwMode="auto">
            <a:xfrm>
              <a:off x="3123" y="3111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800" baseline="0">
                  <a:solidFill>
                    <a:srgbClr val="FF0000"/>
                  </a:solidFill>
                  <a:latin typeface="Arial Narrow" pitchFamily="34" charset="0"/>
                </a:rPr>
                <a:t>+</a:t>
              </a:r>
            </a:p>
          </p:txBody>
        </p:sp>
      </p:grpSp>
      <p:grpSp>
        <p:nvGrpSpPr>
          <p:cNvPr id="17" name="Group 79"/>
          <p:cNvGrpSpPr>
            <a:grpSpLocks/>
          </p:cNvGrpSpPr>
          <p:nvPr/>
        </p:nvGrpSpPr>
        <p:grpSpPr bwMode="auto">
          <a:xfrm rot="5400000">
            <a:off x="5949951" y="3567112"/>
            <a:ext cx="1389062" cy="646113"/>
            <a:chOff x="1776" y="1008"/>
            <a:chExt cx="2256" cy="1008"/>
          </a:xfrm>
        </p:grpSpPr>
        <p:sp>
          <p:nvSpPr>
            <p:cNvPr id="131197" name="Freeform 80"/>
            <p:cNvSpPr>
              <a:spLocks/>
            </p:cNvSpPr>
            <p:nvPr/>
          </p:nvSpPr>
          <p:spPr bwMode="auto">
            <a:xfrm>
              <a:off x="1776" y="1008"/>
              <a:ext cx="1152" cy="1008"/>
            </a:xfrm>
            <a:custGeom>
              <a:avLst/>
              <a:gdLst>
                <a:gd name="T0" fmla="*/ 0 w 1152"/>
                <a:gd name="T1" fmla="*/ 1008 h 1008"/>
                <a:gd name="T2" fmla="*/ 384 w 1152"/>
                <a:gd name="T3" fmla="*/ 864 h 1008"/>
                <a:gd name="T4" fmla="*/ 864 w 1152"/>
                <a:gd name="T5" fmla="*/ 144 h 1008"/>
                <a:gd name="T6" fmla="*/ 1152 w 1152"/>
                <a:gd name="T7" fmla="*/ 0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2"/>
                <a:gd name="T13" fmla="*/ 0 h 1008"/>
                <a:gd name="T14" fmla="*/ 1152 w 1152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2" h="1008">
                  <a:moveTo>
                    <a:pt x="0" y="1008"/>
                  </a:moveTo>
                  <a:cubicBezTo>
                    <a:pt x="120" y="1008"/>
                    <a:pt x="240" y="1008"/>
                    <a:pt x="384" y="864"/>
                  </a:cubicBezTo>
                  <a:cubicBezTo>
                    <a:pt x="528" y="720"/>
                    <a:pt x="736" y="288"/>
                    <a:pt x="864" y="144"/>
                  </a:cubicBezTo>
                  <a:cubicBezTo>
                    <a:pt x="992" y="0"/>
                    <a:pt x="1072" y="0"/>
                    <a:pt x="115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AU"/>
            </a:p>
          </p:txBody>
        </p:sp>
        <p:sp>
          <p:nvSpPr>
            <p:cNvPr id="131198" name="Freeform 81"/>
            <p:cNvSpPr>
              <a:spLocks/>
            </p:cNvSpPr>
            <p:nvPr/>
          </p:nvSpPr>
          <p:spPr bwMode="auto">
            <a:xfrm flipH="1">
              <a:off x="2880" y="1008"/>
              <a:ext cx="1152" cy="1008"/>
            </a:xfrm>
            <a:custGeom>
              <a:avLst/>
              <a:gdLst>
                <a:gd name="T0" fmla="*/ 0 w 1152"/>
                <a:gd name="T1" fmla="*/ 1008 h 1008"/>
                <a:gd name="T2" fmla="*/ 384 w 1152"/>
                <a:gd name="T3" fmla="*/ 864 h 1008"/>
                <a:gd name="T4" fmla="*/ 864 w 1152"/>
                <a:gd name="T5" fmla="*/ 144 h 1008"/>
                <a:gd name="T6" fmla="*/ 1152 w 1152"/>
                <a:gd name="T7" fmla="*/ 0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2"/>
                <a:gd name="T13" fmla="*/ 0 h 1008"/>
                <a:gd name="T14" fmla="*/ 1152 w 1152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2" h="1008">
                  <a:moveTo>
                    <a:pt x="0" y="1008"/>
                  </a:moveTo>
                  <a:cubicBezTo>
                    <a:pt x="120" y="1008"/>
                    <a:pt x="240" y="1008"/>
                    <a:pt x="384" y="864"/>
                  </a:cubicBezTo>
                  <a:cubicBezTo>
                    <a:pt x="528" y="720"/>
                    <a:pt x="736" y="288"/>
                    <a:pt x="864" y="144"/>
                  </a:cubicBezTo>
                  <a:cubicBezTo>
                    <a:pt x="992" y="0"/>
                    <a:pt x="1072" y="0"/>
                    <a:pt x="115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18" name="Group 82"/>
          <p:cNvGrpSpPr>
            <a:grpSpLocks/>
          </p:cNvGrpSpPr>
          <p:nvPr/>
        </p:nvGrpSpPr>
        <p:grpSpPr bwMode="auto">
          <a:xfrm>
            <a:off x="6103938" y="3119438"/>
            <a:ext cx="446087" cy="1433512"/>
            <a:chOff x="3511" y="2064"/>
            <a:chExt cx="281" cy="903"/>
          </a:xfrm>
        </p:grpSpPr>
        <p:grpSp>
          <p:nvGrpSpPr>
            <p:cNvPr id="131186" name="Group 83"/>
            <p:cNvGrpSpPr>
              <a:grpSpLocks/>
            </p:cNvGrpSpPr>
            <p:nvPr/>
          </p:nvGrpSpPr>
          <p:grpSpPr bwMode="auto">
            <a:xfrm>
              <a:off x="3511" y="2064"/>
              <a:ext cx="281" cy="903"/>
              <a:chOff x="3552" y="2064"/>
              <a:chExt cx="281" cy="903"/>
            </a:xfrm>
          </p:grpSpPr>
          <p:sp>
            <p:nvSpPr>
              <p:cNvPr id="131188" name="Text Box 84"/>
              <p:cNvSpPr txBox="1">
                <a:spLocks noChangeArrowheads="1"/>
              </p:cNvSpPr>
              <p:nvPr/>
            </p:nvSpPr>
            <p:spPr bwMode="auto">
              <a:xfrm>
                <a:off x="3552" y="2736"/>
                <a:ext cx="18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1800" baseline="0">
                    <a:solidFill>
                      <a:srgbClr val="FF0000"/>
                    </a:solidFill>
                    <a:latin typeface="Arial Narrow" pitchFamily="34" charset="0"/>
                  </a:rPr>
                  <a:t>+</a:t>
                </a:r>
              </a:p>
            </p:txBody>
          </p:sp>
          <p:sp>
            <p:nvSpPr>
              <p:cNvPr id="131189" name="Text Box 85"/>
              <p:cNvSpPr txBox="1">
                <a:spLocks noChangeArrowheads="1"/>
              </p:cNvSpPr>
              <p:nvPr/>
            </p:nvSpPr>
            <p:spPr bwMode="auto">
              <a:xfrm>
                <a:off x="3648" y="2256"/>
                <a:ext cx="18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1800" baseline="0">
                    <a:solidFill>
                      <a:srgbClr val="FF0000"/>
                    </a:solidFill>
                    <a:latin typeface="Arial Narrow" pitchFamily="34" charset="0"/>
                  </a:rPr>
                  <a:t>+</a:t>
                </a:r>
              </a:p>
            </p:txBody>
          </p:sp>
          <p:grpSp>
            <p:nvGrpSpPr>
              <p:cNvPr id="131190" name="Group 86"/>
              <p:cNvGrpSpPr>
                <a:grpSpLocks/>
              </p:cNvGrpSpPr>
              <p:nvPr/>
            </p:nvGrpSpPr>
            <p:grpSpPr bwMode="auto">
              <a:xfrm>
                <a:off x="3552" y="2064"/>
                <a:ext cx="192" cy="711"/>
                <a:chOff x="3552" y="2064"/>
                <a:chExt cx="192" cy="711"/>
              </a:xfrm>
            </p:grpSpPr>
            <p:grpSp>
              <p:nvGrpSpPr>
                <p:cNvPr id="131191" name="Group 87"/>
                <p:cNvGrpSpPr>
                  <a:grpSpLocks/>
                </p:cNvGrpSpPr>
                <p:nvPr/>
              </p:nvGrpSpPr>
              <p:grpSpPr bwMode="auto">
                <a:xfrm>
                  <a:off x="3559" y="2064"/>
                  <a:ext cx="185" cy="711"/>
                  <a:chOff x="3552" y="2064"/>
                  <a:chExt cx="185" cy="711"/>
                </a:xfrm>
              </p:grpSpPr>
              <p:sp>
                <p:nvSpPr>
                  <p:cNvPr id="131193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2" y="2064"/>
                    <a:ext cx="1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1pPr>
                    <a:lvl2pPr marL="742950" indent="-28575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2pPr>
                    <a:lvl3pPr marL="11430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3pPr>
                    <a:lvl4pPr marL="16002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4pPr>
                    <a:lvl5pPr marL="20574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9pPr>
                  </a:lstStyle>
                  <a:p>
                    <a:pPr algn="ctr"/>
                    <a:r>
                      <a:rPr lang="en-US" altLang="en-US" sz="1800" baseline="0">
                        <a:solidFill>
                          <a:srgbClr val="FF0000"/>
                        </a:solidFill>
                        <a:latin typeface="Arial Narrow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131194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2" y="2544"/>
                    <a:ext cx="1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1pPr>
                    <a:lvl2pPr marL="742950" indent="-28575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2pPr>
                    <a:lvl3pPr marL="11430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3pPr>
                    <a:lvl4pPr marL="16002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4pPr>
                    <a:lvl5pPr marL="20574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9pPr>
                  </a:lstStyle>
                  <a:p>
                    <a:pPr algn="ctr"/>
                    <a:r>
                      <a:rPr lang="en-US" altLang="en-US" sz="1800" baseline="0">
                        <a:solidFill>
                          <a:srgbClr val="FF0000"/>
                        </a:solidFill>
                        <a:latin typeface="Arial Narrow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131195" name="Text Box 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2" y="2208"/>
                    <a:ext cx="1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1pPr>
                    <a:lvl2pPr marL="742950" indent="-28575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2pPr>
                    <a:lvl3pPr marL="11430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3pPr>
                    <a:lvl4pPr marL="16002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4pPr>
                    <a:lvl5pPr marL="20574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9pPr>
                  </a:lstStyle>
                  <a:p>
                    <a:pPr algn="ctr"/>
                    <a:r>
                      <a:rPr lang="en-US" altLang="en-US" sz="1800" baseline="0">
                        <a:solidFill>
                          <a:srgbClr val="FF0000"/>
                        </a:solidFill>
                        <a:latin typeface="Arial Narrow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131196" name="Text Box 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2" y="2160"/>
                    <a:ext cx="1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1pPr>
                    <a:lvl2pPr marL="742950" indent="-28575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2pPr>
                    <a:lvl3pPr marL="11430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3pPr>
                    <a:lvl4pPr marL="16002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4pPr>
                    <a:lvl5pPr marL="20574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9pPr>
                  </a:lstStyle>
                  <a:p>
                    <a:pPr algn="ctr"/>
                    <a:r>
                      <a:rPr lang="en-US" altLang="en-US" sz="1800" baseline="0">
                        <a:solidFill>
                          <a:srgbClr val="FF0000"/>
                        </a:solidFill>
                        <a:latin typeface="Arial Narrow" pitchFamily="34" charset="0"/>
                      </a:rPr>
                      <a:t>+</a:t>
                    </a:r>
                  </a:p>
                </p:txBody>
              </p:sp>
            </p:grpSp>
            <p:sp>
              <p:nvSpPr>
                <p:cNvPr id="131192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3552" y="2256"/>
                  <a:ext cx="185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1pPr>
                  <a:lvl2pPr marL="742950" indent="-28575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2pPr>
                  <a:lvl3pPr marL="11430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3pPr>
                  <a:lvl4pPr marL="16002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4pPr>
                  <a:lvl5pPr marL="20574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9pPr>
                </a:lstStyle>
                <a:p>
                  <a:pPr algn="ctr"/>
                  <a:r>
                    <a:rPr lang="en-US" altLang="en-US" sz="1800" baseline="0">
                      <a:solidFill>
                        <a:srgbClr val="FF0000"/>
                      </a:solidFill>
                      <a:latin typeface="Arial Narrow" pitchFamily="34" charset="0"/>
                    </a:rPr>
                    <a:t>+</a:t>
                  </a:r>
                </a:p>
              </p:txBody>
            </p:sp>
          </p:grpSp>
        </p:grpSp>
        <p:sp>
          <p:nvSpPr>
            <p:cNvPr id="131187" name="Text Box 93"/>
            <p:cNvSpPr txBox="1">
              <a:spLocks noChangeArrowheads="1"/>
            </p:cNvSpPr>
            <p:nvPr/>
          </p:nvSpPr>
          <p:spPr bwMode="auto">
            <a:xfrm>
              <a:off x="3600" y="2544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800" baseline="0">
                  <a:solidFill>
                    <a:srgbClr val="FF0000"/>
                  </a:solidFill>
                  <a:latin typeface="Arial Narrow" pitchFamily="34" charset="0"/>
                </a:rPr>
                <a:t>+</a:t>
              </a:r>
            </a:p>
          </p:txBody>
        </p:sp>
      </p:grpSp>
      <p:grpSp>
        <p:nvGrpSpPr>
          <p:cNvPr id="22" name="Group 94"/>
          <p:cNvGrpSpPr>
            <a:grpSpLocks/>
          </p:cNvGrpSpPr>
          <p:nvPr/>
        </p:nvGrpSpPr>
        <p:grpSpPr bwMode="auto">
          <a:xfrm rot="5400000">
            <a:off x="6787357" y="3069431"/>
            <a:ext cx="1770062" cy="498475"/>
            <a:chOff x="1776" y="1008"/>
            <a:chExt cx="2256" cy="1008"/>
          </a:xfrm>
        </p:grpSpPr>
        <p:sp>
          <p:nvSpPr>
            <p:cNvPr id="131184" name="Freeform 95"/>
            <p:cNvSpPr>
              <a:spLocks/>
            </p:cNvSpPr>
            <p:nvPr/>
          </p:nvSpPr>
          <p:spPr bwMode="auto">
            <a:xfrm>
              <a:off x="1776" y="1008"/>
              <a:ext cx="1152" cy="1008"/>
            </a:xfrm>
            <a:custGeom>
              <a:avLst/>
              <a:gdLst>
                <a:gd name="T0" fmla="*/ 0 w 1152"/>
                <a:gd name="T1" fmla="*/ 1008 h 1008"/>
                <a:gd name="T2" fmla="*/ 384 w 1152"/>
                <a:gd name="T3" fmla="*/ 864 h 1008"/>
                <a:gd name="T4" fmla="*/ 864 w 1152"/>
                <a:gd name="T5" fmla="*/ 144 h 1008"/>
                <a:gd name="T6" fmla="*/ 1152 w 1152"/>
                <a:gd name="T7" fmla="*/ 0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2"/>
                <a:gd name="T13" fmla="*/ 0 h 1008"/>
                <a:gd name="T14" fmla="*/ 1152 w 1152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2" h="1008">
                  <a:moveTo>
                    <a:pt x="0" y="1008"/>
                  </a:moveTo>
                  <a:cubicBezTo>
                    <a:pt x="120" y="1008"/>
                    <a:pt x="240" y="1008"/>
                    <a:pt x="384" y="864"/>
                  </a:cubicBezTo>
                  <a:cubicBezTo>
                    <a:pt x="528" y="720"/>
                    <a:pt x="736" y="288"/>
                    <a:pt x="864" y="144"/>
                  </a:cubicBezTo>
                  <a:cubicBezTo>
                    <a:pt x="992" y="0"/>
                    <a:pt x="1072" y="0"/>
                    <a:pt x="115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AU"/>
            </a:p>
          </p:txBody>
        </p:sp>
        <p:sp>
          <p:nvSpPr>
            <p:cNvPr id="131185" name="Freeform 96"/>
            <p:cNvSpPr>
              <a:spLocks/>
            </p:cNvSpPr>
            <p:nvPr/>
          </p:nvSpPr>
          <p:spPr bwMode="auto">
            <a:xfrm flipH="1">
              <a:off x="2880" y="1008"/>
              <a:ext cx="1152" cy="1008"/>
            </a:xfrm>
            <a:custGeom>
              <a:avLst/>
              <a:gdLst>
                <a:gd name="T0" fmla="*/ 0 w 1152"/>
                <a:gd name="T1" fmla="*/ 1008 h 1008"/>
                <a:gd name="T2" fmla="*/ 384 w 1152"/>
                <a:gd name="T3" fmla="*/ 864 h 1008"/>
                <a:gd name="T4" fmla="*/ 864 w 1152"/>
                <a:gd name="T5" fmla="*/ 144 h 1008"/>
                <a:gd name="T6" fmla="*/ 1152 w 1152"/>
                <a:gd name="T7" fmla="*/ 0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2"/>
                <a:gd name="T13" fmla="*/ 0 h 1008"/>
                <a:gd name="T14" fmla="*/ 1152 w 1152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2" h="1008">
                  <a:moveTo>
                    <a:pt x="0" y="1008"/>
                  </a:moveTo>
                  <a:cubicBezTo>
                    <a:pt x="120" y="1008"/>
                    <a:pt x="240" y="1008"/>
                    <a:pt x="384" y="864"/>
                  </a:cubicBezTo>
                  <a:cubicBezTo>
                    <a:pt x="528" y="720"/>
                    <a:pt x="736" y="288"/>
                    <a:pt x="864" y="144"/>
                  </a:cubicBezTo>
                  <a:cubicBezTo>
                    <a:pt x="992" y="0"/>
                    <a:pt x="1072" y="0"/>
                    <a:pt x="115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23" name="Group 97"/>
          <p:cNvGrpSpPr>
            <a:grpSpLocks/>
          </p:cNvGrpSpPr>
          <p:nvPr/>
        </p:nvGrpSpPr>
        <p:grpSpPr bwMode="auto">
          <a:xfrm>
            <a:off x="7235825" y="2205038"/>
            <a:ext cx="446088" cy="1966912"/>
            <a:chOff x="4558" y="1719"/>
            <a:chExt cx="281" cy="1239"/>
          </a:xfrm>
        </p:grpSpPr>
        <p:sp>
          <p:nvSpPr>
            <p:cNvPr id="131172" name="Text Box 98"/>
            <p:cNvSpPr txBox="1">
              <a:spLocks noChangeArrowheads="1"/>
            </p:cNvSpPr>
            <p:nvPr/>
          </p:nvSpPr>
          <p:spPr bwMode="auto">
            <a:xfrm>
              <a:off x="4558" y="2343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800" baseline="0">
                  <a:solidFill>
                    <a:srgbClr val="FF0000"/>
                  </a:solidFill>
                  <a:latin typeface="Arial Narrow" pitchFamily="34" charset="0"/>
                </a:rPr>
                <a:t>+</a:t>
              </a:r>
            </a:p>
          </p:txBody>
        </p:sp>
        <p:grpSp>
          <p:nvGrpSpPr>
            <p:cNvPr id="131173" name="Group 99"/>
            <p:cNvGrpSpPr>
              <a:grpSpLocks/>
            </p:cNvGrpSpPr>
            <p:nvPr/>
          </p:nvGrpSpPr>
          <p:grpSpPr bwMode="auto">
            <a:xfrm>
              <a:off x="4558" y="1719"/>
              <a:ext cx="281" cy="1239"/>
              <a:chOff x="4558" y="1719"/>
              <a:chExt cx="281" cy="1239"/>
            </a:xfrm>
          </p:grpSpPr>
          <p:grpSp>
            <p:nvGrpSpPr>
              <p:cNvPr id="131174" name="Group 100"/>
              <p:cNvGrpSpPr>
                <a:grpSpLocks/>
              </p:cNvGrpSpPr>
              <p:nvPr/>
            </p:nvGrpSpPr>
            <p:grpSpPr bwMode="auto">
              <a:xfrm>
                <a:off x="4558" y="1719"/>
                <a:ext cx="281" cy="1239"/>
                <a:chOff x="4558" y="1719"/>
                <a:chExt cx="281" cy="1239"/>
              </a:xfrm>
            </p:grpSpPr>
            <p:sp>
              <p:nvSpPr>
                <p:cNvPr id="131176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558" y="2727"/>
                  <a:ext cx="185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1pPr>
                  <a:lvl2pPr marL="742950" indent="-28575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2pPr>
                  <a:lvl3pPr marL="11430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3pPr>
                  <a:lvl4pPr marL="16002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4pPr>
                  <a:lvl5pPr marL="20574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9pPr>
                </a:lstStyle>
                <a:p>
                  <a:pPr algn="ctr"/>
                  <a:r>
                    <a:rPr lang="en-US" altLang="en-US" sz="1800" baseline="0">
                      <a:solidFill>
                        <a:srgbClr val="FF0000"/>
                      </a:solidFill>
                      <a:latin typeface="Arial Narrow" pitchFamily="34" charset="0"/>
                    </a:rPr>
                    <a:t>+</a:t>
                  </a:r>
                </a:p>
              </p:txBody>
            </p:sp>
            <p:sp>
              <p:nvSpPr>
                <p:cNvPr id="131177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4558" y="2199"/>
                  <a:ext cx="185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1pPr>
                  <a:lvl2pPr marL="742950" indent="-28575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2pPr>
                  <a:lvl3pPr marL="11430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3pPr>
                  <a:lvl4pPr marL="16002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4pPr>
                  <a:lvl5pPr marL="20574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9pPr>
                </a:lstStyle>
                <a:p>
                  <a:pPr algn="ctr"/>
                  <a:r>
                    <a:rPr lang="en-US" altLang="en-US" sz="1800" baseline="0">
                      <a:solidFill>
                        <a:srgbClr val="FF0000"/>
                      </a:solidFill>
                      <a:latin typeface="Arial Narrow" pitchFamily="34" charset="0"/>
                    </a:rPr>
                    <a:t>+</a:t>
                  </a:r>
                </a:p>
              </p:txBody>
            </p:sp>
            <p:sp>
              <p:nvSpPr>
                <p:cNvPr id="131178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4558" y="2487"/>
                  <a:ext cx="185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1pPr>
                  <a:lvl2pPr marL="742950" indent="-28575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2pPr>
                  <a:lvl3pPr marL="11430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3pPr>
                  <a:lvl4pPr marL="16002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4pPr>
                  <a:lvl5pPr marL="20574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9pPr>
                </a:lstStyle>
                <a:p>
                  <a:pPr algn="ctr"/>
                  <a:r>
                    <a:rPr lang="en-US" altLang="en-US" sz="1800" baseline="0">
                      <a:solidFill>
                        <a:srgbClr val="FF0000"/>
                      </a:solidFill>
                      <a:latin typeface="Arial Narrow" pitchFamily="34" charset="0"/>
                    </a:rPr>
                    <a:t>+</a:t>
                  </a:r>
                </a:p>
              </p:txBody>
            </p:sp>
            <p:grpSp>
              <p:nvGrpSpPr>
                <p:cNvPr id="131179" name="Group 104"/>
                <p:cNvGrpSpPr>
                  <a:grpSpLocks/>
                </p:cNvGrpSpPr>
                <p:nvPr/>
              </p:nvGrpSpPr>
              <p:grpSpPr bwMode="auto">
                <a:xfrm>
                  <a:off x="4558" y="1719"/>
                  <a:ext cx="281" cy="423"/>
                  <a:chOff x="4558" y="1719"/>
                  <a:chExt cx="281" cy="423"/>
                </a:xfrm>
              </p:grpSpPr>
              <p:sp>
                <p:nvSpPr>
                  <p:cNvPr id="131180" name="Text Box 1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58" y="1911"/>
                    <a:ext cx="1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1pPr>
                    <a:lvl2pPr marL="742950" indent="-28575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2pPr>
                    <a:lvl3pPr marL="11430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3pPr>
                    <a:lvl4pPr marL="16002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4pPr>
                    <a:lvl5pPr marL="20574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9pPr>
                  </a:lstStyle>
                  <a:p>
                    <a:pPr algn="ctr"/>
                    <a:r>
                      <a:rPr lang="en-US" altLang="en-US" sz="1800" baseline="0">
                        <a:solidFill>
                          <a:srgbClr val="FF0000"/>
                        </a:solidFill>
                        <a:latin typeface="Arial Narrow" pitchFamily="34" charset="0"/>
                      </a:rPr>
                      <a:t>+</a:t>
                    </a:r>
                  </a:p>
                </p:txBody>
              </p:sp>
              <p:grpSp>
                <p:nvGrpSpPr>
                  <p:cNvPr id="131181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4558" y="1719"/>
                    <a:ext cx="281" cy="423"/>
                    <a:chOff x="4558" y="1719"/>
                    <a:chExt cx="281" cy="423"/>
                  </a:xfrm>
                </p:grpSpPr>
                <p:sp>
                  <p:nvSpPr>
                    <p:cNvPr id="131182" name="Text Box 10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558" y="1719"/>
                      <a:ext cx="185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1pPr>
                      <a:lvl2pPr marL="742950" indent="-28575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2pPr>
                      <a:lvl3pPr marL="11430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3pPr>
                      <a:lvl4pPr marL="16002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4pPr>
                      <a:lvl5pPr marL="20574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9pPr>
                    </a:lstStyle>
                    <a:p>
                      <a:pPr algn="ctr"/>
                      <a:r>
                        <a:rPr lang="en-US" altLang="en-US" sz="1800" baseline="0">
                          <a:solidFill>
                            <a:srgbClr val="FF0000"/>
                          </a:solidFill>
                          <a:latin typeface="Arial Narrow" pitchFamily="34" charset="0"/>
                        </a:rPr>
                        <a:t>+</a:t>
                      </a:r>
                    </a:p>
                  </p:txBody>
                </p:sp>
                <p:sp>
                  <p:nvSpPr>
                    <p:cNvPr id="131183" name="Text Box 10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654" y="1911"/>
                      <a:ext cx="185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1pPr>
                      <a:lvl2pPr marL="742950" indent="-28575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2pPr>
                      <a:lvl3pPr marL="11430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3pPr>
                      <a:lvl4pPr marL="16002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4pPr>
                      <a:lvl5pPr marL="20574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9pPr>
                    </a:lstStyle>
                    <a:p>
                      <a:pPr algn="ctr"/>
                      <a:r>
                        <a:rPr lang="en-US" altLang="en-US" sz="1800" baseline="0">
                          <a:solidFill>
                            <a:srgbClr val="FF0000"/>
                          </a:solidFill>
                          <a:latin typeface="Arial Narrow" pitchFamily="34" charset="0"/>
                        </a:rPr>
                        <a:t>+</a:t>
                      </a:r>
                    </a:p>
                  </p:txBody>
                </p:sp>
              </p:grpSp>
            </p:grpSp>
          </p:grpSp>
          <p:sp>
            <p:nvSpPr>
              <p:cNvPr id="131175" name="Text Box 109"/>
              <p:cNvSpPr txBox="1">
                <a:spLocks noChangeArrowheads="1"/>
              </p:cNvSpPr>
              <p:nvPr/>
            </p:nvSpPr>
            <p:spPr bwMode="auto">
              <a:xfrm>
                <a:off x="4654" y="2343"/>
                <a:ext cx="18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1800" baseline="0">
                    <a:solidFill>
                      <a:srgbClr val="FF0000"/>
                    </a:solidFill>
                    <a:latin typeface="Arial Narrow" pitchFamily="34" charset="0"/>
                  </a:rPr>
                  <a:t>+</a:t>
                </a:r>
              </a:p>
            </p:txBody>
          </p:sp>
        </p:grpSp>
      </p:grpSp>
      <p:grpSp>
        <p:nvGrpSpPr>
          <p:cNvPr id="28" name="Group 110"/>
          <p:cNvGrpSpPr>
            <a:grpSpLocks/>
          </p:cNvGrpSpPr>
          <p:nvPr/>
        </p:nvGrpSpPr>
        <p:grpSpPr bwMode="auto">
          <a:xfrm>
            <a:off x="4967288" y="4124325"/>
            <a:ext cx="1052512" cy="1027113"/>
            <a:chOff x="3118" y="2899"/>
            <a:chExt cx="663" cy="647"/>
          </a:xfrm>
        </p:grpSpPr>
        <p:grpSp>
          <p:nvGrpSpPr>
            <p:cNvPr id="131156" name="Group 111"/>
            <p:cNvGrpSpPr>
              <a:grpSpLocks/>
            </p:cNvGrpSpPr>
            <p:nvPr/>
          </p:nvGrpSpPr>
          <p:grpSpPr bwMode="auto">
            <a:xfrm rot="5400000">
              <a:off x="3229" y="2991"/>
              <a:ext cx="576" cy="528"/>
              <a:chOff x="1776" y="1008"/>
              <a:chExt cx="2256" cy="1008"/>
            </a:xfrm>
          </p:grpSpPr>
          <p:sp>
            <p:nvSpPr>
              <p:cNvPr id="131170" name="Freeform 112"/>
              <p:cNvSpPr>
                <a:spLocks/>
              </p:cNvSpPr>
              <p:nvPr/>
            </p:nvSpPr>
            <p:spPr bwMode="auto">
              <a:xfrm>
                <a:off x="1776" y="1008"/>
                <a:ext cx="1152" cy="1008"/>
              </a:xfrm>
              <a:custGeom>
                <a:avLst/>
                <a:gdLst>
                  <a:gd name="T0" fmla="*/ 0 w 1152"/>
                  <a:gd name="T1" fmla="*/ 1008 h 1008"/>
                  <a:gd name="T2" fmla="*/ 384 w 1152"/>
                  <a:gd name="T3" fmla="*/ 864 h 1008"/>
                  <a:gd name="T4" fmla="*/ 864 w 1152"/>
                  <a:gd name="T5" fmla="*/ 144 h 1008"/>
                  <a:gd name="T6" fmla="*/ 1152 w 1152"/>
                  <a:gd name="T7" fmla="*/ 0 h 10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52"/>
                  <a:gd name="T13" fmla="*/ 0 h 1008"/>
                  <a:gd name="T14" fmla="*/ 1152 w 1152"/>
                  <a:gd name="T15" fmla="*/ 1008 h 10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52" h="1008">
                    <a:moveTo>
                      <a:pt x="0" y="1008"/>
                    </a:moveTo>
                    <a:cubicBezTo>
                      <a:pt x="120" y="1008"/>
                      <a:pt x="240" y="1008"/>
                      <a:pt x="384" y="864"/>
                    </a:cubicBezTo>
                    <a:cubicBezTo>
                      <a:pt x="528" y="720"/>
                      <a:pt x="736" y="288"/>
                      <a:pt x="864" y="144"/>
                    </a:cubicBezTo>
                    <a:cubicBezTo>
                      <a:pt x="992" y="0"/>
                      <a:pt x="1072" y="0"/>
                      <a:pt x="1152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AU"/>
              </a:p>
            </p:txBody>
          </p:sp>
          <p:sp>
            <p:nvSpPr>
              <p:cNvPr id="131171" name="Freeform 113"/>
              <p:cNvSpPr>
                <a:spLocks/>
              </p:cNvSpPr>
              <p:nvPr/>
            </p:nvSpPr>
            <p:spPr bwMode="auto">
              <a:xfrm flipH="1">
                <a:off x="2880" y="1008"/>
                <a:ext cx="1152" cy="1008"/>
              </a:xfrm>
              <a:custGeom>
                <a:avLst/>
                <a:gdLst>
                  <a:gd name="T0" fmla="*/ 0 w 1152"/>
                  <a:gd name="T1" fmla="*/ 1008 h 1008"/>
                  <a:gd name="T2" fmla="*/ 384 w 1152"/>
                  <a:gd name="T3" fmla="*/ 864 h 1008"/>
                  <a:gd name="T4" fmla="*/ 864 w 1152"/>
                  <a:gd name="T5" fmla="*/ 144 h 1008"/>
                  <a:gd name="T6" fmla="*/ 1152 w 1152"/>
                  <a:gd name="T7" fmla="*/ 0 h 10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52"/>
                  <a:gd name="T13" fmla="*/ 0 h 1008"/>
                  <a:gd name="T14" fmla="*/ 1152 w 1152"/>
                  <a:gd name="T15" fmla="*/ 1008 h 10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52" h="1008">
                    <a:moveTo>
                      <a:pt x="0" y="1008"/>
                    </a:moveTo>
                    <a:cubicBezTo>
                      <a:pt x="120" y="1008"/>
                      <a:pt x="240" y="1008"/>
                      <a:pt x="384" y="864"/>
                    </a:cubicBezTo>
                    <a:cubicBezTo>
                      <a:pt x="528" y="720"/>
                      <a:pt x="736" y="288"/>
                      <a:pt x="864" y="144"/>
                    </a:cubicBezTo>
                    <a:cubicBezTo>
                      <a:pt x="992" y="0"/>
                      <a:pt x="1072" y="0"/>
                      <a:pt x="1152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AU"/>
              </a:p>
            </p:txBody>
          </p:sp>
        </p:grpSp>
        <p:grpSp>
          <p:nvGrpSpPr>
            <p:cNvPr id="131157" name="Group 114"/>
            <p:cNvGrpSpPr>
              <a:grpSpLocks/>
            </p:cNvGrpSpPr>
            <p:nvPr/>
          </p:nvGrpSpPr>
          <p:grpSpPr bwMode="auto">
            <a:xfrm>
              <a:off x="3118" y="2899"/>
              <a:ext cx="290" cy="647"/>
              <a:chOff x="3118" y="2896"/>
              <a:chExt cx="290" cy="557"/>
            </a:xfrm>
          </p:grpSpPr>
          <p:grpSp>
            <p:nvGrpSpPr>
              <p:cNvPr id="131158" name="Group 115"/>
              <p:cNvGrpSpPr>
                <a:grpSpLocks/>
              </p:cNvGrpSpPr>
              <p:nvPr/>
            </p:nvGrpSpPr>
            <p:grpSpPr bwMode="auto">
              <a:xfrm>
                <a:off x="3118" y="2896"/>
                <a:ext cx="290" cy="557"/>
                <a:chOff x="3118" y="2896"/>
                <a:chExt cx="290" cy="557"/>
              </a:xfrm>
            </p:grpSpPr>
            <p:grpSp>
              <p:nvGrpSpPr>
                <p:cNvPr id="131160" name="Group 116"/>
                <p:cNvGrpSpPr>
                  <a:grpSpLocks/>
                </p:cNvGrpSpPr>
                <p:nvPr/>
              </p:nvGrpSpPr>
              <p:grpSpPr bwMode="auto">
                <a:xfrm>
                  <a:off x="3157" y="2896"/>
                  <a:ext cx="251" cy="557"/>
                  <a:chOff x="3122" y="2935"/>
                  <a:chExt cx="251" cy="557"/>
                </a:xfrm>
              </p:grpSpPr>
              <p:grpSp>
                <p:nvGrpSpPr>
                  <p:cNvPr id="131162" name="Group 117"/>
                  <p:cNvGrpSpPr>
                    <a:grpSpLocks/>
                  </p:cNvGrpSpPr>
                  <p:nvPr/>
                </p:nvGrpSpPr>
                <p:grpSpPr bwMode="auto">
                  <a:xfrm>
                    <a:off x="3122" y="2991"/>
                    <a:ext cx="251" cy="501"/>
                    <a:chOff x="3122" y="3017"/>
                    <a:chExt cx="251" cy="501"/>
                  </a:xfrm>
                </p:grpSpPr>
                <p:sp>
                  <p:nvSpPr>
                    <p:cNvPr id="131164" name="Text Box 1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22" y="3319"/>
                      <a:ext cx="185" cy="1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1pPr>
                      <a:lvl2pPr marL="742950" indent="-28575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2pPr>
                      <a:lvl3pPr marL="11430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3pPr>
                      <a:lvl4pPr marL="16002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4pPr>
                      <a:lvl5pPr marL="20574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9pPr>
                    </a:lstStyle>
                    <a:p>
                      <a:pPr algn="ctr"/>
                      <a:r>
                        <a:rPr lang="en-US" altLang="en-US" sz="1800" baseline="0">
                          <a:solidFill>
                            <a:srgbClr val="FF0000"/>
                          </a:solidFill>
                          <a:latin typeface="Arial Narrow" pitchFamily="34" charset="0"/>
                        </a:rPr>
                        <a:t>+</a:t>
                      </a:r>
                    </a:p>
                  </p:txBody>
                </p:sp>
                <p:grpSp>
                  <p:nvGrpSpPr>
                    <p:cNvPr id="131165" name="Group 1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22" y="3017"/>
                      <a:ext cx="251" cy="405"/>
                      <a:chOff x="3122" y="3017"/>
                      <a:chExt cx="251" cy="405"/>
                    </a:xfrm>
                  </p:grpSpPr>
                  <p:grpSp>
                    <p:nvGrpSpPr>
                      <p:cNvPr id="131166" name="Group 1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122" y="3017"/>
                        <a:ext cx="251" cy="321"/>
                        <a:chOff x="3122" y="3017"/>
                        <a:chExt cx="251" cy="321"/>
                      </a:xfrm>
                    </p:grpSpPr>
                    <p:sp>
                      <p:nvSpPr>
                        <p:cNvPr id="131168" name="Text Box 12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122" y="3017"/>
                          <a:ext cx="18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 anchor="ctr">
                          <a:spAutoFit/>
                        </a:bodyPr>
                        <a:lstStyle>
                          <a:lvl1pPr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1pPr>
                          <a:lvl2pPr marL="742950" indent="-285750"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2pPr>
                          <a:lvl3pPr marL="1143000" indent="-228600"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3pPr>
                          <a:lvl4pPr marL="1600200" indent="-228600"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4pPr>
                          <a:lvl5pPr marL="2057400" indent="-228600"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en-US" sz="1800" baseline="0">
                              <a:solidFill>
                                <a:srgbClr val="FF0000"/>
                              </a:solidFill>
                              <a:latin typeface="Arial Narrow" pitchFamily="34" charset="0"/>
                            </a:rPr>
                            <a:t>+</a:t>
                          </a:r>
                        </a:p>
                      </p:txBody>
                    </p:sp>
                    <p:sp>
                      <p:nvSpPr>
                        <p:cNvPr id="131169" name="Text Box 12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188" y="3139"/>
                          <a:ext cx="18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 anchor="ctr">
                          <a:spAutoFit/>
                        </a:bodyPr>
                        <a:lstStyle>
                          <a:lvl1pPr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1pPr>
                          <a:lvl2pPr marL="742950" indent="-285750"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2pPr>
                          <a:lvl3pPr marL="1143000" indent="-228600"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3pPr>
                          <a:lvl4pPr marL="1600200" indent="-228600"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4pPr>
                          <a:lvl5pPr marL="2057400" indent="-228600"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en-US" sz="1800" baseline="0">
                              <a:solidFill>
                                <a:srgbClr val="FF0000"/>
                              </a:solidFill>
                              <a:latin typeface="Arial Narrow" pitchFamily="34" charset="0"/>
                            </a:rPr>
                            <a:t>+</a:t>
                          </a:r>
                        </a:p>
                      </p:txBody>
                    </p:sp>
                  </p:grpSp>
                  <p:sp>
                    <p:nvSpPr>
                      <p:cNvPr id="131167" name="Text Box 12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179" y="3223"/>
                        <a:ext cx="185" cy="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>
                        <a:lvl1pPr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1pPr>
                        <a:lvl2pPr marL="742950" indent="-28575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2pPr>
                        <a:lvl3pPr marL="1143000" indent="-22860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3pPr>
                        <a:lvl4pPr marL="1600200" indent="-22860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4pPr>
                        <a:lvl5pPr marL="2057400" indent="-22860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9pPr>
                      </a:lstStyle>
                      <a:p>
                        <a:pPr algn="ctr"/>
                        <a:r>
                          <a:rPr lang="en-US" altLang="en-US" sz="1800" baseline="0">
                            <a:solidFill>
                              <a:srgbClr val="FF0000"/>
                            </a:solidFill>
                            <a:latin typeface="Arial Narrow" pitchFamily="34" charset="0"/>
                          </a:rPr>
                          <a:t>+</a:t>
                        </a:r>
                      </a:p>
                    </p:txBody>
                  </p:sp>
                </p:grpSp>
              </p:grpSp>
              <p:sp>
                <p:nvSpPr>
                  <p:cNvPr id="131163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22" y="2935"/>
                    <a:ext cx="185" cy="1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1pPr>
                    <a:lvl2pPr marL="742950" indent="-28575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2pPr>
                    <a:lvl3pPr marL="11430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3pPr>
                    <a:lvl4pPr marL="16002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4pPr>
                    <a:lvl5pPr marL="20574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9pPr>
                  </a:lstStyle>
                  <a:p>
                    <a:pPr algn="ctr"/>
                    <a:r>
                      <a:rPr lang="en-US" altLang="en-US" sz="1800" baseline="0">
                        <a:solidFill>
                          <a:srgbClr val="FF0000"/>
                        </a:solidFill>
                        <a:latin typeface="Arial Narrow" pitchFamily="34" charset="0"/>
                      </a:rPr>
                      <a:t>+</a:t>
                    </a:r>
                  </a:p>
                </p:txBody>
              </p:sp>
            </p:grpSp>
            <p:sp>
              <p:nvSpPr>
                <p:cNvPr id="131161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3118" y="3223"/>
                  <a:ext cx="185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1pPr>
                  <a:lvl2pPr marL="742950" indent="-28575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2pPr>
                  <a:lvl3pPr marL="11430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3pPr>
                  <a:lvl4pPr marL="16002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4pPr>
                  <a:lvl5pPr marL="20574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9pPr>
                </a:lstStyle>
                <a:p>
                  <a:pPr algn="ctr"/>
                  <a:r>
                    <a:rPr lang="en-US" altLang="en-US" sz="1800" baseline="0">
                      <a:solidFill>
                        <a:srgbClr val="FF0000"/>
                      </a:solidFill>
                      <a:latin typeface="Arial Narrow" pitchFamily="34" charset="0"/>
                    </a:rPr>
                    <a:t>+</a:t>
                  </a:r>
                </a:p>
              </p:txBody>
            </p:sp>
          </p:grpSp>
          <p:sp>
            <p:nvSpPr>
              <p:cNvPr id="131159" name="Text Box 126"/>
              <p:cNvSpPr txBox="1">
                <a:spLocks noChangeArrowheads="1"/>
              </p:cNvSpPr>
              <p:nvPr/>
            </p:nvSpPr>
            <p:spPr bwMode="auto">
              <a:xfrm>
                <a:off x="3123" y="3127"/>
                <a:ext cx="185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1800" baseline="0">
                    <a:solidFill>
                      <a:srgbClr val="FF0000"/>
                    </a:solidFill>
                    <a:latin typeface="Arial Narrow" pitchFamily="34" charset="0"/>
                  </a:rPr>
                  <a:t>+</a:t>
                </a:r>
              </a:p>
            </p:txBody>
          </p:sp>
        </p:grpSp>
      </p:grpSp>
      <p:grpSp>
        <p:nvGrpSpPr>
          <p:cNvPr id="83113" name="Group 127"/>
          <p:cNvGrpSpPr>
            <a:grpSpLocks/>
          </p:cNvGrpSpPr>
          <p:nvPr/>
        </p:nvGrpSpPr>
        <p:grpSpPr bwMode="auto">
          <a:xfrm>
            <a:off x="4953000" y="3930650"/>
            <a:ext cx="949325" cy="1406525"/>
            <a:chOff x="3106" y="2935"/>
            <a:chExt cx="675" cy="608"/>
          </a:xfrm>
        </p:grpSpPr>
        <p:grpSp>
          <p:nvGrpSpPr>
            <p:cNvPr id="131140" name="Group 128"/>
            <p:cNvGrpSpPr>
              <a:grpSpLocks/>
            </p:cNvGrpSpPr>
            <p:nvPr/>
          </p:nvGrpSpPr>
          <p:grpSpPr bwMode="auto">
            <a:xfrm rot="5400000">
              <a:off x="3229" y="2991"/>
              <a:ext cx="576" cy="528"/>
              <a:chOff x="1776" y="1008"/>
              <a:chExt cx="2256" cy="1008"/>
            </a:xfrm>
          </p:grpSpPr>
          <p:sp>
            <p:nvSpPr>
              <p:cNvPr id="131154" name="Freeform 129"/>
              <p:cNvSpPr>
                <a:spLocks/>
              </p:cNvSpPr>
              <p:nvPr/>
            </p:nvSpPr>
            <p:spPr bwMode="auto">
              <a:xfrm>
                <a:off x="1776" y="1008"/>
                <a:ext cx="1152" cy="1008"/>
              </a:xfrm>
              <a:custGeom>
                <a:avLst/>
                <a:gdLst>
                  <a:gd name="T0" fmla="*/ 0 w 1152"/>
                  <a:gd name="T1" fmla="*/ 1008 h 1008"/>
                  <a:gd name="T2" fmla="*/ 384 w 1152"/>
                  <a:gd name="T3" fmla="*/ 864 h 1008"/>
                  <a:gd name="T4" fmla="*/ 864 w 1152"/>
                  <a:gd name="T5" fmla="*/ 144 h 1008"/>
                  <a:gd name="T6" fmla="*/ 1152 w 1152"/>
                  <a:gd name="T7" fmla="*/ 0 h 10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52"/>
                  <a:gd name="T13" fmla="*/ 0 h 1008"/>
                  <a:gd name="T14" fmla="*/ 1152 w 1152"/>
                  <a:gd name="T15" fmla="*/ 1008 h 10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52" h="1008">
                    <a:moveTo>
                      <a:pt x="0" y="1008"/>
                    </a:moveTo>
                    <a:cubicBezTo>
                      <a:pt x="120" y="1008"/>
                      <a:pt x="240" y="1008"/>
                      <a:pt x="384" y="864"/>
                    </a:cubicBezTo>
                    <a:cubicBezTo>
                      <a:pt x="528" y="720"/>
                      <a:pt x="736" y="288"/>
                      <a:pt x="864" y="144"/>
                    </a:cubicBezTo>
                    <a:cubicBezTo>
                      <a:pt x="992" y="0"/>
                      <a:pt x="1072" y="0"/>
                      <a:pt x="1152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AU"/>
              </a:p>
            </p:txBody>
          </p:sp>
          <p:sp>
            <p:nvSpPr>
              <p:cNvPr id="131155" name="Freeform 130"/>
              <p:cNvSpPr>
                <a:spLocks/>
              </p:cNvSpPr>
              <p:nvPr/>
            </p:nvSpPr>
            <p:spPr bwMode="auto">
              <a:xfrm flipH="1">
                <a:off x="2880" y="1008"/>
                <a:ext cx="1152" cy="1008"/>
              </a:xfrm>
              <a:custGeom>
                <a:avLst/>
                <a:gdLst>
                  <a:gd name="T0" fmla="*/ 0 w 1152"/>
                  <a:gd name="T1" fmla="*/ 1008 h 1008"/>
                  <a:gd name="T2" fmla="*/ 384 w 1152"/>
                  <a:gd name="T3" fmla="*/ 864 h 1008"/>
                  <a:gd name="T4" fmla="*/ 864 w 1152"/>
                  <a:gd name="T5" fmla="*/ 144 h 1008"/>
                  <a:gd name="T6" fmla="*/ 1152 w 1152"/>
                  <a:gd name="T7" fmla="*/ 0 h 10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52"/>
                  <a:gd name="T13" fmla="*/ 0 h 1008"/>
                  <a:gd name="T14" fmla="*/ 1152 w 1152"/>
                  <a:gd name="T15" fmla="*/ 1008 h 10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52" h="1008">
                    <a:moveTo>
                      <a:pt x="0" y="1008"/>
                    </a:moveTo>
                    <a:cubicBezTo>
                      <a:pt x="120" y="1008"/>
                      <a:pt x="240" y="1008"/>
                      <a:pt x="384" y="864"/>
                    </a:cubicBezTo>
                    <a:cubicBezTo>
                      <a:pt x="528" y="720"/>
                      <a:pt x="736" y="288"/>
                      <a:pt x="864" y="144"/>
                    </a:cubicBezTo>
                    <a:cubicBezTo>
                      <a:pt x="992" y="0"/>
                      <a:pt x="1072" y="0"/>
                      <a:pt x="1152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AU"/>
              </a:p>
            </p:txBody>
          </p:sp>
        </p:grpSp>
        <p:grpSp>
          <p:nvGrpSpPr>
            <p:cNvPr id="131141" name="Group 131"/>
            <p:cNvGrpSpPr>
              <a:grpSpLocks/>
            </p:cNvGrpSpPr>
            <p:nvPr/>
          </p:nvGrpSpPr>
          <p:grpSpPr bwMode="auto">
            <a:xfrm>
              <a:off x="3106" y="2935"/>
              <a:ext cx="314" cy="574"/>
              <a:chOff x="3106" y="2927"/>
              <a:chExt cx="314" cy="494"/>
            </a:xfrm>
          </p:grpSpPr>
          <p:grpSp>
            <p:nvGrpSpPr>
              <p:cNvPr id="131142" name="Group 132"/>
              <p:cNvGrpSpPr>
                <a:grpSpLocks/>
              </p:cNvGrpSpPr>
              <p:nvPr/>
            </p:nvGrpSpPr>
            <p:grpSpPr bwMode="auto">
              <a:xfrm>
                <a:off x="3106" y="2927"/>
                <a:ext cx="314" cy="494"/>
                <a:chOff x="3106" y="2927"/>
                <a:chExt cx="314" cy="494"/>
              </a:xfrm>
            </p:grpSpPr>
            <p:grpSp>
              <p:nvGrpSpPr>
                <p:cNvPr id="131144" name="Group 133"/>
                <p:cNvGrpSpPr>
                  <a:grpSpLocks/>
                </p:cNvGrpSpPr>
                <p:nvPr/>
              </p:nvGrpSpPr>
              <p:grpSpPr bwMode="auto">
                <a:xfrm>
                  <a:off x="3146" y="2927"/>
                  <a:ext cx="274" cy="494"/>
                  <a:chOff x="3111" y="2966"/>
                  <a:chExt cx="274" cy="494"/>
                </a:xfrm>
              </p:grpSpPr>
              <p:grpSp>
                <p:nvGrpSpPr>
                  <p:cNvPr id="131146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3111" y="3022"/>
                    <a:ext cx="274" cy="438"/>
                    <a:chOff x="3111" y="3048"/>
                    <a:chExt cx="274" cy="438"/>
                  </a:xfrm>
                </p:grpSpPr>
                <p:sp>
                  <p:nvSpPr>
                    <p:cNvPr id="131148" name="Text Box 13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11" y="3350"/>
                      <a:ext cx="208" cy="13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1pPr>
                      <a:lvl2pPr marL="742950" indent="-28575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2pPr>
                      <a:lvl3pPr marL="11430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3pPr>
                      <a:lvl4pPr marL="16002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4pPr>
                      <a:lvl5pPr marL="20574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9pPr>
                    </a:lstStyle>
                    <a:p>
                      <a:pPr algn="ctr"/>
                      <a:r>
                        <a:rPr lang="en-US" altLang="en-US" sz="1800" baseline="0">
                          <a:solidFill>
                            <a:srgbClr val="FF0000"/>
                          </a:solidFill>
                          <a:latin typeface="Arial Narrow" pitchFamily="34" charset="0"/>
                        </a:rPr>
                        <a:t>+</a:t>
                      </a:r>
                    </a:p>
                  </p:txBody>
                </p:sp>
                <p:grpSp>
                  <p:nvGrpSpPr>
                    <p:cNvPr id="131149" name="Group 1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11" y="3048"/>
                      <a:ext cx="274" cy="342"/>
                      <a:chOff x="3111" y="3048"/>
                      <a:chExt cx="274" cy="342"/>
                    </a:xfrm>
                  </p:grpSpPr>
                  <p:grpSp>
                    <p:nvGrpSpPr>
                      <p:cNvPr id="131150" name="Group 13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111" y="3048"/>
                        <a:ext cx="274" cy="258"/>
                        <a:chOff x="3111" y="3048"/>
                        <a:chExt cx="274" cy="258"/>
                      </a:xfrm>
                    </p:grpSpPr>
                    <p:sp>
                      <p:nvSpPr>
                        <p:cNvPr id="131152" name="Text Box 138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111" y="3048"/>
                          <a:ext cx="208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 anchor="ctr">
                          <a:spAutoFit/>
                        </a:bodyPr>
                        <a:lstStyle>
                          <a:lvl1pPr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1pPr>
                          <a:lvl2pPr marL="742950" indent="-285750"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2pPr>
                          <a:lvl3pPr marL="1143000" indent="-228600"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3pPr>
                          <a:lvl4pPr marL="1600200" indent="-228600"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4pPr>
                          <a:lvl5pPr marL="2057400" indent="-228600"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en-US" sz="1800" baseline="0">
                              <a:solidFill>
                                <a:srgbClr val="FF0000"/>
                              </a:solidFill>
                              <a:latin typeface="Arial Narrow" pitchFamily="34" charset="0"/>
                            </a:rPr>
                            <a:t>+</a:t>
                          </a:r>
                        </a:p>
                      </p:txBody>
                    </p:sp>
                    <p:sp>
                      <p:nvSpPr>
                        <p:cNvPr id="131153" name="Text Box 139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176" y="3170"/>
                          <a:ext cx="209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 anchor="ctr">
                          <a:spAutoFit/>
                        </a:bodyPr>
                        <a:lstStyle>
                          <a:lvl1pPr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1pPr>
                          <a:lvl2pPr marL="742950" indent="-285750"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2pPr>
                          <a:lvl3pPr marL="1143000" indent="-228600"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3pPr>
                          <a:lvl4pPr marL="1600200" indent="-228600"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4pPr>
                          <a:lvl5pPr marL="2057400" indent="-228600"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en-US" sz="1800" baseline="0">
                              <a:solidFill>
                                <a:srgbClr val="FF0000"/>
                              </a:solidFill>
                              <a:latin typeface="Arial Narrow" pitchFamily="34" charset="0"/>
                            </a:rPr>
                            <a:t>+</a:t>
                          </a:r>
                        </a:p>
                      </p:txBody>
                    </p:sp>
                  </p:grpSp>
                  <p:sp>
                    <p:nvSpPr>
                      <p:cNvPr id="131151" name="Text Box 14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167" y="3254"/>
                        <a:ext cx="209" cy="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>
                        <a:lvl1pPr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1pPr>
                        <a:lvl2pPr marL="742950" indent="-28575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2pPr>
                        <a:lvl3pPr marL="1143000" indent="-22860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3pPr>
                        <a:lvl4pPr marL="1600200" indent="-22860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4pPr>
                        <a:lvl5pPr marL="2057400" indent="-22860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9pPr>
                      </a:lstStyle>
                      <a:p>
                        <a:pPr algn="ctr"/>
                        <a:r>
                          <a:rPr lang="en-US" altLang="en-US" sz="1800" baseline="0">
                            <a:solidFill>
                              <a:srgbClr val="FF0000"/>
                            </a:solidFill>
                            <a:latin typeface="Arial Narrow" pitchFamily="34" charset="0"/>
                          </a:rPr>
                          <a:t>+</a:t>
                        </a:r>
                      </a:p>
                    </p:txBody>
                  </p:sp>
                </p:grpSp>
              </p:grpSp>
              <p:sp>
                <p:nvSpPr>
                  <p:cNvPr id="131147" name="Text Box 1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1" y="2966"/>
                    <a:ext cx="208" cy="13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1pPr>
                    <a:lvl2pPr marL="742950" indent="-28575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2pPr>
                    <a:lvl3pPr marL="11430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3pPr>
                    <a:lvl4pPr marL="16002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4pPr>
                    <a:lvl5pPr marL="20574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9pPr>
                  </a:lstStyle>
                  <a:p>
                    <a:pPr algn="ctr"/>
                    <a:r>
                      <a:rPr lang="en-US" altLang="en-US" sz="1800" baseline="0">
                        <a:solidFill>
                          <a:srgbClr val="FF0000"/>
                        </a:solidFill>
                        <a:latin typeface="Arial Narrow" pitchFamily="34" charset="0"/>
                      </a:rPr>
                      <a:t>+</a:t>
                    </a:r>
                  </a:p>
                </p:txBody>
              </p:sp>
            </p:grpSp>
            <p:sp>
              <p:nvSpPr>
                <p:cNvPr id="13114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3106" y="3253"/>
                  <a:ext cx="209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1pPr>
                  <a:lvl2pPr marL="742950" indent="-28575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2pPr>
                  <a:lvl3pPr marL="11430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3pPr>
                  <a:lvl4pPr marL="16002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4pPr>
                  <a:lvl5pPr marL="20574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9pPr>
                </a:lstStyle>
                <a:p>
                  <a:pPr algn="ctr"/>
                  <a:r>
                    <a:rPr lang="en-US" altLang="en-US" sz="1800" baseline="0">
                      <a:solidFill>
                        <a:srgbClr val="FF0000"/>
                      </a:solidFill>
                      <a:latin typeface="Arial Narrow" pitchFamily="34" charset="0"/>
                    </a:rPr>
                    <a:t>+</a:t>
                  </a:r>
                </a:p>
              </p:txBody>
            </p:sp>
          </p:grpSp>
          <p:sp>
            <p:nvSpPr>
              <p:cNvPr id="131143" name="Text Box 143"/>
              <p:cNvSpPr txBox="1">
                <a:spLocks noChangeArrowheads="1"/>
              </p:cNvSpPr>
              <p:nvPr/>
            </p:nvSpPr>
            <p:spPr bwMode="auto">
              <a:xfrm>
                <a:off x="3111" y="3159"/>
                <a:ext cx="20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1800" baseline="0">
                    <a:solidFill>
                      <a:srgbClr val="FF0000"/>
                    </a:solidFill>
                    <a:latin typeface="Arial Narrow" pitchFamily="34" charset="0"/>
                  </a:rPr>
                  <a:t>+</a:t>
                </a:r>
              </a:p>
            </p:txBody>
          </p:sp>
        </p:grpSp>
      </p:grpSp>
      <p:grpSp>
        <p:nvGrpSpPr>
          <p:cNvPr id="83121" name="Group 144"/>
          <p:cNvGrpSpPr>
            <a:grpSpLocks/>
          </p:cNvGrpSpPr>
          <p:nvPr/>
        </p:nvGrpSpPr>
        <p:grpSpPr bwMode="auto">
          <a:xfrm>
            <a:off x="4954588" y="3873500"/>
            <a:ext cx="836612" cy="1531938"/>
            <a:chOff x="3090" y="2943"/>
            <a:chExt cx="691" cy="600"/>
          </a:xfrm>
        </p:grpSpPr>
        <p:grpSp>
          <p:nvGrpSpPr>
            <p:cNvPr id="131124" name="Group 145"/>
            <p:cNvGrpSpPr>
              <a:grpSpLocks/>
            </p:cNvGrpSpPr>
            <p:nvPr/>
          </p:nvGrpSpPr>
          <p:grpSpPr bwMode="auto">
            <a:xfrm rot="5400000">
              <a:off x="3229" y="2991"/>
              <a:ext cx="576" cy="528"/>
              <a:chOff x="1776" y="1008"/>
              <a:chExt cx="2256" cy="1008"/>
            </a:xfrm>
          </p:grpSpPr>
          <p:sp>
            <p:nvSpPr>
              <p:cNvPr id="131138" name="Freeform 146"/>
              <p:cNvSpPr>
                <a:spLocks/>
              </p:cNvSpPr>
              <p:nvPr/>
            </p:nvSpPr>
            <p:spPr bwMode="auto">
              <a:xfrm>
                <a:off x="1776" y="1008"/>
                <a:ext cx="1152" cy="1008"/>
              </a:xfrm>
              <a:custGeom>
                <a:avLst/>
                <a:gdLst>
                  <a:gd name="T0" fmla="*/ 0 w 1152"/>
                  <a:gd name="T1" fmla="*/ 1008 h 1008"/>
                  <a:gd name="T2" fmla="*/ 384 w 1152"/>
                  <a:gd name="T3" fmla="*/ 864 h 1008"/>
                  <a:gd name="T4" fmla="*/ 864 w 1152"/>
                  <a:gd name="T5" fmla="*/ 144 h 1008"/>
                  <a:gd name="T6" fmla="*/ 1152 w 1152"/>
                  <a:gd name="T7" fmla="*/ 0 h 10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52"/>
                  <a:gd name="T13" fmla="*/ 0 h 1008"/>
                  <a:gd name="T14" fmla="*/ 1152 w 1152"/>
                  <a:gd name="T15" fmla="*/ 1008 h 10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52" h="1008">
                    <a:moveTo>
                      <a:pt x="0" y="1008"/>
                    </a:moveTo>
                    <a:cubicBezTo>
                      <a:pt x="120" y="1008"/>
                      <a:pt x="240" y="1008"/>
                      <a:pt x="384" y="864"/>
                    </a:cubicBezTo>
                    <a:cubicBezTo>
                      <a:pt x="528" y="720"/>
                      <a:pt x="736" y="288"/>
                      <a:pt x="864" y="144"/>
                    </a:cubicBezTo>
                    <a:cubicBezTo>
                      <a:pt x="992" y="0"/>
                      <a:pt x="1072" y="0"/>
                      <a:pt x="1152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AU"/>
              </a:p>
            </p:txBody>
          </p:sp>
          <p:sp>
            <p:nvSpPr>
              <p:cNvPr id="131139" name="Freeform 147"/>
              <p:cNvSpPr>
                <a:spLocks/>
              </p:cNvSpPr>
              <p:nvPr/>
            </p:nvSpPr>
            <p:spPr bwMode="auto">
              <a:xfrm flipH="1">
                <a:off x="2880" y="1008"/>
                <a:ext cx="1152" cy="1008"/>
              </a:xfrm>
              <a:custGeom>
                <a:avLst/>
                <a:gdLst>
                  <a:gd name="T0" fmla="*/ 0 w 1152"/>
                  <a:gd name="T1" fmla="*/ 1008 h 1008"/>
                  <a:gd name="T2" fmla="*/ 384 w 1152"/>
                  <a:gd name="T3" fmla="*/ 864 h 1008"/>
                  <a:gd name="T4" fmla="*/ 864 w 1152"/>
                  <a:gd name="T5" fmla="*/ 144 h 1008"/>
                  <a:gd name="T6" fmla="*/ 1152 w 1152"/>
                  <a:gd name="T7" fmla="*/ 0 h 10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52"/>
                  <a:gd name="T13" fmla="*/ 0 h 1008"/>
                  <a:gd name="T14" fmla="*/ 1152 w 1152"/>
                  <a:gd name="T15" fmla="*/ 1008 h 10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52" h="1008">
                    <a:moveTo>
                      <a:pt x="0" y="1008"/>
                    </a:moveTo>
                    <a:cubicBezTo>
                      <a:pt x="120" y="1008"/>
                      <a:pt x="240" y="1008"/>
                      <a:pt x="384" y="864"/>
                    </a:cubicBezTo>
                    <a:cubicBezTo>
                      <a:pt x="528" y="720"/>
                      <a:pt x="736" y="288"/>
                      <a:pt x="864" y="144"/>
                    </a:cubicBezTo>
                    <a:cubicBezTo>
                      <a:pt x="992" y="0"/>
                      <a:pt x="1072" y="0"/>
                      <a:pt x="1152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AU"/>
              </a:p>
            </p:txBody>
          </p:sp>
        </p:grpSp>
        <p:grpSp>
          <p:nvGrpSpPr>
            <p:cNvPr id="131125" name="Group 148"/>
            <p:cNvGrpSpPr>
              <a:grpSpLocks/>
            </p:cNvGrpSpPr>
            <p:nvPr/>
          </p:nvGrpSpPr>
          <p:grpSpPr bwMode="auto">
            <a:xfrm>
              <a:off x="3090" y="2943"/>
              <a:ext cx="347" cy="556"/>
              <a:chOff x="3090" y="2934"/>
              <a:chExt cx="347" cy="478"/>
            </a:xfrm>
          </p:grpSpPr>
          <p:grpSp>
            <p:nvGrpSpPr>
              <p:cNvPr id="131126" name="Group 149"/>
              <p:cNvGrpSpPr>
                <a:grpSpLocks/>
              </p:cNvGrpSpPr>
              <p:nvPr/>
            </p:nvGrpSpPr>
            <p:grpSpPr bwMode="auto">
              <a:xfrm>
                <a:off x="3090" y="2934"/>
                <a:ext cx="347" cy="478"/>
                <a:chOff x="3090" y="2934"/>
                <a:chExt cx="347" cy="478"/>
              </a:xfrm>
            </p:grpSpPr>
            <p:grpSp>
              <p:nvGrpSpPr>
                <p:cNvPr id="131128" name="Group 150"/>
                <p:cNvGrpSpPr>
                  <a:grpSpLocks/>
                </p:cNvGrpSpPr>
                <p:nvPr/>
              </p:nvGrpSpPr>
              <p:grpSpPr bwMode="auto">
                <a:xfrm>
                  <a:off x="3129" y="2934"/>
                  <a:ext cx="308" cy="478"/>
                  <a:chOff x="3094" y="2973"/>
                  <a:chExt cx="308" cy="478"/>
                </a:xfrm>
              </p:grpSpPr>
              <p:grpSp>
                <p:nvGrpSpPr>
                  <p:cNvPr id="131130" name="Group 151"/>
                  <p:cNvGrpSpPr>
                    <a:grpSpLocks/>
                  </p:cNvGrpSpPr>
                  <p:nvPr/>
                </p:nvGrpSpPr>
                <p:grpSpPr bwMode="auto">
                  <a:xfrm>
                    <a:off x="3094" y="3028"/>
                    <a:ext cx="308" cy="423"/>
                    <a:chOff x="3094" y="3054"/>
                    <a:chExt cx="308" cy="423"/>
                  </a:xfrm>
                </p:grpSpPr>
                <p:sp>
                  <p:nvSpPr>
                    <p:cNvPr id="131132" name="Text Box 15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94" y="3354"/>
                      <a:ext cx="243" cy="12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1pPr>
                      <a:lvl2pPr marL="742950" indent="-28575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2pPr>
                      <a:lvl3pPr marL="11430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3pPr>
                      <a:lvl4pPr marL="16002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4pPr>
                      <a:lvl5pPr marL="20574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9pPr>
                    </a:lstStyle>
                    <a:p>
                      <a:pPr algn="ctr"/>
                      <a:r>
                        <a:rPr lang="en-US" altLang="en-US" sz="1800" baseline="0">
                          <a:solidFill>
                            <a:srgbClr val="FF0000"/>
                          </a:solidFill>
                          <a:latin typeface="Arial Narrow" pitchFamily="34" charset="0"/>
                        </a:rPr>
                        <a:t>+</a:t>
                      </a:r>
                    </a:p>
                  </p:txBody>
                </p:sp>
                <p:grpSp>
                  <p:nvGrpSpPr>
                    <p:cNvPr id="131133" name="Group 15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94" y="3054"/>
                      <a:ext cx="308" cy="328"/>
                      <a:chOff x="3094" y="3054"/>
                      <a:chExt cx="308" cy="328"/>
                    </a:xfrm>
                  </p:grpSpPr>
                  <p:grpSp>
                    <p:nvGrpSpPr>
                      <p:cNvPr id="131134" name="Group 15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94" y="3054"/>
                        <a:ext cx="308" cy="245"/>
                        <a:chOff x="3094" y="3054"/>
                        <a:chExt cx="308" cy="245"/>
                      </a:xfrm>
                    </p:grpSpPr>
                    <p:sp>
                      <p:nvSpPr>
                        <p:cNvPr id="131136" name="Text Box 15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94" y="3054"/>
                          <a:ext cx="243" cy="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 anchor="ctr">
                          <a:spAutoFit/>
                        </a:bodyPr>
                        <a:lstStyle>
                          <a:lvl1pPr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1pPr>
                          <a:lvl2pPr marL="742950" indent="-285750"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2pPr>
                          <a:lvl3pPr marL="1143000" indent="-228600"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3pPr>
                          <a:lvl4pPr marL="1600200" indent="-228600"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4pPr>
                          <a:lvl5pPr marL="2057400" indent="-228600"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en-US" sz="1800" baseline="0">
                              <a:solidFill>
                                <a:srgbClr val="FF0000"/>
                              </a:solidFill>
                              <a:latin typeface="Arial Narrow" pitchFamily="34" charset="0"/>
                            </a:rPr>
                            <a:t>+</a:t>
                          </a:r>
                        </a:p>
                      </p:txBody>
                    </p:sp>
                    <p:sp>
                      <p:nvSpPr>
                        <p:cNvPr id="131137" name="Text Box 156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160" y="3176"/>
                          <a:ext cx="242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 anchor="ctr">
                          <a:spAutoFit/>
                        </a:bodyPr>
                        <a:lstStyle>
                          <a:lvl1pPr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1pPr>
                          <a:lvl2pPr marL="742950" indent="-285750"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2pPr>
                          <a:lvl3pPr marL="1143000" indent="-228600"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3pPr>
                          <a:lvl4pPr marL="1600200" indent="-228600"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4pPr>
                          <a:lvl5pPr marL="2057400" indent="-228600"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en-US" sz="1800" baseline="0">
                              <a:solidFill>
                                <a:srgbClr val="FF0000"/>
                              </a:solidFill>
                              <a:latin typeface="Arial Narrow" pitchFamily="34" charset="0"/>
                            </a:rPr>
                            <a:t>+</a:t>
                          </a:r>
                        </a:p>
                      </p:txBody>
                    </p:sp>
                  </p:grpSp>
                  <p:sp>
                    <p:nvSpPr>
                      <p:cNvPr id="131135" name="Text Box 15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151" y="3259"/>
                        <a:ext cx="242" cy="1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>
                        <a:lvl1pPr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1pPr>
                        <a:lvl2pPr marL="742950" indent="-28575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2pPr>
                        <a:lvl3pPr marL="1143000" indent="-22860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3pPr>
                        <a:lvl4pPr marL="1600200" indent="-22860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4pPr>
                        <a:lvl5pPr marL="2057400" indent="-22860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9pPr>
                      </a:lstStyle>
                      <a:p>
                        <a:pPr algn="ctr"/>
                        <a:r>
                          <a:rPr lang="en-US" altLang="en-US" sz="1800" baseline="0">
                            <a:solidFill>
                              <a:srgbClr val="FF0000"/>
                            </a:solidFill>
                            <a:latin typeface="Arial Narrow" pitchFamily="34" charset="0"/>
                          </a:rPr>
                          <a:t>+</a:t>
                        </a:r>
                      </a:p>
                    </p:txBody>
                  </p:sp>
                </p:grpSp>
              </p:grpSp>
              <p:sp>
                <p:nvSpPr>
                  <p:cNvPr id="131131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94" y="2973"/>
                    <a:ext cx="243" cy="12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1pPr>
                    <a:lvl2pPr marL="742950" indent="-28575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2pPr>
                    <a:lvl3pPr marL="11430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3pPr>
                    <a:lvl4pPr marL="16002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4pPr>
                    <a:lvl5pPr marL="20574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9pPr>
                  </a:lstStyle>
                  <a:p>
                    <a:pPr algn="ctr"/>
                    <a:r>
                      <a:rPr lang="en-US" altLang="en-US" sz="1800" baseline="0">
                        <a:solidFill>
                          <a:srgbClr val="FF0000"/>
                        </a:solidFill>
                        <a:latin typeface="Arial Narrow" pitchFamily="34" charset="0"/>
                      </a:rPr>
                      <a:t>+</a:t>
                    </a:r>
                  </a:p>
                </p:txBody>
              </p:sp>
            </p:grpSp>
            <p:sp>
              <p:nvSpPr>
                <p:cNvPr id="131129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3090" y="3258"/>
                  <a:ext cx="243" cy="1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1pPr>
                  <a:lvl2pPr marL="742950" indent="-28575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2pPr>
                  <a:lvl3pPr marL="11430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3pPr>
                  <a:lvl4pPr marL="16002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4pPr>
                  <a:lvl5pPr marL="20574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9pPr>
                </a:lstStyle>
                <a:p>
                  <a:pPr algn="ctr"/>
                  <a:r>
                    <a:rPr lang="en-US" altLang="en-US" sz="1800" baseline="0">
                      <a:solidFill>
                        <a:srgbClr val="FF0000"/>
                      </a:solidFill>
                      <a:latin typeface="Arial Narrow" pitchFamily="34" charset="0"/>
                    </a:rPr>
                    <a:t>+</a:t>
                  </a:r>
                </a:p>
              </p:txBody>
            </p:sp>
          </p:grpSp>
          <p:sp>
            <p:nvSpPr>
              <p:cNvPr id="131127" name="Text Box 160"/>
              <p:cNvSpPr txBox="1">
                <a:spLocks noChangeArrowheads="1"/>
              </p:cNvSpPr>
              <p:nvPr/>
            </p:nvSpPr>
            <p:spPr bwMode="auto">
              <a:xfrm>
                <a:off x="3093" y="3165"/>
                <a:ext cx="242" cy="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1800" baseline="0">
                    <a:solidFill>
                      <a:srgbClr val="FF0000"/>
                    </a:solidFill>
                    <a:latin typeface="Arial Narrow" pitchFamily="34" charset="0"/>
                  </a:rPr>
                  <a:t>+</a:t>
                </a:r>
              </a:p>
            </p:txBody>
          </p:sp>
        </p:grpSp>
      </p:grpSp>
      <p:sp>
        <p:nvSpPr>
          <p:cNvPr id="890017" name="Text Box 161"/>
          <p:cNvSpPr txBox="1">
            <a:spLocks noChangeArrowheads="1"/>
          </p:cNvSpPr>
          <p:nvPr/>
        </p:nvSpPr>
        <p:spPr bwMode="auto">
          <a:xfrm>
            <a:off x="1476375" y="5157788"/>
            <a:ext cx="28892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2000" baseline="0">
                <a:latin typeface="Arial Narrow" pitchFamily="34" charset="0"/>
              </a:rPr>
              <a:t>The spread of the data points</a:t>
            </a:r>
          </a:p>
          <a:p>
            <a:r>
              <a:rPr lang="en-US" altLang="en-US" sz="2000" baseline="0">
                <a:latin typeface="Arial Narrow" pitchFamily="34" charset="0"/>
              </a:rPr>
              <a:t>does not change much.</a:t>
            </a:r>
          </a:p>
        </p:txBody>
      </p:sp>
      <p:sp>
        <p:nvSpPr>
          <p:cNvPr id="165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84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890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8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914" grpId="0" animBg="1"/>
      <p:bldP spid="890017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1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7772400" cy="6096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altLang="en-US" sz="3200" cap="none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Homoscedasticity…</a:t>
            </a:r>
          </a:p>
        </p:txBody>
      </p:sp>
      <p:sp>
        <p:nvSpPr>
          <p:cNvPr id="133122" name="Rectangle 127"/>
          <p:cNvSpPr>
            <a:spLocks noGrp="1" noChangeArrowheads="1"/>
          </p:cNvSpPr>
          <p:nvPr>
            <p:ph idx="1"/>
          </p:nvPr>
        </p:nvSpPr>
        <p:spPr>
          <a:xfrm>
            <a:off x="468313" y="1125538"/>
            <a:ext cx="8280400" cy="912812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When the requirement of a constant variance is not violated, we have </a:t>
            </a:r>
            <a:r>
              <a:rPr lang="en-US" altLang="en-US" sz="2400" b="1" i="1" dirty="0">
                <a:latin typeface="Trebuchet MS" panose="020B0603020202020204" pitchFamily="34" charset="0"/>
              </a:rPr>
              <a:t>homoscedasticity</a:t>
            </a:r>
            <a:r>
              <a:rPr lang="en-US" altLang="en-US" sz="2400" dirty="0"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133124" name="Line 2"/>
          <p:cNvSpPr>
            <a:spLocks noChangeShapeType="1"/>
          </p:cNvSpPr>
          <p:nvPr/>
        </p:nvSpPr>
        <p:spPr bwMode="auto">
          <a:xfrm>
            <a:off x="1676400" y="2433638"/>
            <a:ext cx="0" cy="2209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3125" name="Line 3"/>
          <p:cNvSpPr>
            <a:spLocks noChangeShapeType="1"/>
          </p:cNvSpPr>
          <p:nvPr/>
        </p:nvSpPr>
        <p:spPr bwMode="auto">
          <a:xfrm>
            <a:off x="1066800" y="3576638"/>
            <a:ext cx="3352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3126" name="Text Box 4"/>
          <p:cNvSpPr txBox="1">
            <a:spLocks noChangeArrowheads="1"/>
          </p:cNvSpPr>
          <p:nvPr/>
        </p:nvSpPr>
        <p:spPr bwMode="auto">
          <a:xfrm>
            <a:off x="1219200" y="3271838"/>
            <a:ext cx="293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3127" name="Text Box 5"/>
          <p:cNvSpPr txBox="1">
            <a:spLocks noChangeArrowheads="1"/>
          </p:cNvSpPr>
          <p:nvPr/>
        </p:nvSpPr>
        <p:spPr bwMode="auto">
          <a:xfrm>
            <a:off x="1447800" y="3805238"/>
            <a:ext cx="293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3128" name="Text Box 6"/>
          <p:cNvSpPr txBox="1">
            <a:spLocks noChangeArrowheads="1"/>
          </p:cNvSpPr>
          <p:nvPr/>
        </p:nvSpPr>
        <p:spPr bwMode="auto">
          <a:xfrm>
            <a:off x="1676400" y="3424238"/>
            <a:ext cx="293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3129" name="Text Box 7"/>
          <p:cNvSpPr txBox="1">
            <a:spLocks noChangeArrowheads="1"/>
          </p:cNvSpPr>
          <p:nvPr/>
        </p:nvSpPr>
        <p:spPr bwMode="auto">
          <a:xfrm>
            <a:off x="1828800" y="4200525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3130" name="Text Box 8"/>
          <p:cNvSpPr txBox="1">
            <a:spLocks noChangeArrowheads="1"/>
          </p:cNvSpPr>
          <p:nvPr/>
        </p:nvSpPr>
        <p:spPr bwMode="auto">
          <a:xfrm>
            <a:off x="1828800" y="2967038"/>
            <a:ext cx="293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3131" name="Text Box 9"/>
          <p:cNvSpPr txBox="1">
            <a:spLocks noChangeArrowheads="1"/>
          </p:cNvSpPr>
          <p:nvPr/>
        </p:nvSpPr>
        <p:spPr bwMode="auto">
          <a:xfrm>
            <a:off x="2819400" y="3195638"/>
            <a:ext cx="293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3132" name="Text Box 10"/>
          <p:cNvSpPr txBox="1">
            <a:spLocks noChangeArrowheads="1"/>
          </p:cNvSpPr>
          <p:nvPr/>
        </p:nvSpPr>
        <p:spPr bwMode="auto">
          <a:xfrm>
            <a:off x="2057400" y="3043238"/>
            <a:ext cx="293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3133" name="Text Box 11"/>
          <p:cNvSpPr txBox="1">
            <a:spLocks noChangeArrowheads="1"/>
          </p:cNvSpPr>
          <p:nvPr/>
        </p:nvSpPr>
        <p:spPr bwMode="auto">
          <a:xfrm>
            <a:off x="2133600" y="3805238"/>
            <a:ext cx="293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3134" name="Text Box 12"/>
          <p:cNvSpPr txBox="1">
            <a:spLocks noChangeArrowheads="1"/>
          </p:cNvSpPr>
          <p:nvPr/>
        </p:nvSpPr>
        <p:spPr bwMode="auto">
          <a:xfrm>
            <a:off x="2209800" y="3576638"/>
            <a:ext cx="293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3135" name="Text Box 13"/>
          <p:cNvSpPr txBox="1">
            <a:spLocks noChangeArrowheads="1"/>
          </p:cNvSpPr>
          <p:nvPr/>
        </p:nvSpPr>
        <p:spPr bwMode="auto">
          <a:xfrm>
            <a:off x="2362200" y="4033838"/>
            <a:ext cx="293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3136" name="Text Box 14"/>
          <p:cNvSpPr txBox="1">
            <a:spLocks noChangeArrowheads="1"/>
          </p:cNvSpPr>
          <p:nvPr/>
        </p:nvSpPr>
        <p:spPr bwMode="auto">
          <a:xfrm>
            <a:off x="2514600" y="3043238"/>
            <a:ext cx="293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3137" name="Text Box 15"/>
          <p:cNvSpPr txBox="1">
            <a:spLocks noChangeArrowheads="1"/>
          </p:cNvSpPr>
          <p:nvPr/>
        </p:nvSpPr>
        <p:spPr bwMode="auto">
          <a:xfrm>
            <a:off x="2667000" y="4033838"/>
            <a:ext cx="293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3138" name="Text Box 16"/>
          <p:cNvSpPr txBox="1">
            <a:spLocks noChangeArrowheads="1"/>
          </p:cNvSpPr>
          <p:nvPr/>
        </p:nvSpPr>
        <p:spPr bwMode="auto">
          <a:xfrm>
            <a:off x="2667000" y="3652838"/>
            <a:ext cx="293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3139" name="Text Box 17"/>
          <p:cNvSpPr txBox="1">
            <a:spLocks noChangeArrowheads="1"/>
          </p:cNvSpPr>
          <p:nvPr/>
        </p:nvSpPr>
        <p:spPr bwMode="auto">
          <a:xfrm>
            <a:off x="2971800" y="4338638"/>
            <a:ext cx="293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3140" name="Text Box 18"/>
          <p:cNvSpPr txBox="1">
            <a:spLocks noChangeArrowheads="1"/>
          </p:cNvSpPr>
          <p:nvPr/>
        </p:nvSpPr>
        <p:spPr bwMode="auto">
          <a:xfrm>
            <a:off x="3048000" y="2814638"/>
            <a:ext cx="293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3141" name="Text Box 19"/>
          <p:cNvSpPr txBox="1">
            <a:spLocks noChangeArrowheads="1"/>
          </p:cNvSpPr>
          <p:nvPr/>
        </p:nvSpPr>
        <p:spPr bwMode="auto">
          <a:xfrm>
            <a:off x="2895600" y="3652838"/>
            <a:ext cx="293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3142" name="Text Box 20"/>
          <p:cNvSpPr txBox="1">
            <a:spLocks noChangeArrowheads="1"/>
          </p:cNvSpPr>
          <p:nvPr/>
        </p:nvSpPr>
        <p:spPr bwMode="auto">
          <a:xfrm>
            <a:off x="3733800" y="4033838"/>
            <a:ext cx="293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3143" name="Text Box 21"/>
          <p:cNvSpPr txBox="1">
            <a:spLocks noChangeArrowheads="1"/>
          </p:cNvSpPr>
          <p:nvPr/>
        </p:nvSpPr>
        <p:spPr bwMode="auto">
          <a:xfrm>
            <a:off x="3124200" y="3500438"/>
            <a:ext cx="293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3144" name="Text Box 22"/>
          <p:cNvSpPr txBox="1">
            <a:spLocks noChangeArrowheads="1"/>
          </p:cNvSpPr>
          <p:nvPr/>
        </p:nvSpPr>
        <p:spPr bwMode="auto">
          <a:xfrm>
            <a:off x="3657600" y="3957638"/>
            <a:ext cx="293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3145" name="Text Box 23"/>
          <p:cNvSpPr txBox="1">
            <a:spLocks noChangeArrowheads="1"/>
          </p:cNvSpPr>
          <p:nvPr/>
        </p:nvSpPr>
        <p:spPr bwMode="auto">
          <a:xfrm>
            <a:off x="3581400" y="3119438"/>
            <a:ext cx="293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3146" name="Text Box 24"/>
          <p:cNvSpPr txBox="1">
            <a:spLocks noChangeArrowheads="1"/>
          </p:cNvSpPr>
          <p:nvPr/>
        </p:nvSpPr>
        <p:spPr bwMode="auto">
          <a:xfrm>
            <a:off x="3352800" y="2967038"/>
            <a:ext cx="293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3147" name="Text Box 25"/>
          <p:cNvSpPr txBox="1">
            <a:spLocks noChangeArrowheads="1"/>
          </p:cNvSpPr>
          <p:nvPr/>
        </p:nvSpPr>
        <p:spPr bwMode="auto">
          <a:xfrm>
            <a:off x="2286000" y="2662238"/>
            <a:ext cx="293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3148" name="Text Box 26"/>
          <p:cNvSpPr txBox="1">
            <a:spLocks noChangeArrowheads="1"/>
          </p:cNvSpPr>
          <p:nvPr/>
        </p:nvSpPr>
        <p:spPr bwMode="auto">
          <a:xfrm>
            <a:off x="3352800" y="3500438"/>
            <a:ext cx="293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3149" name="Text Box 27"/>
          <p:cNvSpPr txBox="1">
            <a:spLocks noChangeArrowheads="1"/>
          </p:cNvSpPr>
          <p:nvPr/>
        </p:nvSpPr>
        <p:spPr bwMode="auto">
          <a:xfrm>
            <a:off x="3429000" y="4033838"/>
            <a:ext cx="293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+</a:t>
            </a:r>
          </a:p>
        </p:txBody>
      </p:sp>
      <p:sp>
        <p:nvSpPr>
          <p:cNvPr id="133150" name="Text Box 28"/>
          <p:cNvSpPr txBox="1">
            <a:spLocks noChangeArrowheads="1"/>
          </p:cNvSpPr>
          <p:nvPr/>
        </p:nvSpPr>
        <p:spPr bwMode="auto">
          <a:xfrm>
            <a:off x="4319588" y="3660775"/>
            <a:ext cx="2778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aseline="0">
                <a:latin typeface="Arial Narrow" pitchFamily="34" charset="0"/>
              </a:rPr>
              <a:t>y</a:t>
            </a:r>
          </a:p>
        </p:txBody>
      </p:sp>
      <p:sp>
        <p:nvSpPr>
          <p:cNvPr id="133151" name="Text Box 29"/>
          <p:cNvSpPr txBox="1">
            <a:spLocks noChangeArrowheads="1"/>
          </p:cNvSpPr>
          <p:nvPr/>
        </p:nvSpPr>
        <p:spPr bwMode="auto">
          <a:xfrm>
            <a:off x="4321175" y="3576638"/>
            <a:ext cx="2714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^</a:t>
            </a:r>
          </a:p>
        </p:txBody>
      </p:sp>
      <p:sp>
        <p:nvSpPr>
          <p:cNvPr id="133152" name="Text Box 30"/>
          <p:cNvSpPr txBox="1">
            <a:spLocks noChangeArrowheads="1"/>
          </p:cNvSpPr>
          <p:nvPr/>
        </p:nvSpPr>
        <p:spPr bwMode="auto">
          <a:xfrm>
            <a:off x="762000" y="2403475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aseline="0">
                <a:latin typeface="Arial Narrow" pitchFamily="34" charset="0"/>
              </a:rPr>
              <a:t>Residual</a:t>
            </a:r>
          </a:p>
        </p:txBody>
      </p:sp>
      <p:grpSp>
        <p:nvGrpSpPr>
          <p:cNvPr id="133153" name="Group 31"/>
          <p:cNvGrpSpPr>
            <a:grpSpLocks/>
          </p:cNvGrpSpPr>
          <p:nvPr/>
        </p:nvGrpSpPr>
        <p:grpSpPr bwMode="auto">
          <a:xfrm>
            <a:off x="4800600" y="2205038"/>
            <a:ext cx="4038600" cy="2667000"/>
            <a:chOff x="3024" y="1968"/>
            <a:chExt cx="2544" cy="1680"/>
          </a:xfrm>
        </p:grpSpPr>
        <p:sp>
          <p:nvSpPr>
            <p:cNvPr id="133272" name="Line 32"/>
            <p:cNvSpPr>
              <a:spLocks noChangeShapeType="1"/>
            </p:cNvSpPr>
            <p:nvPr/>
          </p:nvSpPr>
          <p:spPr bwMode="auto">
            <a:xfrm>
              <a:off x="3024" y="196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33273" name="Line 33"/>
            <p:cNvSpPr>
              <a:spLocks noChangeShapeType="1"/>
            </p:cNvSpPr>
            <p:nvPr/>
          </p:nvSpPr>
          <p:spPr bwMode="auto">
            <a:xfrm>
              <a:off x="3024" y="3648"/>
              <a:ext cx="2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133154" name="Line 34"/>
          <p:cNvSpPr>
            <a:spLocks noChangeShapeType="1"/>
          </p:cNvSpPr>
          <p:nvPr/>
        </p:nvSpPr>
        <p:spPr bwMode="auto">
          <a:xfrm flipV="1">
            <a:off x="4797425" y="2495550"/>
            <a:ext cx="3365500" cy="1971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grpSp>
        <p:nvGrpSpPr>
          <p:cNvPr id="133155" name="Group 35"/>
          <p:cNvGrpSpPr>
            <a:grpSpLocks/>
          </p:cNvGrpSpPr>
          <p:nvPr/>
        </p:nvGrpSpPr>
        <p:grpSpPr bwMode="auto">
          <a:xfrm>
            <a:off x="5143500" y="2357438"/>
            <a:ext cx="2244725" cy="2655887"/>
            <a:chOff x="3240" y="1815"/>
            <a:chExt cx="1414" cy="1881"/>
          </a:xfrm>
        </p:grpSpPr>
        <p:sp>
          <p:nvSpPr>
            <p:cNvPr id="133269" name="Line 36"/>
            <p:cNvSpPr>
              <a:spLocks noChangeShapeType="1"/>
            </p:cNvSpPr>
            <p:nvPr/>
          </p:nvSpPr>
          <p:spPr bwMode="auto">
            <a:xfrm rot="5400000">
              <a:off x="2659" y="3116"/>
              <a:ext cx="11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33270" name="Line 37"/>
            <p:cNvSpPr>
              <a:spLocks noChangeShapeType="1"/>
            </p:cNvSpPr>
            <p:nvPr/>
          </p:nvSpPr>
          <p:spPr bwMode="auto">
            <a:xfrm rot="5400000">
              <a:off x="3718" y="2751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33271" name="Line 38"/>
            <p:cNvSpPr>
              <a:spLocks noChangeShapeType="1"/>
            </p:cNvSpPr>
            <p:nvPr/>
          </p:nvSpPr>
          <p:spPr bwMode="auto">
            <a:xfrm rot="5400000">
              <a:off x="3286" y="2991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133156" name="Group 39"/>
          <p:cNvGrpSpPr>
            <a:grpSpLocks/>
          </p:cNvGrpSpPr>
          <p:nvPr/>
        </p:nvGrpSpPr>
        <p:grpSpPr bwMode="auto">
          <a:xfrm>
            <a:off x="4516438" y="2060575"/>
            <a:ext cx="280987" cy="463550"/>
            <a:chOff x="2359" y="1600"/>
            <a:chExt cx="177" cy="292"/>
          </a:xfrm>
        </p:grpSpPr>
        <p:sp>
          <p:nvSpPr>
            <p:cNvPr id="133267" name="Text Box 40"/>
            <p:cNvSpPr txBox="1">
              <a:spLocks noChangeArrowheads="1"/>
            </p:cNvSpPr>
            <p:nvPr/>
          </p:nvSpPr>
          <p:spPr bwMode="auto">
            <a:xfrm>
              <a:off x="2359" y="1600"/>
              <a:ext cx="1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800" baseline="0">
                  <a:latin typeface="Arial Narrow" pitchFamily="34" charset="0"/>
                </a:rPr>
                <a:t>^</a:t>
              </a:r>
            </a:p>
          </p:txBody>
        </p:sp>
        <p:sp>
          <p:nvSpPr>
            <p:cNvPr id="133268" name="Text Box 41"/>
            <p:cNvSpPr txBox="1">
              <a:spLocks noChangeArrowheads="1"/>
            </p:cNvSpPr>
            <p:nvPr/>
          </p:nvSpPr>
          <p:spPr bwMode="auto">
            <a:xfrm>
              <a:off x="2361" y="1661"/>
              <a:ext cx="1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800" baseline="0">
                  <a:latin typeface="Arial Narrow" pitchFamily="34" charset="0"/>
                </a:rPr>
                <a:t>y</a:t>
              </a:r>
            </a:p>
          </p:txBody>
        </p:sp>
      </p:grpSp>
      <p:grpSp>
        <p:nvGrpSpPr>
          <p:cNvPr id="133157" name="Group 42"/>
          <p:cNvGrpSpPr>
            <a:grpSpLocks/>
          </p:cNvGrpSpPr>
          <p:nvPr/>
        </p:nvGrpSpPr>
        <p:grpSpPr bwMode="auto">
          <a:xfrm>
            <a:off x="6103938" y="2724150"/>
            <a:ext cx="863600" cy="1465263"/>
            <a:chOff x="3845" y="2295"/>
            <a:chExt cx="544" cy="923"/>
          </a:xfrm>
        </p:grpSpPr>
        <p:grpSp>
          <p:nvGrpSpPr>
            <p:cNvPr id="133252" name="Group 43"/>
            <p:cNvGrpSpPr>
              <a:grpSpLocks/>
            </p:cNvGrpSpPr>
            <p:nvPr/>
          </p:nvGrpSpPr>
          <p:grpSpPr bwMode="auto">
            <a:xfrm rot="5400000">
              <a:off x="3748" y="2577"/>
              <a:ext cx="875" cy="407"/>
              <a:chOff x="1776" y="1008"/>
              <a:chExt cx="2256" cy="1008"/>
            </a:xfrm>
          </p:grpSpPr>
          <p:sp>
            <p:nvSpPr>
              <p:cNvPr id="133265" name="Freeform 44"/>
              <p:cNvSpPr>
                <a:spLocks/>
              </p:cNvSpPr>
              <p:nvPr/>
            </p:nvSpPr>
            <p:spPr bwMode="auto">
              <a:xfrm>
                <a:off x="1776" y="1008"/>
                <a:ext cx="1152" cy="1008"/>
              </a:xfrm>
              <a:custGeom>
                <a:avLst/>
                <a:gdLst>
                  <a:gd name="T0" fmla="*/ 0 w 1152"/>
                  <a:gd name="T1" fmla="*/ 1008 h 1008"/>
                  <a:gd name="T2" fmla="*/ 384 w 1152"/>
                  <a:gd name="T3" fmla="*/ 864 h 1008"/>
                  <a:gd name="T4" fmla="*/ 864 w 1152"/>
                  <a:gd name="T5" fmla="*/ 144 h 1008"/>
                  <a:gd name="T6" fmla="*/ 1152 w 1152"/>
                  <a:gd name="T7" fmla="*/ 0 h 10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52"/>
                  <a:gd name="T13" fmla="*/ 0 h 1008"/>
                  <a:gd name="T14" fmla="*/ 1152 w 1152"/>
                  <a:gd name="T15" fmla="*/ 1008 h 10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52" h="1008">
                    <a:moveTo>
                      <a:pt x="0" y="1008"/>
                    </a:moveTo>
                    <a:cubicBezTo>
                      <a:pt x="120" y="1008"/>
                      <a:pt x="240" y="1008"/>
                      <a:pt x="384" y="864"/>
                    </a:cubicBezTo>
                    <a:cubicBezTo>
                      <a:pt x="528" y="720"/>
                      <a:pt x="736" y="288"/>
                      <a:pt x="864" y="144"/>
                    </a:cubicBezTo>
                    <a:cubicBezTo>
                      <a:pt x="992" y="0"/>
                      <a:pt x="1072" y="0"/>
                      <a:pt x="1152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AU"/>
              </a:p>
            </p:txBody>
          </p:sp>
          <p:sp>
            <p:nvSpPr>
              <p:cNvPr id="133266" name="Freeform 45"/>
              <p:cNvSpPr>
                <a:spLocks/>
              </p:cNvSpPr>
              <p:nvPr/>
            </p:nvSpPr>
            <p:spPr bwMode="auto">
              <a:xfrm flipH="1">
                <a:off x="2880" y="1008"/>
                <a:ext cx="1152" cy="1008"/>
              </a:xfrm>
              <a:custGeom>
                <a:avLst/>
                <a:gdLst>
                  <a:gd name="T0" fmla="*/ 0 w 1152"/>
                  <a:gd name="T1" fmla="*/ 1008 h 1008"/>
                  <a:gd name="T2" fmla="*/ 384 w 1152"/>
                  <a:gd name="T3" fmla="*/ 864 h 1008"/>
                  <a:gd name="T4" fmla="*/ 864 w 1152"/>
                  <a:gd name="T5" fmla="*/ 144 h 1008"/>
                  <a:gd name="T6" fmla="*/ 1152 w 1152"/>
                  <a:gd name="T7" fmla="*/ 0 h 10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52"/>
                  <a:gd name="T13" fmla="*/ 0 h 1008"/>
                  <a:gd name="T14" fmla="*/ 1152 w 1152"/>
                  <a:gd name="T15" fmla="*/ 1008 h 10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52" h="1008">
                    <a:moveTo>
                      <a:pt x="0" y="1008"/>
                    </a:moveTo>
                    <a:cubicBezTo>
                      <a:pt x="120" y="1008"/>
                      <a:pt x="240" y="1008"/>
                      <a:pt x="384" y="864"/>
                    </a:cubicBezTo>
                    <a:cubicBezTo>
                      <a:pt x="528" y="720"/>
                      <a:pt x="736" y="288"/>
                      <a:pt x="864" y="144"/>
                    </a:cubicBezTo>
                    <a:cubicBezTo>
                      <a:pt x="992" y="0"/>
                      <a:pt x="1072" y="0"/>
                      <a:pt x="1152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AU"/>
              </a:p>
            </p:txBody>
          </p:sp>
        </p:grpSp>
        <p:grpSp>
          <p:nvGrpSpPr>
            <p:cNvPr id="133253" name="Group 46"/>
            <p:cNvGrpSpPr>
              <a:grpSpLocks/>
            </p:cNvGrpSpPr>
            <p:nvPr/>
          </p:nvGrpSpPr>
          <p:grpSpPr bwMode="auto">
            <a:xfrm>
              <a:off x="3845" y="2295"/>
              <a:ext cx="281" cy="903"/>
              <a:chOff x="3511" y="2064"/>
              <a:chExt cx="281" cy="903"/>
            </a:xfrm>
          </p:grpSpPr>
          <p:grpSp>
            <p:nvGrpSpPr>
              <p:cNvPr id="133254" name="Group 47"/>
              <p:cNvGrpSpPr>
                <a:grpSpLocks/>
              </p:cNvGrpSpPr>
              <p:nvPr/>
            </p:nvGrpSpPr>
            <p:grpSpPr bwMode="auto">
              <a:xfrm>
                <a:off x="3511" y="2064"/>
                <a:ext cx="281" cy="903"/>
                <a:chOff x="3552" y="2064"/>
                <a:chExt cx="281" cy="903"/>
              </a:xfrm>
            </p:grpSpPr>
            <p:sp>
              <p:nvSpPr>
                <p:cNvPr id="133256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3552" y="2736"/>
                  <a:ext cx="185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1pPr>
                  <a:lvl2pPr marL="742950" indent="-28575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2pPr>
                  <a:lvl3pPr marL="11430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3pPr>
                  <a:lvl4pPr marL="16002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4pPr>
                  <a:lvl5pPr marL="20574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9pPr>
                </a:lstStyle>
                <a:p>
                  <a:pPr algn="ctr"/>
                  <a:r>
                    <a:rPr lang="en-US" altLang="en-US" sz="1800" baseline="0">
                      <a:solidFill>
                        <a:srgbClr val="FF0000"/>
                      </a:solidFill>
                      <a:latin typeface="Arial Narrow" pitchFamily="34" charset="0"/>
                    </a:rPr>
                    <a:t>+</a:t>
                  </a:r>
                </a:p>
              </p:txBody>
            </p:sp>
            <p:sp>
              <p:nvSpPr>
                <p:cNvPr id="13325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3648" y="2256"/>
                  <a:ext cx="185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1pPr>
                  <a:lvl2pPr marL="742950" indent="-28575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2pPr>
                  <a:lvl3pPr marL="11430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3pPr>
                  <a:lvl4pPr marL="16002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4pPr>
                  <a:lvl5pPr marL="20574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9pPr>
                </a:lstStyle>
                <a:p>
                  <a:pPr algn="ctr"/>
                  <a:r>
                    <a:rPr lang="en-US" altLang="en-US" sz="1800" baseline="0">
                      <a:solidFill>
                        <a:srgbClr val="FF0000"/>
                      </a:solidFill>
                      <a:latin typeface="Arial Narrow" pitchFamily="34" charset="0"/>
                    </a:rPr>
                    <a:t>+</a:t>
                  </a:r>
                </a:p>
              </p:txBody>
            </p:sp>
            <p:grpSp>
              <p:nvGrpSpPr>
                <p:cNvPr id="133258" name="Group 50"/>
                <p:cNvGrpSpPr>
                  <a:grpSpLocks/>
                </p:cNvGrpSpPr>
                <p:nvPr/>
              </p:nvGrpSpPr>
              <p:grpSpPr bwMode="auto">
                <a:xfrm>
                  <a:off x="3552" y="2064"/>
                  <a:ext cx="192" cy="711"/>
                  <a:chOff x="3552" y="2064"/>
                  <a:chExt cx="192" cy="711"/>
                </a:xfrm>
              </p:grpSpPr>
              <p:grpSp>
                <p:nvGrpSpPr>
                  <p:cNvPr id="133259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3559" y="2064"/>
                    <a:ext cx="185" cy="711"/>
                    <a:chOff x="3552" y="2064"/>
                    <a:chExt cx="185" cy="711"/>
                  </a:xfrm>
                </p:grpSpPr>
                <p:sp>
                  <p:nvSpPr>
                    <p:cNvPr id="133261" name="Text Box 5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52" y="2064"/>
                      <a:ext cx="185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1pPr>
                      <a:lvl2pPr marL="742950" indent="-28575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2pPr>
                      <a:lvl3pPr marL="11430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3pPr>
                      <a:lvl4pPr marL="16002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4pPr>
                      <a:lvl5pPr marL="20574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9pPr>
                    </a:lstStyle>
                    <a:p>
                      <a:pPr algn="ctr"/>
                      <a:r>
                        <a:rPr lang="en-US" altLang="en-US" sz="1800" baseline="0">
                          <a:solidFill>
                            <a:srgbClr val="FF0000"/>
                          </a:solidFill>
                          <a:latin typeface="Arial Narrow" pitchFamily="34" charset="0"/>
                        </a:rPr>
                        <a:t>+</a:t>
                      </a:r>
                    </a:p>
                  </p:txBody>
                </p:sp>
                <p:sp>
                  <p:nvSpPr>
                    <p:cNvPr id="133262" name="Text Box 5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52" y="2544"/>
                      <a:ext cx="185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1pPr>
                      <a:lvl2pPr marL="742950" indent="-28575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2pPr>
                      <a:lvl3pPr marL="11430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3pPr>
                      <a:lvl4pPr marL="16002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4pPr>
                      <a:lvl5pPr marL="20574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9pPr>
                    </a:lstStyle>
                    <a:p>
                      <a:pPr algn="ctr"/>
                      <a:r>
                        <a:rPr lang="en-US" altLang="en-US" sz="1800" baseline="0">
                          <a:solidFill>
                            <a:srgbClr val="FF0000"/>
                          </a:solidFill>
                          <a:latin typeface="Arial Narrow" pitchFamily="34" charset="0"/>
                        </a:rPr>
                        <a:t>+</a:t>
                      </a:r>
                    </a:p>
                  </p:txBody>
                </p:sp>
                <p:sp>
                  <p:nvSpPr>
                    <p:cNvPr id="133263" name="Text Box 5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52" y="2208"/>
                      <a:ext cx="185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1pPr>
                      <a:lvl2pPr marL="742950" indent="-28575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2pPr>
                      <a:lvl3pPr marL="11430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3pPr>
                      <a:lvl4pPr marL="16002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4pPr>
                      <a:lvl5pPr marL="20574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9pPr>
                    </a:lstStyle>
                    <a:p>
                      <a:pPr algn="ctr"/>
                      <a:r>
                        <a:rPr lang="en-US" altLang="en-US" sz="1800" baseline="0">
                          <a:solidFill>
                            <a:srgbClr val="FF0000"/>
                          </a:solidFill>
                          <a:latin typeface="Arial Narrow" pitchFamily="34" charset="0"/>
                        </a:rPr>
                        <a:t>+</a:t>
                      </a:r>
                    </a:p>
                  </p:txBody>
                </p:sp>
                <p:sp>
                  <p:nvSpPr>
                    <p:cNvPr id="133264" name="Text Box 5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52" y="2160"/>
                      <a:ext cx="185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1pPr>
                      <a:lvl2pPr marL="742950" indent="-28575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2pPr>
                      <a:lvl3pPr marL="11430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3pPr>
                      <a:lvl4pPr marL="16002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4pPr>
                      <a:lvl5pPr marL="20574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9pPr>
                    </a:lstStyle>
                    <a:p>
                      <a:pPr algn="ctr"/>
                      <a:r>
                        <a:rPr lang="en-US" altLang="en-US" sz="1800" baseline="0">
                          <a:solidFill>
                            <a:srgbClr val="FF0000"/>
                          </a:solidFill>
                          <a:latin typeface="Arial Narrow" pitchFamily="34" charset="0"/>
                        </a:rPr>
                        <a:t>+</a:t>
                      </a:r>
                    </a:p>
                  </p:txBody>
                </p:sp>
              </p:grpSp>
              <p:sp>
                <p:nvSpPr>
                  <p:cNvPr id="133260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2" y="2256"/>
                    <a:ext cx="1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1pPr>
                    <a:lvl2pPr marL="742950" indent="-28575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2pPr>
                    <a:lvl3pPr marL="11430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3pPr>
                    <a:lvl4pPr marL="16002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4pPr>
                    <a:lvl5pPr marL="20574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9pPr>
                  </a:lstStyle>
                  <a:p>
                    <a:pPr algn="ctr"/>
                    <a:r>
                      <a:rPr lang="en-US" altLang="en-US" sz="1800" baseline="0">
                        <a:solidFill>
                          <a:srgbClr val="FF0000"/>
                        </a:solidFill>
                        <a:latin typeface="Arial Narrow" pitchFamily="34" charset="0"/>
                      </a:rPr>
                      <a:t>+</a:t>
                    </a:r>
                  </a:p>
                </p:txBody>
              </p:sp>
            </p:grpSp>
          </p:grpSp>
          <p:sp>
            <p:nvSpPr>
              <p:cNvPr id="133255" name="Text Box 57"/>
              <p:cNvSpPr txBox="1">
                <a:spLocks noChangeArrowheads="1"/>
              </p:cNvSpPr>
              <p:nvPr/>
            </p:nvSpPr>
            <p:spPr bwMode="auto">
              <a:xfrm>
                <a:off x="3600" y="2544"/>
                <a:ext cx="18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1800" baseline="0">
                    <a:solidFill>
                      <a:srgbClr val="FF0000"/>
                    </a:solidFill>
                    <a:latin typeface="Arial Narrow" pitchFamily="34" charset="0"/>
                  </a:rPr>
                  <a:t>+</a:t>
                </a:r>
              </a:p>
            </p:txBody>
          </p:sp>
        </p:grpSp>
      </p:grpSp>
      <p:grpSp>
        <p:nvGrpSpPr>
          <p:cNvPr id="11" name="Group 58"/>
          <p:cNvGrpSpPr>
            <a:grpSpLocks/>
          </p:cNvGrpSpPr>
          <p:nvPr/>
        </p:nvGrpSpPr>
        <p:grpSpPr bwMode="auto">
          <a:xfrm>
            <a:off x="7235825" y="2205038"/>
            <a:ext cx="685800" cy="1998662"/>
            <a:chOff x="4558" y="1719"/>
            <a:chExt cx="432" cy="1259"/>
          </a:xfrm>
        </p:grpSpPr>
        <p:grpSp>
          <p:nvGrpSpPr>
            <p:cNvPr id="133236" name="Group 59"/>
            <p:cNvGrpSpPr>
              <a:grpSpLocks/>
            </p:cNvGrpSpPr>
            <p:nvPr/>
          </p:nvGrpSpPr>
          <p:grpSpPr bwMode="auto">
            <a:xfrm rot="5400000">
              <a:off x="4275" y="2264"/>
              <a:ext cx="1115" cy="314"/>
              <a:chOff x="1776" y="1008"/>
              <a:chExt cx="2256" cy="1008"/>
            </a:xfrm>
          </p:grpSpPr>
          <p:sp>
            <p:nvSpPr>
              <p:cNvPr id="133250" name="Freeform 60"/>
              <p:cNvSpPr>
                <a:spLocks/>
              </p:cNvSpPr>
              <p:nvPr/>
            </p:nvSpPr>
            <p:spPr bwMode="auto">
              <a:xfrm>
                <a:off x="1776" y="1008"/>
                <a:ext cx="1152" cy="1008"/>
              </a:xfrm>
              <a:custGeom>
                <a:avLst/>
                <a:gdLst>
                  <a:gd name="T0" fmla="*/ 0 w 1152"/>
                  <a:gd name="T1" fmla="*/ 1008 h 1008"/>
                  <a:gd name="T2" fmla="*/ 384 w 1152"/>
                  <a:gd name="T3" fmla="*/ 864 h 1008"/>
                  <a:gd name="T4" fmla="*/ 864 w 1152"/>
                  <a:gd name="T5" fmla="*/ 144 h 1008"/>
                  <a:gd name="T6" fmla="*/ 1152 w 1152"/>
                  <a:gd name="T7" fmla="*/ 0 h 10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52"/>
                  <a:gd name="T13" fmla="*/ 0 h 1008"/>
                  <a:gd name="T14" fmla="*/ 1152 w 1152"/>
                  <a:gd name="T15" fmla="*/ 1008 h 10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52" h="1008">
                    <a:moveTo>
                      <a:pt x="0" y="1008"/>
                    </a:moveTo>
                    <a:cubicBezTo>
                      <a:pt x="120" y="1008"/>
                      <a:pt x="240" y="1008"/>
                      <a:pt x="384" y="864"/>
                    </a:cubicBezTo>
                    <a:cubicBezTo>
                      <a:pt x="528" y="720"/>
                      <a:pt x="736" y="288"/>
                      <a:pt x="864" y="144"/>
                    </a:cubicBezTo>
                    <a:cubicBezTo>
                      <a:pt x="992" y="0"/>
                      <a:pt x="1072" y="0"/>
                      <a:pt x="1152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AU"/>
              </a:p>
            </p:txBody>
          </p:sp>
          <p:sp>
            <p:nvSpPr>
              <p:cNvPr id="133251" name="Freeform 61"/>
              <p:cNvSpPr>
                <a:spLocks/>
              </p:cNvSpPr>
              <p:nvPr/>
            </p:nvSpPr>
            <p:spPr bwMode="auto">
              <a:xfrm flipH="1">
                <a:off x="2880" y="1008"/>
                <a:ext cx="1152" cy="1008"/>
              </a:xfrm>
              <a:custGeom>
                <a:avLst/>
                <a:gdLst>
                  <a:gd name="T0" fmla="*/ 0 w 1152"/>
                  <a:gd name="T1" fmla="*/ 1008 h 1008"/>
                  <a:gd name="T2" fmla="*/ 384 w 1152"/>
                  <a:gd name="T3" fmla="*/ 864 h 1008"/>
                  <a:gd name="T4" fmla="*/ 864 w 1152"/>
                  <a:gd name="T5" fmla="*/ 144 h 1008"/>
                  <a:gd name="T6" fmla="*/ 1152 w 1152"/>
                  <a:gd name="T7" fmla="*/ 0 h 10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52"/>
                  <a:gd name="T13" fmla="*/ 0 h 1008"/>
                  <a:gd name="T14" fmla="*/ 1152 w 1152"/>
                  <a:gd name="T15" fmla="*/ 1008 h 10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52" h="1008">
                    <a:moveTo>
                      <a:pt x="0" y="1008"/>
                    </a:moveTo>
                    <a:cubicBezTo>
                      <a:pt x="120" y="1008"/>
                      <a:pt x="240" y="1008"/>
                      <a:pt x="384" y="864"/>
                    </a:cubicBezTo>
                    <a:cubicBezTo>
                      <a:pt x="528" y="720"/>
                      <a:pt x="736" y="288"/>
                      <a:pt x="864" y="144"/>
                    </a:cubicBezTo>
                    <a:cubicBezTo>
                      <a:pt x="992" y="0"/>
                      <a:pt x="1072" y="0"/>
                      <a:pt x="1152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AU"/>
              </a:p>
            </p:txBody>
          </p:sp>
        </p:grpSp>
        <p:grpSp>
          <p:nvGrpSpPr>
            <p:cNvPr id="133237" name="Group 62"/>
            <p:cNvGrpSpPr>
              <a:grpSpLocks/>
            </p:cNvGrpSpPr>
            <p:nvPr/>
          </p:nvGrpSpPr>
          <p:grpSpPr bwMode="auto">
            <a:xfrm>
              <a:off x="4558" y="1719"/>
              <a:ext cx="281" cy="1239"/>
              <a:chOff x="4558" y="1719"/>
              <a:chExt cx="281" cy="1239"/>
            </a:xfrm>
          </p:grpSpPr>
          <p:sp>
            <p:nvSpPr>
              <p:cNvPr id="133238" name="Text Box 63"/>
              <p:cNvSpPr txBox="1">
                <a:spLocks noChangeArrowheads="1"/>
              </p:cNvSpPr>
              <p:nvPr/>
            </p:nvSpPr>
            <p:spPr bwMode="auto">
              <a:xfrm>
                <a:off x="4558" y="2343"/>
                <a:ext cx="18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1800" baseline="0">
                    <a:solidFill>
                      <a:srgbClr val="FF0000"/>
                    </a:solidFill>
                    <a:latin typeface="Arial Narrow" pitchFamily="34" charset="0"/>
                  </a:rPr>
                  <a:t>+</a:t>
                </a:r>
              </a:p>
            </p:txBody>
          </p:sp>
          <p:grpSp>
            <p:nvGrpSpPr>
              <p:cNvPr id="133239" name="Group 64"/>
              <p:cNvGrpSpPr>
                <a:grpSpLocks/>
              </p:cNvGrpSpPr>
              <p:nvPr/>
            </p:nvGrpSpPr>
            <p:grpSpPr bwMode="auto">
              <a:xfrm>
                <a:off x="4558" y="1719"/>
                <a:ext cx="281" cy="1239"/>
                <a:chOff x="4558" y="1719"/>
                <a:chExt cx="281" cy="1239"/>
              </a:xfrm>
            </p:grpSpPr>
            <p:grpSp>
              <p:nvGrpSpPr>
                <p:cNvPr id="133240" name="Group 65"/>
                <p:cNvGrpSpPr>
                  <a:grpSpLocks/>
                </p:cNvGrpSpPr>
                <p:nvPr/>
              </p:nvGrpSpPr>
              <p:grpSpPr bwMode="auto">
                <a:xfrm>
                  <a:off x="4558" y="1719"/>
                  <a:ext cx="281" cy="1239"/>
                  <a:chOff x="4558" y="1719"/>
                  <a:chExt cx="281" cy="1239"/>
                </a:xfrm>
              </p:grpSpPr>
              <p:sp>
                <p:nvSpPr>
                  <p:cNvPr id="133242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58" y="2727"/>
                    <a:ext cx="1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1pPr>
                    <a:lvl2pPr marL="742950" indent="-28575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2pPr>
                    <a:lvl3pPr marL="11430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3pPr>
                    <a:lvl4pPr marL="16002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4pPr>
                    <a:lvl5pPr marL="20574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9pPr>
                  </a:lstStyle>
                  <a:p>
                    <a:pPr algn="ctr"/>
                    <a:r>
                      <a:rPr lang="en-US" altLang="en-US" sz="1800" baseline="0">
                        <a:solidFill>
                          <a:srgbClr val="FF0000"/>
                        </a:solidFill>
                        <a:latin typeface="Arial Narrow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133243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58" y="2199"/>
                    <a:ext cx="1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1pPr>
                    <a:lvl2pPr marL="742950" indent="-28575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2pPr>
                    <a:lvl3pPr marL="11430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3pPr>
                    <a:lvl4pPr marL="16002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4pPr>
                    <a:lvl5pPr marL="20574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9pPr>
                  </a:lstStyle>
                  <a:p>
                    <a:pPr algn="ctr"/>
                    <a:r>
                      <a:rPr lang="en-US" altLang="en-US" sz="1800" baseline="0">
                        <a:solidFill>
                          <a:srgbClr val="FF0000"/>
                        </a:solidFill>
                        <a:latin typeface="Arial Narrow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133244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58" y="2487"/>
                    <a:ext cx="1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1pPr>
                    <a:lvl2pPr marL="742950" indent="-28575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2pPr>
                    <a:lvl3pPr marL="11430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3pPr>
                    <a:lvl4pPr marL="16002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4pPr>
                    <a:lvl5pPr marL="20574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9pPr>
                  </a:lstStyle>
                  <a:p>
                    <a:pPr algn="ctr"/>
                    <a:r>
                      <a:rPr lang="en-US" altLang="en-US" sz="1800" baseline="0">
                        <a:solidFill>
                          <a:srgbClr val="FF0000"/>
                        </a:solidFill>
                        <a:latin typeface="Arial Narrow" pitchFamily="34" charset="0"/>
                      </a:rPr>
                      <a:t>+</a:t>
                    </a:r>
                  </a:p>
                </p:txBody>
              </p:sp>
              <p:grpSp>
                <p:nvGrpSpPr>
                  <p:cNvPr id="133245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4558" y="1719"/>
                    <a:ext cx="281" cy="423"/>
                    <a:chOff x="4558" y="1719"/>
                    <a:chExt cx="281" cy="423"/>
                  </a:xfrm>
                </p:grpSpPr>
                <p:sp>
                  <p:nvSpPr>
                    <p:cNvPr id="133246" name="Text Box 7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558" y="1911"/>
                      <a:ext cx="185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1pPr>
                      <a:lvl2pPr marL="742950" indent="-28575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2pPr>
                      <a:lvl3pPr marL="11430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3pPr>
                      <a:lvl4pPr marL="16002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4pPr>
                      <a:lvl5pPr marL="20574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9pPr>
                    </a:lstStyle>
                    <a:p>
                      <a:pPr algn="ctr"/>
                      <a:r>
                        <a:rPr lang="en-US" altLang="en-US" sz="1800" baseline="0">
                          <a:solidFill>
                            <a:srgbClr val="FF0000"/>
                          </a:solidFill>
                          <a:latin typeface="Arial Narrow" pitchFamily="34" charset="0"/>
                        </a:rPr>
                        <a:t>+</a:t>
                      </a:r>
                    </a:p>
                  </p:txBody>
                </p:sp>
                <p:grpSp>
                  <p:nvGrpSpPr>
                    <p:cNvPr id="133247" name="Group 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58" y="1719"/>
                      <a:ext cx="281" cy="423"/>
                      <a:chOff x="4558" y="1719"/>
                      <a:chExt cx="281" cy="423"/>
                    </a:xfrm>
                  </p:grpSpPr>
                  <p:sp>
                    <p:nvSpPr>
                      <p:cNvPr id="133248" name="Text Box 7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558" y="1719"/>
                        <a:ext cx="185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>
                        <a:lvl1pPr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1pPr>
                        <a:lvl2pPr marL="742950" indent="-28575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2pPr>
                        <a:lvl3pPr marL="1143000" indent="-22860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3pPr>
                        <a:lvl4pPr marL="1600200" indent="-22860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4pPr>
                        <a:lvl5pPr marL="2057400" indent="-22860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9pPr>
                      </a:lstStyle>
                      <a:p>
                        <a:pPr algn="ctr"/>
                        <a:r>
                          <a:rPr lang="en-US" altLang="en-US" sz="1800" baseline="0">
                            <a:solidFill>
                              <a:srgbClr val="FF0000"/>
                            </a:solidFill>
                            <a:latin typeface="Arial Narrow" pitchFamily="34" charset="0"/>
                          </a:rPr>
                          <a:t>+</a:t>
                        </a:r>
                      </a:p>
                    </p:txBody>
                  </p:sp>
                  <p:sp>
                    <p:nvSpPr>
                      <p:cNvPr id="133249" name="Text Box 7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654" y="1911"/>
                        <a:ext cx="185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>
                        <a:lvl1pPr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1pPr>
                        <a:lvl2pPr marL="742950" indent="-28575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2pPr>
                        <a:lvl3pPr marL="1143000" indent="-22860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3pPr>
                        <a:lvl4pPr marL="1600200" indent="-22860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4pPr>
                        <a:lvl5pPr marL="2057400" indent="-22860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9pPr>
                      </a:lstStyle>
                      <a:p>
                        <a:pPr algn="ctr"/>
                        <a:r>
                          <a:rPr lang="en-US" altLang="en-US" sz="1800" baseline="0">
                            <a:solidFill>
                              <a:srgbClr val="FF0000"/>
                            </a:solidFill>
                            <a:latin typeface="Arial Narrow" pitchFamily="34" charset="0"/>
                          </a:rPr>
                          <a:t>+</a:t>
                        </a:r>
                      </a:p>
                    </p:txBody>
                  </p:sp>
                </p:grpSp>
              </p:grpSp>
            </p:grpSp>
            <p:sp>
              <p:nvSpPr>
                <p:cNvPr id="133241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4654" y="2343"/>
                  <a:ext cx="185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1pPr>
                  <a:lvl2pPr marL="742950" indent="-28575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2pPr>
                  <a:lvl3pPr marL="11430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3pPr>
                  <a:lvl4pPr marL="16002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4pPr>
                  <a:lvl5pPr marL="20574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9pPr>
                </a:lstStyle>
                <a:p>
                  <a:pPr algn="ctr"/>
                  <a:r>
                    <a:rPr lang="en-US" altLang="en-US" sz="1800" baseline="0">
                      <a:solidFill>
                        <a:srgbClr val="FF0000"/>
                      </a:solidFill>
                      <a:latin typeface="Arial Narrow" pitchFamily="34" charset="0"/>
                    </a:rPr>
                    <a:t>+</a:t>
                  </a:r>
                </a:p>
              </p:txBody>
            </p:sp>
          </p:grpSp>
        </p:grpSp>
      </p:grpSp>
      <p:grpSp>
        <p:nvGrpSpPr>
          <p:cNvPr id="18" name="Group 75"/>
          <p:cNvGrpSpPr>
            <a:grpSpLocks/>
          </p:cNvGrpSpPr>
          <p:nvPr/>
        </p:nvGrpSpPr>
        <p:grpSpPr bwMode="auto">
          <a:xfrm>
            <a:off x="7189788" y="2314575"/>
            <a:ext cx="814387" cy="1809750"/>
            <a:chOff x="4576" y="1706"/>
            <a:chExt cx="414" cy="1272"/>
          </a:xfrm>
        </p:grpSpPr>
        <p:grpSp>
          <p:nvGrpSpPr>
            <p:cNvPr id="133220" name="Group 76"/>
            <p:cNvGrpSpPr>
              <a:grpSpLocks/>
            </p:cNvGrpSpPr>
            <p:nvPr/>
          </p:nvGrpSpPr>
          <p:grpSpPr bwMode="auto">
            <a:xfrm rot="5400000">
              <a:off x="4275" y="2264"/>
              <a:ext cx="1115" cy="314"/>
              <a:chOff x="1776" y="1008"/>
              <a:chExt cx="2256" cy="1008"/>
            </a:xfrm>
          </p:grpSpPr>
          <p:sp>
            <p:nvSpPr>
              <p:cNvPr id="133234" name="Freeform 77"/>
              <p:cNvSpPr>
                <a:spLocks/>
              </p:cNvSpPr>
              <p:nvPr/>
            </p:nvSpPr>
            <p:spPr bwMode="auto">
              <a:xfrm>
                <a:off x="1776" y="1008"/>
                <a:ext cx="1152" cy="1008"/>
              </a:xfrm>
              <a:custGeom>
                <a:avLst/>
                <a:gdLst>
                  <a:gd name="T0" fmla="*/ 0 w 1152"/>
                  <a:gd name="T1" fmla="*/ 1008 h 1008"/>
                  <a:gd name="T2" fmla="*/ 384 w 1152"/>
                  <a:gd name="T3" fmla="*/ 864 h 1008"/>
                  <a:gd name="T4" fmla="*/ 864 w 1152"/>
                  <a:gd name="T5" fmla="*/ 144 h 1008"/>
                  <a:gd name="T6" fmla="*/ 1152 w 1152"/>
                  <a:gd name="T7" fmla="*/ 0 h 10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52"/>
                  <a:gd name="T13" fmla="*/ 0 h 1008"/>
                  <a:gd name="T14" fmla="*/ 1152 w 1152"/>
                  <a:gd name="T15" fmla="*/ 1008 h 10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52" h="1008">
                    <a:moveTo>
                      <a:pt x="0" y="1008"/>
                    </a:moveTo>
                    <a:cubicBezTo>
                      <a:pt x="120" y="1008"/>
                      <a:pt x="240" y="1008"/>
                      <a:pt x="384" y="864"/>
                    </a:cubicBezTo>
                    <a:cubicBezTo>
                      <a:pt x="528" y="720"/>
                      <a:pt x="736" y="288"/>
                      <a:pt x="864" y="144"/>
                    </a:cubicBezTo>
                    <a:cubicBezTo>
                      <a:pt x="992" y="0"/>
                      <a:pt x="1072" y="0"/>
                      <a:pt x="1152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AU"/>
              </a:p>
            </p:txBody>
          </p:sp>
          <p:sp>
            <p:nvSpPr>
              <p:cNvPr id="133235" name="Freeform 78"/>
              <p:cNvSpPr>
                <a:spLocks/>
              </p:cNvSpPr>
              <p:nvPr/>
            </p:nvSpPr>
            <p:spPr bwMode="auto">
              <a:xfrm flipH="1">
                <a:off x="2880" y="1008"/>
                <a:ext cx="1152" cy="1008"/>
              </a:xfrm>
              <a:custGeom>
                <a:avLst/>
                <a:gdLst>
                  <a:gd name="T0" fmla="*/ 0 w 1152"/>
                  <a:gd name="T1" fmla="*/ 1008 h 1008"/>
                  <a:gd name="T2" fmla="*/ 384 w 1152"/>
                  <a:gd name="T3" fmla="*/ 864 h 1008"/>
                  <a:gd name="T4" fmla="*/ 864 w 1152"/>
                  <a:gd name="T5" fmla="*/ 144 h 1008"/>
                  <a:gd name="T6" fmla="*/ 1152 w 1152"/>
                  <a:gd name="T7" fmla="*/ 0 h 10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52"/>
                  <a:gd name="T13" fmla="*/ 0 h 1008"/>
                  <a:gd name="T14" fmla="*/ 1152 w 1152"/>
                  <a:gd name="T15" fmla="*/ 1008 h 10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52" h="1008">
                    <a:moveTo>
                      <a:pt x="0" y="1008"/>
                    </a:moveTo>
                    <a:cubicBezTo>
                      <a:pt x="120" y="1008"/>
                      <a:pt x="240" y="1008"/>
                      <a:pt x="384" y="864"/>
                    </a:cubicBezTo>
                    <a:cubicBezTo>
                      <a:pt x="528" y="720"/>
                      <a:pt x="736" y="288"/>
                      <a:pt x="864" y="144"/>
                    </a:cubicBezTo>
                    <a:cubicBezTo>
                      <a:pt x="992" y="0"/>
                      <a:pt x="1072" y="0"/>
                      <a:pt x="1152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AU"/>
              </a:p>
            </p:txBody>
          </p:sp>
        </p:grpSp>
        <p:grpSp>
          <p:nvGrpSpPr>
            <p:cNvPr id="133221" name="Group 79"/>
            <p:cNvGrpSpPr>
              <a:grpSpLocks/>
            </p:cNvGrpSpPr>
            <p:nvPr/>
          </p:nvGrpSpPr>
          <p:grpSpPr bwMode="auto">
            <a:xfrm>
              <a:off x="4576" y="1706"/>
              <a:ext cx="245" cy="1268"/>
              <a:chOff x="4576" y="1706"/>
              <a:chExt cx="245" cy="1268"/>
            </a:xfrm>
          </p:grpSpPr>
          <p:sp>
            <p:nvSpPr>
              <p:cNvPr id="133222" name="Text Box 80"/>
              <p:cNvSpPr txBox="1">
                <a:spLocks noChangeArrowheads="1"/>
              </p:cNvSpPr>
              <p:nvPr/>
            </p:nvSpPr>
            <p:spPr bwMode="auto">
              <a:xfrm>
                <a:off x="4576" y="2331"/>
                <a:ext cx="149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1800" baseline="0">
                    <a:solidFill>
                      <a:srgbClr val="FF0000"/>
                    </a:solidFill>
                    <a:latin typeface="Arial Narrow" pitchFamily="34" charset="0"/>
                  </a:rPr>
                  <a:t>+</a:t>
                </a:r>
              </a:p>
            </p:txBody>
          </p:sp>
          <p:grpSp>
            <p:nvGrpSpPr>
              <p:cNvPr id="133223" name="Group 81"/>
              <p:cNvGrpSpPr>
                <a:grpSpLocks/>
              </p:cNvGrpSpPr>
              <p:nvPr/>
            </p:nvGrpSpPr>
            <p:grpSpPr bwMode="auto">
              <a:xfrm>
                <a:off x="4576" y="1706"/>
                <a:ext cx="245" cy="1268"/>
                <a:chOff x="4576" y="1706"/>
                <a:chExt cx="245" cy="1268"/>
              </a:xfrm>
            </p:grpSpPr>
            <p:grpSp>
              <p:nvGrpSpPr>
                <p:cNvPr id="133224" name="Group 82"/>
                <p:cNvGrpSpPr>
                  <a:grpSpLocks/>
                </p:cNvGrpSpPr>
                <p:nvPr/>
              </p:nvGrpSpPr>
              <p:grpSpPr bwMode="auto">
                <a:xfrm>
                  <a:off x="4576" y="1706"/>
                  <a:ext cx="245" cy="1268"/>
                  <a:chOff x="4576" y="1706"/>
                  <a:chExt cx="245" cy="1268"/>
                </a:xfrm>
              </p:grpSpPr>
              <p:sp>
                <p:nvSpPr>
                  <p:cNvPr id="133226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76" y="2716"/>
                    <a:ext cx="149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1pPr>
                    <a:lvl2pPr marL="742950" indent="-28575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2pPr>
                    <a:lvl3pPr marL="11430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3pPr>
                    <a:lvl4pPr marL="16002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4pPr>
                    <a:lvl5pPr marL="20574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9pPr>
                  </a:lstStyle>
                  <a:p>
                    <a:pPr algn="ctr"/>
                    <a:r>
                      <a:rPr lang="en-US" altLang="en-US" sz="1800" baseline="0">
                        <a:solidFill>
                          <a:srgbClr val="FF0000"/>
                        </a:solidFill>
                        <a:latin typeface="Arial Narrow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133227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76" y="2187"/>
                    <a:ext cx="149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1pPr>
                    <a:lvl2pPr marL="742950" indent="-28575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2pPr>
                    <a:lvl3pPr marL="11430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3pPr>
                    <a:lvl4pPr marL="16002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4pPr>
                    <a:lvl5pPr marL="20574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9pPr>
                  </a:lstStyle>
                  <a:p>
                    <a:pPr algn="ctr"/>
                    <a:r>
                      <a:rPr lang="en-US" altLang="en-US" sz="1800" baseline="0">
                        <a:solidFill>
                          <a:srgbClr val="FF0000"/>
                        </a:solidFill>
                        <a:latin typeface="Arial Narrow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133228" name="Text Box 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76" y="2475"/>
                    <a:ext cx="149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1pPr>
                    <a:lvl2pPr marL="742950" indent="-28575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2pPr>
                    <a:lvl3pPr marL="11430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3pPr>
                    <a:lvl4pPr marL="16002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4pPr>
                    <a:lvl5pPr marL="20574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9pPr>
                  </a:lstStyle>
                  <a:p>
                    <a:pPr algn="ctr"/>
                    <a:r>
                      <a:rPr lang="en-US" altLang="en-US" sz="1800" baseline="0">
                        <a:solidFill>
                          <a:srgbClr val="FF0000"/>
                        </a:solidFill>
                        <a:latin typeface="Arial Narrow" pitchFamily="34" charset="0"/>
                      </a:rPr>
                      <a:t>+</a:t>
                    </a:r>
                  </a:p>
                </p:txBody>
              </p:sp>
              <p:grpSp>
                <p:nvGrpSpPr>
                  <p:cNvPr id="133229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4576" y="1706"/>
                    <a:ext cx="245" cy="451"/>
                    <a:chOff x="4576" y="1706"/>
                    <a:chExt cx="245" cy="451"/>
                  </a:xfrm>
                </p:grpSpPr>
                <p:sp>
                  <p:nvSpPr>
                    <p:cNvPr id="133230" name="Text Box 8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576" y="1898"/>
                      <a:ext cx="149" cy="25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1pPr>
                      <a:lvl2pPr marL="742950" indent="-28575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2pPr>
                      <a:lvl3pPr marL="11430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3pPr>
                      <a:lvl4pPr marL="16002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4pPr>
                      <a:lvl5pPr marL="20574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9pPr>
                    </a:lstStyle>
                    <a:p>
                      <a:pPr algn="ctr"/>
                      <a:r>
                        <a:rPr lang="en-US" altLang="en-US" sz="1800" baseline="0">
                          <a:solidFill>
                            <a:srgbClr val="FF0000"/>
                          </a:solidFill>
                          <a:latin typeface="Arial Narrow" pitchFamily="34" charset="0"/>
                        </a:rPr>
                        <a:t>+</a:t>
                      </a:r>
                    </a:p>
                  </p:txBody>
                </p:sp>
                <p:grpSp>
                  <p:nvGrpSpPr>
                    <p:cNvPr id="133231" name="Group 8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76" y="1706"/>
                      <a:ext cx="245" cy="451"/>
                      <a:chOff x="4576" y="1706"/>
                      <a:chExt cx="245" cy="451"/>
                    </a:xfrm>
                  </p:grpSpPr>
                  <p:sp>
                    <p:nvSpPr>
                      <p:cNvPr id="133232" name="Text Box 8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576" y="1706"/>
                        <a:ext cx="149" cy="2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>
                        <a:lvl1pPr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1pPr>
                        <a:lvl2pPr marL="742950" indent="-28575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2pPr>
                        <a:lvl3pPr marL="1143000" indent="-22860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3pPr>
                        <a:lvl4pPr marL="1600200" indent="-22860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4pPr>
                        <a:lvl5pPr marL="2057400" indent="-22860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9pPr>
                      </a:lstStyle>
                      <a:p>
                        <a:pPr algn="ctr"/>
                        <a:r>
                          <a:rPr lang="en-US" altLang="en-US" sz="1800" baseline="0">
                            <a:solidFill>
                              <a:srgbClr val="FF0000"/>
                            </a:solidFill>
                            <a:latin typeface="Arial Narrow" pitchFamily="34" charset="0"/>
                          </a:rPr>
                          <a:t>+</a:t>
                        </a:r>
                      </a:p>
                    </p:txBody>
                  </p:sp>
                  <p:sp>
                    <p:nvSpPr>
                      <p:cNvPr id="133233" name="Text Box 9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672" y="1899"/>
                        <a:ext cx="149" cy="2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>
                        <a:lvl1pPr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1pPr>
                        <a:lvl2pPr marL="742950" indent="-28575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2pPr>
                        <a:lvl3pPr marL="1143000" indent="-22860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3pPr>
                        <a:lvl4pPr marL="1600200" indent="-22860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4pPr>
                        <a:lvl5pPr marL="2057400" indent="-22860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9pPr>
                      </a:lstStyle>
                      <a:p>
                        <a:pPr algn="ctr"/>
                        <a:r>
                          <a:rPr lang="en-US" altLang="en-US" sz="1800" baseline="0">
                            <a:solidFill>
                              <a:srgbClr val="FF0000"/>
                            </a:solidFill>
                            <a:latin typeface="Arial Narrow" pitchFamily="34" charset="0"/>
                          </a:rPr>
                          <a:t>+</a:t>
                        </a:r>
                      </a:p>
                    </p:txBody>
                  </p:sp>
                </p:grpSp>
              </p:grpSp>
            </p:grpSp>
            <p:sp>
              <p:nvSpPr>
                <p:cNvPr id="133225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4672" y="2331"/>
                  <a:ext cx="149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1pPr>
                  <a:lvl2pPr marL="742950" indent="-28575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2pPr>
                  <a:lvl3pPr marL="11430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3pPr>
                  <a:lvl4pPr marL="16002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4pPr>
                  <a:lvl5pPr marL="20574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9pPr>
                </a:lstStyle>
                <a:p>
                  <a:pPr algn="ctr"/>
                  <a:r>
                    <a:rPr lang="en-US" altLang="en-US" sz="1800" baseline="0">
                      <a:solidFill>
                        <a:srgbClr val="FF0000"/>
                      </a:solidFill>
                      <a:latin typeface="Arial Narrow" pitchFamily="34" charset="0"/>
                    </a:rPr>
                    <a:t>+</a:t>
                  </a:r>
                </a:p>
              </p:txBody>
            </p:sp>
          </p:grpSp>
        </p:grpSp>
      </p:grpSp>
      <p:grpSp>
        <p:nvGrpSpPr>
          <p:cNvPr id="25" name="Group 92"/>
          <p:cNvGrpSpPr>
            <a:grpSpLocks/>
          </p:cNvGrpSpPr>
          <p:nvPr/>
        </p:nvGrpSpPr>
        <p:grpSpPr bwMode="auto">
          <a:xfrm>
            <a:off x="7165975" y="2419350"/>
            <a:ext cx="911225" cy="1570038"/>
            <a:chOff x="4585" y="1683"/>
            <a:chExt cx="405" cy="1317"/>
          </a:xfrm>
        </p:grpSpPr>
        <p:grpSp>
          <p:nvGrpSpPr>
            <p:cNvPr id="133204" name="Group 93"/>
            <p:cNvGrpSpPr>
              <a:grpSpLocks/>
            </p:cNvGrpSpPr>
            <p:nvPr/>
          </p:nvGrpSpPr>
          <p:grpSpPr bwMode="auto">
            <a:xfrm rot="5400000">
              <a:off x="4275" y="2264"/>
              <a:ext cx="1115" cy="314"/>
              <a:chOff x="1776" y="1008"/>
              <a:chExt cx="2256" cy="1008"/>
            </a:xfrm>
          </p:grpSpPr>
          <p:sp>
            <p:nvSpPr>
              <p:cNvPr id="133218" name="Freeform 94"/>
              <p:cNvSpPr>
                <a:spLocks/>
              </p:cNvSpPr>
              <p:nvPr/>
            </p:nvSpPr>
            <p:spPr bwMode="auto">
              <a:xfrm>
                <a:off x="1776" y="1008"/>
                <a:ext cx="1152" cy="1008"/>
              </a:xfrm>
              <a:custGeom>
                <a:avLst/>
                <a:gdLst>
                  <a:gd name="T0" fmla="*/ 0 w 1152"/>
                  <a:gd name="T1" fmla="*/ 1008 h 1008"/>
                  <a:gd name="T2" fmla="*/ 384 w 1152"/>
                  <a:gd name="T3" fmla="*/ 864 h 1008"/>
                  <a:gd name="T4" fmla="*/ 864 w 1152"/>
                  <a:gd name="T5" fmla="*/ 144 h 1008"/>
                  <a:gd name="T6" fmla="*/ 1152 w 1152"/>
                  <a:gd name="T7" fmla="*/ 0 h 10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52"/>
                  <a:gd name="T13" fmla="*/ 0 h 1008"/>
                  <a:gd name="T14" fmla="*/ 1152 w 1152"/>
                  <a:gd name="T15" fmla="*/ 1008 h 10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52" h="1008">
                    <a:moveTo>
                      <a:pt x="0" y="1008"/>
                    </a:moveTo>
                    <a:cubicBezTo>
                      <a:pt x="120" y="1008"/>
                      <a:pt x="240" y="1008"/>
                      <a:pt x="384" y="864"/>
                    </a:cubicBezTo>
                    <a:cubicBezTo>
                      <a:pt x="528" y="720"/>
                      <a:pt x="736" y="288"/>
                      <a:pt x="864" y="144"/>
                    </a:cubicBezTo>
                    <a:cubicBezTo>
                      <a:pt x="992" y="0"/>
                      <a:pt x="1072" y="0"/>
                      <a:pt x="1152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AU"/>
              </a:p>
            </p:txBody>
          </p:sp>
          <p:sp>
            <p:nvSpPr>
              <p:cNvPr id="133219" name="Freeform 95"/>
              <p:cNvSpPr>
                <a:spLocks/>
              </p:cNvSpPr>
              <p:nvPr/>
            </p:nvSpPr>
            <p:spPr bwMode="auto">
              <a:xfrm flipH="1">
                <a:off x="2880" y="1008"/>
                <a:ext cx="1152" cy="1008"/>
              </a:xfrm>
              <a:custGeom>
                <a:avLst/>
                <a:gdLst>
                  <a:gd name="T0" fmla="*/ 0 w 1152"/>
                  <a:gd name="T1" fmla="*/ 1008 h 1008"/>
                  <a:gd name="T2" fmla="*/ 384 w 1152"/>
                  <a:gd name="T3" fmla="*/ 864 h 1008"/>
                  <a:gd name="T4" fmla="*/ 864 w 1152"/>
                  <a:gd name="T5" fmla="*/ 144 h 1008"/>
                  <a:gd name="T6" fmla="*/ 1152 w 1152"/>
                  <a:gd name="T7" fmla="*/ 0 h 10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52"/>
                  <a:gd name="T13" fmla="*/ 0 h 1008"/>
                  <a:gd name="T14" fmla="*/ 1152 w 1152"/>
                  <a:gd name="T15" fmla="*/ 1008 h 10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52" h="1008">
                    <a:moveTo>
                      <a:pt x="0" y="1008"/>
                    </a:moveTo>
                    <a:cubicBezTo>
                      <a:pt x="120" y="1008"/>
                      <a:pt x="240" y="1008"/>
                      <a:pt x="384" y="864"/>
                    </a:cubicBezTo>
                    <a:cubicBezTo>
                      <a:pt x="528" y="720"/>
                      <a:pt x="736" y="288"/>
                      <a:pt x="864" y="144"/>
                    </a:cubicBezTo>
                    <a:cubicBezTo>
                      <a:pt x="992" y="0"/>
                      <a:pt x="1072" y="0"/>
                      <a:pt x="1152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AU"/>
              </a:p>
            </p:txBody>
          </p:sp>
        </p:grpSp>
        <p:grpSp>
          <p:nvGrpSpPr>
            <p:cNvPr id="133205" name="Group 96"/>
            <p:cNvGrpSpPr>
              <a:grpSpLocks/>
            </p:cNvGrpSpPr>
            <p:nvPr/>
          </p:nvGrpSpPr>
          <p:grpSpPr bwMode="auto">
            <a:xfrm>
              <a:off x="4585" y="1683"/>
              <a:ext cx="227" cy="1317"/>
              <a:chOff x="4585" y="1683"/>
              <a:chExt cx="227" cy="1317"/>
            </a:xfrm>
          </p:grpSpPr>
          <p:sp>
            <p:nvSpPr>
              <p:cNvPr id="133206" name="Text Box 97"/>
              <p:cNvSpPr txBox="1">
                <a:spLocks noChangeArrowheads="1"/>
              </p:cNvSpPr>
              <p:nvPr/>
            </p:nvSpPr>
            <p:spPr bwMode="auto">
              <a:xfrm>
                <a:off x="4585" y="2308"/>
                <a:ext cx="13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1800" baseline="0">
                    <a:solidFill>
                      <a:srgbClr val="FF0000"/>
                    </a:solidFill>
                    <a:latin typeface="Arial Narrow" pitchFamily="34" charset="0"/>
                  </a:rPr>
                  <a:t>+</a:t>
                </a:r>
              </a:p>
            </p:txBody>
          </p:sp>
          <p:grpSp>
            <p:nvGrpSpPr>
              <p:cNvPr id="133207" name="Group 98"/>
              <p:cNvGrpSpPr>
                <a:grpSpLocks/>
              </p:cNvGrpSpPr>
              <p:nvPr/>
            </p:nvGrpSpPr>
            <p:grpSpPr bwMode="auto">
              <a:xfrm>
                <a:off x="4585" y="1683"/>
                <a:ext cx="227" cy="1317"/>
                <a:chOff x="4585" y="1683"/>
                <a:chExt cx="227" cy="1317"/>
              </a:xfrm>
            </p:grpSpPr>
            <p:grpSp>
              <p:nvGrpSpPr>
                <p:cNvPr id="133208" name="Group 99"/>
                <p:cNvGrpSpPr>
                  <a:grpSpLocks/>
                </p:cNvGrpSpPr>
                <p:nvPr/>
              </p:nvGrpSpPr>
              <p:grpSpPr bwMode="auto">
                <a:xfrm>
                  <a:off x="4585" y="1683"/>
                  <a:ext cx="227" cy="1317"/>
                  <a:chOff x="4585" y="1683"/>
                  <a:chExt cx="227" cy="1317"/>
                </a:xfrm>
              </p:grpSpPr>
              <p:sp>
                <p:nvSpPr>
                  <p:cNvPr id="133210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85" y="2692"/>
                    <a:ext cx="131" cy="30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1pPr>
                    <a:lvl2pPr marL="742950" indent="-28575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2pPr>
                    <a:lvl3pPr marL="11430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3pPr>
                    <a:lvl4pPr marL="16002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4pPr>
                    <a:lvl5pPr marL="20574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9pPr>
                  </a:lstStyle>
                  <a:p>
                    <a:pPr algn="ctr"/>
                    <a:r>
                      <a:rPr lang="en-US" altLang="en-US" sz="1800" baseline="0">
                        <a:solidFill>
                          <a:srgbClr val="FF0000"/>
                        </a:solidFill>
                        <a:latin typeface="Arial Narrow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133211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85" y="2162"/>
                    <a:ext cx="131" cy="30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1pPr>
                    <a:lvl2pPr marL="742950" indent="-28575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2pPr>
                    <a:lvl3pPr marL="11430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3pPr>
                    <a:lvl4pPr marL="16002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4pPr>
                    <a:lvl5pPr marL="20574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9pPr>
                  </a:lstStyle>
                  <a:p>
                    <a:pPr algn="ctr"/>
                    <a:r>
                      <a:rPr lang="en-US" altLang="en-US" sz="1800" baseline="0">
                        <a:solidFill>
                          <a:srgbClr val="FF0000"/>
                        </a:solidFill>
                        <a:latin typeface="Arial Narrow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133212" name="Text Box 1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85" y="2451"/>
                    <a:ext cx="131" cy="30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1pPr>
                    <a:lvl2pPr marL="742950" indent="-28575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2pPr>
                    <a:lvl3pPr marL="11430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3pPr>
                    <a:lvl4pPr marL="16002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4pPr>
                    <a:lvl5pPr marL="20574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9pPr>
                  </a:lstStyle>
                  <a:p>
                    <a:pPr algn="ctr"/>
                    <a:r>
                      <a:rPr lang="en-US" altLang="en-US" sz="1800" baseline="0">
                        <a:solidFill>
                          <a:srgbClr val="FF0000"/>
                        </a:solidFill>
                        <a:latin typeface="Arial Narrow" pitchFamily="34" charset="0"/>
                      </a:rPr>
                      <a:t>+</a:t>
                    </a:r>
                  </a:p>
                </p:txBody>
              </p:sp>
              <p:grpSp>
                <p:nvGrpSpPr>
                  <p:cNvPr id="133213" name="Group 103"/>
                  <p:cNvGrpSpPr>
                    <a:grpSpLocks/>
                  </p:cNvGrpSpPr>
                  <p:nvPr/>
                </p:nvGrpSpPr>
                <p:grpSpPr bwMode="auto">
                  <a:xfrm>
                    <a:off x="4585" y="1683"/>
                    <a:ext cx="227" cy="499"/>
                    <a:chOff x="4585" y="1683"/>
                    <a:chExt cx="227" cy="499"/>
                  </a:xfrm>
                </p:grpSpPr>
                <p:sp>
                  <p:nvSpPr>
                    <p:cNvPr id="133214" name="Text Box 1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585" y="1875"/>
                      <a:ext cx="131" cy="30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1pPr>
                      <a:lvl2pPr marL="742950" indent="-28575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2pPr>
                      <a:lvl3pPr marL="11430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3pPr>
                      <a:lvl4pPr marL="16002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4pPr>
                      <a:lvl5pPr marL="20574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9pPr>
                    </a:lstStyle>
                    <a:p>
                      <a:pPr algn="ctr"/>
                      <a:r>
                        <a:rPr lang="en-US" altLang="en-US" sz="1800" baseline="0">
                          <a:solidFill>
                            <a:srgbClr val="FF0000"/>
                          </a:solidFill>
                          <a:latin typeface="Arial Narrow" pitchFamily="34" charset="0"/>
                        </a:rPr>
                        <a:t>+</a:t>
                      </a:r>
                    </a:p>
                  </p:txBody>
                </p:sp>
                <p:grpSp>
                  <p:nvGrpSpPr>
                    <p:cNvPr id="133215" name="Group 10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85" y="1683"/>
                      <a:ext cx="227" cy="499"/>
                      <a:chOff x="4585" y="1683"/>
                      <a:chExt cx="227" cy="499"/>
                    </a:xfrm>
                  </p:grpSpPr>
                  <p:sp>
                    <p:nvSpPr>
                      <p:cNvPr id="133216" name="Text Box 10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585" y="1683"/>
                        <a:ext cx="131" cy="3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>
                        <a:lvl1pPr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1pPr>
                        <a:lvl2pPr marL="742950" indent="-28575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2pPr>
                        <a:lvl3pPr marL="1143000" indent="-22860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3pPr>
                        <a:lvl4pPr marL="1600200" indent="-22860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4pPr>
                        <a:lvl5pPr marL="2057400" indent="-22860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9pPr>
                      </a:lstStyle>
                      <a:p>
                        <a:pPr algn="ctr"/>
                        <a:r>
                          <a:rPr lang="en-US" altLang="en-US" sz="1800" baseline="0">
                            <a:solidFill>
                              <a:srgbClr val="FF0000"/>
                            </a:solidFill>
                            <a:latin typeface="Arial Narrow" pitchFamily="34" charset="0"/>
                          </a:rPr>
                          <a:t>+</a:t>
                        </a:r>
                      </a:p>
                    </p:txBody>
                  </p:sp>
                  <p:sp>
                    <p:nvSpPr>
                      <p:cNvPr id="133217" name="Text Box 10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682" y="1875"/>
                        <a:ext cx="130" cy="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>
                        <a:lvl1pPr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1pPr>
                        <a:lvl2pPr marL="742950" indent="-28575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2pPr>
                        <a:lvl3pPr marL="1143000" indent="-22860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3pPr>
                        <a:lvl4pPr marL="1600200" indent="-22860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4pPr>
                        <a:lvl5pPr marL="2057400" indent="-22860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9pPr>
                      </a:lstStyle>
                      <a:p>
                        <a:pPr algn="ctr"/>
                        <a:r>
                          <a:rPr lang="en-US" altLang="en-US" sz="1800" baseline="0">
                            <a:solidFill>
                              <a:srgbClr val="FF0000"/>
                            </a:solidFill>
                            <a:latin typeface="Arial Narrow" pitchFamily="34" charset="0"/>
                          </a:rPr>
                          <a:t>+</a:t>
                        </a:r>
                      </a:p>
                    </p:txBody>
                  </p:sp>
                </p:grpSp>
              </p:grpSp>
            </p:grpSp>
            <p:sp>
              <p:nvSpPr>
                <p:cNvPr id="133209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4682" y="2308"/>
                  <a:ext cx="130" cy="3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1pPr>
                  <a:lvl2pPr marL="742950" indent="-28575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2pPr>
                  <a:lvl3pPr marL="11430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3pPr>
                  <a:lvl4pPr marL="16002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4pPr>
                  <a:lvl5pPr marL="20574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9pPr>
                </a:lstStyle>
                <a:p>
                  <a:pPr algn="ctr"/>
                  <a:r>
                    <a:rPr lang="en-US" altLang="en-US" sz="1800" baseline="0">
                      <a:solidFill>
                        <a:srgbClr val="FF0000"/>
                      </a:solidFill>
                      <a:latin typeface="Arial Narrow" pitchFamily="34" charset="0"/>
                    </a:rPr>
                    <a:t>+</a:t>
                  </a:r>
                </a:p>
              </p:txBody>
            </p:sp>
          </p:grpSp>
        </p:grpSp>
      </p:grpSp>
      <p:grpSp>
        <p:nvGrpSpPr>
          <p:cNvPr id="133161" name="Group 109"/>
          <p:cNvGrpSpPr>
            <a:grpSpLocks/>
          </p:cNvGrpSpPr>
          <p:nvPr/>
        </p:nvGrpSpPr>
        <p:grpSpPr bwMode="auto">
          <a:xfrm>
            <a:off x="4954588" y="3478213"/>
            <a:ext cx="836612" cy="1531937"/>
            <a:chOff x="3090" y="2943"/>
            <a:chExt cx="691" cy="600"/>
          </a:xfrm>
        </p:grpSpPr>
        <p:grpSp>
          <p:nvGrpSpPr>
            <p:cNvPr id="133188" name="Group 110"/>
            <p:cNvGrpSpPr>
              <a:grpSpLocks/>
            </p:cNvGrpSpPr>
            <p:nvPr/>
          </p:nvGrpSpPr>
          <p:grpSpPr bwMode="auto">
            <a:xfrm rot="5400000">
              <a:off x="3229" y="2991"/>
              <a:ext cx="576" cy="528"/>
              <a:chOff x="1776" y="1008"/>
              <a:chExt cx="2256" cy="1008"/>
            </a:xfrm>
          </p:grpSpPr>
          <p:sp>
            <p:nvSpPr>
              <p:cNvPr id="133202" name="Freeform 111"/>
              <p:cNvSpPr>
                <a:spLocks/>
              </p:cNvSpPr>
              <p:nvPr/>
            </p:nvSpPr>
            <p:spPr bwMode="auto">
              <a:xfrm>
                <a:off x="1776" y="1008"/>
                <a:ext cx="1152" cy="1008"/>
              </a:xfrm>
              <a:custGeom>
                <a:avLst/>
                <a:gdLst>
                  <a:gd name="T0" fmla="*/ 0 w 1152"/>
                  <a:gd name="T1" fmla="*/ 1008 h 1008"/>
                  <a:gd name="T2" fmla="*/ 384 w 1152"/>
                  <a:gd name="T3" fmla="*/ 864 h 1008"/>
                  <a:gd name="T4" fmla="*/ 864 w 1152"/>
                  <a:gd name="T5" fmla="*/ 144 h 1008"/>
                  <a:gd name="T6" fmla="*/ 1152 w 1152"/>
                  <a:gd name="T7" fmla="*/ 0 h 10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52"/>
                  <a:gd name="T13" fmla="*/ 0 h 1008"/>
                  <a:gd name="T14" fmla="*/ 1152 w 1152"/>
                  <a:gd name="T15" fmla="*/ 1008 h 10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52" h="1008">
                    <a:moveTo>
                      <a:pt x="0" y="1008"/>
                    </a:moveTo>
                    <a:cubicBezTo>
                      <a:pt x="120" y="1008"/>
                      <a:pt x="240" y="1008"/>
                      <a:pt x="384" y="864"/>
                    </a:cubicBezTo>
                    <a:cubicBezTo>
                      <a:pt x="528" y="720"/>
                      <a:pt x="736" y="288"/>
                      <a:pt x="864" y="144"/>
                    </a:cubicBezTo>
                    <a:cubicBezTo>
                      <a:pt x="992" y="0"/>
                      <a:pt x="1072" y="0"/>
                      <a:pt x="1152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AU"/>
              </a:p>
            </p:txBody>
          </p:sp>
          <p:sp>
            <p:nvSpPr>
              <p:cNvPr id="133203" name="Freeform 112"/>
              <p:cNvSpPr>
                <a:spLocks/>
              </p:cNvSpPr>
              <p:nvPr/>
            </p:nvSpPr>
            <p:spPr bwMode="auto">
              <a:xfrm flipH="1">
                <a:off x="2880" y="1008"/>
                <a:ext cx="1152" cy="1008"/>
              </a:xfrm>
              <a:custGeom>
                <a:avLst/>
                <a:gdLst>
                  <a:gd name="T0" fmla="*/ 0 w 1152"/>
                  <a:gd name="T1" fmla="*/ 1008 h 1008"/>
                  <a:gd name="T2" fmla="*/ 384 w 1152"/>
                  <a:gd name="T3" fmla="*/ 864 h 1008"/>
                  <a:gd name="T4" fmla="*/ 864 w 1152"/>
                  <a:gd name="T5" fmla="*/ 144 h 1008"/>
                  <a:gd name="T6" fmla="*/ 1152 w 1152"/>
                  <a:gd name="T7" fmla="*/ 0 h 10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52"/>
                  <a:gd name="T13" fmla="*/ 0 h 1008"/>
                  <a:gd name="T14" fmla="*/ 1152 w 1152"/>
                  <a:gd name="T15" fmla="*/ 1008 h 10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52" h="1008">
                    <a:moveTo>
                      <a:pt x="0" y="1008"/>
                    </a:moveTo>
                    <a:cubicBezTo>
                      <a:pt x="120" y="1008"/>
                      <a:pt x="240" y="1008"/>
                      <a:pt x="384" y="864"/>
                    </a:cubicBezTo>
                    <a:cubicBezTo>
                      <a:pt x="528" y="720"/>
                      <a:pt x="736" y="288"/>
                      <a:pt x="864" y="144"/>
                    </a:cubicBezTo>
                    <a:cubicBezTo>
                      <a:pt x="992" y="0"/>
                      <a:pt x="1072" y="0"/>
                      <a:pt x="1152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AU"/>
              </a:p>
            </p:txBody>
          </p:sp>
        </p:grpSp>
        <p:grpSp>
          <p:nvGrpSpPr>
            <p:cNvPr id="133189" name="Group 113"/>
            <p:cNvGrpSpPr>
              <a:grpSpLocks/>
            </p:cNvGrpSpPr>
            <p:nvPr/>
          </p:nvGrpSpPr>
          <p:grpSpPr bwMode="auto">
            <a:xfrm>
              <a:off x="3090" y="2943"/>
              <a:ext cx="347" cy="556"/>
              <a:chOff x="3090" y="2934"/>
              <a:chExt cx="347" cy="478"/>
            </a:xfrm>
          </p:grpSpPr>
          <p:grpSp>
            <p:nvGrpSpPr>
              <p:cNvPr id="133190" name="Group 114"/>
              <p:cNvGrpSpPr>
                <a:grpSpLocks/>
              </p:cNvGrpSpPr>
              <p:nvPr/>
            </p:nvGrpSpPr>
            <p:grpSpPr bwMode="auto">
              <a:xfrm>
                <a:off x="3090" y="2934"/>
                <a:ext cx="347" cy="478"/>
                <a:chOff x="3090" y="2934"/>
                <a:chExt cx="347" cy="478"/>
              </a:xfrm>
            </p:grpSpPr>
            <p:grpSp>
              <p:nvGrpSpPr>
                <p:cNvPr id="133192" name="Group 115"/>
                <p:cNvGrpSpPr>
                  <a:grpSpLocks/>
                </p:cNvGrpSpPr>
                <p:nvPr/>
              </p:nvGrpSpPr>
              <p:grpSpPr bwMode="auto">
                <a:xfrm>
                  <a:off x="3129" y="2934"/>
                  <a:ext cx="308" cy="478"/>
                  <a:chOff x="3094" y="2973"/>
                  <a:chExt cx="308" cy="478"/>
                </a:xfrm>
              </p:grpSpPr>
              <p:grpSp>
                <p:nvGrpSpPr>
                  <p:cNvPr id="133194" name="Group 116"/>
                  <p:cNvGrpSpPr>
                    <a:grpSpLocks/>
                  </p:cNvGrpSpPr>
                  <p:nvPr/>
                </p:nvGrpSpPr>
                <p:grpSpPr bwMode="auto">
                  <a:xfrm>
                    <a:off x="3094" y="3028"/>
                    <a:ext cx="308" cy="423"/>
                    <a:chOff x="3094" y="3054"/>
                    <a:chExt cx="308" cy="423"/>
                  </a:xfrm>
                </p:grpSpPr>
                <p:sp>
                  <p:nvSpPr>
                    <p:cNvPr id="133196" name="Text Box 1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94" y="3354"/>
                      <a:ext cx="243" cy="12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1pPr>
                      <a:lvl2pPr marL="742950" indent="-28575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2pPr>
                      <a:lvl3pPr marL="11430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3pPr>
                      <a:lvl4pPr marL="16002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4pPr>
                      <a:lvl5pPr marL="2057400" indent="-228600"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aseline="-25000">
                          <a:solidFill>
                            <a:schemeClr val="tx1"/>
                          </a:solidFill>
                          <a:latin typeface="Times" pitchFamily="2" charset="0"/>
                          <a:ea typeface="MS PGothic" pitchFamily="34" charset="-128"/>
                        </a:defRPr>
                      </a:lvl9pPr>
                    </a:lstStyle>
                    <a:p>
                      <a:pPr algn="ctr"/>
                      <a:r>
                        <a:rPr lang="en-US" altLang="en-US" sz="1800" baseline="0">
                          <a:solidFill>
                            <a:srgbClr val="FF0000"/>
                          </a:solidFill>
                          <a:latin typeface="Arial Narrow" pitchFamily="34" charset="0"/>
                        </a:rPr>
                        <a:t>+</a:t>
                      </a:r>
                    </a:p>
                  </p:txBody>
                </p:sp>
                <p:grpSp>
                  <p:nvGrpSpPr>
                    <p:cNvPr id="133197" name="Group 1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94" y="3054"/>
                      <a:ext cx="308" cy="328"/>
                      <a:chOff x="3094" y="3054"/>
                      <a:chExt cx="308" cy="328"/>
                    </a:xfrm>
                  </p:grpSpPr>
                  <p:grpSp>
                    <p:nvGrpSpPr>
                      <p:cNvPr id="133198" name="Group 11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94" y="3054"/>
                        <a:ext cx="308" cy="245"/>
                        <a:chOff x="3094" y="3054"/>
                        <a:chExt cx="308" cy="245"/>
                      </a:xfrm>
                    </p:grpSpPr>
                    <p:sp>
                      <p:nvSpPr>
                        <p:cNvPr id="133200" name="Text Box 120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94" y="3054"/>
                          <a:ext cx="243" cy="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 anchor="ctr">
                          <a:spAutoFit/>
                        </a:bodyPr>
                        <a:lstStyle>
                          <a:lvl1pPr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1pPr>
                          <a:lvl2pPr marL="742950" indent="-285750"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2pPr>
                          <a:lvl3pPr marL="1143000" indent="-228600"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3pPr>
                          <a:lvl4pPr marL="1600200" indent="-228600"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4pPr>
                          <a:lvl5pPr marL="2057400" indent="-228600"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en-US" sz="1800" baseline="0">
                              <a:solidFill>
                                <a:srgbClr val="FF0000"/>
                              </a:solidFill>
                              <a:latin typeface="Arial Narrow" pitchFamily="34" charset="0"/>
                            </a:rPr>
                            <a:t>+</a:t>
                          </a:r>
                        </a:p>
                      </p:txBody>
                    </p:sp>
                    <p:sp>
                      <p:nvSpPr>
                        <p:cNvPr id="133201" name="Text Box 12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160" y="3176"/>
                          <a:ext cx="242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 anchor="ctr">
                          <a:spAutoFit/>
                        </a:bodyPr>
                        <a:lstStyle>
                          <a:lvl1pPr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1pPr>
                          <a:lvl2pPr marL="742950" indent="-285750"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2pPr>
                          <a:lvl3pPr marL="1143000" indent="-228600"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3pPr>
                          <a:lvl4pPr marL="1600200" indent="-228600"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4pPr>
                          <a:lvl5pPr marL="2057400" indent="-228600"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aseline="-250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MS PGothic" pitchFamily="34" charset="-128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en-US" sz="1800" baseline="0">
                              <a:solidFill>
                                <a:srgbClr val="FF0000"/>
                              </a:solidFill>
                              <a:latin typeface="Arial Narrow" pitchFamily="34" charset="0"/>
                            </a:rPr>
                            <a:t>+</a:t>
                          </a:r>
                        </a:p>
                      </p:txBody>
                    </p:sp>
                  </p:grpSp>
                  <p:sp>
                    <p:nvSpPr>
                      <p:cNvPr id="133199" name="Text Box 12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151" y="3259"/>
                        <a:ext cx="242" cy="1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>
                        <a:lvl1pPr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1pPr>
                        <a:lvl2pPr marL="742950" indent="-28575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2pPr>
                        <a:lvl3pPr marL="1143000" indent="-22860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3pPr>
                        <a:lvl4pPr marL="1600200" indent="-22860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4pPr>
                        <a:lvl5pPr marL="2057400" indent="-228600"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aseline="-25000">
                            <a:solidFill>
                              <a:schemeClr val="tx1"/>
                            </a:solidFill>
                            <a:latin typeface="Times" pitchFamily="2" charset="0"/>
                            <a:ea typeface="MS PGothic" pitchFamily="34" charset="-128"/>
                          </a:defRPr>
                        </a:lvl9pPr>
                      </a:lstStyle>
                      <a:p>
                        <a:pPr algn="ctr"/>
                        <a:r>
                          <a:rPr lang="en-US" altLang="en-US" sz="1800" baseline="0">
                            <a:solidFill>
                              <a:srgbClr val="FF0000"/>
                            </a:solidFill>
                            <a:latin typeface="Arial Narrow" pitchFamily="34" charset="0"/>
                          </a:rPr>
                          <a:t>+</a:t>
                        </a:r>
                      </a:p>
                    </p:txBody>
                  </p:sp>
                </p:grpSp>
              </p:grpSp>
              <p:sp>
                <p:nvSpPr>
                  <p:cNvPr id="133195" name="Text Box 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94" y="2973"/>
                    <a:ext cx="243" cy="12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1pPr>
                    <a:lvl2pPr marL="742950" indent="-28575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2pPr>
                    <a:lvl3pPr marL="11430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3pPr>
                    <a:lvl4pPr marL="16002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4pPr>
                    <a:lvl5pPr marL="2057400" indent="-228600"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aseline="-25000">
                        <a:solidFill>
                          <a:schemeClr val="tx1"/>
                        </a:solidFill>
                        <a:latin typeface="Times" pitchFamily="2" charset="0"/>
                        <a:ea typeface="MS PGothic" pitchFamily="34" charset="-128"/>
                      </a:defRPr>
                    </a:lvl9pPr>
                  </a:lstStyle>
                  <a:p>
                    <a:pPr algn="ctr"/>
                    <a:r>
                      <a:rPr lang="en-US" altLang="en-US" sz="1800" baseline="0">
                        <a:solidFill>
                          <a:srgbClr val="FF0000"/>
                        </a:solidFill>
                        <a:latin typeface="Arial Narrow" pitchFamily="34" charset="0"/>
                      </a:rPr>
                      <a:t>+</a:t>
                    </a:r>
                  </a:p>
                </p:txBody>
              </p:sp>
            </p:grpSp>
            <p:sp>
              <p:nvSpPr>
                <p:cNvPr id="133193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3090" y="3258"/>
                  <a:ext cx="243" cy="1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1pPr>
                  <a:lvl2pPr marL="742950" indent="-28575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2pPr>
                  <a:lvl3pPr marL="11430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3pPr>
                  <a:lvl4pPr marL="16002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4pPr>
                  <a:lvl5pPr marL="2057400" indent="-228600"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Times" pitchFamily="2" charset="0"/>
                      <a:ea typeface="MS PGothic" pitchFamily="34" charset="-128"/>
                    </a:defRPr>
                  </a:lvl9pPr>
                </a:lstStyle>
                <a:p>
                  <a:pPr algn="ctr"/>
                  <a:r>
                    <a:rPr lang="en-US" altLang="en-US" sz="1800" baseline="0">
                      <a:solidFill>
                        <a:srgbClr val="FF0000"/>
                      </a:solidFill>
                      <a:latin typeface="Arial Narrow" pitchFamily="34" charset="0"/>
                    </a:rPr>
                    <a:t>+</a:t>
                  </a:r>
                </a:p>
              </p:txBody>
            </p:sp>
          </p:grpSp>
          <p:sp>
            <p:nvSpPr>
              <p:cNvPr id="133191" name="Text Box 125"/>
              <p:cNvSpPr txBox="1">
                <a:spLocks noChangeArrowheads="1"/>
              </p:cNvSpPr>
              <p:nvPr/>
            </p:nvSpPr>
            <p:spPr bwMode="auto">
              <a:xfrm>
                <a:off x="3093" y="3165"/>
                <a:ext cx="242" cy="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pitchFamily="2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1800" baseline="0">
                    <a:solidFill>
                      <a:srgbClr val="FF0000"/>
                    </a:solidFill>
                    <a:latin typeface="Arial Narrow" pitchFamily="34" charset="0"/>
                  </a:rPr>
                  <a:t>+</a:t>
                </a:r>
              </a:p>
            </p:txBody>
          </p:sp>
        </p:grpSp>
      </p:grpSp>
      <p:sp>
        <p:nvSpPr>
          <p:cNvPr id="133162" name="Text Box 126"/>
          <p:cNvSpPr txBox="1">
            <a:spLocks noChangeArrowheads="1"/>
          </p:cNvSpPr>
          <p:nvPr/>
        </p:nvSpPr>
        <p:spPr bwMode="auto">
          <a:xfrm>
            <a:off x="1042988" y="5084763"/>
            <a:ext cx="3203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2000" baseline="0">
                <a:latin typeface="Arial Narrow" pitchFamily="34" charset="0"/>
              </a:rPr>
              <a:t>As far as the even spread, this is</a:t>
            </a:r>
          </a:p>
          <a:p>
            <a:r>
              <a:rPr lang="en-US" altLang="en-US" sz="2000" baseline="0">
                <a:latin typeface="Arial Narrow" pitchFamily="34" charset="0"/>
              </a:rPr>
              <a:t>a much better situation.</a:t>
            </a:r>
          </a:p>
        </p:txBody>
      </p:sp>
      <p:grpSp>
        <p:nvGrpSpPr>
          <p:cNvPr id="133163" name="Group 128"/>
          <p:cNvGrpSpPr>
            <a:grpSpLocks/>
          </p:cNvGrpSpPr>
          <p:nvPr/>
        </p:nvGrpSpPr>
        <p:grpSpPr bwMode="auto">
          <a:xfrm>
            <a:off x="1447800" y="3348038"/>
            <a:ext cx="152400" cy="685800"/>
            <a:chOff x="864" y="2688"/>
            <a:chExt cx="144" cy="240"/>
          </a:xfrm>
        </p:grpSpPr>
        <p:sp>
          <p:nvSpPr>
            <p:cNvPr id="133185" name="Line 129"/>
            <p:cNvSpPr>
              <a:spLocks noChangeShapeType="1"/>
            </p:cNvSpPr>
            <p:nvPr/>
          </p:nvSpPr>
          <p:spPr bwMode="auto">
            <a:xfrm>
              <a:off x="936" y="2688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33186" name="Line 130"/>
            <p:cNvSpPr>
              <a:spLocks noChangeShapeType="1"/>
            </p:cNvSpPr>
            <p:nvPr/>
          </p:nvSpPr>
          <p:spPr bwMode="auto">
            <a:xfrm>
              <a:off x="864" y="268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33187" name="Line 131"/>
            <p:cNvSpPr>
              <a:spLocks noChangeShapeType="1"/>
            </p:cNvSpPr>
            <p:nvPr/>
          </p:nvSpPr>
          <p:spPr bwMode="auto">
            <a:xfrm>
              <a:off x="864" y="292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133164" name="Group 132"/>
          <p:cNvGrpSpPr>
            <a:grpSpLocks/>
          </p:cNvGrpSpPr>
          <p:nvPr/>
        </p:nvGrpSpPr>
        <p:grpSpPr bwMode="auto">
          <a:xfrm>
            <a:off x="1981200" y="3043238"/>
            <a:ext cx="254000" cy="1143000"/>
            <a:chOff x="864" y="2688"/>
            <a:chExt cx="144" cy="240"/>
          </a:xfrm>
        </p:grpSpPr>
        <p:sp>
          <p:nvSpPr>
            <p:cNvPr id="133182" name="Line 133"/>
            <p:cNvSpPr>
              <a:spLocks noChangeShapeType="1"/>
            </p:cNvSpPr>
            <p:nvPr/>
          </p:nvSpPr>
          <p:spPr bwMode="auto">
            <a:xfrm>
              <a:off x="936" y="2688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33183" name="Line 134"/>
            <p:cNvSpPr>
              <a:spLocks noChangeShapeType="1"/>
            </p:cNvSpPr>
            <p:nvPr/>
          </p:nvSpPr>
          <p:spPr bwMode="auto">
            <a:xfrm>
              <a:off x="864" y="268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33184" name="Line 135"/>
            <p:cNvSpPr>
              <a:spLocks noChangeShapeType="1"/>
            </p:cNvSpPr>
            <p:nvPr/>
          </p:nvSpPr>
          <p:spPr bwMode="auto">
            <a:xfrm>
              <a:off x="864" y="292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133165" name="Group 136"/>
          <p:cNvGrpSpPr>
            <a:grpSpLocks/>
          </p:cNvGrpSpPr>
          <p:nvPr/>
        </p:nvGrpSpPr>
        <p:grpSpPr bwMode="auto">
          <a:xfrm>
            <a:off x="3276600" y="2890838"/>
            <a:ext cx="214313" cy="1447800"/>
            <a:chOff x="864" y="2688"/>
            <a:chExt cx="144" cy="240"/>
          </a:xfrm>
        </p:grpSpPr>
        <p:sp>
          <p:nvSpPr>
            <p:cNvPr id="133179" name="Line 137"/>
            <p:cNvSpPr>
              <a:spLocks noChangeShapeType="1"/>
            </p:cNvSpPr>
            <p:nvPr/>
          </p:nvSpPr>
          <p:spPr bwMode="auto">
            <a:xfrm>
              <a:off x="936" y="2688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33180" name="Line 138"/>
            <p:cNvSpPr>
              <a:spLocks noChangeShapeType="1"/>
            </p:cNvSpPr>
            <p:nvPr/>
          </p:nvSpPr>
          <p:spPr bwMode="auto">
            <a:xfrm>
              <a:off x="864" y="268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33181" name="Line 139"/>
            <p:cNvSpPr>
              <a:spLocks noChangeShapeType="1"/>
            </p:cNvSpPr>
            <p:nvPr/>
          </p:nvSpPr>
          <p:spPr bwMode="auto">
            <a:xfrm>
              <a:off x="864" y="292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133166" name="Group 140"/>
          <p:cNvGrpSpPr>
            <a:grpSpLocks/>
          </p:cNvGrpSpPr>
          <p:nvPr/>
        </p:nvGrpSpPr>
        <p:grpSpPr bwMode="auto">
          <a:xfrm>
            <a:off x="2438400" y="2814638"/>
            <a:ext cx="228600" cy="1447800"/>
            <a:chOff x="864" y="2688"/>
            <a:chExt cx="144" cy="240"/>
          </a:xfrm>
        </p:grpSpPr>
        <p:sp>
          <p:nvSpPr>
            <p:cNvPr id="133176" name="Line 141"/>
            <p:cNvSpPr>
              <a:spLocks noChangeShapeType="1"/>
            </p:cNvSpPr>
            <p:nvPr/>
          </p:nvSpPr>
          <p:spPr bwMode="auto">
            <a:xfrm>
              <a:off x="936" y="2688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33177" name="Line 142"/>
            <p:cNvSpPr>
              <a:spLocks noChangeShapeType="1"/>
            </p:cNvSpPr>
            <p:nvPr/>
          </p:nvSpPr>
          <p:spPr bwMode="auto">
            <a:xfrm>
              <a:off x="864" y="268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33178" name="Line 143"/>
            <p:cNvSpPr>
              <a:spLocks noChangeShapeType="1"/>
            </p:cNvSpPr>
            <p:nvPr/>
          </p:nvSpPr>
          <p:spPr bwMode="auto">
            <a:xfrm>
              <a:off x="864" y="292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133167" name="Group 144"/>
          <p:cNvGrpSpPr>
            <a:grpSpLocks/>
          </p:cNvGrpSpPr>
          <p:nvPr/>
        </p:nvGrpSpPr>
        <p:grpSpPr bwMode="auto">
          <a:xfrm>
            <a:off x="2874963" y="3313113"/>
            <a:ext cx="277812" cy="1309687"/>
            <a:chOff x="864" y="2688"/>
            <a:chExt cx="144" cy="240"/>
          </a:xfrm>
        </p:grpSpPr>
        <p:sp>
          <p:nvSpPr>
            <p:cNvPr id="133173" name="Line 145"/>
            <p:cNvSpPr>
              <a:spLocks noChangeShapeType="1"/>
            </p:cNvSpPr>
            <p:nvPr/>
          </p:nvSpPr>
          <p:spPr bwMode="auto">
            <a:xfrm>
              <a:off x="936" y="2688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33174" name="Line 146"/>
            <p:cNvSpPr>
              <a:spLocks noChangeShapeType="1"/>
            </p:cNvSpPr>
            <p:nvPr/>
          </p:nvSpPr>
          <p:spPr bwMode="auto">
            <a:xfrm>
              <a:off x="864" y="268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33175" name="Line 147"/>
            <p:cNvSpPr>
              <a:spLocks noChangeShapeType="1"/>
            </p:cNvSpPr>
            <p:nvPr/>
          </p:nvSpPr>
          <p:spPr bwMode="auto">
            <a:xfrm>
              <a:off x="864" y="292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133168" name="Group 148"/>
          <p:cNvGrpSpPr>
            <a:grpSpLocks/>
          </p:cNvGrpSpPr>
          <p:nvPr/>
        </p:nvGrpSpPr>
        <p:grpSpPr bwMode="auto">
          <a:xfrm>
            <a:off x="3810000" y="2849563"/>
            <a:ext cx="228600" cy="1447800"/>
            <a:chOff x="864" y="2688"/>
            <a:chExt cx="144" cy="240"/>
          </a:xfrm>
        </p:grpSpPr>
        <p:sp>
          <p:nvSpPr>
            <p:cNvPr id="133170" name="Line 149"/>
            <p:cNvSpPr>
              <a:spLocks noChangeShapeType="1"/>
            </p:cNvSpPr>
            <p:nvPr/>
          </p:nvSpPr>
          <p:spPr bwMode="auto">
            <a:xfrm>
              <a:off x="936" y="2688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33171" name="Line 150"/>
            <p:cNvSpPr>
              <a:spLocks noChangeShapeType="1"/>
            </p:cNvSpPr>
            <p:nvPr/>
          </p:nvSpPr>
          <p:spPr bwMode="auto">
            <a:xfrm>
              <a:off x="864" y="268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33172" name="Line 151"/>
            <p:cNvSpPr>
              <a:spLocks noChangeShapeType="1"/>
            </p:cNvSpPr>
            <p:nvPr/>
          </p:nvSpPr>
          <p:spPr bwMode="auto">
            <a:xfrm>
              <a:off x="864" y="292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154" name="Rectangle 127"/>
          <p:cNvSpPr txBox="1">
            <a:spLocks noChangeArrowheads="1"/>
          </p:cNvSpPr>
          <p:nvPr/>
        </p:nvSpPr>
        <p:spPr bwMode="auto">
          <a:xfrm>
            <a:off x="4356100" y="5084763"/>
            <a:ext cx="4572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sz="2000" kern="0" baseline="0" dirty="0">
                <a:latin typeface="Arial Narrow" pitchFamily="34" charset="0"/>
                <a:ea typeface="+mn-ea"/>
              </a:rPr>
              <a:t>We can diagnose </a:t>
            </a:r>
            <a:r>
              <a:rPr lang="en-US" sz="2000" kern="0" baseline="0" dirty="0" err="1">
                <a:latin typeface="Arial Narrow" pitchFamily="34" charset="0"/>
                <a:ea typeface="+mn-ea"/>
              </a:rPr>
              <a:t>heteroscedasticity</a:t>
            </a:r>
            <a:r>
              <a:rPr lang="en-US" sz="2000" kern="0" baseline="0" dirty="0">
                <a:latin typeface="Arial Narrow" pitchFamily="34" charset="0"/>
                <a:ea typeface="+mn-ea"/>
              </a:rPr>
              <a:t> by plotting the residual against the predicted values of Y.</a:t>
            </a:r>
          </a:p>
        </p:txBody>
      </p:sp>
      <p:sp>
        <p:nvSpPr>
          <p:cNvPr id="155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85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517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68313" y="1052513"/>
                <a:ext cx="8333581" cy="3754437"/>
              </a:xfrm>
            </p:spPr>
            <p:txBody>
              <a:bodyPr/>
              <a:lstStyle/>
              <a:p>
                <a:pPr marL="0" indent="0" algn="just">
                  <a:buFontTx/>
                  <a:buNone/>
                </a:pPr>
                <a:r>
                  <a:rPr lang="en-US" altLang="en-US" sz="2400" dirty="0">
                    <a:latin typeface="Trebuchet MS" panose="020B0603020202020204" pitchFamily="34" charset="0"/>
                  </a:rPr>
                  <a:t>If the variance of the error variable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en-US" sz="2400" i="1" smtClean="0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sub>
                        </m:sSub>
                      </m:e>
                      <m:sup>
                        <m:r>
                          <a:rPr lang="en-AU" alt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Trebuchet MS" panose="020B0603020202020204" pitchFamily="34" charset="0"/>
                  </a:rPr>
                  <a:t>) is not constant, then we have ‘</a:t>
                </a:r>
                <a:r>
                  <a:rPr lang="en-US" altLang="ja-JP" sz="2400" b="1" i="1" dirty="0" err="1">
                    <a:latin typeface="Trebuchet MS" panose="020B0603020202020204" pitchFamily="34" charset="0"/>
                  </a:rPr>
                  <a:t>heteroscedasticity</a:t>
                </a:r>
                <a:r>
                  <a:rPr lang="en-US" altLang="en-US" sz="2400" dirty="0">
                    <a:latin typeface="Trebuchet MS" panose="020B0603020202020204" pitchFamily="34" charset="0"/>
                  </a:rPr>
                  <a:t>’</a:t>
                </a:r>
                <a:r>
                  <a:rPr lang="en-US" altLang="ja-JP" sz="2400" dirty="0">
                    <a:latin typeface="Trebuchet MS" panose="020B0603020202020204" pitchFamily="34" charset="0"/>
                  </a:rPr>
                  <a:t>. Here is the plot of the residual against the predicted value of </a:t>
                </a:r>
                <a:r>
                  <a:rPr lang="en-US" altLang="ja-JP" sz="2400" b="1" dirty="0">
                    <a:latin typeface="Trebuchet MS" panose="020B0603020202020204" pitchFamily="34" charset="0"/>
                  </a:rPr>
                  <a:t>y</a:t>
                </a:r>
                <a:r>
                  <a:rPr lang="en-US" altLang="ja-JP" sz="2400" dirty="0">
                    <a:latin typeface="Trebuchet MS" panose="020B0603020202020204" pitchFamily="34" charset="0"/>
                  </a:rPr>
                  <a:t> for Example 3.</a:t>
                </a:r>
                <a:endParaRPr lang="en-US" altLang="en-US" sz="2400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35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513"/>
                <a:ext cx="8333581" cy="3754437"/>
              </a:xfrm>
              <a:blipFill rotWithShape="1">
                <a:blip r:embed="rId3" cstate="print"/>
                <a:stretch>
                  <a:fillRect l="-1170" t="-1299" r="-10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772400" cy="51752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altLang="en-US" sz="3200" cap="none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Heteroscedasticity…</a:t>
            </a:r>
          </a:p>
        </p:txBody>
      </p:sp>
      <p:pic>
        <p:nvPicPr>
          <p:cNvPr id="135173" name="Picture 5" descr="HetroPlot.tiff                                                 001623CDPowerBook HD                   BB7549B6: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5716587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5535613" y="4752975"/>
            <a:ext cx="3429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just"/>
            <a:r>
              <a:rPr lang="en-US" altLang="en-US" sz="1800" baseline="0">
                <a:solidFill>
                  <a:srgbClr val="800080"/>
                </a:solidFill>
                <a:latin typeface="Tahoma" pitchFamily="34" charset="0"/>
              </a:rPr>
              <a:t>There doesn’t appear to be a change in the </a:t>
            </a:r>
            <a:r>
              <a:rPr lang="en-US" altLang="en-US" sz="1800" b="1" i="1" baseline="0">
                <a:solidFill>
                  <a:srgbClr val="800080"/>
                </a:solidFill>
                <a:latin typeface="Tahoma" pitchFamily="34" charset="0"/>
              </a:rPr>
              <a:t>spread</a:t>
            </a:r>
            <a:r>
              <a:rPr lang="en-US" altLang="en-US" sz="1800" baseline="0">
                <a:solidFill>
                  <a:srgbClr val="800080"/>
                </a:solidFill>
                <a:latin typeface="Tahoma" pitchFamily="34" charset="0"/>
              </a:rPr>
              <a:t> of the plotted points, therefore no </a:t>
            </a:r>
            <a:r>
              <a:rPr lang="en-US" altLang="en-US" sz="1800" b="1" i="1" baseline="0">
                <a:solidFill>
                  <a:srgbClr val="800080"/>
                </a:solidFill>
                <a:latin typeface="Tahoma" pitchFamily="34" charset="0"/>
              </a:rPr>
              <a:t>heteroscedasticity</a:t>
            </a:r>
            <a:endParaRPr lang="en-US" altLang="en-US" baseline="0"/>
          </a:p>
        </p:txBody>
      </p:sp>
      <p:sp>
        <p:nvSpPr>
          <p:cNvPr id="135175" name="Rectangle 7"/>
          <p:cNvSpPr>
            <a:spLocks noChangeArrowheads="1"/>
          </p:cNvSpPr>
          <p:nvPr/>
        </p:nvSpPr>
        <p:spPr bwMode="auto">
          <a:xfrm>
            <a:off x="7885113" y="5430838"/>
            <a:ext cx="463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2800">
                <a:solidFill>
                  <a:srgbClr val="008000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86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134350" cy="661987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Non-independence of the error variable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8280400" cy="4114800"/>
          </a:xfrm>
        </p:spPr>
        <p:txBody>
          <a:bodyPr/>
          <a:lstStyle/>
          <a:p>
            <a:pPr marL="0" indent="0" algn="just">
              <a:buFontTx/>
              <a:buNone/>
              <a:defRPr/>
            </a:pPr>
            <a:r>
              <a:rPr lang="en-US" sz="2400" dirty="0">
                <a:latin typeface="Trebuchet MS" panose="020B0603020202020204" pitchFamily="34" charset="0"/>
                <a:ea typeface="+mn-ea"/>
                <a:cs typeface="+mn-cs"/>
              </a:rPr>
              <a:t>If we were to observe the auction price of cars every week for, say, a year, that would constitute </a:t>
            </a:r>
            <a:r>
              <a:rPr lang="en-US" sz="2400" b="1" i="1" dirty="0">
                <a:latin typeface="Trebuchet MS" panose="020B0603020202020204" pitchFamily="34" charset="0"/>
                <a:ea typeface="+mn-ea"/>
                <a:cs typeface="+mn-cs"/>
              </a:rPr>
              <a:t>a time series</a:t>
            </a:r>
            <a:r>
              <a:rPr lang="en-US" sz="2400" dirty="0">
                <a:latin typeface="Trebuchet MS" panose="020B0603020202020204" pitchFamily="34" charset="0"/>
                <a:ea typeface="+mn-ea"/>
                <a:cs typeface="+mn-cs"/>
              </a:rPr>
              <a:t>.</a:t>
            </a: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en-US" sz="2400" dirty="0">
              <a:latin typeface="Trebuchet MS" panose="020B0603020202020204" pitchFamily="34" charset="0"/>
              <a:ea typeface="+mn-ea"/>
              <a:cs typeface="+mn-cs"/>
            </a:endParaRPr>
          </a:p>
          <a:p>
            <a:pPr marL="0" indent="0" algn="just">
              <a:spcBef>
                <a:spcPts val="0"/>
              </a:spcBef>
              <a:buFontTx/>
              <a:buNone/>
              <a:defRPr/>
            </a:pPr>
            <a:r>
              <a:rPr lang="en-US" sz="2400" dirty="0">
                <a:latin typeface="Trebuchet MS" panose="020B0603020202020204" pitchFamily="34" charset="0"/>
                <a:ea typeface="+mn-ea"/>
                <a:cs typeface="+mn-cs"/>
              </a:rPr>
              <a:t>When the data are time series, the errors often are </a:t>
            </a:r>
            <a:r>
              <a:rPr lang="en-US" sz="2400" b="1" i="1" dirty="0">
                <a:latin typeface="Trebuchet MS" panose="020B0603020202020204" pitchFamily="34" charset="0"/>
                <a:ea typeface="+mn-ea"/>
                <a:cs typeface="+mn-cs"/>
              </a:rPr>
              <a:t>correlated</a:t>
            </a:r>
            <a:r>
              <a:rPr lang="en-US" sz="2400" dirty="0">
                <a:latin typeface="Trebuchet MS" panose="020B0603020202020204" pitchFamily="34" charset="0"/>
                <a:ea typeface="+mn-ea"/>
                <a:cs typeface="+mn-cs"/>
              </a:rPr>
              <a:t>. Error terms that are correlated over time are said to be </a:t>
            </a:r>
            <a:r>
              <a:rPr lang="en-US" sz="2400" b="1" i="1" dirty="0" err="1">
                <a:latin typeface="Trebuchet MS" panose="020B0603020202020204" pitchFamily="34" charset="0"/>
                <a:ea typeface="+mn-ea"/>
                <a:cs typeface="+mn-cs"/>
              </a:rPr>
              <a:t>autocorrelated</a:t>
            </a:r>
            <a:r>
              <a:rPr lang="en-US" sz="2400" dirty="0">
                <a:latin typeface="Trebuchet MS" panose="020B0603020202020204" pitchFamily="34" charset="0"/>
                <a:ea typeface="+mn-ea"/>
                <a:cs typeface="+mn-cs"/>
              </a:rPr>
              <a:t> or </a:t>
            </a:r>
            <a:r>
              <a:rPr lang="en-US" sz="2400" b="1" i="1" dirty="0">
                <a:latin typeface="Trebuchet MS" panose="020B0603020202020204" pitchFamily="34" charset="0"/>
                <a:ea typeface="+mn-ea"/>
                <a:cs typeface="+mn-cs"/>
              </a:rPr>
              <a:t>serially correlated</a:t>
            </a:r>
            <a:r>
              <a:rPr lang="en-US" sz="2400" dirty="0">
                <a:latin typeface="Trebuchet MS" panose="020B0603020202020204" pitchFamily="34" charset="0"/>
                <a:ea typeface="+mn-ea"/>
                <a:cs typeface="+mn-cs"/>
              </a:rPr>
              <a:t>.</a:t>
            </a: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en-US" sz="2400" dirty="0">
              <a:latin typeface="Trebuchet MS" panose="020B0603020202020204" pitchFamily="34" charset="0"/>
              <a:ea typeface="+mn-ea"/>
              <a:cs typeface="+mn-cs"/>
            </a:endParaRPr>
          </a:p>
          <a:p>
            <a:pPr marL="0" indent="0" algn="just">
              <a:spcBef>
                <a:spcPts val="0"/>
              </a:spcBef>
              <a:buFontTx/>
              <a:buNone/>
              <a:defRPr/>
            </a:pPr>
            <a:r>
              <a:rPr lang="en-US" sz="2400" dirty="0">
                <a:latin typeface="Trebuchet MS" panose="020B0603020202020204" pitchFamily="34" charset="0"/>
                <a:ea typeface="+mn-ea"/>
                <a:cs typeface="+mn-cs"/>
              </a:rPr>
              <a:t>We can often detect autocorrelation by </a:t>
            </a:r>
            <a:r>
              <a:rPr lang="en-US" sz="2400" b="1" i="1" dirty="0">
                <a:solidFill>
                  <a:srgbClr val="FF0000"/>
                </a:solidFill>
                <a:latin typeface="Trebuchet MS" panose="020B0603020202020204" pitchFamily="34" charset="0"/>
                <a:ea typeface="+mn-ea"/>
                <a:cs typeface="+mn-cs"/>
              </a:rPr>
              <a:t>graphing the residuals</a:t>
            </a:r>
            <a:r>
              <a:rPr lang="en-US" sz="2400" dirty="0">
                <a:latin typeface="Trebuchet MS" panose="020B0603020202020204" pitchFamily="34" charset="0"/>
                <a:ea typeface="+mn-ea"/>
                <a:cs typeface="+mn-cs"/>
              </a:rPr>
              <a:t> </a:t>
            </a:r>
            <a:r>
              <a:rPr lang="en-US" sz="2400" b="1" i="1" dirty="0">
                <a:latin typeface="Trebuchet MS" panose="020B0603020202020204" pitchFamily="34" charset="0"/>
                <a:ea typeface="+mn-ea"/>
                <a:cs typeface="+mn-cs"/>
              </a:rPr>
              <a:t>against</a:t>
            </a:r>
            <a:r>
              <a:rPr lang="en-US" sz="2400" dirty="0">
                <a:latin typeface="Trebuchet MS" panose="020B0603020202020204" pitchFamily="34" charset="0"/>
                <a:ea typeface="+mn-ea"/>
                <a:cs typeface="+mn-cs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latin typeface="Trebuchet MS" panose="020B0603020202020204" pitchFamily="34" charset="0"/>
                <a:ea typeface="+mn-ea"/>
                <a:cs typeface="+mn-cs"/>
              </a:rPr>
              <a:t>the time periods</a:t>
            </a:r>
            <a:r>
              <a:rPr lang="en-US" sz="2400" dirty="0">
                <a:latin typeface="Trebuchet MS" panose="020B0603020202020204" pitchFamily="34" charset="0"/>
                <a:ea typeface="+mn-ea"/>
                <a:cs typeface="+mn-cs"/>
              </a:rPr>
              <a:t>. If a pattern emerges, it is likely that the independence requirement is violated.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87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353425" cy="576262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Non-independence of the error variable</a:t>
            </a:r>
          </a:p>
        </p:txBody>
      </p:sp>
      <p:sp>
        <p:nvSpPr>
          <p:cNvPr id="13926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78819"/>
            <a:ext cx="7772400" cy="20272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latin typeface="Verdana" pitchFamily="34" charset="0"/>
              </a:rPr>
              <a:t>Patterns in the appearance of the residuals over time </a:t>
            </a:r>
          </a:p>
          <a:p>
            <a:pPr>
              <a:buFontTx/>
              <a:buNone/>
            </a:pPr>
            <a:r>
              <a:rPr lang="en-US" altLang="en-US">
                <a:latin typeface="Verdana" pitchFamily="34" charset="0"/>
              </a:rPr>
              <a:t>indicates that autocorrelation exists:</a:t>
            </a:r>
          </a:p>
        </p:txBody>
      </p:sp>
      <p:pic>
        <p:nvPicPr>
          <p:cNvPr id="139268" name="Picture 4" descr="&#10;RezVtime.tiff                                                  001623CDPowerBook HD                   BB7549B6: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124744"/>
            <a:ext cx="7632700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395288" y="4075906"/>
            <a:ext cx="41163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aseline="0">
                <a:latin typeface="Tahoma" pitchFamily="34" charset="0"/>
              </a:rPr>
              <a:t>Note the runs of positive residuals,</a:t>
            </a:r>
          </a:p>
          <a:p>
            <a:r>
              <a:rPr lang="en-US" altLang="en-US" sz="1800" baseline="0">
                <a:latin typeface="Tahoma" pitchFamily="34" charset="0"/>
              </a:rPr>
              <a:t>replaced by runs of negative residuals.</a:t>
            </a: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5003800" y="4075906"/>
            <a:ext cx="38814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sz="1800" baseline="0">
                <a:latin typeface="Tahoma" pitchFamily="34" charset="0"/>
              </a:rPr>
              <a:t>Note the oscillating behaviour of the </a:t>
            </a:r>
          </a:p>
          <a:p>
            <a:r>
              <a:rPr lang="en-US" altLang="en-US" sz="1800" baseline="0">
                <a:latin typeface="Tahoma" pitchFamily="34" charset="0"/>
              </a:rPr>
              <a:t>residuals around zero. </a:t>
            </a:r>
          </a:p>
        </p:txBody>
      </p:sp>
      <p:sp>
        <p:nvSpPr>
          <p:cNvPr id="139271" name="Text Box 40"/>
          <p:cNvSpPr txBox="1">
            <a:spLocks noChangeArrowheads="1"/>
          </p:cNvSpPr>
          <p:nvPr/>
        </p:nvSpPr>
        <p:spPr bwMode="auto">
          <a:xfrm>
            <a:off x="827088" y="4941094"/>
            <a:ext cx="7416800" cy="9461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just"/>
            <a:r>
              <a:rPr lang="en-US" altLang="en-US" sz="2800" baseline="0" dirty="0">
                <a:latin typeface="Arial Narrow" pitchFamily="34" charset="0"/>
              </a:rPr>
              <a:t>Patterns in the appearance of the residuals over time indicate that autocorrelation exists.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88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3648" y="1124744"/>
            <a:ext cx="2880320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solidFill>
                  <a:srgbClr val="00B050"/>
                </a:solidFill>
                <a:latin typeface="Trebuchet MS" panose="020B0603020202020204" pitchFamily="34" charset="0"/>
              </a:rPr>
              <a:t>Positive autocorrelation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48064" y="1124744"/>
            <a:ext cx="2880320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solidFill>
                  <a:srgbClr val="00B050"/>
                </a:solidFill>
                <a:latin typeface="Trebuchet MS" panose="020B0603020202020204" pitchFamily="34" charset="0"/>
              </a:rPr>
              <a:t>Negative autocorrelation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772400" cy="6096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sz="3200" cap="none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Outliers</a:t>
            </a:r>
          </a:p>
        </p:txBody>
      </p:sp>
      <p:sp>
        <p:nvSpPr>
          <p:cNvPr id="89395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908050"/>
            <a:ext cx="8229600" cy="4648200"/>
          </a:xfrm>
        </p:spPr>
        <p:txBody>
          <a:bodyPr/>
          <a:lstStyle/>
          <a:p>
            <a:pPr algn="just"/>
            <a:r>
              <a:rPr lang="en-US" altLang="en-US" sz="2400" dirty="0">
                <a:latin typeface="Trebuchet MS" panose="020B0603020202020204" pitchFamily="34" charset="0"/>
              </a:rPr>
              <a:t>An </a:t>
            </a:r>
            <a:r>
              <a:rPr lang="en-US" alt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outlier</a:t>
            </a:r>
            <a:r>
              <a:rPr lang="en-US" altLang="en-US" sz="2400" dirty="0">
                <a:latin typeface="Trebuchet MS" panose="020B0603020202020204" pitchFamily="34" charset="0"/>
              </a:rPr>
              <a:t> is an observation that is unusually small or large.</a:t>
            </a:r>
          </a:p>
          <a:p>
            <a:pPr algn="just"/>
            <a:r>
              <a:rPr lang="en-US" altLang="en-US" sz="2400" dirty="0">
                <a:latin typeface="Trebuchet MS" panose="020B0603020202020204" pitchFamily="34" charset="0"/>
              </a:rPr>
              <a:t>Several possibilities need to be investigated when an outlier is observed:</a:t>
            </a:r>
          </a:p>
          <a:p>
            <a:pPr lvl="1" algn="just">
              <a:buSzPct val="90000"/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rgbClr val="00B050"/>
                </a:solidFill>
                <a:latin typeface="Trebuchet MS" panose="020B0603020202020204" pitchFamily="34" charset="0"/>
              </a:rPr>
              <a:t>There was an error in recording the value.</a:t>
            </a:r>
          </a:p>
          <a:p>
            <a:pPr lvl="1" algn="just">
              <a:buSzPct val="90000"/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rgbClr val="00B050"/>
                </a:solidFill>
                <a:latin typeface="Trebuchet MS" panose="020B0603020202020204" pitchFamily="34" charset="0"/>
              </a:rPr>
              <a:t>The point does not belong in the sample.</a:t>
            </a:r>
          </a:p>
          <a:p>
            <a:pPr lvl="1" algn="just">
              <a:buSzPct val="90000"/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rgbClr val="00B050"/>
                </a:solidFill>
                <a:latin typeface="Trebuchet MS" panose="020B0603020202020204" pitchFamily="34" charset="0"/>
              </a:rPr>
              <a:t>The observation is valid.</a:t>
            </a:r>
          </a:p>
          <a:p>
            <a:pPr algn="just"/>
            <a:r>
              <a:rPr lang="en-US" altLang="en-US" sz="2400" dirty="0">
                <a:latin typeface="Trebuchet MS" panose="020B0603020202020204" pitchFamily="34" charset="0"/>
              </a:rPr>
              <a:t>Identify outliers from the scatter diagram.</a:t>
            </a:r>
          </a:p>
          <a:p>
            <a:pPr algn="just"/>
            <a:r>
              <a:rPr lang="en-US" altLang="en-US" sz="2400" dirty="0">
                <a:latin typeface="Trebuchet MS" panose="020B0603020202020204" pitchFamily="34" charset="0"/>
              </a:rPr>
              <a:t>It is customary to suspect an observation is an outlier if the absolute value of the </a:t>
            </a:r>
            <a:r>
              <a:rPr lang="en-US" altLang="en-US" sz="2400" dirty="0" err="1">
                <a:latin typeface="Trebuchet MS" panose="020B0603020202020204" pitchFamily="34" charset="0"/>
              </a:rPr>
              <a:t>standardised</a:t>
            </a:r>
            <a:r>
              <a:rPr lang="en-US" altLang="en-US" sz="2400" dirty="0">
                <a:latin typeface="Trebuchet MS" panose="020B0603020202020204" pitchFamily="34" charset="0"/>
              </a:rPr>
              <a:t> residual is  &gt; 2.</a:t>
            </a:r>
          </a:p>
          <a:p>
            <a:pPr algn="just"/>
            <a:r>
              <a:rPr lang="en-US" altLang="en-US" sz="2400" dirty="0">
                <a:latin typeface="Trebuchet MS" panose="020B0603020202020204" pitchFamily="34" charset="0"/>
              </a:rPr>
              <a:t>They need to be dealt with since they can easily influence the least squares line…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89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955" grpId="0" uiExpand="1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772400" cy="59055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altLang="en-US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A model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850900"/>
            <a:ext cx="8207375" cy="5473700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To create a probabilistic model, we start with a deterministic model that </a:t>
            </a:r>
            <a:r>
              <a:rPr lang="en-US" altLang="en-US" sz="2400" b="1" i="1" dirty="0">
                <a:latin typeface="Trebuchet MS" panose="020B0603020202020204" pitchFamily="34" charset="0"/>
              </a:rPr>
              <a:t>approximates the relationship</a:t>
            </a:r>
            <a:r>
              <a:rPr lang="en-US" altLang="en-US" sz="2400" dirty="0">
                <a:latin typeface="Trebuchet MS" panose="020B0603020202020204" pitchFamily="34" charset="0"/>
              </a:rPr>
              <a:t> we want to model and add a </a:t>
            </a:r>
            <a:r>
              <a:rPr lang="en-US" altLang="en-US" sz="2400" b="1" i="1" dirty="0">
                <a:solidFill>
                  <a:srgbClr val="FF0000"/>
                </a:solidFill>
                <a:latin typeface="Trebuchet MS" panose="020B0603020202020204" pitchFamily="34" charset="0"/>
              </a:rPr>
              <a:t>random term</a:t>
            </a:r>
            <a:r>
              <a:rPr lang="en-US" altLang="en-US" sz="2400" dirty="0">
                <a:latin typeface="Trebuchet MS" panose="020B0603020202020204" pitchFamily="34" charset="0"/>
              </a:rPr>
              <a:t> that measures the </a:t>
            </a:r>
            <a:r>
              <a:rPr lang="en-US" altLang="en-US" sz="2400" b="1" i="1" dirty="0">
                <a:solidFill>
                  <a:srgbClr val="FF0000"/>
                </a:solidFill>
                <a:latin typeface="Trebuchet MS" panose="020B0603020202020204" pitchFamily="34" charset="0"/>
              </a:rPr>
              <a:t>error</a:t>
            </a:r>
            <a:r>
              <a:rPr lang="en-US" altLang="en-US" sz="2400" dirty="0">
                <a:latin typeface="Trebuchet MS" panose="020B0603020202020204" pitchFamily="34" charset="0"/>
              </a:rPr>
              <a:t> of the deterministic component.</a:t>
            </a:r>
          </a:p>
          <a:p>
            <a:pPr marL="0" indent="0" algn="just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>
              <a:buFontTx/>
              <a:buNone/>
            </a:pPr>
            <a:r>
              <a:rPr lang="en-US" altLang="en-US" sz="2400" b="1" dirty="0">
                <a:solidFill>
                  <a:schemeClr val="accent1"/>
                </a:solidFill>
                <a:latin typeface="Trebuchet MS" panose="020B0603020202020204" pitchFamily="34" charset="0"/>
              </a:rPr>
              <a:t>Deterministic Model</a:t>
            </a:r>
            <a:r>
              <a:rPr lang="en-US" altLang="en-US" sz="2400" dirty="0">
                <a:solidFill>
                  <a:schemeClr val="accent1"/>
                </a:solidFill>
                <a:latin typeface="Trebuchet MS" panose="020B0603020202020204" pitchFamily="34" charset="0"/>
              </a:rPr>
              <a:t>:</a:t>
            </a:r>
          </a:p>
          <a:p>
            <a:pPr marL="0" indent="0" algn="just">
              <a:spcAft>
                <a:spcPts val="600"/>
              </a:spcAft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 cost of building a new house is about $800 per square </a:t>
            </a:r>
            <a:r>
              <a:rPr lang="en-US" altLang="en-US" sz="2400" dirty="0" err="1">
                <a:latin typeface="Trebuchet MS" panose="020B0603020202020204" pitchFamily="34" charset="0"/>
              </a:rPr>
              <a:t>metre</a:t>
            </a:r>
            <a:r>
              <a:rPr lang="en-US" altLang="en-US" sz="2400" dirty="0">
                <a:latin typeface="Trebuchet MS" panose="020B0603020202020204" pitchFamily="34" charset="0"/>
              </a:rPr>
              <a:t> and most lots sell for about $300 000. Hence the approximate selling price (</a:t>
            </a:r>
            <a:r>
              <a:rPr lang="en-US" altLang="en-US" sz="2400" b="1" dirty="0">
                <a:latin typeface="Trebuchet MS" panose="020B0603020202020204" pitchFamily="34" charset="0"/>
              </a:rPr>
              <a:t>y</a:t>
            </a:r>
            <a:r>
              <a:rPr lang="en-US" altLang="en-US" sz="2400" dirty="0">
                <a:latin typeface="Trebuchet MS" panose="020B0603020202020204" pitchFamily="34" charset="0"/>
              </a:rPr>
              <a:t>) would be: </a:t>
            </a:r>
          </a:p>
          <a:p>
            <a:pPr marL="0" indent="0" algn="just">
              <a:spcAft>
                <a:spcPts val="600"/>
              </a:spcAft>
              <a:buFontTx/>
              <a:buNone/>
            </a:pPr>
            <a:r>
              <a:rPr lang="en-US" altLang="en-US" sz="2400" b="1" dirty="0">
                <a:solidFill>
                  <a:srgbClr val="008000"/>
                </a:solidFill>
                <a:latin typeface="Trebuchet MS" panose="020B0603020202020204" pitchFamily="34" charset="0"/>
              </a:rPr>
              <a:t>	y = $300 000 + $800(x)</a:t>
            </a:r>
          </a:p>
          <a:p>
            <a:pPr marL="0" indent="0" algn="just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(where </a:t>
            </a:r>
            <a:r>
              <a:rPr lang="en-US" altLang="en-US" sz="2400" b="1" dirty="0">
                <a:latin typeface="Trebuchet MS" panose="020B0603020202020204" pitchFamily="34" charset="0"/>
              </a:rPr>
              <a:t>x</a:t>
            </a:r>
            <a:r>
              <a:rPr lang="en-US" altLang="en-US" sz="2400" dirty="0">
                <a:latin typeface="Trebuchet MS" panose="020B0603020202020204" pitchFamily="34" charset="0"/>
              </a:rPr>
              <a:t> is the size of the house in square </a:t>
            </a:r>
            <a:r>
              <a:rPr lang="en-US" altLang="en-US" sz="2400" dirty="0" err="1">
                <a:latin typeface="Trebuchet MS" panose="020B0603020202020204" pitchFamily="34" charset="0"/>
              </a:rPr>
              <a:t>metres</a:t>
            </a:r>
            <a:r>
              <a:rPr lang="en-US" altLang="en-US" sz="2400" dirty="0">
                <a:latin typeface="Trebuchet MS" panose="020B0603020202020204" pitchFamily="34" charset="0"/>
              </a:rPr>
              <a:t>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672"/>
            <a:ext cx="8280400" cy="50482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altLang="en-US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Procedure for regression diagnostics</a:t>
            </a:r>
          </a:p>
        </p:txBody>
      </p:sp>
      <p:grpSp>
        <p:nvGrpSpPr>
          <p:cNvPr id="143363" name="Group 2"/>
          <p:cNvGrpSpPr>
            <a:grpSpLocks/>
          </p:cNvGrpSpPr>
          <p:nvPr/>
        </p:nvGrpSpPr>
        <p:grpSpPr bwMode="auto">
          <a:xfrm>
            <a:off x="1663700" y="2107977"/>
            <a:ext cx="3733800" cy="2667000"/>
            <a:chOff x="1296" y="1104"/>
            <a:chExt cx="2352" cy="1680"/>
          </a:xfrm>
        </p:grpSpPr>
        <p:sp>
          <p:nvSpPr>
            <p:cNvPr id="143428" name="Line 3"/>
            <p:cNvSpPr>
              <a:spLocks noChangeShapeType="1"/>
            </p:cNvSpPr>
            <p:nvPr/>
          </p:nvSpPr>
          <p:spPr bwMode="auto">
            <a:xfrm>
              <a:off x="1296" y="1104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AU"/>
            </a:p>
          </p:txBody>
        </p:sp>
        <p:sp>
          <p:nvSpPr>
            <p:cNvPr id="143429" name="Line 4"/>
            <p:cNvSpPr>
              <a:spLocks noChangeShapeType="1"/>
            </p:cNvSpPr>
            <p:nvPr/>
          </p:nvSpPr>
          <p:spPr bwMode="auto">
            <a:xfrm>
              <a:off x="1296" y="278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AU"/>
            </a:p>
          </p:txBody>
        </p:sp>
      </p:grpSp>
      <p:sp>
        <p:nvSpPr>
          <p:cNvPr id="143364" name="Text Box 5"/>
          <p:cNvSpPr txBox="1">
            <a:spLocks noChangeArrowheads="1"/>
          </p:cNvSpPr>
          <p:nvPr/>
        </p:nvSpPr>
        <p:spPr bwMode="auto">
          <a:xfrm>
            <a:off x="2051050" y="2382615"/>
            <a:ext cx="293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="1" baseline="0">
                <a:solidFill>
                  <a:srgbClr val="FF0000"/>
                </a:solidFill>
                <a:latin typeface="Arial Narrow" pitchFamily="34" charset="0"/>
              </a:rPr>
              <a:t>+</a:t>
            </a:r>
            <a:endParaRPr lang="en-US" altLang="en-US" sz="1800" baseline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43365" name="Text Box 6"/>
          <p:cNvSpPr txBox="1">
            <a:spLocks noChangeArrowheads="1"/>
          </p:cNvSpPr>
          <p:nvPr/>
        </p:nvSpPr>
        <p:spPr bwMode="auto">
          <a:xfrm>
            <a:off x="2273300" y="2869977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="1" baseline="0">
                <a:solidFill>
                  <a:srgbClr val="FF0000"/>
                </a:solidFill>
                <a:latin typeface="Arial Narrow" pitchFamily="34" charset="0"/>
              </a:rPr>
              <a:t>+</a:t>
            </a:r>
            <a:endParaRPr lang="en-US" altLang="en-US" sz="1800" baseline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43366" name="Text Box 7"/>
          <p:cNvSpPr txBox="1">
            <a:spLocks noChangeArrowheads="1"/>
          </p:cNvSpPr>
          <p:nvPr/>
        </p:nvSpPr>
        <p:spPr bwMode="auto">
          <a:xfrm>
            <a:off x="2349500" y="2412777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="1" baseline="0">
                <a:solidFill>
                  <a:srgbClr val="FF0000"/>
                </a:solidFill>
                <a:latin typeface="Arial Narrow" pitchFamily="34" charset="0"/>
              </a:rPr>
              <a:t>+</a:t>
            </a:r>
            <a:endParaRPr lang="en-US" altLang="en-US" sz="1800" baseline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43367" name="Text Box 8"/>
          <p:cNvSpPr txBox="1">
            <a:spLocks noChangeArrowheads="1"/>
          </p:cNvSpPr>
          <p:nvPr/>
        </p:nvSpPr>
        <p:spPr bwMode="auto">
          <a:xfrm>
            <a:off x="2508250" y="2839815"/>
            <a:ext cx="293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="1" baseline="0">
                <a:solidFill>
                  <a:srgbClr val="FF0000"/>
                </a:solidFill>
                <a:latin typeface="Arial Narrow" pitchFamily="34" charset="0"/>
              </a:rPr>
              <a:t>+</a:t>
            </a:r>
            <a:endParaRPr lang="en-US" altLang="en-US" sz="1800" baseline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43368" name="Text Box 9"/>
          <p:cNvSpPr txBox="1">
            <a:spLocks noChangeArrowheads="1"/>
          </p:cNvSpPr>
          <p:nvPr/>
        </p:nvSpPr>
        <p:spPr bwMode="auto">
          <a:xfrm>
            <a:off x="2501900" y="3174777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="1" baseline="0">
                <a:solidFill>
                  <a:srgbClr val="FF0000"/>
                </a:solidFill>
                <a:latin typeface="Arial Narrow" pitchFamily="34" charset="0"/>
              </a:rPr>
              <a:t>+</a:t>
            </a:r>
            <a:endParaRPr lang="en-US" altLang="en-US" sz="1800" baseline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43369" name="Text Box 10"/>
          <p:cNvSpPr txBox="1">
            <a:spLocks noChangeArrowheads="1"/>
          </p:cNvSpPr>
          <p:nvPr/>
        </p:nvSpPr>
        <p:spPr bwMode="auto">
          <a:xfrm>
            <a:off x="2813050" y="3144615"/>
            <a:ext cx="293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="1" baseline="0">
                <a:solidFill>
                  <a:srgbClr val="FF0000"/>
                </a:solidFill>
                <a:latin typeface="Arial Narrow" pitchFamily="34" charset="0"/>
              </a:rPr>
              <a:t>+</a:t>
            </a:r>
            <a:endParaRPr lang="en-US" altLang="en-US" sz="1800" baseline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43370" name="Text Box 11"/>
          <p:cNvSpPr txBox="1">
            <a:spLocks noChangeArrowheads="1"/>
          </p:cNvSpPr>
          <p:nvPr/>
        </p:nvSpPr>
        <p:spPr bwMode="auto">
          <a:xfrm>
            <a:off x="2654300" y="3479577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="1" baseline="0">
                <a:solidFill>
                  <a:srgbClr val="FF0000"/>
                </a:solidFill>
                <a:latin typeface="Arial Narrow" pitchFamily="34" charset="0"/>
              </a:rPr>
              <a:t>+</a:t>
            </a:r>
            <a:endParaRPr lang="en-US" altLang="en-US" sz="1800" baseline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43371" name="Text Box 12"/>
          <p:cNvSpPr txBox="1">
            <a:spLocks noChangeArrowheads="1"/>
          </p:cNvSpPr>
          <p:nvPr/>
        </p:nvSpPr>
        <p:spPr bwMode="auto">
          <a:xfrm>
            <a:off x="2959100" y="3555777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="1" baseline="0">
                <a:solidFill>
                  <a:srgbClr val="FF0000"/>
                </a:solidFill>
                <a:latin typeface="Arial Narrow" pitchFamily="34" charset="0"/>
              </a:rPr>
              <a:t>+</a:t>
            </a:r>
            <a:endParaRPr lang="en-US" altLang="en-US" sz="1800" baseline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43372" name="Text Box 13"/>
          <p:cNvSpPr txBox="1">
            <a:spLocks noChangeArrowheads="1"/>
          </p:cNvSpPr>
          <p:nvPr/>
        </p:nvSpPr>
        <p:spPr bwMode="auto">
          <a:xfrm>
            <a:off x="3270250" y="3601815"/>
            <a:ext cx="293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="1" baseline="0">
                <a:solidFill>
                  <a:srgbClr val="FF0000"/>
                </a:solidFill>
                <a:latin typeface="Arial Narrow" pitchFamily="34" charset="0"/>
              </a:rPr>
              <a:t>+</a:t>
            </a:r>
            <a:endParaRPr lang="en-US" altLang="en-US" sz="1800" baseline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43373" name="Text Box 14"/>
          <p:cNvSpPr txBox="1">
            <a:spLocks noChangeArrowheads="1"/>
          </p:cNvSpPr>
          <p:nvPr/>
        </p:nvSpPr>
        <p:spPr bwMode="auto">
          <a:xfrm>
            <a:off x="3340100" y="3327177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="1" baseline="0">
                <a:solidFill>
                  <a:srgbClr val="FF0000"/>
                </a:solidFill>
                <a:latin typeface="Arial Narrow" pitchFamily="34" charset="0"/>
              </a:rPr>
              <a:t>+</a:t>
            </a:r>
            <a:endParaRPr lang="en-US" altLang="en-US" sz="1800" baseline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43374" name="Text Box 15"/>
          <p:cNvSpPr txBox="1">
            <a:spLocks noChangeArrowheads="1"/>
          </p:cNvSpPr>
          <p:nvPr/>
        </p:nvSpPr>
        <p:spPr bwMode="auto">
          <a:xfrm>
            <a:off x="3575050" y="3906615"/>
            <a:ext cx="293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="1" baseline="0">
                <a:solidFill>
                  <a:srgbClr val="FF0000"/>
                </a:solidFill>
                <a:latin typeface="Arial Narrow" pitchFamily="34" charset="0"/>
              </a:rPr>
              <a:t>+</a:t>
            </a:r>
            <a:endParaRPr lang="en-US" altLang="en-US" sz="1800" baseline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43375" name="Text Box 16"/>
          <p:cNvSpPr txBox="1">
            <a:spLocks noChangeArrowheads="1"/>
          </p:cNvSpPr>
          <p:nvPr/>
        </p:nvSpPr>
        <p:spPr bwMode="auto">
          <a:xfrm>
            <a:off x="3721100" y="3555777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="1" baseline="0">
                <a:solidFill>
                  <a:srgbClr val="FF0000"/>
                </a:solidFill>
                <a:latin typeface="Arial Narrow" pitchFamily="34" charset="0"/>
              </a:rPr>
              <a:t>+</a:t>
            </a:r>
            <a:endParaRPr lang="en-US" altLang="en-US" sz="1800" baseline="0">
              <a:solidFill>
                <a:srgbClr val="FF0000"/>
              </a:solidFill>
              <a:latin typeface="Arial Narrow" pitchFamily="34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173413" y="2107977"/>
            <a:ext cx="533400" cy="533400"/>
            <a:chOff x="1999" y="1104"/>
            <a:chExt cx="336" cy="336"/>
          </a:xfrm>
        </p:grpSpPr>
        <p:sp>
          <p:nvSpPr>
            <p:cNvPr id="143426" name="Oval 18"/>
            <p:cNvSpPr>
              <a:spLocks noChangeArrowheads="1"/>
            </p:cNvSpPr>
            <p:nvPr/>
          </p:nvSpPr>
          <p:spPr bwMode="auto">
            <a:xfrm>
              <a:off x="1999" y="1104"/>
              <a:ext cx="336" cy="3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27" name="Text Box 19"/>
            <p:cNvSpPr txBox="1">
              <a:spLocks noChangeArrowheads="1"/>
            </p:cNvSpPr>
            <p:nvPr/>
          </p:nvSpPr>
          <p:spPr bwMode="auto">
            <a:xfrm>
              <a:off x="2075" y="1157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800" b="1" baseline="0">
                  <a:solidFill>
                    <a:srgbClr val="FF0000"/>
                  </a:solidFill>
                  <a:latin typeface="Arial Narrow" pitchFamily="34" charset="0"/>
                </a:rPr>
                <a:t>+</a:t>
              </a:r>
              <a:endParaRPr lang="en-US" altLang="en-US" sz="1800" baseline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</p:grpSp>
      <p:sp>
        <p:nvSpPr>
          <p:cNvPr id="143377" name="Line 20"/>
          <p:cNvSpPr>
            <a:spLocks noChangeShapeType="1"/>
          </p:cNvSpPr>
          <p:nvPr/>
        </p:nvSpPr>
        <p:spPr bwMode="auto">
          <a:xfrm>
            <a:off x="2197100" y="2793777"/>
            <a:ext cx="22860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AU"/>
          </a:p>
        </p:txBody>
      </p:sp>
      <p:sp>
        <p:nvSpPr>
          <p:cNvPr id="143378" name="Text Box 21"/>
          <p:cNvSpPr txBox="1">
            <a:spLocks noChangeArrowheads="1"/>
          </p:cNvSpPr>
          <p:nvPr/>
        </p:nvSpPr>
        <p:spPr bwMode="auto">
          <a:xfrm>
            <a:off x="4025900" y="3936777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="1" baseline="0">
                <a:solidFill>
                  <a:srgbClr val="FF0000"/>
                </a:solidFill>
                <a:latin typeface="Arial Narrow" pitchFamily="34" charset="0"/>
              </a:rPr>
              <a:t>+</a:t>
            </a:r>
            <a:endParaRPr lang="en-US" altLang="en-US" sz="1800" baseline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43379" name="Text Box 22"/>
          <p:cNvSpPr txBox="1">
            <a:spLocks noChangeArrowheads="1"/>
          </p:cNvSpPr>
          <p:nvPr/>
        </p:nvSpPr>
        <p:spPr bwMode="auto">
          <a:xfrm>
            <a:off x="2355850" y="2687415"/>
            <a:ext cx="293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="1" baseline="0">
                <a:solidFill>
                  <a:srgbClr val="FF0000"/>
                </a:solidFill>
                <a:latin typeface="Arial Narrow" pitchFamily="34" charset="0"/>
              </a:rPr>
              <a:t>+</a:t>
            </a:r>
            <a:endParaRPr lang="en-US" altLang="en-US" sz="1800" baseline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43380" name="Text Box 23"/>
          <p:cNvSpPr txBox="1">
            <a:spLocks noChangeArrowheads="1"/>
          </p:cNvSpPr>
          <p:nvPr/>
        </p:nvSpPr>
        <p:spPr bwMode="auto">
          <a:xfrm>
            <a:off x="4102100" y="3555777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="1" baseline="0">
                <a:solidFill>
                  <a:srgbClr val="FF0000"/>
                </a:solidFill>
                <a:latin typeface="Arial Narrow" pitchFamily="34" charset="0"/>
              </a:rPr>
              <a:t>+</a:t>
            </a:r>
            <a:endParaRPr lang="en-US" altLang="en-US" sz="1800" baseline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43381" name="Text Box 24"/>
          <p:cNvSpPr txBox="1">
            <a:spLocks noChangeArrowheads="1"/>
          </p:cNvSpPr>
          <p:nvPr/>
        </p:nvSpPr>
        <p:spPr bwMode="auto">
          <a:xfrm>
            <a:off x="4254500" y="4317777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b="1" baseline="0">
                <a:solidFill>
                  <a:srgbClr val="FF0000"/>
                </a:solidFill>
                <a:latin typeface="Arial Narrow" pitchFamily="34" charset="0"/>
              </a:rPr>
              <a:t>+</a:t>
            </a:r>
            <a:endParaRPr lang="en-US" altLang="en-US" sz="1800" baseline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895001" name="Line 25"/>
          <p:cNvSpPr>
            <a:spLocks noChangeShapeType="1"/>
          </p:cNvSpPr>
          <p:nvPr/>
        </p:nvSpPr>
        <p:spPr bwMode="auto">
          <a:xfrm>
            <a:off x="2197100" y="2717577"/>
            <a:ext cx="22860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AU"/>
          </a:p>
        </p:txBody>
      </p:sp>
      <p:sp>
        <p:nvSpPr>
          <p:cNvPr id="895002" name="Line 26"/>
          <p:cNvSpPr>
            <a:spLocks noChangeShapeType="1"/>
          </p:cNvSpPr>
          <p:nvPr/>
        </p:nvSpPr>
        <p:spPr bwMode="auto">
          <a:xfrm>
            <a:off x="2197100" y="2641377"/>
            <a:ext cx="22860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AU"/>
          </a:p>
        </p:txBody>
      </p:sp>
      <p:sp>
        <p:nvSpPr>
          <p:cNvPr id="895003" name="Line 27"/>
          <p:cNvSpPr>
            <a:spLocks noChangeShapeType="1"/>
          </p:cNvSpPr>
          <p:nvPr/>
        </p:nvSpPr>
        <p:spPr bwMode="auto">
          <a:xfrm>
            <a:off x="2197100" y="2565177"/>
            <a:ext cx="228600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AU"/>
          </a:p>
        </p:txBody>
      </p:sp>
      <p:sp>
        <p:nvSpPr>
          <p:cNvPr id="895004" name="Text Box 28"/>
          <p:cNvSpPr txBox="1">
            <a:spLocks noChangeArrowheads="1"/>
          </p:cNvSpPr>
          <p:nvPr/>
        </p:nvSpPr>
        <p:spPr bwMode="auto">
          <a:xfrm>
            <a:off x="1752600" y="5003577"/>
            <a:ext cx="2982913" cy="8318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baseline="0">
                <a:latin typeface="Arial Narrow" pitchFamily="34" charset="0"/>
              </a:rPr>
              <a:t>The outlier causes a shift</a:t>
            </a:r>
          </a:p>
          <a:p>
            <a:r>
              <a:rPr lang="en-US" altLang="en-US" baseline="0">
                <a:latin typeface="Arial Narrow" pitchFamily="34" charset="0"/>
              </a:rPr>
              <a:t> in the regression line ...</a:t>
            </a:r>
          </a:p>
        </p:txBody>
      </p:sp>
      <p:sp>
        <p:nvSpPr>
          <p:cNvPr id="895005" name="Text Box 29"/>
          <p:cNvSpPr txBox="1">
            <a:spLocks noChangeArrowheads="1"/>
          </p:cNvSpPr>
          <p:nvPr/>
        </p:nvSpPr>
        <p:spPr bwMode="auto">
          <a:xfrm>
            <a:off x="5943600" y="2717577"/>
            <a:ext cx="2759075" cy="8318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altLang="en-US" baseline="0">
                <a:latin typeface="Arial Narrow" pitchFamily="34" charset="0"/>
              </a:rPr>
              <a:t>… but some outliers </a:t>
            </a:r>
          </a:p>
          <a:p>
            <a:r>
              <a:rPr lang="en-US" altLang="en-US" baseline="0">
                <a:latin typeface="Arial Narrow" pitchFamily="34" charset="0"/>
              </a:rPr>
              <a:t>may be very influential.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3276600" y="2107977"/>
            <a:ext cx="533400" cy="533400"/>
            <a:chOff x="1999" y="1104"/>
            <a:chExt cx="336" cy="336"/>
          </a:xfrm>
        </p:grpSpPr>
        <p:sp>
          <p:nvSpPr>
            <p:cNvPr id="143424" name="Oval 31"/>
            <p:cNvSpPr>
              <a:spLocks noChangeArrowheads="1"/>
            </p:cNvSpPr>
            <p:nvPr/>
          </p:nvSpPr>
          <p:spPr bwMode="auto">
            <a:xfrm>
              <a:off x="1999" y="1104"/>
              <a:ext cx="336" cy="3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25" name="Text Box 32"/>
            <p:cNvSpPr txBox="1">
              <a:spLocks noChangeArrowheads="1"/>
            </p:cNvSpPr>
            <p:nvPr/>
          </p:nvSpPr>
          <p:spPr bwMode="auto">
            <a:xfrm>
              <a:off x="2075" y="1157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800" b="1" baseline="0">
                  <a:solidFill>
                    <a:srgbClr val="FF0000"/>
                  </a:solidFill>
                  <a:latin typeface="Arial Narrow" pitchFamily="34" charset="0"/>
                </a:rPr>
                <a:t>+</a:t>
              </a:r>
              <a:endParaRPr lang="en-US" altLang="en-US" sz="1800" baseline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3352800" y="2107977"/>
            <a:ext cx="533400" cy="533400"/>
            <a:chOff x="1999" y="1104"/>
            <a:chExt cx="336" cy="336"/>
          </a:xfrm>
        </p:grpSpPr>
        <p:sp>
          <p:nvSpPr>
            <p:cNvPr id="143422" name="Oval 34"/>
            <p:cNvSpPr>
              <a:spLocks noChangeArrowheads="1"/>
            </p:cNvSpPr>
            <p:nvPr/>
          </p:nvSpPr>
          <p:spPr bwMode="auto">
            <a:xfrm>
              <a:off x="1999" y="1104"/>
              <a:ext cx="336" cy="3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23" name="Text Box 35"/>
            <p:cNvSpPr txBox="1">
              <a:spLocks noChangeArrowheads="1"/>
            </p:cNvSpPr>
            <p:nvPr/>
          </p:nvSpPr>
          <p:spPr bwMode="auto">
            <a:xfrm>
              <a:off x="2075" y="1157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800" b="1" baseline="0">
                  <a:solidFill>
                    <a:srgbClr val="FF0000"/>
                  </a:solidFill>
                  <a:latin typeface="Arial Narrow" pitchFamily="34" charset="0"/>
                </a:rPr>
                <a:t>+</a:t>
              </a:r>
              <a:endParaRPr lang="en-US" altLang="en-US" sz="1800" baseline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3429000" y="2107977"/>
            <a:ext cx="533400" cy="533400"/>
            <a:chOff x="1999" y="1104"/>
            <a:chExt cx="336" cy="336"/>
          </a:xfrm>
        </p:grpSpPr>
        <p:sp>
          <p:nvSpPr>
            <p:cNvPr id="143420" name="Oval 37"/>
            <p:cNvSpPr>
              <a:spLocks noChangeArrowheads="1"/>
            </p:cNvSpPr>
            <p:nvPr/>
          </p:nvSpPr>
          <p:spPr bwMode="auto">
            <a:xfrm>
              <a:off x="1999" y="1104"/>
              <a:ext cx="336" cy="3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21" name="Text Box 38"/>
            <p:cNvSpPr txBox="1">
              <a:spLocks noChangeArrowheads="1"/>
            </p:cNvSpPr>
            <p:nvPr/>
          </p:nvSpPr>
          <p:spPr bwMode="auto">
            <a:xfrm>
              <a:off x="2075" y="1157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800" b="1" baseline="0">
                  <a:solidFill>
                    <a:srgbClr val="FF0000"/>
                  </a:solidFill>
                  <a:latin typeface="Arial Narrow" pitchFamily="34" charset="0"/>
                </a:rPr>
                <a:t>+</a:t>
              </a:r>
              <a:endParaRPr lang="en-US" altLang="en-US" sz="1800" baseline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3505200" y="2107977"/>
            <a:ext cx="533400" cy="533400"/>
            <a:chOff x="1999" y="1104"/>
            <a:chExt cx="336" cy="336"/>
          </a:xfrm>
        </p:grpSpPr>
        <p:sp>
          <p:nvSpPr>
            <p:cNvPr id="143418" name="Oval 40"/>
            <p:cNvSpPr>
              <a:spLocks noChangeArrowheads="1"/>
            </p:cNvSpPr>
            <p:nvPr/>
          </p:nvSpPr>
          <p:spPr bwMode="auto">
            <a:xfrm>
              <a:off x="1999" y="1104"/>
              <a:ext cx="336" cy="3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19" name="Text Box 41"/>
            <p:cNvSpPr txBox="1">
              <a:spLocks noChangeArrowheads="1"/>
            </p:cNvSpPr>
            <p:nvPr/>
          </p:nvSpPr>
          <p:spPr bwMode="auto">
            <a:xfrm>
              <a:off x="2075" y="1157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800" b="1" baseline="0">
                  <a:solidFill>
                    <a:srgbClr val="FF0000"/>
                  </a:solidFill>
                  <a:latin typeface="Arial Narrow" pitchFamily="34" charset="0"/>
                </a:rPr>
                <a:t>+</a:t>
              </a:r>
              <a:endParaRPr lang="en-US" altLang="en-US" sz="1800" baseline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3581400" y="2107977"/>
            <a:ext cx="533400" cy="533400"/>
            <a:chOff x="1999" y="1104"/>
            <a:chExt cx="336" cy="336"/>
          </a:xfrm>
        </p:grpSpPr>
        <p:sp>
          <p:nvSpPr>
            <p:cNvPr id="143416" name="Oval 43"/>
            <p:cNvSpPr>
              <a:spLocks noChangeArrowheads="1"/>
            </p:cNvSpPr>
            <p:nvPr/>
          </p:nvSpPr>
          <p:spPr bwMode="auto">
            <a:xfrm>
              <a:off x="1999" y="1104"/>
              <a:ext cx="336" cy="3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17" name="Text Box 44"/>
            <p:cNvSpPr txBox="1">
              <a:spLocks noChangeArrowheads="1"/>
            </p:cNvSpPr>
            <p:nvPr/>
          </p:nvSpPr>
          <p:spPr bwMode="auto">
            <a:xfrm>
              <a:off x="2075" y="1157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800" b="1" baseline="0">
                  <a:solidFill>
                    <a:srgbClr val="FF0000"/>
                  </a:solidFill>
                  <a:latin typeface="Arial Narrow" pitchFamily="34" charset="0"/>
                </a:rPr>
                <a:t>+</a:t>
              </a:r>
              <a:endParaRPr lang="en-US" altLang="en-US" sz="1800" baseline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3657600" y="2107977"/>
            <a:ext cx="533400" cy="533400"/>
            <a:chOff x="1999" y="1104"/>
            <a:chExt cx="336" cy="336"/>
          </a:xfrm>
        </p:grpSpPr>
        <p:sp>
          <p:nvSpPr>
            <p:cNvPr id="143414" name="Oval 46"/>
            <p:cNvSpPr>
              <a:spLocks noChangeArrowheads="1"/>
            </p:cNvSpPr>
            <p:nvPr/>
          </p:nvSpPr>
          <p:spPr bwMode="auto">
            <a:xfrm>
              <a:off x="1999" y="1104"/>
              <a:ext cx="336" cy="3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15" name="Text Box 47"/>
            <p:cNvSpPr txBox="1">
              <a:spLocks noChangeArrowheads="1"/>
            </p:cNvSpPr>
            <p:nvPr/>
          </p:nvSpPr>
          <p:spPr bwMode="auto">
            <a:xfrm>
              <a:off x="2075" y="1157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800" b="1" baseline="0">
                  <a:solidFill>
                    <a:srgbClr val="FF0000"/>
                  </a:solidFill>
                  <a:latin typeface="Arial Narrow" pitchFamily="34" charset="0"/>
                </a:rPr>
                <a:t>+</a:t>
              </a:r>
              <a:endParaRPr lang="en-US" altLang="en-US" sz="1800" baseline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0" name="Group 48"/>
          <p:cNvGrpSpPr>
            <a:grpSpLocks/>
          </p:cNvGrpSpPr>
          <p:nvPr/>
        </p:nvGrpSpPr>
        <p:grpSpPr bwMode="auto">
          <a:xfrm>
            <a:off x="3733800" y="2107977"/>
            <a:ext cx="533400" cy="533400"/>
            <a:chOff x="1999" y="1104"/>
            <a:chExt cx="336" cy="336"/>
          </a:xfrm>
        </p:grpSpPr>
        <p:sp>
          <p:nvSpPr>
            <p:cNvPr id="143412" name="Oval 49"/>
            <p:cNvSpPr>
              <a:spLocks noChangeArrowheads="1"/>
            </p:cNvSpPr>
            <p:nvPr/>
          </p:nvSpPr>
          <p:spPr bwMode="auto">
            <a:xfrm>
              <a:off x="1999" y="1104"/>
              <a:ext cx="336" cy="3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13" name="Text Box 50"/>
            <p:cNvSpPr txBox="1">
              <a:spLocks noChangeArrowheads="1"/>
            </p:cNvSpPr>
            <p:nvPr/>
          </p:nvSpPr>
          <p:spPr bwMode="auto">
            <a:xfrm>
              <a:off x="2075" y="1157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800" b="1" baseline="0">
                  <a:solidFill>
                    <a:srgbClr val="FF0000"/>
                  </a:solidFill>
                  <a:latin typeface="Arial Narrow" pitchFamily="34" charset="0"/>
                </a:rPr>
                <a:t>+</a:t>
              </a:r>
              <a:endParaRPr lang="en-US" altLang="en-US" sz="1800" baseline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3810000" y="2107977"/>
            <a:ext cx="533400" cy="533400"/>
            <a:chOff x="1999" y="1104"/>
            <a:chExt cx="336" cy="336"/>
          </a:xfrm>
        </p:grpSpPr>
        <p:sp>
          <p:nvSpPr>
            <p:cNvPr id="143410" name="Oval 52"/>
            <p:cNvSpPr>
              <a:spLocks noChangeArrowheads="1"/>
            </p:cNvSpPr>
            <p:nvPr/>
          </p:nvSpPr>
          <p:spPr bwMode="auto">
            <a:xfrm>
              <a:off x="1999" y="1104"/>
              <a:ext cx="336" cy="3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11" name="Text Box 53"/>
            <p:cNvSpPr txBox="1">
              <a:spLocks noChangeArrowheads="1"/>
            </p:cNvSpPr>
            <p:nvPr/>
          </p:nvSpPr>
          <p:spPr bwMode="auto">
            <a:xfrm>
              <a:off x="2075" y="1157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800" b="1" baseline="0">
                  <a:solidFill>
                    <a:srgbClr val="FF0000"/>
                  </a:solidFill>
                  <a:latin typeface="Arial Narrow" pitchFamily="34" charset="0"/>
                </a:rPr>
                <a:t>+</a:t>
              </a:r>
              <a:endParaRPr lang="en-US" altLang="en-US" sz="1800" baseline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3886200" y="2107977"/>
            <a:ext cx="533400" cy="533400"/>
            <a:chOff x="1999" y="1104"/>
            <a:chExt cx="336" cy="336"/>
          </a:xfrm>
        </p:grpSpPr>
        <p:sp>
          <p:nvSpPr>
            <p:cNvPr id="143408" name="Oval 55"/>
            <p:cNvSpPr>
              <a:spLocks noChangeArrowheads="1"/>
            </p:cNvSpPr>
            <p:nvPr/>
          </p:nvSpPr>
          <p:spPr bwMode="auto">
            <a:xfrm>
              <a:off x="1999" y="1104"/>
              <a:ext cx="336" cy="3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09" name="Text Box 56"/>
            <p:cNvSpPr txBox="1">
              <a:spLocks noChangeArrowheads="1"/>
            </p:cNvSpPr>
            <p:nvPr/>
          </p:nvSpPr>
          <p:spPr bwMode="auto">
            <a:xfrm>
              <a:off x="2075" y="1157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800" b="1" baseline="0">
                  <a:solidFill>
                    <a:srgbClr val="FF0000"/>
                  </a:solidFill>
                  <a:latin typeface="Arial Narrow" pitchFamily="34" charset="0"/>
                </a:rPr>
                <a:t>+</a:t>
              </a:r>
              <a:endParaRPr lang="en-US" altLang="en-US" sz="1800" baseline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3" name="Group 57"/>
          <p:cNvGrpSpPr>
            <a:grpSpLocks/>
          </p:cNvGrpSpPr>
          <p:nvPr/>
        </p:nvGrpSpPr>
        <p:grpSpPr bwMode="auto">
          <a:xfrm>
            <a:off x="3962400" y="2107977"/>
            <a:ext cx="533400" cy="533400"/>
            <a:chOff x="1999" y="1104"/>
            <a:chExt cx="336" cy="336"/>
          </a:xfrm>
        </p:grpSpPr>
        <p:sp>
          <p:nvSpPr>
            <p:cNvPr id="143406" name="Oval 58"/>
            <p:cNvSpPr>
              <a:spLocks noChangeArrowheads="1"/>
            </p:cNvSpPr>
            <p:nvPr/>
          </p:nvSpPr>
          <p:spPr bwMode="auto">
            <a:xfrm>
              <a:off x="1999" y="1104"/>
              <a:ext cx="336" cy="3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07" name="Text Box 59"/>
            <p:cNvSpPr txBox="1">
              <a:spLocks noChangeArrowheads="1"/>
            </p:cNvSpPr>
            <p:nvPr/>
          </p:nvSpPr>
          <p:spPr bwMode="auto">
            <a:xfrm>
              <a:off x="2075" y="1157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pitchFamily="2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800" b="1" baseline="0">
                  <a:solidFill>
                    <a:srgbClr val="FF0000"/>
                  </a:solidFill>
                  <a:latin typeface="Arial Narrow" pitchFamily="34" charset="0"/>
                </a:rPr>
                <a:t>+</a:t>
              </a:r>
              <a:endParaRPr lang="en-US" altLang="en-US" sz="1800" baseline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</p:grpSp>
      <p:sp>
        <p:nvSpPr>
          <p:cNvPr id="895036" name="Line 60"/>
          <p:cNvSpPr>
            <a:spLocks noChangeShapeType="1"/>
          </p:cNvSpPr>
          <p:nvPr/>
        </p:nvSpPr>
        <p:spPr bwMode="auto">
          <a:xfrm rot="-232437">
            <a:off x="2208213" y="2565177"/>
            <a:ext cx="2246312" cy="163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AU"/>
          </a:p>
        </p:txBody>
      </p:sp>
      <p:sp>
        <p:nvSpPr>
          <p:cNvPr id="895037" name="Line 61"/>
          <p:cNvSpPr>
            <a:spLocks noChangeShapeType="1"/>
          </p:cNvSpPr>
          <p:nvPr/>
        </p:nvSpPr>
        <p:spPr bwMode="auto">
          <a:xfrm rot="-578371">
            <a:off x="2209800" y="2565177"/>
            <a:ext cx="2246313" cy="163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AU"/>
          </a:p>
        </p:txBody>
      </p:sp>
      <p:sp>
        <p:nvSpPr>
          <p:cNvPr id="895038" name="Line 62"/>
          <p:cNvSpPr>
            <a:spLocks noChangeShapeType="1"/>
          </p:cNvSpPr>
          <p:nvPr/>
        </p:nvSpPr>
        <p:spPr bwMode="auto">
          <a:xfrm rot="-836214">
            <a:off x="2209800" y="2565177"/>
            <a:ext cx="2246313" cy="163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AU"/>
          </a:p>
        </p:txBody>
      </p:sp>
      <p:sp>
        <p:nvSpPr>
          <p:cNvPr id="895039" name="Line 63"/>
          <p:cNvSpPr>
            <a:spLocks noChangeShapeType="1"/>
          </p:cNvSpPr>
          <p:nvPr/>
        </p:nvSpPr>
        <p:spPr bwMode="auto">
          <a:xfrm rot="-1101302">
            <a:off x="2209800" y="2565177"/>
            <a:ext cx="2246313" cy="163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AU"/>
          </a:p>
        </p:txBody>
      </p:sp>
      <p:sp>
        <p:nvSpPr>
          <p:cNvPr id="895040" name="Line 64"/>
          <p:cNvSpPr>
            <a:spLocks noChangeShapeType="1"/>
          </p:cNvSpPr>
          <p:nvPr/>
        </p:nvSpPr>
        <p:spPr bwMode="auto">
          <a:xfrm rot="-1443014">
            <a:off x="2209800" y="2565177"/>
            <a:ext cx="2246313" cy="16319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AU"/>
          </a:p>
        </p:txBody>
      </p:sp>
      <p:sp>
        <p:nvSpPr>
          <p:cNvPr id="895041" name="Text Box 65"/>
          <p:cNvSpPr txBox="1">
            <a:spLocks noChangeArrowheads="1"/>
          </p:cNvSpPr>
          <p:nvPr/>
        </p:nvSpPr>
        <p:spPr bwMode="auto">
          <a:xfrm>
            <a:off x="1354138" y="1269777"/>
            <a:ext cx="1260475" cy="4603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baseline="0">
                <a:latin typeface="Arial Narrow" pitchFamily="34" charset="0"/>
              </a:rPr>
              <a:t>An outlier</a:t>
            </a:r>
          </a:p>
        </p:txBody>
      </p:sp>
      <p:sp>
        <p:nvSpPr>
          <p:cNvPr id="895042" name="Line 66"/>
          <p:cNvSpPr>
            <a:spLocks noChangeShapeType="1"/>
          </p:cNvSpPr>
          <p:nvPr/>
        </p:nvSpPr>
        <p:spPr bwMode="auto">
          <a:xfrm>
            <a:off x="2514600" y="1726977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AU"/>
          </a:p>
        </p:txBody>
      </p:sp>
      <p:sp>
        <p:nvSpPr>
          <p:cNvPr id="895043" name="Text Box 67"/>
          <p:cNvSpPr txBox="1">
            <a:spLocks noChangeArrowheads="1"/>
          </p:cNvSpPr>
          <p:nvPr/>
        </p:nvSpPr>
        <p:spPr bwMode="auto">
          <a:xfrm>
            <a:off x="3119438" y="1196752"/>
            <a:ext cx="3005137" cy="4603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baseline="0">
                <a:latin typeface="Arial Narrow" pitchFamily="34" charset="0"/>
              </a:rPr>
              <a:t>An influential observation</a:t>
            </a:r>
          </a:p>
        </p:txBody>
      </p:sp>
      <p:sp>
        <p:nvSpPr>
          <p:cNvPr id="895044" name="Line 68"/>
          <p:cNvSpPr>
            <a:spLocks noChangeShapeType="1"/>
          </p:cNvSpPr>
          <p:nvPr/>
        </p:nvSpPr>
        <p:spPr bwMode="auto">
          <a:xfrm flipH="1">
            <a:off x="4267200" y="1650777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AU"/>
          </a:p>
        </p:txBody>
      </p:sp>
      <p:sp>
        <p:nvSpPr>
          <p:cNvPr id="71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90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9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95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9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875"/>
                            </p:stCondLst>
                            <p:childTnLst>
                              <p:par>
                                <p:cTn id="2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89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3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4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4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4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5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5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5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6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175"/>
                            </p:stCondLst>
                            <p:childTnLst>
                              <p:par>
                                <p:cTn id="6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6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325"/>
                            </p:stCondLst>
                            <p:childTnLst>
                              <p:par>
                                <p:cTn id="7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7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475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975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9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475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9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5001" grpId="0" animBg="1"/>
      <p:bldP spid="895002" grpId="0" animBg="1"/>
      <p:bldP spid="895003" grpId="0" animBg="1"/>
      <p:bldP spid="895004" grpId="0" animBg="1" autoUpdateAnimBg="0"/>
      <p:bldP spid="895005" grpId="0" animBg="1" autoUpdateAnimBg="0"/>
      <p:bldP spid="895036" grpId="0" animBg="1"/>
      <p:bldP spid="895037" grpId="0" animBg="1"/>
      <p:bldP spid="895038" grpId="0" animBg="1"/>
      <p:bldP spid="895039" grpId="0" animBg="1"/>
      <p:bldP spid="895040" grpId="0" animBg="1"/>
      <p:bldP spid="895041" grpId="0" animBg="1" autoUpdateAnimBg="0"/>
      <p:bldP spid="895042" grpId="0" animBg="1"/>
      <p:bldP spid="895043" grpId="0" animBg="1" autoUpdateAnimBg="0"/>
      <p:bldP spid="895044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664"/>
            <a:ext cx="8280400" cy="50482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Procedure </a:t>
            </a:r>
            <a:r>
              <a:rPr sz="3200" cap="none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for regression </a:t>
            </a:r>
            <a:r>
              <a:rPr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d</a:t>
            </a:r>
            <a:r>
              <a:rPr sz="3200" cap="none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iagnostics</a:t>
            </a:r>
            <a:r>
              <a:rPr lang="en-AU" sz="3200" cap="none" dirty="0">
                <a:solidFill>
                  <a:srgbClr val="EA0088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…</a:t>
            </a:r>
            <a:endParaRPr sz="3200" cap="none" dirty="0">
              <a:solidFill>
                <a:srgbClr val="EA0088"/>
              </a:solidFill>
              <a:latin typeface="Trebuchet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5410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066800"/>
            <a:ext cx="8208962" cy="4882480"/>
          </a:xfrm>
        </p:spPr>
        <p:txBody>
          <a:bodyPr/>
          <a:lstStyle/>
          <a:p>
            <a:pPr marL="533400" indent="-533400" algn="just">
              <a:buFont typeface="Times" pitchFamily="2" charset="0"/>
              <a:buAutoNum type="arabicPeriod"/>
            </a:pPr>
            <a:r>
              <a:rPr lang="en-US" altLang="en-US" sz="2400" dirty="0">
                <a:latin typeface="Trebuchet MS" panose="020B0603020202020204" pitchFamily="34" charset="0"/>
              </a:rPr>
              <a:t>Develop a model that has a theoretical basis. </a:t>
            </a:r>
          </a:p>
          <a:p>
            <a:pPr marL="533400" indent="-533400" algn="just">
              <a:buFont typeface="Times" pitchFamily="2" charset="0"/>
              <a:buAutoNum type="arabicPeriod"/>
            </a:pPr>
            <a:r>
              <a:rPr lang="en-US" altLang="en-US" sz="2400" dirty="0">
                <a:latin typeface="Trebuchet MS" panose="020B0603020202020204" pitchFamily="34" charset="0"/>
              </a:rPr>
              <a:t>Gather data for the two variables in the model. </a:t>
            </a:r>
          </a:p>
          <a:p>
            <a:pPr marL="533400" indent="-533400" algn="just">
              <a:buFont typeface="Times" pitchFamily="2" charset="0"/>
              <a:buAutoNum type="arabicPeriod"/>
            </a:pPr>
            <a:r>
              <a:rPr lang="en-US" altLang="en-US" sz="2400" dirty="0">
                <a:latin typeface="Trebuchet MS" panose="020B0603020202020204" pitchFamily="34" charset="0"/>
              </a:rPr>
              <a:t>Draw the scatter diagram to determine whether a linear model appears to be appropriate. Identify possible outliers.</a:t>
            </a:r>
          </a:p>
          <a:p>
            <a:pPr marL="533400" indent="-533400" algn="just">
              <a:buFont typeface="Times" pitchFamily="2" charset="0"/>
              <a:buAutoNum type="arabicPeriod"/>
            </a:pPr>
            <a:r>
              <a:rPr lang="en-US" altLang="en-US" sz="2400" dirty="0">
                <a:latin typeface="Trebuchet MS" panose="020B0603020202020204" pitchFamily="34" charset="0"/>
              </a:rPr>
              <a:t>Determine the regression equation.</a:t>
            </a:r>
          </a:p>
          <a:p>
            <a:pPr marL="533400" indent="-533400" algn="just">
              <a:buFont typeface="Times" pitchFamily="2" charset="0"/>
              <a:buAutoNum type="arabicPeriod"/>
            </a:pPr>
            <a:r>
              <a:rPr lang="en-US" altLang="en-US" sz="2400" dirty="0">
                <a:latin typeface="Trebuchet MS" panose="020B0603020202020204" pitchFamily="34" charset="0"/>
              </a:rPr>
              <a:t>Calculate the residuals and check the required conditions</a:t>
            </a:r>
          </a:p>
          <a:p>
            <a:pPr marL="533400" indent="-533400" algn="just">
              <a:buFont typeface="Times" pitchFamily="2" charset="0"/>
              <a:buAutoNum type="arabicPeriod"/>
            </a:pPr>
            <a:r>
              <a:rPr lang="en-US" altLang="en-US" sz="2400" dirty="0">
                <a:latin typeface="Trebuchet MS" panose="020B0603020202020204" pitchFamily="34" charset="0"/>
              </a:rPr>
              <a:t>Assess the model’s fit.</a:t>
            </a:r>
          </a:p>
          <a:p>
            <a:pPr marL="533400" indent="-533400" algn="just">
              <a:buFont typeface="Times" pitchFamily="2" charset="0"/>
              <a:buAutoNum type="arabicPeriod"/>
            </a:pPr>
            <a:r>
              <a:rPr lang="en-US" altLang="en-US" sz="2400" b="1" i="1" dirty="0">
                <a:latin typeface="Trebuchet MS" panose="020B0603020202020204" pitchFamily="34" charset="0"/>
              </a:rPr>
              <a:t>If the model fits the data</a:t>
            </a:r>
            <a:r>
              <a:rPr lang="en-US" altLang="en-US" sz="2400" dirty="0">
                <a:latin typeface="Trebuchet MS" panose="020B0603020202020204" pitchFamily="34" charset="0"/>
              </a:rPr>
              <a:t>, </a:t>
            </a:r>
            <a:r>
              <a:rPr lang="en-US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use the regression equation</a:t>
            </a:r>
            <a:r>
              <a:rPr lang="en-US" altLang="en-US" sz="2400" dirty="0">
                <a:latin typeface="Trebuchet MS" panose="020B0603020202020204" pitchFamily="34" charset="0"/>
              </a:rPr>
              <a:t> to predict a particular value of the dependent variable and/or estimate its mean.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91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459788" y="0"/>
            <a:ext cx="68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Trebuchet MS" pitchFamily="34" charset="0"/>
              </a:rPr>
              <a:t>17.</a:t>
            </a:r>
            <a:fld id="{17DEBACC-685D-46EF-8023-566F1A297EEB}" type="slidenum">
              <a:rPr lang="en-AU" altLang="en-US" sz="1400" b="1" baseline="0" smtClean="0">
                <a:latin typeface="Trebuchet MS" pitchFamily="34" charset="0"/>
              </a:rPr>
              <a:pPr>
                <a:spcBef>
                  <a:spcPct val="0"/>
                </a:spcBef>
                <a:buFontTx/>
                <a:buNone/>
              </a:pPr>
              <a:t>92</a:t>
            </a:fld>
            <a:endParaRPr lang="en-AU" altLang="en-US" sz="1400" b="1" baseline="0" dirty="0">
              <a:latin typeface="Trebuchet MS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95536" y="365125"/>
            <a:ext cx="8532812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0" fontAlgn="auto" hangingPunct="0">
              <a:spcBef>
                <a:spcPct val="0"/>
              </a:spcBef>
              <a:spcAft>
                <a:spcPts val="0"/>
              </a:spcAft>
              <a:defRPr lang="en-US" sz="4000" kern="1200" cap="all" dirty="0">
                <a:solidFill>
                  <a:schemeClr val="bg2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48A54"/>
                </a:solidFill>
                <a:latin typeface="Arial" pitchFamily="34" charset="0"/>
                <a:ea typeface="MS PGothic" pitchFamily="34" charset="-128"/>
                <a:cs typeface="Arial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48A54"/>
                </a:solidFill>
                <a:latin typeface="Arial" pitchFamily="34" charset="0"/>
                <a:ea typeface="MS PGothic" pitchFamily="34" charset="-128"/>
                <a:cs typeface="Arial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48A54"/>
                </a:solidFill>
                <a:latin typeface="Arial" pitchFamily="34" charset="0"/>
                <a:ea typeface="MS PGothic" pitchFamily="34" charset="-128"/>
                <a:cs typeface="Arial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48A54"/>
                </a:solidFill>
                <a:latin typeface="Arial" pitchFamily="34" charset="0"/>
                <a:ea typeface="MS PGothic" pitchFamily="34" charset="-128"/>
                <a:cs typeface="Arial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</a:defRPr>
            </a:lvl9pPr>
          </a:lstStyle>
          <a:p>
            <a:pPr algn="l" eaLnBrk="1" hangingPunct="1">
              <a:defRPr/>
            </a:pPr>
            <a:r>
              <a:rPr lang="en-US" altLang="en-US" sz="32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Summary of techniques – Linear relationship between two variables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50" y="2132856"/>
            <a:ext cx="8062198" cy="215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065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chapter11">
  <a:themeElements>
    <a:clrScheme name="Custom 3">
      <a:dk1>
        <a:srgbClr val="00206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chapter11</Template>
  <TotalTime>4286</TotalTime>
  <Words>4559</Words>
  <Application>Microsoft Office PowerPoint</Application>
  <PresentationFormat>On-screen Show (4:3)</PresentationFormat>
  <Paragraphs>1066</Paragraphs>
  <Slides>92</Slides>
  <Notes>82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92</vt:i4>
      </vt:variant>
    </vt:vector>
  </HeadingPairs>
  <TitlesOfParts>
    <vt:vector size="110" baseType="lpstr">
      <vt:lpstr>MS PGothic</vt:lpstr>
      <vt:lpstr>MS PGothic</vt:lpstr>
      <vt:lpstr>Arial</vt:lpstr>
      <vt:lpstr>Arial Narrow</vt:lpstr>
      <vt:lpstr>Calibri</vt:lpstr>
      <vt:lpstr>Cambria</vt:lpstr>
      <vt:lpstr>Cambria Math</vt:lpstr>
      <vt:lpstr>Symbol</vt:lpstr>
      <vt:lpstr>Tahoma</vt:lpstr>
      <vt:lpstr>Times</vt:lpstr>
      <vt:lpstr>Trebuchet MS</vt:lpstr>
      <vt:lpstr>Verdana</vt:lpstr>
      <vt:lpstr>Wingdings</vt:lpstr>
      <vt:lpstr>chapter11</vt:lpstr>
      <vt:lpstr>Office Theme</vt:lpstr>
      <vt:lpstr>Equation</vt:lpstr>
      <vt:lpstr>Worksheet</vt:lpstr>
      <vt:lpstr>Bitmap Image</vt:lpstr>
      <vt:lpstr>PowerPoint Presentation</vt:lpstr>
      <vt:lpstr>Chapter 17</vt:lpstr>
      <vt:lpstr>Chapter outline</vt:lpstr>
      <vt:lpstr>Learning objectives</vt:lpstr>
      <vt:lpstr>Learning objectives…</vt:lpstr>
      <vt:lpstr>Introduction</vt:lpstr>
      <vt:lpstr>Correlation analysis</vt:lpstr>
      <vt:lpstr>Model types</vt:lpstr>
      <vt:lpstr>A model</vt:lpstr>
      <vt:lpstr>PowerPoint Presentation</vt:lpstr>
      <vt:lpstr>PowerPoint Presentation</vt:lpstr>
      <vt:lpstr>Random term</vt:lpstr>
      <vt:lpstr>17.1 Model</vt:lpstr>
      <vt:lpstr>PowerPoint Presentation</vt:lpstr>
      <vt:lpstr>PowerPoint Presentation</vt:lpstr>
      <vt:lpstr>Least squares method</vt:lpstr>
      <vt:lpstr>Example 1</vt:lpstr>
      <vt:lpstr>Least Squares 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3 – Solution…</vt:lpstr>
      <vt:lpstr>Example 3 – Solution…</vt:lpstr>
      <vt:lpstr>PowerPoint Presentation</vt:lpstr>
      <vt:lpstr>17.3 Error variable: Required conditions</vt:lpstr>
      <vt:lpstr>17.4 Assessing the model</vt:lpstr>
      <vt:lpstr>Sum of squares for errors (SSE)</vt:lpstr>
      <vt:lpstr>Standard Error of Estimate</vt:lpstr>
      <vt:lpstr>PowerPoint Presentation</vt:lpstr>
      <vt:lpstr>PowerPoint Presentation</vt:lpstr>
      <vt:lpstr>PowerPoint Presentation</vt:lpstr>
      <vt:lpstr>Testing the slope</vt:lpstr>
      <vt:lpstr>Testing the slope…</vt:lpstr>
      <vt:lpstr>Testing the slope…</vt:lpstr>
      <vt:lpstr>PowerPoint Presentation</vt:lpstr>
      <vt:lpstr>Example 3 – Solution… </vt:lpstr>
      <vt:lpstr>PowerPoint Presentation</vt:lpstr>
      <vt:lpstr>PowerPoint Presentation</vt:lpstr>
      <vt:lpstr>Coefficient of determination, R2</vt:lpstr>
      <vt:lpstr>PowerPoint Presentation</vt:lpstr>
      <vt:lpstr>Coefficient of determination…</vt:lpstr>
      <vt:lpstr>Coefficient of determination…</vt:lpstr>
      <vt:lpstr>PowerPoint Presentation</vt:lpstr>
      <vt:lpstr>PowerPoint Presentation</vt:lpstr>
      <vt:lpstr>More on Excel’s output</vt:lpstr>
      <vt:lpstr>17.5 Using the regression equation</vt:lpstr>
      <vt:lpstr>PowerPoint Presentation</vt:lpstr>
      <vt:lpstr>Prediction interval and confidence interval</vt:lpstr>
      <vt:lpstr>PowerPoint Presentation</vt:lpstr>
      <vt:lpstr>PowerPoint Presentation</vt:lpstr>
      <vt:lpstr>What’s the Difference?</vt:lpstr>
      <vt:lpstr>PowerPoint Presentation</vt:lpstr>
      <vt:lpstr>PowerPoint Presentation</vt:lpstr>
      <vt:lpstr>Intervals with Excel</vt:lpstr>
      <vt:lpstr>17.6 Coefficient of correlation</vt:lpstr>
      <vt:lpstr>Coefficient of correlation…</vt:lpstr>
      <vt:lpstr>Testing the coefficient of correlation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3 - Using the Computer…</vt:lpstr>
      <vt:lpstr>Spearman rank correlation coefficient  </vt:lpstr>
      <vt:lpstr>Spearman rank correlation coefficient…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17.7 Regression diagnostics – I</vt:lpstr>
      <vt:lpstr>Residual analysis</vt:lpstr>
      <vt:lpstr>Residual analysis…</vt:lpstr>
      <vt:lpstr>Example 3…</vt:lpstr>
      <vt:lpstr>Heteroscedasticity</vt:lpstr>
      <vt:lpstr>Homoscedasticity</vt:lpstr>
      <vt:lpstr>Homoscedasticity…</vt:lpstr>
      <vt:lpstr>Heteroscedasticity…</vt:lpstr>
      <vt:lpstr>Non-independence of the error variable</vt:lpstr>
      <vt:lpstr>Non-independence of the error variable</vt:lpstr>
      <vt:lpstr>Outliers</vt:lpstr>
      <vt:lpstr>Procedure for regression diagnostics</vt:lpstr>
      <vt:lpstr>Procedure for regression diagnostics…</vt:lpstr>
      <vt:lpstr>PowerPoint Presentation</vt:lpstr>
    </vt:vector>
  </TitlesOfParts>
  <Company>Thomson Learning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Arthavan</dc:creator>
  <cp:lastModifiedBy>Katz, Nathan</cp:lastModifiedBy>
  <cp:revision>519</cp:revision>
  <dcterms:created xsi:type="dcterms:W3CDTF">2011-01-14T22:29:42Z</dcterms:created>
  <dcterms:modified xsi:type="dcterms:W3CDTF">2017-01-12T01:30:35Z</dcterms:modified>
</cp:coreProperties>
</file>