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46" r:id="rId1"/>
    <p:sldMasterId id="2147484319" r:id="rId2"/>
  </p:sldMasterIdLst>
  <p:notesMasterIdLst>
    <p:notesMasterId r:id="rId39"/>
  </p:notesMasterIdLst>
  <p:handoutMasterIdLst>
    <p:handoutMasterId r:id="rId40"/>
  </p:handoutMasterIdLst>
  <p:sldIdLst>
    <p:sldId id="415" r:id="rId3"/>
    <p:sldId id="257" r:id="rId4"/>
    <p:sldId id="380" r:id="rId5"/>
    <p:sldId id="381" r:id="rId6"/>
    <p:sldId id="319" r:id="rId7"/>
    <p:sldId id="300" r:id="rId8"/>
    <p:sldId id="414" r:id="rId9"/>
    <p:sldId id="301" r:id="rId10"/>
    <p:sldId id="324" r:id="rId11"/>
    <p:sldId id="323" r:id="rId12"/>
    <p:sldId id="401" r:id="rId13"/>
    <p:sldId id="400" r:id="rId14"/>
    <p:sldId id="322" r:id="rId15"/>
    <p:sldId id="325" r:id="rId16"/>
    <p:sldId id="382" r:id="rId17"/>
    <p:sldId id="399" r:id="rId18"/>
    <p:sldId id="302" r:id="rId19"/>
    <p:sldId id="383" r:id="rId20"/>
    <p:sldId id="384" r:id="rId21"/>
    <p:sldId id="416" r:id="rId22"/>
    <p:sldId id="385" r:id="rId23"/>
    <p:sldId id="402" r:id="rId24"/>
    <p:sldId id="387" r:id="rId25"/>
    <p:sldId id="388" r:id="rId26"/>
    <p:sldId id="403" r:id="rId27"/>
    <p:sldId id="389" r:id="rId28"/>
    <p:sldId id="356" r:id="rId29"/>
    <p:sldId id="405" r:id="rId30"/>
    <p:sldId id="366" r:id="rId31"/>
    <p:sldId id="406" r:id="rId32"/>
    <p:sldId id="407" r:id="rId33"/>
    <p:sldId id="395" r:id="rId34"/>
    <p:sldId id="413" r:id="rId35"/>
    <p:sldId id="396" r:id="rId36"/>
    <p:sldId id="397" r:id="rId37"/>
    <p:sldId id="410" r:id="rId38"/>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pitchFamily="18" charset="0"/>
        <a:ea typeface="MS PGothic" pitchFamily="34" charset="-128"/>
        <a:cs typeface="+mn-cs"/>
      </a:defRPr>
    </a:lvl5pPr>
    <a:lvl6pPr marL="2286000" algn="l" defTabSz="914400" rtl="0" eaLnBrk="1" latinLnBrk="0" hangingPunct="1">
      <a:defRPr sz="2400" kern="1200" baseline="-25000">
        <a:solidFill>
          <a:schemeClr val="tx1"/>
        </a:solidFill>
        <a:latin typeface="Times" pitchFamily="18" charset="0"/>
        <a:ea typeface="MS PGothic" pitchFamily="34" charset="-128"/>
        <a:cs typeface="+mn-cs"/>
      </a:defRPr>
    </a:lvl6pPr>
    <a:lvl7pPr marL="2743200" algn="l" defTabSz="914400" rtl="0" eaLnBrk="1" latinLnBrk="0" hangingPunct="1">
      <a:defRPr sz="2400" kern="1200" baseline="-25000">
        <a:solidFill>
          <a:schemeClr val="tx1"/>
        </a:solidFill>
        <a:latin typeface="Times" pitchFamily="18" charset="0"/>
        <a:ea typeface="MS PGothic" pitchFamily="34" charset="-128"/>
        <a:cs typeface="+mn-cs"/>
      </a:defRPr>
    </a:lvl7pPr>
    <a:lvl8pPr marL="3200400" algn="l" defTabSz="914400" rtl="0" eaLnBrk="1" latinLnBrk="0" hangingPunct="1">
      <a:defRPr sz="2400" kern="1200" baseline="-25000">
        <a:solidFill>
          <a:schemeClr val="tx1"/>
        </a:solidFill>
        <a:latin typeface="Times" pitchFamily="18" charset="0"/>
        <a:ea typeface="MS PGothic" pitchFamily="34" charset="-128"/>
        <a:cs typeface="+mn-cs"/>
      </a:defRPr>
    </a:lvl8pPr>
    <a:lvl9pPr marL="3657600" algn="l" defTabSz="914400" rtl="0" eaLnBrk="1" latinLnBrk="0" hangingPunct="1">
      <a:defRPr sz="2400" kern="1200" baseline="-25000">
        <a:solidFill>
          <a:schemeClr val="tx1"/>
        </a:solidFill>
        <a:latin typeface="Times"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680"/>
    <a:srgbClr val="CC0000"/>
    <a:srgbClr val="E1E3F3"/>
    <a:srgbClr val="E6F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40" y="72"/>
      </p:cViewPr>
      <p:guideLst>
        <p:guide orient="horz" pos="2160"/>
        <p:guide pos="2880"/>
      </p:guideLst>
    </p:cSldViewPr>
  </p:slideViewPr>
  <p:outlineViewPr>
    <p:cViewPr>
      <p:scale>
        <a:sx n="33" d="100"/>
        <a:sy n="33" d="100"/>
      </p:scale>
      <p:origin x="0" y="25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24"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charset="0"/>
              </a:defRPr>
            </a:lvl1pPr>
          </a:lstStyle>
          <a:p>
            <a:pPr>
              <a:defRPr/>
            </a:pPr>
            <a:fld id="{9BC64B2F-C9A3-4A29-97CC-B7017E059CBF}" type="slidenum">
              <a:rPr lang="en-AU" altLang="en-US"/>
              <a:pPr>
                <a:defRPr/>
              </a:pPr>
              <a:t>‹#›</a:t>
            </a:fld>
            <a:endParaRPr lang="en-AU" altLang="en-US"/>
          </a:p>
        </p:txBody>
      </p:sp>
    </p:spTree>
    <p:extLst>
      <p:ext uri="{BB962C8B-B14F-4D97-AF65-F5344CB8AC3E}">
        <p14:creationId xmlns:p14="http://schemas.microsoft.com/office/powerpoint/2010/main" val="27427926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4506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charset="0"/>
              </a:defRPr>
            </a:lvl1pPr>
          </a:lstStyle>
          <a:p>
            <a:pPr>
              <a:defRPr/>
            </a:pPr>
            <a:fld id="{B69879DE-8FA8-4343-A4CE-1FA71F430BA9}" type="slidenum">
              <a:rPr lang="en-AU" altLang="en-US"/>
              <a:pPr>
                <a:defRPr/>
              </a:pPr>
              <a:t>‹#›</a:t>
            </a:fld>
            <a:endParaRPr lang="en-AU" altLang="en-US"/>
          </a:p>
        </p:txBody>
      </p:sp>
    </p:spTree>
    <p:extLst>
      <p:ext uri="{BB962C8B-B14F-4D97-AF65-F5344CB8AC3E}">
        <p14:creationId xmlns:p14="http://schemas.microsoft.com/office/powerpoint/2010/main" val="115218699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CD780E4-7619-4CF2-B1CC-530AA0FB14D0}" type="slidenum">
              <a:rPr lang="en-AU" altLang="en-US" smtClean="0">
                <a:latin typeface="Times" pitchFamily="18" charset="0"/>
              </a:rPr>
              <a:pPr/>
              <a:t>2</a:t>
            </a:fld>
            <a:endParaRPr lang="en-AU" altLang="en-US">
              <a:latin typeface="Times" pitchFamily="18" charset="0"/>
            </a:endParaRPr>
          </a:p>
        </p:txBody>
      </p:sp>
      <p:sp>
        <p:nvSpPr>
          <p:cNvPr id="46083" name="Rectangle 2"/>
          <p:cNvSpPr>
            <a:spLocks noGrp="1" noRot="1" noChangeAspect="1" noChangeArrowheads="1" noTextEdit="1"/>
          </p:cNvSpPr>
          <p:nvPr>
            <p:ph type="sldImg"/>
          </p:nvPr>
        </p:nvSpPr>
        <p:spPr>
          <a:xfrm>
            <a:off x="917575" y="744538"/>
            <a:ext cx="4962525" cy="3722687"/>
          </a:xfrm>
          <a:ln/>
        </p:spPr>
      </p:sp>
      <p:sp>
        <p:nvSpPr>
          <p:cNvPr id="4608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773879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650BD3A-BE85-4FFA-908F-221309B4A323}" type="slidenum">
              <a:rPr lang="en-AU" altLang="en-US" smtClean="0">
                <a:latin typeface="Times" pitchFamily="18" charset="0"/>
              </a:rPr>
              <a:pPr/>
              <a:t>13</a:t>
            </a:fld>
            <a:endParaRPr lang="en-AU" altLang="en-US">
              <a:latin typeface="Times" pitchFamily="18" charset="0"/>
            </a:endParaRPr>
          </a:p>
        </p:txBody>
      </p:sp>
      <p:sp>
        <p:nvSpPr>
          <p:cNvPr id="55299" name="Rectangle 2"/>
          <p:cNvSpPr>
            <a:spLocks noGrp="1" noRot="1" noChangeAspect="1" noChangeArrowheads="1" noTextEdit="1"/>
          </p:cNvSpPr>
          <p:nvPr>
            <p:ph type="sldImg"/>
          </p:nvPr>
        </p:nvSpPr>
        <p:spPr>
          <a:xfrm>
            <a:off x="917575" y="744538"/>
            <a:ext cx="4962525" cy="3722687"/>
          </a:xfrm>
          <a:ln/>
        </p:spPr>
      </p:sp>
      <p:sp>
        <p:nvSpPr>
          <p:cNvPr id="5530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7698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4CD18BB-D3B3-4E9F-AC54-6CC50A83495E}" type="slidenum">
              <a:rPr lang="en-AU" altLang="en-US" smtClean="0">
                <a:latin typeface="Times" pitchFamily="18" charset="0"/>
              </a:rPr>
              <a:pPr/>
              <a:t>14</a:t>
            </a:fld>
            <a:endParaRPr lang="en-AU" altLang="en-US">
              <a:latin typeface="Times" pitchFamily="18" charset="0"/>
            </a:endParaRPr>
          </a:p>
        </p:txBody>
      </p:sp>
      <p:sp>
        <p:nvSpPr>
          <p:cNvPr id="56323" name="Rectangle 2"/>
          <p:cNvSpPr>
            <a:spLocks noGrp="1" noRot="1" noChangeAspect="1" noChangeArrowheads="1" noTextEdit="1"/>
          </p:cNvSpPr>
          <p:nvPr>
            <p:ph type="sldImg"/>
          </p:nvPr>
        </p:nvSpPr>
        <p:spPr>
          <a:xfrm>
            <a:off x="917575" y="744538"/>
            <a:ext cx="4962525" cy="3722687"/>
          </a:xfrm>
          <a:ln/>
        </p:spPr>
      </p:sp>
      <p:sp>
        <p:nvSpPr>
          <p:cNvPr id="5632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43070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05177B5-70E6-422C-A81C-413A43A038A7}" type="slidenum">
              <a:rPr lang="en-AU" altLang="en-US" smtClean="0">
                <a:latin typeface="Times" pitchFamily="18" charset="0"/>
              </a:rPr>
              <a:pPr/>
              <a:t>17</a:t>
            </a:fld>
            <a:endParaRPr lang="en-AU" altLang="en-US">
              <a:latin typeface="Times" pitchFamily="18" charset="0"/>
            </a:endParaRPr>
          </a:p>
        </p:txBody>
      </p:sp>
      <p:sp>
        <p:nvSpPr>
          <p:cNvPr id="57347" name="Rectangle 2"/>
          <p:cNvSpPr>
            <a:spLocks noGrp="1" noRot="1" noChangeAspect="1" noChangeArrowheads="1" noTextEdit="1"/>
          </p:cNvSpPr>
          <p:nvPr>
            <p:ph type="sldImg"/>
          </p:nvPr>
        </p:nvSpPr>
        <p:spPr>
          <a:xfrm>
            <a:off x="917575" y="744538"/>
            <a:ext cx="4962525" cy="3722687"/>
          </a:xfrm>
          <a:ln/>
        </p:spPr>
      </p:sp>
      <p:sp>
        <p:nvSpPr>
          <p:cNvPr id="5734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35852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917575" y="744538"/>
            <a:ext cx="4962525" cy="3722687"/>
          </a:xfrm>
          <a:ln/>
        </p:spPr>
      </p:sp>
      <p:sp>
        <p:nvSpPr>
          <p:cNvPr id="58371" name="Notes Placeholder 2"/>
          <p:cNvSpPr>
            <a:spLocks noGrp="1"/>
          </p:cNvSpPr>
          <p:nvPr>
            <p:ph type="body" idx="1"/>
          </p:nvPr>
        </p:nvSpPr>
        <p:spPr>
          <a:noFill/>
          <a:ln/>
        </p:spPr>
        <p:txBody>
          <a:bodyPr/>
          <a:lstStyle/>
          <a:p>
            <a:endParaRPr lang="en-US" altLang="en-US"/>
          </a:p>
        </p:txBody>
      </p:sp>
      <p:sp>
        <p:nvSpPr>
          <p:cNvPr id="58372" name="Slide Number Placeholder 3"/>
          <p:cNvSpPr>
            <a:spLocks noGrp="1"/>
          </p:cNvSpPr>
          <p:nvPr>
            <p:ph type="sldNum" sz="quarter" idx="5"/>
          </p:nvPr>
        </p:nvSpPr>
        <p:spPr>
          <a:noFill/>
        </p:spPr>
        <p:txBody>
          <a:bodyPr/>
          <a:lstStyle/>
          <a:p>
            <a:fld id="{7C56981F-1C6F-46C3-A658-F1C42C1A2D04}" type="slidenum">
              <a:rPr lang="en-AU" altLang="en-US" smtClean="0">
                <a:latin typeface="Times" pitchFamily="18" charset="0"/>
              </a:rPr>
              <a:pPr/>
              <a:t>27</a:t>
            </a:fld>
            <a:endParaRPr lang="en-AU" altLang="en-US">
              <a:latin typeface="Times" pitchFamily="18" charset="0"/>
            </a:endParaRPr>
          </a:p>
        </p:txBody>
      </p:sp>
    </p:spTree>
    <p:extLst>
      <p:ext uri="{BB962C8B-B14F-4D97-AF65-F5344CB8AC3E}">
        <p14:creationId xmlns:p14="http://schemas.microsoft.com/office/powerpoint/2010/main" val="244963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917575" y="744538"/>
            <a:ext cx="4962525" cy="3722687"/>
          </a:xfrm>
          <a:ln/>
        </p:spPr>
      </p:sp>
      <p:sp>
        <p:nvSpPr>
          <p:cNvPr id="59395" name="Notes Placeholder 2"/>
          <p:cNvSpPr>
            <a:spLocks noGrp="1"/>
          </p:cNvSpPr>
          <p:nvPr>
            <p:ph type="body" idx="1"/>
          </p:nvPr>
        </p:nvSpPr>
        <p:spPr>
          <a:noFill/>
          <a:ln/>
        </p:spPr>
        <p:txBody>
          <a:bodyPr/>
          <a:lstStyle/>
          <a:p>
            <a:endParaRPr lang="en-US" altLang="en-US"/>
          </a:p>
        </p:txBody>
      </p:sp>
      <p:sp>
        <p:nvSpPr>
          <p:cNvPr id="59396" name="Slide Number Placeholder 3"/>
          <p:cNvSpPr>
            <a:spLocks noGrp="1"/>
          </p:cNvSpPr>
          <p:nvPr>
            <p:ph type="sldNum" sz="quarter" idx="5"/>
          </p:nvPr>
        </p:nvSpPr>
        <p:spPr>
          <a:noFill/>
        </p:spPr>
        <p:txBody>
          <a:bodyPr/>
          <a:lstStyle/>
          <a:p>
            <a:fld id="{2C34B0E5-FE9E-40FA-973F-728213A9C51B}" type="slidenum">
              <a:rPr lang="en-AU" altLang="en-US" smtClean="0">
                <a:latin typeface="Times" pitchFamily="18" charset="0"/>
              </a:rPr>
              <a:pPr/>
              <a:t>28</a:t>
            </a:fld>
            <a:endParaRPr lang="en-AU" altLang="en-US">
              <a:latin typeface="Times" pitchFamily="18" charset="0"/>
            </a:endParaRPr>
          </a:p>
        </p:txBody>
      </p:sp>
    </p:spTree>
    <p:extLst>
      <p:ext uri="{BB962C8B-B14F-4D97-AF65-F5344CB8AC3E}">
        <p14:creationId xmlns:p14="http://schemas.microsoft.com/office/powerpoint/2010/main" val="2674627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917575" y="744538"/>
            <a:ext cx="4962525" cy="3722687"/>
          </a:xfrm>
          <a:ln/>
        </p:spPr>
      </p:sp>
      <p:sp>
        <p:nvSpPr>
          <p:cNvPr id="60419" name="Notes Placeholder 2"/>
          <p:cNvSpPr>
            <a:spLocks noGrp="1"/>
          </p:cNvSpPr>
          <p:nvPr>
            <p:ph type="body" idx="1"/>
          </p:nvPr>
        </p:nvSpPr>
        <p:spPr>
          <a:noFill/>
          <a:ln/>
        </p:spPr>
        <p:txBody>
          <a:bodyPr/>
          <a:lstStyle/>
          <a:p>
            <a:endParaRPr lang="en-US" altLang="en-US"/>
          </a:p>
        </p:txBody>
      </p:sp>
      <p:sp>
        <p:nvSpPr>
          <p:cNvPr id="60420" name="Slide Number Placeholder 3"/>
          <p:cNvSpPr>
            <a:spLocks noGrp="1"/>
          </p:cNvSpPr>
          <p:nvPr>
            <p:ph type="sldNum" sz="quarter" idx="5"/>
          </p:nvPr>
        </p:nvSpPr>
        <p:spPr>
          <a:noFill/>
        </p:spPr>
        <p:txBody>
          <a:bodyPr/>
          <a:lstStyle/>
          <a:p>
            <a:fld id="{36BCE912-51A4-4E4A-981B-EB8F23EDF3B7}" type="slidenum">
              <a:rPr lang="en-AU" altLang="en-US" smtClean="0">
                <a:latin typeface="Times" pitchFamily="18" charset="0"/>
              </a:rPr>
              <a:pPr/>
              <a:t>29</a:t>
            </a:fld>
            <a:endParaRPr lang="en-AU" altLang="en-US">
              <a:latin typeface="Times" pitchFamily="18" charset="0"/>
            </a:endParaRPr>
          </a:p>
        </p:txBody>
      </p:sp>
    </p:spTree>
    <p:extLst>
      <p:ext uri="{BB962C8B-B14F-4D97-AF65-F5344CB8AC3E}">
        <p14:creationId xmlns:p14="http://schemas.microsoft.com/office/powerpoint/2010/main" val="58814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917575" y="744538"/>
            <a:ext cx="4962525" cy="3722687"/>
          </a:xfrm>
          <a:ln/>
        </p:spPr>
      </p:sp>
      <p:sp>
        <p:nvSpPr>
          <p:cNvPr id="61443" name="Notes Placeholder 2"/>
          <p:cNvSpPr>
            <a:spLocks noGrp="1"/>
          </p:cNvSpPr>
          <p:nvPr>
            <p:ph type="body" idx="1"/>
          </p:nvPr>
        </p:nvSpPr>
        <p:spPr>
          <a:noFill/>
          <a:ln/>
        </p:spPr>
        <p:txBody>
          <a:bodyPr/>
          <a:lstStyle/>
          <a:p>
            <a:endParaRPr lang="en-US" altLang="en-US"/>
          </a:p>
        </p:txBody>
      </p:sp>
      <p:sp>
        <p:nvSpPr>
          <p:cNvPr id="61444" name="Slide Number Placeholder 3"/>
          <p:cNvSpPr>
            <a:spLocks noGrp="1"/>
          </p:cNvSpPr>
          <p:nvPr>
            <p:ph type="sldNum" sz="quarter" idx="5"/>
          </p:nvPr>
        </p:nvSpPr>
        <p:spPr>
          <a:noFill/>
        </p:spPr>
        <p:txBody>
          <a:bodyPr/>
          <a:lstStyle/>
          <a:p>
            <a:fld id="{E6E32ABD-29C3-463D-88E2-B7F4B257ACBC}" type="slidenum">
              <a:rPr lang="en-AU" altLang="en-US" smtClean="0">
                <a:latin typeface="Times" pitchFamily="18" charset="0"/>
              </a:rPr>
              <a:pPr/>
              <a:t>30</a:t>
            </a:fld>
            <a:endParaRPr lang="en-AU" altLang="en-US">
              <a:latin typeface="Times" pitchFamily="18" charset="0"/>
            </a:endParaRPr>
          </a:p>
        </p:txBody>
      </p:sp>
    </p:spTree>
    <p:extLst>
      <p:ext uri="{BB962C8B-B14F-4D97-AF65-F5344CB8AC3E}">
        <p14:creationId xmlns:p14="http://schemas.microsoft.com/office/powerpoint/2010/main" val="347093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917575" y="744538"/>
            <a:ext cx="4962525" cy="3722687"/>
          </a:xfrm>
          <a:ln/>
        </p:spPr>
      </p:sp>
      <p:sp>
        <p:nvSpPr>
          <p:cNvPr id="62467" name="Notes Placeholder 2"/>
          <p:cNvSpPr>
            <a:spLocks noGrp="1"/>
          </p:cNvSpPr>
          <p:nvPr>
            <p:ph type="body" idx="1"/>
          </p:nvPr>
        </p:nvSpPr>
        <p:spPr>
          <a:noFill/>
          <a:ln/>
        </p:spPr>
        <p:txBody>
          <a:bodyPr/>
          <a:lstStyle/>
          <a:p>
            <a:endParaRPr lang="en-US" altLang="en-US"/>
          </a:p>
        </p:txBody>
      </p:sp>
      <p:sp>
        <p:nvSpPr>
          <p:cNvPr id="62468" name="Slide Number Placeholder 3"/>
          <p:cNvSpPr>
            <a:spLocks noGrp="1"/>
          </p:cNvSpPr>
          <p:nvPr>
            <p:ph type="sldNum" sz="quarter" idx="5"/>
          </p:nvPr>
        </p:nvSpPr>
        <p:spPr>
          <a:noFill/>
        </p:spPr>
        <p:txBody>
          <a:bodyPr/>
          <a:lstStyle/>
          <a:p>
            <a:fld id="{CBA5259C-F69E-4D18-AC4D-6F76F0E0CD4F}" type="slidenum">
              <a:rPr lang="en-AU" altLang="en-US" smtClean="0">
                <a:latin typeface="Times" pitchFamily="18" charset="0"/>
              </a:rPr>
              <a:pPr/>
              <a:t>31</a:t>
            </a:fld>
            <a:endParaRPr lang="en-AU" altLang="en-US">
              <a:latin typeface="Times" pitchFamily="18" charset="0"/>
            </a:endParaRPr>
          </a:p>
        </p:txBody>
      </p:sp>
    </p:spTree>
    <p:extLst>
      <p:ext uri="{BB962C8B-B14F-4D97-AF65-F5344CB8AC3E}">
        <p14:creationId xmlns:p14="http://schemas.microsoft.com/office/powerpoint/2010/main" val="2245447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917575" y="744538"/>
            <a:ext cx="4962525" cy="3722687"/>
          </a:xfrm>
          <a:ln/>
        </p:spPr>
      </p:sp>
      <p:sp>
        <p:nvSpPr>
          <p:cNvPr id="63491" name="Notes Placeholder 2"/>
          <p:cNvSpPr>
            <a:spLocks noGrp="1"/>
          </p:cNvSpPr>
          <p:nvPr>
            <p:ph type="body" idx="1"/>
          </p:nvPr>
        </p:nvSpPr>
        <p:spPr>
          <a:noFill/>
          <a:ln/>
        </p:spPr>
        <p:txBody>
          <a:bodyPr/>
          <a:lstStyle/>
          <a:p>
            <a:endParaRPr lang="en-US" altLang="en-US"/>
          </a:p>
        </p:txBody>
      </p:sp>
      <p:sp>
        <p:nvSpPr>
          <p:cNvPr id="63492" name="Slide Number Placeholder 3"/>
          <p:cNvSpPr>
            <a:spLocks noGrp="1"/>
          </p:cNvSpPr>
          <p:nvPr>
            <p:ph type="sldNum" sz="quarter" idx="5"/>
          </p:nvPr>
        </p:nvSpPr>
        <p:spPr>
          <a:noFill/>
        </p:spPr>
        <p:txBody>
          <a:bodyPr/>
          <a:lstStyle/>
          <a:p>
            <a:fld id="{3D5DE471-AF1B-4E81-B9D6-CE0422D46606}" type="slidenum">
              <a:rPr lang="en-AU" altLang="en-US" smtClean="0">
                <a:latin typeface="Times" pitchFamily="18" charset="0"/>
              </a:rPr>
              <a:pPr/>
              <a:t>32</a:t>
            </a:fld>
            <a:endParaRPr lang="en-AU" altLang="en-US">
              <a:latin typeface="Times" pitchFamily="18" charset="0"/>
            </a:endParaRPr>
          </a:p>
        </p:txBody>
      </p:sp>
    </p:spTree>
    <p:extLst>
      <p:ext uri="{BB962C8B-B14F-4D97-AF65-F5344CB8AC3E}">
        <p14:creationId xmlns:p14="http://schemas.microsoft.com/office/powerpoint/2010/main" val="3462708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917575" y="744538"/>
            <a:ext cx="4962525" cy="3722687"/>
          </a:xfrm>
          <a:ln/>
        </p:spPr>
      </p:sp>
      <p:sp>
        <p:nvSpPr>
          <p:cNvPr id="64515" name="Notes Placeholder 2"/>
          <p:cNvSpPr>
            <a:spLocks noGrp="1"/>
          </p:cNvSpPr>
          <p:nvPr>
            <p:ph type="body" idx="1"/>
          </p:nvPr>
        </p:nvSpPr>
        <p:spPr>
          <a:noFill/>
          <a:ln/>
        </p:spPr>
        <p:txBody>
          <a:bodyPr/>
          <a:lstStyle/>
          <a:p>
            <a:endParaRPr lang="en-US" altLang="en-US"/>
          </a:p>
        </p:txBody>
      </p:sp>
      <p:sp>
        <p:nvSpPr>
          <p:cNvPr id="64516" name="Slide Number Placeholder 3"/>
          <p:cNvSpPr>
            <a:spLocks noGrp="1"/>
          </p:cNvSpPr>
          <p:nvPr>
            <p:ph type="sldNum" sz="quarter" idx="5"/>
          </p:nvPr>
        </p:nvSpPr>
        <p:spPr>
          <a:noFill/>
        </p:spPr>
        <p:txBody>
          <a:bodyPr/>
          <a:lstStyle/>
          <a:p>
            <a:fld id="{80F77391-639E-4953-BF58-A21C9E8BF10F}" type="slidenum">
              <a:rPr lang="en-AU" altLang="en-US" smtClean="0">
                <a:latin typeface="Times" pitchFamily="18" charset="0"/>
              </a:rPr>
              <a:pPr/>
              <a:t>33</a:t>
            </a:fld>
            <a:endParaRPr lang="en-AU" altLang="en-US">
              <a:latin typeface="Times" pitchFamily="18" charset="0"/>
            </a:endParaRPr>
          </a:p>
        </p:txBody>
      </p:sp>
    </p:spTree>
    <p:extLst>
      <p:ext uri="{BB962C8B-B14F-4D97-AF65-F5344CB8AC3E}">
        <p14:creationId xmlns:p14="http://schemas.microsoft.com/office/powerpoint/2010/main" val="385186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917575" y="744538"/>
            <a:ext cx="4962525" cy="3722687"/>
          </a:xfrm>
          <a:ln/>
        </p:spPr>
      </p:sp>
      <p:sp>
        <p:nvSpPr>
          <p:cNvPr id="47107" name="Notes Placeholder 2"/>
          <p:cNvSpPr>
            <a:spLocks noGrp="1"/>
          </p:cNvSpPr>
          <p:nvPr>
            <p:ph type="body" idx="1"/>
          </p:nvPr>
        </p:nvSpPr>
        <p:spPr>
          <a:noFill/>
          <a:ln/>
        </p:spPr>
        <p:txBody>
          <a:bodyPr/>
          <a:lstStyle/>
          <a:p>
            <a:endParaRPr lang="en-US" altLang="en-US"/>
          </a:p>
        </p:txBody>
      </p:sp>
      <p:sp>
        <p:nvSpPr>
          <p:cNvPr id="47108" name="Slide Number Placeholder 3"/>
          <p:cNvSpPr>
            <a:spLocks noGrp="1"/>
          </p:cNvSpPr>
          <p:nvPr>
            <p:ph type="sldNum" sz="quarter" idx="5"/>
          </p:nvPr>
        </p:nvSpPr>
        <p:spPr>
          <a:noFill/>
        </p:spPr>
        <p:txBody>
          <a:bodyPr/>
          <a:lstStyle/>
          <a:p>
            <a:fld id="{8DC97BF1-A6ED-4A7D-A8EA-E80FD6C83FA8}" type="slidenum">
              <a:rPr lang="en-AU" altLang="en-US" smtClean="0">
                <a:latin typeface="Times" pitchFamily="18" charset="0"/>
              </a:rPr>
              <a:pPr/>
              <a:t>5</a:t>
            </a:fld>
            <a:endParaRPr lang="en-AU" altLang="en-US">
              <a:latin typeface="Times" pitchFamily="18" charset="0"/>
            </a:endParaRPr>
          </a:p>
        </p:txBody>
      </p:sp>
    </p:spTree>
    <p:extLst>
      <p:ext uri="{BB962C8B-B14F-4D97-AF65-F5344CB8AC3E}">
        <p14:creationId xmlns:p14="http://schemas.microsoft.com/office/powerpoint/2010/main" val="2306683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917575" y="744538"/>
            <a:ext cx="4962525" cy="3722687"/>
          </a:xfrm>
          <a:ln/>
        </p:spPr>
      </p:sp>
      <p:sp>
        <p:nvSpPr>
          <p:cNvPr id="65539" name="Notes Placeholder 2"/>
          <p:cNvSpPr>
            <a:spLocks noGrp="1"/>
          </p:cNvSpPr>
          <p:nvPr>
            <p:ph type="body" idx="1"/>
          </p:nvPr>
        </p:nvSpPr>
        <p:spPr>
          <a:noFill/>
          <a:ln/>
        </p:spPr>
        <p:txBody>
          <a:bodyPr/>
          <a:lstStyle/>
          <a:p>
            <a:endParaRPr lang="en-US" altLang="en-US"/>
          </a:p>
        </p:txBody>
      </p:sp>
      <p:sp>
        <p:nvSpPr>
          <p:cNvPr id="65540" name="Slide Number Placeholder 3"/>
          <p:cNvSpPr>
            <a:spLocks noGrp="1"/>
          </p:cNvSpPr>
          <p:nvPr>
            <p:ph type="sldNum" sz="quarter" idx="5"/>
          </p:nvPr>
        </p:nvSpPr>
        <p:spPr>
          <a:noFill/>
        </p:spPr>
        <p:txBody>
          <a:bodyPr/>
          <a:lstStyle/>
          <a:p>
            <a:fld id="{C0518EE8-72BC-489E-9695-48E7B56CFDBA}" type="slidenum">
              <a:rPr lang="en-AU" altLang="en-US" smtClean="0">
                <a:latin typeface="Times" pitchFamily="18" charset="0"/>
              </a:rPr>
              <a:pPr/>
              <a:t>34</a:t>
            </a:fld>
            <a:endParaRPr lang="en-AU" altLang="en-US">
              <a:latin typeface="Times" pitchFamily="18" charset="0"/>
            </a:endParaRPr>
          </a:p>
        </p:txBody>
      </p:sp>
    </p:spTree>
    <p:extLst>
      <p:ext uri="{BB962C8B-B14F-4D97-AF65-F5344CB8AC3E}">
        <p14:creationId xmlns:p14="http://schemas.microsoft.com/office/powerpoint/2010/main" val="428251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917575" y="744538"/>
            <a:ext cx="4962525" cy="3722687"/>
          </a:xfrm>
          <a:ln/>
        </p:spPr>
      </p:sp>
      <p:sp>
        <p:nvSpPr>
          <p:cNvPr id="66563" name="Notes Placeholder 2"/>
          <p:cNvSpPr>
            <a:spLocks noGrp="1"/>
          </p:cNvSpPr>
          <p:nvPr>
            <p:ph type="body" idx="1"/>
          </p:nvPr>
        </p:nvSpPr>
        <p:spPr>
          <a:noFill/>
          <a:ln/>
        </p:spPr>
        <p:txBody>
          <a:bodyPr/>
          <a:lstStyle/>
          <a:p>
            <a:endParaRPr lang="en-US" altLang="en-US"/>
          </a:p>
        </p:txBody>
      </p:sp>
      <p:sp>
        <p:nvSpPr>
          <p:cNvPr id="66564" name="Slide Number Placeholder 3"/>
          <p:cNvSpPr>
            <a:spLocks noGrp="1"/>
          </p:cNvSpPr>
          <p:nvPr>
            <p:ph type="sldNum" sz="quarter" idx="5"/>
          </p:nvPr>
        </p:nvSpPr>
        <p:spPr>
          <a:noFill/>
        </p:spPr>
        <p:txBody>
          <a:bodyPr/>
          <a:lstStyle/>
          <a:p>
            <a:fld id="{8F8CF0B9-BBF6-46A3-A4B3-881C9B5CFE28}" type="slidenum">
              <a:rPr lang="en-AU" altLang="en-US" smtClean="0">
                <a:latin typeface="Times" pitchFamily="18" charset="0"/>
              </a:rPr>
              <a:pPr/>
              <a:t>35</a:t>
            </a:fld>
            <a:endParaRPr lang="en-AU" altLang="en-US">
              <a:latin typeface="Times" pitchFamily="18" charset="0"/>
            </a:endParaRPr>
          </a:p>
        </p:txBody>
      </p:sp>
    </p:spTree>
    <p:extLst>
      <p:ext uri="{BB962C8B-B14F-4D97-AF65-F5344CB8AC3E}">
        <p14:creationId xmlns:p14="http://schemas.microsoft.com/office/powerpoint/2010/main" val="2783823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917575" y="744538"/>
            <a:ext cx="4962525" cy="3722687"/>
          </a:xfrm>
          <a:ln/>
        </p:spPr>
      </p:sp>
      <p:sp>
        <p:nvSpPr>
          <p:cNvPr id="67587" name="Notes Placeholder 2"/>
          <p:cNvSpPr>
            <a:spLocks noGrp="1"/>
          </p:cNvSpPr>
          <p:nvPr>
            <p:ph type="body" idx="1"/>
          </p:nvPr>
        </p:nvSpPr>
        <p:spPr>
          <a:noFill/>
          <a:ln/>
        </p:spPr>
        <p:txBody>
          <a:bodyPr/>
          <a:lstStyle/>
          <a:p>
            <a:endParaRPr lang="en-US" altLang="en-US"/>
          </a:p>
        </p:txBody>
      </p:sp>
      <p:sp>
        <p:nvSpPr>
          <p:cNvPr id="67588" name="Slide Number Placeholder 3"/>
          <p:cNvSpPr>
            <a:spLocks noGrp="1"/>
          </p:cNvSpPr>
          <p:nvPr>
            <p:ph type="sldNum" sz="quarter" idx="5"/>
          </p:nvPr>
        </p:nvSpPr>
        <p:spPr>
          <a:noFill/>
        </p:spPr>
        <p:txBody>
          <a:bodyPr/>
          <a:lstStyle/>
          <a:p>
            <a:fld id="{1204BC22-8457-4DCC-B743-AD11D59BC0F7}" type="slidenum">
              <a:rPr lang="en-AU" altLang="en-US" smtClean="0">
                <a:latin typeface="Times" pitchFamily="18" charset="0"/>
              </a:rPr>
              <a:pPr/>
              <a:t>36</a:t>
            </a:fld>
            <a:endParaRPr lang="en-AU" altLang="en-US">
              <a:latin typeface="Times" pitchFamily="18" charset="0"/>
            </a:endParaRPr>
          </a:p>
        </p:txBody>
      </p:sp>
    </p:spTree>
    <p:extLst>
      <p:ext uri="{BB962C8B-B14F-4D97-AF65-F5344CB8AC3E}">
        <p14:creationId xmlns:p14="http://schemas.microsoft.com/office/powerpoint/2010/main" val="217296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1D70EB8-232D-4289-904A-361A966AF968}" type="slidenum">
              <a:rPr lang="en-AU" altLang="en-US" smtClean="0">
                <a:latin typeface="Times" pitchFamily="18" charset="0"/>
              </a:rPr>
              <a:pPr/>
              <a:t>6</a:t>
            </a:fld>
            <a:endParaRPr lang="en-AU" altLang="en-US">
              <a:latin typeface="Times" pitchFamily="18" charset="0"/>
            </a:endParaRPr>
          </a:p>
        </p:txBody>
      </p:sp>
      <p:sp>
        <p:nvSpPr>
          <p:cNvPr id="48131" name="Rectangle 2"/>
          <p:cNvSpPr>
            <a:spLocks noGrp="1" noRot="1" noChangeAspect="1" noChangeArrowheads="1" noTextEdit="1"/>
          </p:cNvSpPr>
          <p:nvPr>
            <p:ph type="sldImg"/>
          </p:nvPr>
        </p:nvSpPr>
        <p:spPr>
          <a:xfrm>
            <a:off x="917575" y="744538"/>
            <a:ext cx="4962525" cy="3722687"/>
          </a:xfrm>
          <a:ln/>
        </p:spPr>
      </p:sp>
      <p:sp>
        <p:nvSpPr>
          <p:cNvPr id="4813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971304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8C06498-45DD-4E34-83E9-52367B83BFD9}" type="slidenum">
              <a:rPr lang="en-AU" altLang="en-US" smtClean="0">
                <a:latin typeface="Times" pitchFamily="18" charset="0"/>
              </a:rPr>
              <a:pPr/>
              <a:t>7</a:t>
            </a:fld>
            <a:endParaRPr lang="en-AU" altLang="en-US">
              <a:latin typeface="Times" pitchFamily="18" charset="0"/>
            </a:endParaRPr>
          </a:p>
        </p:txBody>
      </p:sp>
      <p:sp>
        <p:nvSpPr>
          <p:cNvPr id="49155" name="Rectangle 2"/>
          <p:cNvSpPr>
            <a:spLocks noGrp="1" noRot="1" noChangeAspect="1" noChangeArrowheads="1" noTextEdit="1"/>
          </p:cNvSpPr>
          <p:nvPr>
            <p:ph type="sldImg"/>
          </p:nvPr>
        </p:nvSpPr>
        <p:spPr>
          <a:xfrm>
            <a:off x="917575" y="744538"/>
            <a:ext cx="4962525" cy="3722687"/>
          </a:xfrm>
          <a:ln/>
        </p:spPr>
      </p:sp>
      <p:sp>
        <p:nvSpPr>
          <p:cNvPr id="4915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242074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95157F6-849F-4744-8453-CC25CC0265FF}" type="slidenum">
              <a:rPr lang="en-AU" altLang="en-US" smtClean="0">
                <a:latin typeface="Times" pitchFamily="18" charset="0"/>
              </a:rPr>
              <a:pPr/>
              <a:t>8</a:t>
            </a:fld>
            <a:endParaRPr lang="en-AU" altLang="en-US">
              <a:latin typeface="Times" pitchFamily="18" charset="0"/>
            </a:endParaRPr>
          </a:p>
        </p:txBody>
      </p:sp>
      <p:sp>
        <p:nvSpPr>
          <p:cNvPr id="50179" name="Rectangle 2"/>
          <p:cNvSpPr>
            <a:spLocks noGrp="1" noRot="1" noChangeAspect="1" noChangeArrowheads="1" noTextEdit="1"/>
          </p:cNvSpPr>
          <p:nvPr>
            <p:ph type="sldImg"/>
          </p:nvPr>
        </p:nvSpPr>
        <p:spPr>
          <a:xfrm>
            <a:off x="917575" y="744538"/>
            <a:ext cx="4962525" cy="3722687"/>
          </a:xfrm>
          <a:ln/>
        </p:spPr>
      </p:sp>
      <p:sp>
        <p:nvSpPr>
          <p:cNvPr id="5018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30474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40DB0E-F9C0-4667-A2EF-A7832A029EC1}" type="slidenum">
              <a:rPr lang="en-AU" altLang="en-US" smtClean="0">
                <a:latin typeface="Times" pitchFamily="18" charset="0"/>
              </a:rPr>
              <a:pPr/>
              <a:t>9</a:t>
            </a:fld>
            <a:endParaRPr lang="en-AU" altLang="en-US">
              <a:latin typeface="Times" pitchFamily="18" charset="0"/>
            </a:endParaRPr>
          </a:p>
        </p:txBody>
      </p:sp>
      <p:sp>
        <p:nvSpPr>
          <p:cNvPr id="51203" name="Rectangle 2"/>
          <p:cNvSpPr>
            <a:spLocks noGrp="1" noRot="1" noChangeAspect="1" noChangeArrowheads="1" noTextEdit="1"/>
          </p:cNvSpPr>
          <p:nvPr>
            <p:ph type="sldImg"/>
          </p:nvPr>
        </p:nvSpPr>
        <p:spPr>
          <a:xfrm>
            <a:off x="917575" y="744538"/>
            <a:ext cx="4962525" cy="3722687"/>
          </a:xfrm>
          <a:ln/>
        </p:spPr>
      </p:sp>
      <p:sp>
        <p:nvSpPr>
          <p:cNvPr id="5120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75315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1E9D02F-DE6E-4EF0-ACA2-A898AC43A918}" type="slidenum">
              <a:rPr lang="en-AU" altLang="en-US" smtClean="0">
                <a:latin typeface="Times" pitchFamily="18" charset="0"/>
              </a:rPr>
              <a:pPr/>
              <a:t>10</a:t>
            </a:fld>
            <a:endParaRPr lang="en-AU" altLang="en-US">
              <a:latin typeface="Times" pitchFamily="18" charset="0"/>
            </a:endParaRPr>
          </a:p>
        </p:txBody>
      </p:sp>
      <p:sp>
        <p:nvSpPr>
          <p:cNvPr id="52227" name="Rectangle 2"/>
          <p:cNvSpPr>
            <a:spLocks noGrp="1" noRot="1" noChangeAspect="1" noChangeArrowheads="1" noTextEdit="1"/>
          </p:cNvSpPr>
          <p:nvPr>
            <p:ph type="sldImg"/>
          </p:nvPr>
        </p:nvSpPr>
        <p:spPr>
          <a:xfrm>
            <a:off x="917575" y="744538"/>
            <a:ext cx="4962525" cy="3722687"/>
          </a:xfrm>
          <a:ln/>
        </p:spPr>
      </p:sp>
      <p:sp>
        <p:nvSpPr>
          <p:cNvPr id="5222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873901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584A6C0-5C83-42E5-9739-E8DE8365EF53}" type="slidenum">
              <a:rPr lang="en-AU" altLang="en-US" smtClean="0">
                <a:latin typeface="Times" pitchFamily="18" charset="0"/>
              </a:rPr>
              <a:pPr/>
              <a:t>11</a:t>
            </a:fld>
            <a:endParaRPr lang="en-AU" altLang="en-US">
              <a:latin typeface="Times" pitchFamily="18" charset="0"/>
            </a:endParaRPr>
          </a:p>
        </p:txBody>
      </p:sp>
      <p:sp>
        <p:nvSpPr>
          <p:cNvPr id="53251" name="Rectangle 2"/>
          <p:cNvSpPr>
            <a:spLocks noGrp="1" noRot="1" noChangeAspect="1" noChangeArrowheads="1" noTextEdit="1"/>
          </p:cNvSpPr>
          <p:nvPr>
            <p:ph type="sldImg"/>
          </p:nvPr>
        </p:nvSpPr>
        <p:spPr>
          <a:xfrm>
            <a:off x="917575" y="744538"/>
            <a:ext cx="4962525" cy="3722687"/>
          </a:xfrm>
          <a:ln/>
        </p:spPr>
      </p:sp>
      <p:sp>
        <p:nvSpPr>
          <p:cNvPr id="5325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778122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335BD55-FC99-4EF2-84E8-A05BB2872043}" type="slidenum">
              <a:rPr lang="en-AU" altLang="en-US" smtClean="0">
                <a:latin typeface="Times" pitchFamily="18" charset="0"/>
              </a:rPr>
              <a:pPr/>
              <a:t>12</a:t>
            </a:fld>
            <a:endParaRPr lang="en-AU" altLang="en-US">
              <a:latin typeface="Times" pitchFamily="18" charset="0"/>
            </a:endParaRPr>
          </a:p>
        </p:txBody>
      </p:sp>
      <p:sp>
        <p:nvSpPr>
          <p:cNvPr id="54275" name="Rectangle 2"/>
          <p:cNvSpPr>
            <a:spLocks noGrp="1" noRot="1" noChangeAspect="1" noChangeArrowheads="1" noTextEdit="1"/>
          </p:cNvSpPr>
          <p:nvPr>
            <p:ph type="sldImg"/>
          </p:nvPr>
        </p:nvSpPr>
        <p:spPr>
          <a:xfrm>
            <a:off x="917575" y="744538"/>
            <a:ext cx="4962525" cy="3722687"/>
          </a:xfrm>
          <a:ln/>
        </p:spPr>
      </p:sp>
      <p:sp>
        <p:nvSpPr>
          <p:cNvPr id="5427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74753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pPr>
              <a:defRPr/>
            </a:pPr>
            <a:fld id="{D89A97B4-FFC2-4594-A93B-2F59BC791905}"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defRPr/>
            </a:pPr>
            <a:fld id="{637816BA-3527-42EE-B416-95F4C3051D09}" type="slidenum">
              <a:rPr lang="en-US" altLang="en-US" sz="1800" smtClean="0">
                <a:latin typeface="Calibri" pitchFamily="34" charset="0"/>
              </a:rPr>
              <a:pPr eaLnBrk="1" hangingPunct="1">
                <a:defRPr/>
              </a:pPr>
              <a:t>‹#›</a:t>
            </a:fld>
            <a:endParaRPr lang="en-US" altLang="en-US" sz="1800">
              <a:latin typeface="Calibri"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C8CECB34-E87A-4FF8-9BE1-1215A43404CC}" type="slidenum">
              <a:rPr lang="en-AU" altLang="en-US"/>
              <a:pPr>
                <a:defRPr/>
              </a:pPr>
              <a:t>‹#›</a:t>
            </a:fld>
            <a:endParaRPr lang="en-AU"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defRPr/>
            </a:pPr>
            <a:fld id="{C6B44B95-57C6-44EB-8CF5-C2D67D88C974}" type="slidenum">
              <a:rPr lang="en-US" altLang="en-US" sz="1800" smtClean="0">
                <a:latin typeface="Calibri" pitchFamily="34" charset="0"/>
              </a:rPr>
              <a:pPr eaLnBrk="1" hangingPunct="1">
                <a:defRPr/>
              </a:pPr>
              <a:t>‹#›</a:t>
            </a:fld>
            <a:endParaRPr lang="en-US" altLang="en-US" sz="1800">
              <a:latin typeface="Calibri" pitchFamily="34"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pPr>
              <a:defRPr/>
            </a:pPr>
            <a:fld id="{B10954E7-0ACF-4809-874E-70836947A5C9}" type="slidenum">
              <a:rPr lang="en-AU" altLang="en-US"/>
              <a:pPr>
                <a:defRPr/>
              </a:pPr>
              <a:t>‹#›</a:t>
            </a:fld>
            <a:endParaRPr lang="en-AU"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charset="0"/>
                <a:ea typeface="ＭＳ Ｐゴシック"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atin typeface="Times" charset="0"/>
                <a:ea typeface="ＭＳ Ｐゴシック" charset="-128"/>
                <a:cs typeface="+mn-cs"/>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pPr>
              <a:defRPr/>
            </a:pPr>
            <a:r>
              <a:rPr lang="en-US" altLang="en-US"/>
              <a:t>10.</a:t>
            </a:r>
            <a:fld id="{2B6DCAEF-7057-40F3-993A-566E774FE248}" type="slidenum">
              <a:rPr lang="en-US" altLang="en-US"/>
              <a:pPr>
                <a:defRPr/>
              </a:pPr>
              <a:t>‹#›</a:t>
            </a:fld>
            <a:endParaRPr lang="en-US"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743961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950142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3315430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361539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40581869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A7AAE244-24D0-439C-BC57-C0342FC3F508}"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02984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1ABA727-737C-4576-89DD-457DA12A1110}"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44177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pPr>
              <a:defRPr/>
            </a:pPr>
            <a:fld id="{30E3B3C9-A93F-4440-AFFD-2B3BA1F605B9}"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EFFA9400-4BA2-4D23-A526-9A38A8873F98}"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840770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5021FBA5-8790-4AD3-BDE3-C8BC4C5AE0E5}"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759317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1B0EB4D4-28F1-46CB-BFDE-B7DA6ADD3216}"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414891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E7202319-6D73-4DA3-8AA8-F2CACC840208}"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82207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pPr>
              <a:defRPr/>
            </a:pPr>
            <a:fld id="{7E3E8FAB-4B14-4A2E-95DF-D196E962E7B5}"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fld id="{F431E60E-D61B-4E30-AEB2-9F69E2E68808}"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pPr>
              <a:defRPr/>
            </a:pPr>
            <a:fld id="{896AFDF4-E503-4E29-A5AB-246D45F765B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834704D3-7DA8-413E-A9D9-7DC7D0701685}" type="slidenum">
              <a:rPr lang="en-AU" altLang="en-US"/>
              <a:pPr>
                <a:defRPr/>
              </a:pPr>
              <a:t>‹#›</a:t>
            </a:fld>
            <a:endParaRPr lang="en-AU"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defRPr/>
            </a:pPr>
            <a:fld id="{E51F64A0-2D93-4469-A5BC-174D4CD698CE}" type="slidenum">
              <a:rPr lang="en-US" altLang="en-US" sz="1800" smtClean="0">
                <a:latin typeface="Calibri" pitchFamily="34" charset="0"/>
              </a:rPr>
              <a:pPr eaLnBrk="1" hangingPunct="1">
                <a:defRPr/>
              </a:pPr>
              <a:t>‹#›</a:t>
            </a:fld>
            <a:endParaRPr lang="en-US" altLang="en-US" sz="1800">
              <a:latin typeface="Calibri" pitchFamily="34"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87F883E9-D87D-44DC-880B-5F7C42C9F684}" type="slidenum">
              <a:rPr lang="en-AU" altLang="en-US"/>
              <a:pPr>
                <a:defRPr/>
              </a:pPr>
              <a:t>‹#›</a:t>
            </a:fld>
            <a:endParaRPr lang="en-AU"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defRPr/>
            </a:pPr>
            <a:fld id="{28200146-5D04-43CE-B40D-916F4B0803A0}" type="slidenum">
              <a:rPr lang="en-US" altLang="en-US" sz="1800" smtClean="0">
                <a:latin typeface="Calibri" pitchFamily="34" charset="0"/>
              </a:rPr>
              <a:pPr eaLnBrk="1" hangingPunct="1">
                <a:defRPr/>
              </a:pPr>
              <a:t>‹#›</a:t>
            </a:fld>
            <a:endParaRPr lang="en-US" altLang="en-US" sz="1800">
              <a:latin typeface="Calibri" pitchFamily="34"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pPr>
              <a:defRPr/>
            </a:pPr>
            <a:fld id="{BFB70E6C-A532-4BB4-A004-BD29F242E9C9}" type="slidenum">
              <a:rPr lang="en-AU" altLang="en-US"/>
              <a:pPr>
                <a:defRPr/>
              </a:pPr>
              <a:t>‹#›</a:t>
            </a:fld>
            <a:endParaRPr lang="en-AU"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latin typeface="Times" charset="0"/>
              </a:defRPr>
            </a:lvl1pPr>
          </a:lstStyle>
          <a:p>
            <a:pPr>
              <a:defRPr/>
            </a:pPr>
            <a:fld id="{B1DFE3D9-0478-4CE1-B2AE-937A6FD75C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07" r:id="rId1"/>
    <p:sldLayoutId id="2147484308" r:id="rId2"/>
    <p:sldLayoutId id="2147484311" r:id="rId3"/>
    <p:sldLayoutId id="2147484309" r:id="rId4"/>
    <p:sldLayoutId id="2147484310" r:id="rId5"/>
    <p:sldLayoutId id="2147484312" r:id="rId6"/>
    <p:sldLayoutId id="2147484313" r:id="rId7"/>
    <p:sldLayoutId id="2147484314" r:id="rId8"/>
    <p:sldLayoutId id="2147484315" r:id="rId9"/>
    <p:sldLayoutId id="2147484316" r:id="rId10"/>
    <p:sldLayoutId id="2147484317" r:id="rId11"/>
    <p:sldLayoutId id="2147484318" r:id="rId12"/>
  </p:sldLayoutIdLst>
  <p:hf sldNum="0" hdr="0" ftr="0" dt="0"/>
  <p:txStyles>
    <p:title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359334213"/>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Lst>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40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539750" y="231775"/>
            <a:ext cx="7772400" cy="11096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1 </a:t>
            </a:r>
            <a:br>
              <a:rPr altLang="en-US" sz="3600" cap="none" dirty="0">
                <a:solidFill>
                  <a:srgbClr val="EA0088"/>
                </a:solidFill>
                <a:latin typeface="Trebuchet MS" pitchFamily="34" charset="0"/>
                <a:ea typeface="MS PGothic" pitchFamily="34" charset="-128"/>
                <a:cs typeface="Arial" pitchFamily="34" charset="0"/>
              </a:rPr>
            </a:br>
            <a:r>
              <a:rPr altLang="en-US" sz="2800" i="1" cap="none" dirty="0">
                <a:solidFill>
                  <a:srgbClr val="EA0088"/>
                </a:solidFill>
                <a:latin typeface="Trebuchet MS" pitchFamily="34" charset="0"/>
                <a:ea typeface="MS PGothic" pitchFamily="34" charset="-128"/>
                <a:cs typeface="Arial" pitchFamily="34" charset="0"/>
              </a:rPr>
              <a:t>(Example 3.1, page 45)</a:t>
            </a:r>
          </a:p>
        </p:txBody>
      </p:sp>
      <p:sp>
        <p:nvSpPr>
          <p:cNvPr id="103427" name="Rectangle 3"/>
          <p:cNvSpPr>
            <a:spLocks noGrp="1" noChangeArrowheads="1"/>
          </p:cNvSpPr>
          <p:nvPr>
            <p:ph idx="1"/>
          </p:nvPr>
        </p:nvSpPr>
        <p:spPr>
          <a:xfrm>
            <a:off x="684213" y="1412875"/>
            <a:ext cx="8135937" cy="4464050"/>
          </a:xfrm>
        </p:spPr>
        <p:txBody>
          <a:bodyPr/>
          <a:lstStyle/>
          <a:p>
            <a:pPr marL="0" indent="0" algn="just" eaLnBrk="1" hangingPunct="1">
              <a:buNone/>
            </a:pPr>
            <a:r>
              <a:rPr lang="en-AU" sz="2200" dirty="0">
                <a:solidFill>
                  <a:schemeClr val="bg2">
                    <a:lumMod val="50000"/>
                  </a:schemeClr>
                </a:solidFill>
                <a:latin typeface="Trebuchet MS" charset="0"/>
                <a:ea typeface="MS PGothic" charset="0"/>
                <a:cs typeface="Arial" charset="0"/>
              </a:rPr>
              <a:t>XM03-01</a:t>
            </a:r>
            <a:r>
              <a:rPr lang="en-AU" sz="2400" dirty="0"/>
              <a:t> </a:t>
            </a:r>
            <a:r>
              <a:rPr lang="en-US" altLang="en-US" sz="2200" dirty="0">
                <a:latin typeface="Trebuchet MS" pitchFamily="34" charset="0"/>
                <a:cs typeface="Arial" pitchFamily="34" charset="0"/>
              </a:rPr>
              <a:t>A magazine readership survey carried out in New Zealand (Roy Morgan, March 2012) shows that women’s magazines are the most popular magazines, having the largest readership and increasing yearly sales. The survey results of 300 readers were recorded and are given below in coded form. The top six magazines considered here are (1) </a:t>
            </a:r>
            <a:r>
              <a:rPr lang="en-US" altLang="en-US" sz="2200" i="1" dirty="0">
                <a:latin typeface="Trebuchet MS" pitchFamily="34" charset="0"/>
                <a:cs typeface="Arial" pitchFamily="34" charset="0"/>
              </a:rPr>
              <a:t>Australian Women’s Weekly (NZ Edition)</a:t>
            </a:r>
            <a:r>
              <a:rPr lang="en-US" altLang="en-US" sz="2200" dirty="0">
                <a:latin typeface="Trebuchet MS" pitchFamily="34" charset="0"/>
                <a:cs typeface="Arial" pitchFamily="34" charset="0"/>
              </a:rPr>
              <a:t>; (2) </a:t>
            </a:r>
            <a:r>
              <a:rPr lang="en-US" altLang="en-US" sz="2200" i="1" dirty="0">
                <a:latin typeface="Trebuchet MS" pitchFamily="34" charset="0"/>
                <a:cs typeface="Arial" pitchFamily="34" charset="0"/>
              </a:rPr>
              <a:t>NZ Woman’s Weekly</a:t>
            </a:r>
            <a:r>
              <a:rPr lang="en-US" altLang="en-US" sz="2200" dirty="0">
                <a:latin typeface="Trebuchet MS" pitchFamily="34" charset="0"/>
                <a:cs typeface="Arial" pitchFamily="34" charset="0"/>
              </a:rPr>
              <a:t>; (3) </a:t>
            </a:r>
            <a:r>
              <a:rPr lang="en-US" altLang="en-US" sz="2200" i="1" dirty="0">
                <a:latin typeface="Trebuchet MS" pitchFamily="34" charset="0"/>
                <a:cs typeface="Arial" pitchFamily="34" charset="0"/>
              </a:rPr>
              <a:t>NZ Woman’s Day</a:t>
            </a:r>
            <a:r>
              <a:rPr lang="en-US" altLang="en-US" sz="2200" dirty="0">
                <a:latin typeface="Trebuchet MS" pitchFamily="34" charset="0"/>
                <a:cs typeface="Arial" pitchFamily="34" charset="0"/>
              </a:rPr>
              <a:t>; (4) </a:t>
            </a:r>
            <a:r>
              <a:rPr lang="en-US" altLang="en-US" sz="2200" i="1" dirty="0">
                <a:latin typeface="Trebuchet MS" pitchFamily="34" charset="0"/>
                <a:cs typeface="Arial" pitchFamily="34" charset="0"/>
              </a:rPr>
              <a:t>New Idea</a:t>
            </a:r>
            <a:r>
              <a:rPr lang="en-US" altLang="en-US" sz="2200" dirty="0">
                <a:latin typeface="Trebuchet MS" pitchFamily="34" charset="0"/>
                <a:cs typeface="Arial" pitchFamily="34" charset="0"/>
              </a:rPr>
              <a:t>; (5) </a:t>
            </a:r>
            <a:r>
              <a:rPr lang="en-US" altLang="en-US" sz="2200" i="1" dirty="0">
                <a:latin typeface="Trebuchet MS" pitchFamily="34" charset="0"/>
                <a:cs typeface="Arial" pitchFamily="34" charset="0"/>
              </a:rPr>
              <a:t>Next</a:t>
            </a:r>
            <a:r>
              <a:rPr lang="en-US" altLang="en-US" sz="2200" dirty="0">
                <a:latin typeface="Trebuchet MS" pitchFamily="34" charset="0"/>
                <a:cs typeface="Arial" pitchFamily="34" charset="0"/>
              </a:rPr>
              <a:t>; and (6) </a:t>
            </a:r>
            <a:r>
              <a:rPr lang="en-US" altLang="en-US" sz="2200" i="1" dirty="0">
                <a:latin typeface="Trebuchet MS" pitchFamily="34" charset="0"/>
                <a:cs typeface="Arial" pitchFamily="34" charset="0"/>
              </a:rPr>
              <a:t>That’s Life</a:t>
            </a:r>
            <a:r>
              <a:rPr lang="en-US" altLang="en-US" sz="2200" dirty="0">
                <a:latin typeface="Trebuchet MS" pitchFamily="34" charset="0"/>
                <a:cs typeface="Arial" pitchFamily="34" charset="0"/>
              </a:rPr>
              <a:t>. The data, using the codes 1, 2, 3, 4, 5 and 6, are listed below. Create the frequency distribution table and construct a bar chart and a pie chart to </a:t>
            </a:r>
            <a:r>
              <a:rPr lang="en-US" altLang="en-US" sz="2200" dirty="0" err="1">
                <a:latin typeface="Trebuchet MS" pitchFamily="34" charset="0"/>
                <a:cs typeface="Arial" pitchFamily="34" charset="0"/>
              </a:rPr>
              <a:t>summarise</a:t>
            </a:r>
            <a:r>
              <a:rPr lang="en-US" altLang="en-US" sz="2200" dirty="0">
                <a:latin typeface="Trebuchet MS" pitchFamily="34" charset="0"/>
                <a:cs typeface="Arial" pitchFamily="34" charset="0"/>
              </a:rPr>
              <a:t> the data.</a:t>
            </a:r>
          </a:p>
        </p:txBody>
      </p:sp>
      <p:sp>
        <p:nvSpPr>
          <p:cNvPr id="1843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D7C60F28-DCB3-43F5-A732-1C6B32EBE634}" type="slidenum">
              <a:rPr lang="en-AU" altLang="en-US" sz="1400" b="1" baseline="0">
                <a:latin typeface="Trebuchet MS" pitchFamily="34" charset="0"/>
                <a:cs typeface="Arial" pitchFamily="34" charset="0"/>
              </a:rPr>
              <a:pPr/>
              <a:t>10</a:t>
            </a:fld>
            <a:endParaRPr lang="en-AU" altLang="en-US" sz="1400" b="1" baseline="0">
              <a:latin typeface="Trebuchet MS"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39750" y="303213"/>
            <a:ext cx="7772400" cy="1109662"/>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1…</a:t>
            </a:r>
            <a:endParaRPr altLang="en-US" sz="3200" i="1" cap="none" dirty="0">
              <a:solidFill>
                <a:srgbClr val="EA0088"/>
              </a:solidFill>
              <a:latin typeface="Trebuchet MS" pitchFamily="34" charset="0"/>
              <a:ea typeface="MS PGothic" pitchFamily="34" charset="-128"/>
              <a:cs typeface="Arial" pitchFamily="34" charset="0"/>
            </a:endParaRPr>
          </a:p>
        </p:txBody>
      </p:sp>
      <p:sp>
        <p:nvSpPr>
          <p:cNvPr id="19459"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5AFDA46C-214F-4F4B-ADD7-8597978634C3}" type="slidenum">
              <a:rPr lang="en-AU" altLang="en-US" sz="1400" b="1" baseline="0">
                <a:latin typeface="Trebuchet MS" pitchFamily="34" charset="0"/>
                <a:cs typeface="Arial" pitchFamily="34" charset="0"/>
              </a:rPr>
              <a:pPr/>
              <a:t>11</a:t>
            </a:fld>
            <a:endParaRPr lang="en-AU" altLang="en-US" sz="1400" b="1" baseline="0">
              <a:latin typeface="Trebuchet MS" pitchFamily="34" charset="0"/>
              <a:cs typeface="Arial" pitchFamily="34" charset="0"/>
            </a:endParaRPr>
          </a:p>
        </p:txBody>
      </p:sp>
      <p:sp>
        <p:nvSpPr>
          <p:cNvPr id="19461" name="Rectangle 2"/>
          <p:cNvSpPr>
            <a:spLocks noChangeArrowheads="1"/>
          </p:cNvSpPr>
          <p:nvPr/>
        </p:nvSpPr>
        <p:spPr bwMode="auto">
          <a:xfrm>
            <a:off x="574675" y="1452563"/>
            <a:ext cx="5432425" cy="319087"/>
          </a:xfrm>
          <a:prstGeom prst="rect">
            <a:avLst/>
          </a:prstGeom>
          <a:noFill/>
          <a:ln w="9525">
            <a:noFill/>
            <a:miter lim="800000"/>
            <a:headEnd/>
            <a:tailEnd/>
          </a:ln>
        </p:spPr>
        <p:txBody>
          <a:bodyPr>
            <a:spAutoFit/>
          </a:bodyPr>
          <a:lstStyle/>
          <a:p>
            <a:r>
              <a:rPr lang="en-AU" altLang="en-US" sz="2200" b="1" dirty="0">
                <a:latin typeface="Trebuchet MS" pitchFamily="34" charset="0"/>
                <a:cs typeface="Arial" pitchFamily="34" charset="0"/>
              </a:rPr>
              <a:t>Women’s Magazine Readership, New Zealand, 2015</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74" y="1988840"/>
            <a:ext cx="8033855" cy="2520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539750" y="231775"/>
            <a:ext cx="7772400" cy="7493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1: Solution</a:t>
            </a:r>
          </a:p>
        </p:txBody>
      </p:sp>
      <p:sp>
        <p:nvSpPr>
          <p:cNvPr id="103427" name="Rectangle 3"/>
          <p:cNvSpPr>
            <a:spLocks noGrp="1" noChangeArrowheads="1"/>
          </p:cNvSpPr>
          <p:nvPr>
            <p:ph idx="1"/>
          </p:nvPr>
        </p:nvSpPr>
        <p:spPr>
          <a:xfrm>
            <a:off x="666750" y="1052513"/>
            <a:ext cx="8135938" cy="4464050"/>
          </a:xfrm>
        </p:spPr>
        <p:txBody>
          <a:bodyPr/>
          <a:lstStyle/>
          <a:p>
            <a:pPr marL="0" indent="0" eaLnBrk="1" hangingPunct="1">
              <a:spcAft>
                <a:spcPts val="1200"/>
              </a:spcAft>
              <a:buFont typeface="Arial" pitchFamily="34" charset="0"/>
              <a:buNone/>
            </a:pPr>
            <a:r>
              <a:rPr lang="en-AU" altLang="en-US" sz="2400" b="1" dirty="0">
                <a:latin typeface="Trebuchet MS" pitchFamily="34" charset="0"/>
                <a:cs typeface="Arial" pitchFamily="34" charset="0"/>
              </a:rPr>
              <a:t>Identifying the technique</a:t>
            </a:r>
          </a:p>
          <a:p>
            <a:pPr marL="0" indent="0" algn="just" eaLnBrk="1" hangingPunct="1">
              <a:spcAft>
                <a:spcPts val="1800"/>
              </a:spcAft>
              <a:buFont typeface="Arial" pitchFamily="34" charset="0"/>
              <a:buNone/>
            </a:pPr>
            <a:r>
              <a:rPr lang="en-US" altLang="en-US" sz="2400" dirty="0">
                <a:latin typeface="Trebuchet MS" pitchFamily="34" charset="0"/>
                <a:cs typeface="Arial" pitchFamily="34" charset="0"/>
              </a:rPr>
              <a:t>As the data are nominal, the only technique is to count the number of occurrences (also known as </a:t>
            </a:r>
            <a:r>
              <a:rPr lang="en-US" altLang="en-US" sz="2400" dirty="0">
                <a:solidFill>
                  <a:schemeClr val="tx2"/>
                </a:solidFill>
                <a:latin typeface="Trebuchet MS" pitchFamily="34" charset="0"/>
                <a:cs typeface="Arial" pitchFamily="34" charset="0"/>
              </a:rPr>
              <a:t>frequencies</a:t>
            </a:r>
            <a:r>
              <a:rPr lang="en-US" altLang="en-US" sz="2400" dirty="0">
                <a:latin typeface="Trebuchet MS" pitchFamily="34" charset="0"/>
                <a:cs typeface="Arial" pitchFamily="34" charset="0"/>
              </a:rPr>
              <a:t>) of each value and then convert these counts to proportions.</a:t>
            </a:r>
          </a:p>
          <a:p>
            <a:pPr marL="0" indent="0" algn="just" eaLnBrk="1" hangingPunct="1">
              <a:spcAft>
                <a:spcPts val="1800"/>
              </a:spcAft>
              <a:buFont typeface="Arial" pitchFamily="34" charset="0"/>
              <a:buNone/>
            </a:pPr>
            <a:r>
              <a:rPr lang="en-US" altLang="en-US" sz="2400" dirty="0">
                <a:latin typeface="Trebuchet MS" pitchFamily="34" charset="0"/>
                <a:cs typeface="Arial" pitchFamily="34" charset="0"/>
              </a:rPr>
              <a:t>The frequencies are presented using a </a:t>
            </a:r>
            <a:r>
              <a:rPr lang="en-US" altLang="en-US" sz="2400" i="1" dirty="0">
                <a:solidFill>
                  <a:schemeClr val="tx1">
                    <a:lumMod val="75000"/>
                    <a:lumOff val="25000"/>
                  </a:schemeClr>
                </a:solidFill>
                <a:latin typeface="Trebuchet MS" pitchFamily="34" charset="0"/>
                <a:cs typeface="Arial" pitchFamily="34" charset="0"/>
              </a:rPr>
              <a:t>bar chart</a:t>
            </a:r>
            <a:r>
              <a:rPr lang="en-US" altLang="en-US" sz="2400" dirty="0">
                <a:latin typeface="Trebuchet MS" pitchFamily="34" charset="0"/>
                <a:cs typeface="Arial" pitchFamily="34" charset="0"/>
              </a:rPr>
              <a:t>. The proportions (market share of each magazine) are presented in a </a:t>
            </a:r>
            <a:r>
              <a:rPr lang="en-US" altLang="en-US" sz="2400" i="1" dirty="0">
                <a:solidFill>
                  <a:schemeClr val="tx1">
                    <a:lumMod val="75000"/>
                    <a:lumOff val="25000"/>
                  </a:schemeClr>
                </a:solidFill>
                <a:latin typeface="Trebuchet MS" pitchFamily="34" charset="0"/>
                <a:cs typeface="Arial" pitchFamily="34" charset="0"/>
              </a:rPr>
              <a:t>pie chart</a:t>
            </a:r>
            <a:r>
              <a:rPr lang="en-US" altLang="en-US" sz="2400" dirty="0">
                <a:latin typeface="Trebuchet MS" pitchFamily="34" charset="0"/>
                <a:cs typeface="Arial" pitchFamily="34" charset="0"/>
              </a:rPr>
              <a:t>.</a:t>
            </a:r>
          </a:p>
        </p:txBody>
      </p:sp>
      <p:sp>
        <p:nvSpPr>
          <p:cNvPr id="2048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7E30F8F5-607D-4B97-A82F-F98A05899209}" type="slidenum">
              <a:rPr lang="en-AU" altLang="en-US" sz="1400" b="1" baseline="0">
                <a:latin typeface="Trebuchet MS" pitchFamily="34" charset="0"/>
                <a:cs typeface="Arial" pitchFamily="34" charset="0"/>
              </a:rPr>
              <a:pPr/>
              <a:t>12</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animEffect transition="in" filter="fade">
                                      <p:cBhvr>
                                        <p:cTn id="7" dur="500"/>
                                        <p:tgtEl>
                                          <p:spTgt spid="1034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3427">
                                            <p:txEl>
                                              <p:pRg st="2" end="2"/>
                                            </p:txEl>
                                          </p:spTgt>
                                        </p:tgtEl>
                                        <p:attrNameLst>
                                          <p:attrName>style.visibility</p:attrName>
                                        </p:attrNameLst>
                                      </p:cBhvr>
                                      <p:to>
                                        <p:strVal val="visible"/>
                                      </p:to>
                                    </p:set>
                                    <p:animEffect transition="in" filter="fade">
                                      <p:cBhvr>
                                        <p:cTn id="12" dur="500"/>
                                        <p:tgtEl>
                                          <p:spTgt spid="103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14338" y="365125"/>
            <a:ext cx="7772400" cy="69691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1: Solution…</a:t>
            </a:r>
            <a:endParaRPr lang="en-AU" altLang="en-US" sz="3200" cap="none" dirty="0">
              <a:solidFill>
                <a:srgbClr val="EA0088"/>
              </a:solidFill>
              <a:latin typeface="Trebuchet MS" pitchFamily="34" charset="0"/>
              <a:ea typeface="MS PGothic" pitchFamily="34" charset="-128"/>
              <a:cs typeface="Arial" pitchFamily="34" charset="0"/>
            </a:endParaRPr>
          </a:p>
        </p:txBody>
      </p:sp>
      <p:sp>
        <p:nvSpPr>
          <p:cNvPr id="2150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3A11C425-E744-4E2A-A2CE-E8C06353AFFA}" type="slidenum">
              <a:rPr lang="en-AU" altLang="en-US" sz="1400" b="1" baseline="0">
                <a:latin typeface="Trebuchet MS" pitchFamily="34" charset="0"/>
                <a:cs typeface="Arial" pitchFamily="34" charset="0"/>
              </a:rPr>
              <a:pPr/>
              <a:t>13</a:t>
            </a:fld>
            <a:endParaRPr lang="en-AU" altLang="en-US" sz="1400" b="1" baseline="0">
              <a:latin typeface="Trebuchet MS" pitchFamily="34" charset="0"/>
              <a:cs typeface="Arial"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21" y="2085787"/>
            <a:ext cx="7763958" cy="2686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539750" y="1268413"/>
            <a:ext cx="7772400" cy="4608512"/>
          </a:xfrm>
        </p:spPr>
        <p:txBody>
          <a:bodyPr/>
          <a:lstStyle/>
          <a:p>
            <a:pPr eaLnBrk="1" hangingPunct="1">
              <a:buFontTx/>
              <a:buNone/>
            </a:pPr>
            <a:r>
              <a:rPr lang="en-US" altLang="en-US" sz="2400" b="1">
                <a:latin typeface="Trebuchet MS" pitchFamily="34" charset="0"/>
                <a:cs typeface="Arial" pitchFamily="34" charset="0"/>
              </a:rPr>
              <a:t>Bar chart - Using Excel</a:t>
            </a:r>
          </a:p>
        </p:txBody>
      </p:sp>
      <p:sp>
        <p:nvSpPr>
          <p:cNvPr id="2253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F45274DD-F6FE-4840-B03F-B9989BD946DE}" type="slidenum">
              <a:rPr lang="en-AU" altLang="en-US" sz="1400" b="1" baseline="0">
                <a:latin typeface="Trebuchet MS" pitchFamily="34" charset="0"/>
                <a:cs typeface="Arial" pitchFamily="34" charset="0"/>
              </a:rPr>
              <a:pPr/>
              <a:t>14</a:t>
            </a:fld>
            <a:endParaRPr lang="en-AU" altLang="en-US" sz="1400" b="1" baseline="0">
              <a:latin typeface="Trebuchet MS" pitchFamily="34" charset="0"/>
              <a:cs typeface="Arial" pitchFamily="34" charset="0"/>
            </a:endParaRPr>
          </a:p>
        </p:txBody>
      </p:sp>
      <p:sp>
        <p:nvSpPr>
          <p:cNvPr id="22533" name="Rectangle 2"/>
          <p:cNvSpPr>
            <a:spLocks noGrp="1" noChangeArrowheads="1"/>
          </p:cNvSpPr>
          <p:nvPr>
            <p:ph type="title"/>
          </p:nvPr>
        </p:nvSpPr>
        <p:spPr bwMode="auto">
          <a:xfrm>
            <a:off x="414338" y="365125"/>
            <a:ext cx="7772400" cy="69691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1: Solution</a:t>
            </a:r>
            <a:r>
              <a:rPr lang="en-AU" altLang="en-US" sz="3200" cap="none" dirty="0">
                <a:solidFill>
                  <a:srgbClr val="EA0088"/>
                </a:solidFill>
                <a:latin typeface="Trebuchet MS" pitchFamily="34" charset="0"/>
                <a:ea typeface="MS PGothic" pitchFamily="34" charset="-128"/>
                <a:cs typeface="Arial" pitchFamily="34" charset="0"/>
              </a:rPr>
              <a: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777860"/>
            <a:ext cx="6184554" cy="40990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4BDA8F96-C02E-49F0-A608-9C548DD2494B}" type="slidenum">
              <a:rPr lang="en-AU" altLang="en-US" sz="1400" b="1" baseline="0">
                <a:latin typeface="Trebuchet MS" pitchFamily="34" charset="0"/>
                <a:cs typeface="Arial" pitchFamily="34" charset="0"/>
              </a:rPr>
              <a:pPr/>
              <a:t>15</a:t>
            </a:fld>
            <a:endParaRPr lang="en-AU" altLang="en-US" sz="1400" b="1" baseline="0">
              <a:latin typeface="Trebuchet MS" pitchFamily="34" charset="0"/>
              <a:cs typeface="Arial" pitchFamily="34" charset="0"/>
            </a:endParaRPr>
          </a:p>
        </p:txBody>
      </p:sp>
      <p:sp>
        <p:nvSpPr>
          <p:cNvPr id="23555" name="Rectangle 2"/>
          <p:cNvSpPr txBox="1">
            <a:spLocks noChangeArrowheads="1"/>
          </p:cNvSpPr>
          <p:nvPr/>
        </p:nvSpPr>
        <p:spPr bwMode="auto">
          <a:xfrm>
            <a:off x="414338" y="365125"/>
            <a:ext cx="7772400" cy="696913"/>
          </a:xfrm>
          <a:prstGeom prst="rect">
            <a:avLst/>
          </a:prstGeom>
          <a:noFill/>
          <a:ln w="9525">
            <a:noFill/>
            <a:miter lim="800000"/>
            <a:headEnd/>
            <a:tailEnd/>
          </a:ln>
        </p:spPr>
        <p:txBody>
          <a:bodyPr anchor="ctr"/>
          <a:lstStyle/>
          <a:p>
            <a:pPr defTabSz="457200" eaLnBrk="1" hangingPunct="1"/>
            <a:r>
              <a:rPr lang="en-AU" altLang="en-US" sz="3200" baseline="0" dirty="0">
                <a:solidFill>
                  <a:srgbClr val="EA0088"/>
                </a:solidFill>
                <a:latin typeface="Trebuchet MS" pitchFamily="34" charset="0"/>
                <a:cs typeface="Arial" pitchFamily="34" charset="0"/>
              </a:rPr>
              <a:t>Example 1: Solution…</a:t>
            </a:r>
          </a:p>
        </p:txBody>
      </p:sp>
      <p:sp>
        <p:nvSpPr>
          <p:cNvPr id="23556" name="Rectangle 3"/>
          <p:cNvSpPr txBox="1">
            <a:spLocks noChangeArrowheads="1"/>
          </p:cNvSpPr>
          <p:nvPr/>
        </p:nvSpPr>
        <p:spPr bwMode="auto">
          <a:xfrm>
            <a:off x="436563" y="1341438"/>
            <a:ext cx="8023225" cy="3959225"/>
          </a:xfrm>
          <a:prstGeom prst="rect">
            <a:avLst/>
          </a:prstGeom>
          <a:noFill/>
          <a:ln w="9525">
            <a:noFill/>
            <a:miter lim="800000"/>
            <a:headEnd/>
            <a:tailEnd/>
          </a:ln>
        </p:spPr>
        <p:txBody>
          <a:bodyPr/>
          <a:lstStyle/>
          <a:p>
            <a:pPr marL="342900" indent="-342900" defTabSz="457200" eaLnBrk="1" hangingPunct="1">
              <a:spcBef>
                <a:spcPct val="20000"/>
              </a:spcBef>
              <a:buFont typeface="Arial" pitchFamily="34" charset="0"/>
              <a:buNone/>
            </a:pPr>
            <a:r>
              <a:rPr lang="en-US" altLang="en-US" b="1" baseline="0" dirty="0">
                <a:latin typeface="Trebuchet MS" pitchFamily="34" charset="0"/>
                <a:cs typeface="Arial" pitchFamily="34" charset="0"/>
              </a:rPr>
              <a:t>Pie chart - </a:t>
            </a:r>
            <a:r>
              <a:rPr lang="en-US" altLang="en-US" sz="2200" b="1" baseline="0" dirty="0">
                <a:latin typeface="Trebuchet MS" pitchFamily="34" charset="0"/>
                <a:cs typeface="Arial" pitchFamily="34" charset="0"/>
              </a:rPr>
              <a:t>Calculating manually</a:t>
            </a:r>
          </a:p>
          <a:p>
            <a:pPr marL="342900" indent="-342900" algn="just" defTabSz="457200" eaLnBrk="1" hangingPunct="1">
              <a:spcBef>
                <a:spcPct val="20000"/>
              </a:spcBef>
              <a:spcAft>
                <a:spcPts val="1200"/>
              </a:spcAft>
              <a:buFont typeface="Arial" pitchFamily="34" charset="0"/>
              <a:buNone/>
            </a:pPr>
            <a:r>
              <a:rPr lang="en-US" altLang="en-US" sz="2200" baseline="0" dirty="0">
                <a:latin typeface="Arial" pitchFamily="34" charset="0"/>
                <a:cs typeface="Arial" pitchFamily="34" charset="0"/>
              </a:rPr>
              <a:t>In constructing a pie chart, the size of a slice of the circle is proportional to the percentage corresponding to that category.</a:t>
            </a:r>
          </a:p>
          <a:p>
            <a:pPr marL="342900" indent="-342900" algn="just" defTabSz="457200" eaLnBrk="1" hangingPunct="1">
              <a:spcBef>
                <a:spcPct val="20000"/>
              </a:spcBef>
              <a:spcAft>
                <a:spcPts val="1200"/>
              </a:spcAft>
              <a:buFont typeface="Arial" pitchFamily="34" charset="0"/>
              <a:buNone/>
            </a:pPr>
            <a:r>
              <a:rPr lang="en-US" altLang="en-US" sz="2200" baseline="0" dirty="0">
                <a:latin typeface="Arial" pitchFamily="34" charset="0"/>
                <a:cs typeface="Arial" pitchFamily="34" charset="0"/>
              </a:rPr>
              <a:t>For example, the angle between the lines demarcating the </a:t>
            </a:r>
            <a:r>
              <a:rPr lang="en-US" altLang="en-US" sz="2200" i="1" baseline="0" dirty="0">
                <a:latin typeface="Arial" pitchFamily="34" charset="0"/>
                <a:cs typeface="Arial" pitchFamily="34" charset="0"/>
              </a:rPr>
              <a:t>Australian Women’s Weekly (NZ Edition) </a:t>
            </a:r>
            <a:r>
              <a:rPr lang="en-US" altLang="en-US" sz="2200" baseline="0" dirty="0">
                <a:latin typeface="Arial" pitchFamily="34" charset="0"/>
                <a:cs typeface="Arial" pitchFamily="34" charset="0"/>
              </a:rPr>
              <a:t>readers is 19.7 × 3.6 = 70.8</a:t>
            </a:r>
            <a:r>
              <a:rPr lang="en-US" altLang="en-US" sz="2200" baseline="30000" dirty="0">
                <a:latin typeface="Arial" pitchFamily="34" charset="0"/>
                <a:cs typeface="Arial" pitchFamily="34" charset="0"/>
              </a:rPr>
              <a:t>o</a:t>
            </a:r>
            <a:r>
              <a:rPr lang="en-US" altLang="en-US" sz="2200" baseline="0" dirty="0">
                <a:latin typeface="Arial" pitchFamily="34" charset="0"/>
                <a:cs typeface="Arial" pitchFamily="34" charset="0"/>
              </a:rPr>
              <a:t>. </a:t>
            </a:r>
          </a:p>
          <a:p>
            <a:pPr marL="342900" indent="-342900" algn="just" defTabSz="457200" eaLnBrk="1" hangingPunct="1">
              <a:spcBef>
                <a:spcPct val="20000"/>
              </a:spcBef>
              <a:spcAft>
                <a:spcPts val="1200"/>
              </a:spcAft>
              <a:buFont typeface="Arial" pitchFamily="34" charset="0"/>
              <a:buNone/>
            </a:pPr>
            <a:r>
              <a:rPr lang="en-US" altLang="en-US" sz="2200" baseline="0" dirty="0">
                <a:latin typeface="Arial" pitchFamily="34" charset="0"/>
                <a:cs typeface="Arial" pitchFamily="34" charset="0"/>
              </a:rPr>
              <a:t>The angles of the pie chart for the other five categories are calculated similarly, as shown in the table below:</a:t>
            </a:r>
            <a:endParaRPr lang="en-US" altLang="en-US" sz="2200" baseline="0" dirty="0">
              <a:latin typeface="Trebuchet MS"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4F5FB9B5-A33C-4837-96AC-16C029B5A91F}" type="slidenum">
              <a:rPr lang="en-AU" altLang="en-US" sz="1400" b="1" baseline="0">
                <a:latin typeface="Trebuchet MS" pitchFamily="34" charset="0"/>
                <a:cs typeface="Arial" pitchFamily="34" charset="0"/>
              </a:rPr>
              <a:pPr/>
              <a:t>16</a:t>
            </a:fld>
            <a:endParaRPr lang="en-AU" altLang="en-US" sz="1400" b="1" baseline="0">
              <a:latin typeface="Trebuchet MS" pitchFamily="34" charset="0"/>
              <a:cs typeface="Arial" pitchFamily="34" charset="0"/>
            </a:endParaRPr>
          </a:p>
        </p:txBody>
      </p:sp>
      <p:sp>
        <p:nvSpPr>
          <p:cNvPr id="24580" name="Rectangle 2"/>
          <p:cNvSpPr txBox="1">
            <a:spLocks noChangeArrowheads="1"/>
          </p:cNvSpPr>
          <p:nvPr/>
        </p:nvSpPr>
        <p:spPr bwMode="auto">
          <a:xfrm>
            <a:off x="414338" y="365125"/>
            <a:ext cx="7772400" cy="696913"/>
          </a:xfrm>
          <a:prstGeom prst="rect">
            <a:avLst/>
          </a:prstGeom>
          <a:noFill/>
          <a:ln w="9525">
            <a:noFill/>
            <a:miter lim="800000"/>
            <a:headEnd/>
            <a:tailEnd/>
          </a:ln>
        </p:spPr>
        <p:txBody>
          <a:bodyPr anchor="ctr"/>
          <a:lstStyle/>
          <a:p>
            <a:pPr defTabSz="457200" eaLnBrk="1" hangingPunct="1"/>
            <a:r>
              <a:rPr lang="en-AU" altLang="en-US" sz="3200" baseline="0" dirty="0">
                <a:solidFill>
                  <a:srgbClr val="EA0088"/>
                </a:solidFill>
                <a:latin typeface="Trebuchet MS" pitchFamily="34" charset="0"/>
                <a:cs typeface="Arial" pitchFamily="34" charset="0"/>
              </a:rPr>
              <a:t>Example 1: Solution…</a:t>
            </a:r>
          </a:p>
        </p:txBody>
      </p:sp>
      <p:sp>
        <p:nvSpPr>
          <p:cNvPr id="24581" name="Rectangle 3"/>
          <p:cNvSpPr txBox="1">
            <a:spLocks noChangeArrowheads="1"/>
          </p:cNvSpPr>
          <p:nvPr/>
        </p:nvSpPr>
        <p:spPr bwMode="auto">
          <a:xfrm>
            <a:off x="539750" y="1268413"/>
            <a:ext cx="7772400" cy="792162"/>
          </a:xfrm>
          <a:prstGeom prst="rect">
            <a:avLst/>
          </a:prstGeom>
          <a:noFill/>
          <a:ln w="9525">
            <a:noFill/>
            <a:miter lim="800000"/>
            <a:headEnd/>
            <a:tailEnd/>
          </a:ln>
        </p:spPr>
        <p:txBody>
          <a:bodyPr/>
          <a:lstStyle/>
          <a:p>
            <a:pPr marL="342900" indent="-342900" defTabSz="457200" eaLnBrk="1" hangingPunct="1">
              <a:spcBef>
                <a:spcPct val="20000"/>
              </a:spcBef>
              <a:buFont typeface="Arial" pitchFamily="34" charset="0"/>
              <a:buNone/>
            </a:pPr>
            <a:r>
              <a:rPr lang="en-US" altLang="en-US" b="1" baseline="0">
                <a:latin typeface="Trebuchet MS" pitchFamily="34" charset="0"/>
                <a:cs typeface="Arial" pitchFamily="34" charset="0"/>
              </a:rPr>
              <a:t>Pie chart - Calculating manually</a:t>
            </a:r>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750" y="2060575"/>
            <a:ext cx="8001000" cy="285082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849900"/>
            <a:ext cx="4477715" cy="3958300"/>
          </a:xfrm>
          <a:prstGeom prst="rect">
            <a:avLst/>
          </a:prstGeom>
        </p:spPr>
      </p:pic>
      <p:grpSp>
        <p:nvGrpSpPr>
          <p:cNvPr id="2" name="Group 14"/>
          <p:cNvGrpSpPr>
            <a:grpSpLocks/>
          </p:cNvGrpSpPr>
          <p:nvPr/>
        </p:nvGrpSpPr>
        <p:grpSpPr bwMode="auto">
          <a:xfrm rot="10130728">
            <a:off x="2045030" y="3712087"/>
            <a:ext cx="1439863" cy="71437"/>
            <a:chOff x="2426" y="2614"/>
            <a:chExt cx="1724" cy="408"/>
          </a:xfrm>
        </p:grpSpPr>
        <p:sp>
          <p:nvSpPr>
            <p:cNvPr id="25608" name="Freeform 9"/>
            <p:cNvSpPr>
              <a:spLocks/>
            </p:cNvSpPr>
            <p:nvPr/>
          </p:nvSpPr>
          <p:spPr bwMode="auto">
            <a:xfrm>
              <a:off x="2426" y="2886"/>
              <a:ext cx="91" cy="136"/>
            </a:xfrm>
            <a:custGeom>
              <a:avLst/>
              <a:gdLst>
                <a:gd name="T0" fmla="*/ 0 w 288"/>
                <a:gd name="T1" fmla="*/ 1 h 192"/>
                <a:gd name="T2" fmla="*/ 0 w 288"/>
                <a:gd name="T3" fmla="*/ 1 h 192"/>
                <a:gd name="T4" fmla="*/ 0 w 288"/>
                <a:gd name="T5" fmla="*/ 0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288" y="192"/>
                  </a:moveTo>
                  <a:cubicBezTo>
                    <a:pt x="264" y="136"/>
                    <a:pt x="240" y="80"/>
                    <a:pt x="192" y="48"/>
                  </a:cubicBezTo>
                  <a:cubicBezTo>
                    <a:pt x="144" y="16"/>
                    <a:pt x="32" y="8"/>
                    <a:pt x="0" y="0"/>
                  </a:cubicBezTo>
                </a:path>
              </a:pathLst>
            </a:custGeom>
            <a:noFill/>
            <a:ln w="9525">
              <a:solidFill>
                <a:schemeClr val="tx1"/>
              </a:solidFill>
              <a:round/>
              <a:headEnd/>
              <a:tailEnd/>
            </a:ln>
          </p:spPr>
          <p:txBody>
            <a:bodyPr anchor="ctr">
              <a:spAutoFit/>
            </a:bodyPr>
            <a:lstStyle/>
            <a:p>
              <a:endParaRPr lang="en-AU"/>
            </a:p>
          </p:txBody>
        </p:sp>
        <p:sp>
          <p:nvSpPr>
            <p:cNvPr id="25609" name="Line 10"/>
            <p:cNvSpPr>
              <a:spLocks noChangeShapeType="1"/>
            </p:cNvSpPr>
            <p:nvPr/>
          </p:nvSpPr>
          <p:spPr bwMode="auto">
            <a:xfrm flipV="1">
              <a:off x="2517" y="2614"/>
              <a:ext cx="1633" cy="317"/>
            </a:xfrm>
            <a:prstGeom prst="line">
              <a:avLst/>
            </a:prstGeom>
            <a:noFill/>
            <a:ln w="12700">
              <a:solidFill>
                <a:schemeClr val="tx1"/>
              </a:solidFill>
              <a:round/>
              <a:headEnd/>
              <a:tailEnd type="triangle" w="med" len="med"/>
            </a:ln>
          </p:spPr>
          <p:txBody>
            <a:bodyPr anchor="ctr">
              <a:spAutoFit/>
            </a:bodyPr>
            <a:lstStyle/>
            <a:p>
              <a:endParaRPr lang="en-AU"/>
            </a:p>
          </p:txBody>
        </p:sp>
      </p:grpSp>
      <p:sp>
        <p:nvSpPr>
          <p:cNvPr id="104459" name="Text Box 11"/>
          <p:cNvSpPr txBox="1">
            <a:spLocks noChangeArrowheads="1"/>
          </p:cNvSpPr>
          <p:nvPr/>
        </p:nvSpPr>
        <p:spPr bwMode="auto">
          <a:xfrm>
            <a:off x="0" y="3922125"/>
            <a:ext cx="3838575" cy="338554"/>
          </a:xfrm>
          <a:prstGeom prst="rect">
            <a:avLst/>
          </a:prstGeom>
          <a:noFill/>
          <a:ln w="9525">
            <a:noFill/>
            <a:miter lim="800000"/>
            <a:headEnd/>
            <a:tailEnd/>
          </a:ln>
        </p:spPr>
        <p:txBody>
          <a:bodyPr>
            <a:spAutoFit/>
          </a:bodyPr>
          <a:lstStyle/>
          <a:p>
            <a:r>
              <a:rPr lang="en-US" altLang="en-US" sz="1600" baseline="0" dirty="0">
                <a:latin typeface="Arial Narrow" pitchFamily="34" charset="0"/>
                <a:cs typeface="Arial" pitchFamily="34" charset="0"/>
              </a:rPr>
              <a:t>Angle = (11.7/100)(360</a:t>
            </a:r>
            <a:r>
              <a:rPr lang="en-US" altLang="en-US" sz="1600" baseline="30000" dirty="0">
                <a:latin typeface="Arial Narrow" pitchFamily="34" charset="0"/>
                <a:cs typeface="Arial" pitchFamily="34" charset="0"/>
              </a:rPr>
              <a:t>0</a:t>
            </a:r>
            <a:r>
              <a:rPr lang="en-US" altLang="en-US" sz="1600" baseline="0" dirty="0">
                <a:latin typeface="Arial Narrow" pitchFamily="34" charset="0"/>
                <a:cs typeface="Arial" pitchFamily="34" charset="0"/>
              </a:rPr>
              <a:t>) = 42</a:t>
            </a:r>
            <a:r>
              <a:rPr lang="en-US" altLang="en-US" sz="1600" baseline="30000" dirty="0">
                <a:latin typeface="Arial Narrow" pitchFamily="34" charset="0"/>
                <a:cs typeface="Arial" pitchFamily="34" charset="0"/>
              </a:rPr>
              <a:t>0</a:t>
            </a:r>
          </a:p>
        </p:txBody>
      </p:sp>
      <p:sp>
        <p:nvSpPr>
          <p:cNvPr id="25605"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A3169A84-9FEC-4D38-A00D-B84E2AFCFC76}" type="slidenum">
              <a:rPr lang="en-AU" altLang="en-US" sz="1400" b="1" baseline="0">
                <a:latin typeface="Trebuchet MS" pitchFamily="34" charset="0"/>
                <a:cs typeface="Arial" pitchFamily="34" charset="0"/>
              </a:rPr>
              <a:pPr/>
              <a:t>17</a:t>
            </a:fld>
            <a:endParaRPr lang="en-AU" altLang="en-US" sz="1400" b="1" baseline="0">
              <a:latin typeface="Trebuchet MS" pitchFamily="34" charset="0"/>
              <a:cs typeface="Arial" pitchFamily="34" charset="0"/>
            </a:endParaRPr>
          </a:p>
        </p:txBody>
      </p:sp>
      <p:sp>
        <p:nvSpPr>
          <p:cNvPr id="25606" name="Rectangle 2"/>
          <p:cNvSpPr txBox="1">
            <a:spLocks noChangeArrowheads="1"/>
          </p:cNvSpPr>
          <p:nvPr/>
        </p:nvSpPr>
        <p:spPr bwMode="auto">
          <a:xfrm>
            <a:off x="414338" y="365125"/>
            <a:ext cx="7772400" cy="696913"/>
          </a:xfrm>
          <a:prstGeom prst="rect">
            <a:avLst/>
          </a:prstGeom>
          <a:noFill/>
          <a:ln w="9525">
            <a:noFill/>
            <a:miter lim="800000"/>
            <a:headEnd/>
            <a:tailEnd/>
          </a:ln>
        </p:spPr>
        <p:txBody>
          <a:bodyPr anchor="ctr"/>
          <a:lstStyle/>
          <a:p>
            <a:pPr defTabSz="457200" eaLnBrk="1" hangingPunct="1"/>
            <a:r>
              <a:rPr lang="en-AU" altLang="en-US" sz="3200" baseline="0" dirty="0">
                <a:solidFill>
                  <a:srgbClr val="EA0088"/>
                </a:solidFill>
                <a:latin typeface="Trebuchet MS" pitchFamily="34" charset="0"/>
                <a:cs typeface="Arial" pitchFamily="34" charset="0"/>
              </a:rPr>
              <a:t>Example 1: Solution…</a:t>
            </a:r>
          </a:p>
        </p:txBody>
      </p:sp>
      <p:sp>
        <p:nvSpPr>
          <p:cNvPr id="25607" name="Rectangle 3"/>
          <p:cNvSpPr txBox="1">
            <a:spLocks noChangeArrowheads="1"/>
          </p:cNvSpPr>
          <p:nvPr/>
        </p:nvSpPr>
        <p:spPr bwMode="auto">
          <a:xfrm>
            <a:off x="539750" y="1268413"/>
            <a:ext cx="7772400" cy="792162"/>
          </a:xfrm>
          <a:prstGeom prst="rect">
            <a:avLst/>
          </a:prstGeom>
          <a:noFill/>
          <a:ln w="9525">
            <a:noFill/>
            <a:miter lim="800000"/>
            <a:headEnd/>
            <a:tailEnd/>
          </a:ln>
        </p:spPr>
        <p:txBody>
          <a:bodyPr/>
          <a:lstStyle/>
          <a:p>
            <a:pPr marL="342900" indent="-342900" defTabSz="457200" eaLnBrk="1" hangingPunct="1">
              <a:spcBef>
                <a:spcPct val="20000"/>
              </a:spcBef>
              <a:buFont typeface="Arial" pitchFamily="34" charset="0"/>
              <a:buNone/>
            </a:pPr>
            <a:r>
              <a:rPr lang="en-US" altLang="en-US" b="1" baseline="0">
                <a:latin typeface="Trebuchet MS" pitchFamily="34" charset="0"/>
                <a:cs typeface="Arial" pitchFamily="34" charset="0"/>
              </a:rPr>
              <a:t>Pie chart – Manually/Using Excel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4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446088" y="720725"/>
            <a:ext cx="8229600" cy="10033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3.2 	Selecting the appropriate chart: </a:t>
            </a:r>
            <a:br>
              <a:rPr altLang="en-US" sz="3200" cap="none" dirty="0">
                <a:solidFill>
                  <a:srgbClr val="EA0088"/>
                </a:solidFill>
                <a:latin typeface="Trebuchet MS" pitchFamily="34" charset="0"/>
                <a:ea typeface="MS PGothic" pitchFamily="34" charset="-128"/>
                <a:cs typeface="Arial" pitchFamily="34" charset="0"/>
              </a:rPr>
            </a:br>
            <a:r>
              <a:rPr altLang="en-US" sz="3200" cap="none" dirty="0">
                <a:solidFill>
                  <a:srgbClr val="EA0088"/>
                </a:solidFill>
                <a:latin typeface="Trebuchet MS" pitchFamily="34" charset="0"/>
                <a:ea typeface="MS PGothic" pitchFamily="34" charset="-128"/>
                <a:cs typeface="Arial" pitchFamily="34" charset="0"/>
              </a:rPr>
              <a:t>		Which chart is best?</a:t>
            </a:r>
            <a:br>
              <a:rPr altLang="en-US" sz="3200" cap="none" dirty="0">
                <a:solidFill>
                  <a:srgbClr val="EA0088"/>
                </a:solidFill>
                <a:latin typeface="Trebuchet MS" pitchFamily="34" charset="0"/>
                <a:ea typeface="MS PGothic" pitchFamily="34" charset="-128"/>
                <a:cs typeface="Arial" pitchFamily="34" charset="0"/>
              </a:rPr>
            </a:br>
            <a:endParaRPr altLang="en-US" sz="3200" cap="none" dirty="0">
              <a:solidFill>
                <a:srgbClr val="EA0088"/>
              </a:solidFill>
              <a:latin typeface="Trebuchet MS" pitchFamily="34" charset="0"/>
              <a:ea typeface="MS PGothic" pitchFamily="34" charset="-128"/>
              <a:cs typeface="Arial" pitchFamily="34" charset="0"/>
            </a:endParaRPr>
          </a:p>
        </p:txBody>
      </p:sp>
      <p:sp>
        <p:nvSpPr>
          <p:cNvPr id="25603" name="Content Placeholder 2"/>
          <p:cNvSpPr>
            <a:spLocks noGrp="1"/>
          </p:cNvSpPr>
          <p:nvPr>
            <p:ph idx="1"/>
          </p:nvPr>
        </p:nvSpPr>
        <p:spPr>
          <a:xfrm>
            <a:off x="595313" y="1868488"/>
            <a:ext cx="8001000" cy="4297362"/>
          </a:xfrm>
        </p:spPr>
        <p:txBody>
          <a:bodyPr/>
          <a:lstStyle/>
          <a:p>
            <a:pPr marL="0" indent="0" algn="just" eaLnBrk="1" hangingPunct="1">
              <a:spcAft>
                <a:spcPts val="1200"/>
              </a:spcAft>
              <a:buFont typeface="Arial" pitchFamily="34" charset="0"/>
              <a:buNone/>
              <a:defRPr/>
            </a:pPr>
            <a:r>
              <a:rPr lang="en-US" altLang="en-US" sz="2400" dirty="0">
                <a:latin typeface="Trebuchet MS" pitchFamily="34" charset="0"/>
                <a:cs typeface="Arial" pitchFamily="34" charset="0"/>
              </a:rPr>
              <a:t>Which chart is best – bar or pie chart?</a:t>
            </a:r>
          </a:p>
          <a:p>
            <a:pPr algn="just" eaLnBrk="1" hangingPunct="1">
              <a:spcAft>
                <a:spcPts val="600"/>
              </a:spcAft>
              <a:defRPr/>
            </a:pPr>
            <a:r>
              <a:rPr lang="en-US" altLang="en-US" sz="2200" dirty="0">
                <a:solidFill>
                  <a:schemeClr val="accent1"/>
                </a:solidFill>
                <a:latin typeface="Trebuchet MS" pitchFamily="34" charset="0"/>
                <a:cs typeface="Arial" pitchFamily="34" charset="0"/>
              </a:rPr>
              <a:t>Depends on what you want to emphasize</a:t>
            </a:r>
          </a:p>
          <a:p>
            <a:pPr algn="just" eaLnBrk="1" hangingPunct="1">
              <a:spcAft>
                <a:spcPts val="600"/>
              </a:spcAft>
              <a:defRPr/>
            </a:pPr>
            <a:r>
              <a:rPr lang="en-US" altLang="en-US" sz="2200" dirty="0">
                <a:solidFill>
                  <a:schemeClr val="accent1"/>
                </a:solidFill>
                <a:latin typeface="Trebuchet MS" pitchFamily="34" charset="0"/>
                <a:cs typeface="Arial" pitchFamily="34" charset="0"/>
              </a:rPr>
              <a:t>If the focus is to compare the size or frequency of various categories, a bar chart may be appropriate</a:t>
            </a:r>
          </a:p>
          <a:p>
            <a:pPr algn="just" eaLnBrk="1" hangingPunct="1">
              <a:spcAft>
                <a:spcPts val="600"/>
              </a:spcAft>
              <a:defRPr/>
            </a:pPr>
            <a:r>
              <a:rPr lang="en-US" altLang="en-US" sz="2200" dirty="0">
                <a:solidFill>
                  <a:schemeClr val="accent1"/>
                </a:solidFill>
                <a:latin typeface="Trebuchet MS" pitchFamily="34" charset="0"/>
                <a:cs typeface="Arial" pitchFamily="34" charset="0"/>
              </a:rPr>
              <a:t>If the focus is on the distribution (or share) of each category, use a pie chart</a:t>
            </a:r>
          </a:p>
        </p:txBody>
      </p:sp>
      <p:sp>
        <p:nvSpPr>
          <p:cNvPr id="2662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74F8EE82-4B0D-4C01-8001-FC868549B4E2}" type="slidenum">
              <a:rPr lang="en-AU" altLang="en-US" sz="1400" b="1" baseline="0">
                <a:latin typeface="Trebuchet MS" pitchFamily="34" charset="0"/>
                <a:cs typeface="Arial" pitchFamily="34" charset="0"/>
              </a:rPr>
              <a:pPr/>
              <a:t>18</a:t>
            </a:fld>
            <a:endParaRPr lang="en-AU" altLang="en-US" sz="1400" b="1" baseline="0">
              <a:latin typeface="Trebuchet MS"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395288" y="365125"/>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2 </a:t>
            </a:r>
            <a:br>
              <a:rPr altLang="en-US" sz="3200" cap="none" dirty="0">
                <a:solidFill>
                  <a:srgbClr val="EA0088"/>
                </a:solidFill>
                <a:latin typeface="Trebuchet MS" pitchFamily="34" charset="0"/>
                <a:ea typeface="MS PGothic" pitchFamily="34" charset="-128"/>
                <a:cs typeface="Arial" pitchFamily="34" charset="0"/>
              </a:rPr>
            </a:br>
            <a:r>
              <a:rPr altLang="en-US" sz="2800" i="1" cap="none" dirty="0">
                <a:solidFill>
                  <a:srgbClr val="EA0088"/>
                </a:solidFill>
                <a:latin typeface="Trebuchet MS" pitchFamily="34" charset="0"/>
                <a:ea typeface="MS PGothic" pitchFamily="34" charset="-128"/>
                <a:cs typeface="Arial" pitchFamily="34" charset="0"/>
              </a:rPr>
              <a:t>(Table 3.5, page 53)</a:t>
            </a:r>
          </a:p>
        </p:txBody>
      </p:sp>
      <p:sp>
        <p:nvSpPr>
          <p:cNvPr id="2765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84A1297F-36D1-49A5-A8BE-66D60EA59DDB}" type="slidenum">
              <a:rPr lang="en-AU" altLang="en-US" sz="1400" b="1" baseline="0">
                <a:latin typeface="Trebuchet MS" pitchFamily="34" charset="0"/>
                <a:cs typeface="Arial" pitchFamily="34" charset="0"/>
              </a:rPr>
              <a:pPr/>
              <a:t>19</a:t>
            </a:fld>
            <a:endParaRPr lang="en-AU" altLang="en-US" sz="1400" b="1" baseline="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484784"/>
            <a:ext cx="6264696" cy="42879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2286000"/>
            <a:ext cx="4191000" cy="1143000"/>
          </a:xfrm>
        </p:spPr>
        <p:txBody>
          <a:bodyPr/>
          <a:lstStyle/>
          <a:p>
            <a:pPr algn="l" eaLnBrk="1" hangingPunct="1">
              <a:defRPr/>
            </a:pPr>
            <a:r>
              <a:rPr lang="en-AU" sz="4600" cap="none">
                <a:latin typeface="Trebuchet MS" panose="020B0603020202020204" pitchFamily="34" charset="0"/>
                <a:ea typeface="ＭＳ Ｐゴシック" charset="0"/>
                <a:cs typeface="ＭＳ Ｐゴシック" charset="0"/>
              </a:rPr>
              <a:t>Chapter 3</a:t>
            </a:r>
          </a:p>
        </p:txBody>
      </p:sp>
      <p:sp>
        <p:nvSpPr>
          <p:cNvPr id="10243" name="Rectangle 3"/>
          <p:cNvSpPr>
            <a:spLocks noGrp="1" noChangeArrowheads="1"/>
          </p:cNvSpPr>
          <p:nvPr>
            <p:ph type="subTitle" idx="1"/>
          </p:nvPr>
        </p:nvSpPr>
        <p:spPr>
          <a:xfrm>
            <a:off x="762000" y="3429000"/>
            <a:ext cx="7913688" cy="2819400"/>
          </a:xfrm>
        </p:spPr>
        <p:txBody>
          <a:bodyPr/>
          <a:lstStyle/>
          <a:p>
            <a:pPr algn="l" eaLnBrk="1" hangingPunct="1"/>
            <a:r>
              <a:rPr lang="en-AU" altLang="en-US">
                <a:solidFill>
                  <a:srgbClr val="EA0088"/>
                </a:solidFill>
                <a:latin typeface="Trebuchet MS" pitchFamily="34" charset="0"/>
                <a:cs typeface="Arial" pitchFamily="34" charset="0"/>
              </a:rPr>
              <a:t>Graphical descriptive techniques – Nominal data</a:t>
            </a:r>
          </a:p>
        </p:txBody>
      </p:sp>
      <p:sp>
        <p:nvSpPr>
          <p:cNvPr id="10244" name="Rectangle 6"/>
          <p:cNvSpPr>
            <a:spLocks noChangeArrowheads="1"/>
          </p:cNvSpPr>
          <p:nvPr/>
        </p:nvSpPr>
        <p:spPr bwMode="auto">
          <a:xfrm>
            <a:off x="2005013" y="-4926013"/>
            <a:ext cx="184150" cy="457200"/>
          </a:xfrm>
          <a:prstGeom prst="rect">
            <a:avLst/>
          </a:prstGeom>
          <a:noFill/>
          <a:ln w="9525">
            <a:noFill/>
            <a:miter lim="800000"/>
            <a:headEnd/>
            <a:tailEnd/>
          </a:ln>
        </p:spPr>
        <p:txBody>
          <a:bodyPr wrap="none">
            <a:spAutoFit/>
          </a:bodyPr>
          <a:lstStyle/>
          <a:p>
            <a:endParaRPr lang="en-US" altLang="en-US" baseline="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395288" y="365125"/>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2</a:t>
            </a:r>
            <a:r>
              <a:rPr lang="en-AU" altLang="en-US" sz="3200" cap="none" dirty="0">
                <a:solidFill>
                  <a:srgbClr val="EA0088"/>
                </a:solidFill>
                <a:latin typeface="Trebuchet MS" pitchFamily="34" charset="0"/>
                <a:ea typeface="MS PGothic" pitchFamily="34" charset="-128"/>
                <a:cs typeface="Arial" pitchFamily="34" charset="0"/>
              </a:rPr>
              <a:t>…</a:t>
            </a:r>
            <a:r>
              <a:rPr altLang="en-US" sz="3200" cap="none" dirty="0">
                <a:solidFill>
                  <a:srgbClr val="EA0088"/>
                </a:solidFill>
                <a:latin typeface="Trebuchet MS" pitchFamily="34" charset="0"/>
                <a:ea typeface="MS PGothic" pitchFamily="34" charset="-128"/>
                <a:cs typeface="Arial" pitchFamily="34" charset="0"/>
              </a:rPr>
              <a:t> </a:t>
            </a:r>
            <a:br>
              <a:rPr altLang="en-US" sz="3200" cap="none" dirty="0">
                <a:solidFill>
                  <a:srgbClr val="EA0088"/>
                </a:solidFill>
                <a:latin typeface="Trebuchet MS" pitchFamily="34" charset="0"/>
                <a:ea typeface="MS PGothic" pitchFamily="34" charset="-128"/>
                <a:cs typeface="Arial" pitchFamily="34" charset="0"/>
              </a:rPr>
            </a:br>
            <a:endParaRPr altLang="en-US" sz="2800" i="1" cap="none" dirty="0">
              <a:solidFill>
                <a:srgbClr val="EA0088"/>
              </a:solidFill>
              <a:latin typeface="Trebuchet MS" pitchFamily="34" charset="0"/>
              <a:ea typeface="MS PGothic" pitchFamily="34" charset="-128"/>
              <a:cs typeface="Arial" pitchFamily="34" charset="0"/>
            </a:endParaRPr>
          </a:p>
        </p:txBody>
      </p:sp>
      <p:sp>
        <p:nvSpPr>
          <p:cNvPr id="27651" name="Content Placeholder 2"/>
          <p:cNvSpPr>
            <a:spLocks noGrp="1"/>
          </p:cNvSpPr>
          <p:nvPr>
            <p:ph idx="1"/>
          </p:nvPr>
        </p:nvSpPr>
        <p:spPr>
          <a:xfrm>
            <a:off x="458788" y="1152252"/>
            <a:ext cx="8001000" cy="912812"/>
          </a:xfrm>
        </p:spPr>
        <p:txBody>
          <a:bodyPr/>
          <a:lstStyle/>
          <a:p>
            <a:pPr marL="0" indent="0" algn="just" eaLnBrk="1" hangingPunct="1">
              <a:buFont typeface="Arial" pitchFamily="34" charset="0"/>
              <a:buNone/>
            </a:pPr>
            <a:r>
              <a:rPr lang="en-US" altLang="en-US" sz="2400" dirty="0">
                <a:latin typeface="Trebuchet MS" pitchFamily="34" charset="0"/>
                <a:cs typeface="Arial" pitchFamily="34" charset="0"/>
              </a:rPr>
              <a:t>If the focus is to compare the size of frequency of various categories, a bar chart is more appropriate.</a:t>
            </a:r>
          </a:p>
        </p:txBody>
      </p:sp>
      <p:sp>
        <p:nvSpPr>
          <p:cNvPr id="2765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84A1297F-36D1-49A5-A8BE-66D60EA59DDB}" type="slidenum">
              <a:rPr lang="en-AU" altLang="en-US" sz="1400" b="1" baseline="0">
                <a:latin typeface="Trebuchet MS" pitchFamily="34" charset="0"/>
                <a:cs typeface="Arial" pitchFamily="34" charset="0"/>
              </a:rPr>
              <a:pPr/>
              <a:t>20</a:t>
            </a:fld>
            <a:endParaRPr lang="en-AU" altLang="en-US" sz="1400" b="1" baseline="0">
              <a:latin typeface="Trebuchet MS" pitchFamily="34" charset="0"/>
              <a:cs typeface="Arial" pitchFamily="34" charset="0"/>
            </a:endParaRPr>
          </a:p>
        </p:txBody>
      </p:sp>
      <p:pic>
        <p:nvPicPr>
          <p:cNvPr id="3" name="Picture 2"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2276872"/>
            <a:ext cx="8229595" cy="3240360"/>
          </a:xfrm>
          <a:prstGeom prst="rect">
            <a:avLst/>
          </a:prstGeom>
        </p:spPr>
      </p:pic>
    </p:spTree>
    <p:extLst>
      <p:ext uri="{BB962C8B-B14F-4D97-AF65-F5344CB8AC3E}">
        <p14:creationId xmlns:p14="http://schemas.microsoft.com/office/powerpoint/2010/main" val="3383442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8788" y="1052513"/>
            <a:ext cx="8001000" cy="950912"/>
          </a:xfrm>
        </p:spPr>
        <p:txBody>
          <a:bodyPr/>
          <a:lstStyle/>
          <a:p>
            <a:pPr marL="0" indent="0" algn="just" eaLnBrk="1" hangingPunct="1">
              <a:buFont typeface="Arial" pitchFamily="34" charset="0"/>
              <a:buNone/>
            </a:pPr>
            <a:r>
              <a:rPr lang="en-US" altLang="en-US" sz="2400">
                <a:latin typeface="Trebuchet MS" pitchFamily="34" charset="0"/>
                <a:cs typeface="Arial" pitchFamily="34" charset="0"/>
              </a:rPr>
              <a:t>If the focus is on the distribution of each category either pie or bar chart may be appropriate.</a:t>
            </a:r>
          </a:p>
        </p:txBody>
      </p:sp>
      <p:sp>
        <p:nvSpPr>
          <p:cNvPr id="28675"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F49BD623-E476-4BB4-A1B1-22EBDD986897}" type="slidenum">
              <a:rPr lang="en-AU" altLang="en-US" sz="1400" b="1" baseline="0">
                <a:latin typeface="Trebuchet MS" pitchFamily="34" charset="0"/>
                <a:cs typeface="Arial" pitchFamily="34" charset="0"/>
              </a:rPr>
              <a:pPr/>
              <a:t>21</a:t>
            </a:fld>
            <a:endParaRPr lang="en-AU" altLang="en-US" sz="1400" b="1" baseline="0">
              <a:latin typeface="Trebuchet MS" pitchFamily="34" charset="0"/>
              <a:cs typeface="Arial" pitchFamily="34" charset="0"/>
            </a:endParaRPr>
          </a:p>
        </p:txBody>
      </p:sp>
      <p:sp>
        <p:nvSpPr>
          <p:cNvPr id="28678" name="Title 1"/>
          <p:cNvSpPr>
            <a:spLocks noGrp="1"/>
          </p:cNvSpPr>
          <p:nvPr>
            <p:ph type="title"/>
          </p:nvPr>
        </p:nvSpPr>
        <p:spPr bwMode="auto">
          <a:xfrm>
            <a:off x="395288" y="365125"/>
            <a:ext cx="8229600" cy="61595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2</a:t>
            </a:r>
            <a:r>
              <a:rPr lang="en-AU" altLang="en-US" sz="3200" cap="none" dirty="0">
                <a:solidFill>
                  <a:srgbClr val="EA0088"/>
                </a:solidFill>
                <a:latin typeface="Trebuchet MS" pitchFamily="34" charset="0"/>
                <a:ea typeface="MS PGothic" pitchFamily="34" charset="-128"/>
                <a:cs typeface="Arial" pitchFamily="34" charset="0"/>
              </a:rPr>
              <a:t>…</a:t>
            </a:r>
            <a:endParaRPr altLang="en-US" sz="3200" cap="none" dirty="0">
              <a:solidFill>
                <a:srgbClr val="EA0088"/>
              </a:solidFill>
              <a:latin typeface="Trebuchet MS" pitchFamily="34" charset="0"/>
              <a:ea typeface="MS PGothic" pitchFamily="34" charset="-128"/>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074863"/>
            <a:ext cx="7782440" cy="35143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458788" y="1052513"/>
            <a:ext cx="8001000" cy="950912"/>
          </a:xfrm>
        </p:spPr>
        <p:txBody>
          <a:bodyPr/>
          <a:lstStyle/>
          <a:p>
            <a:pPr marL="0" indent="0" algn="just" eaLnBrk="1" hangingPunct="1">
              <a:buFont typeface="Arial" pitchFamily="34" charset="0"/>
              <a:buNone/>
            </a:pPr>
            <a:r>
              <a:rPr lang="en-US" altLang="en-US" sz="2400" dirty="0">
                <a:latin typeface="Trebuchet MS" pitchFamily="34" charset="0"/>
                <a:cs typeface="Arial" pitchFamily="34" charset="0"/>
              </a:rPr>
              <a:t>If the focus is on the change in market share between the two years, a bar chart may be appropriate.</a:t>
            </a:r>
          </a:p>
        </p:txBody>
      </p:sp>
      <p:sp>
        <p:nvSpPr>
          <p:cNvPr id="29699"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790E6074-7881-4E70-A65C-8F8E87591A36}" type="slidenum">
              <a:rPr lang="en-AU" altLang="en-US" sz="1400" b="1" baseline="0">
                <a:latin typeface="Trebuchet MS" pitchFamily="34" charset="0"/>
                <a:cs typeface="Arial" pitchFamily="34" charset="0"/>
              </a:rPr>
              <a:pPr/>
              <a:t>22</a:t>
            </a:fld>
            <a:endParaRPr lang="en-AU" altLang="en-US" sz="1400" b="1" baseline="0">
              <a:latin typeface="Trebuchet MS" pitchFamily="34" charset="0"/>
              <a:cs typeface="Arial" pitchFamily="34" charset="0"/>
            </a:endParaRPr>
          </a:p>
        </p:txBody>
      </p:sp>
      <p:sp>
        <p:nvSpPr>
          <p:cNvPr id="29700" name="Title 1"/>
          <p:cNvSpPr>
            <a:spLocks noGrp="1"/>
          </p:cNvSpPr>
          <p:nvPr>
            <p:ph type="title"/>
          </p:nvPr>
        </p:nvSpPr>
        <p:spPr bwMode="auto">
          <a:xfrm>
            <a:off x="395288" y="365125"/>
            <a:ext cx="8229600" cy="61595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2</a:t>
            </a:r>
            <a:r>
              <a:rPr lang="en-AU" altLang="en-US" sz="3200" cap="none" dirty="0">
                <a:solidFill>
                  <a:srgbClr val="EA0088"/>
                </a:solidFill>
                <a:latin typeface="Trebuchet MS" pitchFamily="34" charset="0"/>
                <a:ea typeface="MS PGothic" pitchFamily="34" charset="-128"/>
                <a:cs typeface="Arial" pitchFamily="34" charset="0"/>
              </a:rPr>
              <a:t>…</a:t>
            </a:r>
            <a:r>
              <a:rPr altLang="en-US" sz="3200" cap="none" dirty="0">
                <a:solidFill>
                  <a:srgbClr val="EA0088"/>
                </a:solidFill>
                <a:latin typeface="Trebuchet MS" pitchFamily="34" charset="0"/>
                <a:ea typeface="MS PGothic" pitchFamily="34" charset="-128"/>
                <a:cs typeface="Arial" pitchFamily="34" charset="0"/>
              </a:rPr>
              <a:t>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59" y="2047260"/>
            <a:ext cx="7998411" cy="3253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457200" y="687388"/>
            <a:ext cx="8229600" cy="65405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Component bar chart</a:t>
            </a:r>
          </a:p>
        </p:txBody>
      </p:sp>
      <p:sp>
        <p:nvSpPr>
          <p:cNvPr id="29699" name="Content Placeholder 2"/>
          <p:cNvSpPr>
            <a:spLocks noGrp="1"/>
          </p:cNvSpPr>
          <p:nvPr>
            <p:ph idx="1"/>
          </p:nvPr>
        </p:nvSpPr>
        <p:spPr>
          <a:xfrm>
            <a:off x="611188" y="1557338"/>
            <a:ext cx="8001000" cy="3311525"/>
          </a:xfrm>
        </p:spPr>
        <p:txBody>
          <a:bodyPr/>
          <a:lstStyle/>
          <a:p>
            <a:pPr marL="0" indent="0" algn="just" eaLnBrk="1" hangingPunct="1">
              <a:spcAft>
                <a:spcPts val="1200"/>
              </a:spcAft>
              <a:buFont typeface="Arial" pitchFamily="34" charset="0"/>
              <a:buNone/>
              <a:defRPr/>
            </a:pPr>
            <a:r>
              <a:rPr lang="en-US" altLang="en-US" sz="2400" dirty="0">
                <a:latin typeface="Trebuchet MS" pitchFamily="34" charset="0"/>
                <a:cs typeface="Arial" pitchFamily="34" charset="0"/>
              </a:rPr>
              <a:t>A </a:t>
            </a:r>
            <a:r>
              <a:rPr lang="en-US" altLang="en-US" sz="2400" b="1" dirty="0">
                <a:solidFill>
                  <a:schemeClr val="tx1">
                    <a:lumMod val="75000"/>
                    <a:lumOff val="25000"/>
                  </a:schemeClr>
                </a:solidFill>
                <a:latin typeface="Trebuchet MS" pitchFamily="34" charset="0"/>
                <a:cs typeface="Arial" pitchFamily="34" charset="0"/>
              </a:rPr>
              <a:t>component bar chart </a:t>
            </a:r>
            <a:r>
              <a:rPr lang="en-US" altLang="en-US" sz="2400" dirty="0">
                <a:latin typeface="Trebuchet MS" pitchFamily="34" charset="0"/>
                <a:cs typeface="Arial" pitchFamily="34" charset="0"/>
              </a:rPr>
              <a:t>represents all categories within a single bar. </a:t>
            </a:r>
          </a:p>
          <a:p>
            <a:pPr marL="0" indent="0" algn="just" eaLnBrk="1" hangingPunct="1">
              <a:spcAft>
                <a:spcPts val="1200"/>
              </a:spcAft>
              <a:buFont typeface="Arial" pitchFamily="34" charset="0"/>
              <a:buNone/>
              <a:defRPr/>
            </a:pPr>
            <a:r>
              <a:rPr lang="en-US" altLang="en-US" sz="2400" dirty="0">
                <a:latin typeface="Trebuchet MS" pitchFamily="34" charset="0"/>
                <a:cs typeface="Arial" pitchFamily="34" charset="0"/>
              </a:rPr>
              <a:t>The bar is partitioned into components, with the height of each component proportional to the frequency of the category that it represents. </a:t>
            </a:r>
          </a:p>
          <a:p>
            <a:pPr marL="0" indent="0" algn="just" eaLnBrk="1" hangingPunct="1">
              <a:buFont typeface="Arial" pitchFamily="34" charset="0"/>
              <a:buNone/>
              <a:defRPr/>
            </a:pPr>
            <a:r>
              <a:rPr lang="en-US" altLang="en-US" sz="2400" dirty="0">
                <a:latin typeface="Trebuchet MS" pitchFamily="34" charset="0"/>
                <a:cs typeface="Arial" pitchFamily="34" charset="0"/>
              </a:rPr>
              <a:t>Component bar charts offer a good alternative to using two pie charts, when a comparison of two breakdowns is desired.</a:t>
            </a:r>
          </a:p>
        </p:txBody>
      </p:sp>
      <p:sp>
        <p:nvSpPr>
          <p:cNvPr id="3072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01886DB0-B97F-4F81-B1D8-A0F32731B529}" type="slidenum">
              <a:rPr lang="en-AU" altLang="en-US" sz="1400" b="1" baseline="0">
                <a:latin typeface="Trebuchet MS" pitchFamily="34" charset="0"/>
                <a:cs typeface="Arial" pitchFamily="34" charset="0"/>
              </a:rPr>
              <a:pPr/>
              <a:t>23</a:t>
            </a:fld>
            <a:endParaRPr lang="en-AU" altLang="en-US" sz="1400" b="1" baseline="0">
              <a:latin typeface="Trebuchet MS"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67544" y="476672"/>
            <a:ext cx="8229600" cy="884237"/>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3 </a:t>
            </a:r>
            <a:br>
              <a:rPr altLang="en-US" sz="3200" cap="none" dirty="0">
                <a:solidFill>
                  <a:srgbClr val="EA0088"/>
                </a:solidFill>
                <a:latin typeface="Trebuchet MS" pitchFamily="34" charset="0"/>
                <a:ea typeface="MS PGothic" pitchFamily="34" charset="-128"/>
                <a:cs typeface="Arial" pitchFamily="34" charset="0"/>
              </a:rPr>
            </a:br>
            <a:r>
              <a:rPr altLang="en-US" sz="2800" i="1" cap="none" dirty="0">
                <a:solidFill>
                  <a:srgbClr val="EA0088"/>
                </a:solidFill>
                <a:latin typeface="Trebuchet MS" pitchFamily="34" charset="0"/>
                <a:ea typeface="MS PGothic" pitchFamily="34" charset="-128"/>
                <a:cs typeface="Arial" pitchFamily="34" charset="0"/>
              </a:rPr>
              <a:t>(Table 3.8, page 59)</a:t>
            </a:r>
          </a:p>
        </p:txBody>
      </p:sp>
      <p:sp>
        <p:nvSpPr>
          <p:cNvPr id="3174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9E4B9B69-5DFA-44DD-BF71-E368BC3BD2E4}" type="slidenum">
              <a:rPr lang="en-AU" altLang="en-US" sz="1400" b="1" baseline="0">
                <a:latin typeface="Trebuchet MS" pitchFamily="34" charset="0"/>
                <a:cs typeface="Arial" pitchFamily="34" charset="0"/>
              </a:rPr>
              <a:pPr/>
              <a:t>24</a:t>
            </a:fld>
            <a:endParaRPr lang="en-AU" altLang="en-US" sz="1400" b="1" baseline="0">
              <a:latin typeface="Trebuchet MS" pitchFamily="34" charset="0"/>
              <a:cs typeface="Arial" pitchFamily="34" charset="0"/>
            </a:endParaRPr>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369" y="1844824"/>
            <a:ext cx="6841638" cy="326557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395288" y="457200"/>
            <a:ext cx="8229600" cy="884238"/>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Example 3…</a:t>
            </a:r>
          </a:p>
        </p:txBody>
      </p:sp>
      <p:sp>
        <p:nvSpPr>
          <p:cNvPr id="3277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CE0AF378-03D5-45E4-B038-7377AEE9BB10}" type="slidenum">
              <a:rPr lang="en-AU" altLang="en-US" sz="1400" b="1" baseline="0">
                <a:latin typeface="Trebuchet MS" pitchFamily="34" charset="0"/>
                <a:cs typeface="Arial" pitchFamily="34" charset="0"/>
              </a:rPr>
              <a:pPr/>
              <a:t>25</a:t>
            </a:fld>
            <a:endParaRPr lang="en-AU" altLang="en-US" sz="1400" b="1" baseline="0">
              <a:latin typeface="Trebuchet MS" pitchFamily="34" charset="0"/>
              <a:cs typeface="Arial" pitchFamily="34" charset="0"/>
            </a:endParaRPr>
          </a:p>
        </p:txBody>
      </p:sp>
      <p:sp>
        <p:nvSpPr>
          <p:cNvPr id="32773" name="Content Placeholder 2"/>
          <p:cNvSpPr>
            <a:spLocks noGrp="1"/>
          </p:cNvSpPr>
          <p:nvPr>
            <p:ph idx="1"/>
          </p:nvPr>
        </p:nvSpPr>
        <p:spPr>
          <a:xfrm>
            <a:off x="458788" y="1341438"/>
            <a:ext cx="8001000" cy="949325"/>
          </a:xfrm>
        </p:spPr>
        <p:txBody>
          <a:bodyPr/>
          <a:lstStyle/>
          <a:p>
            <a:pPr marL="0" indent="0" algn="just" eaLnBrk="1" hangingPunct="1">
              <a:buFont typeface="Arial" pitchFamily="34" charset="0"/>
              <a:buNone/>
            </a:pPr>
            <a:r>
              <a:rPr lang="en-US" altLang="en-US" sz="2400" dirty="0">
                <a:latin typeface="Trebuchet MS" pitchFamily="34" charset="0"/>
                <a:cs typeface="Arial" pitchFamily="34" charset="0"/>
              </a:rPr>
              <a:t>The shares of likelihood in 2008, 2010 and 2012 can be compared by displaying them in a component bar chart.</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221049"/>
            <a:ext cx="3034763" cy="35842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457200" y="404813"/>
            <a:ext cx="8229600" cy="884237"/>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3.3 Graphical techniques to describe ordinal data</a:t>
            </a:r>
          </a:p>
        </p:txBody>
      </p:sp>
      <p:sp>
        <p:nvSpPr>
          <p:cNvPr id="3" name="Content Placeholder 2"/>
          <p:cNvSpPr>
            <a:spLocks noGrp="1"/>
          </p:cNvSpPr>
          <p:nvPr>
            <p:ph idx="1"/>
          </p:nvPr>
        </p:nvSpPr>
        <p:spPr>
          <a:xfrm>
            <a:off x="468313" y="1484313"/>
            <a:ext cx="8191500" cy="4297362"/>
          </a:xfrm>
        </p:spPr>
        <p:txBody>
          <a:bodyPr/>
          <a:lstStyle/>
          <a:p>
            <a:pPr marL="0" indent="0" algn="just" eaLnBrk="1" hangingPunct="1">
              <a:spcAft>
                <a:spcPts val="1200"/>
              </a:spcAft>
              <a:buFont typeface="Arial" pitchFamily="34" charset="0"/>
              <a:buNone/>
              <a:defRPr/>
            </a:pPr>
            <a:r>
              <a:rPr lang="en-US" sz="2400" dirty="0">
                <a:latin typeface="Trebuchet MS" panose="020B0603020202020204" pitchFamily="34" charset="0"/>
                <a:ea typeface="ＭＳ Ｐゴシック" pitchFamily="34" charset="-128"/>
              </a:rPr>
              <a:t>When the data are </a:t>
            </a:r>
            <a:r>
              <a:rPr lang="en-US" sz="2400" b="1" dirty="0">
                <a:solidFill>
                  <a:schemeClr val="tx1">
                    <a:lumMod val="75000"/>
                    <a:lumOff val="25000"/>
                  </a:schemeClr>
                </a:solidFill>
                <a:latin typeface="Trebuchet MS" panose="020B0603020202020204" pitchFamily="34" charset="0"/>
                <a:ea typeface="ＭＳ Ｐゴシック" pitchFamily="34" charset="-128"/>
              </a:rPr>
              <a:t>ordinal (or ranked)</a:t>
            </a:r>
            <a:r>
              <a:rPr lang="en-US" sz="2400" dirty="0">
                <a:latin typeface="Trebuchet MS" panose="020B0603020202020204" pitchFamily="34" charset="0"/>
                <a:ea typeface="ＭＳ Ｐゴシック" pitchFamily="34" charset="-128"/>
              </a:rPr>
              <a:t>, treat the data as nominal and use a bar or pie chart.</a:t>
            </a:r>
          </a:p>
          <a:p>
            <a:pPr marL="0" indent="0" algn="just" eaLnBrk="1" hangingPunct="1">
              <a:buFont typeface="Arial" pitchFamily="34" charset="0"/>
              <a:buNone/>
              <a:defRPr/>
            </a:pPr>
            <a:r>
              <a:rPr lang="en-US" sz="2400" dirty="0">
                <a:latin typeface="Trebuchet MS" panose="020B0603020202020204" pitchFamily="34" charset="0"/>
                <a:ea typeface="ＭＳ Ｐゴシック" pitchFamily="34" charset="-128"/>
              </a:rPr>
              <a:t>For example, consider the average weekly household income for the 5 income quintiles (Example 3.6, page 59).</a:t>
            </a:r>
          </a:p>
        </p:txBody>
      </p:sp>
      <p:sp>
        <p:nvSpPr>
          <p:cNvPr id="3379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C82A13B1-3979-4DEE-9E9F-C3E481AF60E7}" type="slidenum">
              <a:rPr lang="en-AU" altLang="en-US" sz="1400" b="1" baseline="0">
                <a:latin typeface="Trebuchet MS" pitchFamily="34" charset="0"/>
                <a:cs typeface="Arial" pitchFamily="34" charset="0"/>
              </a:rPr>
              <a:pPr/>
              <a:t>26</a:t>
            </a:fld>
            <a:endParaRPr lang="en-AU" altLang="en-US" sz="1400" b="1" baseline="0">
              <a:latin typeface="Trebuchet MS" pitchFamily="34" charset="0"/>
              <a:cs typeface="Arial"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91" y="3753080"/>
            <a:ext cx="4078193" cy="2053766"/>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52" y="3429000"/>
            <a:ext cx="4107932" cy="324080"/>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321" y="3429000"/>
            <a:ext cx="3722543" cy="246563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684213" y="414338"/>
            <a:ext cx="8135937" cy="1143000"/>
          </a:xfrm>
        </p:spPr>
        <p:txBody>
          <a:bodyPr wrap="square" numCol="1" anchorCtr="0" compatLnSpc="1">
            <a:prstTxWarp prst="textNoShape">
              <a:avLst/>
            </a:prstTxWarp>
          </a:bodyPr>
          <a:lstStyle/>
          <a:p>
            <a:pPr algn="l" eaLnBrk="1" fontAlgn="base" hangingPunct="1">
              <a:spcAft>
                <a:spcPct val="0"/>
              </a:spcAft>
            </a:pPr>
            <a:r>
              <a:rPr altLang="en-US" sz="3200" cap="none">
                <a:solidFill>
                  <a:srgbClr val="EA0088"/>
                </a:solidFill>
                <a:latin typeface="Trebuchet MS" pitchFamily="34" charset="0"/>
                <a:ea typeface="MS PGothic" pitchFamily="34" charset="-128"/>
                <a:cs typeface="Arial" pitchFamily="34" charset="0"/>
              </a:rPr>
              <a:t>3.4	Describing the relationship between two nominal variables</a:t>
            </a:r>
          </a:p>
        </p:txBody>
      </p:sp>
      <p:sp>
        <p:nvSpPr>
          <p:cNvPr id="34819" name="Rectangle 3"/>
          <p:cNvSpPr>
            <a:spLocks noGrp="1" noChangeArrowheads="1"/>
          </p:cNvSpPr>
          <p:nvPr>
            <p:ph idx="1"/>
          </p:nvPr>
        </p:nvSpPr>
        <p:spPr>
          <a:xfrm>
            <a:off x="684213" y="1846263"/>
            <a:ext cx="7772400" cy="4246562"/>
          </a:xfrm>
        </p:spPr>
        <p:txBody>
          <a:bodyPr/>
          <a:lstStyle/>
          <a:p>
            <a:pPr marL="0" indent="0" algn="just" eaLnBrk="1" hangingPunct="1">
              <a:buFontTx/>
              <a:buNone/>
            </a:pPr>
            <a:r>
              <a:rPr lang="en-US" altLang="en-US" sz="2400">
                <a:latin typeface="Trebuchet MS" pitchFamily="34" charset="0"/>
                <a:cs typeface="Arial" pitchFamily="34" charset="0"/>
              </a:rPr>
              <a:t>So far we’ve looked at tabular and graphical techniques for one nominal variable.</a:t>
            </a:r>
          </a:p>
          <a:p>
            <a:pPr marL="0" indent="0" algn="just" eaLnBrk="1" hangingPunct="1">
              <a:buFontTx/>
              <a:buNone/>
            </a:pPr>
            <a:endParaRPr lang="en-US" altLang="en-US" sz="2400">
              <a:latin typeface="Trebuchet MS" pitchFamily="34" charset="0"/>
              <a:cs typeface="Arial" pitchFamily="34" charset="0"/>
            </a:endParaRPr>
          </a:p>
          <a:p>
            <a:pPr marL="0" indent="0" algn="just" eaLnBrk="1" hangingPunct="1">
              <a:buFontTx/>
              <a:buNone/>
            </a:pPr>
            <a:r>
              <a:rPr lang="en-US" altLang="en-US" sz="2400">
                <a:latin typeface="Trebuchet MS" pitchFamily="34" charset="0"/>
                <a:cs typeface="Arial" pitchFamily="34" charset="0"/>
              </a:rPr>
              <a:t>Now we will look at the relationship between two nominal variables using either tabular or graphical techniques.</a:t>
            </a:r>
          </a:p>
          <a:p>
            <a:pPr marL="0" indent="0" eaLnBrk="1" hangingPunct="1">
              <a:buFontTx/>
              <a:buNone/>
            </a:pPr>
            <a:endParaRPr lang="en-US" altLang="en-US" sz="2600">
              <a:latin typeface="Trebuchet MS" pitchFamily="34" charset="0"/>
              <a:cs typeface="Arial" pitchFamily="34" charset="0"/>
            </a:endParaRPr>
          </a:p>
          <a:p>
            <a:pPr marL="0" indent="0" eaLnBrk="1" hangingPunct="1">
              <a:buFontTx/>
              <a:buNone/>
            </a:pPr>
            <a:endParaRPr lang="en-US" altLang="en-US" sz="2600">
              <a:latin typeface="Trebuchet MS" pitchFamily="34" charset="0"/>
              <a:cs typeface="Arial" pitchFamily="34" charset="0"/>
            </a:endParaRPr>
          </a:p>
        </p:txBody>
      </p:sp>
      <p:sp>
        <p:nvSpPr>
          <p:cNvPr id="3482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8FDBCFCA-D28E-4940-97B2-755FC3567AB3}" type="slidenum">
              <a:rPr lang="en-AU" altLang="en-US" sz="1400" b="1" baseline="0">
                <a:latin typeface="Trebuchet MS" pitchFamily="34" charset="0"/>
                <a:cs typeface="Arial" pitchFamily="34" charset="0"/>
              </a:rPr>
              <a:pPr/>
              <a:t>27</a:t>
            </a:fld>
            <a:endParaRPr lang="en-AU" altLang="en-US" sz="1400" b="1" baseline="0">
              <a:latin typeface="Trebuchet MS"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684213" y="333375"/>
            <a:ext cx="8116887" cy="11430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Describing the relationship between two nominal variables…</a:t>
            </a:r>
          </a:p>
        </p:txBody>
      </p:sp>
      <p:sp>
        <p:nvSpPr>
          <p:cNvPr id="34819" name="Rectangle 3"/>
          <p:cNvSpPr>
            <a:spLocks noGrp="1" noChangeArrowheads="1"/>
          </p:cNvSpPr>
          <p:nvPr>
            <p:ph idx="1"/>
          </p:nvPr>
        </p:nvSpPr>
        <p:spPr>
          <a:xfrm>
            <a:off x="684213" y="1773238"/>
            <a:ext cx="7991475" cy="4246562"/>
          </a:xfrm>
        </p:spPr>
        <p:txBody>
          <a:bodyPr/>
          <a:lstStyle/>
          <a:p>
            <a:pPr marL="0" indent="0" eaLnBrk="1" hangingPunct="1">
              <a:spcAft>
                <a:spcPts val="1200"/>
              </a:spcAft>
              <a:buFont typeface="Arial" pitchFamily="34" charset="0"/>
              <a:buNone/>
              <a:defRPr/>
            </a:pPr>
            <a:r>
              <a:rPr lang="en-US" altLang="en-US" sz="2600" dirty="0">
                <a:latin typeface="Trebuchet MS" pitchFamily="34" charset="0"/>
                <a:cs typeface="Arial" pitchFamily="34" charset="0"/>
              </a:rPr>
              <a:t>Two ways to describe</a:t>
            </a:r>
          </a:p>
          <a:p>
            <a:pPr algn="just" eaLnBrk="1" hangingPunct="1">
              <a:spcAft>
                <a:spcPts val="600"/>
              </a:spcAft>
              <a:defRPr/>
            </a:pPr>
            <a:r>
              <a:rPr lang="en-US" altLang="en-US" sz="2400" dirty="0">
                <a:solidFill>
                  <a:schemeClr val="accent1"/>
                </a:solidFill>
                <a:latin typeface="Trebuchet MS" pitchFamily="34" charset="0"/>
                <a:cs typeface="Arial" pitchFamily="34" charset="0"/>
              </a:rPr>
              <a:t>A cross-classification table (or contingency table or cross-tabulation table)</a:t>
            </a:r>
          </a:p>
          <a:p>
            <a:pPr algn="just" eaLnBrk="1" hangingPunct="1">
              <a:defRPr/>
            </a:pPr>
            <a:r>
              <a:rPr lang="en-US" altLang="en-US" sz="2400" dirty="0">
                <a:solidFill>
                  <a:schemeClr val="accent1"/>
                </a:solidFill>
                <a:latin typeface="Trebuchet MS" pitchFamily="34" charset="0"/>
                <a:cs typeface="Arial" pitchFamily="34" charset="0"/>
              </a:rPr>
              <a:t>A variation of a bar chart</a:t>
            </a:r>
          </a:p>
          <a:p>
            <a:pPr marL="0" indent="0" eaLnBrk="1" hangingPunct="1">
              <a:buFontTx/>
              <a:buNone/>
              <a:defRPr/>
            </a:pPr>
            <a:endParaRPr lang="en-US" altLang="en-US" sz="2400" dirty="0">
              <a:latin typeface="Trebuchet MS" pitchFamily="34" charset="0"/>
              <a:cs typeface="Arial" pitchFamily="34" charset="0"/>
            </a:endParaRPr>
          </a:p>
        </p:txBody>
      </p:sp>
      <p:sp>
        <p:nvSpPr>
          <p:cNvPr id="3584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4E1C6AD3-892F-47B4-8294-C3DE5162786C}" type="slidenum">
              <a:rPr lang="en-AU" altLang="en-US" sz="1400" b="1" baseline="0">
                <a:latin typeface="Trebuchet MS" pitchFamily="34" charset="0"/>
                <a:cs typeface="Arial" pitchFamily="34" charset="0"/>
              </a:rPr>
              <a:pPr/>
              <a:t>28</a:t>
            </a:fld>
            <a:endParaRPr lang="en-AU" altLang="en-US" sz="1400" b="1" baseline="0">
              <a:latin typeface="Trebuchet MS"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684213" y="1773238"/>
            <a:ext cx="7772400" cy="3941762"/>
          </a:xfrm>
        </p:spPr>
        <p:txBody>
          <a:bodyPr/>
          <a:lstStyle/>
          <a:p>
            <a:pPr marL="0" indent="0" eaLnBrk="1" hangingPunct="1">
              <a:buFontTx/>
              <a:buNone/>
              <a:defRPr/>
            </a:pPr>
            <a:r>
              <a:rPr lang="en-US" altLang="en-US" sz="2400" dirty="0">
                <a:latin typeface="Trebuchet MS" pitchFamily="34" charset="0"/>
                <a:cs typeface="Arial" pitchFamily="34" charset="0"/>
              </a:rPr>
              <a:t>A </a:t>
            </a:r>
            <a:r>
              <a:rPr lang="en-US" altLang="en-US" sz="2400" b="1" i="1" dirty="0">
                <a:solidFill>
                  <a:schemeClr val="tx1">
                    <a:lumMod val="75000"/>
                    <a:lumOff val="25000"/>
                  </a:schemeClr>
                </a:solidFill>
                <a:latin typeface="Trebuchet MS" pitchFamily="34" charset="0"/>
                <a:cs typeface="Arial" pitchFamily="34" charset="0"/>
              </a:rPr>
              <a:t>cross-classification table </a:t>
            </a:r>
            <a:r>
              <a:rPr lang="en-US" altLang="en-US" sz="2400" dirty="0">
                <a:latin typeface="Trebuchet MS" pitchFamily="34" charset="0"/>
                <a:cs typeface="Arial" pitchFamily="34" charset="0"/>
              </a:rPr>
              <a:t>is used to describe the relationship between </a:t>
            </a:r>
            <a:r>
              <a:rPr lang="en-US" altLang="en-US" sz="2400" i="1" dirty="0">
                <a:latin typeface="Trebuchet MS" pitchFamily="34" charset="0"/>
                <a:cs typeface="Arial" pitchFamily="34" charset="0"/>
              </a:rPr>
              <a:t>two</a:t>
            </a:r>
            <a:r>
              <a:rPr lang="en-US" altLang="en-US" sz="2400" dirty="0">
                <a:latin typeface="Trebuchet MS" pitchFamily="34" charset="0"/>
                <a:cs typeface="Arial" pitchFamily="34" charset="0"/>
              </a:rPr>
              <a:t> nominal variables.</a:t>
            </a:r>
          </a:p>
          <a:p>
            <a:pPr marL="0" indent="0" eaLnBrk="1" hangingPunct="1">
              <a:buFontTx/>
              <a:buNone/>
              <a:defRPr/>
            </a:pPr>
            <a:endParaRPr lang="en-US" altLang="en-US" sz="2400" dirty="0">
              <a:latin typeface="Trebuchet MS" pitchFamily="34" charset="0"/>
              <a:cs typeface="Arial" pitchFamily="34" charset="0"/>
            </a:endParaRPr>
          </a:p>
          <a:p>
            <a:pPr marL="0" indent="0" eaLnBrk="1" hangingPunct="1">
              <a:buFontTx/>
              <a:buNone/>
              <a:defRPr/>
            </a:pPr>
            <a:r>
              <a:rPr lang="en-US" altLang="en-US" sz="2400" dirty="0">
                <a:latin typeface="Trebuchet MS" pitchFamily="34" charset="0"/>
                <a:cs typeface="Arial" pitchFamily="34" charset="0"/>
              </a:rPr>
              <a:t>A cross-classification table lists the </a:t>
            </a:r>
            <a:r>
              <a:rPr lang="en-US" altLang="en-US" sz="2400" b="1" i="1" dirty="0">
                <a:latin typeface="Trebuchet MS" pitchFamily="34" charset="0"/>
                <a:cs typeface="Arial" pitchFamily="34" charset="0"/>
              </a:rPr>
              <a:t>frequency</a:t>
            </a:r>
            <a:r>
              <a:rPr lang="en-US" altLang="en-US" sz="2400" dirty="0">
                <a:latin typeface="Trebuchet MS" pitchFamily="34" charset="0"/>
                <a:cs typeface="Arial" pitchFamily="34" charset="0"/>
              </a:rPr>
              <a:t> </a:t>
            </a:r>
            <a:r>
              <a:rPr lang="en-US" altLang="en-US" sz="2400" b="1" i="1" dirty="0">
                <a:latin typeface="Trebuchet MS" pitchFamily="34" charset="0"/>
                <a:cs typeface="Arial" pitchFamily="34" charset="0"/>
              </a:rPr>
              <a:t>of</a:t>
            </a:r>
            <a:r>
              <a:rPr lang="en-US" altLang="en-US" sz="2400" dirty="0">
                <a:latin typeface="Trebuchet MS" pitchFamily="34" charset="0"/>
                <a:cs typeface="Arial" pitchFamily="34" charset="0"/>
              </a:rPr>
              <a:t> </a:t>
            </a:r>
            <a:r>
              <a:rPr lang="en-US" altLang="en-US" sz="2400" b="1" i="1" dirty="0">
                <a:latin typeface="Trebuchet MS" pitchFamily="34" charset="0"/>
                <a:cs typeface="Arial" pitchFamily="34" charset="0"/>
              </a:rPr>
              <a:t>each combination</a:t>
            </a:r>
            <a:r>
              <a:rPr lang="en-US" altLang="en-US" sz="2400" dirty="0">
                <a:latin typeface="Trebuchet MS" pitchFamily="34" charset="0"/>
                <a:cs typeface="Arial" pitchFamily="34" charset="0"/>
              </a:rPr>
              <a:t> of the values of the two nominal variables.</a:t>
            </a:r>
          </a:p>
        </p:txBody>
      </p:sp>
      <p:sp>
        <p:nvSpPr>
          <p:cNvPr id="36867"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55426E4F-62EE-40F3-AD44-1D4B36E6A806}" type="slidenum">
              <a:rPr lang="en-AU" altLang="en-US" sz="1400" b="1" baseline="0">
                <a:latin typeface="Trebuchet MS" pitchFamily="34" charset="0"/>
                <a:cs typeface="Arial" pitchFamily="34" charset="0"/>
              </a:rPr>
              <a:pPr/>
              <a:t>29</a:t>
            </a:fld>
            <a:endParaRPr lang="en-AU" altLang="en-US" sz="1400" b="1" baseline="0">
              <a:latin typeface="Trebuchet MS" pitchFamily="34" charset="0"/>
              <a:cs typeface="Arial" pitchFamily="34" charset="0"/>
            </a:endParaRPr>
          </a:p>
        </p:txBody>
      </p:sp>
      <p:sp>
        <p:nvSpPr>
          <p:cNvPr id="36868" name="Rectangle 2"/>
          <p:cNvSpPr>
            <a:spLocks noGrp="1" noChangeArrowheads="1"/>
          </p:cNvSpPr>
          <p:nvPr>
            <p:ph type="title"/>
          </p:nvPr>
        </p:nvSpPr>
        <p:spPr bwMode="auto">
          <a:xfrm>
            <a:off x="684213" y="333375"/>
            <a:ext cx="8116887" cy="11430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Describing the relationship between two nominal variables…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395288" y="476250"/>
            <a:ext cx="7772400" cy="5175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Chapter outline</a:t>
            </a:r>
          </a:p>
        </p:txBody>
      </p:sp>
      <p:sp>
        <p:nvSpPr>
          <p:cNvPr id="11267" name="Rectangle 3"/>
          <p:cNvSpPr>
            <a:spLocks noGrp="1" noChangeArrowheads="1"/>
          </p:cNvSpPr>
          <p:nvPr>
            <p:ph idx="1"/>
          </p:nvPr>
        </p:nvSpPr>
        <p:spPr>
          <a:xfrm>
            <a:off x="468313" y="1341438"/>
            <a:ext cx="8496300" cy="4751387"/>
          </a:xfrm>
        </p:spPr>
        <p:txBody>
          <a:bodyPr/>
          <a:lstStyle/>
          <a:p>
            <a:pPr marL="895350" indent="-895350" eaLnBrk="1" hangingPunct="1">
              <a:buFont typeface="Arial" pitchFamily="34" charset="0"/>
              <a:buNone/>
              <a:tabLst>
                <a:tab pos="984250" algn="l"/>
              </a:tabLst>
              <a:defRPr/>
            </a:pPr>
            <a:r>
              <a:rPr lang="en-US" altLang="en-US" sz="2400" dirty="0">
                <a:solidFill>
                  <a:schemeClr val="tx1">
                    <a:lumMod val="50000"/>
                    <a:lumOff val="50000"/>
                  </a:schemeClr>
                </a:solidFill>
                <a:latin typeface="Trebuchet MS" pitchFamily="34" charset="0"/>
                <a:cs typeface="Arial" pitchFamily="34" charset="0"/>
              </a:rPr>
              <a:t>3.1 	Graphical techniques to describe nominal data</a:t>
            </a:r>
          </a:p>
          <a:p>
            <a:pPr marL="895350" indent="-895350" eaLnBrk="1" hangingPunct="1">
              <a:buFont typeface="Arial" pitchFamily="34" charset="0"/>
              <a:buNone/>
              <a:tabLst>
                <a:tab pos="984250" algn="l"/>
              </a:tabLst>
              <a:defRPr/>
            </a:pPr>
            <a:r>
              <a:rPr lang="en-US" altLang="en-US" sz="2400" dirty="0">
                <a:solidFill>
                  <a:schemeClr val="tx1">
                    <a:lumMod val="50000"/>
                    <a:lumOff val="50000"/>
                  </a:schemeClr>
                </a:solidFill>
                <a:latin typeface="Trebuchet MS" pitchFamily="34" charset="0"/>
                <a:cs typeface="Arial" pitchFamily="34" charset="0"/>
              </a:rPr>
              <a:t>3.2 	Selecting the appropriate chart: Which chart is best?</a:t>
            </a:r>
          </a:p>
          <a:p>
            <a:pPr marL="895350" indent="-895350" eaLnBrk="1" hangingPunct="1">
              <a:buFont typeface="Arial" pitchFamily="34" charset="0"/>
              <a:buNone/>
              <a:tabLst>
                <a:tab pos="984250" algn="l"/>
              </a:tabLst>
              <a:defRPr/>
            </a:pPr>
            <a:r>
              <a:rPr lang="en-US" altLang="en-US" sz="2400" dirty="0">
                <a:solidFill>
                  <a:schemeClr val="tx1">
                    <a:lumMod val="50000"/>
                    <a:lumOff val="50000"/>
                  </a:schemeClr>
                </a:solidFill>
                <a:latin typeface="Trebuchet MS" pitchFamily="34" charset="0"/>
                <a:cs typeface="Arial" pitchFamily="34" charset="0"/>
              </a:rPr>
              <a:t>3.3 	Graphical techniques to describe ordinal data</a:t>
            </a:r>
          </a:p>
          <a:p>
            <a:pPr marL="895350" indent="-895350" eaLnBrk="1" hangingPunct="1">
              <a:buFont typeface="Arial" pitchFamily="34" charset="0"/>
              <a:buNone/>
              <a:tabLst>
                <a:tab pos="984250" algn="l"/>
              </a:tabLst>
              <a:defRPr/>
            </a:pPr>
            <a:r>
              <a:rPr lang="en-US" altLang="en-US" sz="2400" dirty="0">
                <a:solidFill>
                  <a:schemeClr val="tx1">
                    <a:lumMod val="50000"/>
                    <a:lumOff val="50000"/>
                  </a:schemeClr>
                </a:solidFill>
                <a:latin typeface="Trebuchet MS" pitchFamily="34" charset="0"/>
                <a:cs typeface="Arial" pitchFamily="34" charset="0"/>
              </a:rPr>
              <a:t>3.4 	Describing the relationship between two nominal variables</a:t>
            </a:r>
            <a:endParaRPr lang="en-AU" altLang="en-US" sz="2400" dirty="0">
              <a:solidFill>
                <a:schemeClr val="tx1">
                  <a:lumMod val="50000"/>
                  <a:lumOff val="50000"/>
                </a:schemeClr>
              </a:solidFill>
              <a:latin typeface="Trebuchet MS"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144463" y="476250"/>
            <a:ext cx="9036050" cy="5762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4: Newspaper Readership Survey </a:t>
            </a:r>
            <a:br>
              <a:rPr altLang="en-US" sz="3200" cap="none" dirty="0">
                <a:solidFill>
                  <a:srgbClr val="EA0088"/>
                </a:solidFill>
                <a:latin typeface="Trebuchet MS" pitchFamily="34" charset="0"/>
                <a:ea typeface="MS PGothic" pitchFamily="34" charset="-128"/>
                <a:cs typeface="Arial" pitchFamily="34" charset="0"/>
              </a:rPr>
            </a:br>
            <a:r>
              <a:rPr lang="en-AU" altLang="en-US" sz="2800" i="1" cap="none" dirty="0">
                <a:solidFill>
                  <a:srgbClr val="EA0088"/>
                </a:solidFill>
                <a:latin typeface="Trebuchet MS" pitchFamily="34" charset="0"/>
                <a:ea typeface="MS PGothic" pitchFamily="34" charset="-128"/>
                <a:cs typeface="Arial" pitchFamily="34" charset="0"/>
              </a:rPr>
              <a:t>(Example 3.7, page 67)</a:t>
            </a:r>
            <a:endParaRPr lang="en-US" altLang="en-US" sz="2800" i="1" cap="none" dirty="0">
              <a:solidFill>
                <a:srgbClr val="EA0088"/>
              </a:solidFill>
              <a:latin typeface="Trebuchet MS" pitchFamily="34" charset="0"/>
              <a:ea typeface="MS PGothic" pitchFamily="34" charset="-128"/>
              <a:cs typeface="Arial" pitchFamily="34" charset="0"/>
            </a:endParaRPr>
          </a:p>
        </p:txBody>
      </p:sp>
      <p:sp>
        <p:nvSpPr>
          <p:cNvPr id="37891" name="Rectangle 3"/>
          <p:cNvSpPr>
            <a:spLocks noGrp="1" noChangeArrowheads="1"/>
          </p:cNvSpPr>
          <p:nvPr>
            <p:ph idx="1"/>
          </p:nvPr>
        </p:nvSpPr>
        <p:spPr>
          <a:xfrm>
            <a:off x="179388" y="1412875"/>
            <a:ext cx="8713787" cy="4968875"/>
          </a:xfrm>
        </p:spPr>
        <p:txBody>
          <a:bodyPr/>
          <a:lstStyle/>
          <a:p>
            <a:pPr marL="0" indent="0" algn="just" eaLnBrk="1" hangingPunct="1">
              <a:spcAft>
                <a:spcPts val="1200"/>
              </a:spcAft>
              <a:buFont typeface="Arial" charset="0"/>
              <a:buNone/>
              <a:defRPr/>
            </a:pPr>
            <a:r>
              <a:rPr lang="en-US" sz="2000" dirty="0">
                <a:solidFill>
                  <a:schemeClr val="bg2">
                    <a:lumMod val="50000"/>
                  </a:schemeClr>
                </a:solidFill>
                <a:latin typeface="Trebuchet MS" charset="0"/>
                <a:ea typeface="MS PGothic" charset="0"/>
                <a:cs typeface="Arial" charset="0"/>
              </a:rPr>
              <a:t>XM03-07 </a:t>
            </a:r>
            <a:r>
              <a:rPr lang="en-US" sz="2000" dirty="0">
                <a:latin typeface="Trebuchet MS" charset="0"/>
                <a:ea typeface="MS PGothic" charset="0"/>
                <a:cs typeface="Arial" charset="0"/>
              </a:rPr>
              <a:t>In a major Australian city there are four competing newspapers: N1, N2, N3 and N4. </a:t>
            </a:r>
          </a:p>
          <a:p>
            <a:pPr marL="0" indent="0" algn="just" eaLnBrk="1" hangingPunct="1">
              <a:spcAft>
                <a:spcPts val="1200"/>
              </a:spcAft>
              <a:buFont typeface="Arial" charset="0"/>
              <a:buNone/>
              <a:defRPr/>
            </a:pPr>
            <a:r>
              <a:rPr lang="en-US" sz="2000" dirty="0">
                <a:latin typeface="Trebuchet MS" charset="0"/>
                <a:ea typeface="MS PGothic" charset="0"/>
                <a:cs typeface="Arial" charset="0"/>
              </a:rPr>
              <a:t>To help design advertising campaigns, the managers of the newspapers need to know which segments of the market are reading their newspapers. </a:t>
            </a:r>
          </a:p>
          <a:p>
            <a:pPr marL="0" indent="0" algn="just" eaLnBrk="1" hangingPunct="1">
              <a:spcAft>
                <a:spcPts val="1200"/>
              </a:spcAft>
              <a:buFont typeface="Arial" charset="0"/>
              <a:buNone/>
              <a:defRPr/>
            </a:pPr>
            <a:r>
              <a:rPr lang="en-US" sz="2000" dirty="0">
                <a:latin typeface="Trebuchet MS" charset="0"/>
                <a:ea typeface="MS PGothic" charset="0"/>
                <a:cs typeface="Arial" charset="0"/>
              </a:rPr>
              <a:t>A survey was conducted to determine whether the newspaper readership and occupation are related. </a:t>
            </a:r>
          </a:p>
          <a:p>
            <a:pPr marL="0" indent="0" algn="just" eaLnBrk="1" hangingPunct="1">
              <a:spcAft>
                <a:spcPts val="1200"/>
              </a:spcAft>
              <a:buFont typeface="Arial" charset="0"/>
              <a:buNone/>
              <a:defRPr/>
            </a:pPr>
            <a:r>
              <a:rPr lang="en-US" sz="2000" dirty="0">
                <a:latin typeface="Trebuchet MS" charset="0"/>
                <a:ea typeface="MS PGothic" charset="0"/>
                <a:cs typeface="Arial" charset="0"/>
              </a:rPr>
              <a:t>A sample of newspaper readers was asked to report which newspaper they read: N1, N2, N3, N4, and to indicate whether they were blue-collar worker (1), white-collar worker (2), or professional (3). </a:t>
            </a:r>
          </a:p>
          <a:p>
            <a:pPr marL="0" indent="0" algn="just" eaLnBrk="1" hangingPunct="1">
              <a:spcAft>
                <a:spcPts val="1200"/>
              </a:spcAft>
              <a:buFont typeface="Arial" charset="0"/>
              <a:buNone/>
              <a:defRPr/>
            </a:pPr>
            <a:endParaRPr lang="en-US" sz="2000" dirty="0">
              <a:latin typeface="Trebuchet MS" charset="0"/>
              <a:ea typeface="MS PGothic" charset="0"/>
              <a:cs typeface="Arial" charset="0"/>
            </a:endParaRPr>
          </a:p>
          <a:p>
            <a:pPr marL="0" indent="0" algn="just" eaLnBrk="1" hangingPunct="1">
              <a:spcAft>
                <a:spcPts val="1200"/>
              </a:spcAft>
              <a:buFont typeface="Arial" charset="0"/>
              <a:buNone/>
              <a:defRPr/>
            </a:pPr>
            <a:r>
              <a:rPr lang="en-US" sz="2000" dirty="0">
                <a:latin typeface="Trebuchet MS" charset="0"/>
                <a:ea typeface="MS PGothic" charset="0"/>
                <a:cs typeface="Arial" charset="0"/>
              </a:rPr>
              <a:t> </a:t>
            </a:r>
          </a:p>
        </p:txBody>
      </p:sp>
      <p:sp>
        <p:nvSpPr>
          <p:cNvPr id="37892"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D75D74F9-B388-4D89-8D3C-AE1A06068F3A}" type="slidenum">
              <a:rPr lang="en-AU" altLang="en-US" sz="1400" b="1" baseline="0">
                <a:latin typeface="Trebuchet MS" pitchFamily="34" charset="0"/>
                <a:cs typeface="Arial" pitchFamily="34" charset="0"/>
              </a:rPr>
              <a:pPr/>
              <a:t>30</a:t>
            </a:fld>
            <a:endParaRPr lang="en-AU" altLang="en-US" sz="1400" b="1" baseline="0">
              <a:latin typeface="Trebuchet MS"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687388" y="549275"/>
            <a:ext cx="8115300" cy="5762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4…</a:t>
            </a:r>
          </a:p>
        </p:txBody>
      </p:sp>
      <p:sp>
        <p:nvSpPr>
          <p:cNvPr id="38915" name="Rectangle 3"/>
          <p:cNvSpPr>
            <a:spLocks noGrp="1" noChangeArrowheads="1"/>
          </p:cNvSpPr>
          <p:nvPr>
            <p:ph idx="1"/>
          </p:nvPr>
        </p:nvSpPr>
        <p:spPr>
          <a:xfrm>
            <a:off x="738188" y="1628775"/>
            <a:ext cx="8064500" cy="576263"/>
          </a:xfrm>
        </p:spPr>
        <p:txBody>
          <a:bodyPr/>
          <a:lstStyle/>
          <a:p>
            <a:pPr marL="0" indent="0" algn="just" eaLnBrk="1" hangingPunct="1">
              <a:spcAft>
                <a:spcPts val="1200"/>
              </a:spcAft>
              <a:buFont typeface="Arial" pitchFamily="34" charset="0"/>
              <a:buNone/>
            </a:pPr>
            <a:r>
              <a:rPr lang="en-US" altLang="en-US" sz="2200">
                <a:latin typeface="Trebuchet MS" pitchFamily="34" charset="0"/>
                <a:cs typeface="Arial" pitchFamily="34" charset="0"/>
              </a:rPr>
              <a:t>Newspaper readership and occupation </a:t>
            </a:r>
          </a:p>
          <a:p>
            <a:pPr marL="0" indent="0" algn="just" eaLnBrk="1" hangingPunct="1">
              <a:spcAft>
                <a:spcPts val="1200"/>
              </a:spcAft>
              <a:buFont typeface="Arial" pitchFamily="34" charset="0"/>
              <a:buNone/>
            </a:pPr>
            <a:r>
              <a:rPr lang="en-US" altLang="en-US" sz="2600">
                <a:latin typeface="Trebuchet MS" pitchFamily="34" charset="0"/>
                <a:cs typeface="Arial" pitchFamily="34" charset="0"/>
              </a:rPr>
              <a:t> </a:t>
            </a:r>
          </a:p>
        </p:txBody>
      </p:sp>
      <p:sp>
        <p:nvSpPr>
          <p:cNvPr id="3891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952FD607-C1E9-4836-976E-C830595C8998}" type="slidenum">
              <a:rPr lang="en-AU" altLang="en-US" sz="1400" b="1" baseline="0">
                <a:latin typeface="Trebuchet MS" pitchFamily="34" charset="0"/>
                <a:cs typeface="Arial" pitchFamily="34" charset="0"/>
              </a:rPr>
              <a:pPr/>
              <a:t>31</a:t>
            </a:fld>
            <a:endParaRPr lang="en-AU" altLang="en-US" sz="1400" b="1" baseline="0">
              <a:latin typeface="Trebuchet MS" pitchFamily="34" charset="0"/>
              <a:cs typeface="Arial"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17" y="2060848"/>
            <a:ext cx="4899610" cy="377866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5"/>
          <p:cNvSpPr>
            <a:spLocks noGrp="1"/>
          </p:cNvSpPr>
          <p:nvPr>
            <p:ph idx="1"/>
          </p:nvPr>
        </p:nvSpPr>
        <p:spPr>
          <a:xfrm>
            <a:off x="685800" y="1506538"/>
            <a:ext cx="7772400" cy="1008062"/>
          </a:xfrm>
        </p:spPr>
        <p:txBody>
          <a:bodyPr/>
          <a:lstStyle/>
          <a:p>
            <a:pPr marL="0" indent="0" algn="just" eaLnBrk="1" hangingPunct="1">
              <a:buFont typeface="Arial" pitchFamily="34" charset="0"/>
              <a:buNone/>
              <a:defRPr/>
            </a:pPr>
            <a:r>
              <a:rPr lang="en-US" altLang="en-US" sz="2400" dirty="0">
                <a:latin typeface="Trebuchet MS" pitchFamily="34" charset="0"/>
                <a:cs typeface="Arial" pitchFamily="34" charset="0"/>
              </a:rPr>
              <a:t>By counting the number of times each of the 12 combinations occurs, we produce Table 3.9.</a:t>
            </a:r>
            <a:endParaRPr lang="en-US" altLang="en-US" sz="2400" b="1" dirty="0">
              <a:latin typeface="Trebuchet MS" pitchFamily="34" charset="0"/>
              <a:cs typeface="Arial" pitchFamily="34" charset="0"/>
            </a:endParaRPr>
          </a:p>
          <a:p>
            <a:pPr algn="just" eaLnBrk="1" hangingPunct="1">
              <a:defRPr/>
            </a:pPr>
            <a:endParaRPr lang="en-AU" altLang="en-US" sz="2400" dirty="0">
              <a:latin typeface="Trebuchet MS" pitchFamily="34" charset="0"/>
              <a:cs typeface="Arial" pitchFamily="34" charset="0"/>
            </a:endParaRPr>
          </a:p>
        </p:txBody>
      </p:sp>
      <p:sp>
        <p:nvSpPr>
          <p:cNvPr id="3994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281B8FD6-BF1A-40B7-8FA4-92330D1B2656}" type="slidenum">
              <a:rPr lang="en-AU" altLang="en-US" sz="1400" b="1" baseline="0">
                <a:latin typeface="Trebuchet MS" pitchFamily="34" charset="0"/>
                <a:cs typeface="Arial" pitchFamily="34" charset="0"/>
              </a:rPr>
              <a:pPr/>
              <a:t>32</a:t>
            </a:fld>
            <a:endParaRPr lang="en-AU" altLang="en-US" sz="1400" b="1" baseline="0">
              <a:latin typeface="Trebuchet MS" pitchFamily="34" charset="0"/>
              <a:cs typeface="Arial" pitchFamily="34" charset="0"/>
            </a:endParaRPr>
          </a:p>
        </p:txBody>
      </p:sp>
      <p:sp>
        <p:nvSpPr>
          <p:cNvPr id="39941" name="Rectangle 2"/>
          <p:cNvSpPr>
            <a:spLocks noGrp="1" noChangeArrowheads="1"/>
          </p:cNvSpPr>
          <p:nvPr>
            <p:ph type="title"/>
          </p:nvPr>
        </p:nvSpPr>
        <p:spPr bwMode="auto">
          <a:xfrm>
            <a:off x="687388" y="549275"/>
            <a:ext cx="8115300" cy="5762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4: S</a:t>
            </a:r>
            <a:r>
              <a:rPr lang="en-AU" altLang="en-US" sz="3200" cap="none" dirty="0">
                <a:solidFill>
                  <a:srgbClr val="EA0088"/>
                </a:solidFill>
                <a:latin typeface="Trebuchet MS" pitchFamily="34" charset="0"/>
                <a:ea typeface="MS PGothic" pitchFamily="34" charset="-128"/>
                <a:cs typeface="Arial" pitchFamily="34" charset="0"/>
              </a:rPr>
              <a:t>o</a:t>
            </a:r>
            <a:r>
              <a:rPr altLang="en-US" sz="3200" cap="none" dirty="0" err="1">
                <a:solidFill>
                  <a:srgbClr val="EA0088"/>
                </a:solidFill>
                <a:latin typeface="Trebuchet MS" pitchFamily="34" charset="0"/>
                <a:ea typeface="MS PGothic" pitchFamily="34" charset="-128"/>
                <a:cs typeface="Arial" pitchFamily="34" charset="0"/>
              </a:rPr>
              <a:t>lution</a:t>
            </a:r>
            <a:endParaRPr altLang="en-US" sz="3200" cap="none" dirty="0">
              <a:solidFill>
                <a:srgbClr val="EA0088"/>
              </a:solidFill>
              <a:latin typeface="Trebuchet MS" pitchFamily="34" charset="0"/>
              <a:ea typeface="MS PGothic" pitchFamily="34" charset="-128"/>
              <a:cs typeface="Arial" pitchFamily="34" charset="0"/>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636912"/>
            <a:ext cx="7740352" cy="270234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5"/>
          <p:cNvSpPr>
            <a:spLocks noGrp="1"/>
          </p:cNvSpPr>
          <p:nvPr>
            <p:ph idx="1"/>
          </p:nvPr>
        </p:nvSpPr>
        <p:spPr>
          <a:xfrm>
            <a:off x="685800" y="1506538"/>
            <a:ext cx="7772400" cy="482600"/>
          </a:xfrm>
        </p:spPr>
        <p:txBody>
          <a:bodyPr/>
          <a:lstStyle/>
          <a:p>
            <a:pPr marL="0" indent="0" algn="just" eaLnBrk="1" hangingPunct="1">
              <a:buFont typeface="Arial" pitchFamily="34" charset="0"/>
              <a:buNone/>
              <a:defRPr/>
            </a:pPr>
            <a:r>
              <a:rPr lang="en-US" altLang="en-US" sz="2400" dirty="0">
                <a:latin typeface="Trebuchet MS" pitchFamily="34" charset="0"/>
                <a:cs typeface="Arial" pitchFamily="34" charset="0"/>
              </a:rPr>
              <a:t>The frequencies can be depicted in graphical form using a bar chart.</a:t>
            </a:r>
            <a:endParaRPr lang="en-US" altLang="en-US" sz="2400" b="1" dirty="0">
              <a:latin typeface="Trebuchet MS" pitchFamily="34" charset="0"/>
              <a:cs typeface="Arial" pitchFamily="34" charset="0"/>
            </a:endParaRPr>
          </a:p>
          <a:p>
            <a:pPr algn="just" eaLnBrk="1" hangingPunct="1">
              <a:defRPr/>
            </a:pPr>
            <a:endParaRPr lang="en-AU" altLang="en-US" sz="2400" dirty="0">
              <a:latin typeface="Trebuchet MS" pitchFamily="34" charset="0"/>
              <a:cs typeface="Arial" pitchFamily="34" charset="0"/>
            </a:endParaRPr>
          </a:p>
        </p:txBody>
      </p:sp>
      <p:sp>
        <p:nvSpPr>
          <p:cNvPr id="40963"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245B5094-3177-4812-8E9C-E364EE988C29}" type="slidenum">
              <a:rPr lang="en-AU" altLang="en-US" sz="1400" b="1" baseline="0">
                <a:latin typeface="Trebuchet MS" pitchFamily="34" charset="0"/>
                <a:cs typeface="Arial" pitchFamily="34" charset="0"/>
              </a:rPr>
              <a:pPr/>
              <a:t>33</a:t>
            </a:fld>
            <a:endParaRPr lang="en-AU" altLang="en-US" sz="1400" b="1" baseline="0">
              <a:latin typeface="Trebuchet MS" pitchFamily="34" charset="0"/>
              <a:cs typeface="Arial" pitchFamily="34" charset="0"/>
            </a:endParaRPr>
          </a:p>
        </p:txBody>
      </p:sp>
      <p:sp>
        <p:nvSpPr>
          <p:cNvPr id="40964" name="Rectangle 2"/>
          <p:cNvSpPr>
            <a:spLocks noGrp="1" noChangeArrowheads="1"/>
          </p:cNvSpPr>
          <p:nvPr>
            <p:ph type="title"/>
          </p:nvPr>
        </p:nvSpPr>
        <p:spPr bwMode="auto">
          <a:xfrm>
            <a:off x="687388" y="549275"/>
            <a:ext cx="8115300" cy="5762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4: S</a:t>
            </a:r>
            <a:r>
              <a:rPr lang="en-AU" altLang="en-US" sz="3200" cap="none" dirty="0">
                <a:solidFill>
                  <a:srgbClr val="EA0088"/>
                </a:solidFill>
                <a:latin typeface="Trebuchet MS" pitchFamily="34" charset="0"/>
                <a:ea typeface="MS PGothic" pitchFamily="34" charset="-128"/>
                <a:cs typeface="Arial" pitchFamily="34" charset="0"/>
              </a:rPr>
              <a:t>o</a:t>
            </a:r>
            <a:r>
              <a:rPr altLang="en-US" sz="3200" cap="none" dirty="0" err="1">
                <a:solidFill>
                  <a:srgbClr val="EA0088"/>
                </a:solidFill>
                <a:latin typeface="Trebuchet MS" pitchFamily="34" charset="0"/>
                <a:ea typeface="MS PGothic" pitchFamily="34" charset="-128"/>
                <a:cs typeface="Arial" pitchFamily="34" charset="0"/>
              </a:rPr>
              <a:t>lution</a:t>
            </a:r>
            <a:r>
              <a:rPr altLang="en-US" sz="3200" cap="none" dirty="0">
                <a:solidFill>
                  <a:srgbClr val="EA0088"/>
                </a:solidFill>
                <a:latin typeface="Trebuchet MS" pitchFamily="34" charset="0"/>
                <a:ea typeface="MS PGothic" pitchFamily="34" charset="-128"/>
                <a:cs typeface="Arial" pitchFamily="34" charset="0"/>
              </a:rPr>
              <a: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59" y="2370138"/>
            <a:ext cx="7271958" cy="342302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5"/>
          <p:cNvSpPr>
            <a:spLocks noGrp="1"/>
          </p:cNvSpPr>
          <p:nvPr>
            <p:ph idx="1"/>
          </p:nvPr>
        </p:nvSpPr>
        <p:spPr>
          <a:xfrm>
            <a:off x="684213" y="1557338"/>
            <a:ext cx="7772400" cy="3671887"/>
          </a:xfrm>
        </p:spPr>
        <p:txBody>
          <a:bodyPr/>
          <a:lstStyle/>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If occupation and newspaper readership are related, then there will be differences in the newspapers read among the occupations. </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An easy way to see this is to convert the frequencies in each row (or column) to relative frequencies using each row (or column) total. </a:t>
            </a:r>
          </a:p>
          <a:p>
            <a:pPr marL="0" indent="0" algn="just" eaLnBrk="1" hangingPunct="1">
              <a:spcAft>
                <a:spcPts val="1200"/>
              </a:spcAft>
              <a:buFont typeface="Arial" pitchFamily="34" charset="0"/>
              <a:buNone/>
            </a:pPr>
            <a:r>
              <a:rPr lang="en-US" altLang="en-US" sz="2400">
                <a:latin typeface="Trebuchet MS" pitchFamily="34" charset="0"/>
                <a:cs typeface="Arial" pitchFamily="34" charset="0"/>
              </a:rPr>
              <a:t>That is, compute the row (or column) totals and divide each frequency by its row (or column) total. </a:t>
            </a:r>
            <a:endParaRPr lang="en-US" altLang="en-US" sz="2400" b="1">
              <a:latin typeface="Trebuchet MS" pitchFamily="34" charset="0"/>
              <a:cs typeface="Arial" pitchFamily="34" charset="0"/>
            </a:endParaRPr>
          </a:p>
          <a:p>
            <a:pPr marL="0" indent="0" algn="just" eaLnBrk="1" hangingPunct="1">
              <a:spcAft>
                <a:spcPts val="1200"/>
              </a:spcAft>
              <a:buFont typeface="Arial" pitchFamily="34" charset="0"/>
              <a:buNone/>
            </a:pPr>
            <a:endParaRPr lang="en-AU" altLang="en-US" sz="2400">
              <a:latin typeface="Trebuchet MS" pitchFamily="34" charset="0"/>
              <a:cs typeface="Arial" pitchFamily="34" charset="0"/>
            </a:endParaRPr>
          </a:p>
        </p:txBody>
      </p:sp>
      <p:sp>
        <p:nvSpPr>
          <p:cNvPr id="41987"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6C854C00-DA0D-4B63-B7F2-8E78E8E28427}" type="slidenum">
              <a:rPr lang="en-AU" altLang="en-US" sz="1400" b="1" baseline="0">
                <a:latin typeface="Trebuchet MS" pitchFamily="34" charset="0"/>
                <a:cs typeface="Arial" pitchFamily="34" charset="0"/>
              </a:rPr>
              <a:pPr/>
              <a:t>34</a:t>
            </a:fld>
            <a:endParaRPr lang="en-AU" altLang="en-US" sz="1400" b="1" baseline="0">
              <a:latin typeface="Trebuchet MS" pitchFamily="34" charset="0"/>
              <a:cs typeface="Arial" pitchFamily="34" charset="0"/>
            </a:endParaRPr>
          </a:p>
        </p:txBody>
      </p:sp>
      <p:sp>
        <p:nvSpPr>
          <p:cNvPr id="41988" name="Rectangle 2"/>
          <p:cNvSpPr>
            <a:spLocks noGrp="1" noChangeArrowheads="1"/>
          </p:cNvSpPr>
          <p:nvPr>
            <p:ph type="title"/>
          </p:nvPr>
        </p:nvSpPr>
        <p:spPr bwMode="auto">
          <a:xfrm>
            <a:off x="687388" y="549275"/>
            <a:ext cx="8115300" cy="5762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4: Solution…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FE167F13-5076-4703-938F-44C5B8B48B0F}" type="slidenum">
              <a:rPr lang="en-AU" altLang="en-US" sz="1400" b="1" baseline="0">
                <a:latin typeface="Trebuchet MS" pitchFamily="34" charset="0"/>
                <a:cs typeface="Arial" pitchFamily="34" charset="0"/>
              </a:rPr>
              <a:pPr/>
              <a:t>35</a:t>
            </a:fld>
            <a:endParaRPr lang="en-AU" altLang="en-US" sz="1400" b="1" baseline="0">
              <a:latin typeface="Trebuchet MS" pitchFamily="34" charset="0"/>
              <a:cs typeface="Arial" pitchFamily="34" charset="0"/>
            </a:endParaRPr>
          </a:p>
        </p:txBody>
      </p:sp>
      <p:sp>
        <p:nvSpPr>
          <p:cNvPr id="43011" name="Rectangle 2"/>
          <p:cNvSpPr>
            <a:spLocks noGrp="1" noChangeArrowheads="1"/>
          </p:cNvSpPr>
          <p:nvPr>
            <p:ph type="title"/>
          </p:nvPr>
        </p:nvSpPr>
        <p:spPr bwMode="auto">
          <a:xfrm>
            <a:off x="687388" y="549275"/>
            <a:ext cx="8115300" cy="5762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4: Solution…</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51" y="1916832"/>
            <a:ext cx="8192643" cy="252447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687388" y="549275"/>
            <a:ext cx="8115300" cy="57626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Example 4: Solution…</a:t>
            </a:r>
          </a:p>
        </p:txBody>
      </p:sp>
      <p:sp>
        <p:nvSpPr>
          <p:cNvPr id="36867" name="Rectangle 3"/>
          <p:cNvSpPr>
            <a:spLocks noGrp="1" noChangeArrowheads="1"/>
          </p:cNvSpPr>
          <p:nvPr>
            <p:ph idx="1"/>
          </p:nvPr>
        </p:nvSpPr>
        <p:spPr>
          <a:xfrm>
            <a:off x="738188" y="1557338"/>
            <a:ext cx="8226425" cy="4103687"/>
          </a:xfrm>
        </p:spPr>
        <p:txBody>
          <a:bodyPr/>
          <a:lstStyle/>
          <a:p>
            <a:pPr marL="0" indent="0" algn="just" eaLnBrk="1" hangingPunct="1">
              <a:spcAft>
                <a:spcPts val="1200"/>
              </a:spcAft>
              <a:buFont typeface="Arial" pitchFamily="34" charset="0"/>
              <a:buNone/>
              <a:defRPr/>
            </a:pPr>
            <a:r>
              <a:rPr lang="en-US" altLang="en-US" sz="2200" b="1" dirty="0">
                <a:latin typeface="Trebuchet MS" pitchFamily="34" charset="0"/>
                <a:cs typeface="Arial" pitchFamily="34" charset="0"/>
              </a:rPr>
              <a:t>Interpretation: </a:t>
            </a:r>
          </a:p>
          <a:p>
            <a:pPr marL="0" indent="0" algn="just" eaLnBrk="1" hangingPunct="1">
              <a:spcAft>
                <a:spcPts val="1200"/>
              </a:spcAft>
              <a:buFont typeface="Arial" pitchFamily="34" charset="0"/>
              <a:buNone/>
              <a:defRPr/>
            </a:pPr>
            <a:r>
              <a:rPr lang="en-US" altLang="en-US" sz="2200" dirty="0">
                <a:latin typeface="Trebuchet MS" pitchFamily="34" charset="0"/>
                <a:cs typeface="Arial" pitchFamily="34" charset="0"/>
              </a:rPr>
              <a:t>Notice that the relative frequencies in the rows 2 (white-collar) and 3 (Professionals) are similar and that there are large differences between row 1 (blue-collar) and rows 2 and 3. </a:t>
            </a:r>
          </a:p>
          <a:p>
            <a:pPr marL="0" indent="0" algn="just" eaLnBrk="1" hangingPunct="1">
              <a:spcAft>
                <a:spcPts val="600"/>
              </a:spcAft>
              <a:buFont typeface="Arial" pitchFamily="34" charset="0"/>
              <a:buNone/>
              <a:defRPr/>
            </a:pPr>
            <a:r>
              <a:rPr lang="en-US" altLang="en-US" sz="2200" dirty="0">
                <a:latin typeface="Trebuchet MS" pitchFamily="34" charset="0"/>
                <a:cs typeface="Arial" pitchFamily="34" charset="0"/>
              </a:rPr>
              <a:t>This tells us that: </a:t>
            </a:r>
          </a:p>
          <a:p>
            <a:pPr algn="just" eaLnBrk="1" hangingPunct="1">
              <a:spcAft>
                <a:spcPts val="600"/>
              </a:spcAft>
              <a:defRPr/>
            </a:pPr>
            <a:r>
              <a:rPr lang="en-US" altLang="en-US" sz="2200" dirty="0">
                <a:latin typeface="Trebuchet MS" pitchFamily="34" charset="0"/>
                <a:cs typeface="Arial" pitchFamily="34" charset="0"/>
              </a:rPr>
              <a:t>blue collar workers tend to read different newspapers from both white-collar workers and professionals; and </a:t>
            </a:r>
          </a:p>
          <a:p>
            <a:pPr algn="just" eaLnBrk="1" hangingPunct="1">
              <a:spcAft>
                <a:spcPts val="1200"/>
              </a:spcAft>
              <a:defRPr/>
            </a:pPr>
            <a:r>
              <a:rPr lang="en-US" altLang="en-US" sz="2200" dirty="0">
                <a:latin typeface="Trebuchet MS" pitchFamily="34" charset="0"/>
                <a:cs typeface="Arial" pitchFamily="34" charset="0"/>
              </a:rPr>
              <a:t>white-collar workers and professionals are quite similar in their newspaper choices.</a:t>
            </a:r>
          </a:p>
          <a:p>
            <a:pPr marL="0" indent="0" algn="just" eaLnBrk="1" hangingPunct="1">
              <a:spcAft>
                <a:spcPts val="1200"/>
              </a:spcAft>
              <a:buFont typeface="Arial" pitchFamily="34" charset="0"/>
              <a:buNone/>
              <a:defRPr/>
            </a:pPr>
            <a:r>
              <a:rPr lang="en-US" altLang="en-US" sz="2600" dirty="0">
                <a:latin typeface="Trebuchet MS" pitchFamily="34" charset="0"/>
                <a:cs typeface="Arial" pitchFamily="34" charset="0"/>
              </a:rPr>
              <a:t> </a:t>
            </a:r>
          </a:p>
        </p:txBody>
      </p:sp>
      <p:sp>
        <p:nvSpPr>
          <p:cNvPr id="4403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EC893987-0249-4BB0-8ECB-9895C874CFF0}" type="slidenum">
              <a:rPr lang="en-AU" altLang="en-US" sz="1400" b="1" baseline="0">
                <a:latin typeface="Trebuchet MS" pitchFamily="34" charset="0"/>
                <a:cs typeface="Arial" pitchFamily="34" charset="0"/>
              </a:rPr>
              <a:pPr/>
              <a:t>36</a:t>
            </a:fld>
            <a:endParaRPr lang="en-AU" altLang="en-US" sz="1400" b="1" baseline="0">
              <a:latin typeface="Trebuchet MS"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395288" y="476250"/>
            <a:ext cx="7772400" cy="5175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Learning Objectives</a:t>
            </a:r>
          </a:p>
        </p:txBody>
      </p:sp>
      <p:sp>
        <p:nvSpPr>
          <p:cNvPr id="12291" name="Rectangle 3"/>
          <p:cNvSpPr>
            <a:spLocks noGrp="1" noChangeArrowheads="1"/>
          </p:cNvSpPr>
          <p:nvPr>
            <p:ph idx="1"/>
          </p:nvPr>
        </p:nvSpPr>
        <p:spPr>
          <a:xfrm>
            <a:off x="468313" y="1125538"/>
            <a:ext cx="8208962" cy="4749800"/>
          </a:xfrm>
        </p:spPr>
        <p:txBody>
          <a:bodyPr/>
          <a:lstStyle/>
          <a:p>
            <a:pPr marL="0" indent="0" eaLnBrk="1" hangingPunct="1">
              <a:buFont typeface="Arial" pitchFamily="34" charset="0"/>
              <a:buNone/>
            </a:pPr>
            <a:r>
              <a:rPr lang="en-US" altLang="en-US" sz="2400" b="1">
                <a:solidFill>
                  <a:srgbClr val="00B050"/>
                </a:solidFill>
                <a:latin typeface="Trebuchet MS" pitchFamily="34" charset="0"/>
                <a:cs typeface="Arial" pitchFamily="34" charset="0"/>
              </a:rPr>
              <a:t>LO1</a:t>
            </a:r>
            <a:r>
              <a:rPr lang="en-US" altLang="en-US" sz="2400">
                <a:solidFill>
                  <a:srgbClr val="00B050"/>
                </a:solidFill>
                <a:latin typeface="Trebuchet MS" pitchFamily="34" charset="0"/>
                <a:cs typeface="Arial" pitchFamily="34" charset="0"/>
              </a:rPr>
              <a:t> 	Construct charts to summarise nominal data</a:t>
            </a:r>
          </a:p>
          <a:p>
            <a:pPr marL="0" indent="0" eaLnBrk="1" hangingPunct="1">
              <a:buFont typeface="Arial" pitchFamily="34" charset="0"/>
              <a:buNone/>
            </a:pPr>
            <a:r>
              <a:rPr lang="en-US" altLang="en-US" sz="2400" b="1">
                <a:solidFill>
                  <a:srgbClr val="00B050"/>
                </a:solidFill>
                <a:latin typeface="Trebuchet MS" pitchFamily="34" charset="0"/>
                <a:cs typeface="Arial" pitchFamily="34" charset="0"/>
              </a:rPr>
              <a:t>LO2</a:t>
            </a:r>
            <a:r>
              <a:rPr lang="en-US" altLang="en-US" sz="2400">
                <a:solidFill>
                  <a:srgbClr val="00B050"/>
                </a:solidFill>
                <a:latin typeface="Trebuchet MS" pitchFamily="34" charset="0"/>
                <a:cs typeface="Arial" pitchFamily="34" charset="0"/>
              </a:rPr>
              <a:t> 	Use excel to draw appropriate charts for nominal 			data</a:t>
            </a:r>
          </a:p>
          <a:p>
            <a:pPr marL="0" indent="0" eaLnBrk="1" hangingPunct="1">
              <a:buFont typeface="Arial" pitchFamily="34" charset="0"/>
              <a:buNone/>
            </a:pPr>
            <a:r>
              <a:rPr lang="en-US" altLang="en-US" sz="2400" b="1">
                <a:solidFill>
                  <a:srgbClr val="00B050"/>
                </a:solidFill>
                <a:latin typeface="Trebuchet MS" pitchFamily="34" charset="0"/>
                <a:cs typeface="Arial" pitchFamily="34" charset="0"/>
              </a:rPr>
              <a:t>LO3</a:t>
            </a:r>
            <a:r>
              <a:rPr lang="en-US" altLang="en-US" sz="2400">
                <a:solidFill>
                  <a:srgbClr val="00B050"/>
                </a:solidFill>
                <a:latin typeface="Trebuchet MS" pitchFamily="34" charset="0"/>
                <a:cs typeface="Arial" pitchFamily="34" charset="0"/>
              </a:rPr>
              <a:t> 	Determine which chart is best for nominal data 			under a given circumstance</a:t>
            </a:r>
          </a:p>
          <a:p>
            <a:pPr marL="0" indent="0" eaLnBrk="1" hangingPunct="1">
              <a:buFont typeface="Arial" pitchFamily="34" charset="0"/>
              <a:buNone/>
            </a:pPr>
            <a:r>
              <a:rPr lang="en-US" altLang="en-US" sz="2400" b="1">
                <a:solidFill>
                  <a:srgbClr val="00B050"/>
                </a:solidFill>
                <a:latin typeface="Trebuchet MS" pitchFamily="34" charset="0"/>
                <a:cs typeface="Arial" pitchFamily="34" charset="0"/>
              </a:rPr>
              <a:t>LO4</a:t>
            </a:r>
            <a:r>
              <a:rPr lang="en-US" altLang="en-US" sz="2400">
                <a:solidFill>
                  <a:srgbClr val="00B050"/>
                </a:solidFill>
                <a:latin typeface="Trebuchet MS" pitchFamily="34" charset="0"/>
                <a:cs typeface="Arial" pitchFamily="34" charset="0"/>
              </a:rPr>
              <a:t> 	Use charts to describe ordinal data</a:t>
            </a:r>
          </a:p>
          <a:p>
            <a:pPr marL="0" indent="0" eaLnBrk="1" hangingPunct="1">
              <a:buFont typeface="Arial" pitchFamily="34" charset="0"/>
              <a:buNone/>
            </a:pPr>
            <a:r>
              <a:rPr lang="en-US" altLang="en-US" sz="2400" b="1">
                <a:solidFill>
                  <a:srgbClr val="00B050"/>
                </a:solidFill>
                <a:latin typeface="Trebuchet MS" pitchFamily="34" charset="0"/>
                <a:cs typeface="Arial" pitchFamily="34" charset="0"/>
              </a:rPr>
              <a:t>LO5</a:t>
            </a:r>
            <a:r>
              <a:rPr lang="en-US" altLang="en-US" sz="2400">
                <a:solidFill>
                  <a:srgbClr val="00B050"/>
                </a:solidFill>
                <a:latin typeface="Trebuchet MS" pitchFamily="34" charset="0"/>
                <a:cs typeface="Arial" pitchFamily="34" charset="0"/>
              </a:rPr>
              <a:t> 	Use various tabular and graphical techniques to 			analyse the relationships between two nominal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393700" y="0"/>
            <a:ext cx="8066088" cy="935038"/>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cs typeface="Arial" pitchFamily="34" charset="0"/>
              </a:rPr>
              <a:t>Introduction</a:t>
            </a:r>
          </a:p>
        </p:txBody>
      </p:sp>
      <p:sp>
        <p:nvSpPr>
          <p:cNvPr id="13315" name="Rectangle 3"/>
          <p:cNvSpPr>
            <a:spLocks noGrp="1" noChangeArrowheads="1"/>
          </p:cNvSpPr>
          <p:nvPr>
            <p:ph idx="1"/>
          </p:nvPr>
        </p:nvSpPr>
        <p:spPr>
          <a:xfrm>
            <a:off x="468313" y="981075"/>
            <a:ext cx="8136135" cy="3959225"/>
          </a:xfrm>
        </p:spPr>
        <p:txBody>
          <a:bodyPr/>
          <a:lstStyle/>
          <a:p>
            <a:pPr marL="0" indent="0" algn="just">
              <a:spcAft>
                <a:spcPts val="1200"/>
              </a:spcAft>
              <a:buNone/>
            </a:pPr>
            <a:r>
              <a:rPr lang="en-AU" sz="2400" dirty="0">
                <a:latin typeface="Arial" pitchFamily="34" charset="0"/>
                <a:cs typeface="Arial" pitchFamily="34" charset="0"/>
              </a:rPr>
              <a:t>In this chapter, we introduce graphical and tabular statistical methods that allow managers to summarise data visually in order to produce useful information – a technique often used in decision making</a:t>
            </a:r>
          </a:p>
          <a:p>
            <a:pPr marL="0" indent="0" algn="just">
              <a:buNone/>
            </a:pPr>
            <a:r>
              <a:rPr lang="en-AU" sz="2400" dirty="0">
                <a:latin typeface="Arial" pitchFamily="34" charset="0"/>
                <a:cs typeface="Arial" pitchFamily="34" charset="0"/>
              </a:rPr>
              <a:t>We also discuss ways to use the techniques introduced in an effective and accurate way.</a:t>
            </a:r>
            <a:endParaRPr lang="en-US" altLang="en-US" sz="2400" dirty="0">
              <a:latin typeface="Trebuchet MS" pitchFamily="34" charset="0"/>
              <a:cs typeface="Arial" pitchFamily="34" charset="0"/>
            </a:endParaRPr>
          </a:p>
        </p:txBody>
      </p:sp>
      <p:sp>
        <p:nvSpPr>
          <p:cNvPr id="13316"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6642215C-6E05-4AF5-A4F0-D8380B9E0F46}" type="slidenum">
              <a:rPr lang="en-AU" altLang="en-US" sz="1400" b="1" baseline="0">
                <a:latin typeface="Trebuchet MS" pitchFamily="34" charset="0"/>
                <a:cs typeface="Arial" pitchFamily="34" charset="0"/>
              </a:rPr>
              <a:pPr/>
              <a:t>5</a:t>
            </a:fld>
            <a:endParaRPr lang="en-AU" altLang="en-US" sz="1400" b="1" baseline="0">
              <a:latin typeface="Trebuchet MS"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22288" y="549275"/>
            <a:ext cx="8280400" cy="8636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3.1 Graphical techniques to describe nominal data</a:t>
            </a:r>
          </a:p>
        </p:txBody>
      </p:sp>
      <p:sp>
        <p:nvSpPr>
          <p:cNvPr id="102403" name="Rectangle 3"/>
          <p:cNvSpPr>
            <a:spLocks noGrp="1" noChangeArrowheads="1"/>
          </p:cNvSpPr>
          <p:nvPr>
            <p:ph idx="1"/>
          </p:nvPr>
        </p:nvSpPr>
        <p:spPr>
          <a:xfrm>
            <a:off x="611188" y="1773238"/>
            <a:ext cx="7772400" cy="2663825"/>
          </a:xfrm>
        </p:spPr>
        <p:txBody>
          <a:bodyPr/>
          <a:lstStyle/>
          <a:p>
            <a:pPr marL="0" indent="0" algn="just" eaLnBrk="1" hangingPunct="1">
              <a:spcAft>
                <a:spcPts val="1200"/>
              </a:spcAft>
              <a:buFont typeface="Arial" pitchFamily="34" charset="0"/>
              <a:buNone/>
            </a:pPr>
            <a:r>
              <a:rPr lang="en-US" altLang="en-US" sz="2400" dirty="0">
                <a:latin typeface="Trebuchet MS" pitchFamily="34" charset="0"/>
                <a:cs typeface="Arial" pitchFamily="34" charset="0"/>
              </a:rPr>
              <a:t>The graphical presentations shown here are used primarily for nominal data.</a:t>
            </a:r>
          </a:p>
          <a:p>
            <a:pPr marL="0" indent="0" algn="just" eaLnBrk="1" hangingPunct="1">
              <a:buFont typeface="Arial" pitchFamily="34" charset="0"/>
              <a:buNone/>
            </a:pPr>
            <a:r>
              <a:rPr lang="en-US" altLang="en-US" sz="2400" dirty="0">
                <a:latin typeface="Trebuchet MS" pitchFamily="34" charset="0"/>
                <a:cs typeface="Arial" pitchFamily="34" charset="0"/>
              </a:rPr>
              <a:t>These graphical tools are most appropriate when the raw data can be naturally </a:t>
            </a:r>
            <a:r>
              <a:rPr lang="en-AU" altLang="en-US" sz="2400" dirty="0">
                <a:latin typeface="Trebuchet MS" pitchFamily="34" charset="0"/>
                <a:cs typeface="Arial" pitchFamily="34" charset="0"/>
              </a:rPr>
              <a:t>categorised</a:t>
            </a:r>
            <a:r>
              <a:rPr lang="en-US" altLang="en-US" sz="2400" dirty="0">
                <a:latin typeface="Trebuchet MS" pitchFamily="34" charset="0"/>
                <a:cs typeface="Arial" pitchFamily="34" charset="0"/>
              </a:rPr>
              <a:t> in a meaningful manner.</a:t>
            </a:r>
          </a:p>
        </p:txBody>
      </p:sp>
      <p:sp>
        <p:nvSpPr>
          <p:cNvPr id="14340"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73F40063-B70D-4152-8267-BB209A07A12C}" type="slidenum">
              <a:rPr lang="en-AU" altLang="en-US" sz="1400" b="1" baseline="0">
                <a:latin typeface="Trebuchet MS" pitchFamily="34" charset="0"/>
                <a:cs typeface="Arial" pitchFamily="34" charset="0"/>
              </a:rPr>
              <a:pPr/>
              <a:t>6</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checkerboard(across)">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checkerboard(across)">
                                      <p:cBhvr>
                                        <p:cTn id="12" dur="500"/>
                                        <p:tgtEl>
                                          <p:spTgt spid="102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522288" y="333152"/>
            <a:ext cx="8280400" cy="8636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3.1 Graphical techniques to describe nominal data</a:t>
            </a:r>
          </a:p>
        </p:txBody>
      </p:sp>
      <p:sp>
        <p:nvSpPr>
          <p:cNvPr id="102403" name="Rectangle 3"/>
          <p:cNvSpPr>
            <a:spLocks noGrp="1" noChangeArrowheads="1"/>
          </p:cNvSpPr>
          <p:nvPr>
            <p:ph idx="1"/>
          </p:nvPr>
        </p:nvSpPr>
        <p:spPr>
          <a:xfrm>
            <a:off x="611188" y="1341438"/>
            <a:ext cx="7772400" cy="2663825"/>
          </a:xfrm>
        </p:spPr>
        <p:txBody>
          <a:bodyPr/>
          <a:lstStyle/>
          <a:p>
            <a:pPr marL="0" indent="0" algn="just" eaLnBrk="1" hangingPunct="1">
              <a:spcAft>
                <a:spcPts val="1800"/>
              </a:spcAft>
              <a:buFontTx/>
              <a:buNone/>
              <a:defRPr/>
            </a:pPr>
            <a:r>
              <a:rPr lang="en-US" altLang="en-US" sz="2200" dirty="0">
                <a:solidFill>
                  <a:schemeClr val="tx1">
                    <a:lumMod val="90000"/>
                    <a:lumOff val="10000"/>
                  </a:schemeClr>
                </a:solidFill>
                <a:latin typeface="Trebuchet MS" panose="020B0603020202020204" pitchFamily="34" charset="0"/>
                <a:ea typeface="ＭＳ Ｐゴシック" pitchFamily="34" charset="-128"/>
              </a:rPr>
              <a:t>The only allowable calculation on nominal data is to count the frequency of each value of the variable.</a:t>
            </a:r>
          </a:p>
          <a:p>
            <a:pPr marL="0" indent="0" algn="just" eaLnBrk="1" hangingPunct="1">
              <a:spcAft>
                <a:spcPts val="1800"/>
              </a:spcAft>
              <a:buFontTx/>
              <a:buNone/>
              <a:defRPr/>
            </a:pPr>
            <a:r>
              <a:rPr lang="en-US" altLang="en-US" sz="2200" dirty="0">
                <a:solidFill>
                  <a:schemeClr val="tx1">
                    <a:lumMod val="90000"/>
                    <a:lumOff val="10000"/>
                  </a:schemeClr>
                </a:solidFill>
                <a:latin typeface="Trebuchet MS" panose="020B0603020202020204" pitchFamily="34" charset="0"/>
                <a:ea typeface="ＭＳ Ｐゴシック" pitchFamily="34" charset="-128"/>
              </a:rPr>
              <a:t>We can </a:t>
            </a:r>
            <a:r>
              <a:rPr lang="en-US" altLang="en-US" sz="2200" dirty="0" err="1">
                <a:solidFill>
                  <a:schemeClr val="tx1">
                    <a:lumMod val="90000"/>
                    <a:lumOff val="10000"/>
                  </a:schemeClr>
                </a:solidFill>
                <a:latin typeface="Trebuchet MS" panose="020B0603020202020204" pitchFamily="34" charset="0"/>
                <a:ea typeface="ＭＳ Ｐゴシック" pitchFamily="34" charset="-128"/>
              </a:rPr>
              <a:t>summarise</a:t>
            </a:r>
            <a:r>
              <a:rPr lang="en-US" altLang="en-US" sz="2200" dirty="0">
                <a:solidFill>
                  <a:schemeClr val="tx1">
                    <a:lumMod val="90000"/>
                    <a:lumOff val="10000"/>
                  </a:schemeClr>
                </a:solidFill>
                <a:latin typeface="Trebuchet MS" panose="020B0603020202020204" pitchFamily="34" charset="0"/>
                <a:ea typeface="ＭＳ Ｐゴシック" pitchFamily="34" charset="-128"/>
              </a:rPr>
              <a:t> the data in a table that presents the categories and their </a:t>
            </a:r>
            <a:r>
              <a:rPr lang="en-US" altLang="en-US" sz="2200" u="sng" dirty="0">
                <a:solidFill>
                  <a:schemeClr val="tx1">
                    <a:lumMod val="90000"/>
                    <a:lumOff val="10000"/>
                  </a:schemeClr>
                </a:solidFill>
                <a:latin typeface="Trebuchet MS" panose="020B0603020202020204" pitchFamily="34" charset="0"/>
                <a:ea typeface="ＭＳ Ｐゴシック" pitchFamily="34" charset="-128"/>
              </a:rPr>
              <a:t>counts</a:t>
            </a:r>
            <a:r>
              <a:rPr lang="en-US" altLang="en-US" sz="2200" dirty="0">
                <a:solidFill>
                  <a:schemeClr val="tx1">
                    <a:lumMod val="90000"/>
                    <a:lumOff val="10000"/>
                  </a:schemeClr>
                </a:solidFill>
                <a:latin typeface="Trebuchet MS" panose="020B0603020202020204" pitchFamily="34" charset="0"/>
                <a:ea typeface="ＭＳ Ｐゴシック" pitchFamily="34" charset="-128"/>
              </a:rPr>
              <a:t> called a </a:t>
            </a:r>
            <a:r>
              <a:rPr lang="en-US" altLang="en-US" sz="2200" b="1" i="1" dirty="0">
                <a:solidFill>
                  <a:schemeClr val="tx1">
                    <a:lumMod val="75000"/>
                    <a:lumOff val="25000"/>
                  </a:schemeClr>
                </a:solidFill>
                <a:latin typeface="Trebuchet MS" panose="020B0603020202020204" pitchFamily="34" charset="0"/>
                <a:ea typeface="ＭＳ Ｐゴシック" pitchFamily="34" charset="-128"/>
              </a:rPr>
              <a:t>frequency distribution</a:t>
            </a:r>
            <a:r>
              <a:rPr lang="en-US" altLang="en-US" sz="2200" b="1" i="1" dirty="0">
                <a:latin typeface="Trebuchet MS" panose="020B0603020202020204" pitchFamily="34" charset="0"/>
                <a:ea typeface="ＭＳ Ｐゴシック" pitchFamily="34" charset="-128"/>
              </a:rPr>
              <a:t>.</a:t>
            </a:r>
          </a:p>
          <a:p>
            <a:pPr marL="0" indent="0" algn="just" eaLnBrk="1" hangingPunct="1">
              <a:spcAft>
                <a:spcPts val="1800"/>
              </a:spcAft>
              <a:buFontTx/>
              <a:buNone/>
              <a:defRPr/>
            </a:pPr>
            <a:r>
              <a:rPr lang="en-US" altLang="en-US" sz="2200" dirty="0">
                <a:latin typeface="Trebuchet MS" panose="020B0603020202020204" pitchFamily="34" charset="0"/>
                <a:ea typeface="ＭＳ Ｐゴシック" pitchFamily="34" charset="-128"/>
              </a:rPr>
              <a:t>A </a:t>
            </a:r>
            <a:r>
              <a:rPr lang="en-US" altLang="en-US" sz="2200" b="1" i="1" dirty="0">
                <a:solidFill>
                  <a:schemeClr val="tx1">
                    <a:lumMod val="75000"/>
                    <a:lumOff val="25000"/>
                  </a:schemeClr>
                </a:solidFill>
                <a:latin typeface="Trebuchet MS" panose="020B0603020202020204" pitchFamily="34" charset="0"/>
                <a:ea typeface="ＭＳ Ｐゴシック" pitchFamily="34" charset="-128"/>
              </a:rPr>
              <a:t>relative frequency distribution</a:t>
            </a:r>
            <a:r>
              <a:rPr lang="en-US" altLang="en-US" sz="2200" dirty="0">
                <a:solidFill>
                  <a:schemeClr val="tx1">
                    <a:lumMod val="75000"/>
                    <a:lumOff val="25000"/>
                  </a:schemeClr>
                </a:solidFill>
                <a:latin typeface="Trebuchet MS" panose="020B0603020202020204" pitchFamily="34" charset="0"/>
                <a:ea typeface="ＭＳ Ｐゴシック" pitchFamily="34" charset="-128"/>
              </a:rPr>
              <a:t> </a:t>
            </a:r>
            <a:r>
              <a:rPr lang="en-US" altLang="en-US" sz="2200" dirty="0">
                <a:solidFill>
                  <a:schemeClr val="tx1">
                    <a:lumMod val="90000"/>
                    <a:lumOff val="10000"/>
                  </a:schemeClr>
                </a:solidFill>
                <a:latin typeface="Trebuchet MS" panose="020B0603020202020204" pitchFamily="34" charset="0"/>
                <a:ea typeface="ＭＳ Ｐゴシック" pitchFamily="34" charset="-128"/>
              </a:rPr>
              <a:t>lists the categories and the </a:t>
            </a:r>
            <a:r>
              <a:rPr lang="en-US" altLang="en-US" sz="2200" u="sng" dirty="0">
                <a:solidFill>
                  <a:schemeClr val="tx1">
                    <a:lumMod val="90000"/>
                    <a:lumOff val="10000"/>
                  </a:schemeClr>
                </a:solidFill>
                <a:latin typeface="Trebuchet MS" panose="020B0603020202020204" pitchFamily="34" charset="0"/>
                <a:ea typeface="ＭＳ Ｐゴシック" pitchFamily="34" charset="-128"/>
              </a:rPr>
              <a:t>proportion</a:t>
            </a:r>
            <a:r>
              <a:rPr lang="en-US" altLang="en-US" sz="2200" dirty="0">
                <a:solidFill>
                  <a:schemeClr val="tx1">
                    <a:lumMod val="90000"/>
                    <a:lumOff val="10000"/>
                  </a:schemeClr>
                </a:solidFill>
                <a:latin typeface="Trebuchet MS" panose="020B0603020202020204" pitchFamily="34" charset="0"/>
                <a:ea typeface="ＭＳ Ｐゴシック" pitchFamily="34" charset="-128"/>
              </a:rPr>
              <a:t> with which each occurs. </a:t>
            </a:r>
          </a:p>
          <a:p>
            <a:pPr marL="0" indent="0" eaLnBrk="1" hangingPunct="1">
              <a:buFont typeface="Arial" charset="0"/>
              <a:buNone/>
              <a:defRPr/>
            </a:pPr>
            <a:r>
              <a:rPr lang="en-US" altLang="en-US" sz="2200" dirty="0">
                <a:solidFill>
                  <a:schemeClr val="tx1">
                    <a:lumMod val="90000"/>
                    <a:lumOff val="10000"/>
                  </a:schemeClr>
                </a:solidFill>
                <a:latin typeface="Trebuchet MS" panose="020B0603020202020204" pitchFamily="34" charset="0"/>
                <a:ea typeface="ＭＳ Ｐゴシック" pitchFamily="34" charset="-128"/>
              </a:rPr>
              <a:t>The methods presented apply to both</a:t>
            </a:r>
          </a:p>
          <a:p>
            <a:pPr lvl="1" eaLnBrk="1" hangingPunct="1">
              <a:buFont typeface="Arial" pitchFamily="34" charset="0"/>
              <a:buChar char="•"/>
              <a:defRPr/>
            </a:pPr>
            <a:r>
              <a:rPr lang="en-US" altLang="en-US" sz="2200" dirty="0">
                <a:solidFill>
                  <a:schemeClr val="accent1"/>
                </a:solidFill>
                <a:latin typeface="Trebuchet MS" panose="020B0603020202020204" pitchFamily="34" charset="0"/>
                <a:ea typeface="ＭＳ Ｐゴシック" pitchFamily="34" charset="-128"/>
              </a:rPr>
              <a:t>the entire population, and</a:t>
            </a:r>
          </a:p>
          <a:p>
            <a:pPr lvl="1" eaLnBrk="1" hangingPunct="1">
              <a:spcBef>
                <a:spcPts val="0"/>
              </a:spcBef>
              <a:buFont typeface="Arial" pitchFamily="34" charset="0"/>
              <a:buChar char="•"/>
              <a:defRPr/>
            </a:pPr>
            <a:r>
              <a:rPr lang="en-US" altLang="en-US" sz="2200" dirty="0">
                <a:solidFill>
                  <a:schemeClr val="accent1"/>
                </a:solidFill>
                <a:latin typeface="Trebuchet MS" panose="020B0603020202020204" pitchFamily="34" charset="0"/>
                <a:ea typeface="ＭＳ Ｐゴシック" pitchFamily="34" charset="-128"/>
              </a:rPr>
              <a:t>a sample selected from the population.</a:t>
            </a:r>
          </a:p>
        </p:txBody>
      </p:sp>
      <p:sp>
        <p:nvSpPr>
          <p:cNvPr id="15364"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7458BA2D-68DE-4B22-8650-E858BF5C1700}" type="slidenum">
              <a:rPr lang="en-AU" altLang="en-US" sz="1400" b="1" baseline="0">
                <a:latin typeface="Trebuchet MS" pitchFamily="34" charset="0"/>
                <a:cs typeface="Arial" pitchFamily="34" charset="0"/>
              </a:rPr>
              <a:pPr/>
              <a:t>7</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checkerboard(across)">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checkerboard(across)">
                                      <p:cBhvr>
                                        <p:cTn id="12" dur="500"/>
                                        <p:tgtEl>
                                          <p:spTgt spid="102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Effect transition="in" filter="checkerboard(across)">
                                      <p:cBhvr>
                                        <p:cTn id="17" dur="500"/>
                                        <p:tgtEl>
                                          <p:spTgt spid="102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2403">
                                            <p:txEl>
                                              <p:pRg st="3" end="3"/>
                                            </p:txEl>
                                          </p:spTgt>
                                        </p:tgtEl>
                                        <p:attrNameLst>
                                          <p:attrName>style.visibility</p:attrName>
                                        </p:attrNameLst>
                                      </p:cBhvr>
                                      <p:to>
                                        <p:strVal val="visible"/>
                                      </p:to>
                                    </p:set>
                                    <p:animEffect transition="in" filter="checkerboard(across)">
                                      <p:cBhvr>
                                        <p:cTn id="22" dur="500"/>
                                        <p:tgtEl>
                                          <p:spTgt spid="102403">
                                            <p:txEl>
                                              <p:pRg st="3" end="3"/>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2403">
                                            <p:txEl>
                                              <p:pRg st="4" end="4"/>
                                            </p:txEl>
                                          </p:spTgt>
                                        </p:tgtEl>
                                        <p:attrNameLst>
                                          <p:attrName>style.visibility</p:attrName>
                                        </p:attrNameLst>
                                      </p:cBhvr>
                                      <p:to>
                                        <p:strVal val="visible"/>
                                      </p:to>
                                    </p:set>
                                    <p:animEffect transition="in" filter="checkerboard(across)">
                                      <p:cBhvr>
                                        <p:cTn id="25" dur="500"/>
                                        <p:tgtEl>
                                          <p:spTgt spid="102403">
                                            <p:txEl>
                                              <p:pRg st="4" end="4"/>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2403">
                                            <p:txEl>
                                              <p:pRg st="5" end="5"/>
                                            </p:txEl>
                                          </p:spTgt>
                                        </p:tgtEl>
                                        <p:attrNameLst>
                                          <p:attrName>style.visibility</p:attrName>
                                        </p:attrNameLst>
                                      </p:cBhvr>
                                      <p:to>
                                        <p:strVal val="visible"/>
                                      </p:to>
                                    </p:set>
                                    <p:animEffect transition="in" filter="checkerboard(across)">
                                      <p:cBhvr>
                                        <p:cTn id="28" dur="500"/>
                                        <p:tgtEl>
                                          <p:spTgt spid="102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68313" y="427038"/>
            <a:ext cx="7772400" cy="698500"/>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Bar charts</a:t>
            </a:r>
            <a:endParaRPr lang="en-AU" altLang="en-US" sz="3200" cap="none" dirty="0">
              <a:solidFill>
                <a:srgbClr val="EA0088"/>
              </a:solidFill>
              <a:latin typeface="Trebuchet MS" pitchFamily="34" charset="0"/>
              <a:ea typeface="MS PGothic" pitchFamily="34" charset="-128"/>
              <a:cs typeface="Arial" pitchFamily="34" charset="0"/>
            </a:endParaRPr>
          </a:p>
        </p:txBody>
      </p:sp>
      <p:sp>
        <p:nvSpPr>
          <p:cNvPr id="14338" name="Rectangle 3"/>
          <p:cNvSpPr>
            <a:spLocks noGrp="1" noChangeArrowheads="1"/>
          </p:cNvSpPr>
          <p:nvPr>
            <p:ph idx="1"/>
          </p:nvPr>
        </p:nvSpPr>
        <p:spPr>
          <a:xfrm>
            <a:off x="493713" y="1268413"/>
            <a:ext cx="7989887" cy="3384550"/>
          </a:xfrm>
        </p:spPr>
        <p:txBody>
          <a:bodyPr/>
          <a:lstStyle/>
          <a:p>
            <a:pPr marL="0" indent="0" algn="just" eaLnBrk="1" hangingPunct="1">
              <a:spcAft>
                <a:spcPts val="1800"/>
              </a:spcAft>
              <a:buFont typeface="Arial" charset="0"/>
              <a:buNone/>
              <a:defRPr/>
            </a:pPr>
            <a:r>
              <a:rPr lang="en-AU" altLang="en-US" sz="2400" dirty="0">
                <a:latin typeface="Trebuchet MS" panose="020B0603020202020204" pitchFamily="34" charset="0"/>
                <a:ea typeface="ＭＳ Ｐゴシック" pitchFamily="34" charset="-128"/>
              </a:rPr>
              <a:t>The </a:t>
            </a:r>
            <a:r>
              <a:rPr lang="en-AU" altLang="en-US" sz="2400" dirty="0">
                <a:solidFill>
                  <a:schemeClr val="tx1">
                    <a:lumMod val="75000"/>
                    <a:lumOff val="25000"/>
                  </a:schemeClr>
                </a:solidFill>
                <a:latin typeface="Trebuchet MS" panose="020B0603020202020204" pitchFamily="34" charset="0"/>
                <a:ea typeface="ＭＳ Ｐゴシック" pitchFamily="34" charset="-128"/>
              </a:rPr>
              <a:t>bar chart </a:t>
            </a:r>
            <a:r>
              <a:rPr lang="en-AU" altLang="en-US" sz="2400" dirty="0">
                <a:latin typeface="Trebuchet MS" panose="020B0603020202020204" pitchFamily="34" charset="0"/>
                <a:ea typeface="ＭＳ Ｐゴシック" pitchFamily="34" charset="-128"/>
              </a:rPr>
              <a:t>is mainly used for </a:t>
            </a:r>
            <a:r>
              <a:rPr lang="en-AU" altLang="en-US" sz="2400" i="1" dirty="0">
                <a:latin typeface="Trebuchet MS" panose="020B0603020202020204" pitchFamily="34" charset="0"/>
                <a:ea typeface="ＭＳ Ｐゴシック" pitchFamily="34" charset="-128"/>
              </a:rPr>
              <a:t>nominal data</a:t>
            </a:r>
            <a:r>
              <a:rPr lang="en-AU" altLang="en-US" sz="2400" dirty="0">
                <a:latin typeface="Trebuchet MS" panose="020B0603020202020204" pitchFamily="34" charset="0"/>
                <a:ea typeface="ＭＳ Ｐゴシック" pitchFamily="34" charset="-128"/>
              </a:rPr>
              <a:t>.</a:t>
            </a:r>
          </a:p>
          <a:p>
            <a:pPr marL="0" indent="0" algn="just" eaLnBrk="1" hangingPunct="1">
              <a:spcAft>
                <a:spcPts val="1800"/>
              </a:spcAft>
              <a:buFont typeface="Arial" charset="0"/>
              <a:buNone/>
              <a:defRPr/>
            </a:pPr>
            <a:r>
              <a:rPr lang="en-AU" altLang="en-US" sz="2400" dirty="0">
                <a:latin typeface="Trebuchet MS" panose="020B0603020202020204" pitchFamily="34" charset="0"/>
                <a:ea typeface="ＭＳ Ｐゴシック" pitchFamily="34" charset="-128"/>
              </a:rPr>
              <a:t>A bar chart graphically represents the frequency of each category as a bar rising vertically from the horizontal axis. </a:t>
            </a:r>
          </a:p>
          <a:p>
            <a:pPr marL="0" indent="0" algn="just" eaLnBrk="1" hangingPunct="1">
              <a:spcAft>
                <a:spcPts val="1200"/>
              </a:spcAft>
              <a:buFont typeface="Arial" charset="0"/>
              <a:buNone/>
              <a:defRPr/>
            </a:pPr>
            <a:r>
              <a:rPr lang="en-AU" altLang="en-US" sz="2400" dirty="0">
                <a:latin typeface="Trebuchet MS" panose="020B0603020202020204" pitchFamily="34" charset="0"/>
                <a:ea typeface="ＭＳ Ｐゴシック" pitchFamily="34" charset="-128"/>
              </a:rPr>
              <a:t>The height of each bar is proportional to the frequency of the corresponding category.</a:t>
            </a:r>
          </a:p>
        </p:txBody>
      </p:sp>
      <p:sp>
        <p:nvSpPr>
          <p:cNvPr id="16388"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27F11253-9D10-4040-B775-D612EF1D58C6}" type="slidenum">
              <a:rPr lang="en-AU" altLang="en-US" sz="1400" b="1" baseline="0">
                <a:latin typeface="Trebuchet MS" pitchFamily="34" charset="0"/>
                <a:cs typeface="Arial" pitchFamily="34" charset="0"/>
              </a:rPr>
              <a:pPr/>
              <a:t>8</a:t>
            </a:fld>
            <a:endParaRPr lang="en-AU" altLang="en-US" sz="1400" b="1" baseline="0">
              <a:latin typeface="Trebuchet MS"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idx="1"/>
          </p:nvPr>
        </p:nvSpPr>
        <p:spPr>
          <a:xfrm>
            <a:off x="467544" y="1187450"/>
            <a:ext cx="7989888" cy="3970338"/>
          </a:xfrm>
        </p:spPr>
        <p:txBody>
          <a:bodyPr/>
          <a:lstStyle/>
          <a:p>
            <a:pPr marL="0" indent="0" algn="just" eaLnBrk="1" hangingPunct="1">
              <a:lnSpc>
                <a:spcPct val="90000"/>
              </a:lnSpc>
              <a:spcAft>
                <a:spcPts val="1800"/>
              </a:spcAft>
              <a:buFont typeface="Arial" charset="0"/>
              <a:buNone/>
              <a:defRPr/>
            </a:pPr>
            <a:r>
              <a:rPr lang="en-US" altLang="en-US" sz="2400" dirty="0">
                <a:latin typeface="Trebuchet MS" panose="020B0603020202020204" pitchFamily="34" charset="0"/>
                <a:ea typeface="ＭＳ Ｐゴシック" pitchFamily="34" charset="-128"/>
              </a:rPr>
              <a:t>Another useful chart to present nominal data is the </a:t>
            </a:r>
            <a:r>
              <a:rPr lang="en-US" altLang="en-US" sz="2400" dirty="0">
                <a:solidFill>
                  <a:schemeClr val="tx1">
                    <a:lumMod val="75000"/>
                    <a:lumOff val="25000"/>
                  </a:schemeClr>
                </a:solidFill>
                <a:latin typeface="Trebuchet MS" panose="020B0603020202020204" pitchFamily="34" charset="0"/>
                <a:ea typeface="ＭＳ Ｐゴシック" pitchFamily="34" charset="-128"/>
              </a:rPr>
              <a:t>pie chart</a:t>
            </a:r>
            <a:r>
              <a:rPr lang="en-US" altLang="en-US" sz="2400" dirty="0">
                <a:latin typeface="Trebuchet MS" panose="020B0603020202020204" pitchFamily="34" charset="0"/>
                <a:ea typeface="ＭＳ Ｐゴシック" pitchFamily="34" charset="-128"/>
              </a:rPr>
              <a:t>.</a:t>
            </a:r>
          </a:p>
          <a:p>
            <a:pPr marL="0" indent="0" algn="just" eaLnBrk="1" hangingPunct="1">
              <a:lnSpc>
                <a:spcPct val="90000"/>
              </a:lnSpc>
              <a:spcAft>
                <a:spcPts val="1800"/>
              </a:spcAft>
              <a:buFont typeface="Arial" charset="0"/>
              <a:buNone/>
              <a:defRPr/>
            </a:pPr>
            <a:r>
              <a:rPr lang="en-US" altLang="en-US" sz="2400" dirty="0">
                <a:latin typeface="Trebuchet MS" panose="020B0603020202020204" pitchFamily="34" charset="0"/>
                <a:ea typeface="ＭＳ Ｐゴシック" pitchFamily="34" charset="-128"/>
              </a:rPr>
              <a:t>The pie chart is a very popular tool used to represent the proportions of appearance for nominal data.</a:t>
            </a:r>
          </a:p>
          <a:p>
            <a:pPr marL="0" indent="0" algn="just" eaLnBrk="1" hangingPunct="1">
              <a:lnSpc>
                <a:spcPct val="90000"/>
              </a:lnSpc>
              <a:spcAft>
                <a:spcPts val="1800"/>
              </a:spcAft>
              <a:buFont typeface="Arial" charset="0"/>
              <a:buNone/>
              <a:defRPr/>
            </a:pPr>
            <a:r>
              <a:rPr lang="en-AU" altLang="en-US" sz="2400" dirty="0">
                <a:latin typeface="Trebuchet MS" panose="020B0603020202020204" pitchFamily="34" charset="0"/>
                <a:ea typeface="ＭＳ Ｐゴシック" pitchFamily="34" charset="-128"/>
              </a:rPr>
              <a:t>A pie chart is a circle that is subdivided into slices whose areas are proportional to the frequencies (or relative frequencies), thereby displaying the proportion of occurrences of each category.</a:t>
            </a:r>
          </a:p>
          <a:p>
            <a:pPr marL="0" indent="0" algn="just" eaLnBrk="1" hangingPunct="1">
              <a:lnSpc>
                <a:spcPct val="90000"/>
              </a:lnSpc>
              <a:spcAft>
                <a:spcPts val="1800"/>
              </a:spcAft>
              <a:buFont typeface="Arial" charset="0"/>
              <a:buNone/>
              <a:defRPr/>
            </a:pPr>
            <a:endParaRPr lang="en-US" altLang="en-US" sz="2400" dirty="0">
              <a:latin typeface="Trebuchet MS" panose="020B0603020202020204" pitchFamily="34" charset="0"/>
              <a:ea typeface="ＭＳ Ｐゴシック" pitchFamily="34" charset="-128"/>
            </a:endParaRPr>
          </a:p>
        </p:txBody>
      </p:sp>
      <p:sp>
        <p:nvSpPr>
          <p:cNvPr id="17411" name="Slide Number Placeholder 3"/>
          <p:cNvSpPr txBox="1">
            <a:spLocks/>
          </p:cNvSpPr>
          <p:nvPr/>
        </p:nvSpPr>
        <p:spPr bwMode="auto">
          <a:xfrm>
            <a:off x="8459788" y="0"/>
            <a:ext cx="684212" cy="365125"/>
          </a:xfrm>
          <a:prstGeom prst="rect">
            <a:avLst/>
          </a:prstGeom>
          <a:noFill/>
          <a:ln w="9525">
            <a:noFill/>
            <a:miter lim="800000"/>
            <a:headEnd/>
            <a:tailEnd/>
          </a:ln>
        </p:spPr>
        <p:txBody>
          <a:bodyPr/>
          <a:lstStyle/>
          <a:p>
            <a:r>
              <a:rPr lang="en-AU" altLang="en-US" sz="1400" b="1" baseline="0">
                <a:latin typeface="Trebuchet MS" pitchFamily="34" charset="0"/>
                <a:cs typeface="Arial" pitchFamily="34" charset="0"/>
              </a:rPr>
              <a:t>3.</a:t>
            </a:r>
            <a:fld id="{185183EE-8BE6-4C13-AE2D-40DD05125762}" type="slidenum">
              <a:rPr lang="en-AU" altLang="en-US" sz="1400" b="1" baseline="0">
                <a:latin typeface="Trebuchet MS" pitchFamily="34" charset="0"/>
                <a:cs typeface="Arial" pitchFamily="34" charset="0"/>
              </a:rPr>
              <a:pPr/>
              <a:t>9</a:t>
            </a:fld>
            <a:endParaRPr lang="en-AU" altLang="en-US" sz="1400" b="1" baseline="0">
              <a:latin typeface="Trebuchet MS" pitchFamily="34" charset="0"/>
              <a:cs typeface="Arial" pitchFamily="34" charset="0"/>
            </a:endParaRPr>
          </a:p>
        </p:txBody>
      </p:sp>
      <p:sp>
        <p:nvSpPr>
          <p:cNvPr id="17412" name="Rectangle 2"/>
          <p:cNvSpPr>
            <a:spLocks noGrp="1" noChangeArrowheads="1"/>
          </p:cNvSpPr>
          <p:nvPr>
            <p:ph type="title"/>
          </p:nvPr>
        </p:nvSpPr>
        <p:spPr bwMode="auto">
          <a:xfrm>
            <a:off x="468313" y="355600"/>
            <a:ext cx="7772400" cy="696913"/>
          </a:xfrm>
        </p:spPr>
        <p:txBody>
          <a:bodyPr wrap="square" numCol="1" anchorCtr="0" compatLnSpc="1">
            <a:prstTxWarp prst="textNoShape">
              <a:avLst/>
            </a:prstTxWarp>
          </a:bodyPr>
          <a:lstStyle/>
          <a:p>
            <a:pPr algn="l" eaLnBrk="1" fontAlgn="base" hangingPunct="1">
              <a:spcAft>
                <a:spcPct val="0"/>
              </a:spcAft>
            </a:pPr>
            <a:r>
              <a:rPr altLang="en-US" sz="3200" cap="none" dirty="0">
                <a:solidFill>
                  <a:srgbClr val="EA0088"/>
                </a:solidFill>
                <a:latin typeface="Trebuchet MS" pitchFamily="34" charset="0"/>
                <a:ea typeface="MS PGothic" pitchFamily="34" charset="-128"/>
                <a:cs typeface="Arial" pitchFamily="34" charset="0"/>
              </a:rPr>
              <a:t>Pie charts</a:t>
            </a:r>
            <a:endParaRPr lang="en-AU" altLang="en-US" sz="3200" cap="none" dirty="0">
              <a:solidFill>
                <a:srgbClr val="EA0088"/>
              </a:solidFill>
              <a:latin typeface="Trebuchet MS" pitchFamily="34" charset="0"/>
              <a:ea typeface="MS PGothic" pitchFamily="34" charset="-128"/>
              <a:cs typeface="Arial" pitchFamily="34" charset="0"/>
            </a:endParaRPr>
          </a:p>
        </p:txBody>
      </p:sp>
    </p:spTree>
  </p:cSld>
  <p:clrMapOvr>
    <a:masterClrMapping/>
  </p:clrMapOvr>
</p:sld>
</file>

<file path=ppt/theme/theme1.xml><?xml version="1.0" encoding="utf-8"?>
<a:theme xmlns:a="http://schemas.openxmlformats.org/drawingml/2006/main" name="chapter11">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chapter11</Template>
  <TotalTime>2691</TotalTime>
  <Words>1386</Words>
  <Application>Microsoft Office PowerPoint</Application>
  <PresentationFormat>On-screen Show (4:3)</PresentationFormat>
  <Paragraphs>169</Paragraphs>
  <Slides>36</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ＭＳ Ｐゴシック</vt:lpstr>
      <vt:lpstr>ＭＳ Ｐゴシック</vt:lpstr>
      <vt:lpstr>Arial</vt:lpstr>
      <vt:lpstr>Arial Narrow</vt:lpstr>
      <vt:lpstr>Calibri</vt:lpstr>
      <vt:lpstr>Cambria</vt:lpstr>
      <vt:lpstr>Times</vt:lpstr>
      <vt:lpstr>Trebuchet MS</vt:lpstr>
      <vt:lpstr>chapter11</vt:lpstr>
      <vt:lpstr>Office Theme</vt:lpstr>
      <vt:lpstr>PowerPoint Presentation</vt:lpstr>
      <vt:lpstr>Chapter 3</vt:lpstr>
      <vt:lpstr>Chapter outline</vt:lpstr>
      <vt:lpstr>Learning Objectives</vt:lpstr>
      <vt:lpstr>Introduction</vt:lpstr>
      <vt:lpstr>3.1 Graphical techniques to describe nominal data</vt:lpstr>
      <vt:lpstr>3.1 Graphical techniques to describe nominal data</vt:lpstr>
      <vt:lpstr>Bar charts</vt:lpstr>
      <vt:lpstr>Pie charts</vt:lpstr>
      <vt:lpstr>Example 1  (Example 3.1, page 45)</vt:lpstr>
      <vt:lpstr>Example 1…</vt:lpstr>
      <vt:lpstr>Example 1: Solution</vt:lpstr>
      <vt:lpstr>Example 1: Solution…</vt:lpstr>
      <vt:lpstr>Example 1: Solution…</vt:lpstr>
      <vt:lpstr>PowerPoint Presentation</vt:lpstr>
      <vt:lpstr>PowerPoint Presentation</vt:lpstr>
      <vt:lpstr>PowerPoint Presentation</vt:lpstr>
      <vt:lpstr>3.2  Selecting the appropriate chart:    Which chart is best? </vt:lpstr>
      <vt:lpstr>Example 2  (Table 3.5, page 53)</vt:lpstr>
      <vt:lpstr>Example 2…  </vt:lpstr>
      <vt:lpstr>Example 2…</vt:lpstr>
      <vt:lpstr>Example 2… </vt:lpstr>
      <vt:lpstr>Component bar chart</vt:lpstr>
      <vt:lpstr>Example 3  (Table 3.8, page 59)</vt:lpstr>
      <vt:lpstr>Example 3…</vt:lpstr>
      <vt:lpstr>3.3 Graphical techniques to describe ordinal data</vt:lpstr>
      <vt:lpstr>3.4 Describing the relationship between two nominal variables</vt:lpstr>
      <vt:lpstr>Describing the relationship between two nominal variables…</vt:lpstr>
      <vt:lpstr>Describing the relationship between two nominal variables…</vt:lpstr>
      <vt:lpstr>Example 4: Newspaper Readership Survey  (Example 3.7, page 67)</vt:lpstr>
      <vt:lpstr>Example 4…</vt:lpstr>
      <vt:lpstr>Example 4: Solution</vt:lpstr>
      <vt:lpstr>Example 4: Solution…</vt:lpstr>
      <vt:lpstr>Example 4: Solution…</vt:lpstr>
      <vt:lpstr>Example 4: Solution…</vt:lpstr>
      <vt:lpstr>Example 4: Solution…</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342</cp:revision>
  <dcterms:created xsi:type="dcterms:W3CDTF">2011-01-10T22:30:56Z</dcterms:created>
  <dcterms:modified xsi:type="dcterms:W3CDTF">2017-01-11T23:25:51Z</dcterms:modified>
</cp:coreProperties>
</file>