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99" r:id="rId1"/>
    <p:sldMasterId id="2147484012" r:id="rId2"/>
  </p:sldMasterIdLst>
  <p:notesMasterIdLst>
    <p:notesMasterId r:id="rId83"/>
  </p:notesMasterIdLst>
  <p:handoutMasterIdLst>
    <p:handoutMasterId r:id="rId84"/>
  </p:handoutMasterIdLst>
  <p:sldIdLst>
    <p:sldId id="347" r:id="rId3"/>
    <p:sldId id="257" r:id="rId4"/>
    <p:sldId id="343" r:id="rId5"/>
    <p:sldId id="344" r:id="rId6"/>
    <p:sldId id="345" r:id="rId7"/>
    <p:sldId id="258" r:id="rId8"/>
    <p:sldId id="260" r:id="rId9"/>
    <p:sldId id="261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265" r:id="rId18"/>
    <p:sldId id="320" r:id="rId19"/>
    <p:sldId id="266" r:id="rId20"/>
    <p:sldId id="321" r:id="rId21"/>
    <p:sldId id="322" r:id="rId22"/>
    <p:sldId id="323" r:id="rId23"/>
    <p:sldId id="334" r:id="rId24"/>
    <p:sldId id="325" r:id="rId25"/>
    <p:sldId id="326" r:id="rId26"/>
    <p:sldId id="327" r:id="rId27"/>
    <p:sldId id="328" r:id="rId28"/>
    <p:sldId id="267" r:id="rId29"/>
    <p:sldId id="335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4" r:id="rId45"/>
    <p:sldId id="336" r:id="rId46"/>
    <p:sldId id="329" r:id="rId47"/>
    <p:sldId id="330" r:id="rId48"/>
    <p:sldId id="286" r:id="rId49"/>
    <p:sldId id="348" r:id="rId50"/>
    <p:sldId id="287" r:id="rId51"/>
    <p:sldId id="288" r:id="rId52"/>
    <p:sldId id="337" r:id="rId53"/>
    <p:sldId id="292" r:id="rId54"/>
    <p:sldId id="349" r:id="rId55"/>
    <p:sldId id="339" r:id="rId56"/>
    <p:sldId id="293" r:id="rId57"/>
    <p:sldId id="332" r:id="rId58"/>
    <p:sldId id="340" r:id="rId59"/>
    <p:sldId id="333" r:id="rId60"/>
    <p:sldId id="294" r:id="rId61"/>
    <p:sldId id="341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03" r:id="rId71"/>
    <p:sldId id="304" r:id="rId72"/>
    <p:sldId id="342" r:id="rId73"/>
    <p:sldId id="305" r:id="rId74"/>
    <p:sldId id="306" r:id="rId75"/>
    <p:sldId id="307" r:id="rId76"/>
    <p:sldId id="346" r:id="rId77"/>
    <p:sldId id="331" r:id="rId78"/>
    <p:sldId id="308" r:id="rId79"/>
    <p:sldId id="309" r:id="rId80"/>
    <p:sldId id="311" r:id="rId81"/>
    <p:sldId id="312" r:id="rId82"/>
  </p:sldIdLst>
  <p:sldSz cx="9144000" cy="6858000" type="screen4x3"/>
  <p:notesSz cx="6797675" cy="9926638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88"/>
    <a:srgbClr val="CCE680"/>
    <a:srgbClr val="FF0000"/>
    <a:srgbClr val="CC0000"/>
    <a:srgbClr val="E1E3F3"/>
    <a:srgbClr val="E6F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484" autoAdjust="0"/>
  </p:normalViewPr>
  <p:slideViewPr>
    <p:cSldViewPr>
      <p:cViewPr varScale="1">
        <p:scale>
          <a:sx n="88" d="100"/>
          <a:sy n="88" d="100"/>
        </p:scale>
        <p:origin x="7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66" y="-108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DD7347C8-4AC4-4139-824D-4A43853F3D2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086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Times" pitchFamily="18" charset="0"/>
                <a:ea typeface="+mn-ea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/>
            </a:lvl1pPr>
          </a:lstStyle>
          <a:p>
            <a:pPr>
              <a:defRPr/>
            </a:pPr>
            <a:fld id="{1202070D-2238-4672-97AB-906D62D0D9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435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2070D-2238-4672-97AB-906D62D0D994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44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B9DC74B-3940-43AD-B545-49EE0D29C028}" type="slidenum">
              <a:rPr lang="en-AU" altLang="en-US" sz="1200" baseline="0" smtClean="0"/>
              <a:pPr/>
              <a:t>2</a:t>
            </a:fld>
            <a:endParaRPr lang="en-AU" altLang="en-US" sz="1200" baseline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9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D4110E5-8713-4342-B268-D006EBBBF6B2}" type="slidenum">
              <a:rPr lang="en-AU" altLang="en-US" sz="1200" baseline="0" smtClean="0"/>
              <a:pPr/>
              <a:t>18</a:t>
            </a:fld>
            <a:endParaRPr lang="en-AU" altLang="en-US" sz="1200" baseline="0"/>
          </a:p>
        </p:txBody>
      </p:sp>
    </p:spTree>
    <p:extLst>
      <p:ext uri="{BB962C8B-B14F-4D97-AF65-F5344CB8AC3E}">
        <p14:creationId xmlns:p14="http://schemas.microsoft.com/office/powerpoint/2010/main" val="116570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680E4-C2FE-4524-B64B-5EE7CBECA514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57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1AF7813-63B8-4FBD-A687-063D1F861A6D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CCD6F-CDEC-4866-8611-41B8D8194E52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0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6F0A5DD-D3B8-4521-BBDD-449AAC73AE0B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DCC11-9FE7-49A2-8904-226D8FE3E0D0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14400"/>
            <a:ext cx="437515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EE494-C7E7-4841-B450-D4B9A6E81B55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90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374"/>
            <a:ext cx="8229600" cy="884238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402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22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CD15F4F5-FC35-43BE-ADBD-E5B1A87BFDBE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40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B7D58E54-5CE9-4D15-B580-92E0BE213FFA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53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7374"/>
            <a:ext cx="8229600" cy="884238"/>
          </a:xfrm>
        </p:spPr>
        <p:txBody>
          <a:bodyPr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23E3C-F1AF-48E6-8F26-E0E197F92078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49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B495EAF3-14FC-42C8-8EDD-05179D180FB5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6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99A7C213-4265-4934-A689-7C8A105CFC1A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89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254071FB-FEC8-4F7A-A27A-3E62C84B8311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7339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 defTabSz="457200"/>
            <a:fld id="{30EAE173-B302-44E8-8265-1B373BC2703D}" type="slidenum">
              <a:rPr lang="en-US" altLang="en-US" sz="1800" baseline="0" smtClean="0">
                <a:solidFill>
                  <a:prstClr val="black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 sz="1800" baseline="0">
              <a:solidFill>
                <a:prstClr val="black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81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 defTabSz="457200" rtl="0" fontAlgn="auto">
              <a:spcBef>
                <a:spcPct val="0"/>
              </a:spcBef>
              <a:spcAft>
                <a:spcPts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-26988"/>
            <a:ext cx="533400" cy="36512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9E77B-25F0-485A-95B6-F0CF2FE79810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17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605A-BDB9-4FAB-8FFE-785F25A6A6CE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lang="en-US" sz="4000" kern="1200" cap="all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17D78-C50C-4110-B596-0CAFEEAE56D1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E122E-C5CF-4D7A-BABD-84A423C37400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AE4D61E-5DAF-4608-B95C-62FAA51AC78B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9DA1B-9529-4518-8FA3-B5F9E3226644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92CB0C0-8555-429D-800A-59EE2471875E}" type="slidenum">
              <a:rPr lang="en-US" altLang="en-US" sz="1800"/>
              <a:pPr eaLnBrk="1" hangingPunct="1"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pitchFamily="34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D5D67-9A87-4A12-AD6E-7B7183E84DB8}" type="slidenum">
              <a:rPr lang="en-AU" smtClean="0"/>
              <a:pPr>
                <a:defRPr/>
              </a:pPr>
              <a:t>‹#›</a:t>
            </a:fld>
            <a:endParaRPr lang="en-AU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5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57400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SecondClick to edit Master title style</a:t>
            </a:r>
            <a:endParaRPr lang="en-US" altLang="en-US"/>
          </a:p>
          <a:p>
            <a:pPr lvl="1"/>
            <a:r>
              <a:rPr lang="en-AU" altLang="en-US"/>
              <a:t>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charset="-128"/>
              </a:defRPr>
            </a:lvl1pPr>
          </a:lstStyle>
          <a:p>
            <a:pPr>
              <a:defRPr/>
            </a:pPr>
            <a:fld id="{82BAAF70-E352-4287-9548-70CF3FF7CA1A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lang="en-US" sz="4000" kern="1200" cap="all" dirty="0">
          <a:solidFill>
            <a:srgbClr val="948A54"/>
          </a:solidFill>
          <a:latin typeface="Arial"/>
          <a:ea typeface="ＭＳ Ｐゴシック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rgbClr val="948A54"/>
          </a:solidFill>
          <a:latin typeface="Arial" pitchFamily="34" charset="0"/>
          <a:ea typeface="ＭＳ Ｐゴシック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01000" cy="1219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2057400"/>
            <a:ext cx="80010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SecondClick to edit Master title style</a:t>
            </a:r>
            <a:endParaRPr lang="en-US" altLang="en-US"/>
          </a:p>
          <a:p>
            <a:pPr lvl="1"/>
            <a:r>
              <a:rPr lang="en-AU" altLang="en-US"/>
              <a:t>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0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 cap="all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wmf"/><Relationship Id="rId2" Type="http://schemas.openxmlformats.org/officeDocument/2006/relationships/tags" Target="../tags/tag19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e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58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772400" cy="647700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Classical Approach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353300" cy="4114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If an experiment has </a:t>
            </a:r>
            <a:r>
              <a:rPr lang="en-US" altLang="en-US" sz="2400" i="1" dirty="0">
                <a:latin typeface="Trebuchet MS" panose="020B0603020202020204" pitchFamily="34" charset="0"/>
              </a:rPr>
              <a:t>n</a:t>
            </a:r>
            <a:r>
              <a:rPr lang="en-US" altLang="en-US" sz="2400" dirty="0">
                <a:latin typeface="Trebuchet MS" panose="020B0603020202020204" pitchFamily="34" charset="0"/>
              </a:rPr>
              <a:t> possible outcomes, this method would assign a probability of 1/</a:t>
            </a:r>
            <a:r>
              <a:rPr lang="en-US" altLang="en-US" sz="2400" i="1" dirty="0">
                <a:latin typeface="Trebuchet MS" panose="020B0603020202020204" pitchFamily="34" charset="0"/>
              </a:rPr>
              <a:t>n</a:t>
            </a:r>
            <a:r>
              <a:rPr lang="en-US" altLang="en-US" sz="2400" dirty="0">
                <a:latin typeface="Trebuchet MS" panose="020B0603020202020204" pitchFamily="34" charset="0"/>
              </a:rPr>
              <a:t> to each outcome. It is necessary to determine the number of possible outcomes.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Experiment 1:  	Rolling a </a:t>
            </a:r>
            <a:r>
              <a:rPr lang="en-US" altLang="en-US" sz="2400" b="1" i="1" dirty="0">
                <a:solidFill>
                  <a:srgbClr val="00B050"/>
                </a:solidFill>
                <a:latin typeface="Trebuchet MS" panose="020B0603020202020204" pitchFamily="34" charset="0"/>
              </a:rPr>
              <a:t>die</a:t>
            </a:r>
            <a:endParaRPr lang="en-US" altLang="en-US" sz="24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Outcomes	  		{1, 2, 3, 4, 5, 6}</a:t>
            </a:r>
          </a:p>
          <a:p>
            <a:pPr marL="2239963" indent="-2239963"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Probabilities:  	Each sample point has a 1/6 chance of occurring.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10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97"/>
          <p:cNvSpPr>
            <a:spLocks noChangeArrowheads="1"/>
          </p:cNvSpPr>
          <p:nvPr/>
        </p:nvSpPr>
        <p:spPr bwMode="auto">
          <a:xfrm>
            <a:off x="900113" y="4668838"/>
            <a:ext cx="2159000" cy="609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96"/>
          <p:cNvSpPr>
            <a:spLocks noChangeArrowheads="1"/>
          </p:cNvSpPr>
          <p:nvPr/>
        </p:nvSpPr>
        <p:spPr bwMode="auto">
          <a:xfrm>
            <a:off x="900113" y="3733800"/>
            <a:ext cx="1981200" cy="6096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820" name="Rectangle 94"/>
          <p:cNvSpPr>
            <a:spLocks noChangeArrowheads="1"/>
          </p:cNvSpPr>
          <p:nvPr/>
        </p:nvSpPr>
        <p:spPr bwMode="auto">
          <a:xfrm>
            <a:off x="900113" y="2941638"/>
            <a:ext cx="1981200" cy="6096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981075"/>
            <a:ext cx="8280275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Experiment 2:  Rolling two dice and observing the total (X)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Outcomes:  {X} = {2, 3, …, 12}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Examples: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</a:t>
            </a:r>
            <a:r>
              <a:rPr lang="en-US" altLang="en-US" sz="2400" b="1" dirty="0">
                <a:solidFill>
                  <a:srgbClr val="00B050"/>
                </a:solidFill>
                <a:latin typeface="Trebuchet MS" panose="020B0603020202020204" pitchFamily="34" charset="0"/>
              </a:rPr>
              <a:t>P(X=2) = 1/36</a:t>
            </a:r>
          </a:p>
          <a:p>
            <a:pPr marL="0" indent="0" eaLnBrk="1" hangingPunct="1">
              <a:buFontTx/>
              <a:buNone/>
            </a:pPr>
            <a:endParaRPr lang="en-US" altLang="en-US" sz="2400" b="1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Trebuchet MS" panose="020B0603020202020204" pitchFamily="34" charset="0"/>
              </a:rPr>
              <a:t>  P(X=6) = 5/36</a:t>
            </a:r>
            <a:br>
              <a:rPr lang="en-US" altLang="en-US" sz="2400" b="1" dirty="0">
                <a:solidFill>
                  <a:srgbClr val="00B050"/>
                </a:solidFill>
                <a:latin typeface="Trebuchet MS" panose="020B0603020202020204" pitchFamily="34" charset="0"/>
              </a:rPr>
            </a:br>
            <a:r>
              <a:rPr lang="en-US" altLang="en-US" sz="2400" b="1" dirty="0">
                <a:solidFill>
                  <a:srgbClr val="00B050"/>
                </a:solidFill>
                <a:latin typeface="Trebuchet MS" panose="020B0603020202020204" pitchFamily="34" charset="0"/>
              </a:rPr>
              <a:t>	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b="1" dirty="0">
                <a:solidFill>
                  <a:srgbClr val="00B050"/>
                </a:solidFill>
                <a:latin typeface="Trebuchet MS" panose="020B0603020202020204" pitchFamily="34" charset="0"/>
              </a:rPr>
              <a:t>  P(X=10) = 3/36</a:t>
            </a:r>
          </a:p>
          <a:p>
            <a:pPr marL="0" indent="0" eaLnBrk="1" hangingPunct="1">
              <a:buFontTx/>
              <a:buNone/>
            </a:pPr>
            <a:endParaRPr lang="en-US" altLang="en-US" sz="2600" dirty="0">
              <a:latin typeface="Trebuchet MS" panose="020B0603020202020204" pitchFamily="34" charset="0"/>
            </a:endParaRPr>
          </a:p>
        </p:txBody>
      </p:sp>
      <p:graphicFrame>
        <p:nvGraphicFramePr>
          <p:cNvPr id="19563" name="Group 107"/>
          <p:cNvGraphicFramePr>
            <a:graphicFrameLocks noGrp="1"/>
          </p:cNvGraphicFramePr>
          <p:nvPr/>
        </p:nvGraphicFramePr>
        <p:xfrm>
          <a:off x="4800600" y="2924175"/>
          <a:ext cx="4038600" cy="2971802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66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84" name="Line 108"/>
          <p:cNvSpPr>
            <a:spLocks noChangeShapeType="1"/>
          </p:cNvSpPr>
          <p:nvPr/>
        </p:nvSpPr>
        <p:spPr bwMode="auto">
          <a:xfrm>
            <a:off x="2916238" y="3300413"/>
            <a:ext cx="2570162" cy="23336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885" name="Line 109"/>
          <p:cNvSpPr>
            <a:spLocks noChangeShapeType="1"/>
          </p:cNvSpPr>
          <p:nvPr/>
        </p:nvSpPr>
        <p:spPr bwMode="auto">
          <a:xfrm>
            <a:off x="2987675" y="4165600"/>
            <a:ext cx="3565525" cy="2063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886" name="Line 110"/>
          <p:cNvSpPr>
            <a:spLocks noChangeShapeType="1"/>
          </p:cNvSpPr>
          <p:nvPr/>
        </p:nvSpPr>
        <p:spPr bwMode="auto">
          <a:xfrm>
            <a:off x="3132138" y="4957763"/>
            <a:ext cx="4030662" cy="8620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887" name="Rectangle 2"/>
          <p:cNvSpPr txBox="1">
            <a:spLocks noChangeArrowheads="1"/>
          </p:cNvSpPr>
          <p:nvPr/>
        </p:nvSpPr>
        <p:spPr bwMode="auto">
          <a:xfrm>
            <a:off x="468313" y="260350"/>
            <a:ext cx="7772400" cy="6477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>
            <a:lvl1pPr defTabSz="457200" eaLnBrk="1" fontAlgn="auto" hangingPunct="1">
              <a:spcAft>
                <a:spcPts val="0"/>
              </a:spcAft>
              <a:defRPr lang="en-US" sz="3200" cap="none" baseline="0" dirty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sz="3600" dirty="0">
                <a:solidFill>
                  <a:srgbClr val="EA0088"/>
                </a:solidFill>
              </a:rPr>
              <a:t>Classical Approach…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11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7772400" cy="4114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Bits &amp; Bytes Computer Shop tracks the number of desktop computer systems it sells over a month (30 days):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For example,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10 days out of 30 days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2 desktops were sold.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From this we can construct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probabilities of an event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(i.e. the number of desktops sold on a given day)…</a:t>
            </a:r>
          </a:p>
        </p:txBody>
      </p:sp>
      <p:graphicFrame>
        <p:nvGraphicFramePr>
          <p:cNvPr id="20573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86595"/>
              </p:ext>
            </p:extLst>
          </p:nvPr>
        </p:nvGraphicFramePr>
        <p:xfrm>
          <a:off x="5410200" y="2057400"/>
          <a:ext cx="3276600" cy="3376932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Desktops Sold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Number of Days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862" name="Line 94"/>
          <p:cNvSpPr>
            <a:spLocks noChangeShapeType="1"/>
          </p:cNvSpPr>
          <p:nvPr/>
        </p:nvSpPr>
        <p:spPr bwMode="auto">
          <a:xfrm>
            <a:off x="3779912" y="3357563"/>
            <a:ext cx="2163688" cy="6048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5863" name="Rectangle 2"/>
          <p:cNvSpPr txBox="1">
            <a:spLocks noChangeArrowheads="1"/>
          </p:cNvSpPr>
          <p:nvPr/>
        </p:nvSpPr>
        <p:spPr bwMode="auto">
          <a:xfrm>
            <a:off x="468313" y="260350"/>
            <a:ext cx="7772400" cy="647700"/>
          </a:xfrm>
          <a:prstGeom prst="rect">
            <a:avLst/>
          </a:prstGeom>
          <a:extLst/>
        </p:spPr>
        <p:txBody>
          <a:bodyPr vert="horz" lIns="91440" tIns="45720" rIns="91440" bIns="45720" rtlCol="0" anchor="ctr">
            <a:noAutofit/>
          </a:bodyPr>
          <a:lstStyle>
            <a:defPPr>
              <a:defRPr lang="en-AU"/>
            </a:defPPr>
            <a:lvl1pPr defTabSz="457200" eaLnBrk="1" fontAlgn="auto" hangingPunct="1">
              <a:spcAft>
                <a:spcPts val="0"/>
              </a:spcAft>
              <a:defRPr sz="3200" cap="none" baseline="0">
                <a:solidFill>
                  <a:schemeClr val="bg2">
                    <a:lumMod val="50000"/>
                  </a:schemeClr>
                </a:solidFill>
                <a:latin typeface="Arial"/>
                <a:ea typeface="+mj-ea"/>
                <a:cs typeface="Arial"/>
              </a:defRPr>
            </a:lvl1pPr>
            <a:lvl2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2pPr>
            <a:lvl3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3pPr>
            <a:lvl4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4pPr>
            <a:lvl5pPr algn="ctr" defTabSz="457200" eaLnBrk="1" hangingPunct="1">
              <a:defRPr sz="4000">
                <a:solidFill>
                  <a:srgbClr val="948A54"/>
                </a:solidFill>
                <a:latin typeface="Arial" pitchFamily="34" charset="0"/>
                <a:ea typeface="ＭＳ Ｐゴシック" pitchFamily="34" charset="-128"/>
                <a:cs typeface="Arial" charset="0"/>
              </a:defRPr>
            </a:lvl5pPr>
            <a:lvl6pPr marL="4572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6pPr>
            <a:lvl7pPr marL="9144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7pPr>
            <a:lvl8pPr marL="13716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8pPr>
            <a:lvl9pPr marL="1828800" algn="ctr" defTabSz="457200" fontAlgn="base">
              <a:spcBef>
                <a:spcPct val="0"/>
              </a:spcBef>
              <a:spcAft>
                <a:spcPct val="0"/>
              </a:spcAft>
              <a:defRPr sz="4000">
                <a:latin typeface="Arial" pitchFamily="34" charset="0"/>
                <a:ea typeface="ＭＳ Ｐゴシック" pitchFamily="1" charset="-128"/>
              </a:defRPr>
            </a:lvl9pPr>
          </a:lstStyle>
          <a:p>
            <a:r>
              <a:rPr lang="en-US" altLang="en-US" dirty="0">
                <a:solidFill>
                  <a:srgbClr val="EA0088"/>
                </a:solidFill>
              </a:rPr>
              <a:t>Relative Frequency Approach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12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4941168"/>
            <a:ext cx="8902700" cy="8397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‘There is a 40% chance that 3 desktops will be sold on any given day.’</a:t>
            </a:r>
          </a:p>
        </p:txBody>
      </p:sp>
      <p:graphicFrame>
        <p:nvGraphicFramePr>
          <p:cNvPr id="21567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60892"/>
              </p:ext>
            </p:extLst>
          </p:nvPr>
        </p:nvGraphicFramePr>
        <p:xfrm>
          <a:off x="1752600" y="914400"/>
          <a:ext cx="5699720" cy="3954761"/>
        </p:xfrm>
        <a:graphic>
          <a:graphicData uri="http://schemas.openxmlformats.org/drawingml/2006/table">
            <a:tbl>
              <a:tblPr/>
              <a:tblGrid>
                <a:gridCol w="163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3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Desktops Sold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Number of Days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-128"/>
                        </a:rPr>
                        <a:t>P(Desktops Sold)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1/30 = 0.03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2/30 = 0.07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10/30 = 0.33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12/30 = 0.40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13" marB="4571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5/30 = 0.17 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-128"/>
                      </a:endParaRPr>
                    </a:p>
                  </a:txBody>
                  <a:tcPr marT="45713" marB="45713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∑ =30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∑ = 1.00</a:t>
                      </a:r>
                    </a:p>
                  </a:txBody>
                  <a:tcPr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897" name="Line 64"/>
          <p:cNvSpPr>
            <a:spLocks noChangeShapeType="1"/>
          </p:cNvSpPr>
          <p:nvPr/>
        </p:nvSpPr>
        <p:spPr bwMode="auto">
          <a:xfrm flipV="1">
            <a:off x="2267744" y="3727580"/>
            <a:ext cx="4536504" cy="128559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6898" name="Rectangle 2"/>
          <p:cNvSpPr txBox="1">
            <a:spLocks noChangeArrowheads="1"/>
          </p:cNvSpPr>
          <p:nvPr/>
        </p:nvSpPr>
        <p:spPr bwMode="auto">
          <a:xfrm>
            <a:off x="468313" y="2603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Aft>
                <a:spcPts val="0"/>
              </a:spcAft>
            </a:pPr>
            <a:r>
              <a:rPr lang="en-US" altLang="en-US" sz="3600" baseline="0" dirty="0">
                <a:solidFill>
                  <a:srgbClr val="EA0088"/>
                </a:solidFill>
                <a:latin typeface="Arial"/>
                <a:ea typeface="+mj-ea"/>
                <a:cs typeface="Arial"/>
              </a:rPr>
              <a:t>Relative Frequency Approach…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13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7920038" cy="47529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‘In the subjective approach we define probability as the degree of belief that we hold in the occurrence of an event.’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Example: Weather forecasting’s ‘P.O.P.’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‘Probability of Precipitation’ (or P.O.P.) is defined in different ways by different forecasters, but basically it’s a subjective probability based on past observations combined with current weather conditions.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POP 60% – based on current conditions, there is a 60% chance of rain (say).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37891" name="Rectangle 2"/>
          <p:cNvSpPr txBox="1">
            <a:spLocks noChangeArrowheads="1"/>
          </p:cNvSpPr>
          <p:nvPr/>
        </p:nvSpPr>
        <p:spPr bwMode="auto">
          <a:xfrm>
            <a:off x="414112" y="2603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Aft>
                <a:spcPts val="0"/>
              </a:spcAft>
            </a:pPr>
            <a:r>
              <a:rPr lang="en-US" altLang="en-US" sz="3600" baseline="0" dirty="0">
                <a:solidFill>
                  <a:srgbClr val="EA0088"/>
                </a:solidFill>
                <a:latin typeface="Arial"/>
                <a:ea typeface="+mj-ea"/>
                <a:cs typeface="Arial"/>
              </a:rPr>
              <a:t>Subjective Approach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14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72400" cy="588963"/>
          </a:xfrm>
        </p:spPr>
        <p:txBody>
          <a:bodyPr/>
          <a:lstStyle/>
          <a:p>
            <a:pPr algn="l"/>
            <a:r>
              <a:rPr lang="en-US" altLang="en-US" sz="36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Interpreting Probability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7772400" cy="4751387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No matter which method is used to assign probabilities all will be interpreted in the relative frequency approach.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For example, a government lottery game where 6 numbers (of 49) are picked. The classical approach would predict the probability for any one number being picked as 1/49 = 2.04%.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solidFill>
                <a:srgbClr val="00B050"/>
              </a:solidFill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solidFill>
                  <a:srgbClr val="00B050"/>
                </a:solidFill>
                <a:latin typeface="Trebuchet MS" panose="020B0603020202020204" pitchFamily="34" charset="0"/>
              </a:rPr>
              <a:t>We interpret this to mean that in the long run each number will be picked 2.04% of the time.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15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848600" cy="609600"/>
          </a:xfrm>
          <a:noFill/>
        </p:spPr>
        <p:txBody>
          <a:bodyPr anchor="ctr"/>
          <a:lstStyle/>
          <a:p>
            <a:pPr algn="l">
              <a:tabLst>
                <a:tab pos="911225" algn="l"/>
              </a:tabLst>
            </a:pPr>
            <a:r>
              <a:rPr lang="en-US" altLang="en-US" sz="36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Assigning Probabilities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196975"/>
            <a:ext cx="8207375" cy="49530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Given a sample space S = {</a:t>
            </a:r>
            <a:r>
              <a:rPr lang="en-US" altLang="en-US" sz="2400" i="1" dirty="0">
                <a:latin typeface="Trebuchet MS" panose="020B0603020202020204" pitchFamily="34" charset="0"/>
              </a:rPr>
              <a:t>O</a:t>
            </a:r>
            <a:r>
              <a:rPr lang="en-US" altLang="en-US" sz="2400" i="1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i="1" dirty="0">
                <a:latin typeface="Trebuchet MS" panose="020B0603020202020204" pitchFamily="34" charset="0"/>
              </a:rPr>
              <a:t>, O</a:t>
            </a:r>
            <a:r>
              <a:rPr lang="en-US" altLang="en-US" sz="2400" i="1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i="1" dirty="0">
                <a:latin typeface="Trebuchet MS" panose="020B0603020202020204" pitchFamily="34" charset="0"/>
              </a:rPr>
              <a:t>, …, O</a:t>
            </a:r>
            <a:r>
              <a:rPr lang="en-US" altLang="en-US" sz="2400" i="1" baseline="-25000" dirty="0">
                <a:latin typeface="Trebuchet MS" panose="020B0603020202020204" pitchFamily="34" charset="0"/>
              </a:rPr>
              <a:t>n</a:t>
            </a:r>
            <a:r>
              <a:rPr lang="en-US" altLang="en-US" sz="2400" dirty="0">
                <a:latin typeface="Trebuchet MS" panose="020B0603020202020204" pitchFamily="34" charset="0"/>
              </a:rPr>
              <a:t>}, the following characteristics for the probability P(</a:t>
            </a:r>
            <a:r>
              <a:rPr lang="en-US" altLang="en-US" sz="2400" i="1" dirty="0" err="1">
                <a:latin typeface="Trebuchet MS" panose="020B0603020202020204" pitchFamily="34" charset="0"/>
              </a:rPr>
              <a:t>O</a:t>
            </a:r>
            <a:r>
              <a:rPr lang="en-US" altLang="en-US" sz="2400" i="1" baseline="-25000" dirty="0" err="1">
                <a:latin typeface="Trebuchet MS" panose="020B0603020202020204" pitchFamily="34" charset="0"/>
              </a:rPr>
              <a:t>i</a:t>
            </a:r>
            <a:r>
              <a:rPr lang="en-US" altLang="en-US" sz="2400" dirty="0">
                <a:latin typeface="Trebuchet MS" panose="020B0603020202020204" pitchFamily="34" charset="0"/>
              </a:rPr>
              <a:t>) of the simple event </a:t>
            </a:r>
            <a:r>
              <a:rPr lang="en-US" altLang="en-US" sz="2400" i="1" dirty="0" err="1">
                <a:latin typeface="Trebuchet MS" panose="020B0603020202020204" pitchFamily="34" charset="0"/>
              </a:rPr>
              <a:t>O</a:t>
            </a:r>
            <a:r>
              <a:rPr lang="en-US" altLang="en-US" sz="2400" i="1" baseline="-25000" dirty="0" err="1">
                <a:latin typeface="Trebuchet MS" panose="020B0603020202020204" pitchFamily="34" charset="0"/>
              </a:rPr>
              <a:t>i</a:t>
            </a:r>
            <a:r>
              <a:rPr lang="en-US" altLang="en-US" sz="2400" i="1" baseline="-25000" dirty="0"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must hold:</a:t>
            </a:r>
            <a:endParaRPr lang="en-US" alt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2400" i="1" dirty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2400" dirty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2400" dirty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2400" dirty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Probability of an event</a:t>
            </a:r>
            <a:r>
              <a:rPr lang="en-US" altLang="en-US" sz="2400" dirty="0">
                <a:latin typeface="Trebuchet MS" panose="020B0603020202020204" pitchFamily="34" charset="0"/>
              </a:rPr>
              <a:t>: the probability P(</a:t>
            </a:r>
            <a:r>
              <a:rPr lang="en-US" altLang="en-US" sz="2400" i="1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) of event </a:t>
            </a:r>
            <a:r>
              <a:rPr lang="en-US" altLang="en-US" sz="2400" i="1" dirty="0">
                <a:latin typeface="Trebuchet MS" panose="020B0603020202020204" pitchFamily="34" charset="0"/>
              </a:rPr>
              <a:t>A </a:t>
            </a:r>
            <a:r>
              <a:rPr lang="en-US" altLang="en-US" sz="2400" dirty="0">
                <a:latin typeface="Trebuchet MS" panose="020B0603020202020204" pitchFamily="34" charset="0"/>
              </a:rPr>
              <a:t>is the sum of the probabilities assigned to the simple events contained in </a:t>
            </a:r>
            <a:r>
              <a:rPr lang="en-US" altLang="en-US" sz="2400" i="1" dirty="0">
                <a:latin typeface="Trebuchet MS" panose="020B0603020202020204" pitchFamily="34" charset="0"/>
              </a:rPr>
              <a:t>A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247466"/>
              </p:ext>
            </p:extLst>
          </p:nvPr>
        </p:nvGraphicFramePr>
        <p:xfrm>
          <a:off x="1144588" y="2706688"/>
          <a:ext cx="4262437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Equation" r:id="rId3" imgW="1803240" imgH="622080" progId="Equation.DSMT4">
                  <p:embed/>
                </p:oleObj>
              </mc:Choice>
              <mc:Fallback>
                <p:oleObj name="Equation" r:id="rId3" imgW="1803240" imgH="62208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706688"/>
                        <a:ext cx="4262437" cy="1470025"/>
                      </a:xfrm>
                      <a:prstGeom prst="rect">
                        <a:avLst/>
                      </a:prstGeom>
                      <a:solidFill>
                        <a:srgbClr val="FEF0D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7961" dir="2700000" algn="ctr" rotWithShape="0">
                          <a:srgbClr val="00133A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16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664"/>
            <a:ext cx="8820150" cy="720725"/>
          </a:xfrm>
        </p:spPr>
        <p:txBody>
          <a:bodyPr/>
          <a:lstStyle/>
          <a:p>
            <a:pPr algn="l">
              <a:tabLst>
                <a:tab pos="911225" algn="l"/>
              </a:tabLst>
            </a:pPr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Complement, union and intersection of events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568952" cy="4679950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study methods to determine probabilities of events that result from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combining</a:t>
            </a:r>
            <a:r>
              <a:rPr lang="en-US" altLang="en-US" sz="2400" dirty="0">
                <a:latin typeface="Trebuchet MS" panose="020B0603020202020204" pitchFamily="34" charset="0"/>
              </a:rPr>
              <a:t> other events in various ways. </a:t>
            </a:r>
          </a:p>
          <a:p>
            <a:pPr marL="0" indent="0" algn="just" eaLnBrk="1" hangingPunct="1">
              <a:spcAft>
                <a:spcPts val="6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There are several types of combinations and relationships between events: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Complement of an event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Intersection of events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Union of events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Mutually exclusive events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Dependent and independent events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Conditional event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17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60" name="Rectangle 16"/>
          <p:cNvSpPr>
            <a:spLocks noGrp="1" noChangeArrowheads="1"/>
          </p:cNvSpPr>
          <p:nvPr>
            <p:ph type="title"/>
          </p:nvPr>
        </p:nvSpPr>
        <p:spPr>
          <a:xfrm>
            <a:off x="530225" y="228600"/>
            <a:ext cx="8080375" cy="824136"/>
          </a:xfrm>
          <a:noFill/>
        </p:spPr>
        <p:txBody>
          <a:bodyPr anchor="ctr"/>
          <a:lstStyle/>
          <a:p>
            <a:pPr algn="l">
              <a:tabLst>
                <a:tab pos="911225" algn="l"/>
              </a:tabLst>
            </a:pPr>
            <a:r>
              <a:rPr lang="en-US" altLang="en-US" sz="36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Probability of Combinations of Events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107504" y="1329074"/>
            <a:ext cx="7772400" cy="449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If A and B are two events, then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	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P(A </a:t>
            </a:r>
            <a:r>
              <a:rPr lang="en-US" altLang="en-US" sz="2400" b="1" dirty="0">
                <a:solidFill>
                  <a:schemeClr val="accent1"/>
                </a:solidFill>
                <a:latin typeface="Trebuchet MS" panose="020B0603020202020204" pitchFamily="34" charset="0"/>
                <a:sym typeface="Symbol" charset="2"/>
              </a:rPr>
              <a:t>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 B) = P(A occur or B occur or both)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	P(A </a:t>
            </a:r>
            <a:r>
              <a:rPr lang="en-US" altLang="en-US" sz="2400" b="1" dirty="0">
                <a:solidFill>
                  <a:schemeClr val="accent1"/>
                </a:solidFill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 B) = P(A and B both occur)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	P(Ā) = P(A does not occur)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	P(A|B) = P(A occurs given that B has occurred)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38291" y="2204864"/>
            <a:ext cx="5474198" cy="2205038"/>
            <a:chOff x="1440" y="1584"/>
            <a:chExt cx="3233" cy="1389"/>
          </a:xfrm>
        </p:grpSpPr>
        <p:sp>
          <p:nvSpPr>
            <p:cNvPr id="40975" name="Text Box 5"/>
            <p:cNvSpPr txBox="1">
              <a:spLocks noChangeArrowheads="1"/>
            </p:cNvSpPr>
            <p:nvPr/>
          </p:nvSpPr>
          <p:spPr bwMode="auto">
            <a:xfrm>
              <a:off x="3072" y="2685"/>
              <a:ext cx="1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baseline="0">
                  <a:latin typeface="Arial Narrow" charset="0"/>
                </a:rPr>
                <a:t>The union of A and B</a:t>
              </a:r>
            </a:p>
          </p:txBody>
        </p:sp>
        <p:sp>
          <p:nvSpPr>
            <p:cNvPr id="40976" name="Line 6"/>
            <p:cNvSpPr>
              <a:spLocks noChangeShapeType="1"/>
            </p:cNvSpPr>
            <p:nvPr/>
          </p:nvSpPr>
          <p:spPr bwMode="auto">
            <a:xfrm flipH="1" flipV="1">
              <a:off x="1440" y="1584"/>
              <a:ext cx="211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38291" y="2636912"/>
            <a:ext cx="5328966" cy="2153990"/>
            <a:chOff x="1440" y="1920"/>
            <a:chExt cx="2979" cy="1317"/>
          </a:xfrm>
        </p:grpSpPr>
        <p:sp>
          <p:nvSpPr>
            <p:cNvPr id="40973" name="Text Box 8"/>
            <p:cNvSpPr txBox="1">
              <a:spLocks noChangeArrowheads="1"/>
            </p:cNvSpPr>
            <p:nvPr/>
          </p:nvSpPr>
          <p:spPr bwMode="auto">
            <a:xfrm>
              <a:off x="2404" y="2973"/>
              <a:ext cx="2015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baseline="0">
                  <a:latin typeface="Arial Narrow" charset="0"/>
                </a:rPr>
                <a:t>The intersection of A and B</a:t>
              </a:r>
            </a:p>
          </p:txBody>
        </p:sp>
        <p:sp>
          <p:nvSpPr>
            <p:cNvPr id="40974" name="Line 9"/>
            <p:cNvSpPr>
              <a:spLocks noChangeShapeType="1"/>
            </p:cNvSpPr>
            <p:nvPr/>
          </p:nvSpPr>
          <p:spPr bwMode="auto">
            <a:xfrm flipH="1" flipV="1">
              <a:off x="1440" y="1920"/>
              <a:ext cx="1296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94301" y="3043064"/>
            <a:ext cx="4013200" cy="2205038"/>
            <a:chOff x="1296" y="2160"/>
            <a:chExt cx="2240" cy="1389"/>
          </a:xfrm>
        </p:grpSpPr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1488" y="3261"/>
              <a:ext cx="20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baseline="0">
                  <a:latin typeface="Arial Narrow" charset="0"/>
                </a:rPr>
                <a:t>The complement event of A</a:t>
              </a: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H="1" flipV="1">
              <a:off x="1296" y="2160"/>
              <a:ext cx="672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99026" y="3578976"/>
            <a:ext cx="4521200" cy="2354926"/>
            <a:chOff x="822" y="2544"/>
            <a:chExt cx="2848" cy="1389"/>
          </a:xfrm>
        </p:grpSpPr>
        <p:sp>
          <p:nvSpPr>
            <p:cNvPr id="40969" name="Text Box 14"/>
            <p:cNvSpPr txBox="1">
              <a:spLocks noChangeArrowheads="1"/>
            </p:cNvSpPr>
            <p:nvPr/>
          </p:nvSpPr>
          <p:spPr bwMode="auto">
            <a:xfrm>
              <a:off x="822" y="3645"/>
              <a:ext cx="2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baseline="0" dirty="0">
                  <a:latin typeface="Arial Narrow" charset="0"/>
                </a:rPr>
                <a:t>The conditional probability of A given B</a:t>
              </a:r>
            </a:p>
          </p:txBody>
        </p:sp>
        <p:sp>
          <p:nvSpPr>
            <p:cNvPr id="40970" name="Line 15"/>
            <p:cNvSpPr>
              <a:spLocks noChangeShapeType="1"/>
            </p:cNvSpPr>
            <p:nvPr/>
          </p:nvSpPr>
          <p:spPr bwMode="auto">
            <a:xfrm flipV="1">
              <a:off x="1008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18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6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72400" cy="517525"/>
          </a:xfrm>
        </p:spPr>
        <p:txBody>
          <a:bodyPr/>
          <a:lstStyle/>
          <a:p>
            <a:pPr algn="l">
              <a:tabLst>
                <a:tab pos="911225" algn="l"/>
              </a:tabLst>
            </a:pPr>
            <a:r>
              <a:rPr lang="en-US" altLang="en-US" sz="36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Complement of an 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188" y="1341438"/>
                <a:ext cx="7772400" cy="4114800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 </a:t>
                </a:r>
                <a:r>
                  <a:rPr lang="en-US" altLang="en-US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</a:rPr>
                  <a:t>complement of event A</a:t>
                </a:r>
                <a:r>
                  <a:rPr lang="en-US" altLang="en-US" sz="2400" b="1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rebuchet MS" panose="020B0603020202020204" pitchFamily="34" charset="0"/>
                  </a:rPr>
                  <a:t> 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is defined to be the event consisting of all sample points that are ‘not in A’.</a:t>
                </a:r>
              </a:p>
              <a:p>
                <a:pPr marL="0" indent="0" eaLnBrk="1" hangingPunct="1">
                  <a:buFontTx/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Complement of A is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 or A</a:t>
                </a:r>
                <a:r>
                  <a:rPr lang="en-US" altLang="en-US" sz="2400" baseline="30000" dirty="0">
                    <a:latin typeface="Trebuchet MS" panose="020B0603020202020204" pitchFamily="34" charset="0"/>
                  </a:rPr>
                  <a:t>c</a:t>
                </a: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0" indent="0" eaLnBrk="1" hangingPunct="1">
                  <a:buFontTx/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0" indent="0" eaLnBrk="1" hangingPunct="1">
                  <a:buFontTx/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 Venn diagram below illustrates the concept of a complement.</a:t>
                </a:r>
              </a:p>
              <a:p>
                <a:pPr marL="0" indent="0" eaLnBrk="1" hangingPunct="1">
                  <a:buFontTx/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P(A) + P(A</a:t>
                </a:r>
                <a:r>
                  <a:rPr lang="en-US" altLang="en-US" sz="2400" baseline="300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c</a:t>
                </a:r>
                <a:r>
                  <a:rPr lang="en-US" altLang="en-US" sz="24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) = 1</a:t>
                </a:r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341438"/>
                <a:ext cx="7772400" cy="4114800"/>
              </a:xfrm>
              <a:blipFill rotWithShape="1">
                <a:blip r:embed="rId3" cstate="print"/>
                <a:stretch>
                  <a:fillRect l="-1176" t="-1185" r="-1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388114" y="3933056"/>
            <a:ext cx="3239665" cy="180920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4716016" y="4141760"/>
            <a:ext cx="1343472" cy="14474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dirty="0">
                <a:latin typeface="Tahoma" charset="0"/>
              </a:rPr>
              <a:t>   </a:t>
            </a:r>
            <a:r>
              <a:rPr lang="en-US" altLang="en-US" sz="3600" dirty="0">
                <a:latin typeface="Tahoma" charset="0"/>
              </a:rPr>
              <a:t>A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6084438" y="4422427"/>
            <a:ext cx="1212850" cy="11668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4800" dirty="0">
              <a:latin typeface="Tahoma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90863" y="4141760"/>
            <a:ext cx="7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A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19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4191000" cy="1143000"/>
          </a:xfrm>
        </p:spPr>
        <p:txBody>
          <a:bodyPr/>
          <a:lstStyle/>
          <a:p>
            <a:pPr algn="just" eaLnBrk="1" hangingPunct="1"/>
            <a:r>
              <a:rPr lang="en-AU" altLang="en-US" sz="4600" cap="none" baseline="0" dirty="0">
                <a:latin typeface="Trebuchet MS" panose="020B0603020202020204" pitchFamily="34" charset="0"/>
              </a:rPr>
              <a:t>Chapter 6</a:t>
            </a:r>
            <a:endParaRPr lang="en-AU" altLang="en-US" sz="4600" b="1" cap="none" baseline="0" dirty="0">
              <a:latin typeface="Trebuchet MS" panose="020B0603020202020204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429000"/>
            <a:ext cx="6781800" cy="2819400"/>
          </a:xfrm>
        </p:spPr>
        <p:txBody>
          <a:bodyPr/>
          <a:lstStyle/>
          <a:p>
            <a:pPr algn="l" eaLnBrk="1" hangingPunct="1"/>
            <a:r>
              <a:rPr lang="en-AU" altLang="en-US" dirty="0">
                <a:solidFill>
                  <a:srgbClr val="EA0088"/>
                </a:solidFill>
                <a:latin typeface="Trebuchet MS" panose="020B0603020202020204" pitchFamily="34" charset="0"/>
              </a:rPr>
              <a:t>Probability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2005013" y="-49260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5175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Complement of an Event…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675687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For example, the rectangle stores all the possible tosses of 2 coins S = {(H,H), (H,T), (T,H), (T,T)} 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Let A = observing at least one head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   = {(H,H), (H,T), (T,H)}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A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latin typeface="Trebuchet MS" panose="020B0603020202020204" pitchFamily="34" charset="0"/>
              </a:rPr>
              <a:t> = {(T,T)}</a:t>
            </a:r>
          </a:p>
          <a:p>
            <a:pPr marL="0" indent="0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P(A) = ¾ , P(A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latin typeface="Trebuchet MS" panose="020B0603020202020204" pitchFamily="34" charset="0"/>
              </a:rPr>
              <a:t>) = ¼ 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P(A) + P(A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latin typeface="Trebuchet MS" panose="020B0603020202020204" pitchFamily="34" charset="0"/>
              </a:rPr>
              <a:t>) = P(S) = 1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P(A</a:t>
            </a:r>
            <a:r>
              <a:rPr lang="en-US" altLang="en-US" sz="2400" baseline="30000" dirty="0">
                <a:solidFill>
                  <a:schemeClr val="accent1"/>
                </a:solidFill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) = 1 – P(A)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838774" y="3563590"/>
            <a:ext cx="3549650" cy="20256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5054674" y="3789040"/>
            <a:ext cx="1663700" cy="16065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dirty="0">
                <a:latin typeface="Tahoma" charset="0"/>
              </a:rPr>
              <a:t>  </a:t>
            </a:r>
            <a:r>
              <a:rPr lang="en-US" altLang="en-US" sz="3600" dirty="0">
                <a:latin typeface="Tahoma" charset="0"/>
              </a:rPr>
              <a:t>A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6854899" y="3861048"/>
            <a:ext cx="1223963" cy="16065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600" dirty="0">
                <a:latin typeface="Tahoma" charset="0"/>
              </a:rPr>
              <a:t>A</a:t>
            </a:r>
            <a:r>
              <a:rPr lang="en-US" altLang="en-US" sz="3600" baseline="30000" dirty="0">
                <a:latin typeface="Tahoma" charset="0"/>
              </a:rPr>
              <a:t>c</a:t>
            </a:r>
            <a:endParaRPr lang="en-US" altLang="en-US" sz="3600" dirty="0">
              <a:latin typeface="Tahoma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20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7772400" cy="504031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intersection of events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A and B is the set of all sample points that are in both A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</a:t>
            </a:r>
            <a:r>
              <a:rPr lang="en-US" altLang="en-US" sz="2400" dirty="0">
                <a:latin typeface="Trebuchet MS" panose="020B0603020202020204" pitchFamily="34" charset="0"/>
              </a:rPr>
              <a:t> B.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intersection is denoted: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/>
              </a:rPr>
              <a:t>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B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joint probability</a:t>
            </a: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of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and B is the probability of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intersection of A and B,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i.e.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P(A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/>
              </a:rPr>
              <a:t>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B).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148263" y="3429000"/>
            <a:ext cx="3549650" cy="2025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5435600" y="3644900"/>
            <a:ext cx="1657350" cy="1606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>
                <a:latin typeface="Tahoma" charset="0"/>
              </a:rPr>
              <a:t>   A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6659563" y="3644900"/>
            <a:ext cx="1584325" cy="16065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>
                <a:latin typeface="Tahoma" charset="0"/>
              </a:rPr>
              <a:t>   B</a:t>
            </a:r>
          </a:p>
        </p:txBody>
      </p:sp>
      <p:sp>
        <p:nvSpPr>
          <p:cNvPr id="44039" name="Freeform 7"/>
          <p:cNvSpPr>
            <a:spLocks/>
          </p:cNvSpPr>
          <p:nvPr/>
        </p:nvSpPr>
        <p:spPr bwMode="auto">
          <a:xfrm>
            <a:off x="6659563" y="3933825"/>
            <a:ext cx="433387" cy="1079500"/>
          </a:xfrm>
          <a:custGeom>
            <a:avLst/>
            <a:gdLst>
              <a:gd name="T0" fmla="*/ 2147483647 w 253"/>
              <a:gd name="T1" fmla="*/ 0 h 623"/>
              <a:gd name="T2" fmla="*/ 2147483647 w 253"/>
              <a:gd name="T3" fmla="*/ 2147483647 h 623"/>
              <a:gd name="T4" fmla="*/ 2147483647 w 253"/>
              <a:gd name="T5" fmla="*/ 2147483647 h 623"/>
              <a:gd name="T6" fmla="*/ 2147483647 w 253"/>
              <a:gd name="T7" fmla="*/ 2147483647 h 623"/>
              <a:gd name="T8" fmla="*/ 2147483647 w 253"/>
              <a:gd name="T9" fmla="*/ 2147483647 h 623"/>
              <a:gd name="T10" fmla="*/ 2147483647 w 253"/>
              <a:gd name="T11" fmla="*/ 2147483647 h 623"/>
              <a:gd name="T12" fmla="*/ 2147483647 w 253"/>
              <a:gd name="T13" fmla="*/ 2147483647 h 623"/>
              <a:gd name="T14" fmla="*/ 2147483647 w 253"/>
              <a:gd name="T15" fmla="*/ 2147483647 h 623"/>
              <a:gd name="T16" fmla="*/ 2147483647 w 253"/>
              <a:gd name="T17" fmla="*/ 2147483647 h 623"/>
              <a:gd name="T18" fmla="*/ 2147483647 w 253"/>
              <a:gd name="T19" fmla="*/ 2147483647 h 623"/>
              <a:gd name="T20" fmla="*/ 2147483647 w 253"/>
              <a:gd name="T21" fmla="*/ 2147483647 h 623"/>
              <a:gd name="T22" fmla="*/ 0 w 253"/>
              <a:gd name="T23" fmla="*/ 2147483647 h 623"/>
              <a:gd name="T24" fmla="*/ 0 w 253"/>
              <a:gd name="T25" fmla="*/ 2147483647 h 623"/>
              <a:gd name="T26" fmla="*/ 2147483647 w 253"/>
              <a:gd name="T27" fmla="*/ 2147483647 h 623"/>
              <a:gd name="T28" fmla="*/ 2147483647 w 253"/>
              <a:gd name="T29" fmla="*/ 2147483647 h 623"/>
              <a:gd name="T30" fmla="*/ 2147483647 w 253"/>
              <a:gd name="T31" fmla="*/ 2147483647 h 623"/>
              <a:gd name="T32" fmla="*/ 2147483647 w 253"/>
              <a:gd name="T33" fmla="*/ 2147483647 h 623"/>
              <a:gd name="T34" fmla="*/ 2147483647 w 253"/>
              <a:gd name="T35" fmla="*/ 2147483647 h 623"/>
              <a:gd name="T36" fmla="*/ 2147483647 w 253"/>
              <a:gd name="T37" fmla="*/ 2147483647 h 623"/>
              <a:gd name="T38" fmla="*/ 2147483647 w 253"/>
              <a:gd name="T39" fmla="*/ 2147483647 h 623"/>
              <a:gd name="T40" fmla="*/ 2147483647 w 253"/>
              <a:gd name="T41" fmla="*/ 2147483647 h 623"/>
              <a:gd name="T42" fmla="*/ 2147483647 w 253"/>
              <a:gd name="T43" fmla="*/ 2147483647 h 623"/>
              <a:gd name="T44" fmla="*/ 2147483647 w 253"/>
              <a:gd name="T45" fmla="*/ 2147483647 h 623"/>
              <a:gd name="T46" fmla="*/ 2147483647 w 253"/>
              <a:gd name="T47" fmla="*/ 2147483647 h 623"/>
              <a:gd name="T48" fmla="*/ 2147483647 w 253"/>
              <a:gd name="T49" fmla="*/ 2147483647 h 623"/>
              <a:gd name="T50" fmla="*/ 2147483647 w 253"/>
              <a:gd name="T51" fmla="*/ 2147483647 h 623"/>
              <a:gd name="T52" fmla="*/ 2147483647 w 253"/>
              <a:gd name="T53" fmla="*/ 2147483647 h 623"/>
              <a:gd name="T54" fmla="*/ 2147483647 w 253"/>
              <a:gd name="T55" fmla="*/ 2147483647 h 623"/>
              <a:gd name="T56" fmla="*/ 2147483647 w 253"/>
              <a:gd name="T57" fmla="*/ 2147483647 h 623"/>
              <a:gd name="T58" fmla="*/ 2147483647 w 253"/>
              <a:gd name="T59" fmla="*/ 2147483647 h 623"/>
              <a:gd name="T60" fmla="*/ 2147483647 w 253"/>
              <a:gd name="T61" fmla="*/ 2147483647 h 623"/>
              <a:gd name="T62" fmla="*/ 2147483647 w 253"/>
              <a:gd name="T63" fmla="*/ 2147483647 h 623"/>
              <a:gd name="T64" fmla="*/ 2147483647 w 253"/>
              <a:gd name="T65" fmla="*/ 2147483647 h 623"/>
              <a:gd name="T66" fmla="*/ 2147483647 w 253"/>
              <a:gd name="T67" fmla="*/ 2147483647 h 623"/>
              <a:gd name="T68" fmla="*/ 2147483647 w 253"/>
              <a:gd name="T69" fmla="*/ 2147483647 h 623"/>
              <a:gd name="T70" fmla="*/ 2147483647 w 253"/>
              <a:gd name="T71" fmla="*/ 2147483647 h 623"/>
              <a:gd name="T72" fmla="*/ 2147483647 w 253"/>
              <a:gd name="T73" fmla="*/ 2147483647 h 623"/>
              <a:gd name="T74" fmla="*/ 2147483647 w 253"/>
              <a:gd name="T75" fmla="*/ 2147483647 h 623"/>
              <a:gd name="T76" fmla="*/ 2147483647 w 253"/>
              <a:gd name="T77" fmla="*/ 2147483647 h 623"/>
              <a:gd name="T78" fmla="*/ 2147483647 w 253"/>
              <a:gd name="T79" fmla="*/ 2147483647 h 623"/>
              <a:gd name="T80" fmla="*/ 2147483647 w 253"/>
              <a:gd name="T81" fmla="*/ 2147483647 h 623"/>
              <a:gd name="T82" fmla="*/ 2147483647 w 253"/>
              <a:gd name="T83" fmla="*/ 2147483647 h 623"/>
              <a:gd name="T84" fmla="*/ 2147483647 w 253"/>
              <a:gd name="T85" fmla="*/ 2147483647 h 623"/>
              <a:gd name="T86" fmla="*/ 2147483647 w 253"/>
              <a:gd name="T87" fmla="*/ 2147483647 h 623"/>
              <a:gd name="T88" fmla="*/ 2147483647 w 253"/>
              <a:gd name="T89" fmla="*/ 2147483647 h 623"/>
              <a:gd name="T90" fmla="*/ 2147483647 w 253"/>
              <a:gd name="T91" fmla="*/ 2147483647 h 623"/>
              <a:gd name="T92" fmla="*/ 2147483647 w 253"/>
              <a:gd name="T93" fmla="*/ 2147483647 h 623"/>
              <a:gd name="T94" fmla="*/ 2147483647 w 253"/>
              <a:gd name="T95" fmla="*/ 2147483647 h 623"/>
              <a:gd name="T96" fmla="*/ 2147483647 w 253"/>
              <a:gd name="T97" fmla="*/ 2147483647 h 623"/>
              <a:gd name="T98" fmla="*/ 2147483647 w 253"/>
              <a:gd name="T99" fmla="*/ 0 h 6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3"/>
              <a:gd name="T151" fmla="*/ 0 h 623"/>
              <a:gd name="T152" fmla="*/ 253 w 253"/>
              <a:gd name="T153" fmla="*/ 623 h 62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3" h="623">
                <a:moveTo>
                  <a:pt x="115" y="0"/>
                </a:moveTo>
                <a:lnTo>
                  <a:pt x="101" y="17"/>
                </a:lnTo>
                <a:lnTo>
                  <a:pt x="87" y="38"/>
                </a:lnTo>
                <a:lnTo>
                  <a:pt x="67" y="65"/>
                </a:lnTo>
                <a:lnTo>
                  <a:pt x="58" y="91"/>
                </a:lnTo>
                <a:lnTo>
                  <a:pt x="43" y="118"/>
                </a:lnTo>
                <a:lnTo>
                  <a:pt x="35" y="138"/>
                </a:lnTo>
                <a:lnTo>
                  <a:pt x="26" y="165"/>
                </a:lnTo>
                <a:lnTo>
                  <a:pt x="17" y="190"/>
                </a:lnTo>
                <a:lnTo>
                  <a:pt x="8" y="220"/>
                </a:lnTo>
                <a:lnTo>
                  <a:pt x="3" y="250"/>
                </a:lnTo>
                <a:lnTo>
                  <a:pt x="0" y="275"/>
                </a:lnTo>
                <a:lnTo>
                  <a:pt x="0" y="302"/>
                </a:lnTo>
                <a:lnTo>
                  <a:pt x="1" y="330"/>
                </a:lnTo>
                <a:lnTo>
                  <a:pt x="2" y="356"/>
                </a:lnTo>
                <a:lnTo>
                  <a:pt x="3" y="383"/>
                </a:lnTo>
                <a:lnTo>
                  <a:pt x="3" y="410"/>
                </a:lnTo>
                <a:lnTo>
                  <a:pt x="7" y="435"/>
                </a:lnTo>
                <a:lnTo>
                  <a:pt x="15" y="466"/>
                </a:lnTo>
                <a:lnTo>
                  <a:pt x="29" y="495"/>
                </a:lnTo>
                <a:lnTo>
                  <a:pt x="41" y="521"/>
                </a:lnTo>
                <a:lnTo>
                  <a:pt x="56" y="546"/>
                </a:lnTo>
                <a:lnTo>
                  <a:pt x="72" y="562"/>
                </a:lnTo>
                <a:lnTo>
                  <a:pt x="87" y="581"/>
                </a:lnTo>
                <a:lnTo>
                  <a:pt x="100" y="600"/>
                </a:lnTo>
                <a:lnTo>
                  <a:pt x="124" y="622"/>
                </a:lnTo>
                <a:lnTo>
                  <a:pt x="147" y="603"/>
                </a:lnTo>
                <a:lnTo>
                  <a:pt x="170" y="577"/>
                </a:lnTo>
                <a:lnTo>
                  <a:pt x="187" y="549"/>
                </a:lnTo>
                <a:lnTo>
                  <a:pt x="202" y="523"/>
                </a:lnTo>
                <a:lnTo>
                  <a:pt x="214" y="499"/>
                </a:lnTo>
                <a:lnTo>
                  <a:pt x="226" y="475"/>
                </a:lnTo>
                <a:lnTo>
                  <a:pt x="233" y="454"/>
                </a:lnTo>
                <a:lnTo>
                  <a:pt x="243" y="427"/>
                </a:lnTo>
                <a:lnTo>
                  <a:pt x="247" y="399"/>
                </a:lnTo>
                <a:lnTo>
                  <a:pt x="247" y="365"/>
                </a:lnTo>
                <a:lnTo>
                  <a:pt x="250" y="336"/>
                </a:lnTo>
                <a:lnTo>
                  <a:pt x="252" y="305"/>
                </a:lnTo>
                <a:lnTo>
                  <a:pt x="252" y="279"/>
                </a:lnTo>
                <a:lnTo>
                  <a:pt x="247" y="252"/>
                </a:lnTo>
                <a:lnTo>
                  <a:pt x="245" y="228"/>
                </a:lnTo>
                <a:lnTo>
                  <a:pt x="238" y="202"/>
                </a:lnTo>
                <a:lnTo>
                  <a:pt x="231" y="173"/>
                </a:lnTo>
                <a:lnTo>
                  <a:pt x="215" y="144"/>
                </a:lnTo>
                <a:lnTo>
                  <a:pt x="207" y="117"/>
                </a:lnTo>
                <a:lnTo>
                  <a:pt x="195" y="94"/>
                </a:lnTo>
                <a:lnTo>
                  <a:pt x="178" y="65"/>
                </a:lnTo>
                <a:lnTo>
                  <a:pt x="159" y="43"/>
                </a:lnTo>
                <a:lnTo>
                  <a:pt x="142" y="22"/>
                </a:lnTo>
                <a:lnTo>
                  <a:pt x="115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4788024" y="2852738"/>
            <a:ext cx="2087439" cy="15128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50825" y="260350"/>
            <a:ext cx="7772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Aft>
                <a:spcPts val="0"/>
              </a:spcAft>
              <a:tabLst>
                <a:tab pos="911225" algn="l"/>
              </a:tabLst>
            </a:pPr>
            <a:r>
              <a:rPr lang="en-US" altLang="en-US" sz="3600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Arial"/>
              </a:rPr>
              <a:t>Intersection of two events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21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44985" y="1134393"/>
            <a:ext cx="7772400" cy="475230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For example, consider all possible tosses of two dice.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	S = {(1,1),(1,2),…,(6,6)}.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Let  A = tosses where first toss is 1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     = {(1,1),(1,2),(1,3),(1,4),(1,5),(1,6)}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and B = tosses where the second toss is 5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     = {(1,5),(2,5),(3,5),(4,5),(5,5),(6,5)}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intersection, A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 B =</a:t>
            </a:r>
            <a:r>
              <a:rPr lang="en-US" altLang="en-US" sz="2400" dirty="0">
                <a:latin typeface="Trebuchet MS" panose="020B0603020202020204" pitchFamily="34" charset="0"/>
              </a:rPr>
              <a:t> {(1,5)}.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i="1" dirty="0">
                <a:latin typeface="Trebuchet MS" panose="020B0603020202020204" pitchFamily="34" charset="0"/>
              </a:rPr>
              <a:t>joint probability </a:t>
            </a:r>
            <a:r>
              <a:rPr lang="en-US" altLang="en-US" sz="2400" dirty="0">
                <a:latin typeface="Trebuchet MS" panose="020B0603020202020204" pitchFamily="34" charset="0"/>
              </a:rPr>
              <a:t>of A and B is  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probability of the intersection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of A and B, i.e. P(A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 </a:t>
            </a:r>
            <a:r>
              <a:rPr lang="en-US" altLang="en-US" sz="2400" dirty="0">
                <a:latin typeface="Trebuchet MS" panose="020B0603020202020204" pitchFamily="34" charset="0"/>
              </a:rPr>
              <a:t>B) = 1/36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508104" y="3861048"/>
            <a:ext cx="3549650" cy="20256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5965304" y="4089648"/>
            <a:ext cx="1663700" cy="16065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>
                <a:latin typeface="Tahoma" charset="0"/>
              </a:rPr>
              <a:t>   A</a:t>
            </a:r>
          </a:p>
        </p:txBody>
      </p:sp>
      <p:sp>
        <p:nvSpPr>
          <p:cNvPr id="16" name="Oval 6"/>
          <p:cNvSpPr>
            <a:spLocks noChangeArrowheads="1"/>
          </p:cNvSpPr>
          <p:nvPr/>
        </p:nvSpPr>
        <p:spPr bwMode="auto">
          <a:xfrm>
            <a:off x="7260704" y="4089648"/>
            <a:ext cx="1644650" cy="160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>
                <a:latin typeface="Tahoma" charset="0"/>
              </a:rPr>
              <a:t>   B</a:t>
            </a:r>
          </a:p>
        </p:txBody>
      </p:sp>
      <p:sp>
        <p:nvSpPr>
          <p:cNvPr id="17" name="Freeform 7"/>
          <p:cNvSpPr>
            <a:spLocks/>
          </p:cNvSpPr>
          <p:nvPr/>
        </p:nvSpPr>
        <p:spPr bwMode="auto">
          <a:xfrm>
            <a:off x="7260704" y="4394448"/>
            <a:ext cx="401638" cy="989013"/>
          </a:xfrm>
          <a:custGeom>
            <a:avLst/>
            <a:gdLst>
              <a:gd name="T0" fmla="*/ 2147483647 w 253"/>
              <a:gd name="T1" fmla="*/ 0 h 623"/>
              <a:gd name="T2" fmla="*/ 2147483647 w 253"/>
              <a:gd name="T3" fmla="*/ 2147483647 h 623"/>
              <a:gd name="T4" fmla="*/ 2147483647 w 253"/>
              <a:gd name="T5" fmla="*/ 2147483647 h 623"/>
              <a:gd name="T6" fmla="*/ 2147483647 w 253"/>
              <a:gd name="T7" fmla="*/ 2147483647 h 623"/>
              <a:gd name="T8" fmla="*/ 2147483647 w 253"/>
              <a:gd name="T9" fmla="*/ 2147483647 h 623"/>
              <a:gd name="T10" fmla="*/ 2147483647 w 253"/>
              <a:gd name="T11" fmla="*/ 2147483647 h 623"/>
              <a:gd name="T12" fmla="*/ 2147483647 w 253"/>
              <a:gd name="T13" fmla="*/ 2147483647 h 623"/>
              <a:gd name="T14" fmla="*/ 2147483647 w 253"/>
              <a:gd name="T15" fmla="*/ 2147483647 h 623"/>
              <a:gd name="T16" fmla="*/ 2147483647 w 253"/>
              <a:gd name="T17" fmla="*/ 2147483647 h 623"/>
              <a:gd name="T18" fmla="*/ 2147483647 w 253"/>
              <a:gd name="T19" fmla="*/ 2147483647 h 623"/>
              <a:gd name="T20" fmla="*/ 2147483647 w 253"/>
              <a:gd name="T21" fmla="*/ 2147483647 h 623"/>
              <a:gd name="T22" fmla="*/ 0 w 253"/>
              <a:gd name="T23" fmla="*/ 2147483647 h 623"/>
              <a:gd name="T24" fmla="*/ 0 w 253"/>
              <a:gd name="T25" fmla="*/ 2147483647 h 623"/>
              <a:gd name="T26" fmla="*/ 2147483647 w 253"/>
              <a:gd name="T27" fmla="*/ 2147483647 h 623"/>
              <a:gd name="T28" fmla="*/ 2147483647 w 253"/>
              <a:gd name="T29" fmla="*/ 2147483647 h 623"/>
              <a:gd name="T30" fmla="*/ 2147483647 w 253"/>
              <a:gd name="T31" fmla="*/ 2147483647 h 623"/>
              <a:gd name="T32" fmla="*/ 2147483647 w 253"/>
              <a:gd name="T33" fmla="*/ 2147483647 h 623"/>
              <a:gd name="T34" fmla="*/ 2147483647 w 253"/>
              <a:gd name="T35" fmla="*/ 2147483647 h 623"/>
              <a:gd name="T36" fmla="*/ 2147483647 w 253"/>
              <a:gd name="T37" fmla="*/ 2147483647 h 623"/>
              <a:gd name="T38" fmla="*/ 2147483647 w 253"/>
              <a:gd name="T39" fmla="*/ 2147483647 h 623"/>
              <a:gd name="T40" fmla="*/ 2147483647 w 253"/>
              <a:gd name="T41" fmla="*/ 2147483647 h 623"/>
              <a:gd name="T42" fmla="*/ 2147483647 w 253"/>
              <a:gd name="T43" fmla="*/ 2147483647 h 623"/>
              <a:gd name="T44" fmla="*/ 2147483647 w 253"/>
              <a:gd name="T45" fmla="*/ 2147483647 h 623"/>
              <a:gd name="T46" fmla="*/ 2147483647 w 253"/>
              <a:gd name="T47" fmla="*/ 2147483647 h 623"/>
              <a:gd name="T48" fmla="*/ 2147483647 w 253"/>
              <a:gd name="T49" fmla="*/ 2147483647 h 623"/>
              <a:gd name="T50" fmla="*/ 2147483647 w 253"/>
              <a:gd name="T51" fmla="*/ 2147483647 h 623"/>
              <a:gd name="T52" fmla="*/ 2147483647 w 253"/>
              <a:gd name="T53" fmla="*/ 2147483647 h 623"/>
              <a:gd name="T54" fmla="*/ 2147483647 w 253"/>
              <a:gd name="T55" fmla="*/ 2147483647 h 623"/>
              <a:gd name="T56" fmla="*/ 2147483647 w 253"/>
              <a:gd name="T57" fmla="*/ 2147483647 h 623"/>
              <a:gd name="T58" fmla="*/ 2147483647 w 253"/>
              <a:gd name="T59" fmla="*/ 2147483647 h 623"/>
              <a:gd name="T60" fmla="*/ 2147483647 w 253"/>
              <a:gd name="T61" fmla="*/ 2147483647 h 623"/>
              <a:gd name="T62" fmla="*/ 2147483647 w 253"/>
              <a:gd name="T63" fmla="*/ 2147483647 h 623"/>
              <a:gd name="T64" fmla="*/ 2147483647 w 253"/>
              <a:gd name="T65" fmla="*/ 2147483647 h 623"/>
              <a:gd name="T66" fmla="*/ 2147483647 w 253"/>
              <a:gd name="T67" fmla="*/ 2147483647 h 623"/>
              <a:gd name="T68" fmla="*/ 2147483647 w 253"/>
              <a:gd name="T69" fmla="*/ 2147483647 h 623"/>
              <a:gd name="T70" fmla="*/ 2147483647 w 253"/>
              <a:gd name="T71" fmla="*/ 2147483647 h 623"/>
              <a:gd name="T72" fmla="*/ 2147483647 w 253"/>
              <a:gd name="T73" fmla="*/ 2147483647 h 623"/>
              <a:gd name="T74" fmla="*/ 2147483647 w 253"/>
              <a:gd name="T75" fmla="*/ 2147483647 h 623"/>
              <a:gd name="T76" fmla="*/ 2147483647 w 253"/>
              <a:gd name="T77" fmla="*/ 2147483647 h 623"/>
              <a:gd name="T78" fmla="*/ 2147483647 w 253"/>
              <a:gd name="T79" fmla="*/ 2147483647 h 623"/>
              <a:gd name="T80" fmla="*/ 2147483647 w 253"/>
              <a:gd name="T81" fmla="*/ 2147483647 h 623"/>
              <a:gd name="T82" fmla="*/ 2147483647 w 253"/>
              <a:gd name="T83" fmla="*/ 2147483647 h 623"/>
              <a:gd name="T84" fmla="*/ 2147483647 w 253"/>
              <a:gd name="T85" fmla="*/ 2147483647 h 623"/>
              <a:gd name="T86" fmla="*/ 2147483647 w 253"/>
              <a:gd name="T87" fmla="*/ 2147483647 h 623"/>
              <a:gd name="T88" fmla="*/ 2147483647 w 253"/>
              <a:gd name="T89" fmla="*/ 2147483647 h 623"/>
              <a:gd name="T90" fmla="*/ 2147483647 w 253"/>
              <a:gd name="T91" fmla="*/ 2147483647 h 623"/>
              <a:gd name="T92" fmla="*/ 2147483647 w 253"/>
              <a:gd name="T93" fmla="*/ 2147483647 h 623"/>
              <a:gd name="T94" fmla="*/ 2147483647 w 253"/>
              <a:gd name="T95" fmla="*/ 2147483647 h 623"/>
              <a:gd name="T96" fmla="*/ 2147483647 w 253"/>
              <a:gd name="T97" fmla="*/ 2147483647 h 623"/>
              <a:gd name="T98" fmla="*/ 2147483647 w 253"/>
              <a:gd name="T99" fmla="*/ 0 h 6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3"/>
              <a:gd name="T151" fmla="*/ 0 h 623"/>
              <a:gd name="T152" fmla="*/ 253 w 253"/>
              <a:gd name="T153" fmla="*/ 623 h 62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3" h="623">
                <a:moveTo>
                  <a:pt x="115" y="0"/>
                </a:moveTo>
                <a:lnTo>
                  <a:pt x="101" y="17"/>
                </a:lnTo>
                <a:lnTo>
                  <a:pt x="87" y="38"/>
                </a:lnTo>
                <a:lnTo>
                  <a:pt x="67" y="65"/>
                </a:lnTo>
                <a:lnTo>
                  <a:pt x="58" y="91"/>
                </a:lnTo>
                <a:lnTo>
                  <a:pt x="43" y="118"/>
                </a:lnTo>
                <a:lnTo>
                  <a:pt x="35" y="138"/>
                </a:lnTo>
                <a:lnTo>
                  <a:pt x="26" y="165"/>
                </a:lnTo>
                <a:lnTo>
                  <a:pt x="17" y="190"/>
                </a:lnTo>
                <a:lnTo>
                  <a:pt x="8" y="220"/>
                </a:lnTo>
                <a:lnTo>
                  <a:pt x="3" y="250"/>
                </a:lnTo>
                <a:lnTo>
                  <a:pt x="0" y="275"/>
                </a:lnTo>
                <a:lnTo>
                  <a:pt x="0" y="302"/>
                </a:lnTo>
                <a:lnTo>
                  <a:pt x="1" y="330"/>
                </a:lnTo>
                <a:lnTo>
                  <a:pt x="2" y="356"/>
                </a:lnTo>
                <a:lnTo>
                  <a:pt x="3" y="383"/>
                </a:lnTo>
                <a:lnTo>
                  <a:pt x="3" y="410"/>
                </a:lnTo>
                <a:lnTo>
                  <a:pt x="7" y="435"/>
                </a:lnTo>
                <a:lnTo>
                  <a:pt x="15" y="466"/>
                </a:lnTo>
                <a:lnTo>
                  <a:pt x="29" y="495"/>
                </a:lnTo>
                <a:lnTo>
                  <a:pt x="41" y="521"/>
                </a:lnTo>
                <a:lnTo>
                  <a:pt x="56" y="546"/>
                </a:lnTo>
                <a:lnTo>
                  <a:pt x="72" y="562"/>
                </a:lnTo>
                <a:lnTo>
                  <a:pt x="87" y="581"/>
                </a:lnTo>
                <a:lnTo>
                  <a:pt x="100" y="600"/>
                </a:lnTo>
                <a:lnTo>
                  <a:pt x="124" y="622"/>
                </a:lnTo>
                <a:lnTo>
                  <a:pt x="147" y="603"/>
                </a:lnTo>
                <a:lnTo>
                  <a:pt x="170" y="577"/>
                </a:lnTo>
                <a:lnTo>
                  <a:pt x="187" y="549"/>
                </a:lnTo>
                <a:lnTo>
                  <a:pt x="202" y="523"/>
                </a:lnTo>
                <a:lnTo>
                  <a:pt x="214" y="499"/>
                </a:lnTo>
                <a:lnTo>
                  <a:pt x="226" y="475"/>
                </a:lnTo>
                <a:lnTo>
                  <a:pt x="233" y="454"/>
                </a:lnTo>
                <a:lnTo>
                  <a:pt x="243" y="427"/>
                </a:lnTo>
                <a:lnTo>
                  <a:pt x="247" y="399"/>
                </a:lnTo>
                <a:lnTo>
                  <a:pt x="247" y="365"/>
                </a:lnTo>
                <a:lnTo>
                  <a:pt x="250" y="336"/>
                </a:lnTo>
                <a:lnTo>
                  <a:pt x="252" y="305"/>
                </a:lnTo>
                <a:lnTo>
                  <a:pt x="252" y="279"/>
                </a:lnTo>
                <a:lnTo>
                  <a:pt x="247" y="252"/>
                </a:lnTo>
                <a:lnTo>
                  <a:pt x="245" y="228"/>
                </a:lnTo>
                <a:lnTo>
                  <a:pt x="238" y="202"/>
                </a:lnTo>
                <a:lnTo>
                  <a:pt x="231" y="173"/>
                </a:lnTo>
                <a:lnTo>
                  <a:pt x="215" y="144"/>
                </a:lnTo>
                <a:lnTo>
                  <a:pt x="207" y="117"/>
                </a:lnTo>
                <a:lnTo>
                  <a:pt x="195" y="94"/>
                </a:lnTo>
                <a:lnTo>
                  <a:pt x="178" y="65"/>
                </a:lnTo>
                <a:lnTo>
                  <a:pt x="159" y="43"/>
                </a:lnTo>
                <a:lnTo>
                  <a:pt x="142" y="22"/>
                </a:lnTo>
                <a:lnTo>
                  <a:pt x="115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4377513" y="4568576"/>
            <a:ext cx="3170256" cy="23971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50825" y="260350"/>
            <a:ext cx="77724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defTabSz="457200" eaLnBrk="1" fontAlgn="auto" hangingPunct="1">
              <a:spcAft>
                <a:spcPts val="0"/>
              </a:spcAft>
              <a:tabLst>
                <a:tab pos="911225" algn="l"/>
              </a:tabLst>
            </a:pPr>
            <a:r>
              <a:rPr lang="en-US" altLang="en-US" sz="3600" baseline="0" dirty="0">
                <a:solidFill>
                  <a:srgbClr val="EA0088"/>
                </a:solidFill>
                <a:latin typeface="Trebuchet MS" panose="020B0603020202020204" pitchFamily="34" charset="0"/>
                <a:ea typeface="+mj-ea"/>
                <a:cs typeface="Arial"/>
              </a:rPr>
              <a:t>Intersection of two events…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22</a:t>
            </a:fld>
            <a:endParaRPr lang="en-AU" alt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8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52513"/>
            <a:ext cx="7848636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union of two events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A and B, is the event containing all outcomes that are in A or B or both: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Union of A and B is denoted: </a:t>
            </a:r>
            <a:r>
              <a:rPr lang="en-US" altLang="en-US" sz="2400" b="1" dirty="0">
                <a:solidFill>
                  <a:schemeClr val="tx2"/>
                </a:solidFill>
                <a:latin typeface="Trebuchet MS" panose="020B0603020202020204" pitchFamily="34" charset="0"/>
              </a:rPr>
              <a:t>A 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  <a:sym typeface="Symbol"/>
              </a:rPr>
              <a:t></a:t>
            </a:r>
            <a:r>
              <a:rPr lang="en-US" altLang="en-US" sz="2400" b="1" dirty="0">
                <a:solidFill>
                  <a:schemeClr val="tx2"/>
                </a:solidFill>
                <a:latin typeface="Trebuchet MS" panose="020B0603020202020204" pitchFamily="34" charset="0"/>
              </a:rPr>
              <a:t> B</a:t>
            </a:r>
            <a:endParaRPr lang="en-US" altLang="en-US" sz="2400" dirty="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310382" y="3140968"/>
            <a:ext cx="3549650" cy="202565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1767582" y="3369568"/>
            <a:ext cx="1663700" cy="160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dirty="0">
                <a:latin typeface="Tahoma" charset="0"/>
              </a:rPr>
              <a:t>   A</a:t>
            </a:r>
          </a:p>
        </p:txBody>
      </p:sp>
      <p:sp>
        <p:nvSpPr>
          <p:cNvPr id="46086" name="Oval 6"/>
          <p:cNvSpPr>
            <a:spLocks noChangeArrowheads="1"/>
          </p:cNvSpPr>
          <p:nvPr/>
        </p:nvSpPr>
        <p:spPr bwMode="auto">
          <a:xfrm>
            <a:off x="3062982" y="3369568"/>
            <a:ext cx="1644650" cy="16065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>
                <a:latin typeface="Tahoma" charset="0"/>
              </a:rPr>
              <a:t>   B</a:t>
            </a:r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3062982" y="3674368"/>
            <a:ext cx="401638" cy="989013"/>
          </a:xfrm>
          <a:custGeom>
            <a:avLst/>
            <a:gdLst>
              <a:gd name="T0" fmla="*/ 2147483647 w 253"/>
              <a:gd name="T1" fmla="*/ 0 h 623"/>
              <a:gd name="T2" fmla="*/ 2147483647 w 253"/>
              <a:gd name="T3" fmla="*/ 2147483647 h 623"/>
              <a:gd name="T4" fmla="*/ 2147483647 w 253"/>
              <a:gd name="T5" fmla="*/ 2147483647 h 623"/>
              <a:gd name="T6" fmla="*/ 2147483647 w 253"/>
              <a:gd name="T7" fmla="*/ 2147483647 h 623"/>
              <a:gd name="T8" fmla="*/ 2147483647 w 253"/>
              <a:gd name="T9" fmla="*/ 2147483647 h 623"/>
              <a:gd name="T10" fmla="*/ 2147483647 w 253"/>
              <a:gd name="T11" fmla="*/ 2147483647 h 623"/>
              <a:gd name="T12" fmla="*/ 2147483647 w 253"/>
              <a:gd name="T13" fmla="*/ 2147483647 h 623"/>
              <a:gd name="T14" fmla="*/ 2147483647 w 253"/>
              <a:gd name="T15" fmla="*/ 2147483647 h 623"/>
              <a:gd name="T16" fmla="*/ 2147483647 w 253"/>
              <a:gd name="T17" fmla="*/ 2147483647 h 623"/>
              <a:gd name="T18" fmla="*/ 2147483647 w 253"/>
              <a:gd name="T19" fmla="*/ 2147483647 h 623"/>
              <a:gd name="T20" fmla="*/ 2147483647 w 253"/>
              <a:gd name="T21" fmla="*/ 2147483647 h 623"/>
              <a:gd name="T22" fmla="*/ 0 w 253"/>
              <a:gd name="T23" fmla="*/ 2147483647 h 623"/>
              <a:gd name="T24" fmla="*/ 0 w 253"/>
              <a:gd name="T25" fmla="*/ 2147483647 h 623"/>
              <a:gd name="T26" fmla="*/ 2147483647 w 253"/>
              <a:gd name="T27" fmla="*/ 2147483647 h 623"/>
              <a:gd name="T28" fmla="*/ 2147483647 w 253"/>
              <a:gd name="T29" fmla="*/ 2147483647 h 623"/>
              <a:gd name="T30" fmla="*/ 2147483647 w 253"/>
              <a:gd name="T31" fmla="*/ 2147483647 h 623"/>
              <a:gd name="T32" fmla="*/ 2147483647 w 253"/>
              <a:gd name="T33" fmla="*/ 2147483647 h 623"/>
              <a:gd name="T34" fmla="*/ 2147483647 w 253"/>
              <a:gd name="T35" fmla="*/ 2147483647 h 623"/>
              <a:gd name="T36" fmla="*/ 2147483647 w 253"/>
              <a:gd name="T37" fmla="*/ 2147483647 h 623"/>
              <a:gd name="T38" fmla="*/ 2147483647 w 253"/>
              <a:gd name="T39" fmla="*/ 2147483647 h 623"/>
              <a:gd name="T40" fmla="*/ 2147483647 w 253"/>
              <a:gd name="T41" fmla="*/ 2147483647 h 623"/>
              <a:gd name="T42" fmla="*/ 2147483647 w 253"/>
              <a:gd name="T43" fmla="*/ 2147483647 h 623"/>
              <a:gd name="T44" fmla="*/ 2147483647 w 253"/>
              <a:gd name="T45" fmla="*/ 2147483647 h 623"/>
              <a:gd name="T46" fmla="*/ 2147483647 w 253"/>
              <a:gd name="T47" fmla="*/ 2147483647 h 623"/>
              <a:gd name="T48" fmla="*/ 2147483647 w 253"/>
              <a:gd name="T49" fmla="*/ 2147483647 h 623"/>
              <a:gd name="T50" fmla="*/ 2147483647 w 253"/>
              <a:gd name="T51" fmla="*/ 2147483647 h 623"/>
              <a:gd name="T52" fmla="*/ 2147483647 w 253"/>
              <a:gd name="T53" fmla="*/ 2147483647 h 623"/>
              <a:gd name="T54" fmla="*/ 2147483647 w 253"/>
              <a:gd name="T55" fmla="*/ 2147483647 h 623"/>
              <a:gd name="T56" fmla="*/ 2147483647 w 253"/>
              <a:gd name="T57" fmla="*/ 2147483647 h 623"/>
              <a:gd name="T58" fmla="*/ 2147483647 w 253"/>
              <a:gd name="T59" fmla="*/ 2147483647 h 623"/>
              <a:gd name="T60" fmla="*/ 2147483647 w 253"/>
              <a:gd name="T61" fmla="*/ 2147483647 h 623"/>
              <a:gd name="T62" fmla="*/ 2147483647 w 253"/>
              <a:gd name="T63" fmla="*/ 2147483647 h 623"/>
              <a:gd name="T64" fmla="*/ 2147483647 w 253"/>
              <a:gd name="T65" fmla="*/ 2147483647 h 623"/>
              <a:gd name="T66" fmla="*/ 2147483647 w 253"/>
              <a:gd name="T67" fmla="*/ 2147483647 h 623"/>
              <a:gd name="T68" fmla="*/ 2147483647 w 253"/>
              <a:gd name="T69" fmla="*/ 2147483647 h 623"/>
              <a:gd name="T70" fmla="*/ 2147483647 w 253"/>
              <a:gd name="T71" fmla="*/ 2147483647 h 623"/>
              <a:gd name="T72" fmla="*/ 2147483647 w 253"/>
              <a:gd name="T73" fmla="*/ 2147483647 h 623"/>
              <a:gd name="T74" fmla="*/ 2147483647 w 253"/>
              <a:gd name="T75" fmla="*/ 2147483647 h 623"/>
              <a:gd name="T76" fmla="*/ 2147483647 w 253"/>
              <a:gd name="T77" fmla="*/ 2147483647 h 623"/>
              <a:gd name="T78" fmla="*/ 2147483647 w 253"/>
              <a:gd name="T79" fmla="*/ 2147483647 h 623"/>
              <a:gd name="T80" fmla="*/ 2147483647 w 253"/>
              <a:gd name="T81" fmla="*/ 2147483647 h 623"/>
              <a:gd name="T82" fmla="*/ 2147483647 w 253"/>
              <a:gd name="T83" fmla="*/ 2147483647 h 623"/>
              <a:gd name="T84" fmla="*/ 2147483647 w 253"/>
              <a:gd name="T85" fmla="*/ 2147483647 h 623"/>
              <a:gd name="T86" fmla="*/ 2147483647 w 253"/>
              <a:gd name="T87" fmla="*/ 2147483647 h 623"/>
              <a:gd name="T88" fmla="*/ 2147483647 w 253"/>
              <a:gd name="T89" fmla="*/ 2147483647 h 623"/>
              <a:gd name="T90" fmla="*/ 2147483647 w 253"/>
              <a:gd name="T91" fmla="*/ 2147483647 h 623"/>
              <a:gd name="T92" fmla="*/ 2147483647 w 253"/>
              <a:gd name="T93" fmla="*/ 2147483647 h 623"/>
              <a:gd name="T94" fmla="*/ 2147483647 w 253"/>
              <a:gd name="T95" fmla="*/ 2147483647 h 623"/>
              <a:gd name="T96" fmla="*/ 2147483647 w 253"/>
              <a:gd name="T97" fmla="*/ 2147483647 h 623"/>
              <a:gd name="T98" fmla="*/ 2147483647 w 253"/>
              <a:gd name="T99" fmla="*/ 0 h 62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3"/>
              <a:gd name="T151" fmla="*/ 0 h 623"/>
              <a:gd name="T152" fmla="*/ 253 w 253"/>
              <a:gd name="T153" fmla="*/ 623 h 623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3" h="623">
                <a:moveTo>
                  <a:pt x="115" y="0"/>
                </a:moveTo>
                <a:lnTo>
                  <a:pt x="101" y="17"/>
                </a:lnTo>
                <a:lnTo>
                  <a:pt x="87" y="38"/>
                </a:lnTo>
                <a:lnTo>
                  <a:pt x="67" y="65"/>
                </a:lnTo>
                <a:lnTo>
                  <a:pt x="58" y="91"/>
                </a:lnTo>
                <a:lnTo>
                  <a:pt x="43" y="118"/>
                </a:lnTo>
                <a:lnTo>
                  <a:pt x="35" y="138"/>
                </a:lnTo>
                <a:lnTo>
                  <a:pt x="26" y="165"/>
                </a:lnTo>
                <a:lnTo>
                  <a:pt x="17" y="190"/>
                </a:lnTo>
                <a:lnTo>
                  <a:pt x="8" y="220"/>
                </a:lnTo>
                <a:lnTo>
                  <a:pt x="3" y="250"/>
                </a:lnTo>
                <a:lnTo>
                  <a:pt x="0" y="275"/>
                </a:lnTo>
                <a:lnTo>
                  <a:pt x="0" y="302"/>
                </a:lnTo>
                <a:lnTo>
                  <a:pt x="1" y="330"/>
                </a:lnTo>
                <a:lnTo>
                  <a:pt x="2" y="356"/>
                </a:lnTo>
                <a:lnTo>
                  <a:pt x="3" y="383"/>
                </a:lnTo>
                <a:lnTo>
                  <a:pt x="3" y="410"/>
                </a:lnTo>
                <a:lnTo>
                  <a:pt x="7" y="435"/>
                </a:lnTo>
                <a:lnTo>
                  <a:pt x="15" y="466"/>
                </a:lnTo>
                <a:lnTo>
                  <a:pt x="29" y="495"/>
                </a:lnTo>
                <a:lnTo>
                  <a:pt x="41" y="521"/>
                </a:lnTo>
                <a:lnTo>
                  <a:pt x="56" y="546"/>
                </a:lnTo>
                <a:lnTo>
                  <a:pt x="72" y="562"/>
                </a:lnTo>
                <a:lnTo>
                  <a:pt x="87" y="581"/>
                </a:lnTo>
                <a:lnTo>
                  <a:pt x="100" y="600"/>
                </a:lnTo>
                <a:lnTo>
                  <a:pt x="124" y="622"/>
                </a:lnTo>
                <a:lnTo>
                  <a:pt x="147" y="603"/>
                </a:lnTo>
                <a:lnTo>
                  <a:pt x="170" y="577"/>
                </a:lnTo>
                <a:lnTo>
                  <a:pt x="187" y="549"/>
                </a:lnTo>
                <a:lnTo>
                  <a:pt x="202" y="523"/>
                </a:lnTo>
                <a:lnTo>
                  <a:pt x="214" y="499"/>
                </a:lnTo>
                <a:lnTo>
                  <a:pt x="226" y="475"/>
                </a:lnTo>
                <a:lnTo>
                  <a:pt x="233" y="454"/>
                </a:lnTo>
                <a:lnTo>
                  <a:pt x="243" y="427"/>
                </a:lnTo>
                <a:lnTo>
                  <a:pt x="247" y="399"/>
                </a:lnTo>
                <a:lnTo>
                  <a:pt x="247" y="365"/>
                </a:lnTo>
                <a:lnTo>
                  <a:pt x="250" y="336"/>
                </a:lnTo>
                <a:lnTo>
                  <a:pt x="252" y="305"/>
                </a:lnTo>
                <a:lnTo>
                  <a:pt x="252" y="279"/>
                </a:lnTo>
                <a:lnTo>
                  <a:pt x="247" y="252"/>
                </a:lnTo>
                <a:lnTo>
                  <a:pt x="245" y="228"/>
                </a:lnTo>
                <a:lnTo>
                  <a:pt x="238" y="202"/>
                </a:lnTo>
                <a:lnTo>
                  <a:pt x="231" y="173"/>
                </a:lnTo>
                <a:lnTo>
                  <a:pt x="215" y="144"/>
                </a:lnTo>
                <a:lnTo>
                  <a:pt x="207" y="117"/>
                </a:lnTo>
                <a:lnTo>
                  <a:pt x="195" y="94"/>
                </a:lnTo>
                <a:lnTo>
                  <a:pt x="178" y="65"/>
                </a:lnTo>
                <a:lnTo>
                  <a:pt x="159" y="43"/>
                </a:lnTo>
                <a:lnTo>
                  <a:pt x="142" y="22"/>
                </a:lnTo>
                <a:lnTo>
                  <a:pt x="115" y="0"/>
                </a:ln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59055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Union of two events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23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59055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Union of two events…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69841"/>
            <a:ext cx="8496944" cy="397167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For example, consider all possible tosses of two dice. 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	S = {(1,1),(1,2), …,(6,6)}. 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Let  A = tosses where first toss is 1 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     = {(1,1),(1,2),(1,3),(1,4),(1,5),(1,6)}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and B = tosses where the second toss is 5 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     = {(1,5),(2,5),(3,5),(4,5),(5,5),(6,5)}</a:t>
            </a:r>
          </a:p>
          <a:p>
            <a:pPr marL="0" indent="0">
              <a:buNone/>
              <a:tabLst>
                <a:tab pos="2873375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	Union of A and B, A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 </a:t>
            </a:r>
            <a:r>
              <a:rPr lang="en-US" altLang="en-US" sz="2400" dirty="0">
                <a:latin typeface="Trebuchet MS" panose="020B0603020202020204" pitchFamily="34" charset="0"/>
              </a:rPr>
              <a:t>B is </a:t>
            </a:r>
          </a:p>
          <a:p>
            <a:pPr marL="0" indent="0">
              <a:buNone/>
              <a:tabLst>
                <a:tab pos="2873375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	 A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 </a:t>
            </a:r>
            <a:r>
              <a:rPr lang="en-US" altLang="en-US" sz="2400" dirty="0">
                <a:latin typeface="Trebuchet MS" panose="020B0603020202020204" pitchFamily="34" charset="0"/>
              </a:rPr>
              <a:t>B = {(1,1),(1,2),(1,3),(1,4),(1,5),			    (1,6),(2,5),(3,5),(4,5),(5,5),(6,5)} (6,5)}</a:t>
            </a:r>
          </a:p>
          <a:p>
            <a:pPr marL="0" indent="0" eaLnBrk="1" hangingPunct="1">
              <a:buFontTx/>
              <a:buNone/>
              <a:tabLst>
                <a:tab pos="2873375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9512" y="4149725"/>
            <a:ext cx="2880246" cy="158115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1445303" y="4362527"/>
            <a:ext cx="1334497" cy="12540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4800" dirty="0">
                <a:latin typeface="Tahoma" charset="0"/>
              </a:rPr>
              <a:t>   B</a:t>
            </a:r>
          </a:p>
        </p:txBody>
      </p:sp>
      <p:grpSp>
        <p:nvGrpSpPr>
          <p:cNvPr id="47110" name="Group 8"/>
          <p:cNvGrpSpPr>
            <a:grpSpLocks/>
          </p:cNvGrpSpPr>
          <p:nvPr/>
        </p:nvGrpSpPr>
        <p:grpSpPr bwMode="auto">
          <a:xfrm>
            <a:off x="368361" y="4365625"/>
            <a:ext cx="1377005" cy="1254016"/>
            <a:chOff x="1600200" y="4648200"/>
            <a:chExt cx="1697038" cy="1606550"/>
          </a:xfrm>
        </p:grpSpPr>
        <p:sp>
          <p:nvSpPr>
            <p:cNvPr id="47113" name="Oval 5"/>
            <p:cNvSpPr>
              <a:spLocks noChangeArrowheads="1"/>
            </p:cNvSpPr>
            <p:nvPr/>
          </p:nvSpPr>
          <p:spPr bwMode="auto">
            <a:xfrm>
              <a:off x="1600200" y="4648200"/>
              <a:ext cx="1663700" cy="16065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sz="4800" dirty="0">
                  <a:latin typeface="Tahoma" charset="0"/>
                </a:rPr>
                <a:t>   A</a:t>
              </a:r>
            </a:p>
          </p:txBody>
        </p:sp>
        <p:sp>
          <p:nvSpPr>
            <p:cNvPr id="47114" name="Freeform 7"/>
            <p:cNvSpPr>
              <a:spLocks/>
            </p:cNvSpPr>
            <p:nvPr/>
          </p:nvSpPr>
          <p:spPr bwMode="auto">
            <a:xfrm>
              <a:off x="2895600" y="4953000"/>
              <a:ext cx="401638" cy="989013"/>
            </a:xfrm>
            <a:custGeom>
              <a:avLst/>
              <a:gdLst>
                <a:gd name="T0" fmla="*/ 2147483647 w 253"/>
                <a:gd name="T1" fmla="*/ 0 h 623"/>
                <a:gd name="T2" fmla="*/ 2147483647 w 253"/>
                <a:gd name="T3" fmla="*/ 2147483647 h 623"/>
                <a:gd name="T4" fmla="*/ 2147483647 w 253"/>
                <a:gd name="T5" fmla="*/ 2147483647 h 623"/>
                <a:gd name="T6" fmla="*/ 2147483647 w 253"/>
                <a:gd name="T7" fmla="*/ 2147483647 h 623"/>
                <a:gd name="T8" fmla="*/ 2147483647 w 253"/>
                <a:gd name="T9" fmla="*/ 2147483647 h 623"/>
                <a:gd name="T10" fmla="*/ 2147483647 w 253"/>
                <a:gd name="T11" fmla="*/ 2147483647 h 623"/>
                <a:gd name="T12" fmla="*/ 2147483647 w 253"/>
                <a:gd name="T13" fmla="*/ 2147483647 h 623"/>
                <a:gd name="T14" fmla="*/ 2147483647 w 253"/>
                <a:gd name="T15" fmla="*/ 2147483647 h 623"/>
                <a:gd name="T16" fmla="*/ 2147483647 w 253"/>
                <a:gd name="T17" fmla="*/ 2147483647 h 623"/>
                <a:gd name="T18" fmla="*/ 2147483647 w 253"/>
                <a:gd name="T19" fmla="*/ 2147483647 h 623"/>
                <a:gd name="T20" fmla="*/ 2147483647 w 253"/>
                <a:gd name="T21" fmla="*/ 2147483647 h 623"/>
                <a:gd name="T22" fmla="*/ 0 w 253"/>
                <a:gd name="T23" fmla="*/ 2147483647 h 623"/>
                <a:gd name="T24" fmla="*/ 0 w 253"/>
                <a:gd name="T25" fmla="*/ 2147483647 h 623"/>
                <a:gd name="T26" fmla="*/ 2147483647 w 253"/>
                <a:gd name="T27" fmla="*/ 2147483647 h 623"/>
                <a:gd name="T28" fmla="*/ 2147483647 w 253"/>
                <a:gd name="T29" fmla="*/ 2147483647 h 623"/>
                <a:gd name="T30" fmla="*/ 2147483647 w 253"/>
                <a:gd name="T31" fmla="*/ 2147483647 h 623"/>
                <a:gd name="T32" fmla="*/ 2147483647 w 253"/>
                <a:gd name="T33" fmla="*/ 2147483647 h 623"/>
                <a:gd name="T34" fmla="*/ 2147483647 w 253"/>
                <a:gd name="T35" fmla="*/ 2147483647 h 623"/>
                <a:gd name="T36" fmla="*/ 2147483647 w 253"/>
                <a:gd name="T37" fmla="*/ 2147483647 h 623"/>
                <a:gd name="T38" fmla="*/ 2147483647 w 253"/>
                <a:gd name="T39" fmla="*/ 2147483647 h 623"/>
                <a:gd name="T40" fmla="*/ 2147483647 w 253"/>
                <a:gd name="T41" fmla="*/ 2147483647 h 623"/>
                <a:gd name="T42" fmla="*/ 2147483647 w 253"/>
                <a:gd name="T43" fmla="*/ 2147483647 h 623"/>
                <a:gd name="T44" fmla="*/ 2147483647 w 253"/>
                <a:gd name="T45" fmla="*/ 2147483647 h 623"/>
                <a:gd name="T46" fmla="*/ 2147483647 w 253"/>
                <a:gd name="T47" fmla="*/ 2147483647 h 623"/>
                <a:gd name="T48" fmla="*/ 2147483647 w 253"/>
                <a:gd name="T49" fmla="*/ 2147483647 h 623"/>
                <a:gd name="T50" fmla="*/ 2147483647 w 253"/>
                <a:gd name="T51" fmla="*/ 2147483647 h 623"/>
                <a:gd name="T52" fmla="*/ 2147483647 w 253"/>
                <a:gd name="T53" fmla="*/ 2147483647 h 623"/>
                <a:gd name="T54" fmla="*/ 2147483647 w 253"/>
                <a:gd name="T55" fmla="*/ 2147483647 h 623"/>
                <a:gd name="T56" fmla="*/ 2147483647 w 253"/>
                <a:gd name="T57" fmla="*/ 2147483647 h 623"/>
                <a:gd name="T58" fmla="*/ 2147483647 w 253"/>
                <a:gd name="T59" fmla="*/ 2147483647 h 623"/>
                <a:gd name="T60" fmla="*/ 2147483647 w 253"/>
                <a:gd name="T61" fmla="*/ 2147483647 h 623"/>
                <a:gd name="T62" fmla="*/ 2147483647 w 253"/>
                <a:gd name="T63" fmla="*/ 2147483647 h 623"/>
                <a:gd name="T64" fmla="*/ 2147483647 w 253"/>
                <a:gd name="T65" fmla="*/ 2147483647 h 623"/>
                <a:gd name="T66" fmla="*/ 2147483647 w 253"/>
                <a:gd name="T67" fmla="*/ 2147483647 h 623"/>
                <a:gd name="T68" fmla="*/ 2147483647 w 253"/>
                <a:gd name="T69" fmla="*/ 2147483647 h 623"/>
                <a:gd name="T70" fmla="*/ 2147483647 w 253"/>
                <a:gd name="T71" fmla="*/ 2147483647 h 623"/>
                <a:gd name="T72" fmla="*/ 2147483647 w 253"/>
                <a:gd name="T73" fmla="*/ 2147483647 h 623"/>
                <a:gd name="T74" fmla="*/ 2147483647 w 253"/>
                <a:gd name="T75" fmla="*/ 2147483647 h 623"/>
                <a:gd name="T76" fmla="*/ 2147483647 w 253"/>
                <a:gd name="T77" fmla="*/ 2147483647 h 623"/>
                <a:gd name="T78" fmla="*/ 2147483647 w 253"/>
                <a:gd name="T79" fmla="*/ 2147483647 h 623"/>
                <a:gd name="T80" fmla="*/ 2147483647 w 253"/>
                <a:gd name="T81" fmla="*/ 2147483647 h 623"/>
                <a:gd name="T82" fmla="*/ 2147483647 w 253"/>
                <a:gd name="T83" fmla="*/ 2147483647 h 623"/>
                <a:gd name="T84" fmla="*/ 2147483647 w 253"/>
                <a:gd name="T85" fmla="*/ 2147483647 h 623"/>
                <a:gd name="T86" fmla="*/ 2147483647 w 253"/>
                <a:gd name="T87" fmla="*/ 2147483647 h 623"/>
                <a:gd name="T88" fmla="*/ 2147483647 w 253"/>
                <a:gd name="T89" fmla="*/ 2147483647 h 623"/>
                <a:gd name="T90" fmla="*/ 2147483647 w 253"/>
                <a:gd name="T91" fmla="*/ 2147483647 h 623"/>
                <a:gd name="T92" fmla="*/ 2147483647 w 253"/>
                <a:gd name="T93" fmla="*/ 2147483647 h 623"/>
                <a:gd name="T94" fmla="*/ 2147483647 w 253"/>
                <a:gd name="T95" fmla="*/ 2147483647 h 623"/>
                <a:gd name="T96" fmla="*/ 2147483647 w 253"/>
                <a:gd name="T97" fmla="*/ 2147483647 h 623"/>
                <a:gd name="T98" fmla="*/ 2147483647 w 253"/>
                <a:gd name="T99" fmla="*/ 0 h 6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3"/>
                <a:gd name="T151" fmla="*/ 0 h 623"/>
                <a:gd name="T152" fmla="*/ 253 w 253"/>
                <a:gd name="T153" fmla="*/ 623 h 62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3" h="623">
                  <a:moveTo>
                    <a:pt x="115" y="0"/>
                  </a:moveTo>
                  <a:lnTo>
                    <a:pt x="101" y="17"/>
                  </a:lnTo>
                  <a:lnTo>
                    <a:pt x="87" y="38"/>
                  </a:lnTo>
                  <a:lnTo>
                    <a:pt x="67" y="65"/>
                  </a:lnTo>
                  <a:lnTo>
                    <a:pt x="58" y="91"/>
                  </a:lnTo>
                  <a:lnTo>
                    <a:pt x="43" y="118"/>
                  </a:lnTo>
                  <a:lnTo>
                    <a:pt x="35" y="138"/>
                  </a:lnTo>
                  <a:lnTo>
                    <a:pt x="26" y="165"/>
                  </a:lnTo>
                  <a:lnTo>
                    <a:pt x="17" y="190"/>
                  </a:lnTo>
                  <a:lnTo>
                    <a:pt x="8" y="220"/>
                  </a:lnTo>
                  <a:lnTo>
                    <a:pt x="3" y="250"/>
                  </a:lnTo>
                  <a:lnTo>
                    <a:pt x="0" y="275"/>
                  </a:lnTo>
                  <a:lnTo>
                    <a:pt x="0" y="302"/>
                  </a:lnTo>
                  <a:lnTo>
                    <a:pt x="1" y="330"/>
                  </a:lnTo>
                  <a:lnTo>
                    <a:pt x="2" y="356"/>
                  </a:lnTo>
                  <a:lnTo>
                    <a:pt x="3" y="383"/>
                  </a:lnTo>
                  <a:lnTo>
                    <a:pt x="3" y="410"/>
                  </a:lnTo>
                  <a:lnTo>
                    <a:pt x="7" y="435"/>
                  </a:lnTo>
                  <a:lnTo>
                    <a:pt x="15" y="466"/>
                  </a:lnTo>
                  <a:lnTo>
                    <a:pt x="29" y="495"/>
                  </a:lnTo>
                  <a:lnTo>
                    <a:pt x="41" y="521"/>
                  </a:lnTo>
                  <a:lnTo>
                    <a:pt x="56" y="546"/>
                  </a:lnTo>
                  <a:lnTo>
                    <a:pt x="72" y="562"/>
                  </a:lnTo>
                  <a:lnTo>
                    <a:pt x="87" y="581"/>
                  </a:lnTo>
                  <a:lnTo>
                    <a:pt x="100" y="600"/>
                  </a:lnTo>
                  <a:lnTo>
                    <a:pt x="124" y="622"/>
                  </a:lnTo>
                  <a:lnTo>
                    <a:pt x="147" y="603"/>
                  </a:lnTo>
                  <a:lnTo>
                    <a:pt x="170" y="577"/>
                  </a:lnTo>
                  <a:lnTo>
                    <a:pt x="187" y="549"/>
                  </a:lnTo>
                  <a:lnTo>
                    <a:pt x="202" y="523"/>
                  </a:lnTo>
                  <a:lnTo>
                    <a:pt x="214" y="499"/>
                  </a:lnTo>
                  <a:lnTo>
                    <a:pt x="226" y="475"/>
                  </a:lnTo>
                  <a:lnTo>
                    <a:pt x="233" y="454"/>
                  </a:lnTo>
                  <a:lnTo>
                    <a:pt x="243" y="427"/>
                  </a:lnTo>
                  <a:lnTo>
                    <a:pt x="247" y="399"/>
                  </a:lnTo>
                  <a:lnTo>
                    <a:pt x="247" y="365"/>
                  </a:lnTo>
                  <a:lnTo>
                    <a:pt x="250" y="336"/>
                  </a:lnTo>
                  <a:lnTo>
                    <a:pt x="252" y="305"/>
                  </a:lnTo>
                  <a:lnTo>
                    <a:pt x="252" y="279"/>
                  </a:lnTo>
                  <a:lnTo>
                    <a:pt x="247" y="252"/>
                  </a:lnTo>
                  <a:lnTo>
                    <a:pt x="245" y="228"/>
                  </a:lnTo>
                  <a:lnTo>
                    <a:pt x="238" y="202"/>
                  </a:lnTo>
                  <a:lnTo>
                    <a:pt x="231" y="173"/>
                  </a:lnTo>
                  <a:lnTo>
                    <a:pt x="215" y="144"/>
                  </a:lnTo>
                  <a:lnTo>
                    <a:pt x="207" y="117"/>
                  </a:lnTo>
                  <a:lnTo>
                    <a:pt x="195" y="94"/>
                  </a:lnTo>
                  <a:lnTo>
                    <a:pt x="178" y="65"/>
                  </a:lnTo>
                  <a:lnTo>
                    <a:pt x="159" y="43"/>
                  </a:lnTo>
                  <a:lnTo>
                    <a:pt x="142" y="22"/>
                  </a:lnTo>
                  <a:lnTo>
                    <a:pt x="115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47111" name="Rectangle 3"/>
          <p:cNvSpPr txBox="1">
            <a:spLocks noChangeArrowheads="1"/>
          </p:cNvSpPr>
          <p:nvPr/>
        </p:nvSpPr>
        <p:spPr bwMode="auto">
          <a:xfrm>
            <a:off x="3275856" y="5014366"/>
            <a:ext cx="4392612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baseline="0" dirty="0">
                <a:latin typeface="Verdana" charset="0"/>
              </a:rPr>
              <a:t>The </a:t>
            </a:r>
            <a:r>
              <a:rPr lang="en-US" altLang="en-US" b="1" i="1" baseline="0" dirty="0">
                <a:latin typeface="Verdana" charset="0"/>
              </a:rPr>
              <a:t>probability</a:t>
            </a:r>
            <a:r>
              <a:rPr lang="en-US" altLang="en-US" baseline="0" dirty="0">
                <a:latin typeface="Verdana" charset="0"/>
              </a:rPr>
              <a:t> of A </a:t>
            </a:r>
            <a:r>
              <a:rPr lang="en-US" altLang="en-US" baseline="0" dirty="0">
                <a:latin typeface="Verdana" charset="0"/>
                <a:sym typeface="Symbol" charset="2"/>
              </a:rPr>
              <a:t></a:t>
            </a:r>
            <a:r>
              <a:rPr lang="en-US" altLang="en-US" baseline="0" dirty="0">
                <a:latin typeface="Verdana" charset="0"/>
              </a:rPr>
              <a:t> B,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en-US" baseline="0" dirty="0">
                <a:latin typeface="Verdana" charset="0"/>
              </a:rPr>
              <a:t>     P(A </a:t>
            </a:r>
            <a:r>
              <a:rPr lang="en-US" altLang="en-US" baseline="0" dirty="0">
                <a:sym typeface="Symbol" charset="2"/>
              </a:rPr>
              <a:t></a:t>
            </a:r>
            <a:r>
              <a:rPr lang="en-US" altLang="en-US" baseline="0" dirty="0">
                <a:latin typeface="Verdana" charset="0"/>
              </a:rPr>
              <a:t> B) = 11/36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</a:pPr>
            <a:endParaRPr lang="en-US" altLang="en-US" baseline="0" dirty="0">
              <a:latin typeface="Verdana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24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588963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Mutually exclusive events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353300" cy="4114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  <a:cs typeface="Arial" panose="020B0604020202020204" pitchFamily="34" charset="0"/>
              </a:rPr>
              <a:t>When two events are </a:t>
            </a:r>
            <a:r>
              <a:rPr lang="en-US" alt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mutually exclusive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200" dirty="0">
                <a:latin typeface="Trebuchet MS" panose="020B0603020202020204" pitchFamily="34" charset="0"/>
                <a:cs typeface="Arial" panose="020B0604020202020204" pitchFamily="34" charset="0"/>
              </a:rPr>
              <a:t>(that is the two events have no outcomes in common), their joint probability is 0, hence: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762000" y="2277616"/>
            <a:ext cx="2362200" cy="129540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48133" name="Oval 8"/>
          <p:cNvSpPr>
            <a:spLocks noChangeArrowheads="1"/>
          </p:cNvSpPr>
          <p:nvPr/>
        </p:nvSpPr>
        <p:spPr bwMode="auto">
          <a:xfrm>
            <a:off x="838200" y="250621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600" dirty="0">
                <a:latin typeface="Tahoma" charset="0"/>
              </a:rPr>
              <a:t> A</a:t>
            </a:r>
          </a:p>
        </p:txBody>
      </p:sp>
      <p:sp>
        <p:nvSpPr>
          <p:cNvPr id="48134" name="Oval 9"/>
          <p:cNvSpPr>
            <a:spLocks noChangeArrowheads="1"/>
          </p:cNvSpPr>
          <p:nvPr/>
        </p:nvSpPr>
        <p:spPr bwMode="auto">
          <a:xfrm>
            <a:off x="1905000" y="2506216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600" dirty="0">
                <a:latin typeface="Tahoma" charset="0"/>
              </a:rPr>
              <a:t> B</a:t>
            </a:r>
          </a:p>
        </p:txBody>
      </p:sp>
      <p:sp>
        <p:nvSpPr>
          <p:cNvPr id="48135" name="Text Box 20"/>
          <p:cNvSpPr txBox="1">
            <a:spLocks noChangeArrowheads="1"/>
          </p:cNvSpPr>
          <p:nvPr/>
        </p:nvSpPr>
        <p:spPr bwMode="auto">
          <a:xfrm>
            <a:off x="763624" y="3861048"/>
            <a:ext cx="83820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consider all possible tosses of two dice. </a:t>
            </a:r>
          </a:p>
          <a:p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 = {(1,1),(1,2), …,(6,6)}.</a:t>
            </a:r>
          </a:p>
          <a:p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 = tosses </a:t>
            </a:r>
            <a:r>
              <a:rPr lang="en-AU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totalling</a:t>
            </a:r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 = {(3,6),(6,3),(4,5),(5,4)} and</a:t>
            </a:r>
          </a:p>
          <a:p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 = tosses </a:t>
            </a:r>
            <a:r>
              <a:rPr lang="en-AU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totalling</a:t>
            </a:r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 = {(5,6),(6,5)}</a:t>
            </a:r>
          </a:p>
          <a:p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A </a:t>
            </a:r>
            <a:r>
              <a:rPr lang="en-US" altLang="en-US" sz="2200" baseline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 B = {} = Empty set. P(A  B) = 0</a:t>
            </a:r>
            <a:endParaRPr lang="en-US" altLang="en-US" sz="2200" baseline="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6" name="Line 21"/>
          <p:cNvSpPr>
            <a:spLocks noChangeShapeType="1"/>
          </p:cNvSpPr>
          <p:nvPr/>
        </p:nvSpPr>
        <p:spPr bwMode="auto">
          <a:xfrm flipH="1" flipV="1">
            <a:off x="2987824" y="2837742"/>
            <a:ext cx="1292225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8137" name="Text Box 20"/>
          <p:cNvSpPr txBox="1">
            <a:spLocks noChangeArrowheads="1"/>
          </p:cNvSpPr>
          <p:nvPr/>
        </p:nvSpPr>
        <p:spPr bwMode="auto">
          <a:xfrm>
            <a:off x="4427538" y="2289702"/>
            <a:ext cx="439261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sz="2200" baseline="0" dirty="0">
                <a:latin typeface="Trebuchet MS" panose="020B0603020202020204" pitchFamily="34" charset="0"/>
              </a:rPr>
              <a:t>A and B are mutually exclusive; there are no outcomes in common…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25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Basic relationships of probability</a:t>
            </a:r>
          </a:p>
        </p:txBody>
      </p:sp>
      <p:sp>
        <p:nvSpPr>
          <p:cNvPr id="49155" name="Text Box 6"/>
          <p:cNvSpPr txBox="1">
            <a:spLocks noChangeArrowheads="1"/>
          </p:cNvSpPr>
          <p:nvPr/>
        </p:nvSpPr>
        <p:spPr bwMode="auto">
          <a:xfrm>
            <a:off x="395288" y="1268413"/>
            <a:ext cx="449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aseline="0" dirty="0">
                <a:latin typeface="Trebuchet MS" panose="020B0603020202020204" pitchFamily="34" charset="0"/>
              </a:rPr>
              <a:t>Complement of event</a:t>
            </a:r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395288" y="3860800"/>
            <a:ext cx="449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aseline="0" dirty="0">
                <a:latin typeface="Trebuchet MS" panose="020B0603020202020204" pitchFamily="34" charset="0"/>
              </a:rPr>
              <a:t>Intersection of events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4932363" y="1268413"/>
            <a:ext cx="4495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aseline="0" dirty="0">
                <a:latin typeface="Trebuchet MS" panose="020B0603020202020204" pitchFamily="34" charset="0"/>
              </a:rPr>
              <a:t>Union of events</a:t>
            </a:r>
          </a:p>
        </p:txBody>
      </p: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4932363" y="3860800"/>
            <a:ext cx="3816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aseline="0" dirty="0">
                <a:latin typeface="Trebuchet MS" panose="020B0603020202020204" pitchFamily="34" charset="0"/>
              </a:rPr>
              <a:t>Mutually exclusive events</a:t>
            </a:r>
          </a:p>
        </p:txBody>
      </p:sp>
      <p:grpSp>
        <p:nvGrpSpPr>
          <p:cNvPr id="49159" name="Group 10"/>
          <p:cNvGrpSpPr>
            <a:grpSpLocks/>
          </p:cNvGrpSpPr>
          <p:nvPr/>
        </p:nvGrpSpPr>
        <p:grpSpPr bwMode="auto">
          <a:xfrm>
            <a:off x="971550" y="1844675"/>
            <a:ext cx="2559050" cy="1339850"/>
            <a:chOff x="384" y="1296"/>
            <a:chExt cx="2236" cy="1276"/>
          </a:xfrm>
        </p:grpSpPr>
        <p:sp>
          <p:nvSpPr>
            <p:cNvPr id="49175" name="Rectangle 11"/>
            <p:cNvSpPr>
              <a:spLocks noChangeArrowheads="1"/>
            </p:cNvSpPr>
            <p:nvPr/>
          </p:nvSpPr>
          <p:spPr bwMode="auto">
            <a:xfrm>
              <a:off x="384" y="1296"/>
              <a:ext cx="2236" cy="12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49176" name="Oval 12"/>
            <p:cNvSpPr>
              <a:spLocks noChangeArrowheads="1"/>
            </p:cNvSpPr>
            <p:nvPr/>
          </p:nvSpPr>
          <p:spPr bwMode="auto">
            <a:xfrm>
              <a:off x="528" y="1440"/>
              <a:ext cx="1048" cy="10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aseline="0">
                  <a:latin typeface="Tahoma" charset="0"/>
                </a:rPr>
                <a:t>  A</a:t>
              </a:r>
            </a:p>
          </p:txBody>
        </p:sp>
        <p:sp>
          <p:nvSpPr>
            <p:cNvPr id="49177" name="Oval 13"/>
            <p:cNvSpPr>
              <a:spLocks noChangeArrowheads="1"/>
            </p:cNvSpPr>
            <p:nvPr/>
          </p:nvSpPr>
          <p:spPr bwMode="auto">
            <a:xfrm>
              <a:off x="1500" y="1432"/>
              <a:ext cx="1036" cy="1012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aseline="0">
                  <a:latin typeface="Tahoma" charset="0"/>
                </a:rPr>
                <a:t>A</a:t>
              </a:r>
              <a:r>
                <a:rPr lang="en-US" altLang="en-US" baseline="30000">
                  <a:latin typeface="Tahoma" charset="0"/>
                </a:rPr>
                <a:t>c</a:t>
              </a:r>
            </a:p>
          </p:txBody>
        </p:sp>
      </p:grpSp>
      <p:grpSp>
        <p:nvGrpSpPr>
          <p:cNvPr id="49160" name="Group 14"/>
          <p:cNvGrpSpPr>
            <a:grpSpLocks/>
          </p:cNvGrpSpPr>
          <p:nvPr/>
        </p:nvGrpSpPr>
        <p:grpSpPr bwMode="auto">
          <a:xfrm>
            <a:off x="5580063" y="1844675"/>
            <a:ext cx="2286000" cy="1295400"/>
            <a:chOff x="3264" y="2592"/>
            <a:chExt cx="2236" cy="1276"/>
          </a:xfrm>
        </p:grpSpPr>
        <p:sp>
          <p:nvSpPr>
            <p:cNvPr id="49171" name="Rectangle 15"/>
            <p:cNvSpPr>
              <a:spLocks noChangeArrowheads="1"/>
            </p:cNvSpPr>
            <p:nvPr/>
          </p:nvSpPr>
          <p:spPr bwMode="auto">
            <a:xfrm>
              <a:off x="3264" y="2592"/>
              <a:ext cx="2236" cy="12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72" name="Oval 16"/>
            <p:cNvSpPr>
              <a:spLocks noChangeArrowheads="1"/>
            </p:cNvSpPr>
            <p:nvPr/>
          </p:nvSpPr>
          <p:spPr bwMode="auto">
            <a:xfrm>
              <a:off x="3408" y="2736"/>
              <a:ext cx="1048" cy="10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aseline="0">
                  <a:latin typeface="Tahoma" charset="0"/>
                </a:rPr>
                <a:t>A</a:t>
              </a:r>
            </a:p>
          </p:txBody>
        </p:sp>
        <p:sp>
          <p:nvSpPr>
            <p:cNvPr id="49173" name="Oval 17"/>
            <p:cNvSpPr>
              <a:spLocks noChangeArrowheads="1"/>
            </p:cNvSpPr>
            <p:nvPr/>
          </p:nvSpPr>
          <p:spPr bwMode="auto">
            <a:xfrm>
              <a:off x="4224" y="2736"/>
              <a:ext cx="1036" cy="101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Tahoma" charset="0"/>
                </a:rPr>
                <a:t>   </a:t>
              </a:r>
              <a:r>
                <a:rPr lang="en-US" altLang="en-US" baseline="0">
                  <a:latin typeface="Tahoma" charset="0"/>
                </a:rPr>
                <a:t>B</a:t>
              </a:r>
            </a:p>
          </p:txBody>
        </p:sp>
        <p:sp>
          <p:nvSpPr>
            <p:cNvPr id="49174" name="Freeform 18"/>
            <p:cNvSpPr>
              <a:spLocks/>
            </p:cNvSpPr>
            <p:nvPr/>
          </p:nvSpPr>
          <p:spPr bwMode="auto">
            <a:xfrm>
              <a:off x="4224" y="2928"/>
              <a:ext cx="253" cy="623"/>
            </a:xfrm>
            <a:custGeom>
              <a:avLst/>
              <a:gdLst>
                <a:gd name="T0" fmla="*/ 115 w 253"/>
                <a:gd name="T1" fmla="*/ 0 h 623"/>
                <a:gd name="T2" fmla="*/ 101 w 253"/>
                <a:gd name="T3" fmla="*/ 17 h 623"/>
                <a:gd name="T4" fmla="*/ 87 w 253"/>
                <a:gd name="T5" fmla="*/ 38 h 623"/>
                <a:gd name="T6" fmla="*/ 67 w 253"/>
                <a:gd name="T7" fmla="*/ 65 h 623"/>
                <a:gd name="T8" fmla="*/ 58 w 253"/>
                <a:gd name="T9" fmla="*/ 91 h 623"/>
                <a:gd name="T10" fmla="*/ 43 w 253"/>
                <a:gd name="T11" fmla="*/ 118 h 623"/>
                <a:gd name="T12" fmla="*/ 35 w 253"/>
                <a:gd name="T13" fmla="*/ 138 h 623"/>
                <a:gd name="T14" fmla="*/ 26 w 253"/>
                <a:gd name="T15" fmla="*/ 165 h 623"/>
                <a:gd name="T16" fmla="*/ 17 w 253"/>
                <a:gd name="T17" fmla="*/ 190 h 623"/>
                <a:gd name="T18" fmla="*/ 8 w 253"/>
                <a:gd name="T19" fmla="*/ 220 h 623"/>
                <a:gd name="T20" fmla="*/ 3 w 253"/>
                <a:gd name="T21" fmla="*/ 250 h 623"/>
                <a:gd name="T22" fmla="*/ 0 w 253"/>
                <a:gd name="T23" fmla="*/ 275 h 623"/>
                <a:gd name="T24" fmla="*/ 0 w 253"/>
                <a:gd name="T25" fmla="*/ 302 h 623"/>
                <a:gd name="T26" fmla="*/ 1 w 253"/>
                <a:gd name="T27" fmla="*/ 330 h 623"/>
                <a:gd name="T28" fmla="*/ 2 w 253"/>
                <a:gd name="T29" fmla="*/ 356 h 623"/>
                <a:gd name="T30" fmla="*/ 3 w 253"/>
                <a:gd name="T31" fmla="*/ 383 h 623"/>
                <a:gd name="T32" fmla="*/ 3 w 253"/>
                <a:gd name="T33" fmla="*/ 410 h 623"/>
                <a:gd name="T34" fmla="*/ 7 w 253"/>
                <a:gd name="T35" fmla="*/ 435 h 623"/>
                <a:gd name="T36" fmla="*/ 15 w 253"/>
                <a:gd name="T37" fmla="*/ 466 h 623"/>
                <a:gd name="T38" fmla="*/ 29 w 253"/>
                <a:gd name="T39" fmla="*/ 495 h 623"/>
                <a:gd name="T40" fmla="*/ 41 w 253"/>
                <a:gd name="T41" fmla="*/ 521 h 623"/>
                <a:gd name="T42" fmla="*/ 56 w 253"/>
                <a:gd name="T43" fmla="*/ 546 h 623"/>
                <a:gd name="T44" fmla="*/ 72 w 253"/>
                <a:gd name="T45" fmla="*/ 562 h 623"/>
                <a:gd name="T46" fmla="*/ 87 w 253"/>
                <a:gd name="T47" fmla="*/ 581 h 623"/>
                <a:gd name="T48" fmla="*/ 100 w 253"/>
                <a:gd name="T49" fmla="*/ 600 h 623"/>
                <a:gd name="T50" fmla="*/ 124 w 253"/>
                <a:gd name="T51" fmla="*/ 622 h 623"/>
                <a:gd name="T52" fmla="*/ 147 w 253"/>
                <a:gd name="T53" fmla="*/ 603 h 623"/>
                <a:gd name="T54" fmla="*/ 170 w 253"/>
                <a:gd name="T55" fmla="*/ 577 h 623"/>
                <a:gd name="T56" fmla="*/ 187 w 253"/>
                <a:gd name="T57" fmla="*/ 549 h 623"/>
                <a:gd name="T58" fmla="*/ 202 w 253"/>
                <a:gd name="T59" fmla="*/ 523 h 623"/>
                <a:gd name="T60" fmla="*/ 214 w 253"/>
                <a:gd name="T61" fmla="*/ 499 h 623"/>
                <a:gd name="T62" fmla="*/ 226 w 253"/>
                <a:gd name="T63" fmla="*/ 475 h 623"/>
                <a:gd name="T64" fmla="*/ 233 w 253"/>
                <a:gd name="T65" fmla="*/ 454 h 623"/>
                <a:gd name="T66" fmla="*/ 243 w 253"/>
                <a:gd name="T67" fmla="*/ 427 h 623"/>
                <a:gd name="T68" fmla="*/ 247 w 253"/>
                <a:gd name="T69" fmla="*/ 399 h 623"/>
                <a:gd name="T70" fmla="*/ 247 w 253"/>
                <a:gd name="T71" fmla="*/ 365 h 623"/>
                <a:gd name="T72" fmla="*/ 250 w 253"/>
                <a:gd name="T73" fmla="*/ 336 h 623"/>
                <a:gd name="T74" fmla="*/ 252 w 253"/>
                <a:gd name="T75" fmla="*/ 305 h 623"/>
                <a:gd name="T76" fmla="*/ 252 w 253"/>
                <a:gd name="T77" fmla="*/ 279 h 623"/>
                <a:gd name="T78" fmla="*/ 247 w 253"/>
                <a:gd name="T79" fmla="*/ 252 h 623"/>
                <a:gd name="T80" fmla="*/ 245 w 253"/>
                <a:gd name="T81" fmla="*/ 228 h 623"/>
                <a:gd name="T82" fmla="*/ 238 w 253"/>
                <a:gd name="T83" fmla="*/ 202 h 623"/>
                <a:gd name="T84" fmla="*/ 231 w 253"/>
                <a:gd name="T85" fmla="*/ 173 h 623"/>
                <a:gd name="T86" fmla="*/ 215 w 253"/>
                <a:gd name="T87" fmla="*/ 144 h 623"/>
                <a:gd name="T88" fmla="*/ 207 w 253"/>
                <a:gd name="T89" fmla="*/ 117 h 623"/>
                <a:gd name="T90" fmla="*/ 195 w 253"/>
                <a:gd name="T91" fmla="*/ 94 h 623"/>
                <a:gd name="T92" fmla="*/ 178 w 253"/>
                <a:gd name="T93" fmla="*/ 65 h 623"/>
                <a:gd name="T94" fmla="*/ 159 w 253"/>
                <a:gd name="T95" fmla="*/ 43 h 623"/>
                <a:gd name="T96" fmla="*/ 142 w 253"/>
                <a:gd name="T97" fmla="*/ 22 h 623"/>
                <a:gd name="T98" fmla="*/ 115 w 253"/>
                <a:gd name="T99" fmla="*/ 0 h 6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3"/>
                <a:gd name="T151" fmla="*/ 0 h 623"/>
                <a:gd name="T152" fmla="*/ 253 w 253"/>
                <a:gd name="T153" fmla="*/ 623 h 62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3" h="623">
                  <a:moveTo>
                    <a:pt x="115" y="0"/>
                  </a:moveTo>
                  <a:lnTo>
                    <a:pt x="101" y="17"/>
                  </a:lnTo>
                  <a:lnTo>
                    <a:pt x="87" y="38"/>
                  </a:lnTo>
                  <a:lnTo>
                    <a:pt x="67" y="65"/>
                  </a:lnTo>
                  <a:lnTo>
                    <a:pt x="58" y="91"/>
                  </a:lnTo>
                  <a:lnTo>
                    <a:pt x="43" y="118"/>
                  </a:lnTo>
                  <a:lnTo>
                    <a:pt x="35" y="138"/>
                  </a:lnTo>
                  <a:lnTo>
                    <a:pt x="26" y="165"/>
                  </a:lnTo>
                  <a:lnTo>
                    <a:pt x="17" y="190"/>
                  </a:lnTo>
                  <a:lnTo>
                    <a:pt x="8" y="220"/>
                  </a:lnTo>
                  <a:lnTo>
                    <a:pt x="3" y="250"/>
                  </a:lnTo>
                  <a:lnTo>
                    <a:pt x="0" y="275"/>
                  </a:lnTo>
                  <a:lnTo>
                    <a:pt x="0" y="302"/>
                  </a:lnTo>
                  <a:lnTo>
                    <a:pt x="1" y="330"/>
                  </a:lnTo>
                  <a:lnTo>
                    <a:pt x="2" y="356"/>
                  </a:lnTo>
                  <a:lnTo>
                    <a:pt x="3" y="383"/>
                  </a:lnTo>
                  <a:lnTo>
                    <a:pt x="3" y="410"/>
                  </a:lnTo>
                  <a:lnTo>
                    <a:pt x="7" y="435"/>
                  </a:lnTo>
                  <a:lnTo>
                    <a:pt x="15" y="466"/>
                  </a:lnTo>
                  <a:lnTo>
                    <a:pt x="29" y="495"/>
                  </a:lnTo>
                  <a:lnTo>
                    <a:pt x="41" y="521"/>
                  </a:lnTo>
                  <a:lnTo>
                    <a:pt x="56" y="546"/>
                  </a:lnTo>
                  <a:lnTo>
                    <a:pt x="72" y="562"/>
                  </a:lnTo>
                  <a:lnTo>
                    <a:pt x="87" y="581"/>
                  </a:lnTo>
                  <a:lnTo>
                    <a:pt x="100" y="600"/>
                  </a:lnTo>
                  <a:lnTo>
                    <a:pt x="124" y="622"/>
                  </a:lnTo>
                  <a:lnTo>
                    <a:pt x="147" y="603"/>
                  </a:lnTo>
                  <a:lnTo>
                    <a:pt x="170" y="577"/>
                  </a:lnTo>
                  <a:lnTo>
                    <a:pt x="187" y="549"/>
                  </a:lnTo>
                  <a:lnTo>
                    <a:pt x="202" y="523"/>
                  </a:lnTo>
                  <a:lnTo>
                    <a:pt x="214" y="499"/>
                  </a:lnTo>
                  <a:lnTo>
                    <a:pt x="226" y="475"/>
                  </a:lnTo>
                  <a:lnTo>
                    <a:pt x="233" y="454"/>
                  </a:lnTo>
                  <a:lnTo>
                    <a:pt x="243" y="427"/>
                  </a:lnTo>
                  <a:lnTo>
                    <a:pt x="247" y="399"/>
                  </a:lnTo>
                  <a:lnTo>
                    <a:pt x="247" y="365"/>
                  </a:lnTo>
                  <a:lnTo>
                    <a:pt x="250" y="336"/>
                  </a:lnTo>
                  <a:lnTo>
                    <a:pt x="252" y="305"/>
                  </a:lnTo>
                  <a:lnTo>
                    <a:pt x="252" y="279"/>
                  </a:lnTo>
                  <a:lnTo>
                    <a:pt x="247" y="252"/>
                  </a:lnTo>
                  <a:lnTo>
                    <a:pt x="245" y="228"/>
                  </a:lnTo>
                  <a:lnTo>
                    <a:pt x="238" y="202"/>
                  </a:lnTo>
                  <a:lnTo>
                    <a:pt x="231" y="173"/>
                  </a:lnTo>
                  <a:lnTo>
                    <a:pt x="215" y="144"/>
                  </a:lnTo>
                  <a:lnTo>
                    <a:pt x="207" y="117"/>
                  </a:lnTo>
                  <a:lnTo>
                    <a:pt x="195" y="94"/>
                  </a:lnTo>
                  <a:lnTo>
                    <a:pt x="178" y="65"/>
                  </a:lnTo>
                  <a:lnTo>
                    <a:pt x="159" y="43"/>
                  </a:lnTo>
                  <a:lnTo>
                    <a:pt x="142" y="22"/>
                  </a:lnTo>
                  <a:lnTo>
                    <a:pt x="115" y="0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9161" name="Group 19"/>
          <p:cNvGrpSpPr>
            <a:grpSpLocks/>
          </p:cNvGrpSpPr>
          <p:nvPr/>
        </p:nvGrpSpPr>
        <p:grpSpPr bwMode="auto">
          <a:xfrm>
            <a:off x="914400" y="4419600"/>
            <a:ext cx="2787650" cy="1568450"/>
            <a:chOff x="3264" y="2592"/>
            <a:chExt cx="2236" cy="1276"/>
          </a:xfrm>
        </p:grpSpPr>
        <p:sp>
          <p:nvSpPr>
            <p:cNvPr id="49167" name="Rectangle 20"/>
            <p:cNvSpPr>
              <a:spLocks noChangeArrowheads="1"/>
            </p:cNvSpPr>
            <p:nvPr/>
          </p:nvSpPr>
          <p:spPr bwMode="auto">
            <a:xfrm>
              <a:off x="3264" y="2592"/>
              <a:ext cx="2236" cy="12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8" name="Oval 21"/>
            <p:cNvSpPr>
              <a:spLocks noChangeArrowheads="1"/>
            </p:cNvSpPr>
            <p:nvPr/>
          </p:nvSpPr>
          <p:spPr bwMode="auto">
            <a:xfrm>
              <a:off x="3408" y="2736"/>
              <a:ext cx="1048" cy="10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aseline="0">
                  <a:latin typeface="Tahoma" charset="0"/>
                </a:rPr>
                <a:t>  A</a:t>
              </a:r>
            </a:p>
          </p:txBody>
        </p:sp>
        <p:sp>
          <p:nvSpPr>
            <p:cNvPr id="49169" name="Oval 22"/>
            <p:cNvSpPr>
              <a:spLocks noChangeArrowheads="1"/>
            </p:cNvSpPr>
            <p:nvPr/>
          </p:nvSpPr>
          <p:spPr bwMode="auto">
            <a:xfrm>
              <a:off x="4224" y="2736"/>
              <a:ext cx="1036" cy="101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>
                  <a:latin typeface="Tahoma" charset="0"/>
                </a:rPr>
                <a:t>    </a:t>
              </a:r>
              <a:r>
                <a:rPr lang="en-US" altLang="en-US" baseline="0">
                  <a:latin typeface="Tahoma" charset="0"/>
                </a:rPr>
                <a:t>B</a:t>
              </a:r>
            </a:p>
          </p:txBody>
        </p:sp>
        <p:sp>
          <p:nvSpPr>
            <p:cNvPr id="49170" name="Freeform 23"/>
            <p:cNvSpPr>
              <a:spLocks/>
            </p:cNvSpPr>
            <p:nvPr/>
          </p:nvSpPr>
          <p:spPr bwMode="auto">
            <a:xfrm>
              <a:off x="4224" y="2928"/>
              <a:ext cx="253" cy="623"/>
            </a:xfrm>
            <a:custGeom>
              <a:avLst/>
              <a:gdLst>
                <a:gd name="T0" fmla="*/ 115 w 253"/>
                <a:gd name="T1" fmla="*/ 0 h 623"/>
                <a:gd name="T2" fmla="*/ 101 w 253"/>
                <a:gd name="T3" fmla="*/ 17 h 623"/>
                <a:gd name="T4" fmla="*/ 87 w 253"/>
                <a:gd name="T5" fmla="*/ 38 h 623"/>
                <a:gd name="T6" fmla="*/ 67 w 253"/>
                <a:gd name="T7" fmla="*/ 65 h 623"/>
                <a:gd name="T8" fmla="*/ 58 w 253"/>
                <a:gd name="T9" fmla="*/ 91 h 623"/>
                <a:gd name="T10" fmla="*/ 43 w 253"/>
                <a:gd name="T11" fmla="*/ 118 h 623"/>
                <a:gd name="T12" fmla="*/ 35 w 253"/>
                <a:gd name="T13" fmla="*/ 138 h 623"/>
                <a:gd name="T14" fmla="*/ 26 w 253"/>
                <a:gd name="T15" fmla="*/ 165 h 623"/>
                <a:gd name="T16" fmla="*/ 17 w 253"/>
                <a:gd name="T17" fmla="*/ 190 h 623"/>
                <a:gd name="T18" fmla="*/ 8 w 253"/>
                <a:gd name="T19" fmla="*/ 220 h 623"/>
                <a:gd name="T20" fmla="*/ 3 w 253"/>
                <a:gd name="T21" fmla="*/ 250 h 623"/>
                <a:gd name="T22" fmla="*/ 0 w 253"/>
                <a:gd name="T23" fmla="*/ 275 h 623"/>
                <a:gd name="T24" fmla="*/ 0 w 253"/>
                <a:gd name="T25" fmla="*/ 302 h 623"/>
                <a:gd name="T26" fmla="*/ 1 w 253"/>
                <a:gd name="T27" fmla="*/ 330 h 623"/>
                <a:gd name="T28" fmla="*/ 2 w 253"/>
                <a:gd name="T29" fmla="*/ 356 h 623"/>
                <a:gd name="T30" fmla="*/ 3 w 253"/>
                <a:gd name="T31" fmla="*/ 383 h 623"/>
                <a:gd name="T32" fmla="*/ 3 w 253"/>
                <a:gd name="T33" fmla="*/ 410 h 623"/>
                <a:gd name="T34" fmla="*/ 7 w 253"/>
                <a:gd name="T35" fmla="*/ 435 h 623"/>
                <a:gd name="T36" fmla="*/ 15 w 253"/>
                <a:gd name="T37" fmla="*/ 466 h 623"/>
                <a:gd name="T38" fmla="*/ 29 w 253"/>
                <a:gd name="T39" fmla="*/ 495 h 623"/>
                <a:gd name="T40" fmla="*/ 41 w 253"/>
                <a:gd name="T41" fmla="*/ 521 h 623"/>
                <a:gd name="T42" fmla="*/ 56 w 253"/>
                <a:gd name="T43" fmla="*/ 546 h 623"/>
                <a:gd name="T44" fmla="*/ 72 w 253"/>
                <a:gd name="T45" fmla="*/ 562 h 623"/>
                <a:gd name="T46" fmla="*/ 87 w 253"/>
                <a:gd name="T47" fmla="*/ 581 h 623"/>
                <a:gd name="T48" fmla="*/ 100 w 253"/>
                <a:gd name="T49" fmla="*/ 600 h 623"/>
                <a:gd name="T50" fmla="*/ 124 w 253"/>
                <a:gd name="T51" fmla="*/ 622 h 623"/>
                <a:gd name="T52" fmla="*/ 147 w 253"/>
                <a:gd name="T53" fmla="*/ 603 h 623"/>
                <a:gd name="T54" fmla="*/ 170 w 253"/>
                <a:gd name="T55" fmla="*/ 577 h 623"/>
                <a:gd name="T56" fmla="*/ 187 w 253"/>
                <a:gd name="T57" fmla="*/ 549 h 623"/>
                <a:gd name="T58" fmla="*/ 202 w 253"/>
                <a:gd name="T59" fmla="*/ 523 h 623"/>
                <a:gd name="T60" fmla="*/ 214 w 253"/>
                <a:gd name="T61" fmla="*/ 499 h 623"/>
                <a:gd name="T62" fmla="*/ 226 w 253"/>
                <a:gd name="T63" fmla="*/ 475 h 623"/>
                <a:gd name="T64" fmla="*/ 233 w 253"/>
                <a:gd name="T65" fmla="*/ 454 h 623"/>
                <a:gd name="T66" fmla="*/ 243 w 253"/>
                <a:gd name="T67" fmla="*/ 427 h 623"/>
                <a:gd name="T68" fmla="*/ 247 w 253"/>
                <a:gd name="T69" fmla="*/ 399 h 623"/>
                <a:gd name="T70" fmla="*/ 247 w 253"/>
                <a:gd name="T71" fmla="*/ 365 h 623"/>
                <a:gd name="T72" fmla="*/ 250 w 253"/>
                <a:gd name="T73" fmla="*/ 336 h 623"/>
                <a:gd name="T74" fmla="*/ 252 w 253"/>
                <a:gd name="T75" fmla="*/ 305 h 623"/>
                <a:gd name="T76" fmla="*/ 252 w 253"/>
                <a:gd name="T77" fmla="*/ 279 h 623"/>
                <a:gd name="T78" fmla="*/ 247 w 253"/>
                <a:gd name="T79" fmla="*/ 252 h 623"/>
                <a:gd name="T80" fmla="*/ 245 w 253"/>
                <a:gd name="T81" fmla="*/ 228 h 623"/>
                <a:gd name="T82" fmla="*/ 238 w 253"/>
                <a:gd name="T83" fmla="*/ 202 h 623"/>
                <a:gd name="T84" fmla="*/ 231 w 253"/>
                <a:gd name="T85" fmla="*/ 173 h 623"/>
                <a:gd name="T86" fmla="*/ 215 w 253"/>
                <a:gd name="T87" fmla="*/ 144 h 623"/>
                <a:gd name="T88" fmla="*/ 207 w 253"/>
                <a:gd name="T89" fmla="*/ 117 h 623"/>
                <a:gd name="T90" fmla="*/ 195 w 253"/>
                <a:gd name="T91" fmla="*/ 94 h 623"/>
                <a:gd name="T92" fmla="*/ 178 w 253"/>
                <a:gd name="T93" fmla="*/ 65 h 623"/>
                <a:gd name="T94" fmla="*/ 159 w 253"/>
                <a:gd name="T95" fmla="*/ 43 h 623"/>
                <a:gd name="T96" fmla="*/ 142 w 253"/>
                <a:gd name="T97" fmla="*/ 22 h 623"/>
                <a:gd name="T98" fmla="*/ 115 w 253"/>
                <a:gd name="T99" fmla="*/ 0 h 62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53"/>
                <a:gd name="T151" fmla="*/ 0 h 623"/>
                <a:gd name="T152" fmla="*/ 253 w 253"/>
                <a:gd name="T153" fmla="*/ 623 h 62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53" h="623">
                  <a:moveTo>
                    <a:pt x="115" y="0"/>
                  </a:moveTo>
                  <a:lnTo>
                    <a:pt x="101" y="17"/>
                  </a:lnTo>
                  <a:lnTo>
                    <a:pt x="87" y="38"/>
                  </a:lnTo>
                  <a:lnTo>
                    <a:pt x="67" y="65"/>
                  </a:lnTo>
                  <a:lnTo>
                    <a:pt x="58" y="91"/>
                  </a:lnTo>
                  <a:lnTo>
                    <a:pt x="43" y="118"/>
                  </a:lnTo>
                  <a:lnTo>
                    <a:pt x="35" y="138"/>
                  </a:lnTo>
                  <a:lnTo>
                    <a:pt x="26" y="165"/>
                  </a:lnTo>
                  <a:lnTo>
                    <a:pt x="17" y="190"/>
                  </a:lnTo>
                  <a:lnTo>
                    <a:pt x="8" y="220"/>
                  </a:lnTo>
                  <a:lnTo>
                    <a:pt x="3" y="250"/>
                  </a:lnTo>
                  <a:lnTo>
                    <a:pt x="0" y="275"/>
                  </a:lnTo>
                  <a:lnTo>
                    <a:pt x="0" y="302"/>
                  </a:lnTo>
                  <a:lnTo>
                    <a:pt x="1" y="330"/>
                  </a:lnTo>
                  <a:lnTo>
                    <a:pt x="2" y="356"/>
                  </a:lnTo>
                  <a:lnTo>
                    <a:pt x="3" y="383"/>
                  </a:lnTo>
                  <a:lnTo>
                    <a:pt x="3" y="410"/>
                  </a:lnTo>
                  <a:lnTo>
                    <a:pt x="7" y="435"/>
                  </a:lnTo>
                  <a:lnTo>
                    <a:pt x="15" y="466"/>
                  </a:lnTo>
                  <a:lnTo>
                    <a:pt x="29" y="495"/>
                  </a:lnTo>
                  <a:lnTo>
                    <a:pt x="41" y="521"/>
                  </a:lnTo>
                  <a:lnTo>
                    <a:pt x="56" y="546"/>
                  </a:lnTo>
                  <a:lnTo>
                    <a:pt x="72" y="562"/>
                  </a:lnTo>
                  <a:lnTo>
                    <a:pt x="87" y="581"/>
                  </a:lnTo>
                  <a:lnTo>
                    <a:pt x="100" y="600"/>
                  </a:lnTo>
                  <a:lnTo>
                    <a:pt x="124" y="622"/>
                  </a:lnTo>
                  <a:lnTo>
                    <a:pt x="147" y="603"/>
                  </a:lnTo>
                  <a:lnTo>
                    <a:pt x="170" y="577"/>
                  </a:lnTo>
                  <a:lnTo>
                    <a:pt x="187" y="549"/>
                  </a:lnTo>
                  <a:lnTo>
                    <a:pt x="202" y="523"/>
                  </a:lnTo>
                  <a:lnTo>
                    <a:pt x="214" y="499"/>
                  </a:lnTo>
                  <a:lnTo>
                    <a:pt x="226" y="475"/>
                  </a:lnTo>
                  <a:lnTo>
                    <a:pt x="233" y="454"/>
                  </a:lnTo>
                  <a:lnTo>
                    <a:pt x="243" y="427"/>
                  </a:lnTo>
                  <a:lnTo>
                    <a:pt x="247" y="399"/>
                  </a:lnTo>
                  <a:lnTo>
                    <a:pt x="247" y="365"/>
                  </a:lnTo>
                  <a:lnTo>
                    <a:pt x="250" y="336"/>
                  </a:lnTo>
                  <a:lnTo>
                    <a:pt x="252" y="305"/>
                  </a:lnTo>
                  <a:lnTo>
                    <a:pt x="252" y="279"/>
                  </a:lnTo>
                  <a:lnTo>
                    <a:pt x="247" y="252"/>
                  </a:lnTo>
                  <a:lnTo>
                    <a:pt x="245" y="228"/>
                  </a:lnTo>
                  <a:lnTo>
                    <a:pt x="238" y="202"/>
                  </a:lnTo>
                  <a:lnTo>
                    <a:pt x="231" y="173"/>
                  </a:lnTo>
                  <a:lnTo>
                    <a:pt x="215" y="144"/>
                  </a:lnTo>
                  <a:lnTo>
                    <a:pt x="207" y="117"/>
                  </a:lnTo>
                  <a:lnTo>
                    <a:pt x="195" y="94"/>
                  </a:lnTo>
                  <a:lnTo>
                    <a:pt x="178" y="65"/>
                  </a:lnTo>
                  <a:lnTo>
                    <a:pt x="159" y="43"/>
                  </a:lnTo>
                  <a:lnTo>
                    <a:pt x="142" y="22"/>
                  </a:lnTo>
                  <a:lnTo>
                    <a:pt x="115" y="0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49162" name="Group 24"/>
          <p:cNvGrpSpPr>
            <a:grpSpLocks/>
          </p:cNvGrpSpPr>
          <p:nvPr/>
        </p:nvGrpSpPr>
        <p:grpSpPr bwMode="auto">
          <a:xfrm>
            <a:off x="5435600" y="4365625"/>
            <a:ext cx="2717800" cy="1533525"/>
            <a:chOff x="2160" y="2352"/>
            <a:chExt cx="1488" cy="816"/>
          </a:xfrm>
        </p:grpSpPr>
        <p:sp>
          <p:nvSpPr>
            <p:cNvPr id="49164" name="Rectangle 25"/>
            <p:cNvSpPr>
              <a:spLocks noChangeArrowheads="1"/>
            </p:cNvSpPr>
            <p:nvPr/>
          </p:nvSpPr>
          <p:spPr bwMode="auto">
            <a:xfrm>
              <a:off x="2160" y="2352"/>
              <a:ext cx="1488" cy="8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65" name="Oval 26"/>
            <p:cNvSpPr>
              <a:spLocks noChangeArrowheads="1"/>
            </p:cNvSpPr>
            <p:nvPr/>
          </p:nvSpPr>
          <p:spPr bwMode="auto">
            <a:xfrm>
              <a:off x="2304" y="2496"/>
              <a:ext cx="576" cy="5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aseline="0">
                  <a:latin typeface="Tahoma" charset="0"/>
                </a:rPr>
                <a:t>  A</a:t>
              </a:r>
            </a:p>
          </p:txBody>
        </p:sp>
        <p:sp>
          <p:nvSpPr>
            <p:cNvPr id="49166" name="Oval 27"/>
            <p:cNvSpPr>
              <a:spLocks noChangeArrowheads="1"/>
            </p:cNvSpPr>
            <p:nvPr/>
          </p:nvSpPr>
          <p:spPr bwMode="auto">
            <a:xfrm>
              <a:off x="2976" y="2496"/>
              <a:ext cx="576" cy="5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aseline="0">
                  <a:latin typeface="Tahoma" charset="0"/>
                </a:rPr>
                <a:t>  B</a:t>
              </a:r>
            </a:p>
          </p:txBody>
        </p:sp>
      </p:grp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26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7848600" cy="4038600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number of spots turning up when a 6-sided die is tossed is observed.</a:t>
            </a:r>
          </a:p>
          <a:p>
            <a:pPr marL="0" indent="0" eaLnBrk="1" hangingPunct="1">
              <a:spcAft>
                <a:spcPts val="600"/>
              </a:spcAft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Consider the following events:</a:t>
            </a:r>
          </a:p>
          <a:p>
            <a:pPr marL="457200" lvl="1" indent="0" eaLnBrk="1" hangingPunct="1"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A: The number observed is at most 2.</a:t>
            </a:r>
          </a:p>
          <a:p>
            <a:pPr marL="457200" lvl="1" indent="0" eaLnBrk="1" hangingPunct="1"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B: The number observed is an even number.</a:t>
            </a:r>
          </a:p>
          <a:p>
            <a:pPr marL="457200" lvl="1" indent="0" eaLnBrk="1" hangingPunct="1">
              <a:spcAft>
                <a:spcPts val="1200"/>
              </a:spcAft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C: The number 4 turns up.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Answer the following questions.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latin typeface="Trebuchet MS" panose="020B0603020202020204" pitchFamily="34" charset="0"/>
              </a:rPr>
              <a:t>Example 1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27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7848600" cy="4038600"/>
          </a:xfrm>
        </p:spPr>
        <p:txBody>
          <a:bodyPr/>
          <a:lstStyle/>
          <a:p>
            <a:pPr marL="457200" lvl="1" indent="-457200" algn="just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200" dirty="0">
                <a:latin typeface="Trebuchet MS" panose="020B0603020202020204" pitchFamily="34" charset="0"/>
              </a:rPr>
              <a:t>Define the sample space for this random experiment and assign probabilities to the simple events.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400" dirty="0">
                <a:latin typeface="Trebuchet MS" panose="020B0603020202020204" pitchFamily="34" charset="0"/>
              </a:rPr>
              <a:t>Find P(A).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400" dirty="0">
                <a:latin typeface="Trebuchet MS" panose="020B0603020202020204" pitchFamily="34" charset="0"/>
              </a:rPr>
              <a:t>Find P(A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latin typeface="Trebuchet MS" panose="020B0603020202020204" pitchFamily="34" charset="0"/>
              </a:rPr>
              <a:t>).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400" dirty="0">
                <a:latin typeface="Trebuchet MS" panose="020B0603020202020204" pitchFamily="34" charset="0"/>
              </a:rPr>
              <a:t>Are events A and C mutually exclusive?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400" dirty="0">
                <a:latin typeface="Trebuchet MS" panose="020B0603020202020204" pitchFamily="34" charset="0"/>
              </a:rPr>
              <a:t>Find P(A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</a:t>
            </a:r>
            <a:r>
              <a:rPr lang="en-US" altLang="en-US" sz="2400" dirty="0">
                <a:latin typeface="Trebuchet MS" panose="020B0603020202020204" pitchFamily="34" charset="0"/>
              </a:rPr>
              <a:t> C).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400" dirty="0">
                <a:latin typeface="Verdana" charset="0"/>
              </a:rPr>
              <a:t>Find P(A </a:t>
            </a:r>
            <a:r>
              <a:rPr lang="en-US" altLang="en-US" sz="2400" b="1" dirty="0">
                <a:latin typeface="Verdana" charset="0"/>
                <a:sym typeface="Symbol" charset="2"/>
              </a:rPr>
              <a:t></a:t>
            </a:r>
            <a:r>
              <a:rPr lang="en-US" altLang="en-US" sz="2400" dirty="0">
                <a:latin typeface="Verdana" charset="0"/>
              </a:rPr>
              <a:t> B).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400" dirty="0">
                <a:latin typeface="Verdana" charset="0"/>
              </a:rPr>
              <a:t>Find P(A </a:t>
            </a:r>
            <a:r>
              <a:rPr lang="en-US" altLang="en-US" sz="2400" b="1" dirty="0">
                <a:latin typeface="Verdana" charset="0"/>
                <a:sym typeface="Symbol" charset="2"/>
              </a:rPr>
              <a:t></a:t>
            </a:r>
            <a:r>
              <a:rPr lang="en-US" altLang="en-US" sz="2400" dirty="0">
                <a:latin typeface="Verdana" charset="0"/>
              </a:rPr>
              <a:t> B).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r>
              <a:rPr lang="en-US" altLang="en-US" sz="2400" dirty="0">
                <a:latin typeface="Verdana" charset="0"/>
              </a:rPr>
              <a:t>Find P(C|B).</a:t>
            </a: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457200" lvl="1" indent="-457200">
              <a:buClr>
                <a:schemeClr val="accent2"/>
              </a:buClr>
              <a:buFont typeface="+mj-lt"/>
              <a:buAutoNum type="alphaLcPeriod"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en-US" sz="2400" b="1" dirty="0">
              <a:latin typeface="Trebuchet MS" panose="020B0603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28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400950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idx="1"/>
          </p:nvPr>
        </p:nvSpPr>
        <p:spPr>
          <a:xfrm>
            <a:off x="-6086" y="1071668"/>
            <a:ext cx="8964613" cy="2971800"/>
          </a:xfrm>
        </p:spPr>
        <p:txBody>
          <a:bodyPr/>
          <a:lstStyle/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  <a:tabLst>
                <a:tab pos="1377950" algn="l"/>
              </a:tabLst>
            </a:pPr>
            <a:r>
              <a:rPr lang="en-US" altLang="en-US" sz="2200" dirty="0">
                <a:latin typeface="Trebuchet MS" panose="020B0603020202020204" pitchFamily="34" charset="0"/>
              </a:rPr>
              <a:t>Define the sample space for this random experiment and assign probabilities to the simple events.</a:t>
            </a:r>
          </a:p>
          <a:p>
            <a:pPr marL="895350" lvl="1" indent="-381000">
              <a:lnSpc>
                <a:spcPct val="90000"/>
              </a:lnSpc>
              <a:spcBef>
                <a:spcPct val="40000"/>
              </a:spcBef>
              <a:buFontTx/>
              <a:buNone/>
              <a:tabLst>
                <a:tab pos="1377950" algn="l"/>
              </a:tabLst>
            </a:pPr>
            <a:r>
              <a:rPr lang="en-US" altLang="en-US" sz="26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None/>
              <a:tabLst>
                <a:tab pos="1377950" algn="l"/>
              </a:tabLst>
            </a:pPr>
            <a:r>
              <a:rPr lang="en-US" altLang="en-US" sz="2200" dirty="0">
                <a:latin typeface="Trebuchet MS" panose="020B0603020202020204" pitchFamily="34" charset="0"/>
              </a:rPr>
              <a:t>S = {1, 2, 3, 4, 5, 6}</a:t>
            </a:r>
          </a:p>
          <a:p>
            <a:pPr marL="1295400" lvl="2" indent="-381000" eaLnBrk="1" hangingPunct="1">
              <a:lnSpc>
                <a:spcPct val="90000"/>
              </a:lnSpc>
              <a:buFontTx/>
              <a:buNone/>
              <a:tabLst>
                <a:tab pos="1377950" algn="l"/>
              </a:tabLst>
            </a:pPr>
            <a:r>
              <a:rPr lang="en-US" altLang="en-US" sz="2200" dirty="0">
                <a:latin typeface="Trebuchet MS" panose="020B0603020202020204" pitchFamily="34" charset="0"/>
              </a:rPr>
              <a:t>Each simple event is equally likely to occur, thus,</a:t>
            </a:r>
            <a:br>
              <a:rPr lang="en-US" altLang="en-US" sz="2200" dirty="0">
                <a:latin typeface="Trebuchet MS" panose="020B0603020202020204" pitchFamily="34" charset="0"/>
              </a:rPr>
            </a:br>
            <a:r>
              <a:rPr lang="en-US" altLang="en-US" sz="2200" dirty="0">
                <a:latin typeface="Trebuchet MS" panose="020B0603020202020204" pitchFamily="34" charset="0"/>
              </a:rPr>
              <a:t>P(1) = P(2) = … = P(6) = 1/6.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14600" y="3962400"/>
            <a:ext cx="3238500" cy="1790700"/>
            <a:chOff x="1680" y="2352"/>
            <a:chExt cx="2592" cy="1392"/>
          </a:xfrm>
        </p:grpSpPr>
        <p:sp>
          <p:nvSpPr>
            <p:cNvPr id="51206" name="Rectangle 4"/>
            <p:cNvSpPr>
              <a:spLocks noChangeArrowheads="1"/>
            </p:cNvSpPr>
            <p:nvPr/>
          </p:nvSpPr>
          <p:spPr bwMode="auto">
            <a:xfrm>
              <a:off x="1680" y="2352"/>
              <a:ext cx="2592" cy="13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51207" name="Oval 5"/>
            <p:cNvSpPr>
              <a:spLocks noChangeArrowheads="1"/>
            </p:cNvSpPr>
            <p:nvPr/>
          </p:nvSpPr>
          <p:spPr bwMode="auto">
            <a:xfrm>
              <a:off x="1920" y="2688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51208" name="Oval 6"/>
            <p:cNvSpPr>
              <a:spLocks noChangeArrowheads="1"/>
            </p:cNvSpPr>
            <p:nvPr/>
          </p:nvSpPr>
          <p:spPr bwMode="auto">
            <a:xfrm>
              <a:off x="2496" y="2400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51209" name="Oval 7"/>
            <p:cNvSpPr>
              <a:spLocks noChangeArrowheads="1"/>
            </p:cNvSpPr>
            <p:nvPr/>
          </p:nvSpPr>
          <p:spPr bwMode="auto">
            <a:xfrm>
              <a:off x="2256" y="3216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51210" name="Oval 8"/>
            <p:cNvSpPr>
              <a:spLocks noChangeArrowheads="1"/>
            </p:cNvSpPr>
            <p:nvPr/>
          </p:nvSpPr>
          <p:spPr bwMode="auto">
            <a:xfrm>
              <a:off x="2976" y="3312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51211" name="Oval 9"/>
            <p:cNvSpPr>
              <a:spLocks noChangeArrowheads="1"/>
            </p:cNvSpPr>
            <p:nvPr/>
          </p:nvSpPr>
          <p:spPr bwMode="auto">
            <a:xfrm>
              <a:off x="3552" y="302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51212" name="Oval 10"/>
            <p:cNvSpPr>
              <a:spLocks noChangeArrowheads="1"/>
            </p:cNvSpPr>
            <p:nvPr/>
          </p:nvSpPr>
          <p:spPr bwMode="auto">
            <a:xfrm>
              <a:off x="3312" y="2496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</p:grp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3024364" y="3505200"/>
            <a:ext cx="24117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baseline="0" dirty="0">
                <a:latin typeface="Arial Narrow" charset="0"/>
              </a:rPr>
              <a:t>A Venn diagram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29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build="p" bldLvl="3" autoUpdateAnimBg="0" advAuto="0"/>
      <p:bldP spid="1874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76672"/>
            <a:ext cx="8229600" cy="8842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eaLnBrk="1" fontAlgn="base" hangingPunct="1">
              <a:spcAft>
                <a:spcPct val="0"/>
              </a:spcAft>
            </a:pPr>
            <a:r>
              <a:rPr altLang="en-US" sz="3600" cap="none" dirty="0">
                <a:solidFill>
                  <a:srgbClr val="EA0088"/>
                </a:solidFill>
                <a:latin typeface="Trebuchet MS" pitchFamily="34" charset="0"/>
                <a:ea typeface="MS PGothic" pitchFamily="34" charset="-128"/>
              </a:rPr>
              <a:t>Chapter outline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8001000" cy="4297362"/>
          </a:xfrm>
        </p:spPr>
        <p:txBody>
          <a:bodyPr/>
          <a:lstStyle/>
          <a:p>
            <a:pPr marL="895350" indent="-895350"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6.1 Assigning probabilities to events</a:t>
            </a:r>
          </a:p>
          <a:p>
            <a:pPr marL="895350" indent="-895350"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6.2 Joint, marginal and conditional probability</a:t>
            </a:r>
          </a:p>
          <a:p>
            <a:pPr marL="895350" indent="-895350"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6.3 Rules of probability</a:t>
            </a:r>
          </a:p>
          <a:p>
            <a:pPr marL="895350" indent="-895350"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6.4 Probability trees</a:t>
            </a:r>
          </a:p>
          <a:p>
            <a:pPr marL="895350" indent="-895350"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6.5 Bayes’ law</a:t>
            </a:r>
          </a:p>
          <a:p>
            <a:pPr marL="895350" indent="-895350">
              <a:buNone/>
              <a:tabLst>
                <a:tab pos="984250" algn="l"/>
              </a:tabLst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6.6 Identifying the correct method</a:t>
            </a:r>
            <a:endParaRPr lang="en-AU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6" name="Rectangle 10"/>
          <p:cNvSpPr>
            <a:spLocks noGrp="1" noChangeArrowheads="1"/>
          </p:cNvSpPr>
          <p:nvPr>
            <p:ph idx="1"/>
          </p:nvPr>
        </p:nvSpPr>
        <p:spPr>
          <a:xfrm>
            <a:off x="342900" y="1163638"/>
            <a:ext cx="6096000" cy="609600"/>
          </a:xfrm>
        </p:spPr>
        <p:txBody>
          <a:bodyPr/>
          <a:lstStyle/>
          <a:p>
            <a:pPr lvl="1" indent="-742950" eaLnBrk="1" hangingPunct="1">
              <a:buFontTx/>
              <a:buNone/>
              <a:tabLst>
                <a:tab pos="137795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b) Find P(A).</a:t>
            </a:r>
          </a:p>
          <a:p>
            <a:pPr lvl="1">
              <a:buNone/>
              <a:tabLst>
                <a:tab pos="1377950" algn="l"/>
              </a:tabLst>
            </a:pP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buNone/>
              <a:tabLst>
                <a:tab pos="1377950" algn="l"/>
              </a:tabLst>
            </a:pP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buNone/>
              <a:tabLst>
                <a:tab pos="1377950" algn="l"/>
              </a:tabLst>
            </a:pP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buNone/>
              <a:tabLst>
                <a:tab pos="1377950" algn="l"/>
              </a:tabLst>
            </a:pP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>
              <a:buNone/>
              <a:tabLst>
                <a:tab pos="1377950" algn="l"/>
              </a:tabLst>
            </a:pP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indent="-742950">
              <a:buNone/>
              <a:tabLst>
                <a:tab pos="1377950" algn="l"/>
              </a:tabLst>
            </a:pP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43200" y="1676400"/>
            <a:ext cx="3196952" cy="1789546"/>
            <a:chOff x="1728" y="1248"/>
            <a:chExt cx="2592" cy="1584"/>
          </a:xfrm>
        </p:grpSpPr>
        <p:sp>
          <p:nvSpPr>
            <p:cNvPr id="52231" name="Rectangle 3"/>
            <p:cNvSpPr>
              <a:spLocks noChangeArrowheads="1"/>
            </p:cNvSpPr>
            <p:nvPr/>
          </p:nvSpPr>
          <p:spPr bwMode="auto">
            <a:xfrm>
              <a:off x="1728" y="1248"/>
              <a:ext cx="2592" cy="15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52232" name="Oval 4"/>
            <p:cNvSpPr>
              <a:spLocks noChangeArrowheads="1"/>
            </p:cNvSpPr>
            <p:nvPr/>
          </p:nvSpPr>
          <p:spPr bwMode="auto">
            <a:xfrm>
              <a:off x="1968" y="1776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52233" name="Oval 5"/>
            <p:cNvSpPr>
              <a:spLocks noChangeArrowheads="1"/>
            </p:cNvSpPr>
            <p:nvPr/>
          </p:nvSpPr>
          <p:spPr bwMode="auto">
            <a:xfrm>
              <a:off x="2544" y="1488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52234" name="Oval 6"/>
            <p:cNvSpPr>
              <a:spLocks noChangeArrowheads="1"/>
            </p:cNvSpPr>
            <p:nvPr/>
          </p:nvSpPr>
          <p:spPr bwMode="auto">
            <a:xfrm>
              <a:off x="2304" y="2352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52235" name="Oval 7"/>
            <p:cNvSpPr>
              <a:spLocks noChangeArrowheads="1"/>
            </p:cNvSpPr>
            <p:nvPr/>
          </p:nvSpPr>
          <p:spPr bwMode="auto">
            <a:xfrm>
              <a:off x="3024" y="2400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52236" name="Oval 8"/>
            <p:cNvSpPr>
              <a:spLocks noChangeArrowheads="1"/>
            </p:cNvSpPr>
            <p:nvPr/>
          </p:nvSpPr>
          <p:spPr bwMode="auto">
            <a:xfrm>
              <a:off x="3600" y="2112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52237" name="Oval 9"/>
            <p:cNvSpPr>
              <a:spLocks noChangeArrowheads="1"/>
            </p:cNvSpPr>
            <p:nvPr/>
          </p:nvSpPr>
          <p:spPr bwMode="auto">
            <a:xfrm>
              <a:off x="3360" y="1584"/>
              <a:ext cx="336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</p:grpSp>
      <p:sp>
        <p:nvSpPr>
          <p:cNvPr id="188427" name="Oval 11"/>
          <p:cNvSpPr>
            <a:spLocks noChangeArrowheads="1"/>
          </p:cNvSpPr>
          <p:nvPr/>
        </p:nvSpPr>
        <p:spPr bwMode="auto">
          <a:xfrm>
            <a:off x="2987676" y="1773239"/>
            <a:ext cx="1420868" cy="1138802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baseline="0">
                <a:solidFill>
                  <a:srgbClr val="FF00FF"/>
                </a:solidFill>
                <a:latin typeface="Arial Narrow" charset="0"/>
              </a:rPr>
              <a:t>A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413558" y="4365104"/>
            <a:ext cx="708660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08585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2" indent="-376238" eaLnBrk="1" hangingPunct="1">
              <a:spcBef>
                <a:spcPct val="20000"/>
              </a:spcBef>
            </a:pPr>
            <a:r>
              <a:rPr lang="en-US" alt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P{1, 2}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Solution…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004614"/>
              </p:ext>
            </p:extLst>
          </p:nvPr>
        </p:nvGraphicFramePr>
        <p:xfrm>
          <a:off x="1152823" y="4868863"/>
          <a:ext cx="485933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3" imgW="2158920" imgH="368280" progId="Equation.DSMT4">
                  <p:embed/>
                </p:oleObj>
              </mc:Choice>
              <mc:Fallback>
                <p:oleObj name="Equation" r:id="rId3" imgW="2158920" imgH="36828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823" y="4868863"/>
                        <a:ext cx="4859337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30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6" grpId="0" uiExpand="1" build="p" autoUpdateAnimBg="0" advAuto="0"/>
      <p:bldP spid="188427" grpId="0" animBg="1" autoUpdateAnimBg="0"/>
      <p:bldP spid="18842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56" name="Rectangle 16"/>
          <p:cNvSpPr>
            <a:spLocks noGrp="1" noChangeArrowheads="1"/>
          </p:cNvSpPr>
          <p:nvPr>
            <p:ph idx="1"/>
          </p:nvPr>
        </p:nvSpPr>
        <p:spPr>
          <a:xfrm>
            <a:off x="342900" y="1066800"/>
            <a:ext cx="6096000" cy="609600"/>
          </a:xfrm>
          <a:noFill/>
        </p:spPr>
        <p:txBody>
          <a:bodyPr/>
          <a:lstStyle/>
          <a:p>
            <a:pPr lvl="1" indent="-742950" eaLnBrk="1" hangingPunct="1">
              <a:buFontTx/>
              <a:buNone/>
              <a:tabLst>
                <a:tab pos="137795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c) Find P(A</a:t>
            </a:r>
            <a:r>
              <a:rPr lang="en-US" altLang="en-US" sz="2400" baseline="30000" dirty="0"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latin typeface="Trebuchet MS" panose="020B0603020202020204" pitchFamily="34" charset="0"/>
              </a:rPr>
              <a:t>).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 eaLnBrk="1" hangingPunct="1">
              <a:buFontTx/>
              <a:buNone/>
              <a:tabLst>
                <a:tab pos="1377950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 eaLnBrk="1" hangingPunct="1">
              <a:buFontTx/>
              <a:buNone/>
              <a:tabLst>
                <a:tab pos="1377950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 eaLnBrk="1" hangingPunct="1">
              <a:buFontTx/>
              <a:buNone/>
              <a:tabLst>
                <a:tab pos="1377950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 eaLnBrk="1" hangingPunct="1">
              <a:buFontTx/>
              <a:buNone/>
              <a:tabLst>
                <a:tab pos="1377950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lvl="1" indent="-742950">
              <a:buNone/>
              <a:tabLst>
                <a:tab pos="1377950" algn="l"/>
              </a:tabLst>
            </a:pP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</a:p>
          <a:p>
            <a:pPr lvl="1" eaLnBrk="1" hangingPunct="1">
              <a:buFontTx/>
              <a:buNone/>
              <a:tabLst>
                <a:tab pos="1377950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-101406" y="4263752"/>
            <a:ext cx="805778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08585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The complement of event A is A</a:t>
            </a:r>
            <a:r>
              <a:rPr lang="en-US" altLang="en-US" baseline="30000" dirty="0">
                <a:latin typeface="Trebuchet MS" panose="020B0603020202020204" pitchFamily="34" charset="0"/>
              </a:rPr>
              <a:t>C</a:t>
            </a:r>
            <a:r>
              <a:rPr lang="en-US" altLang="en-US" baseline="0" dirty="0">
                <a:latin typeface="Trebuchet MS" panose="020B0603020202020204" pitchFamily="34" charset="0"/>
              </a:rPr>
              <a:t> = {3,4,5,6}</a:t>
            </a:r>
            <a:r>
              <a:rPr lang="en-US" altLang="en-US" sz="2000" baseline="0" dirty="0">
                <a:latin typeface="Trebuchet MS" panose="020B0603020202020204" pitchFamily="34" charset="0"/>
              </a:rPr>
              <a:t>		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05987" y="1845629"/>
            <a:ext cx="3124944" cy="1789546"/>
            <a:chOff x="2743200" y="1981200"/>
            <a:chExt cx="4114800" cy="2514600"/>
          </a:xfrm>
        </p:grpSpPr>
        <p:sp>
          <p:nvSpPr>
            <p:cNvPr id="2054" name="Rectangle 2"/>
            <p:cNvSpPr>
              <a:spLocks noChangeArrowheads="1"/>
            </p:cNvSpPr>
            <p:nvPr/>
          </p:nvSpPr>
          <p:spPr bwMode="auto">
            <a:xfrm>
              <a:off x="2743200" y="1981200"/>
              <a:ext cx="4114800" cy="2514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189443" name="Rectangle 3"/>
            <p:cNvSpPr>
              <a:spLocks noChangeArrowheads="1"/>
            </p:cNvSpPr>
            <p:nvPr/>
          </p:nvSpPr>
          <p:spPr bwMode="auto">
            <a:xfrm>
              <a:off x="2743200" y="1981200"/>
              <a:ext cx="4114800" cy="2514600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solidFill>
                  <a:schemeClr val="accent2"/>
                </a:solidFill>
                <a:latin typeface="Arial Narrow" charset="0"/>
              </a:endParaRPr>
            </a:p>
          </p:txBody>
        </p:sp>
        <p:sp>
          <p:nvSpPr>
            <p:cNvPr id="189444" name="Oval 4"/>
            <p:cNvSpPr>
              <a:spLocks noChangeArrowheads="1"/>
            </p:cNvSpPr>
            <p:nvPr/>
          </p:nvSpPr>
          <p:spPr bwMode="auto">
            <a:xfrm>
              <a:off x="2971800" y="2057400"/>
              <a:ext cx="1828800" cy="1600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rgbClr val="FF00FF"/>
                  </a:solidFill>
                  <a:latin typeface="Arial Narrow" charset="0"/>
                </a:rPr>
                <a:t>A</a:t>
              </a:r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2057" name="Oval 5"/>
            <p:cNvSpPr>
              <a:spLocks noChangeArrowheads="1"/>
            </p:cNvSpPr>
            <p:nvPr/>
          </p:nvSpPr>
          <p:spPr bwMode="auto">
            <a:xfrm>
              <a:off x="3124200" y="28194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2058" name="Oval 6"/>
            <p:cNvSpPr>
              <a:spLocks noChangeArrowheads="1"/>
            </p:cNvSpPr>
            <p:nvPr/>
          </p:nvSpPr>
          <p:spPr bwMode="auto">
            <a:xfrm>
              <a:off x="4038600" y="23622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2059" name="Oval 7"/>
            <p:cNvSpPr>
              <a:spLocks noChangeArrowheads="1"/>
            </p:cNvSpPr>
            <p:nvPr/>
          </p:nvSpPr>
          <p:spPr bwMode="auto">
            <a:xfrm>
              <a:off x="3657600" y="3733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2060" name="Oval 8"/>
            <p:cNvSpPr>
              <a:spLocks noChangeArrowheads="1"/>
            </p:cNvSpPr>
            <p:nvPr/>
          </p:nvSpPr>
          <p:spPr bwMode="auto">
            <a:xfrm>
              <a:off x="4800600" y="38100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2061" name="Oval 9"/>
            <p:cNvSpPr>
              <a:spLocks noChangeArrowheads="1"/>
            </p:cNvSpPr>
            <p:nvPr/>
          </p:nvSpPr>
          <p:spPr bwMode="auto">
            <a:xfrm>
              <a:off x="5715000" y="3352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2062" name="Oval 10"/>
            <p:cNvSpPr>
              <a:spLocks noChangeArrowheads="1"/>
            </p:cNvSpPr>
            <p:nvPr/>
          </p:nvSpPr>
          <p:spPr bwMode="auto">
            <a:xfrm>
              <a:off x="5334000" y="2514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  <p:graphicFrame>
          <p:nvGraphicFramePr>
            <p:cNvPr id="18945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634889"/>
                </p:ext>
              </p:extLst>
            </p:nvPr>
          </p:nvGraphicFramePr>
          <p:xfrm>
            <a:off x="6073961" y="2169469"/>
            <a:ext cx="597842" cy="640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3" name="Equation" r:id="rId3" imgW="190440" imgH="203040" progId="Equation.DSMT4">
                    <p:embed/>
                  </p:oleObj>
                </mc:Choice>
                <mc:Fallback>
                  <p:oleObj name="Equation" r:id="rId3" imgW="190440" imgH="203040" progId="Equation.DSMT4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3961" y="2169469"/>
                          <a:ext cx="597842" cy="640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655025"/>
              </p:ext>
            </p:extLst>
          </p:nvPr>
        </p:nvGraphicFramePr>
        <p:xfrm>
          <a:off x="1504950" y="4797425"/>
          <a:ext cx="59483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name="Equation" r:id="rId5" imgW="2565360" imgH="368280" progId="Equation.DSMT4">
                  <p:embed/>
                </p:oleObj>
              </mc:Choice>
              <mc:Fallback>
                <p:oleObj name="Equation" r:id="rId5" imgW="2565360" imgH="368280" progId="Equation.DSMT4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797425"/>
                        <a:ext cx="5948363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Solution…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31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6" grpId="0" build="p" autoUpdateAnimBg="0" advAuto="0"/>
      <p:bldP spid="18945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40025" y="2941488"/>
            <a:ext cx="3352800" cy="2071688"/>
            <a:chOff x="2514600" y="1962150"/>
            <a:chExt cx="4343400" cy="2514600"/>
          </a:xfrm>
        </p:grpSpPr>
        <p:sp>
          <p:nvSpPr>
            <p:cNvPr id="53251" name="Rectangle 2"/>
            <p:cNvSpPr>
              <a:spLocks noChangeArrowheads="1"/>
            </p:cNvSpPr>
            <p:nvPr/>
          </p:nvSpPr>
          <p:spPr bwMode="auto">
            <a:xfrm>
              <a:off x="2743200" y="1962150"/>
              <a:ext cx="4114800" cy="2514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190467" name="Oval 3"/>
            <p:cNvSpPr>
              <a:spLocks noChangeArrowheads="1"/>
            </p:cNvSpPr>
            <p:nvPr/>
          </p:nvSpPr>
          <p:spPr bwMode="auto">
            <a:xfrm>
              <a:off x="3527425" y="3690938"/>
              <a:ext cx="762000" cy="685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468" name="Freeform 4"/>
            <p:cNvSpPr>
              <a:spLocks/>
            </p:cNvSpPr>
            <p:nvPr/>
          </p:nvSpPr>
          <p:spPr bwMode="auto">
            <a:xfrm rot="613204">
              <a:off x="2514600" y="3644900"/>
              <a:ext cx="2590800" cy="165100"/>
            </a:xfrm>
            <a:custGeom>
              <a:avLst/>
              <a:gdLst>
                <a:gd name="T0" fmla="*/ 0 w 1632"/>
                <a:gd name="T1" fmla="*/ 2147483647 h 104"/>
                <a:gd name="T2" fmla="*/ 2147483647 w 1632"/>
                <a:gd name="T3" fmla="*/ 2147483647 h 104"/>
                <a:gd name="T4" fmla="*/ 2147483647 w 1632"/>
                <a:gd name="T5" fmla="*/ 2147483647 h 104"/>
                <a:gd name="T6" fmla="*/ 2147483647 w 1632"/>
                <a:gd name="T7" fmla="*/ 2147483647 h 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32"/>
                <a:gd name="T13" fmla="*/ 0 h 104"/>
                <a:gd name="T14" fmla="*/ 1632 w 1632"/>
                <a:gd name="T15" fmla="*/ 104 h 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32" h="104">
                  <a:moveTo>
                    <a:pt x="0" y="8"/>
                  </a:moveTo>
                  <a:cubicBezTo>
                    <a:pt x="216" y="56"/>
                    <a:pt x="432" y="104"/>
                    <a:pt x="624" y="104"/>
                  </a:cubicBezTo>
                  <a:cubicBezTo>
                    <a:pt x="816" y="104"/>
                    <a:pt x="984" y="16"/>
                    <a:pt x="1152" y="8"/>
                  </a:cubicBezTo>
                  <a:cubicBezTo>
                    <a:pt x="1320" y="0"/>
                    <a:pt x="1544" y="48"/>
                    <a:pt x="1632" y="56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en-AU"/>
            </a:p>
          </p:txBody>
        </p:sp>
        <p:sp>
          <p:nvSpPr>
            <p:cNvPr id="190469" name="Oval 5"/>
            <p:cNvSpPr>
              <a:spLocks noChangeArrowheads="1"/>
            </p:cNvSpPr>
            <p:nvPr/>
          </p:nvSpPr>
          <p:spPr bwMode="auto">
            <a:xfrm>
              <a:off x="2971800" y="2057400"/>
              <a:ext cx="1828800" cy="16002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b="1" baseline="0">
                  <a:solidFill>
                    <a:srgbClr val="FF00FF"/>
                  </a:solidFill>
                  <a:latin typeface="Arial Narrow" charset="0"/>
                </a:rPr>
                <a:t>A</a:t>
              </a:r>
              <a:endParaRPr lang="en-US" baseline="0">
                <a:latin typeface="Arial Narrow" charset="0"/>
              </a:endParaRPr>
            </a:p>
          </p:txBody>
        </p:sp>
        <p:sp>
          <p:nvSpPr>
            <p:cNvPr id="53255" name="Oval 6"/>
            <p:cNvSpPr>
              <a:spLocks noChangeArrowheads="1"/>
            </p:cNvSpPr>
            <p:nvPr/>
          </p:nvSpPr>
          <p:spPr bwMode="auto">
            <a:xfrm>
              <a:off x="3124200" y="28194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53256" name="Oval 7"/>
            <p:cNvSpPr>
              <a:spLocks noChangeArrowheads="1"/>
            </p:cNvSpPr>
            <p:nvPr/>
          </p:nvSpPr>
          <p:spPr bwMode="auto">
            <a:xfrm>
              <a:off x="4038600" y="23622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53257" name="Oval 8"/>
            <p:cNvSpPr>
              <a:spLocks noChangeArrowheads="1"/>
            </p:cNvSpPr>
            <p:nvPr/>
          </p:nvSpPr>
          <p:spPr bwMode="auto">
            <a:xfrm>
              <a:off x="3657600" y="3770313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53258" name="Oval 9"/>
            <p:cNvSpPr>
              <a:spLocks noChangeArrowheads="1"/>
            </p:cNvSpPr>
            <p:nvPr/>
          </p:nvSpPr>
          <p:spPr bwMode="auto">
            <a:xfrm>
              <a:off x="4800600" y="38100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53259" name="Oval 10"/>
            <p:cNvSpPr>
              <a:spLocks noChangeArrowheads="1"/>
            </p:cNvSpPr>
            <p:nvPr/>
          </p:nvSpPr>
          <p:spPr bwMode="auto">
            <a:xfrm>
              <a:off x="5715000" y="3352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53260" name="Oval 11"/>
            <p:cNvSpPr>
              <a:spLocks noChangeArrowheads="1"/>
            </p:cNvSpPr>
            <p:nvPr/>
          </p:nvSpPr>
          <p:spPr bwMode="auto">
            <a:xfrm>
              <a:off x="5334000" y="2514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</p:grpSp>
      <p:sp>
        <p:nvSpPr>
          <p:cNvPr id="190476" name="Rectangle 12"/>
          <p:cNvSpPr>
            <a:spLocks noChangeArrowheads="1"/>
          </p:cNvSpPr>
          <p:nvPr/>
        </p:nvSpPr>
        <p:spPr bwMode="auto">
          <a:xfrm>
            <a:off x="382453" y="1104900"/>
            <a:ext cx="8244408" cy="463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indent="-742950" eaLnBrk="1" hangingPunct="1">
              <a:spcBef>
                <a:spcPct val="20000"/>
              </a:spcBef>
              <a:spcAft>
                <a:spcPts val="18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d) Are events A and C mutually exclusive?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="1" baseline="0" dirty="0">
                <a:solidFill>
                  <a:schemeClr val="accent2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Solution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A = {1,2}, C = {4}</a:t>
            </a: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1736725" y="91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en-US" altLang="en-US" baseline="0">
              <a:latin typeface="Arial Narrow" charset="0"/>
            </a:endParaRPr>
          </a:p>
        </p:txBody>
      </p:sp>
      <p:sp>
        <p:nvSpPr>
          <p:cNvPr id="190478" name="Text Box 14"/>
          <p:cNvSpPr txBox="1">
            <a:spLocks noChangeArrowheads="1"/>
          </p:cNvSpPr>
          <p:nvPr/>
        </p:nvSpPr>
        <p:spPr bwMode="auto">
          <a:xfrm>
            <a:off x="2271539" y="5204048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latin typeface="Arial Narrow" charset="0"/>
              </a:rPr>
              <a:t>Event C</a:t>
            </a:r>
          </a:p>
        </p:txBody>
      </p:sp>
      <p:sp>
        <p:nvSpPr>
          <p:cNvPr id="190479" name="Line 15"/>
          <p:cNvSpPr>
            <a:spLocks noChangeShapeType="1"/>
          </p:cNvSpPr>
          <p:nvPr/>
        </p:nvSpPr>
        <p:spPr bwMode="auto">
          <a:xfrm flipV="1">
            <a:off x="3298911" y="4903314"/>
            <a:ext cx="304800" cy="457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6219008" y="3984049"/>
            <a:ext cx="260116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Events A and C are</a:t>
            </a:r>
          </a:p>
          <a:p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mutually exclusive </a:t>
            </a:r>
          </a:p>
          <a:p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because they cannot</a:t>
            </a:r>
          </a:p>
          <a:p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occur simultaneously.</a:t>
            </a:r>
          </a:p>
        </p:txBody>
      </p:sp>
      <p:sp>
        <p:nvSpPr>
          <p:cNvPr id="190481" name="Text Box 17"/>
          <p:cNvSpPr txBox="1">
            <a:spLocks noChangeArrowheads="1"/>
          </p:cNvSpPr>
          <p:nvPr/>
        </p:nvSpPr>
        <p:spPr bwMode="auto">
          <a:xfrm>
            <a:off x="608724" y="3483260"/>
            <a:ext cx="21146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solidFill>
                  <a:srgbClr val="00B050"/>
                </a:solidFill>
                <a:latin typeface="Arial Narrow" charset="0"/>
              </a:rPr>
              <a:t>There is no</a:t>
            </a:r>
          </a:p>
          <a:p>
            <a:r>
              <a:rPr lang="en-US" altLang="en-US" baseline="0" dirty="0">
                <a:solidFill>
                  <a:srgbClr val="00B050"/>
                </a:solidFill>
                <a:latin typeface="Arial Narrow" charset="0"/>
              </a:rPr>
              <a:t>overlap between </a:t>
            </a:r>
          </a:p>
          <a:p>
            <a:r>
              <a:rPr lang="en-US" altLang="en-US" baseline="0" dirty="0">
                <a:solidFill>
                  <a:srgbClr val="00B050"/>
                </a:solidFill>
                <a:latin typeface="Arial Narrow" charset="0"/>
              </a:rPr>
              <a:t>the two regions.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Solution…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32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6" grpId="0" autoUpdateAnimBg="0"/>
      <p:bldP spid="190478" grpId="0" autoUpdateAnimBg="0"/>
      <p:bldP spid="190479" grpId="0" animBg="1"/>
      <p:bldP spid="190480" grpId="0" autoUpdateAnimBg="0"/>
      <p:bldP spid="19048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ChangeArrowheads="1"/>
          </p:cNvSpPr>
          <p:nvPr/>
        </p:nvSpPr>
        <p:spPr bwMode="auto">
          <a:xfrm>
            <a:off x="340416" y="1128961"/>
            <a:ext cx="5791200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indent="-742950" eaLnBrk="1" hangingPunct="1">
              <a:spcBef>
                <a:spcPct val="20000"/>
              </a:spcBef>
              <a:spcAft>
                <a:spcPts val="12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e) Find P(A </a:t>
            </a:r>
            <a:r>
              <a:rPr lang="en-US" altLang="en-US" b="1" baseline="0" dirty="0">
                <a:latin typeface="Trebuchet MS" panose="020B0603020202020204" pitchFamily="34" charset="0"/>
                <a:sym typeface="Symbol" charset="2"/>
              </a:rPr>
              <a:t></a:t>
            </a:r>
            <a:r>
              <a:rPr lang="en-US" altLang="en-US" baseline="0" dirty="0">
                <a:latin typeface="Trebuchet MS" panose="020B0603020202020204" pitchFamily="34" charset="0"/>
              </a:rPr>
              <a:t> C).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="1" baseline="0" dirty="0">
                <a:solidFill>
                  <a:schemeClr val="accent2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Solution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A = {1, 2}, C = {4}</a:t>
            </a: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A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 C = {1, 2, 4}</a:t>
            </a: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191499" name="Text Box 11"/>
          <p:cNvSpPr txBox="1">
            <a:spLocks noChangeArrowheads="1"/>
          </p:cNvSpPr>
          <p:nvPr/>
        </p:nvSpPr>
        <p:spPr bwMode="auto">
          <a:xfrm>
            <a:off x="434684" y="4509120"/>
            <a:ext cx="647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Arial Narrow" charset="0"/>
              </a:rPr>
              <a:t>or, because A and C are mutually exclusive,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16842" y="1531281"/>
            <a:ext cx="2805994" cy="1942563"/>
            <a:chOff x="2743200" y="1962150"/>
            <a:chExt cx="4114800" cy="2533650"/>
          </a:xfrm>
        </p:grpSpPr>
        <p:sp>
          <p:nvSpPr>
            <p:cNvPr id="54275" name="Rectangle 2"/>
            <p:cNvSpPr>
              <a:spLocks noChangeArrowheads="1"/>
            </p:cNvSpPr>
            <p:nvPr/>
          </p:nvSpPr>
          <p:spPr bwMode="auto">
            <a:xfrm>
              <a:off x="2743200" y="1962150"/>
              <a:ext cx="4114800" cy="2514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54276" name="Oval 3"/>
            <p:cNvSpPr>
              <a:spLocks noChangeArrowheads="1"/>
            </p:cNvSpPr>
            <p:nvPr/>
          </p:nvSpPr>
          <p:spPr bwMode="auto">
            <a:xfrm>
              <a:off x="6172200" y="2895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54277" name="Oval 4"/>
            <p:cNvSpPr>
              <a:spLocks noChangeArrowheads="1"/>
            </p:cNvSpPr>
            <p:nvPr/>
          </p:nvSpPr>
          <p:spPr bwMode="auto">
            <a:xfrm>
              <a:off x="4876800" y="37338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54278" name="Oval 5"/>
            <p:cNvSpPr>
              <a:spLocks noChangeArrowheads="1"/>
            </p:cNvSpPr>
            <p:nvPr/>
          </p:nvSpPr>
          <p:spPr bwMode="auto">
            <a:xfrm>
              <a:off x="5334000" y="2514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  <p:sp>
          <p:nvSpPr>
            <p:cNvPr id="191494" name="Oval 6"/>
            <p:cNvSpPr>
              <a:spLocks noChangeArrowheads="1"/>
            </p:cNvSpPr>
            <p:nvPr/>
          </p:nvSpPr>
          <p:spPr bwMode="auto">
            <a:xfrm>
              <a:off x="2819400" y="2057400"/>
              <a:ext cx="2133600" cy="2438400"/>
            </a:xfrm>
            <a:prstGeom prst="ellipse">
              <a:avLst/>
            </a:prstGeom>
            <a:solidFill>
              <a:srgbClr val="009999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r">
                <a:defRPr/>
              </a:pPr>
              <a:r>
                <a:rPr lang="en-US" baseline="0">
                  <a:latin typeface="Arial Narrow" pitchFamily="34" charset="0"/>
                  <a:ea typeface="+mn-ea"/>
                </a:rPr>
                <a:t>A or C</a:t>
              </a:r>
            </a:p>
          </p:txBody>
        </p:sp>
        <p:sp>
          <p:nvSpPr>
            <p:cNvPr id="54281" name="Oval 8"/>
            <p:cNvSpPr>
              <a:spLocks noChangeArrowheads="1"/>
            </p:cNvSpPr>
            <p:nvPr/>
          </p:nvSpPr>
          <p:spPr bwMode="auto">
            <a:xfrm>
              <a:off x="3124200" y="28194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54282" name="Oval 9"/>
            <p:cNvSpPr>
              <a:spLocks noChangeArrowheads="1"/>
            </p:cNvSpPr>
            <p:nvPr/>
          </p:nvSpPr>
          <p:spPr bwMode="auto">
            <a:xfrm>
              <a:off x="4038600" y="23622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54283" name="Oval 10"/>
            <p:cNvSpPr>
              <a:spLocks noChangeArrowheads="1"/>
            </p:cNvSpPr>
            <p:nvPr/>
          </p:nvSpPr>
          <p:spPr bwMode="auto">
            <a:xfrm>
              <a:off x="3657600" y="3770313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191500" name="Oval 12"/>
            <p:cNvSpPr>
              <a:spLocks noChangeArrowheads="1"/>
            </p:cNvSpPr>
            <p:nvPr/>
          </p:nvSpPr>
          <p:spPr bwMode="auto">
            <a:xfrm>
              <a:off x="2971800" y="2057400"/>
              <a:ext cx="1828800" cy="1600200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rgbClr val="FF00FF"/>
                  </a:solidFill>
                  <a:latin typeface="Arial Narrow" charset="0"/>
                </a:rPr>
                <a:t>A</a:t>
              </a:r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191501" name="Oval 13"/>
            <p:cNvSpPr>
              <a:spLocks noChangeArrowheads="1"/>
            </p:cNvSpPr>
            <p:nvPr/>
          </p:nvSpPr>
          <p:spPr bwMode="auto">
            <a:xfrm>
              <a:off x="3527425" y="3690938"/>
              <a:ext cx="762000" cy="685800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3167273" y="3060648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latin typeface="Arial Narrow" charset="0"/>
              </a:rPr>
              <a:t>Event C</a:t>
            </a:r>
          </a:p>
        </p:txBody>
      </p:sp>
      <p:sp>
        <p:nvSpPr>
          <p:cNvPr id="191503" name="Line 15"/>
          <p:cNvSpPr>
            <a:spLocks noChangeShapeType="1"/>
          </p:cNvSpPr>
          <p:nvPr/>
        </p:nvSpPr>
        <p:spPr bwMode="auto">
          <a:xfrm flipV="1">
            <a:off x="4243598" y="3289248"/>
            <a:ext cx="899316" cy="932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043372"/>
              </p:ext>
            </p:extLst>
          </p:nvPr>
        </p:nvGraphicFramePr>
        <p:xfrm>
          <a:off x="948779" y="3640591"/>
          <a:ext cx="5597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Equation" r:id="rId3" imgW="2412720" imgH="368280" progId="Equation.DSMT4">
                  <p:embed/>
                </p:oleObj>
              </mc:Choice>
              <mc:Fallback>
                <p:oleObj name="Equation" r:id="rId3" imgW="2412720" imgH="36828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779" y="3640591"/>
                        <a:ext cx="55975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942067"/>
              </p:ext>
            </p:extLst>
          </p:nvPr>
        </p:nvGraphicFramePr>
        <p:xfrm>
          <a:off x="1107806" y="4970785"/>
          <a:ext cx="56276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5" imgW="2425680" imgH="368280" progId="Equation.DSMT4">
                  <p:embed/>
                </p:oleObj>
              </mc:Choice>
              <mc:Fallback>
                <p:oleObj name="Equation" r:id="rId5" imgW="2425680" imgH="36828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806" y="4970785"/>
                        <a:ext cx="56276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Solution…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33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5" grpId="0" autoUpdateAnimBg="0"/>
      <p:bldP spid="191499" grpId="0" autoUpdateAnimBg="0"/>
      <p:bldP spid="191502" grpId="0" autoUpdateAnimBg="0"/>
      <p:bldP spid="19150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402456" y="1034256"/>
            <a:ext cx="7488187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indent="-742950" eaLnBrk="1" hangingPunct="1">
              <a:spcBef>
                <a:spcPct val="20000"/>
              </a:spcBef>
              <a:spcAft>
                <a:spcPts val="12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f) Find P(A </a:t>
            </a:r>
            <a:r>
              <a:rPr lang="en-US" altLang="en-US" b="1" baseline="0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baseline="0" dirty="0">
                <a:latin typeface="Trebuchet MS" panose="020B0603020202020204" pitchFamily="34" charset="0"/>
              </a:rPr>
              <a:t> B).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="1" baseline="0" dirty="0">
                <a:solidFill>
                  <a:schemeClr val="accent2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Solution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A = {1, 2}, B = {2, 4, 6}</a:t>
            </a: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A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</a:t>
            </a:r>
            <a:r>
              <a:rPr lang="en-US" altLang="en-US" baseline="0" dirty="0">
                <a:latin typeface="Trebuchet MS" panose="020B0603020202020204" pitchFamily="34" charset="0"/>
              </a:rPr>
              <a:t> B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= {2}</a:t>
            </a:r>
            <a:endParaRPr lang="en-US" altLang="en-US" baseline="0" dirty="0">
              <a:latin typeface="Trebuchet MS" panose="020B060302020202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baseline="0" dirty="0">
              <a:latin typeface="Trebuchet MS" panose="020B060302020202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1736725" y="91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en-US" altLang="en-US" baseline="0">
              <a:latin typeface="Arial Narrow" charset="0"/>
            </a:endParaRPr>
          </a:p>
        </p:txBody>
      </p:sp>
      <p:sp>
        <p:nvSpPr>
          <p:cNvPr id="192528" name="Text Box 16"/>
          <p:cNvSpPr txBox="1">
            <a:spLocks noChangeArrowheads="1"/>
          </p:cNvSpPr>
          <p:nvPr/>
        </p:nvSpPr>
        <p:spPr bwMode="auto">
          <a:xfrm>
            <a:off x="6378148" y="1447800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latin typeface="Arial Narrow" charset="0"/>
              </a:rPr>
              <a:t>A </a:t>
            </a:r>
            <a:r>
              <a:rPr lang="en-US" altLang="en-US" baseline="0" dirty="0">
                <a:sym typeface="Symbol" charset="2"/>
              </a:rPr>
              <a:t></a:t>
            </a:r>
            <a:r>
              <a:rPr lang="en-US" altLang="en-US" baseline="0" dirty="0">
                <a:latin typeface="Arial Narrow" charset="0"/>
              </a:rPr>
              <a:t> B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91468" y="1943878"/>
            <a:ext cx="3467100" cy="2349218"/>
            <a:chOff x="2743200" y="1828800"/>
            <a:chExt cx="4114800" cy="2647950"/>
          </a:xfrm>
        </p:grpSpPr>
        <p:sp>
          <p:nvSpPr>
            <p:cNvPr id="3076" name="Rectangle 2"/>
            <p:cNvSpPr>
              <a:spLocks noChangeArrowheads="1"/>
            </p:cNvSpPr>
            <p:nvPr/>
          </p:nvSpPr>
          <p:spPr bwMode="auto">
            <a:xfrm>
              <a:off x="2743200" y="1962150"/>
              <a:ext cx="4114800" cy="2514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192515" name="Oval 3"/>
            <p:cNvSpPr>
              <a:spLocks noChangeArrowheads="1"/>
            </p:cNvSpPr>
            <p:nvPr/>
          </p:nvSpPr>
          <p:spPr bwMode="auto">
            <a:xfrm>
              <a:off x="2971800" y="2057400"/>
              <a:ext cx="1828800" cy="156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graphicFrame>
          <p:nvGraphicFramePr>
            <p:cNvPr id="1925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0774619"/>
                </p:ext>
              </p:extLst>
            </p:nvPr>
          </p:nvGraphicFramePr>
          <p:xfrm>
            <a:off x="3581400" y="2743200"/>
            <a:ext cx="12192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Bitmap Image" r:id="rId3" imgW="1286073" imgH="990638" progId="PBrush">
                    <p:embed/>
                  </p:oleObj>
                </mc:Choice>
                <mc:Fallback>
                  <p:oleObj name="Bitmap Image" r:id="rId3" imgW="1286073" imgH="990638" progId="PBrush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2743200"/>
                          <a:ext cx="1219200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>
                                  <a:alpha val="50195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990033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Oval 5"/>
            <p:cNvSpPr>
              <a:spLocks noChangeArrowheads="1"/>
            </p:cNvSpPr>
            <p:nvPr/>
          </p:nvSpPr>
          <p:spPr bwMode="auto">
            <a:xfrm>
              <a:off x="5943600" y="38862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3079" name="Oval 6"/>
            <p:cNvSpPr>
              <a:spLocks noChangeArrowheads="1"/>
            </p:cNvSpPr>
            <p:nvPr/>
          </p:nvSpPr>
          <p:spPr bwMode="auto">
            <a:xfrm>
              <a:off x="5638800" y="22860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  <p:sp>
          <p:nvSpPr>
            <p:cNvPr id="192520" name="Oval 8"/>
            <p:cNvSpPr>
              <a:spLocks noChangeArrowheads="1"/>
            </p:cNvSpPr>
            <p:nvPr/>
          </p:nvSpPr>
          <p:spPr bwMode="auto">
            <a:xfrm>
              <a:off x="3581400" y="2743200"/>
              <a:ext cx="2133600" cy="1524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3083" name="Oval 10"/>
            <p:cNvSpPr>
              <a:spLocks noChangeArrowheads="1"/>
            </p:cNvSpPr>
            <p:nvPr/>
          </p:nvSpPr>
          <p:spPr bwMode="auto">
            <a:xfrm>
              <a:off x="3200400" y="23622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3084" name="Oval 11"/>
            <p:cNvSpPr>
              <a:spLocks noChangeArrowheads="1"/>
            </p:cNvSpPr>
            <p:nvPr/>
          </p:nvSpPr>
          <p:spPr bwMode="auto">
            <a:xfrm>
              <a:off x="3962400" y="2895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3085" name="Oval 12"/>
            <p:cNvSpPr>
              <a:spLocks noChangeArrowheads="1"/>
            </p:cNvSpPr>
            <p:nvPr/>
          </p:nvSpPr>
          <p:spPr bwMode="auto">
            <a:xfrm>
              <a:off x="4038600" y="3657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3086" name="Oval 13"/>
            <p:cNvSpPr>
              <a:spLocks noChangeArrowheads="1"/>
            </p:cNvSpPr>
            <p:nvPr/>
          </p:nvSpPr>
          <p:spPr bwMode="auto">
            <a:xfrm>
              <a:off x="4953000" y="3276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192526" name="Text Box 14"/>
            <p:cNvSpPr txBox="1">
              <a:spLocks noChangeArrowheads="1"/>
            </p:cNvSpPr>
            <p:nvPr/>
          </p:nvSpPr>
          <p:spPr bwMode="auto">
            <a:xfrm>
              <a:off x="4848225" y="2895600"/>
              <a:ext cx="365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accent2"/>
                  </a:solidFill>
                  <a:latin typeface="Arial Narrow" charset="0"/>
                </a:rPr>
                <a:t>B</a:t>
              </a:r>
            </a:p>
          </p:txBody>
        </p:sp>
        <p:sp>
          <p:nvSpPr>
            <p:cNvPr id="192527" name="Text Box 15"/>
            <p:cNvSpPr txBox="1">
              <a:spLocks noChangeArrowheads="1"/>
            </p:cNvSpPr>
            <p:nvPr/>
          </p:nvSpPr>
          <p:spPr bwMode="auto">
            <a:xfrm>
              <a:off x="3781425" y="2362200"/>
              <a:ext cx="365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rgbClr val="FF00FF"/>
                  </a:solidFill>
                  <a:latin typeface="Arial Narrow" charset="0"/>
                </a:rPr>
                <a:t>A</a:t>
              </a:r>
            </a:p>
          </p:txBody>
        </p:sp>
        <p:sp>
          <p:nvSpPr>
            <p:cNvPr id="192529" name="Line 17"/>
            <p:cNvSpPr>
              <a:spLocks noChangeShapeType="1"/>
            </p:cNvSpPr>
            <p:nvPr/>
          </p:nvSpPr>
          <p:spPr bwMode="auto">
            <a:xfrm flipH="1">
              <a:off x="4648200" y="1828800"/>
              <a:ext cx="68580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2530" name="Oval 18"/>
            <p:cNvSpPr>
              <a:spLocks noChangeArrowheads="1"/>
            </p:cNvSpPr>
            <p:nvPr/>
          </p:nvSpPr>
          <p:spPr bwMode="auto">
            <a:xfrm>
              <a:off x="4038600" y="3657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192531" name="Oval 19"/>
            <p:cNvSpPr>
              <a:spLocks noChangeArrowheads="1"/>
            </p:cNvSpPr>
            <p:nvPr/>
          </p:nvSpPr>
          <p:spPr bwMode="auto">
            <a:xfrm>
              <a:off x="4953000" y="3276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192532" name="Oval 20"/>
            <p:cNvSpPr>
              <a:spLocks noChangeArrowheads="1"/>
            </p:cNvSpPr>
            <p:nvPr/>
          </p:nvSpPr>
          <p:spPr bwMode="auto">
            <a:xfrm>
              <a:off x="3200400" y="2362200"/>
              <a:ext cx="533400" cy="5334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192533" name="Oval 21"/>
            <p:cNvSpPr>
              <a:spLocks noChangeArrowheads="1"/>
            </p:cNvSpPr>
            <p:nvPr/>
          </p:nvSpPr>
          <p:spPr bwMode="auto">
            <a:xfrm>
              <a:off x="3962400" y="2895600"/>
              <a:ext cx="533400" cy="5334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192534" name="Oval 22"/>
            <p:cNvSpPr>
              <a:spLocks noChangeArrowheads="1"/>
            </p:cNvSpPr>
            <p:nvPr/>
          </p:nvSpPr>
          <p:spPr bwMode="auto">
            <a:xfrm>
              <a:off x="3962400" y="2895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192535" name="Oval 23"/>
            <p:cNvSpPr>
              <a:spLocks noChangeArrowheads="1"/>
            </p:cNvSpPr>
            <p:nvPr/>
          </p:nvSpPr>
          <p:spPr bwMode="auto">
            <a:xfrm>
              <a:off x="3962400" y="2895600"/>
              <a:ext cx="533400" cy="533400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430750"/>
              </p:ext>
            </p:extLst>
          </p:nvPr>
        </p:nvGraphicFramePr>
        <p:xfrm>
          <a:off x="1261248" y="4536301"/>
          <a:ext cx="38592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Equation" r:id="rId5" imgW="1663560" imgH="368280" progId="Equation.DSMT4">
                  <p:embed/>
                </p:oleObj>
              </mc:Choice>
              <mc:Fallback>
                <p:oleObj name="Equation" r:id="rId5" imgW="1663560" imgH="36828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248" y="4536301"/>
                        <a:ext cx="3859212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Solution…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34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 autoUpdateAnimBg="0"/>
      <p:bldP spid="19252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395536" y="998984"/>
            <a:ext cx="626469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indent="-742950" eaLnBrk="1" hangingPunct="1">
              <a:spcBef>
                <a:spcPct val="20000"/>
              </a:spcBef>
              <a:spcAft>
                <a:spcPts val="12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g) Find P(A </a:t>
            </a:r>
            <a:r>
              <a:rPr lang="en-US" altLang="en-US" b="1" baseline="0" dirty="0">
                <a:latin typeface="Trebuchet MS" panose="020B0603020202020204" pitchFamily="34" charset="0"/>
                <a:sym typeface="Symbol" charset="2"/>
              </a:rPr>
              <a:t></a:t>
            </a:r>
            <a:r>
              <a:rPr lang="en-US" altLang="en-US" baseline="0" dirty="0">
                <a:latin typeface="Trebuchet MS" panose="020B0603020202020204" pitchFamily="34" charset="0"/>
              </a:rPr>
              <a:t> B).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="1" baseline="0" dirty="0">
                <a:solidFill>
                  <a:schemeClr val="accent2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Solution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A = {1, 2}, B = {2, 4, 6}</a:t>
            </a:r>
            <a:endParaRPr lang="en-US" altLang="en-US" b="1" baseline="0" dirty="0">
              <a:solidFill>
                <a:schemeClr val="accent2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A </a:t>
            </a:r>
            <a:r>
              <a:rPr lang="en-US" altLang="en-US" baseline="0" dirty="0">
                <a:latin typeface="Trebuchet MS" panose="020B0603020202020204" pitchFamily="34" charset="0"/>
                <a:sym typeface="Symbol"/>
              </a:rPr>
              <a:t> B = {1, 2, 4, 6}</a:t>
            </a: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193551" name="Text Box 15"/>
          <p:cNvSpPr txBox="1">
            <a:spLocks noChangeArrowheads="1"/>
          </p:cNvSpPr>
          <p:nvPr/>
        </p:nvSpPr>
        <p:spPr bwMode="auto">
          <a:xfrm>
            <a:off x="6279601" y="1371600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latin typeface="Arial Narrow" charset="0"/>
              </a:rPr>
              <a:t>A </a:t>
            </a:r>
            <a:r>
              <a:rPr lang="en-US" altLang="en-US" b="1" baseline="0" dirty="0">
                <a:latin typeface="Arial Narrow" charset="0"/>
                <a:sym typeface="Symbol" charset="2"/>
              </a:rPr>
              <a:t></a:t>
            </a:r>
            <a:r>
              <a:rPr lang="en-US" altLang="en-US" baseline="0" dirty="0">
                <a:latin typeface="Arial Narrow" charset="0"/>
              </a:rPr>
              <a:t>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17640" y="1828800"/>
            <a:ext cx="3467100" cy="2095500"/>
            <a:chOff x="4417640" y="1828800"/>
            <a:chExt cx="4114800" cy="2647950"/>
          </a:xfrm>
        </p:grpSpPr>
        <p:sp>
          <p:nvSpPr>
            <p:cNvPr id="55299" name="Rectangle 2"/>
            <p:cNvSpPr>
              <a:spLocks noChangeArrowheads="1"/>
            </p:cNvSpPr>
            <p:nvPr/>
          </p:nvSpPr>
          <p:spPr bwMode="auto">
            <a:xfrm>
              <a:off x="4417640" y="1962150"/>
              <a:ext cx="4114800" cy="2514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193539" name="Oval 3"/>
            <p:cNvSpPr>
              <a:spLocks noChangeArrowheads="1"/>
            </p:cNvSpPr>
            <p:nvPr/>
          </p:nvSpPr>
          <p:spPr bwMode="auto">
            <a:xfrm>
              <a:off x="4646240" y="2057400"/>
              <a:ext cx="1828800" cy="156527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55301" name="Oval 4"/>
            <p:cNvSpPr>
              <a:spLocks noChangeArrowheads="1"/>
            </p:cNvSpPr>
            <p:nvPr/>
          </p:nvSpPr>
          <p:spPr bwMode="auto">
            <a:xfrm>
              <a:off x="7618040" y="38862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55302" name="Oval 5"/>
            <p:cNvSpPr>
              <a:spLocks noChangeArrowheads="1"/>
            </p:cNvSpPr>
            <p:nvPr/>
          </p:nvSpPr>
          <p:spPr bwMode="auto">
            <a:xfrm>
              <a:off x="7313240" y="22860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  <p:sp>
          <p:nvSpPr>
            <p:cNvPr id="193543" name="Oval 7"/>
            <p:cNvSpPr>
              <a:spLocks noChangeArrowheads="1"/>
            </p:cNvSpPr>
            <p:nvPr/>
          </p:nvSpPr>
          <p:spPr bwMode="auto">
            <a:xfrm>
              <a:off x="5255840" y="2743200"/>
              <a:ext cx="2133600" cy="1524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55306" name="Oval 9"/>
            <p:cNvSpPr>
              <a:spLocks noChangeArrowheads="1"/>
            </p:cNvSpPr>
            <p:nvPr/>
          </p:nvSpPr>
          <p:spPr bwMode="auto">
            <a:xfrm>
              <a:off x="4874840" y="23622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55307" name="Oval 10"/>
            <p:cNvSpPr>
              <a:spLocks noChangeArrowheads="1"/>
            </p:cNvSpPr>
            <p:nvPr/>
          </p:nvSpPr>
          <p:spPr bwMode="auto">
            <a:xfrm>
              <a:off x="5636840" y="2895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55308" name="Oval 11"/>
            <p:cNvSpPr>
              <a:spLocks noChangeArrowheads="1"/>
            </p:cNvSpPr>
            <p:nvPr/>
          </p:nvSpPr>
          <p:spPr bwMode="auto">
            <a:xfrm>
              <a:off x="5713040" y="3657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55309" name="Oval 12"/>
            <p:cNvSpPr>
              <a:spLocks noChangeArrowheads="1"/>
            </p:cNvSpPr>
            <p:nvPr/>
          </p:nvSpPr>
          <p:spPr bwMode="auto">
            <a:xfrm>
              <a:off x="6627440" y="3276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193549" name="Text Box 13"/>
            <p:cNvSpPr txBox="1">
              <a:spLocks noChangeArrowheads="1"/>
            </p:cNvSpPr>
            <p:nvPr/>
          </p:nvSpPr>
          <p:spPr bwMode="auto">
            <a:xfrm>
              <a:off x="6522665" y="2895600"/>
              <a:ext cx="365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accent2"/>
                  </a:solidFill>
                  <a:latin typeface="Arial Narrow" charset="0"/>
                </a:rPr>
                <a:t>B</a:t>
              </a:r>
            </a:p>
          </p:txBody>
        </p:sp>
        <p:sp>
          <p:nvSpPr>
            <p:cNvPr id="193550" name="Text Box 14"/>
            <p:cNvSpPr txBox="1">
              <a:spLocks noChangeArrowheads="1"/>
            </p:cNvSpPr>
            <p:nvPr/>
          </p:nvSpPr>
          <p:spPr bwMode="auto">
            <a:xfrm>
              <a:off x="5455865" y="2362200"/>
              <a:ext cx="365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rgbClr val="FF00FF"/>
                  </a:solidFill>
                  <a:latin typeface="Arial Narrow" charset="0"/>
                </a:rPr>
                <a:t>A</a:t>
              </a:r>
            </a:p>
          </p:txBody>
        </p:sp>
        <p:sp>
          <p:nvSpPr>
            <p:cNvPr id="193552" name="Oval 16"/>
            <p:cNvSpPr>
              <a:spLocks noChangeArrowheads="1"/>
            </p:cNvSpPr>
            <p:nvPr/>
          </p:nvSpPr>
          <p:spPr bwMode="auto">
            <a:xfrm>
              <a:off x="5713040" y="3657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193553" name="Oval 17"/>
            <p:cNvSpPr>
              <a:spLocks noChangeArrowheads="1"/>
            </p:cNvSpPr>
            <p:nvPr/>
          </p:nvSpPr>
          <p:spPr bwMode="auto">
            <a:xfrm>
              <a:off x="6627440" y="3276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193554" name="Oval 18"/>
            <p:cNvSpPr>
              <a:spLocks noChangeArrowheads="1"/>
            </p:cNvSpPr>
            <p:nvPr/>
          </p:nvSpPr>
          <p:spPr bwMode="auto">
            <a:xfrm>
              <a:off x="4874840" y="2362200"/>
              <a:ext cx="533400" cy="5334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193555" name="Oval 19"/>
            <p:cNvSpPr>
              <a:spLocks noChangeArrowheads="1"/>
            </p:cNvSpPr>
            <p:nvPr/>
          </p:nvSpPr>
          <p:spPr bwMode="auto">
            <a:xfrm>
              <a:off x="5636840" y="2895600"/>
              <a:ext cx="533400" cy="533400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193556" name="Oval 20"/>
            <p:cNvSpPr>
              <a:spLocks noChangeArrowheads="1"/>
            </p:cNvSpPr>
            <p:nvPr/>
          </p:nvSpPr>
          <p:spPr bwMode="auto">
            <a:xfrm>
              <a:off x="5636840" y="2895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4646240" y="2057400"/>
              <a:ext cx="2743200" cy="2209800"/>
              <a:chOff x="1872" y="1296"/>
              <a:chExt cx="1728" cy="1392"/>
            </a:xfrm>
          </p:grpSpPr>
          <p:sp>
            <p:nvSpPr>
              <p:cNvPr id="55328" name="Oval 23"/>
              <p:cNvSpPr>
                <a:spLocks noChangeArrowheads="1"/>
              </p:cNvSpPr>
              <p:nvPr/>
            </p:nvSpPr>
            <p:spPr bwMode="auto">
              <a:xfrm>
                <a:off x="2256" y="1728"/>
                <a:ext cx="1344" cy="96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baseline="0">
                  <a:latin typeface="Arial Narrow" charset="0"/>
                </a:endParaRPr>
              </a:p>
            </p:txBody>
          </p:sp>
          <p:sp>
            <p:nvSpPr>
              <p:cNvPr id="55329" name="Oval 24"/>
              <p:cNvSpPr>
                <a:spLocks noChangeArrowheads="1"/>
              </p:cNvSpPr>
              <p:nvPr/>
            </p:nvSpPr>
            <p:spPr bwMode="auto">
              <a:xfrm>
                <a:off x="1872" y="1296"/>
                <a:ext cx="1152" cy="98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 baseline="0">
                  <a:latin typeface="Arial Narrow" charset="0"/>
                </a:endParaRPr>
              </a:p>
            </p:txBody>
          </p:sp>
        </p:grp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874840" y="2362200"/>
              <a:ext cx="2286000" cy="1828800"/>
              <a:chOff x="3936" y="336"/>
              <a:chExt cx="1440" cy="1152"/>
            </a:xfrm>
          </p:grpSpPr>
          <p:sp>
            <p:nvSpPr>
              <p:cNvPr id="55324" name="Oval 26"/>
              <p:cNvSpPr>
                <a:spLocks noChangeArrowheads="1"/>
              </p:cNvSpPr>
              <p:nvPr/>
            </p:nvSpPr>
            <p:spPr bwMode="auto">
              <a:xfrm>
                <a:off x="4464" y="1152"/>
                <a:ext cx="336" cy="336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 baseline="0">
                    <a:solidFill>
                      <a:schemeClr val="bg1"/>
                    </a:solidFill>
                    <a:latin typeface="Arial Narrow" charset="0"/>
                  </a:rPr>
                  <a:t>4</a:t>
                </a:r>
              </a:p>
            </p:txBody>
          </p:sp>
          <p:sp>
            <p:nvSpPr>
              <p:cNvPr id="55325" name="Oval 27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336" cy="336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 baseline="0">
                    <a:solidFill>
                      <a:schemeClr val="bg1"/>
                    </a:solidFill>
                    <a:latin typeface="Arial Narrow" charset="0"/>
                  </a:rPr>
                  <a:t>6</a:t>
                </a:r>
              </a:p>
            </p:txBody>
          </p:sp>
          <p:sp>
            <p:nvSpPr>
              <p:cNvPr id="55326" name="Oval 28"/>
              <p:cNvSpPr>
                <a:spLocks noChangeArrowheads="1"/>
              </p:cNvSpPr>
              <p:nvPr/>
            </p:nvSpPr>
            <p:spPr bwMode="auto">
              <a:xfrm>
                <a:off x="3936" y="336"/>
                <a:ext cx="336" cy="336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 baseline="0">
                    <a:solidFill>
                      <a:schemeClr val="bg1"/>
                    </a:solidFill>
                    <a:latin typeface="Arial Narrow" charset="0"/>
                  </a:rPr>
                  <a:t>1</a:t>
                </a:r>
              </a:p>
            </p:txBody>
          </p:sp>
          <p:sp>
            <p:nvSpPr>
              <p:cNvPr id="55327" name="Oval 29"/>
              <p:cNvSpPr>
                <a:spLocks noChangeArrowheads="1"/>
              </p:cNvSpPr>
              <p:nvPr/>
            </p:nvSpPr>
            <p:spPr bwMode="auto">
              <a:xfrm>
                <a:off x="4416" y="672"/>
                <a:ext cx="336" cy="336"/>
              </a:xfrm>
              <a:prstGeom prst="ellipse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="1" baseline="0">
                    <a:solidFill>
                      <a:schemeClr val="bg1"/>
                    </a:solidFill>
                    <a:latin typeface="Arial Narrow" charset="0"/>
                  </a:rPr>
                  <a:t>2</a:t>
                </a:r>
              </a:p>
            </p:txBody>
          </p:sp>
        </p:grpSp>
        <p:sp>
          <p:nvSpPr>
            <p:cNvPr id="193566" name="Line 30"/>
            <p:cNvSpPr>
              <a:spLocks noChangeShapeType="1"/>
            </p:cNvSpPr>
            <p:nvPr/>
          </p:nvSpPr>
          <p:spPr bwMode="auto">
            <a:xfrm flipH="1">
              <a:off x="5560640" y="1828800"/>
              <a:ext cx="14478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3567" name="Line 31"/>
            <p:cNvSpPr>
              <a:spLocks noChangeShapeType="1"/>
            </p:cNvSpPr>
            <p:nvPr/>
          </p:nvSpPr>
          <p:spPr bwMode="auto">
            <a:xfrm flipH="1">
              <a:off x="6627440" y="1828800"/>
              <a:ext cx="381000" cy="198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93568" name="Line 32"/>
            <p:cNvSpPr>
              <a:spLocks noChangeShapeType="1"/>
            </p:cNvSpPr>
            <p:nvPr/>
          </p:nvSpPr>
          <p:spPr bwMode="auto">
            <a:xfrm flipH="1">
              <a:off x="5713040" y="1828800"/>
              <a:ext cx="12954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22692"/>
              </p:ext>
            </p:extLst>
          </p:nvPr>
        </p:nvGraphicFramePr>
        <p:xfrm>
          <a:off x="1046335" y="4437112"/>
          <a:ext cx="6540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3" imgW="2819160" imgH="368280" progId="Equation.DSMT4">
                  <p:embed/>
                </p:oleObj>
              </mc:Choice>
              <mc:Fallback>
                <p:oleObj name="Equation" r:id="rId3" imgW="2819160" imgH="36828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335" y="4437112"/>
                        <a:ext cx="65405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Solution…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35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autoUpdateAnimBg="0"/>
      <p:bldP spid="19355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398106" y="1047750"/>
            <a:ext cx="5791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7950" algn="l"/>
              </a:tabLs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indent="-742950" eaLnBrk="1" hangingPunct="1">
              <a:spcBef>
                <a:spcPct val="20000"/>
              </a:spcBef>
              <a:spcAft>
                <a:spcPts val="12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h) Find P(C|B).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="1" baseline="0" dirty="0">
                <a:solidFill>
                  <a:schemeClr val="accent2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Solution</a:t>
            </a:r>
          </a:p>
          <a:p>
            <a:pPr lvl="1" indent="-742950" eaLnBrk="1" hangingPunct="1">
              <a:spcBef>
                <a:spcPct val="20000"/>
              </a:spcBef>
            </a:pPr>
            <a:r>
              <a:rPr lang="en-US" altLang="en-US" baseline="0" dirty="0">
                <a:latin typeface="Trebuchet MS" panose="020B0603020202020204" pitchFamily="34" charset="0"/>
              </a:rPr>
              <a:t>C = {4}, B = {2, 4, 6}</a:t>
            </a:r>
          </a:p>
          <a:p>
            <a:pPr lvl="1" eaLnBrk="1" hangingPunct="1">
              <a:spcBef>
                <a:spcPct val="20000"/>
              </a:spcBef>
            </a:pP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1736725" y="914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en-US" altLang="en-US" baseline="0">
              <a:latin typeface="Arial Narrow" charset="0"/>
            </a:endParaRP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2127523" y="3340221"/>
            <a:ext cx="1076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latin typeface="Arial Narrow" charset="0"/>
              </a:rPr>
              <a:t>Event 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73624" y="1962150"/>
            <a:ext cx="2971800" cy="2014537"/>
            <a:chOff x="4273624" y="1962150"/>
            <a:chExt cx="4114800" cy="2514600"/>
          </a:xfrm>
        </p:grpSpPr>
        <p:sp>
          <p:nvSpPr>
            <p:cNvPr id="56323" name="Rectangle 2"/>
            <p:cNvSpPr>
              <a:spLocks noChangeArrowheads="1"/>
            </p:cNvSpPr>
            <p:nvPr/>
          </p:nvSpPr>
          <p:spPr bwMode="auto">
            <a:xfrm>
              <a:off x="4273624" y="1962150"/>
              <a:ext cx="4114800" cy="2514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56324" name="Oval 3"/>
            <p:cNvSpPr>
              <a:spLocks noChangeArrowheads="1"/>
            </p:cNvSpPr>
            <p:nvPr/>
          </p:nvSpPr>
          <p:spPr bwMode="auto">
            <a:xfrm>
              <a:off x="7702624" y="2895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5</a:t>
              </a:r>
            </a:p>
          </p:txBody>
        </p:sp>
        <p:sp>
          <p:nvSpPr>
            <p:cNvPr id="56325" name="Oval 4"/>
            <p:cNvSpPr>
              <a:spLocks noChangeArrowheads="1"/>
            </p:cNvSpPr>
            <p:nvPr/>
          </p:nvSpPr>
          <p:spPr bwMode="auto">
            <a:xfrm>
              <a:off x="6864424" y="2514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3</a:t>
              </a:r>
            </a:p>
          </p:txBody>
        </p:sp>
        <p:sp>
          <p:nvSpPr>
            <p:cNvPr id="194567" name="Oval 7"/>
            <p:cNvSpPr>
              <a:spLocks noChangeArrowheads="1"/>
            </p:cNvSpPr>
            <p:nvPr/>
          </p:nvSpPr>
          <p:spPr bwMode="auto">
            <a:xfrm>
              <a:off x="5456312" y="3576638"/>
              <a:ext cx="762000" cy="68580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6329" name="Oval 8"/>
            <p:cNvSpPr>
              <a:spLocks noChangeArrowheads="1"/>
            </p:cNvSpPr>
            <p:nvPr/>
          </p:nvSpPr>
          <p:spPr bwMode="auto">
            <a:xfrm>
              <a:off x="4654624" y="28194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1</a:t>
              </a:r>
            </a:p>
          </p:txBody>
        </p:sp>
        <p:sp>
          <p:nvSpPr>
            <p:cNvPr id="194571" name="Oval 11"/>
            <p:cNvSpPr>
              <a:spLocks noChangeArrowheads="1"/>
            </p:cNvSpPr>
            <p:nvPr/>
          </p:nvSpPr>
          <p:spPr bwMode="auto">
            <a:xfrm>
              <a:off x="5111824" y="2743200"/>
              <a:ext cx="2133600" cy="15240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56333" name="Oval 12"/>
            <p:cNvSpPr>
              <a:spLocks noChangeArrowheads="1"/>
            </p:cNvSpPr>
            <p:nvPr/>
          </p:nvSpPr>
          <p:spPr bwMode="auto">
            <a:xfrm>
              <a:off x="5569024" y="3657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56334" name="Oval 13"/>
            <p:cNvSpPr>
              <a:spLocks noChangeArrowheads="1"/>
            </p:cNvSpPr>
            <p:nvPr/>
          </p:nvSpPr>
          <p:spPr bwMode="auto">
            <a:xfrm>
              <a:off x="6483424" y="3276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56335" name="Oval 14"/>
            <p:cNvSpPr>
              <a:spLocks noChangeArrowheads="1"/>
            </p:cNvSpPr>
            <p:nvPr/>
          </p:nvSpPr>
          <p:spPr bwMode="auto">
            <a:xfrm>
              <a:off x="5492824" y="2895600"/>
              <a:ext cx="533400" cy="5334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194575" name="Text Box 15"/>
            <p:cNvSpPr txBox="1">
              <a:spLocks noChangeArrowheads="1"/>
            </p:cNvSpPr>
            <p:nvPr/>
          </p:nvSpPr>
          <p:spPr bwMode="auto">
            <a:xfrm>
              <a:off x="6378649" y="2895600"/>
              <a:ext cx="365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accent2"/>
                  </a:solidFill>
                  <a:latin typeface="Arial Narrow" charset="0"/>
                </a:rPr>
                <a:t>B</a:t>
              </a:r>
            </a:p>
          </p:txBody>
        </p:sp>
        <p:sp>
          <p:nvSpPr>
            <p:cNvPr id="194577" name="Oval 17"/>
            <p:cNvSpPr>
              <a:spLocks noChangeArrowheads="1"/>
            </p:cNvSpPr>
            <p:nvPr/>
          </p:nvSpPr>
          <p:spPr bwMode="auto">
            <a:xfrm>
              <a:off x="5569024" y="3657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  <p:sp>
          <p:nvSpPr>
            <p:cNvPr id="194578" name="Oval 18"/>
            <p:cNvSpPr>
              <a:spLocks noChangeArrowheads="1"/>
            </p:cNvSpPr>
            <p:nvPr/>
          </p:nvSpPr>
          <p:spPr bwMode="auto">
            <a:xfrm>
              <a:off x="6483424" y="3276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6</a:t>
              </a:r>
            </a:p>
          </p:txBody>
        </p:sp>
        <p:sp>
          <p:nvSpPr>
            <p:cNvPr id="194579" name="Oval 19"/>
            <p:cNvSpPr>
              <a:spLocks noChangeArrowheads="1"/>
            </p:cNvSpPr>
            <p:nvPr/>
          </p:nvSpPr>
          <p:spPr bwMode="auto">
            <a:xfrm>
              <a:off x="5492824" y="2895600"/>
              <a:ext cx="533400" cy="533400"/>
            </a:xfrm>
            <a:prstGeom prst="ellipse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2</a:t>
              </a:r>
            </a:p>
          </p:txBody>
        </p:sp>
        <p:sp>
          <p:nvSpPr>
            <p:cNvPr id="194580" name="Oval 20"/>
            <p:cNvSpPr>
              <a:spLocks noChangeArrowheads="1"/>
            </p:cNvSpPr>
            <p:nvPr/>
          </p:nvSpPr>
          <p:spPr bwMode="auto">
            <a:xfrm>
              <a:off x="5569024" y="3657600"/>
              <a:ext cx="533400" cy="533400"/>
            </a:xfrm>
            <a:prstGeom prst="ellipse">
              <a:avLst/>
            </a:prstGeom>
            <a:solidFill>
              <a:srgbClr val="9900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4</a:t>
              </a:r>
            </a:p>
          </p:txBody>
        </p:sp>
      </p:grpSp>
      <p:sp>
        <p:nvSpPr>
          <p:cNvPr id="194570" name="Line 10"/>
          <p:cNvSpPr>
            <a:spLocks noChangeShapeType="1"/>
          </p:cNvSpPr>
          <p:nvPr/>
        </p:nvSpPr>
        <p:spPr bwMode="auto">
          <a:xfrm flipV="1">
            <a:off x="3293706" y="3534099"/>
            <a:ext cx="2002534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543506"/>
              </p:ext>
            </p:extLst>
          </p:nvPr>
        </p:nvGraphicFramePr>
        <p:xfrm>
          <a:off x="936616" y="4509120"/>
          <a:ext cx="671671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2895480" imgH="609480" progId="Equation.DSMT4">
                  <p:embed/>
                </p:oleObj>
              </mc:Choice>
              <mc:Fallback>
                <p:oleObj name="Equation" r:id="rId3" imgW="2895480" imgH="6094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16" y="4509120"/>
                        <a:ext cx="6716713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1: Solution…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36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9" grpId="0" autoUpdateAnimBg="0"/>
      <p:bldP spid="1945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81000"/>
            <a:ext cx="8892480" cy="671736"/>
          </a:xfrm>
        </p:spPr>
        <p:txBody>
          <a:bodyPr/>
          <a:lstStyle/>
          <a:p>
            <a:pPr marL="895350" indent="-895350" algn="l" eaLnBrk="1" hangingPunct="1"/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.2	Joint, marginal and conditional </a:t>
            </a:r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p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robability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59026" y="1340768"/>
            <a:ext cx="8150798" cy="4495800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have studied methods to determine probabilities of events that result from combining other events in various ways. </a:t>
            </a:r>
          </a:p>
          <a:p>
            <a:pPr marL="0" indent="0" algn="just" eaLnBrk="1" hangingPunct="1">
              <a:spcAft>
                <a:spcPts val="6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have also learnt that there are several types of combinations and relationships between events:</a:t>
            </a:r>
          </a:p>
          <a:p>
            <a:pPr algn="just"/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intersection of events</a:t>
            </a:r>
          </a:p>
          <a:p>
            <a:pPr algn="just"/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union of events</a:t>
            </a:r>
          </a:p>
          <a:p>
            <a:pPr algn="just"/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dependent and independent events</a:t>
            </a:r>
          </a:p>
          <a:p>
            <a:pPr algn="just"/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complement events</a:t>
            </a:r>
          </a:p>
          <a:p>
            <a:pPr algn="just"/>
            <a:r>
              <a:rPr lang="en-US" altLang="en-US" sz="2200" dirty="0">
                <a:solidFill>
                  <a:schemeClr val="accent1"/>
                </a:solidFill>
                <a:latin typeface="Trebuchet MS" panose="020B0603020202020204" pitchFamily="34" charset="0"/>
              </a:rPr>
              <a:t>conditional events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37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72400" cy="5175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Intersection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7924800" cy="4114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intersection</a:t>
            </a:r>
            <a:r>
              <a:rPr lang="en-US" altLang="en-US" sz="2400" dirty="0">
                <a:latin typeface="Trebuchet MS" panose="020B0603020202020204" pitchFamily="34" charset="0"/>
              </a:rPr>
              <a:t> of event A and B is the event that occurs when both A and B occur.</a:t>
            </a:r>
          </a:p>
          <a:p>
            <a:pPr marL="0" indent="0" algn="just" eaLnBrk="1" hangingPunct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intersection of events A and B is denoted by (A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sz="2400" dirty="0">
                <a:latin typeface="Trebuchet MS" panose="020B0603020202020204" pitchFamily="34" charset="0"/>
              </a:rPr>
              <a:t> B) or (A and B) .</a:t>
            </a:r>
          </a:p>
          <a:p>
            <a:pPr marL="0" indent="0" algn="just" eaLnBrk="1" hangingPunct="1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joint probability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of A and B is the probability of the intersection of A and B, and is denoted by P(A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sz="2400" dirty="0">
                <a:latin typeface="Trebuchet MS" panose="020B0603020202020204" pitchFamily="34" charset="0"/>
              </a:rPr>
              <a:t> B).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38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79196" cy="1872208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potential investor examined the relationship between the performance of mutual funds and the university where the fund manager earned his/her MBA.</a:t>
            </a:r>
          </a:p>
          <a:p>
            <a:pPr marL="0" indent="0" algn="just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following table describes the </a:t>
            </a:r>
            <a:r>
              <a:rPr lang="en-US" alt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joint probabilities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</p:txBody>
      </p:sp>
      <p:graphicFrame>
        <p:nvGraphicFramePr>
          <p:cNvPr id="22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324098"/>
              </p:ext>
            </p:extLst>
          </p:nvPr>
        </p:nvGraphicFramePr>
        <p:xfrm>
          <a:off x="763624" y="2780928"/>
          <a:ext cx="7696200" cy="1658937"/>
        </p:xfrm>
        <a:graphic>
          <a:graphicData uri="http://schemas.openxmlformats.org/drawingml/2006/table">
            <a:tbl>
              <a:tblPr/>
              <a:tblGrid>
                <a:gridCol w="298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outperforms the market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doesn’t outperform the market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Top 20 MBA program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0.11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0.29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top 20 MBA program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0.06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0.54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414" name="AutoShape 24"/>
          <p:cNvSpPr>
            <a:spLocks noChangeArrowheads="1"/>
          </p:cNvSpPr>
          <p:nvPr/>
        </p:nvSpPr>
        <p:spPr bwMode="auto">
          <a:xfrm>
            <a:off x="488436" y="4581128"/>
            <a:ext cx="4176464" cy="1296144"/>
          </a:xfrm>
          <a:prstGeom prst="wedgeRectCallout">
            <a:avLst>
              <a:gd name="adj1" fmla="val 49282"/>
              <a:gd name="adj2" fmla="val -105216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sz="2000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E.g. This is the probability that a mutual fund outperforms </a:t>
            </a:r>
            <a:r>
              <a:rPr lang="en-US" altLang="en-US" sz="2000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AND</a:t>
            </a:r>
            <a:r>
              <a:rPr lang="en-US" altLang="en-US" sz="2000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 the manager was in a top-20 MBA program; it’s a</a:t>
            </a:r>
            <a:r>
              <a:rPr lang="en-US" altLang="en-US" sz="2000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 joint probability</a:t>
            </a:r>
            <a:r>
              <a:rPr lang="en-US" altLang="en-US" sz="2000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80743" y="401621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39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404664"/>
            <a:ext cx="8229600" cy="8842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eaLnBrk="1" fontAlgn="base" hangingPunct="1">
              <a:spcAft>
                <a:spcPct val="0"/>
              </a:spcAft>
            </a:pPr>
            <a:r>
              <a:rPr altLang="en-US" sz="3600" cap="none" dirty="0">
                <a:solidFill>
                  <a:srgbClr val="EA0088"/>
                </a:solidFill>
                <a:latin typeface="Trebuchet MS" pitchFamily="34" charset="0"/>
                <a:ea typeface="MS PGothic" pitchFamily="34" charset="-128"/>
              </a:rPr>
              <a:t>Learning objectives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1340768"/>
            <a:ext cx="8280151" cy="4297363"/>
          </a:xfrm>
        </p:spPr>
        <p:txBody>
          <a:bodyPr/>
          <a:lstStyle/>
          <a:p>
            <a:pPr marL="801688" indent="-801688" algn="just"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</a:rPr>
              <a:t>LO1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</a:rPr>
              <a:t> 	Explain the importance of probability theory to statistical inference</a:t>
            </a:r>
          </a:p>
          <a:p>
            <a:pPr marL="801688" indent="-801688" algn="just"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</a:rPr>
              <a:t>LO2 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</a:rPr>
              <a:t>	Define the terms random experiment, sample space, elementary event, event, union of events, intersection of events, complement of an event and mutually exclusive events</a:t>
            </a:r>
          </a:p>
          <a:p>
            <a:pPr marL="801688" indent="-801688" algn="just"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</a:rPr>
              <a:t>LO3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</a:rPr>
              <a:t> 	Explain the different approaches to assigning probabilities to events</a:t>
            </a:r>
          </a:p>
          <a:p>
            <a:pPr marL="801688" indent="-801688" algn="just"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</a:rPr>
              <a:t>LO4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</a:rPr>
              <a:t> 	Define the terms joint, marginal and conditional probabilities and independent events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1052736"/>
            <a:ext cx="8641208" cy="24479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joint probability of </a:t>
            </a:r>
            <a:br>
              <a:rPr lang="en-US" altLang="en-US" sz="2400" dirty="0">
                <a:latin typeface="Trebuchet MS" panose="020B0603020202020204" pitchFamily="34" charset="0"/>
              </a:rPr>
            </a:br>
            <a:r>
              <a:rPr lang="en-US" altLang="en-US" sz="2400" dirty="0">
                <a:latin typeface="Trebuchet MS" panose="020B0603020202020204" pitchFamily="34" charset="0"/>
              </a:rPr>
              <a:t>[mutual fund outperforms …] </a:t>
            </a:r>
            <a:r>
              <a:rPr lang="en-US" altLang="en-US" sz="2400" b="1" dirty="0">
                <a:solidFill>
                  <a:srgbClr val="CC0099"/>
                </a:solidFill>
                <a:latin typeface="Trebuchet MS" panose="020B0603020202020204" pitchFamily="34" charset="0"/>
              </a:rPr>
              <a:t>and</a:t>
            </a:r>
            <a:r>
              <a:rPr lang="en-US" altLang="en-US" sz="2400" dirty="0">
                <a:latin typeface="Trebuchet MS" panose="020B0603020202020204" pitchFamily="34" charset="0"/>
              </a:rPr>
              <a:t> [… from a top 20 …] = 0.11.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P</a:t>
            </a:r>
            <a:r>
              <a:rPr lang="en-US" altLang="en-US" sz="2400" b="1" dirty="0">
                <a:latin typeface="Trebuchet MS" panose="020B0603020202020204" pitchFamily="34" charset="0"/>
              </a:rPr>
              <a:t>(A</a:t>
            </a:r>
            <a:r>
              <a:rPr lang="en-US" altLang="en-US" sz="2400" b="1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b="1" dirty="0">
                <a:latin typeface="Trebuchet MS" panose="020B0603020202020204" pitchFamily="34" charset="0"/>
              </a:rPr>
              <a:t>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sz="2400" b="1" dirty="0">
                <a:latin typeface="Trebuchet MS" panose="020B0603020202020204" pitchFamily="34" charset="0"/>
              </a:rPr>
              <a:t> B</a:t>
            </a:r>
            <a:r>
              <a:rPr lang="en-US" altLang="en-US" sz="2400" b="1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b="1" dirty="0">
                <a:latin typeface="Trebuchet MS" panose="020B0603020202020204" pitchFamily="34" charset="0"/>
              </a:rPr>
              <a:t>) = 0.11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solidFill>
                <a:srgbClr val="CC0099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11" y="392318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2: Solution</a:t>
            </a:r>
          </a:p>
        </p:txBody>
      </p:sp>
      <p:graphicFrame>
        <p:nvGraphicFramePr>
          <p:cNvPr id="2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16587"/>
              </p:ext>
            </p:extLst>
          </p:nvPr>
        </p:nvGraphicFramePr>
        <p:xfrm>
          <a:off x="395287" y="2780928"/>
          <a:ext cx="8407436" cy="2456796"/>
        </p:xfrm>
        <a:graphic>
          <a:graphicData uri="http://schemas.openxmlformats.org/drawingml/2006/table">
            <a:tbl>
              <a:tblPr/>
              <a:tblGrid>
                <a:gridCol w="331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outperforms the market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doesn’t outperform the market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Top 20 MBA program 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(A</a:t>
                      </a:r>
                      <a:r>
                        <a:rPr lang="en-US" altLang="en-US" sz="1800" baseline="-25000" dirty="0">
                          <a:latin typeface="Verdana" charset="0"/>
                        </a:rPr>
                        <a:t>1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0.11  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0.29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top 20 MBA program 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(A</a:t>
                      </a:r>
                      <a:r>
                        <a:rPr lang="en-US" altLang="en-US" sz="1800" baseline="-25000" dirty="0">
                          <a:latin typeface="Verdana" charset="0"/>
                        </a:rPr>
                        <a:t>2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0.06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0.54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775368" y="3584808"/>
            <a:ext cx="3589436" cy="2148448"/>
            <a:chOff x="1956" y="74"/>
            <a:chExt cx="1799" cy="1942"/>
          </a:xfrm>
        </p:grpSpPr>
        <p:sp>
          <p:nvSpPr>
            <p:cNvPr id="60422" name="Text Box 23"/>
            <p:cNvSpPr txBox="1">
              <a:spLocks noChangeArrowheads="1"/>
            </p:cNvSpPr>
            <p:nvPr/>
          </p:nvSpPr>
          <p:spPr bwMode="auto">
            <a:xfrm>
              <a:off x="1956" y="1658"/>
              <a:ext cx="820" cy="35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b="1" baseline="0" dirty="0">
                  <a:solidFill>
                    <a:srgbClr val="CC0099"/>
                  </a:solidFill>
                  <a:latin typeface="Arial Narrow" charset="0"/>
                </a:rPr>
                <a:t>P(A</a:t>
              </a:r>
              <a:r>
                <a:rPr lang="en-US" altLang="en-US" sz="2000" b="1" dirty="0">
                  <a:solidFill>
                    <a:srgbClr val="CC0099"/>
                  </a:solidFill>
                  <a:latin typeface="Arial Narrow" charset="0"/>
                </a:rPr>
                <a:t>1</a:t>
              </a:r>
              <a:r>
                <a:rPr lang="en-US" altLang="en-US" sz="2000" b="1" baseline="0" dirty="0">
                  <a:solidFill>
                    <a:srgbClr val="CC0099"/>
                  </a:solidFill>
                  <a:latin typeface="Arial Narrow" charset="0"/>
                </a:rPr>
                <a:t> </a:t>
              </a:r>
              <a:r>
                <a:rPr lang="en-US" altLang="en-US" sz="2000" b="1" baseline="0" dirty="0">
                  <a:solidFill>
                    <a:srgbClr val="CC0099"/>
                  </a:solidFill>
                  <a:latin typeface="Arial Narrow" charset="0"/>
                  <a:sym typeface="Symbol" charset="2"/>
                </a:rPr>
                <a:t></a:t>
              </a:r>
              <a:r>
                <a:rPr lang="en-US" altLang="en-US" sz="2000" b="1" baseline="0" dirty="0">
                  <a:solidFill>
                    <a:srgbClr val="CC0099"/>
                  </a:solidFill>
                  <a:latin typeface="Arial Narrow" charset="0"/>
                </a:rPr>
                <a:t> B</a:t>
              </a:r>
              <a:r>
                <a:rPr lang="en-US" altLang="en-US" sz="2000" b="1" dirty="0">
                  <a:solidFill>
                    <a:srgbClr val="CC0099"/>
                  </a:solidFill>
                  <a:latin typeface="Arial Narrow" charset="0"/>
                </a:rPr>
                <a:t>1</a:t>
              </a:r>
              <a:r>
                <a:rPr lang="en-US" altLang="en-US" sz="2000" b="1" baseline="0" dirty="0">
                  <a:solidFill>
                    <a:srgbClr val="CC0099"/>
                  </a:solidFill>
                  <a:latin typeface="Arial Narrow" charset="0"/>
                </a:rPr>
                <a:t>)</a:t>
              </a:r>
            </a:p>
          </p:txBody>
        </p:sp>
        <p:sp>
          <p:nvSpPr>
            <p:cNvPr id="60423" name="Rectangle 24"/>
            <p:cNvSpPr>
              <a:spLocks noChangeArrowheads="1"/>
            </p:cNvSpPr>
            <p:nvPr/>
          </p:nvSpPr>
          <p:spPr bwMode="auto">
            <a:xfrm>
              <a:off x="3322" y="74"/>
              <a:ext cx="433" cy="567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0424" name="Rectangle 25"/>
            <p:cNvSpPr>
              <a:spLocks noChangeArrowheads="1"/>
            </p:cNvSpPr>
            <p:nvPr/>
          </p:nvSpPr>
          <p:spPr bwMode="auto">
            <a:xfrm>
              <a:off x="2366" y="359"/>
              <a:ext cx="1389" cy="282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3298910" y="3995042"/>
            <a:ext cx="1201081" cy="1365471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40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006971"/>
            <a:ext cx="8496944" cy="19441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joint probability of</a:t>
            </a:r>
            <a:br>
              <a:rPr lang="en-US" altLang="en-US" sz="2400" dirty="0">
                <a:latin typeface="Trebuchet MS" panose="020B0603020202020204" pitchFamily="34" charset="0"/>
              </a:rPr>
            </a:br>
            <a:r>
              <a:rPr lang="en-US" altLang="en-US" sz="2400" dirty="0">
                <a:latin typeface="Trebuchet MS" panose="020B0603020202020204" pitchFamily="34" charset="0"/>
              </a:rPr>
              <a:t>[mutual fund outperforms …] </a:t>
            </a:r>
            <a:r>
              <a:rPr lang="en-US" altLang="en-US" sz="2400" b="1" dirty="0">
                <a:solidFill>
                  <a:srgbClr val="CC0099"/>
                </a:solidFill>
                <a:latin typeface="Trebuchet MS" panose="020B0603020202020204" pitchFamily="34" charset="0"/>
              </a:rPr>
              <a:t>and</a:t>
            </a:r>
            <a:r>
              <a:rPr lang="en-US" altLang="en-US" sz="2400" dirty="0">
                <a:latin typeface="Trebuchet MS" panose="020B0603020202020204" pitchFamily="34" charset="0"/>
              </a:rPr>
              <a:t> [… not from a top 20 …] = 0.06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P</a:t>
            </a:r>
            <a:r>
              <a:rPr lang="en-US" altLang="en-US" sz="2400" b="1" dirty="0">
                <a:latin typeface="Trebuchet MS" panose="020B0603020202020204" pitchFamily="34" charset="0"/>
              </a:rPr>
              <a:t>(A</a:t>
            </a:r>
            <a:r>
              <a:rPr lang="en-US" altLang="en-US" sz="2400" b="1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b="1" dirty="0">
                <a:latin typeface="Trebuchet MS" panose="020B0603020202020204" pitchFamily="34" charset="0"/>
              </a:rPr>
              <a:t>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sz="2400" b="1" dirty="0">
                <a:latin typeface="Trebuchet MS" panose="020B0603020202020204" pitchFamily="34" charset="0"/>
              </a:rPr>
              <a:t> B</a:t>
            </a:r>
            <a:r>
              <a:rPr lang="en-US" altLang="en-US" sz="2400" b="1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b="1" dirty="0">
                <a:latin typeface="Trebuchet MS" panose="020B0603020202020204" pitchFamily="34" charset="0"/>
              </a:rPr>
              <a:t>) = 0.06</a:t>
            </a: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61445" name="Text Box 22"/>
          <p:cNvSpPr txBox="1">
            <a:spLocks noChangeArrowheads="1"/>
          </p:cNvSpPr>
          <p:nvPr/>
        </p:nvSpPr>
        <p:spPr bwMode="auto">
          <a:xfrm>
            <a:off x="7308850" y="2708275"/>
            <a:ext cx="1292225" cy="4857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baseline="0">
                <a:solidFill>
                  <a:srgbClr val="CC0099"/>
                </a:solidFill>
                <a:latin typeface="Arial Narrow" charset="0"/>
              </a:rPr>
              <a:t>P(A</a:t>
            </a:r>
            <a:r>
              <a:rPr lang="en-US" altLang="en-US" sz="2000" b="1">
                <a:solidFill>
                  <a:srgbClr val="CC0099"/>
                </a:solidFill>
                <a:latin typeface="Arial Narrow" charset="0"/>
              </a:rPr>
              <a:t>2</a:t>
            </a:r>
            <a:r>
              <a:rPr lang="en-US" altLang="en-US" sz="2000" b="1" baseline="0">
                <a:solidFill>
                  <a:srgbClr val="CC0099"/>
                </a:solidFill>
                <a:latin typeface="Arial Narrow" charset="0"/>
              </a:rPr>
              <a:t> </a:t>
            </a:r>
            <a:r>
              <a:rPr lang="en-US" altLang="en-US" b="1" baseline="0">
                <a:solidFill>
                  <a:srgbClr val="CC0099"/>
                </a:solidFill>
                <a:sym typeface="Symbol" charset="2"/>
              </a:rPr>
              <a:t></a:t>
            </a:r>
            <a:r>
              <a:rPr lang="en-US" altLang="en-US" sz="2000" b="1" baseline="0">
                <a:solidFill>
                  <a:srgbClr val="CC0099"/>
                </a:solidFill>
                <a:latin typeface="Arial Narrow" charset="0"/>
              </a:rPr>
              <a:t> B</a:t>
            </a:r>
            <a:r>
              <a:rPr lang="en-US" altLang="en-US" sz="2000" b="1">
                <a:solidFill>
                  <a:srgbClr val="CC0099"/>
                </a:solidFill>
                <a:latin typeface="Arial Narrow" charset="0"/>
              </a:rPr>
              <a:t>1</a:t>
            </a:r>
            <a:r>
              <a:rPr lang="en-US" altLang="en-US" sz="2000" b="1" baseline="0">
                <a:solidFill>
                  <a:srgbClr val="CC0099"/>
                </a:solidFill>
                <a:latin typeface="Arial Narrow" charset="0"/>
              </a:rPr>
              <a:t>)</a:t>
            </a:r>
          </a:p>
        </p:txBody>
      </p:sp>
      <p:graphicFrame>
        <p:nvGraphicFramePr>
          <p:cNvPr id="29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153641"/>
              </p:ext>
            </p:extLst>
          </p:nvPr>
        </p:nvGraphicFramePr>
        <p:xfrm>
          <a:off x="395288" y="3356992"/>
          <a:ext cx="8407436" cy="2456796"/>
        </p:xfrm>
        <a:graphic>
          <a:graphicData uri="http://schemas.openxmlformats.org/drawingml/2006/table">
            <a:tbl>
              <a:tblPr/>
              <a:tblGrid>
                <a:gridCol w="331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outperforms the market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doesn’t outperform the market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(B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Top 20 MBA program 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(A</a:t>
                      </a:r>
                      <a:r>
                        <a:rPr lang="en-US" altLang="en-US" sz="1800" baseline="-25000" dirty="0">
                          <a:latin typeface="Verdana" charset="0"/>
                        </a:rPr>
                        <a:t>1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0.11  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0.29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top 20 MBA program 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(A</a:t>
                      </a:r>
                      <a:r>
                        <a:rPr lang="en-US" altLang="en-US" sz="1800" baseline="-25000" dirty="0">
                          <a:latin typeface="Verdana" charset="0"/>
                        </a:rPr>
                        <a:t>2</a:t>
                      </a:r>
                      <a:r>
                        <a:rPr lang="en-US" altLang="en-US" sz="1800" baseline="0" dirty="0">
                          <a:latin typeface="Verdana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0.06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0.54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1446" name="Group 24"/>
          <p:cNvGrpSpPr>
            <a:grpSpLocks/>
          </p:cNvGrpSpPr>
          <p:nvPr/>
        </p:nvGrpSpPr>
        <p:grpSpPr bwMode="auto">
          <a:xfrm>
            <a:off x="3040285" y="4028773"/>
            <a:ext cx="2203847" cy="1560469"/>
            <a:chOff x="2160" y="3312"/>
            <a:chExt cx="1296" cy="829"/>
          </a:xfrm>
        </p:grpSpPr>
        <p:sp>
          <p:nvSpPr>
            <p:cNvPr id="61447" name="Rectangle 25"/>
            <p:cNvSpPr>
              <a:spLocks noChangeArrowheads="1"/>
            </p:cNvSpPr>
            <p:nvPr/>
          </p:nvSpPr>
          <p:spPr bwMode="auto">
            <a:xfrm>
              <a:off x="3072" y="3312"/>
              <a:ext cx="384" cy="816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1449" name="Rectangle 27"/>
            <p:cNvSpPr>
              <a:spLocks noChangeArrowheads="1"/>
            </p:cNvSpPr>
            <p:nvPr/>
          </p:nvSpPr>
          <p:spPr bwMode="auto">
            <a:xfrm>
              <a:off x="2160" y="3901"/>
              <a:ext cx="1296" cy="240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0" name="Line 15"/>
          <p:cNvSpPr>
            <a:spLocks noChangeShapeType="1"/>
          </p:cNvSpPr>
          <p:nvPr/>
        </p:nvSpPr>
        <p:spPr bwMode="auto">
          <a:xfrm flipV="1">
            <a:off x="5244132" y="3194049"/>
            <a:ext cx="2329149" cy="216931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5311" y="392318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2: Solution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41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95535" y="1052736"/>
            <a:ext cx="8213477" cy="1066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Marginal probabilities</a:t>
            </a:r>
            <a:r>
              <a:rPr lang="en-US" altLang="en-US" sz="2400" i="1" dirty="0"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are computed by adding across rows and down columns; that is they are calculated in the </a:t>
            </a:r>
            <a:r>
              <a:rPr lang="en-US" altLang="en-US" sz="2400" b="1" dirty="0">
                <a:latin typeface="Trebuchet MS" panose="020B0603020202020204" pitchFamily="34" charset="0"/>
              </a:rPr>
              <a:t>margins</a:t>
            </a:r>
            <a:r>
              <a:rPr lang="en-US" altLang="en-US" sz="2400" dirty="0">
                <a:latin typeface="Trebuchet MS" panose="020B0603020202020204" pitchFamily="34" charset="0"/>
              </a:rPr>
              <a:t> of the table.</a:t>
            </a:r>
          </a:p>
        </p:txBody>
      </p:sp>
      <p:grpSp>
        <p:nvGrpSpPr>
          <p:cNvPr id="35" name="Group 4"/>
          <p:cNvGrpSpPr>
            <a:grpSpLocks noRot="1"/>
          </p:cNvGrpSpPr>
          <p:nvPr/>
        </p:nvGrpSpPr>
        <p:grpSpPr bwMode="auto">
          <a:xfrm>
            <a:off x="684213" y="2492375"/>
            <a:ext cx="7924800" cy="3241675"/>
            <a:chOff x="528" y="2086"/>
            <a:chExt cx="4848" cy="1561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656" y="3360"/>
              <a:ext cx="720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1.00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3408" y="3360"/>
              <a:ext cx="124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en-US" altLang="en-US" sz="2000" baseline="0">
                <a:latin typeface="Verdana" charset="0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2356" y="3360"/>
              <a:ext cx="1052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en-US" altLang="en-US" sz="2000" baseline="0">
                <a:latin typeface="Verdana" charset="0"/>
              </a:endParaRP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528" y="3360"/>
              <a:ext cx="182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Marginal probability P(</a:t>
              </a:r>
              <a:r>
                <a:rPr lang="en-US" altLang="en-US" sz="2000" baseline="0" dirty="0" err="1">
                  <a:latin typeface="Arial Narrow" panose="020B0606020202030204" pitchFamily="34" charset="0"/>
                </a:rPr>
                <a:t>B</a:t>
              </a:r>
              <a:r>
                <a:rPr lang="en-US" altLang="en-US" sz="2000" dirty="0" err="1">
                  <a:latin typeface="Arial Narrow" panose="020B0606020202030204" pitchFamily="34" charset="0"/>
                </a:rPr>
                <a:t>j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656" y="3073"/>
              <a:ext cx="720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0.60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656" y="2757"/>
              <a:ext cx="720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0.40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656" y="2086"/>
              <a:ext cx="720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Marginal prob.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P(A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i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3408" y="3073"/>
              <a:ext cx="124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0.54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2356" y="3073"/>
              <a:ext cx="1052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0.06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528" y="3073"/>
              <a:ext cx="182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Arial Narrow" panose="020B0606020202030204" pitchFamily="34" charset="0"/>
                </a:rPr>
                <a:t>Not top 20 MBA program (A</a:t>
              </a:r>
              <a:r>
                <a:rPr lang="en-US" altLang="en-US" sz="2000">
                  <a:latin typeface="Arial Narrow" panose="020B0606020202030204" pitchFamily="34" charset="0"/>
                </a:rPr>
                <a:t>2</a:t>
              </a:r>
              <a:r>
                <a:rPr lang="en-US" altLang="en-US" sz="2000" baseline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3408" y="2757"/>
              <a:ext cx="1248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0.29</a:t>
              </a:r>
            </a:p>
          </p:txBody>
        </p:sp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2356" y="2757"/>
              <a:ext cx="1052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0.11</a:t>
              </a: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528" y="2757"/>
              <a:ext cx="1828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Top 20 MBA program 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1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3408" y="2086"/>
              <a:ext cx="1248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Mutual fund doesn’t outperform the market  (B</a:t>
              </a:r>
              <a:r>
                <a:rPr lang="en-US" altLang="en-US" sz="2000" dirty="0">
                  <a:latin typeface="Arial Narrow" panose="020B0606020202030204" pitchFamily="34" charset="0"/>
                </a:rPr>
                <a:t>2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2356" y="2086"/>
              <a:ext cx="1052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Arial Narrow" panose="020B0606020202030204" pitchFamily="34" charset="0"/>
                </a:rPr>
                <a:t>Mutual fund outperforms the market  (B</a:t>
              </a:r>
              <a:r>
                <a:rPr lang="en-US" altLang="en-US" sz="2000">
                  <a:latin typeface="Arial Narrow" panose="020B0606020202030204" pitchFamily="34" charset="0"/>
                </a:rPr>
                <a:t>1</a:t>
              </a:r>
              <a:r>
                <a:rPr lang="en-US" altLang="en-US" sz="2000" baseline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528" y="2086"/>
              <a:ext cx="1828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en-US" altLang="en-US" baseline="0">
                <a:latin typeface="Verdana" charset="0"/>
              </a:endParaRPr>
            </a:p>
          </p:txBody>
        </p:sp>
        <p:sp>
          <p:nvSpPr>
            <p:cNvPr id="52" name="Line 21"/>
            <p:cNvSpPr>
              <a:spLocks noChangeShapeType="1"/>
            </p:cNvSpPr>
            <p:nvPr/>
          </p:nvSpPr>
          <p:spPr bwMode="auto">
            <a:xfrm>
              <a:off x="528" y="2086"/>
              <a:ext cx="4848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 dirty="0">
                <a:latin typeface="Arial Narrow" panose="020B0606020202030204" pitchFamily="34" charset="0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528" y="2757"/>
              <a:ext cx="484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528" y="3073"/>
              <a:ext cx="484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528" y="3647"/>
              <a:ext cx="4848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>
              <a:off x="528" y="2086"/>
              <a:ext cx="0" cy="1561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2356" y="2086"/>
              <a:ext cx="0" cy="15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3408" y="2086"/>
              <a:ext cx="0" cy="15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9" name="Line 28"/>
            <p:cNvSpPr>
              <a:spLocks noChangeShapeType="1"/>
            </p:cNvSpPr>
            <p:nvPr/>
          </p:nvSpPr>
          <p:spPr bwMode="auto">
            <a:xfrm>
              <a:off x="5376" y="2086"/>
              <a:ext cx="0" cy="1561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4656" y="2086"/>
              <a:ext cx="0" cy="15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>
              <a:off x="528" y="3360"/>
              <a:ext cx="484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5219700" y="3933825"/>
            <a:ext cx="33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latin typeface="Arial Narrow" charset="0"/>
              </a:rPr>
              <a:t>+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308850" y="3933825"/>
            <a:ext cx="33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>
                <a:latin typeface="Arial Narrow" charset="0"/>
              </a:rPr>
              <a:t>=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5219700" y="4581525"/>
            <a:ext cx="33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>
                <a:latin typeface="Arial Narrow" charset="0"/>
              </a:rPr>
              <a:t>+</a:t>
            </a: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7308850" y="4581525"/>
            <a:ext cx="33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>
                <a:latin typeface="Arial Narrow" charset="0"/>
              </a:rPr>
              <a:t>=</a:t>
            </a:r>
          </a:p>
        </p:txBody>
      </p:sp>
      <p:sp>
        <p:nvSpPr>
          <p:cNvPr id="67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38" y="404664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Marginal probabilities</a:t>
            </a:r>
          </a:p>
        </p:txBody>
      </p:sp>
      <p:sp>
        <p:nvSpPr>
          <p:cNvPr id="6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42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00258" y="1196752"/>
            <a:ext cx="8356392" cy="9906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These probabilities are computed by adding across rows and down columns.</a:t>
            </a:r>
          </a:p>
        </p:txBody>
      </p:sp>
      <p:grpSp>
        <p:nvGrpSpPr>
          <p:cNvPr id="65540" name="Group 4"/>
          <p:cNvGrpSpPr>
            <a:grpSpLocks noRot="1"/>
          </p:cNvGrpSpPr>
          <p:nvPr/>
        </p:nvGrpSpPr>
        <p:grpSpPr bwMode="auto">
          <a:xfrm>
            <a:off x="755650" y="2565400"/>
            <a:ext cx="8001000" cy="3241675"/>
            <a:chOff x="528" y="2086"/>
            <a:chExt cx="4848" cy="1561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65548" name="Rectangle 5"/>
            <p:cNvSpPr>
              <a:spLocks noChangeArrowheads="1"/>
            </p:cNvSpPr>
            <p:nvPr/>
          </p:nvSpPr>
          <p:spPr bwMode="auto">
            <a:xfrm>
              <a:off x="4656" y="3360"/>
              <a:ext cx="720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1.0</a:t>
              </a:r>
            </a:p>
          </p:txBody>
        </p:sp>
        <p:sp>
          <p:nvSpPr>
            <p:cNvPr id="65549" name="Rectangle 6"/>
            <p:cNvSpPr>
              <a:spLocks noChangeArrowheads="1"/>
            </p:cNvSpPr>
            <p:nvPr/>
          </p:nvSpPr>
          <p:spPr bwMode="auto">
            <a:xfrm>
              <a:off x="3408" y="3360"/>
              <a:ext cx="124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.83</a:t>
              </a:r>
            </a:p>
          </p:txBody>
        </p:sp>
        <p:sp>
          <p:nvSpPr>
            <p:cNvPr id="65550" name="Rectangle 7"/>
            <p:cNvSpPr>
              <a:spLocks noChangeArrowheads="1"/>
            </p:cNvSpPr>
            <p:nvPr/>
          </p:nvSpPr>
          <p:spPr bwMode="auto">
            <a:xfrm>
              <a:off x="2356" y="3360"/>
              <a:ext cx="1052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.17</a:t>
              </a:r>
            </a:p>
          </p:txBody>
        </p:sp>
        <p:sp>
          <p:nvSpPr>
            <p:cNvPr id="65551" name="Rectangle 8"/>
            <p:cNvSpPr>
              <a:spLocks noChangeArrowheads="1"/>
            </p:cNvSpPr>
            <p:nvPr/>
          </p:nvSpPr>
          <p:spPr bwMode="auto">
            <a:xfrm>
              <a:off x="528" y="3360"/>
              <a:ext cx="182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Arial Narrow" panose="020B0606020202030204" pitchFamily="34" charset="0"/>
                </a:rPr>
                <a:t>Marginal probability P(B</a:t>
              </a:r>
              <a:r>
                <a:rPr lang="en-US" altLang="en-US" sz="2000">
                  <a:latin typeface="Arial Narrow" panose="020B0606020202030204" pitchFamily="34" charset="0"/>
                </a:rPr>
                <a:t>j</a:t>
              </a:r>
              <a:r>
                <a:rPr lang="en-US" altLang="en-US" sz="2000" baseline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5552" name="Rectangle 9"/>
            <p:cNvSpPr>
              <a:spLocks noChangeArrowheads="1"/>
            </p:cNvSpPr>
            <p:nvPr/>
          </p:nvSpPr>
          <p:spPr bwMode="auto">
            <a:xfrm>
              <a:off x="4656" y="3073"/>
              <a:ext cx="720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.60</a:t>
              </a:r>
            </a:p>
          </p:txBody>
        </p:sp>
        <p:sp>
          <p:nvSpPr>
            <p:cNvPr id="65553" name="Rectangle 10"/>
            <p:cNvSpPr>
              <a:spLocks noChangeArrowheads="1"/>
            </p:cNvSpPr>
            <p:nvPr/>
          </p:nvSpPr>
          <p:spPr bwMode="auto">
            <a:xfrm>
              <a:off x="4656" y="2757"/>
              <a:ext cx="720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.40</a:t>
              </a:r>
            </a:p>
          </p:txBody>
        </p:sp>
        <p:sp>
          <p:nvSpPr>
            <p:cNvPr id="65554" name="Rectangle 11"/>
            <p:cNvSpPr>
              <a:spLocks noChangeArrowheads="1"/>
            </p:cNvSpPr>
            <p:nvPr/>
          </p:nvSpPr>
          <p:spPr bwMode="auto">
            <a:xfrm>
              <a:off x="4656" y="2086"/>
              <a:ext cx="720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Marginal prob.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P(A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i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5555" name="Rectangle 12"/>
            <p:cNvSpPr>
              <a:spLocks noChangeArrowheads="1"/>
            </p:cNvSpPr>
            <p:nvPr/>
          </p:nvSpPr>
          <p:spPr bwMode="auto">
            <a:xfrm>
              <a:off x="3408" y="3073"/>
              <a:ext cx="124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.54</a:t>
              </a:r>
            </a:p>
          </p:txBody>
        </p:sp>
        <p:sp>
          <p:nvSpPr>
            <p:cNvPr id="65556" name="Rectangle 13"/>
            <p:cNvSpPr>
              <a:spLocks noChangeArrowheads="1"/>
            </p:cNvSpPr>
            <p:nvPr/>
          </p:nvSpPr>
          <p:spPr bwMode="auto">
            <a:xfrm>
              <a:off x="2356" y="3073"/>
              <a:ext cx="1052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.06</a:t>
              </a:r>
            </a:p>
          </p:txBody>
        </p:sp>
        <p:sp>
          <p:nvSpPr>
            <p:cNvPr id="65557" name="Rectangle 14"/>
            <p:cNvSpPr>
              <a:spLocks noChangeArrowheads="1"/>
            </p:cNvSpPr>
            <p:nvPr/>
          </p:nvSpPr>
          <p:spPr bwMode="auto">
            <a:xfrm>
              <a:off x="528" y="3073"/>
              <a:ext cx="182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Not top 20 MBA program 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2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5558" name="Rectangle 15"/>
            <p:cNvSpPr>
              <a:spLocks noChangeArrowheads="1"/>
            </p:cNvSpPr>
            <p:nvPr/>
          </p:nvSpPr>
          <p:spPr bwMode="auto">
            <a:xfrm>
              <a:off x="3408" y="2757"/>
              <a:ext cx="1248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.29</a:t>
              </a:r>
            </a:p>
          </p:txBody>
        </p:sp>
        <p:sp>
          <p:nvSpPr>
            <p:cNvPr id="65559" name="Rectangle 16"/>
            <p:cNvSpPr>
              <a:spLocks noChangeArrowheads="1"/>
            </p:cNvSpPr>
            <p:nvPr/>
          </p:nvSpPr>
          <p:spPr bwMode="auto">
            <a:xfrm>
              <a:off x="2356" y="2757"/>
              <a:ext cx="1052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Verdana" charset="0"/>
                </a:rPr>
                <a:t>.11</a:t>
              </a:r>
            </a:p>
          </p:txBody>
        </p:sp>
        <p:sp>
          <p:nvSpPr>
            <p:cNvPr id="65560" name="Rectangle 17"/>
            <p:cNvSpPr>
              <a:spLocks noChangeArrowheads="1"/>
            </p:cNvSpPr>
            <p:nvPr/>
          </p:nvSpPr>
          <p:spPr bwMode="auto">
            <a:xfrm>
              <a:off x="528" y="2757"/>
              <a:ext cx="1828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Top 20 MBA program 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1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5561" name="Rectangle 18"/>
            <p:cNvSpPr>
              <a:spLocks noChangeArrowheads="1"/>
            </p:cNvSpPr>
            <p:nvPr/>
          </p:nvSpPr>
          <p:spPr bwMode="auto">
            <a:xfrm>
              <a:off x="3408" y="2086"/>
              <a:ext cx="1248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Mutual fund</a:t>
              </a:r>
              <a:br>
                <a:rPr lang="en-US" altLang="en-US" sz="2000" baseline="0" dirty="0">
                  <a:latin typeface="Arial Narrow" panose="020B0606020202030204" pitchFamily="34" charset="0"/>
                </a:rPr>
              </a:br>
              <a:r>
                <a:rPr lang="en-US" altLang="en-US" sz="2000" baseline="0" dirty="0">
                  <a:latin typeface="Arial Narrow" panose="020B0606020202030204" pitchFamily="34" charset="0"/>
                </a:rPr>
                <a:t>doesn’t outperform the market  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(B</a:t>
              </a:r>
              <a:r>
                <a:rPr lang="en-US" altLang="en-US" sz="2000" dirty="0">
                  <a:latin typeface="Arial Narrow" panose="020B0606020202030204" pitchFamily="34" charset="0"/>
                </a:rPr>
                <a:t>2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5562" name="Rectangle 19"/>
            <p:cNvSpPr>
              <a:spLocks noChangeArrowheads="1"/>
            </p:cNvSpPr>
            <p:nvPr/>
          </p:nvSpPr>
          <p:spPr bwMode="auto">
            <a:xfrm>
              <a:off x="2356" y="2086"/>
              <a:ext cx="1052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Mutual fund outperforms the market 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(B</a:t>
              </a:r>
              <a:r>
                <a:rPr lang="en-US" altLang="en-US" sz="2000" dirty="0">
                  <a:latin typeface="Arial Narrow" panose="020B0606020202030204" pitchFamily="34" charset="0"/>
                </a:rPr>
                <a:t>1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5563" name="Rectangle 20"/>
            <p:cNvSpPr>
              <a:spLocks noChangeArrowheads="1"/>
            </p:cNvSpPr>
            <p:nvPr/>
          </p:nvSpPr>
          <p:spPr bwMode="auto">
            <a:xfrm>
              <a:off x="528" y="2086"/>
              <a:ext cx="1828" cy="67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en-US" altLang="en-US" baseline="0">
                <a:latin typeface="Verdana" charset="0"/>
              </a:endParaRPr>
            </a:p>
          </p:txBody>
        </p:sp>
        <p:sp>
          <p:nvSpPr>
            <p:cNvPr id="65564" name="Line 21"/>
            <p:cNvSpPr>
              <a:spLocks noChangeShapeType="1"/>
            </p:cNvSpPr>
            <p:nvPr/>
          </p:nvSpPr>
          <p:spPr bwMode="auto">
            <a:xfrm>
              <a:off x="528" y="2086"/>
              <a:ext cx="4848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65" name="Line 22"/>
            <p:cNvSpPr>
              <a:spLocks noChangeShapeType="1"/>
            </p:cNvSpPr>
            <p:nvPr/>
          </p:nvSpPr>
          <p:spPr bwMode="auto">
            <a:xfrm>
              <a:off x="528" y="2757"/>
              <a:ext cx="484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66" name="Line 23"/>
            <p:cNvSpPr>
              <a:spLocks noChangeShapeType="1"/>
            </p:cNvSpPr>
            <p:nvPr/>
          </p:nvSpPr>
          <p:spPr bwMode="auto">
            <a:xfrm>
              <a:off x="528" y="3073"/>
              <a:ext cx="484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67" name="Line 24"/>
            <p:cNvSpPr>
              <a:spLocks noChangeShapeType="1"/>
            </p:cNvSpPr>
            <p:nvPr/>
          </p:nvSpPr>
          <p:spPr bwMode="auto">
            <a:xfrm>
              <a:off x="528" y="3647"/>
              <a:ext cx="4848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68" name="Line 25"/>
            <p:cNvSpPr>
              <a:spLocks noChangeShapeType="1"/>
            </p:cNvSpPr>
            <p:nvPr/>
          </p:nvSpPr>
          <p:spPr bwMode="auto">
            <a:xfrm>
              <a:off x="528" y="2086"/>
              <a:ext cx="0" cy="1561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69" name="Line 26"/>
            <p:cNvSpPr>
              <a:spLocks noChangeShapeType="1"/>
            </p:cNvSpPr>
            <p:nvPr/>
          </p:nvSpPr>
          <p:spPr bwMode="auto">
            <a:xfrm>
              <a:off x="2356" y="2086"/>
              <a:ext cx="0" cy="15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70" name="Line 27"/>
            <p:cNvSpPr>
              <a:spLocks noChangeShapeType="1"/>
            </p:cNvSpPr>
            <p:nvPr/>
          </p:nvSpPr>
          <p:spPr bwMode="auto">
            <a:xfrm>
              <a:off x="3408" y="2086"/>
              <a:ext cx="0" cy="15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71" name="Line 28"/>
            <p:cNvSpPr>
              <a:spLocks noChangeShapeType="1"/>
            </p:cNvSpPr>
            <p:nvPr/>
          </p:nvSpPr>
          <p:spPr bwMode="auto">
            <a:xfrm>
              <a:off x="5376" y="2086"/>
              <a:ext cx="0" cy="1561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72" name="Line 29"/>
            <p:cNvSpPr>
              <a:spLocks noChangeShapeType="1"/>
            </p:cNvSpPr>
            <p:nvPr/>
          </p:nvSpPr>
          <p:spPr bwMode="auto">
            <a:xfrm>
              <a:off x="4656" y="2086"/>
              <a:ext cx="0" cy="15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5573" name="Line 30"/>
            <p:cNvSpPr>
              <a:spLocks noChangeShapeType="1"/>
            </p:cNvSpPr>
            <p:nvPr/>
          </p:nvSpPr>
          <p:spPr bwMode="auto">
            <a:xfrm>
              <a:off x="528" y="3360"/>
              <a:ext cx="4848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65541" name="Group 31"/>
          <p:cNvGrpSpPr>
            <a:grpSpLocks/>
          </p:cNvGrpSpPr>
          <p:nvPr/>
        </p:nvGrpSpPr>
        <p:grpSpPr bwMode="auto">
          <a:xfrm>
            <a:off x="4356100" y="4005263"/>
            <a:ext cx="506413" cy="1492250"/>
            <a:chOff x="2722" y="2741"/>
            <a:chExt cx="319" cy="940"/>
          </a:xfrm>
        </p:grpSpPr>
        <p:sp>
          <p:nvSpPr>
            <p:cNvPr id="65546" name="Text Box 32"/>
            <p:cNvSpPr txBox="1">
              <a:spLocks noChangeArrowheads="1"/>
            </p:cNvSpPr>
            <p:nvPr/>
          </p:nvSpPr>
          <p:spPr bwMode="auto">
            <a:xfrm>
              <a:off x="2722" y="2741"/>
              <a:ext cx="319" cy="940"/>
            </a:xfrm>
            <a:prstGeom prst="rect">
              <a:avLst/>
            </a:prstGeom>
            <a:noFill/>
            <a:ln w="28575">
              <a:solidFill>
                <a:srgbClr val="CC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220000"/>
                </a:lnSpc>
              </a:pPr>
              <a:r>
                <a:rPr lang="en-US" altLang="en-US" sz="2000" b="1" baseline="0" dirty="0">
                  <a:solidFill>
                    <a:srgbClr val="CC0099"/>
                  </a:solidFill>
                  <a:latin typeface="Arial Narrow" charset="0"/>
                </a:rPr>
                <a:t> +  </a:t>
              </a:r>
            </a:p>
            <a:p>
              <a:pPr algn="ctr">
                <a:lnSpc>
                  <a:spcPct val="140000"/>
                </a:lnSpc>
              </a:pPr>
              <a:endParaRPr lang="en-US" altLang="en-US" sz="2000" b="1" baseline="0" dirty="0">
                <a:solidFill>
                  <a:srgbClr val="CC0099"/>
                </a:solidFill>
                <a:latin typeface="Arial Narrow" charset="0"/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2000" b="1" baseline="0" dirty="0">
                <a:solidFill>
                  <a:srgbClr val="CC0099"/>
                </a:solidFill>
                <a:latin typeface="Arial Narrow" charset="0"/>
              </a:endParaRPr>
            </a:p>
          </p:txBody>
        </p:sp>
        <p:sp>
          <p:nvSpPr>
            <p:cNvPr id="65547" name="Line 33"/>
            <p:cNvSpPr>
              <a:spLocks noChangeShapeType="1"/>
            </p:cNvSpPr>
            <p:nvPr/>
          </p:nvSpPr>
          <p:spPr bwMode="auto">
            <a:xfrm>
              <a:off x="2736" y="3360"/>
              <a:ext cx="28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65542" name="Group 34"/>
          <p:cNvGrpSpPr>
            <a:grpSpLocks/>
          </p:cNvGrpSpPr>
          <p:nvPr/>
        </p:nvGrpSpPr>
        <p:grpSpPr bwMode="auto">
          <a:xfrm>
            <a:off x="6300788" y="4005263"/>
            <a:ext cx="506412" cy="1492250"/>
            <a:chOff x="2722" y="2741"/>
            <a:chExt cx="319" cy="940"/>
          </a:xfrm>
        </p:grpSpPr>
        <p:sp>
          <p:nvSpPr>
            <p:cNvPr id="65544" name="Text Box 35"/>
            <p:cNvSpPr txBox="1">
              <a:spLocks noChangeArrowheads="1"/>
            </p:cNvSpPr>
            <p:nvPr/>
          </p:nvSpPr>
          <p:spPr bwMode="auto">
            <a:xfrm>
              <a:off x="2722" y="2741"/>
              <a:ext cx="319" cy="940"/>
            </a:xfrm>
            <a:prstGeom prst="rect">
              <a:avLst/>
            </a:prstGeom>
            <a:noFill/>
            <a:ln w="28575">
              <a:solidFill>
                <a:srgbClr val="CC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220000"/>
                </a:lnSpc>
              </a:pPr>
              <a:r>
                <a:rPr lang="en-US" altLang="en-US" sz="2000" b="1" baseline="0">
                  <a:solidFill>
                    <a:srgbClr val="CC0099"/>
                  </a:solidFill>
                  <a:latin typeface="Arial Narrow" charset="0"/>
                </a:rPr>
                <a:t> +  </a:t>
              </a:r>
            </a:p>
            <a:p>
              <a:pPr algn="ctr">
                <a:lnSpc>
                  <a:spcPct val="140000"/>
                </a:lnSpc>
              </a:pPr>
              <a:endParaRPr lang="en-US" altLang="en-US" sz="2000" b="1" baseline="0">
                <a:solidFill>
                  <a:srgbClr val="CC0099"/>
                </a:solidFill>
                <a:latin typeface="Arial Narrow" charset="0"/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2000" b="1" baseline="0">
                <a:solidFill>
                  <a:srgbClr val="CC0099"/>
                </a:solidFill>
                <a:latin typeface="Arial Narrow" charset="0"/>
              </a:endParaRPr>
            </a:p>
          </p:txBody>
        </p:sp>
        <p:sp>
          <p:nvSpPr>
            <p:cNvPr id="65545" name="Line 36"/>
            <p:cNvSpPr>
              <a:spLocks noChangeShapeType="1"/>
            </p:cNvSpPr>
            <p:nvPr/>
          </p:nvSpPr>
          <p:spPr bwMode="auto">
            <a:xfrm>
              <a:off x="2736" y="3360"/>
              <a:ext cx="288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38" y="404664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Marginal probabilities</a:t>
            </a:r>
          </a:p>
        </p:txBody>
      </p:sp>
      <p:sp>
        <p:nvSpPr>
          <p:cNvPr id="40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43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1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66435"/>
              </p:ext>
            </p:extLst>
          </p:nvPr>
        </p:nvGraphicFramePr>
        <p:xfrm>
          <a:off x="1693269" y="2255864"/>
          <a:ext cx="6552727" cy="1906588"/>
        </p:xfrm>
        <a:graphic>
          <a:graphicData uri="http://schemas.openxmlformats.org/drawingml/2006/table">
            <a:tbl>
              <a:tblPr/>
              <a:tblGrid>
                <a:gridCol w="1479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P(A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P(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r>
                        <a:rPr kumimoji="0" lang="en-US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j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0.83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60" name="Text Box 76"/>
          <p:cNvSpPr txBox="1">
            <a:spLocks noChangeArrowheads="1"/>
          </p:cNvSpPr>
          <p:nvPr/>
        </p:nvSpPr>
        <p:spPr bwMode="auto">
          <a:xfrm>
            <a:off x="971600" y="4374579"/>
            <a:ext cx="2945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P(B</a:t>
            </a:r>
            <a:r>
              <a:rPr lang="en-US" altLang="en-US" b="1" dirty="0">
                <a:solidFill>
                  <a:srgbClr val="00B050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b="1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) = 0.11 + 0.06</a:t>
            </a:r>
          </a:p>
        </p:txBody>
      </p:sp>
      <p:sp>
        <p:nvSpPr>
          <p:cNvPr id="22561" name="Text Box 77"/>
          <p:cNvSpPr txBox="1">
            <a:spLocks noChangeArrowheads="1"/>
          </p:cNvSpPr>
          <p:nvPr/>
        </p:nvSpPr>
        <p:spPr bwMode="auto">
          <a:xfrm>
            <a:off x="4969633" y="1391871"/>
            <a:ext cx="29578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b="1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P(A</a:t>
            </a:r>
            <a:r>
              <a:rPr lang="en-US" altLang="en-US" b="1" dirty="0">
                <a:solidFill>
                  <a:srgbClr val="00B050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b="1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) = 0.06 + 0.54</a:t>
            </a:r>
          </a:p>
        </p:txBody>
      </p:sp>
      <p:sp>
        <p:nvSpPr>
          <p:cNvPr id="22562" name="Line 78"/>
          <p:cNvSpPr>
            <a:spLocks noChangeShapeType="1"/>
          </p:cNvSpPr>
          <p:nvPr/>
        </p:nvSpPr>
        <p:spPr bwMode="auto">
          <a:xfrm>
            <a:off x="5513276" y="1851303"/>
            <a:ext cx="1362980" cy="160912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563" name="Line 79"/>
          <p:cNvSpPr>
            <a:spLocks noChangeShapeType="1"/>
          </p:cNvSpPr>
          <p:nvPr/>
        </p:nvSpPr>
        <p:spPr bwMode="auto">
          <a:xfrm flipV="1">
            <a:off x="3136641" y="4016171"/>
            <a:ext cx="5715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564" name="Text Box 80"/>
          <p:cNvSpPr txBox="1">
            <a:spLocks noChangeArrowheads="1"/>
          </p:cNvSpPr>
          <p:nvPr/>
        </p:nvSpPr>
        <p:spPr bwMode="auto">
          <a:xfrm>
            <a:off x="1018845" y="4812226"/>
            <a:ext cx="366598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“What’s the probability a fund</a:t>
            </a:r>
          </a:p>
          <a:p>
            <a:r>
              <a:rPr lang="en-US" altLang="en-US" sz="2000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outperforms the market?”</a:t>
            </a:r>
          </a:p>
        </p:txBody>
      </p:sp>
      <p:sp>
        <p:nvSpPr>
          <p:cNvPr id="22565" name="Text Box 81"/>
          <p:cNvSpPr txBox="1">
            <a:spLocks noChangeArrowheads="1"/>
          </p:cNvSpPr>
          <p:nvPr/>
        </p:nvSpPr>
        <p:spPr bwMode="auto">
          <a:xfrm>
            <a:off x="810253" y="1268760"/>
            <a:ext cx="40831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“What’s the probability a fund</a:t>
            </a:r>
          </a:p>
          <a:p>
            <a:r>
              <a:rPr lang="en-US" altLang="en-US" sz="2000" baseline="0" dirty="0">
                <a:solidFill>
                  <a:srgbClr val="00B050"/>
                </a:solidFill>
                <a:latin typeface="Trebuchet MS" panose="020B0603020202020204" pitchFamily="34" charset="0"/>
              </a:rPr>
              <a:t>manager isn’t from a top school?”</a:t>
            </a:r>
          </a:p>
        </p:txBody>
      </p:sp>
      <p:sp>
        <p:nvSpPr>
          <p:cNvPr id="22566" name="Line 82"/>
          <p:cNvSpPr>
            <a:spLocks noChangeShapeType="1"/>
          </p:cNvSpPr>
          <p:nvPr/>
        </p:nvSpPr>
        <p:spPr bwMode="auto">
          <a:xfrm flipV="1">
            <a:off x="7290541" y="4072918"/>
            <a:ext cx="0" cy="55488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567" name="Text Box 83"/>
          <p:cNvSpPr txBox="1">
            <a:spLocks noChangeArrowheads="1"/>
          </p:cNvSpPr>
          <p:nvPr/>
        </p:nvSpPr>
        <p:spPr bwMode="auto">
          <a:xfrm>
            <a:off x="5514697" y="4627804"/>
            <a:ext cx="35516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2000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BOTH margins must add to 1</a:t>
            </a:r>
          </a:p>
          <a:p>
            <a:r>
              <a:rPr lang="en-US" altLang="en-US" sz="2000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(useful error check)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48138" y="404664"/>
            <a:ext cx="7772400" cy="4445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Marginal probabilities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44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Conditional probability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7992280" cy="3312368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Conditional probability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is used to determine how two events are related; that is, we can determine the probability of one event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given</a:t>
            </a:r>
            <a:r>
              <a:rPr lang="en-US" altLang="en-US" sz="2400" dirty="0">
                <a:latin typeface="Trebuchet MS" panose="020B0603020202020204" pitchFamily="34" charset="0"/>
              </a:rPr>
              <a:t> the occurrence of another related event.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Conditional probabilities are written as </a:t>
            </a:r>
            <a:r>
              <a:rPr lang="en-US" altLang="en-US" sz="2400" b="1" dirty="0">
                <a:latin typeface="Trebuchet MS" panose="020B0603020202020204" pitchFamily="34" charset="0"/>
              </a:rPr>
              <a:t>P(A|B)</a:t>
            </a:r>
            <a:r>
              <a:rPr lang="en-US" altLang="en-US" sz="2400" dirty="0">
                <a:latin typeface="Trebuchet MS" panose="020B0603020202020204" pitchFamily="34" charset="0"/>
              </a:rPr>
              <a:t> and read as ‘the probability of A </a:t>
            </a:r>
            <a:r>
              <a:rPr lang="en-US" altLang="en-US" sz="2400" i="1" dirty="0">
                <a:latin typeface="Trebuchet MS" panose="020B0603020202020204" pitchFamily="34" charset="0"/>
              </a:rPr>
              <a:t>given</a:t>
            </a:r>
            <a:r>
              <a:rPr lang="en-US" altLang="en-US" sz="2400" dirty="0">
                <a:latin typeface="Trebuchet MS" panose="020B0603020202020204" pitchFamily="34" charset="0"/>
              </a:rPr>
              <a:t> B’ and is calculated as: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defTabSz="428625" eaLnBrk="1" hangingPunct="1">
              <a:buFontTx/>
              <a:buNone/>
            </a:pPr>
            <a:r>
              <a:rPr lang="en-AU" altLang="en-US" sz="2400" b="0" dirty="0"/>
              <a:t>			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75844"/>
              </p:ext>
            </p:extLst>
          </p:nvPr>
        </p:nvGraphicFramePr>
        <p:xfrm>
          <a:off x="1763688" y="4293096"/>
          <a:ext cx="27098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4" imgW="1168200" imgH="406080" progId="Equation.DSMT4">
                  <p:embed/>
                </p:oleObj>
              </mc:Choice>
              <mc:Fallback>
                <p:oleObj name="Equation" r:id="rId4" imgW="1168200" imgH="40608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2709862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45</a:t>
            </a:fld>
            <a:endParaRPr lang="en-AU" altLang="en-US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80400" cy="93531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Again, the probability of an event </a:t>
            </a:r>
            <a:r>
              <a:rPr lang="en-US" altLang="en-US" sz="2400" b="1" i="1" dirty="0">
                <a:latin typeface="Trebuchet MS" panose="020B0603020202020204" pitchFamily="34" charset="0"/>
              </a:rPr>
              <a:t>given</a:t>
            </a:r>
            <a:r>
              <a:rPr lang="en-US" altLang="en-US" sz="2400" dirty="0">
                <a:latin typeface="Trebuchet MS" panose="020B0603020202020204" pitchFamily="34" charset="0"/>
              </a:rPr>
              <a:t> that another event has occurred is called a conditional probability…</a:t>
            </a: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  <a:tabLst>
                <a:tab pos="1082675" algn="l"/>
              </a:tabLst>
            </a:pPr>
            <a:r>
              <a:rPr lang="en-AU" altLang="en-US" sz="2400" dirty="0"/>
              <a:t>	</a:t>
            </a: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defTabSz="428625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defTabSz="428625">
              <a:buNone/>
              <a:tabLst>
                <a:tab pos="1082675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67589" name="Line 6"/>
          <p:cNvSpPr>
            <a:spLocks noChangeShapeType="1"/>
          </p:cNvSpPr>
          <p:nvPr/>
        </p:nvSpPr>
        <p:spPr bwMode="auto">
          <a:xfrm>
            <a:off x="3371550" y="2708921"/>
            <a:ext cx="425130" cy="122413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7590" name="Line 7"/>
          <p:cNvSpPr>
            <a:spLocks noChangeShapeType="1"/>
          </p:cNvSpPr>
          <p:nvPr/>
        </p:nvSpPr>
        <p:spPr bwMode="auto">
          <a:xfrm flipH="1">
            <a:off x="3371550" y="2702327"/>
            <a:ext cx="425130" cy="12307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7591" name="Freeform 8"/>
          <p:cNvSpPr>
            <a:spLocks/>
          </p:cNvSpPr>
          <p:nvPr/>
        </p:nvSpPr>
        <p:spPr bwMode="auto">
          <a:xfrm>
            <a:off x="4283968" y="2708920"/>
            <a:ext cx="1368152" cy="1656184"/>
          </a:xfrm>
          <a:custGeom>
            <a:avLst/>
            <a:gdLst>
              <a:gd name="T0" fmla="*/ 0 w 1208"/>
              <a:gd name="T1" fmla="*/ 0 h 1104"/>
              <a:gd name="T2" fmla="*/ 2147483647 w 1208"/>
              <a:gd name="T3" fmla="*/ 2147483647 h 1104"/>
              <a:gd name="T4" fmla="*/ 2147483647 w 1208"/>
              <a:gd name="T5" fmla="*/ 2147483647 h 1104"/>
              <a:gd name="T6" fmla="*/ 0 60000 65536"/>
              <a:gd name="T7" fmla="*/ 0 60000 65536"/>
              <a:gd name="T8" fmla="*/ 0 60000 65536"/>
              <a:gd name="T9" fmla="*/ 0 w 1208"/>
              <a:gd name="T10" fmla="*/ 0 h 1104"/>
              <a:gd name="T11" fmla="*/ 1208 w 1208"/>
              <a:gd name="T12" fmla="*/ 1104 h 11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8" h="1104">
                <a:moveTo>
                  <a:pt x="0" y="0"/>
                </a:moveTo>
                <a:cubicBezTo>
                  <a:pt x="596" y="172"/>
                  <a:pt x="1192" y="344"/>
                  <a:pt x="1200" y="528"/>
                </a:cubicBezTo>
                <a:cubicBezTo>
                  <a:pt x="1208" y="712"/>
                  <a:pt x="628" y="908"/>
                  <a:pt x="48" y="1104"/>
                </a:cubicBezTo>
              </a:path>
            </a:pathLst>
          </a:custGeom>
          <a:noFill/>
          <a:ln w="19050">
            <a:solidFill>
              <a:srgbClr val="800080"/>
            </a:solidFill>
            <a:round/>
            <a:headEnd type="arrow" w="lg" len="lg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7592" name="Text Box 9"/>
          <p:cNvSpPr txBox="1">
            <a:spLocks noChangeArrowheads="1"/>
          </p:cNvSpPr>
          <p:nvPr/>
        </p:nvSpPr>
        <p:spPr bwMode="auto">
          <a:xfrm>
            <a:off x="666327" y="5036050"/>
            <a:ext cx="8067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Verdana" charset="0"/>
              </a:rPr>
              <a:t>Note how ‘A given B’ and ‘B given A’ are related…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Conditional probability…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22475"/>
              </p:ext>
            </p:extLst>
          </p:nvPr>
        </p:nvGraphicFramePr>
        <p:xfrm>
          <a:off x="1713495" y="2348880"/>
          <a:ext cx="2409800" cy="831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4" imgW="1168200" imgH="406080" progId="Equation.DSMT4">
                  <p:embed/>
                </p:oleObj>
              </mc:Choice>
              <mc:Fallback>
                <p:oleObj name="Equation" r:id="rId4" imgW="1168200" imgH="40608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495" y="2348880"/>
                        <a:ext cx="2409800" cy="8315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35502"/>
              </p:ext>
            </p:extLst>
          </p:nvPr>
        </p:nvGraphicFramePr>
        <p:xfrm>
          <a:off x="1691680" y="3933057"/>
          <a:ext cx="24098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6" imgW="1168200" imgH="406080" progId="Equation.DSMT4">
                  <p:embed/>
                </p:oleObj>
              </mc:Choice>
              <mc:Fallback>
                <p:oleObj name="Equation" r:id="rId6" imgW="1168200" imgH="40608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933057"/>
                        <a:ext cx="2409825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46</a:t>
            </a:fld>
            <a:endParaRPr lang="en-AU" altLang="en-US" b="1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7590" grpId="0" animBg="1"/>
      <p:bldP spid="67591" grpId="0" animBg="1"/>
      <p:bldP spid="6759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052736"/>
            <a:ext cx="8335180" cy="4248472"/>
          </a:xfrm>
        </p:spPr>
        <p:txBody>
          <a:bodyPr/>
          <a:lstStyle/>
          <a:p>
            <a:pPr marL="0" indent="0" algn="just" eaLnBrk="1" hangingPunct="1"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Find the conditional probability that a randomly selected fund is managed by a top 20 MBA program graduate, given that it did not outperform the market.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altLang="en-US" sz="2000" b="1" dirty="0">
              <a:solidFill>
                <a:srgbClr val="CC0099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407436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2a (continued from Example 2)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47</a:t>
            </a:fld>
            <a:endParaRPr lang="en-AU" altLang="en-US" b="1" dirty="0"/>
          </a:p>
        </p:txBody>
      </p:sp>
      <p:graphicFrame>
        <p:nvGraphicFramePr>
          <p:cNvPr id="8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26061"/>
              </p:ext>
            </p:extLst>
          </p:nvPr>
        </p:nvGraphicFramePr>
        <p:xfrm>
          <a:off x="763624" y="2780928"/>
          <a:ext cx="7696200" cy="1658937"/>
        </p:xfrm>
        <a:graphic>
          <a:graphicData uri="http://schemas.openxmlformats.org/drawingml/2006/table">
            <a:tbl>
              <a:tblPr/>
              <a:tblGrid>
                <a:gridCol w="298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outperforms the market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doesn’t outperform the market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Top 20 MBA program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0.11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0.29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top 20 MBA program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0.06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0.54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052736"/>
            <a:ext cx="8335180" cy="4248472"/>
          </a:xfrm>
        </p:spPr>
        <p:txBody>
          <a:bodyPr/>
          <a:lstStyle/>
          <a:p>
            <a:pPr marL="0" indent="0" algn="just" eaLnBrk="1" hangingPunct="1"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Find the conditional probability that a randomly selected fund is managed by a top 20 MBA program graduate, given that it did not outperform the market.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altLang="en-US" sz="2000" b="1" dirty="0">
              <a:solidFill>
                <a:srgbClr val="CC0099"/>
              </a:solidFill>
              <a:latin typeface="Trebuchet MS" panose="020B0603020202020204" pitchFamily="34" charset="0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en-US" sz="2400" b="1" dirty="0">
                <a:solidFill>
                  <a:srgbClr val="CC0099"/>
                </a:solidFill>
                <a:latin typeface="Trebuchet MS" panose="020B0603020202020204" pitchFamily="34" charset="0"/>
              </a:rPr>
              <a:t>Solution: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sz="2000" baseline="-25000" dirty="0">
                <a:solidFill>
                  <a:srgbClr val="FF0000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2000" dirty="0">
                <a:solidFill>
                  <a:srgbClr val="FF0000"/>
                </a:solidFill>
                <a:latin typeface="Trebuchet MS" panose="020B0603020202020204" pitchFamily="34" charset="0"/>
              </a:rPr>
              <a:t> = Fund manager graduated from a top-20 MBA program</a:t>
            </a:r>
            <a:endParaRPr lang="en-US" altLang="en-US" sz="2000" dirty="0">
              <a:latin typeface="Trebuchet MS" panose="020B060302020202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Trebuchet MS" panose="020B0603020202020204" pitchFamily="34" charset="0"/>
              </a:rPr>
              <a:t>A</a:t>
            </a:r>
            <a:r>
              <a:rPr lang="en-US" altLang="en-US" sz="20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latin typeface="Trebuchet MS" panose="020B0603020202020204" pitchFamily="34" charset="0"/>
              </a:rPr>
              <a:t> = Fund manager did not graduate from a top-20 MBA program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latin typeface="Trebuchet MS" panose="020B0603020202020204" pitchFamily="34" charset="0"/>
              </a:rPr>
              <a:t>B</a:t>
            </a:r>
            <a:r>
              <a:rPr lang="en-US" altLang="en-US" sz="20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000" dirty="0">
                <a:latin typeface="Trebuchet MS" panose="020B0603020202020204" pitchFamily="34" charset="0"/>
              </a:rPr>
              <a:t> = Fund outperforms the market 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</a:t>
            </a:r>
            <a:r>
              <a:rPr lang="en-US" alt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= Fund does not outperform the market</a:t>
            </a:r>
          </a:p>
          <a:p>
            <a:pP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need to find P(A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|B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).</a:t>
            </a:r>
            <a:endParaRPr lang="en-US" altLang="en-US" sz="2400" b="1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  <a:buFontTx/>
              <a:buNone/>
            </a:pPr>
            <a:r>
              <a:rPr lang="en-US" altLang="en-US" sz="20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2a…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128397"/>
              </p:ext>
            </p:extLst>
          </p:nvPr>
        </p:nvGraphicFramePr>
        <p:xfrm>
          <a:off x="2051720" y="5093758"/>
          <a:ext cx="2645668" cy="78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1358640" imgH="406080" progId="Equation.DSMT4">
                  <p:embed/>
                </p:oleObj>
              </mc:Choice>
              <mc:Fallback>
                <p:oleObj name="Equation" r:id="rId3" imgW="1358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093758"/>
                        <a:ext cx="2645668" cy="783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48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29782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7" name="Rectangle 42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065186" cy="411480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need to find P(A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|B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). 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Arial Narrow" charset="0"/>
              </a:rPr>
              <a:t>For event 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sz="2400" baseline="-25000" dirty="0">
                <a:solidFill>
                  <a:schemeClr val="accent1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|B</a:t>
            </a:r>
            <a:r>
              <a:rPr lang="en-US" altLang="en-US" sz="2400" baseline="-25000" dirty="0">
                <a:solidFill>
                  <a:schemeClr val="accent1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solidFill>
                  <a:schemeClr val="accent1"/>
                </a:solidFill>
                <a:latin typeface="Arial Narrow" charset="0"/>
              </a:rPr>
              <a:t>, the new information that B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charset="0"/>
              </a:rPr>
              <a:t>2</a:t>
            </a:r>
            <a:r>
              <a:rPr lang="en-US" altLang="en-US" sz="2400" dirty="0">
                <a:solidFill>
                  <a:schemeClr val="accent1"/>
                </a:solidFill>
                <a:latin typeface="Arial Narrow" charset="0"/>
              </a:rPr>
              <a:t> is given reduces the relevant sample space for 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sz="2400" baseline="-25000" dirty="0">
                <a:solidFill>
                  <a:schemeClr val="accent1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|B</a:t>
            </a:r>
            <a:r>
              <a:rPr lang="en-US" altLang="en-US" sz="2400" baseline="-25000" dirty="0">
                <a:solidFill>
                  <a:schemeClr val="accent1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solidFill>
                  <a:schemeClr val="accent1"/>
                </a:solidFill>
                <a:latin typeface="Arial Narrow" charset="0"/>
              </a:rPr>
              <a:t> to 83% of event B</a:t>
            </a:r>
            <a:r>
              <a:rPr lang="en-US" altLang="en-US" sz="2400" baseline="-25000" dirty="0">
                <a:solidFill>
                  <a:schemeClr val="accent1"/>
                </a:solidFill>
                <a:latin typeface="Arial Narrow" charset="0"/>
              </a:rPr>
              <a:t>2</a:t>
            </a:r>
            <a:r>
              <a:rPr lang="en-US" altLang="en-US" sz="2400" dirty="0">
                <a:solidFill>
                  <a:schemeClr val="accent1"/>
                </a:solidFill>
                <a:latin typeface="Arial Narrow" charset="0"/>
              </a:rPr>
              <a:t>.</a:t>
            </a:r>
            <a:r>
              <a:rPr lang="en-US" altLang="en-US" sz="2400" b="1" dirty="0">
                <a:solidFill>
                  <a:schemeClr val="accent1"/>
                </a:solidFill>
                <a:latin typeface="Arial Narrow" charset="0"/>
              </a:rPr>
              <a:t>.</a:t>
            </a:r>
          </a:p>
          <a:p>
            <a:pPr marL="0" indent="0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grpSp>
        <p:nvGrpSpPr>
          <p:cNvPr id="68612" name="Group 5"/>
          <p:cNvGrpSpPr>
            <a:grpSpLocks noRot="1"/>
          </p:cNvGrpSpPr>
          <p:nvPr/>
        </p:nvGrpSpPr>
        <p:grpSpPr bwMode="auto">
          <a:xfrm>
            <a:off x="2819400" y="2420888"/>
            <a:ext cx="6248400" cy="3433762"/>
            <a:chOff x="2016" y="2256"/>
            <a:chExt cx="3696" cy="1958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68622" name="Rectangle 6"/>
            <p:cNvSpPr>
              <a:spLocks noChangeArrowheads="1"/>
            </p:cNvSpPr>
            <p:nvPr/>
          </p:nvSpPr>
          <p:spPr bwMode="auto">
            <a:xfrm>
              <a:off x="5079" y="3811"/>
              <a:ext cx="633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en-US" altLang="en-US" sz="1600" baseline="0">
                <a:latin typeface="Verdana" charset="0"/>
              </a:endParaRPr>
            </a:p>
          </p:txBody>
        </p:sp>
        <p:sp>
          <p:nvSpPr>
            <p:cNvPr id="68623" name="Rectangle 7"/>
            <p:cNvSpPr>
              <a:spLocks noChangeArrowheads="1"/>
            </p:cNvSpPr>
            <p:nvPr/>
          </p:nvSpPr>
          <p:spPr bwMode="auto">
            <a:xfrm>
              <a:off x="4175" y="3811"/>
              <a:ext cx="904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0.83</a:t>
              </a:r>
            </a:p>
          </p:txBody>
        </p:sp>
        <p:sp>
          <p:nvSpPr>
            <p:cNvPr id="68624" name="Rectangle 8"/>
            <p:cNvSpPr>
              <a:spLocks noChangeArrowheads="1"/>
            </p:cNvSpPr>
            <p:nvPr/>
          </p:nvSpPr>
          <p:spPr bwMode="auto">
            <a:xfrm>
              <a:off x="3410" y="3811"/>
              <a:ext cx="765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0.17</a:t>
              </a:r>
            </a:p>
          </p:txBody>
        </p:sp>
        <p:sp>
          <p:nvSpPr>
            <p:cNvPr id="68625" name="Rectangle 9"/>
            <p:cNvSpPr>
              <a:spLocks noChangeArrowheads="1"/>
            </p:cNvSpPr>
            <p:nvPr/>
          </p:nvSpPr>
          <p:spPr bwMode="auto">
            <a:xfrm>
              <a:off x="2016" y="3811"/>
              <a:ext cx="1394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Marginal probability P(</a:t>
              </a:r>
              <a:r>
                <a:rPr lang="en-US" altLang="en-US" sz="2000" baseline="0" dirty="0" err="1">
                  <a:latin typeface="Arial Narrow" panose="020B0606020202030204" pitchFamily="34" charset="0"/>
                </a:rPr>
                <a:t>B</a:t>
              </a:r>
              <a:r>
                <a:rPr lang="en-US" altLang="en-US" sz="2000" dirty="0" err="1">
                  <a:latin typeface="Arial Narrow" panose="020B0606020202030204" pitchFamily="34" charset="0"/>
                </a:rPr>
                <a:t>j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8626" name="Rectangle 10"/>
            <p:cNvSpPr>
              <a:spLocks noChangeArrowheads="1"/>
            </p:cNvSpPr>
            <p:nvPr/>
          </p:nvSpPr>
          <p:spPr bwMode="auto">
            <a:xfrm>
              <a:off x="5079" y="3408"/>
              <a:ext cx="633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0.60</a:t>
              </a:r>
            </a:p>
          </p:txBody>
        </p:sp>
        <p:sp>
          <p:nvSpPr>
            <p:cNvPr id="68627" name="Rectangle 11"/>
            <p:cNvSpPr>
              <a:spLocks noChangeArrowheads="1"/>
            </p:cNvSpPr>
            <p:nvPr/>
          </p:nvSpPr>
          <p:spPr bwMode="auto">
            <a:xfrm>
              <a:off x="5079" y="3005"/>
              <a:ext cx="633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0.40</a:t>
              </a:r>
            </a:p>
          </p:txBody>
        </p:sp>
        <p:sp>
          <p:nvSpPr>
            <p:cNvPr id="68628" name="Rectangle 12"/>
            <p:cNvSpPr>
              <a:spLocks noChangeArrowheads="1"/>
            </p:cNvSpPr>
            <p:nvPr/>
          </p:nvSpPr>
          <p:spPr bwMode="auto">
            <a:xfrm>
              <a:off x="5079" y="2256"/>
              <a:ext cx="633" cy="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Marginal prob.</a:t>
              </a:r>
            </a:p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P(A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i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8629" name="Rectangle 13"/>
            <p:cNvSpPr>
              <a:spLocks noChangeArrowheads="1"/>
            </p:cNvSpPr>
            <p:nvPr/>
          </p:nvSpPr>
          <p:spPr bwMode="auto">
            <a:xfrm>
              <a:off x="4175" y="3408"/>
              <a:ext cx="904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0.54</a:t>
              </a:r>
            </a:p>
          </p:txBody>
        </p:sp>
        <p:sp>
          <p:nvSpPr>
            <p:cNvPr id="68630" name="Rectangle 14"/>
            <p:cNvSpPr>
              <a:spLocks noChangeArrowheads="1"/>
            </p:cNvSpPr>
            <p:nvPr/>
          </p:nvSpPr>
          <p:spPr bwMode="auto">
            <a:xfrm>
              <a:off x="3410" y="3408"/>
              <a:ext cx="765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0.06</a:t>
              </a:r>
            </a:p>
          </p:txBody>
        </p:sp>
        <p:sp>
          <p:nvSpPr>
            <p:cNvPr id="68631" name="Rectangle 15"/>
            <p:cNvSpPr>
              <a:spLocks noChangeArrowheads="1"/>
            </p:cNvSpPr>
            <p:nvPr/>
          </p:nvSpPr>
          <p:spPr bwMode="auto">
            <a:xfrm>
              <a:off x="2016" y="3408"/>
              <a:ext cx="1394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Not top 20 MBA program 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2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8632" name="Rectangle 16"/>
            <p:cNvSpPr>
              <a:spLocks noChangeArrowheads="1"/>
            </p:cNvSpPr>
            <p:nvPr/>
          </p:nvSpPr>
          <p:spPr bwMode="auto">
            <a:xfrm>
              <a:off x="4175" y="3005"/>
              <a:ext cx="904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0.29</a:t>
              </a:r>
            </a:p>
          </p:txBody>
        </p:sp>
        <p:sp>
          <p:nvSpPr>
            <p:cNvPr id="68633" name="Rectangle 17"/>
            <p:cNvSpPr>
              <a:spLocks noChangeArrowheads="1"/>
            </p:cNvSpPr>
            <p:nvPr/>
          </p:nvSpPr>
          <p:spPr bwMode="auto">
            <a:xfrm>
              <a:off x="3410" y="3005"/>
              <a:ext cx="765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600" baseline="0">
                  <a:latin typeface="Verdana" charset="0"/>
                </a:rPr>
                <a:t>0.11</a:t>
              </a:r>
            </a:p>
          </p:txBody>
        </p:sp>
        <p:sp>
          <p:nvSpPr>
            <p:cNvPr id="68634" name="Rectangle 18"/>
            <p:cNvSpPr>
              <a:spLocks noChangeArrowheads="1"/>
            </p:cNvSpPr>
            <p:nvPr/>
          </p:nvSpPr>
          <p:spPr bwMode="auto">
            <a:xfrm>
              <a:off x="2016" y="3005"/>
              <a:ext cx="1394" cy="4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Top 20 MBA program (A</a:t>
              </a:r>
              <a:r>
                <a:rPr lang="en-US" altLang="en-US" sz="2000" dirty="0">
                  <a:latin typeface="Arial Narrow" panose="020B0606020202030204" pitchFamily="34" charset="0"/>
                </a:rPr>
                <a:t>1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8635" name="Rectangle 19"/>
            <p:cNvSpPr>
              <a:spLocks noChangeArrowheads="1"/>
            </p:cNvSpPr>
            <p:nvPr/>
          </p:nvSpPr>
          <p:spPr bwMode="auto">
            <a:xfrm>
              <a:off x="4175" y="2256"/>
              <a:ext cx="904" cy="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Mutual fund doesn’t out-perform the market  (B</a:t>
              </a:r>
              <a:r>
                <a:rPr lang="en-US" altLang="en-US" sz="2000" dirty="0">
                  <a:latin typeface="Arial Narrow" panose="020B0606020202030204" pitchFamily="34" charset="0"/>
                </a:rPr>
                <a:t>2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8636" name="Rectangle 20"/>
            <p:cNvSpPr>
              <a:spLocks noChangeArrowheads="1"/>
            </p:cNvSpPr>
            <p:nvPr/>
          </p:nvSpPr>
          <p:spPr bwMode="auto">
            <a:xfrm>
              <a:off x="3410" y="2256"/>
              <a:ext cx="765" cy="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Mutual fund does out-</a:t>
              </a:r>
              <a:r>
                <a:rPr lang="en-US" altLang="en-US" sz="2000" baseline="0" dirty="0" err="1">
                  <a:latin typeface="Arial Narrow" panose="020B0606020202030204" pitchFamily="34" charset="0"/>
                </a:rPr>
                <a:t>perfom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 the market  (B</a:t>
              </a:r>
              <a:r>
                <a:rPr lang="en-US" altLang="en-US" sz="2000" dirty="0">
                  <a:latin typeface="Arial Narrow" panose="020B0606020202030204" pitchFamily="34" charset="0"/>
                </a:rPr>
                <a:t>1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68637" name="Rectangle 21"/>
            <p:cNvSpPr>
              <a:spLocks noChangeArrowheads="1"/>
            </p:cNvSpPr>
            <p:nvPr/>
          </p:nvSpPr>
          <p:spPr bwMode="auto">
            <a:xfrm>
              <a:off x="2016" y="2256"/>
              <a:ext cx="1394" cy="7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en-US" altLang="en-US" sz="1600" baseline="0">
                <a:latin typeface="Verdana" charset="0"/>
              </a:endParaRPr>
            </a:p>
          </p:txBody>
        </p:sp>
        <p:sp>
          <p:nvSpPr>
            <p:cNvPr id="68638" name="Line 22"/>
            <p:cNvSpPr>
              <a:spLocks noChangeShapeType="1"/>
            </p:cNvSpPr>
            <p:nvPr/>
          </p:nvSpPr>
          <p:spPr bwMode="auto">
            <a:xfrm>
              <a:off x="2016" y="2256"/>
              <a:ext cx="369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39" name="Line 23"/>
            <p:cNvSpPr>
              <a:spLocks noChangeShapeType="1"/>
            </p:cNvSpPr>
            <p:nvPr/>
          </p:nvSpPr>
          <p:spPr bwMode="auto">
            <a:xfrm>
              <a:off x="2016" y="3005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 dirty="0">
                <a:latin typeface="Arial Narrow" panose="020B0606020202030204" pitchFamily="34" charset="0"/>
              </a:endParaRPr>
            </a:p>
          </p:txBody>
        </p:sp>
        <p:sp>
          <p:nvSpPr>
            <p:cNvPr id="68640" name="Line 24"/>
            <p:cNvSpPr>
              <a:spLocks noChangeShapeType="1"/>
            </p:cNvSpPr>
            <p:nvPr/>
          </p:nvSpPr>
          <p:spPr bwMode="auto">
            <a:xfrm>
              <a:off x="2016" y="3408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41" name="Line 25"/>
            <p:cNvSpPr>
              <a:spLocks noChangeShapeType="1"/>
            </p:cNvSpPr>
            <p:nvPr/>
          </p:nvSpPr>
          <p:spPr bwMode="auto">
            <a:xfrm>
              <a:off x="2016" y="4214"/>
              <a:ext cx="3696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42" name="Line 26"/>
            <p:cNvSpPr>
              <a:spLocks noChangeShapeType="1"/>
            </p:cNvSpPr>
            <p:nvPr/>
          </p:nvSpPr>
          <p:spPr bwMode="auto">
            <a:xfrm>
              <a:off x="2016" y="2256"/>
              <a:ext cx="0" cy="195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43" name="Line 27"/>
            <p:cNvSpPr>
              <a:spLocks noChangeShapeType="1"/>
            </p:cNvSpPr>
            <p:nvPr/>
          </p:nvSpPr>
          <p:spPr bwMode="auto">
            <a:xfrm>
              <a:off x="3410" y="2256"/>
              <a:ext cx="0" cy="195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44" name="Line 28"/>
            <p:cNvSpPr>
              <a:spLocks noChangeShapeType="1"/>
            </p:cNvSpPr>
            <p:nvPr/>
          </p:nvSpPr>
          <p:spPr bwMode="auto">
            <a:xfrm>
              <a:off x="4175" y="2256"/>
              <a:ext cx="0" cy="195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45" name="Line 29"/>
            <p:cNvSpPr>
              <a:spLocks noChangeShapeType="1"/>
            </p:cNvSpPr>
            <p:nvPr/>
          </p:nvSpPr>
          <p:spPr bwMode="auto">
            <a:xfrm>
              <a:off x="5712" y="2256"/>
              <a:ext cx="0" cy="195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46" name="Line 30"/>
            <p:cNvSpPr>
              <a:spLocks noChangeShapeType="1"/>
            </p:cNvSpPr>
            <p:nvPr/>
          </p:nvSpPr>
          <p:spPr bwMode="auto">
            <a:xfrm>
              <a:off x="5079" y="2256"/>
              <a:ext cx="0" cy="195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8647" name="Line 31"/>
            <p:cNvSpPr>
              <a:spLocks noChangeShapeType="1"/>
            </p:cNvSpPr>
            <p:nvPr/>
          </p:nvSpPr>
          <p:spPr bwMode="auto">
            <a:xfrm>
              <a:off x="2016" y="3811"/>
              <a:ext cx="369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06881" name="Oval 33"/>
          <p:cNvSpPr>
            <a:spLocks noChangeArrowheads="1"/>
          </p:cNvSpPr>
          <p:nvPr/>
        </p:nvSpPr>
        <p:spPr bwMode="auto">
          <a:xfrm>
            <a:off x="6967538" y="5140275"/>
            <a:ext cx="533400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en-US" altLang="en-US" b="1" baseline="0">
              <a:latin typeface="Arial Narrow" charset="0"/>
            </a:endParaRPr>
          </a:p>
        </p:txBody>
      </p:sp>
      <p:sp>
        <p:nvSpPr>
          <p:cNvPr id="206885" name="Rectangle 37"/>
          <p:cNvSpPr>
            <a:spLocks noChangeArrowheads="1"/>
          </p:cNvSpPr>
          <p:nvPr/>
        </p:nvSpPr>
        <p:spPr bwMode="auto">
          <a:xfrm>
            <a:off x="2819400" y="3716288"/>
            <a:ext cx="6248400" cy="2138362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06886" name="Rectangle 38"/>
          <p:cNvSpPr>
            <a:spLocks noChangeArrowheads="1"/>
          </p:cNvSpPr>
          <p:nvPr/>
        </p:nvSpPr>
        <p:spPr bwMode="auto">
          <a:xfrm>
            <a:off x="6877050" y="3782963"/>
            <a:ext cx="762000" cy="1955800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06880" name="Oval 32"/>
          <p:cNvSpPr>
            <a:spLocks noChangeArrowheads="1"/>
          </p:cNvSpPr>
          <p:nvPr/>
        </p:nvSpPr>
        <p:spPr bwMode="auto">
          <a:xfrm>
            <a:off x="6977063" y="3711525"/>
            <a:ext cx="523875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endParaRPr lang="en-US" altLang="en-US" b="1" baseline="0">
              <a:latin typeface="Arial Narrow" charset="0"/>
            </a:endParaRP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2a: Solution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5216"/>
              </p:ext>
            </p:extLst>
          </p:nvPr>
        </p:nvGraphicFramePr>
        <p:xfrm>
          <a:off x="-23812" y="3428999"/>
          <a:ext cx="2743674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3" imgW="1498320" imgH="787320" progId="Equation.DSMT4">
                  <p:embed/>
                </p:oleObj>
              </mc:Choice>
              <mc:Fallback>
                <p:oleObj name="Equation" r:id="rId3" imgW="1498320" imgH="78732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812" y="3428999"/>
                        <a:ext cx="2743674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49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0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81" grpId="0" animBg="1" autoUpdateAnimBg="0"/>
      <p:bldP spid="206885" grpId="0" animBg="1"/>
      <p:bldP spid="206886" grpId="0" animBg="1"/>
      <p:bldP spid="20688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404664"/>
            <a:ext cx="8229600" cy="88423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 eaLnBrk="1" fontAlgn="base" hangingPunct="1">
              <a:spcAft>
                <a:spcPct val="0"/>
              </a:spcAft>
            </a:pPr>
            <a:r>
              <a:rPr altLang="en-US" sz="3600" cap="none" dirty="0">
                <a:solidFill>
                  <a:srgbClr val="EA0088"/>
                </a:solidFill>
                <a:latin typeface="Trebuchet MS" pitchFamily="34" charset="0"/>
                <a:ea typeface="MS PGothic" pitchFamily="34" charset="-128"/>
              </a:rPr>
              <a:t>Learning objectives (cont.)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68312" y="1412776"/>
            <a:ext cx="8280151" cy="4297363"/>
          </a:xfrm>
        </p:spPr>
        <p:txBody>
          <a:bodyPr/>
          <a:lstStyle/>
          <a:p>
            <a:pPr marL="801688" indent="-801688" algn="just">
              <a:buNone/>
            </a:pPr>
            <a:r>
              <a:rPr lang="en-AU" altLang="en-US" sz="2200" b="1" dirty="0">
                <a:solidFill>
                  <a:srgbClr val="00B050"/>
                </a:solidFill>
                <a:latin typeface="Trebuchet MS" pitchFamily="34" charset="0"/>
              </a:rPr>
              <a:t>LO5 	</a:t>
            </a:r>
            <a:r>
              <a:rPr lang="en-AU" altLang="en-US" sz="2200" dirty="0">
                <a:solidFill>
                  <a:srgbClr val="00B050"/>
                </a:solidFill>
                <a:latin typeface="Trebuchet MS" pitchFamily="34" charset="0"/>
              </a:rPr>
              <a:t>Calculate probabilities using the basic probability rules – complement rule, addition rule and multiplication rule of probabilities</a:t>
            </a:r>
            <a:endParaRPr lang="en-US" altLang="en-US" sz="2200" dirty="0">
              <a:solidFill>
                <a:srgbClr val="00B050"/>
              </a:solidFill>
              <a:latin typeface="Trebuchet MS" pitchFamily="34" charset="0"/>
            </a:endParaRPr>
          </a:p>
          <a:p>
            <a:pPr marL="801688" indent="-801688" algn="just"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</a:rPr>
              <a:t>LO6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</a:rPr>
              <a:t> 	Understand the use of probability trees in calculating complicated probabilities</a:t>
            </a:r>
          </a:p>
          <a:p>
            <a:pPr marL="801688" indent="-801688" algn="just">
              <a:buNone/>
            </a:pPr>
            <a:r>
              <a:rPr lang="en-US" altLang="en-US" sz="2200" b="1" dirty="0">
                <a:solidFill>
                  <a:srgbClr val="00B050"/>
                </a:solidFill>
                <a:latin typeface="Trebuchet MS" pitchFamily="34" charset="0"/>
              </a:rPr>
              <a:t>LO7</a:t>
            </a:r>
            <a:r>
              <a:rPr lang="en-US" altLang="en-US" sz="2200" dirty="0">
                <a:solidFill>
                  <a:srgbClr val="00B050"/>
                </a:solidFill>
                <a:latin typeface="Trebuchet MS" pitchFamily="34" charset="0"/>
              </a:rPr>
              <a:t> 	Understand Bayes’ law as an alternative way of calculating conditional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42001743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647700"/>
          </a:xfrm>
          <a:noFill/>
        </p:spPr>
        <p:txBody>
          <a:bodyPr anchor="ctr"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Conditional probability…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684213" y="1268413"/>
            <a:ext cx="7772400" cy="4824412"/>
          </a:xfrm>
        </p:spPr>
        <p:txBody>
          <a:bodyPr/>
          <a:lstStyle/>
          <a:p>
            <a:pPr marL="0" indent="0" algn="just" eaLnBrk="1" hangingPunct="1">
              <a:buNone/>
              <a:tabLst>
                <a:tab pos="269240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Before the new information becomes available, we have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	P(A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) = 0.40</a:t>
            </a:r>
          </a:p>
          <a:p>
            <a:pPr marL="0" indent="0" algn="just">
              <a:spcAft>
                <a:spcPts val="1800"/>
              </a:spcAft>
              <a:buNone/>
              <a:tabLst>
                <a:tab pos="1082675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After the new information on 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 becomes available, P(A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) changes to</a:t>
            </a:r>
          </a:p>
          <a:p>
            <a:pPr marL="0" indent="0" algn="just" eaLnBrk="1" hangingPunct="1">
              <a:spcAft>
                <a:spcPts val="1800"/>
              </a:spcAft>
              <a:buNone/>
              <a:tabLst>
                <a:tab pos="1082675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	P(A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| 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) = 0.3494</a:t>
            </a:r>
          </a:p>
          <a:p>
            <a:pPr marL="0" indent="0" algn="just" eaLnBrk="1" hangingPunct="1">
              <a:buNone/>
              <a:tabLst>
                <a:tab pos="2692400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Since the occurrence of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</a:rPr>
              <a:t>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 has changed the probability of 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, the two events are related (</a:t>
            </a:r>
            <a:r>
              <a:rPr lang="en-US" altLang="en-US" sz="2400" dirty="0" err="1">
                <a:latin typeface="Trebuchet MS" panose="020B0603020202020204" pitchFamily="34" charset="0"/>
              </a:rPr>
              <a:t>ie</a:t>
            </a:r>
            <a:r>
              <a:rPr lang="en-US" altLang="en-US" sz="2400" dirty="0">
                <a:latin typeface="Trebuchet MS" panose="020B0603020202020204" pitchFamily="34" charset="0"/>
              </a:rPr>
              <a:t>, 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 and 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 are not independent) and are called ‘dependent events’.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50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4238"/>
          </a:xfrm>
        </p:spPr>
        <p:txBody>
          <a:bodyPr/>
          <a:lstStyle/>
          <a:p>
            <a:pPr algn="l" eaLnBrk="1" hangingPunct="1"/>
            <a:r>
              <a:rPr lang="en-US" altLang="en-US" sz="36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Independence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8001000" cy="42973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One of the objectives of calculating conditional probability is to determine whether two events are related.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In particular, we would like to know whether they are </a:t>
            </a:r>
            <a:r>
              <a:rPr lang="en-US" altLang="en-US" sz="2200" b="1" i="1" dirty="0">
                <a:latin typeface="Trebuchet MS" panose="020B0603020202020204" pitchFamily="34" charset="0"/>
              </a:rPr>
              <a:t>independent</a:t>
            </a:r>
            <a:r>
              <a:rPr lang="en-US" altLang="en-US" sz="2200" dirty="0">
                <a:latin typeface="Trebuchet MS" panose="020B0603020202020204" pitchFamily="34" charset="0"/>
              </a:rPr>
              <a:t>, that is, if the probability of one event is </a:t>
            </a:r>
            <a:r>
              <a:rPr lang="en-US" altLang="en-US" sz="2200" b="1" i="1" dirty="0">
                <a:latin typeface="Trebuchet MS" panose="020B0603020202020204" pitchFamily="34" charset="0"/>
              </a:rPr>
              <a:t>not affected</a:t>
            </a:r>
            <a:r>
              <a:rPr lang="en-US" altLang="en-US" sz="2200" dirty="0">
                <a:latin typeface="Trebuchet MS" panose="020B0603020202020204" pitchFamily="34" charset="0"/>
              </a:rPr>
              <a:t> by the occurrence of the other event.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0" indent="0" eaLnBrk="1" hangingPunct="1">
              <a:spcAft>
                <a:spcPts val="1200"/>
              </a:spcAft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Two events A and B are said to be </a:t>
            </a:r>
            <a:r>
              <a:rPr lang="en-US" alt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independent</a:t>
            </a:r>
            <a:r>
              <a:rPr lang="en-US" altLang="en-US" sz="2200" dirty="0">
                <a:latin typeface="Trebuchet MS" panose="020B0603020202020204" pitchFamily="34" charset="0"/>
              </a:rPr>
              <a:t> if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	P(A|B) = P(A)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or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	P(B|A) = P(B)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51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260648"/>
            <a:ext cx="8497192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2b (continued from Example 2)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424936" cy="4320480"/>
          </a:xfrm>
        </p:spPr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336699"/>
                </a:solidFill>
                <a:latin typeface="Trebuchet MS" panose="020B0603020202020204" pitchFamily="34" charset="0"/>
              </a:rPr>
              <a:t>Is ‘Fund outperforms the market’ dependent on the event that the ‘Manager graduated from a top-20 MBA program’?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52</a:t>
            </a:fld>
            <a:endParaRPr lang="en-AU" altLang="en-US" b="1" dirty="0"/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64676"/>
              </p:ext>
            </p:extLst>
          </p:nvPr>
        </p:nvGraphicFramePr>
        <p:xfrm>
          <a:off x="683568" y="2708920"/>
          <a:ext cx="7696200" cy="1658937"/>
        </p:xfrm>
        <a:graphic>
          <a:graphicData uri="http://schemas.openxmlformats.org/drawingml/2006/table">
            <a:tbl>
              <a:tblPr/>
              <a:tblGrid>
                <a:gridCol w="298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-128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outperforms the market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ＭＳ Ｐゴシック" charset="-128"/>
                        </a:rPr>
                        <a:t>Mutual fund doesn’t outperform the market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Top 20 MBA program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0.11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0.29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Not top 20 MBA program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0.06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0.54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260648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2b…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424936" cy="4320480"/>
          </a:xfrm>
        </p:spPr>
        <p:txBody>
          <a:bodyPr/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336699"/>
                </a:solidFill>
                <a:latin typeface="Trebuchet MS" panose="020B0603020202020204" pitchFamily="34" charset="0"/>
              </a:rPr>
              <a:t>Is ‘Fund outperforms the market’ dependent on the event that the ‘Manager graduated from a top-20 MBA program’?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rebuchet MS" panose="020B0603020202020204" pitchFamily="34" charset="0"/>
              </a:rPr>
              <a:t>Solution:</a:t>
            </a:r>
          </a:p>
          <a:p>
            <a:pPr marL="0" indent="0">
              <a:buNone/>
            </a:pPr>
            <a:r>
              <a:rPr lang="en-US" sz="2000" dirty="0">
                <a:latin typeface="Trebuchet MS"/>
              </a:rPr>
              <a:t>A</a:t>
            </a:r>
            <a:r>
              <a:rPr lang="en-US" sz="2000" baseline="-25000" dirty="0">
                <a:latin typeface="Trebuchet MS"/>
              </a:rPr>
              <a:t>1</a:t>
            </a:r>
            <a:r>
              <a:rPr lang="en-US" sz="2000" dirty="0">
                <a:latin typeface="Trebuchet MS"/>
              </a:rPr>
              <a:t> = Fund manager graduated from a top-20 MBA program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rebuchet MS"/>
              </a:rPr>
              <a:t>A</a:t>
            </a:r>
            <a:r>
              <a:rPr lang="en-US" sz="2000" baseline="-25000" dirty="0">
                <a:solidFill>
                  <a:schemeClr val="tx1">
                    <a:lumMod val="90000"/>
                    <a:lumOff val="10000"/>
                  </a:schemeClr>
                </a:solidFill>
                <a:latin typeface="Trebuchet MS"/>
              </a:rPr>
              <a:t>2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rebuchet MS"/>
              </a:rPr>
              <a:t> = Fund manager did not graduate from a top-20 MBA program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rebuchet MS"/>
              </a:rPr>
              <a:t>B</a:t>
            </a:r>
            <a:r>
              <a:rPr lang="en-US" sz="2000" baseline="-25000" dirty="0">
                <a:solidFill>
                  <a:srgbClr val="002060"/>
                </a:solidFill>
                <a:latin typeface="Trebuchet MS"/>
              </a:rPr>
              <a:t>1</a:t>
            </a:r>
            <a:r>
              <a:rPr lang="en-US" sz="2000" dirty="0">
                <a:solidFill>
                  <a:srgbClr val="002060"/>
                </a:solidFill>
                <a:latin typeface="Trebuchet MS"/>
              </a:rPr>
              <a:t> = Fund outperforms the market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rebuchet MS"/>
              </a:rPr>
              <a:t>B</a:t>
            </a:r>
            <a:r>
              <a:rPr lang="en-US" sz="2000" baseline="-25000" dirty="0">
                <a:solidFill>
                  <a:schemeClr val="tx1">
                    <a:lumMod val="90000"/>
                    <a:lumOff val="10000"/>
                  </a:schemeClr>
                </a:solidFill>
                <a:latin typeface="Trebuchet MS"/>
              </a:rPr>
              <a:t>2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Trebuchet MS"/>
              </a:rPr>
              <a:t> = Fund does not outperform the market</a:t>
            </a: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  <a:latin typeface="Trebuchet MS" panose="020B0603020202020204" pitchFamily="34" charset="0"/>
            </a:endParaRP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In order to answer this question, it suffices to show that, for at least one </a:t>
            </a:r>
            <a:r>
              <a:rPr lang="en-US" sz="22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i</a:t>
            </a:r>
            <a:r>
              <a:rPr 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 and j, P(B</a:t>
            </a:r>
            <a:r>
              <a:rPr lang="en-US" sz="2200" baseline="-25000" dirty="0">
                <a:solidFill>
                  <a:srgbClr val="00B050"/>
                </a:solidFill>
                <a:latin typeface="Trebuchet MS" panose="020B0603020202020204" pitchFamily="34" charset="0"/>
              </a:rPr>
              <a:t>i</a:t>
            </a:r>
            <a:r>
              <a:rPr lang="en-US" sz="2200" dirty="0">
                <a:solidFill>
                  <a:srgbClr val="00B050"/>
                </a:solidFill>
                <a:latin typeface="Trebuchet MS" panose="020B0603020202020204" pitchFamily="34" charset="0"/>
                <a:sym typeface="Symbol"/>
              </a:rPr>
              <a:t> </a:t>
            </a:r>
            <a:r>
              <a:rPr lang="en-US" sz="22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A</a:t>
            </a:r>
            <a:r>
              <a:rPr lang="en-US" sz="2200" baseline="-250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j</a:t>
            </a:r>
            <a:r>
              <a:rPr 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)</a:t>
            </a:r>
            <a:r>
              <a:rPr lang="en-US" sz="2200" dirty="0">
                <a:solidFill>
                  <a:srgbClr val="00B050"/>
                </a:solidFill>
                <a:latin typeface="Trebuchet MS" panose="020B0603020202020204" pitchFamily="34" charset="0"/>
                <a:sym typeface="Symbol"/>
              </a:rPr>
              <a:t></a:t>
            </a:r>
            <a:r>
              <a:rPr 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 P(</a:t>
            </a:r>
            <a:r>
              <a:rPr lang="en-US" sz="22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B</a:t>
            </a:r>
            <a:r>
              <a:rPr lang="en-US" sz="2200" baseline="-25000" dirty="0" err="1">
                <a:solidFill>
                  <a:srgbClr val="00B050"/>
                </a:solidFill>
                <a:latin typeface="Trebuchet MS" panose="020B0603020202020204" pitchFamily="34" charset="0"/>
              </a:rPr>
              <a:t>j</a:t>
            </a:r>
            <a:r>
              <a:rPr lang="en-US" sz="2200" dirty="0">
                <a:solidFill>
                  <a:srgbClr val="00B05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Trebuchet MS" panose="020B0603020202020204" pitchFamily="34" charset="0"/>
              </a:rPr>
              <a:t>If B</a:t>
            </a:r>
            <a:r>
              <a:rPr 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sz="2200" dirty="0">
                <a:latin typeface="Trebuchet MS" panose="020B0603020202020204" pitchFamily="34" charset="0"/>
              </a:rPr>
              <a:t> and A</a:t>
            </a:r>
            <a:r>
              <a:rPr 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sz="2200" dirty="0">
                <a:latin typeface="Trebuchet MS" panose="020B0603020202020204" pitchFamily="34" charset="0"/>
              </a:rPr>
              <a:t> are independent, then P</a:t>
            </a:r>
            <a:r>
              <a:rPr lang="en-US" altLang="en-US" sz="2200" dirty="0">
                <a:latin typeface="Trebuchet MS" panose="020B0603020202020204" pitchFamily="34" charset="0"/>
              </a:rPr>
              <a:t>(B</a:t>
            </a:r>
            <a:r>
              <a:rPr lang="en-US" alt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200" dirty="0">
                <a:latin typeface="Trebuchet MS" panose="020B0603020202020204" pitchFamily="34" charset="0"/>
              </a:rPr>
              <a:t>|A</a:t>
            </a:r>
            <a:r>
              <a:rPr lang="en-US" alt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200" dirty="0">
                <a:latin typeface="Trebuchet MS" panose="020B0603020202020204" pitchFamily="34" charset="0"/>
              </a:rPr>
              <a:t>)=P(B</a:t>
            </a:r>
            <a:r>
              <a:rPr lang="en-US" alt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200" dirty="0">
                <a:latin typeface="Trebuchet MS" panose="020B0603020202020204" pitchFamily="34" charset="0"/>
              </a:rPr>
              <a:t>)</a:t>
            </a:r>
            <a:endParaRPr lang="en-US" sz="2200" dirty="0">
              <a:latin typeface="Trebuchet M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53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22935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2b: Solution… 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077200" cy="3810000"/>
          </a:xfrm>
        </p:spPr>
        <p:txBody>
          <a:bodyPr/>
          <a:lstStyle/>
          <a:p>
            <a:pPr marL="0" lvl="1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have already seen the dependency between 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 and 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, as P(A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|B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) = 0.3494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 </a:t>
            </a:r>
            <a:r>
              <a:rPr lang="en-US" altLang="en-US" sz="2400" dirty="0">
                <a:latin typeface="Trebuchet MS" panose="020B0603020202020204" pitchFamily="34" charset="0"/>
              </a:rPr>
              <a:t>P(A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) = 0.40</a:t>
            </a:r>
          </a:p>
          <a:p>
            <a:pPr marL="0" lvl="1" indent="0" algn="just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Now, let us check the independence of 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 and B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  <a:p>
            <a:pPr marL="914400" lvl="2" indent="0" algn="just" eaLnBrk="1" hangingPunct="1"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P(B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) = 0.83</a:t>
            </a:r>
          </a:p>
          <a:p>
            <a:pPr marL="914400" lvl="2" indent="0" algn="just" eaLnBrk="1" hangingPunct="1">
              <a:spcAft>
                <a:spcPts val="1200"/>
              </a:spcAft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P(B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|A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)=P(B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 </a:t>
            </a:r>
            <a:r>
              <a:rPr lang="en-US" altLang="en-US" b="1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dirty="0">
                <a:latin typeface="Trebuchet MS" panose="020B0603020202020204" pitchFamily="34" charset="0"/>
              </a:rPr>
              <a:t> A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)/P(A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) = 0.54/0.60 = 0.90</a:t>
            </a:r>
          </a:p>
          <a:p>
            <a:pPr marL="914400" lvl="2" indent="0" algn="just">
              <a:spcAft>
                <a:spcPts val="1200"/>
              </a:spcAft>
              <a:buNone/>
            </a:pPr>
            <a:r>
              <a:rPr lang="en-US" altLang="en-US" dirty="0">
                <a:latin typeface="Trebuchet MS" panose="020B0603020202020204" pitchFamily="34" charset="0"/>
              </a:rPr>
              <a:t>Therefore, P(B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|A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) </a:t>
            </a:r>
            <a:r>
              <a:rPr lang="en-US" altLang="en-US" dirty="0">
                <a:latin typeface="Trebuchet MS" panose="020B0603020202020204" pitchFamily="34" charset="0"/>
                <a:sym typeface="Symbol"/>
              </a:rPr>
              <a:t> </a:t>
            </a:r>
            <a:r>
              <a:rPr lang="en-US" altLang="en-US" dirty="0">
                <a:latin typeface="Trebuchet MS" panose="020B0603020202020204" pitchFamily="34" charset="0"/>
              </a:rPr>
              <a:t>P(B</a:t>
            </a:r>
            <a:r>
              <a:rPr lang="en-US" altLang="en-US" baseline="-25000" dirty="0">
                <a:latin typeface="Trebuchet MS" panose="020B0603020202020204" pitchFamily="34" charset="0"/>
              </a:rPr>
              <a:t>2</a:t>
            </a:r>
            <a:r>
              <a:rPr lang="en-US" altLang="en-US" dirty="0">
                <a:latin typeface="Trebuchet MS" panose="020B0603020202020204" pitchFamily="34" charset="0"/>
              </a:rPr>
              <a:t>)</a:t>
            </a:r>
          </a:p>
          <a:p>
            <a:pPr marL="0" lvl="1" indent="0" algn="just" eaLnBrk="1" hangingPunct="1">
              <a:spcAft>
                <a:spcPts val="1200"/>
              </a:spcAft>
              <a:buNone/>
            </a:pPr>
            <a:r>
              <a:rPr lang="en-US" altLang="en-US" sz="2200" b="1" dirty="0">
                <a:latin typeface="Trebuchet MS" panose="020B0603020202020204" pitchFamily="34" charset="0"/>
              </a:rPr>
              <a:t>Conclusion</a:t>
            </a:r>
            <a:r>
              <a:rPr lang="en-US" altLang="en-US" sz="2200" dirty="0">
                <a:latin typeface="Trebuchet MS" panose="020B0603020202020204" pitchFamily="34" charset="0"/>
              </a:rPr>
              <a:t>: A</a:t>
            </a:r>
            <a:r>
              <a:rPr lang="en-US" altLang="en-US" sz="2200" baseline="-25000" dirty="0">
                <a:latin typeface="Trebuchet MS" panose="020B0603020202020204" pitchFamily="34" charset="0"/>
              </a:rPr>
              <a:t>2 </a:t>
            </a:r>
            <a:r>
              <a:rPr lang="en-US" altLang="en-US" sz="2200" dirty="0">
                <a:latin typeface="Trebuchet MS" panose="020B0603020202020204" pitchFamily="34" charset="0"/>
              </a:rPr>
              <a:t>and B</a:t>
            </a:r>
            <a:r>
              <a:rPr lang="en-US" alt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200" dirty="0">
                <a:latin typeface="Trebuchet MS" panose="020B0603020202020204" pitchFamily="34" charset="0"/>
              </a:rPr>
              <a:t> are dependent. That is, the probability of event B</a:t>
            </a:r>
            <a:r>
              <a:rPr lang="en-US" alt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200" dirty="0">
                <a:latin typeface="Trebuchet MS" panose="020B0603020202020204" pitchFamily="34" charset="0"/>
              </a:rPr>
              <a:t> </a:t>
            </a:r>
            <a:r>
              <a:rPr lang="en-US" altLang="en-US" sz="2200" u="sng" dirty="0">
                <a:latin typeface="Trebuchet MS" panose="020B0603020202020204" pitchFamily="34" charset="0"/>
              </a:rPr>
              <a:t>is affected </a:t>
            </a:r>
            <a:r>
              <a:rPr lang="en-US" altLang="en-US" sz="2200" dirty="0">
                <a:latin typeface="Trebuchet MS" panose="020B0603020202020204" pitchFamily="34" charset="0"/>
              </a:rPr>
              <a:t>by the occurrence of the event A</a:t>
            </a:r>
            <a:r>
              <a:rPr lang="en-US" altLang="en-US" sz="2200" baseline="-25000" dirty="0">
                <a:latin typeface="Trebuchet MS" panose="020B0603020202020204" pitchFamily="34" charset="0"/>
              </a:rPr>
              <a:t>2</a:t>
            </a:r>
            <a:r>
              <a:rPr lang="en-US" altLang="en-US" sz="2200" dirty="0">
                <a:latin typeface="Trebuchet MS" panose="020B0603020202020204" pitchFamily="34" charset="0"/>
              </a:rPr>
              <a:t>. This means that Fund outperforms the market does not depend on whether the manager graduated from a top-20-MBA program.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54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12817175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1238496" y="315913"/>
            <a:ext cx="6823595" cy="95567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800" b="1" baseline="0" dirty="0">
                <a:latin typeface="Arial Narrow" charset="0"/>
              </a:rPr>
              <a:t>Note that independent events and </a:t>
            </a:r>
          </a:p>
          <a:p>
            <a:pPr algn="ctr"/>
            <a:r>
              <a:rPr lang="en-US" altLang="en-US" sz="2800" b="1" baseline="0" dirty="0">
                <a:latin typeface="Arial Narrow" charset="0"/>
              </a:rPr>
              <a:t>mutually exclusive events are not the same! </a:t>
            </a:r>
          </a:p>
        </p:txBody>
      </p:sp>
      <p:sp>
        <p:nvSpPr>
          <p:cNvPr id="72711" name="Text Box 6"/>
          <p:cNvSpPr txBox="1">
            <a:spLocks noChangeArrowheads="1"/>
          </p:cNvSpPr>
          <p:nvPr/>
        </p:nvSpPr>
        <p:spPr bwMode="auto">
          <a:xfrm>
            <a:off x="914400" y="1429177"/>
            <a:ext cx="75454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b="1" baseline="0" dirty="0">
                <a:solidFill>
                  <a:schemeClr val="accent1"/>
                </a:solidFill>
                <a:latin typeface="Arial Narrow" charset="0"/>
              </a:rPr>
              <a:t>A and B are two mutually exclusive events 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and A </a:t>
            </a:r>
            <a:r>
              <a:rPr lang="en-US" altLang="en-US" i="1" baseline="0" dirty="0">
                <a:solidFill>
                  <a:schemeClr val="accent1"/>
                </a:solidFill>
                <a:latin typeface="Arial Narrow" charset="0"/>
              </a:rPr>
              <a:t>can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 take place, that is, P(A) &gt; 0. Can A and B be independent?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874484" y="3963296"/>
            <a:ext cx="7585340" cy="20928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baseline="0" dirty="0">
                <a:latin typeface="Arial Narrow" charset="0"/>
              </a:rPr>
              <a:t>Let’s assume event B has occurred. </a:t>
            </a:r>
            <a:endParaRPr lang="en-US" altLang="en-US" baseline="0" dirty="0">
              <a:solidFill>
                <a:schemeClr val="accent1"/>
              </a:solidFill>
              <a:latin typeface="Arial Narrow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The conditional probability that A occurs given that B has occurred is zero, that is, P(A|B) = 0, because P(A </a:t>
            </a:r>
            <a:r>
              <a:rPr lang="en-US" altLang="en-US" b="1" baseline="0" dirty="0">
                <a:solidFill>
                  <a:schemeClr val="accent1"/>
                </a:solidFill>
                <a:latin typeface="Arial Narrow" charset="0"/>
                <a:sym typeface="Symbol" charset="2"/>
              </a:rPr>
              <a:t>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 B) = 0. </a:t>
            </a:r>
            <a:endParaRPr lang="en-US" altLang="en-US" baseline="0" dirty="0">
              <a:latin typeface="Arial Narrow" charset="0"/>
            </a:endParaRPr>
          </a:p>
          <a:p>
            <a:pPr algn="just"/>
            <a:r>
              <a:rPr lang="en-US" altLang="en-US" baseline="0" dirty="0">
                <a:latin typeface="Arial Narrow" charset="0"/>
              </a:rPr>
              <a:t>However, P(A)&gt;0, thus P(A|B)</a:t>
            </a:r>
            <a:r>
              <a:rPr lang="en-US" altLang="en-US" baseline="0" dirty="0">
                <a:latin typeface="Arial Narrow" charset="0"/>
                <a:sym typeface="Symbol"/>
              </a:rPr>
              <a:t>P(A) and therefore</a:t>
            </a:r>
            <a:r>
              <a:rPr lang="en-US" altLang="en-US" baseline="0" dirty="0">
                <a:latin typeface="Arial Narrow" charset="0"/>
              </a:rPr>
              <a:t> events </a:t>
            </a:r>
            <a:r>
              <a:rPr lang="en-US" altLang="en-US" b="1" baseline="0" dirty="0">
                <a:latin typeface="Arial Narrow" charset="0"/>
              </a:rPr>
              <a:t>A and B </a:t>
            </a:r>
            <a:r>
              <a:rPr lang="en-US" altLang="en-US" b="1" i="1" baseline="0" dirty="0">
                <a:latin typeface="Arial Narrow" charset="0"/>
              </a:rPr>
              <a:t>cannot be independent</a:t>
            </a:r>
            <a:r>
              <a:rPr lang="en-US" altLang="en-US" baseline="0" dirty="0">
                <a:latin typeface="Arial Narrow" charset="0"/>
              </a:rPr>
              <a:t>.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 </a:t>
            </a:r>
            <a:r>
              <a:rPr lang="en-US" altLang="en-US" baseline="0" dirty="0">
                <a:latin typeface="Arial Narrow" charset="0"/>
              </a:rPr>
              <a:t>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93402" y="2556524"/>
            <a:ext cx="4738838" cy="1177602"/>
            <a:chOff x="914400" y="2611438"/>
            <a:chExt cx="6096000" cy="1764792"/>
          </a:xfrm>
        </p:grpSpPr>
        <p:sp>
          <p:nvSpPr>
            <p:cNvPr id="72708" name="Rectangle 3"/>
            <p:cNvSpPr>
              <a:spLocks noChangeArrowheads="1"/>
            </p:cNvSpPr>
            <p:nvPr/>
          </p:nvSpPr>
          <p:spPr bwMode="auto">
            <a:xfrm>
              <a:off x="914400" y="2611438"/>
              <a:ext cx="60960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09" name="Oval 4"/>
            <p:cNvSpPr>
              <a:spLocks noChangeArrowheads="1"/>
            </p:cNvSpPr>
            <p:nvPr/>
          </p:nvSpPr>
          <p:spPr bwMode="auto">
            <a:xfrm>
              <a:off x="1752600" y="2916238"/>
              <a:ext cx="2328809" cy="133197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A</a:t>
              </a:r>
              <a:endParaRPr lang="en-US" altLang="en-US" baseline="0">
                <a:solidFill>
                  <a:schemeClr val="bg1"/>
                </a:solidFill>
                <a:latin typeface="Arial Narrow" charset="0"/>
              </a:endParaRPr>
            </a:p>
          </p:txBody>
        </p:sp>
        <p:sp>
          <p:nvSpPr>
            <p:cNvPr id="72710" name="Oval 5"/>
            <p:cNvSpPr>
              <a:spLocks noChangeArrowheads="1"/>
            </p:cNvSpPr>
            <p:nvPr/>
          </p:nvSpPr>
          <p:spPr bwMode="auto">
            <a:xfrm>
              <a:off x="5029200" y="2611438"/>
              <a:ext cx="1780854" cy="168249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B</a:t>
              </a:r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213000" name="Oval 8"/>
            <p:cNvSpPr>
              <a:spLocks noChangeArrowheads="1"/>
            </p:cNvSpPr>
            <p:nvPr/>
          </p:nvSpPr>
          <p:spPr bwMode="auto">
            <a:xfrm>
              <a:off x="5029200" y="2611438"/>
              <a:ext cx="1780854" cy="16824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="1" baseline="0">
                  <a:solidFill>
                    <a:schemeClr val="bg1"/>
                  </a:solidFill>
                  <a:latin typeface="Arial Narrow" charset="0"/>
                </a:rPr>
                <a:t>B</a:t>
              </a:r>
              <a:endParaRPr lang="en-US" altLang="en-US" baseline="0">
                <a:latin typeface="Arial Narrow" charset="0"/>
              </a:endParaRPr>
            </a:p>
          </p:txBody>
        </p:sp>
        <p:sp>
          <p:nvSpPr>
            <p:cNvPr id="213001" name="Freeform 9"/>
            <p:cNvSpPr>
              <a:spLocks/>
            </p:cNvSpPr>
            <p:nvPr/>
          </p:nvSpPr>
          <p:spPr bwMode="auto">
            <a:xfrm>
              <a:off x="4114800" y="2763838"/>
              <a:ext cx="502292" cy="1612392"/>
            </a:xfrm>
            <a:custGeom>
              <a:avLst/>
              <a:gdLst>
                <a:gd name="T0" fmla="*/ 2147483647 w 352"/>
                <a:gd name="T1" fmla="*/ 0 h 1488"/>
                <a:gd name="T2" fmla="*/ 2147483647 w 352"/>
                <a:gd name="T3" fmla="*/ 2147483647 h 1488"/>
                <a:gd name="T4" fmla="*/ 2147483647 w 352"/>
                <a:gd name="T5" fmla="*/ 2147483647 h 1488"/>
                <a:gd name="T6" fmla="*/ 2147483647 w 352"/>
                <a:gd name="T7" fmla="*/ 2147483647 h 1488"/>
                <a:gd name="T8" fmla="*/ 2147483647 w 352"/>
                <a:gd name="T9" fmla="*/ 2147483647 h 1488"/>
                <a:gd name="T10" fmla="*/ 2147483647 w 352"/>
                <a:gd name="T11" fmla="*/ 2147483647 h 14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2"/>
                <a:gd name="T19" fmla="*/ 0 h 1488"/>
                <a:gd name="T20" fmla="*/ 352 w 352"/>
                <a:gd name="T21" fmla="*/ 1488 h 14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2" h="1488">
                  <a:moveTo>
                    <a:pt x="352" y="0"/>
                  </a:moveTo>
                  <a:cubicBezTo>
                    <a:pt x="212" y="76"/>
                    <a:pt x="72" y="152"/>
                    <a:pt x="64" y="288"/>
                  </a:cubicBezTo>
                  <a:cubicBezTo>
                    <a:pt x="56" y="424"/>
                    <a:pt x="312" y="672"/>
                    <a:pt x="304" y="816"/>
                  </a:cubicBezTo>
                  <a:cubicBezTo>
                    <a:pt x="296" y="960"/>
                    <a:pt x="32" y="1056"/>
                    <a:pt x="16" y="1152"/>
                  </a:cubicBezTo>
                  <a:cubicBezTo>
                    <a:pt x="0" y="1248"/>
                    <a:pt x="192" y="1336"/>
                    <a:pt x="208" y="1392"/>
                  </a:cubicBezTo>
                  <a:cubicBezTo>
                    <a:pt x="224" y="1448"/>
                    <a:pt x="136" y="1472"/>
                    <a:pt x="112" y="1488"/>
                  </a:cubicBezTo>
                </a:path>
              </a:pathLst>
            </a:custGeom>
            <a:noFill/>
            <a:ln w="9525">
              <a:solidFill>
                <a:srgbClr val="FF00FF"/>
              </a:solidFill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00FF"/>
              </a:extrusion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/>
            <a:p>
              <a:endParaRPr lang="en-AU"/>
            </a:p>
          </p:txBody>
        </p:sp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3581400" y="2763838"/>
              <a:ext cx="1575371" cy="280416"/>
              <a:chOff x="2448" y="1824"/>
              <a:chExt cx="1104" cy="192"/>
            </a:xfrm>
          </p:grpSpPr>
          <p:sp>
            <p:nvSpPr>
              <p:cNvPr id="72718" name="AutoShape 11"/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384" cy="192"/>
              </a:xfrm>
              <a:prstGeom prst="leftArrow">
                <a:avLst>
                  <a:gd name="adj1" fmla="val 50000"/>
                  <a:gd name="adj2" fmla="val 50000"/>
                </a:avLst>
              </a:prstGeom>
              <a:solidFill>
                <a:schemeClr val="bg2">
                  <a:alpha val="50195"/>
                </a:schemeClr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2719" name="AutoShape 12"/>
              <p:cNvSpPr>
                <a:spLocks noChangeArrowheads="1"/>
              </p:cNvSpPr>
              <p:nvPr/>
            </p:nvSpPr>
            <p:spPr bwMode="auto">
              <a:xfrm>
                <a:off x="3120" y="1824"/>
                <a:ext cx="432" cy="192"/>
              </a:xfrm>
              <a:prstGeom prst="rightArrow">
                <a:avLst>
                  <a:gd name="adj1" fmla="val 50000"/>
                  <a:gd name="adj2" fmla="val 56250"/>
                </a:avLst>
              </a:prstGeom>
              <a:solidFill>
                <a:schemeClr val="bg2">
                  <a:alpha val="50195"/>
                </a:schemeClr>
              </a:solidFill>
              <a:ln w="28575">
                <a:solidFill>
                  <a:srgbClr val="FF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55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idx="1"/>
          </p:nvPr>
        </p:nvSpPr>
        <p:spPr>
          <a:xfrm>
            <a:off x="539787" y="1196752"/>
            <a:ext cx="7920037" cy="1224136"/>
          </a:xfrm>
        </p:spPr>
        <p:txBody>
          <a:bodyPr/>
          <a:lstStyle/>
          <a:p>
            <a:pPr marL="0" lvl="1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personnel department of an insurance company has compiled data on promotion, classified by gender. Are promotion and gender dependent on each another?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650304"/>
              </p:ext>
            </p:extLst>
          </p:nvPr>
        </p:nvGraphicFramePr>
        <p:xfrm>
          <a:off x="1547813" y="2492375"/>
          <a:ext cx="62722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Worksheet" r:id="rId3" imgW="6076909" imgH="1266798" progId="Excel.Sheet.8">
                  <p:embed/>
                </p:oleObj>
              </mc:Choice>
              <mc:Fallback>
                <p:oleObj name="Worksheet" r:id="rId3" imgW="6076909" imgH="1266798" progId="Excel.Sheet.8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92375"/>
                        <a:ext cx="6272212" cy="1600200"/>
                      </a:xfrm>
                      <a:prstGeom prst="rect">
                        <a:avLst/>
                      </a:prstGeom>
                      <a:noFill/>
                      <a:effectLst>
                        <a:outerShdw dist="85194" dir="20006097" algn="ctr" rotWithShape="0">
                          <a:srgbClr val="990033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683568" y="4293612"/>
            <a:ext cx="75672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Arial Narrow" charset="0"/>
              </a:rPr>
              <a:t>Events of interest:</a:t>
            </a:r>
          </a:p>
          <a:p>
            <a:r>
              <a:rPr lang="en-US" altLang="en-US" b="1" baseline="0" dirty="0">
                <a:latin typeface="Arial Narrow" charset="0"/>
              </a:rPr>
              <a:t>M:</a:t>
            </a:r>
            <a:r>
              <a:rPr lang="en-US" altLang="en-US" baseline="0" dirty="0">
                <a:latin typeface="Arial Narrow" charset="0"/>
              </a:rPr>
              <a:t>  A manager is a male             </a:t>
            </a:r>
            <a:r>
              <a:rPr lang="en-US" altLang="en-US" b="1" baseline="0" dirty="0">
                <a:latin typeface="Arial Narrow" charset="0"/>
              </a:rPr>
              <a:t>R:</a:t>
            </a:r>
            <a:r>
              <a:rPr lang="en-US" altLang="en-US" baseline="0" dirty="0">
                <a:latin typeface="Arial Narrow" charset="0"/>
              </a:rPr>
              <a:t> A manager is promoted</a:t>
            </a:r>
          </a:p>
          <a:p>
            <a:r>
              <a:rPr lang="en-US" altLang="en-US" b="1" baseline="0" dirty="0" err="1">
                <a:latin typeface="Arial Narrow" charset="0"/>
              </a:rPr>
              <a:t>M</a:t>
            </a:r>
            <a:r>
              <a:rPr lang="en-US" altLang="en-US" b="1" baseline="30000" dirty="0" err="1">
                <a:latin typeface="Arial Narrow" charset="0"/>
              </a:rPr>
              <a:t>c</a:t>
            </a:r>
            <a:r>
              <a:rPr lang="en-US" altLang="en-US" b="1" baseline="0" dirty="0">
                <a:latin typeface="Arial Narrow" charset="0"/>
              </a:rPr>
              <a:t>:</a:t>
            </a:r>
            <a:r>
              <a:rPr lang="en-US" altLang="en-US" baseline="0" dirty="0">
                <a:latin typeface="Arial Narrow" charset="0"/>
              </a:rPr>
              <a:t>  A manager is a female         </a:t>
            </a:r>
            <a:r>
              <a:rPr lang="en-US" altLang="en-US" b="1" baseline="0" dirty="0" err="1">
                <a:latin typeface="Arial Narrow" charset="0"/>
              </a:rPr>
              <a:t>R</a:t>
            </a:r>
            <a:r>
              <a:rPr lang="en-US" altLang="en-US" b="1" baseline="30000" dirty="0" err="1">
                <a:latin typeface="Arial Narrow" charset="0"/>
              </a:rPr>
              <a:t>c</a:t>
            </a:r>
            <a:r>
              <a:rPr lang="en-US" altLang="en-US" b="1" baseline="0" dirty="0">
                <a:latin typeface="Arial Narrow" charset="0"/>
              </a:rPr>
              <a:t>:</a:t>
            </a:r>
            <a:r>
              <a:rPr lang="en-US" altLang="en-US" baseline="0" dirty="0">
                <a:latin typeface="Arial Narrow" charset="0"/>
              </a:rPr>
              <a:t> A manager is not promoted  </a:t>
            </a: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3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56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idx="1"/>
          </p:nvPr>
        </p:nvSpPr>
        <p:spPr>
          <a:xfrm>
            <a:off x="539787" y="1196752"/>
            <a:ext cx="7920037" cy="1512168"/>
          </a:xfrm>
        </p:spPr>
        <p:txBody>
          <a:bodyPr/>
          <a:lstStyle/>
          <a:p>
            <a:pPr marL="0" lvl="1" indent="0" algn="just">
              <a:lnSpc>
                <a:spcPct val="90000"/>
              </a:lnSpc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If gender has no effect on promotion, then R and M are independent and P(R|M) = P(R). If this equality </a:t>
            </a:r>
            <a:br>
              <a:rPr lang="en-US" altLang="en-US" sz="2400" dirty="0">
                <a:latin typeface="Trebuchet MS" panose="020B0603020202020204" pitchFamily="34" charset="0"/>
              </a:rPr>
            </a:br>
            <a:r>
              <a:rPr lang="en-US" altLang="en-US" sz="2400" dirty="0">
                <a:latin typeface="Trebuchet MS" panose="020B0603020202020204" pitchFamily="34" charset="0"/>
              </a:rPr>
              <a:t>holds, there is no difference in the probability of promotion between male and female managers.</a:t>
            </a:r>
          </a:p>
          <a:p>
            <a:pPr marL="0" lvl="1" indent="0" algn="just"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793921"/>
              </p:ext>
            </p:extLst>
          </p:nvPr>
        </p:nvGraphicFramePr>
        <p:xfrm>
          <a:off x="1331640" y="2903463"/>
          <a:ext cx="627221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Worksheet" r:id="rId3" imgW="6076909" imgH="1266798" progId="Excel.Sheet.8">
                  <p:embed/>
                </p:oleObj>
              </mc:Choice>
              <mc:Fallback>
                <p:oleObj name="Worksheet" r:id="rId3" imgW="6076909" imgH="1266798" progId="Excel.Sheet.8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03463"/>
                        <a:ext cx="6272212" cy="1600200"/>
                      </a:xfrm>
                      <a:prstGeom prst="rect">
                        <a:avLst/>
                      </a:prstGeom>
                      <a:solidFill>
                        <a:srgbClr val="FDE2B0"/>
                      </a:solidFill>
                      <a:effectLst>
                        <a:outerShdw dist="85194" dir="20006097" algn="ctr" rotWithShape="0">
                          <a:srgbClr val="990033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3: Solution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384277" y="3336032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baseline="0" dirty="0">
                <a:latin typeface="Arial Narrow" charset="0"/>
              </a:rPr>
              <a:t>46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732091" y="3336032"/>
            <a:ext cx="5334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baseline="0" dirty="0">
                <a:latin typeface="Arial Narrow" charset="0"/>
              </a:rPr>
              <a:t>230</a:t>
            </a: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384277" y="4128120"/>
            <a:ext cx="3810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baseline="0" dirty="0">
                <a:latin typeface="Arial Narrow" charset="0"/>
              </a:rPr>
              <a:t>54</a:t>
            </a: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732091" y="4128120"/>
            <a:ext cx="533400" cy="381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baseline="0" dirty="0">
                <a:latin typeface="Arial Narrow" charset="0"/>
              </a:rPr>
              <a:t>270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57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218730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5" grpId="0" animBg="1" autoUpdateAnimBg="0"/>
      <p:bldP spid="16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490519" y="1222594"/>
            <a:ext cx="8201061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just"/>
            <a:r>
              <a:rPr lang="en-US" altLang="en-US" baseline="0" dirty="0">
                <a:latin typeface="Trebuchet MS" panose="020B0603020202020204" pitchFamily="34" charset="0"/>
              </a:rPr>
              <a:t>P(R) = Number of promotions / total number of managers </a:t>
            </a:r>
          </a:p>
          <a:p>
            <a:pPr algn="just">
              <a:spcAft>
                <a:spcPts val="12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        = 54 /270 = 0.20</a:t>
            </a:r>
          </a:p>
          <a:p>
            <a:pPr marL="1624013" indent="-1624013" algn="just"/>
            <a:r>
              <a:rPr lang="en-US" altLang="en-US" baseline="0" dirty="0">
                <a:latin typeface="Trebuchet MS" panose="020B0603020202020204" pitchFamily="34" charset="0"/>
              </a:rPr>
              <a:t>P(R|M) = P(Number of promotions </a:t>
            </a:r>
            <a:r>
              <a:rPr lang="en-US" altLang="en-US" b="1" baseline="0" dirty="0">
                <a:latin typeface="Trebuchet MS" panose="020B0603020202020204" pitchFamily="34" charset="0"/>
              </a:rPr>
              <a:t>| </a:t>
            </a:r>
            <a:r>
              <a:rPr lang="en-US" altLang="en-US" baseline="0" dirty="0">
                <a:latin typeface="Trebuchet MS" panose="020B0603020202020204" pitchFamily="34" charset="0"/>
              </a:rPr>
              <a:t>Only male managers are observed)</a:t>
            </a:r>
          </a:p>
          <a:p>
            <a:pPr algn="just">
              <a:spcAft>
                <a:spcPts val="12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            = 46 / 230 = 0.20. </a:t>
            </a:r>
          </a:p>
          <a:p>
            <a:pPr algn="just">
              <a:spcAft>
                <a:spcPts val="1200"/>
              </a:spcAft>
            </a:pPr>
            <a:r>
              <a:rPr lang="en-US" altLang="en-US" baseline="0" dirty="0">
                <a:latin typeface="Trebuchet MS" panose="020B0603020202020204" pitchFamily="34" charset="0"/>
              </a:rPr>
              <a:t>Therefore, P(R|M) = P(R). That is, R is not influenced by M, and R</a:t>
            </a:r>
            <a:r>
              <a:rPr lang="en-US" altLang="en-US" i="1" baseline="0" dirty="0">
                <a:latin typeface="Trebuchet MS" panose="020B0603020202020204" pitchFamily="34" charset="0"/>
              </a:rPr>
              <a:t> and M are independent</a:t>
            </a:r>
            <a:r>
              <a:rPr lang="en-US" altLang="en-US" baseline="0" dirty="0">
                <a:latin typeface="Trebuchet MS" panose="020B0603020202020204" pitchFamily="34" charset="0"/>
              </a:rPr>
              <a:t>. Similarly, we can show that this results holds for all possibilities of conditional events in the table.</a:t>
            </a:r>
          </a:p>
          <a:p>
            <a:pPr algn="just"/>
            <a:r>
              <a:rPr lang="en-US" b="1" baseline="0" dirty="0">
                <a:latin typeface="Trebuchet MS" panose="020B0603020202020204" pitchFamily="34" charset="0"/>
              </a:rPr>
              <a:t>Conclusion</a:t>
            </a:r>
            <a:r>
              <a:rPr lang="en-US" baseline="0" dirty="0">
                <a:latin typeface="Trebuchet MS" panose="020B0603020202020204" pitchFamily="34" charset="0"/>
              </a:rPr>
              <a:t>: There is no gender discrimination in awarding promotions.</a:t>
            </a:r>
            <a:endParaRPr lang="en-US" altLang="en-US" baseline="0" dirty="0">
              <a:latin typeface="Trebuchet MS" panose="020B0603020202020204" pitchFamily="34" charset="0"/>
            </a:endParaRPr>
          </a:p>
        </p:txBody>
      </p:sp>
      <p:sp>
        <p:nvSpPr>
          <p:cNvPr id="16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3: Solution…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58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Union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772400" cy="5040313"/>
          </a:xfrm>
        </p:spPr>
        <p:txBody>
          <a:bodyPr/>
          <a:lstStyle/>
          <a:p>
            <a:pPr marL="0" indent="0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As discussed earlier, the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union event of A and B </a:t>
            </a:r>
            <a:r>
              <a:rPr lang="en-US" altLang="en-US" sz="2400" dirty="0">
                <a:latin typeface="Trebuchet MS" panose="020B0603020202020204" pitchFamily="34" charset="0"/>
              </a:rPr>
              <a:t>is the event that occurs when either A or B or both occur. 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It is denoted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(A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sym typeface="Symbol" charset="2"/>
              </a:rPr>
              <a:t>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B) </a:t>
            </a:r>
            <a:r>
              <a:rPr lang="en-US" altLang="en-US" sz="2400" dirty="0">
                <a:latin typeface="Trebuchet MS" panose="020B0603020202020204" pitchFamily="34" charset="0"/>
              </a:rPr>
              <a:t>or 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(A or B)</a:t>
            </a:r>
            <a:r>
              <a:rPr lang="en-US" altLang="en-US" sz="2400" dirty="0">
                <a:latin typeface="Trebuchet MS" panose="020B0603020202020204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59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2" name="Rectangle 10"/>
          <p:cNvSpPr>
            <a:spLocks noGrp="1" noChangeArrowheads="1"/>
          </p:cNvSpPr>
          <p:nvPr>
            <p:ph type="title"/>
          </p:nvPr>
        </p:nvSpPr>
        <p:spPr>
          <a:xfrm>
            <a:off x="323528" y="80020"/>
            <a:ext cx="8278812" cy="649288"/>
          </a:xfrm>
        </p:spPr>
        <p:txBody>
          <a:bodyPr/>
          <a:lstStyle/>
          <a:p>
            <a:pPr algn="l" eaLnBrk="1" hangingPunct="1"/>
            <a:r>
              <a:rPr lang="en-US" altLang="en-US" sz="3200" cap="none" dirty="0">
                <a:solidFill>
                  <a:srgbClr val="EA0088"/>
                </a:solidFill>
                <a:latin typeface="Trebuchet MS" panose="020B0603020202020204" pitchFamily="34" charset="0"/>
              </a:rPr>
              <a:t>6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.1 Assigning probabilities to events</a:t>
            </a:r>
          </a:p>
        </p:txBody>
      </p:sp>
      <p:sp>
        <p:nvSpPr>
          <p:cNvPr id="177165" name="Rectangle 1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496746" cy="4114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5032375" algn="l"/>
              </a:tabLst>
            </a:pPr>
            <a:r>
              <a:rPr lang="en-US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Trebuchet MS" panose="020B0603020202020204" pitchFamily="34" charset="0"/>
              </a:rPr>
              <a:t>Random experiment</a:t>
            </a:r>
          </a:p>
          <a:p>
            <a:pPr marL="57150" indent="0">
              <a:lnSpc>
                <a:spcPct val="90000"/>
              </a:lnSpc>
              <a:buNone/>
              <a:tabLst>
                <a:tab pos="5032375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A </a:t>
            </a:r>
            <a:r>
              <a:rPr lang="en-US" alt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random experiment </a:t>
            </a:r>
            <a:r>
              <a:rPr lang="en-US" altLang="en-US" sz="2400" dirty="0">
                <a:latin typeface="Trebuchet MS" panose="020B0603020202020204" pitchFamily="34" charset="0"/>
              </a:rPr>
              <a:t>is a process or course of action whose outcome is uncertain. </a:t>
            </a:r>
          </a:p>
          <a:p>
            <a:pPr lvl="1" eaLnBrk="1" hangingPunct="1">
              <a:lnSpc>
                <a:spcPct val="90000"/>
              </a:lnSpc>
              <a:tabLst>
                <a:tab pos="5032375" algn="l"/>
              </a:tabLst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spcAft>
                <a:spcPts val="1200"/>
              </a:spcAft>
              <a:buNone/>
              <a:tabLst>
                <a:tab pos="5032375" algn="l"/>
              </a:tabLst>
            </a:pP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Examples</a:t>
            </a:r>
          </a:p>
          <a:p>
            <a:pPr marL="457200" lvl="1" indent="0" eaLnBrk="1" hangingPunct="1">
              <a:lnSpc>
                <a:spcPct val="90000"/>
              </a:lnSpc>
              <a:buNone/>
              <a:tabLst>
                <a:tab pos="5032375" algn="l"/>
              </a:tabLst>
            </a:pPr>
            <a:r>
              <a:rPr lang="en-US" altLang="en-US" sz="2000" b="1" i="1" dirty="0">
                <a:solidFill>
                  <a:srgbClr val="00B050"/>
                </a:solidFill>
                <a:latin typeface="Trebuchet MS" panose="020B0603020202020204" pitchFamily="34" charset="0"/>
              </a:rPr>
              <a:t>Experiment	Outcomes</a:t>
            </a:r>
          </a:p>
          <a:p>
            <a:pPr marL="457200" lvl="1" indent="0" eaLnBrk="1" hangingPunct="1">
              <a:lnSpc>
                <a:spcPct val="90000"/>
              </a:lnSpc>
              <a:buNone/>
              <a:tabLst>
                <a:tab pos="5032375" algn="l"/>
              </a:tabLst>
            </a:pPr>
            <a:r>
              <a:rPr lang="en-US" altLang="en-US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Flip a coin	Heads and tails</a:t>
            </a:r>
          </a:p>
          <a:p>
            <a:pPr marL="457200" lvl="1" indent="0" eaLnBrk="1" hangingPunct="1">
              <a:lnSpc>
                <a:spcPct val="90000"/>
              </a:lnSpc>
              <a:buNone/>
              <a:tabLst>
                <a:tab pos="5032375" algn="l"/>
              </a:tabLst>
            </a:pPr>
            <a:r>
              <a:rPr lang="en-US" altLang="en-US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Record statistics test marks	Numbers between 0 and 100</a:t>
            </a:r>
          </a:p>
          <a:p>
            <a:pPr marL="457200" lvl="1" indent="0" eaLnBrk="1" hangingPunct="1">
              <a:lnSpc>
                <a:spcPct val="90000"/>
              </a:lnSpc>
              <a:buNone/>
              <a:tabLst>
                <a:tab pos="5032375" algn="l"/>
              </a:tabLst>
            </a:pPr>
            <a:r>
              <a:rPr lang="en-US" altLang="en-US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Measure the time to assemble	Numbers from 0 and above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5032375" algn="l"/>
              </a:tabLst>
            </a:pPr>
            <a:r>
              <a:rPr lang="en-US" altLang="en-US" sz="2000" dirty="0">
                <a:solidFill>
                  <a:srgbClr val="00B050"/>
                </a:solidFill>
                <a:latin typeface="Trebuchet MS" panose="020B0603020202020204" pitchFamily="34" charset="0"/>
              </a:rPr>
              <a:t>a computer 	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7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7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7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2" grpId="0" autoUpdateAnimBg="0"/>
      <p:bldP spid="177165" grpId="0" uiExpand="1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3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7772400" cy="504031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Determine the probability that a randomly selected fund outperforms the market or the manager graduated from a top 20 MBA program. </a:t>
            </a:r>
          </a:p>
          <a:p>
            <a:pPr marL="0" indent="0" algn="just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That is, we want to calculate P (A</a:t>
            </a:r>
            <a:r>
              <a:rPr lang="en-US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 B</a:t>
            </a:r>
            <a:r>
              <a:rPr lang="en-US" altLang="en-US" sz="2400" baseline="-25000" dirty="0">
                <a:latin typeface="Trebuchet MS" panose="020B0603020202020204" pitchFamily="34" charset="0"/>
                <a:sym typeface="Symbol"/>
              </a:rPr>
              <a:t>1</a:t>
            </a:r>
            <a:r>
              <a:rPr lang="en-US" altLang="en-US" sz="2400" dirty="0">
                <a:latin typeface="Trebuchet MS" panose="020B0603020202020204" pitchFamily="34" charset="0"/>
                <a:sym typeface="Symbol"/>
              </a:rPr>
              <a:t>).</a:t>
            </a: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60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96292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6" name="Group 4"/>
          <p:cNvGrpSpPr>
            <a:grpSpLocks noRot="1"/>
          </p:cNvGrpSpPr>
          <p:nvPr/>
        </p:nvGrpSpPr>
        <p:grpSpPr bwMode="auto">
          <a:xfrm>
            <a:off x="539553" y="1905000"/>
            <a:ext cx="6477001" cy="2646363"/>
            <a:chOff x="480" y="1488"/>
            <a:chExt cx="4080" cy="1468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74765" name="Rectangle 5"/>
            <p:cNvSpPr>
              <a:spLocks noChangeArrowheads="1"/>
            </p:cNvSpPr>
            <p:nvPr/>
          </p:nvSpPr>
          <p:spPr bwMode="auto">
            <a:xfrm>
              <a:off x="3456" y="2629"/>
              <a:ext cx="1104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Arial Narrow" panose="020B0606020202030204" pitchFamily="34" charset="0"/>
                </a:rPr>
                <a:t>0.54</a:t>
              </a:r>
            </a:p>
          </p:txBody>
        </p:sp>
        <p:sp>
          <p:nvSpPr>
            <p:cNvPr id="74766" name="Rectangle 6"/>
            <p:cNvSpPr>
              <a:spLocks noChangeArrowheads="1"/>
            </p:cNvSpPr>
            <p:nvPr/>
          </p:nvSpPr>
          <p:spPr bwMode="auto">
            <a:xfrm>
              <a:off x="2356" y="2629"/>
              <a:ext cx="1100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Arial Narrow" panose="020B0606020202030204" pitchFamily="34" charset="0"/>
                </a:rPr>
                <a:t>0.06</a:t>
              </a:r>
            </a:p>
          </p:txBody>
        </p:sp>
        <p:sp>
          <p:nvSpPr>
            <p:cNvPr id="74767" name="Rectangle 7"/>
            <p:cNvSpPr>
              <a:spLocks noChangeArrowheads="1"/>
            </p:cNvSpPr>
            <p:nvPr/>
          </p:nvSpPr>
          <p:spPr bwMode="auto">
            <a:xfrm>
              <a:off x="528" y="2629"/>
              <a:ext cx="1828" cy="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800" baseline="0" dirty="0">
                  <a:latin typeface="Arial Narrow" panose="020B0606020202030204" pitchFamily="34" charset="0"/>
                </a:rPr>
                <a:t>Not top 20 MBA program (A</a:t>
              </a:r>
              <a:r>
                <a:rPr lang="en-US" altLang="en-US" sz="1800" dirty="0">
                  <a:latin typeface="Arial Narrow" panose="020B0606020202030204" pitchFamily="34" charset="0"/>
                </a:rPr>
                <a:t>2</a:t>
              </a:r>
              <a:r>
                <a:rPr lang="en-US" altLang="en-US" sz="18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74768" name="Rectangle 8"/>
            <p:cNvSpPr>
              <a:spLocks noChangeArrowheads="1"/>
            </p:cNvSpPr>
            <p:nvPr/>
          </p:nvSpPr>
          <p:spPr bwMode="auto">
            <a:xfrm>
              <a:off x="3456" y="2313"/>
              <a:ext cx="1104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Arial Narrow" panose="020B0606020202030204" pitchFamily="34" charset="0"/>
                </a:rPr>
                <a:t>0.29</a:t>
              </a:r>
            </a:p>
          </p:txBody>
        </p:sp>
        <p:sp>
          <p:nvSpPr>
            <p:cNvPr id="74769" name="Rectangle 9"/>
            <p:cNvSpPr>
              <a:spLocks noChangeArrowheads="1"/>
            </p:cNvSpPr>
            <p:nvPr/>
          </p:nvSpPr>
          <p:spPr bwMode="auto">
            <a:xfrm>
              <a:off x="2356" y="2313"/>
              <a:ext cx="1100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>
                  <a:latin typeface="Arial Narrow" panose="020B0606020202030204" pitchFamily="34" charset="0"/>
                </a:rPr>
                <a:t>0.11</a:t>
              </a:r>
            </a:p>
          </p:txBody>
        </p:sp>
        <p:sp>
          <p:nvSpPr>
            <p:cNvPr id="74770" name="Rectangle 10"/>
            <p:cNvSpPr>
              <a:spLocks noChangeArrowheads="1"/>
            </p:cNvSpPr>
            <p:nvPr/>
          </p:nvSpPr>
          <p:spPr bwMode="auto">
            <a:xfrm>
              <a:off x="528" y="2313"/>
              <a:ext cx="1828" cy="3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800" baseline="0" dirty="0">
                  <a:latin typeface="Arial Narrow" panose="020B0606020202030204" pitchFamily="34" charset="0"/>
                </a:rPr>
                <a:t>Top 20 MBA program (A</a:t>
              </a:r>
              <a:r>
                <a:rPr lang="en-US" altLang="en-US" sz="1800" dirty="0">
                  <a:latin typeface="Arial Narrow" panose="020B0606020202030204" pitchFamily="34" charset="0"/>
                </a:rPr>
                <a:t>1</a:t>
              </a:r>
              <a:r>
                <a:rPr lang="en-US" altLang="en-US" sz="18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74771" name="Rectangle 11"/>
            <p:cNvSpPr>
              <a:spLocks noChangeArrowheads="1"/>
            </p:cNvSpPr>
            <p:nvPr/>
          </p:nvSpPr>
          <p:spPr bwMode="auto">
            <a:xfrm>
              <a:off x="3456" y="1488"/>
              <a:ext cx="1104" cy="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1800" baseline="0" dirty="0">
                  <a:latin typeface="Arial Narrow" panose="020B0606020202030204" pitchFamily="34" charset="0"/>
                </a:rPr>
                <a:t>Mutual fund doesn’t outperform the market  (B</a:t>
              </a:r>
              <a:r>
                <a:rPr lang="en-US" altLang="en-US" sz="1800" dirty="0">
                  <a:latin typeface="Arial Narrow" panose="020B0606020202030204" pitchFamily="34" charset="0"/>
                </a:rPr>
                <a:t>2</a:t>
              </a:r>
              <a:r>
                <a:rPr lang="en-US" altLang="en-US" sz="18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74772" name="Rectangle 12"/>
            <p:cNvSpPr>
              <a:spLocks noChangeArrowheads="1"/>
            </p:cNvSpPr>
            <p:nvPr/>
          </p:nvSpPr>
          <p:spPr bwMode="auto">
            <a:xfrm>
              <a:off x="2356" y="1488"/>
              <a:ext cx="1100" cy="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en-US" sz="2000" baseline="0" dirty="0">
                  <a:latin typeface="Arial Narrow" panose="020B0606020202030204" pitchFamily="34" charset="0"/>
                </a:rPr>
                <a:t>Mutual fund outperforms the market  (B</a:t>
              </a:r>
              <a:r>
                <a:rPr lang="en-US" altLang="en-US" sz="2000" dirty="0">
                  <a:latin typeface="Arial Narrow" panose="020B0606020202030204" pitchFamily="34" charset="0"/>
                </a:rPr>
                <a:t>1</a:t>
              </a:r>
              <a:r>
                <a:rPr lang="en-US" altLang="en-US" sz="2000" baseline="0" dirty="0"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74773" name="Rectangle 13"/>
            <p:cNvSpPr>
              <a:spLocks noChangeArrowheads="1"/>
            </p:cNvSpPr>
            <p:nvPr/>
          </p:nvSpPr>
          <p:spPr bwMode="auto">
            <a:xfrm>
              <a:off x="528" y="1488"/>
              <a:ext cx="1828" cy="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FF0000"/>
                </a:buClr>
              </a:pPr>
              <a:endParaRPr lang="en-US" altLang="en-US" baseline="0">
                <a:latin typeface="Arial Narrow" panose="020B0606020202030204" pitchFamily="34" charset="0"/>
              </a:endParaRPr>
            </a:p>
          </p:txBody>
        </p:sp>
        <p:sp>
          <p:nvSpPr>
            <p:cNvPr id="74774" name="Line 14"/>
            <p:cNvSpPr>
              <a:spLocks noChangeShapeType="1"/>
            </p:cNvSpPr>
            <p:nvPr/>
          </p:nvSpPr>
          <p:spPr bwMode="auto">
            <a:xfrm>
              <a:off x="528" y="1488"/>
              <a:ext cx="4032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74775" name="Line 15"/>
            <p:cNvSpPr>
              <a:spLocks noChangeShapeType="1"/>
            </p:cNvSpPr>
            <p:nvPr/>
          </p:nvSpPr>
          <p:spPr bwMode="auto">
            <a:xfrm>
              <a:off x="480" y="2313"/>
              <a:ext cx="40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>
                <a:latin typeface="Arial Narrow" panose="020B0606020202030204" pitchFamily="34" charset="0"/>
              </a:endParaRPr>
            </a:p>
          </p:txBody>
        </p:sp>
        <p:sp>
          <p:nvSpPr>
            <p:cNvPr id="74776" name="Line 16"/>
            <p:cNvSpPr>
              <a:spLocks noChangeShapeType="1"/>
            </p:cNvSpPr>
            <p:nvPr/>
          </p:nvSpPr>
          <p:spPr bwMode="auto">
            <a:xfrm>
              <a:off x="528" y="2629"/>
              <a:ext cx="4032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>
                <a:latin typeface="Arial Narrow" panose="020B0606020202030204" pitchFamily="34" charset="0"/>
              </a:endParaRPr>
            </a:p>
          </p:txBody>
        </p:sp>
        <p:sp>
          <p:nvSpPr>
            <p:cNvPr id="74777" name="Line 17"/>
            <p:cNvSpPr>
              <a:spLocks noChangeShapeType="1"/>
            </p:cNvSpPr>
            <p:nvPr/>
          </p:nvSpPr>
          <p:spPr bwMode="auto">
            <a:xfrm flipV="1">
              <a:off x="521" y="2956"/>
              <a:ext cx="4037" cy="0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>
                <a:latin typeface="Arial Narrow" panose="020B0606020202030204" pitchFamily="34" charset="0"/>
              </a:endParaRPr>
            </a:p>
          </p:txBody>
        </p:sp>
        <p:sp>
          <p:nvSpPr>
            <p:cNvPr id="74778" name="Line 18"/>
            <p:cNvSpPr>
              <a:spLocks noChangeShapeType="1"/>
            </p:cNvSpPr>
            <p:nvPr/>
          </p:nvSpPr>
          <p:spPr bwMode="auto">
            <a:xfrm flipH="1">
              <a:off x="521" y="1488"/>
              <a:ext cx="7" cy="146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>
                <a:latin typeface="Arial Narrow" panose="020B0606020202030204" pitchFamily="34" charset="0"/>
              </a:endParaRPr>
            </a:p>
          </p:txBody>
        </p:sp>
        <p:sp>
          <p:nvSpPr>
            <p:cNvPr id="74779" name="Line 19"/>
            <p:cNvSpPr>
              <a:spLocks noChangeShapeType="1"/>
            </p:cNvSpPr>
            <p:nvPr/>
          </p:nvSpPr>
          <p:spPr bwMode="auto">
            <a:xfrm>
              <a:off x="2356" y="1488"/>
              <a:ext cx="0" cy="142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>
                <a:latin typeface="Arial Narrow" panose="020B0606020202030204" pitchFamily="34" charset="0"/>
              </a:endParaRPr>
            </a:p>
          </p:txBody>
        </p:sp>
        <p:sp>
          <p:nvSpPr>
            <p:cNvPr id="74780" name="Line 20"/>
            <p:cNvSpPr>
              <a:spLocks noChangeShapeType="1"/>
            </p:cNvSpPr>
            <p:nvPr/>
          </p:nvSpPr>
          <p:spPr bwMode="auto">
            <a:xfrm>
              <a:off x="3456" y="1488"/>
              <a:ext cx="0" cy="142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>
                <a:latin typeface="Arial Narrow" panose="020B0606020202030204" pitchFamily="34" charset="0"/>
              </a:endParaRPr>
            </a:p>
          </p:txBody>
        </p:sp>
        <p:sp>
          <p:nvSpPr>
            <p:cNvPr id="74781" name="Line 21"/>
            <p:cNvSpPr>
              <a:spLocks noChangeShapeType="1"/>
            </p:cNvSpPr>
            <p:nvPr/>
          </p:nvSpPr>
          <p:spPr bwMode="auto">
            <a:xfrm flipH="1">
              <a:off x="4558" y="1488"/>
              <a:ext cx="2" cy="146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endParaRPr lang="en-AU">
                <a:latin typeface="Arial Narrow" panose="020B0606020202030204" pitchFamily="34" charset="0"/>
              </a:endParaRPr>
            </a:p>
          </p:txBody>
        </p:sp>
      </p:grpSp>
      <p:sp>
        <p:nvSpPr>
          <p:cNvPr id="215062" name="Rectangle 22"/>
          <p:cNvSpPr>
            <a:spLocks noChangeArrowheads="1"/>
          </p:cNvSpPr>
          <p:nvPr/>
        </p:nvSpPr>
        <p:spPr bwMode="auto">
          <a:xfrm>
            <a:off x="3517703" y="3392227"/>
            <a:ext cx="1752600" cy="492125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15063" name="Rectangle 23"/>
          <p:cNvSpPr>
            <a:spLocks noChangeArrowheads="1"/>
          </p:cNvSpPr>
          <p:nvPr/>
        </p:nvSpPr>
        <p:spPr bwMode="auto">
          <a:xfrm>
            <a:off x="5270303" y="3408620"/>
            <a:ext cx="1752600" cy="492125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15064" name="Rectangle 24"/>
          <p:cNvSpPr>
            <a:spLocks noChangeArrowheads="1"/>
          </p:cNvSpPr>
          <p:nvPr/>
        </p:nvSpPr>
        <p:spPr bwMode="auto">
          <a:xfrm>
            <a:off x="3517703" y="3961880"/>
            <a:ext cx="1752600" cy="4572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6975475" y="2006600"/>
            <a:ext cx="2085975" cy="1125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C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200" baseline="0" dirty="0">
                <a:latin typeface="Arial Narrow" charset="0"/>
              </a:rPr>
              <a:t>A</a:t>
            </a:r>
            <a:r>
              <a:rPr lang="en-US" altLang="en-US" sz="2200" dirty="0">
                <a:latin typeface="Arial Narrow" charset="0"/>
              </a:rPr>
              <a:t>1</a:t>
            </a:r>
            <a:r>
              <a:rPr lang="en-US" altLang="en-US" sz="2200" baseline="0" dirty="0">
                <a:latin typeface="Arial Narrow" charset="0"/>
              </a:rPr>
              <a:t> or B</a:t>
            </a:r>
            <a:r>
              <a:rPr lang="en-US" altLang="en-US" sz="2200" dirty="0">
                <a:latin typeface="Arial Narrow" charset="0"/>
              </a:rPr>
              <a:t>1 </a:t>
            </a:r>
            <a:r>
              <a:rPr lang="en-US" altLang="en-US" sz="2200" baseline="0" dirty="0">
                <a:latin typeface="Arial Narrow" charset="0"/>
              </a:rPr>
              <a:t>occurs </a:t>
            </a:r>
          </a:p>
          <a:p>
            <a:r>
              <a:rPr lang="en-US" altLang="en-US" sz="2200" baseline="0" dirty="0">
                <a:latin typeface="Arial Narrow" charset="0"/>
              </a:rPr>
              <a:t>whenever either: </a:t>
            </a:r>
          </a:p>
          <a:p>
            <a:r>
              <a:rPr lang="en-US" altLang="en-US" sz="2200" baseline="0" dirty="0">
                <a:latin typeface="Arial Narrow" charset="0"/>
              </a:rPr>
              <a:t>A</a:t>
            </a:r>
            <a:r>
              <a:rPr lang="en-US" altLang="en-US" sz="2200" dirty="0">
                <a:latin typeface="Arial Narrow" charset="0"/>
              </a:rPr>
              <a:t>1</a:t>
            </a:r>
            <a:r>
              <a:rPr lang="en-US" altLang="en-US" sz="2200" baseline="0" dirty="0">
                <a:latin typeface="Arial Narrow" charset="0"/>
              </a:rPr>
              <a:t> and B</a:t>
            </a:r>
            <a:r>
              <a:rPr lang="en-US" altLang="en-US" sz="2200" dirty="0">
                <a:latin typeface="Arial Narrow" charset="0"/>
              </a:rPr>
              <a:t>1</a:t>
            </a:r>
            <a:r>
              <a:rPr lang="en-US" altLang="en-US" sz="2200" baseline="0" dirty="0">
                <a:latin typeface="Arial Narrow" charset="0"/>
              </a:rPr>
              <a:t> occurs, </a:t>
            </a:r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6934200" y="3276600"/>
            <a:ext cx="2000250" cy="4556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C00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200" baseline="0" dirty="0">
                <a:latin typeface="Arial Narrow" charset="0"/>
              </a:rPr>
              <a:t>A</a:t>
            </a:r>
            <a:r>
              <a:rPr lang="en-US" altLang="en-US" sz="2200" dirty="0">
                <a:latin typeface="Arial Narrow" charset="0"/>
              </a:rPr>
              <a:t>1</a:t>
            </a:r>
            <a:r>
              <a:rPr lang="en-US" altLang="en-US" sz="2200" baseline="0" dirty="0">
                <a:latin typeface="Arial Narrow" charset="0"/>
              </a:rPr>
              <a:t> and B</a:t>
            </a:r>
            <a:r>
              <a:rPr lang="en-US" altLang="en-US" sz="2200" dirty="0">
                <a:latin typeface="Arial Narrow" charset="0"/>
              </a:rPr>
              <a:t>2</a:t>
            </a:r>
            <a:r>
              <a:rPr lang="en-US" altLang="en-US" sz="2200" baseline="0" dirty="0">
                <a:latin typeface="Arial Narrow" charset="0"/>
              </a:rPr>
              <a:t> occurs,</a:t>
            </a:r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6934200" y="3886200"/>
            <a:ext cx="2000250" cy="45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CC0099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2200" baseline="0" dirty="0">
                <a:latin typeface="Arial Narrow" charset="0"/>
              </a:rPr>
              <a:t>A</a:t>
            </a:r>
            <a:r>
              <a:rPr lang="en-US" altLang="en-US" sz="2200" dirty="0">
                <a:latin typeface="Arial Narrow" charset="0"/>
              </a:rPr>
              <a:t>2</a:t>
            </a:r>
            <a:r>
              <a:rPr lang="en-US" altLang="en-US" sz="2200" baseline="0" dirty="0">
                <a:latin typeface="Arial Narrow" charset="0"/>
              </a:rPr>
              <a:t> and B</a:t>
            </a:r>
            <a:r>
              <a:rPr lang="en-US" altLang="en-US" sz="2200" dirty="0">
                <a:latin typeface="Arial Narrow" charset="0"/>
              </a:rPr>
              <a:t>1</a:t>
            </a:r>
            <a:r>
              <a:rPr lang="en-US" altLang="en-US" sz="2200" baseline="0" dirty="0">
                <a:latin typeface="Arial Narrow" charset="0"/>
              </a:rPr>
              <a:t> occurs.</a:t>
            </a:r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762000" y="4581128"/>
            <a:ext cx="6974153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Arial Narrow" charset="0"/>
              </a:rPr>
              <a:t>P(A</a:t>
            </a:r>
            <a:r>
              <a:rPr lang="en-US" altLang="en-US" dirty="0">
                <a:latin typeface="Arial Narrow" charset="0"/>
              </a:rPr>
              <a:t>1 </a:t>
            </a:r>
            <a:r>
              <a:rPr lang="en-US" altLang="en-US" b="1" baseline="0" dirty="0">
                <a:latin typeface="Arial Narrow" charset="0"/>
                <a:sym typeface="Symbol" charset="2"/>
              </a:rPr>
              <a:t></a:t>
            </a:r>
            <a:r>
              <a:rPr lang="en-US" altLang="en-US" baseline="0" dirty="0">
                <a:latin typeface="Arial Narrow" charset="0"/>
              </a:rPr>
              <a:t> B</a:t>
            </a:r>
            <a:r>
              <a:rPr lang="en-US" altLang="en-US" dirty="0">
                <a:latin typeface="Arial Narrow" charset="0"/>
              </a:rPr>
              <a:t>1</a:t>
            </a:r>
            <a:r>
              <a:rPr lang="en-US" altLang="en-US" baseline="0" dirty="0">
                <a:latin typeface="Arial Narrow" charset="0"/>
              </a:rPr>
              <a:t>) = P(A</a:t>
            </a:r>
            <a:r>
              <a:rPr lang="en-US" altLang="en-US" dirty="0">
                <a:latin typeface="Arial Narrow" charset="0"/>
              </a:rPr>
              <a:t>1</a:t>
            </a:r>
            <a:r>
              <a:rPr lang="en-US" altLang="en-US" baseline="0" dirty="0">
                <a:latin typeface="Arial Narrow" charset="0"/>
              </a:rPr>
              <a:t> </a:t>
            </a:r>
            <a:r>
              <a:rPr lang="en-US" altLang="en-US" b="1" baseline="0" dirty="0">
                <a:latin typeface="Arial Narrow" charset="0"/>
                <a:sym typeface="Symbol" charset="2"/>
              </a:rPr>
              <a:t></a:t>
            </a:r>
            <a:r>
              <a:rPr lang="en-US" altLang="en-US" baseline="0" dirty="0">
                <a:latin typeface="Arial Narrow" charset="0"/>
              </a:rPr>
              <a:t> B</a:t>
            </a:r>
            <a:r>
              <a:rPr lang="en-US" altLang="en-US" dirty="0">
                <a:latin typeface="Arial Narrow" charset="0"/>
              </a:rPr>
              <a:t>1</a:t>
            </a:r>
            <a:r>
              <a:rPr lang="en-US" altLang="en-US" baseline="0" dirty="0">
                <a:latin typeface="Arial Narrow" charset="0"/>
              </a:rPr>
              <a:t>) + P(A</a:t>
            </a:r>
            <a:r>
              <a:rPr lang="en-US" altLang="en-US" dirty="0">
                <a:latin typeface="Arial Narrow" charset="0"/>
              </a:rPr>
              <a:t>1</a:t>
            </a:r>
            <a:r>
              <a:rPr lang="en-US" altLang="en-US" baseline="0" dirty="0">
                <a:latin typeface="Arial Narrow" charset="0"/>
              </a:rPr>
              <a:t> </a:t>
            </a:r>
            <a:r>
              <a:rPr lang="en-US" altLang="en-US" b="1" baseline="0" dirty="0">
                <a:sym typeface="Symbol" charset="2"/>
              </a:rPr>
              <a:t></a:t>
            </a:r>
            <a:r>
              <a:rPr lang="en-US" altLang="en-US" baseline="0" dirty="0">
                <a:latin typeface="Arial Narrow" charset="0"/>
              </a:rPr>
              <a:t> B</a:t>
            </a:r>
            <a:r>
              <a:rPr lang="en-US" altLang="en-US" dirty="0">
                <a:latin typeface="Arial Narrow" charset="0"/>
              </a:rPr>
              <a:t>2</a:t>
            </a:r>
            <a:r>
              <a:rPr lang="en-US" altLang="en-US" baseline="0" dirty="0">
                <a:latin typeface="Arial Narrow" charset="0"/>
              </a:rPr>
              <a:t>) + P(A</a:t>
            </a:r>
            <a:r>
              <a:rPr lang="en-US" altLang="en-US" dirty="0">
                <a:latin typeface="Arial Narrow" charset="0"/>
              </a:rPr>
              <a:t>2</a:t>
            </a:r>
            <a:r>
              <a:rPr lang="en-US" altLang="en-US" baseline="0" dirty="0">
                <a:latin typeface="Arial Narrow" charset="0"/>
              </a:rPr>
              <a:t> </a:t>
            </a:r>
            <a:r>
              <a:rPr lang="en-US" altLang="en-US" b="1" baseline="0" dirty="0">
                <a:sym typeface="Symbol" charset="2"/>
              </a:rPr>
              <a:t></a:t>
            </a:r>
            <a:r>
              <a:rPr lang="en-US" altLang="en-US" baseline="0" dirty="0">
                <a:latin typeface="Arial Narrow" charset="0"/>
              </a:rPr>
              <a:t> B</a:t>
            </a:r>
            <a:r>
              <a:rPr lang="en-US" altLang="en-US" dirty="0">
                <a:latin typeface="Arial Narrow" charset="0"/>
              </a:rPr>
              <a:t>1</a:t>
            </a:r>
            <a:r>
              <a:rPr lang="en-US" altLang="en-US" baseline="0" dirty="0">
                <a:latin typeface="Arial Narrow" charset="0"/>
              </a:rPr>
              <a:t>) </a:t>
            </a:r>
          </a:p>
          <a:p>
            <a:pPr>
              <a:spcAft>
                <a:spcPts val="1200"/>
              </a:spcAft>
            </a:pPr>
            <a:r>
              <a:rPr lang="en-US" altLang="en-US" baseline="0" dirty="0">
                <a:latin typeface="Arial Narrow" charset="0"/>
              </a:rPr>
              <a:t>	     = 0.11 + 0.29 + 0.06 = 0.46 </a:t>
            </a:r>
          </a:p>
          <a:p>
            <a:r>
              <a:rPr lang="en-US" altLang="en-US" u="sng" baseline="0" dirty="0">
                <a:solidFill>
                  <a:schemeClr val="accent1"/>
                </a:solidFill>
                <a:latin typeface="Arial Narrow" charset="0"/>
              </a:rPr>
              <a:t>Alternatively,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  P(A</a:t>
            </a:r>
            <a:r>
              <a:rPr lang="en-US" altLang="en-US" dirty="0">
                <a:solidFill>
                  <a:schemeClr val="accent1"/>
                </a:solidFill>
                <a:latin typeface="Arial Narrow" charset="0"/>
              </a:rPr>
              <a:t>1 </a:t>
            </a:r>
            <a:r>
              <a:rPr lang="en-US" altLang="en-US" b="1" baseline="0" dirty="0">
                <a:solidFill>
                  <a:schemeClr val="accent1"/>
                </a:solidFill>
                <a:latin typeface="Arial Narrow" charset="0"/>
                <a:sym typeface="Symbol" charset="2"/>
              </a:rPr>
              <a:t>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 B</a:t>
            </a:r>
            <a:r>
              <a:rPr lang="en-US" altLang="en-US" dirty="0">
                <a:solidFill>
                  <a:schemeClr val="accent1"/>
                </a:solidFill>
                <a:latin typeface="Arial Narrow" charset="0"/>
              </a:rPr>
              <a:t>1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) = 1 – P(A</a:t>
            </a:r>
            <a:r>
              <a:rPr lang="en-US" altLang="en-US" dirty="0">
                <a:solidFill>
                  <a:schemeClr val="accent1"/>
                </a:solidFill>
                <a:latin typeface="Arial Narrow" charset="0"/>
              </a:rPr>
              <a:t>2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 </a:t>
            </a:r>
            <a:r>
              <a:rPr lang="en-US" altLang="en-US" b="1" baseline="0" dirty="0">
                <a:solidFill>
                  <a:schemeClr val="accent1"/>
                </a:solidFill>
                <a:latin typeface="Arial Narrow" charset="0"/>
                <a:sym typeface="Symbol" charset="2"/>
              </a:rPr>
              <a:t>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 B</a:t>
            </a:r>
            <a:r>
              <a:rPr lang="en-US" altLang="en-US" dirty="0">
                <a:solidFill>
                  <a:schemeClr val="accent1"/>
                </a:solidFill>
                <a:latin typeface="Arial Narrow" charset="0"/>
              </a:rPr>
              <a:t>2</a:t>
            </a:r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) = 1 – 0.54 = 0.46 </a:t>
            </a:r>
          </a:p>
          <a:p>
            <a:endParaRPr lang="en-US" altLang="en-US" baseline="0" dirty="0">
              <a:latin typeface="Arial Narrow" charset="0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3: Solution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984948"/>
            <a:ext cx="8335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20000"/>
              </a:spcBef>
            </a:pPr>
            <a:r>
              <a:rPr lang="en-US" altLang="en-US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A1 or B1</a:t>
            </a:r>
            <a:r>
              <a:rPr lang="en-US" altLang="en-US" baseline="0" dirty="0">
                <a:latin typeface="Trebuchet MS" panose="020B0603020202020204" pitchFamily="34" charset="0"/>
              </a:rPr>
              <a:t> occurs whenever: </a:t>
            </a:r>
            <a:r>
              <a:rPr lang="en-US" altLang="en-US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A1 and B1</a:t>
            </a:r>
            <a:r>
              <a:rPr lang="en-US" altLang="en-US" baseline="0" dirty="0">
                <a:solidFill>
                  <a:srgbClr val="00808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aseline="0" dirty="0">
                <a:latin typeface="Trebuchet MS" panose="020B0603020202020204" pitchFamily="34" charset="0"/>
              </a:rPr>
              <a:t>occurs,</a:t>
            </a:r>
            <a:r>
              <a:rPr lang="en-US" altLang="en-US" baseline="0" dirty="0">
                <a:solidFill>
                  <a:srgbClr val="00808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 and B</a:t>
            </a:r>
            <a:r>
              <a:rPr lang="en-US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aseline="0" dirty="0">
                <a:latin typeface="Trebuchet MS" panose="020B0603020202020204" pitchFamily="34" charset="0"/>
              </a:rPr>
              <a:t>occurs, or</a:t>
            </a:r>
            <a:r>
              <a:rPr lang="en-US" altLang="en-US" baseline="0" dirty="0">
                <a:solidFill>
                  <a:srgbClr val="00808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 and B</a:t>
            </a:r>
            <a:r>
              <a:rPr lang="en-US" altLang="en-US" b="1" dirty="0">
                <a:solidFill>
                  <a:schemeClr val="tx2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b="1" baseline="0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aseline="0" dirty="0">
                <a:latin typeface="Trebuchet MS" panose="020B0603020202020204" pitchFamily="34" charset="0"/>
              </a:rPr>
              <a:t>occurs…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61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2" grpId="0" animBg="1"/>
      <p:bldP spid="215063" grpId="0" animBg="1"/>
      <p:bldP spid="215064" grpId="0" animBg="1"/>
      <p:bldP spid="215065" grpId="0" animBg="1" autoUpdateAnimBg="0"/>
      <p:bldP spid="215066" grpId="0" animBg="1" autoUpdateAnimBg="0"/>
      <p:bldP spid="215067" grpId="0" animBg="1" autoUpdateAnimBg="0"/>
      <p:bldP spid="21506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6.3 Rules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Rectangle 10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01724" y="1444412"/>
                <a:ext cx="8001000" cy="4297363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rebuchet MS" panose="020B0603020202020204" pitchFamily="34" charset="0"/>
                  </a:rPr>
                  <a:t>Complement rule</a:t>
                </a:r>
              </a:p>
              <a:p>
                <a:pPr marL="57150" indent="0" algn="just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Each simple event must belong to either A or its complement, A</a:t>
                </a:r>
                <a:r>
                  <a:rPr lang="en-US" altLang="en-US" sz="2400" baseline="30000" dirty="0">
                    <a:latin typeface="Trebuchet MS" panose="020B0603020202020204" pitchFamily="34" charset="0"/>
                  </a:rPr>
                  <a:t>c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.</a:t>
                </a:r>
              </a:p>
              <a:p>
                <a:pPr marL="57150" indent="0" algn="just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Since the sum of the probabilities assigned to all simple events is one, we have for any event A:</a:t>
                </a:r>
              </a:p>
              <a:p>
                <a:pPr marL="57150" indent="0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		</a:t>
                </a:r>
                <a:endParaRPr lang="en-US" altLang="en-US" sz="2400" b="1" dirty="0">
                  <a:solidFill>
                    <a:schemeClr val="accent1"/>
                  </a:solidFill>
                  <a:latin typeface="Trebuchet MS" panose="020B0603020202020204" pitchFamily="34" charset="0"/>
                </a:endParaRPr>
              </a:p>
              <a:p>
                <a:pPr marL="57150" indent="0">
                  <a:spcAft>
                    <a:spcPts val="1200"/>
                  </a:spcAft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  <a:p>
                <a:pPr marL="57150" indent="0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A</a:t>
                </a:r>
                <a:r>
                  <a:rPr lang="en-US" altLang="en-US" sz="2400" baseline="30000" dirty="0">
                    <a:latin typeface="Trebuchet MS" panose="020B0603020202020204" pitchFamily="34" charset="0"/>
                  </a:rPr>
                  <a:t>c</a:t>
                </a:r>
                <a:r>
                  <a:rPr lang="en-US" altLang="en-US" sz="2400" dirty="0">
                    <a:latin typeface="Trebuchet MS" panose="020B0603020202020204" pitchFamily="34" charset="0"/>
                  </a:rPr>
                  <a:t> is also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altLang="en-US" sz="2400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172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724" y="1444412"/>
                <a:ext cx="8001000" cy="4297363"/>
              </a:xfrm>
              <a:blipFill rotWithShape="1">
                <a:blip r:embed="rId2" cstate="print"/>
                <a:stretch>
                  <a:fillRect l="-1220" t="-1135" r="-11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91680" y="4048691"/>
            <a:ext cx="3124200" cy="663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990033"/>
            </a:outerShdw>
          </a:effectLst>
        </p:spPr>
        <p:txBody>
          <a:bodyPr wrap="none" anchor="ctr"/>
          <a:lstStyle/>
          <a:p>
            <a:pPr marL="57150" indent="0">
              <a:spcAft>
                <a:spcPts val="1200"/>
              </a:spcAft>
              <a:buNone/>
            </a:pPr>
            <a:r>
              <a:rPr lang="en-US" altLang="en-US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P(A</a:t>
            </a:r>
            <a:r>
              <a:rPr lang="en-US" altLang="en-US" b="1" baseline="30000" dirty="0">
                <a:solidFill>
                  <a:schemeClr val="accent1"/>
                </a:solidFill>
                <a:latin typeface="Trebuchet MS" panose="020B0603020202020204" pitchFamily="34" charset="0"/>
              </a:rPr>
              <a:t>c</a:t>
            </a:r>
            <a:r>
              <a:rPr lang="en-US" altLang="en-US" b="1" baseline="0" dirty="0">
                <a:solidFill>
                  <a:schemeClr val="accent1"/>
                </a:solidFill>
                <a:latin typeface="Trebuchet MS" panose="020B0603020202020204" pitchFamily="34" charset="0"/>
              </a:rPr>
              <a:t>) = 1 – P(A)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62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>
          <a:xfrm>
            <a:off x="667949" y="1422400"/>
            <a:ext cx="7543800" cy="2057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Addition rule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For any two events A and B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	</a:t>
            </a: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4657725" y="3860800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baseline="0">
                <a:solidFill>
                  <a:schemeClr val="bg1"/>
                </a:solidFill>
                <a:latin typeface="Arial Narrow" charset="0"/>
              </a:rPr>
              <a:t>A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17114" name="Oval 26"/>
          <p:cNvSpPr>
            <a:spLocks noChangeArrowheads="1"/>
          </p:cNvSpPr>
          <p:nvPr/>
        </p:nvSpPr>
        <p:spPr bwMode="auto">
          <a:xfrm>
            <a:off x="5038725" y="477520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102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Rules of Probability…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1475656" y="2636912"/>
            <a:ext cx="4983130" cy="663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990033"/>
            </a:outerShdw>
          </a:effectLst>
        </p:spPr>
        <p:txBody>
          <a:bodyPr wrap="none" anchor="ctr"/>
          <a:lstStyle/>
          <a:p>
            <a:pPr>
              <a:tabLst>
                <a:tab pos="1479550" algn="l"/>
              </a:tabLst>
              <a:defRPr/>
            </a:pPr>
            <a:r>
              <a:rPr lang="en-US" b="1" baseline="0" dirty="0">
                <a:solidFill>
                  <a:schemeClr val="tx2"/>
                </a:solidFill>
                <a:latin typeface="Arial Narrow" charset="0"/>
              </a:rPr>
              <a:t>P(A </a:t>
            </a:r>
            <a:r>
              <a:rPr lang="en-US" b="1" baseline="0" dirty="0">
                <a:solidFill>
                  <a:schemeClr val="tx2"/>
                </a:solidFill>
                <a:latin typeface="Arial Narrow" charset="0"/>
                <a:sym typeface="Symbol" charset="2"/>
              </a:rPr>
              <a:t></a:t>
            </a:r>
            <a:r>
              <a:rPr lang="en-US" b="1" baseline="0" dirty="0">
                <a:solidFill>
                  <a:schemeClr val="tx2"/>
                </a:solidFill>
                <a:latin typeface="Arial Narrow" charset="0"/>
              </a:rPr>
              <a:t> B) = P(A) + P(B) – P(A </a:t>
            </a:r>
            <a:r>
              <a:rPr lang="en-US" b="1" baseline="0" dirty="0">
                <a:solidFill>
                  <a:schemeClr val="tx2"/>
                </a:solidFill>
                <a:latin typeface="Arial Narrow" charset="0"/>
                <a:sym typeface="Symbol" charset="2"/>
              </a:rPr>
              <a:t></a:t>
            </a:r>
            <a:r>
              <a:rPr lang="en-US" b="1" baseline="0" dirty="0">
                <a:solidFill>
                  <a:schemeClr val="tx2"/>
                </a:solidFill>
                <a:latin typeface="Arial Narrow" charset="0"/>
              </a:rPr>
              <a:t> B)</a:t>
            </a:r>
          </a:p>
        </p:txBody>
      </p:sp>
      <p:sp>
        <p:nvSpPr>
          <p:cNvPr id="104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63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3" grpId="0" autoUpdateAnimBg="0"/>
      <p:bldP spid="2171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idx="1"/>
          </p:nvPr>
        </p:nvSpPr>
        <p:spPr>
          <a:xfrm>
            <a:off x="800100" y="1484784"/>
            <a:ext cx="7772400" cy="4191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Multiplication rule</a:t>
            </a: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For any two events A and B</a:t>
            </a:r>
          </a:p>
          <a:p>
            <a:pPr lvl="1" eaLnBrk="1" hangingPunct="1"/>
            <a:endParaRPr lang="en-US" altLang="en-US" sz="2400" dirty="0">
              <a:latin typeface="Trebuchet MS" panose="020B0603020202020204" pitchFamily="34" charset="0"/>
            </a:endParaRPr>
          </a:p>
          <a:p>
            <a:pPr lvl="1" eaLnBrk="1" hangingPunct="1"/>
            <a:endParaRPr lang="en-US" altLang="en-US" sz="2400" dirty="0">
              <a:latin typeface="Trebuchet MS" panose="020B0603020202020204" pitchFamily="34" charset="0"/>
            </a:endParaRPr>
          </a:p>
          <a:p>
            <a:pPr lvl="1" eaLnBrk="1" hangingPunct="1"/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When A and B are independent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1763688" y="2636912"/>
            <a:ext cx="4953000" cy="990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990033"/>
            </a:outerShdw>
          </a:effectLst>
        </p:spPr>
        <p:txBody>
          <a:bodyPr wrap="none" anchor="ctr"/>
          <a:lstStyle/>
          <a:p>
            <a:pPr>
              <a:tabLst>
                <a:tab pos="1479550" algn="l"/>
              </a:tabLst>
              <a:defRPr/>
            </a:pPr>
            <a:r>
              <a:rPr lang="en-US" baseline="0" dirty="0">
                <a:latin typeface="Arial Narrow" pitchFamily="34" charset="0"/>
                <a:ea typeface="+mn-ea"/>
              </a:rPr>
              <a:t>P(A </a:t>
            </a:r>
            <a:r>
              <a:rPr lang="en-US" baseline="0" dirty="0">
                <a:latin typeface="Arial Narrow" pitchFamily="34" charset="0"/>
                <a:ea typeface="+mn-ea"/>
                <a:sym typeface="Symbol" pitchFamily="18" charset="2"/>
              </a:rPr>
              <a:t></a:t>
            </a:r>
            <a:r>
              <a:rPr lang="en-US" baseline="0" dirty="0">
                <a:latin typeface="Arial Narrow" pitchFamily="34" charset="0"/>
                <a:ea typeface="+mn-ea"/>
              </a:rPr>
              <a:t> B)	= P(B|A) </a:t>
            </a:r>
            <a:r>
              <a:rPr lang="en-US" baseline="0" dirty="0">
                <a:latin typeface="Arial Narrow" pitchFamily="34" charset="0"/>
              </a:rPr>
              <a:t>P(A)</a:t>
            </a:r>
            <a:endParaRPr lang="en-US" baseline="0" dirty="0">
              <a:latin typeface="Arial Narrow" pitchFamily="34" charset="0"/>
              <a:ea typeface="+mn-ea"/>
            </a:endParaRPr>
          </a:p>
          <a:p>
            <a:pPr>
              <a:tabLst>
                <a:tab pos="1479550" algn="l"/>
              </a:tabLst>
              <a:defRPr/>
            </a:pPr>
            <a:r>
              <a:rPr lang="en-US" baseline="0" dirty="0">
                <a:latin typeface="Arial Narrow" pitchFamily="34" charset="0"/>
                <a:ea typeface="+mn-ea"/>
              </a:rPr>
              <a:t>	= P(A|B) </a:t>
            </a:r>
            <a:r>
              <a:rPr lang="en-US" baseline="0" dirty="0">
                <a:latin typeface="Arial Narrow" pitchFamily="34" charset="0"/>
              </a:rPr>
              <a:t>P(B)</a:t>
            </a:r>
            <a:endParaRPr lang="en-US" baseline="0" dirty="0">
              <a:latin typeface="Arial Narrow" pitchFamily="34" charset="0"/>
              <a:ea typeface="+mn-ea"/>
            </a:endParaRP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907704" y="4781906"/>
            <a:ext cx="3124200" cy="663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990033"/>
            </a:outerShdw>
          </a:effectLst>
        </p:spPr>
        <p:txBody>
          <a:bodyPr wrap="none" anchor="ctr"/>
          <a:lstStyle/>
          <a:p>
            <a:pPr>
              <a:tabLst>
                <a:tab pos="1479550" algn="l"/>
              </a:tabLst>
              <a:defRPr/>
            </a:pPr>
            <a:r>
              <a:rPr lang="en-US" baseline="0">
                <a:latin typeface="Arial Narrow" panose="020B0606020202030204" pitchFamily="34" charset="0"/>
                <a:ea typeface="+mn-ea"/>
              </a:rPr>
              <a:t>P(A </a:t>
            </a:r>
            <a:r>
              <a:rPr lang="en-US" baseline="0">
                <a:latin typeface="Arial Narrow" panose="020B0606020202030204" pitchFamily="34" charset="0"/>
                <a:ea typeface="+mn-ea"/>
                <a:sym typeface="Symbol" pitchFamily="18" charset="2"/>
              </a:rPr>
              <a:t></a:t>
            </a:r>
            <a:r>
              <a:rPr lang="en-US" baseline="0">
                <a:latin typeface="Arial Narrow" pitchFamily="34" charset="0"/>
                <a:ea typeface="+mn-ea"/>
              </a:rPr>
              <a:t> B)	= P(A)P(B)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72400" cy="661988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Rules of Probability…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64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180654"/>
            <a:ext cx="8153400" cy="412055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stock market analyst feels that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The probability that a certain mutual fund will receive increased contributions from investors is 0.6.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The probability of receiving increased contributions from investors becomes 0.9 if the stock market goes up.</a:t>
            </a:r>
          </a:p>
          <a:p>
            <a:pPr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There is a probability of 0.5 that the stock market rises.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events of interest are: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A: The stock market rises</a:t>
            </a:r>
          </a:p>
          <a:p>
            <a:pPr lvl="1" eaLnBrk="1" hangingPunct="1"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B: The company receives increased contribution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4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65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569200" cy="4835624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Calculate the following probabilities</a:t>
            </a:r>
          </a:p>
          <a:p>
            <a:r>
              <a:rPr lang="en-US" altLang="en-US" sz="2400" dirty="0">
                <a:latin typeface="Trebuchet MS" panose="020B0603020202020204" pitchFamily="34" charset="0"/>
              </a:rPr>
              <a:t>The probability that both A and B will occur, </a:t>
            </a:r>
            <a:r>
              <a:rPr lang="en-US" altLang="en-US" sz="2400" b="1" dirty="0">
                <a:latin typeface="Trebuchet MS" panose="020B0603020202020204" pitchFamily="34" charset="0"/>
              </a:rPr>
              <a:t>P(A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sz="2400" b="1" dirty="0">
                <a:latin typeface="Trebuchet MS" panose="020B0603020202020204" pitchFamily="34" charset="0"/>
              </a:rPr>
              <a:t> B)</a:t>
            </a:r>
            <a:r>
              <a:rPr lang="en-US" altLang="en-US" sz="2400" dirty="0">
                <a:latin typeface="Trebuchet MS" panose="020B0603020202020204" pitchFamily="34" charset="0"/>
              </a:rPr>
              <a:t> [sharp increase in earnings].</a:t>
            </a:r>
          </a:p>
          <a:p>
            <a:r>
              <a:rPr lang="en-US" altLang="en-US" sz="2400" dirty="0">
                <a:latin typeface="Trebuchet MS" panose="020B0603020202020204" pitchFamily="34" charset="0"/>
              </a:rPr>
              <a:t>The probability that either A or B will occur, </a:t>
            </a:r>
            <a:r>
              <a:rPr lang="en-US" altLang="en-US" sz="2400" b="1" dirty="0">
                <a:latin typeface="Trebuchet MS" panose="020B0603020202020204" pitchFamily="34" charset="0"/>
              </a:rPr>
              <a:t>P(A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</a:t>
            </a:r>
            <a:r>
              <a:rPr lang="en-US" altLang="en-US" sz="2400" b="1" dirty="0">
                <a:latin typeface="Trebuchet MS" panose="020B0603020202020204" pitchFamily="34" charset="0"/>
              </a:rPr>
              <a:t> B)</a:t>
            </a:r>
            <a:r>
              <a:rPr lang="en-US" altLang="en-US" sz="2400" dirty="0">
                <a:latin typeface="Trebuchet MS" panose="020B0603020202020204" pitchFamily="34" charset="0"/>
              </a:rPr>
              <a:t> </a:t>
            </a:r>
          </a:p>
          <a:p>
            <a:pPr marL="0" indent="0">
              <a:spcAft>
                <a:spcPts val="2400"/>
              </a:spcAft>
              <a:buNone/>
              <a:tabLst>
                <a:tab pos="354013" algn="l"/>
              </a:tabLst>
            </a:pPr>
            <a:r>
              <a:rPr lang="en-US" altLang="en-US" sz="2400" dirty="0">
                <a:latin typeface="Trebuchet MS" panose="020B0603020202020204" pitchFamily="34" charset="0"/>
              </a:rPr>
              <a:t>	[at least moderate increase in earnings].</a:t>
            </a:r>
          </a:p>
          <a:p>
            <a:pPr lvl="1" indent="-742950" eaLnBrk="1" hangingPunct="1"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latin typeface="Trebuchet MS" panose="020B0603020202020204" pitchFamily="34" charset="0"/>
              </a:rPr>
              <a:t>Solution</a:t>
            </a:r>
          </a:p>
          <a:p>
            <a:r>
              <a:rPr lang="en-US" altLang="en-US" sz="2400" dirty="0">
                <a:latin typeface="Trebuchet MS" panose="020B0603020202020204" pitchFamily="34" charset="0"/>
              </a:rPr>
              <a:t>P(A) = 0.5; P(B) = 0.6; P(B|A) = 0.9</a:t>
            </a:r>
          </a:p>
          <a:p>
            <a:r>
              <a:rPr lang="en-US" altLang="en-US" sz="2400" dirty="0">
                <a:latin typeface="Trebuchet MS" panose="020B0603020202020204" pitchFamily="34" charset="0"/>
              </a:rPr>
              <a:t>P(A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</a:t>
            </a:r>
            <a:r>
              <a:rPr lang="en-US" altLang="en-US" sz="2400" dirty="0">
                <a:latin typeface="Trebuchet MS" panose="020B0603020202020204" pitchFamily="34" charset="0"/>
              </a:rPr>
              <a:t> B) = P(B|A) P(A) = (0.9)(0.5) = 0.45</a:t>
            </a:r>
          </a:p>
          <a:p>
            <a:r>
              <a:rPr lang="en-US" altLang="en-US" sz="2400" dirty="0">
                <a:latin typeface="Trebuchet MS" panose="020B0603020202020204" pitchFamily="34" charset="0"/>
              </a:rPr>
              <a:t>P(A </a:t>
            </a:r>
            <a:r>
              <a:rPr lang="en-US" altLang="en-US" sz="2400" b="1" dirty="0">
                <a:latin typeface="Trebuchet MS" panose="020B0603020202020204" pitchFamily="34" charset="0"/>
                <a:sym typeface="Symbol" charset="2"/>
              </a:rPr>
              <a:t></a:t>
            </a:r>
            <a:r>
              <a:rPr lang="en-US" altLang="en-US" sz="2400" dirty="0">
                <a:latin typeface="Trebuchet MS" panose="020B0603020202020204" pitchFamily="34" charset="0"/>
              </a:rPr>
              <a:t> B) = P(A) + P(B) – P(A and B) </a:t>
            </a:r>
          </a:p>
          <a:p>
            <a:pPr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                 = 0.5 + 0.6 – 0.45 =0.65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4…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66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6477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6.4 Probability Trees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idx="1"/>
          </p:nvPr>
        </p:nvSpPr>
        <p:spPr>
          <a:xfrm>
            <a:off x="684213" y="1484313"/>
            <a:ext cx="7772400" cy="3457575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An effective and simpler method of applying the probability rules is the probability tree, wherein the events in an experiment are represented by lines. </a:t>
            </a:r>
          </a:p>
          <a:p>
            <a:pPr marL="0" indent="0" algn="just" eaLnBrk="1" hangingPunct="1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resulting figure resembles a tree, hence the name. </a:t>
            </a:r>
          </a:p>
          <a:p>
            <a:pPr marL="0" indent="0" algn="just" eaLnBrk="1" hangingPunct="1">
              <a:spcAft>
                <a:spcPts val="1200"/>
              </a:spcAft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will illustrate the probability tree with several examples, including two that we addressed using the probability rules alone.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67</a:t>
            </a:fld>
            <a:endParaRPr lang="en-AU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25" name="Rectangle 42"/>
          <p:cNvSpPr>
            <a:spLocks noGrp="1" noChangeArrowheads="1"/>
          </p:cNvSpPr>
          <p:nvPr>
            <p:ph idx="1"/>
          </p:nvPr>
        </p:nvSpPr>
        <p:spPr>
          <a:xfrm>
            <a:off x="712787" y="1387249"/>
            <a:ext cx="7772400" cy="4114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Consider the random experiment of flipping a coin twice.</a:t>
            </a:r>
          </a:p>
          <a:p>
            <a:pPr marL="0" indent="0" algn="just" eaLnBrk="1" hangingPunct="1"/>
            <a:endParaRPr lang="en-AU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222210" name="AutoShape 2"/>
          <p:cNvSpPr>
            <a:spLocks noChangeArrowheads="1"/>
          </p:cNvSpPr>
          <p:nvPr/>
        </p:nvSpPr>
        <p:spPr bwMode="auto">
          <a:xfrm>
            <a:off x="762000" y="2501850"/>
            <a:ext cx="5867400" cy="32766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239000" y="2501850"/>
            <a:ext cx="1371600" cy="1635125"/>
            <a:chOff x="4560" y="2064"/>
            <a:chExt cx="864" cy="1056"/>
          </a:xfrm>
        </p:grpSpPr>
        <p:sp>
          <p:nvSpPr>
            <p:cNvPr id="80933" name="Rectangle 4"/>
            <p:cNvSpPr>
              <a:spLocks noChangeArrowheads="1"/>
            </p:cNvSpPr>
            <p:nvPr/>
          </p:nvSpPr>
          <p:spPr bwMode="auto">
            <a:xfrm>
              <a:off x="4560" y="2064"/>
              <a:ext cx="864" cy="10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0934" name="Group 5"/>
            <p:cNvGrpSpPr>
              <a:grpSpLocks/>
            </p:cNvGrpSpPr>
            <p:nvPr/>
          </p:nvGrpSpPr>
          <p:grpSpPr bwMode="auto">
            <a:xfrm>
              <a:off x="4610" y="2119"/>
              <a:ext cx="814" cy="969"/>
              <a:chOff x="4610" y="2119"/>
              <a:chExt cx="814" cy="969"/>
            </a:xfrm>
          </p:grpSpPr>
          <p:sp>
            <p:nvSpPr>
              <p:cNvPr id="80935" name="Text Box 6"/>
              <p:cNvSpPr txBox="1">
                <a:spLocks noChangeArrowheads="1"/>
              </p:cNvSpPr>
              <p:nvPr/>
            </p:nvSpPr>
            <p:spPr bwMode="auto">
              <a:xfrm>
                <a:off x="4610" y="2119"/>
                <a:ext cx="814" cy="257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P(HH)=0.25</a:t>
                </a:r>
              </a:p>
            </p:txBody>
          </p:sp>
          <p:sp>
            <p:nvSpPr>
              <p:cNvPr id="80936" name="Text Box 7"/>
              <p:cNvSpPr txBox="1">
                <a:spLocks noChangeArrowheads="1"/>
              </p:cNvSpPr>
              <p:nvPr/>
            </p:nvSpPr>
            <p:spPr bwMode="auto">
              <a:xfrm>
                <a:off x="4620" y="2352"/>
                <a:ext cx="799" cy="25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P(HT)=0.25</a:t>
                </a:r>
              </a:p>
            </p:txBody>
          </p:sp>
          <p:sp>
            <p:nvSpPr>
              <p:cNvPr id="80937" name="Text Box 8"/>
              <p:cNvSpPr txBox="1">
                <a:spLocks noChangeArrowheads="1"/>
              </p:cNvSpPr>
              <p:nvPr/>
            </p:nvSpPr>
            <p:spPr bwMode="auto">
              <a:xfrm>
                <a:off x="4620" y="2640"/>
                <a:ext cx="799" cy="25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P(TH)=0.25</a:t>
                </a:r>
              </a:p>
            </p:txBody>
          </p:sp>
          <p:sp>
            <p:nvSpPr>
              <p:cNvPr id="80938" name="Text Box 9"/>
              <p:cNvSpPr txBox="1">
                <a:spLocks noChangeArrowheads="1"/>
              </p:cNvSpPr>
              <p:nvPr/>
            </p:nvSpPr>
            <p:spPr bwMode="auto">
              <a:xfrm>
                <a:off x="4620" y="2832"/>
                <a:ext cx="784" cy="256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P(TT)=0.25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95400" y="3492450"/>
            <a:ext cx="2133600" cy="1524000"/>
            <a:chOff x="816" y="2400"/>
            <a:chExt cx="1344" cy="768"/>
          </a:xfrm>
        </p:grpSpPr>
        <p:sp>
          <p:nvSpPr>
            <p:cNvPr id="80931" name="Line 11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0932" name="Line 12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429000" y="2882850"/>
            <a:ext cx="2133600" cy="1219200"/>
            <a:chOff x="816" y="2400"/>
            <a:chExt cx="1344" cy="768"/>
          </a:xfrm>
        </p:grpSpPr>
        <p:sp>
          <p:nvSpPr>
            <p:cNvPr id="80929" name="Line 14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0930" name="Line 15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429000" y="4406850"/>
            <a:ext cx="2133600" cy="1219200"/>
            <a:chOff x="816" y="2400"/>
            <a:chExt cx="1344" cy="768"/>
          </a:xfrm>
        </p:grpSpPr>
        <p:sp>
          <p:nvSpPr>
            <p:cNvPr id="80927" name="Line 17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0928" name="Line 18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762000" y="4254450"/>
            <a:ext cx="85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latin typeface="Arial Narrow" charset="0"/>
              </a:rPr>
              <a:t>Origin</a:t>
            </a:r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1584325" y="2614563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latin typeface="Arial Narrow" charset="0"/>
              </a:rPr>
              <a:t>Stage 1</a:t>
            </a: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3489325" y="2614563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latin typeface="Arial Narrow" charset="0"/>
              </a:rPr>
              <a:t>Stage 2</a:t>
            </a:r>
          </a:p>
        </p:txBody>
      </p:sp>
      <p:sp>
        <p:nvSpPr>
          <p:cNvPr id="222230" name="Text Box 22"/>
          <p:cNvSpPr txBox="1">
            <a:spLocks noChangeArrowheads="1"/>
          </p:cNvSpPr>
          <p:nvPr/>
        </p:nvSpPr>
        <p:spPr bwMode="auto">
          <a:xfrm>
            <a:off x="2286000" y="402585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First flip</a:t>
            </a:r>
          </a:p>
        </p:txBody>
      </p:sp>
      <p:sp>
        <p:nvSpPr>
          <p:cNvPr id="222231" name="Text Box 23"/>
          <p:cNvSpPr txBox="1">
            <a:spLocks noChangeArrowheads="1"/>
          </p:cNvSpPr>
          <p:nvPr/>
        </p:nvSpPr>
        <p:spPr bwMode="auto">
          <a:xfrm>
            <a:off x="3886200" y="326385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Second flip</a:t>
            </a:r>
          </a:p>
        </p:txBody>
      </p:sp>
      <p:sp>
        <p:nvSpPr>
          <p:cNvPr id="222232" name="Text Box 24"/>
          <p:cNvSpPr txBox="1">
            <a:spLocks noChangeArrowheads="1"/>
          </p:cNvSpPr>
          <p:nvPr/>
        </p:nvSpPr>
        <p:spPr bwMode="auto">
          <a:xfrm>
            <a:off x="3184525" y="2995563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H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3184525" y="5052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T</a:t>
            </a:r>
          </a:p>
        </p:txBody>
      </p:sp>
      <p:sp>
        <p:nvSpPr>
          <p:cNvPr id="222234" name="Text Box 26"/>
          <p:cNvSpPr txBox="1">
            <a:spLocks noChangeArrowheads="1"/>
          </p:cNvSpPr>
          <p:nvPr/>
        </p:nvSpPr>
        <p:spPr bwMode="auto">
          <a:xfrm>
            <a:off x="5867400" y="2538363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H</a:t>
            </a:r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H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22235" name="Text Box 27"/>
          <p:cNvSpPr txBox="1">
            <a:spLocks noChangeArrowheads="1"/>
          </p:cNvSpPr>
          <p:nvPr/>
        </p:nvSpPr>
        <p:spPr bwMode="auto">
          <a:xfrm>
            <a:off x="5867400" y="42496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T</a:t>
            </a:r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H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22236" name="Text Box 28"/>
          <p:cNvSpPr txBox="1">
            <a:spLocks noChangeArrowheads="1"/>
          </p:cNvSpPr>
          <p:nvPr/>
        </p:nvSpPr>
        <p:spPr bwMode="auto">
          <a:xfrm>
            <a:off x="5867400" y="5316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T</a:t>
            </a:r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T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22237" name="Text Box 29"/>
          <p:cNvSpPr txBox="1">
            <a:spLocks noChangeArrowheads="1"/>
          </p:cNvSpPr>
          <p:nvPr/>
        </p:nvSpPr>
        <p:spPr bwMode="auto">
          <a:xfrm>
            <a:off x="5867400" y="38686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H</a:t>
            </a:r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T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22238" name="Text Box 30"/>
          <p:cNvSpPr txBox="1">
            <a:spLocks noChangeArrowheads="1"/>
          </p:cNvSpPr>
          <p:nvPr/>
        </p:nvSpPr>
        <p:spPr bwMode="auto">
          <a:xfrm>
            <a:off x="5181600" y="2420888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H</a:t>
            </a:r>
          </a:p>
        </p:txBody>
      </p:sp>
      <p:sp>
        <p:nvSpPr>
          <p:cNvPr id="222239" name="Text Box 31"/>
          <p:cNvSpPr txBox="1">
            <a:spLocks noChangeArrowheads="1"/>
          </p:cNvSpPr>
          <p:nvPr/>
        </p:nvSpPr>
        <p:spPr bwMode="auto">
          <a:xfrm>
            <a:off x="5157788" y="4021088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H</a:t>
            </a:r>
          </a:p>
        </p:txBody>
      </p:sp>
      <p:sp>
        <p:nvSpPr>
          <p:cNvPr id="222240" name="Text Box 32"/>
          <p:cNvSpPr txBox="1">
            <a:spLocks noChangeArrowheads="1"/>
          </p:cNvSpPr>
          <p:nvPr/>
        </p:nvSpPr>
        <p:spPr bwMode="auto">
          <a:xfrm>
            <a:off x="5165725" y="3605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T</a:t>
            </a:r>
          </a:p>
        </p:txBody>
      </p:sp>
      <p:sp>
        <p:nvSpPr>
          <p:cNvPr id="222241" name="Text Box 33"/>
          <p:cNvSpPr txBox="1">
            <a:spLocks noChangeArrowheads="1"/>
          </p:cNvSpPr>
          <p:nvPr/>
        </p:nvSpPr>
        <p:spPr bwMode="auto">
          <a:xfrm>
            <a:off x="5181600" y="5087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T</a:t>
            </a:r>
          </a:p>
        </p:txBody>
      </p:sp>
      <p:sp>
        <p:nvSpPr>
          <p:cNvPr id="222242" name="Text Box 34"/>
          <p:cNvSpPr txBox="1">
            <a:spLocks noChangeArrowheads="1"/>
          </p:cNvSpPr>
          <p:nvPr/>
        </p:nvSpPr>
        <p:spPr bwMode="auto">
          <a:xfrm>
            <a:off x="3886200" y="4787850"/>
            <a:ext cx="142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Second flip</a:t>
            </a:r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6934200" y="4025850"/>
            <a:ext cx="175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latin typeface="Arial Narrow" charset="0"/>
              </a:rPr>
              <a:t>Simple events</a:t>
            </a:r>
          </a:p>
        </p:txBody>
      </p:sp>
      <p:sp>
        <p:nvSpPr>
          <p:cNvPr id="222244" name="Line 36"/>
          <p:cNvSpPr>
            <a:spLocks noChangeShapeType="1"/>
          </p:cNvSpPr>
          <p:nvPr/>
        </p:nvSpPr>
        <p:spPr bwMode="auto">
          <a:xfrm flipH="1" flipV="1">
            <a:off x="6248400" y="295905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2245" name="Line 37"/>
          <p:cNvSpPr>
            <a:spLocks noChangeShapeType="1"/>
          </p:cNvSpPr>
          <p:nvPr/>
        </p:nvSpPr>
        <p:spPr bwMode="auto">
          <a:xfrm flipH="1" flipV="1">
            <a:off x="6324600" y="410205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2246" name="Line 38"/>
          <p:cNvSpPr>
            <a:spLocks noChangeShapeType="1"/>
          </p:cNvSpPr>
          <p:nvPr/>
        </p:nvSpPr>
        <p:spPr bwMode="auto">
          <a:xfrm flipH="1">
            <a:off x="6324600" y="433065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2247" name="Line 39"/>
          <p:cNvSpPr>
            <a:spLocks noChangeShapeType="1"/>
          </p:cNvSpPr>
          <p:nvPr/>
        </p:nvSpPr>
        <p:spPr bwMode="auto">
          <a:xfrm flipH="1">
            <a:off x="6400800" y="440685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6477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Probability Trees…</a:t>
            </a: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68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nimBg="1"/>
      <p:bldP spid="222227" grpId="0" autoUpdateAnimBg="0"/>
      <p:bldP spid="222228" grpId="0" autoUpdateAnimBg="0"/>
      <p:bldP spid="222229" grpId="0" autoUpdateAnimBg="0"/>
      <p:bldP spid="222230" grpId="0" autoUpdateAnimBg="0"/>
      <p:bldP spid="222231" grpId="0" autoUpdateAnimBg="0"/>
      <p:bldP spid="222232" grpId="0" autoUpdateAnimBg="0"/>
      <p:bldP spid="222233" grpId="0" autoUpdateAnimBg="0"/>
      <p:bldP spid="222234" grpId="0" autoUpdateAnimBg="0"/>
      <p:bldP spid="222235" grpId="0" autoUpdateAnimBg="0"/>
      <p:bldP spid="222236" grpId="0" autoUpdateAnimBg="0"/>
      <p:bldP spid="222237" grpId="0" autoUpdateAnimBg="0"/>
      <p:bldP spid="222238" grpId="0" autoUpdateAnimBg="0"/>
      <p:bldP spid="222239" grpId="0" autoUpdateAnimBg="0"/>
      <p:bldP spid="222240" grpId="0" autoUpdateAnimBg="0"/>
      <p:bldP spid="222241" grpId="0" autoUpdateAnimBg="0"/>
      <p:bldP spid="222242" grpId="0" autoUpdateAnimBg="0"/>
      <p:bldP spid="222243" grpId="0" autoUpdateAnimBg="0"/>
      <p:bldP spid="222244" grpId="0" animBg="1"/>
      <p:bldP spid="222245" grpId="0" animBg="1"/>
      <p:bldP spid="222246" grpId="0" animBg="1"/>
      <p:bldP spid="222247" grpId="0" animBg="1"/>
      <p:bldP spid="4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AutoShape 2"/>
          <p:cNvSpPr>
            <a:spLocks noChangeArrowheads="1"/>
          </p:cNvSpPr>
          <p:nvPr/>
        </p:nvSpPr>
        <p:spPr bwMode="auto">
          <a:xfrm>
            <a:off x="3071813" y="2847975"/>
            <a:ext cx="533400" cy="3124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214813" y="3143250"/>
            <a:ext cx="1371600" cy="1676400"/>
            <a:chOff x="4560" y="2064"/>
            <a:chExt cx="864" cy="1056"/>
          </a:xfrm>
        </p:grpSpPr>
        <p:sp>
          <p:nvSpPr>
            <p:cNvPr id="81934" name="Rectangle 4"/>
            <p:cNvSpPr>
              <a:spLocks noChangeArrowheads="1"/>
            </p:cNvSpPr>
            <p:nvPr/>
          </p:nvSpPr>
          <p:spPr bwMode="auto">
            <a:xfrm>
              <a:off x="4560" y="2064"/>
              <a:ext cx="864" cy="10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81935" name="Group 5"/>
            <p:cNvGrpSpPr>
              <a:grpSpLocks/>
            </p:cNvGrpSpPr>
            <p:nvPr/>
          </p:nvGrpSpPr>
          <p:grpSpPr bwMode="auto">
            <a:xfrm>
              <a:off x="4610" y="2119"/>
              <a:ext cx="814" cy="963"/>
              <a:chOff x="4610" y="2119"/>
              <a:chExt cx="814" cy="963"/>
            </a:xfrm>
          </p:grpSpPr>
          <p:sp>
            <p:nvSpPr>
              <p:cNvPr id="81936" name="Text Box 6"/>
              <p:cNvSpPr txBox="1">
                <a:spLocks noChangeArrowheads="1"/>
              </p:cNvSpPr>
              <p:nvPr/>
            </p:nvSpPr>
            <p:spPr bwMode="auto">
              <a:xfrm>
                <a:off x="4610" y="2119"/>
                <a:ext cx="81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P(HH)=0.25</a:t>
                </a:r>
              </a:p>
            </p:txBody>
          </p:sp>
          <p:sp>
            <p:nvSpPr>
              <p:cNvPr id="81937" name="Text Box 7"/>
              <p:cNvSpPr txBox="1">
                <a:spLocks noChangeArrowheads="1"/>
              </p:cNvSpPr>
              <p:nvPr/>
            </p:nvSpPr>
            <p:spPr bwMode="auto">
              <a:xfrm>
                <a:off x="4620" y="2352"/>
                <a:ext cx="799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P(HT)=0.25</a:t>
                </a:r>
              </a:p>
            </p:txBody>
          </p:sp>
          <p:sp>
            <p:nvSpPr>
              <p:cNvPr id="81938" name="Text Box 8"/>
              <p:cNvSpPr txBox="1">
                <a:spLocks noChangeArrowheads="1"/>
              </p:cNvSpPr>
              <p:nvPr/>
            </p:nvSpPr>
            <p:spPr bwMode="auto">
              <a:xfrm>
                <a:off x="4620" y="2640"/>
                <a:ext cx="799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P(TH)=0.25</a:t>
                </a:r>
              </a:p>
            </p:txBody>
          </p:sp>
          <p:sp>
            <p:nvSpPr>
              <p:cNvPr id="81939" name="Text Box 9"/>
              <p:cNvSpPr txBox="1">
                <a:spLocks noChangeArrowheads="1"/>
              </p:cNvSpPr>
              <p:nvPr/>
            </p:nvSpPr>
            <p:spPr bwMode="auto">
              <a:xfrm>
                <a:off x="4620" y="2832"/>
                <a:ext cx="78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r>
                  <a:rPr lang="en-US" altLang="en-US" sz="2000" baseline="0">
                    <a:latin typeface="Arial Narrow" charset="0"/>
                  </a:rPr>
                  <a:t>P(TT)=0.25</a:t>
                </a:r>
              </a:p>
            </p:txBody>
          </p:sp>
        </p:grpSp>
      </p:grp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3106738" y="3076575"/>
            <a:ext cx="446087" cy="2232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23243" name="Text Box 11"/>
          <p:cNvSpPr txBox="1">
            <a:spLocks noChangeArrowheads="1"/>
          </p:cNvSpPr>
          <p:nvPr/>
        </p:nvSpPr>
        <p:spPr bwMode="auto">
          <a:xfrm>
            <a:off x="3071813" y="3076575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H</a:t>
            </a:r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H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23244" name="Text Box 12"/>
          <p:cNvSpPr txBox="1">
            <a:spLocks noChangeArrowheads="1"/>
          </p:cNvSpPr>
          <p:nvPr/>
        </p:nvSpPr>
        <p:spPr bwMode="auto">
          <a:xfrm>
            <a:off x="3071813" y="478790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T</a:t>
            </a:r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H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23245" name="Text Box 13"/>
          <p:cNvSpPr txBox="1">
            <a:spLocks noChangeArrowheads="1"/>
          </p:cNvSpPr>
          <p:nvPr/>
        </p:nvSpPr>
        <p:spPr bwMode="auto">
          <a:xfrm>
            <a:off x="3071813" y="55149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solidFill>
                  <a:schemeClr val="accent2"/>
                </a:solidFill>
                <a:latin typeface="Arial Narrow" charset="0"/>
              </a:rPr>
              <a:t>T</a:t>
            </a:r>
            <a:r>
              <a:rPr lang="en-US" altLang="en-US" baseline="0" dirty="0">
                <a:solidFill>
                  <a:srgbClr val="FF00FF"/>
                </a:solidFill>
                <a:latin typeface="Arial Narrow" charset="0"/>
              </a:rPr>
              <a:t>T</a:t>
            </a:r>
            <a:endParaRPr lang="en-US" altLang="en-US" baseline="0" dirty="0">
              <a:latin typeface="Arial Narrow" charset="0"/>
            </a:endParaRPr>
          </a:p>
        </p:txBody>
      </p:sp>
      <p:sp>
        <p:nvSpPr>
          <p:cNvPr id="223246" name="Text Box 14"/>
          <p:cNvSpPr txBox="1">
            <a:spLocks noChangeArrowheads="1"/>
          </p:cNvSpPr>
          <p:nvPr/>
        </p:nvSpPr>
        <p:spPr bwMode="auto">
          <a:xfrm>
            <a:off x="3071813" y="38385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>
                <a:solidFill>
                  <a:schemeClr val="accent2"/>
                </a:solidFill>
                <a:latin typeface="Arial Narrow" charset="0"/>
              </a:rPr>
              <a:t>H</a:t>
            </a:r>
            <a:r>
              <a:rPr lang="en-US" altLang="en-US" baseline="0">
                <a:solidFill>
                  <a:srgbClr val="FF00FF"/>
                </a:solidFill>
                <a:latin typeface="Arial Narrow" charset="0"/>
              </a:rPr>
              <a:t>T</a:t>
            </a:r>
            <a:endParaRPr lang="en-US" altLang="en-US" baseline="0">
              <a:latin typeface="Arial Narrow" charset="0"/>
            </a:endParaRPr>
          </a:p>
        </p:txBody>
      </p:sp>
      <p:sp>
        <p:nvSpPr>
          <p:cNvPr id="223247" name="Text Box 15"/>
          <p:cNvSpPr txBox="1">
            <a:spLocks noChangeArrowheads="1"/>
          </p:cNvSpPr>
          <p:nvPr/>
        </p:nvSpPr>
        <p:spPr bwMode="auto">
          <a:xfrm>
            <a:off x="684213" y="1268413"/>
            <a:ext cx="74882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aseline="0" dirty="0">
                <a:latin typeface="Trebuchet MS" panose="020B0603020202020204" pitchFamily="34" charset="0"/>
                <a:ea typeface="+mn-ea"/>
              </a:rPr>
              <a:t>Calculate the probability of event </a:t>
            </a:r>
            <a:r>
              <a:rPr lang="en-US" i="1" baseline="0" dirty="0">
                <a:latin typeface="Trebuchet MS" panose="020B0603020202020204" pitchFamily="34" charset="0"/>
                <a:ea typeface="+mn-ea"/>
              </a:rPr>
              <a:t>A, </a:t>
            </a:r>
            <a:r>
              <a:rPr lang="en-US" baseline="0" dirty="0">
                <a:latin typeface="Trebuchet MS" panose="020B0603020202020204" pitchFamily="34" charset="0"/>
                <a:ea typeface="+mn-ea"/>
              </a:rPr>
              <a:t>where </a:t>
            </a:r>
          </a:p>
          <a:p>
            <a:pPr>
              <a:defRPr/>
            </a:pPr>
            <a:r>
              <a:rPr lang="en-US" i="1" baseline="0" dirty="0">
                <a:latin typeface="Trebuchet MS" panose="020B0603020202020204" pitchFamily="34" charset="0"/>
                <a:ea typeface="+mn-ea"/>
              </a:rPr>
              <a:t>   </a:t>
            </a:r>
          </a:p>
          <a:p>
            <a:pPr>
              <a:defRPr/>
            </a:pPr>
            <a:r>
              <a:rPr lang="en-US" i="1" baseline="0" dirty="0">
                <a:latin typeface="Trebuchet MS" panose="020B0603020202020204" pitchFamily="34" charset="0"/>
                <a:ea typeface="+mn-ea"/>
              </a:rPr>
              <a:t>    A 	</a:t>
            </a:r>
            <a:r>
              <a:rPr lang="en-US" baseline="0" dirty="0">
                <a:latin typeface="Trebuchet MS" panose="020B0603020202020204" pitchFamily="34" charset="0"/>
                <a:ea typeface="+mn-ea"/>
              </a:rPr>
              <a:t>= {at least one outcome of heads} </a:t>
            </a:r>
          </a:p>
          <a:p>
            <a:pPr>
              <a:defRPr/>
            </a:pPr>
            <a:r>
              <a:rPr lang="en-US" baseline="0" dirty="0">
                <a:latin typeface="Trebuchet MS" panose="020B0603020202020204" pitchFamily="34" charset="0"/>
                <a:ea typeface="+mn-ea"/>
              </a:rPr>
              <a:t>	= {HH, HT, TH}</a:t>
            </a:r>
          </a:p>
        </p:txBody>
      </p:sp>
      <p:sp>
        <p:nvSpPr>
          <p:cNvPr id="223248" name="Text Box 16"/>
          <p:cNvSpPr txBox="1">
            <a:spLocks noChangeArrowheads="1"/>
          </p:cNvSpPr>
          <p:nvPr/>
        </p:nvSpPr>
        <p:spPr bwMode="auto">
          <a:xfrm>
            <a:off x="4214813" y="5072063"/>
            <a:ext cx="39501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aseline="0" dirty="0">
                <a:latin typeface="Trebuchet MS" panose="020B0603020202020204" pitchFamily="34" charset="0"/>
                <a:ea typeface="+mn-ea"/>
              </a:rPr>
              <a:t>P(A) 	= 0.25 + 0.25 + 0.25 </a:t>
            </a:r>
          </a:p>
          <a:p>
            <a:pPr>
              <a:defRPr/>
            </a:pPr>
            <a:r>
              <a:rPr lang="en-US" baseline="0" dirty="0">
                <a:latin typeface="Trebuchet MS" panose="020B0603020202020204" pitchFamily="34" charset="0"/>
                <a:ea typeface="+mn-ea"/>
              </a:rPr>
              <a:t>	= 0.75</a:t>
            </a:r>
          </a:p>
        </p:txBody>
      </p:sp>
      <p:sp>
        <p:nvSpPr>
          <p:cNvPr id="223249" name="Text Box 17"/>
          <p:cNvSpPr txBox="1">
            <a:spLocks noChangeArrowheads="1"/>
          </p:cNvSpPr>
          <p:nvPr/>
        </p:nvSpPr>
        <p:spPr bwMode="auto">
          <a:xfrm>
            <a:off x="142875" y="4186238"/>
            <a:ext cx="2928938" cy="46166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Trebuchet MS" panose="020B0603020202020204" pitchFamily="34" charset="0"/>
              </a:rPr>
              <a:t>The sample space =</a:t>
            </a:r>
          </a:p>
        </p:txBody>
      </p:sp>
      <p:sp>
        <p:nvSpPr>
          <p:cNvPr id="22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404664"/>
            <a:ext cx="7772400" cy="64770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Probability Trees…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69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nimBg="1"/>
      <p:bldP spid="223242" grpId="0" animBg="1"/>
      <p:bldP spid="223243" grpId="0" autoUpdateAnimBg="0"/>
      <p:bldP spid="223244" grpId="0" autoUpdateAnimBg="0"/>
      <p:bldP spid="223245" grpId="0" autoUpdateAnimBg="0"/>
      <p:bldP spid="223246" grpId="0" autoUpdateAnimBg="0"/>
      <p:bldP spid="223247" grpId="0" autoUpdateAnimBg="0"/>
      <p:bldP spid="223248" grpId="0" autoUpdateAnimBg="0"/>
      <p:bldP spid="223249" grpId="0" animBg="1" autoUpdateAnimBg="0"/>
      <p:bldP spid="2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750888"/>
            <a:ext cx="7772400" cy="590550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Sample Space</a:t>
            </a:r>
          </a:p>
        </p:txBody>
      </p:sp>
      <p:sp>
        <p:nvSpPr>
          <p:cNvPr id="179207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700213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list of all possible outcomes of a random experiment is called a sample space.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AU" altLang="en-US" sz="2000" dirty="0">
                <a:latin typeface="Trebuchet MS" panose="020B0603020202020204" pitchFamily="34" charset="0"/>
              </a:rPr>
              <a:t>	</a:t>
            </a:r>
            <a:r>
              <a:rPr lang="en-AU" altLang="en-US" sz="2400" dirty="0">
                <a:latin typeface="Trebuchet MS" panose="020B0603020202020204" pitchFamily="34" charset="0"/>
              </a:rPr>
              <a:t>Sample Space: S = {O</a:t>
            </a:r>
            <a:r>
              <a:rPr lang="en-AU" altLang="en-US" sz="2400" baseline="-25000" dirty="0">
                <a:latin typeface="Trebuchet MS" panose="020B0603020202020204" pitchFamily="34" charset="0"/>
              </a:rPr>
              <a:t>1</a:t>
            </a:r>
            <a:r>
              <a:rPr lang="en-AU" altLang="en-US" sz="2400" dirty="0">
                <a:latin typeface="Trebuchet MS" panose="020B0603020202020204" pitchFamily="34" charset="0"/>
              </a:rPr>
              <a:t>, O</a:t>
            </a:r>
            <a:r>
              <a:rPr lang="en-AU" altLang="en-US" sz="2400" baseline="-25000" dirty="0">
                <a:latin typeface="Trebuchet MS" panose="020B0603020202020204" pitchFamily="34" charset="0"/>
              </a:rPr>
              <a:t>2</a:t>
            </a:r>
            <a:r>
              <a:rPr lang="en-AU" altLang="en-US" sz="2400" dirty="0">
                <a:latin typeface="Trebuchet MS" panose="020B0603020202020204" pitchFamily="34" charset="0"/>
              </a:rPr>
              <a:t>, …, O</a:t>
            </a:r>
            <a:r>
              <a:rPr lang="en-AU" altLang="en-US" sz="2400" baseline="-25000" dirty="0">
                <a:latin typeface="Trebuchet MS" panose="020B0603020202020204" pitchFamily="34" charset="0"/>
              </a:rPr>
              <a:t>k</a:t>
            </a:r>
            <a:r>
              <a:rPr lang="en-AU" altLang="en-US" sz="2400" dirty="0">
                <a:latin typeface="Trebuchet MS" panose="020B0603020202020204" pitchFamily="34" charset="0"/>
              </a:rPr>
              <a:t>}</a:t>
            </a:r>
          </a:p>
          <a:p>
            <a:pPr eaLnBrk="1" hangingPunct="1"/>
            <a:endParaRPr lang="en-US" altLang="en-US" sz="2200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autoUpdateAnimBg="0"/>
      <p:bldP spid="179207" grpId="0" build="p" bldLvl="2" autoUpdateAnimBg="0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idx="1"/>
          </p:nvPr>
        </p:nvSpPr>
        <p:spPr>
          <a:xfrm>
            <a:off x="402907" y="1340768"/>
            <a:ext cx="8077200" cy="4248472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Suppose we are interested in the condition of a machine that produces a particular item.</a:t>
            </a:r>
          </a:p>
          <a:p>
            <a:pPr algn="just"/>
            <a:r>
              <a:rPr lang="en-US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From experience it is known that the machine is in good condition 90% of the time.</a:t>
            </a:r>
          </a:p>
          <a:p>
            <a:pPr algn="just"/>
            <a:r>
              <a:rPr lang="en-US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When in good condition, the machine produces a defective item 1% of the time.</a:t>
            </a:r>
          </a:p>
          <a:p>
            <a:pPr algn="just"/>
            <a:r>
              <a:rPr lang="en-US" altLang="en-US" sz="2200" dirty="0">
                <a:solidFill>
                  <a:schemeClr val="tx2"/>
                </a:solidFill>
                <a:latin typeface="Trebuchet MS" panose="020B0603020202020204" pitchFamily="34" charset="0"/>
              </a:rPr>
              <a:t>When in bad condition, the machine produces a defective 10% of the time.</a:t>
            </a:r>
          </a:p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An item is selected at random from the current production run. What is the probability that the item was found to be defective?</a:t>
            </a:r>
          </a:p>
          <a:p>
            <a:pPr marL="0" indent="0" algn="just">
              <a:buNone/>
            </a:pPr>
            <a:endParaRPr lang="en-US" altLang="en-US" sz="24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5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70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5…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>
          <a:xfrm>
            <a:off x="405747" y="1340768"/>
            <a:ext cx="8077200" cy="424847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With this additional information, what is the probability that the machine is in good condition?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71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29533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114400"/>
            <a:ext cx="8208912" cy="4114800"/>
          </a:xfrm>
        </p:spPr>
        <p:txBody>
          <a:bodyPr/>
          <a:lstStyle/>
          <a:p>
            <a:pPr marL="0" lvl="1" indent="0" algn="just" eaLnBrk="1" hangingPunct="1">
              <a:spcAft>
                <a:spcPts val="6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Let us define the two events of interest:</a:t>
            </a:r>
          </a:p>
          <a:p>
            <a:pPr marL="0" lvl="1" indent="0" algn="just" eaLnBrk="1" hangingPunct="1">
              <a:spcAft>
                <a:spcPts val="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A: The machine is in good condition.</a:t>
            </a:r>
          </a:p>
          <a:p>
            <a:pPr marL="0" lvl="1" indent="0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	B: The item is defective.</a:t>
            </a:r>
          </a:p>
          <a:p>
            <a:pPr marL="0" lvl="1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We need to calculate P(A</a:t>
            </a: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  <a:sym typeface="Symbol"/>
              </a:rPr>
              <a:t>B). </a:t>
            </a:r>
          </a:p>
          <a:p>
            <a:pPr marL="0" lvl="1" indent="0" algn="just" eaLnBrk="1" hangingPunct="1">
              <a:spcAft>
                <a:spcPts val="6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prior probability that the machine is in good condition is P(A) = 0.9. With the new information (the selected item is defective, i.e., event B has occurred) we can re-evaluate this probability by calculating P(A|B).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94920"/>
              </p:ext>
            </p:extLst>
          </p:nvPr>
        </p:nvGraphicFramePr>
        <p:xfrm>
          <a:off x="1835696" y="4941168"/>
          <a:ext cx="2709862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3" imgW="1168200" imgH="406080" progId="Equation.DSMT4">
                  <p:embed/>
                </p:oleObj>
              </mc:Choice>
              <mc:Fallback>
                <p:oleObj name="Equation" r:id="rId3" imgW="1168200" imgH="40608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941168"/>
                        <a:ext cx="2709862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5: Solution…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72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6119813" y="457200"/>
            <a:ext cx="1066800" cy="5638800"/>
          </a:xfrm>
          <a:prstGeom prst="rect">
            <a:avLst/>
          </a:prstGeom>
          <a:solidFill>
            <a:srgbClr val="CCFFCC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2362200"/>
            <a:ext cx="2133600" cy="2514600"/>
            <a:chOff x="816" y="2400"/>
            <a:chExt cx="1344" cy="768"/>
          </a:xfrm>
        </p:grpSpPr>
        <p:sp>
          <p:nvSpPr>
            <p:cNvPr id="84053" name="Line 4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4054" name="Line 5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00400" y="1447800"/>
            <a:ext cx="2819400" cy="1828800"/>
            <a:chOff x="816" y="2400"/>
            <a:chExt cx="1344" cy="768"/>
          </a:xfrm>
        </p:grpSpPr>
        <p:sp>
          <p:nvSpPr>
            <p:cNvPr id="84051" name="Line 7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4052" name="Line 8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200400" y="3890963"/>
            <a:ext cx="2819400" cy="1981200"/>
            <a:chOff x="816" y="2400"/>
            <a:chExt cx="1344" cy="768"/>
          </a:xfrm>
        </p:grpSpPr>
        <p:sp>
          <p:nvSpPr>
            <p:cNvPr id="84049" name="Line 10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4050" name="Line 11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990600" y="2667000"/>
            <a:ext cx="1470025" cy="1905000"/>
            <a:chOff x="624" y="1680"/>
            <a:chExt cx="926" cy="1200"/>
          </a:xfrm>
        </p:grpSpPr>
        <p:sp>
          <p:nvSpPr>
            <p:cNvPr id="84045" name="Text Box 13"/>
            <p:cNvSpPr txBox="1">
              <a:spLocks noChangeArrowheads="1"/>
            </p:cNvSpPr>
            <p:nvPr/>
          </p:nvSpPr>
          <p:spPr bwMode="auto">
            <a:xfrm rot="-1753576">
              <a:off x="720" y="1680"/>
              <a:ext cx="8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solidFill>
                    <a:schemeClr val="accent2"/>
                  </a:solidFill>
                  <a:latin typeface="Arial Narrow" charset="0"/>
                </a:rPr>
                <a:t>P(A) = 0.9</a:t>
              </a:r>
            </a:p>
          </p:txBody>
        </p:sp>
        <p:grpSp>
          <p:nvGrpSpPr>
            <p:cNvPr id="84046" name="Group 14"/>
            <p:cNvGrpSpPr>
              <a:grpSpLocks/>
            </p:cNvGrpSpPr>
            <p:nvPr/>
          </p:nvGrpSpPr>
          <p:grpSpPr bwMode="auto">
            <a:xfrm>
              <a:off x="624" y="2580"/>
              <a:ext cx="830" cy="300"/>
              <a:chOff x="1248" y="2724"/>
              <a:chExt cx="830" cy="300"/>
            </a:xfrm>
          </p:grpSpPr>
          <p:sp>
            <p:nvSpPr>
              <p:cNvPr id="84047" name="Text Box 15"/>
              <p:cNvSpPr txBox="1">
                <a:spLocks noChangeArrowheads="1"/>
              </p:cNvSpPr>
              <p:nvPr/>
            </p:nvSpPr>
            <p:spPr bwMode="auto">
              <a:xfrm rot="1813680">
                <a:off x="1248" y="2736"/>
                <a:ext cx="8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aseline="0">
                    <a:solidFill>
                      <a:schemeClr val="accent2"/>
                    </a:solidFill>
                    <a:latin typeface="Arial Narrow" charset="0"/>
                  </a:rPr>
                  <a:t>P(A) = 0.1</a:t>
                </a:r>
              </a:p>
            </p:txBody>
          </p:sp>
          <p:sp>
            <p:nvSpPr>
              <p:cNvPr id="84048" name="Line 16"/>
              <p:cNvSpPr>
                <a:spLocks noChangeShapeType="1"/>
              </p:cNvSpPr>
              <p:nvPr/>
            </p:nvSpPr>
            <p:spPr bwMode="auto">
              <a:xfrm rot="1813680">
                <a:off x="1538" y="27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3048000" y="2209800"/>
            <a:ext cx="304800" cy="304800"/>
          </a:xfrm>
          <a:prstGeom prst="ellipse">
            <a:avLst/>
          </a:prstGeom>
          <a:solidFill>
            <a:srgbClr val="FF00FF">
              <a:alpha val="50195"/>
            </a:srgbClr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3048000" y="4724400"/>
            <a:ext cx="304800" cy="304800"/>
          </a:xfrm>
          <a:prstGeom prst="ellipse">
            <a:avLst/>
          </a:prstGeom>
          <a:solidFill>
            <a:srgbClr val="FF00FF">
              <a:alpha val="50195"/>
            </a:srgbClr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26323" name="Text Box 19"/>
          <p:cNvSpPr txBox="1">
            <a:spLocks noChangeArrowheads="1"/>
          </p:cNvSpPr>
          <p:nvPr/>
        </p:nvSpPr>
        <p:spPr bwMode="auto">
          <a:xfrm>
            <a:off x="3078163" y="18288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i="1" baseline="0">
                <a:latin typeface="Arial Narrow" charset="0"/>
              </a:rPr>
              <a:t>A</a:t>
            </a:r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008313" y="4343400"/>
            <a:ext cx="350837" cy="457200"/>
            <a:chOff x="2519" y="2880"/>
            <a:chExt cx="221" cy="288"/>
          </a:xfrm>
        </p:grpSpPr>
        <p:sp>
          <p:nvSpPr>
            <p:cNvPr id="84043" name="Text Box 21"/>
            <p:cNvSpPr txBox="1">
              <a:spLocks noChangeArrowheads="1"/>
            </p:cNvSpPr>
            <p:nvPr/>
          </p:nvSpPr>
          <p:spPr bwMode="auto">
            <a:xfrm>
              <a:off x="2519" y="28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i="1" baseline="0">
                  <a:latin typeface="Arial Narrow" charset="0"/>
                </a:rPr>
                <a:t>A</a:t>
              </a:r>
            </a:p>
          </p:txBody>
        </p:sp>
        <p:sp>
          <p:nvSpPr>
            <p:cNvPr id="84044" name="Line 22"/>
            <p:cNvSpPr>
              <a:spLocks noChangeShapeType="1"/>
            </p:cNvSpPr>
            <p:nvPr/>
          </p:nvSpPr>
          <p:spPr bwMode="auto">
            <a:xfrm>
              <a:off x="2544" y="2928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676400" y="2971800"/>
            <a:ext cx="798513" cy="1295400"/>
            <a:chOff x="1056" y="1872"/>
            <a:chExt cx="503" cy="816"/>
          </a:xfrm>
        </p:grpSpPr>
        <p:sp>
          <p:nvSpPr>
            <p:cNvPr id="84041" name="Text Box 24"/>
            <p:cNvSpPr txBox="1">
              <a:spLocks noChangeArrowheads="1"/>
            </p:cNvSpPr>
            <p:nvPr/>
          </p:nvSpPr>
          <p:spPr bwMode="auto">
            <a:xfrm rot="-1976947">
              <a:off x="1056" y="1872"/>
              <a:ext cx="5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latin typeface="Arial Narrow" charset="0"/>
                </a:rPr>
                <a:t>Good</a:t>
              </a:r>
            </a:p>
          </p:txBody>
        </p:sp>
        <p:sp>
          <p:nvSpPr>
            <p:cNvPr id="84042" name="Text Box 25"/>
            <p:cNvSpPr txBox="1">
              <a:spLocks noChangeArrowheads="1"/>
            </p:cNvSpPr>
            <p:nvPr/>
          </p:nvSpPr>
          <p:spPr bwMode="auto">
            <a:xfrm rot="1841983">
              <a:off x="1104" y="2400"/>
              <a:ext cx="4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latin typeface="Arial Narrow" charset="0"/>
                </a:rPr>
                <a:t>Poor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816350" y="1447800"/>
            <a:ext cx="1695450" cy="1905000"/>
            <a:chOff x="2404" y="912"/>
            <a:chExt cx="1068" cy="1200"/>
          </a:xfrm>
        </p:grpSpPr>
        <p:sp>
          <p:nvSpPr>
            <p:cNvPr id="84037" name="Text Box 27"/>
            <p:cNvSpPr txBox="1">
              <a:spLocks noChangeArrowheads="1"/>
            </p:cNvSpPr>
            <p:nvPr/>
          </p:nvSpPr>
          <p:spPr bwMode="auto">
            <a:xfrm rot="-1002281">
              <a:off x="2404" y="912"/>
              <a:ext cx="1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solidFill>
                    <a:srgbClr val="FF00FF"/>
                  </a:solidFill>
                  <a:latin typeface="Arial Narrow" charset="0"/>
                </a:rPr>
                <a:t>P(B|A) = 0.01</a:t>
              </a:r>
            </a:p>
          </p:txBody>
        </p:sp>
        <p:grpSp>
          <p:nvGrpSpPr>
            <p:cNvPr id="84038" name="Group 28"/>
            <p:cNvGrpSpPr>
              <a:grpSpLocks/>
            </p:cNvGrpSpPr>
            <p:nvPr/>
          </p:nvGrpSpPr>
          <p:grpSpPr bwMode="auto">
            <a:xfrm rot="1106410">
              <a:off x="2496" y="1824"/>
              <a:ext cx="976" cy="288"/>
              <a:chOff x="186" y="3552"/>
              <a:chExt cx="976" cy="288"/>
            </a:xfrm>
          </p:grpSpPr>
          <p:sp>
            <p:nvSpPr>
              <p:cNvPr id="84039" name="Text Box 29"/>
              <p:cNvSpPr txBox="1">
                <a:spLocks noChangeArrowheads="1"/>
              </p:cNvSpPr>
              <p:nvPr/>
            </p:nvSpPr>
            <p:spPr bwMode="auto">
              <a:xfrm>
                <a:off x="186" y="3552"/>
                <a:ext cx="9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aseline="0">
                    <a:solidFill>
                      <a:srgbClr val="FF00FF"/>
                    </a:solidFill>
                    <a:latin typeface="Arial Narrow" charset="0"/>
                  </a:rPr>
                  <a:t>P(B|A) = .99</a:t>
                </a:r>
              </a:p>
            </p:txBody>
          </p:sp>
          <p:sp>
            <p:nvSpPr>
              <p:cNvPr id="84040" name="Line 30"/>
              <p:cNvSpPr>
                <a:spLocks noChangeShapeType="1"/>
              </p:cNvSpPr>
              <p:nvPr/>
            </p:nvSpPr>
            <p:spPr bwMode="auto">
              <a:xfrm>
                <a:off x="410" y="360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sp>
        <p:nvSpPr>
          <p:cNvPr id="226335" name="Text Box 31"/>
          <p:cNvSpPr txBox="1">
            <a:spLocks noChangeArrowheads="1"/>
          </p:cNvSpPr>
          <p:nvPr/>
        </p:nvSpPr>
        <p:spPr bwMode="auto">
          <a:xfrm>
            <a:off x="5821363" y="9906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i="1" baseline="0">
                <a:latin typeface="Arial Narrow" charset="0"/>
              </a:rPr>
              <a:t>B</a:t>
            </a:r>
          </a:p>
        </p:txBody>
      </p:sp>
      <p:sp>
        <p:nvSpPr>
          <p:cNvPr id="226336" name="Text Box 32"/>
          <p:cNvSpPr txBox="1">
            <a:spLocks noChangeArrowheads="1"/>
          </p:cNvSpPr>
          <p:nvPr/>
        </p:nvSpPr>
        <p:spPr bwMode="auto">
          <a:xfrm>
            <a:off x="5897563" y="3429000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i="1" baseline="0">
                <a:latin typeface="Arial Narrow" charset="0"/>
              </a:rPr>
              <a:t>B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867400" y="2819400"/>
            <a:ext cx="350838" cy="457200"/>
            <a:chOff x="4320" y="1872"/>
            <a:chExt cx="221" cy="288"/>
          </a:xfrm>
        </p:grpSpPr>
        <p:sp>
          <p:nvSpPr>
            <p:cNvPr id="84035" name="Text Box 34"/>
            <p:cNvSpPr txBox="1">
              <a:spLocks noChangeArrowheads="1"/>
            </p:cNvSpPr>
            <p:nvPr/>
          </p:nvSpPr>
          <p:spPr bwMode="auto">
            <a:xfrm>
              <a:off x="4320" y="187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i="1" baseline="0">
                  <a:latin typeface="Arial Narrow" charset="0"/>
                </a:rPr>
                <a:t>B</a:t>
              </a:r>
            </a:p>
          </p:txBody>
        </p:sp>
        <p:sp>
          <p:nvSpPr>
            <p:cNvPr id="84036" name="Line 35"/>
            <p:cNvSpPr>
              <a:spLocks noChangeShapeType="1"/>
            </p:cNvSpPr>
            <p:nvPr/>
          </p:nvSpPr>
          <p:spPr bwMode="auto">
            <a:xfrm>
              <a:off x="4368" y="192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5867400" y="5410200"/>
            <a:ext cx="350838" cy="457200"/>
            <a:chOff x="4320" y="3456"/>
            <a:chExt cx="221" cy="288"/>
          </a:xfrm>
        </p:grpSpPr>
        <p:sp>
          <p:nvSpPr>
            <p:cNvPr id="84033" name="Text Box 37"/>
            <p:cNvSpPr txBox="1">
              <a:spLocks noChangeArrowheads="1"/>
            </p:cNvSpPr>
            <p:nvPr/>
          </p:nvSpPr>
          <p:spPr bwMode="auto">
            <a:xfrm>
              <a:off x="4320" y="34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i="1" baseline="0">
                  <a:latin typeface="Arial Narrow" charset="0"/>
                </a:rPr>
                <a:t>B</a:t>
              </a:r>
            </a:p>
          </p:txBody>
        </p:sp>
        <p:sp>
          <p:nvSpPr>
            <p:cNvPr id="84034" name="Line 38"/>
            <p:cNvSpPr>
              <a:spLocks noChangeShapeType="1"/>
            </p:cNvSpPr>
            <p:nvPr/>
          </p:nvSpPr>
          <p:spPr bwMode="auto">
            <a:xfrm>
              <a:off x="4368" y="3504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26343" name="Text Box 39"/>
          <p:cNvSpPr txBox="1">
            <a:spLocks noChangeArrowheads="1"/>
          </p:cNvSpPr>
          <p:nvPr/>
        </p:nvSpPr>
        <p:spPr bwMode="auto">
          <a:xfrm>
            <a:off x="852488" y="762000"/>
            <a:ext cx="21193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en-AU"/>
            </a:defPPr>
            <a:lvl1pPr algn="ctr">
              <a:defRPr baseline="0">
                <a:solidFill>
                  <a:srgbClr val="FF00FF"/>
                </a:solidFill>
                <a:latin typeface="Arial Narrow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Prior probabilities</a:t>
            </a:r>
          </a:p>
        </p:txBody>
      </p:sp>
      <p:sp>
        <p:nvSpPr>
          <p:cNvPr id="226344" name="Text Box 40"/>
          <p:cNvSpPr txBox="1">
            <a:spLocks noChangeArrowheads="1"/>
          </p:cNvSpPr>
          <p:nvPr/>
        </p:nvSpPr>
        <p:spPr bwMode="auto">
          <a:xfrm>
            <a:off x="3019425" y="762000"/>
            <a:ext cx="28479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solidFill>
                  <a:srgbClr val="FF00FF"/>
                </a:solidFill>
                <a:latin typeface="Arial Narrow" charset="0"/>
              </a:rPr>
              <a:t>Conditional probabilities</a:t>
            </a:r>
          </a:p>
        </p:txBody>
      </p: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4038600" y="1868488"/>
            <a:ext cx="1649413" cy="1103312"/>
            <a:chOff x="2544" y="1177"/>
            <a:chExt cx="1039" cy="695"/>
          </a:xfrm>
        </p:grpSpPr>
        <p:sp>
          <p:nvSpPr>
            <p:cNvPr id="84031" name="Text Box 42"/>
            <p:cNvSpPr txBox="1">
              <a:spLocks noChangeArrowheads="1"/>
            </p:cNvSpPr>
            <p:nvPr/>
          </p:nvSpPr>
          <p:spPr bwMode="auto">
            <a:xfrm rot="-1016247">
              <a:off x="2554" y="1177"/>
              <a:ext cx="7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latin typeface="Arial Narrow" charset="0"/>
                </a:rPr>
                <a:t>Defective</a:t>
              </a:r>
            </a:p>
          </p:txBody>
        </p:sp>
        <p:sp>
          <p:nvSpPr>
            <p:cNvPr id="84032" name="Text Box 43"/>
            <p:cNvSpPr txBox="1">
              <a:spLocks noChangeArrowheads="1"/>
            </p:cNvSpPr>
            <p:nvPr/>
          </p:nvSpPr>
          <p:spPr bwMode="auto">
            <a:xfrm rot="995505">
              <a:off x="2544" y="1584"/>
              <a:ext cx="10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latin typeface="Arial Narrow" charset="0"/>
                </a:rPr>
                <a:t>Nondefective</a:t>
              </a:r>
            </a:p>
          </p:txBody>
        </p:sp>
      </p:grpSp>
      <p:grpSp>
        <p:nvGrpSpPr>
          <p:cNvPr id="14" name="Group 44"/>
          <p:cNvGrpSpPr>
            <a:grpSpLocks/>
          </p:cNvGrpSpPr>
          <p:nvPr/>
        </p:nvGrpSpPr>
        <p:grpSpPr bwMode="auto">
          <a:xfrm>
            <a:off x="4114800" y="4267200"/>
            <a:ext cx="1649413" cy="1295400"/>
            <a:chOff x="2592" y="2688"/>
            <a:chExt cx="1039" cy="816"/>
          </a:xfrm>
        </p:grpSpPr>
        <p:sp>
          <p:nvSpPr>
            <p:cNvPr id="84029" name="Text Box 45"/>
            <p:cNvSpPr txBox="1">
              <a:spLocks noChangeArrowheads="1"/>
            </p:cNvSpPr>
            <p:nvPr/>
          </p:nvSpPr>
          <p:spPr bwMode="auto">
            <a:xfrm rot="-1016247">
              <a:off x="2688" y="2688"/>
              <a:ext cx="7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latin typeface="Arial Narrow" charset="0"/>
                </a:rPr>
                <a:t>Defective</a:t>
              </a:r>
            </a:p>
          </p:txBody>
        </p:sp>
        <p:sp>
          <p:nvSpPr>
            <p:cNvPr id="84030" name="Text Box 46"/>
            <p:cNvSpPr txBox="1">
              <a:spLocks noChangeArrowheads="1"/>
            </p:cNvSpPr>
            <p:nvPr/>
          </p:nvSpPr>
          <p:spPr bwMode="auto">
            <a:xfrm rot="1133325">
              <a:off x="2592" y="3216"/>
              <a:ext cx="10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baseline="0">
                  <a:latin typeface="Arial Narrow" charset="0"/>
                </a:rPr>
                <a:t>Nondefective</a:t>
              </a:r>
            </a:p>
          </p:txBody>
        </p:sp>
      </p:grpSp>
      <p:sp>
        <p:nvSpPr>
          <p:cNvPr id="226351" name="Text Box 47"/>
          <p:cNvSpPr txBox="1">
            <a:spLocks noChangeArrowheads="1"/>
          </p:cNvSpPr>
          <p:nvPr/>
        </p:nvSpPr>
        <p:spPr bwMode="auto">
          <a:xfrm>
            <a:off x="5984875" y="427038"/>
            <a:ext cx="1338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baseline="0">
                <a:latin typeface="Arial Narrow" charset="0"/>
              </a:rPr>
              <a:t>Outcome </a:t>
            </a:r>
          </a:p>
          <a:p>
            <a:pPr algn="ctr"/>
            <a:endParaRPr lang="en-US" altLang="en-US" u="sng" baseline="0">
              <a:latin typeface="Arial Narrow" charset="0"/>
            </a:endParaRPr>
          </a:p>
        </p:txBody>
      </p:sp>
      <p:sp>
        <p:nvSpPr>
          <p:cNvPr id="226352" name="Text Box 48"/>
          <p:cNvSpPr txBox="1">
            <a:spLocks noChangeArrowheads="1"/>
          </p:cNvSpPr>
          <p:nvPr/>
        </p:nvSpPr>
        <p:spPr bwMode="auto">
          <a:xfrm>
            <a:off x="7540183" y="404664"/>
            <a:ext cx="1535998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aseline="0" dirty="0">
                <a:solidFill>
                  <a:srgbClr val="FF00FF"/>
                </a:solidFill>
                <a:latin typeface="Arial Narrow" charset="0"/>
              </a:rPr>
              <a:t>Joint</a:t>
            </a:r>
          </a:p>
          <a:p>
            <a:pPr algn="ctr"/>
            <a:r>
              <a:rPr lang="en-US" altLang="en-US" baseline="0" dirty="0">
                <a:solidFill>
                  <a:srgbClr val="FF00FF"/>
                </a:solidFill>
                <a:latin typeface="Arial Narrow" charset="0"/>
              </a:rPr>
              <a:t>probabilities</a:t>
            </a:r>
          </a:p>
        </p:txBody>
      </p:sp>
      <p:sp>
        <p:nvSpPr>
          <p:cNvPr id="226353" name="Text Box 49"/>
          <p:cNvSpPr txBox="1">
            <a:spLocks noChangeArrowheads="1"/>
          </p:cNvSpPr>
          <p:nvPr/>
        </p:nvSpPr>
        <p:spPr bwMode="auto">
          <a:xfrm>
            <a:off x="7258050" y="1317625"/>
            <a:ext cx="180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aseline="0">
                <a:latin typeface="Arial Narrow" charset="0"/>
              </a:rPr>
              <a:t>P(A </a:t>
            </a:r>
            <a:r>
              <a:rPr lang="en-US" altLang="en-US" sz="2000" baseline="0">
                <a:latin typeface="Arial Narrow" charset="0"/>
                <a:sym typeface="Symbol" charset="2"/>
              </a:rPr>
              <a:t></a:t>
            </a:r>
            <a:r>
              <a:rPr lang="en-US" altLang="en-US" sz="2000" baseline="0">
                <a:latin typeface="Arial Narrow" charset="0"/>
              </a:rPr>
              <a:t> B) = 0.009</a:t>
            </a:r>
          </a:p>
        </p:txBody>
      </p: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6215063" y="3043238"/>
            <a:ext cx="811212" cy="457200"/>
            <a:chOff x="3960" y="1932"/>
            <a:chExt cx="511" cy="288"/>
          </a:xfrm>
        </p:grpSpPr>
        <p:sp>
          <p:nvSpPr>
            <p:cNvPr id="84027" name="Text Box 51"/>
            <p:cNvSpPr txBox="1">
              <a:spLocks noChangeArrowheads="1"/>
            </p:cNvSpPr>
            <p:nvPr/>
          </p:nvSpPr>
          <p:spPr bwMode="auto">
            <a:xfrm>
              <a:off x="3960" y="1932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baseline="0" dirty="0">
                  <a:latin typeface="Arial Narrow" charset="0"/>
                </a:rPr>
                <a:t>A </a:t>
              </a:r>
              <a:r>
                <a:rPr lang="en-US" altLang="en-US" baseline="0" dirty="0">
                  <a:sym typeface="Symbol" charset="2"/>
                </a:rPr>
                <a:t></a:t>
              </a:r>
              <a:r>
                <a:rPr lang="en-US" altLang="en-US" sz="2000" baseline="0" dirty="0">
                  <a:latin typeface="Arial Narrow" charset="0"/>
                </a:rPr>
                <a:t> B</a:t>
              </a:r>
            </a:p>
          </p:txBody>
        </p:sp>
        <p:sp>
          <p:nvSpPr>
            <p:cNvPr id="84028" name="Line 52"/>
            <p:cNvSpPr>
              <a:spLocks noChangeShapeType="1"/>
            </p:cNvSpPr>
            <p:nvPr/>
          </p:nvSpPr>
          <p:spPr bwMode="auto">
            <a:xfrm>
              <a:off x="4320" y="201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6" name="Group 53"/>
          <p:cNvGrpSpPr>
            <a:grpSpLocks/>
          </p:cNvGrpSpPr>
          <p:nvPr/>
        </p:nvGrpSpPr>
        <p:grpSpPr bwMode="auto">
          <a:xfrm>
            <a:off x="6246813" y="5608638"/>
            <a:ext cx="811212" cy="457200"/>
            <a:chOff x="4212" y="2909"/>
            <a:chExt cx="511" cy="288"/>
          </a:xfrm>
        </p:grpSpPr>
        <p:grpSp>
          <p:nvGrpSpPr>
            <p:cNvPr id="84023" name="Group 54"/>
            <p:cNvGrpSpPr>
              <a:grpSpLocks/>
            </p:cNvGrpSpPr>
            <p:nvPr/>
          </p:nvGrpSpPr>
          <p:grpSpPr bwMode="auto">
            <a:xfrm>
              <a:off x="4212" y="2909"/>
              <a:ext cx="511" cy="288"/>
              <a:chOff x="3924" y="2285"/>
              <a:chExt cx="511" cy="288"/>
            </a:xfrm>
          </p:grpSpPr>
          <p:sp>
            <p:nvSpPr>
              <p:cNvPr id="84025" name="Text Box 55"/>
              <p:cNvSpPr txBox="1">
                <a:spLocks noChangeArrowheads="1"/>
              </p:cNvSpPr>
              <p:nvPr/>
            </p:nvSpPr>
            <p:spPr bwMode="auto">
              <a:xfrm>
                <a:off x="3924" y="2285"/>
                <a:ext cx="51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2000" baseline="0">
                    <a:latin typeface="Arial Narrow" charset="0"/>
                  </a:rPr>
                  <a:t>A </a:t>
                </a:r>
                <a:r>
                  <a:rPr lang="en-US" altLang="en-US" baseline="0">
                    <a:sym typeface="Symbol" charset="2"/>
                  </a:rPr>
                  <a:t></a:t>
                </a:r>
                <a:r>
                  <a:rPr lang="en-US" altLang="en-US" sz="2000" baseline="0">
                    <a:latin typeface="Arial Narrow" charset="0"/>
                  </a:rPr>
                  <a:t> B</a:t>
                </a:r>
              </a:p>
            </p:txBody>
          </p:sp>
          <p:sp>
            <p:nvSpPr>
              <p:cNvPr id="84026" name="Line 56"/>
              <p:cNvSpPr>
                <a:spLocks noChangeShapeType="1"/>
              </p:cNvSpPr>
              <p:nvPr/>
            </p:nvSpPr>
            <p:spPr bwMode="auto">
              <a:xfrm>
                <a:off x="3988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sp>
          <p:nvSpPr>
            <p:cNvPr id="84024" name="Line 57"/>
            <p:cNvSpPr>
              <a:spLocks noChangeShapeType="1"/>
            </p:cNvSpPr>
            <p:nvPr/>
          </p:nvSpPr>
          <p:spPr bwMode="auto">
            <a:xfrm>
              <a:off x="4591" y="297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26362" name="AutoShape 58"/>
          <p:cNvSpPr>
            <a:spLocks noChangeArrowheads="1"/>
          </p:cNvSpPr>
          <p:nvPr/>
        </p:nvSpPr>
        <p:spPr bwMode="auto">
          <a:xfrm>
            <a:off x="6715125" y="1260475"/>
            <a:ext cx="228600" cy="415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8" name="Group 59"/>
          <p:cNvGrpSpPr>
            <a:grpSpLocks/>
          </p:cNvGrpSpPr>
          <p:nvPr/>
        </p:nvGrpSpPr>
        <p:grpSpPr bwMode="auto">
          <a:xfrm>
            <a:off x="3500439" y="3927475"/>
            <a:ext cx="2163764" cy="1944688"/>
            <a:chOff x="2205" y="2474"/>
            <a:chExt cx="1363" cy="1225"/>
          </a:xfrm>
        </p:grpSpPr>
        <p:grpSp>
          <p:nvGrpSpPr>
            <p:cNvPr id="84016" name="Group 60"/>
            <p:cNvGrpSpPr>
              <a:grpSpLocks/>
            </p:cNvGrpSpPr>
            <p:nvPr/>
          </p:nvGrpSpPr>
          <p:grpSpPr bwMode="auto">
            <a:xfrm rot="1243358">
              <a:off x="2205" y="3411"/>
              <a:ext cx="1363" cy="288"/>
              <a:chOff x="-99" y="3888"/>
              <a:chExt cx="1363" cy="288"/>
            </a:xfrm>
          </p:grpSpPr>
          <p:sp>
            <p:nvSpPr>
              <p:cNvPr id="84020" name="Text Box 61"/>
              <p:cNvSpPr txBox="1">
                <a:spLocks noChangeArrowheads="1"/>
              </p:cNvSpPr>
              <p:nvPr/>
            </p:nvSpPr>
            <p:spPr bwMode="auto">
              <a:xfrm>
                <a:off x="-99" y="3888"/>
                <a:ext cx="13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aseline="0" dirty="0">
                    <a:solidFill>
                      <a:srgbClr val="FF00FF"/>
                    </a:solidFill>
                    <a:latin typeface="Arial Narrow" charset="0"/>
                  </a:rPr>
                  <a:t>P(B|A) = 0.9</a:t>
                </a:r>
              </a:p>
            </p:txBody>
          </p:sp>
          <p:sp>
            <p:nvSpPr>
              <p:cNvPr id="84021" name="Line 62"/>
              <p:cNvSpPr>
                <a:spLocks noChangeShapeType="1"/>
              </p:cNvSpPr>
              <p:nvPr/>
            </p:nvSpPr>
            <p:spPr bwMode="auto">
              <a:xfrm>
                <a:off x="480" y="39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84022" name="Line 63"/>
              <p:cNvSpPr>
                <a:spLocks noChangeShapeType="1"/>
              </p:cNvSpPr>
              <p:nvPr/>
            </p:nvSpPr>
            <p:spPr bwMode="auto">
              <a:xfrm>
                <a:off x="624" y="39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84017" name="Group 64"/>
            <p:cNvGrpSpPr>
              <a:grpSpLocks/>
            </p:cNvGrpSpPr>
            <p:nvPr/>
          </p:nvGrpSpPr>
          <p:grpSpPr bwMode="auto">
            <a:xfrm rot="-1191528">
              <a:off x="2448" y="2474"/>
              <a:ext cx="976" cy="288"/>
              <a:chOff x="2496" y="2448"/>
              <a:chExt cx="976" cy="288"/>
            </a:xfrm>
          </p:grpSpPr>
          <p:sp>
            <p:nvSpPr>
              <p:cNvPr id="84018" name="Text Box 65"/>
              <p:cNvSpPr txBox="1">
                <a:spLocks noChangeArrowheads="1"/>
              </p:cNvSpPr>
              <p:nvPr/>
            </p:nvSpPr>
            <p:spPr bwMode="auto">
              <a:xfrm rot="16379">
                <a:off x="2496" y="2448"/>
                <a:ext cx="9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baseline="0">
                    <a:solidFill>
                      <a:srgbClr val="FF00FF"/>
                    </a:solidFill>
                    <a:latin typeface="Arial Narrow" charset="0"/>
                  </a:rPr>
                  <a:t>P(B|A) = 0.1</a:t>
                </a:r>
              </a:p>
            </p:txBody>
          </p:sp>
          <p:sp>
            <p:nvSpPr>
              <p:cNvPr id="84019" name="Line 66"/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sp>
        <p:nvSpPr>
          <p:cNvPr id="226371" name="Text Box 67"/>
          <p:cNvSpPr txBox="1">
            <a:spLocks noChangeArrowheads="1"/>
          </p:cNvSpPr>
          <p:nvPr/>
        </p:nvSpPr>
        <p:spPr bwMode="auto">
          <a:xfrm>
            <a:off x="213032" y="5101431"/>
            <a:ext cx="36782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Arial Narrow" charset="0"/>
              </a:rPr>
              <a:t>A:</a:t>
            </a:r>
            <a:r>
              <a:rPr lang="en-US" altLang="en-US" b="1" baseline="0" dirty="0">
                <a:latin typeface="Arial Narrow" charset="0"/>
              </a:rPr>
              <a:t> </a:t>
            </a:r>
            <a:r>
              <a:rPr lang="en-US" altLang="en-US" baseline="0" dirty="0">
                <a:latin typeface="Arial Narrow" charset="0"/>
              </a:rPr>
              <a:t>Machine is in good condition</a:t>
            </a:r>
          </a:p>
          <a:p>
            <a:r>
              <a:rPr lang="en-US" altLang="en-US" baseline="0" dirty="0">
                <a:latin typeface="Arial Narrow" charset="0"/>
              </a:rPr>
              <a:t>B: Item is defective</a:t>
            </a:r>
          </a:p>
        </p:txBody>
      </p:sp>
      <p:grpSp>
        <p:nvGrpSpPr>
          <p:cNvPr id="21" name="Group 68"/>
          <p:cNvGrpSpPr>
            <a:grpSpLocks/>
          </p:cNvGrpSpPr>
          <p:nvPr/>
        </p:nvGrpSpPr>
        <p:grpSpPr bwMode="auto">
          <a:xfrm>
            <a:off x="7143750" y="3657600"/>
            <a:ext cx="2020888" cy="396875"/>
            <a:chOff x="4470" y="2304"/>
            <a:chExt cx="1273" cy="250"/>
          </a:xfrm>
        </p:grpSpPr>
        <p:sp>
          <p:nvSpPr>
            <p:cNvPr id="84012" name="Text Box 69"/>
            <p:cNvSpPr txBox="1">
              <a:spLocks noChangeArrowheads="1"/>
            </p:cNvSpPr>
            <p:nvPr/>
          </p:nvSpPr>
          <p:spPr bwMode="auto">
            <a:xfrm>
              <a:off x="4470" y="2304"/>
              <a:ext cx="12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baseline="0">
                  <a:latin typeface="Arial Narrow" charset="0"/>
                </a:rPr>
                <a:t>P(              ) = 0.010</a:t>
              </a:r>
            </a:p>
          </p:txBody>
        </p:sp>
        <p:grpSp>
          <p:nvGrpSpPr>
            <p:cNvPr id="84013" name="Group 70"/>
            <p:cNvGrpSpPr>
              <a:grpSpLocks/>
            </p:cNvGrpSpPr>
            <p:nvPr/>
          </p:nvGrpSpPr>
          <p:grpSpPr bwMode="auto">
            <a:xfrm>
              <a:off x="4657" y="2304"/>
              <a:ext cx="487" cy="250"/>
              <a:chOff x="3935" y="2304"/>
              <a:chExt cx="487" cy="250"/>
            </a:xfrm>
          </p:grpSpPr>
          <p:sp>
            <p:nvSpPr>
              <p:cNvPr id="84014" name="Text Box 71"/>
              <p:cNvSpPr txBox="1">
                <a:spLocks noChangeArrowheads="1"/>
              </p:cNvSpPr>
              <p:nvPr/>
            </p:nvSpPr>
            <p:spPr bwMode="auto">
              <a:xfrm>
                <a:off x="3935" y="2304"/>
                <a:ext cx="4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1pPr>
                <a:lvl2pPr marL="742950" indent="-28575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2pPr>
                <a:lvl3pPr marL="11430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3pPr>
                <a:lvl4pPr marL="16002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4pPr>
                <a:lvl5pPr marL="2057400" indent="-228600"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-25000">
                    <a:solidFill>
                      <a:schemeClr val="tx1"/>
                    </a:solidFill>
                    <a:latin typeface="Times" charset="0"/>
                    <a:ea typeface="ＭＳ Ｐゴシック" charset="-128"/>
                  </a:defRPr>
                </a:lvl9pPr>
              </a:lstStyle>
              <a:p>
                <a:pPr algn="ctr"/>
                <a:r>
                  <a:rPr lang="en-US" altLang="en-US" sz="2000" baseline="0">
                    <a:latin typeface="Arial Narrow" charset="0"/>
                  </a:rPr>
                  <a:t>A </a:t>
                </a:r>
                <a:r>
                  <a:rPr lang="en-US" altLang="en-US" sz="2000" baseline="0">
                    <a:latin typeface="Arial Narrow" charset="0"/>
                    <a:sym typeface="Symbol" charset="2"/>
                  </a:rPr>
                  <a:t></a:t>
                </a:r>
                <a:r>
                  <a:rPr lang="en-US" altLang="en-US" sz="2000" baseline="0">
                    <a:latin typeface="Arial Narrow" charset="0"/>
                  </a:rPr>
                  <a:t> B</a:t>
                </a:r>
              </a:p>
            </p:txBody>
          </p:sp>
          <p:sp>
            <p:nvSpPr>
              <p:cNvPr id="84015" name="Line 72"/>
              <p:cNvSpPr>
                <a:spLocks noChangeShapeType="1"/>
              </p:cNvSpPr>
              <p:nvPr/>
            </p:nvSpPr>
            <p:spPr bwMode="auto">
              <a:xfrm>
                <a:off x="4012" y="23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sp>
        <p:nvSpPr>
          <p:cNvPr id="226378" name="Text Box 74"/>
          <p:cNvSpPr txBox="1">
            <a:spLocks noChangeArrowheads="1"/>
          </p:cNvSpPr>
          <p:nvPr/>
        </p:nvSpPr>
        <p:spPr bwMode="auto">
          <a:xfrm>
            <a:off x="7380288" y="5732463"/>
            <a:ext cx="13731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aseline="0">
                <a:latin typeface="Arial Narrow" charset="0"/>
              </a:rPr>
              <a:t>P(B) = 0.019</a:t>
            </a:r>
          </a:p>
        </p:txBody>
      </p:sp>
      <p:sp>
        <p:nvSpPr>
          <p:cNvPr id="226379" name="Text Box 75"/>
          <p:cNvSpPr txBox="1">
            <a:spLocks noChangeArrowheads="1"/>
          </p:cNvSpPr>
          <p:nvPr/>
        </p:nvSpPr>
        <p:spPr bwMode="auto">
          <a:xfrm>
            <a:off x="6215063" y="1268413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aseline="0" dirty="0">
                <a:latin typeface="Arial Narrow" charset="0"/>
              </a:rPr>
              <a:t>A </a:t>
            </a:r>
            <a:r>
              <a:rPr lang="en-US" altLang="en-US" sz="2000" baseline="0" dirty="0">
                <a:latin typeface="Arial Narrow" charset="0"/>
                <a:sym typeface="Symbol" charset="2"/>
              </a:rPr>
              <a:t></a:t>
            </a:r>
            <a:r>
              <a:rPr lang="en-US" altLang="en-US" sz="2000" baseline="0" dirty="0">
                <a:latin typeface="Arial Narrow" charset="0"/>
              </a:rPr>
              <a:t> B</a:t>
            </a:r>
          </a:p>
        </p:txBody>
      </p:sp>
      <p:sp>
        <p:nvSpPr>
          <p:cNvPr id="226380" name="AutoShape 76"/>
          <p:cNvSpPr>
            <a:spLocks noChangeArrowheads="1"/>
          </p:cNvSpPr>
          <p:nvPr/>
        </p:nvSpPr>
        <p:spPr bwMode="auto">
          <a:xfrm>
            <a:off x="6740525" y="3657600"/>
            <a:ext cx="228600" cy="415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3" name="Group 77"/>
          <p:cNvGrpSpPr>
            <a:grpSpLocks/>
          </p:cNvGrpSpPr>
          <p:nvPr/>
        </p:nvGrpSpPr>
        <p:grpSpPr bwMode="auto">
          <a:xfrm>
            <a:off x="6215063" y="3614738"/>
            <a:ext cx="811212" cy="457200"/>
            <a:chOff x="3924" y="2285"/>
            <a:chExt cx="511" cy="288"/>
          </a:xfrm>
        </p:grpSpPr>
        <p:sp>
          <p:nvSpPr>
            <p:cNvPr id="84010" name="Text Box 78"/>
            <p:cNvSpPr txBox="1">
              <a:spLocks noChangeArrowheads="1"/>
            </p:cNvSpPr>
            <p:nvPr/>
          </p:nvSpPr>
          <p:spPr bwMode="auto">
            <a:xfrm>
              <a:off x="3924" y="2285"/>
              <a:ext cx="5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baseline="0" dirty="0">
                  <a:latin typeface="Arial Narrow" charset="0"/>
                </a:rPr>
                <a:t>A </a:t>
              </a:r>
              <a:r>
                <a:rPr lang="en-US" altLang="en-US" baseline="0" dirty="0">
                  <a:sym typeface="Symbol" charset="2"/>
                </a:rPr>
                <a:t></a:t>
              </a:r>
              <a:r>
                <a:rPr lang="en-US" altLang="en-US" sz="2000" baseline="0" dirty="0">
                  <a:latin typeface="Arial Narrow" charset="0"/>
                </a:rPr>
                <a:t> B</a:t>
              </a:r>
            </a:p>
          </p:txBody>
        </p:sp>
        <p:sp>
          <p:nvSpPr>
            <p:cNvPr id="84011" name="Line 79"/>
            <p:cNvSpPr>
              <a:spLocks noChangeShapeType="1"/>
            </p:cNvSpPr>
            <p:nvPr/>
          </p:nvSpPr>
          <p:spPr bwMode="auto">
            <a:xfrm>
              <a:off x="3979" y="2348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226384" name="Freeform 80"/>
          <p:cNvSpPr>
            <a:spLocks/>
          </p:cNvSpPr>
          <p:nvPr/>
        </p:nvSpPr>
        <p:spPr bwMode="auto">
          <a:xfrm>
            <a:off x="3276600" y="1397000"/>
            <a:ext cx="1143000" cy="431800"/>
          </a:xfrm>
          <a:custGeom>
            <a:avLst/>
            <a:gdLst>
              <a:gd name="T0" fmla="*/ 0 w 720"/>
              <a:gd name="T1" fmla="*/ 2147483647 h 272"/>
              <a:gd name="T2" fmla="*/ 2147483647 w 720"/>
              <a:gd name="T3" fmla="*/ 2147483647 h 272"/>
              <a:gd name="T4" fmla="*/ 2147483647 w 720"/>
              <a:gd name="T5" fmla="*/ 2147483647 h 272"/>
              <a:gd name="T6" fmla="*/ 0 60000 65536"/>
              <a:gd name="T7" fmla="*/ 0 60000 65536"/>
              <a:gd name="T8" fmla="*/ 0 60000 65536"/>
              <a:gd name="T9" fmla="*/ 0 w 720"/>
              <a:gd name="T10" fmla="*/ 0 h 272"/>
              <a:gd name="T11" fmla="*/ 720 w 720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72">
                <a:moveTo>
                  <a:pt x="0" y="272"/>
                </a:moveTo>
                <a:cubicBezTo>
                  <a:pt x="180" y="168"/>
                  <a:pt x="360" y="64"/>
                  <a:pt x="480" y="32"/>
                </a:cubicBezTo>
                <a:cubicBezTo>
                  <a:pt x="600" y="0"/>
                  <a:pt x="660" y="40"/>
                  <a:pt x="720" y="80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6385" name="Freeform 81"/>
          <p:cNvSpPr>
            <a:spLocks/>
          </p:cNvSpPr>
          <p:nvPr/>
        </p:nvSpPr>
        <p:spPr bwMode="auto">
          <a:xfrm>
            <a:off x="3276600" y="3886200"/>
            <a:ext cx="1143000" cy="431800"/>
          </a:xfrm>
          <a:custGeom>
            <a:avLst/>
            <a:gdLst>
              <a:gd name="T0" fmla="*/ 0 w 720"/>
              <a:gd name="T1" fmla="*/ 2147483647 h 272"/>
              <a:gd name="T2" fmla="*/ 2147483647 w 720"/>
              <a:gd name="T3" fmla="*/ 2147483647 h 272"/>
              <a:gd name="T4" fmla="*/ 2147483647 w 720"/>
              <a:gd name="T5" fmla="*/ 2147483647 h 272"/>
              <a:gd name="T6" fmla="*/ 0 60000 65536"/>
              <a:gd name="T7" fmla="*/ 0 60000 65536"/>
              <a:gd name="T8" fmla="*/ 0 60000 65536"/>
              <a:gd name="T9" fmla="*/ 0 w 720"/>
              <a:gd name="T10" fmla="*/ 0 h 272"/>
              <a:gd name="T11" fmla="*/ 720 w 720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72">
                <a:moveTo>
                  <a:pt x="0" y="272"/>
                </a:moveTo>
                <a:cubicBezTo>
                  <a:pt x="180" y="168"/>
                  <a:pt x="360" y="64"/>
                  <a:pt x="480" y="32"/>
                </a:cubicBezTo>
                <a:cubicBezTo>
                  <a:pt x="600" y="0"/>
                  <a:pt x="660" y="40"/>
                  <a:pt x="720" y="80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6386" name="Freeform 82"/>
          <p:cNvSpPr>
            <a:spLocks/>
          </p:cNvSpPr>
          <p:nvPr/>
        </p:nvSpPr>
        <p:spPr bwMode="auto">
          <a:xfrm>
            <a:off x="2057400" y="1143000"/>
            <a:ext cx="2971800" cy="1244600"/>
          </a:xfrm>
          <a:custGeom>
            <a:avLst/>
            <a:gdLst>
              <a:gd name="T0" fmla="*/ 0 w 1872"/>
              <a:gd name="T1" fmla="*/ 2147483647 h 784"/>
              <a:gd name="T2" fmla="*/ 2147483647 w 1872"/>
              <a:gd name="T3" fmla="*/ 2147483647 h 784"/>
              <a:gd name="T4" fmla="*/ 2147483647 w 1872"/>
              <a:gd name="T5" fmla="*/ 2147483647 h 784"/>
              <a:gd name="T6" fmla="*/ 0 60000 65536"/>
              <a:gd name="T7" fmla="*/ 0 60000 65536"/>
              <a:gd name="T8" fmla="*/ 0 60000 65536"/>
              <a:gd name="T9" fmla="*/ 0 w 1872"/>
              <a:gd name="T10" fmla="*/ 0 h 784"/>
              <a:gd name="T11" fmla="*/ 1872 w 1872"/>
              <a:gd name="T12" fmla="*/ 784 h 7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84">
                <a:moveTo>
                  <a:pt x="0" y="784"/>
                </a:moveTo>
                <a:cubicBezTo>
                  <a:pt x="276" y="504"/>
                  <a:pt x="552" y="224"/>
                  <a:pt x="864" y="112"/>
                </a:cubicBezTo>
                <a:cubicBezTo>
                  <a:pt x="1176" y="0"/>
                  <a:pt x="1704" y="112"/>
                  <a:pt x="1872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6387" name="Freeform 83"/>
          <p:cNvSpPr>
            <a:spLocks/>
          </p:cNvSpPr>
          <p:nvPr/>
        </p:nvSpPr>
        <p:spPr bwMode="auto">
          <a:xfrm>
            <a:off x="5334000" y="1643063"/>
            <a:ext cx="3024188" cy="642937"/>
          </a:xfrm>
          <a:custGeom>
            <a:avLst/>
            <a:gdLst>
              <a:gd name="T0" fmla="*/ 0 w 2112"/>
              <a:gd name="T1" fmla="*/ 0 h 192"/>
              <a:gd name="T2" fmla="*/ 2147483647 w 2112"/>
              <a:gd name="T3" fmla="*/ 2147483647 h 192"/>
              <a:gd name="T4" fmla="*/ 2147483647 w 2112"/>
              <a:gd name="T5" fmla="*/ 0 h 192"/>
              <a:gd name="T6" fmla="*/ 0 60000 65536"/>
              <a:gd name="T7" fmla="*/ 0 60000 65536"/>
              <a:gd name="T8" fmla="*/ 0 60000 65536"/>
              <a:gd name="T9" fmla="*/ 0 w 2112"/>
              <a:gd name="T10" fmla="*/ 0 h 192"/>
              <a:gd name="T11" fmla="*/ 2112 w 21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192">
                <a:moveTo>
                  <a:pt x="0" y="0"/>
                </a:moveTo>
                <a:cubicBezTo>
                  <a:pt x="496" y="96"/>
                  <a:pt x="992" y="192"/>
                  <a:pt x="1344" y="192"/>
                </a:cubicBezTo>
                <a:cubicBezTo>
                  <a:pt x="1696" y="192"/>
                  <a:pt x="1904" y="96"/>
                  <a:pt x="21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6388" name="Freeform 84"/>
          <p:cNvSpPr>
            <a:spLocks/>
          </p:cNvSpPr>
          <p:nvPr/>
        </p:nvSpPr>
        <p:spPr bwMode="auto">
          <a:xfrm>
            <a:off x="2057400" y="3733800"/>
            <a:ext cx="2895600" cy="711200"/>
          </a:xfrm>
          <a:custGeom>
            <a:avLst/>
            <a:gdLst>
              <a:gd name="T0" fmla="*/ 0 w 1872"/>
              <a:gd name="T1" fmla="*/ 2147483647 h 784"/>
              <a:gd name="T2" fmla="*/ 2147483647 w 1872"/>
              <a:gd name="T3" fmla="*/ 2147483647 h 784"/>
              <a:gd name="T4" fmla="*/ 2147483647 w 1872"/>
              <a:gd name="T5" fmla="*/ 2147483647 h 784"/>
              <a:gd name="T6" fmla="*/ 0 60000 65536"/>
              <a:gd name="T7" fmla="*/ 0 60000 65536"/>
              <a:gd name="T8" fmla="*/ 0 60000 65536"/>
              <a:gd name="T9" fmla="*/ 0 w 1872"/>
              <a:gd name="T10" fmla="*/ 0 h 784"/>
              <a:gd name="T11" fmla="*/ 1872 w 1872"/>
              <a:gd name="T12" fmla="*/ 784 h 7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784">
                <a:moveTo>
                  <a:pt x="0" y="784"/>
                </a:moveTo>
                <a:cubicBezTo>
                  <a:pt x="276" y="504"/>
                  <a:pt x="552" y="224"/>
                  <a:pt x="864" y="112"/>
                </a:cubicBezTo>
                <a:cubicBezTo>
                  <a:pt x="1176" y="0"/>
                  <a:pt x="1704" y="112"/>
                  <a:pt x="1872" y="1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26389" name="Freeform 85"/>
          <p:cNvSpPr>
            <a:spLocks/>
          </p:cNvSpPr>
          <p:nvPr/>
        </p:nvSpPr>
        <p:spPr bwMode="auto">
          <a:xfrm>
            <a:off x="5334000" y="4114800"/>
            <a:ext cx="3352800" cy="381000"/>
          </a:xfrm>
          <a:custGeom>
            <a:avLst/>
            <a:gdLst>
              <a:gd name="T0" fmla="*/ 0 w 2112"/>
              <a:gd name="T1" fmla="*/ 0 h 192"/>
              <a:gd name="T2" fmla="*/ 2147483647 w 2112"/>
              <a:gd name="T3" fmla="*/ 2147483647 h 192"/>
              <a:gd name="T4" fmla="*/ 2147483647 w 2112"/>
              <a:gd name="T5" fmla="*/ 0 h 192"/>
              <a:gd name="T6" fmla="*/ 0 60000 65536"/>
              <a:gd name="T7" fmla="*/ 0 60000 65536"/>
              <a:gd name="T8" fmla="*/ 0 60000 65536"/>
              <a:gd name="T9" fmla="*/ 0 w 2112"/>
              <a:gd name="T10" fmla="*/ 0 h 192"/>
              <a:gd name="T11" fmla="*/ 2112 w 211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192">
                <a:moveTo>
                  <a:pt x="0" y="0"/>
                </a:moveTo>
                <a:cubicBezTo>
                  <a:pt x="496" y="96"/>
                  <a:pt x="992" y="192"/>
                  <a:pt x="1344" y="192"/>
                </a:cubicBezTo>
                <a:cubicBezTo>
                  <a:pt x="1696" y="192"/>
                  <a:pt x="1904" y="96"/>
                  <a:pt x="211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6" name="Line 73"/>
          <p:cNvSpPr>
            <a:spLocks noChangeShapeType="1"/>
          </p:cNvSpPr>
          <p:nvPr/>
        </p:nvSpPr>
        <p:spPr bwMode="auto">
          <a:xfrm flipV="1">
            <a:off x="7235825" y="5732463"/>
            <a:ext cx="190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8" name="Rectangle 8"/>
          <p:cNvSpPr>
            <a:spLocks noGrp="1" noChangeArrowheads="1"/>
          </p:cNvSpPr>
          <p:nvPr>
            <p:ph type="title"/>
          </p:nvPr>
        </p:nvSpPr>
        <p:spPr>
          <a:xfrm>
            <a:off x="341085" y="60325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5: Solution…</a:t>
            </a:r>
          </a:p>
        </p:txBody>
      </p:sp>
      <p:sp>
        <p:nvSpPr>
          <p:cNvPr id="89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73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22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22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/>
      <p:bldP spid="226321" grpId="0" animBg="1"/>
      <p:bldP spid="226322" grpId="0" animBg="1"/>
      <p:bldP spid="226323" grpId="0" autoUpdateAnimBg="0"/>
      <p:bldP spid="226335" grpId="0" autoUpdateAnimBg="0"/>
      <p:bldP spid="226336" grpId="0" autoUpdateAnimBg="0"/>
      <p:bldP spid="226343" grpId="0" animBg="1" autoUpdateAnimBg="0"/>
      <p:bldP spid="226344" grpId="0" animBg="1" autoUpdateAnimBg="0"/>
      <p:bldP spid="226351" grpId="0" autoUpdateAnimBg="0"/>
      <p:bldP spid="226353" grpId="0" autoUpdateAnimBg="0"/>
      <p:bldP spid="226362" grpId="0" animBg="1"/>
      <p:bldP spid="226371" grpId="0" autoUpdateAnimBg="0"/>
      <p:bldP spid="226378" grpId="0" autoUpdateAnimBg="0"/>
      <p:bldP spid="226379" grpId="0" autoUpdateAnimBg="0"/>
      <p:bldP spid="226380" grpId="0" animBg="1"/>
      <p:bldP spid="226384" grpId="0" animBg="1"/>
      <p:bldP spid="226385" grpId="0" animBg="1"/>
      <p:bldP spid="226386" grpId="0" animBg="1"/>
      <p:bldP spid="226387" grpId="0" animBg="1"/>
      <p:bldP spid="226388" grpId="0" animBg="1"/>
      <p:bldP spid="226389" grpId="0" animBg="1"/>
      <p:bldP spid="8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5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11188" y="1341438"/>
                <a:ext cx="7772400" cy="2808287"/>
              </a:xfrm>
            </p:spPr>
            <p:txBody>
              <a:bodyPr/>
              <a:lstStyle/>
              <a:p>
                <a:pPr marL="0" indent="0" algn="just" eaLnBrk="1" hangingPunct="1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Therefore, the probability that the item was found to be defective is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</a:rPr>
                  <a:t>	P(B) = P(B </a:t>
                </a: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 A) + P(B 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AU" altLang="en-US" sz="2400" b="0" i="1" dirty="0" smtClean="0">
                            <a:latin typeface="Cambria Math"/>
                            <a:sym typeface="Symbol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)</a:t>
                </a:r>
              </a:p>
              <a:p>
                <a:pPr marL="0" indent="0" algn="just">
                  <a:spcAft>
                    <a:spcPts val="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			=	0.009 + 0.010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			=	0.019.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altLang="en-US" sz="2400" dirty="0">
                    <a:latin typeface="Trebuchet MS" panose="020B0603020202020204" pitchFamily="34" charset="0"/>
                    <a:sym typeface="Symbol"/>
                  </a:rPr>
                  <a:t> The probability that the machine is in good condition (A) given that the item is found to be defective (B) is</a:t>
                </a:r>
              </a:p>
              <a:p>
                <a:pPr marL="0" indent="0" algn="just">
                  <a:spcAft>
                    <a:spcPts val="1200"/>
                  </a:spcAft>
                  <a:buNone/>
                </a:pPr>
                <a:endParaRPr lang="en-US" altLang="en-US" sz="2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84996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1341438"/>
                <a:ext cx="7772400" cy="2808287"/>
              </a:xfrm>
              <a:blipFill rotWithShape="1">
                <a:blip r:embed="rId3" cstate="print"/>
                <a:stretch>
                  <a:fillRect l="-1176" t="-1735" r="-1255" b="-206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>
          <a:xfrm>
            <a:off x="341085" y="60325"/>
            <a:ext cx="7772400" cy="733425"/>
          </a:xfrm>
        </p:spPr>
        <p:txBody>
          <a:bodyPr/>
          <a:lstStyle/>
          <a:p>
            <a:pPr algn="l" eaLnBrk="1" hangingPunct="1"/>
            <a:r>
              <a:rPr lang="en-AU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5: Solution…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150872"/>
              </p:ext>
            </p:extLst>
          </p:nvPr>
        </p:nvGraphicFramePr>
        <p:xfrm>
          <a:off x="1331640" y="4725144"/>
          <a:ext cx="46831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4" imgW="2019240" imgH="406080" progId="Equation.DSMT4">
                  <p:embed/>
                </p:oleObj>
              </mc:Choice>
              <mc:Fallback>
                <p:oleObj name="Equation" r:id="rId4" imgW="2019240" imgH="4060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25144"/>
                        <a:ext cx="4683125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74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6.5 Bayes’ law</a:t>
            </a:r>
          </a:p>
        </p:txBody>
      </p:sp>
      <p:sp>
        <p:nvSpPr>
          <p:cNvPr id="84996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7772400" cy="2808287"/>
          </a:xfrm>
        </p:spPr>
        <p:txBody>
          <a:bodyPr/>
          <a:lstStyle/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Conditional probability is used to find the probability of an event given that one of its possible causes has occurred.</a:t>
            </a:r>
          </a:p>
          <a:p>
            <a:pPr marL="0" indent="0" algn="just" eaLnBrk="1" hangingPunct="1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We use Bayes’ law to find the probability of the possible cause given that an event has occurred.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75</a:t>
            </a:fld>
            <a:endParaRPr lang="en-AU" altLang="en-US" b="1" dirty="0"/>
          </a:p>
        </p:txBody>
      </p:sp>
    </p:spTree>
    <p:extLst>
      <p:ext uri="{BB962C8B-B14F-4D97-AF65-F5344CB8AC3E}">
        <p14:creationId xmlns:p14="http://schemas.microsoft.com/office/powerpoint/2010/main" val="11864163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idx="1"/>
          </p:nvPr>
        </p:nvSpPr>
        <p:spPr>
          <a:xfrm>
            <a:off x="611189" y="1268413"/>
            <a:ext cx="7847012" cy="4114800"/>
          </a:xfrm>
        </p:spPr>
        <p:txBody>
          <a:bodyPr/>
          <a:lstStyle/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Bayes’ law is named for Thomas Bayes, an eighteenth century mathematician.</a:t>
            </a:r>
          </a:p>
          <a:p>
            <a:pPr marL="0" indent="0" algn="just" eaLnBrk="1" hangingPunct="1">
              <a:buFontTx/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  <a:p>
            <a:pPr marL="0" indent="0" algn="just" eaLnBrk="1" hangingPunct="1">
              <a:buFontTx/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In its most basic form, if we know P(B|A), we can apply Bayes’ law to determine P(A|B)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714605" y="394218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4800" dirty="0">
                <a:latin typeface="Book Antiqua" charset="0"/>
              </a:rPr>
              <a:t>		P(B|A)</a:t>
            </a:r>
            <a:r>
              <a:rPr lang="en-US" altLang="en-US" sz="4800" dirty="0">
                <a:latin typeface="Book Antiqua" charset="0"/>
                <a:sym typeface="Symbol" charset="2"/>
              </a:rPr>
              <a:t>             </a:t>
            </a:r>
            <a:r>
              <a:rPr lang="en-US" altLang="en-US" sz="4800" dirty="0">
                <a:latin typeface="Book Antiqua" charset="0"/>
              </a:rPr>
              <a:t>P(A|B)</a:t>
            </a:r>
          </a:p>
        </p:txBody>
      </p:sp>
      <p:sp>
        <p:nvSpPr>
          <p:cNvPr id="86020" name="AutoShape 6"/>
          <p:cNvSpPr>
            <a:spLocks noChangeArrowheads="1"/>
          </p:cNvSpPr>
          <p:nvPr/>
        </p:nvSpPr>
        <p:spPr bwMode="auto">
          <a:xfrm rot="5400000">
            <a:off x="3009900" y="3352229"/>
            <a:ext cx="533400" cy="1219200"/>
          </a:xfrm>
          <a:prstGeom prst="curvedRightArrow">
            <a:avLst>
              <a:gd name="adj1" fmla="val 45714"/>
              <a:gd name="adj2" fmla="val 9142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6021" name="AutoShape 8"/>
          <p:cNvSpPr>
            <a:spLocks noChangeArrowheads="1"/>
          </p:cNvSpPr>
          <p:nvPr/>
        </p:nvSpPr>
        <p:spPr bwMode="auto">
          <a:xfrm rot="5400000" flipH="1" flipV="1">
            <a:off x="3009900" y="4571429"/>
            <a:ext cx="533400" cy="1219200"/>
          </a:xfrm>
          <a:prstGeom prst="curvedRightArrow">
            <a:avLst>
              <a:gd name="adj1" fmla="val 45714"/>
              <a:gd name="adj2" fmla="val 91429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86022" name="AutoShape 9"/>
          <p:cNvSpPr>
            <a:spLocks noChangeArrowheads="1"/>
          </p:cNvSpPr>
          <p:nvPr/>
        </p:nvSpPr>
        <p:spPr bwMode="auto">
          <a:xfrm>
            <a:off x="4114800" y="4380929"/>
            <a:ext cx="9144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6023" name="Line 10"/>
          <p:cNvSpPr>
            <a:spLocks noChangeShapeType="1"/>
          </p:cNvSpPr>
          <p:nvPr/>
        </p:nvSpPr>
        <p:spPr bwMode="auto">
          <a:xfrm>
            <a:off x="3276600" y="3356992"/>
            <a:ext cx="71438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6025" name="Line 12"/>
          <p:cNvSpPr>
            <a:spLocks noChangeShapeType="1"/>
          </p:cNvSpPr>
          <p:nvPr/>
        </p:nvSpPr>
        <p:spPr bwMode="auto">
          <a:xfrm flipH="1">
            <a:off x="4499992" y="2850594"/>
            <a:ext cx="1658334" cy="213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6026" name="Line 13"/>
          <p:cNvSpPr>
            <a:spLocks noChangeShapeType="1"/>
          </p:cNvSpPr>
          <p:nvPr/>
        </p:nvSpPr>
        <p:spPr bwMode="auto">
          <a:xfrm flipH="1">
            <a:off x="5417418" y="2780928"/>
            <a:ext cx="450726" cy="283003"/>
          </a:xfrm>
          <a:prstGeom prst="lin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Bayes’ law…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76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153400" cy="5092700"/>
          </a:xfrm>
        </p:spPr>
        <p:txBody>
          <a:bodyPr/>
          <a:lstStyle/>
          <a:p>
            <a:pPr marL="57150" indent="0" algn="just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Medical tests can produce false-positive or false-negative results.</a:t>
            </a:r>
          </a:p>
          <a:p>
            <a:pPr marL="5715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A particular test is found to perform as follows:</a:t>
            </a:r>
          </a:p>
          <a:p>
            <a:pPr marL="857250" lvl="1" indent="-342900" algn="just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correctly diagnoses ‘positive’ 94% of the time</a:t>
            </a:r>
          </a:p>
          <a:p>
            <a:pPr marL="857250" lvl="1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accent1"/>
                </a:solidFill>
                <a:latin typeface="Trebuchet MS" panose="020B0603020202020204" pitchFamily="34" charset="0"/>
              </a:rPr>
              <a:t>correctly diagnoses ‘negative’ 98% of the time.</a:t>
            </a:r>
          </a:p>
          <a:p>
            <a:pPr marL="57150" indent="0" algn="just">
              <a:spcAft>
                <a:spcPts val="1200"/>
              </a:spcAft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It is known that 4% of men in the general population suffer from the illness.</a:t>
            </a:r>
          </a:p>
          <a:p>
            <a:pPr marL="57150" indent="0" algn="just"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What is the probability that a man is suffering from the illness, if the test result were positive?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6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77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340768"/>
            <a:ext cx="7772400" cy="4104456"/>
          </a:xfrm>
        </p:spPr>
        <p:txBody>
          <a:bodyPr/>
          <a:lstStyle/>
          <a:p>
            <a:pPr marL="0" indent="0" eaLnBrk="1" hangingPunct="1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Define the following events</a:t>
            </a:r>
          </a:p>
          <a:p>
            <a:pPr marL="457200" lvl="1" indent="0" eaLnBrk="1" hangingPunct="1"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D = has the disease </a:t>
            </a:r>
          </a:p>
          <a:p>
            <a:pPr marL="457200" lvl="1" indent="0" eaLnBrk="1" hangingPunct="1"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D</a:t>
            </a:r>
            <a:r>
              <a:rPr lang="en-US" altLang="en-US" sz="2400" baseline="30000" dirty="0">
                <a:solidFill>
                  <a:schemeClr val="tx2"/>
                </a:solidFill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 = does not have the disease</a:t>
            </a:r>
          </a:p>
          <a:p>
            <a:pPr marL="457200" lvl="1" indent="0" eaLnBrk="1" hangingPunct="1"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PT = positive test results</a:t>
            </a:r>
          </a:p>
          <a:p>
            <a:pPr marL="457200" lvl="1" indent="0" eaLnBrk="1" hangingPunct="1"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NT = negative test results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probabilities provided are: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P(D) = 0.04			P(D</a:t>
            </a:r>
            <a:r>
              <a:rPr lang="en-US" altLang="en-US" sz="2400" baseline="30000" dirty="0">
                <a:solidFill>
                  <a:schemeClr val="tx2"/>
                </a:solidFill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 baseline="30000" dirty="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= 0.96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P(PT|D) = 0.94		P(NT|D)= 0.06</a:t>
            </a:r>
          </a:p>
          <a:p>
            <a:pPr marL="457200" lvl="1" indent="0">
              <a:buNone/>
            </a:pP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P(PT|D</a:t>
            </a:r>
            <a:r>
              <a:rPr lang="en-US" altLang="en-US" sz="2400" baseline="30000" dirty="0">
                <a:solidFill>
                  <a:schemeClr val="tx2"/>
                </a:solidFill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) = 0.02		P(NT|D</a:t>
            </a:r>
            <a:r>
              <a:rPr lang="en-US" altLang="en-US" sz="2400" baseline="30000" dirty="0">
                <a:solidFill>
                  <a:schemeClr val="tx2"/>
                </a:solidFill>
                <a:latin typeface="Trebuchet MS" panose="020B0603020202020204" pitchFamily="34" charset="0"/>
              </a:rPr>
              <a:t>C</a:t>
            </a:r>
            <a:r>
              <a:rPr lang="en-US" altLang="en-US" sz="2400" dirty="0">
                <a:solidFill>
                  <a:schemeClr val="tx2"/>
                </a:solidFill>
                <a:latin typeface="Trebuchet MS" panose="020B0603020202020204" pitchFamily="34" charset="0"/>
              </a:rPr>
              <a:t>) = 0.98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altLang="en-US" sz="2400" dirty="0">
                <a:latin typeface="Trebuchet MS" panose="020B0603020202020204" pitchFamily="34" charset="0"/>
              </a:rPr>
              <a:t>The probability to be determined is: P(D|PT)</a:t>
            </a:r>
          </a:p>
          <a:p>
            <a:pPr marL="0" indent="0" eaLnBrk="1" hangingPunct="1">
              <a:buClr>
                <a:schemeClr val="accent2"/>
              </a:buClr>
              <a:buNone/>
            </a:pPr>
            <a:endParaRPr lang="en-US" alt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6: Solution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78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ChangeArrowheads="1"/>
          </p:cNvSpPr>
          <p:nvPr/>
        </p:nvSpPr>
        <p:spPr bwMode="auto">
          <a:xfrm>
            <a:off x="4321175" y="1412875"/>
            <a:ext cx="16002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31427" name="AutoShape 3"/>
          <p:cNvSpPr>
            <a:spLocks noChangeArrowheads="1"/>
          </p:cNvSpPr>
          <p:nvPr/>
        </p:nvSpPr>
        <p:spPr bwMode="auto">
          <a:xfrm>
            <a:off x="609600" y="2098675"/>
            <a:ext cx="3962400" cy="32766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000" baseline="0">
              <a:latin typeface="Arial Narrow" pitchFamily="34" charset="0"/>
              <a:ea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941638"/>
            <a:ext cx="1441450" cy="1524000"/>
            <a:chOff x="816" y="2400"/>
            <a:chExt cx="1344" cy="768"/>
          </a:xfrm>
        </p:grpSpPr>
        <p:sp>
          <p:nvSpPr>
            <p:cNvPr id="10278" name="Line 5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279" name="Line 6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86000" y="2332038"/>
            <a:ext cx="1441450" cy="2743200"/>
            <a:chOff x="1440" y="1971"/>
            <a:chExt cx="908" cy="1728"/>
          </a:xfrm>
        </p:grpSpPr>
        <p:grpSp>
          <p:nvGrpSpPr>
            <p:cNvPr id="10272" name="Group 8"/>
            <p:cNvGrpSpPr>
              <a:grpSpLocks/>
            </p:cNvGrpSpPr>
            <p:nvPr/>
          </p:nvGrpSpPr>
          <p:grpSpPr bwMode="auto">
            <a:xfrm>
              <a:off x="1440" y="1971"/>
              <a:ext cx="908" cy="768"/>
              <a:chOff x="816" y="2400"/>
              <a:chExt cx="1344" cy="768"/>
            </a:xfrm>
          </p:grpSpPr>
          <p:sp>
            <p:nvSpPr>
              <p:cNvPr id="10276" name="Line 9"/>
              <p:cNvSpPr>
                <a:spLocks noChangeShapeType="1"/>
              </p:cNvSpPr>
              <p:nvPr/>
            </p:nvSpPr>
            <p:spPr bwMode="auto">
              <a:xfrm flipH="1" flipV="1">
                <a:off x="816" y="2784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0277" name="Line 10"/>
              <p:cNvSpPr>
                <a:spLocks noChangeShapeType="1"/>
              </p:cNvSpPr>
              <p:nvPr/>
            </p:nvSpPr>
            <p:spPr bwMode="auto">
              <a:xfrm flipV="1">
                <a:off x="816" y="2400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10273" name="Group 11"/>
            <p:cNvGrpSpPr>
              <a:grpSpLocks/>
            </p:cNvGrpSpPr>
            <p:nvPr/>
          </p:nvGrpSpPr>
          <p:grpSpPr bwMode="auto">
            <a:xfrm>
              <a:off x="1440" y="2931"/>
              <a:ext cx="908" cy="768"/>
              <a:chOff x="816" y="2400"/>
              <a:chExt cx="1344" cy="768"/>
            </a:xfrm>
          </p:grpSpPr>
          <p:sp>
            <p:nvSpPr>
              <p:cNvPr id="10274" name="Line 12"/>
              <p:cNvSpPr>
                <a:spLocks noChangeShapeType="1"/>
              </p:cNvSpPr>
              <p:nvPr/>
            </p:nvSpPr>
            <p:spPr bwMode="auto">
              <a:xfrm flipH="1" flipV="1">
                <a:off x="816" y="2784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0275" name="Line 13"/>
              <p:cNvSpPr>
                <a:spLocks noChangeShapeType="1"/>
              </p:cNvSpPr>
              <p:nvPr/>
            </p:nvSpPr>
            <p:spPr bwMode="auto">
              <a:xfrm flipV="1">
                <a:off x="816" y="2400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192338" y="2327275"/>
            <a:ext cx="1577975" cy="2770188"/>
            <a:chOff x="1381" y="1968"/>
            <a:chExt cx="994" cy="1745"/>
          </a:xfrm>
        </p:grpSpPr>
        <p:sp>
          <p:nvSpPr>
            <p:cNvPr id="10268" name="Text Box 15"/>
            <p:cNvSpPr txBox="1">
              <a:spLocks noChangeArrowheads="1"/>
            </p:cNvSpPr>
            <p:nvPr/>
          </p:nvSpPr>
          <p:spPr bwMode="auto">
            <a:xfrm rot="-1408197">
              <a:off x="1412" y="2922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P(PT|D</a:t>
              </a:r>
              <a:r>
                <a:rPr lang="en-US" altLang="en-US" sz="1800" baseline="30000">
                  <a:solidFill>
                    <a:srgbClr val="CC0099"/>
                  </a:solidFill>
                  <a:latin typeface="Arial Narrow" charset="0"/>
                </a:rPr>
                <a:t>C</a:t>
              </a:r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) = .02</a:t>
              </a:r>
            </a:p>
          </p:txBody>
        </p:sp>
        <p:sp>
          <p:nvSpPr>
            <p:cNvPr id="10269" name="Text Box 16"/>
            <p:cNvSpPr txBox="1">
              <a:spLocks noChangeArrowheads="1"/>
            </p:cNvSpPr>
            <p:nvPr/>
          </p:nvSpPr>
          <p:spPr bwMode="auto">
            <a:xfrm rot="1355607">
              <a:off x="1439" y="3482"/>
              <a:ext cx="9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 NT|D</a:t>
              </a:r>
              <a:r>
                <a:rPr lang="en-US" altLang="en-US" sz="1800" baseline="30000">
                  <a:solidFill>
                    <a:srgbClr val="CC0099"/>
                  </a:solidFill>
                  <a:latin typeface="Arial Narrow" charset="0"/>
                </a:rPr>
                <a:t>C</a:t>
              </a:r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) = .98</a:t>
              </a:r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 rot="-1487571">
              <a:off x="1381" y="1968"/>
              <a:ext cx="8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P(PT|D) = .94</a:t>
              </a:r>
            </a:p>
          </p:txBody>
        </p:sp>
        <p:sp>
          <p:nvSpPr>
            <p:cNvPr id="10271" name="Text Box 18"/>
            <p:cNvSpPr txBox="1">
              <a:spLocks noChangeArrowheads="1"/>
            </p:cNvSpPr>
            <p:nvPr/>
          </p:nvSpPr>
          <p:spPr bwMode="auto">
            <a:xfrm rot="1355607">
              <a:off x="1426" y="2508"/>
              <a:ext cx="8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 NT|D) = .06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973138" y="3013075"/>
            <a:ext cx="1135062" cy="1408113"/>
            <a:chOff x="613" y="2400"/>
            <a:chExt cx="715" cy="887"/>
          </a:xfrm>
        </p:grpSpPr>
        <p:sp>
          <p:nvSpPr>
            <p:cNvPr id="10266" name="Text Box 20"/>
            <p:cNvSpPr txBox="1">
              <a:spLocks noChangeArrowheads="1"/>
            </p:cNvSpPr>
            <p:nvPr/>
          </p:nvSpPr>
          <p:spPr bwMode="auto">
            <a:xfrm rot="1692090">
              <a:off x="613" y="3056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P(D</a:t>
              </a:r>
              <a:r>
                <a:rPr lang="en-US" altLang="en-US" sz="1800" baseline="30000">
                  <a:solidFill>
                    <a:srgbClr val="CC0099"/>
                  </a:solidFill>
                  <a:latin typeface="Arial Narrow" charset="0"/>
                </a:rPr>
                <a:t>C</a:t>
              </a:r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) = .96</a:t>
              </a:r>
            </a:p>
          </p:txBody>
        </p:sp>
        <p:sp>
          <p:nvSpPr>
            <p:cNvPr id="10267" name="Text Box 21"/>
            <p:cNvSpPr txBox="1">
              <a:spLocks noChangeArrowheads="1"/>
            </p:cNvSpPr>
            <p:nvPr/>
          </p:nvSpPr>
          <p:spPr bwMode="auto">
            <a:xfrm rot="-1487571">
              <a:off x="618" y="2400"/>
              <a:ext cx="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P(D) = .04</a:t>
              </a:r>
            </a:p>
          </p:txBody>
        </p:sp>
      </p:grpSp>
      <p:sp>
        <p:nvSpPr>
          <p:cNvPr id="231446" name="Text Box 22"/>
          <p:cNvSpPr txBox="1">
            <a:spLocks noChangeArrowheads="1"/>
          </p:cNvSpPr>
          <p:nvPr/>
        </p:nvSpPr>
        <p:spPr bwMode="auto">
          <a:xfrm>
            <a:off x="4038600" y="2017713"/>
            <a:ext cx="1117600" cy="669925"/>
          </a:xfrm>
          <a:prstGeom prst="rect">
            <a:avLst/>
          </a:prstGeom>
          <a:solidFill>
            <a:schemeClr val="bg1"/>
          </a:solidFill>
          <a:ln w="28575">
            <a:solidFill>
              <a:srgbClr val="CC00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 dirty="0">
                <a:latin typeface="Arial Narrow" charset="0"/>
              </a:rPr>
              <a:t>P(D </a:t>
            </a:r>
            <a:r>
              <a:rPr lang="en-US" altLang="en-US" sz="1800" baseline="0" dirty="0">
                <a:latin typeface="Arial Narrow" charset="0"/>
                <a:sym typeface="Symbol" charset="2"/>
              </a:rPr>
              <a:t></a:t>
            </a:r>
            <a:r>
              <a:rPr lang="en-US" altLang="en-US" sz="1800" baseline="0" dirty="0">
                <a:latin typeface="Arial Narrow" charset="0"/>
              </a:rPr>
              <a:t> </a:t>
            </a:r>
            <a:r>
              <a:rPr lang="en-US" altLang="en-US" sz="1800" b="1" baseline="0" dirty="0">
                <a:latin typeface="Arial Narrow" charset="0"/>
              </a:rPr>
              <a:t>PT</a:t>
            </a:r>
            <a:r>
              <a:rPr lang="en-US" altLang="en-US" sz="1800" baseline="0" dirty="0">
                <a:latin typeface="Arial Narrow" charset="0"/>
              </a:rPr>
              <a:t>)</a:t>
            </a:r>
          </a:p>
          <a:p>
            <a:r>
              <a:rPr lang="en-US" altLang="en-US" sz="1800" baseline="0" dirty="0">
                <a:latin typeface="Arial Narrow" charset="0"/>
              </a:rPr>
              <a:t>=0.0376</a:t>
            </a:r>
          </a:p>
        </p:txBody>
      </p:sp>
      <p:sp>
        <p:nvSpPr>
          <p:cNvPr id="231447" name="Text Box 23"/>
          <p:cNvSpPr txBox="1">
            <a:spLocks noChangeArrowheads="1"/>
          </p:cNvSpPr>
          <p:nvPr/>
        </p:nvSpPr>
        <p:spPr bwMode="auto">
          <a:xfrm>
            <a:off x="4038600" y="3592513"/>
            <a:ext cx="1208088" cy="669925"/>
          </a:xfrm>
          <a:prstGeom prst="rect">
            <a:avLst/>
          </a:prstGeom>
          <a:solidFill>
            <a:schemeClr val="bg1"/>
          </a:solidFill>
          <a:ln w="28575">
            <a:solidFill>
              <a:srgbClr val="CC0099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sz="1800" baseline="0" dirty="0">
                <a:latin typeface="Arial Narrow" charset="0"/>
              </a:rPr>
              <a:t>P(D</a:t>
            </a:r>
            <a:r>
              <a:rPr lang="en-US" altLang="en-US" sz="1800" baseline="30000" dirty="0">
                <a:latin typeface="Arial Narrow" charset="0"/>
              </a:rPr>
              <a:t>C</a:t>
            </a:r>
            <a:r>
              <a:rPr lang="en-US" altLang="en-US" sz="1800" baseline="0" dirty="0">
                <a:latin typeface="Arial Narrow" charset="0"/>
              </a:rPr>
              <a:t> </a:t>
            </a:r>
            <a:r>
              <a:rPr lang="en-US" altLang="en-US" sz="1800" baseline="0" dirty="0">
                <a:latin typeface="Arial Narrow" charset="0"/>
                <a:sym typeface="Symbol" charset="2"/>
              </a:rPr>
              <a:t></a:t>
            </a:r>
            <a:r>
              <a:rPr lang="en-US" altLang="en-US" sz="1800" baseline="0" dirty="0">
                <a:latin typeface="Arial Narrow" charset="0"/>
              </a:rPr>
              <a:t> </a:t>
            </a:r>
            <a:r>
              <a:rPr lang="en-US" altLang="en-US" sz="1800" b="1" baseline="0" dirty="0">
                <a:latin typeface="Arial Narrow" charset="0"/>
              </a:rPr>
              <a:t>PT</a:t>
            </a:r>
            <a:r>
              <a:rPr lang="en-US" altLang="en-US" sz="1800" baseline="0" dirty="0">
                <a:latin typeface="Arial Narrow" charset="0"/>
              </a:rPr>
              <a:t>)</a:t>
            </a:r>
          </a:p>
          <a:p>
            <a:r>
              <a:rPr lang="en-US" altLang="en-US" sz="1800" baseline="0" dirty="0">
                <a:latin typeface="Arial Narrow" charset="0"/>
              </a:rPr>
              <a:t>=0.0192</a:t>
            </a:r>
          </a:p>
        </p:txBody>
      </p: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836613" y="2327275"/>
            <a:ext cx="2874962" cy="1360488"/>
            <a:chOff x="527" y="1968"/>
            <a:chExt cx="1811" cy="857"/>
          </a:xfrm>
        </p:grpSpPr>
        <p:sp>
          <p:nvSpPr>
            <p:cNvPr id="10264" name="Line 25"/>
            <p:cNvSpPr>
              <a:spLocks noChangeShapeType="1"/>
            </p:cNvSpPr>
            <p:nvPr/>
          </p:nvSpPr>
          <p:spPr bwMode="auto">
            <a:xfrm flipV="1">
              <a:off x="527" y="2366"/>
              <a:ext cx="899" cy="459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265" name="Line 26"/>
            <p:cNvSpPr>
              <a:spLocks noChangeShapeType="1"/>
            </p:cNvSpPr>
            <p:nvPr/>
          </p:nvSpPr>
          <p:spPr bwMode="auto">
            <a:xfrm flipV="1">
              <a:off x="1467" y="1968"/>
              <a:ext cx="871" cy="37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858838" y="3721100"/>
            <a:ext cx="2860675" cy="739775"/>
            <a:chOff x="541" y="2846"/>
            <a:chExt cx="1802" cy="466"/>
          </a:xfrm>
        </p:grpSpPr>
        <p:sp>
          <p:nvSpPr>
            <p:cNvPr id="10262" name="Line 28"/>
            <p:cNvSpPr>
              <a:spLocks noChangeShapeType="1"/>
            </p:cNvSpPr>
            <p:nvPr/>
          </p:nvSpPr>
          <p:spPr bwMode="auto">
            <a:xfrm>
              <a:off x="541" y="2846"/>
              <a:ext cx="885" cy="452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0263" name="Line 29"/>
            <p:cNvSpPr>
              <a:spLocks noChangeShapeType="1"/>
            </p:cNvSpPr>
            <p:nvPr/>
          </p:nvSpPr>
          <p:spPr bwMode="auto">
            <a:xfrm flipV="1">
              <a:off x="1479" y="2928"/>
              <a:ext cx="864" cy="38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aphicFrame>
        <p:nvGraphicFramePr>
          <p:cNvPr id="23145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685692"/>
              </p:ext>
            </p:extLst>
          </p:nvPr>
        </p:nvGraphicFramePr>
        <p:xfrm>
          <a:off x="5477836" y="3845820"/>
          <a:ext cx="11160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3" imgW="457200" imgH="190500" progId="Equation.3">
                  <p:embed/>
                </p:oleObj>
              </mc:Choice>
              <mc:Fallback>
                <p:oleObj name="Equation" r:id="rId3" imgW="457200" imgH="190500" progId="Equation.3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7836" y="3845820"/>
                        <a:ext cx="1116013" cy="461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4013201" y="2749550"/>
            <a:ext cx="1477963" cy="2309813"/>
            <a:chOff x="2528" y="2234"/>
            <a:chExt cx="931" cy="1455"/>
          </a:xfrm>
        </p:grpSpPr>
        <p:sp>
          <p:nvSpPr>
            <p:cNvPr id="10259" name="Text Box 32"/>
            <p:cNvSpPr txBox="1">
              <a:spLocks noChangeArrowheads="1"/>
            </p:cNvSpPr>
            <p:nvPr/>
          </p:nvSpPr>
          <p:spPr bwMode="auto">
            <a:xfrm>
              <a:off x="2562" y="3456"/>
              <a:ext cx="897" cy="2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C0099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r>
                <a:rPr lang="en-US" altLang="en-US" sz="1800" baseline="0" dirty="0">
                  <a:latin typeface="Arial Narrow" charset="0"/>
                </a:rPr>
                <a:t>P(</a:t>
              </a:r>
              <a:r>
                <a:rPr lang="en-US" altLang="en-US" sz="1800" b="1" baseline="0" dirty="0">
                  <a:latin typeface="Arial Narrow" charset="0"/>
                </a:rPr>
                <a:t>PT</a:t>
              </a:r>
              <a:r>
                <a:rPr lang="en-US" altLang="en-US" sz="1800" baseline="0" dirty="0">
                  <a:latin typeface="Arial Narrow" charset="0"/>
                </a:rPr>
                <a:t>) =0.0568</a:t>
              </a:r>
            </a:p>
          </p:txBody>
        </p:sp>
        <p:sp>
          <p:nvSpPr>
            <p:cNvPr id="10260" name="Text Box 33"/>
            <p:cNvSpPr txBox="1">
              <a:spLocks noChangeArrowheads="1"/>
            </p:cNvSpPr>
            <p:nvPr/>
          </p:nvSpPr>
          <p:spPr bwMode="auto">
            <a:xfrm>
              <a:off x="2829" y="2234"/>
              <a:ext cx="2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3600" baseline="0">
                  <a:latin typeface="Arial Narrow" charset="0"/>
                </a:rPr>
                <a:t>+</a:t>
              </a:r>
            </a:p>
          </p:txBody>
        </p:sp>
        <p:sp>
          <p:nvSpPr>
            <p:cNvPr id="10261" name="Line 34"/>
            <p:cNvSpPr>
              <a:spLocks noChangeShapeType="1"/>
            </p:cNvSpPr>
            <p:nvPr/>
          </p:nvSpPr>
          <p:spPr bwMode="auto">
            <a:xfrm>
              <a:off x="252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aphicFrame>
        <p:nvGraphicFramePr>
          <p:cNvPr id="23145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54501"/>
              </p:ext>
            </p:extLst>
          </p:nvPr>
        </p:nvGraphicFramePr>
        <p:xfrm>
          <a:off x="6737350" y="3694214"/>
          <a:ext cx="1574803" cy="78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5" imgW="838200" imgH="419100" progId="Equation.3">
                  <p:embed/>
                </p:oleObj>
              </mc:Choice>
              <mc:Fallback>
                <p:oleObj name="Equation" r:id="rId5" imgW="838200" imgH="419100" progId="Equation.3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694214"/>
                        <a:ext cx="1574803" cy="7842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60" name="AutoShape 36"/>
          <p:cNvSpPr>
            <a:spLocks noChangeArrowheads="1"/>
          </p:cNvSpPr>
          <p:nvPr/>
        </p:nvSpPr>
        <p:spPr bwMode="auto">
          <a:xfrm>
            <a:off x="4876800" y="1565275"/>
            <a:ext cx="393700" cy="261938"/>
          </a:xfrm>
          <a:prstGeom prst="leftRightArrow">
            <a:avLst>
              <a:gd name="adj1" fmla="val 50000"/>
              <a:gd name="adj2" fmla="val 30061"/>
            </a:avLst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aphicFrame>
        <p:nvGraphicFramePr>
          <p:cNvPr id="2314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217779"/>
              </p:ext>
            </p:extLst>
          </p:nvPr>
        </p:nvGraphicFramePr>
        <p:xfrm>
          <a:off x="6780213" y="4630367"/>
          <a:ext cx="2256283" cy="81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7" imgW="1015920" imgH="368280" progId="Equation.DSMT4">
                  <p:embed/>
                </p:oleObj>
              </mc:Choice>
              <mc:Fallback>
                <p:oleObj name="Equation" r:id="rId7" imgW="1015920" imgH="36828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4630367"/>
                        <a:ext cx="2256283" cy="8148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4"/>
          <p:cNvSpPr txBox="1">
            <a:spLocks noChangeArrowheads="1"/>
          </p:cNvSpPr>
          <p:nvPr/>
        </p:nvSpPr>
        <p:spPr bwMode="auto">
          <a:xfrm>
            <a:off x="657386" y="1268760"/>
            <a:ext cx="2840881" cy="54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b="1" i="1" baseline="0" dirty="0">
                <a:solidFill>
                  <a:srgbClr val="FF0000"/>
                </a:solidFill>
                <a:latin typeface="Trebuchet MS" panose="020B0603020202020204" pitchFamily="34" charset="0"/>
              </a:rPr>
              <a:t>Bayes’ law</a:t>
            </a:r>
          </a:p>
        </p:txBody>
      </p:sp>
      <p:sp>
        <p:nvSpPr>
          <p:cNvPr id="4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6: 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08305"/>
              </p:ext>
            </p:extLst>
          </p:nvPr>
        </p:nvGraphicFramePr>
        <p:xfrm>
          <a:off x="5461001" y="2112169"/>
          <a:ext cx="356234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9" imgW="2057400" imgH="609480" progId="Equation.DSMT4">
                  <p:embed/>
                </p:oleObj>
              </mc:Choice>
              <mc:Fallback>
                <p:oleObj name="Equation" r:id="rId9" imgW="2057400" imgH="60948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1" y="2112169"/>
                        <a:ext cx="3562345" cy="1049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79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231427" grpId="0" animBg="1" autoUpdateAnimBg="0"/>
      <p:bldP spid="231446" grpId="0" animBg="1" autoUpdateAnimBg="0"/>
      <p:bldP spid="231447" grpId="0" animBg="1" autoUpdateAnimBg="0"/>
      <p:bldP spid="2314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8353425" cy="935385"/>
          </a:xfrm>
          <a:noFill/>
        </p:spPr>
        <p:txBody>
          <a:bodyPr anchor="ctr"/>
          <a:lstStyle/>
          <a:p>
            <a:pPr algn="l" eaLnBrk="1" hangingPunct="1">
              <a:tabLst>
                <a:tab pos="911225" algn="l"/>
              </a:tabLst>
            </a:pP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Sample Space: S = {O</a:t>
            </a:r>
            <a:r>
              <a:rPr lang="en-US" altLang="en-US" sz="3200" cap="none" baseline="-25000" dirty="0">
                <a:solidFill>
                  <a:srgbClr val="EA0088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, O</a:t>
            </a:r>
            <a:r>
              <a:rPr lang="en-US" altLang="en-US" sz="3200" cap="none" baseline="-25000" dirty="0">
                <a:solidFill>
                  <a:srgbClr val="EA0088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, …, O</a:t>
            </a:r>
            <a:r>
              <a:rPr lang="en-US" altLang="en-US" sz="3200" cap="none" baseline="-25000" dirty="0">
                <a:solidFill>
                  <a:srgbClr val="EA0088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80227" name="Freeform 3"/>
          <p:cNvSpPr>
            <a:spLocks/>
          </p:cNvSpPr>
          <p:nvPr/>
        </p:nvSpPr>
        <p:spPr bwMode="auto">
          <a:xfrm>
            <a:off x="3733800" y="1640805"/>
            <a:ext cx="2133600" cy="1447800"/>
          </a:xfrm>
          <a:custGeom>
            <a:avLst/>
            <a:gdLst>
              <a:gd name="T0" fmla="*/ 76200 w 1344"/>
              <a:gd name="T1" fmla="*/ 0 h 912"/>
              <a:gd name="T2" fmla="*/ 1143000 w 1344"/>
              <a:gd name="T3" fmla="*/ 76200 h 912"/>
              <a:gd name="T4" fmla="*/ 1752600 w 1344"/>
              <a:gd name="T5" fmla="*/ 228600 h 912"/>
              <a:gd name="T6" fmla="*/ 2133600 w 1344"/>
              <a:gd name="T7" fmla="*/ 685800 h 912"/>
              <a:gd name="T8" fmla="*/ 1828800 w 1344"/>
              <a:gd name="T9" fmla="*/ 990600 h 912"/>
              <a:gd name="T10" fmla="*/ 2057400 w 1344"/>
              <a:gd name="T11" fmla="*/ 1295400 h 912"/>
              <a:gd name="T12" fmla="*/ 1981200 w 1344"/>
              <a:gd name="T13" fmla="*/ 1447800 h 912"/>
              <a:gd name="T14" fmla="*/ 1371600 w 1344"/>
              <a:gd name="T15" fmla="*/ 1447800 h 912"/>
              <a:gd name="T16" fmla="*/ 990600 w 1344"/>
              <a:gd name="T17" fmla="*/ 1295400 h 912"/>
              <a:gd name="T18" fmla="*/ 304800 w 1344"/>
              <a:gd name="T19" fmla="*/ 1447800 h 912"/>
              <a:gd name="T20" fmla="*/ 152400 w 1344"/>
              <a:gd name="T21" fmla="*/ 1371600 h 912"/>
              <a:gd name="T22" fmla="*/ 76200 w 1344"/>
              <a:gd name="T23" fmla="*/ 762000 h 912"/>
              <a:gd name="T24" fmla="*/ 381000 w 1344"/>
              <a:gd name="T25" fmla="*/ 381000 h 912"/>
              <a:gd name="T26" fmla="*/ 0 w 1344"/>
              <a:gd name="T27" fmla="*/ 152400 h 912"/>
              <a:gd name="T28" fmla="*/ 76200 w 1344"/>
              <a:gd name="T29" fmla="*/ 0 h 9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44"/>
              <a:gd name="T46" fmla="*/ 0 h 912"/>
              <a:gd name="T47" fmla="*/ 1344 w 1344"/>
              <a:gd name="T48" fmla="*/ 912 h 91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44" h="912">
                <a:moveTo>
                  <a:pt x="48" y="0"/>
                </a:moveTo>
                <a:lnTo>
                  <a:pt x="720" y="48"/>
                </a:lnTo>
                <a:lnTo>
                  <a:pt x="1104" y="144"/>
                </a:lnTo>
                <a:lnTo>
                  <a:pt x="1344" y="432"/>
                </a:lnTo>
                <a:lnTo>
                  <a:pt x="1152" y="624"/>
                </a:lnTo>
                <a:lnTo>
                  <a:pt x="1296" y="816"/>
                </a:lnTo>
                <a:lnTo>
                  <a:pt x="1248" y="912"/>
                </a:lnTo>
                <a:lnTo>
                  <a:pt x="864" y="912"/>
                </a:lnTo>
                <a:lnTo>
                  <a:pt x="624" y="816"/>
                </a:lnTo>
                <a:lnTo>
                  <a:pt x="192" y="912"/>
                </a:lnTo>
                <a:lnTo>
                  <a:pt x="96" y="864"/>
                </a:lnTo>
                <a:lnTo>
                  <a:pt x="48" y="480"/>
                </a:lnTo>
                <a:lnTo>
                  <a:pt x="240" y="240"/>
                </a:lnTo>
                <a:lnTo>
                  <a:pt x="0" y="96"/>
                </a:lnTo>
                <a:lnTo>
                  <a:pt x="48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8" name="Freeform 4"/>
          <p:cNvSpPr>
            <a:spLocks/>
          </p:cNvSpPr>
          <p:nvPr/>
        </p:nvSpPr>
        <p:spPr bwMode="auto">
          <a:xfrm>
            <a:off x="4170363" y="2063080"/>
            <a:ext cx="1336675" cy="903287"/>
          </a:xfrm>
          <a:custGeom>
            <a:avLst/>
            <a:gdLst>
              <a:gd name="T0" fmla="*/ 117475 w 842"/>
              <a:gd name="T1" fmla="*/ 533400 h 569"/>
              <a:gd name="T2" fmla="*/ 498475 w 842"/>
              <a:gd name="T3" fmla="*/ 304800 h 569"/>
              <a:gd name="T4" fmla="*/ 955675 w 842"/>
              <a:gd name="T5" fmla="*/ 0 h 569"/>
              <a:gd name="T6" fmla="*/ 1108075 w 842"/>
              <a:gd name="T7" fmla="*/ 0 h 569"/>
              <a:gd name="T8" fmla="*/ 955675 w 842"/>
              <a:gd name="T9" fmla="*/ 152400 h 569"/>
              <a:gd name="T10" fmla="*/ 1336675 w 842"/>
              <a:gd name="T11" fmla="*/ 457200 h 569"/>
              <a:gd name="T12" fmla="*/ 1336675 w 842"/>
              <a:gd name="T13" fmla="*/ 609600 h 569"/>
              <a:gd name="T14" fmla="*/ 1035050 w 842"/>
              <a:gd name="T15" fmla="*/ 903287 h 569"/>
              <a:gd name="T16" fmla="*/ 890588 w 842"/>
              <a:gd name="T17" fmla="*/ 903287 h 569"/>
              <a:gd name="T18" fmla="*/ 558800 w 842"/>
              <a:gd name="T19" fmla="*/ 862012 h 569"/>
              <a:gd name="T20" fmla="*/ 82550 w 842"/>
              <a:gd name="T21" fmla="*/ 696912 h 569"/>
              <a:gd name="T22" fmla="*/ 0 w 842"/>
              <a:gd name="T23" fmla="*/ 550862 h 569"/>
              <a:gd name="T24" fmla="*/ 117475 w 842"/>
              <a:gd name="T25" fmla="*/ 533400 h 5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2"/>
              <a:gd name="T40" fmla="*/ 0 h 569"/>
              <a:gd name="T41" fmla="*/ 842 w 842"/>
              <a:gd name="T42" fmla="*/ 569 h 5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2" h="569">
                <a:moveTo>
                  <a:pt x="74" y="336"/>
                </a:moveTo>
                <a:lnTo>
                  <a:pt x="314" y="192"/>
                </a:lnTo>
                <a:lnTo>
                  <a:pt x="602" y="0"/>
                </a:lnTo>
                <a:lnTo>
                  <a:pt x="698" y="0"/>
                </a:lnTo>
                <a:lnTo>
                  <a:pt x="602" y="96"/>
                </a:lnTo>
                <a:lnTo>
                  <a:pt x="842" y="288"/>
                </a:lnTo>
                <a:lnTo>
                  <a:pt x="842" y="384"/>
                </a:lnTo>
                <a:lnTo>
                  <a:pt x="652" y="569"/>
                </a:lnTo>
                <a:lnTo>
                  <a:pt x="561" y="569"/>
                </a:lnTo>
                <a:lnTo>
                  <a:pt x="352" y="543"/>
                </a:lnTo>
                <a:lnTo>
                  <a:pt x="52" y="439"/>
                </a:lnTo>
                <a:lnTo>
                  <a:pt x="0" y="347"/>
                </a:lnTo>
                <a:lnTo>
                  <a:pt x="74" y="33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457200" y="1945605"/>
            <a:ext cx="2362200" cy="290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baseline="0" dirty="0">
                <a:latin typeface="Arial Narrow" charset="0"/>
              </a:rPr>
              <a:t>Sample space</a:t>
            </a:r>
          </a:p>
          <a:p>
            <a:r>
              <a:rPr lang="en-US" altLang="en-US" sz="2000" baseline="0" dirty="0">
                <a:latin typeface="Arial Narrow" charset="0"/>
              </a:rPr>
              <a:t>A sample space of a random experiment</a:t>
            </a:r>
          </a:p>
          <a:p>
            <a:r>
              <a:rPr lang="en-US" altLang="en-US" sz="2000" baseline="0" dirty="0">
                <a:latin typeface="Arial Narrow" charset="0"/>
              </a:rPr>
              <a:t>is a list of all possible outcomes of the </a:t>
            </a:r>
          </a:p>
          <a:p>
            <a:r>
              <a:rPr lang="en-US" altLang="en-US" sz="2000" baseline="0" dirty="0">
                <a:latin typeface="Arial Narrow" charset="0"/>
              </a:rPr>
              <a:t>experiment. The outcomes must be </a:t>
            </a:r>
          </a:p>
          <a:p>
            <a:r>
              <a:rPr lang="en-US" altLang="en-US" sz="2000" baseline="0" dirty="0">
                <a:latin typeface="Arial Narrow" charset="0"/>
              </a:rPr>
              <a:t>mutually exclusive and exhaustive.</a:t>
            </a:r>
            <a:endParaRPr lang="en-US" altLang="en-US" baseline="0" dirty="0">
              <a:latin typeface="Arial Narrow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33800" y="1640805"/>
            <a:ext cx="2133600" cy="1447800"/>
            <a:chOff x="768" y="1194"/>
            <a:chExt cx="1344" cy="912"/>
          </a:xfrm>
        </p:grpSpPr>
        <p:sp>
          <p:nvSpPr>
            <p:cNvPr id="30738" name="Oval 7"/>
            <p:cNvSpPr>
              <a:spLocks noChangeArrowheads="1"/>
            </p:cNvSpPr>
            <p:nvPr/>
          </p:nvSpPr>
          <p:spPr bwMode="auto">
            <a:xfrm>
              <a:off x="768" y="119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9" name="Oval 8"/>
            <p:cNvSpPr>
              <a:spLocks noChangeArrowheads="1"/>
            </p:cNvSpPr>
            <p:nvPr/>
          </p:nvSpPr>
          <p:spPr bwMode="auto">
            <a:xfrm>
              <a:off x="1440" y="124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0" name="Oval 9"/>
            <p:cNvSpPr>
              <a:spLocks noChangeArrowheads="1"/>
            </p:cNvSpPr>
            <p:nvPr/>
          </p:nvSpPr>
          <p:spPr bwMode="auto">
            <a:xfrm>
              <a:off x="1344" y="138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1" name="Oval 10"/>
            <p:cNvSpPr>
              <a:spLocks noChangeArrowheads="1"/>
            </p:cNvSpPr>
            <p:nvPr/>
          </p:nvSpPr>
          <p:spPr bwMode="auto">
            <a:xfrm>
              <a:off x="816" y="162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2" name="Oval 11"/>
            <p:cNvSpPr>
              <a:spLocks noChangeArrowheads="1"/>
            </p:cNvSpPr>
            <p:nvPr/>
          </p:nvSpPr>
          <p:spPr bwMode="auto">
            <a:xfrm>
              <a:off x="1056" y="181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3" name="Oval 12"/>
            <p:cNvSpPr>
              <a:spLocks noChangeArrowheads="1"/>
            </p:cNvSpPr>
            <p:nvPr/>
          </p:nvSpPr>
          <p:spPr bwMode="auto">
            <a:xfrm>
              <a:off x="1824" y="133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4" name="Oval 13"/>
            <p:cNvSpPr>
              <a:spLocks noChangeArrowheads="1"/>
            </p:cNvSpPr>
            <p:nvPr/>
          </p:nvSpPr>
          <p:spPr bwMode="auto">
            <a:xfrm>
              <a:off x="2016" y="157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5" name="Oval 14"/>
            <p:cNvSpPr>
              <a:spLocks noChangeArrowheads="1"/>
            </p:cNvSpPr>
            <p:nvPr/>
          </p:nvSpPr>
          <p:spPr bwMode="auto">
            <a:xfrm>
              <a:off x="1008" y="1386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6" name="Oval 15"/>
            <p:cNvSpPr>
              <a:spLocks noChangeArrowheads="1"/>
            </p:cNvSpPr>
            <p:nvPr/>
          </p:nvSpPr>
          <p:spPr bwMode="auto">
            <a:xfrm>
              <a:off x="864" y="201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7" name="Oval 16"/>
            <p:cNvSpPr>
              <a:spLocks noChangeArrowheads="1"/>
            </p:cNvSpPr>
            <p:nvPr/>
          </p:nvSpPr>
          <p:spPr bwMode="auto">
            <a:xfrm>
              <a:off x="1584" y="148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8" name="Oval 17"/>
            <p:cNvSpPr>
              <a:spLocks noChangeArrowheads="1"/>
            </p:cNvSpPr>
            <p:nvPr/>
          </p:nvSpPr>
          <p:spPr bwMode="auto">
            <a:xfrm>
              <a:off x="1296" y="167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9" name="Oval 18"/>
            <p:cNvSpPr>
              <a:spLocks noChangeArrowheads="1"/>
            </p:cNvSpPr>
            <p:nvPr/>
          </p:nvSpPr>
          <p:spPr bwMode="auto">
            <a:xfrm>
              <a:off x="1344" y="191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0" name="Oval 19"/>
            <p:cNvSpPr>
              <a:spLocks noChangeArrowheads="1"/>
            </p:cNvSpPr>
            <p:nvPr/>
          </p:nvSpPr>
          <p:spPr bwMode="auto">
            <a:xfrm>
              <a:off x="1824" y="177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1" name="Oval 20"/>
            <p:cNvSpPr>
              <a:spLocks noChangeArrowheads="1"/>
            </p:cNvSpPr>
            <p:nvPr/>
          </p:nvSpPr>
          <p:spPr bwMode="auto">
            <a:xfrm>
              <a:off x="1584" y="196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2" name="Oval 21"/>
            <p:cNvSpPr>
              <a:spLocks noChangeArrowheads="1"/>
            </p:cNvSpPr>
            <p:nvPr/>
          </p:nvSpPr>
          <p:spPr bwMode="auto">
            <a:xfrm>
              <a:off x="1968" y="196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53" name="Oval 22"/>
            <p:cNvSpPr>
              <a:spLocks noChangeArrowheads="1"/>
            </p:cNvSpPr>
            <p:nvPr/>
          </p:nvSpPr>
          <p:spPr bwMode="auto">
            <a:xfrm>
              <a:off x="1920" y="201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2362200" y="2250405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0248" name="Text Box 24"/>
          <p:cNvSpPr txBox="1">
            <a:spLocks noChangeArrowheads="1"/>
          </p:cNvSpPr>
          <p:nvPr/>
        </p:nvSpPr>
        <p:spPr bwMode="auto">
          <a:xfrm>
            <a:off x="6407150" y="1915442"/>
            <a:ext cx="2286000" cy="290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baseline="0" dirty="0">
                <a:latin typeface="Arial Narrow" charset="0"/>
              </a:rPr>
              <a:t>Simple events</a:t>
            </a:r>
          </a:p>
          <a:p>
            <a:r>
              <a:rPr lang="en-US" altLang="en-US" sz="2000" baseline="0" dirty="0">
                <a:latin typeface="Arial Narrow" charset="0"/>
              </a:rPr>
              <a:t>The individual outcomes are called </a:t>
            </a:r>
            <a:r>
              <a:rPr lang="en-US" altLang="en-US" sz="2000" i="1" baseline="0" dirty="0">
                <a:latin typeface="Arial Narrow" charset="0"/>
              </a:rPr>
              <a:t>simple events</a:t>
            </a:r>
            <a:r>
              <a:rPr lang="en-US" altLang="en-US" sz="2000" baseline="0" dirty="0">
                <a:latin typeface="Arial Narrow" charset="0"/>
              </a:rPr>
              <a:t>.  </a:t>
            </a:r>
          </a:p>
          <a:p>
            <a:r>
              <a:rPr lang="en-US" altLang="en-US" sz="2000" baseline="0" dirty="0">
                <a:latin typeface="Arial Narrow" charset="0"/>
              </a:rPr>
              <a:t>Simple events cannot be further decomposed </a:t>
            </a:r>
          </a:p>
          <a:p>
            <a:r>
              <a:rPr lang="en-US" altLang="en-US" sz="2000" baseline="0" dirty="0">
                <a:latin typeface="Arial Narrow" charset="0"/>
              </a:rPr>
              <a:t>into constituent outcomes. </a:t>
            </a:r>
            <a:endParaRPr lang="en-US" altLang="en-US" baseline="0" dirty="0">
              <a:latin typeface="Arial Narrow" charset="0"/>
            </a:endParaRPr>
          </a:p>
        </p:txBody>
      </p:sp>
      <p:sp>
        <p:nvSpPr>
          <p:cNvPr id="180249" name="Line 25"/>
          <p:cNvSpPr>
            <a:spLocks noChangeShapeType="1"/>
          </p:cNvSpPr>
          <p:nvPr/>
        </p:nvSpPr>
        <p:spPr bwMode="auto">
          <a:xfrm flipH="1">
            <a:off x="5791200" y="2326605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 flipH="1">
            <a:off x="5257800" y="2174205"/>
            <a:ext cx="11430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3124200" y="3164805"/>
            <a:ext cx="3178175" cy="1076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="1" baseline="0" dirty="0">
                <a:latin typeface="Arial Narrow" charset="0"/>
              </a:rPr>
              <a:t>Event, A</a:t>
            </a:r>
          </a:p>
          <a:p>
            <a:r>
              <a:rPr lang="en-US" altLang="en-US" sz="2000" baseline="0" dirty="0">
                <a:latin typeface="Arial Narrow" charset="0"/>
              </a:rPr>
              <a:t>An event is any collection of one</a:t>
            </a:r>
          </a:p>
          <a:p>
            <a:r>
              <a:rPr lang="en-US" altLang="en-US" sz="2000" baseline="0" dirty="0">
                <a:latin typeface="Arial Narrow" charset="0"/>
              </a:rPr>
              <a:t>or more possible outcomes.</a:t>
            </a:r>
            <a:endParaRPr lang="en-US" altLang="en-US" baseline="0" dirty="0">
              <a:latin typeface="Arial Narrow" charset="0"/>
            </a:endParaRPr>
          </a:p>
        </p:txBody>
      </p:sp>
      <p:sp>
        <p:nvSpPr>
          <p:cNvPr id="180252" name="Line 28"/>
          <p:cNvSpPr>
            <a:spLocks noChangeShapeType="1"/>
          </p:cNvSpPr>
          <p:nvPr/>
        </p:nvSpPr>
        <p:spPr bwMode="auto">
          <a:xfrm flipH="1" flipV="1">
            <a:off x="4876800" y="247900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2133600" y="4993605"/>
            <a:ext cx="5257800" cy="7694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rgbClr val="00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200" baseline="0">
                <a:latin typeface="Trebuchet MS" panose="020B0603020202020204" pitchFamily="34" charset="0"/>
                <a:ea typeface="+mn-ea"/>
              </a:rPr>
              <a:t>Our objective is to determine </a:t>
            </a:r>
            <a:r>
              <a:rPr lang="en-US" sz="2200" b="1" baseline="0">
                <a:latin typeface="Trebuchet MS" panose="020B0603020202020204" pitchFamily="34" charset="0"/>
                <a:ea typeface="+mn-ea"/>
              </a:rPr>
              <a:t>P(</a:t>
            </a:r>
            <a:r>
              <a:rPr lang="en-US" sz="2200" b="1" i="1" baseline="0">
                <a:latin typeface="Trebuchet MS" panose="020B0603020202020204" pitchFamily="34" charset="0"/>
                <a:ea typeface="+mn-ea"/>
              </a:rPr>
              <a:t>A</a:t>
            </a:r>
            <a:r>
              <a:rPr lang="en-US" sz="2200" b="1" baseline="0">
                <a:latin typeface="Trebuchet MS" panose="020B0603020202020204" pitchFamily="34" charset="0"/>
                <a:ea typeface="+mn-ea"/>
              </a:rPr>
              <a:t>),</a:t>
            </a:r>
            <a:r>
              <a:rPr lang="en-US" sz="2200" baseline="0">
                <a:latin typeface="Trebuchet MS" panose="020B0603020202020204" pitchFamily="34" charset="0"/>
                <a:ea typeface="+mn-ea"/>
              </a:rPr>
              <a:t> the probability that event </a:t>
            </a:r>
            <a:r>
              <a:rPr lang="en-US" sz="2200" b="1" i="1" baseline="0">
                <a:latin typeface="Trebuchet MS" panose="020B0603020202020204" pitchFamily="34" charset="0"/>
                <a:ea typeface="+mn-ea"/>
              </a:rPr>
              <a:t>A</a:t>
            </a:r>
            <a:r>
              <a:rPr lang="en-US" sz="2200" baseline="0">
                <a:latin typeface="Trebuchet MS" panose="020B0603020202020204" pitchFamily="34" charset="0"/>
                <a:ea typeface="+mn-ea"/>
              </a:rPr>
              <a:t> will occur.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524250" y="1270917"/>
            <a:ext cx="1581150" cy="496888"/>
            <a:chOff x="2220" y="1207"/>
            <a:chExt cx="996" cy="313"/>
          </a:xfrm>
        </p:grpSpPr>
        <p:sp>
          <p:nvSpPr>
            <p:cNvPr id="30736" name="Text Box 31"/>
            <p:cNvSpPr txBox="1">
              <a:spLocks noChangeArrowheads="1"/>
            </p:cNvSpPr>
            <p:nvPr/>
          </p:nvSpPr>
          <p:spPr bwMode="auto">
            <a:xfrm>
              <a:off x="2220" y="1207"/>
              <a:ext cx="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baseline="0">
                  <a:latin typeface="Arial Narrow" charset="0"/>
                </a:rPr>
                <a:t>O</a:t>
              </a:r>
              <a:r>
                <a:rPr lang="en-US" altLang="en-US" sz="2000">
                  <a:latin typeface="Arial Narrow" charset="0"/>
                </a:rPr>
                <a:t>1</a:t>
              </a:r>
              <a:endParaRPr lang="en-US" altLang="en-US" sz="2000" baseline="0">
                <a:latin typeface="Arial Narrow" charset="0"/>
              </a:endParaRPr>
            </a:p>
          </p:txBody>
        </p:sp>
        <p:sp>
          <p:nvSpPr>
            <p:cNvPr id="30737" name="Text Box 32"/>
            <p:cNvSpPr txBox="1">
              <a:spLocks noChangeArrowheads="1"/>
            </p:cNvSpPr>
            <p:nvPr/>
          </p:nvSpPr>
          <p:spPr bwMode="auto">
            <a:xfrm>
              <a:off x="2951" y="1270"/>
              <a:ext cx="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baseline="0">
                  <a:latin typeface="Arial Narrow" charset="0"/>
                </a:rPr>
                <a:t>O</a:t>
              </a:r>
              <a:r>
                <a:rPr lang="en-US" altLang="en-US" sz="2000">
                  <a:latin typeface="Arial Narrow" charset="0"/>
                </a:rPr>
                <a:t>2</a:t>
              </a:r>
              <a:endParaRPr lang="en-US" altLang="en-US" sz="2000" baseline="0">
                <a:latin typeface="Arial Narrow" charset="0"/>
              </a:endParaRPr>
            </a:p>
          </p:txBody>
        </p:sp>
      </p:grpSp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8</a:t>
            </a:fld>
            <a:endParaRPr lang="en-AU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8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autoUpdateAnimBg="0"/>
      <p:bldP spid="180229" grpId="0" animBg="1" autoUpdateAnimBg="0"/>
      <p:bldP spid="180247" grpId="0" animBg="1"/>
      <p:bldP spid="180248" grpId="0" animBg="1" autoUpdateAnimBg="0"/>
      <p:bldP spid="180249" grpId="0" animBg="1"/>
      <p:bldP spid="180250" grpId="0" animBg="1"/>
      <p:bldP spid="180251" grpId="0" animBg="1" autoUpdateAnimBg="0"/>
      <p:bldP spid="180252" grpId="0" animBg="1"/>
      <p:bldP spid="180253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AutoShape 2"/>
          <p:cNvSpPr>
            <a:spLocks noChangeArrowheads="1"/>
          </p:cNvSpPr>
          <p:nvPr/>
        </p:nvSpPr>
        <p:spPr bwMode="auto">
          <a:xfrm>
            <a:off x="609600" y="2315493"/>
            <a:ext cx="3962400" cy="32766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000" baseline="0">
              <a:latin typeface="Arial Narrow" pitchFamily="34" charset="0"/>
              <a:ea typeface="+mn-ea"/>
            </a:endParaRPr>
          </a:p>
        </p:txBody>
      </p:sp>
      <p:grpSp>
        <p:nvGrpSpPr>
          <p:cNvPr id="11270" name="Group 3"/>
          <p:cNvGrpSpPr>
            <a:grpSpLocks/>
          </p:cNvGrpSpPr>
          <p:nvPr/>
        </p:nvGrpSpPr>
        <p:grpSpPr bwMode="auto">
          <a:xfrm>
            <a:off x="838200" y="3158456"/>
            <a:ext cx="1441450" cy="1524000"/>
            <a:chOff x="816" y="2400"/>
            <a:chExt cx="1344" cy="768"/>
          </a:xfrm>
        </p:grpSpPr>
        <p:sp>
          <p:nvSpPr>
            <p:cNvPr id="11290" name="Line 4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11291" name="Line 5"/>
            <p:cNvSpPr>
              <a:spLocks noChangeShapeType="1"/>
            </p:cNvSpPr>
            <p:nvPr/>
          </p:nvSpPr>
          <p:spPr bwMode="auto">
            <a:xfrm flipV="1">
              <a:off x="816" y="2400"/>
              <a:ext cx="1344" cy="38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2267744" y="2548856"/>
            <a:ext cx="1441450" cy="2743200"/>
            <a:chOff x="1440" y="1971"/>
            <a:chExt cx="908" cy="1728"/>
          </a:xfrm>
        </p:grpSpPr>
        <p:grpSp>
          <p:nvGrpSpPr>
            <p:cNvPr id="11284" name="Group 7"/>
            <p:cNvGrpSpPr>
              <a:grpSpLocks/>
            </p:cNvGrpSpPr>
            <p:nvPr/>
          </p:nvGrpSpPr>
          <p:grpSpPr bwMode="auto">
            <a:xfrm>
              <a:off x="1440" y="1971"/>
              <a:ext cx="908" cy="768"/>
              <a:chOff x="816" y="2400"/>
              <a:chExt cx="1344" cy="768"/>
            </a:xfrm>
          </p:grpSpPr>
          <p:sp>
            <p:nvSpPr>
              <p:cNvPr id="11288" name="Line 8"/>
              <p:cNvSpPr>
                <a:spLocks noChangeShapeType="1"/>
              </p:cNvSpPr>
              <p:nvPr/>
            </p:nvSpPr>
            <p:spPr bwMode="auto">
              <a:xfrm flipH="1" flipV="1">
                <a:off x="816" y="2784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1289" name="Line 9"/>
              <p:cNvSpPr>
                <a:spLocks noChangeShapeType="1"/>
              </p:cNvSpPr>
              <p:nvPr/>
            </p:nvSpPr>
            <p:spPr bwMode="auto">
              <a:xfrm flipV="1">
                <a:off x="816" y="2400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  <p:grpSp>
          <p:nvGrpSpPr>
            <p:cNvPr id="11285" name="Group 10"/>
            <p:cNvGrpSpPr>
              <a:grpSpLocks/>
            </p:cNvGrpSpPr>
            <p:nvPr/>
          </p:nvGrpSpPr>
          <p:grpSpPr bwMode="auto">
            <a:xfrm>
              <a:off x="1440" y="2931"/>
              <a:ext cx="908" cy="768"/>
              <a:chOff x="816" y="2400"/>
              <a:chExt cx="1344" cy="768"/>
            </a:xfrm>
          </p:grpSpPr>
          <p:sp>
            <p:nvSpPr>
              <p:cNvPr id="11286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2784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11287" name="Line 12"/>
              <p:cNvSpPr>
                <a:spLocks noChangeShapeType="1"/>
              </p:cNvSpPr>
              <p:nvPr/>
            </p:nvSpPr>
            <p:spPr bwMode="auto">
              <a:xfrm flipV="1">
                <a:off x="816" y="2400"/>
                <a:ext cx="1344" cy="384"/>
              </a:xfrm>
              <a:prstGeom prst="line">
                <a:avLst/>
              </a:prstGeom>
              <a:noFill/>
              <a:ln w="12700">
                <a:solidFill>
                  <a:srgbClr val="CC0099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</p:grpSp>
      </p:grpSp>
      <p:grpSp>
        <p:nvGrpSpPr>
          <p:cNvPr id="11272" name="Group 13"/>
          <p:cNvGrpSpPr>
            <a:grpSpLocks/>
          </p:cNvGrpSpPr>
          <p:nvPr/>
        </p:nvGrpSpPr>
        <p:grpSpPr bwMode="auto">
          <a:xfrm>
            <a:off x="2195736" y="2544093"/>
            <a:ext cx="1577975" cy="2770188"/>
            <a:chOff x="1381" y="1968"/>
            <a:chExt cx="994" cy="1745"/>
          </a:xfrm>
        </p:grpSpPr>
        <p:sp>
          <p:nvSpPr>
            <p:cNvPr id="11280" name="Text Box 14"/>
            <p:cNvSpPr txBox="1">
              <a:spLocks noChangeArrowheads="1"/>
            </p:cNvSpPr>
            <p:nvPr/>
          </p:nvSpPr>
          <p:spPr bwMode="auto">
            <a:xfrm rot="-1408197">
              <a:off x="1412" y="2922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P(PT|D</a:t>
              </a:r>
              <a:r>
                <a:rPr lang="en-US" altLang="en-US" sz="1800" baseline="30000">
                  <a:solidFill>
                    <a:srgbClr val="CC0099"/>
                  </a:solidFill>
                  <a:latin typeface="Arial Narrow" charset="0"/>
                </a:rPr>
                <a:t>C</a:t>
              </a:r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) = .02</a:t>
              </a:r>
            </a:p>
          </p:txBody>
        </p:sp>
        <p:sp>
          <p:nvSpPr>
            <p:cNvPr id="11281" name="Text Box 15"/>
            <p:cNvSpPr txBox="1">
              <a:spLocks noChangeArrowheads="1"/>
            </p:cNvSpPr>
            <p:nvPr/>
          </p:nvSpPr>
          <p:spPr bwMode="auto">
            <a:xfrm rot="1355607">
              <a:off x="1439" y="3482"/>
              <a:ext cx="9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 NT|D</a:t>
              </a:r>
              <a:r>
                <a:rPr lang="en-US" altLang="en-US" sz="1800" baseline="30000">
                  <a:solidFill>
                    <a:srgbClr val="CC0099"/>
                  </a:solidFill>
                  <a:latin typeface="Arial Narrow" charset="0"/>
                </a:rPr>
                <a:t>C</a:t>
              </a:r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) = .98</a:t>
              </a:r>
            </a:p>
          </p:txBody>
        </p:sp>
        <p:sp>
          <p:nvSpPr>
            <p:cNvPr id="11282" name="Text Box 16"/>
            <p:cNvSpPr txBox="1">
              <a:spLocks noChangeArrowheads="1"/>
            </p:cNvSpPr>
            <p:nvPr/>
          </p:nvSpPr>
          <p:spPr bwMode="auto">
            <a:xfrm rot="-1487571">
              <a:off x="1381" y="1968"/>
              <a:ext cx="8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P(PT|D) = .94</a:t>
              </a:r>
            </a:p>
          </p:txBody>
        </p:sp>
        <p:sp>
          <p:nvSpPr>
            <p:cNvPr id="11283" name="Text Box 17"/>
            <p:cNvSpPr txBox="1">
              <a:spLocks noChangeArrowheads="1"/>
            </p:cNvSpPr>
            <p:nvPr/>
          </p:nvSpPr>
          <p:spPr bwMode="auto">
            <a:xfrm rot="1355607">
              <a:off x="1426" y="2508"/>
              <a:ext cx="8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 NT|D) = .06</a:t>
              </a:r>
            </a:p>
          </p:txBody>
        </p:sp>
      </p:grpSp>
      <p:grpSp>
        <p:nvGrpSpPr>
          <p:cNvPr id="11273" name="Group 18"/>
          <p:cNvGrpSpPr>
            <a:grpSpLocks/>
          </p:cNvGrpSpPr>
          <p:nvPr/>
        </p:nvGrpSpPr>
        <p:grpSpPr bwMode="auto">
          <a:xfrm>
            <a:off x="973138" y="3229893"/>
            <a:ext cx="1135062" cy="1408113"/>
            <a:chOff x="613" y="2400"/>
            <a:chExt cx="715" cy="887"/>
          </a:xfrm>
        </p:grpSpPr>
        <p:sp>
          <p:nvSpPr>
            <p:cNvPr id="11278" name="Text Box 19"/>
            <p:cNvSpPr txBox="1">
              <a:spLocks noChangeArrowheads="1"/>
            </p:cNvSpPr>
            <p:nvPr/>
          </p:nvSpPr>
          <p:spPr bwMode="auto">
            <a:xfrm rot="1692090">
              <a:off x="613" y="3056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P(D</a:t>
              </a:r>
              <a:r>
                <a:rPr lang="en-US" altLang="en-US" sz="1800" baseline="30000">
                  <a:solidFill>
                    <a:srgbClr val="CC0099"/>
                  </a:solidFill>
                  <a:latin typeface="Arial Narrow" charset="0"/>
                </a:rPr>
                <a:t>C</a:t>
              </a:r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) = .96</a:t>
              </a:r>
            </a:p>
          </p:txBody>
        </p:sp>
        <p:sp>
          <p:nvSpPr>
            <p:cNvPr id="11279" name="Text Box 20"/>
            <p:cNvSpPr txBox="1">
              <a:spLocks noChangeArrowheads="1"/>
            </p:cNvSpPr>
            <p:nvPr/>
          </p:nvSpPr>
          <p:spPr bwMode="auto">
            <a:xfrm rot="-1487571">
              <a:off x="618" y="2400"/>
              <a:ext cx="6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1pPr>
              <a:lvl2pPr marL="742950" indent="-28575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2pPr>
              <a:lvl3pPr marL="11430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3pPr>
              <a:lvl4pPr marL="16002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4pPr>
              <a:lvl5pPr marL="2057400" indent="-228600"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-25000">
                  <a:solidFill>
                    <a:schemeClr val="tx1"/>
                  </a:solidFill>
                  <a:latin typeface="Times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800" baseline="0">
                  <a:solidFill>
                    <a:srgbClr val="CC0099"/>
                  </a:solidFill>
                  <a:latin typeface="Arial Narrow" charset="0"/>
                </a:rPr>
                <a:t>P(D) = .04</a:t>
              </a:r>
            </a:p>
          </p:txBody>
        </p:sp>
      </p:grpSp>
      <p:graphicFrame>
        <p:nvGraphicFramePr>
          <p:cNvPr id="1126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735388"/>
              </p:ext>
            </p:extLst>
          </p:nvPr>
        </p:nvGraphicFramePr>
        <p:xfrm>
          <a:off x="5029200" y="3687093"/>
          <a:ext cx="11160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Equation" r:id="rId3" imgW="457200" imgH="190500" progId="Equation.3">
                  <p:embed/>
                </p:oleObj>
              </mc:Choice>
              <mc:Fallback>
                <p:oleObj name="Equation" r:id="rId3" imgW="457200" imgH="19050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87093"/>
                        <a:ext cx="1116013" cy="461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315161"/>
              </p:ext>
            </p:extLst>
          </p:nvPr>
        </p:nvGraphicFramePr>
        <p:xfrm>
          <a:off x="6135423" y="3396109"/>
          <a:ext cx="28797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Equation" r:id="rId5" imgW="1180800" imgH="393480" progId="Equation.DSMT4">
                  <p:embed/>
                </p:oleObj>
              </mc:Choice>
              <mc:Fallback>
                <p:oleObj name="Equation" r:id="rId5" imgW="1180800" imgH="39348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423" y="3396109"/>
                        <a:ext cx="2879725" cy="955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24"/>
          <p:cNvSpPr txBox="1">
            <a:spLocks noChangeArrowheads="1"/>
          </p:cNvSpPr>
          <p:nvPr/>
        </p:nvSpPr>
        <p:spPr bwMode="auto">
          <a:xfrm>
            <a:off x="990600" y="1340768"/>
            <a:ext cx="1522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Arial Narrow" charset="0"/>
              </a:rPr>
              <a:t>Prior </a:t>
            </a:r>
          </a:p>
          <a:p>
            <a:r>
              <a:rPr lang="en-US" altLang="en-US" baseline="0" dirty="0">
                <a:latin typeface="Arial Narrow" charset="0"/>
              </a:rPr>
              <a:t>probabilities</a:t>
            </a:r>
          </a:p>
        </p:txBody>
      </p:sp>
      <p:sp>
        <p:nvSpPr>
          <p:cNvPr id="11275" name="Text Box 25"/>
          <p:cNvSpPr txBox="1">
            <a:spLocks noChangeArrowheads="1"/>
          </p:cNvSpPr>
          <p:nvPr/>
        </p:nvSpPr>
        <p:spPr bwMode="auto">
          <a:xfrm>
            <a:off x="2819400" y="1350293"/>
            <a:ext cx="1522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latin typeface="Arial Narrow" charset="0"/>
              </a:rPr>
              <a:t>Likelihood</a:t>
            </a:r>
          </a:p>
          <a:p>
            <a:r>
              <a:rPr lang="en-US" altLang="en-US" baseline="0" dirty="0">
                <a:latin typeface="Arial Narrow" charset="0"/>
              </a:rPr>
              <a:t>probabilities</a:t>
            </a:r>
          </a:p>
        </p:txBody>
      </p:sp>
      <p:sp>
        <p:nvSpPr>
          <p:cNvPr id="11276" name="Text Box 26"/>
          <p:cNvSpPr txBox="1">
            <a:spLocks noChangeArrowheads="1"/>
          </p:cNvSpPr>
          <p:nvPr/>
        </p:nvSpPr>
        <p:spPr bwMode="auto">
          <a:xfrm>
            <a:off x="4788836" y="2727449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US" altLang="en-US" baseline="0" dirty="0">
                <a:solidFill>
                  <a:schemeClr val="accent1"/>
                </a:solidFill>
                <a:latin typeface="Arial Narrow" charset="0"/>
              </a:rPr>
              <a:t>Posterior probabilities</a:t>
            </a:r>
          </a:p>
        </p:txBody>
      </p:sp>
      <p:sp>
        <p:nvSpPr>
          <p:cNvPr id="3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733425"/>
          </a:xfrm>
        </p:spPr>
        <p:txBody>
          <a:bodyPr/>
          <a:lstStyle/>
          <a:p>
            <a:pPr algn="l" eaLnBrk="1" hangingPunct="1"/>
            <a:r>
              <a:rPr lang="en-US" altLang="en-US" sz="36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Example 6: Solution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80</a:t>
            </a:fld>
            <a:endParaRPr lang="en-AU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9575"/>
            <a:ext cx="8424862" cy="643161"/>
          </a:xfrm>
        </p:spPr>
        <p:txBody>
          <a:bodyPr/>
          <a:lstStyle/>
          <a:p>
            <a:pPr algn="l" eaLnBrk="1" hangingPunct="1"/>
            <a:r>
              <a:rPr lang="en-US" altLang="en-US" sz="3200" cap="none" baseline="0" dirty="0">
                <a:solidFill>
                  <a:srgbClr val="EA0088"/>
                </a:solidFill>
                <a:latin typeface="Trebuchet MS" panose="020B0603020202020204" pitchFamily="34" charset="0"/>
              </a:rPr>
              <a:t>Approaches to Assigning Probabilities…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55725"/>
            <a:ext cx="8137525" cy="48164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Trebuchet MS" panose="020B0603020202020204" pitchFamily="34" charset="0"/>
              </a:rPr>
              <a:t>There are three ways to assign a probability, P(</a:t>
            </a:r>
            <a:r>
              <a:rPr lang="en-US" altLang="en-US" sz="2200" dirty="0" err="1">
                <a:latin typeface="Trebuchet MS" panose="020B0603020202020204" pitchFamily="34" charset="0"/>
              </a:rPr>
              <a:t>O</a:t>
            </a:r>
            <a:r>
              <a:rPr lang="en-US" altLang="en-US" sz="2200" baseline="-25000" dirty="0" err="1">
                <a:latin typeface="Trebuchet MS" panose="020B0603020202020204" pitchFamily="34" charset="0"/>
              </a:rPr>
              <a:t>i</a:t>
            </a:r>
            <a:r>
              <a:rPr lang="en-US" altLang="en-US" sz="2200" dirty="0">
                <a:latin typeface="Trebuchet MS" panose="020B0603020202020204" pitchFamily="34" charset="0"/>
              </a:rPr>
              <a:t>), to an outcome, </a:t>
            </a:r>
            <a:r>
              <a:rPr lang="en-US" altLang="en-US" sz="2200" dirty="0" err="1">
                <a:latin typeface="Trebuchet MS" panose="020B0603020202020204" pitchFamily="34" charset="0"/>
              </a:rPr>
              <a:t>O</a:t>
            </a:r>
            <a:r>
              <a:rPr lang="en-US" altLang="en-US" sz="2200" baseline="-25000" dirty="0" err="1">
                <a:latin typeface="Trebuchet MS" panose="020B0603020202020204" pitchFamily="34" charset="0"/>
              </a:rPr>
              <a:t>i</a:t>
            </a:r>
            <a:r>
              <a:rPr lang="en-US" altLang="en-US" sz="2200" dirty="0">
                <a:latin typeface="Trebuchet MS" panose="020B0603020202020204" pitchFamily="34" charset="0"/>
              </a:rPr>
              <a:t>, namely: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200" b="1" i="1" dirty="0">
              <a:latin typeface="Trebuchet MS" panose="020B0603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Classical approach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altLang="en-US" sz="2200" dirty="0">
                <a:latin typeface="Trebuchet MS" panose="020B0603020202020204" pitchFamily="34" charset="0"/>
              </a:rPr>
              <a:t>based on equally likely events.</a:t>
            </a: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Relative frequency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altLang="en-US" sz="2200" dirty="0">
                <a:latin typeface="Trebuchet MS" panose="020B0603020202020204" pitchFamily="34" charset="0"/>
              </a:rPr>
              <a:t>assigning probabilities based on experimentation or historical data.</a:t>
            </a: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 marL="457200" indent="-457200" algn="just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Subjective approach</a:t>
            </a:r>
            <a:r>
              <a:rPr lang="en-US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altLang="en-US" sz="2200" dirty="0">
                <a:latin typeface="Trebuchet MS" panose="020B0603020202020204" pitchFamily="34" charset="0"/>
              </a:rPr>
              <a:t>Assigning probabilities based on the assignor’s (subjective) judgment.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latin typeface="Trebuchet MS" panose="020B0603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466924" y="625"/>
            <a:ext cx="685800" cy="404039"/>
          </a:xfrm>
          <a:prstGeom prst="snip2Diag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b="1" dirty="0"/>
              <a:t>6.</a:t>
            </a:r>
            <a:fld id="{6036F825-6CB5-4615-BBFB-455BCA32B924}" type="slidenum">
              <a:rPr lang="en-US" altLang="en-US" b="1" smtClean="0"/>
              <a:pPr>
                <a:defRPr/>
              </a:pPr>
              <a:t>9</a:t>
            </a:fld>
            <a:endParaRPr lang="en-AU" altLang="en-US" b="1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chapter11">
  <a:themeElements>
    <a:clrScheme name="Custom 3">
      <a:dk1>
        <a:srgbClr val="00206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chapter11</Template>
  <TotalTime>3740</TotalTime>
  <Words>4298</Words>
  <Application>Microsoft Office PowerPoint</Application>
  <PresentationFormat>On-screen Show (4:3)</PresentationFormat>
  <Paragraphs>984</Paragraphs>
  <Slides>80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99" baseType="lpstr">
      <vt:lpstr>MS PGothic</vt:lpstr>
      <vt:lpstr>MS PGothic</vt:lpstr>
      <vt:lpstr>Arial</vt:lpstr>
      <vt:lpstr>Arial Narrow</vt:lpstr>
      <vt:lpstr>Book Antiqua</vt:lpstr>
      <vt:lpstr>Calibri</vt:lpstr>
      <vt:lpstr>Cambria</vt:lpstr>
      <vt:lpstr>Cambria Math</vt:lpstr>
      <vt:lpstr>Symbol</vt:lpstr>
      <vt:lpstr>Tahoma</vt:lpstr>
      <vt:lpstr>Times</vt:lpstr>
      <vt:lpstr>Times New Roman</vt:lpstr>
      <vt:lpstr>Trebuchet MS</vt:lpstr>
      <vt:lpstr>Verdana</vt:lpstr>
      <vt:lpstr>chapter11</vt:lpstr>
      <vt:lpstr>Office Theme</vt:lpstr>
      <vt:lpstr>Equation</vt:lpstr>
      <vt:lpstr>Bitmap Image</vt:lpstr>
      <vt:lpstr>Worksheet</vt:lpstr>
      <vt:lpstr>PowerPoint Presentation</vt:lpstr>
      <vt:lpstr>Chapter 6</vt:lpstr>
      <vt:lpstr>Chapter outline</vt:lpstr>
      <vt:lpstr>Learning objectives</vt:lpstr>
      <vt:lpstr>Learning objectives (cont.)</vt:lpstr>
      <vt:lpstr>6.1 Assigning probabilities to events</vt:lpstr>
      <vt:lpstr>Sample Space</vt:lpstr>
      <vt:lpstr>Sample Space: S = {O1, O2, …, Ok}</vt:lpstr>
      <vt:lpstr>Approaches to Assigning Probabilities…</vt:lpstr>
      <vt:lpstr>Classical Approach</vt:lpstr>
      <vt:lpstr>PowerPoint Presentation</vt:lpstr>
      <vt:lpstr>PowerPoint Presentation</vt:lpstr>
      <vt:lpstr>PowerPoint Presentation</vt:lpstr>
      <vt:lpstr>PowerPoint Presentation</vt:lpstr>
      <vt:lpstr>Interpreting Probability</vt:lpstr>
      <vt:lpstr>Assigning Probabilities</vt:lpstr>
      <vt:lpstr>Complement, union and intersection of events</vt:lpstr>
      <vt:lpstr>Probability of Combinations of Events</vt:lpstr>
      <vt:lpstr>Complement of an Event</vt:lpstr>
      <vt:lpstr>Complement of an Event…</vt:lpstr>
      <vt:lpstr>PowerPoint Presentation</vt:lpstr>
      <vt:lpstr>PowerPoint Presentation</vt:lpstr>
      <vt:lpstr>Union of two events</vt:lpstr>
      <vt:lpstr>Union of two events…</vt:lpstr>
      <vt:lpstr>Mutually exclusive events</vt:lpstr>
      <vt:lpstr>Basic relationships of probability</vt:lpstr>
      <vt:lpstr>Example 1</vt:lpstr>
      <vt:lpstr>Example 1</vt:lpstr>
      <vt:lpstr>Example 1: Solution</vt:lpstr>
      <vt:lpstr>Example 1: Solution…</vt:lpstr>
      <vt:lpstr>Example 1: Solution…</vt:lpstr>
      <vt:lpstr>Example 1: Solution…</vt:lpstr>
      <vt:lpstr>Example 1: Solution…</vt:lpstr>
      <vt:lpstr>Example 1: Solution…</vt:lpstr>
      <vt:lpstr>Example 1: Solution…</vt:lpstr>
      <vt:lpstr>Example 1: Solution…</vt:lpstr>
      <vt:lpstr>6.2 Joint, marginal and conditional probability</vt:lpstr>
      <vt:lpstr>Intersection</vt:lpstr>
      <vt:lpstr>Example 2</vt:lpstr>
      <vt:lpstr>Example 2: Solution</vt:lpstr>
      <vt:lpstr>Example 2: Solution</vt:lpstr>
      <vt:lpstr>Marginal probabilities</vt:lpstr>
      <vt:lpstr>Marginal probabilities</vt:lpstr>
      <vt:lpstr>Marginal probabilities</vt:lpstr>
      <vt:lpstr>Conditional probability</vt:lpstr>
      <vt:lpstr>Conditional probability…</vt:lpstr>
      <vt:lpstr>Example 2a (continued from Example 2)</vt:lpstr>
      <vt:lpstr>Example 2a…</vt:lpstr>
      <vt:lpstr>Example 2a: Solution</vt:lpstr>
      <vt:lpstr>Conditional probability…</vt:lpstr>
      <vt:lpstr>Independence</vt:lpstr>
      <vt:lpstr>Example 2b (continued from Example 2)</vt:lpstr>
      <vt:lpstr>Example 2b…</vt:lpstr>
      <vt:lpstr>Example 2b: Solution… </vt:lpstr>
      <vt:lpstr>PowerPoint Presentation</vt:lpstr>
      <vt:lpstr>Example 3 </vt:lpstr>
      <vt:lpstr>Example 3: Solution</vt:lpstr>
      <vt:lpstr>Example 3: Solution…</vt:lpstr>
      <vt:lpstr>Union</vt:lpstr>
      <vt:lpstr>Example 3</vt:lpstr>
      <vt:lpstr>Example 3: Solution</vt:lpstr>
      <vt:lpstr>6.3 Rules of probability</vt:lpstr>
      <vt:lpstr>Rules of Probability…</vt:lpstr>
      <vt:lpstr>Rules of Probability…</vt:lpstr>
      <vt:lpstr>Example 4</vt:lpstr>
      <vt:lpstr>Example 4…</vt:lpstr>
      <vt:lpstr>6.4 Probability Trees</vt:lpstr>
      <vt:lpstr>Probability Trees…</vt:lpstr>
      <vt:lpstr>Probability Trees…</vt:lpstr>
      <vt:lpstr>Example 5</vt:lpstr>
      <vt:lpstr>Example 5…</vt:lpstr>
      <vt:lpstr>Example 5: Solution…</vt:lpstr>
      <vt:lpstr>Example 5: Solution…</vt:lpstr>
      <vt:lpstr>Example 5: Solution…</vt:lpstr>
      <vt:lpstr>6.5 Bayes’ law</vt:lpstr>
      <vt:lpstr>Bayes’ law…</vt:lpstr>
      <vt:lpstr>Example 6</vt:lpstr>
      <vt:lpstr>Example 6: Solution</vt:lpstr>
      <vt:lpstr>Example 6: Solution</vt:lpstr>
      <vt:lpstr>Example 6: Solution</vt:lpstr>
    </vt:vector>
  </TitlesOfParts>
  <Company>Thomson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Selvanathan</dc:creator>
  <cp:lastModifiedBy>Slater, Carly</cp:lastModifiedBy>
  <cp:revision>347</cp:revision>
  <dcterms:created xsi:type="dcterms:W3CDTF">2011-01-19T00:23:54Z</dcterms:created>
  <dcterms:modified xsi:type="dcterms:W3CDTF">2017-01-10T03:19:17Z</dcterms:modified>
</cp:coreProperties>
</file>