
<file path=[Content_Types].xml><?xml version="1.0" encoding="utf-8"?>
<Types xmlns="http://schemas.openxmlformats.org/package/2006/content-types">
  <Default Extension="tmp" ContentType="image/png"/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1.xml" ContentType="application/vnd.openxmlformats-officedocument.presentationml.tags+xml"/>
  <Override PartName="/ppt/notesSlides/notesSlide11.xml" ContentType="application/vnd.openxmlformats-officedocument.presentationml.notesSlide+xml"/>
  <Override PartName="/ppt/tags/tag2.xml" ContentType="application/vnd.openxmlformats-officedocument.presentationml.tags+xml"/>
  <Override PartName="/ppt/notesSlides/notesSlide12.xml" ContentType="application/vnd.openxmlformats-officedocument.presentationml.notesSlide+xml"/>
  <Override PartName="/ppt/tags/tag3.xml" ContentType="application/vnd.openxmlformats-officedocument.presentationml.tags+xml"/>
  <Override PartName="/ppt/notesSlides/notesSlide13.xml" ContentType="application/vnd.openxmlformats-officedocument.presentationml.notesSlide+xml"/>
  <Override PartName="/ppt/tags/tag4.xml" ContentType="application/vnd.openxmlformats-officedocument.presentationml.tags+xml"/>
  <Override PartName="/ppt/notesSlides/notesSlide14.xml" ContentType="application/vnd.openxmlformats-officedocument.presentationml.notesSlide+xml"/>
  <Override PartName="/ppt/tags/tag5.xml" ContentType="application/vnd.openxmlformats-officedocument.presentationml.tags+xml"/>
  <Override PartName="/ppt/notesSlides/notesSlide15.xml" ContentType="application/vnd.openxmlformats-officedocument.presentationml.notesSlide+xml"/>
  <Override PartName="/ppt/tags/tag6.xml" ContentType="application/vnd.openxmlformats-officedocument.presentationml.tags+xml"/>
  <Override PartName="/ppt/notesSlides/notesSlide16.xml" ContentType="application/vnd.openxmlformats-officedocument.presentationml.notesSlide+xml"/>
  <Override PartName="/ppt/tags/tag7.xml" ContentType="application/vnd.openxmlformats-officedocument.presentationml.tags+xml"/>
  <Override PartName="/ppt/notesSlides/notesSlide17.xml" ContentType="application/vnd.openxmlformats-officedocument.presentationml.notesSlide+xml"/>
  <Override PartName="/ppt/tags/tag8.xml" ContentType="application/vnd.openxmlformats-officedocument.presentationml.tags+xml"/>
  <Override PartName="/ppt/notesSlides/notesSlide18.xml" ContentType="application/vnd.openxmlformats-officedocument.presentationml.notesSlide+xml"/>
  <Override PartName="/ppt/tags/tag9.xml" ContentType="application/vnd.openxmlformats-officedocument.presentationml.tags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tags/tag10.xml" ContentType="application/vnd.openxmlformats-officedocument.presentationml.tags+xml"/>
  <Override PartName="/ppt/notesSlides/notesSlide22.xml" ContentType="application/vnd.openxmlformats-officedocument.presentationml.notesSlide+xml"/>
  <Override PartName="/ppt/tags/tag11.xml" ContentType="application/vnd.openxmlformats-officedocument.presentationml.tags+xml"/>
  <Override PartName="/ppt/notesSlides/notesSlide23.xml" ContentType="application/vnd.openxmlformats-officedocument.presentationml.notesSlide+xml"/>
  <Override PartName="/ppt/tags/tag12.xml" ContentType="application/vnd.openxmlformats-officedocument.presentationml.tags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tags/tag13.xml" ContentType="application/vnd.openxmlformats-officedocument.presentationml.tags+xml"/>
  <Override PartName="/ppt/notesSlides/notesSlide39.xml" ContentType="application/vnd.openxmlformats-officedocument.presentationml.notesSlide+xml"/>
  <Override PartName="/ppt/tags/tag14.xml" ContentType="application/vnd.openxmlformats-officedocument.presentationml.tags+xml"/>
  <Override PartName="/ppt/notesSlides/notesSlide40.xml" ContentType="application/vnd.openxmlformats-officedocument.presentationml.notesSlide+xml"/>
  <Override PartName="/ppt/tags/tag15.xml" ContentType="application/vnd.openxmlformats-officedocument.presentationml.tags+xml"/>
  <Override PartName="/ppt/notesSlides/notesSlide41.xml" ContentType="application/vnd.openxmlformats-officedocument.presentationml.notesSlide+xml"/>
  <Override PartName="/ppt/tags/tag16.xml" ContentType="application/vnd.openxmlformats-officedocument.presentationml.tags+xml"/>
  <Override PartName="/ppt/notesSlides/notesSlide42.xml" ContentType="application/vnd.openxmlformats-officedocument.presentationml.notesSlide+xml"/>
  <Override PartName="/ppt/tags/tag17.xml" ContentType="application/vnd.openxmlformats-officedocument.presentationml.tags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792" r:id="rId1"/>
    <p:sldMasterId id="2147484005" r:id="rId2"/>
  </p:sldMasterIdLst>
  <p:notesMasterIdLst>
    <p:notesMasterId r:id="rId49"/>
  </p:notesMasterIdLst>
  <p:handoutMasterIdLst>
    <p:handoutMasterId r:id="rId50"/>
  </p:handoutMasterIdLst>
  <p:sldIdLst>
    <p:sldId id="270" r:id="rId3"/>
    <p:sldId id="257" r:id="rId4"/>
    <p:sldId id="265" r:id="rId5"/>
    <p:sldId id="266" r:id="rId6"/>
    <p:sldId id="259" r:id="rId7"/>
    <p:sldId id="260" r:id="rId8"/>
    <p:sldId id="262" r:id="rId9"/>
    <p:sldId id="263" r:id="rId10"/>
    <p:sldId id="264" r:id="rId11"/>
    <p:sldId id="267" r:id="rId12"/>
    <p:sldId id="269" r:id="rId13"/>
    <p:sldId id="268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296" r:id="rId38"/>
    <p:sldId id="297" r:id="rId39"/>
    <p:sldId id="298" r:id="rId40"/>
    <p:sldId id="299" r:id="rId41"/>
    <p:sldId id="300" r:id="rId42"/>
    <p:sldId id="301" r:id="rId43"/>
    <p:sldId id="302" r:id="rId44"/>
    <p:sldId id="303" r:id="rId45"/>
    <p:sldId id="304" r:id="rId46"/>
    <p:sldId id="305" r:id="rId47"/>
    <p:sldId id="306" r:id="rId48"/>
  </p:sldIdLst>
  <p:sldSz cx="9144000" cy="6858000" type="screen4x3"/>
  <p:notesSz cx="6858000" cy="9144000"/>
  <p:defaultTextStyle>
    <a:defPPr>
      <a:defRPr lang="en-AU"/>
    </a:defPPr>
    <a:lvl1pPr algn="l" rtl="0" eaLnBrk="0" fontAlgn="base" hangingPunct="0">
      <a:spcBef>
        <a:spcPct val="0"/>
      </a:spcBef>
      <a:spcAft>
        <a:spcPct val="0"/>
      </a:spcAft>
      <a:defRPr sz="2400" kern="1200" baseline="-25000">
        <a:solidFill>
          <a:schemeClr val="tx1"/>
        </a:solidFill>
        <a:latin typeface="Times" pitchFamily="18" charset="0"/>
        <a:ea typeface="MS PGothic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 baseline="-25000">
        <a:solidFill>
          <a:schemeClr val="tx1"/>
        </a:solidFill>
        <a:latin typeface="Times" pitchFamily="18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 baseline="-25000">
        <a:solidFill>
          <a:schemeClr val="tx1"/>
        </a:solidFill>
        <a:latin typeface="Times" pitchFamily="18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 baseline="-25000">
        <a:solidFill>
          <a:schemeClr val="tx1"/>
        </a:solidFill>
        <a:latin typeface="Times" pitchFamily="18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 baseline="-25000">
        <a:solidFill>
          <a:schemeClr val="tx1"/>
        </a:solidFill>
        <a:latin typeface="Times" pitchFamily="18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2400" kern="1200" baseline="-25000">
        <a:solidFill>
          <a:schemeClr val="tx1"/>
        </a:solidFill>
        <a:latin typeface="Times" pitchFamily="18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2400" kern="1200" baseline="-25000">
        <a:solidFill>
          <a:schemeClr val="tx1"/>
        </a:solidFill>
        <a:latin typeface="Times" pitchFamily="18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2400" kern="1200" baseline="-25000">
        <a:solidFill>
          <a:schemeClr val="tx1"/>
        </a:solidFill>
        <a:latin typeface="Times" pitchFamily="18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2400" kern="1200" baseline="-25000">
        <a:solidFill>
          <a:schemeClr val="tx1"/>
        </a:solidFill>
        <a:latin typeface="Times" pitchFamily="18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EA0088"/>
    <a:srgbClr val="CC0000"/>
    <a:srgbClr val="E1E3F3"/>
    <a:srgbClr val="E6F3C0"/>
    <a:srgbClr val="CCE6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95" autoAdjust="0"/>
    <p:restoredTop sz="86387" autoAdjust="0"/>
  </p:normalViewPr>
  <p:slideViewPr>
    <p:cSldViewPr>
      <p:cViewPr varScale="1">
        <p:scale>
          <a:sx n="101" d="100"/>
          <a:sy n="101" d="100"/>
        </p:scale>
        <p:origin x="174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83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39" d="100"/>
          <a:sy n="39" d="100"/>
        </p:scale>
        <p:origin x="-1566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9.wmf"/><Relationship Id="rId1" Type="http://schemas.openxmlformats.org/officeDocument/2006/relationships/image" Target="../media/image3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30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image" Target="../media/image33.emf"/><Relationship Id="rId1" Type="http://schemas.openxmlformats.org/officeDocument/2006/relationships/image" Target="../media/image32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image" Target="../media/image36.emf"/><Relationship Id="rId1" Type="http://schemas.openxmlformats.org/officeDocument/2006/relationships/image" Target="../media/image3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aseline="0">
                <a:latin typeface="Times" pitchFamily="18" charset="0"/>
                <a:ea typeface="+mn-ea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aseline="0">
                <a:latin typeface="Times" pitchFamily="18" charset="0"/>
                <a:ea typeface="+mn-ea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aseline="0">
                <a:latin typeface="Times" pitchFamily="18" charset="0"/>
                <a:ea typeface="+mn-ea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aseline="0">
                <a:latin typeface="Times" charset="0"/>
                <a:ea typeface="ＭＳ Ｐゴシック" charset="-128"/>
              </a:defRPr>
            </a:lvl1pPr>
          </a:lstStyle>
          <a:p>
            <a:pPr>
              <a:defRPr/>
            </a:pPr>
            <a:fld id="{B65D1F42-6B29-49B7-8C53-E34C18F5C426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92852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aseline="0">
                <a:latin typeface="Times" pitchFamily="18" charset="0"/>
                <a:ea typeface="+mn-ea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aseline="0">
                <a:latin typeface="Times" pitchFamily="18" charset="0"/>
                <a:ea typeface="+mn-ea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noProof="0"/>
              <a:t>Click to edit Master text styles</a:t>
            </a:r>
          </a:p>
          <a:p>
            <a:pPr lvl="1"/>
            <a:r>
              <a:rPr lang="en-AU" noProof="0"/>
              <a:t>Second level</a:t>
            </a:r>
          </a:p>
          <a:p>
            <a:pPr lvl="2"/>
            <a:r>
              <a:rPr lang="en-AU" noProof="0"/>
              <a:t>Third level</a:t>
            </a:r>
          </a:p>
          <a:p>
            <a:pPr lvl="3"/>
            <a:r>
              <a:rPr lang="en-AU" noProof="0"/>
              <a:t>Fourth level</a:t>
            </a:r>
          </a:p>
          <a:p>
            <a:pPr lvl="4"/>
            <a:r>
              <a:rPr lang="en-AU" noProof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aseline="0">
                <a:latin typeface="Times" pitchFamily="18" charset="0"/>
                <a:ea typeface="+mn-ea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aseline="0">
                <a:latin typeface="Times" charset="0"/>
                <a:ea typeface="ＭＳ Ｐゴシック" charset="-128"/>
              </a:defRPr>
            </a:lvl1pPr>
          </a:lstStyle>
          <a:p>
            <a:pPr>
              <a:defRPr/>
            </a:pPr>
            <a:fld id="{DECDC6AE-1262-4874-92D0-BD898E70A9F1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478544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MS PGothic" pitchFamily="34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7CFD39F-17A7-4199-A1DA-156B5A0FAB6D}" type="slidenum">
              <a:rPr lang="en-AU" altLang="en-US" smtClean="0">
                <a:latin typeface="Times" pitchFamily="18" charset="0"/>
                <a:ea typeface="MS PGothic" pitchFamily="34" charset="-128"/>
              </a:rPr>
              <a:pPr/>
              <a:t>2</a:t>
            </a:fld>
            <a:endParaRPr lang="en-AU" altLang="en-US">
              <a:latin typeface="Times" pitchFamily="18" charset="0"/>
              <a:ea typeface="MS PGothic" pitchFamily="34" charset="-128"/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377571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fld id="{9B912884-52D4-4F58-9B69-C875F293AC89}" type="slidenum">
              <a:rPr lang="en-AU" altLang="en-US" sz="1200" baseline="0" smtClean="0"/>
              <a:pPr/>
              <a:t>13</a:t>
            </a:fld>
            <a:endParaRPr lang="en-AU" altLang="en-US" sz="1200" baseline="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14446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" charset="0"/>
            </a:endParaRPr>
          </a:p>
        </p:txBody>
      </p:sp>
      <p:sp>
        <p:nvSpPr>
          <p:cNvPr id="727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fld id="{421FBFBE-8147-4F62-93C6-1C76827ECB96}" type="slidenum">
              <a:rPr lang="en-AU" altLang="en-US" sz="1200" baseline="0" smtClean="0"/>
              <a:pPr/>
              <a:t>14</a:t>
            </a:fld>
            <a:endParaRPr lang="en-AU" altLang="en-US" sz="1200" baseline="0"/>
          </a:p>
        </p:txBody>
      </p:sp>
    </p:spTree>
    <p:extLst>
      <p:ext uri="{BB962C8B-B14F-4D97-AF65-F5344CB8AC3E}">
        <p14:creationId xmlns:p14="http://schemas.microsoft.com/office/powerpoint/2010/main" val="13826274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" charset="0"/>
            </a:endParaRPr>
          </a:p>
        </p:txBody>
      </p:sp>
      <p:sp>
        <p:nvSpPr>
          <p:cNvPr id="737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fld id="{69E3725B-8F7F-44D8-82AA-50F4626163B5}" type="slidenum">
              <a:rPr lang="en-AU" altLang="en-US" sz="1200" baseline="0" smtClean="0"/>
              <a:pPr/>
              <a:t>15</a:t>
            </a:fld>
            <a:endParaRPr lang="en-AU" altLang="en-US" sz="1200" baseline="0"/>
          </a:p>
        </p:txBody>
      </p:sp>
    </p:spTree>
    <p:extLst>
      <p:ext uri="{BB962C8B-B14F-4D97-AF65-F5344CB8AC3E}">
        <p14:creationId xmlns:p14="http://schemas.microsoft.com/office/powerpoint/2010/main" val="19872467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" charset="0"/>
            </a:endParaRPr>
          </a:p>
        </p:txBody>
      </p:sp>
      <p:sp>
        <p:nvSpPr>
          <p:cNvPr id="737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fld id="{69E3725B-8F7F-44D8-82AA-50F4626163B5}" type="slidenum">
              <a:rPr lang="en-AU" altLang="en-US" sz="1200" baseline="0" smtClean="0"/>
              <a:pPr/>
              <a:t>16</a:t>
            </a:fld>
            <a:endParaRPr lang="en-AU" altLang="en-US" sz="1200" baseline="0"/>
          </a:p>
        </p:txBody>
      </p:sp>
    </p:spTree>
    <p:extLst>
      <p:ext uri="{BB962C8B-B14F-4D97-AF65-F5344CB8AC3E}">
        <p14:creationId xmlns:p14="http://schemas.microsoft.com/office/powerpoint/2010/main" val="32775951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" charset="0"/>
            </a:endParaRPr>
          </a:p>
        </p:txBody>
      </p:sp>
      <p:sp>
        <p:nvSpPr>
          <p:cNvPr id="747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fld id="{70D6C6E2-4AD8-4051-959D-7D08B52BF2B6}" type="slidenum">
              <a:rPr lang="en-AU" altLang="en-US" sz="1200" baseline="0" smtClean="0"/>
              <a:pPr/>
              <a:t>17</a:t>
            </a:fld>
            <a:endParaRPr lang="en-AU" altLang="en-US" sz="1200" baseline="0"/>
          </a:p>
        </p:txBody>
      </p:sp>
    </p:spTree>
    <p:extLst>
      <p:ext uri="{BB962C8B-B14F-4D97-AF65-F5344CB8AC3E}">
        <p14:creationId xmlns:p14="http://schemas.microsoft.com/office/powerpoint/2010/main" val="38947334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" charset="0"/>
            </a:endParaRPr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fld id="{A6576825-FD6E-4976-8CB5-155D89AD15E8}" type="slidenum">
              <a:rPr lang="en-AU" altLang="en-US" sz="1200" baseline="0" smtClean="0"/>
              <a:pPr/>
              <a:t>18</a:t>
            </a:fld>
            <a:endParaRPr lang="en-AU" altLang="en-US" sz="1200" baseline="0"/>
          </a:p>
        </p:txBody>
      </p:sp>
    </p:spTree>
    <p:extLst>
      <p:ext uri="{BB962C8B-B14F-4D97-AF65-F5344CB8AC3E}">
        <p14:creationId xmlns:p14="http://schemas.microsoft.com/office/powerpoint/2010/main" val="671027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" charset="0"/>
            </a:endParaRPr>
          </a:p>
        </p:txBody>
      </p:sp>
      <p:sp>
        <p:nvSpPr>
          <p:cNvPr id="768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fld id="{E925B303-B587-4079-A466-586996E898A9}" type="slidenum">
              <a:rPr lang="en-AU" altLang="en-US" sz="1200" baseline="0" smtClean="0"/>
              <a:pPr/>
              <a:t>19</a:t>
            </a:fld>
            <a:endParaRPr lang="en-AU" altLang="en-US" sz="1200" baseline="0"/>
          </a:p>
        </p:txBody>
      </p:sp>
    </p:spTree>
    <p:extLst>
      <p:ext uri="{BB962C8B-B14F-4D97-AF65-F5344CB8AC3E}">
        <p14:creationId xmlns:p14="http://schemas.microsoft.com/office/powerpoint/2010/main" val="17160498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" charset="0"/>
            </a:endParaRPr>
          </a:p>
        </p:txBody>
      </p:sp>
      <p:sp>
        <p:nvSpPr>
          <p:cNvPr id="778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fld id="{3E38A2EF-CEDC-4D85-9313-019A3B8890FA}" type="slidenum">
              <a:rPr lang="en-AU" altLang="en-US" sz="1200" baseline="0" smtClean="0"/>
              <a:pPr/>
              <a:t>20</a:t>
            </a:fld>
            <a:endParaRPr lang="en-AU" altLang="en-US" sz="1200" baseline="0"/>
          </a:p>
        </p:txBody>
      </p:sp>
    </p:spTree>
    <p:extLst>
      <p:ext uri="{BB962C8B-B14F-4D97-AF65-F5344CB8AC3E}">
        <p14:creationId xmlns:p14="http://schemas.microsoft.com/office/powerpoint/2010/main" val="35194798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08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" charset="0"/>
            </a:endParaRPr>
          </a:p>
        </p:txBody>
      </p:sp>
      <p:sp>
        <p:nvSpPr>
          <p:cNvPr id="809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fld id="{5193CF92-F38F-4D31-AB53-869D75A0E400}" type="slidenum">
              <a:rPr lang="en-AU" altLang="en-US" sz="1200" baseline="0" smtClean="0"/>
              <a:pPr/>
              <a:t>21</a:t>
            </a:fld>
            <a:endParaRPr lang="en-AU" altLang="en-US" sz="1200" baseline="0"/>
          </a:p>
        </p:txBody>
      </p:sp>
    </p:spTree>
    <p:extLst>
      <p:ext uri="{BB962C8B-B14F-4D97-AF65-F5344CB8AC3E}">
        <p14:creationId xmlns:p14="http://schemas.microsoft.com/office/powerpoint/2010/main" val="6837355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" charset="0"/>
            </a:endParaRPr>
          </a:p>
        </p:txBody>
      </p:sp>
      <p:sp>
        <p:nvSpPr>
          <p:cNvPr id="819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fld id="{D9281C54-BF50-4A8A-99A9-8DFB6393B14C}" type="slidenum">
              <a:rPr lang="en-AU" altLang="en-US" sz="1200" baseline="0" smtClean="0"/>
              <a:pPr/>
              <a:t>22</a:t>
            </a:fld>
            <a:endParaRPr lang="en-AU" altLang="en-US" sz="1200" baseline="0"/>
          </a:p>
        </p:txBody>
      </p:sp>
    </p:spTree>
    <p:extLst>
      <p:ext uri="{BB962C8B-B14F-4D97-AF65-F5344CB8AC3E}">
        <p14:creationId xmlns:p14="http://schemas.microsoft.com/office/powerpoint/2010/main" val="36643774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09F2F19-B76C-4FC9-B2C1-3FA067CAAA9F}" type="slidenum">
              <a:rPr lang="en-AU" altLang="en-US" smtClean="0">
                <a:latin typeface="Times" pitchFamily="18" charset="0"/>
                <a:ea typeface="MS PGothic" pitchFamily="34" charset="-128"/>
              </a:rPr>
              <a:pPr/>
              <a:t>5</a:t>
            </a:fld>
            <a:endParaRPr lang="en-AU" altLang="en-US">
              <a:latin typeface="Times" pitchFamily="18" charset="0"/>
              <a:ea typeface="MS PGothic" pitchFamily="34" charset="-128"/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3463949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fld id="{0219DA08-71C4-4D0A-8F20-19D456A8F6F6}" type="slidenum">
              <a:rPr lang="en-AU" altLang="en-US" sz="1200" baseline="0" smtClean="0"/>
              <a:pPr/>
              <a:t>23</a:t>
            </a:fld>
            <a:endParaRPr lang="en-AU" altLang="en-US" sz="1200" baseline="0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Notes Placeholder 4"/>
          <p:cNvSpPr>
            <a:spLocks noGrp="1"/>
          </p:cNvSpPr>
          <p:nvPr/>
        </p:nvSpPr>
        <p:spPr bwMode="auto">
          <a:xfrm>
            <a:off x="906357" y="4715153"/>
            <a:ext cx="4984962" cy="4466987"/>
          </a:xfrm>
          <a:prstGeom prst="rect">
            <a:avLst/>
          </a:prstGeom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endParaRPr lang="en-US" altLang="en-US" baseline="0"/>
          </a:p>
        </p:txBody>
      </p:sp>
    </p:spTree>
    <p:extLst>
      <p:ext uri="{BB962C8B-B14F-4D97-AF65-F5344CB8AC3E}">
        <p14:creationId xmlns:p14="http://schemas.microsoft.com/office/powerpoint/2010/main" val="22522205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fld id="{0219DA08-71C4-4D0A-8F20-19D456A8F6F6}" type="slidenum">
              <a:rPr lang="en-AU" altLang="en-US" sz="1200" baseline="0" smtClean="0"/>
              <a:pPr/>
              <a:t>24</a:t>
            </a:fld>
            <a:endParaRPr lang="en-AU" altLang="en-US" sz="1200" baseline="0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Notes Placeholder 4"/>
          <p:cNvSpPr>
            <a:spLocks noGrp="1"/>
          </p:cNvSpPr>
          <p:nvPr/>
        </p:nvSpPr>
        <p:spPr bwMode="auto">
          <a:xfrm>
            <a:off x="906357" y="4715153"/>
            <a:ext cx="4984962" cy="4466987"/>
          </a:xfrm>
          <a:prstGeom prst="rect">
            <a:avLst/>
          </a:prstGeom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endParaRPr lang="en-US" altLang="en-US" baseline="0"/>
          </a:p>
        </p:txBody>
      </p:sp>
    </p:spTree>
    <p:extLst>
      <p:ext uri="{BB962C8B-B14F-4D97-AF65-F5344CB8AC3E}">
        <p14:creationId xmlns:p14="http://schemas.microsoft.com/office/powerpoint/2010/main" val="386234015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39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" charset="0"/>
            </a:endParaRPr>
          </a:p>
        </p:txBody>
      </p:sp>
      <p:sp>
        <p:nvSpPr>
          <p:cNvPr id="839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fld id="{5E69ECB2-DC17-41AC-BCA7-E01C5393EEB3}" type="slidenum">
              <a:rPr lang="en-AU" altLang="en-US" sz="1200" baseline="0" smtClean="0"/>
              <a:pPr/>
              <a:t>25</a:t>
            </a:fld>
            <a:endParaRPr lang="en-AU" altLang="en-US" sz="1200" baseline="0"/>
          </a:p>
        </p:txBody>
      </p:sp>
    </p:spTree>
    <p:extLst>
      <p:ext uri="{BB962C8B-B14F-4D97-AF65-F5344CB8AC3E}">
        <p14:creationId xmlns:p14="http://schemas.microsoft.com/office/powerpoint/2010/main" val="94525723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49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" charset="0"/>
            </a:endParaRPr>
          </a:p>
        </p:txBody>
      </p:sp>
      <p:sp>
        <p:nvSpPr>
          <p:cNvPr id="849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fld id="{9E3AE6A9-3BEA-4F56-A2E4-B3E6DB821127}" type="slidenum">
              <a:rPr lang="en-AU" altLang="en-US" sz="1200" baseline="0" smtClean="0"/>
              <a:pPr/>
              <a:t>26</a:t>
            </a:fld>
            <a:endParaRPr lang="en-AU" altLang="en-US" sz="1200" baseline="0"/>
          </a:p>
        </p:txBody>
      </p:sp>
    </p:spTree>
    <p:extLst>
      <p:ext uri="{BB962C8B-B14F-4D97-AF65-F5344CB8AC3E}">
        <p14:creationId xmlns:p14="http://schemas.microsoft.com/office/powerpoint/2010/main" val="96074417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" charset="0"/>
            </a:endParaRPr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fld id="{BC82D1D7-6CFB-4E90-81C1-7FC9EF7E4939}" type="slidenum">
              <a:rPr lang="en-AU" altLang="en-US" sz="1200" baseline="0" smtClean="0"/>
              <a:pPr/>
              <a:t>27</a:t>
            </a:fld>
            <a:endParaRPr lang="en-AU" altLang="en-US" sz="1200" baseline="0"/>
          </a:p>
        </p:txBody>
      </p:sp>
    </p:spTree>
    <p:extLst>
      <p:ext uri="{BB962C8B-B14F-4D97-AF65-F5344CB8AC3E}">
        <p14:creationId xmlns:p14="http://schemas.microsoft.com/office/powerpoint/2010/main" val="89513067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fld id="{77F70E46-DF6F-49EB-97DE-A6B6D9FCA128}" type="slidenum">
              <a:rPr lang="en-AU" altLang="en-US" sz="1200" baseline="0" smtClean="0"/>
              <a:pPr/>
              <a:t>28</a:t>
            </a:fld>
            <a:endParaRPr lang="en-AU" altLang="en-US" sz="1200" baseline="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033467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fld id="{77F70E46-DF6F-49EB-97DE-A6B6D9FCA128}" type="slidenum">
              <a:rPr lang="en-AU" altLang="en-US" sz="1200" baseline="0" smtClean="0"/>
              <a:pPr/>
              <a:t>29</a:t>
            </a:fld>
            <a:endParaRPr lang="en-AU" altLang="en-US" sz="1200" baseline="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990597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fld id="{BC049D43-CA36-4707-81D0-BA237AA26BCE}" type="slidenum">
              <a:rPr lang="en-AU" altLang="en-US" sz="1200" baseline="0" smtClean="0"/>
              <a:pPr/>
              <a:t>30</a:t>
            </a:fld>
            <a:endParaRPr lang="en-AU" altLang="en-US" sz="1200" baseline="0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712401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fld id="{BC049D43-CA36-4707-81D0-BA237AA26BCE}" type="slidenum">
              <a:rPr lang="en-AU" altLang="en-US" sz="1200" baseline="0" smtClean="0"/>
              <a:pPr/>
              <a:t>31</a:t>
            </a:fld>
            <a:endParaRPr lang="en-AU" altLang="en-US" sz="1200" baseline="0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155106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 txBox="1">
            <a:spLocks noGrp="1" noChangeArrowheads="1"/>
          </p:cNvSpPr>
          <p:nvPr/>
        </p:nvSpPr>
        <p:spPr bwMode="auto">
          <a:xfrm>
            <a:off x="3852016" y="9430306"/>
            <a:ext cx="2945659" cy="496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 algn="r"/>
            <a:fld id="{3F01D0A9-DEB3-4DC4-BAD1-66FACAA68FF9}" type="slidenum">
              <a:rPr lang="en-AU" altLang="en-US" sz="1200" baseline="0"/>
              <a:pPr algn="r"/>
              <a:t>32</a:t>
            </a:fld>
            <a:endParaRPr lang="en-AU" altLang="en-US" sz="1200" baseline="0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88626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A2935CA-467E-476D-9837-881109E4B66B}" type="slidenum">
              <a:rPr lang="en-AU" altLang="en-US" smtClean="0">
                <a:latin typeface="Times" pitchFamily="18" charset="0"/>
                <a:ea typeface="MS PGothic" pitchFamily="34" charset="-128"/>
              </a:rPr>
              <a:pPr/>
              <a:t>6</a:t>
            </a:fld>
            <a:endParaRPr lang="en-AU" altLang="en-US">
              <a:latin typeface="Times" pitchFamily="18" charset="0"/>
              <a:ea typeface="MS PGothic" pitchFamily="34" charset="-128"/>
            </a:endParaRPr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2843685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fld id="{75DD77DC-A550-4754-BF9D-A83042D6992B}" type="slidenum">
              <a:rPr lang="en-AU" altLang="en-US" sz="1200" baseline="0" smtClean="0"/>
              <a:pPr/>
              <a:t>33</a:t>
            </a:fld>
            <a:endParaRPr lang="en-AU" altLang="en-US" sz="1200" baseline="0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449173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fld id="{75DD77DC-A550-4754-BF9D-A83042D6992B}" type="slidenum">
              <a:rPr lang="en-AU" altLang="en-US" sz="1200" baseline="0" smtClean="0"/>
              <a:pPr/>
              <a:t>34</a:t>
            </a:fld>
            <a:endParaRPr lang="en-AU" altLang="en-US" sz="1200" baseline="0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82164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fld id="{D3AA2DA4-F8C7-4C0D-B427-8419B64E37B1}" type="slidenum">
              <a:rPr lang="en-AU" altLang="en-US" sz="1200" baseline="0" smtClean="0"/>
              <a:pPr/>
              <a:t>35</a:t>
            </a:fld>
            <a:endParaRPr lang="en-AU" altLang="en-US" sz="1200" baseline="0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048675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fld id="{FD57B3E6-5FD1-4FA4-87D3-D51C439C0C0E}" type="slidenum">
              <a:rPr lang="en-AU" altLang="en-US" sz="1200" baseline="0" smtClean="0"/>
              <a:pPr/>
              <a:t>36</a:t>
            </a:fld>
            <a:endParaRPr lang="en-AU" altLang="en-US" sz="1200" baseline="0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897560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fld id="{4F69BA04-A360-4C9A-BECE-3106B70B9991}" type="slidenum">
              <a:rPr lang="en-AU" altLang="en-US" sz="1200" baseline="0" smtClean="0"/>
              <a:pPr/>
              <a:t>37</a:t>
            </a:fld>
            <a:endParaRPr lang="en-AU" altLang="en-US" sz="1200" baseline="0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2456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fld id="{22176EB8-0B03-4CDF-BCD7-4E1DDAA00BCA}" type="slidenum">
              <a:rPr lang="en-AU" altLang="en-US" sz="1200" baseline="0" smtClean="0"/>
              <a:pPr/>
              <a:t>38</a:t>
            </a:fld>
            <a:endParaRPr lang="en-AU" altLang="en-US" sz="1200" baseline="0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89050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fld id="{84984260-0CBA-4676-9E41-C58E3E7FA5B8}" type="slidenum">
              <a:rPr lang="en-AU" altLang="en-US" sz="1200" baseline="0" smtClean="0"/>
              <a:pPr/>
              <a:t>39</a:t>
            </a:fld>
            <a:endParaRPr lang="en-AU" altLang="en-US" sz="1200" baseline="0"/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702321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fld id="{EBAF7AF2-A980-4526-B299-3A31A6D5D29C}" type="slidenum">
              <a:rPr lang="en-AU" altLang="en-US" sz="1200" baseline="0" smtClean="0"/>
              <a:pPr/>
              <a:t>40</a:t>
            </a:fld>
            <a:endParaRPr lang="en-AU" altLang="en-US" sz="1200" baseline="0"/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836833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 txBox="1">
            <a:spLocks noGrp="1" noChangeArrowheads="1"/>
          </p:cNvSpPr>
          <p:nvPr/>
        </p:nvSpPr>
        <p:spPr bwMode="auto">
          <a:xfrm>
            <a:off x="3852016" y="9430306"/>
            <a:ext cx="2945659" cy="496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 algn="r"/>
            <a:fld id="{579CD62C-F87F-493C-A2B2-900C69DE22E5}" type="slidenum">
              <a:rPr lang="en-AU" altLang="en-US" sz="1200" baseline="0"/>
              <a:pPr algn="r"/>
              <a:t>41</a:t>
            </a:fld>
            <a:endParaRPr lang="en-AU" altLang="en-US" sz="1200" baseline="0"/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873810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67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" charset="0"/>
            </a:endParaRPr>
          </a:p>
        </p:txBody>
      </p:sp>
      <p:sp>
        <p:nvSpPr>
          <p:cNvPr id="1167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fld id="{BFDC1252-DE43-4881-82D9-F473EB9F4CE2}" type="slidenum">
              <a:rPr lang="en-AU" altLang="en-US" sz="1200" baseline="0" smtClean="0"/>
              <a:pPr/>
              <a:t>42</a:t>
            </a:fld>
            <a:endParaRPr lang="en-AU" altLang="en-US" sz="1200" baseline="0"/>
          </a:p>
        </p:txBody>
      </p:sp>
    </p:spTree>
    <p:extLst>
      <p:ext uri="{BB962C8B-B14F-4D97-AF65-F5344CB8AC3E}">
        <p14:creationId xmlns:p14="http://schemas.microsoft.com/office/powerpoint/2010/main" val="13479250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D96BB1D-507C-4D55-9EAC-4C69436EAF65}" type="slidenum">
              <a:rPr lang="en-AU" altLang="en-US" smtClean="0">
                <a:latin typeface="Times" pitchFamily="18" charset="0"/>
                <a:ea typeface="MS PGothic" pitchFamily="34" charset="-128"/>
              </a:rPr>
              <a:pPr/>
              <a:t>7</a:t>
            </a:fld>
            <a:endParaRPr lang="en-AU" altLang="en-US">
              <a:latin typeface="Times" pitchFamily="18" charset="0"/>
              <a:ea typeface="MS PGothic" pitchFamily="34" charset="-128"/>
            </a:endParaRP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6480251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77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" charset="0"/>
            </a:endParaRPr>
          </a:p>
        </p:txBody>
      </p:sp>
      <p:sp>
        <p:nvSpPr>
          <p:cNvPr id="1177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fld id="{8B867B0A-E5A7-4792-9E78-1ECA494FBD11}" type="slidenum">
              <a:rPr lang="en-AU" altLang="en-US" sz="1200" baseline="0" smtClean="0"/>
              <a:pPr/>
              <a:t>43</a:t>
            </a:fld>
            <a:endParaRPr lang="en-AU" altLang="en-US" sz="1200" baseline="0"/>
          </a:p>
        </p:txBody>
      </p:sp>
    </p:spTree>
    <p:extLst>
      <p:ext uri="{BB962C8B-B14F-4D97-AF65-F5344CB8AC3E}">
        <p14:creationId xmlns:p14="http://schemas.microsoft.com/office/powerpoint/2010/main" val="290013851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87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" charset="0"/>
            </a:endParaRPr>
          </a:p>
        </p:txBody>
      </p:sp>
      <p:sp>
        <p:nvSpPr>
          <p:cNvPr id="1187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fld id="{F2F31C7B-9FDA-4AF6-B8D6-8385260E5024}" type="slidenum">
              <a:rPr lang="en-AU" altLang="en-US" sz="1200" baseline="0" smtClean="0"/>
              <a:pPr/>
              <a:t>44</a:t>
            </a:fld>
            <a:endParaRPr lang="en-AU" altLang="en-US" sz="1200" baseline="0"/>
          </a:p>
        </p:txBody>
      </p:sp>
    </p:spTree>
    <p:extLst>
      <p:ext uri="{BB962C8B-B14F-4D97-AF65-F5344CB8AC3E}">
        <p14:creationId xmlns:p14="http://schemas.microsoft.com/office/powerpoint/2010/main" val="131192787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98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" charset="0"/>
            </a:endParaRPr>
          </a:p>
        </p:txBody>
      </p:sp>
      <p:sp>
        <p:nvSpPr>
          <p:cNvPr id="1198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fld id="{E160D839-A64D-4711-8F73-2D984DE7009A}" type="slidenum">
              <a:rPr lang="en-AU" altLang="en-US" sz="1200" baseline="0" smtClean="0"/>
              <a:pPr/>
              <a:t>45</a:t>
            </a:fld>
            <a:endParaRPr lang="en-AU" altLang="en-US" sz="1200" baseline="0"/>
          </a:p>
        </p:txBody>
      </p:sp>
    </p:spTree>
    <p:extLst>
      <p:ext uri="{BB962C8B-B14F-4D97-AF65-F5344CB8AC3E}">
        <p14:creationId xmlns:p14="http://schemas.microsoft.com/office/powerpoint/2010/main" val="367290601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18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" charset="0"/>
            </a:endParaRPr>
          </a:p>
        </p:txBody>
      </p:sp>
      <p:sp>
        <p:nvSpPr>
          <p:cNvPr id="1218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fld id="{E1B59CFF-97C3-4EC9-A7C3-BBE86BAFA130}" type="slidenum">
              <a:rPr lang="en-AU" altLang="en-US" sz="1200" baseline="0" smtClean="0"/>
              <a:pPr/>
              <a:t>46</a:t>
            </a:fld>
            <a:endParaRPr lang="en-AU" altLang="en-US" sz="1200" baseline="0"/>
          </a:p>
        </p:txBody>
      </p:sp>
    </p:spTree>
    <p:extLst>
      <p:ext uri="{BB962C8B-B14F-4D97-AF65-F5344CB8AC3E}">
        <p14:creationId xmlns:p14="http://schemas.microsoft.com/office/powerpoint/2010/main" val="37457746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D8A48F3-6854-4DD6-BE09-932B511540E8}" type="slidenum">
              <a:rPr lang="en-AU" altLang="en-US" smtClean="0">
                <a:latin typeface="Times" pitchFamily="18" charset="0"/>
                <a:ea typeface="MS PGothic" pitchFamily="34" charset="-128"/>
              </a:rPr>
              <a:pPr/>
              <a:t>8</a:t>
            </a:fld>
            <a:endParaRPr lang="en-AU" altLang="en-US">
              <a:latin typeface="Times" pitchFamily="18" charset="0"/>
              <a:ea typeface="MS PGothic" pitchFamily="34" charset="-128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277508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45B3E3A-0C72-4167-A3DF-D2897A4F3FE0}" type="slidenum">
              <a:rPr lang="en-AU" altLang="en-US" smtClean="0">
                <a:latin typeface="Times" pitchFamily="18" charset="0"/>
                <a:ea typeface="MS PGothic" pitchFamily="34" charset="-128"/>
              </a:rPr>
              <a:pPr/>
              <a:t>9</a:t>
            </a:fld>
            <a:endParaRPr lang="en-AU" altLang="en-US">
              <a:latin typeface="Times" pitchFamily="18" charset="0"/>
              <a:ea typeface="MS PGothic" pitchFamily="34" charset="-128"/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590012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4B4F6C8-7ACA-41F3-B84E-8D0F4279C901}" type="slidenum">
              <a:rPr lang="en-AU" altLang="en-US" smtClean="0">
                <a:latin typeface="Times" pitchFamily="18" charset="0"/>
                <a:ea typeface="MS PGothic" pitchFamily="34" charset="-128"/>
              </a:rPr>
              <a:pPr/>
              <a:t>10</a:t>
            </a:fld>
            <a:endParaRPr lang="en-AU" altLang="en-US">
              <a:latin typeface="Times" pitchFamily="18" charset="0"/>
              <a:ea typeface="MS PGothic" pitchFamily="34" charset="-128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15285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8CF0FB5-9C0C-441E-86DD-81470623569A}" type="slidenum">
              <a:rPr lang="en-AU" altLang="en-US" smtClean="0">
                <a:latin typeface="Times" pitchFamily="18" charset="0"/>
                <a:ea typeface="MS PGothic" pitchFamily="34" charset="-128"/>
              </a:rPr>
              <a:pPr/>
              <a:t>11</a:t>
            </a:fld>
            <a:endParaRPr lang="en-AU" altLang="en-US">
              <a:latin typeface="Times" pitchFamily="18" charset="0"/>
              <a:ea typeface="MS PGothic" pitchFamily="34" charset="-128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938632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BC801E-2D2A-4750-9428-8F6B69E2D927}" type="slidenum">
              <a:rPr lang="en-AU" altLang="en-US" smtClean="0">
                <a:latin typeface="Times" pitchFamily="18" charset="0"/>
                <a:ea typeface="MS PGothic" pitchFamily="34" charset="-128"/>
              </a:rPr>
              <a:pPr/>
              <a:t>12</a:t>
            </a:fld>
            <a:endParaRPr lang="en-AU" altLang="en-US">
              <a:latin typeface="Times" pitchFamily="18" charset="0"/>
              <a:ea typeface="MS PGothic" pitchFamily="34" charset="-128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641628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 defTabSz="457200" rtl="0" fontAlgn="auto">
              <a:spcBef>
                <a:spcPct val="0"/>
              </a:spcBef>
              <a:spcAft>
                <a:spcPts val="0"/>
              </a:spcAft>
              <a:defRPr lang="en-US" sz="4000" kern="1200" cap="all" dirty="0">
                <a:solidFill>
                  <a:schemeClr val="bg2">
                    <a:lumMod val="50000"/>
                  </a:schemeClr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ABB392-98DF-4E29-B56A-F9B8F0168AD5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 txBox="1">
            <a:spLocks/>
          </p:cNvSpPr>
          <p:nvPr/>
        </p:nvSpPr>
        <p:spPr>
          <a:xfrm>
            <a:off x="8610600" y="0"/>
            <a:ext cx="533400" cy="365125"/>
          </a:xfrm>
          <a:prstGeom prst="rect">
            <a:avLst/>
          </a:prstGeom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fld id="{9F0F5805-9D64-4892-871D-9EA1B2932C08}" type="slidenum">
              <a:rPr lang="en-US" altLang="en-US" sz="1800"/>
              <a:pPr eaLnBrk="1" hangingPunct="1">
                <a:defRPr/>
              </a:pPr>
              <a:t>‹#›</a:t>
            </a:fld>
            <a:endParaRPr lang="en-US" alt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itchFamily="34" charset="0"/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0B68CE-B79A-4907-B72C-6ED83C1510C6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 txBox="1">
            <a:spLocks/>
          </p:cNvSpPr>
          <p:nvPr/>
        </p:nvSpPr>
        <p:spPr>
          <a:xfrm>
            <a:off x="8610600" y="0"/>
            <a:ext cx="533400" cy="365125"/>
          </a:xfrm>
          <a:prstGeom prst="rect">
            <a:avLst/>
          </a:prstGeom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fld id="{7F8A62C0-8756-4409-8A9C-BD1384C6A388}" type="slidenum">
              <a:rPr lang="en-US" altLang="en-US" sz="1800"/>
              <a:pPr eaLnBrk="1" hangingPunct="1">
                <a:defRPr/>
              </a:pPr>
              <a:t>‹#›</a:t>
            </a:fld>
            <a:endParaRPr lang="en-US" altLang="en-US" sz="180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itchFamily="34" charset="0"/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9C2704-56C2-4A76-98F5-61DEB913BA86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7630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41300" y="914400"/>
            <a:ext cx="4375150" cy="5486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8850" y="914400"/>
            <a:ext cx="4375150" cy="5486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Times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Times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0960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F316DB-61E8-4B32-9776-8B6BF263587E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 defTabSz="457200" rtl="0" fontAlgn="auto">
              <a:spcBef>
                <a:spcPct val="0"/>
              </a:spcBef>
              <a:spcAft>
                <a:spcPts val="0"/>
              </a:spcAft>
              <a:defRPr lang="en-US" sz="4000" kern="1200" cap="all" dirty="0">
                <a:solidFill>
                  <a:schemeClr val="bg2">
                    <a:lumMod val="50000"/>
                  </a:schemeClr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AU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0193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7374"/>
            <a:ext cx="8229600" cy="884238"/>
          </a:xfrm>
        </p:spPr>
        <p:txBody>
          <a:bodyPr/>
          <a:lstStyle>
            <a:lvl1pPr algn="ctr" defTabSz="457200" rtl="0" fontAlgn="auto">
              <a:spcBef>
                <a:spcPct val="0"/>
              </a:spcBef>
              <a:spcAft>
                <a:spcPts val="0"/>
              </a:spcAft>
              <a:defRPr lang="en-US" sz="4000" kern="1200" cap="all" dirty="0">
                <a:solidFill>
                  <a:schemeClr val="bg2">
                    <a:lumMod val="50000"/>
                  </a:schemeClr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AU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6852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ctr" defTabSz="457200" rtl="0" fontAlgn="auto">
              <a:spcBef>
                <a:spcPct val="0"/>
              </a:spcBef>
              <a:spcAft>
                <a:spcPts val="0"/>
              </a:spcAft>
              <a:defRPr lang="en-US" sz="4000" kern="1200" cap="all" dirty="0">
                <a:solidFill>
                  <a:schemeClr val="bg2">
                    <a:lumMod val="50000"/>
                  </a:schemeClr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AU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418835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 sz="4000" kern="1200" cap="all" dirty="0">
                <a:solidFill>
                  <a:schemeClr val="bg2">
                    <a:lumMod val="50000"/>
                  </a:schemeClr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AU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3854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 defTabSz="457200" rtl="0" fontAlgn="base">
              <a:spcBef>
                <a:spcPct val="0"/>
              </a:spcBef>
              <a:spcAft>
                <a:spcPct val="0"/>
              </a:spcAft>
              <a:defRPr lang="en-US" sz="4000" kern="1200" cap="all" dirty="0">
                <a:solidFill>
                  <a:schemeClr val="bg2">
                    <a:lumMod val="50000"/>
                  </a:schemeClr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AU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40527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 defTabSz="457200"/>
            <a:fld id="{A7AAE244-24D0-439C-BC57-C0342FC3F508}" type="datetimeFigureOut">
              <a:rPr lang="en-US" altLang="en-US" sz="1800" baseline="0" smtClean="0">
                <a:solidFill>
                  <a:prstClr val="black"/>
                </a:solidFill>
                <a:latin typeface="Calibri" panose="020F0502020204030204" pitchFamily="34" charset="0"/>
              </a:rPr>
              <a:pPr defTabSz="457200"/>
              <a:t>1/12/2017</a:t>
            </a:fld>
            <a:endParaRPr lang="en-US" altLang="en-US" sz="1800" baseline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 defTabSz="457200"/>
            <a:endParaRPr lang="en-US" altLang="en-US" sz="1800" baseline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 defTabSz="457200"/>
            <a:fld id="{CD15F4F5-FC35-43BE-ADBD-E5B1A87BFDBE}" type="slidenum">
              <a:rPr lang="en-US" altLang="en-US" sz="1800" baseline="0" smtClean="0">
                <a:solidFill>
                  <a:prstClr val="black"/>
                </a:solidFill>
                <a:latin typeface="Calibri" panose="020F0502020204030204" pitchFamily="34" charset="0"/>
              </a:rPr>
              <a:pPr defTabSz="457200"/>
              <a:t>‹#›</a:t>
            </a:fld>
            <a:endParaRPr lang="en-US" altLang="en-US" sz="1800" baseline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159053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 defTabSz="457200"/>
            <a:fld id="{91ABA727-737C-4576-89DD-457DA12A1110}" type="datetimeFigureOut">
              <a:rPr lang="en-US" altLang="en-US" sz="1800" baseline="0" smtClean="0">
                <a:solidFill>
                  <a:prstClr val="black"/>
                </a:solidFill>
                <a:latin typeface="Calibri" panose="020F0502020204030204" pitchFamily="34" charset="0"/>
              </a:rPr>
              <a:pPr defTabSz="457200"/>
              <a:t>1/12/2017</a:t>
            </a:fld>
            <a:endParaRPr lang="en-US" altLang="en-US" sz="1800" baseline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 defTabSz="457200"/>
            <a:endParaRPr lang="en-US" altLang="en-US" sz="1800" baseline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 defTabSz="457200"/>
            <a:fld id="{B7D58E54-5CE9-4D15-B580-92E0BE213FFA}" type="slidenum">
              <a:rPr lang="en-US" altLang="en-US" sz="1800" baseline="0" smtClean="0">
                <a:solidFill>
                  <a:prstClr val="black"/>
                </a:solidFill>
                <a:latin typeface="Calibri" panose="020F0502020204030204" pitchFamily="34" charset="0"/>
              </a:rPr>
              <a:pPr defTabSz="457200"/>
              <a:t>‹#›</a:t>
            </a:fld>
            <a:endParaRPr lang="en-US" altLang="en-US" sz="1800" baseline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0730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7374"/>
            <a:ext cx="8229600" cy="884238"/>
          </a:xfrm>
        </p:spPr>
        <p:txBody>
          <a:bodyPr/>
          <a:lstStyle>
            <a:lvl1pPr algn="ctr" defTabSz="457200" rtl="0" fontAlgn="auto">
              <a:spcBef>
                <a:spcPct val="0"/>
              </a:spcBef>
              <a:spcAft>
                <a:spcPts val="0"/>
              </a:spcAft>
              <a:defRPr lang="en-US" sz="4000" kern="1200" cap="all" dirty="0">
                <a:solidFill>
                  <a:schemeClr val="bg2">
                    <a:lumMod val="50000"/>
                  </a:schemeClr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95F222-78EC-4051-951B-95D3440ABD31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 defTabSz="457200"/>
            <a:fld id="{EFFA9400-4BA2-4D23-A526-9A38A8873F98}" type="datetimeFigureOut">
              <a:rPr lang="en-US" altLang="en-US" sz="1800" baseline="0" smtClean="0">
                <a:solidFill>
                  <a:prstClr val="black"/>
                </a:solidFill>
                <a:latin typeface="Calibri" panose="020F0502020204030204" pitchFamily="34" charset="0"/>
              </a:rPr>
              <a:pPr defTabSz="457200"/>
              <a:t>1/12/2017</a:t>
            </a:fld>
            <a:endParaRPr lang="en-US" altLang="en-US" sz="1800" baseline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 defTabSz="457200"/>
            <a:endParaRPr lang="en-US" altLang="en-US" sz="1800" baseline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 defTabSz="457200"/>
            <a:fld id="{B495EAF3-14FC-42C8-8EDD-05179D180FB5}" type="slidenum">
              <a:rPr lang="en-US" altLang="en-US" sz="1800" baseline="0" smtClean="0">
                <a:solidFill>
                  <a:prstClr val="black"/>
                </a:solidFill>
                <a:latin typeface="Calibri" panose="020F0502020204030204" pitchFamily="34" charset="0"/>
              </a:rPr>
              <a:pPr defTabSz="457200"/>
              <a:t>‹#›</a:t>
            </a:fld>
            <a:endParaRPr lang="en-US" altLang="en-US" sz="1800" baseline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951956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 defTabSz="457200"/>
            <a:fld id="{5021FBA5-8790-4AD3-BDE3-C8BC4C5AE0E5}" type="datetimeFigureOut">
              <a:rPr lang="en-US" altLang="en-US" sz="1800" baseline="0" smtClean="0">
                <a:solidFill>
                  <a:prstClr val="black"/>
                </a:solidFill>
                <a:latin typeface="Calibri" panose="020F0502020204030204" pitchFamily="34" charset="0"/>
              </a:rPr>
              <a:pPr defTabSz="457200"/>
              <a:t>1/12/2017</a:t>
            </a:fld>
            <a:endParaRPr lang="en-US" altLang="en-US" sz="1800" baseline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 defTabSz="457200"/>
            <a:endParaRPr lang="en-US" altLang="en-US" sz="1800" baseline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 defTabSz="457200"/>
            <a:fld id="{99A7C213-4265-4934-A689-7C8A105CFC1A}" type="slidenum">
              <a:rPr lang="en-US" altLang="en-US" sz="1800" baseline="0" smtClean="0">
                <a:solidFill>
                  <a:prstClr val="black"/>
                </a:solidFill>
                <a:latin typeface="Calibri" panose="020F0502020204030204" pitchFamily="34" charset="0"/>
              </a:rPr>
              <a:pPr defTabSz="457200"/>
              <a:t>‹#›</a:t>
            </a:fld>
            <a:endParaRPr lang="en-US" altLang="en-US" sz="1800" baseline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642442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 defTabSz="457200"/>
            <a:fld id="{1B0EB4D4-28F1-46CB-BFDE-B7DA6ADD3216}" type="datetimeFigureOut">
              <a:rPr lang="en-US" altLang="en-US" sz="1800" baseline="0" smtClean="0">
                <a:solidFill>
                  <a:prstClr val="black"/>
                </a:solidFill>
                <a:latin typeface="Calibri" panose="020F0502020204030204" pitchFamily="34" charset="0"/>
              </a:rPr>
              <a:pPr defTabSz="457200"/>
              <a:t>1/12/2017</a:t>
            </a:fld>
            <a:endParaRPr lang="en-US" altLang="en-US" sz="1800" baseline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 defTabSz="457200"/>
            <a:endParaRPr lang="en-US" altLang="en-US" sz="1800" baseline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 defTabSz="457200"/>
            <a:fld id="{254071FB-FEC8-4F7A-A27A-3E62C84B8311}" type="slidenum">
              <a:rPr lang="en-US" altLang="en-US" sz="1800" baseline="0" smtClean="0">
                <a:solidFill>
                  <a:prstClr val="black"/>
                </a:solidFill>
                <a:latin typeface="Calibri" panose="020F0502020204030204" pitchFamily="34" charset="0"/>
              </a:rPr>
              <a:pPr defTabSz="457200"/>
              <a:t>‹#›</a:t>
            </a:fld>
            <a:endParaRPr lang="en-US" altLang="en-US" sz="1800" baseline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765526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 defTabSz="457200"/>
            <a:fld id="{E7202319-6D73-4DA3-8AA8-F2CACC840208}" type="datetimeFigureOut">
              <a:rPr lang="en-US" altLang="en-US" sz="1800" baseline="0" smtClean="0">
                <a:solidFill>
                  <a:prstClr val="black"/>
                </a:solidFill>
                <a:latin typeface="Calibri" panose="020F0502020204030204" pitchFamily="34" charset="0"/>
              </a:rPr>
              <a:pPr defTabSz="457200"/>
              <a:t>1/12/2017</a:t>
            </a:fld>
            <a:endParaRPr lang="en-US" altLang="en-US" sz="1800" baseline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 defTabSz="457200"/>
            <a:endParaRPr lang="en-US" altLang="en-US" sz="1800" baseline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 defTabSz="457200"/>
            <a:fld id="{30EAE173-B302-44E8-8265-1B373BC2703D}" type="slidenum">
              <a:rPr lang="en-US" altLang="en-US" sz="1800" baseline="0" smtClean="0">
                <a:solidFill>
                  <a:prstClr val="black"/>
                </a:solidFill>
                <a:latin typeface="Calibri" panose="020F0502020204030204" pitchFamily="34" charset="0"/>
              </a:rPr>
              <a:pPr defTabSz="457200"/>
              <a:t>‹#›</a:t>
            </a:fld>
            <a:endParaRPr lang="en-US" altLang="en-US" sz="1800" baseline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6502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ctr" defTabSz="457200" rtl="0" fontAlgn="auto">
              <a:spcBef>
                <a:spcPct val="0"/>
              </a:spcBef>
              <a:spcAft>
                <a:spcPts val="0"/>
              </a:spcAft>
              <a:defRPr lang="en-US" sz="4000" kern="1200" cap="all" dirty="0">
                <a:solidFill>
                  <a:schemeClr val="bg2">
                    <a:lumMod val="50000"/>
                  </a:schemeClr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8610600" y="-26988"/>
            <a:ext cx="533400" cy="365126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060F0C-6A83-4570-8DE0-890F9C63F15C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 sz="4000" kern="1200" cap="all" dirty="0">
                <a:solidFill>
                  <a:schemeClr val="bg2">
                    <a:lumMod val="50000"/>
                  </a:schemeClr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16E52E-E3C0-4BDD-AC8F-5A7B0AD819D3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 defTabSz="457200" rtl="0" fontAlgn="base">
              <a:spcBef>
                <a:spcPct val="0"/>
              </a:spcBef>
              <a:spcAft>
                <a:spcPct val="0"/>
              </a:spcAft>
              <a:defRPr lang="en-US" sz="4000" kern="1200" cap="all" dirty="0">
                <a:solidFill>
                  <a:schemeClr val="bg2">
                    <a:lumMod val="50000"/>
                  </a:schemeClr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44C44A-916B-4A23-B093-D793EA63A820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itchFamily="34" charset="0"/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itchFamily="34" charset="0"/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70B0A1-B90B-43DE-95DA-280BB239D7AA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 txBox="1">
            <a:spLocks/>
          </p:cNvSpPr>
          <p:nvPr/>
        </p:nvSpPr>
        <p:spPr>
          <a:xfrm>
            <a:off x="8610600" y="0"/>
            <a:ext cx="533400" cy="365125"/>
          </a:xfrm>
          <a:prstGeom prst="rect">
            <a:avLst/>
          </a:prstGeom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fld id="{88B04AC8-2886-4DBB-8FCE-91A5D198E628}" type="slidenum">
              <a:rPr lang="en-US" altLang="en-US" sz="1800"/>
              <a:pPr eaLnBrk="1" hangingPunct="1">
                <a:defRPr/>
              </a:pPr>
              <a:t>‹#›</a:t>
            </a:fld>
            <a:endParaRPr lang="en-US" alt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itchFamily="34" charset="0"/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0EB1E7-5AF9-4271-A38A-099C4812146B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 txBox="1">
            <a:spLocks/>
          </p:cNvSpPr>
          <p:nvPr/>
        </p:nvSpPr>
        <p:spPr>
          <a:xfrm>
            <a:off x="8610600" y="0"/>
            <a:ext cx="533400" cy="365125"/>
          </a:xfrm>
          <a:prstGeom prst="rect">
            <a:avLst/>
          </a:prstGeom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fld id="{2656B41B-3D5E-44CC-BD5A-B489B980C36F}" type="slidenum">
              <a:rPr lang="en-US" altLang="en-US" sz="1800"/>
              <a:pPr eaLnBrk="1" hangingPunct="1">
                <a:defRPr/>
              </a:pPr>
              <a:t>‹#›</a:t>
            </a:fld>
            <a:endParaRPr lang="en-US" alt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itchFamily="34" charset="0"/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67035D-D60C-47E3-AB23-84FE9A6DF02A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8001000" cy="1219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2057400"/>
            <a:ext cx="8001000" cy="429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/>
              <a:t>Click to edit Master text styles</a:t>
            </a:r>
          </a:p>
          <a:p>
            <a:pPr lvl="1"/>
            <a:r>
              <a:rPr lang="en-AU" altLang="en-US"/>
              <a:t>SecondClick to edit Master title style</a:t>
            </a:r>
            <a:endParaRPr lang="en-US" altLang="en-US"/>
          </a:p>
          <a:p>
            <a:pPr lvl="1"/>
            <a:r>
              <a:rPr lang="en-AU" altLang="en-US"/>
              <a:t> level</a:t>
            </a:r>
          </a:p>
          <a:p>
            <a:pPr lvl="2"/>
            <a:r>
              <a:rPr lang="en-AU" altLang="en-US"/>
              <a:t>Third level</a:t>
            </a:r>
          </a:p>
          <a:p>
            <a:pPr lvl="3"/>
            <a:r>
              <a:rPr lang="en-AU" altLang="en-US"/>
              <a:t>Fourth level</a:t>
            </a:r>
          </a:p>
          <a:p>
            <a:pPr lvl="4"/>
            <a:r>
              <a:rPr lang="en-AU" altLang="en-US"/>
              <a:t>Fifth level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10600" y="0"/>
            <a:ext cx="5334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Times" charset="0"/>
                <a:ea typeface="ＭＳ Ｐゴシック" charset="-128"/>
              </a:defRPr>
            </a:lvl1pPr>
          </a:lstStyle>
          <a:p>
            <a:pPr>
              <a:defRPr/>
            </a:pPr>
            <a:fld id="{3C3A160F-673E-4CD2-8D17-35DE2BB16540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93" r:id="rId1"/>
    <p:sldLayoutId id="2147483994" r:id="rId2"/>
    <p:sldLayoutId id="2147483997" r:id="rId3"/>
    <p:sldLayoutId id="2147483995" r:id="rId4"/>
    <p:sldLayoutId id="2147483996" r:id="rId5"/>
    <p:sldLayoutId id="2147483998" r:id="rId6"/>
    <p:sldLayoutId id="2147483999" r:id="rId7"/>
    <p:sldLayoutId id="2147484000" r:id="rId8"/>
    <p:sldLayoutId id="2147484001" r:id="rId9"/>
    <p:sldLayoutId id="2147484002" r:id="rId10"/>
    <p:sldLayoutId id="2147484003" r:id="rId11"/>
    <p:sldLayoutId id="2147484004" r:id="rId12"/>
  </p:sldLayoutIdLst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lang="en-US" sz="4000" kern="1200" cap="all" dirty="0">
          <a:solidFill>
            <a:srgbClr val="948A54"/>
          </a:solidFill>
          <a:latin typeface="Arial"/>
          <a:ea typeface="MS PGothic" pitchFamily="34" charset="-128"/>
          <a:cs typeface="Arial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rgbClr val="948A54"/>
          </a:solidFill>
          <a:latin typeface="Arial" pitchFamily="34" charset="0"/>
          <a:ea typeface="MS PGothic" pitchFamily="34" charset="-128"/>
          <a:cs typeface="Arial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rgbClr val="948A54"/>
          </a:solidFill>
          <a:latin typeface="Arial" pitchFamily="34" charset="0"/>
          <a:ea typeface="MS PGothic" pitchFamily="34" charset="-128"/>
          <a:cs typeface="Arial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rgbClr val="948A54"/>
          </a:solidFill>
          <a:latin typeface="Arial" pitchFamily="34" charset="0"/>
          <a:ea typeface="MS PGothic" pitchFamily="34" charset="-128"/>
          <a:cs typeface="Arial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rgbClr val="948A54"/>
          </a:solidFill>
          <a:latin typeface="Arial" pitchFamily="34" charset="0"/>
          <a:ea typeface="MS PGothic" pitchFamily="34" charset="-128"/>
          <a:cs typeface="Arial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itchFamily="34" charset="0"/>
          <a:ea typeface="ＭＳ Ｐゴシック" pitchFamily="1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itchFamily="34" charset="0"/>
          <a:ea typeface="ＭＳ Ｐゴシック" pitchFamily="1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itchFamily="34" charset="0"/>
          <a:ea typeface="ＭＳ Ｐゴシック" pitchFamily="1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itchFamily="34" charset="0"/>
          <a:ea typeface="ＭＳ Ｐゴシック" pitchFamily="1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Arial"/>
          <a:ea typeface="MS PGothic" pitchFamily="34" charset="-128"/>
          <a:cs typeface="Arial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Arial"/>
          <a:ea typeface="MS PGothic" pitchFamily="34" charset="-128"/>
          <a:cs typeface="Arial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Arial"/>
          <a:ea typeface="MS PGothic" pitchFamily="34" charset="-128"/>
          <a:cs typeface="Arial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Arial"/>
          <a:ea typeface="MS PGothic" pitchFamily="34" charset="-128"/>
          <a:cs typeface="Arial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Arial"/>
          <a:ea typeface="MS PGothic" pitchFamily="34" charset="-128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8001000" cy="12192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alt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2057400"/>
            <a:ext cx="8001000" cy="429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/>
              <a:t>Click to edit Master text styles</a:t>
            </a:r>
          </a:p>
          <a:p>
            <a:pPr lvl="1"/>
            <a:r>
              <a:rPr lang="en-AU" altLang="en-US"/>
              <a:t>SecondClick to edit Master title style</a:t>
            </a:r>
            <a:endParaRPr lang="en-US" altLang="en-US"/>
          </a:p>
          <a:p>
            <a:pPr lvl="1"/>
            <a:r>
              <a:rPr lang="en-AU" altLang="en-US"/>
              <a:t> level</a:t>
            </a:r>
          </a:p>
          <a:p>
            <a:pPr lvl="2"/>
            <a:r>
              <a:rPr lang="en-AU" altLang="en-US"/>
              <a:t>Third level</a:t>
            </a:r>
          </a:p>
          <a:p>
            <a:pPr lvl="3"/>
            <a:r>
              <a:rPr lang="en-AU" altLang="en-US"/>
              <a:t>Fourth level</a:t>
            </a:r>
          </a:p>
          <a:p>
            <a:pPr lvl="4"/>
            <a:r>
              <a:rPr lang="en-AU" altLang="en-US"/>
              <a:t>Fifth level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79283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6" r:id="rId1"/>
    <p:sldLayoutId id="2147484007" r:id="rId2"/>
    <p:sldLayoutId id="2147484008" r:id="rId3"/>
    <p:sldLayoutId id="2147484009" r:id="rId4"/>
    <p:sldLayoutId id="2147484010" r:id="rId5"/>
    <p:sldLayoutId id="2147484011" r:id="rId6"/>
    <p:sldLayoutId id="2147484012" r:id="rId7"/>
    <p:sldLayoutId id="2147484013" r:id="rId8"/>
    <p:sldLayoutId id="2147484014" r:id="rId9"/>
    <p:sldLayoutId id="2147484015" r:id="rId10"/>
    <p:sldLayoutId id="2147484016" r:id="rId1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000" kern="1200" cap="all">
          <a:solidFill>
            <a:schemeClr val="tx1"/>
          </a:solidFill>
          <a:latin typeface="Arial"/>
          <a:ea typeface="MS PGothic" panose="020B0600070205080204" pitchFamily="34" charset="-128"/>
          <a:cs typeface="Arial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itchFamily="34" charset="0"/>
          <a:ea typeface="MS PGothic" panose="020B0600070205080204" pitchFamily="34" charset="-128"/>
          <a:cs typeface="Arial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itchFamily="34" charset="0"/>
          <a:ea typeface="MS PGothic" panose="020B0600070205080204" pitchFamily="34" charset="-128"/>
          <a:cs typeface="Arial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itchFamily="34" charset="0"/>
          <a:ea typeface="MS PGothic" panose="020B0600070205080204" pitchFamily="34" charset="-128"/>
          <a:cs typeface="Arial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itchFamily="34" charset="0"/>
          <a:ea typeface="MS PGothic" panose="020B0600070205080204" pitchFamily="34" charset="-128"/>
          <a:cs typeface="Arial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itchFamily="34" charset="0"/>
          <a:ea typeface="ＭＳ Ｐゴシック" pitchFamily="1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itchFamily="34" charset="0"/>
          <a:ea typeface="ＭＳ Ｐゴシック" pitchFamily="1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itchFamily="34" charset="0"/>
          <a:ea typeface="ＭＳ Ｐゴシック" pitchFamily="1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itchFamily="34" charset="0"/>
          <a:ea typeface="ＭＳ Ｐゴシック" pitchFamily="1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rial"/>
          <a:ea typeface="MS PGothic" panose="020B0600070205080204" pitchFamily="34" charset="-128"/>
          <a:cs typeface="Arial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/>
          <a:ea typeface="MS PGothic" panose="020B0600070205080204" pitchFamily="34" charset="-128"/>
          <a:cs typeface="Arial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/>
          <a:ea typeface="MS PGothic" panose="020B0600070205080204" pitchFamily="34" charset="-128"/>
          <a:cs typeface="Arial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/>
          <a:ea typeface="MS PGothic" panose="020B0600070205080204" pitchFamily="34" charset="-128"/>
          <a:cs typeface="Arial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/>
          <a:ea typeface="MS PGothic" panose="020B0600070205080204" pitchFamily="34" charset="-128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5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5.w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6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6" Type="http://schemas.openxmlformats.org/officeDocument/2006/relationships/image" Target="../media/image5.wmf"/><Relationship Id="rId11" Type="http://schemas.openxmlformats.org/officeDocument/2006/relationships/image" Target="../media/image15.png"/><Relationship Id="rId5" Type="http://schemas.openxmlformats.org/officeDocument/2006/relationships/image" Target="../media/image10.png"/><Relationship Id="rId10" Type="http://schemas.openxmlformats.org/officeDocument/2006/relationships/image" Target="../media/image14.png"/><Relationship Id="rId4" Type="http://schemas.openxmlformats.org/officeDocument/2006/relationships/image" Target="../media/image100.png"/><Relationship Id="rId9" Type="http://schemas.openxmlformats.org/officeDocument/2006/relationships/image" Target="../media/image13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6" Type="http://schemas.openxmlformats.org/officeDocument/2006/relationships/image" Target="../media/image17.wmf"/><Relationship Id="rId5" Type="http://schemas.openxmlformats.org/officeDocument/2006/relationships/image" Target="../media/image9.png"/><Relationship Id="rId4" Type="http://schemas.openxmlformats.org/officeDocument/2006/relationships/image" Target="../media/image16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4" Type="http://schemas.openxmlformats.org/officeDocument/2006/relationships/image" Target="../media/image21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1.wmf"/><Relationship Id="rId4" Type="http://schemas.openxmlformats.org/officeDocument/2006/relationships/oleObject" Target="../embeddings/oleObject1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tmp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7" Type="http://schemas.openxmlformats.org/officeDocument/2006/relationships/image" Target="../media/image23.wmf"/><Relationship Id="rId2" Type="http://schemas.openxmlformats.org/officeDocument/2006/relationships/tags" Target="../tags/tag10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6.png"/><Relationship Id="rId4" Type="http://schemas.openxmlformats.org/officeDocument/2006/relationships/notesSlide" Target="../notesSlides/notesSlide2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3" Type="http://schemas.openxmlformats.org/officeDocument/2006/relationships/slideLayout" Target="../slideLayouts/slideLayout2.xml"/><Relationship Id="rId7" Type="http://schemas.openxmlformats.org/officeDocument/2006/relationships/oleObject" Target="../embeddings/oleObject4.bin"/><Relationship Id="rId2" Type="http://schemas.openxmlformats.org/officeDocument/2006/relationships/tags" Target="../tags/tag11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4.wmf"/><Relationship Id="rId5" Type="http://schemas.openxmlformats.org/officeDocument/2006/relationships/oleObject" Target="../embeddings/oleObject3.bin"/><Relationship Id="rId4" Type="http://schemas.openxmlformats.org/officeDocument/2006/relationships/notesSlide" Target="../notesSlides/notesSlide2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26.wmf"/><Relationship Id="rId4" Type="http://schemas.openxmlformats.org/officeDocument/2006/relationships/oleObject" Target="../embeddings/oleObject5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3" Type="http://schemas.openxmlformats.org/officeDocument/2006/relationships/notesSlide" Target="../notesSlides/notesSlide27.xml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7.wmf"/><Relationship Id="rId11" Type="http://schemas.openxmlformats.org/officeDocument/2006/relationships/image" Target="../media/image34.png"/><Relationship Id="rId5" Type="http://schemas.openxmlformats.org/officeDocument/2006/relationships/oleObject" Target="../embeddings/oleObject6.bin"/><Relationship Id="rId10" Type="http://schemas.openxmlformats.org/officeDocument/2006/relationships/image" Target="../media/image29.wmf"/><Relationship Id="rId4" Type="http://schemas.openxmlformats.org/officeDocument/2006/relationships/image" Target="../media/image31.png"/><Relationship Id="rId9" Type="http://schemas.openxmlformats.org/officeDocument/2006/relationships/oleObject" Target="../embeddings/oleObject8.bin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3" Type="http://schemas.openxmlformats.org/officeDocument/2006/relationships/notesSlide" Target="../notesSlides/notesSlide28.xml"/><Relationship Id="rId7" Type="http://schemas.openxmlformats.org/officeDocument/2006/relationships/image" Target="../media/image2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30.wmf"/><Relationship Id="rId10" Type="http://schemas.openxmlformats.org/officeDocument/2006/relationships/image" Target="../media/image36.png"/><Relationship Id="rId4" Type="http://schemas.openxmlformats.org/officeDocument/2006/relationships/oleObject" Target="../embeddings/oleObject9.bin"/><Relationship Id="rId9" Type="http://schemas.openxmlformats.org/officeDocument/2006/relationships/image" Target="../media/image29.wmf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1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38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3" Type="http://schemas.openxmlformats.org/officeDocument/2006/relationships/notesSlide" Target="../notesSlides/notesSlide33.xml"/><Relationship Id="rId7" Type="http://schemas.openxmlformats.org/officeDocument/2006/relationships/image" Target="../media/image33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4.bin"/><Relationship Id="rId5" Type="http://schemas.openxmlformats.org/officeDocument/2006/relationships/image" Target="../media/image32.emf"/><Relationship Id="rId4" Type="http://schemas.openxmlformats.org/officeDocument/2006/relationships/oleObject" Target="../embeddings/oleObject13.bin"/><Relationship Id="rId9" Type="http://schemas.openxmlformats.org/officeDocument/2006/relationships/image" Target="../media/image34.emf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.bin"/><Relationship Id="rId3" Type="http://schemas.openxmlformats.org/officeDocument/2006/relationships/notesSlide" Target="../notesSlides/notesSlide34.xml"/><Relationship Id="rId7" Type="http://schemas.openxmlformats.org/officeDocument/2006/relationships/image" Target="../media/image36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17.bin"/><Relationship Id="rId5" Type="http://schemas.openxmlformats.org/officeDocument/2006/relationships/image" Target="../media/image35.emf"/><Relationship Id="rId4" Type="http://schemas.openxmlformats.org/officeDocument/2006/relationships/oleObject" Target="../embeddings/oleObject16.bin"/><Relationship Id="rId9" Type="http://schemas.openxmlformats.org/officeDocument/2006/relationships/image" Target="../media/image32.e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7" Type="http://schemas.openxmlformats.org/officeDocument/2006/relationships/image" Target="../media/image48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7.w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4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wmf"/><Relationship Id="rId3" Type="http://schemas.openxmlformats.org/officeDocument/2006/relationships/notesSlide" Target="../notesSlides/notesSlide38.xml"/><Relationship Id="rId7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38.wmf"/><Relationship Id="rId5" Type="http://schemas.openxmlformats.org/officeDocument/2006/relationships/oleObject" Target="../embeddings/oleObject20.bin"/><Relationship Id="rId4" Type="http://schemas.openxmlformats.org/officeDocument/2006/relationships/image" Target="../media/image51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43811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48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7772400" cy="838200"/>
          </a:xfrm>
        </p:spPr>
        <p:txBody>
          <a:bodyPr/>
          <a:lstStyle/>
          <a:p>
            <a:pPr marL="806450" indent="-806450" algn="l" eaLnBrk="1" hangingPunct="1">
              <a:tabLst>
                <a:tab pos="806450" algn="l"/>
              </a:tabLst>
              <a:defRPr/>
            </a:pPr>
            <a:r>
              <a:rPr altLang="en-US" sz="3200" cap="none" dirty="0">
                <a:solidFill>
                  <a:srgbClr val="EA0088"/>
                </a:solidFill>
                <a:latin typeface="Trebuchet MS" panose="020B0603020202020204" pitchFamily="34" charset="0"/>
              </a:rPr>
              <a:t>9.2	</a:t>
            </a:r>
            <a:r>
              <a:rPr lang="en-US" altLang="en-US" sz="3200" cap="none" dirty="0">
                <a:solidFill>
                  <a:srgbClr val="EA0088"/>
                </a:solidFill>
                <a:latin typeface="Trebuchet MS" panose="020B0603020202020204" pitchFamily="34" charset="0"/>
              </a:rPr>
              <a:t> Systematic approach to statistical inference: a summary</a:t>
            </a:r>
            <a:endParaRPr altLang="en-US" sz="3200" cap="none" dirty="0">
              <a:solidFill>
                <a:srgbClr val="EA0088"/>
              </a:solidFill>
              <a:latin typeface="Trebuchet MS" panose="020B0603020202020204" pitchFamily="34" charset="0"/>
            </a:endParaRPr>
          </a:p>
        </p:txBody>
      </p:sp>
      <p:sp>
        <p:nvSpPr>
          <p:cNvPr id="404483" name="Rectangle 3"/>
          <p:cNvSpPr>
            <a:spLocks noGrp="1" noChangeArrowheads="1"/>
          </p:cNvSpPr>
          <p:nvPr>
            <p:ph idx="1"/>
          </p:nvPr>
        </p:nvSpPr>
        <p:spPr>
          <a:xfrm>
            <a:off x="684213" y="1557338"/>
            <a:ext cx="7772400" cy="4651375"/>
          </a:xfrm>
        </p:spPr>
        <p:txBody>
          <a:bodyPr/>
          <a:lstStyle/>
          <a:p>
            <a:pPr marL="0" indent="0" algn="just" eaLnBrk="1" hangingPunct="1">
              <a:spcAft>
                <a:spcPts val="1200"/>
              </a:spcAft>
              <a:buFont typeface="Arial" pitchFamily="34" charset="0"/>
              <a:buNone/>
              <a:defRPr/>
            </a:pPr>
            <a:r>
              <a:rPr lang="en-AU" altLang="en-US" sz="2400" dirty="0">
                <a:latin typeface="Trebuchet MS" pitchFamily="34" charset="0"/>
                <a:cs typeface="Arial" pitchFamily="34" charset="0"/>
              </a:rPr>
              <a:t>From here onwards, a number of techniques in inferential statistics will be introduced. As mentioned earlier after selecting the technique based on the data type and problem objective, it is also important to decide </a:t>
            </a:r>
            <a:r>
              <a:rPr lang="en-AU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  <a:cs typeface="Arial" pitchFamily="34" charset="0"/>
              </a:rPr>
              <a:t>how, when and why </a:t>
            </a:r>
            <a:r>
              <a:rPr lang="en-AU" altLang="en-US" sz="2400" dirty="0">
                <a:latin typeface="Trebuchet MS" pitchFamily="34" charset="0"/>
                <a:cs typeface="Arial" pitchFamily="34" charset="0"/>
              </a:rPr>
              <a:t>a selected technique should be used in a particular application.</a:t>
            </a:r>
          </a:p>
          <a:p>
            <a:pPr marL="457200" indent="-457200" algn="just" eaLnBrk="1" hangingPunct="1">
              <a:spcAft>
                <a:spcPts val="1200"/>
              </a:spcAft>
              <a:buClr>
                <a:schemeClr val="tx1">
                  <a:lumMod val="90000"/>
                  <a:lumOff val="10000"/>
                </a:schemeClr>
              </a:buClr>
              <a:buFont typeface="Arial" pitchFamily="34" charset="0"/>
              <a:buAutoNum type="arabicParenBoth"/>
              <a:defRPr/>
            </a:pPr>
            <a:r>
              <a:rPr lang="en-AU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  <a:cs typeface="Arial" pitchFamily="34" charset="0"/>
              </a:rPr>
              <a:t>How</a:t>
            </a:r>
            <a:r>
              <a:rPr lang="en-AU" altLang="en-US" sz="2400" dirty="0">
                <a:latin typeface="Trebuchet MS" pitchFamily="34" charset="0"/>
                <a:cs typeface="Arial" pitchFamily="34" charset="0"/>
              </a:rPr>
              <a:t> to perform the calculations?</a:t>
            </a:r>
          </a:p>
          <a:p>
            <a:pPr marL="457200" indent="-457200" algn="just" eaLnBrk="1" hangingPunct="1">
              <a:spcAft>
                <a:spcPts val="1200"/>
              </a:spcAft>
              <a:buClr>
                <a:schemeClr val="tx1">
                  <a:lumMod val="90000"/>
                  <a:lumOff val="10000"/>
                </a:schemeClr>
              </a:buClr>
              <a:buFont typeface="Arial" pitchFamily="34" charset="0"/>
              <a:buAutoNum type="arabicParenBoth"/>
              <a:defRPr/>
            </a:pPr>
            <a:r>
              <a:rPr lang="en-AU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  <a:cs typeface="Arial" pitchFamily="34" charset="0"/>
              </a:rPr>
              <a:t>When</a:t>
            </a:r>
            <a:r>
              <a:rPr lang="en-AU" altLang="en-US" sz="2400" dirty="0">
                <a:latin typeface="Trebuchet MS" pitchFamily="34" charset="0"/>
                <a:cs typeface="Arial" pitchFamily="34" charset="0"/>
              </a:rPr>
              <a:t> is a particular technique applicable?</a:t>
            </a:r>
          </a:p>
          <a:p>
            <a:pPr marL="457200" indent="-457200" algn="just" eaLnBrk="1" hangingPunct="1">
              <a:spcAft>
                <a:spcPts val="1200"/>
              </a:spcAft>
              <a:buClr>
                <a:schemeClr val="tx1">
                  <a:lumMod val="90000"/>
                  <a:lumOff val="10000"/>
                </a:schemeClr>
              </a:buClr>
              <a:buFont typeface="Arial" pitchFamily="34" charset="0"/>
              <a:buAutoNum type="arabicParenBoth"/>
              <a:defRPr/>
            </a:pPr>
            <a:r>
              <a:rPr lang="en-AU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  <a:cs typeface="Arial" pitchFamily="34" charset="0"/>
              </a:rPr>
              <a:t>Why</a:t>
            </a:r>
            <a:r>
              <a:rPr lang="en-AU" altLang="en-US" sz="2400" dirty="0">
                <a:latin typeface="Trebuchet MS" pitchFamily="34" charset="0"/>
                <a:cs typeface="Arial" pitchFamily="34" charset="0"/>
              </a:rPr>
              <a:t> the selected statistical technique is most suitable  to a specific application?</a:t>
            </a:r>
            <a:r>
              <a:rPr lang="en-AU" altLang="en-US" sz="2400" dirty="0">
                <a:solidFill>
                  <a:srgbClr val="FF0000"/>
                </a:solidFill>
                <a:latin typeface="Trebuchet MS" pitchFamily="34" charset="0"/>
                <a:cs typeface="Arial" pitchFamily="34" charset="0"/>
              </a:rPr>
              <a:t>                                                                                           </a:t>
            </a:r>
          </a:p>
          <a:p>
            <a:pPr marL="0" indent="0" algn="just" eaLnBrk="1" hangingPunct="1">
              <a:spcAft>
                <a:spcPts val="1200"/>
              </a:spcAft>
              <a:buFont typeface="Arial" pitchFamily="34" charset="0"/>
              <a:buNone/>
              <a:defRPr/>
            </a:pPr>
            <a:endParaRPr lang="en-AU" altLang="en-US" sz="2400" dirty="0">
              <a:solidFill>
                <a:srgbClr val="FF0000"/>
              </a:solidFill>
              <a:latin typeface="Trebuchet MS" pitchFamily="34" charset="0"/>
              <a:cs typeface="Arial" pitchFamily="34" charset="0"/>
            </a:endParaRPr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10"/>
          </p:nvPr>
        </p:nvSpPr>
        <p:spPr bwMode="auto">
          <a:xfrm>
            <a:off x="8388424" y="0"/>
            <a:ext cx="755576" cy="36512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AU" altLang="en-US" sz="1400" b="1" baseline="0" dirty="0">
                <a:latin typeface="Verdana" pitchFamily="34" charset="0"/>
                <a:ea typeface="MS PGothic" pitchFamily="34" charset="-128"/>
                <a:cs typeface="Arial" pitchFamily="34" charset="0"/>
              </a:rPr>
              <a:t>9.</a:t>
            </a:r>
            <a:fld id="{16E45E39-178F-4B92-8CE0-CCC015EFCA2B}" type="slidenum">
              <a:rPr lang="en-AU" altLang="en-US" sz="1400" b="1" baseline="0" smtClean="0">
                <a:latin typeface="Verdana" pitchFamily="34" charset="0"/>
                <a:ea typeface="MS PGothic" pitchFamily="34" charset="-128"/>
                <a:cs typeface="Arial" pitchFamily="34" charset="0"/>
              </a:rPr>
              <a:pPr/>
              <a:t>10</a:t>
            </a:fld>
            <a:endParaRPr lang="en-AU" altLang="en-US" sz="1400" b="1" baseline="0" dirty="0">
              <a:latin typeface="Times" pitchFamily="18" charset="0"/>
              <a:ea typeface="MS PGothic" pitchFamily="34" charset="-128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04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4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4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4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4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4482" grpId="0" autoUpdateAnimBg="0"/>
      <p:bldP spid="404483" grpId="0" build="p" bldLvl="2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482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404813"/>
            <a:ext cx="8494712" cy="838200"/>
          </a:xfrm>
        </p:spPr>
        <p:txBody>
          <a:bodyPr/>
          <a:lstStyle/>
          <a:p>
            <a:pPr algn="r" eaLnBrk="1" hangingPunct="1">
              <a:defRPr/>
            </a:pPr>
            <a:r>
              <a:rPr altLang="en-US" sz="3000" cap="none">
                <a:solidFill>
                  <a:srgbClr val="EA0088"/>
                </a:solidFill>
                <a:latin typeface="Trebuchet MS" panose="020B0603020202020204" pitchFamily="34" charset="0"/>
              </a:rPr>
              <a:t>How, when and why use a particular technique?</a:t>
            </a:r>
          </a:p>
        </p:txBody>
      </p:sp>
      <p:sp>
        <p:nvSpPr>
          <p:cNvPr id="404483" name="Rectangle 3"/>
          <p:cNvSpPr>
            <a:spLocks noGrp="1" noChangeArrowheads="1"/>
          </p:cNvSpPr>
          <p:nvPr>
            <p:ph idx="1"/>
          </p:nvPr>
        </p:nvSpPr>
        <p:spPr>
          <a:xfrm>
            <a:off x="684213" y="1484313"/>
            <a:ext cx="7848600" cy="4435475"/>
          </a:xfrm>
        </p:spPr>
        <p:txBody>
          <a:bodyPr/>
          <a:lstStyle/>
          <a:p>
            <a:pPr marL="457200" indent="-457200" algn="just" eaLnBrk="1" hangingPunct="1">
              <a:spcAft>
                <a:spcPts val="0"/>
              </a:spcAft>
              <a:buFont typeface="Arial" pitchFamily="34" charset="0"/>
              <a:buAutoNum type="arabicParenBoth"/>
              <a:defRPr/>
            </a:pPr>
            <a:r>
              <a:rPr lang="en-AU" altLang="en-US" sz="2400" dirty="0">
                <a:solidFill>
                  <a:schemeClr val="accent1"/>
                </a:solidFill>
                <a:latin typeface="Trebuchet MS" pitchFamily="34" charset="0"/>
                <a:cs typeface="Arial" pitchFamily="34" charset="0"/>
              </a:rPr>
              <a:t>How?</a:t>
            </a:r>
          </a:p>
          <a:p>
            <a:pPr marL="400050" lvl="1" indent="0" algn="just" eaLnBrk="1" hangingPunct="1">
              <a:spcAft>
                <a:spcPts val="1200"/>
              </a:spcAft>
              <a:buFont typeface="Arial" pitchFamily="34" charset="0"/>
              <a:buNone/>
              <a:defRPr/>
            </a:pPr>
            <a:r>
              <a:rPr lang="en-AU" altLang="en-US" sz="2000" dirty="0">
                <a:latin typeface="Trebuchet MS" pitchFamily="34" charset="0"/>
                <a:cs typeface="Arial" pitchFamily="34" charset="0"/>
              </a:rPr>
              <a:t>Either use manual or computer to perform the required calculations.</a:t>
            </a:r>
          </a:p>
          <a:p>
            <a:pPr marL="457200" indent="-457200" algn="just" eaLnBrk="1" hangingPunct="1">
              <a:spcAft>
                <a:spcPts val="0"/>
              </a:spcAft>
              <a:buFont typeface="Arial" pitchFamily="34" charset="0"/>
              <a:buAutoNum type="arabicParenBoth"/>
              <a:defRPr/>
            </a:pPr>
            <a:r>
              <a:rPr lang="en-AU" altLang="en-US" sz="2400" dirty="0">
                <a:solidFill>
                  <a:schemeClr val="accent1"/>
                </a:solidFill>
                <a:latin typeface="Trebuchet MS" pitchFamily="34" charset="0"/>
                <a:cs typeface="Arial" pitchFamily="34" charset="0"/>
              </a:rPr>
              <a:t>When?</a:t>
            </a:r>
          </a:p>
          <a:p>
            <a:pPr marL="400050" lvl="1" indent="0" algn="just" eaLnBrk="1" hangingPunct="1">
              <a:spcAft>
                <a:spcPts val="1200"/>
              </a:spcAft>
              <a:buFont typeface="Arial" pitchFamily="34" charset="0"/>
              <a:buNone/>
              <a:defRPr/>
            </a:pPr>
            <a:r>
              <a:rPr lang="en-AU" altLang="en-US" sz="2000" dirty="0">
                <a:latin typeface="Trebuchet MS" pitchFamily="34" charset="0"/>
                <a:cs typeface="Arial" pitchFamily="34" charset="0"/>
              </a:rPr>
              <a:t>Before using any technique, one needs to find out whether the selected technique satisfy the required conditions that need to be satisfied (for example, to use a t-distribution, the population distribution must be normal)</a:t>
            </a:r>
          </a:p>
          <a:p>
            <a:pPr marL="457200" indent="-457200" algn="just" eaLnBrk="1" hangingPunct="1">
              <a:spcAft>
                <a:spcPts val="0"/>
              </a:spcAft>
              <a:buFont typeface="Arial" pitchFamily="34" charset="0"/>
              <a:buAutoNum type="arabicParenBoth"/>
              <a:defRPr/>
            </a:pPr>
            <a:r>
              <a:rPr lang="en-AU" altLang="en-US" sz="2400" dirty="0">
                <a:solidFill>
                  <a:schemeClr val="accent1"/>
                </a:solidFill>
                <a:latin typeface="Trebuchet MS" pitchFamily="34" charset="0"/>
                <a:cs typeface="Arial" pitchFamily="34" charset="0"/>
              </a:rPr>
              <a:t>Why?</a:t>
            </a:r>
          </a:p>
          <a:p>
            <a:pPr marL="400050" lvl="1" indent="0" algn="just" eaLnBrk="1" hangingPunct="1">
              <a:spcAft>
                <a:spcPts val="1200"/>
              </a:spcAft>
              <a:buFont typeface="Arial" pitchFamily="34" charset="0"/>
              <a:buNone/>
              <a:defRPr/>
            </a:pPr>
            <a:r>
              <a:rPr lang="en-AU" altLang="en-US" sz="2000" dirty="0">
                <a:latin typeface="Trebuchet MS" pitchFamily="34" charset="0"/>
                <a:cs typeface="Arial" pitchFamily="34" charset="0"/>
              </a:rPr>
              <a:t>One needs to justify why the selected technique is the most appropriate one to  be used  in the particular application.</a:t>
            </a:r>
          </a:p>
          <a:p>
            <a:pPr marL="0" indent="0" algn="just" eaLnBrk="1" hangingPunct="1">
              <a:spcAft>
                <a:spcPts val="1200"/>
              </a:spcAft>
              <a:buFont typeface="Arial" pitchFamily="34" charset="0"/>
              <a:buNone/>
              <a:defRPr/>
            </a:pPr>
            <a:endParaRPr lang="en-AU" altLang="en-US" sz="2400" dirty="0">
              <a:solidFill>
                <a:srgbClr val="FF0000"/>
              </a:solidFill>
              <a:latin typeface="Trebuchet MS" pitchFamily="34" charset="0"/>
              <a:cs typeface="Arial" pitchFamily="34" charset="0"/>
            </a:endParaRP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0"/>
          </p:nvPr>
        </p:nvSpPr>
        <p:spPr bwMode="auto">
          <a:xfrm>
            <a:off x="8459788" y="0"/>
            <a:ext cx="684212" cy="404813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AU" altLang="en-US" sz="1400" b="1" baseline="0">
                <a:latin typeface="Verdana" pitchFamily="34" charset="0"/>
                <a:ea typeface="MS PGothic" pitchFamily="34" charset="-128"/>
                <a:cs typeface="Arial" pitchFamily="34" charset="0"/>
              </a:rPr>
              <a:t>9.</a:t>
            </a:r>
            <a:fld id="{15F21605-059D-46B5-9A8A-ABED65638603}" type="slidenum">
              <a:rPr lang="en-AU" altLang="en-US" sz="1400" b="1" baseline="0" smtClean="0">
                <a:latin typeface="Verdana" pitchFamily="34" charset="0"/>
                <a:ea typeface="MS PGothic" pitchFamily="34" charset="-128"/>
                <a:cs typeface="Arial" pitchFamily="34" charset="0"/>
              </a:rPr>
              <a:pPr/>
              <a:t>11</a:t>
            </a:fld>
            <a:endParaRPr lang="en-AU" altLang="en-US" sz="1400" b="1" baseline="0">
              <a:latin typeface="Times" pitchFamily="18" charset="0"/>
              <a:ea typeface="MS PGothic" pitchFamily="34" charset="-128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04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4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4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4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4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4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4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4482" grpId="0" autoUpdateAnimBg="0"/>
      <p:bldP spid="404483" grpId="0" build="p" bldLvl="2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48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7772400" cy="838200"/>
          </a:xfrm>
        </p:spPr>
        <p:txBody>
          <a:bodyPr/>
          <a:lstStyle/>
          <a:p>
            <a:pPr marL="806450" indent="-806450" algn="l" eaLnBrk="1" hangingPunct="1">
              <a:tabLst>
                <a:tab pos="806450" algn="l"/>
              </a:tabLst>
              <a:defRPr/>
            </a:pPr>
            <a:r>
              <a:rPr altLang="en-US" sz="3200" cap="none" dirty="0">
                <a:solidFill>
                  <a:srgbClr val="EA0088"/>
                </a:solidFill>
                <a:latin typeface="Trebuchet MS" panose="020B0603020202020204" pitchFamily="34" charset="0"/>
              </a:rPr>
              <a:t>A guide to statistical techniques</a:t>
            </a:r>
          </a:p>
        </p:txBody>
      </p:sp>
      <p:sp>
        <p:nvSpPr>
          <p:cNvPr id="20483" name="Slide Number Placeholder 3"/>
          <p:cNvSpPr>
            <a:spLocks noGrp="1"/>
          </p:cNvSpPr>
          <p:nvPr>
            <p:ph type="sldNum" sz="quarter" idx="10"/>
          </p:nvPr>
        </p:nvSpPr>
        <p:spPr bwMode="auto">
          <a:xfrm>
            <a:off x="8459788" y="0"/>
            <a:ext cx="684212" cy="33337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AU" altLang="en-US" sz="1400" b="1" baseline="0">
                <a:latin typeface="Verdana" pitchFamily="34" charset="0"/>
                <a:ea typeface="MS PGothic" pitchFamily="34" charset="-128"/>
                <a:cs typeface="Arial" pitchFamily="34" charset="0"/>
              </a:rPr>
              <a:t>9.</a:t>
            </a:r>
            <a:fld id="{5F9A04F5-802D-4B14-945C-B0E62FBB044A}" type="slidenum">
              <a:rPr lang="en-AU" altLang="en-US" sz="1400" b="1" baseline="0" smtClean="0">
                <a:latin typeface="Verdana" pitchFamily="34" charset="0"/>
                <a:ea typeface="MS PGothic" pitchFamily="34" charset="-128"/>
                <a:cs typeface="Arial" pitchFamily="34" charset="0"/>
              </a:rPr>
              <a:pPr/>
              <a:t>12</a:t>
            </a:fld>
            <a:endParaRPr lang="en-AU" altLang="en-US" sz="1400" b="1" baseline="0">
              <a:latin typeface="Times" pitchFamily="18" charset="0"/>
              <a:ea typeface="MS PGothic" pitchFamily="34" charset="-128"/>
              <a:cs typeface="Arial" pitchFamily="34" charset="0"/>
            </a:endParaRPr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2060848"/>
            <a:ext cx="8244408" cy="263856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04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4482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750888"/>
            <a:ext cx="7918648" cy="733425"/>
          </a:xfrm>
        </p:spPr>
        <p:txBody>
          <a:bodyPr/>
          <a:lstStyle/>
          <a:p>
            <a:pPr algn="l" eaLnBrk="1" hangingPunct="1"/>
            <a:r>
              <a:rPr lang="en-US" altLang="en-US" sz="3200" cap="none" baseline="0" dirty="0">
                <a:solidFill>
                  <a:srgbClr val="EA0088"/>
                </a:solidFill>
                <a:latin typeface="Trebuchet MS" panose="020B0603020202020204" pitchFamily="34" charset="0"/>
              </a:rPr>
              <a:t>9.3 Introduction to sampling </a:t>
            </a:r>
            <a:r>
              <a:rPr lang="en-US" altLang="en-US" sz="3200" cap="none" dirty="0">
                <a:solidFill>
                  <a:srgbClr val="EA0088"/>
                </a:solidFill>
                <a:latin typeface="Trebuchet MS" panose="020B0603020202020204" pitchFamily="34" charset="0"/>
              </a:rPr>
              <a:t>d</a:t>
            </a:r>
            <a:r>
              <a:rPr lang="en-US" altLang="en-US" sz="3200" cap="none" baseline="0" dirty="0">
                <a:solidFill>
                  <a:srgbClr val="EA0088"/>
                </a:solidFill>
                <a:latin typeface="Trebuchet MS" panose="020B0603020202020204" pitchFamily="34" charset="0"/>
              </a:rPr>
              <a:t>istributions</a:t>
            </a:r>
            <a:endParaRPr lang="en-AU" altLang="en-US" sz="3200" cap="none" baseline="0" dirty="0">
              <a:solidFill>
                <a:srgbClr val="EA0088"/>
              </a:solidFill>
              <a:latin typeface="Trebuchet MS" panose="020B0603020202020204" pitchFamily="34" charset="0"/>
            </a:endParaRPr>
          </a:p>
        </p:txBody>
      </p:sp>
      <p:sp>
        <p:nvSpPr>
          <p:cNvPr id="398341" name="Rectangle 5"/>
          <p:cNvSpPr>
            <a:spLocks noGrp="1" noChangeArrowheads="1"/>
          </p:cNvSpPr>
          <p:nvPr>
            <p:ph idx="1"/>
          </p:nvPr>
        </p:nvSpPr>
        <p:spPr>
          <a:xfrm>
            <a:off x="684213" y="1844675"/>
            <a:ext cx="7772400" cy="4114800"/>
          </a:xfrm>
        </p:spPr>
        <p:txBody>
          <a:bodyPr/>
          <a:lstStyle/>
          <a:p>
            <a:pPr marL="0" indent="0" algn="just" eaLnBrk="1" hangingPunct="1">
              <a:spcAft>
                <a:spcPts val="1800"/>
              </a:spcAft>
              <a:buNone/>
            </a:pPr>
            <a:r>
              <a:rPr lang="en-US" altLang="en-US" sz="2400" dirty="0">
                <a:latin typeface="Trebuchet MS" panose="020B0603020202020204" pitchFamily="34" charset="0"/>
              </a:rPr>
              <a:t>In real life, calculating the </a:t>
            </a:r>
            <a:r>
              <a:rPr lang="en-US" altLang="en-US" sz="24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</a:rPr>
              <a:t>parameters</a:t>
            </a:r>
            <a:r>
              <a:rPr lang="en-US" altLang="en-US" sz="2400" dirty="0">
                <a:latin typeface="Trebuchet MS" panose="020B0603020202020204" pitchFamily="34" charset="0"/>
              </a:rPr>
              <a:t> of populations is prohibitive because populations are very large.</a:t>
            </a:r>
          </a:p>
          <a:p>
            <a:pPr marL="0" indent="0" algn="just" eaLnBrk="1" hangingPunct="1">
              <a:spcAft>
                <a:spcPts val="1800"/>
              </a:spcAft>
              <a:buNone/>
            </a:pPr>
            <a:r>
              <a:rPr lang="en-US" altLang="en-US" sz="2400" dirty="0">
                <a:latin typeface="Trebuchet MS" panose="020B0603020202020204" pitchFamily="34" charset="0"/>
              </a:rPr>
              <a:t>Rather than investigating the whole population, we take a sample, calculate a </a:t>
            </a:r>
            <a:r>
              <a:rPr lang="en-US" altLang="en-US" sz="24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</a:rPr>
              <a:t>statistic</a:t>
            </a:r>
            <a:r>
              <a:rPr lang="en-US" altLang="en-US" sz="2400" dirty="0">
                <a:latin typeface="Trebuchet MS" panose="020B0603020202020204" pitchFamily="34" charset="0"/>
              </a:rPr>
              <a:t> related to the </a:t>
            </a:r>
            <a:r>
              <a:rPr lang="en-US" altLang="en-US" sz="2400" i="1" dirty="0">
                <a:latin typeface="Trebuchet MS" panose="020B0603020202020204" pitchFamily="34" charset="0"/>
              </a:rPr>
              <a:t>parameter</a:t>
            </a:r>
            <a:r>
              <a:rPr lang="en-US" altLang="en-US" sz="2400" dirty="0">
                <a:latin typeface="Trebuchet MS" panose="020B0603020202020204" pitchFamily="34" charset="0"/>
              </a:rPr>
              <a:t> of interest and make an inference.</a:t>
            </a:r>
          </a:p>
          <a:p>
            <a:pPr marL="0" indent="0" algn="just" eaLnBrk="1" hangingPunct="1">
              <a:spcAft>
                <a:spcPts val="1800"/>
              </a:spcAft>
              <a:buNone/>
            </a:pPr>
            <a:r>
              <a:rPr lang="en-US" altLang="en-US" sz="2400" dirty="0">
                <a:latin typeface="Trebuchet MS" panose="020B0603020202020204" pitchFamily="34" charset="0"/>
              </a:rPr>
              <a:t>The </a:t>
            </a:r>
            <a:r>
              <a:rPr lang="en-US" altLang="en-US" sz="24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</a:rPr>
              <a:t>sampling distribution</a:t>
            </a:r>
            <a:r>
              <a:rPr lang="en-US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sz="2400" dirty="0">
                <a:latin typeface="Trebuchet MS" panose="020B0603020202020204" pitchFamily="34" charset="0"/>
              </a:rPr>
              <a:t>of the </a:t>
            </a:r>
            <a:r>
              <a:rPr lang="en-US" altLang="en-US" sz="2400" i="1" dirty="0">
                <a:latin typeface="Trebuchet MS" panose="020B0603020202020204" pitchFamily="34" charset="0"/>
              </a:rPr>
              <a:t>statistic</a:t>
            </a:r>
            <a:r>
              <a:rPr lang="en-US" altLang="en-US" sz="2400" dirty="0">
                <a:latin typeface="Trebuchet MS" panose="020B0603020202020204" pitchFamily="34" charset="0"/>
              </a:rPr>
              <a:t> is the tool that tells us how close the statistic is to the parameter.</a:t>
            </a:r>
            <a:endParaRPr lang="en-AU" altLang="en-US" sz="2400" dirty="0">
              <a:latin typeface="Trebuchet MS" panose="020B0603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>
          <a:xfrm>
            <a:off x="8388424" y="1"/>
            <a:ext cx="755576" cy="33265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AU" altLang="en-US" sz="1400" b="1" baseline="0" dirty="0">
                <a:latin typeface="Verdana" charset="0"/>
              </a:rPr>
              <a:t>9.</a:t>
            </a:r>
            <a:fld id="{F95B70EC-A5F7-493E-9AA1-A804AFAC747A}" type="slidenum">
              <a:rPr lang="en-AU" altLang="en-US" sz="1400" b="1" baseline="0" smtClean="0">
                <a:latin typeface="Verdana" charset="0"/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AU" altLang="en-US" sz="1400" b="1" baseline="0" dirty="0">
              <a:latin typeface="Times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983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983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983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8341" grpId="0" build="p" bldLvl="2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>
          <a:xfrm>
            <a:off x="400000" y="333375"/>
            <a:ext cx="7772400" cy="804863"/>
          </a:xfrm>
        </p:spPr>
        <p:txBody>
          <a:bodyPr/>
          <a:lstStyle/>
          <a:p>
            <a:pPr algn="l" eaLnBrk="1" hangingPunct="1"/>
            <a:r>
              <a:rPr lang="en-US" altLang="en-US" sz="3600" cap="none" baseline="0" dirty="0">
                <a:solidFill>
                  <a:srgbClr val="EA0088"/>
                </a:solidFill>
                <a:latin typeface="Trebuchet MS" panose="020B0603020202020204" pitchFamily="34" charset="0"/>
              </a:rPr>
              <a:t>Sampling Distributions</a:t>
            </a:r>
          </a:p>
        </p:txBody>
      </p:sp>
      <p:sp>
        <p:nvSpPr>
          <p:cNvPr id="41988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1412875"/>
            <a:ext cx="7772400" cy="4114800"/>
          </a:xfrm>
        </p:spPr>
        <p:txBody>
          <a:bodyPr/>
          <a:lstStyle/>
          <a:p>
            <a:pPr marL="0" indent="0" algn="just" eaLnBrk="1" hangingPunct="1">
              <a:buFontTx/>
              <a:buNone/>
            </a:pPr>
            <a:r>
              <a:rPr lang="en-US" altLang="en-US" sz="2400" dirty="0">
                <a:latin typeface="Trebuchet MS" panose="020B0603020202020204" pitchFamily="34" charset="0"/>
              </a:rPr>
              <a:t>A sampling distribution is created by, as the name suggests, </a:t>
            </a:r>
            <a:r>
              <a:rPr lang="en-US" altLang="en-US" sz="24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</a:rPr>
              <a:t>sampling</a:t>
            </a:r>
            <a:r>
              <a:rPr lang="en-US" altLang="en-US" sz="2400" dirty="0">
                <a:latin typeface="Trebuchet MS" panose="020B0603020202020204" pitchFamily="34" charset="0"/>
              </a:rPr>
              <a:t>. </a:t>
            </a:r>
          </a:p>
          <a:p>
            <a:pPr marL="0" indent="0" algn="just" eaLnBrk="1" hangingPunct="1">
              <a:buFontTx/>
              <a:buNone/>
            </a:pPr>
            <a:endParaRPr lang="en-US" altLang="en-US" sz="2400" dirty="0">
              <a:latin typeface="Trebuchet MS" panose="020B0603020202020204" pitchFamily="34" charset="0"/>
            </a:endParaRPr>
          </a:p>
          <a:p>
            <a:pPr marL="0" indent="0" algn="just" eaLnBrk="1" hangingPunct="1">
              <a:buFontTx/>
              <a:buNone/>
            </a:pPr>
            <a:r>
              <a:rPr lang="en-US" altLang="en-US" sz="2400" dirty="0">
                <a:latin typeface="Trebuchet MS" panose="020B0603020202020204" pitchFamily="34" charset="0"/>
              </a:rPr>
              <a:t>The method we will employ to derive the sampling distribution uses the </a:t>
            </a:r>
            <a:r>
              <a:rPr lang="en-US" altLang="en-US" sz="2400" b="1" i="1" dirty="0">
                <a:solidFill>
                  <a:srgbClr val="0000FF"/>
                </a:solidFill>
                <a:latin typeface="Trebuchet MS" panose="020B0603020202020204" pitchFamily="34" charset="0"/>
              </a:rPr>
              <a:t>rules of probability</a:t>
            </a:r>
            <a:r>
              <a:rPr lang="en-US" altLang="en-US" sz="2400" dirty="0">
                <a:latin typeface="Trebuchet MS" panose="020B0603020202020204" pitchFamily="34" charset="0"/>
              </a:rPr>
              <a:t> and the </a:t>
            </a:r>
            <a:r>
              <a:rPr lang="en-US" altLang="en-US" sz="2400" b="1" i="1" dirty="0">
                <a:solidFill>
                  <a:srgbClr val="0000FF"/>
                </a:solidFill>
                <a:latin typeface="Trebuchet MS" panose="020B0603020202020204" pitchFamily="34" charset="0"/>
              </a:rPr>
              <a:t>laws of expected value and variance</a:t>
            </a:r>
            <a:r>
              <a:rPr lang="en-US" altLang="en-US" sz="2400" dirty="0">
                <a:latin typeface="Trebuchet MS" panose="020B0603020202020204" pitchFamily="34" charset="0"/>
              </a:rPr>
              <a:t>.</a:t>
            </a:r>
          </a:p>
          <a:p>
            <a:pPr marL="0" indent="0" algn="just" eaLnBrk="1" hangingPunct="1">
              <a:buFontTx/>
              <a:buNone/>
            </a:pPr>
            <a:endParaRPr lang="en-US" altLang="en-US" sz="2400" dirty="0">
              <a:latin typeface="Trebuchet MS" panose="020B0603020202020204" pitchFamily="34" charset="0"/>
            </a:endParaRPr>
          </a:p>
          <a:p>
            <a:pPr marL="0" indent="0" algn="just" eaLnBrk="1" hangingPunct="1">
              <a:buFontTx/>
              <a:buNone/>
            </a:pPr>
            <a:r>
              <a:rPr lang="en-US" altLang="en-US" sz="2400" dirty="0">
                <a:latin typeface="Trebuchet MS" panose="020B0603020202020204" pitchFamily="34" charset="0"/>
              </a:rPr>
              <a:t>For example, consider the roll of one and two dice…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>
          <a:xfrm>
            <a:off x="8388424" y="1"/>
            <a:ext cx="755576" cy="33265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AU" altLang="en-US" sz="1400" b="1" baseline="0" dirty="0">
                <a:latin typeface="Verdana" charset="0"/>
              </a:rPr>
              <a:t>9.</a:t>
            </a:r>
            <a:fld id="{F95B70EC-A5F7-493E-9AA1-A804AFAC747A}" type="slidenum">
              <a:rPr lang="en-AU" altLang="en-US" sz="1400" b="1" baseline="0" smtClean="0">
                <a:latin typeface="Verdana" charset="0"/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AU" altLang="en-US" sz="1400" b="1" baseline="0" dirty="0">
              <a:latin typeface="Times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38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188913"/>
            <a:ext cx="8820150" cy="863823"/>
          </a:xfrm>
        </p:spPr>
        <p:txBody>
          <a:bodyPr/>
          <a:lstStyle/>
          <a:p>
            <a:pPr algn="l" eaLnBrk="1" hangingPunct="1"/>
            <a:r>
              <a:rPr lang="en-US" altLang="en-US" sz="3200" cap="none" baseline="0" dirty="0">
                <a:solidFill>
                  <a:srgbClr val="EA0088"/>
                </a:solidFill>
                <a:latin typeface="Trebuchet MS" panose="020B0603020202020204" pitchFamily="34" charset="0"/>
              </a:rPr>
              <a:t>9.4 Sampling distribution of the sample </a:t>
            </a:r>
            <a:r>
              <a:rPr lang="en-US" altLang="en-US" sz="3200" cap="none" dirty="0">
                <a:solidFill>
                  <a:srgbClr val="EA0088"/>
                </a:solidFill>
                <a:latin typeface="Trebuchet MS" panose="020B0603020202020204" pitchFamily="34" charset="0"/>
              </a:rPr>
              <a:t>m</a:t>
            </a:r>
            <a:r>
              <a:rPr lang="en-US" altLang="en-US" sz="3200" cap="none" baseline="0" dirty="0">
                <a:solidFill>
                  <a:srgbClr val="EA0088"/>
                </a:solidFill>
                <a:latin typeface="Trebuchet MS" panose="020B0603020202020204" pitchFamily="34" charset="0"/>
              </a:rPr>
              <a:t>ean</a:t>
            </a:r>
          </a:p>
        </p:txBody>
      </p:sp>
      <p:sp>
        <p:nvSpPr>
          <p:cNvPr id="43039" name="Rectangle 3"/>
          <p:cNvSpPr>
            <a:spLocks noGrp="1" noChangeArrowheads="1"/>
          </p:cNvSpPr>
          <p:nvPr>
            <p:ph idx="1"/>
          </p:nvPr>
        </p:nvSpPr>
        <p:spPr>
          <a:xfrm>
            <a:off x="395536" y="1254286"/>
            <a:ext cx="8424862" cy="3384550"/>
          </a:xfrm>
        </p:spPr>
        <p:txBody>
          <a:bodyPr/>
          <a:lstStyle/>
          <a:p>
            <a:pPr marL="0" indent="0" algn="just" eaLnBrk="1" hangingPunct="1">
              <a:spcAft>
                <a:spcPts val="1200"/>
              </a:spcAft>
              <a:buFontTx/>
              <a:buNone/>
            </a:pPr>
            <a:r>
              <a:rPr lang="en-US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</a:rPr>
              <a:t>Sampling distribution of a single die</a:t>
            </a:r>
          </a:p>
          <a:p>
            <a:pPr marL="0" indent="0" algn="just" eaLnBrk="1" hangingPunct="1">
              <a:lnSpc>
                <a:spcPct val="80000"/>
              </a:lnSpc>
              <a:buFontTx/>
              <a:buNone/>
            </a:pPr>
            <a:r>
              <a:rPr lang="en-US" altLang="en-US" sz="2400" dirty="0">
                <a:latin typeface="Trebuchet MS" panose="020B0603020202020204" pitchFamily="34" charset="0"/>
              </a:rPr>
              <a:t>A fair </a:t>
            </a:r>
            <a:r>
              <a:rPr lang="en-US" altLang="en-US" sz="2400" b="1" dirty="0">
                <a:latin typeface="Trebuchet MS" panose="020B0603020202020204" pitchFamily="34" charset="0"/>
              </a:rPr>
              <a:t>die</a:t>
            </a:r>
            <a:r>
              <a:rPr lang="en-US" altLang="en-US" sz="2400" dirty="0">
                <a:latin typeface="Trebuchet MS" panose="020B0603020202020204" pitchFamily="34" charset="0"/>
              </a:rPr>
              <a:t> is thrown infinitely many times, </a:t>
            </a:r>
            <a:br>
              <a:rPr lang="en-US" altLang="en-US" sz="2400" dirty="0">
                <a:latin typeface="Trebuchet MS" panose="020B0603020202020204" pitchFamily="34" charset="0"/>
              </a:rPr>
            </a:br>
            <a:r>
              <a:rPr lang="en-US" altLang="en-US" sz="2400" dirty="0">
                <a:latin typeface="Trebuchet MS" panose="020B0603020202020204" pitchFamily="34" charset="0"/>
              </a:rPr>
              <a:t>with the random variable X = Number of spots showing on any throw.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endParaRPr lang="en-US" altLang="en-US" sz="2400" dirty="0">
              <a:latin typeface="Trebuchet MS" panose="020B0603020202020204" pitchFamily="34" charset="0"/>
            </a:endParaRP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altLang="en-US" sz="2400" dirty="0">
                <a:latin typeface="Trebuchet MS" panose="020B0603020202020204" pitchFamily="34" charset="0"/>
              </a:rPr>
              <a:t>The probability distribution of X is: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endParaRPr lang="en-US" altLang="en-US" sz="2400" dirty="0">
              <a:latin typeface="Trebuchet MS" panose="020B0603020202020204" pitchFamily="34" charset="0"/>
            </a:endParaRP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endParaRPr lang="en-US" altLang="en-US" sz="2400" dirty="0">
              <a:latin typeface="Trebuchet MS" panose="020B0603020202020204" pitchFamily="34" charset="0"/>
            </a:endParaRP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endParaRPr lang="en-US" altLang="en-US" sz="2400" dirty="0">
              <a:latin typeface="Trebuchet MS" panose="020B0603020202020204" pitchFamily="34" charset="0"/>
            </a:endParaRP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endParaRPr lang="en-US" altLang="en-US" sz="2400" dirty="0">
              <a:latin typeface="Trebuchet MS" panose="020B0603020202020204" pitchFamily="34" charset="0"/>
            </a:endParaRP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altLang="en-US" sz="2400" dirty="0">
                <a:latin typeface="Trebuchet MS" panose="020B0603020202020204" pitchFamily="34" charset="0"/>
              </a:rPr>
              <a:t>and the mean and variance are calculated as follows:</a:t>
            </a:r>
          </a:p>
        </p:txBody>
      </p:sp>
      <p:pic>
        <p:nvPicPr>
          <p:cNvPr id="43011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801688"/>
            <a:ext cx="1208088" cy="1106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9247" name="Group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6680976"/>
              </p:ext>
            </p:extLst>
          </p:nvPr>
        </p:nvGraphicFramePr>
        <p:xfrm>
          <a:off x="609600" y="3645024"/>
          <a:ext cx="6858000" cy="1066800"/>
        </p:xfrm>
        <a:graphic>
          <a:graphicData uri="http://schemas.openxmlformats.org/drawingml/2006/table">
            <a:tbl>
              <a:tblPr/>
              <a:tblGrid>
                <a:gridCol w="9794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94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94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81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794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794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7948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p(x)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1/6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1/6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1/6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1/6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1/6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1/6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 bwMode="auto">
          <a:xfrm>
            <a:off x="8388424" y="1"/>
            <a:ext cx="755576" cy="33265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AU" altLang="en-US" sz="1400" b="1" baseline="0" dirty="0">
                <a:latin typeface="Verdana" charset="0"/>
              </a:rPr>
              <a:t>9.</a:t>
            </a:r>
            <a:fld id="{F95B70EC-A5F7-493E-9AA1-A804AFAC747A}" type="slidenum">
              <a:rPr lang="en-AU" altLang="en-US" sz="1400" b="1" baseline="0" smtClean="0">
                <a:latin typeface="Verdana" charset="0"/>
              </a:rPr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AU" altLang="en-US" sz="1400" b="1" baseline="0" dirty="0">
              <a:latin typeface="Times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38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188913"/>
            <a:ext cx="8820150" cy="863823"/>
          </a:xfrm>
        </p:spPr>
        <p:txBody>
          <a:bodyPr/>
          <a:lstStyle/>
          <a:p>
            <a:pPr algn="l" eaLnBrk="1" hangingPunct="1"/>
            <a:r>
              <a:rPr lang="en-US" altLang="en-US" sz="3200" cap="none" baseline="0" dirty="0">
                <a:solidFill>
                  <a:srgbClr val="EA0088"/>
                </a:solidFill>
                <a:latin typeface="Trebuchet MS" panose="020B0603020202020204" pitchFamily="34" charset="0"/>
              </a:rPr>
              <a:t>Sampling distribution of the sample </a:t>
            </a:r>
            <a:r>
              <a:rPr lang="en-US" altLang="en-US" sz="3200" cap="none" dirty="0">
                <a:solidFill>
                  <a:srgbClr val="EA0088"/>
                </a:solidFill>
                <a:latin typeface="Trebuchet MS" panose="020B0603020202020204" pitchFamily="34" charset="0"/>
              </a:rPr>
              <a:t>m</a:t>
            </a:r>
            <a:r>
              <a:rPr lang="en-US" altLang="en-US" sz="3200" cap="none" baseline="0" dirty="0">
                <a:solidFill>
                  <a:srgbClr val="EA0088"/>
                </a:solidFill>
                <a:latin typeface="Trebuchet MS" panose="020B0603020202020204" pitchFamily="34" charset="0"/>
              </a:rPr>
              <a:t>ean…</a:t>
            </a:r>
          </a:p>
        </p:txBody>
      </p:sp>
      <p:sp>
        <p:nvSpPr>
          <p:cNvPr id="43039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1520825"/>
            <a:ext cx="8424862" cy="3384550"/>
          </a:xfrm>
        </p:spPr>
        <p:txBody>
          <a:bodyPr/>
          <a:lstStyle/>
          <a:p>
            <a:pPr marL="0" indent="0" algn="just" eaLnBrk="1" hangingPunct="1">
              <a:lnSpc>
                <a:spcPct val="80000"/>
              </a:lnSpc>
              <a:buFontTx/>
              <a:buNone/>
            </a:pPr>
            <a:r>
              <a:rPr lang="en-US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</a:rPr>
              <a:t>Sampling distribution of a single die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endParaRPr lang="en-US" altLang="en-US" sz="2400" dirty="0">
              <a:latin typeface="Trebuchet MS" panose="020B0603020202020204" pitchFamily="34" charset="0"/>
            </a:endParaRP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altLang="en-US" sz="2400" dirty="0">
                <a:latin typeface="Trebuchet MS" panose="020B0603020202020204" pitchFamily="34" charset="0"/>
              </a:rPr>
              <a:t>The mean and variance are calculated as:</a:t>
            </a:r>
          </a:p>
        </p:txBody>
      </p:sp>
      <p:pic>
        <p:nvPicPr>
          <p:cNvPr id="43011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801688"/>
            <a:ext cx="1208088" cy="1106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40" name="Picture 3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980851"/>
            <a:ext cx="5688632" cy="737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41" name="Picture 3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3929658"/>
            <a:ext cx="7213551" cy="10835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 bwMode="auto">
          <a:xfrm>
            <a:off x="8388424" y="1"/>
            <a:ext cx="755576" cy="33265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AU" altLang="en-US" sz="1400" b="1" baseline="0" dirty="0">
                <a:latin typeface="Verdana" charset="0"/>
              </a:rPr>
              <a:t>9.</a:t>
            </a:r>
            <a:fld id="{F95B70EC-A5F7-493E-9AA1-A804AFAC747A}" type="slidenum">
              <a:rPr lang="en-AU" altLang="en-US" sz="1400" b="1" baseline="0" smtClean="0">
                <a:latin typeface="Verdana" charset="0"/>
              </a:rPr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AU" altLang="en-US" sz="1400" b="1" baseline="0" dirty="0">
              <a:latin typeface="Times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327012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4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7772400" cy="647700"/>
          </a:xfrm>
        </p:spPr>
        <p:txBody>
          <a:bodyPr/>
          <a:lstStyle/>
          <a:p>
            <a:pPr algn="l" eaLnBrk="1" hangingPunct="1"/>
            <a:r>
              <a:rPr lang="en-US" altLang="en-US" sz="3200" cap="none" baseline="0" dirty="0">
                <a:solidFill>
                  <a:srgbClr val="EA0088"/>
                </a:solidFill>
                <a:latin typeface="Trebuchet MS" panose="020B0603020202020204" pitchFamily="34" charset="0"/>
              </a:rPr>
              <a:t>Sampling Distribution of Two Dice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041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231775" y="800100"/>
                <a:ext cx="7772400" cy="1223963"/>
              </a:xfrm>
            </p:spPr>
            <p:txBody>
              <a:bodyPr/>
              <a:lstStyle/>
              <a:p>
                <a:pPr marL="0" indent="0" algn="just" eaLnBrk="1" hangingPunct="1">
                  <a:buFontTx/>
                  <a:buNone/>
                </a:pPr>
                <a:r>
                  <a:rPr lang="en-US" altLang="en-US" sz="2400" dirty="0">
                    <a:latin typeface="Trebuchet MS" panose="020B0603020202020204" pitchFamily="34" charset="0"/>
                  </a:rPr>
                  <a:t>A sampling distribution of the sample mean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en-US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AU" altLang="en-US" sz="2400" b="0" i="1" smtClean="0">
                            <a:latin typeface="Cambria Math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US" altLang="en-US" sz="2400" dirty="0">
                    <a:latin typeface="Trebuchet MS" panose="020B0603020202020204" pitchFamily="34" charset="0"/>
                  </a:rPr>
                  <a:t> is created by looking at all samples of size n=2 (i.e. two dice) and their means…</a:t>
                </a:r>
              </a:p>
            </p:txBody>
          </p:sp>
        </mc:Choice>
        <mc:Fallback xmlns="">
          <p:sp>
            <p:nvSpPr>
              <p:cNvPr id="4404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1775" y="800100"/>
                <a:ext cx="7772400" cy="1223963"/>
              </a:xfrm>
              <a:blipFill rotWithShape="1">
                <a:blip r:embed="rId4" cstate="print"/>
                <a:stretch>
                  <a:fillRect l="-1176" t="-3980" r="-1255" b="-845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4035" name="Picture 1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057400"/>
            <a:ext cx="657860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37" name="Picture 1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8138" y="1981200"/>
            <a:ext cx="246062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38" name="Picture 11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7550" y="1981200"/>
            <a:ext cx="246063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39" name="Picture 9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6963" y="1981200"/>
            <a:ext cx="246062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42" name="Picture 4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7450" y="1772816"/>
            <a:ext cx="1454150" cy="133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3"/>
              <p:cNvSpPr txBox="1">
                <a:spLocks noChangeArrowheads="1"/>
              </p:cNvSpPr>
              <p:nvPr/>
            </p:nvSpPr>
            <p:spPr bwMode="auto">
              <a:xfrm>
                <a:off x="539750" y="4807519"/>
                <a:ext cx="7772400" cy="7817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just">
                  <a:spcBef>
                    <a:spcPct val="20000"/>
                  </a:spcBef>
                  <a:buClr>
                    <a:srgbClr val="FF0000"/>
                  </a:buClr>
                  <a:defRPr/>
                </a:pPr>
                <a:r>
                  <a:rPr lang="en-US" sz="2300" kern="0" baseline="0" dirty="0">
                    <a:latin typeface="Trebuchet MS" panose="020B0603020202020204" pitchFamily="34" charset="0"/>
                    <a:ea typeface="+mn-ea"/>
                  </a:rPr>
                  <a:t>While there are 36 possible samples of size 2, there are only 11 values for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en-US" sz="2300" i="1" baseline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AU" altLang="en-US" sz="2300" i="1" baseline="0">
                            <a:latin typeface="Cambria Math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US" sz="2300" kern="0" baseline="0" dirty="0">
                    <a:latin typeface="Trebuchet MS" panose="020B0603020202020204" pitchFamily="34" charset="0"/>
                    <a:ea typeface="+mn-ea"/>
                  </a:rPr>
                  <a:t>, and some (e.g.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en-US" sz="2300" i="1" baseline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AU" altLang="en-US" sz="2300" i="1" baseline="0">
                            <a:latin typeface="Cambria Math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US" sz="2300" kern="0" baseline="0" dirty="0">
                    <a:latin typeface="Trebuchet MS" panose="020B0603020202020204" pitchFamily="34" charset="0"/>
                    <a:ea typeface="+mn-ea"/>
                  </a:rPr>
                  <a:t> =3.5) occur more frequently than others (e.g.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en-US" sz="2300" i="1" baseline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AU" altLang="en-US" sz="2300" i="1" baseline="0">
                            <a:latin typeface="Cambria Math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US" sz="2300" kern="0" baseline="0" dirty="0">
                    <a:latin typeface="Trebuchet MS" panose="020B0603020202020204" pitchFamily="34" charset="0"/>
                    <a:ea typeface="+mn-ea"/>
                  </a:rPr>
                  <a:t> =1.0).</a:t>
                </a:r>
              </a:p>
            </p:txBody>
          </p:sp>
        </mc:Choice>
        <mc:Fallback xmlns="">
          <p:sp>
            <p:nvSpPr>
              <p:cNvPr id="13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9750" y="4807519"/>
                <a:ext cx="7772400" cy="781721"/>
              </a:xfrm>
              <a:prstGeom prst="rect">
                <a:avLst/>
              </a:prstGeom>
              <a:blipFill rotWithShape="1">
                <a:blip r:embed="rId8" cstate="print"/>
                <a:stretch>
                  <a:fillRect l="-1176" t="-5469" r="-1098" b="-64063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Slide Number Placeholder 3"/>
          <p:cNvSpPr>
            <a:spLocks noGrp="1"/>
          </p:cNvSpPr>
          <p:nvPr>
            <p:ph type="sldNum" sz="quarter" idx="10"/>
          </p:nvPr>
        </p:nvSpPr>
        <p:spPr bwMode="auto">
          <a:xfrm>
            <a:off x="8388424" y="1"/>
            <a:ext cx="755576" cy="33265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AU" altLang="en-US" sz="1400" b="1" baseline="0" dirty="0">
                <a:latin typeface="Verdana" charset="0"/>
              </a:rPr>
              <a:t>9.</a:t>
            </a:r>
            <a:fld id="{F95B70EC-A5F7-493E-9AA1-A804AFAC747A}" type="slidenum">
              <a:rPr lang="en-AU" altLang="en-US" sz="1400" b="1" baseline="0" smtClean="0">
                <a:latin typeface="Verdana" charset="0"/>
              </a:rPr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AU" altLang="en-US" sz="1400" b="1" baseline="0" dirty="0">
              <a:latin typeface="Times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5060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373107" y="1059966"/>
                <a:ext cx="8424863" cy="49682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en-US" sz="2400" dirty="0">
                    <a:latin typeface="Trebuchet MS" panose="020B0603020202020204" pitchFamily="34" charset="0"/>
                  </a:rPr>
                  <a:t>The </a:t>
                </a:r>
                <a:r>
                  <a:rPr lang="en-US" altLang="en-US" sz="2400" b="1" i="1" dirty="0">
                    <a:latin typeface="Trebuchet MS" panose="020B0603020202020204" pitchFamily="34" charset="0"/>
                  </a:rPr>
                  <a:t>sampling distribution</a:t>
                </a:r>
                <a:r>
                  <a:rPr lang="en-US" altLang="en-US" sz="2400" dirty="0">
                    <a:latin typeface="Trebuchet MS" panose="020B0603020202020204" pitchFamily="34" charset="0"/>
                  </a:rPr>
                  <a:t> of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AU" altLang="en-US" sz="2400" i="1">
                            <a:latin typeface="Cambria Math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US" altLang="en-US" sz="2400" dirty="0">
                    <a:latin typeface="Trebuchet MS" panose="020B0603020202020204" pitchFamily="34" charset="0"/>
                  </a:rPr>
                  <a:t> is shown below:</a:t>
                </a:r>
              </a:p>
            </p:txBody>
          </p:sp>
        </mc:Choice>
        <mc:Fallback xmlns="">
          <p:sp>
            <p:nvSpPr>
              <p:cNvPr id="45060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3107" y="1059966"/>
                <a:ext cx="8424863" cy="496826"/>
              </a:xfrm>
              <a:blipFill rotWithShape="1">
                <a:blip r:embed="rId4" cstate="print"/>
                <a:stretch>
                  <a:fillRect l="-1085" t="-9877" b="-2098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5059" name="Picture 1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866" y="4276531"/>
            <a:ext cx="4902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61" name="Picture 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4648200"/>
            <a:ext cx="1454150" cy="133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64" name="Picture 18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866" y="4866370"/>
            <a:ext cx="6499051" cy="893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Rectangle 2"/>
          <p:cNvSpPr txBox="1">
            <a:spLocks noChangeArrowheads="1"/>
          </p:cNvSpPr>
          <p:nvPr/>
        </p:nvSpPr>
        <p:spPr bwMode="auto">
          <a:xfrm>
            <a:off x="327992" y="333375"/>
            <a:ext cx="7772400" cy="6477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defTabSz="457200" eaLnBrk="1" fontAlgn="auto" hangingPunct="1">
              <a:spcAft>
                <a:spcPts val="0"/>
              </a:spcAft>
              <a:defRPr lang="en-US" sz="3200" cap="none" baseline="0" dirty="0">
                <a:solidFill>
                  <a:srgbClr val="EA0088"/>
                </a:solidFill>
                <a:latin typeface="Trebuchet MS" panose="020B0603020202020204" pitchFamily="34" charset="0"/>
                <a:ea typeface="+mj-ea"/>
                <a:cs typeface="Arial"/>
              </a:defRPr>
            </a:lvl1pPr>
            <a:lvl2pPr algn="ctr" defTabSz="457200" eaLnBrk="1" hangingPunct="1">
              <a:defRPr sz="4000">
                <a:solidFill>
                  <a:srgbClr val="948A54"/>
                </a:solidFill>
                <a:latin typeface="Arial" pitchFamily="34" charset="0"/>
                <a:ea typeface="ＭＳ Ｐゴシック" pitchFamily="34" charset="-128"/>
                <a:cs typeface="Arial" charset="0"/>
              </a:defRPr>
            </a:lvl2pPr>
            <a:lvl3pPr algn="ctr" defTabSz="457200" eaLnBrk="1" hangingPunct="1">
              <a:defRPr sz="4000">
                <a:solidFill>
                  <a:srgbClr val="948A54"/>
                </a:solidFill>
                <a:latin typeface="Arial" pitchFamily="34" charset="0"/>
                <a:ea typeface="ＭＳ Ｐゴシック" pitchFamily="34" charset="-128"/>
                <a:cs typeface="Arial" charset="0"/>
              </a:defRPr>
            </a:lvl3pPr>
            <a:lvl4pPr algn="ctr" defTabSz="457200" eaLnBrk="1" hangingPunct="1">
              <a:defRPr sz="4000">
                <a:solidFill>
                  <a:srgbClr val="948A54"/>
                </a:solidFill>
                <a:latin typeface="Arial" pitchFamily="34" charset="0"/>
                <a:ea typeface="ＭＳ Ｐゴシック" pitchFamily="34" charset="-128"/>
                <a:cs typeface="Arial" charset="0"/>
              </a:defRPr>
            </a:lvl4pPr>
            <a:lvl5pPr algn="ctr" defTabSz="457200" eaLnBrk="1" hangingPunct="1">
              <a:defRPr sz="4000">
                <a:solidFill>
                  <a:srgbClr val="948A54"/>
                </a:solidFill>
                <a:latin typeface="Arial" pitchFamily="34" charset="0"/>
                <a:ea typeface="ＭＳ Ｐゴシック" pitchFamily="34" charset="-128"/>
                <a:cs typeface="Arial" charset="0"/>
              </a:defRPr>
            </a:lvl5pPr>
            <a:lvl6pPr marL="457200" algn="ctr" defTabSz="457200" fontAlgn="base">
              <a:spcBef>
                <a:spcPct val="0"/>
              </a:spcBef>
              <a:spcAft>
                <a:spcPct val="0"/>
              </a:spcAft>
              <a:defRPr sz="4000">
                <a:latin typeface="Arial" pitchFamily="34" charset="0"/>
                <a:ea typeface="ＭＳ Ｐゴシック" pitchFamily="1" charset="-128"/>
              </a:defRPr>
            </a:lvl6pPr>
            <a:lvl7pPr marL="914400" algn="ctr" defTabSz="457200" fontAlgn="base">
              <a:spcBef>
                <a:spcPct val="0"/>
              </a:spcBef>
              <a:spcAft>
                <a:spcPct val="0"/>
              </a:spcAft>
              <a:defRPr sz="4000">
                <a:latin typeface="Arial" pitchFamily="34" charset="0"/>
                <a:ea typeface="ＭＳ Ｐゴシック" pitchFamily="1" charset="-128"/>
              </a:defRPr>
            </a:lvl7pPr>
            <a:lvl8pPr marL="1371600" algn="ctr" defTabSz="457200" fontAlgn="base">
              <a:spcBef>
                <a:spcPct val="0"/>
              </a:spcBef>
              <a:spcAft>
                <a:spcPct val="0"/>
              </a:spcAft>
              <a:defRPr sz="4000">
                <a:latin typeface="Arial" pitchFamily="34" charset="0"/>
                <a:ea typeface="ＭＳ Ｐゴシック" pitchFamily="1" charset="-128"/>
              </a:defRPr>
            </a:lvl8pPr>
            <a:lvl9pPr marL="1828800" algn="ctr" defTabSz="457200" fontAlgn="base">
              <a:spcBef>
                <a:spcPct val="0"/>
              </a:spcBef>
              <a:spcAft>
                <a:spcPct val="0"/>
              </a:spcAft>
              <a:defRPr sz="4000">
                <a:latin typeface="Arial" pitchFamily="34" charset="0"/>
                <a:ea typeface="ＭＳ Ｐゴシック" pitchFamily="1" charset="-128"/>
              </a:defRPr>
            </a:lvl9pPr>
          </a:lstStyle>
          <a:p>
            <a:r>
              <a:rPr lang="en-US" dirty="0"/>
              <a:t>Sampling Distribution of Two Dice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629866" y="1700213"/>
            <a:ext cx="7641009" cy="2664891"/>
            <a:chOff x="629865" y="1700213"/>
            <a:chExt cx="7902575" cy="3252787"/>
          </a:xfrm>
        </p:grpSpPr>
        <p:grpSp>
          <p:nvGrpSpPr>
            <p:cNvPr id="45063" name="Group 10"/>
            <p:cNvGrpSpPr>
              <a:grpSpLocks/>
            </p:cNvGrpSpPr>
            <p:nvPr/>
          </p:nvGrpSpPr>
          <p:grpSpPr bwMode="auto">
            <a:xfrm>
              <a:off x="629865" y="1727201"/>
              <a:ext cx="2335214" cy="2808288"/>
              <a:chOff x="336" y="1171"/>
              <a:chExt cx="1471" cy="1769"/>
            </a:xfrm>
          </p:grpSpPr>
          <p:pic>
            <p:nvPicPr>
              <p:cNvPr id="45067" name="Picture 9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86" y="1291"/>
                <a:ext cx="164" cy="1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5068" name="Picture 6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6" y="1392"/>
                <a:ext cx="1375" cy="15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5069" name="Picture 7"/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7" y="1335"/>
                <a:ext cx="136" cy="1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5070" name="Text Box 8"/>
              <p:cNvSpPr txBox="1">
                <a:spLocks noChangeArrowheads="1"/>
              </p:cNvSpPr>
              <p:nvPr/>
            </p:nvSpPr>
            <p:spPr bwMode="auto">
              <a:xfrm>
                <a:off x="1168" y="1171"/>
                <a:ext cx="639" cy="2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sz="2400" baseline="-25000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1pPr>
                <a:lvl2pPr marL="742950" indent="-285750" eaLnBrk="0" hangingPunct="0">
                  <a:defRPr sz="2400" baseline="-25000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2pPr>
                <a:lvl3pPr marL="1143000" indent="-228600" eaLnBrk="0" hangingPunct="0">
                  <a:defRPr sz="2400" baseline="-25000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3pPr>
                <a:lvl4pPr marL="1600200" indent="-228600" eaLnBrk="0" hangingPunct="0">
                  <a:defRPr sz="2400" baseline="-25000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4pPr>
                <a:lvl5pPr marL="2057400" indent="-228600" eaLnBrk="0" hangingPunct="0">
                  <a:defRPr sz="2400" baseline="-25000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9pPr>
              </a:lstStyle>
              <a:p>
                <a:r>
                  <a:rPr lang="en-US" altLang="en-US" i="1" dirty="0"/>
                  <a:t>p</a:t>
                </a:r>
                <a:r>
                  <a:rPr lang="en-US" altLang="en-US" dirty="0"/>
                  <a:t>(   )</a:t>
                </a:r>
              </a:p>
            </p:txBody>
          </p:sp>
        </p:grpSp>
        <p:pic>
          <p:nvPicPr>
            <p:cNvPr id="45066" name="Picture 2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17440" y="1700213"/>
              <a:ext cx="5715000" cy="3252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4" name="Slide Number Placeholder 3"/>
          <p:cNvSpPr>
            <a:spLocks noGrp="1"/>
          </p:cNvSpPr>
          <p:nvPr>
            <p:ph type="sldNum" sz="quarter" idx="10"/>
          </p:nvPr>
        </p:nvSpPr>
        <p:spPr bwMode="auto">
          <a:xfrm>
            <a:off x="8388424" y="1"/>
            <a:ext cx="755576" cy="33265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AU" altLang="en-US" sz="1400" b="1" baseline="0" dirty="0">
                <a:latin typeface="Verdana" charset="0"/>
              </a:rPr>
              <a:t>9.</a:t>
            </a:r>
            <a:fld id="{F95B70EC-A5F7-493E-9AA1-A804AFAC747A}" type="slidenum">
              <a:rPr lang="en-AU" altLang="en-US" sz="1400" b="1" baseline="0" smtClean="0">
                <a:latin typeface="Verdana" charset="0"/>
              </a:rPr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AU" altLang="en-US" sz="1400" b="1" baseline="0" dirty="0">
              <a:latin typeface="Times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60350"/>
            <a:ext cx="7772400" cy="661988"/>
          </a:xfrm>
        </p:spPr>
        <p:txBody>
          <a:bodyPr/>
          <a:lstStyle/>
          <a:p>
            <a:pPr algn="l" eaLnBrk="1" hangingPunct="1"/>
            <a:r>
              <a:rPr lang="en-US" altLang="en-US" sz="3600" cap="none" baseline="0" dirty="0">
                <a:solidFill>
                  <a:srgbClr val="EA0088"/>
                </a:solidFill>
                <a:latin typeface="Trebuchet MS" panose="020B0603020202020204" pitchFamily="34" charset="0"/>
              </a:rPr>
              <a:t>Compare…</a:t>
            </a:r>
          </a:p>
        </p:txBody>
      </p:sp>
      <p:sp>
        <p:nvSpPr>
          <p:cNvPr id="46084" name="Rectangle 3"/>
          <p:cNvSpPr>
            <a:spLocks noGrp="1" noChangeArrowheads="1"/>
          </p:cNvSpPr>
          <p:nvPr>
            <p:ph idx="1"/>
          </p:nvPr>
        </p:nvSpPr>
        <p:spPr>
          <a:xfrm>
            <a:off x="616024" y="1024731"/>
            <a:ext cx="7772400" cy="41148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altLang="en-US" sz="2400" dirty="0">
                <a:latin typeface="Trebuchet MS" panose="020B0603020202020204" pitchFamily="34" charset="0"/>
              </a:rPr>
              <a:t>Compare the distribution of X…</a:t>
            </a:r>
          </a:p>
          <a:p>
            <a:pPr marL="0" indent="0" eaLnBrk="1" hangingPunct="1">
              <a:buFontTx/>
              <a:buNone/>
            </a:pPr>
            <a:endParaRPr lang="en-US" altLang="en-US" sz="2400" dirty="0">
              <a:latin typeface="Trebuchet MS" panose="020B0603020202020204" pitchFamily="34" charset="0"/>
            </a:endParaRPr>
          </a:p>
          <a:p>
            <a:pPr marL="0" indent="0" eaLnBrk="1" hangingPunct="1">
              <a:buFontTx/>
              <a:buNone/>
            </a:pPr>
            <a:endParaRPr lang="en-US" altLang="en-US" sz="2400" dirty="0">
              <a:latin typeface="Trebuchet MS" panose="020B0603020202020204" pitchFamily="34" charset="0"/>
            </a:endParaRPr>
          </a:p>
          <a:p>
            <a:pPr marL="0" indent="0" eaLnBrk="1" hangingPunct="1">
              <a:buFontTx/>
              <a:buNone/>
            </a:pPr>
            <a:endParaRPr lang="en-US" altLang="en-US" sz="2400" dirty="0">
              <a:latin typeface="Trebuchet MS" panose="020B0603020202020204" pitchFamily="34" charset="0"/>
            </a:endParaRPr>
          </a:p>
          <a:p>
            <a:pPr marL="0" indent="0" eaLnBrk="1" hangingPunct="1">
              <a:buFontTx/>
              <a:buNone/>
            </a:pPr>
            <a:endParaRPr lang="en-US" altLang="en-US" sz="2400" dirty="0">
              <a:latin typeface="Trebuchet MS" panose="020B0603020202020204" pitchFamily="34" charset="0"/>
            </a:endParaRPr>
          </a:p>
          <a:p>
            <a:pPr marL="0" indent="0" eaLnBrk="1" hangingPunct="1">
              <a:buFontTx/>
              <a:buNone/>
            </a:pPr>
            <a:endParaRPr lang="en-US" altLang="en-US" sz="2400" dirty="0">
              <a:latin typeface="Trebuchet MS" panose="020B0603020202020204" pitchFamily="34" charset="0"/>
            </a:endParaRPr>
          </a:p>
          <a:p>
            <a:pPr marL="0" indent="0" algn="r" eaLnBrk="1" hangingPunct="1">
              <a:buFontTx/>
              <a:buNone/>
            </a:pPr>
            <a:endParaRPr lang="en-US" altLang="en-US" sz="2400" dirty="0">
              <a:latin typeface="Trebuchet MS" panose="020B0603020202020204" pitchFamily="34" charset="0"/>
            </a:endParaRPr>
          </a:p>
          <a:p>
            <a:pPr marL="0" indent="0" eaLnBrk="1" hangingPunct="1">
              <a:buFontTx/>
              <a:buNone/>
            </a:pPr>
            <a:r>
              <a:rPr lang="en-US" altLang="en-US" sz="2400" dirty="0">
                <a:latin typeface="Trebuchet MS" panose="020B0603020202020204" pitchFamily="34" charset="0"/>
              </a:rPr>
              <a:t>…with the sampling distribution of    .</a:t>
            </a:r>
          </a:p>
          <a:p>
            <a:pPr marL="0" indent="0" eaLnBrk="1" hangingPunct="1">
              <a:buFontTx/>
              <a:buNone/>
            </a:pPr>
            <a:r>
              <a:rPr lang="en-US" altLang="en-US" sz="2400" dirty="0">
                <a:latin typeface="Trebuchet MS" panose="020B0603020202020204" pitchFamily="34" charset="0"/>
              </a:rPr>
              <a:t>As well, note that:</a:t>
            </a:r>
          </a:p>
        </p:txBody>
      </p:sp>
      <p:pic>
        <p:nvPicPr>
          <p:cNvPr id="46085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700808"/>
            <a:ext cx="4122738" cy="236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86" name="Picture 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4077072"/>
            <a:ext cx="360362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87" name="Picture 8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1700808"/>
            <a:ext cx="4122738" cy="2366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88" name="Freeform 9"/>
          <p:cNvSpPr>
            <a:spLocks/>
          </p:cNvSpPr>
          <p:nvPr/>
        </p:nvSpPr>
        <p:spPr bwMode="auto">
          <a:xfrm>
            <a:off x="3429000" y="1447800"/>
            <a:ext cx="1647056" cy="1143000"/>
          </a:xfrm>
          <a:custGeom>
            <a:avLst/>
            <a:gdLst>
              <a:gd name="T0" fmla="*/ 2147483647 w 872"/>
              <a:gd name="T1" fmla="*/ 0 h 720"/>
              <a:gd name="T2" fmla="*/ 2147483647 w 872"/>
              <a:gd name="T3" fmla="*/ 2147483647 h 720"/>
              <a:gd name="T4" fmla="*/ 0 w 872"/>
              <a:gd name="T5" fmla="*/ 2147483647 h 720"/>
              <a:gd name="T6" fmla="*/ 0 60000 65536"/>
              <a:gd name="T7" fmla="*/ 0 60000 65536"/>
              <a:gd name="T8" fmla="*/ 0 60000 65536"/>
              <a:gd name="T9" fmla="*/ 0 w 872"/>
              <a:gd name="T10" fmla="*/ 0 h 720"/>
              <a:gd name="T11" fmla="*/ 872 w 872"/>
              <a:gd name="T12" fmla="*/ 720 h 72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72" h="720">
                <a:moveTo>
                  <a:pt x="624" y="0"/>
                </a:moveTo>
                <a:cubicBezTo>
                  <a:pt x="748" y="36"/>
                  <a:pt x="872" y="72"/>
                  <a:pt x="768" y="192"/>
                </a:cubicBezTo>
                <a:cubicBezTo>
                  <a:pt x="664" y="312"/>
                  <a:pt x="332" y="516"/>
                  <a:pt x="0" y="720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46089" name="Freeform 10"/>
          <p:cNvSpPr>
            <a:spLocks/>
          </p:cNvSpPr>
          <p:nvPr/>
        </p:nvSpPr>
        <p:spPr bwMode="auto">
          <a:xfrm>
            <a:off x="5867400" y="3352801"/>
            <a:ext cx="914400" cy="1372344"/>
          </a:xfrm>
          <a:custGeom>
            <a:avLst/>
            <a:gdLst>
              <a:gd name="T0" fmla="*/ 0 w 576"/>
              <a:gd name="T1" fmla="*/ 2147483647 h 1008"/>
              <a:gd name="T2" fmla="*/ 2147483647 w 576"/>
              <a:gd name="T3" fmla="*/ 2147483647 h 1008"/>
              <a:gd name="T4" fmla="*/ 2147483647 w 576"/>
              <a:gd name="T5" fmla="*/ 0 h 1008"/>
              <a:gd name="T6" fmla="*/ 0 60000 65536"/>
              <a:gd name="T7" fmla="*/ 0 60000 65536"/>
              <a:gd name="T8" fmla="*/ 0 60000 65536"/>
              <a:gd name="T9" fmla="*/ 0 w 576"/>
              <a:gd name="T10" fmla="*/ 0 h 1008"/>
              <a:gd name="T11" fmla="*/ 576 w 576"/>
              <a:gd name="T12" fmla="*/ 1008 h 100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76" h="1008">
                <a:moveTo>
                  <a:pt x="0" y="864"/>
                </a:moveTo>
                <a:cubicBezTo>
                  <a:pt x="144" y="936"/>
                  <a:pt x="288" y="1008"/>
                  <a:pt x="384" y="864"/>
                </a:cubicBezTo>
                <a:cubicBezTo>
                  <a:pt x="480" y="720"/>
                  <a:pt x="528" y="360"/>
                  <a:pt x="576" y="0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AU"/>
          </a:p>
        </p:txBody>
      </p:sp>
      <p:pic>
        <p:nvPicPr>
          <p:cNvPr id="46090" name="Picture 11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0100" y="4628232"/>
            <a:ext cx="1384300" cy="88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Slide Number Placeholder 3"/>
          <p:cNvSpPr>
            <a:spLocks noGrp="1"/>
          </p:cNvSpPr>
          <p:nvPr>
            <p:ph type="sldNum" sz="quarter" idx="10"/>
          </p:nvPr>
        </p:nvSpPr>
        <p:spPr bwMode="auto">
          <a:xfrm>
            <a:off x="8388424" y="1"/>
            <a:ext cx="755576" cy="33265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AU" altLang="en-US" sz="1400" b="1" baseline="0" dirty="0">
                <a:latin typeface="Verdana" charset="0"/>
              </a:rPr>
              <a:t>9.</a:t>
            </a:r>
            <a:fld id="{F95B70EC-A5F7-493E-9AA1-A804AFAC747A}" type="slidenum">
              <a:rPr lang="en-AU" altLang="en-US" sz="1400" b="1" baseline="0" smtClean="0">
                <a:latin typeface="Verdana" charset="0"/>
              </a:rPr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n-AU" altLang="en-US" sz="1400" b="1" baseline="0" dirty="0">
              <a:latin typeface="Times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4191000" cy="1143000"/>
          </a:xfrm>
        </p:spPr>
        <p:txBody>
          <a:bodyPr/>
          <a:lstStyle/>
          <a:p>
            <a:pPr algn="l" eaLnBrk="1" hangingPunct="1">
              <a:defRPr/>
            </a:pPr>
            <a:r>
              <a:rPr lang="en-AU" altLang="en-US" sz="4600" cap="none">
                <a:solidFill>
                  <a:schemeClr val="accent5">
                    <a:lumMod val="50000"/>
                  </a:schemeClr>
                </a:solidFill>
                <a:latin typeface="Trebuchet MS" panose="020B0603020202020204" pitchFamily="34" charset="0"/>
              </a:rPr>
              <a:t>Chapter 9</a:t>
            </a:r>
            <a:endParaRPr lang="en-AU" altLang="en-US" sz="4600" b="1" cap="none">
              <a:solidFill>
                <a:schemeClr val="accent5">
                  <a:lumMod val="50000"/>
                </a:schemeClr>
              </a:solidFill>
              <a:latin typeface="Trebuchet MS" panose="020B0603020202020204" pitchFamily="34" charset="0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62000" y="3429000"/>
            <a:ext cx="6781800" cy="2819400"/>
          </a:xfrm>
        </p:spPr>
        <p:txBody>
          <a:bodyPr/>
          <a:lstStyle/>
          <a:p>
            <a:pPr algn="l" eaLnBrk="1" hangingPunct="1"/>
            <a:r>
              <a:rPr lang="en-AU" altLang="en-US" dirty="0">
                <a:solidFill>
                  <a:srgbClr val="EA0088"/>
                </a:solidFill>
                <a:latin typeface="Trebuchet MS" pitchFamily="34" charset="0"/>
                <a:cs typeface="Arial" pitchFamily="34" charset="0"/>
              </a:rPr>
              <a:t>Statistical inference and</a:t>
            </a:r>
          </a:p>
          <a:p>
            <a:pPr algn="l" eaLnBrk="1" hangingPunct="1"/>
            <a:r>
              <a:rPr lang="en-AU" altLang="en-US" dirty="0">
                <a:solidFill>
                  <a:srgbClr val="EA0088"/>
                </a:solidFill>
                <a:latin typeface="Trebuchet MS" pitchFamily="34" charset="0"/>
                <a:cs typeface="Arial" pitchFamily="34" charset="0"/>
              </a:rPr>
              <a:t>sampling distributions</a:t>
            </a:r>
          </a:p>
        </p:txBody>
      </p:sp>
      <p:sp>
        <p:nvSpPr>
          <p:cNvPr id="10244" name="Rectangle 6"/>
          <p:cNvSpPr>
            <a:spLocks noChangeArrowheads="1"/>
          </p:cNvSpPr>
          <p:nvPr/>
        </p:nvSpPr>
        <p:spPr bwMode="auto">
          <a:xfrm>
            <a:off x="2005013" y="-4926013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altLang="en-US" baseline="0">
              <a:cs typeface="Arial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396875"/>
            <a:ext cx="7772400" cy="517525"/>
          </a:xfrm>
        </p:spPr>
        <p:txBody>
          <a:bodyPr/>
          <a:lstStyle/>
          <a:p>
            <a:pPr algn="l" eaLnBrk="1" hangingPunct="1"/>
            <a:r>
              <a:rPr lang="en-US" altLang="en-US" sz="3600" cap="none" baseline="0" dirty="0">
                <a:solidFill>
                  <a:srgbClr val="EA0088"/>
                </a:solidFill>
                <a:latin typeface="Trebuchet MS" panose="020B0603020202020204" pitchFamily="34" charset="0"/>
              </a:rPr>
              <a:t>Generalize…</a:t>
            </a:r>
          </a:p>
        </p:txBody>
      </p:sp>
      <p:sp>
        <p:nvSpPr>
          <p:cNvPr id="47108" name="Rectangle 3"/>
          <p:cNvSpPr>
            <a:spLocks noGrp="1" noChangeArrowheads="1"/>
          </p:cNvSpPr>
          <p:nvPr>
            <p:ph idx="1"/>
          </p:nvPr>
        </p:nvSpPr>
        <p:spPr>
          <a:xfrm>
            <a:off x="539750" y="1052513"/>
            <a:ext cx="7772400" cy="41148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altLang="en-US" sz="2400" dirty="0">
                <a:latin typeface="Trebuchet MS" panose="020B0603020202020204" pitchFamily="34" charset="0"/>
              </a:rPr>
              <a:t>We can generalize the mean and variance of the sampling of two dice:</a:t>
            </a:r>
          </a:p>
          <a:p>
            <a:pPr marL="0" indent="0" eaLnBrk="1" hangingPunct="1">
              <a:buFontTx/>
              <a:buNone/>
            </a:pPr>
            <a:endParaRPr lang="en-US" altLang="en-US" sz="2400" dirty="0">
              <a:latin typeface="Trebuchet MS" panose="020B0603020202020204" pitchFamily="34" charset="0"/>
            </a:endParaRPr>
          </a:p>
          <a:p>
            <a:pPr marL="0" indent="0" eaLnBrk="1" hangingPunct="1">
              <a:buFontTx/>
              <a:buNone/>
            </a:pPr>
            <a:endParaRPr lang="en-US" altLang="en-US" sz="2400" dirty="0">
              <a:latin typeface="Trebuchet MS" panose="020B0603020202020204" pitchFamily="34" charset="0"/>
            </a:endParaRPr>
          </a:p>
          <a:p>
            <a:pPr marL="0" indent="0" eaLnBrk="1" hangingPunct="1">
              <a:buFontTx/>
              <a:buNone/>
            </a:pPr>
            <a:endParaRPr lang="en-US" altLang="en-US" sz="2400" dirty="0">
              <a:latin typeface="Trebuchet MS" panose="020B0603020202020204" pitchFamily="34" charset="0"/>
            </a:endParaRPr>
          </a:p>
          <a:p>
            <a:pPr marL="0" indent="0" eaLnBrk="1" hangingPunct="1">
              <a:buFontTx/>
              <a:buNone/>
            </a:pPr>
            <a:r>
              <a:rPr lang="en-US" altLang="en-US" sz="2400" dirty="0">
                <a:latin typeface="Trebuchet MS" panose="020B0603020202020204" pitchFamily="34" charset="0"/>
              </a:rPr>
              <a:t>…to </a:t>
            </a:r>
            <a:r>
              <a:rPr lang="en-US" altLang="en-US" sz="2400" b="1" dirty="0">
                <a:latin typeface="Trebuchet MS" panose="020B0603020202020204" pitchFamily="34" charset="0"/>
              </a:rPr>
              <a:t>n</a:t>
            </a:r>
            <a:r>
              <a:rPr lang="en-US" altLang="en-US" sz="2400" dirty="0">
                <a:latin typeface="Trebuchet MS" panose="020B0603020202020204" pitchFamily="34" charset="0"/>
              </a:rPr>
              <a:t>-dice:</a:t>
            </a:r>
          </a:p>
        </p:txBody>
      </p:sp>
      <p:pic>
        <p:nvPicPr>
          <p:cNvPr id="47109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700" y="2006600"/>
            <a:ext cx="1384300" cy="88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10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4114800"/>
            <a:ext cx="10414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11" name="Rectangle 6"/>
          <p:cNvSpPr>
            <a:spLocks noChangeArrowheads="1"/>
          </p:cNvSpPr>
          <p:nvPr/>
        </p:nvSpPr>
        <p:spPr bwMode="auto">
          <a:xfrm>
            <a:off x="2627313" y="4133202"/>
            <a:ext cx="4465637" cy="1562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 algn="just"/>
            <a:r>
              <a:rPr lang="en-US" altLang="en-US" baseline="0" dirty="0">
                <a:latin typeface="Trebuchet MS" panose="020B0603020202020204" pitchFamily="34" charset="0"/>
              </a:rPr>
              <a:t>The standard deviation of the sampling distribution of the sample mean is called the </a:t>
            </a:r>
            <a:r>
              <a:rPr lang="en-US" altLang="en-US" b="1" i="1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</a:rPr>
              <a:t>standard error.</a:t>
            </a:r>
            <a:endParaRPr lang="en-US" altLang="en-US" baseline="0" dirty="0">
              <a:latin typeface="Trebuchet MS" panose="020B0603020202020204" pitchFamily="34" charset="0"/>
            </a:endParaRPr>
          </a:p>
        </p:txBody>
      </p:sp>
      <p:pic>
        <p:nvPicPr>
          <p:cNvPr id="47112" name="Picture 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4572000"/>
            <a:ext cx="1225624" cy="771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Slide Number Placeholder 3"/>
          <p:cNvSpPr>
            <a:spLocks noGrp="1"/>
          </p:cNvSpPr>
          <p:nvPr>
            <p:ph type="sldNum" sz="quarter" idx="10"/>
          </p:nvPr>
        </p:nvSpPr>
        <p:spPr bwMode="auto">
          <a:xfrm>
            <a:off x="8388424" y="1"/>
            <a:ext cx="755576" cy="33265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AU" altLang="en-US" sz="1400" b="1" baseline="0" dirty="0">
                <a:latin typeface="Verdana" charset="0"/>
              </a:rPr>
              <a:t>9.</a:t>
            </a:r>
            <a:fld id="{F95B70EC-A5F7-493E-9AA1-A804AFAC747A}" type="slidenum">
              <a:rPr lang="en-AU" altLang="en-US" sz="1400" b="1" baseline="0" smtClean="0">
                <a:latin typeface="Verdana" charset="0"/>
              </a:rPr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AU" altLang="en-US" sz="1400" b="1" baseline="0" dirty="0">
              <a:latin typeface="Times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260350"/>
            <a:ext cx="7772400" cy="576263"/>
          </a:xfrm>
        </p:spPr>
        <p:txBody>
          <a:bodyPr/>
          <a:lstStyle/>
          <a:p>
            <a:pPr algn="l" eaLnBrk="1" hangingPunct="1"/>
            <a:r>
              <a:rPr lang="en-US" altLang="en-US" sz="3600" cap="none" baseline="0" dirty="0">
                <a:solidFill>
                  <a:srgbClr val="EA0088"/>
                </a:solidFill>
                <a:latin typeface="Trebuchet MS" panose="020B0603020202020204" pitchFamily="34" charset="0"/>
              </a:rPr>
              <a:t>Central Limit Theorem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156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539750" y="1125538"/>
                <a:ext cx="7772400" cy="4391025"/>
              </a:xfrm>
            </p:spPr>
            <p:txBody>
              <a:bodyPr/>
              <a:lstStyle/>
              <a:p>
                <a:pPr marL="0" indent="0" algn="just">
                  <a:spcAft>
                    <a:spcPts val="1800"/>
                  </a:spcAft>
                  <a:buNone/>
                </a:pPr>
                <a:r>
                  <a:rPr lang="en-US" altLang="en-US" sz="2400" dirty="0">
                    <a:latin typeface="Trebuchet MS" panose="020B0603020202020204" pitchFamily="34" charset="0"/>
                  </a:rPr>
                  <a:t>If a random sample is drawn from a normal population, then the sampling distribution of the sample mean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AU" altLang="en-US" sz="2400" i="1">
                            <a:latin typeface="Cambria Math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US" altLang="en-US" sz="2400" dirty="0">
                    <a:latin typeface="Trebuchet MS" panose="020B0603020202020204" pitchFamily="34" charset="0"/>
                  </a:rPr>
                  <a:t>  is normally distributed for all values of </a:t>
                </a:r>
                <a:r>
                  <a:rPr lang="en-US" altLang="en-US" sz="2400" i="1" dirty="0">
                    <a:latin typeface="Trebuchet MS" panose="020B0603020202020204" pitchFamily="34" charset="0"/>
                  </a:rPr>
                  <a:t>n</a:t>
                </a:r>
                <a:r>
                  <a:rPr lang="en-US" altLang="en-US" sz="2400" dirty="0">
                    <a:latin typeface="Trebuchet MS" panose="020B0603020202020204" pitchFamily="34" charset="0"/>
                  </a:rPr>
                  <a:t> (sample size).</a:t>
                </a:r>
              </a:p>
              <a:p>
                <a:pPr marL="0" indent="0" algn="just" eaLnBrk="1" hangingPunct="1">
                  <a:spcAft>
                    <a:spcPts val="1800"/>
                  </a:spcAft>
                  <a:buNone/>
                </a:pPr>
                <a:r>
                  <a:rPr lang="en-US" altLang="en-US" sz="2400" dirty="0">
                    <a:solidFill>
                      <a:schemeClr val="accent1"/>
                    </a:solidFill>
                    <a:latin typeface="Trebuchet MS" panose="020B0603020202020204" pitchFamily="34" charset="0"/>
                  </a:rPr>
                  <a:t>If a random sample is drawn from any population, the sampling distribution of the sample mean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en-US" sz="240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AU" altLang="en-US" sz="2400" b="0" i="1" smtClean="0">
                            <a:solidFill>
                              <a:schemeClr val="accent1"/>
                            </a:solidFill>
                            <a:latin typeface="Cambria Math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US" altLang="en-US" sz="2400" dirty="0">
                    <a:solidFill>
                      <a:schemeClr val="accent1"/>
                    </a:solidFill>
                    <a:latin typeface="Trebuchet MS" panose="020B0603020202020204" pitchFamily="34" charset="0"/>
                  </a:rPr>
                  <a:t>is approximately normal for a sufficiently large sample size (usually </a:t>
                </a:r>
                <a:r>
                  <a:rPr lang="en-US" altLang="en-US" sz="2400" i="1" dirty="0">
                    <a:solidFill>
                      <a:schemeClr val="accent1"/>
                    </a:solidFill>
                    <a:latin typeface="Trebuchet MS" panose="020B0603020202020204" pitchFamily="34" charset="0"/>
                  </a:rPr>
                  <a:t>n </a:t>
                </a:r>
                <a:r>
                  <a:rPr lang="en-US" altLang="en-US" sz="2400" dirty="0">
                    <a:solidFill>
                      <a:schemeClr val="accent1"/>
                    </a:solidFill>
                    <a:latin typeface="Trebuchet MS" panose="020B0603020202020204" pitchFamily="34" charset="0"/>
                    <a:sym typeface="Symbol"/>
                  </a:rPr>
                  <a:t> 30). </a:t>
                </a:r>
              </a:p>
              <a:p>
                <a:pPr marL="0" indent="0" algn="just" eaLnBrk="1" hangingPunct="1">
                  <a:spcAft>
                    <a:spcPts val="1800"/>
                  </a:spcAft>
                  <a:buNone/>
                </a:pPr>
                <a:r>
                  <a:rPr lang="en-US" altLang="en-US" sz="2400" dirty="0">
                    <a:latin typeface="Trebuchet MS" panose="020B0603020202020204" pitchFamily="34" charset="0"/>
                    <a:sym typeface="Symbol"/>
                  </a:rPr>
                  <a:t>This theorem is known as the </a:t>
                </a:r>
                <a:r>
                  <a:rPr lang="en-US" altLang="en-US" sz="2400" b="1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rebuchet MS" panose="020B0603020202020204" pitchFamily="34" charset="0"/>
                    <a:sym typeface="Symbol"/>
                  </a:rPr>
                  <a:t>Central Limit Theorem (CLT)</a:t>
                </a:r>
                <a:r>
                  <a:rPr lang="en-US" altLang="en-US" sz="2400" dirty="0">
                    <a:solidFill>
                      <a:schemeClr val="accent1"/>
                    </a:solidFill>
                    <a:latin typeface="Trebuchet MS" panose="020B0603020202020204" pitchFamily="34" charset="0"/>
                    <a:sym typeface="Symbol"/>
                  </a:rPr>
                  <a:t>.</a:t>
                </a:r>
                <a:endParaRPr lang="en-US" altLang="en-US" sz="2400" dirty="0">
                  <a:solidFill>
                    <a:schemeClr val="accent1"/>
                  </a:solidFill>
                  <a:latin typeface="Trebuchet MS" panose="020B0603020202020204" pitchFamily="34" charset="0"/>
                </a:endParaRPr>
              </a:p>
              <a:p>
                <a:pPr marL="0" indent="0" algn="just" eaLnBrk="1" hangingPunct="1">
                  <a:spcAft>
                    <a:spcPts val="1800"/>
                  </a:spcAft>
                  <a:buNone/>
                </a:pPr>
                <a:endParaRPr lang="en-US" altLang="en-US" sz="2400" dirty="0">
                  <a:latin typeface="Trebuchet MS" panose="020B0603020202020204" pitchFamily="34" charset="0"/>
                </a:endParaRPr>
              </a:p>
            </p:txBody>
          </p:sp>
        </mc:Choice>
        <mc:Fallback xmlns="">
          <p:sp>
            <p:nvSpPr>
              <p:cNvPr id="49156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9750" y="1125538"/>
                <a:ext cx="7772400" cy="4391025"/>
              </a:xfrm>
              <a:blipFill rotWithShape="1">
                <a:blip r:embed="rId4" cstate="print"/>
                <a:stretch>
                  <a:fillRect l="-1255" t="-1111" r="-4314" b="-236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 bwMode="auto">
          <a:xfrm>
            <a:off x="8388424" y="1"/>
            <a:ext cx="755576" cy="33265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AU" altLang="en-US" sz="1400" b="1" baseline="0" dirty="0">
                <a:latin typeface="Verdana" charset="0"/>
              </a:rPr>
              <a:t>9.</a:t>
            </a:r>
            <a:fld id="{F95B70EC-A5F7-493E-9AA1-A804AFAC747A}" type="slidenum">
              <a:rPr lang="en-AU" altLang="en-US" sz="1400" b="1" baseline="0" smtClean="0">
                <a:latin typeface="Verdana" charset="0"/>
              </a:rPr>
              <a:pPr>
                <a:spcBef>
                  <a:spcPct val="0"/>
                </a:spcBef>
                <a:buFontTx/>
                <a:buNone/>
              </a:pPr>
              <a:t>21</a:t>
            </a:fld>
            <a:endParaRPr lang="en-AU" altLang="en-US" sz="1400" b="1" baseline="0" dirty="0">
              <a:latin typeface="Times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0180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539750" y="1125538"/>
                <a:ext cx="7772400" cy="3240087"/>
              </a:xfrm>
            </p:spPr>
            <p:txBody>
              <a:bodyPr/>
              <a:lstStyle/>
              <a:p>
                <a:pPr marL="0" indent="0" algn="just">
                  <a:spcAft>
                    <a:spcPts val="1800"/>
                  </a:spcAft>
                  <a:buNone/>
                </a:pPr>
                <a:r>
                  <a:rPr lang="en-US" altLang="en-US" sz="2400" dirty="0">
                    <a:latin typeface="Trebuchet MS" panose="020B0603020202020204" pitchFamily="34" charset="0"/>
                  </a:rPr>
                  <a:t>The larger the sample size, the more closely the sampling distribution of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AU" altLang="en-US" sz="2400" i="1">
                            <a:latin typeface="Cambria Math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US" altLang="en-US" sz="2400" dirty="0">
                    <a:latin typeface="Trebuchet MS" panose="020B0603020202020204" pitchFamily="34" charset="0"/>
                  </a:rPr>
                  <a:t> will resemble a normal distribution.</a:t>
                </a:r>
              </a:p>
              <a:p>
                <a:pPr marL="0" indent="0" algn="just">
                  <a:spcAft>
                    <a:spcPts val="1800"/>
                  </a:spcAft>
                  <a:buNone/>
                </a:pPr>
                <a:r>
                  <a:rPr lang="en-US" altLang="en-US" sz="2400" dirty="0">
                    <a:latin typeface="Trebuchet MS" panose="020B0603020202020204" pitchFamily="34" charset="0"/>
                  </a:rPr>
                  <a:t>In most practical situations, a sample size of 30 may be sufficiently large to allow us to use the normal distribution as an approximation for the sampling distribution of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AU" altLang="en-US" sz="2400" i="1">
                            <a:latin typeface="Cambria Math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US" altLang="en-US" sz="2400" dirty="0">
                    <a:latin typeface="Trebuchet MS" panose="020B0603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50180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9750" y="1125538"/>
                <a:ext cx="7772400" cy="3240087"/>
              </a:xfrm>
              <a:blipFill rotWithShape="1">
                <a:blip r:embed="rId4" cstate="print"/>
                <a:stretch>
                  <a:fillRect l="-1255" t="-1507" r="-117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260350"/>
            <a:ext cx="7772400" cy="576263"/>
          </a:xfrm>
        </p:spPr>
        <p:txBody>
          <a:bodyPr/>
          <a:lstStyle/>
          <a:p>
            <a:pPr algn="l" eaLnBrk="1" hangingPunct="1"/>
            <a:r>
              <a:rPr lang="en-US" altLang="en-US" sz="3600" cap="none" baseline="0" dirty="0">
                <a:solidFill>
                  <a:srgbClr val="EA0088"/>
                </a:solidFill>
                <a:latin typeface="Trebuchet MS" panose="020B0603020202020204" pitchFamily="34" charset="0"/>
              </a:rPr>
              <a:t>Central Limit Theorem…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 bwMode="auto">
          <a:xfrm>
            <a:off x="8388424" y="1"/>
            <a:ext cx="755576" cy="33265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AU" altLang="en-US" sz="1400" b="1" baseline="0" dirty="0">
                <a:latin typeface="Verdana" charset="0"/>
              </a:rPr>
              <a:t>9.</a:t>
            </a:r>
            <a:fld id="{F95B70EC-A5F7-493E-9AA1-A804AFAC747A}" type="slidenum">
              <a:rPr lang="en-AU" altLang="en-US" sz="1400" b="1" baseline="0" smtClean="0">
                <a:latin typeface="Verdana" charset="0"/>
              </a:rPr>
              <a:pPr>
                <a:spcBef>
                  <a:spcPct val="0"/>
                </a:spcBef>
                <a:buFontTx/>
                <a:buNone/>
              </a:pPr>
              <a:t>22</a:t>
            </a:fld>
            <a:endParaRPr lang="en-AU" altLang="en-US" sz="1400" b="1" baseline="0" dirty="0">
              <a:latin typeface="Times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819" name="Rectangle 3"/>
          <p:cNvSpPr>
            <a:spLocks noGrp="1" noChangeArrowheads="1"/>
          </p:cNvSpPr>
          <p:nvPr>
            <p:ph type="title"/>
          </p:nvPr>
        </p:nvSpPr>
        <p:spPr>
          <a:xfrm>
            <a:off x="228600" y="533400"/>
            <a:ext cx="8893175" cy="808038"/>
          </a:xfrm>
        </p:spPr>
        <p:txBody>
          <a:bodyPr anchor="ctr"/>
          <a:lstStyle/>
          <a:p>
            <a:pPr algn="l" eaLnBrk="1" hangingPunct="1">
              <a:tabLst>
                <a:tab pos="911225" algn="l"/>
              </a:tabLst>
            </a:pPr>
            <a:r>
              <a:rPr lang="en-US" altLang="en-US" sz="3200" cap="none" baseline="0" dirty="0">
                <a:solidFill>
                  <a:srgbClr val="EA0088"/>
                </a:solidFill>
                <a:latin typeface="Trebuchet MS" panose="020B0603020202020204" pitchFamily="34" charset="0"/>
              </a:rPr>
              <a:t>Sampling Distribution of the Sample Mean</a:t>
            </a:r>
            <a:endParaRPr lang="en-US" altLang="en-US" sz="3200" b="1" cap="none" baseline="0" dirty="0">
              <a:solidFill>
                <a:srgbClr val="EA0088"/>
              </a:solidFill>
              <a:latin typeface="Trebuchet MS" panose="020B0603020202020204" pitchFamily="34" charset="0"/>
            </a:endParaRPr>
          </a:p>
        </p:txBody>
      </p:sp>
      <p:graphicFrame>
        <p:nvGraphicFramePr>
          <p:cNvPr id="41881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4833266"/>
              </p:ext>
            </p:extLst>
          </p:nvPr>
        </p:nvGraphicFramePr>
        <p:xfrm>
          <a:off x="671513" y="1655763"/>
          <a:ext cx="7561262" cy="348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" name="Equation" r:id="rId4" imgW="2755800" imgH="1269720" progId="Equation.DSMT4">
                  <p:embed/>
                </p:oleObj>
              </mc:Choice>
              <mc:Fallback>
                <p:oleObj name="Equation" r:id="rId4" imgW="2755800" imgH="1269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1513" y="1655763"/>
                        <a:ext cx="7561262" cy="348297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 bwMode="auto">
          <a:xfrm>
            <a:off x="8388424" y="1"/>
            <a:ext cx="755576" cy="33265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AU" altLang="en-US" sz="1400" b="1" baseline="0" dirty="0">
                <a:latin typeface="Verdana" charset="0"/>
              </a:rPr>
              <a:t>9.</a:t>
            </a:r>
            <a:fld id="{F95B70EC-A5F7-493E-9AA1-A804AFAC747A}" type="slidenum">
              <a:rPr lang="en-AU" altLang="en-US" sz="1400" b="1" baseline="0" smtClean="0">
                <a:latin typeface="Verdana" charset="0"/>
              </a:rPr>
              <a:pPr>
                <a:spcBef>
                  <a:spcPct val="0"/>
                </a:spcBef>
                <a:buFontTx/>
                <a:buNone/>
              </a:pPr>
              <a:t>23</a:t>
            </a:fld>
            <a:endParaRPr lang="en-AU" altLang="en-US" sz="1400" b="1" baseline="0" dirty="0">
              <a:latin typeface="Times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418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18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8819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 bwMode="auto">
          <a:xfrm>
            <a:off x="8388424" y="1"/>
            <a:ext cx="755576" cy="33265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AU" altLang="en-US" sz="1400" b="1" baseline="0" dirty="0">
                <a:latin typeface="Verdana" charset="0"/>
              </a:rPr>
              <a:t>9.</a:t>
            </a:r>
            <a:fld id="{F95B70EC-A5F7-493E-9AA1-A804AFAC747A}" type="slidenum">
              <a:rPr lang="en-AU" altLang="en-US" sz="1400" b="1" baseline="0" smtClean="0">
                <a:latin typeface="Verdana" charset="0"/>
              </a:rPr>
              <a:pPr>
                <a:spcBef>
                  <a:spcPct val="0"/>
                </a:spcBef>
                <a:buFontTx/>
                <a:buNone/>
              </a:pPr>
              <a:t>24</a:t>
            </a:fld>
            <a:endParaRPr lang="en-AU" altLang="en-US" sz="1400" b="1" baseline="0" dirty="0">
              <a:latin typeface="Times" charset="0"/>
            </a:endParaRPr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332656"/>
            <a:ext cx="4636515" cy="5456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2385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498475"/>
            <a:ext cx="8893175" cy="720725"/>
          </a:xfrm>
        </p:spPr>
        <p:txBody>
          <a:bodyPr/>
          <a:lstStyle/>
          <a:p>
            <a:pPr algn="l" eaLnBrk="1" hangingPunct="1"/>
            <a:r>
              <a:rPr lang="en-US" altLang="en-US" sz="3200" cap="none" baseline="0" dirty="0">
                <a:solidFill>
                  <a:srgbClr val="EA0088"/>
                </a:solidFill>
                <a:latin typeface="Trebuchet MS" panose="020B0603020202020204" pitchFamily="34" charset="0"/>
              </a:rPr>
              <a:t>Sampling Distribution of the Sample Mean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6" name="Rectangle 3"/>
              <p:cNvSpPr>
                <a:spLocks noGrp="1" noChangeArrowheads="1"/>
              </p:cNvSpPr>
              <p:nvPr>
                <p:ph type="body" sz="half" idx="1"/>
              </p:nvPr>
            </p:nvSpPr>
            <p:spPr>
              <a:xfrm>
                <a:off x="539750" y="1557338"/>
                <a:ext cx="7683500" cy="2303462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en-US" sz="2400" dirty="0">
                    <a:latin typeface="Trebuchet MS" panose="020B0603020202020204" pitchFamily="34" charset="0"/>
                  </a:rPr>
                  <a:t>We can </a:t>
                </a:r>
                <a:r>
                  <a:rPr lang="en-US" altLang="en-US" sz="2400" dirty="0" err="1">
                    <a:latin typeface="Trebuchet MS" panose="020B0603020202020204" pitchFamily="34" charset="0"/>
                  </a:rPr>
                  <a:t>standardise</a:t>
                </a:r>
                <a:r>
                  <a:rPr lang="en-US" altLang="en-US" sz="2400" dirty="0">
                    <a:latin typeface="Trebuchet MS" panose="020B0603020202020204" pitchFamily="34" charset="0"/>
                  </a:rPr>
                  <a:t> the sampling distribution of the sample mean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AU" altLang="en-US" sz="2400" i="1">
                            <a:latin typeface="Cambria Math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US" altLang="en-US" sz="2400" dirty="0">
                    <a:latin typeface="Trebuchet MS" panose="020B0603020202020204" pitchFamily="34" charset="0"/>
                  </a:rPr>
                  <a:t> as</a:t>
                </a:r>
              </a:p>
              <a:p>
                <a:pPr marL="0" indent="0" eaLnBrk="1" hangingPunct="1">
                  <a:buFontTx/>
                  <a:buNone/>
                </a:pPr>
                <a:endParaRPr lang="en-US" altLang="en-US" sz="2400" dirty="0">
                  <a:latin typeface="Trebuchet MS" panose="020B0603020202020204" pitchFamily="34" charset="0"/>
                </a:endParaRPr>
              </a:p>
              <a:p>
                <a:pPr marL="0" indent="0" eaLnBrk="1" hangingPunct="1">
                  <a:buFontTx/>
                  <a:buNone/>
                </a:pPr>
                <a:r>
                  <a:rPr lang="en-US" altLang="en-US" sz="2400" dirty="0">
                    <a:latin typeface="Trebuchet MS" panose="020B0603020202020204" pitchFamily="34" charset="0"/>
                  </a:rPr>
                  <a:t>	</a:t>
                </a:r>
              </a:p>
            </p:txBody>
          </p:sp>
        </mc:Choice>
        <mc:Fallback xmlns="">
          <p:sp>
            <p:nvSpPr>
              <p:cNvPr id="3076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539750" y="1557338"/>
                <a:ext cx="7683500" cy="2303462"/>
              </a:xfrm>
              <a:blipFill rotWithShape="1">
                <a:blip r:embed="rId5" cstate="print"/>
                <a:stretch>
                  <a:fillRect l="-1270" t="-211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074" name="Object 8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784700982"/>
              </p:ext>
            </p:extLst>
          </p:nvPr>
        </p:nvGraphicFramePr>
        <p:xfrm>
          <a:off x="1042988" y="2747963"/>
          <a:ext cx="1511300" cy="89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3" name="Equation" r:id="rId6" imgW="685800" imgH="406080" progId="Equation.DSMT4">
                  <p:embed/>
                </p:oleObj>
              </mc:Choice>
              <mc:Fallback>
                <p:oleObj name="Equation" r:id="rId6" imgW="685800" imgH="406080" progId="Equation.DSMT4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2747963"/>
                        <a:ext cx="1511300" cy="895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 bwMode="auto">
          <a:xfrm>
            <a:off x="8388424" y="1"/>
            <a:ext cx="755576" cy="33265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AU" altLang="en-US" sz="1400" b="1" baseline="0" dirty="0">
                <a:latin typeface="Verdana" charset="0"/>
              </a:rPr>
              <a:t>9.</a:t>
            </a:r>
            <a:fld id="{F95B70EC-A5F7-493E-9AA1-A804AFAC747A}" type="slidenum">
              <a:rPr lang="en-AU" altLang="en-US" sz="1400" b="1" baseline="0" smtClean="0">
                <a:latin typeface="Verdana" charset="0"/>
              </a:rPr>
              <a:pPr>
                <a:spcBef>
                  <a:spcPct val="0"/>
                </a:spcBef>
                <a:buFontTx/>
                <a:buNone/>
              </a:pPr>
              <a:t>25</a:t>
            </a:fld>
            <a:endParaRPr lang="en-AU" altLang="en-US" sz="1400" b="1" baseline="0" dirty="0">
              <a:latin typeface="Times" charset="0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4" name="Rectangle 2"/>
          <p:cNvSpPr>
            <a:spLocks noGrp="1" noChangeArrowheads="1"/>
          </p:cNvSpPr>
          <p:nvPr>
            <p:ph type="title"/>
          </p:nvPr>
        </p:nvSpPr>
        <p:spPr>
          <a:xfrm>
            <a:off x="431353" y="498475"/>
            <a:ext cx="8101087" cy="720725"/>
          </a:xfrm>
        </p:spPr>
        <p:txBody>
          <a:bodyPr/>
          <a:lstStyle/>
          <a:p>
            <a:pPr algn="l" eaLnBrk="1" hangingPunct="1"/>
            <a:r>
              <a:rPr lang="en-US" altLang="en-US" sz="3200" cap="none" baseline="0" dirty="0">
                <a:solidFill>
                  <a:srgbClr val="EA0088"/>
                </a:solidFill>
                <a:latin typeface="Trebuchet MS" panose="020B0603020202020204" pitchFamily="34" charset="0"/>
              </a:rPr>
              <a:t>Sampling Distribution of the Sample Mean</a:t>
            </a:r>
          </a:p>
        </p:txBody>
      </p:sp>
      <p:sp>
        <p:nvSpPr>
          <p:cNvPr id="4101" name="Rectangle 3"/>
          <p:cNvSpPr>
            <a:spLocks noGrp="1" noChangeArrowheads="1"/>
          </p:cNvSpPr>
          <p:nvPr>
            <p:ph idx="1"/>
          </p:nvPr>
        </p:nvSpPr>
        <p:spPr>
          <a:xfrm>
            <a:off x="467493" y="1268413"/>
            <a:ext cx="8208963" cy="4681537"/>
          </a:xfrm>
        </p:spPr>
        <p:txBody>
          <a:bodyPr/>
          <a:lstStyle/>
          <a:p>
            <a:pPr marL="0" indent="0" algn="just" eaLnBrk="1" hangingPunct="1">
              <a:buFontTx/>
              <a:buNone/>
            </a:pPr>
            <a:r>
              <a:rPr lang="en-US" altLang="en-US" sz="2400" dirty="0">
                <a:latin typeface="Trebuchet MS" panose="020B0603020202020204" pitchFamily="34" charset="0"/>
              </a:rPr>
              <a:t>The summaries above assume that the  population is infinitely large. However, if the population is finite, the standard error is </a:t>
            </a:r>
          </a:p>
          <a:p>
            <a:pPr marL="0" indent="0" eaLnBrk="1" hangingPunct="1">
              <a:buFontTx/>
              <a:buNone/>
            </a:pPr>
            <a:endParaRPr lang="en-US" altLang="en-US" sz="2400" dirty="0">
              <a:latin typeface="Trebuchet MS" panose="020B0603020202020204" pitchFamily="34" charset="0"/>
            </a:endParaRPr>
          </a:p>
          <a:p>
            <a:pPr marL="0" indent="0" eaLnBrk="1" hangingPunct="1">
              <a:buFontTx/>
              <a:buNone/>
            </a:pPr>
            <a:endParaRPr lang="en-US" altLang="en-US" sz="2400" dirty="0">
              <a:latin typeface="Trebuchet MS" panose="020B0603020202020204" pitchFamily="34" charset="0"/>
            </a:endParaRPr>
          </a:p>
          <a:p>
            <a:pPr marL="0" indent="0" eaLnBrk="1" hangingPunct="1">
              <a:buFontTx/>
              <a:buNone/>
            </a:pPr>
            <a:endParaRPr lang="en-US" altLang="en-US" sz="2400" dirty="0">
              <a:latin typeface="Trebuchet MS" panose="020B0603020202020204" pitchFamily="34" charset="0"/>
            </a:endParaRPr>
          </a:p>
          <a:p>
            <a:pPr marL="0" indent="0" eaLnBrk="1" hangingPunct="1">
              <a:buFontTx/>
              <a:buNone/>
            </a:pPr>
            <a:r>
              <a:rPr lang="en-US" altLang="en-US" sz="2400" dirty="0">
                <a:latin typeface="Trebuchet MS" panose="020B0603020202020204" pitchFamily="34" charset="0"/>
              </a:rPr>
              <a:t>where </a:t>
            </a:r>
            <a:r>
              <a:rPr lang="en-US" altLang="en-US" sz="2400" i="1" dirty="0">
                <a:latin typeface="Trebuchet MS" panose="020B0603020202020204" pitchFamily="34" charset="0"/>
              </a:rPr>
              <a:t>N</a:t>
            </a:r>
            <a:r>
              <a:rPr lang="en-US" altLang="en-US" sz="2400" dirty="0">
                <a:latin typeface="Trebuchet MS" panose="020B0603020202020204" pitchFamily="34" charset="0"/>
              </a:rPr>
              <a:t> is the population size and  </a:t>
            </a:r>
          </a:p>
          <a:p>
            <a:pPr marL="0" indent="0" eaLnBrk="1" hangingPunct="1">
              <a:buFontTx/>
              <a:buNone/>
            </a:pPr>
            <a:endParaRPr lang="en-US" altLang="en-US" sz="2400" dirty="0">
              <a:latin typeface="Trebuchet MS" panose="020B0603020202020204" pitchFamily="34" charset="0"/>
            </a:endParaRPr>
          </a:p>
          <a:p>
            <a:pPr marL="0" indent="0" eaLnBrk="1" hangingPunct="1">
              <a:spcAft>
                <a:spcPts val="1200"/>
              </a:spcAft>
              <a:buFontTx/>
              <a:buNone/>
            </a:pPr>
            <a:endParaRPr lang="en-US" altLang="en-US" sz="2400" dirty="0">
              <a:latin typeface="Trebuchet MS" panose="020B0603020202020204" pitchFamily="34" charset="0"/>
            </a:endParaRPr>
          </a:p>
          <a:p>
            <a:pPr marL="0" indent="0" eaLnBrk="1" hangingPunct="1">
              <a:buFontTx/>
              <a:buNone/>
            </a:pPr>
            <a:r>
              <a:rPr lang="en-US" altLang="en-US" sz="2400" dirty="0">
                <a:latin typeface="Trebuchet MS" panose="020B0603020202020204" pitchFamily="34" charset="0"/>
              </a:rPr>
              <a:t>is the </a:t>
            </a:r>
            <a:r>
              <a:rPr lang="en-US" altLang="en-US" sz="24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</a:rPr>
              <a:t>finite population correction factor</a:t>
            </a:r>
            <a:r>
              <a:rPr lang="en-US" altLang="en-US" sz="2400" dirty="0">
                <a:latin typeface="Trebuchet MS" panose="020B0603020202020204" pitchFamily="34" charset="0"/>
              </a:rPr>
              <a:t>.</a:t>
            </a:r>
          </a:p>
          <a:p>
            <a:pPr marL="0" indent="0" eaLnBrk="1" hangingPunct="1">
              <a:buFontTx/>
              <a:buNone/>
            </a:pPr>
            <a:endParaRPr lang="en-US" altLang="en-US" sz="2400" dirty="0">
              <a:latin typeface="Trebuchet MS" panose="020B0603020202020204" pitchFamily="34" charset="0"/>
            </a:endParaRPr>
          </a:p>
          <a:p>
            <a:pPr marL="0" indent="0" eaLnBrk="1" hangingPunct="1">
              <a:buFontTx/>
              <a:buNone/>
            </a:pPr>
            <a:endParaRPr lang="en-US" altLang="en-US" sz="2400" dirty="0">
              <a:latin typeface="Trebuchet MS" panose="020B0603020202020204" pitchFamily="34" charset="0"/>
            </a:endParaRPr>
          </a:p>
        </p:txBody>
      </p:sp>
      <p:sp>
        <p:nvSpPr>
          <p:cNvPr id="4102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endParaRPr lang="en-US" altLang="en-US"/>
          </a:p>
        </p:txBody>
      </p:sp>
      <p:graphicFrame>
        <p:nvGraphicFramePr>
          <p:cNvPr id="409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2913884"/>
              </p:ext>
            </p:extLst>
          </p:nvPr>
        </p:nvGraphicFramePr>
        <p:xfrm>
          <a:off x="1115616" y="2582354"/>
          <a:ext cx="2304256" cy="9582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0" name="Equation" r:id="rId5" imgW="1015920" imgH="419040" progId="Equation.DSMT4">
                  <p:embed/>
                </p:oleObj>
              </mc:Choice>
              <mc:Fallback>
                <p:oleObj name="Equation" r:id="rId5" imgW="101592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616" y="2582354"/>
                        <a:ext cx="2304256" cy="95829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3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endParaRPr lang="en-US" altLang="en-US"/>
          </a:p>
        </p:txBody>
      </p:sp>
      <p:graphicFrame>
        <p:nvGraphicFramePr>
          <p:cNvPr id="4099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8833721"/>
              </p:ext>
            </p:extLst>
          </p:nvPr>
        </p:nvGraphicFramePr>
        <p:xfrm>
          <a:off x="1187475" y="4277742"/>
          <a:ext cx="1080269" cy="8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1" name="Equation" r:id="rId7" imgW="495000" imgH="406080" progId="Equation.DSMT4">
                  <p:embed/>
                </p:oleObj>
              </mc:Choice>
              <mc:Fallback>
                <p:oleObj name="Equation" r:id="rId7" imgW="49500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75" y="4277742"/>
                        <a:ext cx="1080269" cy="879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 bwMode="auto">
          <a:xfrm>
            <a:off x="8388424" y="1"/>
            <a:ext cx="755576" cy="33265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AU" altLang="en-US" sz="1400" b="1" baseline="0" dirty="0">
                <a:latin typeface="Verdana" charset="0"/>
              </a:rPr>
              <a:t>9.</a:t>
            </a:r>
            <a:fld id="{F95B70EC-A5F7-493E-9AA1-A804AFAC747A}" type="slidenum">
              <a:rPr lang="en-AU" altLang="en-US" sz="1400" b="1" baseline="0" smtClean="0">
                <a:latin typeface="Verdana" charset="0"/>
              </a:rPr>
              <a:pPr>
                <a:spcBef>
                  <a:spcPct val="0"/>
                </a:spcBef>
                <a:buFontTx/>
                <a:buNone/>
              </a:pPr>
              <a:t>26</a:t>
            </a:fld>
            <a:endParaRPr lang="en-AU" altLang="en-US" sz="1400" b="1" baseline="0" dirty="0">
              <a:latin typeface="Times" charset="0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>
          <a:xfrm>
            <a:off x="431353" y="574675"/>
            <a:ext cx="8533135" cy="720725"/>
          </a:xfrm>
        </p:spPr>
        <p:txBody>
          <a:bodyPr/>
          <a:lstStyle/>
          <a:p>
            <a:pPr algn="l" eaLnBrk="1" hangingPunct="1"/>
            <a:r>
              <a:rPr lang="en-US" altLang="en-US" sz="3200" cap="none" baseline="0" dirty="0">
                <a:solidFill>
                  <a:srgbClr val="EA0088"/>
                </a:solidFill>
                <a:latin typeface="Trebuchet MS" panose="020B0603020202020204" pitchFamily="34" charset="0"/>
              </a:rPr>
              <a:t>Sampling Distribution of the Sample Mean</a:t>
            </a:r>
          </a:p>
        </p:txBody>
      </p:sp>
      <p:sp>
        <p:nvSpPr>
          <p:cNvPr id="51204" name="Rectangle 3"/>
          <p:cNvSpPr>
            <a:spLocks noGrp="1" noChangeArrowheads="1"/>
          </p:cNvSpPr>
          <p:nvPr>
            <p:ph idx="1"/>
          </p:nvPr>
        </p:nvSpPr>
        <p:spPr>
          <a:xfrm>
            <a:off x="468064" y="1557338"/>
            <a:ext cx="8280400" cy="4103687"/>
          </a:xfrm>
        </p:spPr>
        <p:txBody>
          <a:bodyPr/>
          <a:lstStyle/>
          <a:p>
            <a:pPr marL="0" indent="0" algn="just" eaLnBrk="1" hangingPunct="1">
              <a:spcAft>
                <a:spcPts val="1200"/>
              </a:spcAft>
              <a:buNone/>
            </a:pPr>
            <a:r>
              <a:rPr lang="en-US" altLang="en-US" sz="2400" dirty="0">
                <a:latin typeface="Trebuchet MS" panose="020B0603020202020204" pitchFamily="34" charset="0"/>
              </a:rPr>
              <a:t>If the population size is large relative to the sample size the finite population correction factor is close to 1 and can be ignored. </a:t>
            </a:r>
          </a:p>
          <a:p>
            <a:pPr marL="0" indent="0" algn="just" eaLnBrk="1" hangingPunct="1">
              <a:spcAft>
                <a:spcPts val="1200"/>
              </a:spcAft>
              <a:buNone/>
            </a:pPr>
            <a:r>
              <a:rPr lang="en-US" altLang="en-US" sz="2400" dirty="0">
                <a:latin typeface="Trebuchet MS" panose="020B0603020202020204" pitchFamily="34" charset="0"/>
              </a:rPr>
              <a:t>We will treat any population that is at least 20 times larger than the sample size as large. </a:t>
            </a:r>
          </a:p>
          <a:p>
            <a:pPr marL="0" indent="0" algn="just" eaLnBrk="1" hangingPunct="1">
              <a:spcAft>
                <a:spcPts val="1200"/>
              </a:spcAft>
              <a:buNone/>
            </a:pPr>
            <a:r>
              <a:rPr lang="en-US" altLang="en-US" sz="2400" dirty="0">
                <a:latin typeface="Trebuchet MS" panose="020B0603020202020204" pitchFamily="34" charset="0"/>
              </a:rPr>
              <a:t>In practice, most applications involve populations that qualify as large. </a:t>
            </a:r>
          </a:p>
          <a:p>
            <a:pPr marL="0" indent="0" algn="just" eaLnBrk="1" hangingPunct="1">
              <a:spcAft>
                <a:spcPts val="1200"/>
              </a:spcAft>
              <a:buNone/>
            </a:pPr>
            <a:r>
              <a:rPr lang="en-US" altLang="en-US" sz="2400" dirty="0">
                <a:latin typeface="Trebuchet MS" panose="020B0603020202020204" pitchFamily="34" charset="0"/>
              </a:rPr>
              <a:t>As a consequence the finite population correction factor is usually omitted. </a:t>
            </a:r>
          </a:p>
        </p:txBody>
      </p:sp>
      <p:sp>
        <p:nvSpPr>
          <p:cNvPr id="5120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endParaRPr lang="en-US" altLang="en-US"/>
          </a:p>
        </p:txBody>
      </p:sp>
      <p:sp>
        <p:nvSpPr>
          <p:cNvPr id="5120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endParaRPr lang="en-US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 bwMode="auto">
          <a:xfrm>
            <a:off x="8388424" y="1"/>
            <a:ext cx="755576" cy="33265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AU" altLang="en-US" sz="1400" b="1" baseline="0" dirty="0">
                <a:latin typeface="Verdana" charset="0"/>
              </a:rPr>
              <a:t>9.</a:t>
            </a:r>
            <a:fld id="{F95B70EC-A5F7-493E-9AA1-A804AFAC747A}" type="slidenum">
              <a:rPr lang="en-AU" altLang="en-US" sz="1400" b="1" baseline="0" smtClean="0">
                <a:latin typeface="Verdana" charset="0"/>
              </a:rPr>
              <a:pPr>
                <a:spcBef>
                  <a:spcPct val="0"/>
                </a:spcBef>
                <a:buFontTx/>
                <a:buNone/>
              </a:pPr>
              <a:t>27</a:t>
            </a:fld>
            <a:endParaRPr lang="en-AU" altLang="en-US" sz="1400" b="1" baseline="0" dirty="0">
              <a:latin typeface="Times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42" name="Rectangle 2"/>
          <p:cNvSpPr>
            <a:spLocks noGrp="1" noChangeArrowheads="1"/>
          </p:cNvSpPr>
          <p:nvPr>
            <p:ph idx="1"/>
          </p:nvPr>
        </p:nvSpPr>
        <p:spPr>
          <a:xfrm>
            <a:off x="685800" y="1295400"/>
            <a:ext cx="7772400" cy="3717776"/>
          </a:xfrm>
        </p:spPr>
        <p:txBody>
          <a:bodyPr/>
          <a:lstStyle/>
          <a:p>
            <a:pPr marL="0" indent="0" algn="just" eaLnBrk="1" hangingPunct="1">
              <a:spcAft>
                <a:spcPts val="1200"/>
              </a:spcAft>
              <a:buFontTx/>
              <a:buNone/>
            </a:pPr>
            <a:r>
              <a:rPr lang="en-US" altLang="en-US" sz="2400" dirty="0">
                <a:latin typeface="Trebuchet MS" panose="020B0603020202020204" pitchFamily="34" charset="0"/>
              </a:rPr>
              <a:t>The weight of each ‘32g’ chocolate bar is normally distributed with a mean of 32.2 g and a standard deviation of 0.3 g.</a:t>
            </a:r>
          </a:p>
          <a:p>
            <a:pPr marL="514350" lvl="1" indent="-514350" algn="just" eaLnBrk="1" hangingPunct="1">
              <a:spcAft>
                <a:spcPts val="1200"/>
              </a:spcAft>
              <a:buClr>
                <a:schemeClr val="accent2"/>
              </a:buClr>
              <a:buFont typeface="+mj-lt"/>
              <a:buAutoNum type="romanLcPeriod"/>
            </a:pPr>
            <a:r>
              <a:rPr lang="en-US" altLang="en-US" sz="2400" dirty="0">
                <a:latin typeface="Trebuchet MS" panose="020B0603020202020204" pitchFamily="34" charset="0"/>
              </a:rPr>
              <a:t>Find the probability that, if a customer buys one chocolate bar, that bar will weigh more than 32 g.</a:t>
            </a:r>
          </a:p>
          <a:p>
            <a:pPr marL="514350" lvl="1" indent="-514350" algn="just">
              <a:spcAft>
                <a:spcPts val="1200"/>
              </a:spcAft>
              <a:buClr>
                <a:schemeClr val="accent2"/>
              </a:buClr>
              <a:buFont typeface="+mj-lt"/>
              <a:buAutoNum type="romanLcPeriod"/>
            </a:pPr>
            <a:r>
              <a:rPr lang="en-US" altLang="en-US" sz="2400" dirty="0">
                <a:latin typeface="Trebuchet MS" panose="020B0603020202020204" pitchFamily="34" charset="0"/>
              </a:rPr>
              <a:t>Find the probability that, if a customer buys a pack of 4 bars, the mean weight of the  bars will be more than 32 g.</a:t>
            </a:r>
          </a:p>
          <a:p>
            <a:pPr marL="0" lvl="1" indent="0" algn="just" eaLnBrk="1" hangingPunct="1">
              <a:spcAft>
                <a:spcPts val="1800"/>
              </a:spcAft>
              <a:buClr>
                <a:schemeClr val="accent2"/>
              </a:buClr>
              <a:buNone/>
            </a:pPr>
            <a:endParaRPr lang="en-US" altLang="en-US" sz="2400" dirty="0">
              <a:latin typeface="Trebuchet MS" panose="020B0603020202020204" pitchFamily="34" charset="0"/>
            </a:endParaRPr>
          </a:p>
        </p:txBody>
      </p: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>
          <a:xfrm>
            <a:off x="706437" y="548680"/>
            <a:ext cx="7561263" cy="720725"/>
          </a:xfrm>
        </p:spPr>
        <p:txBody>
          <a:bodyPr/>
          <a:lstStyle/>
          <a:p>
            <a:pPr algn="l" eaLnBrk="1" hangingPunct="1"/>
            <a:r>
              <a:rPr lang="en-US" altLang="en-US" sz="3200" cap="none" baseline="0" dirty="0">
                <a:solidFill>
                  <a:srgbClr val="EA0088"/>
                </a:solidFill>
                <a:latin typeface="Trebuchet MS" panose="020B0603020202020204" pitchFamily="34" charset="0"/>
              </a:rPr>
              <a:t>Example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>
          <a:xfrm>
            <a:off x="8388424" y="1"/>
            <a:ext cx="755576" cy="33265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AU" altLang="en-US" sz="1400" b="1" baseline="0" dirty="0">
                <a:latin typeface="Verdana" charset="0"/>
              </a:rPr>
              <a:t>9.</a:t>
            </a:r>
            <a:fld id="{F95B70EC-A5F7-493E-9AA1-A804AFAC747A}" type="slidenum">
              <a:rPr lang="en-AU" altLang="en-US" sz="1400" b="1" baseline="0" smtClean="0">
                <a:latin typeface="Verdana" charset="0"/>
              </a:rPr>
              <a:pPr>
                <a:spcBef>
                  <a:spcPct val="0"/>
                </a:spcBef>
                <a:buFontTx/>
                <a:buNone/>
              </a:pPr>
              <a:t>28</a:t>
            </a:fld>
            <a:endParaRPr lang="en-AU" altLang="en-US" sz="1400" b="1" baseline="0" dirty="0">
              <a:latin typeface="Times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98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98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198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198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98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98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42" grpId="0" build="p" bldLvl="2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42" name="Rectangle 2"/>
          <p:cNvSpPr>
            <a:spLocks noGrp="1" noChangeArrowheads="1"/>
          </p:cNvSpPr>
          <p:nvPr>
            <p:ph idx="1"/>
          </p:nvPr>
        </p:nvSpPr>
        <p:spPr>
          <a:xfrm>
            <a:off x="685800" y="1295400"/>
            <a:ext cx="8077200" cy="3657600"/>
          </a:xfrm>
        </p:spPr>
        <p:txBody>
          <a:bodyPr/>
          <a:lstStyle/>
          <a:p>
            <a:pPr marL="447675" lvl="1" indent="-390525" algn="just">
              <a:spcAft>
                <a:spcPts val="600"/>
              </a:spcAft>
              <a:buClr>
                <a:schemeClr val="accent2"/>
              </a:buClr>
              <a:buNone/>
            </a:pPr>
            <a:r>
              <a:rPr lang="en-US" altLang="en-US" sz="2400" dirty="0" err="1">
                <a:latin typeface="Trebuchet MS" panose="020B0603020202020204" pitchFamily="34" charset="0"/>
                <a:sym typeface="Symbol"/>
              </a:rPr>
              <a:t>i</a:t>
            </a:r>
            <a:r>
              <a:rPr lang="en-US" altLang="en-US" sz="2400" dirty="0">
                <a:latin typeface="Trebuchet MS" panose="020B0603020202020204" pitchFamily="34" charset="0"/>
                <a:sym typeface="Symbol"/>
              </a:rPr>
              <a:t>.	</a:t>
            </a:r>
            <a:r>
              <a:rPr lang="en-US" altLang="en-US" sz="2400" dirty="0">
                <a:latin typeface="Trebuchet MS" panose="020B0603020202020204" pitchFamily="34" charset="0"/>
              </a:rPr>
              <a:t>Find the probability that, if a customer buys one chocolate bar, that bar will weigh more than 32 g.</a:t>
            </a:r>
          </a:p>
          <a:p>
            <a:pPr marL="57150" indent="0" algn="just">
              <a:buClr>
                <a:schemeClr val="accent2"/>
              </a:buClr>
              <a:buNone/>
            </a:pPr>
            <a:r>
              <a:rPr lang="en-US" altLang="en-US" sz="2400" dirty="0">
                <a:latin typeface="Trebuchet MS" panose="020B0603020202020204" pitchFamily="34" charset="0"/>
              </a:rPr>
              <a:t>The random variable X is the weight of a chocolate bar which is normally distributed with </a:t>
            </a:r>
            <a:r>
              <a:rPr lang="en-US" altLang="en-US" sz="2400" dirty="0">
                <a:latin typeface="Trebuchet MS" panose="020B0603020202020204" pitchFamily="34" charset="0"/>
                <a:sym typeface="Symbol"/>
              </a:rPr>
              <a:t></a:t>
            </a:r>
            <a:r>
              <a:rPr lang="en-US" altLang="en-US" sz="2400" baseline="-25000" dirty="0">
                <a:latin typeface="Trebuchet MS" panose="020B0603020202020204" pitchFamily="34" charset="0"/>
                <a:sym typeface="Symbol"/>
              </a:rPr>
              <a:t>X</a:t>
            </a:r>
            <a:r>
              <a:rPr lang="en-US" altLang="en-US" sz="2400" dirty="0">
                <a:latin typeface="Trebuchet MS" panose="020B0603020202020204" pitchFamily="34" charset="0"/>
                <a:sym typeface="Symbol"/>
              </a:rPr>
              <a:t> = 32.2, </a:t>
            </a:r>
            <a:r>
              <a:rPr lang="en-US" altLang="en-US" sz="2400" baseline="-25000" dirty="0">
                <a:latin typeface="Trebuchet MS" panose="020B0603020202020204" pitchFamily="34" charset="0"/>
                <a:sym typeface="Symbol"/>
              </a:rPr>
              <a:t>X</a:t>
            </a:r>
            <a:r>
              <a:rPr lang="en-US" altLang="en-US" sz="2400" dirty="0">
                <a:latin typeface="Trebuchet MS" panose="020B0603020202020204" pitchFamily="34" charset="0"/>
                <a:sym typeface="Symbol"/>
              </a:rPr>
              <a:t> = 0.3. Therefore,</a:t>
            </a:r>
          </a:p>
          <a:p>
            <a:pPr marL="57150" indent="0" algn="just">
              <a:buClr>
                <a:schemeClr val="accent2"/>
              </a:buClr>
              <a:buNone/>
            </a:pPr>
            <a:endParaRPr lang="en-US" altLang="en-US" sz="2400" dirty="0">
              <a:latin typeface="Trebuchet MS" panose="020B0603020202020204" pitchFamily="34" charset="0"/>
            </a:endParaRPr>
          </a:p>
        </p:txBody>
      </p:sp>
      <p:graphicFrame>
        <p:nvGraphicFramePr>
          <p:cNvPr id="41984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7653730"/>
              </p:ext>
            </p:extLst>
          </p:nvPr>
        </p:nvGraphicFramePr>
        <p:xfrm>
          <a:off x="590550" y="3381375"/>
          <a:ext cx="5233988" cy="2166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1" name="Equation" r:id="rId4" imgW="2273040" imgH="876240" progId="Equation.DSMT4">
                  <p:embed/>
                </p:oleObj>
              </mc:Choice>
              <mc:Fallback>
                <p:oleObj name="Equation" r:id="rId4" imgW="2273040" imgH="876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550" y="3381375"/>
                        <a:ext cx="5233988" cy="2166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844" name="Freeform 4"/>
          <p:cNvSpPr>
            <a:spLocks/>
          </p:cNvSpPr>
          <p:nvPr/>
        </p:nvSpPr>
        <p:spPr bwMode="auto">
          <a:xfrm>
            <a:off x="6172200" y="4301480"/>
            <a:ext cx="2611438" cy="973138"/>
          </a:xfrm>
          <a:custGeom>
            <a:avLst/>
            <a:gdLst>
              <a:gd name="T0" fmla="*/ 0 w 1680"/>
              <a:gd name="T1" fmla="*/ 2147483647 h 624"/>
              <a:gd name="T2" fmla="*/ 0 w 1680"/>
              <a:gd name="T3" fmla="*/ 2147483647 h 624"/>
              <a:gd name="T4" fmla="*/ 2147483647 w 1680"/>
              <a:gd name="T5" fmla="*/ 2147483647 h 624"/>
              <a:gd name="T6" fmla="*/ 2147483647 w 1680"/>
              <a:gd name="T7" fmla="*/ 2147483647 h 624"/>
              <a:gd name="T8" fmla="*/ 2147483647 w 1680"/>
              <a:gd name="T9" fmla="*/ 2147483647 h 624"/>
              <a:gd name="T10" fmla="*/ 2147483647 w 1680"/>
              <a:gd name="T11" fmla="*/ 2147483647 h 624"/>
              <a:gd name="T12" fmla="*/ 2147483647 w 1680"/>
              <a:gd name="T13" fmla="*/ 2147483647 h 624"/>
              <a:gd name="T14" fmla="*/ 2147483647 w 1680"/>
              <a:gd name="T15" fmla="*/ 2147483647 h 624"/>
              <a:gd name="T16" fmla="*/ 2147483647 w 1680"/>
              <a:gd name="T17" fmla="*/ 0 h 624"/>
              <a:gd name="T18" fmla="*/ 0 w 1680"/>
              <a:gd name="T19" fmla="*/ 2147483647 h 62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680"/>
              <a:gd name="T31" fmla="*/ 0 h 624"/>
              <a:gd name="T32" fmla="*/ 1680 w 1680"/>
              <a:gd name="T33" fmla="*/ 624 h 62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680" h="624">
                <a:moveTo>
                  <a:pt x="0" y="48"/>
                </a:moveTo>
                <a:lnTo>
                  <a:pt x="0" y="624"/>
                </a:lnTo>
                <a:lnTo>
                  <a:pt x="1680" y="624"/>
                </a:lnTo>
                <a:lnTo>
                  <a:pt x="1488" y="576"/>
                </a:lnTo>
                <a:lnTo>
                  <a:pt x="1296" y="528"/>
                </a:lnTo>
                <a:lnTo>
                  <a:pt x="1056" y="336"/>
                </a:lnTo>
                <a:lnTo>
                  <a:pt x="816" y="144"/>
                </a:lnTo>
                <a:lnTo>
                  <a:pt x="576" y="48"/>
                </a:lnTo>
                <a:lnTo>
                  <a:pt x="240" y="0"/>
                </a:lnTo>
                <a:lnTo>
                  <a:pt x="0" y="48"/>
                </a:lnTo>
                <a:close/>
              </a:path>
            </a:pathLst>
          </a:cu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419845" name="Text Box 5"/>
          <p:cNvSpPr txBox="1">
            <a:spLocks noChangeArrowheads="1"/>
          </p:cNvSpPr>
          <p:nvPr/>
        </p:nvSpPr>
        <p:spPr bwMode="auto">
          <a:xfrm>
            <a:off x="6213475" y="5312718"/>
            <a:ext cx="8969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r>
              <a:rPr lang="en-US" altLang="en-US" sz="1800" baseline="0">
                <a:latin typeface="Symbol" charset="2"/>
              </a:rPr>
              <a:t>m</a:t>
            </a:r>
            <a:r>
              <a:rPr lang="en-US" altLang="en-US" sz="1800" baseline="0">
                <a:latin typeface="Arial Narrow" charset="0"/>
              </a:rPr>
              <a:t> = 32.2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4267200" y="4322118"/>
            <a:ext cx="4495800" cy="990600"/>
            <a:chOff x="672" y="2976"/>
            <a:chExt cx="2832" cy="624"/>
          </a:xfrm>
        </p:grpSpPr>
        <p:grpSp>
          <p:nvGrpSpPr>
            <p:cNvPr id="5134" name="Group 7"/>
            <p:cNvGrpSpPr>
              <a:grpSpLocks/>
            </p:cNvGrpSpPr>
            <p:nvPr/>
          </p:nvGrpSpPr>
          <p:grpSpPr bwMode="auto">
            <a:xfrm>
              <a:off x="768" y="2976"/>
              <a:ext cx="2690" cy="624"/>
              <a:chOff x="1870" y="720"/>
              <a:chExt cx="2690" cy="624"/>
            </a:xfrm>
          </p:grpSpPr>
          <p:sp>
            <p:nvSpPr>
              <p:cNvPr id="5136" name="Freeform 8"/>
              <p:cNvSpPr>
                <a:spLocks/>
              </p:cNvSpPr>
              <p:nvPr/>
            </p:nvSpPr>
            <p:spPr bwMode="auto">
              <a:xfrm>
                <a:off x="1870" y="720"/>
                <a:ext cx="1368" cy="624"/>
              </a:xfrm>
              <a:custGeom>
                <a:avLst/>
                <a:gdLst>
                  <a:gd name="T0" fmla="*/ 0 w 1104"/>
                  <a:gd name="T1" fmla="*/ 11813 h 432"/>
                  <a:gd name="T2" fmla="*/ 1983 w 1104"/>
                  <a:gd name="T3" fmla="*/ 9197 h 432"/>
                  <a:gd name="T4" fmla="*/ 3970 w 1104"/>
                  <a:gd name="T5" fmla="*/ 3930 h 432"/>
                  <a:gd name="T6" fmla="*/ 5619 w 1104"/>
                  <a:gd name="T7" fmla="*/ 1304 h 432"/>
                  <a:gd name="T8" fmla="*/ 7601 w 1104"/>
                  <a:gd name="T9" fmla="*/ 0 h 43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04"/>
                  <a:gd name="T16" fmla="*/ 0 h 432"/>
                  <a:gd name="T17" fmla="*/ 1104 w 1104"/>
                  <a:gd name="T18" fmla="*/ 432 h 43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04" h="432">
                    <a:moveTo>
                      <a:pt x="0" y="432"/>
                    </a:moveTo>
                    <a:cubicBezTo>
                      <a:pt x="96" y="408"/>
                      <a:pt x="192" y="384"/>
                      <a:pt x="288" y="336"/>
                    </a:cubicBezTo>
                    <a:cubicBezTo>
                      <a:pt x="384" y="288"/>
                      <a:pt x="488" y="192"/>
                      <a:pt x="576" y="144"/>
                    </a:cubicBezTo>
                    <a:cubicBezTo>
                      <a:pt x="664" y="96"/>
                      <a:pt x="728" y="72"/>
                      <a:pt x="816" y="48"/>
                    </a:cubicBezTo>
                    <a:cubicBezTo>
                      <a:pt x="904" y="24"/>
                      <a:pt x="1004" y="12"/>
                      <a:pt x="1104" y="0"/>
                    </a:cubicBezTo>
                  </a:path>
                </a:pathLst>
              </a:custGeom>
              <a:noFill/>
              <a:ln w="38100">
                <a:solidFill>
                  <a:srgbClr val="FF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5137" name="Freeform 9"/>
              <p:cNvSpPr>
                <a:spLocks/>
              </p:cNvSpPr>
              <p:nvPr/>
            </p:nvSpPr>
            <p:spPr bwMode="auto">
              <a:xfrm flipH="1">
                <a:off x="3192" y="720"/>
                <a:ext cx="1368" cy="624"/>
              </a:xfrm>
              <a:custGeom>
                <a:avLst/>
                <a:gdLst>
                  <a:gd name="T0" fmla="*/ 0 w 1104"/>
                  <a:gd name="T1" fmla="*/ 11813 h 432"/>
                  <a:gd name="T2" fmla="*/ 1983 w 1104"/>
                  <a:gd name="T3" fmla="*/ 9197 h 432"/>
                  <a:gd name="T4" fmla="*/ 3970 w 1104"/>
                  <a:gd name="T5" fmla="*/ 3930 h 432"/>
                  <a:gd name="T6" fmla="*/ 5619 w 1104"/>
                  <a:gd name="T7" fmla="*/ 1304 h 432"/>
                  <a:gd name="T8" fmla="*/ 7601 w 1104"/>
                  <a:gd name="T9" fmla="*/ 0 h 43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04"/>
                  <a:gd name="T16" fmla="*/ 0 h 432"/>
                  <a:gd name="T17" fmla="*/ 1104 w 1104"/>
                  <a:gd name="T18" fmla="*/ 432 h 43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04" h="432">
                    <a:moveTo>
                      <a:pt x="0" y="432"/>
                    </a:moveTo>
                    <a:cubicBezTo>
                      <a:pt x="96" y="408"/>
                      <a:pt x="192" y="384"/>
                      <a:pt x="288" y="336"/>
                    </a:cubicBezTo>
                    <a:cubicBezTo>
                      <a:pt x="384" y="288"/>
                      <a:pt x="488" y="192"/>
                      <a:pt x="576" y="144"/>
                    </a:cubicBezTo>
                    <a:cubicBezTo>
                      <a:pt x="664" y="96"/>
                      <a:pt x="728" y="72"/>
                      <a:pt x="816" y="48"/>
                    </a:cubicBezTo>
                    <a:cubicBezTo>
                      <a:pt x="904" y="24"/>
                      <a:pt x="1004" y="12"/>
                      <a:pt x="1104" y="0"/>
                    </a:cubicBezTo>
                  </a:path>
                </a:pathLst>
              </a:custGeom>
              <a:noFill/>
              <a:ln w="38100">
                <a:solidFill>
                  <a:srgbClr val="FF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</p:grpSp>
        <p:sp>
          <p:nvSpPr>
            <p:cNvPr id="5135" name="Line 10"/>
            <p:cNvSpPr>
              <a:spLocks noChangeShapeType="1"/>
            </p:cNvSpPr>
            <p:nvPr/>
          </p:nvSpPr>
          <p:spPr bwMode="auto">
            <a:xfrm>
              <a:off x="672" y="3600"/>
              <a:ext cx="2832" cy="0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</p:grpSp>
      <p:sp>
        <p:nvSpPr>
          <p:cNvPr id="419851" name="Line 11"/>
          <p:cNvSpPr>
            <a:spLocks noChangeShapeType="1"/>
          </p:cNvSpPr>
          <p:nvPr/>
        </p:nvSpPr>
        <p:spPr bwMode="auto">
          <a:xfrm>
            <a:off x="6173788" y="4393555"/>
            <a:ext cx="0" cy="990600"/>
          </a:xfrm>
          <a:prstGeom prst="line">
            <a:avLst/>
          </a:prstGeom>
          <a:noFill/>
          <a:ln w="9525">
            <a:solidFill>
              <a:srgbClr val="FF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419852" name="Text Box 12"/>
          <p:cNvSpPr txBox="1">
            <a:spLocks noChangeArrowheads="1"/>
          </p:cNvSpPr>
          <p:nvPr/>
        </p:nvSpPr>
        <p:spPr bwMode="auto">
          <a:xfrm>
            <a:off x="7507288" y="4149080"/>
            <a:ext cx="76041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r>
              <a:rPr lang="en-US" altLang="en-US" sz="1800" baseline="0">
                <a:latin typeface="Arial Narrow" charset="0"/>
              </a:rPr>
              <a:t>0.7486</a:t>
            </a:r>
          </a:p>
        </p:txBody>
      </p:sp>
      <p:sp>
        <p:nvSpPr>
          <p:cNvPr id="419853" name="Line 13"/>
          <p:cNvSpPr>
            <a:spLocks noChangeShapeType="1"/>
          </p:cNvSpPr>
          <p:nvPr/>
        </p:nvSpPr>
        <p:spPr bwMode="auto">
          <a:xfrm flipH="1">
            <a:off x="7202488" y="4530080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419854" name="Line 14"/>
          <p:cNvSpPr>
            <a:spLocks noChangeShapeType="1"/>
          </p:cNvSpPr>
          <p:nvPr/>
        </p:nvSpPr>
        <p:spPr bwMode="auto">
          <a:xfrm>
            <a:off x="6518275" y="4322118"/>
            <a:ext cx="0" cy="1066800"/>
          </a:xfrm>
          <a:prstGeom prst="line">
            <a:avLst/>
          </a:prstGeom>
          <a:noFill/>
          <a:ln w="9525">
            <a:solidFill>
              <a:srgbClr val="FF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419855" name="Text Box 15"/>
          <p:cNvSpPr txBox="1">
            <a:spLocks noChangeArrowheads="1"/>
          </p:cNvSpPr>
          <p:nvPr/>
        </p:nvSpPr>
        <p:spPr bwMode="auto">
          <a:xfrm>
            <a:off x="5507038" y="4961880"/>
            <a:ext cx="7016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r>
              <a:rPr lang="en-US" altLang="en-US" sz="1800" baseline="0">
                <a:latin typeface="Arial Narrow" charset="0"/>
              </a:rPr>
              <a:t>x = 32</a:t>
            </a:r>
          </a:p>
        </p:txBody>
      </p: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>
          <a:xfrm>
            <a:off x="706437" y="404664"/>
            <a:ext cx="7561263" cy="720725"/>
          </a:xfrm>
        </p:spPr>
        <p:txBody>
          <a:bodyPr/>
          <a:lstStyle/>
          <a:p>
            <a:pPr algn="l" eaLnBrk="1" hangingPunct="1"/>
            <a:r>
              <a:rPr lang="en-US" altLang="en-US" sz="3200" cap="none" baseline="0" dirty="0">
                <a:solidFill>
                  <a:srgbClr val="EA0088"/>
                </a:solidFill>
                <a:latin typeface="Trebuchet MS" panose="020B0603020202020204" pitchFamily="34" charset="0"/>
              </a:rPr>
              <a:t>Example 1: Solution</a:t>
            </a:r>
          </a:p>
        </p:txBody>
      </p:sp>
      <p:sp>
        <p:nvSpPr>
          <p:cNvPr id="18" name="Slide Number Placeholder 3"/>
          <p:cNvSpPr>
            <a:spLocks noGrp="1"/>
          </p:cNvSpPr>
          <p:nvPr>
            <p:ph type="sldNum" sz="quarter" idx="10"/>
          </p:nvPr>
        </p:nvSpPr>
        <p:spPr bwMode="auto">
          <a:xfrm>
            <a:off x="8388424" y="1"/>
            <a:ext cx="755576" cy="33265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AU" altLang="en-US" sz="1400" b="1" baseline="0" dirty="0">
                <a:latin typeface="Verdana" charset="0"/>
              </a:rPr>
              <a:t>9.</a:t>
            </a:r>
            <a:fld id="{F95B70EC-A5F7-493E-9AA1-A804AFAC747A}" type="slidenum">
              <a:rPr lang="en-AU" altLang="en-US" sz="1400" b="1" baseline="0" smtClean="0">
                <a:latin typeface="Verdana" charset="0"/>
              </a:rPr>
              <a:pPr>
                <a:spcBef>
                  <a:spcPct val="0"/>
                </a:spcBef>
                <a:buFontTx/>
                <a:buNone/>
              </a:pPr>
              <a:t>29</a:t>
            </a:fld>
            <a:endParaRPr lang="en-AU" altLang="en-US" sz="1400" b="1" baseline="0" dirty="0"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7804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98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98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198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198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9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19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419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419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9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4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19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4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419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4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419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42" grpId="0" build="p" bldLvl="2" autoUpdateAnimBg="0"/>
      <p:bldP spid="419844" grpId="0" animBg="1"/>
      <p:bldP spid="419845" grpId="0" autoUpdateAnimBg="0"/>
      <p:bldP spid="419851" grpId="0" animBg="1"/>
      <p:bldP spid="419852" grpId="0" autoUpdateAnimBg="0"/>
      <p:bldP spid="419853" grpId="0" animBg="1"/>
      <p:bldP spid="419854" grpId="0" animBg="1"/>
      <p:bldP spid="419855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687388"/>
            <a:ext cx="8229600" cy="884237"/>
          </a:xfrm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algn="l" eaLnBrk="1" fontAlgn="base" hangingPunct="1">
              <a:spcAft>
                <a:spcPct val="0"/>
              </a:spcAft>
            </a:pPr>
            <a:r>
              <a:rPr altLang="en-US" sz="3600" cap="none">
                <a:solidFill>
                  <a:srgbClr val="EA0088"/>
                </a:solidFill>
                <a:latin typeface="Trebuchet MS" pitchFamily="34" charset="0"/>
                <a:ea typeface="MS PGothic" pitchFamily="34" charset="-128"/>
                <a:cs typeface="Arial" pitchFamily="34" charset="0"/>
              </a:rPr>
              <a:t>Chapter outline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67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468313" y="1700213"/>
                <a:ext cx="8001000" cy="4176712"/>
              </a:xfrm>
            </p:spPr>
            <p:txBody>
              <a:bodyPr/>
              <a:lstStyle/>
              <a:p>
                <a:pPr marL="538163" indent="-538163" algn="just" eaLnBrk="1" hangingPunct="1">
                  <a:buFont typeface="Arial" pitchFamily="34" charset="0"/>
                  <a:buNone/>
                  <a:tabLst>
                    <a:tab pos="538163" algn="l"/>
                  </a:tabLst>
                  <a:defRPr/>
                </a:pPr>
                <a:r>
                  <a:rPr lang="en-US" altLang="en-US" sz="2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Trebuchet MS" pitchFamily="34" charset="0"/>
                    <a:cs typeface="Arial" pitchFamily="34" charset="0"/>
                  </a:rPr>
                  <a:t>9.1 	Data type and problem objective</a:t>
                </a:r>
              </a:p>
              <a:p>
                <a:pPr marL="538163" indent="-538163" algn="just" eaLnBrk="1" hangingPunct="1">
                  <a:buFont typeface="Arial" pitchFamily="34" charset="0"/>
                  <a:buNone/>
                  <a:tabLst>
                    <a:tab pos="538163" algn="l"/>
                  </a:tabLst>
                  <a:defRPr/>
                </a:pPr>
                <a:r>
                  <a:rPr lang="en-US" altLang="en-US" sz="2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Trebuchet MS" pitchFamily="34" charset="0"/>
                    <a:cs typeface="Arial" pitchFamily="34" charset="0"/>
                  </a:rPr>
                  <a:t>9.2 	Systematic approach to statistical inference: A summary</a:t>
                </a:r>
              </a:p>
              <a:p>
                <a:pPr marL="538163" indent="-538163" algn="just" eaLnBrk="1" hangingPunct="1">
                  <a:buFont typeface="Arial" pitchFamily="34" charset="0"/>
                  <a:buNone/>
                  <a:tabLst>
                    <a:tab pos="538163" algn="l"/>
                  </a:tabLst>
                  <a:defRPr/>
                </a:pPr>
                <a:r>
                  <a:rPr lang="en-US" altLang="en-US" sz="2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Trebuchet MS" pitchFamily="34" charset="0"/>
                    <a:cs typeface="Arial" pitchFamily="34" charset="0"/>
                  </a:rPr>
                  <a:t>9.3 Introduction to sampling distribution</a:t>
                </a:r>
              </a:p>
              <a:p>
                <a:pPr marL="895350" indent="-895350">
                  <a:spcAft>
                    <a:spcPts val="600"/>
                  </a:spcAft>
                  <a:buNone/>
                  <a:tabLst>
                    <a:tab pos="984250" algn="l"/>
                  </a:tabLst>
                </a:pPr>
                <a:r>
                  <a:rPr lang="en-AU" altLang="en-US" sz="2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Trebuchet MS" pitchFamily="34" charset="0"/>
                  </a:rPr>
                  <a:t>9.4 Sampling distribution of the sample mean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en-US" sz="24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AU" altLang="en-US" sz="24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/>
                          </a:rPr>
                          <m:t>𝑋</m:t>
                        </m:r>
                      </m:e>
                    </m:acc>
                  </m:oMath>
                </a14:m>
                <a:endParaRPr lang="en-AU" altLang="en-US" sz="2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rebuchet MS" pitchFamily="34" charset="0"/>
                </a:endParaRPr>
              </a:p>
              <a:p>
                <a:pPr marL="895350" indent="-895350">
                  <a:spcAft>
                    <a:spcPts val="600"/>
                  </a:spcAft>
                  <a:buNone/>
                  <a:tabLst>
                    <a:tab pos="984250" algn="l"/>
                  </a:tabLst>
                </a:pPr>
                <a:r>
                  <a:rPr lang="en-AU" altLang="en-US" sz="2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Trebuchet MS" pitchFamily="34" charset="0"/>
                  </a:rPr>
                  <a:t>9.5 Sampling distribution of the sample proportion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AU" altLang="en-US" sz="240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AU" altLang="en-US" sz="24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</m:oMath>
                </a14:m>
                <a:endParaRPr lang="en-AU" altLang="en-US" sz="2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rebuchet MS" pitchFamily="34" charset="0"/>
                </a:endParaRPr>
              </a:p>
              <a:p>
                <a:pPr marL="895350" indent="-895350">
                  <a:spcAft>
                    <a:spcPts val="600"/>
                  </a:spcAft>
                  <a:buNone/>
                  <a:tabLst>
                    <a:tab pos="984250" algn="l"/>
                  </a:tabLst>
                </a:pPr>
                <a:r>
                  <a:rPr lang="en-AU" altLang="en-US" sz="2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Trebuchet MS" pitchFamily="34" charset="0"/>
                  </a:rPr>
                  <a:t>9.6 From here to inference</a:t>
                </a:r>
              </a:p>
              <a:p>
                <a:pPr marL="538163" indent="-538163" algn="just" eaLnBrk="1" hangingPunct="1">
                  <a:buFont typeface="Arial" pitchFamily="34" charset="0"/>
                  <a:buNone/>
                  <a:tabLst>
                    <a:tab pos="538163" algn="l"/>
                  </a:tabLst>
                  <a:defRPr/>
                </a:pPr>
                <a:endParaRPr lang="en-AU" altLang="en-US" sz="2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rebuchet MS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1126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8313" y="1700213"/>
                <a:ext cx="8001000" cy="4176712"/>
              </a:xfrm>
              <a:blipFill rotWithShape="0">
                <a:blip r:embed="rId2"/>
                <a:stretch>
                  <a:fillRect l="-1220" t="-1168" r="-114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20879" name="Rectangle 15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575302" y="1055712"/>
                <a:ext cx="7957137" cy="5181600"/>
              </a:xfrm>
            </p:spPr>
            <p:txBody>
              <a:bodyPr/>
              <a:lstStyle/>
              <a:p>
                <a:pPr marL="447675" indent="-390525" algn="just">
                  <a:spcAft>
                    <a:spcPts val="600"/>
                  </a:spcAft>
                  <a:buClr>
                    <a:schemeClr val="accent2"/>
                  </a:buClr>
                  <a:buNone/>
                </a:pPr>
                <a:r>
                  <a:rPr lang="en-US" altLang="en-US" sz="2400" dirty="0">
                    <a:latin typeface="Trebuchet MS" panose="020B0603020202020204" pitchFamily="34" charset="0"/>
                  </a:rPr>
                  <a:t>ii.	Find the probability that, if a customer buys a pack of 4 bars, the mean weight of the 4 bars will be more than 32 g.</a:t>
                </a:r>
              </a:p>
              <a:p>
                <a:pPr marL="447675" indent="-390525" algn="just">
                  <a:buClr>
                    <a:schemeClr val="accent2"/>
                  </a:buClr>
                  <a:buNone/>
                </a:pPr>
                <a:r>
                  <a:rPr lang="en-US" altLang="en-US" sz="2400" dirty="0">
                    <a:latin typeface="Trebuchet MS" panose="020B0603020202020204" pitchFamily="34" charset="0"/>
                    <a:sym typeface="Symbol"/>
                  </a:rPr>
                  <a:t>	</a:t>
                </a:r>
                <a:r>
                  <a:rPr lang="en-US" altLang="en-US" sz="2400" dirty="0">
                    <a:latin typeface="Trebuchet MS" panose="020B0603020202020204" pitchFamily="34" charset="0"/>
                  </a:rPr>
                  <a:t>The random variable of interest is the mean weight per chocolate bar,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en-US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AU" altLang="en-US" sz="2400" i="1">
                            <a:latin typeface="Cambria Math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US" altLang="en-US" sz="2400" dirty="0">
                    <a:latin typeface="Trebuchet MS" panose="020B0603020202020204" pitchFamily="34" charset="0"/>
                  </a:rPr>
                  <a:t>. The population X is normally distributed with </a:t>
                </a:r>
                <a:r>
                  <a:rPr lang="en-US" altLang="en-US" sz="2400" dirty="0">
                    <a:latin typeface="Trebuchet MS" panose="020B0603020202020204" pitchFamily="34" charset="0"/>
                    <a:sym typeface="Symbol"/>
                  </a:rPr>
                  <a:t></a:t>
                </a:r>
                <a:r>
                  <a:rPr lang="en-US" altLang="en-US" sz="2400" baseline="-25000" dirty="0">
                    <a:latin typeface="Trebuchet MS" panose="020B0603020202020204" pitchFamily="34" charset="0"/>
                    <a:sym typeface="Symbol"/>
                  </a:rPr>
                  <a:t>X</a:t>
                </a:r>
                <a:r>
                  <a:rPr lang="en-US" altLang="en-US" sz="2400" dirty="0">
                    <a:latin typeface="Trebuchet MS" panose="020B0603020202020204" pitchFamily="34" charset="0"/>
                    <a:sym typeface="Symbol"/>
                  </a:rPr>
                  <a:t> = 32.2, </a:t>
                </a:r>
                <a:r>
                  <a:rPr lang="en-US" altLang="en-US" sz="2400" baseline="-25000" dirty="0">
                    <a:latin typeface="Trebuchet MS" panose="020B0603020202020204" pitchFamily="34" charset="0"/>
                    <a:sym typeface="Symbol"/>
                  </a:rPr>
                  <a:t>X</a:t>
                </a:r>
                <a:r>
                  <a:rPr lang="en-US" altLang="en-US" sz="2400" dirty="0">
                    <a:latin typeface="Trebuchet MS" panose="020B0603020202020204" pitchFamily="34" charset="0"/>
                    <a:sym typeface="Symbol"/>
                  </a:rPr>
                  <a:t> = 0.3. </a:t>
                </a:r>
              </a:p>
              <a:p>
                <a:pPr marL="57150" indent="0">
                  <a:buClr>
                    <a:schemeClr val="accent2"/>
                  </a:buClr>
                  <a:buNone/>
                </a:pPr>
                <a:r>
                  <a:rPr lang="en-US" altLang="en-US" sz="2400" dirty="0">
                    <a:latin typeface="Trebuchet MS" panose="020B0603020202020204" pitchFamily="34" charset="0"/>
                    <a:sym typeface="Symbol"/>
                  </a:rPr>
                  <a:t>	Therefore,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AU" altLang="en-US" sz="2400" i="1">
                            <a:latin typeface="Cambria Math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US" altLang="en-US" sz="2400" dirty="0">
                    <a:latin typeface="Trebuchet MS" panose="020B0603020202020204" pitchFamily="34" charset="0"/>
                  </a:rPr>
                  <a:t> </a:t>
                </a:r>
                <a:r>
                  <a:rPr lang="en-US" altLang="en-US" sz="2400" dirty="0">
                    <a:latin typeface="Trebuchet MS" panose="020B0603020202020204" pitchFamily="34" charset="0"/>
                    <a:sym typeface="Symbol"/>
                  </a:rPr>
                  <a:t>is normal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i="1">
                            <a:latin typeface="Cambria Math" panose="02040503050406030204" pitchFamily="18" charset="0"/>
                            <a:sym typeface="Symbol"/>
                          </a:rPr>
                        </m:ctrlPr>
                      </m:sSubPr>
                      <m:e>
                        <m:r>
                          <a:rPr lang="en-US" altLang="en-US" sz="2400" i="1" smtClean="0">
                            <a:latin typeface="Cambria Math"/>
                            <a:ea typeface="Cambria Math"/>
                            <a:sym typeface="Symbol"/>
                          </a:rPr>
                          <m:t>𝜇</m:t>
                        </m:r>
                      </m:e>
                      <m:sub>
                        <m:acc>
                          <m:accPr>
                            <m:chr m:val="̅"/>
                            <m:ctrlPr>
                              <a:rPr lang="en-US" altLang="en-US" sz="2400" i="1">
                                <a:latin typeface="Cambria Math" panose="02040503050406030204" pitchFamily="18" charset="0"/>
                                <a:sym typeface="Symbol"/>
                              </a:rPr>
                            </m:ctrlPr>
                          </m:accPr>
                          <m:e>
                            <m:r>
                              <a:rPr lang="en-AU" altLang="en-US" sz="2400" i="1">
                                <a:latin typeface="Cambria Math"/>
                                <a:sym typeface="Symbol"/>
                              </a:rPr>
                              <m:t>𝑋</m:t>
                            </m:r>
                          </m:e>
                        </m:acc>
                      </m:sub>
                    </m:sSub>
                  </m:oMath>
                </a14:m>
                <a:r>
                  <a:rPr lang="en-US" altLang="en-US" sz="2400" dirty="0">
                    <a:latin typeface="Trebuchet MS" panose="020B0603020202020204" pitchFamily="34" charset="0"/>
                    <a:sym typeface="Symbol"/>
                  </a:rPr>
                  <a:t> = 32.2,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i="1" smtClean="0">
                            <a:latin typeface="Cambria Math" panose="02040503050406030204" pitchFamily="18" charset="0"/>
                            <a:sym typeface="Symbol"/>
                          </a:rPr>
                        </m:ctrlPr>
                      </m:sSubPr>
                      <m:e>
                        <m:r>
                          <a:rPr lang="en-US" altLang="en-US" sz="2400" i="1" smtClean="0">
                            <a:latin typeface="Cambria Math"/>
                            <a:ea typeface="Cambria Math"/>
                            <a:sym typeface="Symbol"/>
                          </a:rPr>
                          <m:t>𝜎</m:t>
                        </m:r>
                      </m:e>
                      <m:sub>
                        <m:acc>
                          <m:accPr>
                            <m:chr m:val="̅"/>
                            <m:ctrlPr>
                              <a:rPr lang="en-US" altLang="en-US" sz="2400" i="1" smtClean="0">
                                <a:latin typeface="Cambria Math" panose="02040503050406030204" pitchFamily="18" charset="0"/>
                                <a:sym typeface="Symbol"/>
                              </a:rPr>
                            </m:ctrlPr>
                          </m:accPr>
                          <m:e>
                            <m:r>
                              <a:rPr lang="en-AU" altLang="en-US" sz="2400" b="0" i="1" smtClean="0">
                                <a:latin typeface="Cambria Math"/>
                                <a:sym typeface="Symbol"/>
                              </a:rPr>
                              <m:t>𝑋</m:t>
                            </m:r>
                          </m:e>
                        </m:acc>
                      </m:sub>
                    </m:sSub>
                  </m:oMath>
                </a14:m>
                <a:r>
                  <a:rPr lang="en-US" altLang="en-US" sz="2400" dirty="0">
                    <a:latin typeface="Trebuchet MS" panose="020B0603020202020204" pitchFamily="34" charset="0"/>
                    <a:sym typeface="Symbol"/>
                  </a:rPr>
                  <a:t> = 0.3/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en-US" sz="2400" i="1" smtClean="0">
                            <a:latin typeface="Cambria Math" panose="02040503050406030204" pitchFamily="18" charset="0"/>
                            <a:sym typeface="Symbol"/>
                          </a:rPr>
                        </m:ctrlPr>
                      </m:radPr>
                      <m:deg/>
                      <m:e>
                        <m:r>
                          <a:rPr lang="en-AU" altLang="en-US" sz="2400" b="0" i="1" smtClean="0">
                            <a:latin typeface="Cambria Math"/>
                            <a:sym typeface="Symbol"/>
                          </a:rPr>
                          <m:t>4.</m:t>
                        </m:r>
                      </m:e>
                    </m:rad>
                  </m:oMath>
                </a14:m>
                <a:r>
                  <a:rPr lang="en-US" altLang="en-US" sz="2400" dirty="0">
                    <a:latin typeface="Trebuchet MS" panose="020B0603020202020204" pitchFamily="34" charset="0"/>
                    <a:sym typeface="Symbol"/>
                  </a:rPr>
                  <a:t> </a:t>
                </a:r>
                <a:endParaRPr lang="en-US" altLang="en-US" sz="2400" dirty="0">
                  <a:latin typeface="Trebuchet MS" panose="020B0603020202020204" pitchFamily="34" charset="0"/>
                </a:endParaRPr>
              </a:p>
              <a:p>
                <a:pPr marL="447675" indent="-390525">
                  <a:buClr>
                    <a:schemeClr val="accent2"/>
                  </a:buClr>
                  <a:buNone/>
                </a:pPr>
                <a:r>
                  <a:rPr lang="en-US" altLang="en-US" sz="2400" dirty="0">
                    <a:latin typeface="Trebuchet MS" panose="020B0603020202020204" pitchFamily="34" charset="0"/>
                  </a:rPr>
                  <a:t>	</a:t>
                </a:r>
              </a:p>
            </p:txBody>
          </p:sp>
        </mc:Choice>
        <mc:Fallback xmlns="">
          <p:sp>
            <p:nvSpPr>
              <p:cNvPr id="420879" name="Rectangle 1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5302" y="1055712"/>
                <a:ext cx="7957137" cy="5181600"/>
              </a:xfrm>
              <a:blipFill rotWithShape="1">
                <a:blip r:embed="rId4"/>
                <a:stretch>
                  <a:fillRect l="-459" t="-941" r="-1149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20880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0880811"/>
              </p:ext>
            </p:extLst>
          </p:nvPr>
        </p:nvGraphicFramePr>
        <p:xfrm>
          <a:off x="971600" y="4199579"/>
          <a:ext cx="4105275" cy="14205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1" name="Equation" r:id="rId5" imgW="2006280" imgH="672840" progId="Equation.DSMT4">
                  <p:embed/>
                </p:oleObj>
              </mc:Choice>
              <mc:Fallback>
                <p:oleObj name="Equation" r:id="rId5" imgW="2006280" imgH="6728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4199579"/>
                        <a:ext cx="4105275" cy="142056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0881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5298959"/>
              </p:ext>
            </p:extLst>
          </p:nvPr>
        </p:nvGraphicFramePr>
        <p:xfrm>
          <a:off x="5611410" y="5704582"/>
          <a:ext cx="6096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2" name="Equation" r:id="rId7" imgW="342603" imgH="164957" progId="Equation.3">
                  <p:embed/>
                </p:oleObj>
              </mc:Choice>
              <mc:Fallback>
                <p:oleObj name="Equation" r:id="rId7" imgW="342603" imgH="16495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1410" y="5704582"/>
                        <a:ext cx="609600" cy="2921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0882" name="Freeform 18"/>
          <p:cNvSpPr>
            <a:spLocks/>
          </p:cNvSpPr>
          <p:nvPr/>
        </p:nvSpPr>
        <p:spPr bwMode="auto">
          <a:xfrm>
            <a:off x="6297210" y="4144070"/>
            <a:ext cx="1316037" cy="1511300"/>
          </a:xfrm>
          <a:custGeom>
            <a:avLst/>
            <a:gdLst>
              <a:gd name="T0" fmla="*/ 0 w 1154"/>
              <a:gd name="T1" fmla="*/ 2147483647 h 802"/>
              <a:gd name="T2" fmla="*/ 2147483647 w 1154"/>
              <a:gd name="T3" fmla="*/ 2147483647 h 802"/>
              <a:gd name="T4" fmla="*/ 2147483647 w 1154"/>
              <a:gd name="T5" fmla="*/ 2147483647 h 802"/>
              <a:gd name="T6" fmla="*/ 2147483647 w 1154"/>
              <a:gd name="T7" fmla="*/ 0 h 802"/>
              <a:gd name="T8" fmla="*/ 2147483647 w 1154"/>
              <a:gd name="T9" fmla="*/ 2147483647 h 802"/>
              <a:gd name="T10" fmla="*/ 2147483647 w 1154"/>
              <a:gd name="T11" fmla="*/ 2147483647 h 802"/>
              <a:gd name="T12" fmla="*/ 2147483647 w 1154"/>
              <a:gd name="T13" fmla="*/ 2147483647 h 802"/>
              <a:gd name="T14" fmla="*/ 2147483647 w 1154"/>
              <a:gd name="T15" fmla="*/ 2147483647 h 802"/>
              <a:gd name="T16" fmla="*/ 2147483647 w 1154"/>
              <a:gd name="T17" fmla="*/ 2147483647 h 802"/>
              <a:gd name="T18" fmla="*/ 2147483647 w 1154"/>
              <a:gd name="T19" fmla="*/ 2147483647 h 802"/>
              <a:gd name="T20" fmla="*/ 2147483647 w 1154"/>
              <a:gd name="T21" fmla="*/ 2147483647 h 802"/>
              <a:gd name="T22" fmla="*/ 0 w 1154"/>
              <a:gd name="T23" fmla="*/ 2147483647 h 802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154"/>
              <a:gd name="T37" fmla="*/ 0 h 802"/>
              <a:gd name="T38" fmla="*/ 1154 w 1154"/>
              <a:gd name="T39" fmla="*/ 802 h 802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154" h="802">
                <a:moveTo>
                  <a:pt x="0" y="802"/>
                </a:moveTo>
                <a:lnTo>
                  <a:pt x="6" y="156"/>
                </a:lnTo>
                <a:lnTo>
                  <a:pt x="144" y="34"/>
                </a:lnTo>
                <a:lnTo>
                  <a:pt x="241" y="0"/>
                </a:lnTo>
                <a:lnTo>
                  <a:pt x="332" y="26"/>
                </a:lnTo>
                <a:lnTo>
                  <a:pt x="476" y="143"/>
                </a:lnTo>
                <a:lnTo>
                  <a:pt x="619" y="313"/>
                </a:lnTo>
                <a:lnTo>
                  <a:pt x="763" y="535"/>
                </a:lnTo>
                <a:lnTo>
                  <a:pt x="854" y="639"/>
                </a:lnTo>
                <a:lnTo>
                  <a:pt x="945" y="704"/>
                </a:lnTo>
                <a:lnTo>
                  <a:pt x="1154" y="782"/>
                </a:lnTo>
                <a:lnTo>
                  <a:pt x="0" y="802"/>
                </a:lnTo>
                <a:close/>
              </a:path>
            </a:pathLst>
          </a:custGeom>
          <a:solidFill>
            <a:schemeClr val="bg2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AU"/>
          </a:p>
        </p:txBody>
      </p:sp>
      <p:grpSp>
        <p:nvGrpSpPr>
          <p:cNvPr id="5" name="Group 19"/>
          <p:cNvGrpSpPr>
            <a:grpSpLocks/>
          </p:cNvGrpSpPr>
          <p:nvPr/>
        </p:nvGrpSpPr>
        <p:grpSpPr bwMode="auto">
          <a:xfrm>
            <a:off x="5438372" y="4144070"/>
            <a:ext cx="2362200" cy="1544637"/>
            <a:chOff x="3408" y="3072"/>
            <a:chExt cx="2160" cy="833"/>
          </a:xfrm>
        </p:grpSpPr>
        <p:grpSp>
          <p:nvGrpSpPr>
            <p:cNvPr id="6159" name="Group 20"/>
            <p:cNvGrpSpPr>
              <a:grpSpLocks/>
            </p:cNvGrpSpPr>
            <p:nvPr/>
          </p:nvGrpSpPr>
          <p:grpSpPr bwMode="auto">
            <a:xfrm>
              <a:off x="3408" y="3072"/>
              <a:ext cx="2135" cy="833"/>
              <a:chOff x="2160" y="672"/>
              <a:chExt cx="2135" cy="833"/>
            </a:xfrm>
          </p:grpSpPr>
          <p:sp>
            <p:nvSpPr>
              <p:cNvPr id="6161" name="Freeform 21"/>
              <p:cNvSpPr>
                <a:spLocks/>
              </p:cNvSpPr>
              <p:nvPr/>
            </p:nvSpPr>
            <p:spPr bwMode="auto">
              <a:xfrm>
                <a:off x="2160" y="672"/>
                <a:ext cx="1104" cy="832"/>
              </a:xfrm>
              <a:custGeom>
                <a:avLst/>
                <a:gdLst>
                  <a:gd name="T0" fmla="*/ 0 w 1104"/>
                  <a:gd name="T1" fmla="*/ 832 h 832"/>
                  <a:gd name="T2" fmla="*/ 336 w 1104"/>
                  <a:gd name="T3" fmla="*/ 736 h 832"/>
                  <a:gd name="T4" fmla="*/ 528 w 1104"/>
                  <a:gd name="T5" fmla="*/ 544 h 832"/>
                  <a:gd name="T6" fmla="*/ 672 w 1104"/>
                  <a:gd name="T7" fmla="*/ 352 h 832"/>
                  <a:gd name="T8" fmla="*/ 864 w 1104"/>
                  <a:gd name="T9" fmla="*/ 112 h 832"/>
                  <a:gd name="T10" fmla="*/ 1008 w 1104"/>
                  <a:gd name="T11" fmla="*/ 16 h 832"/>
                  <a:gd name="T12" fmla="*/ 1104 w 1104"/>
                  <a:gd name="T13" fmla="*/ 16 h 83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104"/>
                  <a:gd name="T22" fmla="*/ 0 h 832"/>
                  <a:gd name="T23" fmla="*/ 1104 w 1104"/>
                  <a:gd name="T24" fmla="*/ 832 h 83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104" h="832">
                    <a:moveTo>
                      <a:pt x="0" y="832"/>
                    </a:moveTo>
                    <a:cubicBezTo>
                      <a:pt x="124" y="808"/>
                      <a:pt x="248" y="784"/>
                      <a:pt x="336" y="736"/>
                    </a:cubicBezTo>
                    <a:cubicBezTo>
                      <a:pt x="424" y="688"/>
                      <a:pt x="472" y="608"/>
                      <a:pt x="528" y="544"/>
                    </a:cubicBezTo>
                    <a:cubicBezTo>
                      <a:pt x="584" y="480"/>
                      <a:pt x="616" y="424"/>
                      <a:pt x="672" y="352"/>
                    </a:cubicBezTo>
                    <a:cubicBezTo>
                      <a:pt x="728" y="280"/>
                      <a:pt x="808" y="168"/>
                      <a:pt x="864" y="112"/>
                    </a:cubicBezTo>
                    <a:cubicBezTo>
                      <a:pt x="920" y="56"/>
                      <a:pt x="968" y="32"/>
                      <a:pt x="1008" y="16"/>
                    </a:cubicBezTo>
                    <a:cubicBezTo>
                      <a:pt x="1048" y="0"/>
                      <a:pt x="1076" y="8"/>
                      <a:pt x="1104" y="16"/>
                    </a:cubicBezTo>
                  </a:path>
                </a:pathLst>
              </a:custGeom>
              <a:noFill/>
              <a:ln w="5715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6162" name="Freeform 22"/>
              <p:cNvSpPr>
                <a:spLocks/>
              </p:cNvSpPr>
              <p:nvPr/>
            </p:nvSpPr>
            <p:spPr bwMode="auto">
              <a:xfrm flipH="1">
                <a:off x="3191" y="673"/>
                <a:ext cx="1104" cy="832"/>
              </a:xfrm>
              <a:custGeom>
                <a:avLst/>
                <a:gdLst>
                  <a:gd name="T0" fmla="*/ 0 w 1104"/>
                  <a:gd name="T1" fmla="*/ 832 h 832"/>
                  <a:gd name="T2" fmla="*/ 336 w 1104"/>
                  <a:gd name="T3" fmla="*/ 736 h 832"/>
                  <a:gd name="T4" fmla="*/ 528 w 1104"/>
                  <a:gd name="T5" fmla="*/ 544 h 832"/>
                  <a:gd name="T6" fmla="*/ 672 w 1104"/>
                  <a:gd name="T7" fmla="*/ 352 h 832"/>
                  <a:gd name="T8" fmla="*/ 864 w 1104"/>
                  <a:gd name="T9" fmla="*/ 112 h 832"/>
                  <a:gd name="T10" fmla="*/ 1008 w 1104"/>
                  <a:gd name="T11" fmla="*/ 16 h 832"/>
                  <a:gd name="T12" fmla="*/ 1104 w 1104"/>
                  <a:gd name="T13" fmla="*/ 16 h 83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104"/>
                  <a:gd name="T22" fmla="*/ 0 h 832"/>
                  <a:gd name="T23" fmla="*/ 1104 w 1104"/>
                  <a:gd name="T24" fmla="*/ 832 h 83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104" h="832">
                    <a:moveTo>
                      <a:pt x="0" y="832"/>
                    </a:moveTo>
                    <a:cubicBezTo>
                      <a:pt x="124" y="808"/>
                      <a:pt x="248" y="784"/>
                      <a:pt x="336" y="736"/>
                    </a:cubicBezTo>
                    <a:cubicBezTo>
                      <a:pt x="424" y="688"/>
                      <a:pt x="472" y="608"/>
                      <a:pt x="528" y="544"/>
                    </a:cubicBezTo>
                    <a:cubicBezTo>
                      <a:pt x="584" y="480"/>
                      <a:pt x="616" y="424"/>
                      <a:pt x="672" y="352"/>
                    </a:cubicBezTo>
                    <a:cubicBezTo>
                      <a:pt x="728" y="280"/>
                      <a:pt x="808" y="168"/>
                      <a:pt x="864" y="112"/>
                    </a:cubicBezTo>
                    <a:cubicBezTo>
                      <a:pt x="920" y="56"/>
                      <a:pt x="968" y="32"/>
                      <a:pt x="1008" y="16"/>
                    </a:cubicBezTo>
                    <a:cubicBezTo>
                      <a:pt x="1048" y="0"/>
                      <a:pt x="1076" y="8"/>
                      <a:pt x="1104" y="16"/>
                    </a:cubicBezTo>
                  </a:path>
                </a:pathLst>
              </a:custGeom>
              <a:noFill/>
              <a:ln w="5715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</p:grpSp>
        <p:sp>
          <p:nvSpPr>
            <p:cNvPr id="6160" name="Line 23"/>
            <p:cNvSpPr>
              <a:spLocks noChangeShapeType="1"/>
            </p:cNvSpPr>
            <p:nvPr/>
          </p:nvSpPr>
          <p:spPr bwMode="auto">
            <a:xfrm>
              <a:off x="3408" y="3888"/>
              <a:ext cx="2160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</p:grpSp>
      <p:sp>
        <p:nvSpPr>
          <p:cNvPr id="420888" name="Line 24"/>
          <p:cNvSpPr>
            <a:spLocks noChangeShapeType="1"/>
          </p:cNvSpPr>
          <p:nvPr/>
        </p:nvSpPr>
        <p:spPr bwMode="auto">
          <a:xfrm flipV="1">
            <a:off x="6262285" y="4575870"/>
            <a:ext cx="0" cy="1081087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420889" name="Line 25"/>
          <p:cNvSpPr>
            <a:spLocks noChangeShapeType="1"/>
          </p:cNvSpPr>
          <p:nvPr/>
        </p:nvSpPr>
        <p:spPr bwMode="auto">
          <a:xfrm>
            <a:off x="6602010" y="4144070"/>
            <a:ext cx="0" cy="1566862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420890" name="Text Box 26"/>
          <p:cNvSpPr txBox="1">
            <a:spLocks noChangeArrowheads="1"/>
          </p:cNvSpPr>
          <p:nvPr/>
        </p:nvSpPr>
        <p:spPr bwMode="auto">
          <a:xfrm>
            <a:off x="7559254" y="4550603"/>
            <a:ext cx="76041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r>
              <a:rPr lang="en-US" altLang="en-US" sz="1800" baseline="0" dirty="0">
                <a:latin typeface="Arial Narrow" charset="0"/>
              </a:rPr>
              <a:t>0.9082</a:t>
            </a:r>
          </a:p>
        </p:txBody>
      </p:sp>
      <p:sp>
        <p:nvSpPr>
          <p:cNvPr id="420891" name="Line 27"/>
          <p:cNvSpPr>
            <a:spLocks noChangeShapeType="1"/>
          </p:cNvSpPr>
          <p:nvPr/>
        </p:nvSpPr>
        <p:spPr bwMode="auto">
          <a:xfrm flipH="1">
            <a:off x="6906810" y="4677470"/>
            <a:ext cx="5715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AU"/>
          </a:p>
        </p:txBody>
      </p:sp>
      <p:graphicFrame>
        <p:nvGraphicFramePr>
          <p:cNvPr id="420892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5671694"/>
              </p:ext>
            </p:extLst>
          </p:nvPr>
        </p:nvGraphicFramePr>
        <p:xfrm>
          <a:off x="6262285" y="5737696"/>
          <a:ext cx="947737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3" name="Equation" r:id="rId9" imgW="508000" imgH="190500" progId="Equation.3">
                  <p:embed/>
                </p:oleObj>
              </mc:Choice>
              <mc:Fallback>
                <p:oleObj name="Equation" r:id="rId9" imgW="508000" imgH="190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62285" y="5737696"/>
                        <a:ext cx="947737" cy="3556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 Box 26"/>
              <p:cNvSpPr txBox="1">
                <a:spLocks noChangeArrowheads="1"/>
              </p:cNvSpPr>
              <p:nvPr/>
            </p:nvSpPr>
            <p:spPr bwMode="auto">
              <a:xfrm>
                <a:off x="7530828" y="3838359"/>
                <a:ext cx="1577676" cy="6707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 baseline="-25000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1pPr>
                <a:lvl2pPr marL="742950" indent="-285750" eaLnBrk="0" hangingPunct="0">
                  <a:defRPr sz="2400" baseline="-25000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2pPr>
                <a:lvl3pPr marL="1143000" indent="-228600" eaLnBrk="0" hangingPunct="0">
                  <a:defRPr sz="2400" baseline="-25000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3pPr>
                <a:lvl4pPr marL="1600200" indent="-228600" eaLnBrk="0" hangingPunct="0">
                  <a:defRPr sz="2400" baseline="-25000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4pPr>
                <a:lvl5pPr marL="2057400" indent="-228600" eaLnBrk="0" hangingPunct="0">
                  <a:defRPr sz="2400" baseline="-25000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9pPr>
              </a:lstStyle>
              <a:p>
                <a:r>
                  <a:rPr lang="en-US" altLang="en-US" sz="1800" baseline="0" dirty="0">
                    <a:latin typeface="Arial Narrow" charset="0"/>
                  </a:rPr>
                  <a:t>Sampling </a:t>
                </a:r>
              </a:p>
              <a:p>
                <a:r>
                  <a:rPr lang="en-US" altLang="en-US" sz="1800" baseline="0" dirty="0">
                    <a:latin typeface="Arial Narrow" charset="0"/>
                  </a:rPr>
                  <a:t>distribution of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en-US" sz="1800" i="1" baseline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AU" altLang="en-US" sz="1800" b="0" i="1" baseline="0" smtClean="0">
                            <a:latin typeface="Cambria Math"/>
                          </a:rPr>
                          <m:t>𝑋</m:t>
                        </m:r>
                      </m:e>
                    </m:acc>
                  </m:oMath>
                </a14:m>
                <a:endParaRPr lang="en-US" altLang="en-US" sz="1800" baseline="0" dirty="0">
                  <a:latin typeface="Arial Narrow" charset="0"/>
                </a:endParaRPr>
              </a:p>
            </p:txBody>
          </p:sp>
        </mc:Choice>
        <mc:Fallback xmlns="">
          <p:sp>
            <p:nvSpPr>
              <p:cNvPr id="31" name="Text 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530828" y="3838359"/>
                <a:ext cx="1577676" cy="670761"/>
              </a:xfrm>
              <a:prstGeom prst="rect">
                <a:avLst/>
              </a:prstGeom>
              <a:blipFill rotWithShape="1">
                <a:blip r:embed="rId11" cstate="print"/>
                <a:stretch>
                  <a:fillRect l="-3089" t="-3636" r="-11197" b="-10909"/>
                </a:stretch>
              </a:blipFill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Line 27"/>
          <p:cNvSpPr>
            <a:spLocks noChangeShapeType="1"/>
          </p:cNvSpPr>
          <p:nvPr/>
        </p:nvSpPr>
        <p:spPr bwMode="auto">
          <a:xfrm flipH="1">
            <a:off x="6915947" y="4136504"/>
            <a:ext cx="680389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35" name="Rectangle 2"/>
          <p:cNvSpPr>
            <a:spLocks noGrp="1" noChangeArrowheads="1"/>
          </p:cNvSpPr>
          <p:nvPr>
            <p:ph type="title"/>
          </p:nvPr>
        </p:nvSpPr>
        <p:spPr>
          <a:xfrm>
            <a:off x="706437" y="332656"/>
            <a:ext cx="7561263" cy="720725"/>
          </a:xfrm>
        </p:spPr>
        <p:txBody>
          <a:bodyPr/>
          <a:lstStyle/>
          <a:p>
            <a:pPr algn="l" eaLnBrk="1" hangingPunct="1"/>
            <a:r>
              <a:rPr lang="en-US" altLang="en-US" sz="3200" cap="none" baseline="0" dirty="0">
                <a:solidFill>
                  <a:srgbClr val="EA0088"/>
                </a:solidFill>
                <a:latin typeface="Trebuchet MS" panose="020B0603020202020204" pitchFamily="34" charset="0"/>
              </a:rPr>
              <a:t>Example 1: Solution</a:t>
            </a:r>
          </a:p>
        </p:txBody>
      </p:sp>
      <p:sp>
        <p:nvSpPr>
          <p:cNvPr id="19" name="Slide Number Placeholder 3"/>
          <p:cNvSpPr>
            <a:spLocks noGrp="1"/>
          </p:cNvSpPr>
          <p:nvPr>
            <p:ph type="sldNum" sz="quarter" idx="10"/>
          </p:nvPr>
        </p:nvSpPr>
        <p:spPr bwMode="auto">
          <a:xfrm>
            <a:off x="8388424" y="1"/>
            <a:ext cx="755576" cy="33265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AU" altLang="en-US" sz="1400" b="1" baseline="0" dirty="0">
                <a:latin typeface="Verdana" charset="0"/>
              </a:rPr>
              <a:t>9.</a:t>
            </a:r>
            <a:fld id="{F95B70EC-A5F7-493E-9AA1-A804AFAC747A}" type="slidenum">
              <a:rPr lang="en-AU" altLang="en-US" sz="1400" b="1" baseline="0" smtClean="0">
                <a:latin typeface="Verdana" charset="0"/>
              </a:rPr>
              <a:pPr>
                <a:spcBef>
                  <a:spcPct val="0"/>
                </a:spcBef>
                <a:buFontTx/>
                <a:buNone/>
              </a:pPr>
              <a:t>30</a:t>
            </a:fld>
            <a:endParaRPr lang="en-AU" altLang="en-US" sz="1400" b="1" baseline="0" dirty="0">
              <a:latin typeface="Times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08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08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208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208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208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208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208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208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420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208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208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420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500"/>
                            </p:stCondLst>
                            <p:childTnLst>
                              <p:par>
                                <p:cTn id="4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000"/>
                            </p:stCondLst>
                            <p:childTnLst>
                              <p:par>
                                <p:cTn id="4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208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208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500"/>
                                        <p:tgtEl>
                                          <p:spTgt spid="420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0879" grpId="0" build="p" bldLvl="2" autoUpdateAnimBg="0"/>
      <p:bldP spid="420882" grpId="0" animBg="1"/>
      <p:bldP spid="420888" grpId="0" animBg="1"/>
      <p:bldP spid="420889" grpId="0" animBg="1"/>
      <p:bldP spid="420890" grpId="0" autoUpdateAnimBg="0"/>
      <p:bldP spid="420891" grpId="0" animBg="1"/>
      <p:bldP spid="31" grpId="0" animBg="1" autoUpdateAnimBg="0"/>
      <p:bldP spid="3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879" name="Rectangle 15"/>
          <p:cNvSpPr>
            <a:spLocks noGrp="1" noChangeArrowheads="1"/>
          </p:cNvSpPr>
          <p:nvPr>
            <p:ph idx="1"/>
          </p:nvPr>
        </p:nvSpPr>
        <p:spPr>
          <a:xfrm>
            <a:off x="575303" y="1268760"/>
            <a:ext cx="7772400" cy="4862068"/>
          </a:xfrm>
        </p:spPr>
        <p:txBody>
          <a:bodyPr/>
          <a:lstStyle/>
          <a:p>
            <a:pPr marL="0" lvl="1" indent="0" eaLnBrk="1" hangingPunct="1">
              <a:buClr>
                <a:schemeClr val="accent2"/>
              </a:buClr>
              <a:buNone/>
            </a:pPr>
            <a:r>
              <a:rPr lang="en-US" altLang="en-US" sz="2400" dirty="0">
                <a:latin typeface="Trebuchet MS" panose="020B0603020202020204" pitchFamily="34" charset="0"/>
              </a:rPr>
              <a:t>Graphical illustration of the two probabilities: </a:t>
            </a:r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2339752" y="3913930"/>
            <a:ext cx="4687887" cy="1357312"/>
            <a:chOff x="2567" y="3133"/>
            <a:chExt cx="2953" cy="855"/>
          </a:xfrm>
        </p:grpSpPr>
        <p:sp>
          <p:nvSpPr>
            <p:cNvPr id="6163" name="Freeform 3"/>
            <p:cNvSpPr>
              <a:spLocks/>
            </p:cNvSpPr>
            <p:nvPr/>
          </p:nvSpPr>
          <p:spPr bwMode="auto">
            <a:xfrm>
              <a:off x="3767" y="3142"/>
              <a:ext cx="1645" cy="613"/>
            </a:xfrm>
            <a:custGeom>
              <a:avLst/>
              <a:gdLst>
                <a:gd name="T0" fmla="*/ 0 w 1680"/>
                <a:gd name="T1" fmla="*/ 39 h 624"/>
                <a:gd name="T2" fmla="*/ 0 w 1680"/>
                <a:gd name="T3" fmla="*/ 531 h 624"/>
                <a:gd name="T4" fmla="*/ 1390 w 1680"/>
                <a:gd name="T5" fmla="*/ 531 h 624"/>
                <a:gd name="T6" fmla="*/ 1232 w 1680"/>
                <a:gd name="T7" fmla="*/ 491 h 624"/>
                <a:gd name="T8" fmla="*/ 1073 w 1680"/>
                <a:gd name="T9" fmla="*/ 450 h 624"/>
                <a:gd name="T10" fmla="*/ 873 w 1680"/>
                <a:gd name="T11" fmla="*/ 287 h 624"/>
                <a:gd name="T12" fmla="*/ 675 w 1680"/>
                <a:gd name="T13" fmla="*/ 125 h 624"/>
                <a:gd name="T14" fmla="*/ 477 w 1680"/>
                <a:gd name="T15" fmla="*/ 39 h 624"/>
                <a:gd name="T16" fmla="*/ 199 w 1680"/>
                <a:gd name="T17" fmla="*/ 0 h 624"/>
                <a:gd name="T18" fmla="*/ 0 w 1680"/>
                <a:gd name="T19" fmla="*/ 39 h 62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80"/>
                <a:gd name="T31" fmla="*/ 0 h 624"/>
                <a:gd name="T32" fmla="*/ 1680 w 1680"/>
                <a:gd name="T33" fmla="*/ 624 h 62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80" h="624">
                  <a:moveTo>
                    <a:pt x="0" y="48"/>
                  </a:moveTo>
                  <a:lnTo>
                    <a:pt x="0" y="624"/>
                  </a:lnTo>
                  <a:lnTo>
                    <a:pt x="1680" y="624"/>
                  </a:lnTo>
                  <a:lnTo>
                    <a:pt x="1488" y="576"/>
                  </a:lnTo>
                  <a:lnTo>
                    <a:pt x="1296" y="528"/>
                  </a:lnTo>
                  <a:lnTo>
                    <a:pt x="1056" y="336"/>
                  </a:lnTo>
                  <a:lnTo>
                    <a:pt x="816" y="144"/>
                  </a:lnTo>
                  <a:lnTo>
                    <a:pt x="576" y="48"/>
                  </a:lnTo>
                  <a:lnTo>
                    <a:pt x="240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6164" name="Text Box 4"/>
            <p:cNvSpPr txBox="1">
              <a:spLocks noChangeArrowheads="1"/>
            </p:cNvSpPr>
            <p:nvPr/>
          </p:nvSpPr>
          <p:spPr bwMode="auto">
            <a:xfrm>
              <a:off x="3793" y="3757"/>
              <a:ext cx="565" cy="231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1pPr>
              <a:lvl2pPr marL="742950" indent="-285750" eaLnBrk="0" hangingPunct="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2pPr>
              <a:lvl3pPr marL="1143000" indent="-228600" eaLnBrk="0" hangingPunct="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3pPr>
              <a:lvl4pPr marL="1600200" indent="-228600" eaLnBrk="0" hangingPunct="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4pPr>
              <a:lvl5pPr marL="2057400" indent="-228600" eaLnBrk="0" hangingPunct="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9pPr>
            </a:lstStyle>
            <a:p>
              <a:r>
                <a:rPr lang="en-US" altLang="en-US" sz="1800" baseline="0">
                  <a:latin typeface="Symbol" charset="2"/>
                </a:rPr>
                <a:t>m</a:t>
              </a:r>
              <a:r>
                <a:rPr lang="en-US" altLang="en-US" sz="1800" baseline="0">
                  <a:latin typeface="Arial Narrow" charset="0"/>
                </a:rPr>
                <a:t> = 32.2</a:t>
              </a:r>
            </a:p>
          </p:txBody>
        </p:sp>
        <p:grpSp>
          <p:nvGrpSpPr>
            <p:cNvPr id="6165" name="Group 5"/>
            <p:cNvGrpSpPr>
              <a:grpSpLocks/>
            </p:cNvGrpSpPr>
            <p:nvPr/>
          </p:nvGrpSpPr>
          <p:grpSpPr bwMode="auto">
            <a:xfrm>
              <a:off x="2567" y="3133"/>
              <a:ext cx="2832" cy="624"/>
              <a:chOff x="672" y="2976"/>
              <a:chExt cx="2832" cy="624"/>
            </a:xfrm>
          </p:grpSpPr>
          <p:grpSp>
            <p:nvGrpSpPr>
              <p:cNvPr id="6171" name="Group 6"/>
              <p:cNvGrpSpPr>
                <a:grpSpLocks/>
              </p:cNvGrpSpPr>
              <p:nvPr/>
            </p:nvGrpSpPr>
            <p:grpSpPr bwMode="auto">
              <a:xfrm>
                <a:off x="768" y="2976"/>
                <a:ext cx="2690" cy="624"/>
                <a:chOff x="1870" y="720"/>
                <a:chExt cx="2690" cy="624"/>
              </a:xfrm>
            </p:grpSpPr>
            <p:sp>
              <p:nvSpPr>
                <p:cNvPr id="6173" name="Freeform 7"/>
                <p:cNvSpPr>
                  <a:spLocks/>
                </p:cNvSpPr>
                <p:nvPr/>
              </p:nvSpPr>
              <p:spPr bwMode="auto">
                <a:xfrm>
                  <a:off x="1870" y="720"/>
                  <a:ext cx="1368" cy="624"/>
                </a:xfrm>
                <a:custGeom>
                  <a:avLst/>
                  <a:gdLst>
                    <a:gd name="T0" fmla="*/ 0 w 1104"/>
                    <a:gd name="T1" fmla="*/ 11813 h 432"/>
                    <a:gd name="T2" fmla="*/ 1983 w 1104"/>
                    <a:gd name="T3" fmla="*/ 9197 h 432"/>
                    <a:gd name="T4" fmla="*/ 3970 w 1104"/>
                    <a:gd name="T5" fmla="*/ 3930 h 432"/>
                    <a:gd name="T6" fmla="*/ 5619 w 1104"/>
                    <a:gd name="T7" fmla="*/ 1304 h 432"/>
                    <a:gd name="T8" fmla="*/ 7601 w 1104"/>
                    <a:gd name="T9" fmla="*/ 0 h 43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104"/>
                    <a:gd name="T16" fmla="*/ 0 h 432"/>
                    <a:gd name="T17" fmla="*/ 1104 w 1104"/>
                    <a:gd name="T18" fmla="*/ 432 h 43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104" h="432">
                      <a:moveTo>
                        <a:pt x="0" y="432"/>
                      </a:moveTo>
                      <a:cubicBezTo>
                        <a:pt x="96" y="408"/>
                        <a:pt x="192" y="384"/>
                        <a:pt x="288" y="336"/>
                      </a:cubicBezTo>
                      <a:cubicBezTo>
                        <a:pt x="384" y="288"/>
                        <a:pt x="488" y="192"/>
                        <a:pt x="576" y="144"/>
                      </a:cubicBezTo>
                      <a:cubicBezTo>
                        <a:pt x="664" y="96"/>
                        <a:pt x="728" y="72"/>
                        <a:pt x="816" y="48"/>
                      </a:cubicBezTo>
                      <a:cubicBezTo>
                        <a:pt x="904" y="24"/>
                        <a:pt x="1004" y="12"/>
                        <a:pt x="1104" y="0"/>
                      </a:cubicBezTo>
                    </a:path>
                  </a:pathLst>
                </a:custGeom>
                <a:solidFill>
                  <a:srgbClr val="CCFFCC"/>
                </a:solidFill>
                <a:ln w="38100">
                  <a:solidFill>
                    <a:srgbClr val="FF00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6174" name="Freeform 8"/>
                <p:cNvSpPr>
                  <a:spLocks/>
                </p:cNvSpPr>
                <p:nvPr/>
              </p:nvSpPr>
              <p:spPr bwMode="auto">
                <a:xfrm flipH="1">
                  <a:off x="3192" y="720"/>
                  <a:ext cx="1368" cy="624"/>
                </a:xfrm>
                <a:custGeom>
                  <a:avLst/>
                  <a:gdLst>
                    <a:gd name="T0" fmla="*/ 0 w 1104"/>
                    <a:gd name="T1" fmla="*/ 11813 h 432"/>
                    <a:gd name="T2" fmla="*/ 1983 w 1104"/>
                    <a:gd name="T3" fmla="*/ 9197 h 432"/>
                    <a:gd name="T4" fmla="*/ 3970 w 1104"/>
                    <a:gd name="T5" fmla="*/ 3930 h 432"/>
                    <a:gd name="T6" fmla="*/ 5619 w 1104"/>
                    <a:gd name="T7" fmla="*/ 1304 h 432"/>
                    <a:gd name="T8" fmla="*/ 7601 w 1104"/>
                    <a:gd name="T9" fmla="*/ 0 h 43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104"/>
                    <a:gd name="T16" fmla="*/ 0 h 432"/>
                    <a:gd name="T17" fmla="*/ 1104 w 1104"/>
                    <a:gd name="T18" fmla="*/ 432 h 43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104" h="432">
                      <a:moveTo>
                        <a:pt x="0" y="432"/>
                      </a:moveTo>
                      <a:cubicBezTo>
                        <a:pt x="96" y="408"/>
                        <a:pt x="192" y="384"/>
                        <a:pt x="288" y="336"/>
                      </a:cubicBezTo>
                      <a:cubicBezTo>
                        <a:pt x="384" y="288"/>
                        <a:pt x="488" y="192"/>
                        <a:pt x="576" y="144"/>
                      </a:cubicBezTo>
                      <a:cubicBezTo>
                        <a:pt x="664" y="96"/>
                        <a:pt x="728" y="72"/>
                        <a:pt x="816" y="48"/>
                      </a:cubicBezTo>
                      <a:cubicBezTo>
                        <a:pt x="904" y="24"/>
                        <a:pt x="1004" y="12"/>
                        <a:pt x="1104" y="0"/>
                      </a:cubicBezTo>
                    </a:path>
                  </a:pathLst>
                </a:custGeom>
                <a:solidFill>
                  <a:srgbClr val="CCFFCC"/>
                </a:solidFill>
                <a:ln w="38100">
                  <a:solidFill>
                    <a:srgbClr val="FF00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</p:grpSp>
          <p:sp>
            <p:nvSpPr>
              <p:cNvPr id="6172" name="Line 9"/>
              <p:cNvSpPr>
                <a:spLocks noChangeShapeType="1"/>
              </p:cNvSpPr>
              <p:nvPr/>
            </p:nvSpPr>
            <p:spPr bwMode="auto">
              <a:xfrm>
                <a:off x="672" y="3600"/>
                <a:ext cx="2832" cy="0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</p:grpSp>
        <p:sp>
          <p:nvSpPr>
            <p:cNvPr id="6166" name="Line 10"/>
            <p:cNvSpPr>
              <a:spLocks noChangeShapeType="1"/>
            </p:cNvSpPr>
            <p:nvPr/>
          </p:nvSpPr>
          <p:spPr bwMode="auto">
            <a:xfrm>
              <a:off x="3768" y="3178"/>
              <a:ext cx="0" cy="624"/>
            </a:xfrm>
            <a:prstGeom prst="line">
              <a:avLst/>
            </a:prstGeom>
            <a:noFill/>
            <a:ln w="9525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6167" name="Text Box 11"/>
            <p:cNvSpPr txBox="1">
              <a:spLocks noChangeArrowheads="1"/>
            </p:cNvSpPr>
            <p:nvPr/>
          </p:nvSpPr>
          <p:spPr bwMode="auto">
            <a:xfrm>
              <a:off x="5041" y="3325"/>
              <a:ext cx="479" cy="231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1pPr>
              <a:lvl2pPr marL="742950" indent="-285750" eaLnBrk="0" hangingPunct="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2pPr>
              <a:lvl3pPr marL="1143000" indent="-228600" eaLnBrk="0" hangingPunct="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3pPr>
              <a:lvl4pPr marL="1600200" indent="-228600" eaLnBrk="0" hangingPunct="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4pPr>
              <a:lvl5pPr marL="2057400" indent="-228600" eaLnBrk="0" hangingPunct="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9pPr>
            </a:lstStyle>
            <a:p>
              <a:r>
                <a:rPr lang="en-US" altLang="en-US" sz="1800" baseline="0">
                  <a:latin typeface="Arial Narrow" charset="0"/>
                </a:rPr>
                <a:t>0.7486</a:t>
              </a:r>
            </a:p>
          </p:txBody>
        </p:sp>
        <p:sp>
          <p:nvSpPr>
            <p:cNvPr id="6168" name="Line 12"/>
            <p:cNvSpPr>
              <a:spLocks noChangeShapeType="1"/>
            </p:cNvSpPr>
            <p:nvPr/>
          </p:nvSpPr>
          <p:spPr bwMode="auto">
            <a:xfrm flipH="1">
              <a:off x="4801" y="3517"/>
              <a:ext cx="288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6169" name="Line 13"/>
            <p:cNvSpPr>
              <a:spLocks noChangeShapeType="1"/>
            </p:cNvSpPr>
            <p:nvPr/>
          </p:nvSpPr>
          <p:spPr bwMode="auto">
            <a:xfrm>
              <a:off x="3985" y="3133"/>
              <a:ext cx="0" cy="672"/>
            </a:xfrm>
            <a:prstGeom prst="line">
              <a:avLst/>
            </a:prstGeom>
            <a:noFill/>
            <a:ln w="9525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6170" name="Text Box 14"/>
            <p:cNvSpPr txBox="1">
              <a:spLocks noChangeArrowheads="1"/>
            </p:cNvSpPr>
            <p:nvPr/>
          </p:nvSpPr>
          <p:spPr bwMode="auto">
            <a:xfrm>
              <a:off x="3348" y="3552"/>
              <a:ext cx="442" cy="231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1pPr>
              <a:lvl2pPr marL="742950" indent="-285750" eaLnBrk="0" hangingPunct="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2pPr>
              <a:lvl3pPr marL="1143000" indent="-228600" eaLnBrk="0" hangingPunct="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3pPr>
              <a:lvl4pPr marL="1600200" indent="-228600" eaLnBrk="0" hangingPunct="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4pPr>
              <a:lvl5pPr marL="2057400" indent="-228600" eaLnBrk="0" hangingPunct="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9pPr>
            </a:lstStyle>
            <a:p>
              <a:r>
                <a:rPr lang="en-US" altLang="en-US" sz="1800" baseline="0">
                  <a:latin typeface="Arial Narrow" charset="0"/>
                </a:rPr>
                <a:t>x = 32</a:t>
              </a:r>
            </a:p>
          </p:txBody>
        </p:sp>
      </p:grpSp>
      <p:graphicFrame>
        <p:nvGraphicFramePr>
          <p:cNvPr id="420880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2752028"/>
              </p:ext>
            </p:extLst>
          </p:nvPr>
        </p:nvGraphicFramePr>
        <p:xfrm>
          <a:off x="833438" y="2082800"/>
          <a:ext cx="3317875" cy="108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5" name="Equation" r:id="rId4" imgW="1320480" imgH="419040" progId="Equation.DSMT4">
                  <p:embed/>
                </p:oleObj>
              </mc:Choice>
              <mc:Fallback>
                <p:oleObj name="Equation" r:id="rId4" imgW="132048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3438" y="2082800"/>
                        <a:ext cx="3317875" cy="1085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0881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9759718"/>
              </p:ext>
            </p:extLst>
          </p:nvPr>
        </p:nvGraphicFramePr>
        <p:xfrm>
          <a:off x="3600227" y="4941042"/>
          <a:ext cx="6096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6" name="Equation" r:id="rId6" imgW="342603" imgH="164957" progId="Equation.3">
                  <p:embed/>
                </p:oleObj>
              </mc:Choice>
              <mc:Fallback>
                <p:oleObj name="Equation" r:id="rId6" imgW="342603" imgH="16495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0227" y="4941042"/>
                        <a:ext cx="609600" cy="2921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0882" name="Freeform 18"/>
          <p:cNvSpPr>
            <a:spLocks/>
          </p:cNvSpPr>
          <p:nvPr/>
        </p:nvSpPr>
        <p:spPr bwMode="auto">
          <a:xfrm>
            <a:off x="4286027" y="3380530"/>
            <a:ext cx="1316037" cy="1511300"/>
          </a:xfrm>
          <a:custGeom>
            <a:avLst/>
            <a:gdLst>
              <a:gd name="T0" fmla="*/ 0 w 1154"/>
              <a:gd name="T1" fmla="*/ 2147483647 h 802"/>
              <a:gd name="T2" fmla="*/ 2147483647 w 1154"/>
              <a:gd name="T3" fmla="*/ 2147483647 h 802"/>
              <a:gd name="T4" fmla="*/ 2147483647 w 1154"/>
              <a:gd name="T5" fmla="*/ 2147483647 h 802"/>
              <a:gd name="T6" fmla="*/ 2147483647 w 1154"/>
              <a:gd name="T7" fmla="*/ 0 h 802"/>
              <a:gd name="T8" fmla="*/ 2147483647 w 1154"/>
              <a:gd name="T9" fmla="*/ 2147483647 h 802"/>
              <a:gd name="T10" fmla="*/ 2147483647 w 1154"/>
              <a:gd name="T11" fmla="*/ 2147483647 h 802"/>
              <a:gd name="T12" fmla="*/ 2147483647 w 1154"/>
              <a:gd name="T13" fmla="*/ 2147483647 h 802"/>
              <a:gd name="T14" fmla="*/ 2147483647 w 1154"/>
              <a:gd name="T15" fmla="*/ 2147483647 h 802"/>
              <a:gd name="T16" fmla="*/ 2147483647 w 1154"/>
              <a:gd name="T17" fmla="*/ 2147483647 h 802"/>
              <a:gd name="T18" fmla="*/ 2147483647 w 1154"/>
              <a:gd name="T19" fmla="*/ 2147483647 h 802"/>
              <a:gd name="T20" fmla="*/ 2147483647 w 1154"/>
              <a:gd name="T21" fmla="*/ 2147483647 h 802"/>
              <a:gd name="T22" fmla="*/ 0 w 1154"/>
              <a:gd name="T23" fmla="*/ 2147483647 h 802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154"/>
              <a:gd name="T37" fmla="*/ 0 h 802"/>
              <a:gd name="T38" fmla="*/ 1154 w 1154"/>
              <a:gd name="T39" fmla="*/ 802 h 802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154" h="802">
                <a:moveTo>
                  <a:pt x="0" y="802"/>
                </a:moveTo>
                <a:lnTo>
                  <a:pt x="6" y="156"/>
                </a:lnTo>
                <a:lnTo>
                  <a:pt x="144" y="34"/>
                </a:lnTo>
                <a:lnTo>
                  <a:pt x="241" y="0"/>
                </a:lnTo>
                <a:lnTo>
                  <a:pt x="332" y="26"/>
                </a:lnTo>
                <a:lnTo>
                  <a:pt x="476" y="143"/>
                </a:lnTo>
                <a:lnTo>
                  <a:pt x="619" y="313"/>
                </a:lnTo>
                <a:lnTo>
                  <a:pt x="763" y="535"/>
                </a:lnTo>
                <a:lnTo>
                  <a:pt x="854" y="639"/>
                </a:lnTo>
                <a:lnTo>
                  <a:pt x="945" y="704"/>
                </a:lnTo>
                <a:lnTo>
                  <a:pt x="1154" y="782"/>
                </a:lnTo>
                <a:lnTo>
                  <a:pt x="0" y="802"/>
                </a:lnTo>
                <a:close/>
              </a:path>
            </a:pathLst>
          </a:custGeom>
          <a:solidFill>
            <a:schemeClr val="bg2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AU"/>
          </a:p>
        </p:txBody>
      </p:sp>
      <p:grpSp>
        <p:nvGrpSpPr>
          <p:cNvPr id="5" name="Group 19"/>
          <p:cNvGrpSpPr>
            <a:grpSpLocks/>
          </p:cNvGrpSpPr>
          <p:nvPr/>
        </p:nvGrpSpPr>
        <p:grpSpPr bwMode="auto">
          <a:xfrm>
            <a:off x="3427189" y="3380530"/>
            <a:ext cx="2362200" cy="1544637"/>
            <a:chOff x="3408" y="3072"/>
            <a:chExt cx="2160" cy="833"/>
          </a:xfrm>
        </p:grpSpPr>
        <p:grpSp>
          <p:nvGrpSpPr>
            <p:cNvPr id="6159" name="Group 20"/>
            <p:cNvGrpSpPr>
              <a:grpSpLocks/>
            </p:cNvGrpSpPr>
            <p:nvPr/>
          </p:nvGrpSpPr>
          <p:grpSpPr bwMode="auto">
            <a:xfrm>
              <a:off x="3408" y="3072"/>
              <a:ext cx="2135" cy="833"/>
              <a:chOff x="2160" y="672"/>
              <a:chExt cx="2135" cy="833"/>
            </a:xfrm>
          </p:grpSpPr>
          <p:sp>
            <p:nvSpPr>
              <p:cNvPr id="6161" name="Freeform 21"/>
              <p:cNvSpPr>
                <a:spLocks/>
              </p:cNvSpPr>
              <p:nvPr/>
            </p:nvSpPr>
            <p:spPr bwMode="auto">
              <a:xfrm>
                <a:off x="2160" y="672"/>
                <a:ext cx="1104" cy="832"/>
              </a:xfrm>
              <a:custGeom>
                <a:avLst/>
                <a:gdLst>
                  <a:gd name="T0" fmla="*/ 0 w 1104"/>
                  <a:gd name="T1" fmla="*/ 832 h 832"/>
                  <a:gd name="T2" fmla="*/ 336 w 1104"/>
                  <a:gd name="T3" fmla="*/ 736 h 832"/>
                  <a:gd name="T4" fmla="*/ 528 w 1104"/>
                  <a:gd name="T5" fmla="*/ 544 h 832"/>
                  <a:gd name="T6" fmla="*/ 672 w 1104"/>
                  <a:gd name="T7" fmla="*/ 352 h 832"/>
                  <a:gd name="T8" fmla="*/ 864 w 1104"/>
                  <a:gd name="T9" fmla="*/ 112 h 832"/>
                  <a:gd name="T10" fmla="*/ 1008 w 1104"/>
                  <a:gd name="T11" fmla="*/ 16 h 832"/>
                  <a:gd name="T12" fmla="*/ 1104 w 1104"/>
                  <a:gd name="T13" fmla="*/ 16 h 83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104"/>
                  <a:gd name="T22" fmla="*/ 0 h 832"/>
                  <a:gd name="T23" fmla="*/ 1104 w 1104"/>
                  <a:gd name="T24" fmla="*/ 832 h 83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104" h="832">
                    <a:moveTo>
                      <a:pt x="0" y="832"/>
                    </a:moveTo>
                    <a:cubicBezTo>
                      <a:pt x="124" y="808"/>
                      <a:pt x="248" y="784"/>
                      <a:pt x="336" y="736"/>
                    </a:cubicBezTo>
                    <a:cubicBezTo>
                      <a:pt x="424" y="688"/>
                      <a:pt x="472" y="608"/>
                      <a:pt x="528" y="544"/>
                    </a:cubicBezTo>
                    <a:cubicBezTo>
                      <a:pt x="584" y="480"/>
                      <a:pt x="616" y="424"/>
                      <a:pt x="672" y="352"/>
                    </a:cubicBezTo>
                    <a:cubicBezTo>
                      <a:pt x="728" y="280"/>
                      <a:pt x="808" y="168"/>
                      <a:pt x="864" y="112"/>
                    </a:cubicBezTo>
                    <a:cubicBezTo>
                      <a:pt x="920" y="56"/>
                      <a:pt x="968" y="32"/>
                      <a:pt x="1008" y="16"/>
                    </a:cubicBezTo>
                    <a:cubicBezTo>
                      <a:pt x="1048" y="0"/>
                      <a:pt x="1076" y="8"/>
                      <a:pt x="1104" y="16"/>
                    </a:cubicBezTo>
                  </a:path>
                </a:pathLst>
              </a:custGeom>
              <a:noFill/>
              <a:ln w="5715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6162" name="Freeform 22"/>
              <p:cNvSpPr>
                <a:spLocks/>
              </p:cNvSpPr>
              <p:nvPr/>
            </p:nvSpPr>
            <p:spPr bwMode="auto">
              <a:xfrm flipH="1">
                <a:off x="3191" y="673"/>
                <a:ext cx="1104" cy="832"/>
              </a:xfrm>
              <a:custGeom>
                <a:avLst/>
                <a:gdLst>
                  <a:gd name="T0" fmla="*/ 0 w 1104"/>
                  <a:gd name="T1" fmla="*/ 832 h 832"/>
                  <a:gd name="T2" fmla="*/ 336 w 1104"/>
                  <a:gd name="T3" fmla="*/ 736 h 832"/>
                  <a:gd name="T4" fmla="*/ 528 w 1104"/>
                  <a:gd name="T5" fmla="*/ 544 h 832"/>
                  <a:gd name="T6" fmla="*/ 672 w 1104"/>
                  <a:gd name="T7" fmla="*/ 352 h 832"/>
                  <a:gd name="T8" fmla="*/ 864 w 1104"/>
                  <a:gd name="T9" fmla="*/ 112 h 832"/>
                  <a:gd name="T10" fmla="*/ 1008 w 1104"/>
                  <a:gd name="T11" fmla="*/ 16 h 832"/>
                  <a:gd name="T12" fmla="*/ 1104 w 1104"/>
                  <a:gd name="T13" fmla="*/ 16 h 83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104"/>
                  <a:gd name="T22" fmla="*/ 0 h 832"/>
                  <a:gd name="T23" fmla="*/ 1104 w 1104"/>
                  <a:gd name="T24" fmla="*/ 832 h 83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104" h="832">
                    <a:moveTo>
                      <a:pt x="0" y="832"/>
                    </a:moveTo>
                    <a:cubicBezTo>
                      <a:pt x="124" y="808"/>
                      <a:pt x="248" y="784"/>
                      <a:pt x="336" y="736"/>
                    </a:cubicBezTo>
                    <a:cubicBezTo>
                      <a:pt x="424" y="688"/>
                      <a:pt x="472" y="608"/>
                      <a:pt x="528" y="544"/>
                    </a:cubicBezTo>
                    <a:cubicBezTo>
                      <a:pt x="584" y="480"/>
                      <a:pt x="616" y="424"/>
                      <a:pt x="672" y="352"/>
                    </a:cubicBezTo>
                    <a:cubicBezTo>
                      <a:pt x="728" y="280"/>
                      <a:pt x="808" y="168"/>
                      <a:pt x="864" y="112"/>
                    </a:cubicBezTo>
                    <a:cubicBezTo>
                      <a:pt x="920" y="56"/>
                      <a:pt x="968" y="32"/>
                      <a:pt x="1008" y="16"/>
                    </a:cubicBezTo>
                    <a:cubicBezTo>
                      <a:pt x="1048" y="0"/>
                      <a:pt x="1076" y="8"/>
                      <a:pt x="1104" y="16"/>
                    </a:cubicBezTo>
                  </a:path>
                </a:pathLst>
              </a:custGeom>
              <a:noFill/>
              <a:ln w="5715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</p:grpSp>
        <p:sp>
          <p:nvSpPr>
            <p:cNvPr id="6160" name="Line 23"/>
            <p:cNvSpPr>
              <a:spLocks noChangeShapeType="1"/>
            </p:cNvSpPr>
            <p:nvPr/>
          </p:nvSpPr>
          <p:spPr bwMode="auto">
            <a:xfrm>
              <a:off x="3408" y="3888"/>
              <a:ext cx="2160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</p:grpSp>
      <p:sp>
        <p:nvSpPr>
          <p:cNvPr id="420888" name="Line 24"/>
          <p:cNvSpPr>
            <a:spLocks noChangeShapeType="1"/>
          </p:cNvSpPr>
          <p:nvPr/>
        </p:nvSpPr>
        <p:spPr bwMode="auto">
          <a:xfrm flipV="1">
            <a:off x="4251102" y="3812330"/>
            <a:ext cx="0" cy="1081087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420889" name="Line 25"/>
          <p:cNvSpPr>
            <a:spLocks noChangeShapeType="1"/>
          </p:cNvSpPr>
          <p:nvPr/>
        </p:nvSpPr>
        <p:spPr bwMode="auto">
          <a:xfrm>
            <a:off x="4590827" y="3380530"/>
            <a:ext cx="0" cy="1566862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420890" name="Text Box 26"/>
          <p:cNvSpPr txBox="1">
            <a:spLocks noChangeArrowheads="1"/>
          </p:cNvSpPr>
          <p:nvPr/>
        </p:nvSpPr>
        <p:spPr bwMode="auto">
          <a:xfrm>
            <a:off x="6175152" y="3415455"/>
            <a:ext cx="76041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r>
              <a:rPr lang="en-US" altLang="en-US" sz="1800" baseline="0">
                <a:latin typeface="Arial Narrow" charset="0"/>
              </a:rPr>
              <a:t>0.9082</a:t>
            </a:r>
          </a:p>
        </p:txBody>
      </p:sp>
      <p:sp>
        <p:nvSpPr>
          <p:cNvPr id="420891" name="Line 27"/>
          <p:cNvSpPr>
            <a:spLocks noChangeShapeType="1"/>
          </p:cNvSpPr>
          <p:nvPr/>
        </p:nvSpPr>
        <p:spPr bwMode="auto">
          <a:xfrm flipH="1">
            <a:off x="4895627" y="3685330"/>
            <a:ext cx="1143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AU"/>
          </a:p>
        </p:txBody>
      </p:sp>
      <p:graphicFrame>
        <p:nvGraphicFramePr>
          <p:cNvPr id="420892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2209027"/>
              </p:ext>
            </p:extLst>
          </p:nvPr>
        </p:nvGraphicFramePr>
        <p:xfrm>
          <a:off x="4251102" y="5223617"/>
          <a:ext cx="947737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7" name="Equation" r:id="rId8" imgW="508000" imgH="190500" progId="Equation.3">
                  <p:embed/>
                </p:oleObj>
              </mc:Choice>
              <mc:Fallback>
                <p:oleObj name="Equation" r:id="rId8" imgW="508000" imgH="190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51102" y="5223617"/>
                        <a:ext cx="947737" cy="3556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 Box 26"/>
              <p:cNvSpPr txBox="1">
                <a:spLocks noChangeArrowheads="1"/>
              </p:cNvSpPr>
              <p:nvPr/>
            </p:nvSpPr>
            <p:spPr bwMode="auto">
              <a:xfrm>
                <a:off x="6066263" y="2708920"/>
                <a:ext cx="1577676" cy="6707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 baseline="-25000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1pPr>
                <a:lvl2pPr marL="742950" indent="-285750" eaLnBrk="0" hangingPunct="0">
                  <a:defRPr sz="2400" baseline="-25000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2pPr>
                <a:lvl3pPr marL="1143000" indent="-228600" eaLnBrk="0" hangingPunct="0">
                  <a:defRPr sz="2400" baseline="-25000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3pPr>
                <a:lvl4pPr marL="1600200" indent="-228600" eaLnBrk="0" hangingPunct="0">
                  <a:defRPr sz="2400" baseline="-25000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4pPr>
                <a:lvl5pPr marL="2057400" indent="-228600" eaLnBrk="0" hangingPunct="0">
                  <a:defRPr sz="2400" baseline="-25000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9pPr>
              </a:lstStyle>
              <a:p>
                <a:r>
                  <a:rPr lang="en-US" altLang="en-US" sz="1800" baseline="0" dirty="0">
                    <a:latin typeface="Arial Narrow" charset="0"/>
                  </a:rPr>
                  <a:t>Sampling </a:t>
                </a:r>
              </a:p>
              <a:p>
                <a:r>
                  <a:rPr lang="en-US" altLang="en-US" sz="1800" baseline="0" dirty="0">
                    <a:latin typeface="Arial Narrow" charset="0"/>
                  </a:rPr>
                  <a:t>distribution of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en-US" sz="1800" i="1" baseline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AU" altLang="en-US" sz="1800" b="0" i="1" baseline="0" smtClean="0">
                            <a:latin typeface="Cambria Math"/>
                          </a:rPr>
                          <m:t>𝑋</m:t>
                        </m:r>
                      </m:e>
                    </m:acc>
                  </m:oMath>
                </a14:m>
                <a:endParaRPr lang="en-US" altLang="en-US" sz="1800" baseline="0" dirty="0">
                  <a:latin typeface="Arial Narrow" charset="0"/>
                </a:endParaRPr>
              </a:p>
            </p:txBody>
          </p:sp>
        </mc:Choice>
        <mc:Fallback xmlns="">
          <p:sp>
            <p:nvSpPr>
              <p:cNvPr id="31" name="Text 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66263" y="2708920"/>
                <a:ext cx="1577676" cy="670761"/>
              </a:xfrm>
              <a:prstGeom prst="rect">
                <a:avLst/>
              </a:prstGeom>
              <a:blipFill rotWithShape="1">
                <a:blip r:embed="rId10" cstate="print"/>
                <a:stretch>
                  <a:fillRect l="-3089" t="-3636" r="-11197" b="-10909"/>
                </a:stretch>
              </a:blipFill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Line 27"/>
          <p:cNvSpPr>
            <a:spLocks noChangeShapeType="1"/>
          </p:cNvSpPr>
          <p:nvPr/>
        </p:nvSpPr>
        <p:spPr bwMode="auto">
          <a:xfrm flipH="1">
            <a:off x="4786738" y="2978795"/>
            <a:ext cx="1143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33" name="Text Box 26"/>
          <p:cNvSpPr txBox="1">
            <a:spLocks noChangeArrowheads="1"/>
          </p:cNvSpPr>
          <p:nvPr/>
        </p:nvSpPr>
        <p:spPr bwMode="auto">
          <a:xfrm>
            <a:off x="6916005" y="3493200"/>
            <a:ext cx="113204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r>
              <a:rPr lang="en-US" altLang="en-US" sz="1800" baseline="0" dirty="0">
                <a:latin typeface="Arial Narrow" charset="0"/>
              </a:rPr>
              <a:t>Distribution</a:t>
            </a:r>
          </a:p>
          <a:p>
            <a:r>
              <a:rPr lang="en-US" altLang="en-US" sz="1800" baseline="0" dirty="0">
                <a:latin typeface="Arial Narrow" charset="0"/>
              </a:rPr>
              <a:t>of X</a:t>
            </a:r>
          </a:p>
        </p:txBody>
      </p:sp>
      <p:sp>
        <p:nvSpPr>
          <p:cNvPr id="34" name="Line 27"/>
          <p:cNvSpPr>
            <a:spLocks noChangeShapeType="1"/>
          </p:cNvSpPr>
          <p:nvPr/>
        </p:nvSpPr>
        <p:spPr bwMode="auto">
          <a:xfrm flipH="1">
            <a:off x="5636480" y="3763075"/>
            <a:ext cx="1143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35" name="Rectangle 2"/>
          <p:cNvSpPr>
            <a:spLocks noGrp="1" noChangeArrowheads="1"/>
          </p:cNvSpPr>
          <p:nvPr>
            <p:ph type="title"/>
          </p:nvPr>
        </p:nvSpPr>
        <p:spPr>
          <a:xfrm>
            <a:off x="587188" y="404664"/>
            <a:ext cx="7561263" cy="720725"/>
          </a:xfrm>
        </p:spPr>
        <p:txBody>
          <a:bodyPr/>
          <a:lstStyle/>
          <a:p>
            <a:pPr algn="l" eaLnBrk="1" hangingPunct="1"/>
            <a:r>
              <a:rPr lang="en-US" altLang="en-US" sz="3200" cap="none" baseline="0" dirty="0">
                <a:solidFill>
                  <a:srgbClr val="EA0088"/>
                </a:solidFill>
                <a:latin typeface="Trebuchet MS" panose="020B0603020202020204" pitchFamily="34" charset="0"/>
              </a:rPr>
              <a:t>Example 1: Solution</a:t>
            </a:r>
          </a:p>
        </p:txBody>
      </p:sp>
      <p:sp>
        <p:nvSpPr>
          <p:cNvPr id="36" name="Slide Number Placeholder 3"/>
          <p:cNvSpPr>
            <a:spLocks noGrp="1"/>
          </p:cNvSpPr>
          <p:nvPr>
            <p:ph type="sldNum" sz="quarter" idx="10"/>
          </p:nvPr>
        </p:nvSpPr>
        <p:spPr bwMode="auto">
          <a:xfrm>
            <a:off x="8388424" y="1"/>
            <a:ext cx="755576" cy="33265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AU" altLang="en-US" sz="1400" b="1" baseline="0" dirty="0">
                <a:latin typeface="Verdana" charset="0"/>
              </a:rPr>
              <a:t>9.</a:t>
            </a:r>
            <a:fld id="{F95B70EC-A5F7-493E-9AA1-A804AFAC747A}" type="slidenum">
              <a:rPr lang="en-AU" altLang="en-US" sz="1400" b="1" baseline="0" smtClean="0">
                <a:latin typeface="Verdana" charset="0"/>
              </a:rPr>
              <a:pPr>
                <a:spcBef>
                  <a:spcPct val="0"/>
                </a:spcBef>
                <a:buFontTx/>
                <a:buNone/>
              </a:pPr>
              <a:t>31</a:t>
            </a:fld>
            <a:endParaRPr lang="en-AU" altLang="en-US" sz="1400" b="1" baseline="0" dirty="0"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4745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208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208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208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208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208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208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208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208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420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420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4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420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4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208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208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000"/>
                            </p:stCondLst>
                            <p:childTnLst>
                              <p:par>
                                <p:cTn id="5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500"/>
                            </p:stCondLst>
                            <p:childTnLst>
                              <p:par>
                                <p:cTn id="5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0"/>
                            </p:stCondLst>
                            <p:childTnLst>
                              <p:par>
                                <p:cTn id="5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500"/>
                            </p:stCondLst>
                            <p:childTnLst>
                              <p:par>
                                <p:cTn id="6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0882" grpId="0" animBg="1"/>
      <p:bldP spid="420888" grpId="0" animBg="1"/>
      <p:bldP spid="420889" grpId="0" animBg="1"/>
      <p:bldP spid="420890" grpId="0" autoUpdateAnimBg="0"/>
      <p:bldP spid="420891" grpId="0" animBg="1"/>
      <p:bldP spid="31" grpId="0" animBg="1" autoUpdateAnimBg="0"/>
      <p:bldP spid="32" grpId="0" animBg="1"/>
      <p:bldP spid="33" grpId="0" autoUpdateAnimBg="0"/>
      <p:bldP spid="3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890" name="Rectangle 2"/>
          <p:cNvSpPr>
            <a:spLocks noGrp="1" noChangeArrowheads="1"/>
          </p:cNvSpPr>
          <p:nvPr>
            <p:ph idx="1"/>
          </p:nvPr>
        </p:nvSpPr>
        <p:spPr>
          <a:xfrm>
            <a:off x="683568" y="1283370"/>
            <a:ext cx="7989888" cy="5035550"/>
          </a:xfrm>
        </p:spPr>
        <p:txBody>
          <a:bodyPr/>
          <a:lstStyle/>
          <a:p>
            <a:pPr marL="0" indent="0" algn="just" eaLnBrk="1" hangingPunct="1">
              <a:lnSpc>
                <a:spcPct val="90000"/>
              </a:lnSpc>
              <a:buFontTx/>
              <a:buNone/>
            </a:pPr>
            <a:r>
              <a:rPr lang="en-US" altLang="en-US" sz="2400" dirty="0">
                <a:latin typeface="Trebuchet MS" panose="020B0603020202020204" pitchFamily="34" charset="0"/>
              </a:rPr>
              <a:t>The average weekly income of graduates one year after graduation is $600. Suppose the distribution of weekly income is normally distributed with standard deviation of $100. </a:t>
            </a:r>
          </a:p>
          <a:p>
            <a:pPr marL="514350" lvl="1" indent="-514350" algn="just" eaLnBrk="1" hangingPunct="1">
              <a:lnSpc>
                <a:spcPct val="90000"/>
              </a:lnSpc>
              <a:buFont typeface="+mj-lt"/>
              <a:buAutoNum type="romanLcPeriod"/>
            </a:pPr>
            <a:r>
              <a:rPr lang="en-US" altLang="en-US" sz="2400" dirty="0">
                <a:latin typeface="Trebuchet MS" panose="020B0603020202020204" pitchFamily="34" charset="0"/>
              </a:rPr>
              <a:t>What is the probability that 25 randomly-selected graduates have an average weekly income of less than $550?</a:t>
            </a:r>
          </a:p>
          <a:p>
            <a:pPr marL="514350" lvl="1" indent="-514350" algn="just" eaLnBrk="1" hangingPunct="1">
              <a:lnSpc>
                <a:spcPct val="90000"/>
              </a:lnSpc>
              <a:buFont typeface="+mj-lt"/>
              <a:buAutoNum type="romanLcPeriod"/>
            </a:pPr>
            <a:r>
              <a:rPr lang="en-US" altLang="en-US" sz="2400" dirty="0">
                <a:latin typeface="Trebuchet MS" panose="020B0603020202020204" pitchFamily="34" charset="0"/>
              </a:rPr>
              <a:t> If a random sample of 25 graduates actually had an average weekly income of $550, what would you conclude about the validity of the claim that the average weekly income is $600?</a:t>
            </a:r>
          </a:p>
          <a:p>
            <a:pPr marL="541338" indent="-541338" algn="just" eaLnBrk="1" hangingPunct="1">
              <a:lnSpc>
                <a:spcPct val="90000"/>
              </a:lnSpc>
              <a:buFontTx/>
              <a:buNone/>
            </a:pPr>
            <a:endParaRPr lang="en-US" altLang="en-US" sz="2400" dirty="0">
              <a:latin typeface="Trebuchet MS" panose="020B0603020202020204" pitchFamily="34" charset="0"/>
            </a:endParaRP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404664"/>
            <a:ext cx="7561263" cy="720725"/>
          </a:xfrm>
        </p:spPr>
        <p:txBody>
          <a:bodyPr/>
          <a:lstStyle/>
          <a:p>
            <a:pPr algn="l" eaLnBrk="1" hangingPunct="1"/>
            <a:r>
              <a:rPr lang="en-US" altLang="en-US" sz="3200" cap="none" baseline="0" dirty="0">
                <a:solidFill>
                  <a:srgbClr val="EA0088"/>
                </a:solidFill>
                <a:latin typeface="Trebuchet MS" panose="020B0603020202020204" pitchFamily="34" charset="0"/>
              </a:rPr>
              <a:t>Example 2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 bwMode="auto">
          <a:xfrm>
            <a:off x="8388424" y="1"/>
            <a:ext cx="755576" cy="33265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AU" altLang="en-US" sz="1400" b="1" baseline="0" dirty="0">
                <a:latin typeface="Verdana" charset="0"/>
              </a:rPr>
              <a:t>9.</a:t>
            </a:r>
            <a:fld id="{F95B70EC-A5F7-493E-9AA1-A804AFAC747A}" type="slidenum">
              <a:rPr lang="en-AU" altLang="en-US" sz="1400" b="1" baseline="0" smtClean="0">
                <a:latin typeface="Verdana" charset="0"/>
              </a:rPr>
              <a:pPr>
                <a:spcBef>
                  <a:spcPct val="0"/>
                </a:spcBef>
                <a:buFontTx/>
                <a:buNone/>
              </a:pPr>
              <a:t>32</a:t>
            </a:fld>
            <a:endParaRPr lang="en-AU" altLang="en-US" sz="1400" b="1" baseline="0" dirty="0">
              <a:latin typeface="Times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218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218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218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218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218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218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1890" grpId="0" build="p" bldLvl="2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22914" name="Rectangle 2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683568" y="1340769"/>
                <a:ext cx="7772400" cy="3744416"/>
              </a:xfrm>
            </p:spPr>
            <p:txBody>
              <a:bodyPr/>
              <a:lstStyle/>
              <a:p>
                <a:pPr marL="514350" indent="-514350" algn="just">
                  <a:buAutoNum type="romanLcPeriod"/>
                </a:pPr>
                <a:r>
                  <a:rPr lang="en-US" altLang="en-US" sz="2400" dirty="0">
                    <a:latin typeface="Trebuchet MS" panose="020B0603020202020204" pitchFamily="34" charset="0"/>
                  </a:rPr>
                  <a:t>Let X be the</a:t>
                </a:r>
                <a:r>
                  <a:rPr lang="en-US" altLang="en-US" sz="2400" b="1" dirty="0">
                    <a:solidFill>
                      <a:schemeClr val="accent2"/>
                    </a:solidFill>
                    <a:latin typeface="Trebuchet MS" panose="020B0603020202020204" pitchFamily="34" charset="0"/>
                  </a:rPr>
                  <a:t> </a:t>
                </a:r>
                <a:r>
                  <a:rPr lang="en-US" altLang="en-US" sz="2400" dirty="0">
                    <a:latin typeface="Trebuchet MS" panose="020B0603020202020204" pitchFamily="34" charset="0"/>
                  </a:rPr>
                  <a:t>weekly income of graduates one year after graduation. X is normally distributed with </a:t>
                </a:r>
                <a:r>
                  <a:rPr lang="en-US" altLang="en-US" sz="2400" dirty="0">
                    <a:latin typeface="Trebuchet MS" panose="020B0603020202020204" pitchFamily="34" charset="0"/>
                    <a:sym typeface="Symbol"/>
                  </a:rPr>
                  <a:t></a:t>
                </a:r>
                <a:r>
                  <a:rPr lang="en-US" altLang="en-US" sz="2400" baseline="-25000" dirty="0">
                    <a:latin typeface="Trebuchet MS" panose="020B0603020202020204" pitchFamily="34" charset="0"/>
                    <a:sym typeface="Symbol"/>
                  </a:rPr>
                  <a:t>X</a:t>
                </a:r>
                <a:r>
                  <a:rPr lang="en-US" altLang="en-US" sz="2400" dirty="0">
                    <a:latin typeface="Trebuchet MS" panose="020B0603020202020204" pitchFamily="34" charset="0"/>
                    <a:sym typeface="Symbol"/>
                  </a:rPr>
                  <a:t> = 600, </a:t>
                </a:r>
                <a:r>
                  <a:rPr lang="en-US" altLang="en-US" sz="2400" baseline="-25000" dirty="0">
                    <a:latin typeface="Trebuchet MS" panose="020B0603020202020204" pitchFamily="34" charset="0"/>
                    <a:sym typeface="Symbol"/>
                  </a:rPr>
                  <a:t>X</a:t>
                </a:r>
                <a:r>
                  <a:rPr lang="en-US" altLang="en-US" sz="2400" dirty="0">
                    <a:latin typeface="Trebuchet MS" panose="020B0603020202020204" pitchFamily="34" charset="0"/>
                    <a:sym typeface="Symbol"/>
                  </a:rPr>
                  <a:t> = 100 and n = 25. </a:t>
                </a:r>
              </a:p>
              <a:p>
                <a:pPr marL="447675" indent="-447675" algn="just">
                  <a:lnSpc>
                    <a:spcPct val="120000"/>
                  </a:lnSpc>
                  <a:spcAft>
                    <a:spcPts val="1800"/>
                  </a:spcAft>
                  <a:buNone/>
                </a:pPr>
                <a:r>
                  <a:rPr lang="en-US" altLang="en-US" sz="2400" dirty="0">
                    <a:latin typeface="Trebuchet MS" panose="020B0603020202020204" pitchFamily="34" charset="0"/>
                    <a:sym typeface="Symbol"/>
                  </a:rPr>
                  <a:t>			Therefore,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i="1">
                            <a:latin typeface="Cambria Math" panose="02040503050406030204" pitchFamily="18" charset="0"/>
                            <a:sym typeface="Symbol"/>
                          </a:rPr>
                        </m:ctrlPr>
                      </m:sSubPr>
                      <m:e>
                        <m:r>
                          <a:rPr lang="en-US" altLang="en-US" sz="2400">
                            <a:latin typeface="Cambria Math"/>
                            <a:sym typeface="Symbol"/>
                          </a:rPr>
                          <m:t>𝜇</m:t>
                        </m:r>
                      </m:e>
                      <m:sub>
                        <m:acc>
                          <m:accPr>
                            <m:chr m:val="̅"/>
                            <m:ctrlPr>
                              <a:rPr lang="en-US" altLang="en-US" sz="2400" i="1">
                                <a:latin typeface="Cambria Math" panose="02040503050406030204" pitchFamily="18" charset="0"/>
                                <a:sym typeface="Symbol"/>
                              </a:rPr>
                            </m:ctrlPr>
                          </m:accPr>
                          <m:e>
                            <m:r>
                              <a:rPr lang="en-AU" altLang="en-US" sz="2400">
                                <a:latin typeface="Cambria Math"/>
                                <a:sym typeface="Symbol"/>
                              </a:rPr>
                              <m:t>𝑋</m:t>
                            </m:r>
                          </m:e>
                        </m:acc>
                      </m:sub>
                    </m:sSub>
                  </m:oMath>
                </a14:m>
                <a:r>
                  <a:rPr lang="en-US" altLang="en-US" sz="2400" dirty="0">
                    <a:latin typeface="Trebuchet MS" panose="020B0603020202020204" pitchFamily="34" charset="0"/>
                    <a:sym typeface="Symbol"/>
                  </a:rPr>
                  <a:t> = 600,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i="1">
                            <a:latin typeface="Cambria Math" panose="02040503050406030204" pitchFamily="18" charset="0"/>
                            <a:sym typeface="Symbol"/>
                          </a:rPr>
                        </m:ctrlPr>
                      </m:sSubPr>
                      <m:e>
                        <m:r>
                          <a:rPr lang="en-US" altLang="en-US" sz="2400">
                            <a:latin typeface="Cambria Math"/>
                            <a:sym typeface="Symbol"/>
                          </a:rPr>
                          <m:t>𝜎</m:t>
                        </m:r>
                      </m:e>
                      <m:sub>
                        <m:acc>
                          <m:accPr>
                            <m:chr m:val="̅"/>
                            <m:ctrlPr>
                              <a:rPr lang="en-US" altLang="en-US" sz="2400" i="1">
                                <a:latin typeface="Cambria Math" panose="02040503050406030204" pitchFamily="18" charset="0"/>
                                <a:sym typeface="Symbol"/>
                              </a:rPr>
                            </m:ctrlPr>
                          </m:accPr>
                          <m:e>
                            <m:r>
                              <a:rPr lang="en-AU" altLang="en-US" sz="2400">
                                <a:latin typeface="Cambria Math"/>
                                <a:sym typeface="Symbol"/>
                              </a:rPr>
                              <m:t>𝑋</m:t>
                            </m:r>
                          </m:e>
                        </m:acc>
                      </m:sub>
                    </m:sSub>
                  </m:oMath>
                </a14:m>
                <a:r>
                  <a:rPr lang="en-US" altLang="en-US" sz="2400" dirty="0">
                    <a:latin typeface="Trebuchet MS" panose="020B0603020202020204" pitchFamily="34" charset="0"/>
                    <a:sym typeface="Symbol"/>
                  </a:rPr>
                  <a:t> = 100/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en-US" sz="2400" i="1">
                            <a:latin typeface="Cambria Math" panose="02040503050406030204" pitchFamily="18" charset="0"/>
                            <a:sym typeface="Symbol"/>
                          </a:rPr>
                        </m:ctrlPr>
                      </m:radPr>
                      <m:deg/>
                      <m:e>
                        <m:r>
                          <a:rPr lang="en-AU" altLang="en-US" sz="2400" b="0" i="0" smtClean="0">
                            <a:latin typeface="Cambria Math"/>
                            <a:sym typeface="Symbol"/>
                          </a:rPr>
                          <m:t>25</m:t>
                        </m:r>
                      </m:e>
                    </m:rad>
                  </m:oMath>
                </a14:m>
                <a:r>
                  <a:rPr lang="en-US" altLang="en-US" sz="2400" dirty="0">
                    <a:latin typeface="Trebuchet MS" panose="020B0603020202020204" pitchFamily="34" charset="0"/>
                    <a:sym typeface="Symbol"/>
                  </a:rPr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en-US" sz="2400" i="1" dirty="0" smtClean="0">
                            <a:latin typeface="Cambria Math" panose="02040503050406030204" pitchFamily="18" charset="0"/>
                            <a:sym typeface="Symbol"/>
                          </a:rPr>
                        </m:ctrlPr>
                      </m:accPr>
                      <m:e>
                        <m:r>
                          <a:rPr lang="en-AU" altLang="en-US" sz="2400" b="0" i="1" dirty="0" smtClean="0">
                            <a:latin typeface="Cambria Math"/>
                            <a:sym typeface="Symbol"/>
                          </a:rPr>
                          <m:t>𝑋</m:t>
                        </m:r>
                      </m:e>
                    </m:acc>
                    <m:r>
                      <a:rPr lang="en-US" altLang="en-US" sz="2400" i="1" dirty="0" smtClean="0">
                        <a:latin typeface="Cambria Math"/>
                        <a:sym typeface="Symbol"/>
                      </a:rPr>
                      <m:t> </m:t>
                    </m:r>
                  </m:oMath>
                </a14:m>
                <a:r>
                  <a:rPr lang="en-US" altLang="en-US" sz="2400" dirty="0">
                    <a:latin typeface="Trebuchet MS" panose="020B0603020202020204" pitchFamily="34" charset="0"/>
                    <a:sym typeface="Symbol"/>
                  </a:rPr>
                  <a:t>is normally distributed. We want to find P(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en-US" sz="2400" i="1" dirty="0">
                            <a:latin typeface="Cambria Math" panose="02040503050406030204" pitchFamily="18" charset="0"/>
                            <a:sym typeface="Symbol"/>
                          </a:rPr>
                        </m:ctrlPr>
                      </m:accPr>
                      <m:e>
                        <m:r>
                          <a:rPr lang="en-AU" altLang="en-US" sz="2400" i="1" dirty="0">
                            <a:latin typeface="Cambria Math"/>
                            <a:sym typeface="Symbol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US" altLang="en-US" sz="2400" dirty="0">
                    <a:latin typeface="Trebuchet MS" panose="020B0603020202020204" pitchFamily="34" charset="0"/>
                    <a:sym typeface="Symbol"/>
                  </a:rPr>
                  <a:t> &lt; 550). </a:t>
                </a:r>
                <a:endParaRPr lang="en-US" altLang="en-US" sz="2400" dirty="0">
                  <a:latin typeface="Trebuchet MS" panose="020B0603020202020204" pitchFamily="34" charset="0"/>
                </a:endParaRPr>
              </a:p>
              <a:p>
                <a:pPr marL="447675" indent="-447675">
                  <a:lnSpc>
                    <a:spcPct val="80000"/>
                  </a:lnSpc>
                  <a:spcAft>
                    <a:spcPct val="395000"/>
                  </a:spcAft>
                  <a:buClr>
                    <a:schemeClr val="accent2"/>
                  </a:buClr>
                  <a:buNone/>
                </a:pPr>
                <a:endParaRPr lang="en-US" altLang="en-US" sz="2400" dirty="0">
                  <a:latin typeface="Trebuchet MS" panose="020B0603020202020204" pitchFamily="34" charset="0"/>
                </a:endParaRPr>
              </a:p>
            </p:txBody>
          </p:sp>
        </mc:Choice>
        <mc:Fallback xmlns="">
          <p:sp>
            <p:nvSpPr>
              <p:cNvPr id="422914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3568" y="1340769"/>
                <a:ext cx="7772400" cy="3744416"/>
              </a:xfrm>
              <a:blipFill rotWithShape="1">
                <a:blip r:embed="rId4" cstate="print"/>
                <a:stretch>
                  <a:fillRect l="-1098" t="-1303" r="-125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2189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7297516"/>
              </p:ext>
            </p:extLst>
          </p:nvPr>
        </p:nvGraphicFramePr>
        <p:xfrm>
          <a:off x="1030288" y="3775075"/>
          <a:ext cx="5265737" cy="138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3" name="Equation" r:id="rId5" imgW="2222280" imgH="583920" progId="Equation.DSMT4">
                  <p:embed/>
                </p:oleObj>
              </mc:Choice>
              <mc:Fallback>
                <p:oleObj name="Equation" r:id="rId5" imgW="2222280" imgH="5839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0288" y="3775075"/>
                        <a:ext cx="5265737" cy="1384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587188" y="404664"/>
            <a:ext cx="7561263" cy="720725"/>
          </a:xfrm>
        </p:spPr>
        <p:txBody>
          <a:bodyPr/>
          <a:lstStyle/>
          <a:p>
            <a:pPr algn="l" eaLnBrk="1" hangingPunct="1"/>
            <a:r>
              <a:rPr lang="en-US" altLang="en-US" sz="3200" cap="none" baseline="0" dirty="0">
                <a:solidFill>
                  <a:srgbClr val="EA0088"/>
                </a:solidFill>
                <a:latin typeface="Trebuchet MS" panose="020B0603020202020204" pitchFamily="34" charset="0"/>
              </a:rPr>
              <a:t>Example 2: Solution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 bwMode="auto">
          <a:xfrm>
            <a:off x="8388424" y="1"/>
            <a:ext cx="755576" cy="33265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AU" altLang="en-US" sz="1400" b="1" baseline="0" dirty="0">
                <a:latin typeface="Verdana" charset="0"/>
              </a:rPr>
              <a:t>9.</a:t>
            </a:r>
            <a:fld id="{F95B70EC-A5F7-493E-9AA1-A804AFAC747A}" type="slidenum">
              <a:rPr lang="en-AU" altLang="en-US" sz="1400" b="1" baseline="0" smtClean="0">
                <a:latin typeface="Verdana" charset="0"/>
              </a:rPr>
              <a:pPr>
                <a:spcBef>
                  <a:spcPct val="0"/>
                </a:spcBef>
                <a:buFontTx/>
                <a:buNone/>
              </a:pPr>
              <a:t>33</a:t>
            </a:fld>
            <a:endParaRPr lang="en-AU" altLang="en-US" sz="1400" b="1" baseline="0" dirty="0">
              <a:latin typeface="Times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29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29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1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2914" grpId="0" build="p" bldLvl="2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914" name="Rectangle 2"/>
          <p:cNvSpPr>
            <a:spLocks noGrp="1" noChangeArrowheads="1"/>
          </p:cNvSpPr>
          <p:nvPr>
            <p:ph idx="1"/>
          </p:nvPr>
        </p:nvSpPr>
        <p:spPr>
          <a:xfrm>
            <a:off x="683568" y="1340768"/>
            <a:ext cx="7772400" cy="2376264"/>
          </a:xfrm>
        </p:spPr>
        <p:txBody>
          <a:bodyPr/>
          <a:lstStyle/>
          <a:p>
            <a:pPr marL="457200" lvl="1" indent="-457200" algn="just" eaLnBrk="1" hangingPunct="1">
              <a:buClr>
                <a:schemeClr val="accent2"/>
              </a:buClr>
              <a:buNone/>
            </a:pPr>
            <a:r>
              <a:rPr lang="en-US" altLang="en-US" sz="2400" dirty="0">
                <a:latin typeface="Trebuchet MS" panose="020B0603020202020204" pitchFamily="34" charset="0"/>
              </a:rPr>
              <a:t>ii.	With </a:t>
            </a:r>
            <a:r>
              <a:rPr lang="en-US" altLang="en-US" sz="2400" dirty="0">
                <a:latin typeface="Trebuchet MS" panose="020B0603020202020204" pitchFamily="34" charset="0"/>
                <a:sym typeface="Symbol"/>
              </a:rPr>
              <a:t></a:t>
            </a:r>
            <a:r>
              <a:rPr lang="en-US" altLang="en-US" sz="2400" dirty="0">
                <a:latin typeface="Trebuchet MS" panose="020B0603020202020204" pitchFamily="34" charset="0"/>
              </a:rPr>
              <a:t> = 600, the probability of having a sample mean of 550 is very low (0.0062).  So the claim that the average weekly income is $600 is probably unjustified.  </a:t>
            </a:r>
          </a:p>
          <a:p>
            <a:pPr marL="457200" lvl="1" indent="-457200" algn="just" eaLnBrk="1" hangingPunct="1">
              <a:buClr>
                <a:schemeClr val="accent2"/>
              </a:buClr>
              <a:buFont typeface="Wingdings" charset="2"/>
              <a:buNone/>
            </a:pPr>
            <a:r>
              <a:rPr lang="en-US" altLang="en-US" sz="2400" dirty="0">
                <a:latin typeface="Trebuchet MS" panose="020B0603020202020204" pitchFamily="34" charset="0"/>
              </a:rPr>
              <a:t>		It would be more reasonable to assume that </a:t>
            </a:r>
            <a:r>
              <a:rPr lang="el-GR" altLang="en-US" sz="2400" dirty="0">
                <a:latin typeface="Trebuchet MS" panose="020B0603020202020204" pitchFamily="34" charset="0"/>
              </a:rPr>
              <a:t>μ</a:t>
            </a:r>
            <a:r>
              <a:rPr lang="en-US" altLang="en-US" sz="2400" dirty="0">
                <a:latin typeface="Trebuchet MS" panose="020B0603020202020204" pitchFamily="34" charset="0"/>
              </a:rPr>
              <a:t> is smaller than $600, because then a sample mean of $550 becomes more probable.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587188" y="404664"/>
            <a:ext cx="7561263" cy="720725"/>
          </a:xfrm>
        </p:spPr>
        <p:txBody>
          <a:bodyPr/>
          <a:lstStyle/>
          <a:p>
            <a:pPr algn="l" eaLnBrk="1" hangingPunct="1"/>
            <a:r>
              <a:rPr lang="en-US" altLang="en-US" sz="3200" cap="none" baseline="0" dirty="0">
                <a:solidFill>
                  <a:srgbClr val="EA0088"/>
                </a:solidFill>
                <a:latin typeface="Trebuchet MS" panose="020B0603020202020204" pitchFamily="34" charset="0"/>
              </a:rPr>
              <a:t>Example 2: Solution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 bwMode="auto">
          <a:xfrm>
            <a:off x="8388424" y="1"/>
            <a:ext cx="755576" cy="33265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AU" altLang="en-US" sz="1400" b="1" baseline="0" dirty="0">
                <a:latin typeface="Verdana" charset="0"/>
              </a:rPr>
              <a:t>9.</a:t>
            </a:r>
            <a:fld id="{F95B70EC-A5F7-493E-9AA1-A804AFAC747A}" type="slidenum">
              <a:rPr lang="en-AU" altLang="en-US" sz="1400" b="1" baseline="0" smtClean="0">
                <a:latin typeface="Verdana" charset="0"/>
              </a:rPr>
              <a:pPr>
                <a:spcBef>
                  <a:spcPct val="0"/>
                </a:spcBef>
                <a:buFontTx/>
                <a:buNone/>
              </a:pPr>
              <a:t>34</a:t>
            </a:fld>
            <a:endParaRPr lang="en-AU" altLang="en-US" sz="1400" b="1" baseline="0" dirty="0"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4025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29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29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2914" grpId="0" build="p" bldLvl="2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>
          <a:xfrm>
            <a:off x="582488" y="304800"/>
            <a:ext cx="8382000" cy="1179513"/>
          </a:xfrm>
        </p:spPr>
        <p:txBody>
          <a:bodyPr/>
          <a:lstStyle/>
          <a:p>
            <a:pPr algn="l" eaLnBrk="1" hangingPunct="1">
              <a:tabLst>
                <a:tab pos="911225" algn="l"/>
              </a:tabLst>
            </a:pPr>
            <a:r>
              <a:rPr lang="en-US" altLang="en-US" sz="3200" cap="none" baseline="0" dirty="0">
                <a:solidFill>
                  <a:srgbClr val="EA0088"/>
                </a:solidFill>
                <a:latin typeface="Trebuchet MS" panose="020B0603020202020204" pitchFamily="34" charset="0"/>
              </a:rPr>
              <a:t>Creating the Sampling Distribution </a:t>
            </a:r>
            <a:br>
              <a:rPr lang="en-US" altLang="en-US" sz="3200" cap="none" baseline="0" dirty="0">
                <a:solidFill>
                  <a:srgbClr val="EA0088"/>
                </a:solidFill>
                <a:latin typeface="Trebuchet MS" panose="020B0603020202020204" pitchFamily="34" charset="0"/>
              </a:rPr>
            </a:br>
            <a:r>
              <a:rPr lang="en-US" altLang="en-US" sz="3200" cap="none" baseline="0" dirty="0">
                <a:solidFill>
                  <a:srgbClr val="EA0088"/>
                </a:solidFill>
                <a:latin typeface="Trebuchet MS" panose="020B0603020202020204" pitchFamily="34" charset="0"/>
              </a:rPr>
              <a:t>by Computer Simulation</a:t>
            </a:r>
            <a:endParaRPr lang="en-US" altLang="en-US" sz="3200" b="1" cap="none" baseline="0" dirty="0">
              <a:solidFill>
                <a:srgbClr val="EA0088"/>
              </a:solidFill>
              <a:latin typeface="Trebuchet MS" panose="020B0603020202020204" pitchFamily="34" charset="0"/>
            </a:endParaRPr>
          </a:p>
        </p:txBody>
      </p:sp>
      <p:sp>
        <p:nvSpPr>
          <p:cNvPr id="428035" name="Rectangle 3"/>
          <p:cNvSpPr>
            <a:spLocks noGrp="1" noChangeArrowheads="1"/>
          </p:cNvSpPr>
          <p:nvPr>
            <p:ph idx="1"/>
          </p:nvPr>
        </p:nvSpPr>
        <p:spPr>
          <a:xfrm>
            <a:off x="611188" y="1844675"/>
            <a:ext cx="7696200" cy="3456533"/>
          </a:xfrm>
        </p:spPr>
        <p:txBody>
          <a:bodyPr/>
          <a:lstStyle/>
          <a:p>
            <a:pPr marL="0" indent="0" algn="just" eaLnBrk="1" hangingPunct="1">
              <a:spcAft>
                <a:spcPts val="1800"/>
              </a:spcAft>
              <a:buNone/>
            </a:pPr>
            <a:r>
              <a:rPr lang="en-US" altLang="en-US" sz="2400" dirty="0">
                <a:latin typeface="Trebuchet MS" panose="020B0603020202020204" pitchFamily="34" charset="0"/>
              </a:rPr>
              <a:t>By producing data sets of random numbers that come from given distributions, we can verify probabilistic and statistical characteristics.</a:t>
            </a:r>
          </a:p>
          <a:p>
            <a:pPr marL="0" indent="0" algn="just" eaLnBrk="1" hangingPunct="1">
              <a:spcAft>
                <a:spcPts val="1800"/>
              </a:spcAft>
              <a:buNone/>
            </a:pPr>
            <a:r>
              <a:rPr lang="en-US" altLang="en-US" sz="2400" dirty="0">
                <a:latin typeface="Trebuchet MS" panose="020B0603020202020204" pitchFamily="34" charset="0"/>
              </a:rPr>
              <a:t>We simulate a dice-tossing experiment (creating the distribution of the average).</a:t>
            </a:r>
          </a:p>
          <a:p>
            <a:pPr marL="0" indent="0" algn="just" eaLnBrk="1" hangingPunct="1">
              <a:spcAft>
                <a:spcPts val="1800"/>
              </a:spcAft>
              <a:buNone/>
            </a:pPr>
            <a:r>
              <a:rPr lang="en-US" altLang="en-US" sz="2400" dirty="0">
                <a:latin typeface="Trebuchet MS" panose="020B0603020202020204" pitchFamily="34" charset="0"/>
              </a:rPr>
              <a:t>Effects of an increasing sample size on the distribution of the mean are shown.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>
          <a:xfrm>
            <a:off x="8388424" y="1"/>
            <a:ext cx="755576" cy="33265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AU" altLang="en-US" sz="1400" b="1" baseline="0" dirty="0">
                <a:latin typeface="Verdana" charset="0"/>
              </a:rPr>
              <a:t>9.</a:t>
            </a:r>
            <a:fld id="{F95B70EC-A5F7-493E-9AA1-A804AFAC747A}" type="slidenum">
              <a:rPr lang="en-AU" altLang="en-US" sz="1400" b="1" baseline="0" smtClean="0">
                <a:latin typeface="Verdana" charset="0"/>
              </a:rPr>
              <a:pPr>
                <a:spcBef>
                  <a:spcPct val="0"/>
                </a:spcBef>
                <a:buFontTx/>
                <a:buNone/>
              </a:pPr>
              <a:t>35</a:t>
            </a:fld>
            <a:endParaRPr lang="en-AU" altLang="en-US" sz="1400" b="1" baseline="0" dirty="0">
              <a:latin typeface="Times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8035" grpId="0" build="p" bldLvl="2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8" name="Rectangle 2"/>
          <p:cNvSpPr>
            <a:spLocks noGrp="1" noChangeArrowheads="1"/>
          </p:cNvSpPr>
          <p:nvPr>
            <p:ph idx="1"/>
          </p:nvPr>
        </p:nvSpPr>
        <p:spPr>
          <a:xfrm>
            <a:off x="467544" y="260648"/>
            <a:ext cx="7772400" cy="685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3600" dirty="0">
                <a:solidFill>
                  <a:srgbClr val="EA0088"/>
                </a:solidFill>
                <a:latin typeface="Trebuchet MS" panose="020B0603020202020204" pitchFamily="34" charset="0"/>
              </a:rPr>
              <a:t>Simulation of Dice Tossing</a:t>
            </a:r>
          </a:p>
        </p:txBody>
      </p:sp>
      <p:graphicFrame>
        <p:nvGraphicFramePr>
          <p:cNvPr id="1331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2619655"/>
              </p:ext>
            </p:extLst>
          </p:nvPr>
        </p:nvGraphicFramePr>
        <p:xfrm>
          <a:off x="76200" y="1484784"/>
          <a:ext cx="4724400" cy="2447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3" name="Worksheet" r:id="rId4" imgW="3351600" imgH="1734840" progId="Excel.Sheet.8">
                  <p:embed/>
                </p:oleObj>
              </mc:Choice>
              <mc:Fallback>
                <p:oleObj name="Worksheet" r:id="rId4" imgW="3351600" imgH="1734840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" y="1484784"/>
                        <a:ext cx="4724400" cy="2447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9343898"/>
              </p:ext>
            </p:extLst>
          </p:nvPr>
        </p:nvGraphicFramePr>
        <p:xfrm>
          <a:off x="4433888" y="1484784"/>
          <a:ext cx="4710112" cy="2439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4" name="Worksheet" r:id="rId6" imgW="3351600" imgH="1734840" progId="Excel.Sheet.8">
                  <p:embed/>
                </p:oleObj>
              </mc:Choice>
              <mc:Fallback>
                <p:oleObj name="Worksheet" r:id="rId6" imgW="3351600" imgH="1734840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33888" y="1484784"/>
                        <a:ext cx="4710112" cy="24399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2400588"/>
              </p:ext>
            </p:extLst>
          </p:nvPr>
        </p:nvGraphicFramePr>
        <p:xfrm>
          <a:off x="2391257" y="3747034"/>
          <a:ext cx="4370486" cy="22595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5" name="Worksheet" r:id="rId8" imgW="3351600" imgH="1734840" progId="Excel.Sheet.8">
                  <p:embed/>
                </p:oleObj>
              </mc:Choice>
              <mc:Fallback>
                <p:oleObj name="Worksheet" r:id="rId8" imgW="3351600" imgH="1734840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1257" y="3747034"/>
                        <a:ext cx="4370486" cy="225953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9" name="Text Box 6"/>
          <p:cNvSpPr txBox="1">
            <a:spLocks noChangeArrowheads="1"/>
          </p:cNvSpPr>
          <p:nvPr/>
        </p:nvSpPr>
        <p:spPr bwMode="auto">
          <a:xfrm>
            <a:off x="685800" y="2133600"/>
            <a:ext cx="74930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 algn="ctr"/>
            <a:r>
              <a:rPr lang="en-US" altLang="en-US" baseline="0">
                <a:latin typeface="Arial Narrow" charset="0"/>
              </a:rPr>
              <a:t>n = 2</a:t>
            </a:r>
          </a:p>
        </p:txBody>
      </p:sp>
      <p:sp>
        <p:nvSpPr>
          <p:cNvPr id="13320" name="Text Box 7"/>
          <p:cNvSpPr txBox="1">
            <a:spLocks noChangeArrowheads="1"/>
          </p:cNvSpPr>
          <p:nvPr/>
        </p:nvSpPr>
        <p:spPr bwMode="auto">
          <a:xfrm>
            <a:off x="4876800" y="2133600"/>
            <a:ext cx="74930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 algn="ctr"/>
            <a:r>
              <a:rPr lang="en-US" altLang="en-US" baseline="0">
                <a:latin typeface="Arial Narrow" charset="0"/>
              </a:rPr>
              <a:t>n = 5</a:t>
            </a:r>
          </a:p>
        </p:txBody>
      </p:sp>
      <p:sp>
        <p:nvSpPr>
          <p:cNvPr id="13321" name="Text Box 8"/>
          <p:cNvSpPr txBox="1">
            <a:spLocks noChangeArrowheads="1"/>
          </p:cNvSpPr>
          <p:nvPr/>
        </p:nvSpPr>
        <p:spPr bwMode="auto">
          <a:xfrm>
            <a:off x="2667000" y="4419600"/>
            <a:ext cx="88900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 algn="ctr"/>
            <a:r>
              <a:rPr lang="en-US" altLang="en-US" baseline="0">
                <a:latin typeface="Arial Narrow" charset="0"/>
              </a:rPr>
              <a:t>n = 10</a:t>
            </a:r>
          </a:p>
        </p:txBody>
      </p:sp>
      <p:sp>
        <p:nvSpPr>
          <p:cNvPr id="13322" name="Text Box 9"/>
          <p:cNvSpPr txBox="1">
            <a:spLocks noChangeArrowheads="1"/>
          </p:cNvSpPr>
          <p:nvPr/>
        </p:nvSpPr>
        <p:spPr bwMode="auto">
          <a:xfrm>
            <a:off x="371669" y="4551362"/>
            <a:ext cx="2022475" cy="6508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r>
              <a:rPr lang="en-US" altLang="en-US" sz="1800" baseline="0">
                <a:solidFill>
                  <a:srgbClr val="000000"/>
                </a:solidFill>
                <a:latin typeface="Arial Narrow" charset="0"/>
              </a:rPr>
              <a:t>Mean = 3.494	</a:t>
            </a:r>
          </a:p>
          <a:p>
            <a:r>
              <a:rPr lang="en-US" altLang="en-US" sz="1800" baseline="0">
                <a:solidFill>
                  <a:srgbClr val="000000"/>
                </a:solidFill>
                <a:latin typeface="Arial Narrow" charset="0"/>
              </a:rPr>
              <a:t>Stand. dev. = 0.544</a:t>
            </a:r>
            <a:endParaRPr lang="en-US" altLang="en-US" sz="1800" baseline="0">
              <a:latin typeface="Arial Narrow" charset="0"/>
            </a:endParaRPr>
          </a:p>
        </p:txBody>
      </p:sp>
      <p:sp>
        <p:nvSpPr>
          <p:cNvPr id="13323" name="Text Box 10"/>
          <p:cNvSpPr txBox="1">
            <a:spLocks noChangeArrowheads="1"/>
          </p:cNvSpPr>
          <p:nvPr/>
        </p:nvSpPr>
        <p:spPr bwMode="auto">
          <a:xfrm>
            <a:off x="1205204" y="1122362"/>
            <a:ext cx="2022475" cy="6508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r>
              <a:rPr lang="en-US" altLang="en-US" sz="1800" baseline="0">
                <a:solidFill>
                  <a:srgbClr val="000000"/>
                </a:solidFill>
                <a:latin typeface="Arial Narrow" charset="0"/>
              </a:rPr>
              <a:t>Mean = 3.486	</a:t>
            </a:r>
          </a:p>
          <a:p>
            <a:r>
              <a:rPr lang="en-US" altLang="en-US" sz="1800" baseline="0">
                <a:solidFill>
                  <a:srgbClr val="000000"/>
                </a:solidFill>
                <a:latin typeface="Arial Narrow" charset="0"/>
              </a:rPr>
              <a:t>Stand. dev. = 1.215</a:t>
            </a:r>
            <a:endParaRPr lang="en-US" altLang="en-US" sz="1800" baseline="0">
              <a:latin typeface="Arial Narrow" charset="0"/>
            </a:endParaRPr>
          </a:p>
        </p:txBody>
      </p:sp>
      <p:sp>
        <p:nvSpPr>
          <p:cNvPr id="13324" name="Text Box 11"/>
          <p:cNvSpPr txBox="1">
            <a:spLocks noChangeArrowheads="1"/>
          </p:cNvSpPr>
          <p:nvPr/>
        </p:nvSpPr>
        <p:spPr bwMode="auto">
          <a:xfrm>
            <a:off x="5837592" y="1124744"/>
            <a:ext cx="2022475" cy="6508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r>
              <a:rPr lang="en-US" altLang="en-US" sz="1800" baseline="0">
                <a:solidFill>
                  <a:srgbClr val="000000"/>
                </a:solidFill>
                <a:latin typeface="Arial Narrow" charset="0"/>
              </a:rPr>
              <a:t>Mean = 3.495	</a:t>
            </a:r>
          </a:p>
          <a:p>
            <a:r>
              <a:rPr lang="en-US" altLang="en-US" sz="1800" baseline="0">
                <a:solidFill>
                  <a:srgbClr val="000000"/>
                </a:solidFill>
                <a:latin typeface="Arial Narrow" charset="0"/>
              </a:rPr>
              <a:t>Stand. dev. = 0.749</a:t>
            </a:r>
            <a:endParaRPr lang="en-US" altLang="en-US" sz="1800" baseline="0">
              <a:latin typeface="Arial Narrow" charset="0"/>
            </a:endParaRPr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0"/>
          </p:nvPr>
        </p:nvSpPr>
        <p:spPr bwMode="auto">
          <a:xfrm>
            <a:off x="8388424" y="1"/>
            <a:ext cx="755576" cy="33265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AU" altLang="en-US" sz="1400" b="1" baseline="0" dirty="0">
                <a:latin typeface="Verdana" charset="0"/>
              </a:rPr>
              <a:t>9.</a:t>
            </a:r>
            <a:fld id="{F95B70EC-A5F7-493E-9AA1-A804AFAC747A}" type="slidenum">
              <a:rPr lang="en-AU" altLang="en-US" sz="1400" b="1" baseline="0" smtClean="0">
                <a:latin typeface="Verdana" charset="0"/>
              </a:rPr>
              <a:pPr>
                <a:spcBef>
                  <a:spcPct val="0"/>
                </a:spcBef>
                <a:buFontTx/>
                <a:buNone/>
              </a:pPr>
              <a:t>36</a:t>
            </a:fld>
            <a:endParaRPr lang="en-AU" altLang="en-US" sz="1400" b="1" baseline="0" dirty="0">
              <a:latin typeface="Times" charset="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008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6454825"/>
              </p:ext>
            </p:extLst>
          </p:nvPr>
        </p:nvGraphicFramePr>
        <p:xfrm>
          <a:off x="3810000" y="764704"/>
          <a:ext cx="4494213" cy="510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9" name="Worksheet" r:id="rId4" imgW="2667960" imgH="2768040" progId="Excel.Sheet.8">
                  <p:embed/>
                </p:oleObj>
              </mc:Choice>
              <mc:Fallback>
                <p:oleObj name="Worksheet" r:id="rId4" imgW="2667960" imgH="2768040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764704"/>
                        <a:ext cx="4494213" cy="51054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084" name="Rectangle 4"/>
          <p:cNvSpPr>
            <a:spLocks noChangeArrowheads="1"/>
          </p:cNvSpPr>
          <p:nvPr/>
        </p:nvSpPr>
        <p:spPr bwMode="auto">
          <a:xfrm>
            <a:off x="3824644" y="823135"/>
            <a:ext cx="2286000" cy="5105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endParaRPr lang="en-US" altLang="en-US"/>
          </a:p>
        </p:txBody>
      </p:sp>
      <p:graphicFrame>
        <p:nvGraphicFramePr>
          <p:cNvPr id="43008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8416077"/>
              </p:ext>
            </p:extLst>
          </p:nvPr>
        </p:nvGraphicFramePr>
        <p:xfrm>
          <a:off x="2006219" y="2514600"/>
          <a:ext cx="1903794" cy="32906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0" name="Worksheet" r:id="rId6" imgW="1224720" imgH="2113920" progId="Excel.Sheet.8">
                  <p:embed/>
                </p:oleObj>
              </mc:Choice>
              <mc:Fallback>
                <p:oleObj name="Worksheet" r:id="rId6" imgW="1224720" imgH="2113920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6219" y="2514600"/>
                        <a:ext cx="1903794" cy="3290664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086" name="Text Box 6"/>
          <p:cNvSpPr txBox="1">
            <a:spLocks noChangeArrowheads="1"/>
          </p:cNvSpPr>
          <p:nvPr/>
        </p:nvSpPr>
        <p:spPr bwMode="auto">
          <a:xfrm>
            <a:off x="673539" y="303491"/>
            <a:ext cx="4690549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xtLst/>
        </p:spPr>
        <p:txBody>
          <a:bodyPr wrap="square" anchor="ctr">
            <a:spAutoFit/>
          </a:bodyPr>
          <a:lstStyle>
            <a:lvl1pPr eaLnBrk="0" hangingPunct="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 algn="ctr"/>
            <a:r>
              <a:rPr lang="en-US" altLang="en-US" sz="1800" baseline="0" dirty="0">
                <a:latin typeface="Arial Narrow" charset="0"/>
              </a:rPr>
              <a:t>Using samples of size 2 calculate the sample means</a:t>
            </a:r>
          </a:p>
        </p:txBody>
      </p:sp>
      <p:sp>
        <p:nvSpPr>
          <p:cNvPr id="430088" name="Text Box 8"/>
          <p:cNvSpPr txBox="1">
            <a:spLocks noChangeArrowheads="1"/>
          </p:cNvSpPr>
          <p:nvPr/>
        </p:nvSpPr>
        <p:spPr bwMode="auto">
          <a:xfrm>
            <a:off x="4121150" y="3140075"/>
            <a:ext cx="1781175" cy="915988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>
                <a:lumMod val="90000"/>
                <a:lumOff val="10000"/>
              </a:schemeClr>
            </a:solidFill>
            <a:miter lim="800000"/>
            <a:headEnd/>
            <a:tailEnd/>
          </a:ln>
          <a:extLst/>
        </p:spPr>
        <p:txBody>
          <a:bodyPr wrap="none" anchor="ctr">
            <a:spAutoFit/>
          </a:bodyPr>
          <a:lstStyle>
            <a:lvl1pPr eaLnBrk="0" hangingPunct="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r>
              <a:rPr lang="en-US" altLang="en-US" sz="1800" baseline="0" dirty="0">
                <a:latin typeface="Arial Narrow" charset="0"/>
              </a:rPr>
              <a:t>Create a histogram</a:t>
            </a:r>
          </a:p>
          <a:p>
            <a:r>
              <a:rPr lang="en-US" altLang="en-US" sz="1800" baseline="0" dirty="0">
                <a:latin typeface="Arial Narrow" charset="0"/>
              </a:rPr>
              <a:t>for  the distribution</a:t>
            </a:r>
          </a:p>
          <a:p>
            <a:r>
              <a:rPr lang="en-US" altLang="en-US" sz="1800" baseline="0" dirty="0">
                <a:latin typeface="Arial Narrow" charset="0"/>
              </a:rPr>
              <a:t>of the mean.</a:t>
            </a:r>
          </a:p>
        </p:txBody>
      </p:sp>
      <p:sp>
        <p:nvSpPr>
          <p:cNvPr id="430089" name="Text Box 9"/>
          <p:cNvSpPr txBox="1">
            <a:spLocks noChangeArrowheads="1"/>
          </p:cNvSpPr>
          <p:nvPr/>
        </p:nvSpPr>
        <p:spPr bwMode="auto">
          <a:xfrm>
            <a:off x="7768750" y="409576"/>
            <a:ext cx="1271587" cy="3667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/>
        </p:spPr>
        <p:txBody>
          <a:bodyPr wrap="none" anchor="ctr">
            <a:spAutoFit/>
          </a:bodyPr>
          <a:lstStyle>
            <a:lvl1pPr eaLnBrk="0" hangingPunct="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 algn="ctr"/>
            <a:r>
              <a:rPr lang="en-US" altLang="en-US" sz="1800" baseline="0" dirty="0">
                <a:latin typeface="Arial Narrow" charset="0"/>
              </a:rPr>
              <a:t>Type the bin.</a:t>
            </a:r>
          </a:p>
        </p:txBody>
      </p:sp>
      <p:graphicFrame>
        <p:nvGraphicFramePr>
          <p:cNvPr id="43009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249318"/>
              </p:ext>
            </p:extLst>
          </p:nvPr>
        </p:nvGraphicFramePr>
        <p:xfrm>
          <a:off x="4495800" y="4270181"/>
          <a:ext cx="3429000" cy="177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1" name="Worksheet" r:id="rId8" imgW="3351600" imgH="1734840" progId="Excel.Sheet.8">
                  <p:embed/>
                </p:oleObj>
              </mc:Choice>
              <mc:Fallback>
                <p:oleObj name="Worksheet" r:id="rId8" imgW="3351600" imgH="1734840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4270181"/>
                        <a:ext cx="3429000" cy="1776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091" name="Text Box 11"/>
          <p:cNvSpPr txBox="1">
            <a:spLocks noChangeArrowheads="1"/>
          </p:cNvSpPr>
          <p:nvPr/>
        </p:nvSpPr>
        <p:spPr bwMode="auto">
          <a:xfrm>
            <a:off x="228600" y="2008655"/>
            <a:ext cx="1679104" cy="1938992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>
            <a:lvl1pPr eaLnBrk="0" hangingPunct="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r>
              <a:rPr lang="en-US" altLang="en-US" b="1" baseline="0" dirty="0">
                <a:latin typeface="Arial Narrow" charset="0"/>
              </a:rPr>
              <a:t>Excel</a:t>
            </a:r>
          </a:p>
          <a:p>
            <a:r>
              <a:rPr lang="en-US" altLang="en-US" baseline="0" dirty="0">
                <a:latin typeface="Arial Narrow" charset="0"/>
              </a:rPr>
              <a:t>Creating a</a:t>
            </a:r>
          </a:p>
          <a:p>
            <a:r>
              <a:rPr lang="en-US" altLang="en-US" baseline="0" dirty="0">
                <a:latin typeface="Arial Narrow" charset="0"/>
              </a:rPr>
              <a:t>simulated </a:t>
            </a:r>
          </a:p>
          <a:p>
            <a:r>
              <a:rPr lang="en-US" altLang="en-US" baseline="0" dirty="0">
                <a:latin typeface="Arial Narrow" charset="0"/>
              </a:rPr>
              <a:t>distribution </a:t>
            </a:r>
          </a:p>
          <a:p>
            <a:r>
              <a:rPr lang="en-US" altLang="en-US" baseline="0" dirty="0">
                <a:latin typeface="Arial Narrow" charset="0"/>
              </a:rPr>
              <a:t>of the mean</a:t>
            </a:r>
            <a:endParaRPr lang="en-US" altLang="en-US" baseline="0" dirty="0">
              <a:solidFill>
                <a:schemeClr val="accent2"/>
              </a:solidFill>
              <a:latin typeface="Arial Narrow" charset="0"/>
            </a:endParaRPr>
          </a:p>
        </p:txBody>
      </p:sp>
      <p:sp>
        <p:nvSpPr>
          <p:cNvPr id="430092" name="Line 12"/>
          <p:cNvSpPr>
            <a:spLocks noChangeShapeType="1"/>
          </p:cNvSpPr>
          <p:nvPr/>
        </p:nvSpPr>
        <p:spPr bwMode="auto">
          <a:xfrm>
            <a:off x="1835696" y="616306"/>
            <a:ext cx="1974304" cy="508438"/>
          </a:xfrm>
          <a:prstGeom prst="line">
            <a:avLst/>
          </a:prstGeom>
          <a:noFill/>
          <a:ln w="19050">
            <a:solidFill>
              <a:srgbClr val="CC99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430093" name="Text Box 13"/>
          <p:cNvSpPr txBox="1">
            <a:spLocks noChangeArrowheads="1"/>
          </p:cNvSpPr>
          <p:nvPr/>
        </p:nvSpPr>
        <p:spPr bwMode="auto">
          <a:xfrm>
            <a:off x="5610403" y="347079"/>
            <a:ext cx="1949450" cy="36671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/>
        </p:spPr>
        <p:txBody>
          <a:bodyPr wrap="none" anchor="ctr">
            <a:spAutoFit/>
          </a:bodyPr>
          <a:lstStyle>
            <a:lvl1pPr eaLnBrk="0" hangingPunct="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 algn="ctr"/>
            <a:r>
              <a:rPr lang="en-US" altLang="en-US" sz="1800" baseline="0" dirty="0">
                <a:latin typeface="Arial Narrow" charset="0"/>
              </a:rPr>
              <a:t>Calculate the means.</a:t>
            </a:r>
          </a:p>
        </p:txBody>
      </p:sp>
      <p:sp>
        <p:nvSpPr>
          <p:cNvPr id="430094" name="Line 14"/>
          <p:cNvSpPr>
            <a:spLocks noChangeShapeType="1"/>
          </p:cNvSpPr>
          <p:nvPr/>
        </p:nvSpPr>
        <p:spPr bwMode="auto">
          <a:xfrm>
            <a:off x="6711820" y="616306"/>
            <a:ext cx="0" cy="1219200"/>
          </a:xfrm>
          <a:prstGeom prst="line">
            <a:avLst/>
          </a:prstGeom>
          <a:noFill/>
          <a:ln w="19050">
            <a:solidFill>
              <a:srgbClr val="CC99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430095" name="Line 15"/>
          <p:cNvSpPr>
            <a:spLocks noChangeShapeType="1"/>
          </p:cNvSpPr>
          <p:nvPr/>
        </p:nvSpPr>
        <p:spPr bwMode="auto">
          <a:xfrm flipH="1">
            <a:off x="7918580" y="713792"/>
            <a:ext cx="152400" cy="1600200"/>
          </a:xfrm>
          <a:prstGeom prst="line">
            <a:avLst/>
          </a:prstGeom>
          <a:noFill/>
          <a:ln w="19050">
            <a:solidFill>
              <a:srgbClr val="CC99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430096" name="Text Box 16"/>
          <p:cNvSpPr txBox="1">
            <a:spLocks noChangeArrowheads="1"/>
          </p:cNvSpPr>
          <p:nvPr/>
        </p:nvSpPr>
        <p:spPr bwMode="auto">
          <a:xfrm>
            <a:off x="4087813" y="2127250"/>
            <a:ext cx="1550987" cy="64135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>
                <a:lumMod val="90000"/>
                <a:lumOff val="10000"/>
              </a:schemeClr>
            </a:solidFill>
            <a:miter lim="800000"/>
            <a:headEnd/>
            <a:tailEnd/>
          </a:ln>
          <a:extLst/>
        </p:spPr>
        <p:txBody>
          <a:bodyPr wrap="none" anchor="ctr">
            <a:spAutoFit/>
          </a:bodyPr>
          <a:lstStyle>
            <a:lvl1pPr eaLnBrk="0" hangingPunct="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r>
              <a:rPr lang="en-US" altLang="en-US" sz="1800" baseline="0" dirty="0">
                <a:latin typeface="Arial Narrow" charset="0"/>
              </a:rPr>
              <a:t>Create samples </a:t>
            </a:r>
          </a:p>
          <a:p>
            <a:r>
              <a:rPr lang="en-US" altLang="en-US" sz="1800" baseline="0" dirty="0">
                <a:latin typeface="Arial Narrow" charset="0"/>
              </a:rPr>
              <a:t>of size two. </a:t>
            </a:r>
          </a:p>
        </p:txBody>
      </p:sp>
      <p:sp>
        <p:nvSpPr>
          <p:cNvPr id="17" name="Slide Number Placeholder 3"/>
          <p:cNvSpPr>
            <a:spLocks noGrp="1"/>
          </p:cNvSpPr>
          <p:nvPr>
            <p:ph type="sldNum" sz="quarter" idx="10"/>
          </p:nvPr>
        </p:nvSpPr>
        <p:spPr bwMode="auto">
          <a:xfrm>
            <a:off x="8388424" y="1"/>
            <a:ext cx="755576" cy="33265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AU" altLang="en-US" sz="1400" b="1" baseline="0" dirty="0">
                <a:latin typeface="Verdana" charset="0"/>
              </a:rPr>
              <a:t>9.</a:t>
            </a:r>
            <a:fld id="{F95B70EC-A5F7-493E-9AA1-A804AFAC747A}" type="slidenum">
              <a:rPr lang="en-AU" altLang="en-US" sz="1400" b="1" baseline="0" smtClean="0">
                <a:latin typeface="Verdana" charset="0"/>
              </a:rPr>
              <a:pPr>
                <a:spcBef>
                  <a:spcPct val="0"/>
                </a:spcBef>
                <a:buFontTx/>
                <a:buNone/>
              </a:pPr>
              <a:t>37</a:t>
            </a:fld>
            <a:endParaRPr lang="en-AU" altLang="en-US" sz="1400" b="1" baseline="0" dirty="0">
              <a:latin typeface="Times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30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30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430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084" grpId="0" animBg="1"/>
      <p:bldP spid="430086" grpId="0" animBg="1" autoUpdateAnimBg="0"/>
      <p:bldP spid="430088" grpId="0" animBg="1" autoUpdateAnimBg="0"/>
      <p:bldP spid="430089" grpId="0" animBg="1" autoUpdateAnimBg="0"/>
      <p:bldP spid="430091" grpId="0" animBg="1" autoUpdateAnimBg="0"/>
      <p:bldP spid="430092" grpId="0" animBg="1"/>
      <p:bldP spid="430093" grpId="0" animBg="1" autoUpdateAnimBg="0"/>
      <p:bldP spid="430094" grpId="0" animBg="1"/>
      <p:bldP spid="430095" grpId="0" animBg="1"/>
      <p:bldP spid="430096" grpId="0" animBg="1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7" name="Rectangle 6"/>
          <p:cNvSpPr>
            <a:spLocks noGrp="1" noChangeArrowheads="1"/>
          </p:cNvSpPr>
          <p:nvPr>
            <p:ph type="title"/>
          </p:nvPr>
        </p:nvSpPr>
        <p:spPr>
          <a:xfrm>
            <a:off x="0" y="188640"/>
            <a:ext cx="9144000" cy="1143000"/>
          </a:xfrm>
        </p:spPr>
        <p:txBody>
          <a:bodyPr/>
          <a:lstStyle/>
          <a:p>
            <a:pPr marL="895350" indent="-895350" algn="l" eaLnBrk="1" hangingPunct="1">
              <a:tabLst>
                <a:tab pos="911225" algn="l"/>
              </a:tabLst>
            </a:pPr>
            <a:r>
              <a:rPr lang="en-US" altLang="en-US" sz="3000" cap="none" baseline="0" dirty="0">
                <a:solidFill>
                  <a:srgbClr val="EA0088"/>
                </a:solidFill>
                <a:latin typeface="Trebuchet MS" panose="020B0603020202020204" pitchFamily="34" charset="0"/>
              </a:rPr>
              <a:t>9.5 Sampling distribution of the sample </a:t>
            </a:r>
            <a:r>
              <a:rPr lang="en-US" altLang="en-US" sz="3000" cap="none" dirty="0">
                <a:solidFill>
                  <a:srgbClr val="EA0088"/>
                </a:solidFill>
                <a:latin typeface="Trebuchet MS" panose="020B0603020202020204" pitchFamily="34" charset="0"/>
              </a:rPr>
              <a:t>p</a:t>
            </a:r>
            <a:r>
              <a:rPr lang="en-US" altLang="en-US" sz="3000" cap="none" baseline="0" dirty="0">
                <a:solidFill>
                  <a:srgbClr val="EA0088"/>
                </a:solidFill>
                <a:latin typeface="Trebuchet MS" panose="020B0603020202020204" pitchFamily="34" charset="0"/>
              </a:rPr>
              <a:t>roportion</a:t>
            </a:r>
            <a:endParaRPr lang="en-US" altLang="en-US" sz="3000" b="1" cap="none" baseline="0" dirty="0">
              <a:solidFill>
                <a:srgbClr val="EA0088"/>
              </a:solidFill>
              <a:latin typeface="Trebuchet MS" panose="020B0603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275" name="Rectangle 2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467544" y="1556792"/>
                <a:ext cx="8305800" cy="4419600"/>
              </a:xfrm>
            </p:spPr>
            <p:txBody>
              <a:bodyPr/>
              <a:lstStyle/>
              <a:p>
                <a:pPr marL="0" indent="0" algn="just" eaLnBrk="1" hangingPunct="1">
                  <a:spcAft>
                    <a:spcPts val="1200"/>
                  </a:spcAft>
                  <a:buNone/>
                </a:pPr>
                <a:r>
                  <a:rPr lang="en-US" altLang="en-US" sz="2400" dirty="0">
                    <a:latin typeface="Trebuchet MS" panose="020B0603020202020204" pitchFamily="34" charset="0"/>
                  </a:rPr>
                  <a:t>The parameter of interest for nominal data is the </a:t>
                </a:r>
                <a:r>
                  <a:rPr lang="en-US" altLang="en-US" sz="2400" i="1" dirty="0">
                    <a:latin typeface="Trebuchet MS" panose="020B0603020202020204" pitchFamily="34" charset="0"/>
                  </a:rPr>
                  <a:t>proportion of times</a:t>
                </a:r>
                <a:r>
                  <a:rPr lang="en-US" altLang="en-US" sz="2400" dirty="0">
                    <a:latin typeface="Trebuchet MS" panose="020B0603020202020204" pitchFamily="34" charset="0"/>
                  </a:rPr>
                  <a:t> a particular outcome (success) occurs.</a:t>
                </a:r>
              </a:p>
              <a:p>
                <a:pPr marL="0" indent="0" algn="just" eaLnBrk="1" hangingPunct="1">
                  <a:spcAft>
                    <a:spcPts val="1200"/>
                  </a:spcAft>
                  <a:buNone/>
                </a:pPr>
                <a:r>
                  <a:rPr lang="en-US" altLang="en-US" sz="2400" dirty="0">
                    <a:latin typeface="Trebuchet MS" panose="020B0603020202020204" pitchFamily="34" charset="0"/>
                  </a:rPr>
                  <a:t>Let X be the number of times a particular outcome (success) occurs in n repeated trials.</a:t>
                </a:r>
              </a:p>
              <a:p>
                <a:pPr marL="0" indent="0" algn="just" eaLnBrk="1" hangingPunct="1">
                  <a:spcAft>
                    <a:spcPts val="1200"/>
                  </a:spcAft>
                  <a:buNone/>
                </a:pPr>
                <a:r>
                  <a:rPr lang="en-US" altLang="en-US" sz="2400" dirty="0">
                    <a:solidFill>
                      <a:schemeClr val="accent1"/>
                    </a:solidFill>
                    <a:latin typeface="Trebuchet MS" panose="020B0603020202020204" pitchFamily="34" charset="0"/>
                  </a:rPr>
                  <a:t>To estimate the population proportion of successes, </a:t>
                </a:r>
                <a:r>
                  <a:rPr lang="en-US" altLang="en-US" sz="2400" i="1" dirty="0">
                    <a:solidFill>
                      <a:schemeClr val="accent1"/>
                    </a:solidFill>
                    <a:latin typeface="Trebuchet MS" panose="020B0603020202020204" pitchFamily="34" charset="0"/>
                  </a:rPr>
                  <a:t>p,</a:t>
                </a:r>
                <a:r>
                  <a:rPr lang="en-US" altLang="en-US" sz="2400" dirty="0">
                    <a:solidFill>
                      <a:schemeClr val="accent1"/>
                    </a:solidFill>
                    <a:latin typeface="Trebuchet MS" panose="020B0603020202020204" pitchFamily="34" charset="0"/>
                  </a:rPr>
                  <a:t> we use the sample proportion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en-US" sz="240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AU" altLang="en-US" sz="2400" b="0" i="1" smtClean="0">
                            <a:solidFill>
                              <a:schemeClr val="accent1"/>
                            </a:solidFill>
                            <a:latin typeface="Cambria Math"/>
                          </a:rPr>
                          <m:t>𝑝</m:t>
                        </m:r>
                      </m:e>
                    </m:acc>
                  </m:oMath>
                </a14:m>
                <a:r>
                  <a:rPr lang="en-US" altLang="en-US" sz="2400" dirty="0">
                    <a:solidFill>
                      <a:schemeClr val="accent1"/>
                    </a:solidFill>
                    <a:latin typeface="Trebuchet MS" panose="020B0603020202020204" pitchFamily="34" charset="0"/>
                  </a:rPr>
                  <a:t> =X/</a:t>
                </a:r>
                <a:r>
                  <a:rPr lang="en-US" altLang="en-US" sz="2400" i="1" dirty="0">
                    <a:solidFill>
                      <a:schemeClr val="accent1"/>
                    </a:solidFill>
                    <a:latin typeface="Trebuchet MS" panose="020B0603020202020204" pitchFamily="34" charset="0"/>
                  </a:rPr>
                  <a:t>n</a:t>
                </a:r>
                <a:r>
                  <a:rPr lang="en-US" altLang="en-US" sz="2400" dirty="0">
                    <a:solidFill>
                      <a:schemeClr val="accent1"/>
                    </a:solidFill>
                    <a:latin typeface="Trebuchet MS" panose="020B0603020202020204" pitchFamily="34" charset="0"/>
                  </a:rPr>
                  <a:t>.</a:t>
                </a:r>
              </a:p>
              <a:p>
                <a:pPr marL="0" indent="0" algn="just" eaLnBrk="1" hangingPunct="1">
                  <a:spcAft>
                    <a:spcPts val="1200"/>
                  </a:spcAft>
                  <a:buNone/>
                </a:pPr>
                <a:r>
                  <a:rPr lang="en-US" altLang="en-US" sz="2400" dirty="0">
                    <a:latin typeface="Trebuchet MS" panose="020B0603020202020204" pitchFamily="34" charset="0"/>
                  </a:rPr>
                  <a:t>The sampling distribution of X is binomial. </a:t>
                </a:r>
              </a:p>
              <a:p>
                <a:pPr marL="0" indent="0" algn="just">
                  <a:spcAft>
                    <a:spcPts val="1200"/>
                  </a:spcAft>
                  <a:buNone/>
                </a:pPr>
                <a:r>
                  <a:rPr lang="en-US" altLang="en-US" sz="2400" dirty="0">
                    <a:latin typeface="Trebuchet MS" panose="020B0603020202020204" pitchFamily="34" charset="0"/>
                  </a:rPr>
                  <a:t>We prefer to use normal approximation to the binomial distribution to make inferences about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AU" altLang="en-US" sz="2400" i="1">
                            <a:latin typeface="Cambria Math"/>
                          </a:rPr>
                          <m:t>𝑝</m:t>
                        </m:r>
                      </m:e>
                    </m:acc>
                  </m:oMath>
                </a14:m>
                <a:r>
                  <a:rPr lang="en-US" altLang="en-US" sz="2400" dirty="0">
                    <a:latin typeface="Trebuchet MS" panose="020B0603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54275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7544" y="1556792"/>
                <a:ext cx="8305800" cy="4419600"/>
              </a:xfrm>
              <a:blipFill rotWithShape="1">
                <a:blip r:embed="rId3" cstate="print"/>
                <a:stretch>
                  <a:fillRect l="-1175" t="-1103" r="-1101" b="-13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>
          <a:xfrm>
            <a:off x="8388424" y="1"/>
            <a:ext cx="755576" cy="33265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AU" altLang="en-US" sz="1400" b="1" baseline="0" dirty="0">
                <a:latin typeface="Verdana" charset="0"/>
              </a:rPr>
              <a:t>9.</a:t>
            </a:r>
            <a:fld id="{F95B70EC-A5F7-493E-9AA1-A804AFAC747A}" type="slidenum">
              <a:rPr lang="en-AU" altLang="en-US" sz="1400" b="1" baseline="0" smtClean="0">
                <a:latin typeface="Verdana" charset="0"/>
              </a:rPr>
              <a:pPr>
                <a:spcBef>
                  <a:spcPct val="0"/>
                </a:spcBef>
                <a:buFontTx/>
                <a:buNone/>
              </a:pPr>
              <a:t>38</a:t>
            </a:fld>
            <a:endParaRPr lang="en-AU" altLang="en-US" sz="1400" b="1" baseline="0" dirty="0">
              <a:latin typeface="Times" charset="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6391" name="Rectangle 22"/>
              <p:cNvSpPr>
                <a:spLocks noChangeArrowheads="1"/>
              </p:cNvSpPr>
              <p:nvPr/>
            </p:nvSpPr>
            <p:spPr bwMode="auto">
              <a:xfrm>
                <a:off x="561599" y="1484784"/>
                <a:ext cx="8207375" cy="40386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marL="342900" indent="-342900" eaLnBrk="0" hangingPunct="0">
                  <a:defRPr sz="2400" baseline="-25000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1pPr>
                <a:lvl2pPr marL="742950" indent="-285750" eaLnBrk="0" hangingPunct="0">
                  <a:defRPr sz="2400" baseline="-25000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2pPr>
                <a:lvl3pPr marL="1143000" indent="-228600" eaLnBrk="0" hangingPunct="0">
                  <a:defRPr sz="2400" baseline="-25000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3pPr>
                <a:lvl4pPr marL="1600200" indent="-228600" eaLnBrk="0" hangingPunct="0">
                  <a:defRPr sz="2400" baseline="-25000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4pPr>
                <a:lvl5pPr marL="2057400" indent="-228600" eaLnBrk="0" hangingPunct="0">
                  <a:defRPr sz="2400" baseline="-25000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9pPr>
              </a:lstStyle>
              <a:p>
                <a:pPr marL="0" indent="0" algn="just" eaLnBrk="1" hangingPunct="1">
                  <a:spcBef>
                    <a:spcPct val="20000"/>
                  </a:spcBef>
                  <a:spcAft>
                    <a:spcPts val="1200"/>
                  </a:spcAft>
                  <a:buClr>
                    <a:srgbClr val="FF0000"/>
                  </a:buClr>
                </a:pPr>
                <a:r>
                  <a:rPr lang="en-US" altLang="en-US" baseline="0" dirty="0">
                    <a:latin typeface="Trebuchet MS" panose="020B0603020202020204" pitchFamily="34" charset="0"/>
                  </a:rPr>
                  <a:t>From the laws of expected value and variance, it can be shown that E(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en-US" i="1" baseline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AU" altLang="en-US" i="1" baseline="0">
                            <a:latin typeface="Cambria Math"/>
                          </a:rPr>
                          <m:t>𝑝</m:t>
                        </m:r>
                      </m:e>
                    </m:acc>
                  </m:oMath>
                </a14:m>
                <a:r>
                  <a:rPr lang="en-US" altLang="en-US" baseline="0" dirty="0">
                    <a:latin typeface="Trebuchet MS" panose="020B0603020202020204" pitchFamily="34" charset="0"/>
                  </a:rPr>
                  <a:t>) = p and V(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en-US" i="1" baseline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AU" altLang="en-US" i="1" baseline="0">
                            <a:latin typeface="Cambria Math"/>
                          </a:rPr>
                          <m:t>𝑝</m:t>
                        </m:r>
                      </m:e>
                    </m:acc>
                  </m:oMath>
                </a14:m>
                <a:r>
                  <a:rPr lang="en-US" altLang="en-US" baseline="0" dirty="0">
                    <a:latin typeface="Trebuchet MS" panose="020B0603020202020204" pitchFamily="34" charset="0"/>
                  </a:rPr>
                  <a:t>) = </a:t>
                </a:r>
                <a:r>
                  <a:rPr lang="en-US" altLang="en-US" baseline="0" dirty="0" err="1">
                    <a:latin typeface="Trebuchet MS" panose="020B0603020202020204" pitchFamily="34" charset="0"/>
                  </a:rPr>
                  <a:t>pq</a:t>
                </a:r>
                <a:r>
                  <a:rPr lang="en-US" altLang="en-US" baseline="0" dirty="0">
                    <a:latin typeface="Trebuchet MS" panose="020B0603020202020204" pitchFamily="34" charset="0"/>
                  </a:rPr>
                  <a:t>/n</a:t>
                </a:r>
              </a:p>
              <a:p>
                <a:pPr marL="0" indent="0" algn="just" eaLnBrk="1" hangingPunct="1">
                  <a:spcBef>
                    <a:spcPct val="20000"/>
                  </a:spcBef>
                  <a:buClr>
                    <a:srgbClr val="FF0000"/>
                  </a:buClr>
                </a:pPr>
                <a:r>
                  <a:rPr lang="en-US" altLang="en-US" baseline="0" dirty="0">
                    <a:latin typeface="Trebuchet MS" panose="020B0603020202020204" pitchFamily="34" charset="0"/>
                  </a:rPr>
                  <a:t>If both </a:t>
                </a:r>
                <a:r>
                  <a:rPr lang="en-US" altLang="en-US" baseline="0" dirty="0" err="1">
                    <a:latin typeface="Trebuchet MS" panose="020B0603020202020204" pitchFamily="34" charset="0"/>
                  </a:rPr>
                  <a:t>np</a:t>
                </a:r>
                <a:r>
                  <a:rPr lang="en-US" altLang="en-US" baseline="0" dirty="0">
                    <a:latin typeface="Trebuchet MS" panose="020B0603020202020204" pitchFamily="34" charset="0"/>
                  </a:rPr>
                  <a:t> </a:t>
                </a:r>
                <a:r>
                  <a:rPr lang="en-US" altLang="en-US" baseline="0" dirty="0">
                    <a:latin typeface="Trebuchet MS" panose="020B0603020202020204" pitchFamily="34" charset="0"/>
                    <a:sym typeface="Symbol" charset="2"/>
                  </a:rPr>
                  <a:t></a:t>
                </a:r>
                <a:r>
                  <a:rPr lang="en-US" altLang="en-US" baseline="0" dirty="0">
                    <a:latin typeface="Trebuchet MS" panose="020B0603020202020204" pitchFamily="34" charset="0"/>
                  </a:rPr>
                  <a:t> 5 and </a:t>
                </a:r>
                <a:r>
                  <a:rPr lang="en-US" altLang="en-US" baseline="0" dirty="0" err="1">
                    <a:latin typeface="Trebuchet MS" panose="020B0603020202020204" pitchFamily="34" charset="0"/>
                  </a:rPr>
                  <a:t>nq</a:t>
                </a:r>
                <a:r>
                  <a:rPr lang="en-US" altLang="en-US" baseline="0" dirty="0">
                    <a:latin typeface="Trebuchet MS" panose="020B0603020202020204" pitchFamily="34" charset="0"/>
                  </a:rPr>
                  <a:t> </a:t>
                </a:r>
                <a:r>
                  <a:rPr lang="en-US" altLang="en-US" baseline="0" dirty="0">
                    <a:latin typeface="Trebuchet MS" panose="020B0603020202020204" pitchFamily="34" charset="0"/>
                    <a:sym typeface="Symbol" charset="2"/>
                  </a:rPr>
                  <a:t></a:t>
                </a:r>
                <a:r>
                  <a:rPr lang="en-US" altLang="en-US" baseline="0" dirty="0">
                    <a:latin typeface="Trebuchet MS" panose="020B0603020202020204" pitchFamily="34" charset="0"/>
                  </a:rPr>
                  <a:t> 5, then</a:t>
                </a:r>
              </a:p>
              <a:p>
                <a:pPr marL="0" indent="0" algn="just" eaLnBrk="1" hangingPunct="1">
                  <a:spcBef>
                    <a:spcPct val="20000"/>
                  </a:spcBef>
                  <a:buClr>
                    <a:srgbClr val="FF0000"/>
                  </a:buClr>
                </a:pPr>
                <a:endParaRPr lang="en-US" altLang="en-US" baseline="0" dirty="0">
                  <a:latin typeface="Trebuchet MS" panose="020B0603020202020204" pitchFamily="34" charset="0"/>
                </a:endParaRPr>
              </a:p>
              <a:p>
                <a:pPr marL="0" indent="0" algn="just" eaLnBrk="1" hangingPunct="1">
                  <a:spcBef>
                    <a:spcPct val="20000"/>
                  </a:spcBef>
                  <a:buClr>
                    <a:srgbClr val="FF0000"/>
                  </a:buClr>
                </a:pPr>
                <a:endParaRPr lang="en-US" altLang="en-US" baseline="0" dirty="0">
                  <a:latin typeface="Trebuchet MS" panose="020B0603020202020204" pitchFamily="34" charset="0"/>
                </a:endParaRPr>
              </a:p>
              <a:p>
                <a:pPr marL="0" indent="0" algn="just" eaLnBrk="1" hangingPunct="1">
                  <a:spcBef>
                    <a:spcPct val="20000"/>
                  </a:spcBef>
                  <a:buClr>
                    <a:srgbClr val="FF0000"/>
                  </a:buClr>
                </a:pPr>
                <a:endParaRPr lang="en-US" altLang="en-US" baseline="0" dirty="0">
                  <a:latin typeface="Trebuchet MS" panose="020B0603020202020204" pitchFamily="34" charset="0"/>
                </a:endParaRPr>
              </a:p>
              <a:p>
                <a:pPr marL="0" indent="0" algn="just" eaLnBrk="1" hangingPunct="1">
                  <a:spcBef>
                    <a:spcPct val="20000"/>
                  </a:spcBef>
                  <a:buClr>
                    <a:srgbClr val="FF0000"/>
                  </a:buClr>
                </a:pPr>
                <a:endParaRPr lang="en-US" altLang="en-US" baseline="0" dirty="0">
                  <a:latin typeface="Trebuchet MS" panose="020B0603020202020204" pitchFamily="34" charset="0"/>
                </a:endParaRPr>
              </a:p>
              <a:p>
                <a:pPr marL="0" indent="0" algn="just" eaLnBrk="1" hangingPunct="1">
                  <a:spcBef>
                    <a:spcPct val="20000"/>
                  </a:spcBef>
                  <a:buClr>
                    <a:srgbClr val="FF0000"/>
                  </a:buClr>
                </a:pPr>
                <a:r>
                  <a:rPr lang="en-US" altLang="en-US" baseline="0" dirty="0">
                    <a:latin typeface="Trebuchet MS" panose="020B0603020202020204" pitchFamily="34" charset="0"/>
                  </a:rPr>
                  <a:t>is approximately standard normal distributed.</a:t>
                </a:r>
              </a:p>
            </p:txBody>
          </p:sp>
        </mc:Choice>
        <mc:Fallback xmlns="">
          <p:sp>
            <p:nvSpPr>
              <p:cNvPr id="16391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61599" y="1484784"/>
                <a:ext cx="8207375" cy="4038600"/>
              </a:xfrm>
              <a:prstGeom prst="rect">
                <a:avLst/>
              </a:prstGeom>
              <a:blipFill rotWithShape="1">
                <a:blip r:embed="rId4" cstate="print"/>
                <a:stretch>
                  <a:fillRect l="-1114" t="-1208" r="-1189"/>
                </a:stretch>
              </a:blipFill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6386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6057556"/>
              </p:ext>
            </p:extLst>
          </p:nvPr>
        </p:nvGraphicFramePr>
        <p:xfrm>
          <a:off x="2197100" y="3141663"/>
          <a:ext cx="1265238" cy="1184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5" name="Equation" r:id="rId5" imgW="622080" imgH="583920" progId="Equation.DSMT4">
                  <p:embed/>
                </p:oleObj>
              </mc:Choice>
              <mc:Fallback>
                <p:oleObj name="Equation" r:id="rId5" imgW="622080" imgH="5839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7100" y="3141663"/>
                        <a:ext cx="1265238" cy="11842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>
                        <a:outerShdw dist="107763" dir="18900000" algn="ctr" rotWithShape="0">
                          <a:srgbClr val="FF0000"/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2" name="Rectangle 26"/>
          <p:cNvSpPr>
            <a:spLocks noChangeArrowheads="1"/>
          </p:cNvSpPr>
          <p:nvPr/>
        </p:nvSpPr>
        <p:spPr bwMode="auto">
          <a:xfrm>
            <a:off x="2195736" y="1844824"/>
            <a:ext cx="1206145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endParaRPr lang="en-US" altLang="en-US"/>
          </a:p>
        </p:txBody>
      </p:sp>
      <p:sp>
        <p:nvSpPr>
          <p:cNvPr id="16393" name="Rectangle 27"/>
          <p:cNvSpPr>
            <a:spLocks noChangeArrowheads="1"/>
          </p:cNvSpPr>
          <p:nvPr/>
        </p:nvSpPr>
        <p:spPr bwMode="auto">
          <a:xfrm>
            <a:off x="3995936" y="1891680"/>
            <a:ext cx="172673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endParaRPr lang="en-US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394" name="Rectangle 28"/>
              <p:cNvSpPr>
                <a:spLocks noChangeArrowheads="1"/>
              </p:cNvSpPr>
              <p:nvPr/>
            </p:nvSpPr>
            <p:spPr bwMode="auto">
              <a:xfrm>
                <a:off x="250826" y="494184"/>
                <a:ext cx="8785670" cy="7025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tabLst>
                    <a:tab pos="911225" algn="l"/>
                  </a:tabLst>
                  <a:defRPr sz="2400" baseline="-25000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1pPr>
                <a:lvl2pPr marL="742950" indent="-285750" eaLnBrk="0" hangingPunct="0">
                  <a:tabLst>
                    <a:tab pos="911225" algn="l"/>
                  </a:tabLst>
                  <a:defRPr sz="2400" baseline="-25000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2pPr>
                <a:lvl3pPr marL="1143000" indent="-228600" eaLnBrk="0" hangingPunct="0">
                  <a:tabLst>
                    <a:tab pos="911225" algn="l"/>
                  </a:tabLst>
                  <a:defRPr sz="2400" baseline="-25000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3pPr>
                <a:lvl4pPr marL="1600200" indent="-228600" eaLnBrk="0" hangingPunct="0">
                  <a:tabLst>
                    <a:tab pos="911225" algn="l"/>
                  </a:tabLst>
                  <a:defRPr sz="2400" baseline="-25000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4pPr>
                <a:lvl5pPr marL="2057400" indent="-228600" eaLnBrk="0" hangingPunct="0">
                  <a:tabLst>
                    <a:tab pos="911225" algn="l"/>
                  </a:tabLst>
                  <a:defRPr sz="2400" baseline="-25000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911225" algn="l"/>
                  </a:tabLst>
                  <a:defRPr sz="2400" baseline="-25000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911225" algn="l"/>
                  </a:tabLst>
                  <a:defRPr sz="2400" baseline="-25000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911225" algn="l"/>
                  </a:tabLst>
                  <a:defRPr sz="2400" baseline="-25000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911225" algn="l"/>
                  </a:tabLst>
                  <a:defRPr sz="2400" baseline="-25000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9pPr>
              </a:lstStyle>
              <a:p>
                <a:pPr eaLnBrk="1" hangingPunct="1"/>
                <a:r>
                  <a:rPr lang="en-US" altLang="en-US" sz="3200" baseline="0" dirty="0">
                    <a:solidFill>
                      <a:srgbClr val="EA0088"/>
                    </a:solidFill>
                    <a:latin typeface="Trebuchet MS" panose="020B0603020202020204" pitchFamily="34" charset="0"/>
                  </a:rPr>
                  <a:t>Sampling Distribution of a Sample Proportion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en-US" sz="3200" i="1" baseline="0" smtClean="0">
                            <a:solidFill>
                              <a:srgbClr val="EA0088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AU" altLang="en-US" sz="3200" b="0" i="1" baseline="0" smtClean="0">
                            <a:solidFill>
                              <a:srgbClr val="EA0088"/>
                            </a:solidFill>
                            <a:latin typeface="Cambria Math"/>
                          </a:rPr>
                          <m:t>𝑝</m:t>
                        </m:r>
                      </m:e>
                    </m:acc>
                  </m:oMath>
                </a14:m>
                <a:endParaRPr lang="en-US" altLang="en-US" sz="3200" b="1" baseline="0" dirty="0">
                  <a:solidFill>
                    <a:srgbClr val="EA0088"/>
                  </a:solidFill>
                  <a:latin typeface="Trebuchet MS" panose="020B0603020202020204" pitchFamily="34" charset="0"/>
                </a:endParaRPr>
              </a:p>
            </p:txBody>
          </p:sp>
        </mc:Choice>
        <mc:Fallback xmlns="">
          <p:sp>
            <p:nvSpPr>
              <p:cNvPr id="16394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0826" y="494184"/>
                <a:ext cx="8785670" cy="702568"/>
              </a:xfrm>
              <a:prstGeom prst="rect">
                <a:avLst/>
              </a:prstGeom>
              <a:blipFill rotWithShape="1">
                <a:blip r:embed="rId7" cstate="print"/>
                <a:stretch>
                  <a:fillRect l="-1735" t="-2609" b="-20000"/>
                </a:stretch>
              </a:blipFill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 bwMode="auto">
          <a:xfrm>
            <a:off x="8388424" y="1"/>
            <a:ext cx="755576" cy="33265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AU" altLang="en-US" sz="1400" b="1" baseline="0" dirty="0">
                <a:latin typeface="Verdana" charset="0"/>
              </a:rPr>
              <a:t>9.</a:t>
            </a:r>
            <a:fld id="{F95B70EC-A5F7-493E-9AA1-A804AFAC747A}" type="slidenum">
              <a:rPr lang="en-AU" altLang="en-US" sz="1400" b="1" baseline="0" smtClean="0">
                <a:latin typeface="Verdana" charset="0"/>
              </a:rPr>
              <a:pPr>
                <a:spcBef>
                  <a:spcPct val="0"/>
                </a:spcBef>
                <a:buFontTx/>
                <a:buNone/>
              </a:pPr>
              <a:t>39</a:t>
            </a:fld>
            <a:endParaRPr lang="en-AU" altLang="en-US" sz="1400" b="1" baseline="0" dirty="0">
              <a:latin typeface="Times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404813"/>
            <a:ext cx="8229600" cy="884237"/>
          </a:xfrm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algn="l" eaLnBrk="1" fontAlgn="base" hangingPunct="1">
              <a:spcAft>
                <a:spcPct val="0"/>
              </a:spcAft>
            </a:pPr>
            <a:r>
              <a:rPr altLang="en-US" sz="3600" cap="none" dirty="0">
                <a:solidFill>
                  <a:srgbClr val="EA0088"/>
                </a:solidFill>
                <a:latin typeface="Trebuchet MS" pitchFamily="34" charset="0"/>
                <a:ea typeface="MS PGothic" pitchFamily="34" charset="-128"/>
                <a:cs typeface="Arial" pitchFamily="34" charset="0"/>
              </a:rPr>
              <a:t>Learning objectives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1484313"/>
            <a:ext cx="8001000" cy="4297362"/>
          </a:xfrm>
        </p:spPr>
        <p:txBody>
          <a:bodyPr/>
          <a:lstStyle/>
          <a:p>
            <a:pPr marL="809625" indent="-809625" algn="just" eaLnBrk="1" hangingPunct="1">
              <a:buFont typeface="Arial" pitchFamily="34" charset="0"/>
              <a:buNone/>
            </a:pPr>
            <a:r>
              <a:rPr lang="en-US" altLang="en-US" sz="2200" b="1" dirty="0">
                <a:solidFill>
                  <a:srgbClr val="00B050"/>
                </a:solidFill>
                <a:latin typeface="Trebuchet MS" pitchFamily="34" charset="0"/>
                <a:cs typeface="Arial" pitchFamily="34" charset="0"/>
              </a:rPr>
              <a:t>LO1</a:t>
            </a:r>
            <a:r>
              <a:rPr lang="en-US" altLang="en-US" sz="2200" dirty="0">
                <a:solidFill>
                  <a:srgbClr val="00B050"/>
                </a:solidFill>
                <a:latin typeface="Trebuchet MS" pitchFamily="34" charset="0"/>
                <a:cs typeface="Arial" pitchFamily="34" charset="0"/>
              </a:rPr>
              <a:t> 	Explain the importance of statistical inference</a:t>
            </a:r>
          </a:p>
          <a:p>
            <a:pPr marL="809625" indent="-809625" algn="just" eaLnBrk="1" hangingPunct="1">
              <a:buFont typeface="Arial" pitchFamily="34" charset="0"/>
              <a:buNone/>
            </a:pPr>
            <a:r>
              <a:rPr lang="en-US" altLang="en-US" sz="2200" b="1" dirty="0">
                <a:solidFill>
                  <a:srgbClr val="00B050"/>
                </a:solidFill>
                <a:latin typeface="Trebuchet MS" pitchFamily="34" charset="0"/>
                <a:cs typeface="Arial" pitchFamily="34" charset="0"/>
              </a:rPr>
              <a:t>LO2</a:t>
            </a:r>
            <a:r>
              <a:rPr lang="en-US" altLang="en-US" sz="2200" dirty="0">
                <a:solidFill>
                  <a:srgbClr val="00B050"/>
                </a:solidFill>
                <a:latin typeface="Trebuchet MS" pitchFamily="34" charset="0"/>
                <a:cs typeface="Arial" pitchFamily="34" charset="0"/>
              </a:rPr>
              <a:t> 	Explain how, when and why statistical inference is used</a:t>
            </a:r>
          </a:p>
          <a:p>
            <a:pPr marL="809625" indent="-809625" algn="just">
              <a:buNone/>
            </a:pPr>
            <a:r>
              <a:rPr lang="en-US" altLang="en-US" sz="2200" b="1" dirty="0">
                <a:solidFill>
                  <a:srgbClr val="00B050"/>
                </a:solidFill>
                <a:latin typeface="Trebuchet MS" pitchFamily="34" charset="0"/>
              </a:rPr>
              <a:t>LO3</a:t>
            </a:r>
            <a:r>
              <a:rPr lang="en-US" altLang="en-US" sz="2200" dirty="0">
                <a:solidFill>
                  <a:srgbClr val="00B050"/>
                </a:solidFill>
                <a:latin typeface="Trebuchet MS" pitchFamily="34" charset="0"/>
              </a:rPr>
              <a:t> 	</a:t>
            </a:r>
            <a:r>
              <a:rPr lang="en-AU" altLang="en-US" sz="2200" dirty="0">
                <a:solidFill>
                  <a:srgbClr val="00B050"/>
                </a:solidFill>
                <a:latin typeface="Trebuchet MS" pitchFamily="34" charset="0"/>
              </a:rPr>
              <a:t>Understand the central limit theorem and the properties of the sampling distribution of the sample mean</a:t>
            </a:r>
          </a:p>
          <a:p>
            <a:pPr marL="809625" indent="-809625" algn="just">
              <a:buNone/>
            </a:pPr>
            <a:r>
              <a:rPr lang="en-AU" altLang="en-US" sz="2200" b="1" dirty="0">
                <a:solidFill>
                  <a:srgbClr val="00B050"/>
                </a:solidFill>
                <a:latin typeface="Trebuchet MS" pitchFamily="34" charset="0"/>
              </a:rPr>
              <a:t>LO4</a:t>
            </a:r>
            <a:r>
              <a:rPr lang="en-AU" altLang="en-US" sz="2200" dirty="0">
                <a:solidFill>
                  <a:srgbClr val="00B050"/>
                </a:solidFill>
                <a:latin typeface="Trebuchet MS" pitchFamily="34" charset="0"/>
              </a:rPr>
              <a:t> 	Understand the properties of the sampling distribution of the sample proportion</a:t>
            </a:r>
          </a:p>
          <a:p>
            <a:pPr marL="809625" indent="-809625" algn="just">
              <a:buNone/>
            </a:pPr>
            <a:r>
              <a:rPr lang="en-AU" altLang="en-US" sz="2200" b="1" dirty="0">
                <a:solidFill>
                  <a:srgbClr val="00B050"/>
                </a:solidFill>
                <a:latin typeface="Trebuchet MS" pitchFamily="34" charset="0"/>
              </a:rPr>
              <a:t>LO5</a:t>
            </a:r>
            <a:r>
              <a:rPr lang="en-AU" altLang="en-US" sz="2200" dirty="0">
                <a:solidFill>
                  <a:srgbClr val="00B050"/>
                </a:solidFill>
                <a:latin typeface="Trebuchet MS" pitchFamily="34" charset="0"/>
              </a:rPr>
              <a:t> 	Understand the probability link between sample statistics and population parameters</a:t>
            </a:r>
          </a:p>
          <a:p>
            <a:pPr marL="809625" indent="-809625" algn="just">
              <a:buNone/>
            </a:pPr>
            <a:r>
              <a:rPr lang="en-AU" altLang="en-US" sz="2200" b="1" dirty="0">
                <a:solidFill>
                  <a:srgbClr val="00B050"/>
                </a:solidFill>
                <a:latin typeface="Trebuchet MS" pitchFamily="34" charset="0"/>
              </a:rPr>
              <a:t>LO6</a:t>
            </a:r>
            <a:r>
              <a:rPr lang="en-AU" altLang="en-US" sz="2200" dirty="0">
                <a:solidFill>
                  <a:srgbClr val="00B050"/>
                </a:solidFill>
                <a:latin typeface="Trebuchet MS" pitchFamily="34" charset="0"/>
              </a:rPr>
              <a:t> 	Apply various sampling distributions in practical applications.</a:t>
            </a:r>
            <a:endParaRPr lang="en-US" altLang="en-US" sz="2200" dirty="0">
              <a:solidFill>
                <a:srgbClr val="00B050"/>
              </a:solidFill>
              <a:latin typeface="Trebuchet MS" pitchFamily="34" charset="0"/>
            </a:endParaRPr>
          </a:p>
          <a:p>
            <a:pPr marL="806450" indent="-806450" algn="just" eaLnBrk="1" hangingPunct="1">
              <a:buFont typeface="Arial" pitchFamily="34" charset="0"/>
              <a:buNone/>
            </a:pPr>
            <a:endParaRPr lang="en-US" altLang="en-US" sz="2200" dirty="0">
              <a:solidFill>
                <a:srgbClr val="00B050"/>
              </a:solidFill>
              <a:latin typeface="Trebuchet MS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Rectangle 2"/>
          <p:cNvSpPr>
            <a:spLocks noGrp="1" noChangeArrowheads="1"/>
          </p:cNvSpPr>
          <p:nvPr>
            <p:ph idx="1"/>
          </p:nvPr>
        </p:nvSpPr>
        <p:spPr>
          <a:xfrm>
            <a:off x="684213" y="1347019"/>
            <a:ext cx="7924800" cy="2586037"/>
          </a:xfrm>
        </p:spPr>
        <p:txBody>
          <a:bodyPr/>
          <a:lstStyle/>
          <a:p>
            <a:pPr marL="0" indent="0" algn="just" eaLnBrk="1" hangingPunct="1">
              <a:buFontTx/>
              <a:buNone/>
            </a:pPr>
            <a:r>
              <a:rPr lang="en-US" altLang="en-US" sz="2400" dirty="0">
                <a:latin typeface="Trebuchet MS" panose="020B0603020202020204" pitchFamily="34" charset="0"/>
              </a:rPr>
              <a:t>The Laurier company’s brand has a market share of 30%. In a survey, 1000 consumers were asked which brand they prefer. What is the probability that more than 32% of the respondents say they prefer the Laurier brand?</a:t>
            </a:r>
          </a:p>
          <a:p>
            <a:pPr eaLnBrk="1" hangingPunct="1">
              <a:buFontTx/>
              <a:buNone/>
            </a:pPr>
            <a:endParaRPr lang="en-US" altLang="en-US" sz="2400" dirty="0">
              <a:solidFill>
                <a:schemeClr val="accent2"/>
              </a:solidFill>
              <a:latin typeface="Trebuchet MS" panose="020B0603020202020204" pitchFamily="34" charset="0"/>
            </a:endParaRP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404664"/>
            <a:ext cx="7561263" cy="720725"/>
          </a:xfrm>
        </p:spPr>
        <p:txBody>
          <a:bodyPr/>
          <a:lstStyle/>
          <a:p>
            <a:pPr algn="l" eaLnBrk="1" hangingPunct="1"/>
            <a:r>
              <a:rPr lang="en-US" altLang="en-US" sz="3200" cap="none" baseline="0" dirty="0">
                <a:solidFill>
                  <a:srgbClr val="EA0088"/>
                </a:solidFill>
                <a:latin typeface="Trebuchet MS" panose="020B0603020202020204" pitchFamily="34" charset="0"/>
              </a:rPr>
              <a:t>Example 3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 bwMode="auto">
          <a:xfrm>
            <a:off x="8388424" y="1"/>
            <a:ext cx="755576" cy="33265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AU" altLang="en-US" sz="1400" b="1" baseline="0" dirty="0">
                <a:latin typeface="Verdana" charset="0"/>
              </a:rPr>
              <a:t>9.</a:t>
            </a:r>
            <a:fld id="{F95B70EC-A5F7-493E-9AA1-A804AFAC747A}" type="slidenum">
              <a:rPr lang="en-AU" altLang="en-US" sz="1400" b="1" baseline="0" smtClean="0">
                <a:latin typeface="Verdana" charset="0"/>
              </a:rPr>
              <a:pPr>
                <a:spcBef>
                  <a:spcPct val="0"/>
                </a:spcBef>
                <a:buFontTx/>
                <a:buNone/>
              </a:pPr>
              <a:t>40</a:t>
            </a:fld>
            <a:endParaRPr lang="en-AU" altLang="en-US" sz="1400" b="1" baseline="0" dirty="0">
              <a:latin typeface="Times" charset="0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7414" name="Rectangle 2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609600" y="1340768"/>
                <a:ext cx="7924800" cy="3840832"/>
              </a:xfrm>
            </p:spPr>
            <p:txBody>
              <a:bodyPr/>
              <a:lstStyle/>
              <a:p>
                <a:pPr marL="0" indent="0" algn="just" eaLnBrk="1" hangingPunct="1">
                  <a:buFontTx/>
                  <a:buNone/>
                </a:pPr>
                <a:r>
                  <a:rPr lang="en-US" altLang="en-US" sz="2400" dirty="0">
                    <a:latin typeface="Trebuchet MS" panose="020B0603020202020204" pitchFamily="34" charset="0"/>
                  </a:rPr>
                  <a:t>The number of respondents who prefer Laurier is binomial with </a:t>
                </a:r>
                <a:r>
                  <a:rPr lang="en-US" altLang="en-US" sz="2400" i="1" dirty="0">
                    <a:latin typeface="Trebuchet MS" panose="020B0603020202020204" pitchFamily="34" charset="0"/>
                  </a:rPr>
                  <a:t>n</a:t>
                </a:r>
                <a:r>
                  <a:rPr lang="en-US" altLang="en-US" sz="2400" dirty="0">
                    <a:latin typeface="Trebuchet MS" panose="020B0603020202020204" pitchFamily="34" charset="0"/>
                  </a:rPr>
                  <a:t> = 1000 and </a:t>
                </a:r>
                <a:r>
                  <a:rPr lang="en-US" altLang="en-US" sz="2400" i="1" dirty="0">
                    <a:latin typeface="Trebuchet MS" panose="020B0603020202020204" pitchFamily="34" charset="0"/>
                  </a:rPr>
                  <a:t>p</a:t>
                </a:r>
                <a:r>
                  <a:rPr lang="en-US" altLang="en-US" sz="2400" dirty="0">
                    <a:latin typeface="Trebuchet MS" panose="020B0603020202020204" pitchFamily="34" charset="0"/>
                  </a:rPr>
                  <a:t> = 0.30. </a:t>
                </a:r>
              </a:p>
              <a:p>
                <a:pPr marL="0" indent="0" eaLnBrk="1" hangingPunct="1">
                  <a:buFontTx/>
                  <a:buNone/>
                </a:pPr>
                <a:r>
                  <a:rPr lang="en-US" altLang="en-US" sz="2400" dirty="0">
                    <a:latin typeface="Trebuchet MS" panose="020B0603020202020204" pitchFamily="34" charset="0"/>
                  </a:rPr>
                  <a:t>Also, </a:t>
                </a:r>
                <a:r>
                  <a:rPr lang="en-US" altLang="en-US" sz="2400" i="1" dirty="0" err="1">
                    <a:latin typeface="Trebuchet MS" panose="020B0603020202020204" pitchFamily="34" charset="0"/>
                  </a:rPr>
                  <a:t>np</a:t>
                </a:r>
                <a:r>
                  <a:rPr lang="en-US" altLang="en-US" sz="2400" dirty="0">
                    <a:latin typeface="Trebuchet MS" panose="020B0603020202020204" pitchFamily="34" charset="0"/>
                  </a:rPr>
                  <a:t> = 1000(0.3) = 300 &gt; 5,</a:t>
                </a:r>
                <a:br>
                  <a:rPr lang="en-US" altLang="en-US" sz="2400" dirty="0">
                    <a:latin typeface="Trebuchet MS" panose="020B0603020202020204" pitchFamily="34" charset="0"/>
                  </a:rPr>
                </a:br>
                <a:r>
                  <a:rPr lang="en-US" altLang="en-US" sz="2400" dirty="0">
                    <a:latin typeface="Trebuchet MS" panose="020B0603020202020204" pitchFamily="34" charset="0"/>
                  </a:rPr>
                  <a:t>	   </a:t>
                </a:r>
                <a:r>
                  <a:rPr lang="en-US" altLang="en-US" sz="2400" i="1" dirty="0" err="1">
                    <a:latin typeface="Trebuchet MS" panose="020B0603020202020204" pitchFamily="34" charset="0"/>
                  </a:rPr>
                  <a:t>nq</a:t>
                </a:r>
                <a:r>
                  <a:rPr lang="en-US" altLang="en-US" sz="2400" dirty="0">
                    <a:latin typeface="Trebuchet MS" panose="020B0603020202020204" pitchFamily="34" charset="0"/>
                  </a:rPr>
                  <a:t> = 1000(1 – 0.3) = 700 &gt; 5.</a:t>
                </a:r>
              </a:p>
              <a:p>
                <a:pPr marL="0" indent="0">
                  <a:spcAft>
                    <a:spcPts val="1800"/>
                  </a:spcAft>
                  <a:buNone/>
                </a:pPr>
                <a:r>
                  <a:rPr lang="en-US" altLang="en-US" sz="2400" dirty="0">
                    <a:latin typeface="Trebuchet MS" panose="020B0603020202020204" pitchFamily="34" charset="0"/>
                  </a:rPr>
                  <a:t>Therefore,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AU" altLang="en-US" sz="2400" i="1">
                            <a:latin typeface="Cambria Math"/>
                          </a:rPr>
                          <m:t>𝑝</m:t>
                        </m:r>
                      </m:e>
                    </m:acc>
                  </m:oMath>
                </a14:m>
                <a:r>
                  <a:rPr lang="en-US" altLang="en-US" sz="2400" dirty="0">
                    <a:latin typeface="Trebuchet MS" panose="020B0603020202020204" pitchFamily="34" charset="0"/>
                  </a:rPr>
                  <a:t> is normal with mean </a:t>
                </a:r>
                <a:r>
                  <a:rPr lang="en-US" altLang="en-US" sz="2400" i="1" dirty="0">
                    <a:latin typeface="Trebuchet MS" panose="020B0603020202020204" pitchFamily="34" charset="0"/>
                  </a:rPr>
                  <a:t>p</a:t>
                </a:r>
                <a:r>
                  <a:rPr lang="en-US" altLang="en-US" sz="2400" dirty="0">
                    <a:latin typeface="Trebuchet MS" panose="020B0603020202020204" pitchFamily="34" charset="0"/>
                  </a:rPr>
                  <a:t> = 0.30 and standard error</a:t>
                </a:r>
              </a:p>
              <a:p>
                <a:pPr eaLnBrk="1" hangingPunct="1">
                  <a:buFontTx/>
                  <a:buNone/>
                </a:pPr>
                <a:endParaRPr lang="en-US" altLang="en-US" sz="2400" dirty="0">
                  <a:latin typeface="Trebuchet MS" panose="020B0603020202020204" pitchFamily="34" charset="0"/>
                </a:endParaRPr>
              </a:p>
              <a:p>
                <a:pPr eaLnBrk="1" hangingPunct="1">
                  <a:spcAft>
                    <a:spcPts val="1200"/>
                  </a:spcAft>
                  <a:buFontTx/>
                  <a:buNone/>
                </a:pPr>
                <a:r>
                  <a:rPr lang="en-US" altLang="en-US" sz="2400" dirty="0">
                    <a:latin typeface="Trebuchet MS" panose="020B0603020202020204" pitchFamily="34" charset="0"/>
                  </a:rPr>
                  <a:t>Hence</a:t>
                </a:r>
              </a:p>
            </p:txBody>
          </p:sp>
        </mc:Choice>
        <mc:Fallback xmlns="">
          <p:sp>
            <p:nvSpPr>
              <p:cNvPr id="17414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340768"/>
                <a:ext cx="7924800" cy="3840832"/>
              </a:xfrm>
              <a:blipFill rotWithShape="1">
                <a:blip r:embed="rId4" cstate="print"/>
                <a:stretch>
                  <a:fillRect l="-1154" t="-1270" r="-161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7410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227681"/>
              </p:ext>
            </p:extLst>
          </p:nvPr>
        </p:nvGraphicFramePr>
        <p:xfrm>
          <a:off x="1475656" y="4797152"/>
          <a:ext cx="5848350" cy="1033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2" name="Equation" r:id="rId5" imgW="2806560" imgH="495000" progId="Equation.DSMT4">
                  <p:embed/>
                </p:oleObj>
              </mc:Choice>
              <mc:Fallback>
                <p:oleObj name="Equation" r:id="rId5" imgW="2806560" imgH="495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656" y="4797152"/>
                        <a:ext cx="5848350" cy="10334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8727222"/>
              </p:ext>
            </p:extLst>
          </p:nvPr>
        </p:nvGraphicFramePr>
        <p:xfrm>
          <a:off x="1547664" y="3645024"/>
          <a:ext cx="4710113" cy="849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3" name="Equation" r:id="rId7" imgW="2260440" imgH="406080" progId="Equation.DSMT4">
                  <p:embed/>
                </p:oleObj>
              </mc:Choice>
              <mc:Fallback>
                <p:oleObj name="Equation" r:id="rId7" imgW="226044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664" y="3645024"/>
                        <a:ext cx="4710113" cy="849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404664"/>
            <a:ext cx="7561263" cy="720725"/>
          </a:xfrm>
        </p:spPr>
        <p:txBody>
          <a:bodyPr/>
          <a:lstStyle/>
          <a:p>
            <a:pPr algn="l" eaLnBrk="1" hangingPunct="1"/>
            <a:r>
              <a:rPr lang="en-US" altLang="en-US" sz="3200" cap="none" baseline="0" dirty="0">
                <a:solidFill>
                  <a:srgbClr val="EA0088"/>
                </a:solidFill>
                <a:latin typeface="Trebuchet MS" panose="020B0603020202020204" pitchFamily="34" charset="0"/>
              </a:rPr>
              <a:t>Example 3: Solution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 bwMode="auto">
          <a:xfrm>
            <a:off x="8388424" y="1"/>
            <a:ext cx="755576" cy="33265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AU" altLang="en-US" sz="1400" b="1" baseline="0" dirty="0">
                <a:latin typeface="Verdana" charset="0"/>
              </a:rPr>
              <a:t>9.</a:t>
            </a:r>
            <a:fld id="{F95B70EC-A5F7-493E-9AA1-A804AFAC747A}" type="slidenum">
              <a:rPr lang="en-AU" altLang="en-US" sz="1400" b="1" baseline="0" smtClean="0">
                <a:latin typeface="Verdana" charset="0"/>
              </a:rPr>
              <a:pPr>
                <a:spcBef>
                  <a:spcPct val="0"/>
                </a:spcBef>
                <a:buFontTx/>
                <a:buNone/>
              </a:pPr>
              <a:t>41</a:t>
            </a:fld>
            <a:endParaRPr lang="en-AU" altLang="en-US" sz="1400" b="1" baseline="0" dirty="0">
              <a:latin typeface="Times" charset="0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3"/>
          <p:cNvSpPr>
            <a:spLocks noGrp="1" noChangeArrowheads="1"/>
          </p:cNvSpPr>
          <p:nvPr>
            <p:ph idx="1"/>
          </p:nvPr>
        </p:nvSpPr>
        <p:spPr>
          <a:xfrm>
            <a:off x="688032" y="1557338"/>
            <a:ext cx="7772400" cy="3240087"/>
          </a:xfrm>
        </p:spPr>
        <p:txBody>
          <a:bodyPr/>
          <a:lstStyle/>
          <a:p>
            <a:pPr marL="0" indent="0" algn="just" eaLnBrk="1" hangingPunct="1">
              <a:lnSpc>
                <a:spcPct val="90000"/>
              </a:lnSpc>
              <a:buNone/>
            </a:pPr>
            <a:r>
              <a:rPr lang="en-US" altLang="en-US" sz="2400" dirty="0">
                <a:latin typeface="Trebuchet MS" panose="020B0603020202020204" pitchFamily="34" charset="0"/>
              </a:rPr>
              <a:t>In Chapters 7 and 8 we introduced probability distributions, which allowed us to make probability statements about values of the random variable. </a:t>
            </a:r>
          </a:p>
          <a:p>
            <a:pPr marL="0" indent="0" algn="just" eaLnBrk="1" hangingPunct="1">
              <a:lnSpc>
                <a:spcPct val="90000"/>
              </a:lnSpc>
              <a:buNone/>
            </a:pPr>
            <a:endParaRPr lang="en-US" altLang="en-US" sz="2400" dirty="0">
              <a:latin typeface="Trebuchet MS" panose="020B0603020202020204" pitchFamily="34" charset="0"/>
            </a:endParaRPr>
          </a:p>
          <a:p>
            <a:pPr marL="0" indent="0" algn="just" eaLnBrk="1" hangingPunct="1">
              <a:lnSpc>
                <a:spcPct val="90000"/>
              </a:lnSpc>
              <a:buNone/>
            </a:pPr>
            <a:r>
              <a:rPr lang="en-US" altLang="en-US" sz="2400" dirty="0">
                <a:latin typeface="Trebuchet MS" panose="020B0603020202020204" pitchFamily="34" charset="0"/>
              </a:rPr>
              <a:t>A prerequisite of this calculation is knowledge of the distribution and the relevant parameters.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16024" y="549275"/>
            <a:ext cx="7772400" cy="58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>
              <a:defRPr/>
            </a:pPr>
            <a:r>
              <a:rPr lang="en-US" sz="3600" kern="0" baseline="0" dirty="0">
                <a:solidFill>
                  <a:srgbClr val="EA0088"/>
                </a:solidFill>
                <a:latin typeface="Trebuchet MS" panose="020B0603020202020204" pitchFamily="34" charset="0"/>
                <a:ea typeface="+mj-ea"/>
                <a:cs typeface="+mj-cs"/>
              </a:rPr>
              <a:t>9.6	  From here to inference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>
          <a:xfrm>
            <a:off x="8388424" y="1"/>
            <a:ext cx="755576" cy="33265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AU" altLang="en-US" sz="1400" b="1" baseline="0" dirty="0">
                <a:latin typeface="Verdana" charset="0"/>
              </a:rPr>
              <a:t>9.</a:t>
            </a:r>
            <a:fld id="{F95B70EC-A5F7-493E-9AA1-A804AFAC747A}" type="slidenum">
              <a:rPr lang="en-AU" altLang="en-US" sz="1400" b="1" baseline="0" smtClean="0">
                <a:latin typeface="Verdana" charset="0"/>
              </a:rPr>
              <a:pPr>
                <a:spcBef>
                  <a:spcPct val="0"/>
                </a:spcBef>
                <a:buFontTx/>
                <a:buNone/>
              </a:pPr>
              <a:t>42</a:t>
            </a:fld>
            <a:endParaRPr lang="en-AU" altLang="en-US" sz="1400" b="1" baseline="0" dirty="0">
              <a:latin typeface="Times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557338"/>
            <a:ext cx="7772400" cy="3311525"/>
          </a:xfrm>
        </p:spPr>
        <p:txBody>
          <a:bodyPr/>
          <a:lstStyle/>
          <a:p>
            <a:pPr marL="0" indent="0" algn="just" eaLnBrk="1" hangingPunct="1">
              <a:spcAft>
                <a:spcPts val="1200"/>
              </a:spcAft>
              <a:buNone/>
            </a:pPr>
            <a:r>
              <a:rPr lang="en-US" altLang="en-US" sz="2400" dirty="0">
                <a:latin typeface="Trebuchet MS" panose="020B0603020202020204" pitchFamily="34" charset="0"/>
              </a:rPr>
              <a:t>In Example 7.9 we used the binomial distribution to compute the probability of Pat </a:t>
            </a:r>
            <a:r>
              <a:rPr lang="en-US" altLang="en-US" sz="2400" dirty="0" err="1">
                <a:latin typeface="Trebuchet MS" panose="020B0603020202020204" pitchFamily="34" charset="0"/>
              </a:rPr>
              <a:t>Statsdud</a:t>
            </a:r>
            <a:r>
              <a:rPr lang="en-US" altLang="en-US" sz="2400" dirty="0">
                <a:latin typeface="Trebuchet MS" panose="020B0603020202020204" pitchFamily="34" charset="0"/>
              </a:rPr>
              <a:t> guessing correct answers of any number of quizzes. 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323850" y="549275"/>
            <a:ext cx="7772400" cy="58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>
              <a:defRPr/>
            </a:pPr>
            <a:r>
              <a:rPr lang="en-US" sz="3600" kern="0" baseline="0" dirty="0">
                <a:solidFill>
                  <a:srgbClr val="EA0088"/>
                </a:solidFill>
                <a:latin typeface="Trebuchet MS" panose="020B0603020202020204" pitchFamily="34" charset="0"/>
                <a:ea typeface="+mj-ea"/>
                <a:cs typeface="+mj-cs"/>
              </a:rPr>
              <a:t>From here to inference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 bwMode="auto">
          <a:xfrm>
            <a:off x="8388424" y="1"/>
            <a:ext cx="755576" cy="33265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AU" altLang="en-US" sz="1400" b="1" baseline="0" dirty="0">
                <a:latin typeface="Verdana" charset="0"/>
              </a:rPr>
              <a:t>9.</a:t>
            </a:r>
            <a:fld id="{F95B70EC-A5F7-493E-9AA1-A804AFAC747A}" type="slidenum">
              <a:rPr lang="en-AU" altLang="en-US" sz="1400" b="1" baseline="0" smtClean="0">
                <a:latin typeface="Verdana" charset="0"/>
              </a:rPr>
              <a:pPr>
                <a:spcBef>
                  <a:spcPct val="0"/>
                </a:spcBef>
                <a:buFontTx/>
                <a:buNone/>
              </a:pPr>
              <a:t>43</a:t>
            </a:fld>
            <a:endParaRPr lang="en-AU" altLang="en-US" sz="1400" b="1" baseline="0" dirty="0">
              <a:latin typeface="Times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3"/>
          <p:cNvSpPr>
            <a:spLocks noGrp="1" noChangeArrowheads="1"/>
          </p:cNvSpPr>
          <p:nvPr>
            <p:ph idx="1"/>
          </p:nvPr>
        </p:nvSpPr>
        <p:spPr>
          <a:xfrm>
            <a:off x="544016" y="1484313"/>
            <a:ext cx="7772400" cy="3096815"/>
          </a:xfrm>
        </p:spPr>
        <p:txBody>
          <a:bodyPr/>
          <a:lstStyle/>
          <a:p>
            <a:pPr marL="0" indent="0" algn="just">
              <a:buNone/>
            </a:pPr>
            <a:r>
              <a:rPr lang="en-US" altLang="en-US" sz="2400" dirty="0">
                <a:latin typeface="Trebuchet MS" panose="020B0603020202020204" pitchFamily="34" charset="0"/>
              </a:rPr>
              <a:t>In Example 8.3, we needed to know that the amount of time taken to assemble a computer is normally distributed with a mean of 60 minutes and a standard deviation of 8 minutes. </a:t>
            </a:r>
          </a:p>
          <a:p>
            <a:pPr marL="0" indent="0" eaLnBrk="1" hangingPunct="1">
              <a:buNone/>
            </a:pPr>
            <a:endParaRPr lang="en-US" altLang="en-US" sz="2400" dirty="0">
              <a:latin typeface="Trebuchet MS" panose="020B0603020202020204" pitchFamily="34" charset="0"/>
            </a:endParaRPr>
          </a:p>
          <a:p>
            <a:pPr marL="0" indent="0" algn="just" eaLnBrk="1" hangingPunct="1">
              <a:buNone/>
            </a:pPr>
            <a:r>
              <a:rPr lang="en-US" altLang="en-US" sz="2400" dirty="0">
                <a:latin typeface="Trebuchet MS" panose="020B0603020202020204" pitchFamily="34" charset="0"/>
              </a:rPr>
              <a:t>These three bits of information allowed us to calculate the probability of various values of the random variable.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>
          <a:xfrm>
            <a:off x="8388424" y="1"/>
            <a:ext cx="755576" cy="33265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AU" altLang="en-US" sz="1400" b="1" baseline="0" dirty="0">
                <a:latin typeface="Verdana" charset="0"/>
              </a:rPr>
              <a:t>9.</a:t>
            </a:r>
            <a:fld id="{F95B70EC-A5F7-493E-9AA1-A804AFAC747A}" type="slidenum">
              <a:rPr lang="en-AU" altLang="en-US" sz="1400" b="1" baseline="0" smtClean="0">
                <a:latin typeface="Verdana" charset="0"/>
              </a:rPr>
              <a:pPr>
                <a:spcBef>
                  <a:spcPct val="0"/>
                </a:spcBef>
                <a:buFontTx/>
                <a:buNone/>
              </a:pPr>
              <a:t>44</a:t>
            </a:fld>
            <a:endParaRPr lang="en-AU" altLang="en-US" sz="1400" b="1" baseline="0" dirty="0">
              <a:latin typeface="Times" charset="0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323850" y="549275"/>
            <a:ext cx="7772400" cy="58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>
              <a:defRPr/>
            </a:pPr>
            <a:r>
              <a:rPr lang="en-US" sz="3600" kern="0" baseline="0" dirty="0">
                <a:solidFill>
                  <a:srgbClr val="EA0088"/>
                </a:solidFill>
                <a:latin typeface="Trebuchet MS" panose="020B0603020202020204" pitchFamily="34" charset="0"/>
                <a:ea typeface="+mj-ea"/>
                <a:cs typeface="+mj-cs"/>
              </a:rPr>
              <a:t>From here to inference</a:t>
            </a:r>
          </a:p>
        </p:txBody>
      </p:sp>
    </p:spTree>
    <p:custDataLst>
      <p:tags r:id="rId1"/>
    </p:custData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1341438"/>
            <a:ext cx="8220075" cy="4360862"/>
          </a:xfrm>
        </p:spPr>
        <p:txBody>
          <a:bodyPr/>
          <a:lstStyle/>
          <a:p>
            <a:pPr marL="0" indent="0" algn="just" eaLnBrk="1" hangingPunct="1">
              <a:buFontTx/>
              <a:buNone/>
            </a:pPr>
            <a:r>
              <a:rPr lang="en-US" altLang="en-US" sz="2400" dirty="0">
                <a:latin typeface="Trebuchet MS" panose="020B0603020202020204" pitchFamily="34" charset="0"/>
              </a:rPr>
              <a:t>Knowledge of the population and its parameter(s) allows us to use the probability distribution to make probability statements about individual members of the population.</a:t>
            </a:r>
          </a:p>
          <a:p>
            <a:pPr marL="0" indent="0" algn="just" eaLnBrk="1" hangingPunct="1">
              <a:buFontTx/>
              <a:buNone/>
            </a:pPr>
            <a:endParaRPr lang="en-US" altLang="en-US" sz="2400" dirty="0">
              <a:latin typeface="Trebuchet MS" panose="020B0603020202020204" pitchFamily="34" charset="0"/>
            </a:endParaRPr>
          </a:p>
          <a:p>
            <a:pPr marL="0" indent="0" algn="just">
              <a:buNone/>
            </a:pPr>
            <a:r>
              <a:rPr lang="en-US" altLang="en-US" sz="2400" dirty="0">
                <a:latin typeface="Trebuchet MS" panose="020B0603020202020204" pitchFamily="34" charset="0"/>
              </a:rPr>
              <a:t>In this chapter we developed the sampling distribution, wherein knowledge of the parameter(s) and some information about the distribution allow us to make probability statements about a sample statistic. </a:t>
            </a:r>
          </a:p>
          <a:p>
            <a:pPr marL="0" indent="0" algn="just" eaLnBrk="1" hangingPunct="1">
              <a:buFontTx/>
              <a:buNone/>
            </a:pPr>
            <a:endParaRPr lang="en-US" altLang="en-US" sz="2400" dirty="0">
              <a:latin typeface="Trebuchet MS" panose="020B0603020202020204" pitchFamily="34" charset="0"/>
            </a:endParaRPr>
          </a:p>
          <a:p>
            <a:pPr marL="0" indent="0" eaLnBrk="1" hangingPunct="1">
              <a:buFontTx/>
              <a:buNone/>
            </a:pPr>
            <a:endParaRPr lang="en-US" altLang="en-US" sz="2400" dirty="0">
              <a:latin typeface="Trebuchet MS" panose="020B0603020202020204" pitchFamily="34" charset="0"/>
            </a:endParaRPr>
          </a:p>
          <a:p>
            <a:pPr marL="0" indent="0" eaLnBrk="1" hangingPunct="1">
              <a:buFontTx/>
              <a:buNone/>
            </a:pPr>
            <a:r>
              <a:rPr lang="en-US" altLang="en-US" sz="2400" dirty="0">
                <a:latin typeface="Trebuchet MS" panose="020B0603020202020204" pitchFamily="34" charset="0"/>
              </a:rPr>
              <a:t>	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 bwMode="auto">
          <a:xfrm>
            <a:off x="8388424" y="1"/>
            <a:ext cx="755576" cy="33265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AU" altLang="en-US" sz="1400" b="1" baseline="0" dirty="0">
                <a:latin typeface="Verdana" charset="0"/>
              </a:rPr>
              <a:t>9.</a:t>
            </a:r>
            <a:fld id="{F95B70EC-A5F7-493E-9AA1-A804AFAC747A}" type="slidenum">
              <a:rPr lang="en-AU" altLang="en-US" sz="1400" b="1" baseline="0" smtClean="0">
                <a:latin typeface="Verdana" charset="0"/>
              </a:rPr>
              <a:pPr>
                <a:spcBef>
                  <a:spcPct val="0"/>
                </a:spcBef>
                <a:buFontTx/>
                <a:buNone/>
              </a:pPr>
              <a:t>45</a:t>
            </a:fld>
            <a:endParaRPr lang="en-AU" altLang="en-US" sz="1400" b="1" baseline="0" dirty="0">
              <a:latin typeface="Times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323850" y="549275"/>
            <a:ext cx="7772400" cy="58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>
              <a:defRPr/>
            </a:pPr>
            <a:r>
              <a:rPr lang="en-US" sz="3600" kern="0" baseline="0" dirty="0">
                <a:solidFill>
                  <a:srgbClr val="EA0088"/>
                </a:solidFill>
                <a:latin typeface="Trebuchet MS" panose="020B0603020202020204" pitchFamily="34" charset="0"/>
                <a:ea typeface="+mj-ea"/>
                <a:cs typeface="+mj-cs"/>
              </a:rPr>
              <a:t>From here to inference</a:t>
            </a:r>
          </a:p>
        </p:txBody>
      </p:sp>
    </p:spTree>
    <p:custDataLst>
      <p:tags r:id="rId1"/>
    </p:custData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3"/>
          <p:cNvSpPr>
            <a:spLocks noGrp="1" noChangeArrowheads="1"/>
          </p:cNvSpPr>
          <p:nvPr>
            <p:ph idx="1"/>
          </p:nvPr>
        </p:nvSpPr>
        <p:spPr>
          <a:xfrm>
            <a:off x="539750" y="1412875"/>
            <a:ext cx="7772400" cy="4114800"/>
          </a:xfrm>
        </p:spPr>
        <p:txBody>
          <a:bodyPr/>
          <a:lstStyle/>
          <a:p>
            <a:pPr marL="0" indent="0" algn="just" eaLnBrk="1" hangingPunct="1">
              <a:spcAft>
                <a:spcPts val="1200"/>
              </a:spcAft>
              <a:buNone/>
            </a:pPr>
            <a:r>
              <a:rPr lang="en-US" altLang="en-US" sz="2400" dirty="0">
                <a:latin typeface="Trebuchet MS" panose="020B0603020202020204" pitchFamily="34" charset="0"/>
              </a:rPr>
              <a:t>Starting in Chapter 10, we will assume that most population parameters are unknown. </a:t>
            </a:r>
          </a:p>
          <a:p>
            <a:pPr marL="0" indent="0" algn="just" eaLnBrk="1" hangingPunct="1">
              <a:spcAft>
                <a:spcPts val="1200"/>
              </a:spcAft>
              <a:buNone/>
            </a:pPr>
            <a:r>
              <a:rPr lang="en-US" altLang="en-US" sz="2400" dirty="0">
                <a:latin typeface="Trebuchet MS" panose="020B0603020202020204" pitchFamily="34" charset="0"/>
              </a:rPr>
              <a:t>The statistics practitioner will sample from the population and compute the required statistic. </a:t>
            </a:r>
          </a:p>
          <a:p>
            <a:pPr marL="0" indent="0" algn="just" eaLnBrk="1" hangingPunct="1">
              <a:spcAft>
                <a:spcPts val="1200"/>
              </a:spcAft>
              <a:buNone/>
            </a:pPr>
            <a:r>
              <a:rPr lang="en-US" altLang="en-US" sz="2400" dirty="0">
                <a:latin typeface="Trebuchet MS" panose="020B0603020202020204" pitchFamily="34" charset="0"/>
              </a:rPr>
              <a:t>The sampling distribution of that statistic will enable us to draw inferences about the parameter.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>
          <a:xfrm>
            <a:off x="8388424" y="1"/>
            <a:ext cx="755576" cy="33265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AU" altLang="en-US" sz="1400" b="1" baseline="0" dirty="0">
                <a:latin typeface="Verdana" charset="0"/>
              </a:rPr>
              <a:t>9.</a:t>
            </a:r>
            <a:fld id="{F95B70EC-A5F7-493E-9AA1-A804AFAC747A}" type="slidenum">
              <a:rPr lang="en-AU" altLang="en-US" sz="1400" b="1" baseline="0" smtClean="0">
                <a:latin typeface="Verdana" charset="0"/>
              </a:rPr>
              <a:pPr>
                <a:spcBef>
                  <a:spcPct val="0"/>
                </a:spcBef>
                <a:buFontTx/>
                <a:buNone/>
              </a:pPr>
              <a:t>46</a:t>
            </a:fld>
            <a:endParaRPr lang="en-AU" altLang="en-US" sz="1400" b="1" baseline="0" dirty="0">
              <a:latin typeface="Times" charset="0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544016" y="549275"/>
            <a:ext cx="7772400" cy="58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>
              <a:defRPr/>
            </a:pPr>
            <a:r>
              <a:rPr lang="en-US" sz="3600" kern="0" baseline="0" dirty="0">
                <a:solidFill>
                  <a:srgbClr val="EA0088"/>
                </a:solidFill>
                <a:latin typeface="Trebuchet MS" panose="020B0603020202020204" pitchFamily="34" charset="0"/>
                <a:ea typeface="+mj-ea"/>
                <a:cs typeface="+mj-cs"/>
              </a:rPr>
              <a:t>From here to inference</a:t>
            </a:r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7772400" cy="838200"/>
          </a:xfrm>
        </p:spPr>
        <p:txBody>
          <a:bodyPr/>
          <a:lstStyle/>
          <a:p>
            <a:pPr algn="l" eaLnBrk="1" hangingPunct="1">
              <a:defRPr/>
            </a:pPr>
            <a:r>
              <a:rPr altLang="en-US" sz="3200" cap="none">
                <a:solidFill>
                  <a:srgbClr val="EA0088"/>
                </a:solidFill>
                <a:latin typeface="Trebuchet MS" panose="020B0603020202020204" pitchFamily="34" charset="0"/>
              </a:rPr>
              <a:t>Introduction</a:t>
            </a:r>
          </a:p>
        </p:txBody>
      </p:sp>
      <p:sp>
        <p:nvSpPr>
          <p:cNvPr id="393219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00200"/>
            <a:ext cx="7772400" cy="3773488"/>
          </a:xfrm>
        </p:spPr>
        <p:txBody>
          <a:bodyPr/>
          <a:lstStyle/>
          <a:p>
            <a:pPr marL="0" indent="0" algn="just" eaLnBrk="1" hangingPunct="1">
              <a:spcAft>
                <a:spcPts val="1200"/>
              </a:spcAft>
              <a:buFont typeface="Arial" charset="0"/>
              <a:buNone/>
              <a:defRPr/>
            </a:pPr>
            <a:r>
              <a:rPr lang="en-AU" altLang="en-US" sz="2400" dirty="0">
                <a:latin typeface="Trebuchet MS" panose="020B0603020202020204" pitchFamily="34" charset="0"/>
                <a:ea typeface="ＭＳ Ｐゴシック" charset="-128"/>
                <a:cs typeface="Arial" charset="0"/>
              </a:rPr>
              <a:t>The process of drawing conclusions about the properties of a population based on information obtained from a sample is called </a:t>
            </a:r>
            <a:r>
              <a:rPr lang="en-AU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  <a:ea typeface="ＭＳ Ｐゴシック" charset="-128"/>
                <a:cs typeface="Arial" charset="0"/>
              </a:rPr>
              <a:t>statistical inference</a:t>
            </a:r>
            <a:r>
              <a:rPr lang="en-AU" altLang="en-US" sz="2400" dirty="0">
                <a:latin typeface="Trebuchet MS" panose="020B0603020202020204" pitchFamily="34" charset="0"/>
                <a:ea typeface="ＭＳ Ｐゴシック" charset="-128"/>
                <a:cs typeface="Arial" charset="0"/>
              </a:rPr>
              <a:t>.</a:t>
            </a:r>
          </a:p>
          <a:p>
            <a:pPr marL="0" indent="0" algn="just" eaLnBrk="1" hangingPunct="1">
              <a:buFont typeface="Arial" charset="0"/>
              <a:buNone/>
              <a:defRPr/>
            </a:pPr>
            <a:r>
              <a:rPr lang="en-AU" altLang="en-US" sz="2400" dirty="0">
                <a:latin typeface="Trebuchet MS" panose="020B0603020202020204" pitchFamily="34" charset="0"/>
                <a:ea typeface="ＭＳ Ｐゴシック" charset="-128"/>
                <a:cs typeface="Arial" charset="0"/>
              </a:rPr>
              <a:t>Examples of statistical inference include the following: </a:t>
            </a:r>
          </a:p>
          <a:p>
            <a:pPr marL="514350" indent="-457200" algn="just" eaLnBrk="1" hangingPunct="1">
              <a:buFont typeface="Arial" charset="0"/>
              <a:buChar char="•"/>
              <a:defRPr/>
            </a:pPr>
            <a:r>
              <a:rPr lang="en-AU" altLang="en-US" sz="2400" dirty="0">
                <a:solidFill>
                  <a:srgbClr val="00B050"/>
                </a:solidFill>
                <a:latin typeface="Trebuchet MS" panose="020B0603020202020204" pitchFamily="34" charset="0"/>
                <a:ea typeface="ＭＳ Ｐゴシック" charset="-128"/>
                <a:cs typeface="Arial" charset="0"/>
              </a:rPr>
              <a:t>estimating the mean annual household income of families in Newcastle; and </a:t>
            </a:r>
          </a:p>
          <a:p>
            <a:pPr marL="514350" indent="-457200" algn="just" eaLnBrk="1" hangingPunct="1">
              <a:buFont typeface="Arial" charset="0"/>
              <a:buChar char="•"/>
              <a:defRPr/>
            </a:pPr>
            <a:r>
              <a:rPr lang="en-AU" altLang="en-US" sz="2400" dirty="0">
                <a:solidFill>
                  <a:srgbClr val="00B050"/>
                </a:solidFill>
                <a:latin typeface="Trebuchet MS" panose="020B0603020202020204" pitchFamily="34" charset="0"/>
                <a:ea typeface="ＭＳ Ｐゴシック" charset="-128"/>
                <a:cs typeface="Arial" charset="0"/>
              </a:rPr>
              <a:t>determining whether or not a fuel additive is actually effective in decreasing fuel consumption. </a:t>
            </a:r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AU" altLang="en-US" sz="1400" b="1" baseline="0">
                <a:latin typeface="Verdana" pitchFamily="34" charset="0"/>
                <a:ea typeface="MS PGothic" pitchFamily="34" charset="-128"/>
                <a:cs typeface="Arial" pitchFamily="34" charset="0"/>
              </a:rPr>
              <a:t>9.</a:t>
            </a:r>
            <a:fld id="{9154ED1F-181B-477B-A121-207F8D821812}" type="slidenum">
              <a:rPr lang="en-AU" altLang="en-US" sz="1400" b="1" baseline="0" smtClean="0">
                <a:latin typeface="Verdana" pitchFamily="34" charset="0"/>
                <a:ea typeface="MS PGothic" pitchFamily="34" charset="-128"/>
                <a:cs typeface="Arial" pitchFamily="34" charset="0"/>
              </a:rPr>
              <a:pPr/>
              <a:t>5</a:t>
            </a:fld>
            <a:endParaRPr lang="en-AU" altLang="en-US" sz="1400" b="1" baseline="0">
              <a:latin typeface="Times" pitchFamily="18" charset="0"/>
              <a:ea typeface="MS PGothic" pitchFamily="34" charset="-128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93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3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3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3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3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3218" grpId="0" autoUpdateAnimBg="0"/>
      <p:bldP spid="393219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14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404813"/>
            <a:ext cx="7772400" cy="838200"/>
          </a:xfrm>
        </p:spPr>
        <p:txBody>
          <a:bodyPr/>
          <a:lstStyle/>
          <a:p>
            <a:pPr algn="l" eaLnBrk="1" hangingPunct="1">
              <a:defRPr/>
            </a:pPr>
            <a:r>
              <a:rPr altLang="en-US" sz="3200" cap="none">
                <a:solidFill>
                  <a:srgbClr val="EA0088"/>
                </a:solidFill>
                <a:latin typeface="Trebuchet MS" panose="020B0603020202020204" pitchFamily="34" charset="0"/>
              </a:rPr>
              <a:t>Recall from Chapter 1 </a:t>
            </a:r>
          </a:p>
        </p:txBody>
      </p:sp>
      <p:sp>
        <p:nvSpPr>
          <p:cNvPr id="397315" name="Rectangle 3"/>
          <p:cNvSpPr>
            <a:spLocks noGrp="1" noChangeArrowheads="1"/>
          </p:cNvSpPr>
          <p:nvPr>
            <p:ph idx="1"/>
          </p:nvPr>
        </p:nvSpPr>
        <p:spPr>
          <a:xfrm>
            <a:off x="684213" y="1484313"/>
            <a:ext cx="7772400" cy="4724400"/>
          </a:xfrm>
        </p:spPr>
        <p:txBody>
          <a:bodyPr/>
          <a:lstStyle/>
          <a:p>
            <a:pPr marL="0" indent="0" algn="just" eaLnBrk="1" hangingPunct="1">
              <a:spcAft>
                <a:spcPts val="1800"/>
              </a:spcAft>
              <a:buFont typeface="Arial" charset="0"/>
              <a:buNone/>
              <a:defRPr/>
            </a:pPr>
            <a:r>
              <a:rPr lang="en-AU" altLang="en-US" sz="2400" dirty="0">
                <a:latin typeface="Trebuchet MS" panose="020B0603020202020204" pitchFamily="34" charset="0"/>
                <a:ea typeface="ＭＳ Ｐゴシック" charset="-128"/>
                <a:cs typeface="Arial" charset="0"/>
              </a:rPr>
              <a:t>Descriptive measures of a population are called </a:t>
            </a:r>
            <a:r>
              <a:rPr lang="en-AU" altLang="en-US" sz="24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  <a:ea typeface="ＭＳ Ｐゴシック" charset="-128"/>
                <a:cs typeface="Arial" charset="0"/>
              </a:rPr>
              <a:t>parameters</a:t>
            </a:r>
            <a:r>
              <a:rPr lang="en-AU" altLang="en-US" sz="2400" dirty="0">
                <a:latin typeface="Trebuchet MS" panose="020B0603020202020204" pitchFamily="34" charset="0"/>
                <a:ea typeface="ＭＳ Ｐゴシック" charset="-128"/>
                <a:cs typeface="Arial" charset="0"/>
              </a:rPr>
              <a:t>, while descriptive measures calculated from a sample are called </a:t>
            </a:r>
            <a:r>
              <a:rPr lang="en-AU" altLang="en-US" sz="24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  <a:ea typeface="ＭＳ Ｐゴシック" charset="-128"/>
                <a:cs typeface="Arial" charset="0"/>
              </a:rPr>
              <a:t>statistics</a:t>
            </a:r>
            <a:r>
              <a:rPr lang="en-AU" altLang="en-US" sz="2400" dirty="0">
                <a:latin typeface="Trebuchet MS" panose="020B0603020202020204" pitchFamily="34" charset="0"/>
                <a:ea typeface="ＭＳ Ｐゴシック" charset="-128"/>
                <a:cs typeface="Arial" charset="0"/>
              </a:rPr>
              <a:t>. </a:t>
            </a:r>
          </a:p>
          <a:p>
            <a:pPr marL="0" indent="0" algn="just" eaLnBrk="1" hangingPunct="1">
              <a:buFont typeface="Arial" charset="0"/>
              <a:buNone/>
              <a:defRPr/>
            </a:pPr>
            <a:r>
              <a:rPr lang="en-AU" altLang="en-US" sz="2400" dirty="0">
                <a:latin typeface="Trebuchet MS" panose="020B0603020202020204" pitchFamily="34" charset="0"/>
                <a:ea typeface="ＭＳ Ｐゴシック" charset="-128"/>
                <a:cs typeface="Arial" charset="0"/>
              </a:rPr>
              <a:t>In many applications of statistical inference, we draw conclusions about a parameter of a population by using a sample statistic.</a:t>
            </a:r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AU" altLang="en-US" sz="1400" b="1" baseline="0">
                <a:latin typeface="Verdana" pitchFamily="34" charset="0"/>
                <a:ea typeface="MS PGothic" pitchFamily="34" charset="-128"/>
                <a:cs typeface="Arial" pitchFamily="34" charset="0"/>
              </a:rPr>
              <a:t>9.</a:t>
            </a:r>
            <a:fld id="{33D83837-9D6C-46F8-9358-5C75532D9CBE}" type="slidenum">
              <a:rPr lang="en-AU" altLang="en-US" sz="1400" b="1" baseline="0" smtClean="0">
                <a:latin typeface="Verdana" pitchFamily="34" charset="0"/>
                <a:ea typeface="MS PGothic" pitchFamily="34" charset="-128"/>
                <a:cs typeface="Arial" pitchFamily="34" charset="0"/>
              </a:rPr>
              <a:pPr/>
              <a:t>6</a:t>
            </a:fld>
            <a:endParaRPr lang="en-AU" altLang="en-US" sz="1400" b="1" baseline="0">
              <a:latin typeface="Times" pitchFamily="18" charset="0"/>
              <a:ea typeface="MS PGothic" pitchFamily="34" charset="-128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97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7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7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7314" grpId="0" autoUpdateAnimBg="0"/>
      <p:bldP spid="397315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434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404813"/>
            <a:ext cx="7772400" cy="838200"/>
          </a:xfrm>
        </p:spPr>
        <p:txBody>
          <a:bodyPr/>
          <a:lstStyle/>
          <a:p>
            <a:pPr algn="l" eaLnBrk="1" hangingPunct="1">
              <a:defRPr/>
            </a:pPr>
            <a:r>
              <a:rPr altLang="en-US" sz="3200" cap="none" dirty="0">
                <a:solidFill>
                  <a:srgbClr val="EA0088"/>
                </a:solidFill>
                <a:latin typeface="Trebuchet MS" panose="020B0603020202020204" pitchFamily="34" charset="0"/>
              </a:rPr>
              <a:t>9.1 Data type and problem objective </a:t>
            </a:r>
          </a:p>
        </p:txBody>
      </p:sp>
      <p:sp>
        <p:nvSpPr>
          <p:cNvPr id="402435" name="Rectangle 3"/>
          <p:cNvSpPr>
            <a:spLocks noGrp="1" noChangeArrowheads="1"/>
          </p:cNvSpPr>
          <p:nvPr>
            <p:ph idx="1"/>
          </p:nvPr>
        </p:nvSpPr>
        <p:spPr>
          <a:xfrm>
            <a:off x="755650" y="1484313"/>
            <a:ext cx="7772400" cy="4724400"/>
          </a:xfrm>
        </p:spPr>
        <p:txBody>
          <a:bodyPr/>
          <a:lstStyle/>
          <a:p>
            <a:pPr marL="0" indent="0" algn="just" eaLnBrk="1" hangingPunct="1">
              <a:buFont typeface="Arial" charset="0"/>
              <a:buNone/>
              <a:defRPr/>
            </a:pPr>
            <a:r>
              <a:rPr lang="en-AU" altLang="en-US" sz="2400" dirty="0">
                <a:latin typeface="Trebuchet MS" panose="020B0603020202020204" pitchFamily="34" charset="0"/>
                <a:ea typeface="ＭＳ Ｐゴシック" charset="-128"/>
                <a:cs typeface="Arial" charset="0"/>
              </a:rPr>
              <a:t>A number of factors determine which statistical technique should be used, but two of these are especially important: </a:t>
            </a:r>
          </a:p>
          <a:p>
            <a:pPr marL="514350" indent="-457200" algn="just" eaLnBrk="1" hangingPunct="1">
              <a:buFont typeface="Arial" charset="0"/>
              <a:buChar char="•"/>
              <a:defRPr/>
            </a:pPr>
            <a:r>
              <a:rPr lang="en-AU" altLang="en-US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  <a:ea typeface="ＭＳ Ｐゴシック" charset="-128"/>
                <a:cs typeface="Arial" charset="0"/>
              </a:rPr>
              <a:t>Data type</a:t>
            </a:r>
            <a:r>
              <a:rPr lang="en-AU" altLang="en-US" sz="2200" dirty="0">
                <a:latin typeface="Trebuchet MS" panose="020B0603020202020204" pitchFamily="34" charset="0"/>
                <a:ea typeface="ＭＳ Ｐゴシック" charset="-128"/>
                <a:cs typeface="Arial" charset="0"/>
              </a:rPr>
              <a:t>: The type of data being measured, and </a:t>
            </a:r>
          </a:p>
          <a:p>
            <a:pPr marL="514350" indent="-457200" algn="just" eaLnBrk="1" hangingPunct="1">
              <a:buFont typeface="Arial" charset="0"/>
              <a:buChar char="•"/>
              <a:defRPr/>
            </a:pPr>
            <a:r>
              <a:rPr lang="en-AU" altLang="en-US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  <a:ea typeface="ＭＳ Ｐゴシック" charset="-128"/>
                <a:cs typeface="Arial" charset="0"/>
              </a:rPr>
              <a:t>Problem objective</a:t>
            </a:r>
            <a:r>
              <a:rPr lang="en-AU" altLang="en-US" sz="2200" dirty="0">
                <a:latin typeface="Trebuchet MS" panose="020B0603020202020204" pitchFamily="34" charset="0"/>
                <a:ea typeface="ＭＳ Ｐゴシック" charset="-128"/>
                <a:cs typeface="Arial" charset="0"/>
              </a:rPr>
              <a:t>: the purpose of the statistical inference.</a:t>
            </a:r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AU" altLang="en-US" sz="1400" b="1" baseline="0">
                <a:latin typeface="Verdana" pitchFamily="34" charset="0"/>
                <a:ea typeface="MS PGothic" pitchFamily="34" charset="-128"/>
                <a:cs typeface="Arial" pitchFamily="34" charset="0"/>
              </a:rPr>
              <a:t>9.</a:t>
            </a:r>
            <a:fld id="{3BA70103-52A9-4E67-8374-E845CF7A91C0}" type="slidenum">
              <a:rPr lang="en-AU" altLang="en-US" sz="1400" b="1" baseline="0" smtClean="0">
                <a:latin typeface="Verdana" pitchFamily="34" charset="0"/>
                <a:ea typeface="MS PGothic" pitchFamily="34" charset="-128"/>
                <a:cs typeface="Arial" pitchFamily="34" charset="0"/>
              </a:rPr>
              <a:pPr/>
              <a:t>7</a:t>
            </a:fld>
            <a:endParaRPr lang="en-AU" altLang="en-US" sz="1400" b="1" baseline="0">
              <a:latin typeface="Times" pitchFamily="18" charset="0"/>
              <a:ea typeface="MS PGothic" pitchFamily="34" charset="-128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02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2434" grpId="0" autoUpdateAnimBg="0"/>
      <p:bldP spid="402435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458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404813"/>
            <a:ext cx="7772400" cy="838200"/>
          </a:xfrm>
        </p:spPr>
        <p:txBody>
          <a:bodyPr/>
          <a:lstStyle/>
          <a:p>
            <a:pPr algn="l" eaLnBrk="1" hangingPunct="1">
              <a:defRPr/>
            </a:pPr>
            <a:r>
              <a:rPr altLang="en-US" sz="3200" cap="none">
                <a:solidFill>
                  <a:srgbClr val="EA0088"/>
                </a:solidFill>
                <a:latin typeface="Trebuchet MS" panose="020B0603020202020204" pitchFamily="34" charset="0"/>
              </a:rPr>
              <a:t>Data Type </a:t>
            </a:r>
          </a:p>
        </p:txBody>
      </p:sp>
      <p:sp>
        <p:nvSpPr>
          <p:cNvPr id="403459" name="Rectangle 3"/>
          <p:cNvSpPr>
            <a:spLocks noGrp="1" noChangeArrowheads="1"/>
          </p:cNvSpPr>
          <p:nvPr>
            <p:ph idx="1"/>
          </p:nvPr>
        </p:nvSpPr>
        <p:spPr>
          <a:xfrm>
            <a:off x="684213" y="1484313"/>
            <a:ext cx="7772400" cy="4724400"/>
          </a:xfrm>
        </p:spPr>
        <p:txBody>
          <a:bodyPr/>
          <a:lstStyle/>
          <a:p>
            <a:pPr marL="0" indent="0" eaLnBrk="1" hangingPunct="1">
              <a:spcAft>
                <a:spcPts val="1200"/>
              </a:spcAft>
              <a:buFont typeface="Arial" charset="0"/>
              <a:buNone/>
              <a:defRPr/>
            </a:pPr>
            <a:r>
              <a:rPr lang="en-AU" altLang="en-US" sz="2400" dirty="0">
                <a:latin typeface="Trebuchet MS" panose="020B0603020202020204" pitchFamily="34" charset="0"/>
                <a:ea typeface="ＭＳ Ｐゴシック" charset="-128"/>
                <a:cs typeface="Arial" charset="0"/>
              </a:rPr>
              <a:t>The two most important types of data: </a:t>
            </a:r>
          </a:p>
          <a:p>
            <a:pPr marL="400050" eaLnBrk="1" hangingPunct="1">
              <a:buClr>
                <a:schemeClr val="accent1"/>
              </a:buClr>
              <a:buFont typeface="Arial" charset="0"/>
              <a:buChar char="•"/>
              <a:defRPr/>
            </a:pPr>
            <a:r>
              <a:rPr lang="en-AU" altLang="en-US" sz="2200" dirty="0">
                <a:solidFill>
                  <a:schemeClr val="accent1"/>
                </a:solidFill>
                <a:latin typeface="Trebuchet MS" panose="020B0603020202020204" pitchFamily="34" charset="0"/>
                <a:ea typeface="ＭＳ Ｐゴシック" charset="-128"/>
                <a:cs typeface="Arial" charset="0"/>
              </a:rPr>
              <a:t>numerical (quantitative) and </a:t>
            </a:r>
          </a:p>
          <a:p>
            <a:pPr marL="400050" eaLnBrk="1" hangingPunct="1">
              <a:spcAft>
                <a:spcPts val="1800"/>
              </a:spcAft>
              <a:buClr>
                <a:schemeClr val="accent1"/>
              </a:buClr>
              <a:buFont typeface="Arial" charset="0"/>
              <a:buChar char="•"/>
              <a:defRPr/>
            </a:pPr>
            <a:r>
              <a:rPr lang="en-AU" altLang="en-US" sz="2200" dirty="0">
                <a:solidFill>
                  <a:schemeClr val="accent1"/>
                </a:solidFill>
                <a:latin typeface="Trebuchet MS" panose="020B0603020202020204" pitchFamily="34" charset="0"/>
                <a:ea typeface="ＭＳ Ｐゴシック" charset="-128"/>
                <a:cs typeface="Arial" charset="0"/>
              </a:rPr>
              <a:t>nominal (categorical). </a:t>
            </a:r>
          </a:p>
          <a:p>
            <a:pPr marL="0" indent="0" eaLnBrk="1" hangingPunct="1">
              <a:spcAft>
                <a:spcPts val="1800"/>
              </a:spcAft>
              <a:buFont typeface="Arial" charset="0"/>
              <a:buNone/>
              <a:defRPr/>
            </a:pPr>
            <a:r>
              <a:rPr lang="en-AU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  <a:ea typeface="ＭＳ Ｐゴシック" charset="-128"/>
                <a:cs typeface="Arial" charset="0"/>
              </a:rPr>
              <a:t>Numerical data </a:t>
            </a:r>
            <a:r>
              <a:rPr lang="en-AU" altLang="en-US" sz="2400" dirty="0">
                <a:latin typeface="Trebuchet MS" panose="020B0603020202020204" pitchFamily="34" charset="0"/>
                <a:ea typeface="ＭＳ Ｐゴシック" charset="-128"/>
                <a:cs typeface="Arial" charset="0"/>
              </a:rPr>
              <a:t>are real numbers. </a:t>
            </a:r>
          </a:p>
          <a:p>
            <a:pPr marL="0" indent="0" eaLnBrk="1" hangingPunct="1">
              <a:buFont typeface="Arial" charset="0"/>
              <a:buNone/>
              <a:defRPr/>
            </a:pPr>
            <a:r>
              <a:rPr lang="en-AU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  <a:ea typeface="ＭＳ Ｐゴシック" charset="-128"/>
                <a:cs typeface="Arial" charset="0"/>
              </a:rPr>
              <a:t>Nominal data </a:t>
            </a:r>
            <a:r>
              <a:rPr lang="en-AU" altLang="en-US" sz="2400" dirty="0">
                <a:latin typeface="Trebuchet MS" panose="020B0603020202020204" pitchFamily="34" charset="0"/>
                <a:ea typeface="ＭＳ Ｐゴシック" charset="-128"/>
                <a:cs typeface="Arial" charset="0"/>
              </a:rPr>
              <a:t>have values that are categorical. </a:t>
            </a:r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AU" altLang="en-US" sz="1400" b="1" baseline="0">
                <a:latin typeface="Verdana" pitchFamily="34" charset="0"/>
                <a:ea typeface="MS PGothic" pitchFamily="34" charset="-128"/>
                <a:cs typeface="Arial" pitchFamily="34" charset="0"/>
              </a:rPr>
              <a:t>9.</a:t>
            </a:r>
            <a:fld id="{ED06BC18-95FF-45E8-A3F8-6E0862A41C5B}" type="slidenum">
              <a:rPr lang="en-AU" altLang="en-US" sz="1400" b="1" baseline="0" smtClean="0">
                <a:latin typeface="Verdana" pitchFamily="34" charset="0"/>
                <a:ea typeface="MS PGothic" pitchFamily="34" charset="-128"/>
                <a:cs typeface="Arial" pitchFamily="34" charset="0"/>
              </a:rPr>
              <a:pPr/>
              <a:t>8</a:t>
            </a:fld>
            <a:endParaRPr lang="en-AU" altLang="en-US" sz="1400" b="1" baseline="0">
              <a:latin typeface="Times" pitchFamily="18" charset="0"/>
              <a:ea typeface="MS PGothic" pitchFamily="34" charset="-128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03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3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3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3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3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3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3458" grpId="0" autoUpdateAnimBg="0"/>
      <p:bldP spid="403459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48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7772400" cy="838200"/>
          </a:xfrm>
        </p:spPr>
        <p:txBody>
          <a:bodyPr/>
          <a:lstStyle/>
          <a:p>
            <a:pPr algn="l" eaLnBrk="1" hangingPunct="1">
              <a:defRPr/>
            </a:pPr>
            <a:r>
              <a:rPr altLang="en-US" sz="3200" cap="none">
                <a:solidFill>
                  <a:srgbClr val="EA0088"/>
                </a:solidFill>
                <a:latin typeface="Trebuchet MS" panose="020B0603020202020204" pitchFamily="34" charset="0"/>
              </a:rPr>
              <a:t>Problem Objective </a:t>
            </a:r>
          </a:p>
        </p:txBody>
      </p:sp>
      <p:sp>
        <p:nvSpPr>
          <p:cNvPr id="404483" name="Rectangle 3"/>
          <p:cNvSpPr>
            <a:spLocks noGrp="1" noChangeArrowheads="1"/>
          </p:cNvSpPr>
          <p:nvPr>
            <p:ph idx="1"/>
          </p:nvPr>
        </p:nvSpPr>
        <p:spPr>
          <a:xfrm>
            <a:off x="684213" y="1484313"/>
            <a:ext cx="7772400" cy="4724400"/>
          </a:xfrm>
        </p:spPr>
        <p:txBody>
          <a:bodyPr/>
          <a:lstStyle/>
          <a:p>
            <a:pPr marL="0" indent="0" algn="just" eaLnBrk="1" hangingPunct="1">
              <a:spcAft>
                <a:spcPts val="1200"/>
              </a:spcAft>
              <a:buFont typeface="Arial" charset="0"/>
              <a:buNone/>
              <a:defRPr/>
            </a:pPr>
            <a:r>
              <a:rPr lang="en-AU" altLang="en-US" sz="2400" dirty="0">
                <a:latin typeface="Trebuchet MS" panose="020B0603020202020204" pitchFamily="34" charset="0"/>
                <a:ea typeface="ＭＳ Ｐゴシック" charset="-128"/>
                <a:cs typeface="Arial" charset="0"/>
              </a:rPr>
              <a:t>You will find that every statistical method has some specific objective. </a:t>
            </a:r>
          </a:p>
          <a:p>
            <a:pPr marL="0" indent="0" algn="just" eaLnBrk="1" hangingPunct="1">
              <a:buFont typeface="Arial" charset="0"/>
              <a:buNone/>
              <a:defRPr/>
            </a:pPr>
            <a:r>
              <a:rPr lang="en-AU" altLang="en-US" sz="2400" dirty="0">
                <a:latin typeface="Trebuchet MS" panose="020B0603020202020204" pitchFamily="34" charset="0"/>
                <a:ea typeface="ＭＳ Ｐゴシック" charset="-128"/>
                <a:cs typeface="Arial" charset="0"/>
              </a:rPr>
              <a:t>We will identify 5 such objectives.</a:t>
            </a:r>
          </a:p>
          <a:p>
            <a:pPr marL="514350" indent="-457200" algn="just" eaLnBrk="1" hangingPunct="1">
              <a:buFontTx/>
              <a:buAutoNum type="arabicPeriod"/>
              <a:defRPr/>
            </a:pPr>
            <a:r>
              <a:rPr lang="en-AU" altLang="en-US" sz="2200" dirty="0">
                <a:solidFill>
                  <a:schemeClr val="accent1"/>
                </a:solidFill>
                <a:latin typeface="Trebuchet MS" panose="020B0603020202020204" pitchFamily="34" charset="0"/>
                <a:ea typeface="ＭＳ Ｐゴシック" charset="-128"/>
                <a:cs typeface="Arial" charset="0"/>
              </a:rPr>
              <a:t>Description of a single population. </a:t>
            </a:r>
          </a:p>
          <a:p>
            <a:pPr marL="514350" indent="-457200" algn="just" eaLnBrk="1" hangingPunct="1">
              <a:buFontTx/>
              <a:buAutoNum type="arabicPeriod"/>
              <a:defRPr/>
            </a:pPr>
            <a:r>
              <a:rPr lang="en-AU" altLang="en-US" sz="2200" dirty="0">
                <a:solidFill>
                  <a:schemeClr val="accent1"/>
                </a:solidFill>
                <a:latin typeface="Trebuchet MS" panose="020B0603020202020204" pitchFamily="34" charset="0"/>
                <a:ea typeface="ＭＳ Ｐゴシック" charset="-128"/>
                <a:cs typeface="Arial" charset="0"/>
              </a:rPr>
              <a:t>Comparison of two populations. </a:t>
            </a:r>
          </a:p>
          <a:p>
            <a:pPr marL="514350" indent="-457200" algn="just" eaLnBrk="1" hangingPunct="1">
              <a:buFontTx/>
              <a:buAutoNum type="arabicPeriod"/>
              <a:defRPr/>
            </a:pPr>
            <a:r>
              <a:rPr lang="en-AU" altLang="en-US" sz="2200" dirty="0">
                <a:solidFill>
                  <a:schemeClr val="accent1"/>
                </a:solidFill>
                <a:latin typeface="Trebuchet MS" panose="020B0603020202020204" pitchFamily="34" charset="0"/>
                <a:ea typeface="ＭＳ Ｐゴシック" charset="-128"/>
                <a:cs typeface="Arial" charset="0"/>
              </a:rPr>
              <a:t>Comparison of two or more populations. </a:t>
            </a:r>
          </a:p>
          <a:p>
            <a:pPr marL="514350" indent="-457200" algn="just" eaLnBrk="1" hangingPunct="1">
              <a:buFontTx/>
              <a:buAutoNum type="arabicPeriod"/>
              <a:defRPr/>
            </a:pPr>
            <a:r>
              <a:rPr lang="en-AU" altLang="en-US" sz="2200" dirty="0">
                <a:solidFill>
                  <a:schemeClr val="accent1"/>
                </a:solidFill>
                <a:latin typeface="Trebuchet MS" panose="020B0603020202020204" pitchFamily="34" charset="0"/>
                <a:ea typeface="ＭＳ Ｐゴシック" charset="-128"/>
                <a:cs typeface="Arial" charset="0"/>
              </a:rPr>
              <a:t>Analysis of the relationships between two variables. </a:t>
            </a:r>
          </a:p>
          <a:p>
            <a:pPr marL="514350" indent="-457200" algn="just" eaLnBrk="1" hangingPunct="1">
              <a:buFontTx/>
              <a:buAutoNum type="arabicPeriod"/>
              <a:defRPr/>
            </a:pPr>
            <a:r>
              <a:rPr lang="en-AU" altLang="en-US" sz="2200" dirty="0">
                <a:solidFill>
                  <a:schemeClr val="accent1"/>
                </a:solidFill>
                <a:latin typeface="Trebuchet MS" panose="020B0603020202020204" pitchFamily="34" charset="0"/>
                <a:ea typeface="ＭＳ Ｐゴシック" charset="-128"/>
                <a:cs typeface="Arial" charset="0"/>
              </a:rPr>
              <a:t>Analysis of the relationship among two or more variables. </a:t>
            </a: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AU" altLang="en-US" sz="1400" b="1" baseline="0">
                <a:latin typeface="Verdana" pitchFamily="34" charset="0"/>
                <a:ea typeface="MS PGothic" pitchFamily="34" charset="-128"/>
                <a:cs typeface="Arial" pitchFamily="34" charset="0"/>
              </a:rPr>
              <a:t>9.</a:t>
            </a:r>
            <a:fld id="{EE4E1CB4-0028-4571-90BD-04E3A73EAC5E}" type="slidenum">
              <a:rPr lang="en-AU" altLang="en-US" sz="1400" b="1" baseline="0" smtClean="0">
                <a:latin typeface="Verdana" pitchFamily="34" charset="0"/>
                <a:ea typeface="MS PGothic" pitchFamily="34" charset="-128"/>
                <a:cs typeface="Arial" pitchFamily="34" charset="0"/>
              </a:rPr>
              <a:pPr/>
              <a:t>9</a:t>
            </a:fld>
            <a:endParaRPr lang="en-AU" altLang="en-US" sz="1400" b="1" baseline="0">
              <a:latin typeface="Times" pitchFamily="18" charset="0"/>
              <a:ea typeface="MS PGothic" pitchFamily="34" charset="-128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04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4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4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4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4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4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4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4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4482" grpId="0" autoUpdateAnimBg="0"/>
      <p:bldP spid="404483" grpId="0" build="p" bldLvl="2" autoUpdateAnimBg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heme/theme1.xml><?xml version="1.0" encoding="utf-8"?>
<a:theme xmlns:a="http://schemas.openxmlformats.org/drawingml/2006/main" name="chapter6">
  <a:themeElements>
    <a:clrScheme name="Custom 3">
      <a:dk1>
        <a:srgbClr val="00206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ffice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chapter6</Template>
  <TotalTime>874</TotalTime>
  <Words>1739</Words>
  <Application>Microsoft Office PowerPoint</Application>
  <PresentationFormat>On-screen Show (4:3)</PresentationFormat>
  <Paragraphs>336</Paragraphs>
  <Slides>46</Slides>
  <Notes>43</Notes>
  <HiddenSlides>0</HiddenSlides>
  <MMClips>0</MMClips>
  <ScaleCrop>false</ScaleCrop>
  <HeadingPairs>
    <vt:vector size="8" baseType="variant">
      <vt:variant>
        <vt:lpstr>Fonts Used</vt:lpstr>
      </vt:variant>
      <vt:variant>
        <vt:i4>13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46</vt:i4>
      </vt:variant>
    </vt:vector>
  </HeadingPairs>
  <TitlesOfParts>
    <vt:vector size="63" baseType="lpstr">
      <vt:lpstr>MS PGothic</vt:lpstr>
      <vt:lpstr>MS PGothic</vt:lpstr>
      <vt:lpstr>Arial</vt:lpstr>
      <vt:lpstr>Arial Narrow</vt:lpstr>
      <vt:lpstr>Calibri</vt:lpstr>
      <vt:lpstr>Cambria</vt:lpstr>
      <vt:lpstr>Cambria Math</vt:lpstr>
      <vt:lpstr>Symbol</vt:lpstr>
      <vt:lpstr>Tahoma</vt:lpstr>
      <vt:lpstr>Times</vt:lpstr>
      <vt:lpstr>Trebuchet MS</vt:lpstr>
      <vt:lpstr>Verdana</vt:lpstr>
      <vt:lpstr>Wingdings</vt:lpstr>
      <vt:lpstr>chapter6</vt:lpstr>
      <vt:lpstr>Office Theme</vt:lpstr>
      <vt:lpstr>Equation</vt:lpstr>
      <vt:lpstr>Worksheet</vt:lpstr>
      <vt:lpstr>PowerPoint Presentation</vt:lpstr>
      <vt:lpstr>Chapter 9</vt:lpstr>
      <vt:lpstr>Chapter outline</vt:lpstr>
      <vt:lpstr>Learning objectives</vt:lpstr>
      <vt:lpstr>Introduction</vt:lpstr>
      <vt:lpstr>Recall from Chapter 1 </vt:lpstr>
      <vt:lpstr>9.1 Data type and problem objective </vt:lpstr>
      <vt:lpstr>Data Type </vt:lpstr>
      <vt:lpstr>Problem Objective </vt:lpstr>
      <vt:lpstr>9.2  Systematic approach to statistical inference: a summary</vt:lpstr>
      <vt:lpstr>How, when and why use a particular technique?</vt:lpstr>
      <vt:lpstr>A guide to statistical techniques</vt:lpstr>
      <vt:lpstr>9.3 Introduction to sampling distributions</vt:lpstr>
      <vt:lpstr>Sampling Distributions</vt:lpstr>
      <vt:lpstr>9.4 Sampling distribution of the sample mean</vt:lpstr>
      <vt:lpstr>Sampling distribution of the sample mean…</vt:lpstr>
      <vt:lpstr>Sampling Distribution of Two Dice</vt:lpstr>
      <vt:lpstr>PowerPoint Presentation</vt:lpstr>
      <vt:lpstr>Compare…</vt:lpstr>
      <vt:lpstr>Generalize…</vt:lpstr>
      <vt:lpstr>Central Limit Theorem</vt:lpstr>
      <vt:lpstr>Central Limit Theorem…</vt:lpstr>
      <vt:lpstr>Sampling Distribution of the Sample Mean</vt:lpstr>
      <vt:lpstr>PowerPoint Presentation</vt:lpstr>
      <vt:lpstr>Sampling Distribution of the Sample Mean</vt:lpstr>
      <vt:lpstr>Sampling Distribution of the Sample Mean</vt:lpstr>
      <vt:lpstr>Sampling Distribution of the Sample Mean</vt:lpstr>
      <vt:lpstr>Example 1</vt:lpstr>
      <vt:lpstr>Example 1: Solution</vt:lpstr>
      <vt:lpstr>Example 1: Solution</vt:lpstr>
      <vt:lpstr>Example 1: Solution</vt:lpstr>
      <vt:lpstr>Example 2</vt:lpstr>
      <vt:lpstr>Example 2: Solution</vt:lpstr>
      <vt:lpstr>Example 2: Solution</vt:lpstr>
      <vt:lpstr>Creating the Sampling Distribution  by Computer Simulation</vt:lpstr>
      <vt:lpstr>PowerPoint Presentation</vt:lpstr>
      <vt:lpstr>PowerPoint Presentation</vt:lpstr>
      <vt:lpstr>9.5 Sampling distribution of the sample proportion</vt:lpstr>
      <vt:lpstr>PowerPoint Presentation</vt:lpstr>
      <vt:lpstr>Example 3</vt:lpstr>
      <vt:lpstr>Example 3: Solution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Thomson Learning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Selva Selvanathan</dc:creator>
  <cp:lastModifiedBy>Katz, Nathan</cp:lastModifiedBy>
  <cp:revision>93</cp:revision>
  <dcterms:created xsi:type="dcterms:W3CDTF">2001-11-19T04:26:52Z</dcterms:created>
  <dcterms:modified xsi:type="dcterms:W3CDTF">2017-01-12T00:29:08Z</dcterms:modified>
</cp:coreProperties>
</file>