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82" r:id="rId4"/>
    <p:sldId id="283" r:id="rId5"/>
    <p:sldId id="284" r:id="rId6"/>
    <p:sldId id="269" r:id="rId7"/>
    <p:sldId id="285" r:id="rId8"/>
    <p:sldId id="270" r:id="rId9"/>
    <p:sldId id="272" r:id="rId10"/>
    <p:sldId id="261" r:id="rId11"/>
    <p:sldId id="280" r:id="rId12"/>
    <p:sldId id="281" r:id="rId13"/>
    <p:sldId id="286" r:id="rId14"/>
    <p:sldId id="287" r:id="rId15"/>
    <p:sldId id="275" r:id="rId16"/>
    <p:sldId id="265" r:id="rId17"/>
    <p:sldId id="278" r:id="rId18"/>
    <p:sldId id="27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4615" autoAdjust="0"/>
    <p:restoredTop sz="86399" autoAdjust="0"/>
  </p:normalViewPr>
  <p:slideViewPr>
    <p:cSldViewPr>
      <p:cViewPr varScale="1">
        <p:scale>
          <a:sx n="71" d="100"/>
          <a:sy n="71" d="100"/>
        </p:scale>
        <p:origin x="-106"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BF997B-7930-4B71-83BA-3DE3CB7AA4CC}" type="datetimeFigureOut">
              <a:rPr lang="en-US" smtClean="0"/>
              <a:pPr/>
              <a:t>12/1/2014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223B1-581A-4A5F-853B-CDF3BA44267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BF997B-7930-4B71-83BA-3DE3CB7AA4CC}" type="datetimeFigureOut">
              <a:rPr lang="en-US" smtClean="0"/>
              <a:pPr/>
              <a:t>12/1/2014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223B1-581A-4A5F-853B-CDF3BA44267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BF997B-7930-4B71-83BA-3DE3CB7AA4CC}" type="datetimeFigureOut">
              <a:rPr lang="en-US" smtClean="0"/>
              <a:pPr/>
              <a:t>12/1/2014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223B1-581A-4A5F-853B-CDF3BA44267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BF997B-7930-4B71-83BA-3DE3CB7AA4CC}" type="datetimeFigureOut">
              <a:rPr lang="en-US" smtClean="0"/>
              <a:pPr/>
              <a:t>12/1/2014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223B1-581A-4A5F-853B-CDF3BA44267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BF997B-7930-4B71-83BA-3DE3CB7AA4CC}" type="datetimeFigureOut">
              <a:rPr lang="en-US" smtClean="0"/>
              <a:pPr/>
              <a:t>12/1/2014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223B1-581A-4A5F-853B-CDF3BA44267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BF997B-7930-4B71-83BA-3DE3CB7AA4CC}" type="datetimeFigureOut">
              <a:rPr lang="en-US" smtClean="0"/>
              <a:pPr/>
              <a:t>12/1/2014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6223B1-581A-4A5F-853B-CDF3BA44267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BF997B-7930-4B71-83BA-3DE3CB7AA4CC}" type="datetimeFigureOut">
              <a:rPr lang="en-US" smtClean="0"/>
              <a:pPr/>
              <a:t>12/1/2014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6223B1-581A-4A5F-853B-CDF3BA44267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BF997B-7930-4B71-83BA-3DE3CB7AA4CC}" type="datetimeFigureOut">
              <a:rPr lang="en-US" smtClean="0"/>
              <a:pPr/>
              <a:t>12/1/2014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6223B1-581A-4A5F-853B-CDF3BA44267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BF997B-7930-4B71-83BA-3DE3CB7AA4CC}" type="datetimeFigureOut">
              <a:rPr lang="en-US" smtClean="0"/>
              <a:pPr/>
              <a:t>12/1/2014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6223B1-581A-4A5F-853B-CDF3BA44267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BF997B-7930-4B71-83BA-3DE3CB7AA4CC}" type="datetimeFigureOut">
              <a:rPr lang="en-US" smtClean="0"/>
              <a:pPr/>
              <a:t>12/1/2014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6223B1-581A-4A5F-853B-CDF3BA44267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BF997B-7930-4B71-83BA-3DE3CB7AA4CC}" type="datetimeFigureOut">
              <a:rPr lang="en-US" smtClean="0"/>
              <a:pPr/>
              <a:t>12/1/2014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6223B1-581A-4A5F-853B-CDF3BA44267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BF997B-7930-4B71-83BA-3DE3CB7AA4CC}" type="datetimeFigureOut">
              <a:rPr lang="en-US" smtClean="0"/>
              <a:pPr/>
              <a:t>12/1/2014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6223B1-581A-4A5F-853B-CDF3BA44267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itchFamily="18" charset="0"/>
                <a:cs typeface="Times New Roman" pitchFamily="18" charset="0"/>
              </a:rPr>
              <a:t>Research strategies for increasing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new knowledge discovery</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1371600" y="4648200"/>
            <a:ext cx="6400800" cy="990600"/>
          </a:xfrm>
        </p:spPr>
        <p:txBody>
          <a:bodyPr/>
          <a:lstStyle/>
          <a:p>
            <a:r>
              <a:rPr lang="en-US" sz="2000" dirty="0" smtClean="0">
                <a:latin typeface="Times New Roman" pitchFamily="18" charset="0"/>
                <a:cs typeface="Times New Roman" pitchFamily="18" charset="0"/>
              </a:rPr>
              <a:t>Prof Gus Geursen </a:t>
            </a:r>
          </a:p>
          <a:p>
            <a:r>
              <a:rPr lang="en-US" sz="1600" i="1" dirty="0" smtClean="0">
                <a:latin typeface="Times New Roman" pitchFamily="18" charset="0"/>
                <a:cs typeface="Times New Roman" pitchFamily="18" charset="0"/>
              </a:rPr>
              <a:t>Journal of Enterprising Culture Vol. 8: No1: March 2000 p47-65</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Problems with TARP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pPr marL="514350" indent="-514350">
              <a:buFont typeface="+mj-lt"/>
              <a:buAutoNum type="arabicPeriod"/>
            </a:pPr>
            <a:r>
              <a:rPr lang="en-US" dirty="0" smtClean="0">
                <a:latin typeface="Times New Roman" pitchFamily="18" charset="0"/>
                <a:cs typeface="Times New Roman" pitchFamily="18" charset="0"/>
              </a:rPr>
              <a:t>Only provides one point of contact between the research and phenomena.</a:t>
            </a:r>
          </a:p>
          <a:p>
            <a:pPr marL="514350" indent="-514350">
              <a:buFont typeface="+mj-lt"/>
              <a:buAutoNum type="arabicPeriod"/>
            </a:pPr>
            <a:r>
              <a:rPr lang="en-US" dirty="0" smtClean="0">
                <a:latin typeface="Times New Roman" pitchFamily="18" charset="0"/>
                <a:cs typeface="Times New Roman" pitchFamily="18" charset="0"/>
              </a:rPr>
              <a:t>Assumes the data in the literature is robust.</a:t>
            </a:r>
          </a:p>
          <a:p>
            <a:pPr marL="514350" indent="-514350">
              <a:buFont typeface="+mj-lt"/>
              <a:buAutoNum type="arabicPeriod"/>
            </a:pPr>
            <a:r>
              <a:rPr lang="en-US" dirty="0" smtClean="0">
                <a:latin typeface="Times New Roman" pitchFamily="18" charset="0"/>
                <a:cs typeface="Times New Roman" pitchFamily="18" charset="0"/>
              </a:rPr>
              <a:t>Its prime communication means is through the stakeholders and it relies on this group’s interpretation of the phenomena.</a:t>
            </a:r>
          </a:p>
          <a:p>
            <a:pPr marL="514350" indent="-514350">
              <a:buFont typeface="+mj-lt"/>
              <a:buAutoNum type="arabicPeriod"/>
            </a:pPr>
            <a:r>
              <a:rPr lang="en-US" dirty="0" smtClean="0">
                <a:latin typeface="Times New Roman" pitchFamily="18" charset="0"/>
                <a:cs typeface="Times New Roman" pitchFamily="18" charset="0"/>
              </a:rPr>
              <a:t>Communication is one was with little room for correction of researchers or respondent error in perception of phenomena under investigation </a:t>
            </a:r>
          </a:p>
          <a:p>
            <a:pPr marL="514350" indent="-514350">
              <a:buFont typeface="+mj-lt"/>
              <a:buAutoNum type="arabicPeriod"/>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Contact between research and phenomena </a:t>
            </a:r>
            <a:endParaRPr lang="en-US" sz="3600"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Usually only one point of direct contact </a:t>
            </a:r>
          </a:p>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Research foundations and questions developed from researcher’s personal interpretation  of the relevant literature and personal views.</a:t>
            </a:r>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dirty="0" smtClean="0">
                <a:latin typeface="Times New Roman" pitchFamily="18" charset="0"/>
                <a:cs typeface="Times New Roman" pitchFamily="18" charset="0"/>
              </a:rPr>
              <a:t>Literature limitation</a:t>
            </a:r>
            <a:endParaRPr lang="en-US" sz="3600" dirty="0"/>
          </a:p>
        </p:txBody>
      </p:sp>
      <p:sp>
        <p:nvSpPr>
          <p:cNvPr id="3" name="Content Placeholder 2"/>
          <p:cNvSpPr>
            <a:spLocks noGrp="1"/>
          </p:cNvSpPr>
          <p:nvPr>
            <p:ph idx="1"/>
          </p:nvPr>
        </p:nvSpPr>
        <p:spPr/>
        <p:txBody>
          <a:bodyPr>
            <a:normAutofit/>
          </a:bodyPr>
          <a:lstStyle/>
          <a:p>
            <a:r>
              <a:rPr lang="en-AU" sz="2800" dirty="0" smtClean="0">
                <a:latin typeface="Times New Roman" pitchFamily="18" charset="0"/>
                <a:cs typeface="Times New Roman" pitchFamily="18" charset="0"/>
              </a:rPr>
              <a:t>The </a:t>
            </a:r>
            <a:r>
              <a:rPr lang="en-AU" sz="2800" dirty="0" smtClean="0">
                <a:latin typeface="Times New Roman" pitchFamily="18" charset="0"/>
                <a:cs typeface="Times New Roman" pitchFamily="18" charset="0"/>
              </a:rPr>
              <a:t>assumption that the literature referred to by the researcher is comprehensive or sufficiently detailed to provide the researcher with complete and contextually accurate </a:t>
            </a:r>
            <a:r>
              <a:rPr lang="en-AU" sz="2800" dirty="0" smtClean="0">
                <a:latin typeface="Times New Roman" pitchFamily="18" charset="0"/>
                <a:cs typeface="Times New Roman" pitchFamily="18" charset="0"/>
              </a:rPr>
              <a:t>information and the ability to determine  the value and appropriateness of each paper.</a:t>
            </a:r>
          </a:p>
          <a:p>
            <a:endParaRPr lang="en-AU" sz="2800" dirty="0" smtClean="0">
              <a:latin typeface="Times New Roman" pitchFamily="18" charset="0"/>
              <a:cs typeface="Times New Roman" pitchFamily="18" charset="0"/>
            </a:endParaRPr>
          </a:p>
          <a:p>
            <a:r>
              <a:rPr lang="en-AU" sz="2800" dirty="0" smtClean="0">
                <a:latin typeface="Times New Roman" pitchFamily="18" charset="0"/>
                <a:cs typeface="Times New Roman" pitchFamily="18" charset="0"/>
              </a:rPr>
              <a:t>Gaps in a literature are only useful is they have important implications!</a:t>
            </a:r>
            <a:endParaRPr lang="en-US" sz="28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600" dirty="0" smtClean="0">
                <a:latin typeface="Times New Roman" pitchFamily="18" charset="0"/>
                <a:cs typeface="Times New Roman" pitchFamily="18" charset="0"/>
              </a:rPr>
              <a:t>Limitations in instrument design </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486400"/>
          </a:xfrm>
        </p:spPr>
        <p:txBody>
          <a:bodyPr>
            <a:normAutofit fontScale="92500"/>
          </a:bodyPr>
          <a:lstStyle/>
          <a:p>
            <a:r>
              <a:rPr lang="en-AU" sz="2600" dirty="0" smtClean="0">
                <a:latin typeface="Times New Roman" pitchFamily="18" charset="0"/>
                <a:cs typeface="Times New Roman" pitchFamily="18" charset="0"/>
              </a:rPr>
              <a:t>The </a:t>
            </a:r>
            <a:r>
              <a:rPr lang="en-AU" sz="2600" dirty="0" smtClean="0">
                <a:latin typeface="Times New Roman" pitchFamily="18" charset="0"/>
                <a:cs typeface="Times New Roman" pitchFamily="18" charset="0"/>
              </a:rPr>
              <a:t>assumption that attitudes are useable predictors of behaviour (</a:t>
            </a:r>
            <a:r>
              <a:rPr lang="en-AU" sz="2600" dirty="0" err="1" smtClean="0">
                <a:latin typeface="Times New Roman" pitchFamily="18" charset="0"/>
                <a:cs typeface="Times New Roman" pitchFamily="18" charset="0"/>
              </a:rPr>
              <a:t>Fishbein</a:t>
            </a:r>
            <a:r>
              <a:rPr lang="en-AU" sz="2600" dirty="0" smtClean="0">
                <a:latin typeface="Times New Roman" pitchFamily="18" charset="0"/>
                <a:cs typeface="Times New Roman" pitchFamily="18" charset="0"/>
              </a:rPr>
              <a:t> </a:t>
            </a:r>
            <a:r>
              <a:rPr lang="en-AU" sz="2600" dirty="0" smtClean="0">
                <a:latin typeface="Times New Roman" pitchFamily="18" charset="0"/>
                <a:cs typeface="Times New Roman" pitchFamily="18" charset="0"/>
              </a:rPr>
              <a:t>&amp; </a:t>
            </a:r>
            <a:r>
              <a:rPr lang="en-AU" sz="2600" dirty="0" err="1" smtClean="0">
                <a:latin typeface="Times New Roman" pitchFamily="18" charset="0"/>
                <a:cs typeface="Times New Roman" pitchFamily="18" charset="0"/>
              </a:rPr>
              <a:t>Ajzen</a:t>
            </a:r>
            <a:r>
              <a:rPr lang="en-AU" sz="2600" dirty="0" smtClean="0">
                <a:latin typeface="Times New Roman" pitchFamily="18" charset="0"/>
                <a:cs typeface="Times New Roman" pitchFamily="18" charset="0"/>
              </a:rPr>
              <a:t> 1975) is not well </a:t>
            </a:r>
            <a:r>
              <a:rPr lang="en-AU" sz="2600" dirty="0" smtClean="0">
                <a:latin typeface="Times New Roman" pitchFamily="18" charset="0"/>
                <a:cs typeface="Times New Roman" pitchFamily="18" charset="0"/>
              </a:rPr>
              <a:t>founded </a:t>
            </a:r>
          </a:p>
          <a:p>
            <a:pPr lvl="1"/>
            <a:r>
              <a:rPr lang="en-AU" sz="1600" dirty="0" smtClean="0">
                <a:latin typeface="Times New Roman" pitchFamily="18" charset="0"/>
                <a:cs typeface="Times New Roman" pitchFamily="18" charset="0"/>
              </a:rPr>
              <a:t>(Urban &amp; </a:t>
            </a:r>
            <a:r>
              <a:rPr lang="en-AU" sz="1600" dirty="0" smtClean="0">
                <a:latin typeface="Times New Roman" pitchFamily="18" charset="0"/>
                <a:cs typeface="Times New Roman" pitchFamily="18" charset="0"/>
              </a:rPr>
              <a:t>Hauser </a:t>
            </a:r>
            <a:r>
              <a:rPr lang="en-AU" sz="1600" dirty="0" smtClean="0">
                <a:latin typeface="Times New Roman" pitchFamily="18" charset="0"/>
                <a:cs typeface="Times New Roman" pitchFamily="18" charset="0"/>
              </a:rPr>
              <a:t>1993; </a:t>
            </a:r>
            <a:r>
              <a:rPr lang="en-AU" sz="1600" dirty="0" smtClean="0">
                <a:latin typeface="Times New Roman" pitchFamily="18" charset="0"/>
                <a:cs typeface="Times New Roman" pitchFamily="18" charset="0"/>
              </a:rPr>
              <a:t>Leon </a:t>
            </a:r>
            <a:r>
              <a:rPr lang="en-AU" sz="1600" dirty="0" smtClean="0">
                <a:latin typeface="Times New Roman" pitchFamily="18" charset="0"/>
                <a:cs typeface="Times New Roman" pitchFamily="18" charset="0"/>
              </a:rPr>
              <a:t>&amp; </a:t>
            </a:r>
            <a:r>
              <a:rPr lang="en-AU" sz="1600" dirty="0" err="1" smtClean="0">
                <a:latin typeface="Times New Roman" pitchFamily="18" charset="0"/>
                <a:cs typeface="Times New Roman" pitchFamily="18" charset="0"/>
              </a:rPr>
              <a:t>Olabarri</a:t>
            </a:r>
            <a:r>
              <a:rPr lang="en-AU" sz="1600" dirty="0" smtClean="0">
                <a:latin typeface="Times New Roman" pitchFamily="18" charset="0"/>
                <a:cs typeface="Times New Roman" pitchFamily="18" charset="0"/>
              </a:rPr>
              <a:t> </a:t>
            </a:r>
            <a:r>
              <a:rPr lang="en-AU" sz="1600" dirty="0" smtClean="0">
                <a:latin typeface="Times New Roman" pitchFamily="18" charset="0"/>
                <a:cs typeface="Times New Roman" pitchFamily="18" charset="0"/>
              </a:rPr>
              <a:t>1993; Watts &amp; </a:t>
            </a:r>
            <a:r>
              <a:rPr lang="en-AU" sz="1600" dirty="0" smtClean="0">
                <a:latin typeface="Times New Roman" pitchFamily="18" charset="0"/>
                <a:cs typeface="Times New Roman" pitchFamily="18" charset="0"/>
              </a:rPr>
              <a:t>Zimmerman 1990,1978; Watts 1995: Hopper 1995: Ehrenberg 1994a; Bass 1995; </a:t>
            </a:r>
            <a:r>
              <a:rPr lang="en-AU" sz="1600" dirty="0" err="1" smtClean="0">
                <a:latin typeface="Times New Roman" pitchFamily="18" charset="0"/>
                <a:cs typeface="Times New Roman" pitchFamily="18" charset="0"/>
              </a:rPr>
              <a:t>Barwise</a:t>
            </a:r>
            <a:r>
              <a:rPr lang="en-AU" sz="1600" dirty="0" smtClean="0">
                <a:latin typeface="Times New Roman" pitchFamily="18" charset="0"/>
                <a:cs typeface="Times New Roman" pitchFamily="18" charset="0"/>
              </a:rPr>
              <a:t> </a:t>
            </a:r>
            <a:r>
              <a:rPr lang="en-AU" sz="1600" dirty="0" smtClean="0">
                <a:latin typeface="Times New Roman" pitchFamily="18" charset="0"/>
                <a:cs typeface="Times New Roman" pitchFamily="18" charset="0"/>
              </a:rPr>
              <a:t>1995)</a:t>
            </a:r>
          </a:p>
          <a:p>
            <a:r>
              <a:rPr lang="en-AU" sz="2600" dirty="0" smtClean="0">
                <a:latin typeface="Times New Roman" pitchFamily="18" charset="0"/>
                <a:cs typeface="Times New Roman" pitchFamily="18" charset="0"/>
              </a:rPr>
              <a:t>Instrument design weaknesses </a:t>
            </a:r>
          </a:p>
          <a:p>
            <a:pPr lvl="1"/>
            <a:r>
              <a:rPr lang="en-AU" sz="1600" dirty="0" smtClean="0">
                <a:latin typeface="Times New Roman" pitchFamily="18" charset="0"/>
                <a:cs typeface="Times New Roman" pitchFamily="18" charset="0"/>
              </a:rPr>
              <a:t>(</a:t>
            </a:r>
            <a:r>
              <a:rPr lang="en-AU" sz="1600" dirty="0" err="1" smtClean="0">
                <a:latin typeface="Times New Roman" pitchFamily="18" charset="0"/>
                <a:cs typeface="Times New Roman" pitchFamily="18" charset="0"/>
              </a:rPr>
              <a:t>Malhotra</a:t>
            </a:r>
            <a:r>
              <a:rPr lang="en-AU" sz="1600" dirty="0" smtClean="0">
                <a:latin typeface="Times New Roman" pitchFamily="18" charset="0"/>
                <a:cs typeface="Times New Roman" pitchFamily="18" charset="0"/>
              </a:rPr>
              <a:t> 1996; Payne 1951</a:t>
            </a:r>
            <a:r>
              <a:rPr lang="en-AU" sz="1600" dirty="0" smtClean="0">
                <a:latin typeface="Times New Roman" pitchFamily="18" charset="0"/>
                <a:cs typeface="Times New Roman" pitchFamily="18" charset="0"/>
              </a:rPr>
              <a:t>)</a:t>
            </a:r>
          </a:p>
          <a:p>
            <a:r>
              <a:rPr lang="en-AU" sz="2600" dirty="0" smtClean="0">
                <a:latin typeface="Times New Roman" pitchFamily="18" charset="0"/>
                <a:cs typeface="Times New Roman" pitchFamily="18" charset="0"/>
              </a:rPr>
              <a:t>Respondent memory</a:t>
            </a:r>
          </a:p>
          <a:p>
            <a:pPr lvl="1"/>
            <a:r>
              <a:rPr lang="en-AU" sz="1600" dirty="0" smtClean="0">
                <a:latin typeface="Times New Roman" pitchFamily="18" charset="0"/>
                <a:cs typeface="Times New Roman" pitchFamily="18" charset="0"/>
              </a:rPr>
              <a:t>(</a:t>
            </a:r>
            <a:r>
              <a:rPr lang="en-AU" sz="1600" dirty="0" smtClean="0">
                <a:latin typeface="Times New Roman" pitchFamily="18" charset="0"/>
                <a:cs typeface="Times New Roman" pitchFamily="18" charset="0"/>
              </a:rPr>
              <a:t>Cook 1987; Cannel et al 1983; Hawkins </a:t>
            </a:r>
            <a:r>
              <a:rPr lang="en-AU" sz="1600" dirty="0" smtClean="0">
                <a:latin typeface="Times New Roman" pitchFamily="18" charset="0"/>
                <a:cs typeface="Times New Roman" pitchFamily="18" charset="0"/>
              </a:rPr>
              <a:t>&amp; </a:t>
            </a:r>
            <a:r>
              <a:rPr lang="en-AU" sz="1600" dirty="0" smtClean="0">
                <a:latin typeface="Times New Roman" pitchFamily="18" charset="0"/>
                <a:cs typeface="Times New Roman" pitchFamily="18" charset="0"/>
              </a:rPr>
              <a:t>Coney 1981</a:t>
            </a:r>
            <a:r>
              <a:rPr lang="en-AU" sz="1600" dirty="0" smtClean="0">
                <a:latin typeface="Times New Roman" pitchFamily="18" charset="0"/>
                <a:cs typeface="Times New Roman" pitchFamily="18" charset="0"/>
              </a:rPr>
              <a:t>)</a:t>
            </a:r>
          </a:p>
          <a:p>
            <a:r>
              <a:rPr lang="en-AU" sz="2600" dirty="0" smtClean="0">
                <a:latin typeface="Times New Roman" pitchFamily="18" charset="0"/>
                <a:cs typeface="Times New Roman" pitchFamily="18" charset="0"/>
              </a:rPr>
              <a:t>Wording </a:t>
            </a:r>
          </a:p>
          <a:p>
            <a:pPr lvl="1"/>
            <a:r>
              <a:rPr lang="en-AU" sz="1600" dirty="0" smtClean="0">
                <a:latin typeface="Times New Roman" pitchFamily="18" charset="0"/>
                <a:cs typeface="Times New Roman" pitchFamily="18" charset="0"/>
              </a:rPr>
              <a:t>(</a:t>
            </a:r>
            <a:r>
              <a:rPr lang="en-AU" sz="1600" dirty="0" smtClean="0">
                <a:latin typeface="Times New Roman" pitchFamily="18" charset="0"/>
                <a:cs typeface="Times New Roman" pitchFamily="18" charset="0"/>
              </a:rPr>
              <a:t>Schuman </a:t>
            </a:r>
            <a:r>
              <a:rPr lang="en-AU" sz="1600" dirty="0" smtClean="0">
                <a:latin typeface="Times New Roman" pitchFamily="18" charset="0"/>
                <a:cs typeface="Times New Roman" pitchFamily="18" charset="0"/>
              </a:rPr>
              <a:t>&amp; </a:t>
            </a:r>
            <a:r>
              <a:rPr lang="en-AU" sz="1600" dirty="0" smtClean="0">
                <a:latin typeface="Times New Roman" pitchFamily="18" charset="0"/>
                <a:cs typeface="Times New Roman" pitchFamily="18" charset="0"/>
              </a:rPr>
              <a:t>Presser 1977) </a:t>
            </a:r>
            <a:endParaRPr lang="en-AU" sz="1600" dirty="0" smtClean="0">
              <a:latin typeface="Times New Roman" pitchFamily="18" charset="0"/>
              <a:cs typeface="Times New Roman" pitchFamily="18" charset="0"/>
            </a:endParaRPr>
          </a:p>
          <a:p>
            <a:r>
              <a:rPr lang="en-AU" sz="2600" dirty="0" smtClean="0">
                <a:latin typeface="Times New Roman" pitchFamily="18" charset="0"/>
                <a:cs typeface="Times New Roman" pitchFamily="18" charset="0"/>
              </a:rPr>
              <a:t>The </a:t>
            </a:r>
            <a:r>
              <a:rPr lang="en-AU" sz="2600" dirty="0" smtClean="0">
                <a:latin typeface="Times New Roman" pitchFamily="18" charset="0"/>
                <a:cs typeface="Times New Roman" pitchFamily="18" charset="0"/>
              </a:rPr>
              <a:t>presence of checkable behavioural data and methods to improve respondent ability to accurately answer questions </a:t>
            </a:r>
            <a:endParaRPr lang="en-AU" sz="2600" dirty="0" smtClean="0">
              <a:latin typeface="Times New Roman" pitchFamily="18" charset="0"/>
              <a:cs typeface="Times New Roman" pitchFamily="18" charset="0"/>
            </a:endParaRPr>
          </a:p>
          <a:p>
            <a:pPr lvl="1"/>
            <a:r>
              <a:rPr lang="en-AU" sz="1600" dirty="0" smtClean="0">
                <a:latin typeface="Times New Roman" pitchFamily="18" charset="0"/>
                <a:cs typeface="Times New Roman" pitchFamily="18" charset="0"/>
              </a:rPr>
              <a:t>(</a:t>
            </a:r>
            <a:r>
              <a:rPr lang="en-AU" sz="1600" dirty="0" err="1" smtClean="0">
                <a:latin typeface="Times New Roman" pitchFamily="18" charset="0"/>
                <a:cs typeface="Times New Roman" pitchFamily="18" charset="0"/>
              </a:rPr>
              <a:t>Eay</a:t>
            </a:r>
            <a:r>
              <a:rPr lang="en-AU" sz="1600" dirty="0" smtClean="0">
                <a:latin typeface="Times New Roman" pitchFamily="18" charset="0"/>
                <a:cs typeface="Times New Roman" pitchFamily="18" charset="0"/>
              </a:rPr>
              <a:t> 1973; </a:t>
            </a:r>
            <a:r>
              <a:rPr lang="en-AU" sz="1600" dirty="0" err="1" smtClean="0">
                <a:latin typeface="Times New Roman" pitchFamily="18" charset="0"/>
                <a:cs typeface="Times New Roman" pitchFamily="18" charset="0"/>
              </a:rPr>
              <a:t>Secrest</a:t>
            </a:r>
            <a:r>
              <a:rPr lang="en-AU" sz="1600" dirty="0" smtClean="0">
                <a:latin typeface="Times New Roman" pitchFamily="18" charset="0"/>
                <a:cs typeface="Times New Roman" pitchFamily="18" charset="0"/>
              </a:rPr>
              <a:t> 1979; Webb et al 1966) </a:t>
            </a:r>
            <a:endParaRPr lang="en-AU" sz="1600" dirty="0" smtClean="0">
              <a:latin typeface="Times New Roman" pitchFamily="18" charset="0"/>
              <a:cs typeface="Times New Roman" pitchFamily="18" charset="0"/>
            </a:endParaRPr>
          </a:p>
          <a:p>
            <a:r>
              <a:rPr lang="en-AU" sz="2600" dirty="0" smtClean="0">
                <a:latin typeface="Times New Roman" pitchFamily="18" charset="0"/>
                <a:cs typeface="Times New Roman" pitchFamily="18" charset="0"/>
              </a:rPr>
              <a:t>The </a:t>
            </a:r>
            <a:r>
              <a:rPr lang="en-AU" sz="2600" dirty="0" smtClean="0">
                <a:latin typeface="Times New Roman" pitchFamily="18" charset="0"/>
                <a:cs typeface="Times New Roman" pitchFamily="18" charset="0"/>
              </a:rPr>
              <a:t>use of measurement scales </a:t>
            </a:r>
            <a:endParaRPr lang="en-AU" sz="2600" dirty="0" smtClean="0">
              <a:latin typeface="Times New Roman" pitchFamily="18" charset="0"/>
              <a:cs typeface="Times New Roman" pitchFamily="18" charset="0"/>
            </a:endParaRPr>
          </a:p>
          <a:p>
            <a:pPr lvl="1"/>
            <a:r>
              <a:rPr lang="en-AU" sz="1600" dirty="0" smtClean="0">
                <a:latin typeface="Times New Roman" pitchFamily="18" charset="0"/>
                <a:cs typeface="Times New Roman" pitchFamily="18" charset="0"/>
              </a:rPr>
              <a:t>(</a:t>
            </a:r>
            <a:r>
              <a:rPr lang="en-AU" sz="1600" dirty="0" smtClean="0">
                <a:latin typeface="Times New Roman" pitchFamily="18" charset="0"/>
                <a:cs typeface="Times New Roman" pitchFamily="18" charset="0"/>
              </a:rPr>
              <a:t>Singh, Howell </a:t>
            </a:r>
            <a:r>
              <a:rPr lang="en-AU" sz="1600" dirty="0" smtClean="0">
                <a:latin typeface="Times New Roman" pitchFamily="18" charset="0"/>
                <a:cs typeface="Times New Roman" pitchFamily="18" charset="0"/>
              </a:rPr>
              <a:t>&amp; </a:t>
            </a:r>
            <a:r>
              <a:rPr lang="en-AU" sz="1600" dirty="0" smtClean="0">
                <a:latin typeface="Times New Roman" pitchFamily="18" charset="0"/>
                <a:cs typeface="Times New Roman" pitchFamily="18" charset="0"/>
              </a:rPr>
              <a:t>Rhoads 1990)</a:t>
            </a:r>
            <a:endParaRPr lang="en-AU" sz="16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What an alternative model needs to provide</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Times New Roman" pitchFamily="18" charset="0"/>
                <a:cs typeface="Times New Roman" pitchFamily="18" charset="0"/>
              </a:rPr>
              <a:t>Establish contact between and idea, and formulation of research at its first conceptualization point and phenomena under study.</a:t>
            </a:r>
          </a:p>
          <a:p>
            <a:r>
              <a:rPr lang="en-US" dirty="0" smtClean="0">
                <a:latin typeface="Times New Roman" pitchFamily="18" charset="0"/>
                <a:cs typeface="Times New Roman" pitchFamily="18" charset="0"/>
              </a:rPr>
              <a:t>A process of interaction between research activity area and the phenomena area.</a:t>
            </a:r>
          </a:p>
          <a:p>
            <a:r>
              <a:rPr lang="en-US" dirty="0" smtClean="0">
                <a:latin typeface="Times New Roman" pitchFamily="18" charset="0"/>
                <a:cs typeface="Times New Roman" pitchFamily="18" charset="0"/>
              </a:rPr>
              <a:t>A constant two way dialogue between  researcher and phenomena that uncovers multiple data points for two way triangulation of information and relationships.</a:t>
            </a:r>
          </a:p>
          <a:p>
            <a:r>
              <a:rPr lang="en-US" dirty="0" smtClean="0">
                <a:latin typeface="Times New Roman" pitchFamily="18" charset="0"/>
                <a:cs typeface="Times New Roman" pitchFamily="18" charset="0"/>
              </a:rPr>
              <a:t>A comprehensive opportunity for the researcher to think creatively but accurately and critically about what is really happening in the phenomena and how to determine this. </a:t>
            </a:r>
            <a:endParaRPr lang="en-US"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400" dirty="0" smtClean="0"/>
              <a:t>Model for Higher Academic Research Process output (HARP)</a:t>
            </a:r>
            <a:endParaRPr lang="en-US" sz="2400" dirty="0"/>
          </a:p>
        </p:txBody>
      </p:sp>
      <p:sp>
        <p:nvSpPr>
          <p:cNvPr id="3" name="Oval 2"/>
          <p:cNvSpPr/>
          <p:nvPr/>
        </p:nvSpPr>
        <p:spPr>
          <a:xfrm>
            <a:off x="685800" y="17145000"/>
            <a:ext cx="7620000" cy="5257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rrr</a:t>
            </a:r>
            <a:endParaRPr lang="en-US" dirty="0"/>
          </a:p>
        </p:txBody>
      </p:sp>
      <p:sp>
        <p:nvSpPr>
          <p:cNvPr id="5" name="Oval 4"/>
          <p:cNvSpPr/>
          <p:nvPr/>
        </p:nvSpPr>
        <p:spPr>
          <a:xfrm>
            <a:off x="2743200" y="84201000"/>
            <a:ext cx="3276600" cy="1676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PhenP</a:t>
            </a:r>
            <a:endParaRPr lang="en-US" dirty="0"/>
          </a:p>
        </p:txBody>
      </p:sp>
      <p:sp>
        <p:nvSpPr>
          <p:cNvPr id="6" name="TextBox 5"/>
          <p:cNvSpPr txBox="1"/>
          <p:nvPr/>
        </p:nvSpPr>
        <p:spPr>
          <a:xfrm>
            <a:off x="3810000" y="3429000"/>
            <a:ext cx="1676400" cy="707886"/>
          </a:xfrm>
          <a:prstGeom prst="rect">
            <a:avLst/>
          </a:prstGeom>
          <a:noFill/>
        </p:spPr>
        <p:txBody>
          <a:bodyPr wrap="square" rtlCol="0">
            <a:spAutoFit/>
          </a:bodyPr>
          <a:lstStyle/>
          <a:p>
            <a:pPr algn="ctr"/>
            <a:r>
              <a:rPr lang="en-US" sz="2000" b="1" dirty="0" smtClean="0">
                <a:solidFill>
                  <a:srgbClr val="00B050"/>
                </a:solidFill>
              </a:rPr>
              <a:t>Phenomena under study</a:t>
            </a:r>
            <a:endParaRPr lang="en-US" sz="2000" b="1" dirty="0">
              <a:solidFill>
                <a:srgbClr val="00B050"/>
              </a:solidFill>
            </a:endParaRPr>
          </a:p>
        </p:txBody>
      </p:sp>
      <p:sp>
        <p:nvSpPr>
          <p:cNvPr id="9" name="TextBox 8"/>
          <p:cNvSpPr txBox="1"/>
          <p:nvPr/>
        </p:nvSpPr>
        <p:spPr>
          <a:xfrm>
            <a:off x="457200" y="2743200"/>
            <a:ext cx="1573123" cy="646331"/>
          </a:xfrm>
          <a:prstGeom prst="rect">
            <a:avLst/>
          </a:prstGeom>
          <a:noFill/>
        </p:spPr>
        <p:txBody>
          <a:bodyPr wrap="none" rtlCol="0">
            <a:spAutoFit/>
          </a:bodyPr>
          <a:lstStyle/>
          <a:p>
            <a:pPr algn="ctr"/>
            <a:r>
              <a:rPr lang="en-US" dirty="0" smtClean="0">
                <a:solidFill>
                  <a:srgbClr val="FF0000"/>
                </a:solidFill>
              </a:rPr>
              <a:t> 2) Real issue </a:t>
            </a:r>
          </a:p>
          <a:p>
            <a:pPr algn="ctr"/>
            <a:r>
              <a:rPr lang="en-US" dirty="0" smtClean="0">
                <a:solidFill>
                  <a:srgbClr val="FF0000"/>
                </a:solidFill>
              </a:rPr>
              <a:t>understanding</a:t>
            </a:r>
            <a:r>
              <a:rPr lang="en-US" sz="1100" dirty="0" smtClean="0">
                <a:solidFill>
                  <a:srgbClr val="FF0000"/>
                </a:solidFill>
              </a:rPr>
              <a:t> </a:t>
            </a:r>
            <a:endParaRPr lang="en-US" sz="1100" dirty="0">
              <a:solidFill>
                <a:srgbClr val="FF0000"/>
              </a:solidFill>
            </a:endParaRPr>
          </a:p>
        </p:txBody>
      </p:sp>
      <p:sp>
        <p:nvSpPr>
          <p:cNvPr id="10" name="TextBox 9"/>
          <p:cNvSpPr txBox="1"/>
          <p:nvPr/>
        </p:nvSpPr>
        <p:spPr>
          <a:xfrm>
            <a:off x="304800" y="3733800"/>
            <a:ext cx="1563082" cy="646331"/>
          </a:xfrm>
          <a:prstGeom prst="rect">
            <a:avLst/>
          </a:prstGeom>
          <a:noFill/>
        </p:spPr>
        <p:txBody>
          <a:bodyPr wrap="square" rtlCol="0">
            <a:spAutoFit/>
          </a:bodyPr>
          <a:lstStyle/>
          <a:p>
            <a:pPr algn="ctr"/>
            <a:r>
              <a:rPr lang="en-US" dirty="0" smtClean="0">
                <a:solidFill>
                  <a:srgbClr val="FF0000"/>
                </a:solidFill>
              </a:rPr>
              <a:t>1) Research </a:t>
            </a:r>
          </a:p>
          <a:p>
            <a:pPr algn="ctr"/>
            <a:r>
              <a:rPr lang="en-US" dirty="0" smtClean="0">
                <a:solidFill>
                  <a:srgbClr val="FF0000"/>
                </a:solidFill>
              </a:rPr>
              <a:t>idea</a:t>
            </a:r>
            <a:endParaRPr lang="en-US" dirty="0">
              <a:solidFill>
                <a:srgbClr val="FF0000"/>
              </a:solidFill>
            </a:endParaRPr>
          </a:p>
        </p:txBody>
      </p:sp>
      <p:sp>
        <p:nvSpPr>
          <p:cNvPr id="11" name="TextBox 10"/>
          <p:cNvSpPr txBox="1"/>
          <p:nvPr/>
        </p:nvSpPr>
        <p:spPr>
          <a:xfrm rot="10800000" flipV="1">
            <a:off x="990600" y="1905000"/>
            <a:ext cx="1828800" cy="646331"/>
          </a:xfrm>
          <a:prstGeom prst="rect">
            <a:avLst/>
          </a:prstGeom>
          <a:noFill/>
        </p:spPr>
        <p:txBody>
          <a:bodyPr wrap="square" rtlCol="0">
            <a:spAutoFit/>
          </a:bodyPr>
          <a:lstStyle/>
          <a:p>
            <a:pPr algn="ctr"/>
            <a:r>
              <a:rPr lang="en-US" dirty="0" smtClean="0">
                <a:solidFill>
                  <a:srgbClr val="FF0000"/>
                </a:solidFill>
              </a:rPr>
              <a:t>3) Issue </a:t>
            </a:r>
          </a:p>
          <a:p>
            <a:pPr algn="ctr"/>
            <a:r>
              <a:rPr lang="en-US" dirty="0" smtClean="0">
                <a:solidFill>
                  <a:srgbClr val="FF0000"/>
                </a:solidFill>
              </a:rPr>
              <a:t>conceptualization </a:t>
            </a:r>
            <a:endParaRPr lang="en-US" dirty="0">
              <a:solidFill>
                <a:srgbClr val="FF0000"/>
              </a:solidFill>
            </a:endParaRPr>
          </a:p>
        </p:txBody>
      </p:sp>
      <p:sp>
        <p:nvSpPr>
          <p:cNvPr id="12" name="TextBox 11"/>
          <p:cNvSpPr txBox="1"/>
          <p:nvPr/>
        </p:nvSpPr>
        <p:spPr>
          <a:xfrm>
            <a:off x="4756576" y="1371600"/>
            <a:ext cx="1795684" cy="923330"/>
          </a:xfrm>
          <a:prstGeom prst="rect">
            <a:avLst/>
          </a:prstGeom>
          <a:noFill/>
        </p:spPr>
        <p:txBody>
          <a:bodyPr wrap="none" rtlCol="0">
            <a:spAutoFit/>
          </a:bodyPr>
          <a:lstStyle/>
          <a:p>
            <a:pPr algn="ctr"/>
            <a:r>
              <a:rPr lang="en-US" dirty="0" smtClean="0">
                <a:solidFill>
                  <a:srgbClr val="FF0000"/>
                </a:solidFill>
              </a:rPr>
              <a:t>5) Phenomenon  </a:t>
            </a:r>
          </a:p>
          <a:p>
            <a:pPr algn="ctr"/>
            <a:r>
              <a:rPr lang="en-US" dirty="0" smtClean="0">
                <a:solidFill>
                  <a:srgbClr val="FF0000"/>
                </a:solidFill>
              </a:rPr>
              <a:t>and issue </a:t>
            </a:r>
          </a:p>
          <a:p>
            <a:pPr algn="ctr"/>
            <a:r>
              <a:rPr lang="en-US" dirty="0" smtClean="0">
                <a:solidFill>
                  <a:srgbClr val="FF0000"/>
                </a:solidFill>
              </a:rPr>
              <a:t>definition</a:t>
            </a:r>
            <a:endParaRPr lang="en-US" dirty="0">
              <a:solidFill>
                <a:srgbClr val="FF0000"/>
              </a:solidFill>
            </a:endParaRPr>
          </a:p>
        </p:txBody>
      </p:sp>
      <p:sp>
        <p:nvSpPr>
          <p:cNvPr id="13" name="TextBox 12"/>
          <p:cNvSpPr txBox="1"/>
          <p:nvPr/>
        </p:nvSpPr>
        <p:spPr>
          <a:xfrm>
            <a:off x="7239000" y="3200400"/>
            <a:ext cx="1162947" cy="923330"/>
          </a:xfrm>
          <a:prstGeom prst="rect">
            <a:avLst/>
          </a:prstGeom>
          <a:noFill/>
        </p:spPr>
        <p:txBody>
          <a:bodyPr wrap="none" rtlCol="0">
            <a:spAutoFit/>
          </a:bodyPr>
          <a:lstStyle/>
          <a:p>
            <a:pPr algn="ctr"/>
            <a:r>
              <a:rPr lang="en-US" dirty="0" smtClean="0">
                <a:solidFill>
                  <a:srgbClr val="FF0000"/>
                </a:solidFill>
              </a:rPr>
              <a:t>7) Data </a:t>
            </a:r>
          </a:p>
          <a:p>
            <a:pPr algn="ctr"/>
            <a:r>
              <a:rPr lang="en-US" dirty="0" smtClean="0">
                <a:solidFill>
                  <a:srgbClr val="FF0000"/>
                </a:solidFill>
              </a:rPr>
              <a:t>collection </a:t>
            </a:r>
          </a:p>
          <a:p>
            <a:pPr algn="ctr"/>
            <a:r>
              <a:rPr lang="en-US" dirty="0" smtClean="0">
                <a:solidFill>
                  <a:srgbClr val="FF0000"/>
                </a:solidFill>
              </a:rPr>
              <a:t>design</a:t>
            </a:r>
            <a:endParaRPr lang="en-US" dirty="0">
              <a:solidFill>
                <a:srgbClr val="FF0000"/>
              </a:solidFill>
            </a:endParaRPr>
          </a:p>
        </p:txBody>
      </p:sp>
      <p:sp>
        <p:nvSpPr>
          <p:cNvPr id="14" name="TextBox 13"/>
          <p:cNvSpPr txBox="1"/>
          <p:nvPr/>
        </p:nvSpPr>
        <p:spPr>
          <a:xfrm>
            <a:off x="6172200" y="5410200"/>
            <a:ext cx="915122" cy="646331"/>
          </a:xfrm>
          <a:prstGeom prst="rect">
            <a:avLst/>
          </a:prstGeom>
          <a:noFill/>
        </p:spPr>
        <p:txBody>
          <a:bodyPr wrap="none" rtlCol="0">
            <a:spAutoFit/>
          </a:bodyPr>
          <a:lstStyle/>
          <a:p>
            <a:pPr algn="ctr"/>
            <a:r>
              <a:rPr lang="en-US" dirty="0" smtClean="0">
                <a:solidFill>
                  <a:srgbClr val="FF0000"/>
                </a:solidFill>
              </a:rPr>
              <a:t>9) Data </a:t>
            </a:r>
          </a:p>
          <a:p>
            <a:pPr algn="ctr"/>
            <a:r>
              <a:rPr lang="en-US" dirty="0" smtClean="0">
                <a:solidFill>
                  <a:srgbClr val="FF0000"/>
                </a:solidFill>
              </a:rPr>
              <a:t>analysis</a:t>
            </a:r>
            <a:endParaRPr lang="en-US" dirty="0">
              <a:solidFill>
                <a:srgbClr val="FF0000"/>
              </a:solidFill>
            </a:endParaRPr>
          </a:p>
        </p:txBody>
      </p:sp>
      <p:cxnSp>
        <p:nvCxnSpPr>
          <p:cNvPr id="25" name="Straight Arrow Connector 24"/>
          <p:cNvCxnSpPr>
            <a:stCxn id="9" idx="0"/>
          </p:cNvCxnSpPr>
          <p:nvPr/>
        </p:nvCxnSpPr>
        <p:spPr>
          <a:xfrm flipV="1">
            <a:off x="1243762" y="2514600"/>
            <a:ext cx="204038"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4648200" y="1752600"/>
            <a:ext cx="303952"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5638800" y="2667000"/>
            <a:ext cx="6096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6629400" y="5105400"/>
            <a:ext cx="457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5791200" y="5867400"/>
            <a:ext cx="228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457200" y="4191000"/>
            <a:ext cx="304800" cy="1707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1600200" y="3962400"/>
            <a:ext cx="990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V="1">
            <a:off x="2362200" y="1828800"/>
            <a:ext cx="3048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733800" y="27432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1905000" y="3200400"/>
            <a:ext cx="838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381000" y="3352800"/>
            <a:ext cx="381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1371600" y="4191000"/>
            <a:ext cx="1295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1010142" y="3352800"/>
            <a:ext cx="132858"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4038600" y="2819400"/>
            <a:ext cx="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895600" y="1371600"/>
            <a:ext cx="2014462" cy="1477328"/>
          </a:xfrm>
          <a:prstGeom prst="rect">
            <a:avLst/>
          </a:prstGeom>
          <a:noFill/>
        </p:spPr>
        <p:txBody>
          <a:bodyPr wrap="none" rtlCol="0">
            <a:spAutoFit/>
          </a:bodyPr>
          <a:lstStyle/>
          <a:p>
            <a:pPr algn="ctr"/>
            <a:r>
              <a:rPr lang="en-US" dirty="0" smtClean="0">
                <a:solidFill>
                  <a:srgbClr val="FF0000"/>
                </a:solidFill>
              </a:rPr>
              <a:t>4) Exploration </a:t>
            </a:r>
          </a:p>
          <a:p>
            <a:pPr algn="ctr"/>
            <a:r>
              <a:rPr lang="en-US" dirty="0" smtClean="0">
                <a:solidFill>
                  <a:srgbClr val="FF0000"/>
                </a:solidFill>
              </a:rPr>
              <a:t>of information </a:t>
            </a:r>
          </a:p>
          <a:p>
            <a:pPr algn="ctr"/>
            <a:r>
              <a:rPr lang="en-US" dirty="0" smtClean="0">
                <a:solidFill>
                  <a:srgbClr val="FF0000"/>
                </a:solidFill>
              </a:rPr>
              <a:t>availability and </a:t>
            </a:r>
          </a:p>
          <a:p>
            <a:pPr algn="ctr"/>
            <a:r>
              <a:rPr lang="en-US" dirty="0" smtClean="0">
                <a:solidFill>
                  <a:srgbClr val="FF0000"/>
                </a:solidFill>
              </a:rPr>
              <a:t>perceived research </a:t>
            </a:r>
          </a:p>
          <a:p>
            <a:pPr algn="ctr"/>
            <a:r>
              <a:rPr lang="en-US" dirty="0" smtClean="0">
                <a:solidFill>
                  <a:srgbClr val="FF0000"/>
                </a:solidFill>
              </a:rPr>
              <a:t>issues </a:t>
            </a:r>
            <a:endParaRPr lang="en-US" dirty="0">
              <a:solidFill>
                <a:srgbClr val="FF0000"/>
              </a:solidFill>
            </a:endParaRPr>
          </a:p>
        </p:txBody>
      </p:sp>
      <p:cxnSp>
        <p:nvCxnSpPr>
          <p:cNvPr id="70" name="Straight Arrow Connector 69"/>
          <p:cNvCxnSpPr/>
          <p:nvPr/>
        </p:nvCxnSpPr>
        <p:spPr>
          <a:xfrm flipH="1" flipV="1">
            <a:off x="3505200" y="1143000"/>
            <a:ext cx="76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a:off x="4114800" y="1143000"/>
            <a:ext cx="76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6211268" y="2133600"/>
            <a:ext cx="1745286" cy="923330"/>
          </a:xfrm>
          <a:prstGeom prst="rect">
            <a:avLst/>
          </a:prstGeom>
          <a:noFill/>
        </p:spPr>
        <p:txBody>
          <a:bodyPr wrap="none" rtlCol="0">
            <a:spAutoFit/>
          </a:bodyPr>
          <a:lstStyle/>
          <a:p>
            <a:pPr algn="ctr"/>
            <a:r>
              <a:rPr lang="en-US" dirty="0" smtClean="0">
                <a:solidFill>
                  <a:srgbClr val="FF0000"/>
                </a:solidFill>
              </a:rPr>
              <a:t>6) Development </a:t>
            </a:r>
          </a:p>
          <a:p>
            <a:pPr algn="ctr"/>
            <a:r>
              <a:rPr lang="en-US" dirty="0" smtClean="0">
                <a:solidFill>
                  <a:srgbClr val="FF0000"/>
                </a:solidFill>
              </a:rPr>
              <a:t>of conceptual </a:t>
            </a:r>
          </a:p>
          <a:p>
            <a:pPr algn="ctr"/>
            <a:r>
              <a:rPr lang="en-US" dirty="0" smtClean="0">
                <a:solidFill>
                  <a:srgbClr val="FF0000"/>
                </a:solidFill>
              </a:rPr>
              <a:t>model(s)</a:t>
            </a:r>
            <a:endParaRPr lang="en-US" dirty="0">
              <a:solidFill>
                <a:srgbClr val="FF0000"/>
              </a:solidFill>
            </a:endParaRPr>
          </a:p>
        </p:txBody>
      </p:sp>
      <p:cxnSp>
        <p:nvCxnSpPr>
          <p:cNvPr id="87" name="Straight Arrow Connector 86"/>
          <p:cNvCxnSpPr/>
          <p:nvPr/>
        </p:nvCxnSpPr>
        <p:spPr>
          <a:xfrm>
            <a:off x="6172200" y="1828800"/>
            <a:ext cx="609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6709506" y="4267200"/>
            <a:ext cx="1292341" cy="923330"/>
          </a:xfrm>
          <a:prstGeom prst="rect">
            <a:avLst/>
          </a:prstGeom>
          <a:noFill/>
        </p:spPr>
        <p:txBody>
          <a:bodyPr wrap="none" rtlCol="0">
            <a:spAutoFit/>
          </a:bodyPr>
          <a:lstStyle/>
          <a:p>
            <a:pPr algn="ctr"/>
            <a:r>
              <a:rPr lang="en-US" dirty="0" smtClean="0">
                <a:solidFill>
                  <a:srgbClr val="FF0000"/>
                </a:solidFill>
              </a:rPr>
              <a:t>8) Dynamic </a:t>
            </a:r>
          </a:p>
          <a:p>
            <a:pPr algn="ctr"/>
            <a:r>
              <a:rPr lang="en-US" dirty="0" smtClean="0">
                <a:solidFill>
                  <a:srgbClr val="FF0000"/>
                </a:solidFill>
              </a:rPr>
              <a:t>data </a:t>
            </a:r>
          </a:p>
          <a:p>
            <a:pPr algn="ctr"/>
            <a:r>
              <a:rPr lang="en-US" dirty="0" smtClean="0">
                <a:solidFill>
                  <a:srgbClr val="FF0000"/>
                </a:solidFill>
              </a:rPr>
              <a:t>collection </a:t>
            </a:r>
            <a:endParaRPr lang="en-US" dirty="0">
              <a:solidFill>
                <a:srgbClr val="FF0000"/>
              </a:solidFill>
            </a:endParaRPr>
          </a:p>
        </p:txBody>
      </p:sp>
      <p:cxnSp>
        <p:nvCxnSpPr>
          <p:cNvPr id="93" name="Straight Arrow Connector 92"/>
          <p:cNvCxnSpPr/>
          <p:nvPr/>
        </p:nvCxnSpPr>
        <p:spPr>
          <a:xfrm flipH="1">
            <a:off x="7543800" y="4114800"/>
            <a:ext cx="152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endCxn id="13" idx="0"/>
          </p:cNvCxnSpPr>
          <p:nvPr/>
        </p:nvCxnSpPr>
        <p:spPr>
          <a:xfrm>
            <a:off x="7543800" y="2971800"/>
            <a:ext cx="276674"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120" idx="6"/>
          </p:cNvCxnSpPr>
          <p:nvPr/>
        </p:nvCxnSpPr>
        <p:spPr>
          <a:xfrm>
            <a:off x="6324600" y="3810000"/>
            <a:ext cx="990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flipH="1">
            <a:off x="6248400" y="3505200"/>
            <a:ext cx="990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H="1" flipV="1">
            <a:off x="6096000" y="4267200"/>
            <a:ext cx="609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5867400" y="4419600"/>
            <a:ext cx="914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9" name="Oval 118"/>
          <p:cNvSpPr/>
          <p:nvPr/>
        </p:nvSpPr>
        <p:spPr>
          <a:xfrm>
            <a:off x="381000" y="990600"/>
            <a:ext cx="8458200" cy="5638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2667000" y="2971800"/>
            <a:ext cx="3657600" cy="1676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TextBox 125"/>
          <p:cNvSpPr txBox="1"/>
          <p:nvPr/>
        </p:nvSpPr>
        <p:spPr>
          <a:xfrm>
            <a:off x="3962400" y="5867400"/>
            <a:ext cx="2133600" cy="646331"/>
          </a:xfrm>
          <a:prstGeom prst="rect">
            <a:avLst/>
          </a:prstGeom>
          <a:noFill/>
        </p:spPr>
        <p:txBody>
          <a:bodyPr wrap="square" rtlCol="0">
            <a:spAutoFit/>
          </a:bodyPr>
          <a:lstStyle/>
          <a:p>
            <a:pPr algn="ctr"/>
            <a:r>
              <a:rPr lang="en-US" dirty="0" smtClean="0">
                <a:solidFill>
                  <a:srgbClr val="FF0000"/>
                </a:solidFill>
              </a:rPr>
              <a:t>10) Development</a:t>
            </a:r>
          </a:p>
          <a:p>
            <a:pPr algn="ctr"/>
            <a:r>
              <a:rPr lang="en-US" dirty="0" smtClean="0">
                <a:solidFill>
                  <a:srgbClr val="FF0000"/>
                </a:solidFill>
              </a:rPr>
              <a:t> of Findings </a:t>
            </a:r>
            <a:endParaRPr lang="en-US" dirty="0">
              <a:solidFill>
                <a:srgbClr val="FF0000"/>
              </a:solidFill>
            </a:endParaRPr>
          </a:p>
        </p:txBody>
      </p:sp>
      <p:sp>
        <p:nvSpPr>
          <p:cNvPr id="129" name="TextBox 128"/>
          <p:cNvSpPr txBox="1"/>
          <p:nvPr/>
        </p:nvSpPr>
        <p:spPr>
          <a:xfrm>
            <a:off x="3962400" y="4876800"/>
            <a:ext cx="2041713" cy="646331"/>
          </a:xfrm>
          <a:prstGeom prst="rect">
            <a:avLst/>
          </a:prstGeom>
          <a:noFill/>
        </p:spPr>
        <p:txBody>
          <a:bodyPr wrap="none" rtlCol="0">
            <a:spAutoFit/>
          </a:bodyPr>
          <a:lstStyle/>
          <a:p>
            <a:pPr algn="ctr"/>
            <a:r>
              <a:rPr lang="en-US" dirty="0" smtClean="0">
                <a:solidFill>
                  <a:srgbClr val="FF0000"/>
                </a:solidFill>
              </a:rPr>
              <a:t>11) Data validation/</a:t>
            </a:r>
          </a:p>
          <a:p>
            <a:pPr algn="ctr"/>
            <a:r>
              <a:rPr lang="en-US" dirty="0" smtClean="0">
                <a:solidFill>
                  <a:srgbClr val="FF0000"/>
                </a:solidFill>
              </a:rPr>
              <a:t>triangulation </a:t>
            </a:r>
            <a:endParaRPr lang="en-US" dirty="0">
              <a:solidFill>
                <a:srgbClr val="FF0000"/>
              </a:solidFill>
            </a:endParaRPr>
          </a:p>
        </p:txBody>
      </p:sp>
      <p:cxnSp>
        <p:nvCxnSpPr>
          <p:cNvPr id="131" name="Straight Arrow Connector 130"/>
          <p:cNvCxnSpPr/>
          <p:nvPr/>
        </p:nvCxnSpPr>
        <p:spPr>
          <a:xfrm>
            <a:off x="4876800" y="4724400"/>
            <a:ext cx="76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a:stCxn id="129" idx="2"/>
            <a:endCxn id="14" idx="1"/>
          </p:cNvCxnSpPr>
          <p:nvPr/>
        </p:nvCxnSpPr>
        <p:spPr>
          <a:xfrm>
            <a:off x="4983257" y="5523131"/>
            <a:ext cx="1188943" cy="2102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2286000" y="5562600"/>
            <a:ext cx="2319738" cy="646331"/>
          </a:xfrm>
          <a:prstGeom prst="rect">
            <a:avLst/>
          </a:prstGeom>
          <a:noFill/>
        </p:spPr>
        <p:txBody>
          <a:bodyPr wrap="none" rtlCol="0">
            <a:spAutoFit/>
          </a:bodyPr>
          <a:lstStyle/>
          <a:p>
            <a:pPr algn="ctr"/>
            <a:r>
              <a:rPr lang="en-US" dirty="0" smtClean="0">
                <a:solidFill>
                  <a:srgbClr val="FF0000"/>
                </a:solidFill>
              </a:rPr>
              <a:t>12) Findings compared</a:t>
            </a:r>
          </a:p>
          <a:p>
            <a:pPr algn="ctr"/>
            <a:r>
              <a:rPr lang="en-US" dirty="0" smtClean="0">
                <a:solidFill>
                  <a:srgbClr val="FF0000"/>
                </a:solidFill>
              </a:rPr>
              <a:t> to literature</a:t>
            </a:r>
            <a:endParaRPr lang="en-US" dirty="0">
              <a:solidFill>
                <a:srgbClr val="FF0000"/>
              </a:solidFill>
            </a:endParaRPr>
          </a:p>
        </p:txBody>
      </p:sp>
      <p:sp>
        <p:nvSpPr>
          <p:cNvPr id="140" name="TextBox 139"/>
          <p:cNvSpPr txBox="1"/>
          <p:nvPr/>
        </p:nvSpPr>
        <p:spPr>
          <a:xfrm>
            <a:off x="609600" y="4343400"/>
            <a:ext cx="2209800" cy="646331"/>
          </a:xfrm>
          <a:prstGeom prst="rect">
            <a:avLst/>
          </a:prstGeom>
          <a:noFill/>
        </p:spPr>
        <p:txBody>
          <a:bodyPr wrap="square" rtlCol="0">
            <a:spAutoFit/>
          </a:bodyPr>
          <a:lstStyle/>
          <a:p>
            <a:pPr algn="ctr"/>
            <a:r>
              <a:rPr lang="en-US" dirty="0" smtClean="0">
                <a:solidFill>
                  <a:srgbClr val="FF0000"/>
                </a:solidFill>
              </a:rPr>
              <a:t>14) Confirmation of</a:t>
            </a:r>
          </a:p>
          <a:p>
            <a:pPr algn="ctr"/>
            <a:r>
              <a:rPr lang="en-US" dirty="0" smtClean="0">
                <a:solidFill>
                  <a:srgbClr val="FF0000"/>
                </a:solidFill>
              </a:rPr>
              <a:t> existing knowledge</a:t>
            </a:r>
            <a:endParaRPr lang="en-US" dirty="0">
              <a:solidFill>
                <a:srgbClr val="FF0000"/>
              </a:solidFill>
            </a:endParaRPr>
          </a:p>
        </p:txBody>
      </p:sp>
      <p:sp>
        <p:nvSpPr>
          <p:cNvPr id="141" name="TextBox 140"/>
          <p:cNvSpPr txBox="1"/>
          <p:nvPr/>
        </p:nvSpPr>
        <p:spPr>
          <a:xfrm>
            <a:off x="1371600" y="5029200"/>
            <a:ext cx="2033185" cy="646331"/>
          </a:xfrm>
          <a:prstGeom prst="rect">
            <a:avLst/>
          </a:prstGeom>
          <a:noFill/>
        </p:spPr>
        <p:txBody>
          <a:bodyPr wrap="none" rtlCol="0">
            <a:spAutoFit/>
          </a:bodyPr>
          <a:lstStyle/>
          <a:p>
            <a:pPr algn="ctr"/>
            <a:r>
              <a:rPr lang="en-US" dirty="0" smtClean="0">
                <a:solidFill>
                  <a:srgbClr val="FF0000"/>
                </a:solidFill>
              </a:rPr>
              <a:t>13) Identification of</a:t>
            </a:r>
          </a:p>
          <a:p>
            <a:pPr algn="ctr"/>
            <a:r>
              <a:rPr lang="en-US" dirty="0" smtClean="0">
                <a:solidFill>
                  <a:srgbClr val="FF0000"/>
                </a:solidFill>
              </a:rPr>
              <a:t> new knowledge</a:t>
            </a:r>
            <a:endParaRPr lang="en-US" dirty="0">
              <a:solidFill>
                <a:srgbClr val="FF0000"/>
              </a:solidFill>
            </a:endParaRPr>
          </a:p>
        </p:txBody>
      </p:sp>
      <p:sp>
        <p:nvSpPr>
          <p:cNvPr id="142" name="TextBox 141"/>
          <p:cNvSpPr txBox="1"/>
          <p:nvPr/>
        </p:nvSpPr>
        <p:spPr>
          <a:xfrm>
            <a:off x="0" y="4953000"/>
            <a:ext cx="1254702" cy="1200329"/>
          </a:xfrm>
          <a:prstGeom prst="rect">
            <a:avLst/>
          </a:prstGeom>
          <a:noFill/>
        </p:spPr>
        <p:txBody>
          <a:bodyPr wrap="none" rtlCol="0">
            <a:spAutoFit/>
          </a:bodyPr>
          <a:lstStyle/>
          <a:p>
            <a:r>
              <a:rPr lang="en-US" dirty="0" smtClean="0">
                <a:solidFill>
                  <a:srgbClr val="FF0000"/>
                </a:solidFill>
              </a:rPr>
              <a:t>New/</a:t>
            </a:r>
          </a:p>
          <a:p>
            <a:r>
              <a:rPr lang="en-US" dirty="0" smtClean="0">
                <a:solidFill>
                  <a:srgbClr val="FF0000"/>
                </a:solidFill>
              </a:rPr>
              <a:t>Modified</a:t>
            </a:r>
          </a:p>
          <a:p>
            <a:r>
              <a:rPr lang="en-US" dirty="0" smtClean="0">
                <a:solidFill>
                  <a:srgbClr val="FF0000"/>
                </a:solidFill>
              </a:rPr>
              <a:t>literature </a:t>
            </a:r>
          </a:p>
          <a:p>
            <a:r>
              <a:rPr lang="en-US" dirty="0" smtClean="0">
                <a:solidFill>
                  <a:srgbClr val="FF0000"/>
                </a:solidFill>
              </a:rPr>
              <a:t>generation</a:t>
            </a:r>
            <a:r>
              <a:rPr lang="en-US" dirty="0" smtClean="0"/>
              <a:t> </a:t>
            </a:r>
            <a:endParaRPr lang="en-US" dirty="0"/>
          </a:p>
        </p:txBody>
      </p:sp>
      <p:cxnSp>
        <p:nvCxnSpPr>
          <p:cNvPr id="148" name="Straight Arrow Connector 147"/>
          <p:cNvCxnSpPr/>
          <p:nvPr/>
        </p:nvCxnSpPr>
        <p:spPr>
          <a:xfrm>
            <a:off x="3657600" y="4572000"/>
            <a:ext cx="3810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flipH="1" flipV="1">
            <a:off x="3886200" y="6172201"/>
            <a:ext cx="457200" cy="761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p:nvPr/>
        </p:nvCxnSpPr>
        <p:spPr>
          <a:xfrm flipV="1">
            <a:off x="304800" y="4800600"/>
            <a:ext cx="304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flipH="1">
            <a:off x="685800" y="4876800"/>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p:nvPr/>
        </p:nvCxnSpPr>
        <p:spPr>
          <a:xfrm flipH="1">
            <a:off x="990600" y="5486400"/>
            <a:ext cx="609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latin typeface="Times New Roman" pitchFamily="18" charset="0"/>
                <a:cs typeface="Times New Roman" pitchFamily="18" charset="0"/>
              </a:rPr>
              <a:t>Research elements of HARP</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486400"/>
          </a:xfrm>
        </p:spPr>
        <p:txBody>
          <a:bodyPr>
            <a:normAutofit fontScale="77500" lnSpcReduction="20000"/>
          </a:bodyPr>
          <a:lstStyle/>
          <a:p>
            <a:pPr>
              <a:buFont typeface="+mj-lt"/>
              <a:buAutoNum type="arabicPeriod"/>
            </a:pPr>
            <a:r>
              <a:rPr lang="en-US" sz="4500" dirty="0" smtClean="0">
                <a:solidFill>
                  <a:srgbClr val="7030A0"/>
                </a:solidFill>
                <a:latin typeface="Times New Roman" pitchFamily="18" charset="0"/>
                <a:cs typeface="Times New Roman" pitchFamily="18" charset="0"/>
              </a:rPr>
              <a:t>Research idea </a:t>
            </a:r>
          </a:p>
          <a:p>
            <a:pPr>
              <a:buFont typeface="+mj-lt"/>
              <a:buAutoNum type="arabicPeriod"/>
            </a:pPr>
            <a:r>
              <a:rPr lang="en-US" sz="4500" dirty="0" smtClean="0">
                <a:solidFill>
                  <a:srgbClr val="7030A0"/>
                </a:solidFill>
                <a:latin typeface="Times New Roman" pitchFamily="18" charset="0"/>
                <a:cs typeface="Times New Roman" pitchFamily="18" charset="0"/>
              </a:rPr>
              <a:t>Real issue understanding</a:t>
            </a:r>
            <a:r>
              <a:rPr lang="en-US" sz="2600" dirty="0" smtClean="0">
                <a:solidFill>
                  <a:srgbClr val="7030A0"/>
                </a:solidFill>
                <a:latin typeface="Times New Roman" pitchFamily="18" charset="0"/>
                <a:cs typeface="Times New Roman" pitchFamily="18" charset="0"/>
              </a:rPr>
              <a:t> </a:t>
            </a:r>
          </a:p>
          <a:p>
            <a:pPr>
              <a:buFont typeface="+mj-lt"/>
              <a:buAutoNum type="arabicPeriod"/>
            </a:pPr>
            <a:r>
              <a:rPr lang="en-US" sz="4500" dirty="0" smtClean="0">
                <a:solidFill>
                  <a:srgbClr val="7030A0"/>
                </a:solidFill>
                <a:latin typeface="Times New Roman" pitchFamily="18" charset="0"/>
                <a:cs typeface="Times New Roman" pitchFamily="18" charset="0"/>
              </a:rPr>
              <a:t>Issue conceptualization </a:t>
            </a:r>
          </a:p>
          <a:p>
            <a:pPr>
              <a:buFont typeface="+mj-lt"/>
              <a:buAutoNum type="arabicPeriod"/>
            </a:pPr>
            <a:r>
              <a:rPr lang="en-US" sz="4500" dirty="0" smtClean="0">
                <a:solidFill>
                  <a:srgbClr val="7030A0"/>
                </a:solidFill>
                <a:latin typeface="Times New Roman" pitchFamily="18" charset="0"/>
                <a:cs typeface="Times New Roman" pitchFamily="18" charset="0"/>
              </a:rPr>
              <a:t>Exploration of information availability and perceived research issues</a:t>
            </a:r>
          </a:p>
          <a:p>
            <a:pPr>
              <a:buFont typeface="+mj-lt"/>
              <a:buAutoNum type="arabicPeriod"/>
            </a:pPr>
            <a:r>
              <a:rPr lang="en-US" sz="4500" dirty="0" smtClean="0">
                <a:solidFill>
                  <a:srgbClr val="7030A0"/>
                </a:solidFill>
                <a:latin typeface="Times New Roman" pitchFamily="18" charset="0"/>
                <a:cs typeface="Times New Roman" pitchFamily="18" charset="0"/>
              </a:rPr>
              <a:t>Phenomenon and issue definition</a:t>
            </a:r>
          </a:p>
          <a:p>
            <a:pPr>
              <a:buFont typeface="+mj-lt"/>
              <a:buAutoNum type="arabicPeriod"/>
            </a:pPr>
            <a:r>
              <a:rPr lang="en-US" sz="4500" dirty="0" smtClean="0">
                <a:solidFill>
                  <a:srgbClr val="7030A0"/>
                </a:solidFill>
                <a:latin typeface="Times New Roman" pitchFamily="18" charset="0"/>
                <a:cs typeface="Times New Roman" pitchFamily="18" charset="0"/>
              </a:rPr>
              <a:t>Development of conceptual model(s)</a:t>
            </a:r>
          </a:p>
          <a:p>
            <a:pPr>
              <a:buFont typeface="+mj-lt"/>
              <a:buAutoNum type="arabicPeriod"/>
            </a:pPr>
            <a:r>
              <a:rPr lang="en-US" sz="4500" dirty="0" smtClean="0">
                <a:solidFill>
                  <a:srgbClr val="7030A0"/>
                </a:solidFill>
                <a:latin typeface="Times New Roman" pitchFamily="18" charset="0"/>
                <a:cs typeface="Times New Roman" pitchFamily="18" charset="0"/>
              </a:rPr>
              <a:t>Data collection design</a:t>
            </a:r>
          </a:p>
          <a:p>
            <a:pPr>
              <a:buNone/>
            </a:pPr>
            <a:endParaRPr lang="en-US" sz="4500" dirty="0" smtClean="0">
              <a:solidFill>
                <a:srgbClr val="7030A0"/>
              </a:solidFill>
            </a:endParaRPr>
          </a:p>
          <a:p>
            <a:pPr>
              <a:buNone/>
            </a:pPr>
            <a:r>
              <a:rPr lang="en-US" sz="4500" dirty="0" smtClean="0">
                <a:solidFill>
                  <a:srgbClr val="FF0000"/>
                </a:solidFill>
              </a:rPr>
              <a:t> </a:t>
            </a:r>
            <a:endParaRPr lang="en-US" dirty="0" smtClean="0"/>
          </a:p>
          <a:p>
            <a:pPr algn="ctr">
              <a:buNone/>
            </a:pPr>
            <a:endParaRPr lang="en-US" dirty="0" smtClean="0">
              <a:solidFill>
                <a:srgbClr val="FF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457200" y="609600"/>
            <a:ext cx="8229600" cy="5943600"/>
          </a:xfrm>
        </p:spPr>
        <p:txBody>
          <a:bodyPr>
            <a:normAutofit/>
          </a:bodyPr>
          <a:lstStyle/>
          <a:p>
            <a:pPr>
              <a:buNone/>
            </a:pPr>
            <a:r>
              <a:rPr lang="en-US" sz="3600" dirty="0" smtClean="0">
                <a:solidFill>
                  <a:srgbClr val="7030A0"/>
                </a:solidFill>
                <a:latin typeface="Times New Roman" pitchFamily="18" charset="0"/>
                <a:cs typeface="Times New Roman" pitchFamily="18" charset="0"/>
              </a:rPr>
              <a:t>8.   Dynamic data collection </a:t>
            </a:r>
          </a:p>
          <a:p>
            <a:pPr>
              <a:buNone/>
            </a:pPr>
            <a:r>
              <a:rPr lang="en-US" sz="3600" dirty="0" smtClean="0">
                <a:solidFill>
                  <a:srgbClr val="7030A0"/>
                </a:solidFill>
                <a:latin typeface="Times New Roman" pitchFamily="18" charset="0"/>
                <a:cs typeface="Times New Roman" pitchFamily="18" charset="0"/>
              </a:rPr>
              <a:t>9.   Data analysis</a:t>
            </a:r>
          </a:p>
          <a:p>
            <a:pPr>
              <a:buNone/>
            </a:pPr>
            <a:r>
              <a:rPr lang="en-US" sz="3600" dirty="0" smtClean="0">
                <a:solidFill>
                  <a:srgbClr val="7030A0"/>
                </a:solidFill>
                <a:latin typeface="Times New Roman" pitchFamily="18" charset="0"/>
                <a:cs typeface="Times New Roman" pitchFamily="18" charset="0"/>
              </a:rPr>
              <a:t>10. Development of Findings </a:t>
            </a:r>
          </a:p>
          <a:p>
            <a:pPr>
              <a:buNone/>
            </a:pPr>
            <a:r>
              <a:rPr lang="en-US" sz="3600" dirty="0" smtClean="0">
                <a:solidFill>
                  <a:srgbClr val="7030A0"/>
                </a:solidFill>
                <a:latin typeface="Times New Roman" pitchFamily="18" charset="0"/>
                <a:cs typeface="Times New Roman" pitchFamily="18" charset="0"/>
              </a:rPr>
              <a:t>11. Data validation/triangulation </a:t>
            </a:r>
          </a:p>
          <a:p>
            <a:pPr>
              <a:buNone/>
            </a:pPr>
            <a:r>
              <a:rPr lang="en-US" sz="3600" dirty="0" smtClean="0">
                <a:solidFill>
                  <a:srgbClr val="7030A0"/>
                </a:solidFill>
                <a:latin typeface="Times New Roman" pitchFamily="18" charset="0"/>
                <a:cs typeface="Times New Roman" pitchFamily="18" charset="0"/>
              </a:rPr>
              <a:t>12. Findings compared to literature</a:t>
            </a:r>
          </a:p>
          <a:p>
            <a:pPr>
              <a:buNone/>
            </a:pPr>
            <a:r>
              <a:rPr lang="en-US" sz="3600" dirty="0" smtClean="0">
                <a:solidFill>
                  <a:srgbClr val="7030A0"/>
                </a:solidFill>
                <a:latin typeface="Times New Roman" pitchFamily="18" charset="0"/>
                <a:cs typeface="Times New Roman" pitchFamily="18" charset="0"/>
              </a:rPr>
              <a:t>13. Identification of new knowledge</a:t>
            </a:r>
          </a:p>
          <a:p>
            <a:pPr>
              <a:buNone/>
            </a:pPr>
            <a:r>
              <a:rPr lang="en-US" sz="3600" dirty="0" smtClean="0">
                <a:solidFill>
                  <a:srgbClr val="7030A0"/>
                </a:solidFill>
                <a:latin typeface="Times New Roman" pitchFamily="18" charset="0"/>
                <a:cs typeface="Times New Roman" pitchFamily="18" charset="0"/>
              </a:rPr>
              <a:t>14. Confirmation of existing knowledge</a:t>
            </a:r>
          </a:p>
          <a:p>
            <a:pPr>
              <a:buNone/>
            </a:pPr>
            <a:r>
              <a:rPr lang="en-US" sz="3600" dirty="0" smtClean="0">
                <a:solidFill>
                  <a:srgbClr val="7030A0"/>
                </a:solidFill>
                <a:latin typeface="Times New Roman" pitchFamily="18" charset="0"/>
                <a:cs typeface="Times New Roman" pitchFamily="18" charset="0"/>
              </a:rPr>
              <a:t>15. New/Modified literature generation</a:t>
            </a:r>
          </a:p>
          <a:p>
            <a:pPr>
              <a:buNone/>
            </a:pPr>
            <a:r>
              <a:rPr lang="en-US" sz="3600" dirty="0" smtClean="0">
                <a:solidFill>
                  <a:srgbClr val="7030A0"/>
                </a:solidFill>
                <a:latin typeface="Times New Roman" pitchFamily="18" charset="0"/>
                <a:cs typeface="Times New Roman" pitchFamily="18" charset="0"/>
              </a:rPr>
              <a:t>       Dynamic</a:t>
            </a:r>
            <a:endParaRPr lang="en-US" sz="36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smtClean="0">
                <a:latin typeface="Times New Roman" pitchFamily="18" charset="0"/>
                <a:cs typeface="Times New Roman" pitchFamily="18" charset="0"/>
              </a:rPr>
              <a:t>Phenomena connection in HARP</a:t>
            </a:r>
            <a:endParaRPr lang="en-US" dirty="0">
              <a:latin typeface="Times New Roman" pitchFamily="18" charset="0"/>
              <a:cs typeface="Times New Roman" pitchFamily="18" charset="0"/>
            </a:endParaRPr>
          </a:p>
        </p:txBody>
      </p:sp>
      <p:sp>
        <p:nvSpPr>
          <p:cNvPr id="3" name="TextBox 2"/>
          <p:cNvSpPr txBox="1"/>
          <p:nvPr/>
        </p:nvSpPr>
        <p:spPr>
          <a:xfrm>
            <a:off x="685800" y="3810000"/>
            <a:ext cx="1107163" cy="369332"/>
          </a:xfrm>
          <a:prstGeom prst="rect">
            <a:avLst/>
          </a:prstGeom>
          <a:noFill/>
        </p:spPr>
        <p:txBody>
          <a:bodyPr wrap="none" rtlCol="0">
            <a:spAutoFit/>
          </a:bodyPr>
          <a:lstStyle/>
          <a:p>
            <a:r>
              <a:rPr lang="en-US" dirty="0" smtClean="0">
                <a:solidFill>
                  <a:srgbClr val="00B050"/>
                </a:solidFill>
              </a:rPr>
              <a:t>Real issue</a:t>
            </a:r>
            <a:endParaRPr lang="en-US" dirty="0">
              <a:solidFill>
                <a:srgbClr val="00B050"/>
              </a:solidFill>
            </a:endParaRPr>
          </a:p>
        </p:txBody>
      </p:sp>
      <p:sp>
        <p:nvSpPr>
          <p:cNvPr id="4" name="TextBox 3"/>
          <p:cNvSpPr txBox="1"/>
          <p:nvPr/>
        </p:nvSpPr>
        <p:spPr>
          <a:xfrm>
            <a:off x="6705600" y="3733800"/>
            <a:ext cx="2185470" cy="923330"/>
          </a:xfrm>
          <a:prstGeom prst="rect">
            <a:avLst/>
          </a:prstGeom>
          <a:noFill/>
        </p:spPr>
        <p:txBody>
          <a:bodyPr wrap="none" rtlCol="0">
            <a:spAutoFit/>
          </a:bodyPr>
          <a:lstStyle/>
          <a:p>
            <a:r>
              <a:rPr lang="en-US" dirty="0" smtClean="0">
                <a:solidFill>
                  <a:srgbClr val="00B050"/>
                </a:solidFill>
              </a:rPr>
              <a:t>Phenomena affecting</a:t>
            </a:r>
          </a:p>
          <a:p>
            <a:r>
              <a:rPr lang="en-US" dirty="0" smtClean="0">
                <a:solidFill>
                  <a:srgbClr val="00B050"/>
                </a:solidFill>
              </a:rPr>
              <a:t> real issue</a:t>
            </a:r>
          </a:p>
          <a:p>
            <a:endParaRPr lang="en-US" dirty="0"/>
          </a:p>
        </p:txBody>
      </p:sp>
      <p:sp>
        <p:nvSpPr>
          <p:cNvPr id="5" name="TextBox 4"/>
          <p:cNvSpPr txBox="1"/>
          <p:nvPr/>
        </p:nvSpPr>
        <p:spPr>
          <a:xfrm>
            <a:off x="2286000" y="2819400"/>
            <a:ext cx="1164358" cy="646331"/>
          </a:xfrm>
          <a:prstGeom prst="rect">
            <a:avLst/>
          </a:prstGeom>
          <a:noFill/>
        </p:spPr>
        <p:txBody>
          <a:bodyPr wrap="none" rtlCol="0">
            <a:spAutoFit/>
          </a:bodyPr>
          <a:lstStyle/>
          <a:p>
            <a:r>
              <a:rPr lang="en-US" dirty="0" smtClean="0">
                <a:solidFill>
                  <a:srgbClr val="FF0000"/>
                </a:solidFill>
              </a:rPr>
              <a:t>Hard date </a:t>
            </a:r>
          </a:p>
          <a:p>
            <a:r>
              <a:rPr lang="en-US" dirty="0" smtClean="0">
                <a:solidFill>
                  <a:srgbClr val="FF0000"/>
                </a:solidFill>
              </a:rPr>
              <a:t>system</a:t>
            </a:r>
            <a:endParaRPr lang="en-US" dirty="0">
              <a:solidFill>
                <a:srgbClr val="FF0000"/>
              </a:solidFill>
            </a:endParaRPr>
          </a:p>
        </p:txBody>
      </p:sp>
      <p:sp>
        <p:nvSpPr>
          <p:cNvPr id="6" name="TextBox 5"/>
          <p:cNvSpPr txBox="1"/>
          <p:nvPr/>
        </p:nvSpPr>
        <p:spPr>
          <a:xfrm>
            <a:off x="3962400" y="2209800"/>
            <a:ext cx="1432572" cy="646331"/>
          </a:xfrm>
          <a:prstGeom prst="rect">
            <a:avLst/>
          </a:prstGeom>
          <a:noFill/>
        </p:spPr>
        <p:txBody>
          <a:bodyPr wrap="none" rtlCol="0">
            <a:spAutoFit/>
          </a:bodyPr>
          <a:lstStyle/>
          <a:p>
            <a:r>
              <a:rPr lang="en-US" dirty="0" smtClean="0">
                <a:solidFill>
                  <a:srgbClr val="0070C0"/>
                </a:solidFill>
              </a:rPr>
              <a:t>Modification </a:t>
            </a:r>
          </a:p>
          <a:p>
            <a:r>
              <a:rPr lang="en-US" dirty="0" smtClean="0">
                <a:solidFill>
                  <a:srgbClr val="0070C0"/>
                </a:solidFill>
              </a:rPr>
              <a:t>influence</a:t>
            </a:r>
            <a:endParaRPr lang="en-US" dirty="0">
              <a:solidFill>
                <a:srgbClr val="0070C0"/>
              </a:solidFill>
            </a:endParaRPr>
          </a:p>
        </p:txBody>
      </p:sp>
      <p:sp>
        <p:nvSpPr>
          <p:cNvPr id="7" name="TextBox 6"/>
          <p:cNvSpPr txBox="1"/>
          <p:nvPr/>
        </p:nvSpPr>
        <p:spPr>
          <a:xfrm>
            <a:off x="6096000" y="2743200"/>
            <a:ext cx="1381597" cy="646331"/>
          </a:xfrm>
          <a:prstGeom prst="rect">
            <a:avLst/>
          </a:prstGeom>
          <a:noFill/>
        </p:spPr>
        <p:txBody>
          <a:bodyPr wrap="none" rtlCol="0">
            <a:spAutoFit/>
          </a:bodyPr>
          <a:lstStyle/>
          <a:p>
            <a:r>
              <a:rPr lang="en-US" b="1" dirty="0" smtClean="0">
                <a:solidFill>
                  <a:srgbClr val="FF0000"/>
                </a:solidFill>
              </a:rPr>
              <a:t>Stakeholder </a:t>
            </a:r>
          </a:p>
          <a:p>
            <a:r>
              <a:rPr lang="en-US" b="1" dirty="0" smtClean="0">
                <a:solidFill>
                  <a:srgbClr val="FF0000"/>
                </a:solidFill>
              </a:rPr>
              <a:t>groups</a:t>
            </a:r>
            <a:endParaRPr lang="en-US" b="1" dirty="0">
              <a:solidFill>
                <a:srgbClr val="FF0000"/>
              </a:solidFill>
            </a:endParaRPr>
          </a:p>
        </p:txBody>
      </p:sp>
      <p:sp>
        <p:nvSpPr>
          <p:cNvPr id="8" name="TextBox 7"/>
          <p:cNvSpPr txBox="1"/>
          <p:nvPr/>
        </p:nvSpPr>
        <p:spPr>
          <a:xfrm>
            <a:off x="2590800" y="5257800"/>
            <a:ext cx="1432572" cy="646331"/>
          </a:xfrm>
          <a:prstGeom prst="rect">
            <a:avLst/>
          </a:prstGeom>
          <a:noFill/>
        </p:spPr>
        <p:txBody>
          <a:bodyPr wrap="none" rtlCol="0">
            <a:spAutoFit/>
          </a:bodyPr>
          <a:lstStyle/>
          <a:p>
            <a:r>
              <a:rPr lang="en-US" dirty="0" smtClean="0">
                <a:solidFill>
                  <a:srgbClr val="0070C0"/>
                </a:solidFill>
              </a:rPr>
              <a:t>Modification </a:t>
            </a:r>
          </a:p>
          <a:p>
            <a:r>
              <a:rPr lang="en-US" dirty="0" smtClean="0">
                <a:solidFill>
                  <a:srgbClr val="0070C0"/>
                </a:solidFill>
              </a:rPr>
              <a:t>influence</a:t>
            </a:r>
            <a:endParaRPr lang="en-US" dirty="0">
              <a:solidFill>
                <a:srgbClr val="0070C0"/>
              </a:solidFill>
            </a:endParaRPr>
          </a:p>
        </p:txBody>
      </p:sp>
      <p:sp>
        <p:nvSpPr>
          <p:cNvPr id="9" name="TextBox 8"/>
          <p:cNvSpPr txBox="1"/>
          <p:nvPr/>
        </p:nvSpPr>
        <p:spPr>
          <a:xfrm>
            <a:off x="5943600" y="5181600"/>
            <a:ext cx="1159228" cy="646331"/>
          </a:xfrm>
          <a:prstGeom prst="rect">
            <a:avLst/>
          </a:prstGeom>
          <a:noFill/>
        </p:spPr>
        <p:txBody>
          <a:bodyPr wrap="none" rtlCol="0">
            <a:spAutoFit/>
          </a:bodyPr>
          <a:lstStyle/>
          <a:p>
            <a:r>
              <a:rPr lang="en-US" dirty="0" smtClean="0">
                <a:solidFill>
                  <a:srgbClr val="0070C0"/>
                </a:solidFill>
              </a:rPr>
              <a:t>Hard data </a:t>
            </a:r>
          </a:p>
          <a:p>
            <a:r>
              <a:rPr lang="en-US" dirty="0" smtClean="0">
                <a:solidFill>
                  <a:srgbClr val="0070C0"/>
                </a:solidFill>
              </a:rPr>
              <a:t>systems </a:t>
            </a:r>
            <a:endParaRPr lang="en-US" dirty="0">
              <a:solidFill>
                <a:srgbClr val="0070C0"/>
              </a:solidFill>
            </a:endParaRPr>
          </a:p>
        </p:txBody>
      </p:sp>
      <p:cxnSp>
        <p:nvCxnSpPr>
          <p:cNvPr id="11" name="Straight Arrow Connector 10"/>
          <p:cNvCxnSpPr/>
          <p:nvPr/>
        </p:nvCxnSpPr>
        <p:spPr>
          <a:xfrm>
            <a:off x="1828800" y="3962400"/>
            <a:ext cx="464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1905000" y="4191000"/>
            <a:ext cx="464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5" idx="1"/>
          </p:cNvCxnSpPr>
          <p:nvPr/>
        </p:nvCxnSpPr>
        <p:spPr>
          <a:xfrm flipV="1">
            <a:off x="1371600" y="3142566"/>
            <a:ext cx="914400" cy="7436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3276600" y="2438400"/>
            <a:ext cx="7620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410200" y="2667000"/>
            <a:ext cx="685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7010400" y="32766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6934200" y="4343400"/>
            <a:ext cx="6858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3962400" y="5715000"/>
            <a:ext cx="1981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8" idx="1"/>
          </p:cNvCxnSpPr>
          <p:nvPr/>
        </p:nvCxnSpPr>
        <p:spPr>
          <a:xfrm flipH="1" flipV="1">
            <a:off x="1447800" y="4267200"/>
            <a:ext cx="1143000" cy="13137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7239000" y="1828800"/>
            <a:ext cx="4572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7086600" y="1828800"/>
            <a:ext cx="452201"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971800" y="1371600"/>
            <a:ext cx="949299" cy="400110"/>
          </a:xfrm>
          <a:prstGeom prst="rect">
            <a:avLst/>
          </a:prstGeom>
          <a:noFill/>
        </p:spPr>
        <p:txBody>
          <a:bodyPr wrap="none" rtlCol="0">
            <a:spAutoFit/>
          </a:bodyPr>
          <a:lstStyle/>
          <a:p>
            <a:r>
              <a:rPr lang="en-US" sz="2000" b="1" dirty="0" smtClean="0">
                <a:solidFill>
                  <a:srgbClr val="FF0000"/>
                </a:solidFill>
              </a:rPr>
              <a:t>1),2).3)</a:t>
            </a:r>
            <a:endParaRPr lang="en-US" sz="2000" b="1" dirty="0">
              <a:solidFill>
                <a:srgbClr val="FF0000"/>
              </a:solidFill>
            </a:endParaRPr>
          </a:p>
        </p:txBody>
      </p:sp>
      <p:sp>
        <p:nvSpPr>
          <p:cNvPr id="26" name="TextBox 25"/>
          <p:cNvSpPr txBox="1"/>
          <p:nvPr/>
        </p:nvSpPr>
        <p:spPr>
          <a:xfrm>
            <a:off x="4648200" y="1295400"/>
            <a:ext cx="394660" cy="400110"/>
          </a:xfrm>
          <a:prstGeom prst="rect">
            <a:avLst/>
          </a:prstGeom>
          <a:noFill/>
        </p:spPr>
        <p:txBody>
          <a:bodyPr wrap="none" rtlCol="0">
            <a:spAutoFit/>
          </a:bodyPr>
          <a:lstStyle/>
          <a:p>
            <a:r>
              <a:rPr lang="en-US" sz="2000" b="1" dirty="0" smtClean="0">
                <a:solidFill>
                  <a:srgbClr val="FF0000"/>
                </a:solidFill>
              </a:rPr>
              <a:t>4)</a:t>
            </a:r>
            <a:endParaRPr lang="en-US" sz="2000" b="1" dirty="0">
              <a:solidFill>
                <a:srgbClr val="FF0000"/>
              </a:solidFill>
            </a:endParaRPr>
          </a:p>
        </p:txBody>
      </p:sp>
      <p:cxnSp>
        <p:nvCxnSpPr>
          <p:cNvPr id="29" name="Straight Arrow Connector 28"/>
          <p:cNvCxnSpPr/>
          <p:nvPr/>
        </p:nvCxnSpPr>
        <p:spPr>
          <a:xfrm flipH="1">
            <a:off x="1066800" y="1752600"/>
            <a:ext cx="2133600" cy="213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810000" y="1676400"/>
            <a:ext cx="25146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6" idx="2"/>
          </p:cNvCxnSpPr>
          <p:nvPr/>
        </p:nvCxnSpPr>
        <p:spPr>
          <a:xfrm>
            <a:off x="4845530" y="1695510"/>
            <a:ext cx="1707670" cy="1123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6" idx="2"/>
            <a:endCxn id="5" idx="0"/>
          </p:cNvCxnSpPr>
          <p:nvPr/>
        </p:nvCxnSpPr>
        <p:spPr>
          <a:xfrm flipH="1">
            <a:off x="2868179" y="1695510"/>
            <a:ext cx="1977351" cy="1123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7467600" y="1295400"/>
            <a:ext cx="659155" cy="400110"/>
          </a:xfrm>
          <a:prstGeom prst="rect">
            <a:avLst/>
          </a:prstGeom>
          <a:noFill/>
        </p:spPr>
        <p:txBody>
          <a:bodyPr wrap="none" rtlCol="0">
            <a:spAutoFit/>
          </a:bodyPr>
          <a:lstStyle/>
          <a:p>
            <a:r>
              <a:rPr lang="en-US" sz="2000" b="1" dirty="0" smtClean="0">
                <a:solidFill>
                  <a:srgbClr val="FF0000"/>
                </a:solidFill>
              </a:rPr>
              <a:t>7) 8)</a:t>
            </a:r>
            <a:endParaRPr lang="en-US" sz="2000" b="1" dirty="0">
              <a:solidFill>
                <a:srgbClr val="FF0000"/>
              </a:solidFill>
            </a:endParaRPr>
          </a:p>
        </p:txBody>
      </p:sp>
      <p:sp>
        <p:nvSpPr>
          <p:cNvPr id="54" name="TextBox 53"/>
          <p:cNvSpPr txBox="1"/>
          <p:nvPr/>
        </p:nvSpPr>
        <p:spPr>
          <a:xfrm>
            <a:off x="4038600" y="6324600"/>
            <a:ext cx="1944763" cy="400110"/>
          </a:xfrm>
          <a:prstGeom prst="rect">
            <a:avLst/>
          </a:prstGeom>
          <a:noFill/>
        </p:spPr>
        <p:txBody>
          <a:bodyPr wrap="none" rtlCol="0">
            <a:spAutoFit/>
          </a:bodyPr>
          <a:lstStyle/>
          <a:p>
            <a:r>
              <a:rPr lang="en-US" sz="2000" b="1" dirty="0" smtClean="0">
                <a:solidFill>
                  <a:srgbClr val="FF0000"/>
                </a:solidFill>
              </a:rPr>
              <a:t>8),9), 10),11),12)</a:t>
            </a:r>
            <a:endParaRPr lang="en-US" sz="2000" b="1" dirty="0">
              <a:solidFill>
                <a:srgbClr val="FF0000"/>
              </a:solidFill>
            </a:endParaRPr>
          </a:p>
        </p:txBody>
      </p:sp>
      <p:cxnSp>
        <p:nvCxnSpPr>
          <p:cNvPr id="57" name="Straight Arrow Connector 56"/>
          <p:cNvCxnSpPr>
            <a:stCxn id="54" idx="1"/>
            <a:endCxn id="8" idx="2"/>
          </p:cNvCxnSpPr>
          <p:nvPr/>
        </p:nvCxnSpPr>
        <p:spPr>
          <a:xfrm flipH="1" flipV="1">
            <a:off x="3307086" y="5904131"/>
            <a:ext cx="731514" cy="6205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4" idx="3"/>
          </p:cNvCxnSpPr>
          <p:nvPr/>
        </p:nvCxnSpPr>
        <p:spPr>
          <a:xfrm flipV="1">
            <a:off x="5983363" y="5791200"/>
            <a:ext cx="341237" cy="7334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H="1" flipV="1">
            <a:off x="2971800" y="3429000"/>
            <a:ext cx="1676400" cy="2971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54" idx="0"/>
            <a:endCxn id="6" idx="2"/>
          </p:cNvCxnSpPr>
          <p:nvPr/>
        </p:nvCxnSpPr>
        <p:spPr>
          <a:xfrm flipH="1" flipV="1">
            <a:off x="4678686" y="2856131"/>
            <a:ext cx="332296" cy="34684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V="1">
            <a:off x="5257800" y="3276600"/>
            <a:ext cx="685800" cy="3124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533400" y="2057400"/>
            <a:ext cx="8382000" cy="411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Purpose of paper</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10000"/>
          </a:bodyPr>
          <a:lstStyle/>
          <a:p>
            <a:r>
              <a:rPr lang="en-US" dirty="0" smtClean="0">
                <a:latin typeface="Times New Roman" pitchFamily="18" charset="0"/>
                <a:cs typeface="Times New Roman" pitchFamily="18" charset="0"/>
              </a:rPr>
              <a:t>To examine a traditional academic research model frequently used in scholarly papers and the implications of this model to in restricting growth and quality of new knowledge generation.</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To identify concerns about the process and how it restricts new theory development.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To provide an alternative model which is characterized by closer interaction between research processes and  phenomena under investigation.</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AU" sz="3600" dirty="0" smtClean="0">
                <a:latin typeface="Times New Roman" pitchFamily="18" charset="0"/>
                <a:cs typeface="Times New Roman" pitchFamily="18" charset="0"/>
              </a:rPr>
              <a:t>Introduction</a:t>
            </a:r>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5287963"/>
          </a:xfrm>
        </p:spPr>
        <p:txBody>
          <a:bodyPr>
            <a:normAutofit fontScale="85000" lnSpcReduction="20000"/>
          </a:bodyPr>
          <a:lstStyle/>
          <a:p>
            <a:r>
              <a:rPr lang="en-AU" sz="2800" dirty="0" smtClean="0">
                <a:latin typeface="Times New Roman" pitchFamily="18" charset="0"/>
                <a:cs typeface="Times New Roman" pitchFamily="18" charset="0"/>
              </a:rPr>
              <a:t>The task of research </a:t>
            </a:r>
            <a:r>
              <a:rPr lang="en-AU" sz="2800" dirty="0" smtClean="0">
                <a:latin typeface="Times New Roman" pitchFamily="18" charset="0"/>
                <a:cs typeface="Times New Roman" pitchFamily="18" charset="0"/>
              </a:rPr>
              <a:t>is </a:t>
            </a:r>
            <a:r>
              <a:rPr lang="en-AU" sz="2800" dirty="0" smtClean="0">
                <a:latin typeface="Times New Roman" pitchFamily="18" charset="0"/>
                <a:cs typeface="Times New Roman" pitchFamily="18" charset="0"/>
              </a:rPr>
              <a:t>to develop new, or question existing, </a:t>
            </a:r>
            <a:r>
              <a:rPr lang="en-AU" sz="2800" dirty="0" smtClean="0">
                <a:latin typeface="Times New Roman" pitchFamily="18" charset="0"/>
                <a:cs typeface="Times New Roman" pitchFamily="18" charset="0"/>
              </a:rPr>
              <a:t>knowledge. New </a:t>
            </a:r>
            <a:r>
              <a:rPr lang="en-AU" sz="2800" dirty="0" smtClean="0">
                <a:latin typeface="Times New Roman" pitchFamily="18" charset="0"/>
                <a:cs typeface="Times New Roman" pitchFamily="18" charset="0"/>
              </a:rPr>
              <a:t>knowledge discovery is </a:t>
            </a:r>
            <a:r>
              <a:rPr lang="en-AU" sz="2800" dirty="0" smtClean="0">
                <a:latin typeface="Times New Roman" pitchFamily="18" charset="0"/>
                <a:cs typeface="Times New Roman" pitchFamily="18" charset="0"/>
              </a:rPr>
              <a:t>slow.</a:t>
            </a:r>
          </a:p>
          <a:p>
            <a:endParaRPr lang="en-AU" sz="2800" i="1" dirty="0" smtClean="0">
              <a:latin typeface="Times New Roman" pitchFamily="18" charset="0"/>
              <a:cs typeface="Times New Roman" pitchFamily="18" charset="0"/>
            </a:endParaRPr>
          </a:p>
          <a:p>
            <a:r>
              <a:rPr lang="en-AU" sz="2800" i="1" dirty="0" smtClean="0">
                <a:latin typeface="Times New Roman" pitchFamily="18" charset="0"/>
                <a:cs typeface="Times New Roman" pitchFamily="18" charset="0"/>
              </a:rPr>
              <a:t>The </a:t>
            </a:r>
            <a:r>
              <a:rPr lang="en-AU" sz="2800" i="1" dirty="0" smtClean="0">
                <a:latin typeface="Times New Roman" pitchFamily="18" charset="0"/>
                <a:cs typeface="Times New Roman" pitchFamily="18" charset="0"/>
              </a:rPr>
              <a:t>science </a:t>
            </a:r>
            <a:r>
              <a:rPr lang="en-AU" sz="2800" i="1" dirty="0" smtClean="0">
                <a:latin typeface="Times New Roman" pitchFamily="18" charset="0"/>
                <a:cs typeface="Times New Roman" pitchFamily="18" charset="0"/>
              </a:rPr>
              <a:t>issue</a:t>
            </a:r>
          </a:p>
          <a:p>
            <a:pPr lvl="1"/>
            <a:r>
              <a:rPr lang="en-AU" sz="2600" dirty="0" smtClean="0">
                <a:latin typeface="Times New Roman" pitchFamily="18" charset="0"/>
                <a:cs typeface="Times New Roman" pitchFamily="18" charset="0"/>
              </a:rPr>
              <a:t>Science is a process in which data and theory interact leading to generalised explanations of disparate types of phenomena.  Thus, phenomena, (empirical generalisations) are the building blocks of science. (Bass and Wind 1995:1</a:t>
            </a:r>
            <a:r>
              <a:rPr lang="en-AU" sz="2600" dirty="0" smtClean="0">
                <a:latin typeface="Times New Roman" pitchFamily="18" charset="0"/>
                <a:cs typeface="Times New Roman" pitchFamily="18" charset="0"/>
              </a:rPr>
              <a:t>)</a:t>
            </a:r>
          </a:p>
          <a:p>
            <a:endParaRPr lang="en-AU" sz="2800" dirty="0" smtClean="0">
              <a:latin typeface="Times New Roman" pitchFamily="18" charset="0"/>
              <a:cs typeface="Times New Roman" pitchFamily="18" charset="0"/>
            </a:endParaRPr>
          </a:p>
          <a:p>
            <a:r>
              <a:rPr lang="en-AU" sz="2800" dirty="0" smtClean="0">
                <a:latin typeface="Times New Roman" pitchFamily="18" charset="0"/>
                <a:cs typeface="Times New Roman" pitchFamily="18" charset="0"/>
              </a:rPr>
              <a:t>Generally</a:t>
            </a:r>
          </a:p>
          <a:p>
            <a:pPr lvl="1"/>
            <a:r>
              <a:rPr lang="en-AU" dirty="0" smtClean="0">
                <a:latin typeface="Times New Roman" pitchFamily="18" charset="0"/>
                <a:cs typeface="Times New Roman" pitchFamily="18" charset="0"/>
              </a:rPr>
              <a:t>to seek an answer as to why a phenomenon occurred is to at least show that, given some antecedent condition, the phenomenon was somehow expected to occur (Hunt 1991:50).</a:t>
            </a:r>
            <a:endParaRPr lang="en-US" dirty="0" smtClean="0">
              <a:latin typeface="Times New Roman" pitchFamily="18" charset="0"/>
              <a:cs typeface="Times New Roman" pitchFamily="18" charset="0"/>
            </a:endParaRPr>
          </a:p>
          <a:p>
            <a:pPr>
              <a:buNone/>
            </a:pPr>
            <a:r>
              <a:rPr lang="en-AU" dirty="0" smtClean="0"/>
              <a:t>   </a:t>
            </a:r>
            <a:endParaRPr lang="en-US" dirty="0" smtClean="0"/>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dirty="0" smtClean="0">
                <a:latin typeface="Times New Roman" pitchFamily="18" charset="0"/>
                <a:cs typeface="Times New Roman" pitchFamily="18" charset="0"/>
              </a:rPr>
              <a:t>From Hunt 1991</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135563"/>
          </a:xfrm>
        </p:spPr>
        <p:txBody>
          <a:bodyPr>
            <a:normAutofit lnSpcReduction="10000"/>
          </a:bodyPr>
          <a:lstStyle/>
          <a:p>
            <a:r>
              <a:rPr lang="en-AU" dirty="0" err="1" smtClean="0">
                <a:latin typeface="Times New Roman" pitchFamily="18" charset="0"/>
                <a:cs typeface="Times New Roman" pitchFamily="18" charset="0"/>
              </a:rPr>
              <a:t>Hempel’s</a:t>
            </a:r>
            <a:r>
              <a:rPr lang="en-AU" dirty="0" smtClean="0">
                <a:latin typeface="Times New Roman" pitchFamily="18" charset="0"/>
                <a:cs typeface="Times New Roman" pitchFamily="18" charset="0"/>
              </a:rPr>
              <a:t> (1965) explanation that “the term literally means to deduce from laws” (p52) or as Kant (1783) explains “the laws from which reason explains the facts” (p52).  However, he argues, the weakness is in the application of the method. Often there is more than one law involved in a total explanation but not all of the laws involved are quoted. Hence the explanation is “enthymemes because one of the laws necessary to deduce the </a:t>
            </a:r>
            <a:r>
              <a:rPr lang="en-AU" dirty="0" err="1" smtClean="0">
                <a:latin typeface="Times New Roman" pitchFamily="18" charset="0"/>
                <a:cs typeface="Times New Roman" pitchFamily="18" charset="0"/>
              </a:rPr>
              <a:t>explanandum</a:t>
            </a:r>
            <a:r>
              <a:rPr lang="en-AU" dirty="0" smtClean="0">
                <a:latin typeface="Times New Roman" pitchFamily="18" charset="0"/>
                <a:cs typeface="Times New Roman" pitchFamily="18" charset="0"/>
              </a:rPr>
              <a:t> was suppressed or skipped over”(p53)</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Autofit/>
          </a:bodyPr>
          <a:lstStyle/>
          <a:p>
            <a:r>
              <a:rPr lang="en-AU" sz="2800" dirty="0" smtClean="0"/>
              <a:t/>
            </a:r>
            <a:br>
              <a:rPr lang="en-AU" sz="2800" dirty="0" smtClean="0"/>
            </a:br>
            <a:r>
              <a:rPr lang="en-AU" sz="3200" dirty="0" smtClean="0">
                <a:latin typeface="Times New Roman" pitchFamily="18" charset="0"/>
                <a:cs typeface="Times New Roman" pitchFamily="18" charset="0"/>
              </a:rPr>
              <a:t>Statistics </a:t>
            </a:r>
            <a:r>
              <a:rPr lang="en-AU" sz="3200" dirty="0" smtClean="0">
                <a:latin typeface="Times New Roman" pitchFamily="18" charset="0"/>
                <a:cs typeface="Times New Roman" pitchFamily="18" charset="0"/>
              </a:rPr>
              <a:t>based research</a:t>
            </a: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211763"/>
          </a:xfrm>
        </p:spPr>
        <p:txBody>
          <a:bodyPr>
            <a:normAutofit lnSpcReduction="10000"/>
          </a:bodyPr>
          <a:lstStyle/>
          <a:p>
            <a:r>
              <a:rPr lang="en-AU" sz="2400" dirty="0" smtClean="0">
                <a:latin typeface="Times New Roman" pitchFamily="18" charset="0"/>
                <a:cs typeface="Times New Roman" pitchFamily="18" charset="0"/>
              </a:rPr>
              <a:t>Statistical models differ fundamentally from the </a:t>
            </a:r>
            <a:r>
              <a:rPr lang="en-AU" sz="2400" dirty="0" smtClean="0">
                <a:latin typeface="Times New Roman" pitchFamily="18" charset="0"/>
                <a:cs typeface="Times New Roman" pitchFamily="18" charset="0"/>
              </a:rPr>
              <a:t>deductive-monological </a:t>
            </a:r>
            <a:r>
              <a:rPr lang="en-AU" sz="2400" dirty="0" smtClean="0">
                <a:latin typeface="Times New Roman" pitchFamily="18" charset="0"/>
                <a:cs typeface="Times New Roman" pitchFamily="18" charset="0"/>
              </a:rPr>
              <a:t>explanations because they do not require universal truth, only a </a:t>
            </a:r>
            <a:r>
              <a:rPr lang="en-AU" sz="2400" i="1" dirty="0" smtClean="0">
                <a:latin typeface="Times New Roman" pitchFamily="18" charset="0"/>
                <a:cs typeface="Times New Roman" pitchFamily="18" charset="0"/>
              </a:rPr>
              <a:t>probability</a:t>
            </a:r>
            <a:r>
              <a:rPr lang="en-AU" sz="2400" dirty="0" smtClean="0">
                <a:latin typeface="Times New Roman" pitchFamily="18" charset="0"/>
                <a:cs typeface="Times New Roman" pitchFamily="18" charset="0"/>
              </a:rPr>
              <a:t> </a:t>
            </a:r>
            <a:r>
              <a:rPr lang="en-AU" sz="2400" i="1" dirty="0" smtClean="0">
                <a:latin typeface="Times New Roman" pitchFamily="18" charset="0"/>
                <a:cs typeface="Times New Roman" pitchFamily="18" charset="0"/>
              </a:rPr>
              <a:t>of correctness</a:t>
            </a:r>
            <a:r>
              <a:rPr lang="en-AU" sz="2400" dirty="0" smtClean="0">
                <a:latin typeface="Times New Roman" pitchFamily="18" charset="0"/>
                <a:cs typeface="Times New Roman" pitchFamily="18" charset="0"/>
              </a:rPr>
              <a:t> (Hunt 1991</a:t>
            </a:r>
            <a:r>
              <a:rPr lang="en-AU" sz="2400" dirty="0" smtClean="0">
                <a:latin typeface="Times New Roman" pitchFamily="18" charset="0"/>
                <a:cs typeface="Times New Roman" pitchFamily="18" charset="0"/>
              </a:rPr>
              <a:t>).</a:t>
            </a:r>
            <a:r>
              <a:rPr lang="en-AU" sz="2400" dirty="0" smtClean="0">
                <a:latin typeface="Times New Roman" pitchFamily="18" charset="0"/>
                <a:cs typeface="Times New Roman" pitchFamily="18" charset="0"/>
              </a:rPr>
              <a:t> </a:t>
            </a:r>
            <a:endParaRPr lang="en-AU" sz="2400" dirty="0" smtClean="0">
              <a:latin typeface="Times New Roman" pitchFamily="18" charset="0"/>
              <a:cs typeface="Times New Roman" pitchFamily="18" charset="0"/>
            </a:endParaRPr>
          </a:p>
          <a:p>
            <a:r>
              <a:rPr lang="en-AU" sz="2400" dirty="0" smtClean="0">
                <a:latin typeface="Times New Roman" pitchFamily="18" charset="0"/>
                <a:cs typeface="Times New Roman" pitchFamily="18" charset="0"/>
              </a:rPr>
              <a:t>Quoting </a:t>
            </a:r>
            <a:r>
              <a:rPr lang="en-AU" sz="2400" dirty="0" smtClean="0">
                <a:latin typeface="Times New Roman" pitchFamily="18" charset="0"/>
                <a:cs typeface="Times New Roman" pitchFamily="18" charset="0"/>
              </a:rPr>
              <a:t>Bergman (1957) Hunt </a:t>
            </a:r>
            <a:r>
              <a:rPr lang="en-AU" sz="2400" dirty="0" smtClean="0">
                <a:latin typeface="Times New Roman" pitchFamily="18" charset="0"/>
                <a:cs typeface="Times New Roman" pitchFamily="18" charset="0"/>
              </a:rPr>
              <a:t>notes:</a:t>
            </a:r>
          </a:p>
          <a:p>
            <a:pPr lvl="1"/>
            <a:r>
              <a:rPr lang="en-AU" sz="2400" dirty="0" smtClean="0">
                <a:latin typeface="Times New Roman" pitchFamily="18" charset="0"/>
                <a:cs typeface="Times New Roman" pitchFamily="18" charset="0"/>
              </a:rPr>
              <a:t>statistical </a:t>
            </a:r>
            <a:r>
              <a:rPr lang="en-AU" sz="2400" dirty="0" smtClean="0">
                <a:latin typeface="Times New Roman" pitchFamily="18" charset="0"/>
                <a:cs typeface="Times New Roman" pitchFamily="18" charset="0"/>
              </a:rPr>
              <a:t>explanations gain in importance when our knowledge is imperfect because we do not know all the variables which influence the phenomena to be explained (Hunt:55) </a:t>
            </a:r>
            <a:endParaRPr lang="en-US" sz="2400" dirty="0" smtClean="0">
              <a:latin typeface="Times New Roman" pitchFamily="18" charset="0"/>
              <a:cs typeface="Times New Roman" pitchFamily="18" charset="0"/>
            </a:endParaRPr>
          </a:p>
          <a:p>
            <a:r>
              <a:rPr lang="en-AU" sz="2400" dirty="0" smtClean="0">
                <a:latin typeface="Times New Roman" pitchFamily="18" charset="0"/>
                <a:cs typeface="Times New Roman" pitchFamily="18" charset="0"/>
              </a:rPr>
              <a:t>Hunt then uses </a:t>
            </a:r>
            <a:r>
              <a:rPr lang="en-AU" sz="2400" dirty="0" err="1" smtClean="0">
                <a:latin typeface="Times New Roman" pitchFamily="18" charset="0"/>
                <a:cs typeface="Times New Roman" pitchFamily="18" charset="0"/>
              </a:rPr>
              <a:t>Brodbeck</a:t>
            </a:r>
            <a:r>
              <a:rPr lang="en-AU" sz="2400" dirty="0" smtClean="0">
                <a:latin typeface="Times New Roman" pitchFamily="18" charset="0"/>
                <a:cs typeface="Times New Roman" pitchFamily="18" charset="0"/>
              </a:rPr>
              <a:t> </a:t>
            </a:r>
            <a:r>
              <a:rPr lang="en-AU" sz="2400" dirty="0" smtClean="0">
                <a:latin typeface="Times New Roman" pitchFamily="18" charset="0"/>
                <a:cs typeface="Times New Roman" pitchFamily="18" charset="0"/>
              </a:rPr>
              <a:t>(1982) to note that</a:t>
            </a:r>
            <a:endParaRPr lang="en-US" sz="2400" dirty="0" smtClean="0">
              <a:latin typeface="Times New Roman" pitchFamily="18" charset="0"/>
              <a:cs typeface="Times New Roman" pitchFamily="18" charset="0"/>
            </a:endParaRPr>
          </a:p>
          <a:p>
            <a:pPr lvl="1"/>
            <a:r>
              <a:rPr lang="en-AU" sz="2400" dirty="0" smtClean="0">
                <a:latin typeface="Times New Roman" pitchFamily="18" charset="0"/>
                <a:cs typeface="Times New Roman" pitchFamily="18" charset="0"/>
              </a:rPr>
              <a:t>by their very nature scientific laws describe only certain features of the kinds of things or events they hold to be connected. How much can safely be ignored depends on the way things are… (Hunt:55)</a:t>
            </a:r>
            <a:endParaRPr lang="en-US" sz="2400" dirty="0" smtClean="0">
              <a:latin typeface="Times New Roman" pitchFamily="18" charset="0"/>
              <a:cs typeface="Times New Roman" pitchFamily="18" charset="0"/>
            </a:endParaRPr>
          </a:p>
          <a:p>
            <a:pPr>
              <a:buNone/>
            </a:pPr>
            <a:r>
              <a:rPr lang="en-AU"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The Traditional Academic Research Process (TARP</a:t>
            </a:r>
            <a:r>
              <a:rPr lang="en-US" sz="3600" dirty="0" smtClean="0"/>
              <a:t>)</a:t>
            </a:r>
            <a:endParaRPr lang="en-US" sz="3600" dirty="0"/>
          </a:p>
        </p:txBody>
      </p:sp>
      <p:sp>
        <p:nvSpPr>
          <p:cNvPr id="3" name="Oval 2"/>
          <p:cNvSpPr/>
          <p:nvPr/>
        </p:nvSpPr>
        <p:spPr>
          <a:xfrm>
            <a:off x="685800" y="1828800"/>
            <a:ext cx="7620000" cy="4495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rrr</a:t>
            </a:r>
            <a:endParaRPr lang="en-US" dirty="0"/>
          </a:p>
        </p:txBody>
      </p:sp>
      <p:sp>
        <p:nvSpPr>
          <p:cNvPr id="4" name="TextBox 3"/>
          <p:cNvSpPr txBox="1"/>
          <p:nvPr/>
        </p:nvSpPr>
        <p:spPr>
          <a:xfrm>
            <a:off x="609600" y="1828800"/>
            <a:ext cx="1557606" cy="461665"/>
          </a:xfrm>
          <a:prstGeom prst="rect">
            <a:avLst/>
          </a:prstGeom>
          <a:noFill/>
        </p:spPr>
        <p:txBody>
          <a:bodyPr wrap="none" rtlCol="0">
            <a:spAutoFit/>
          </a:bodyPr>
          <a:lstStyle/>
          <a:p>
            <a:r>
              <a:rPr lang="en-US" sz="2400" b="1" dirty="0" smtClean="0"/>
              <a:t>Literatures</a:t>
            </a:r>
            <a:endParaRPr lang="en-US" sz="2000" b="1" dirty="0"/>
          </a:p>
        </p:txBody>
      </p:sp>
      <p:sp>
        <p:nvSpPr>
          <p:cNvPr id="5" name="Oval 4"/>
          <p:cNvSpPr/>
          <p:nvPr/>
        </p:nvSpPr>
        <p:spPr>
          <a:xfrm>
            <a:off x="3962400" y="3505200"/>
            <a:ext cx="2514600" cy="1295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PhenP</a:t>
            </a:r>
            <a:endParaRPr lang="en-US" dirty="0"/>
          </a:p>
        </p:txBody>
      </p:sp>
      <p:sp>
        <p:nvSpPr>
          <p:cNvPr id="6" name="TextBox 5"/>
          <p:cNvSpPr txBox="1"/>
          <p:nvPr/>
        </p:nvSpPr>
        <p:spPr>
          <a:xfrm>
            <a:off x="4267200" y="3733800"/>
            <a:ext cx="1828800" cy="830997"/>
          </a:xfrm>
          <a:prstGeom prst="rect">
            <a:avLst/>
          </a:prstGeom>
          <a:noFill/>
        </p:spPr>
        <p:txBody>
          <a:bodyPr wrap="square" rtlCol="0">
            <a:spAutoFit/>
          </a:bodyPr>
          <a:lstStyle/>
          <a:p>
            <a:pPr algn="ctr"/>
            <a:r>
              <a:rPr lang="en-US" sz="2400" b="1" dirty="0" smtClean="0"/>
              <a:t>Phenomena under study</a:t>
            </a:r>
            <a:endParaRPr lang="en-US" sz="2400" b="1" dirty="0"/>
          </a:p>
        </p:txBody>
      </p:sp>
      <p:sp>
        <p:nvSpPr>
          <p:cNvPr id="8" name="TextBox 7"/>
          <p:cNvSpPr txBox="1"/>
          <p:nvPr/>
        </p:nvSpPr>
        <p:spPr>
          <a:xfrm>
            <a:off x="2438400" y="2743200"/>
            <a:ext cx="2372957" cy="461665"/>
          </a:xfrm>
          <a:prstGeom prst="rect">
            <a:avLst/>
          </a:prstGeom>
          <a:noFill/>
        </p:spPr>
        <p:txBody>
          <a:bodyPr wrap="none" rtlCol="0">
            <a:spAutoFit/>
          </a:bodyPr>
          <a:lstStyle/>
          <a:p>
            <a:r>
              <a:rPr lang="en-US" sz="2400" b="1" dirty="0" smtClean="0"/>
              <a:t>Research process</a:t>
            </a:r>
            <a:endParaRPr lang="en-US" sz="24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685800"/>
            <a:ext cx="8229600" cy="6155531"/>
          </a:xfrm>
          <a:prstGeom prst="rect">
            <a:avLst/>
          </a:prstGeom>
        </p:spPr>
        <p:txBody>
          <a:bodyPr wrap="square">
            <a:spAutoFit/>
          </a:bodyPr>
          <a:lstStyle/>
          <a:p>
            <a:r>
              <a:rPr lang="en-AU" sz="2000" dirty="0" smtClean="0">
                <a:latin typeface="Times New Roman" pitchFamily="18" charset="0"/>
                <a:cs typeface="Times New Roman" pitchFamily="18" charset="0"/>
              </a:rPr>
              <a:t>The </a:t>
            </a:r>
            <a:r>
              <a:rPr lang="en-AU" sz="2000" dirty="0" smtClean="0">
                <a:latin typeface="Times New Roman" pitchFamily="18" charset="0"/>
                <a:cs typeface="Times New Roman" pitchFamily="18" charset="0"/>
              </a:rPr>
              <a:t>validity of the whole is dependent on the integrity of each individual link. Such processes contain error risks that are the summation of all the individual error probabilities</a:t>
            </a:r>
            <a:r>
              <a:rPr lang="en-AU" sz="2000" dirty="0" smtClean="0">
                <a:latin typeface="Times New Roman" pitchFamily="18" charset="0"/>
                <a:cs typeface="Times New Roman" pitchFamily="18" charset="0"/>
              </a:rPr>
              <a:t>.</a:t>
            </a:r>
            <a:r>
              <a:rPr lang="en-AU" sz="2000" dirty="0" smtClean="0">
                <a:latin typeface="Times New Roman" pitchFamily="18" charset="0"/>
                <a:cs typeface="Times New Roman" pitchFamily="18" charset="0"/>
              </a:rPr>
              <a:t> </a:t>
            </a:r>
            <a:r>
              <a:rPr lang="en-AU" i="1" dirty="0" smtClean="0">
                <a:latin typeface="Times New Roman" pitchFamily="18" charset="0"/>
                <a:cs typeface="Times New Roman" pitchFamily="18" charset="0"/>
              </a:rPr>
              <a:t>(</a:t>
            </a:r>
            <a:r>
              <a:rPr lang="en-AU" i="1" dirty="0" smtClean="0">
                <a:latin typeface="Times New Roman" pitchFamily="18" charset="0"/>
                <a:cs typeface="Times New Roman" pitchFamily="18" charset="0"/>
              </a:rPr>
              <a:t>Ehrenberg 1990,1982; Salmon 1971; Jeffrey 1966; </a:t>
            </a:r>
            <a:r>
              <a:rPr lang="en-AU" i="1" dirty="0" err="1" smtClean="0">
                <a:latin typeface="Times New Roman" pitchFamily="18" charset="0"/>
                <a:cs typeface="Times New Roman" pitchFamily="18" charset="0"/>
              </a:rPr>
              <a:t>Greeno</a:t>
            </a:r>
            <a:r>
              <a:rPr lang="en-AU" i="1" dirty="0" smtClean="0">
                <a:latin typeface="Times New Roman" pitchFamily="18" charset="0"/>
                <a:cs typeface="Times New Roman" pitchFamily="18" charset="0"/>
              </a:rPr>
              <a:t> 1966; </a:t>
            </a:r>
            <a:r>
              <a:rPr lang="en-AU" i="1" dirty="0" err="1" smtClean="0">
                <a:latin typeface="Times New Roman" pitchFamily="18" charset="0"/>
                <a:cs typeface="Times New Roman" pitchFamily="18" charset="0"/>
              </a:rPr>
              <a:t>Suppe</a:t>
            </a:r>
            <a:r>
              <a:rPr lang="en-AU" i="1" dirty="0" smtClean="0">
                <a:latin typeface="Times New Roman" pitchFamily="18" charset="0"/>
                <a:cs typeface="Times New Roman" pitchFamily="18" charset="0"/>
              </a:rPr>
              <a:t> 1977</a:t>
            </a:r>
            <a:r>
              <a:rPr lang="en-AU" i="1" dirty="0" smtClean="0">
                <a:latin typeface="Times New Roman" pitchFamily="18" charset="0"/>
                <a:cs typeface="Times New Roman" pitchFamily="18" charset="0"/>
              </a:rPr>
              <a:t>)</a:t>
            </a:r>
          </a:p>
          <a:p>
            <a:endParaRPr lang="en-AU" i="1" dirty="0" smtClean="0">
              <a:latin typeface="Times New Roman" pitchFamily="18" charset="0"/>
              <a:cs typeface="Times New Roman" pitchFamily="18" charset="0"/>
            </a:endParaRPr>
          </a:p>
          <a:p>
            <a:r>
              <a:rPr lang="en-AU" sz="2000" i="1" dirty="0" smtClean="0"/>
              <a:t>The contribution of </a:t>
            </a:r>
            <a:r>
              <a:rPr lang="en-AU" sz="2000" i="1" dirty="0" smtClean="0"/>
              <a:t>statistics</a:t>
            </a:r>
            <a:endParaRPr lang="en-AU" sz="2000" dirty="0" smtClean="0"/>
          </a:p>
          <a:p>
            <a:r>
              <a:rPr lang="en-AU" sz="2000" dirty="0" smtClean="0">
                <a:latin typeface="Times New Roman" pitchFamily="18" charset="0"/>
                <a:cs typeface="Times New Roman" pitchFamily="18" charset="0"/>
              </a:rPr>
              <a:t>   Our </a:t>
            </a:r>
            <a:r>
              <a:rPr lang="en-AU" sz="2000" dirty="0" smtClean="0">
                <a:latin typeface="Times New Roman" pitchFamily="18" charset="0"/>
                <a:cs typeface="Times New Roman" pitchFamily="18" charset="0"/>
              </a:rPr>
              <a:t>statistical methods and training are geared to drawing inferences from single sets of data” (</a:t>
            </a:r>
            <a:r>
              <a:rPr lang="en-AU" sz="2000" dirty="0" err="1" smtClean="0">
                <a:latin typeface="Times New Roman" pitchFamily="18" charset="0"/>
                <a:cs typeface="Times New Roman" pitchFamily="18" charset="0"/>
              </a:rPr>
              <a:t>Barwise</a:t>
            </a:r>
            <a:r>
              <a:rPr lang="en-AU" sz="2000" dirty="0" smtClean="0">
                <a:latin typeface="Times New Roman" pitchFamily="18" charset="0"/>
                <a:cs typeface="Times New Roman" pitchFamily="18" charset="0"/>
              </a:rPr>
              <a:t> 1995:33) which he claims as inadequate for theory </a:t>
            </a:r>
            <a:r>
              <a:rPr lang="en-AU" sz="2000" dirty="0" smtClean="0">
                <a:latin typeface="Times New Roman" pitchFamily="18" charset="0"/>
                <a:cs typeface="Times New Roman" pitchFamily="18" charset="0"/>
              </a:rPr>
              <a:t>acceptance</a:t>
            </a:r>
          </a:p>
          <a:p>
            <a:endParaRPr lang="en-AU" sz="2000" dirty="0" smtClean="0">
              <a:latin typeface="Times New Roman" pitchFamily="18" charset="0"/>
              <a:cs typeface="Times New Roman" pitchFamily="18" charset="0"/>
            </a:endParaRPr>
          </a:p>
          <a:p>
            <a:r>
              <a:rPr lang="en-AU" sz="2000" dirty="0" smtClean="0">
                <a:latin typeface="Times New Roman" pitchFamily="18" charset="0"/>
                <a:cs typeface="Times New Roman" pitchFamily="18" charset="0"/>
              </a:rPr>
              <a:t>   Literature </a:t>
            </a:r>
            <a:r>
              <a:rPr lang="en-AU" sz="2000" dirty="0" smtClean="0">
                <a:latin typeface="Times New Roman" pitchFamily="18" charset="0"/>
                <a:cs typeface="Times New Roman" pitchFamily="18" charset="0"/>
              </a:rPr>
              <a:t>generally stresses the importance of replication before theory can be considered robust (Hunt 1993; Bass 1993,1995; Ehrenberg 1990,1978; </a:t>
            </a:r>
            <a:r>
              <a:rPr lang="en-AU" sz="2000" dirty="0" err="1" smtClean="0">
                <a:latin typeface="Times New Roman" pitchFamily="18" charset="0"/>
                <a:cs typeface="Times New Roman" pitchFamily="18" charset="0"/>
              </a:rPr>
              <a:t>Barwise</a:t>
            </a:r>
            <a:r>
              <a:rPr lang="en-AU" sz="2000" dirty="0" smtClean="0">
                <a:latin typeface="Times New Roman" pitchFamily="18" charset="0"/>
                <a:cs typeface="Times New Roman" pitchFamily="18" charset="0"/>
              </a:rPr>
              <a:t> 1995</a:t>
            </a:r>
            <a:r>
              <a:rPr lang="en-AU" sz="2000" dirty="0" smtClean="0">
                <a:latin typeface="Times New Roman" pitchFamily="18" charset="0"/>
                <a:cs typeface="Times New Roman" pitchFamily="18" charset="0"/>
              </a:rPr>
              <a:t>)</a:t>
            </a:r>
          </a:p>
          <a:p>
            <a:endParaRPr lang="en-AU" sz="2000" dirty="0" smtClean="0">
              <a:latin typeface="Times New Roman" pitchFamily="18" charset="0"/>
              <a:cs typeface="Times New Roman" pitchFamily="18" charset="0"/>
            </a:endParaRPr>
          </a:p>
          <a:p>
            <a:r>
              <a:rPr lang="en-AU" sz="2000" dirty="0" smtClean="0">
                <a:latin typeface="Times New Roman" pitchFamily="18" charset="0"/>
                <a:cs typeface="Times New Roman" pitchFamily="18" charset="0"/>
              </a:rPr>
              <a:t>   There </a:t>
            </a:r>
            <a:r>
              <a:rPr lang="en-AU" sz="2000" dirty="0" smtClean="0">
                <a:latin typeface="Times New Roman" pitchFamily="18" charset="0"/>
                <a:cs typeface="Times New Roman" pitchFamily="18" charset="0"/>
              </a:rPr>
              <a:t>appear to be no lasting and useable findings in marketing which have been derived by modern statistical or operations research techniques…modern model-building approaches... have led to a sizeable literature but the results do not stand up to the tests of scientific theories” (Ehrenberg 1972 :101)</a:t>
            </a:r>
            <a:endParaRPr lang="en-US" sz="2000" dirty="0" smtClean="0">
              <a:latin typeface="Times New Roman" pitchFamily="18" charset="0"/>
              <a:cs typeface="Times New Roman" pitchFamily="18" charset="0"/>
            </a:endParaRPr>
          </a:p>
          <a:p>
            <a:endParaRPr lang="en-US" sz="2000" i="1" dirty="0" smtClean="0"/>
          </a:p>
          <a:p>
            <a:endParaRPr lang="en-US" i="1"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Academic Research Process (TARP</a:t>
            </a:r>
            <a:r>
              <a:rPr lang="en-US" sz="3600" dirty="0" smtClean="0"/>
              <a:t>)</a:t>
            </a:r>
            <a:endParaRPr lang="en-US" sz="3600" dirty="0"/>
          </a:p>
        </p:txBody>
      </p:sp>
      <p:sp>
        <p:nvSpPr>
          <p:cNvPr id="3" name="Oval 2"/>
          <p:cNvSpPr/>
          <p:nvPr/>
        </p:nvSpPr>
        <p:spPr>
          <a:xfrm>
            <a:off x="685800" y="1828800"/>
            <a:ext cx="7620000" cy="4495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rrr</a:t>
            </a:r>
            <a:endParaRPr lang="en-US" dirty="0"/>
          </a:p>
        </p:txBody>
      </p:sp>
      <p:sp>
        <p:nvSpPr>
          <p:cNvPr id="4" name="TextBox 3"/>
          <p:cNvSpPr txBox="1"/>
          <p:nvPr/>
        </p:nvSpPr>
        <p:spPr>
          <a:xfrm>
            <a:off x="609600" y="1828800"/>
            <a:ext cx="1333378" cy="400110"/>
          </a:xfrm>
          <a:prstGeom prst="rect">
            <a:avLst/>
          </a:prstGeom>
          <a:noFill/>
        </p:spPr>
        <p:txBody>
          <a:bodyPr wrap="none" rtlCol="0">
            <a:spAutoFit/>
          </a:bodyPr>
          <a:lstStyle/>
          <a:p>
            <a:r>
              <a:rPr lang="en-US" sz="2000" b="1" i="1" dirty="0" smtClean="0">
                <a:solidFill>
                  <a:srgbClr val="00B050"/>
                </a:solidFill>
              </a:rPr>
              <a:t>Literatures</a:t>
            </a:r>
            <a:endParaRPr lang="en-US" b="1" i="1" dirty="0">
              <a:solidFill>
                <a:srgbClr val="00B050"/>
              </a:solidFill>
            </a:endParaRPr>
          </a:p>
        </p:txBody>
      </p:sp>
      <p:sp>
        <p:nvSpPr>
          <p:cNvPr id="5" name="Oval 4"/>
          <p:cNvSpPr/>
          <p:nvPr/>
        </p:nvSpPr>
        <p:spPr>
          <a:xfrm>
            <a:off x="3962400" y="3505200"/>
            <a:ext cx="2514600" cy="1295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PhenP</a:t>
            </a:r>
            <a:endParaRPr lang="en-US" dirty="0"/>
          </a:p>
        </p:txBody>
      </p:sp>
      <p:sp>
        <p:nvSpPr>
          <p:cNvPr id="6" name="TextBox 5"/>
          <p:cNvSpPr txBox="1"/>
          <p:nvPr/>
        </p:nvSpPr>
        <p:spPr>
          <a:xfrm>
            <a:off x="4267200" y="3733800"/>
            <a:ext cx="1828800" cy="707886"/>
          </a:xfrm>
          <a:prstGeom prst="rect">
            <a:avLst/>
          </a:prstGeom>
          <a:noFill/>
        </p:spPr>
        <p:txBody>
          <a:bodyPr wrap="square" rtlCol="0">
            <a:spAutoFit/>
          </a:bodyPr>
          <a:lstStyle/>
          <a:p>
            <a:pPr algn="ctr"/>
            <a:r>
              <a:rPr lang="en-US" sz="2000" b="1" dirty="0" smtClean="0">
                <a:solidFill>
                  <a:srgbClr val="00B050"/>
                </a:solidFill>
              </a:rPr>
              <a:t>Phenomena under study</a:t>
            </a:r>
            <a:endParaRPr lang="en-US" sz="2000" b="1" dirty="0">
              <a:solidFill>
                <a:srgbClr val="00B050"/>
              </a:solidFill>
            </a:endParaRPr>
          </a:p>
        </p:txBody>
      </p:sp>
      <p:sp>
        <p:nvSpPr>
          <p:cNvPr id="8" name="TextBox 7"/>
          <p:cNvSpPr txBox="1"/>
          <p:nvPr/>
        </p:nvSpPr>
        <p:spPr>
          <a:xfrm>
            <a:off x="2438400" y="2743200"/>
            <a:ext cx="1993623" cy="400110"/>
          </a:xfrm>
          <a:prstGeom prst="rect">
            <a:avLst/>
          </a:prstGeom>
          <a:noFill/>
        </p:spPr>
        <p:txBody>
          <a:bodyPr wrap="none" rtlCol="0">
            <a:spAutoFit/>
          </a:bodyPr>
          <a:lstStyle/>
          <a:p>
            <a:r>
              <a:rPr lang="en-US" sz="2000" b="1" i="1" dirty="0" smtClean="0">
                <a:solidFill>
                  <a:srgbClr val="00B050"/>
                </a:solidFill>
              </a:rPr>
              <a:t>Research process</a:t>
            </a:r>
            <a:endParaRPr lang="en-US" sz="2000" b="1" i="1" dirty="0">
              <a:solidFill>
                <a:srgbClr val="00B050"/>
              </a:solidFill>
            </a:endParaRPr>
          </a:p>
        </p:txBody>
      </p:sp>
      <p:sp>
        <p:nvSpPr>
          <p:cNvPr id="9" name="TextBox 8"/>
          <p:cNvSpPr txBox="1"/>
          <p:nvPr/>
        </p:nvSpPr>
        <p:spPr>
          <a:xfrm>
            <a:off x="1447800" y="3124200"/>
            <a:ext cx="701154" cy="369332"/>
          </a:xfrm>
          <a:prstGeom prst="rect">
            <a:avLst/>
          </a:prstGeom>
          <a:noFill/>
        </p:spPr>
        <p:txBody>
          <a:bodyPr wrap="none" rtlCol="0">
            <a:spAutoFit/>
          </a:bodyPr>
          <a:lstStyle/>
          <a:p>
            <a:r>
              <a:rPr lang="en-US" dirty="0" smtClean="0">
                <a:solidFill>
                  <a:srgbClr val="FF0000"/>
                </a:solidFill>
              </a:rPr>
              <a:t>Topic</a:t>
            </a:r>
            <a:r>
              <a:rPr lang="en-US" sz="1100" dirty="0" smtClean="0">
                <a:solidFill>
                  <a:srgbClr val="FF0000"/>
                </a:solidFill>
              </a:rPr>
              <a:t> </a:t>
            </a:r>
            <a:endParaRPr lang="en-US" sz="1100" dirty="0">
              <a:solidFill>
                <a:srgbClr val="FF0000"/>
              </a:solidFill>
            </a:endParaRPr>
          </a:p>
        </p:txBody>
      </p:sp>
      <p:sp>
        <p:nvSpPr>
          <p:cNvPr id="10" name="TextBox 9"/>
          <p:cNvSpPr txBox="1"/>
          <p:nvPr/>
        </p:nvSpPr>
        <p:spPr>
          <a:xfrm>
            <a:off x="990600" y="4114800"/>
            <a:ext cx="1486882" cy="369332"/>
          </a:xfrm>
          <a:prstGeom prst="rect">
            <a:avLst/>
          </a:prstGeom>
          <a:noFill/>
        </p:spPr>
        <p:txBody>
          <a:bodyPr wrap="none" rtlCol="0">
            <a:spAutoFit/>
          </a:bodyPr>
          <a:lstStyle/>
          <a:p>
            <a:r>
              <a:rPr lang="en-US" dirty="0" smtClean="0">
                <a:solidFill>
                  <a:srgbClr val="FF0000"/>
                </a:solidFill>
              </a:rPr>
              <a:t>Research idea</a:t>
            </a:r>
            <a:endParaRPr lang="en-US" dirty="0">
              <a:solidFill>
                <a:srgbClr val="FF0000"/>
              </a:solidFill>
            </a:endParaRPr>
          </a:p>
        </p:txBody>
      </p:sp>
      <p:sp>
        <p:nvSpPr>
          <p:cNvPr id="11" name="TextBox 10"/>
          <p:cNvSpPr txBox="1"/>
          <p:nvPr/>
        </p:nvSpPr>
        <p:spPr>
          <a:xfrm rot="10800000" flipV="1">
            <a:off x="2362200" y="2286000"/>
            <a:ext cx="3700820" cy="369332"/>
          </a:xfrm>
          <a:prstGeom prst="rect">
            <a:avLst/>
          </a:prstGeom>
          <a:noFill/>
        </p:spPr>
        <p:txBody>
          <a:bodyPr wrap="square" rtlCol="0">
            <a:spAutoFit/>
          </a:bodyPr>
          <a:lstStyle/>
          <a:p>
            <a:r>
              <a:rPr lang="en-US" dirty="0" smtClean="0">
                <a:solidFill>
                  <a:srgbClr val="FF0000"/>
                </a:solidFill>
              </a:rPr>
              <a:t>Research issue conceptualization </a:t>
            </a:r>
            <a:endParaRPr lang="en-US" dirty="0">
              <a:solidFill>
                <a:srgbClr val="FF0000"/>
              </a:solidFill>
            </a:endParaRPr>
          </a:p>
        </p:txBody>
      </p:sp>
      <p:sp>
        <p:nvSpPr>
          <p:cNvPr id="12" name="TextBox 11"/>
          <p:cNvSpPr txBox="1"/>
          <p:nvPr/>
        </p:nvSpPr>
        <p:spPr>
          <a:xfrm>
            <a:off x="5181600" y="2819400"/>
            <a:ext cx="1827103" cy="369332"/>
          </a:xfrm>
          <a:prstGeom prst="rect">
            <a:avLst/>
          </a:prstGeom>
          <a:noFill/>
        </p:spPr>
        <p:txBody>
          <a:bodyPr wrap="none" rtlCol="0">
            <a:spAutoFit/>
          </a:bodyPr>
          <a:lstStyle/>
          <a:p>
            <a:r>
              <a:rPr lang="en-US" dirty="0" smtClean="0">
                <a:solidFill>
                  <a:srgbClr val="FF0000"/>
                </a:solidFill>
              </a:rPr>
              <a:t>Research method</a:t>
            </a:r>
            <a:endParaRPr lang="en-US" dirty="0">
              <a:solidFill>
                <a:srgbClr val="FF0000"/>
              </a:solidFill>
            </a:endParaRPr>
          </a:p>
        </p:txBody>
      </p:sp>
      <p:sp>
        <p:nvSpPr>
          <p:cNvPr id="13" name="TextBox 12"/>
          <p:cNvSpPr txBox="1"/>
          <p:nvPr/>
        </p:nvSpPr>
        <p:spPr>
          <a:xfrm>
            <a:off x="6629400" y="3886200"/>
            <a:ext cx="1612236" cy="369332"/>
          </a:xfrm>
          <a:prstGeom prst="rect">
            <a:avLst/>
          </a:prstGeom>
          <a:noFill/>
        </p:spPr>
        <p:txBody>
          <a:bodyPr wrap="none" rtlCol="0">
            <a:spAutoFit/>
          </a:bodyPr>
          <a:lstStyle/>
          <a:p>
            <a:r>
              <a:rPr lang="en-US" b="1" dirty="0" smtClean="0">
                <a:solidFill>
                  <a:srgbClr val="FF0000"/>
                </a:solidFill>
              </a:rPr>
              <a:t>Data collection</a:t>
            </a:r>
            <a:endParaRPr lang="en-US" b="1" dirty="0">
              <a:solidFill>
                <a:srgbClr val="FF0000"/>
              </a:solidFill>
            </a:endParaRPr>
          </a:p>
        </p:txBody>
      </p:sp>
      <p:sp>
        <p:nvSpPr>
          <p:cNvPr id="14" name="TextBox 13"/>
          <p:cNvSpPr txBox="1"/>
          <p:nvPr/>
        </p:nvSpPr>
        <p:spPr>
          <a:xfrm>
            <a:off x="5334000" y="5334000"/>
            <a:ext cx="1403910" cy="369332"/>
          </a:xfrm>
          <a:prstGeom prst="rect">
            <a:avLst/>
          </a:prstGeom>
          <a:noFill/>
        </p:spPr>
        <p:txBody>
          <a:bodyPr wrap="none" rtlCol="0">
            <a:spAutoFit/>
          </a:bodyPr>
          <a:lstStyle/>
          <a:p>
            <a:r>
              <a:rPr lang="en-US" dirty="0" smtClean="0">
                <a:solidFill>
                  <a:srgbClr val="FF0000"/>
                </a:solidFill>
              </a:rPr>
              <a:t>Data analysis</a:t>
            </a:r>
            <a:endParaRPr lang="en-US" dirty="0">
              <a:solidFill>
                <a:srgbClr val="FF0000"/>
              </a:solidFill>
            </a:endParaRPr>
          </a:p>
        </p:txBody>
      </p:sp>
      <p:sp>
        <p:nvSpPr>
          <p:cNvPr id="15" name="TextBox 14"/>
          <p:cNvSpPr txBox="1"/>
          <p:nvPr/>
        </p:nvSpPr>
        <p:spPr>
          <a:xfrm>
            <a:off x="2286000" y="5257800"/>
            <a:ext cx="1870705" cy="369332"/>
          </a:xfrm>
          <a:prstGeom prst="rect">
            <a:avLst/>
          </a:prstGeom>
          <a:noFill/>
        </p:spPr>
        <p:txBody>
          <a:bodyPr wrap="none" rtlCol="0">
            <a:spAutoFit/>
          </a:bodyPr>
          <a:lstStyle/>
          <a:p>
            <a:r>
              <a:rPr lang="en-US" dirty="0" smtClean="0">
                <a:solidFill>
                  <a:srgbClr val="FF0000"/>
                </a:solidFill>
              </a:rPr>
              <a:t>Research write up</a:t>
            </a:r>
            <a:endParaRPr lang="en-US" dirty="0">
              <a:solidFill>
                <a:srgbClr val="FF0000"/>
              </a:solidFill>
            </a:endParaRPr>
          </a:p>
        </p:txBody>
      </p:sp>
      <p:cxnSp>
        <p:nvCxnSpPr>
          <p:cNvPr id="21" name="Straight Arrow Connector 20"/>
          <p:cNvCxnSpPr>
            <a:endCxn id="9" idx="2"/>
          </p:cNvCxnSpPr>
          <p:nvPr/>
        </p:nvCxnSpPr>
        <p:spPr>
          <a:xfrm flipV="1">
            <a:off x="1676400" y="3493532"/>
            <a:ext cx="121977" cy="7736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0"/>
          </p:cNvCxnSpPr>
          <p:nvPr/>
        </p:nvCxnSpPr>
        <p:spPr>
          <a:xfrm flipV="1">
            <a:off x="1798377" y="2590800"/>
            <a:ext cx="640023"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12" idx="0"/>
          </p:cNvCxnSpPr>
          <p:nvPr/>
        </p:nvCxnSpPr>
        <p:spPr>
          <a:xfrm>
            <a:off x="5486400" y="2514600"/>
            <a:ext cx="608752"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6248400" y="3048000"/>
            <a:ext cx="1524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248400" y="4495800"/>
            <a:ext cx="304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flipV="1">
            <a:off x="4114800" y="5562600"/>
            <a:ext cx="1219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10" idx="1"/>
          </p:cNvCxnSpPr>
          <p:nvPr/>
        </p:nvCxnSpPr>
        <p:spPr>
          <a:xfrm flipV="1">
            <a:off x="762000" y="4299466"/>
            <a:ext cx="228600" cy="1963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1143000" y="3048000"/>
            <a:ext cx="457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3276600" y="1981200"/>
            <a:ext cx="381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6324600" y="2057400"/>
            <a:ext cx="762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Phenomena</a:t>
            </a:r>
            <a:endParaRPr lang="en-US" dirty="0">
              <a:latin typeface="Times New Roman" pitchFamily="18" charset="0"/>
              <a:cs typeface="Times New Roman" pitchFamily="18" charset="0"/>
            </a:endParaRPr>
          </a:p>
        </p:txBody>
      </p:sp>
      <p:sp>
        <p:nvSpPr>
          <p:cNvPr id="3" name="TextBox 2"/>
          <p:cNvSpPr txBox="1"/>
          <p:nvPr/>
        </p:nvSpPr>
        <p:spPr>
          <a:xfrm>
            <a:off x="685800" y="3810000"/>
            <a:ext cx="1107163" cy="369332"/>
          </a:xfrm>
          <a:prstGeom prst="rect">
            <a:avLst/>
          </a:prstGeom>
          <a:noFill/>
        </p:spPr>
        <p:txBody>
          <a:bodyPr wrap="none" rtlCol="0">
            <a:spAutoFit/>
          </a:bodyPr>
          <a:lstStyle/>
          <a:p>
            <a:r>
              <a:rPr lang="en-US" dirty="0" smtClean="0"/>
              <a:t>Real issue</a:t>
            </a:r>
            <a:endParaRPr lang="en-US" dirty="0"/>
          </a:p>
        </p:txBody>
      </p:sp>
      <p:sp>
        <p:nvSpPr>
          <p:cNvPr id="4" name="TextBox 3"/>
          <p:cNvSpPr txBox="1"/>
          <p:nvPr/>
        </p:nvSpPr>
        <p:spPr>
          <a:xfrm>
            <a:off x="6705600" y="3733800"/>
            <a:ext cx="2185470" cy="923330"/>
          </a:xfrm>
          <a:prstGeom prst="rect">
            <a:avLst/>
          </a:prstGeom>
          <a:noFill/>
        </p:spPr>
        <p:txBody>
          <a:bodyPr wrap="none" rtlCol="0">
            <a:spAutoFit/>
          </a:bodyPr>
          <a:lstStyle/>
          <a:p>
            <a:r>
              <a:rPr lang="en-US" dirty="0" smtClean="0"/>
              <a:t>Phenomena affecting</a:t>
            </a:r>
          </a:p>
          <a:p>
            <a:r>
              <a:rPr lang="en-US" dirty="0" smtClean="0"/>
              <a:t> real issue</a:t>
            </a:r>
          </a:p>
          <a:p>
            <a:endParaRPr lang="en-US" dirty="0"/>
          </a:p>
        </p:txBody>
      </p:sp>
      <p:sp>
        <p:nvSpPr>
          <p:cNvPr id="5" name="TextBox 4"/>
          <p:cNvSpPr txBox="1"/>
          <p:nvPr/>
        </p:nvSpPr>
        <p:spPr>
          <a:xfrm>
            <a:off x="2286000" y="2819400"/>
            <a:ext cx="1164358" cy="646331"/>
          </a:xfrm>
          <a:prstGeom prst="rect">
            <a:avLst/>
          </a:prstGeom>
          <a:noFill/>
        </p:spPr>
        <p:txBody>
          <a:bodyPr wrap="none" rtlCol="0">
            <a:spAutoFit/>
          </a:bodyPr>
          <a:lstStyle/>
          <a:p>
            <a:r>
              <a:rPr lang="en-US" dirty="0" smtClean="0"/>
              <a:t>Hard date </a:t>
            </a:r>
          </a:p>
          <a:p>
            <a:r>
              <a:rPr lang="en-US" dirty="0" smtClean="0"/>
              <a:t>system</a:t>
            </a:r>
            <a:endParaRPr lang="en-US" dirty="0"/>
          </a:p>
        </p:txBody>
      </p:sp>
      <p:sp>
        <p:nvSpPr>
          <p:cNvPr id="6" name="TextBox 5"/>
          <p:cNvSpPr txBox="1"/>
          <p:nvPr/>
        </p:nvSpPr>
        <p:spPr>
          <a:xfrm>
            <a:off x="3962400" y="2209800"/>
            <a:ext cx="1432572" cy="646331"/>
          </a:xfrm>
          <a:prstGeom prst="rect">
            <a:avLst/>
          </a:prstGeom>
          <a:noFill/>
        </p:spPr>
        <p:txBody>
          <a:bodyPr wrap="none" rtlCol="0">
            <a:spAutoFit/>
          </a:bodyPr>
          <a:lstStyle/>
          <a:p>
            <a:r>
              <a:rPr lang="en-US" dirty="0" smtClean="0"/>
              <a:t>Modification </a:t>
            </a:r>
          </a:p>
          <a:p>
            <a:r>
              <a:rPr lang="en-US" dirty="0" smtClean="0"/>
              <a:t>influence</a:t>
            </a:r>
            <a:endParaRPr lang="en-US" dirty="0"/>
          </a:p>
        </p:txBody>
      </p:sp>
      <p:sp>
        <p:nvSpPr>
          <p:cNvPr id="7" name="TextBox 6"/>
          <p:cNvSpPr txBox="1"/>
          <p:nvPr/>
        </p:nvSpPr>
        <p:spPr>
          <a:xfrm>
            <a:off x="6096000" y="2743200"/>
            <a:ext cx="1381597" cy="646331"/>
          </a:xfrm>
          <a:prstGeom prst="rect">
            <a:avLst/>
          </a:prstGeom>
          <a:noFill/>
        </p:spPr>
        <p:txBody>
          <a:bodyPr wrap="none" rtlCol="0">
            <a:spAutoFit/>
          </a:bodyPr>
          <a:lstStyle/>
          <a:p>
            <a:r>
              <a:rPr lang="en-US" b="1" dirty="0" smtClean="0">
                <a:solidFill>
                  <a:srgbClr val="FF0000"/>
                </a:solidFill>
              </a:rPr>
              <a:t>Stakeholder </a:t>
            </a:r>
          </a:p>
          <a:p>
            <a:r>
              <a:rPr lang="en-US" b="1" dirty="0" smtClean="0">
                <a:solidFill>
                  <a:srgbClr val="FF0000"/>
                </a:solidFill>
              </a:rPr>
              <a:t>groups</a:t>
            </a:r>
            <a:endParaRPr lang="en-US" b="1" dirty="0">
              <a:solidFill>
                <a:srgbClr val="FF0000"/>
              </a:solidFill>
            </a:endParaRPr>
          </a:p>
        </p:txBody>
      </p:sp>
      <p:sp>
        <p:nvSpPr>
          <p:cNvPr id="8" name="TextBox 7"/>
          <p:cNvSpPr txBox="1"/>
          <p:nvPr/>
        </p:nvSpPr>
        <p:spPr>
          <a:xfrm>
            <a:off x="2590800" y="5257800"/>
            <a:ext cx="1432572" cy="646331"/>
          </a:xfrm>
          <a:prstGeom prst="rect">
            <a:avLst/>
          </a:prstGeom>
          <a:noFill/>
        </p:spPr>
        <p:txBody>
          <a:bodyPr wrap="none" rtlCol="0">
            <a:spAutoFit/>
          </a:bodyPr>
          <a:lstStyle/>
          <a:p>
            <a:r>
              <a:rPr lang="en-US" dirty="0" smtClean="0"/>
              <a:t>Modification </a:t>
            </a:r>
          </a:p>
          <a:p>
            <a:r>
              <a:rPr lang="en-US" dirty="0" smtClean="0"/>
              <a:t>influence</a:t>
            </a:r>
            <a:endParaRPr lang="en-US" dirty="0"/>
          </a:p>
        </p:txBody>
      </p:sp>
      <p:sp>
        <p:nvSpPr>
          <p:cNvPr id="9" name="TextBox 8"/>
          <p:cNvSpPr txBox="1"/>
          <p:nvPr/>
        </p:nvSpPr>
        <p:spPr>
          <a:xfrm>
            <a:off x="5943600" y="5181600"/>
            <a:ext cx="1159228" cy="646331"/>
          </a:xfrm>
          <a:prstGeom prst="rect">
            <a:avLst/>
          </a:prstGeom>
          <a:noFill/>
        </p:spPr>
        <p:txBody>
          <a:bodyPr wrap="none" rtlCol="0">
            <a:spAutoFit/>
          </a:bodyPr>
          <a:lstStyle/>
          <a:p>
            <a:r>
              <a:rPr lang="en-US" dirty="0" smtClean="0"/>
              <a:t>Hard data </a:t>
            </a:r>
          </a:p>
          <a:p>
            <a:r>
              <a:rPr lang="en-US" dirty="0" smtClean="0"/>
              <a:t>systems </a:t>
            </a:r>
            <a:endParaRPr lang="en-US" dirty="0"/>
          </a:p>
        </p:txBody>
      </p:sp>
      <p:cxnSp>
        <p:nvCxnSpPr>
          <p:cNvPr id="11" name="Straight Arrow Connector 10"/>
          <p:cNvCxnSpPr/>
          <p:nvPr/>
        </p:nvCxnSpPr>
        <p:spPr>
          <a:xfrm>
            <a:off x="1828800" y="3962400"/>
            <a:ext cx="464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1905000" y="4191000"/>
            <a:ext cx="464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5" idx="1"/>
          </p:cNvCxnSpPr>
          <p:nvPr/>
        </p:nvCxnSpPr>
        <p:spPr>
          <a:xfrm flipV="1">
            <a:off x="1371600" y="3142566"/>
            <a:ext cx="914400" cy="7436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3276600" y="2438400"/>
            <a:ext cx="7620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486400" y="2438400"/>
            <a:ext cx="685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7010400" y="32766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6934200" y="4343400"/>
            <a:ext cx="6858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3962400" y="5715000"/>
            <a:ext cx="1981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8" idx="1"/>
          </p:cNvCxnSpPr>
          <p:nvPr/>
        </p:nvCxnSpPr>
        <p:spPr>
          <a:xfrm flipH="1" flipV="1">
            <a:off x="1447800" y="4267200"/>
            <a:ext cx="1143000" cy="13137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7010400" y="1905000"/>
            <a:ext cx="4572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781800" y="1371600"/>
            <a:ext cx="1818255" cy="369332"/>
          </a:xfrm>
          <a:prstGeom prst="rect">
            <a:avLst/>
          </a:prstGeom>
          <a:noFill/>
        </p:spPr>
        <p:txBody>
          <a:bodyPr wrap="none" rtlCol="0">
            <a:spAutoFit/>
          </a:bodyPr>
          <a:lstStyle/>
          <a:p>
            <a:r>
              <a:rPr lang="en-US" b="1" dirty="0" smtClean="0">
                <a:solidFill>
                  <a:srgbClr val="FF0000"/>
                </a:solidFill>
              </a:rPr>
              <a:t>Research Process</a:t>
            </a:r>
            <a:endParaRPr lang="en-US" b="1" dirty="0">
              <a:solidFill>
                <a:srgbClr val="FF0000"/>
              </a:solidFill>
            </a:endParaRPr>
          </a:p>
        </p:txBody>
      </p:sp>
      <p:cxnSp>
        <p:nvCxnSpPr>
          <p:cNvPr id="50" name="Straight Arrow Connector 49"/>
          <p:cNvCxnSpPr>
            <a:endCxn id="7" idx="0"/>
          </p:cNvCxnSpPr>
          <p:nvPr/>
        </p:nvCxnSpPr>
        <p:spPr>
          <a:xfrm flipH="1">
            <a:off x="6786799" y="1828800"/>
            <a:ext cx="452201"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414</TotalTime>
  <Words>1213</Words>
  <Application>Microsoft Office PowerPoint</Application>
  <PresentationFormat>On-screen Show (4:3)</PresentationFormat>
  <Paragraphs>180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Research strategies for increasing  new knowledge discovery</vt:lpstr>
      <vt:lpstr>Purpose of paper</vt:lpstr>
      <vt:lpstr>Introduction </vt:lpstr>
      <vt:lpstr>From Hunt 1991</vt:lpstr>
      <vt:lpstr> Statistics based research </vt:lpstr>
      <vt:lpstr>The Traditional Academic Research Process (TARP)</vt:lpstr>
      <vt:lpstr>Slide 7</vt:lpstr>
      <vt:lpstr>Academic Research Process (TARP)</vt:lpstr>
      <vt:lpstr>Phenomena</vt:lpstr>
      <vt:lpstr>Problems with TARP </vt:lpstr>
      <vt:lpstr>Contact between research and phenomena </vt:lpstr>
      <vt:lpstr>Literature limitation</vt:lpstr>
      <vt:lpstr>Limitations in instrument design </vt:lpstr>
      <vt:lpstr>What an alternative model needs to provide</vt:lpstr>
      <vt:lpstr>Model for Higher Academic Research Process output (HARP)</vt:lpstr>
      <vt:lpstr>Research elements of HARP</vt:lpstr>
      <vt:lpstr>Slide 17</vt:lpstr>
      <vt:lpstr>Phenomena connection in HARP</vt:lpstr>
    </vt:vector>
  </TitlesOfParts>
  <Company>University of South Australia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strategies for increasing  new knowledge discovery</dc:title>
  <dc:creator>Lyn</dc:creator>
  <cp:lastModifiedBy>Lyn</cp:lastModifiedBy>
  <cp:revision>44</cp:revision>
  <dcterms:created xsi:type="dcterms:W3CDTF">2014-11-30T23:32:31Z</dcterms:created>
  <dcterms:modified xsi:type="dcterms:W3CDTF">2014-12-01T11:27:23Z</dcterms:modified>
</cp:coreProperties>
</file>