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39"/>
  </p:notesMasterIdLst>
  <p:sldIdLst>
    <p:sldId id="257" r:id="rId2"/>
    <p:sldId id="258" r:id="rId3"/>
    <p:sldId id="259" r:id="rId4"/>
    <p:sldId id="279" r:id="rId5"/>
    <p:sldId id="262" r:id="rId6"/>
    <p:sldId id="311" r:id="rId7"/>
    <p:sldId id="261" r:id="rId8"/>
    <p:sldId id="267" r:id="rId9"/>
    <p:sldId id="271" r:id="rId10"/>
    <p:sldId id="272" r:id="rId11"/>
    <p:sldId id="273" r:id="rId12"/>
    <p:sldId id="274" r:id="rId13"/>
    <p:sldId id="275" r:id="rId14"/>
    <p:sldId id="276" r:id="rId15"/>
    <p:sldId id="278" r:id="rId16"/>
    <p:sldId id="280" r:id="rId17"/>
    <p:sldId id="282" r:id="rId18"/>
    <p:sldId id="285" r:id="rId19"/>
    <p:sldId id="283" r:id="rId20"/>
    <p:sldId id="301" r:id="rId21"/>
    <p:sldId id="302" r:id="rId22"/>
    <p:sldId id="303" r:id="rId23"/>
    <p:sldId id="304" r:id="rId24"/>
    <p:sldId id="305" r:id="rId25"/>
    <p:sldId id="306" r:id="rId26"/>
    <p:sldId id="307" r:id="rId27"/>
    <p:sldId id="308" r:id="rId28"/>
    <p:sldId id="309" r:id="rId29"/>
    <p:sldId id="287" r:id="rId30"/>
    <p:sldId id="288" r:id="rId31"/>
    <p:sldId id="289" r:id="rId32"/>
    <p:sldId id="290" r:id="rId33"/>
    <p:sldId id="292" r:id="rId34"/>
    <p:sldId id="293" r:id="rId35"/>
    <p:sldId id="294" r:id="rId36"/>
    <p:sldId id="295" r:id="rId37"/>
    <p:sldId id="296"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9160" autoAdjust="0"/>
  </p:normalViewPr>
  <p:slideViewPr>
    <p:cSldViewPr snapToGrid="0">
      <p:cViewPr varScale="1">
        <p:scale>
          <a:sx n="55" d="100"/>
          <a:sy n="55" d="100"/>
        </p:scale>
        <p:origin x="1637" y="43"/>
      </p:cViewPr>
      <p:guideLst/>
    </p:cSldViewPr>
  </p:slideViewPr>
  <p:notesTextViewPr>
    <p:cViewPr>
      <p:scale>
        <a:sx n="1" d="1"/>
        <a:sy n="1" d="1"/>
      </p:scale>
      <p:origin x="0" y="0"/>
    </p:cViewPr>
  </p:notesTextViewPr>
  <p:notesViewPr>
    <p:cSldViewPr snapToGrid="0">
      <p:cViewPr varScale="1">
        <p:scale>
          <a:sx n="86" d="100"/>
          <a:sy n="86" d="100"/>
        </p:scale>
        <p:origin x="378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DA4A-57AB-4C65-82B7-BC27B17AFB8B}" type="datetimeFigureOut">
              <a:rPr lang="en-AU" smtClean="0"/>
              <a:t>15/07/2020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1CD35E-73D6-496A-8097-BBF7F5DC6092}" type="slidenum">
              <a:rPr lang="en-AU" smtClean="0"/>
              <a:t>‹#›</a:t>
            </a:fld>
            <a:endParaRPr lang="en-AU"/>
          </a:p>
        </p:txBody>
      </p:sp>
    </p:spTree>
    <p:extLst>
      <p:ext uri="{BB962C8B-B14F-4D97-AF65-F5344CB8AC3E}">
        <p14:creationId xmlns:p14="http://schemas.microsoft.com/office/powerpoint/2010/main" val="2844337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bwMode="auto">
          <a:xfrm>
            <a:off x="144463" y="739775"/>
            <a:ext cx="6577012" cy="37004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Rectangle 3"/>
          <p:cNvSpPr>
            <a:spLocks noGrp="1" noChangeArrowheads="1"/>
          </p:cNvSpPr>
          <p:nvPr>
            <p:ph type="body" idx="1"/>
          </p:nvPr>
        </p:nvSpPr>
        <p:spPr bwMode="auto">
          <a:xfrm>
            <a:off x="876300" y="4735513"/>
            <a:ext cx="5040313" cy="44402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88322" tIns="44162" rIns="88322" bIns="44162" anchor="ctr"/>
          <a:lstStyle/>
          <a:p>
            <a:pPr eaLnBrk="1" hangingPunct="1"/>
            <a:endParaRPr lang="en-US" altLang="en-US">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296897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F1CD35E-73D6-496A-8097-BBF7F5DC6092}" type="slidenum">
              <a:rPr lang="en-AU" smtClean="0"/>
              <a:t>3</a:t>
            </a:fld>
            <a:endParaRPr lang="en-AU"/>
          </a:p>
        </p:txBody>
      </p:sp>
    </p:spTree>
    <p:extLst>
      <p:ext uri="{BB962C8B-B14F-4D97-AF65-F5344CB8AC3E}">
        <p14:creationId xmlns:p14="http://schemas.microsoft.com/office/powerpoint/2010/main" val="2325919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1CD35E-73D6-496A-8097-BBF7F5DC6092}" type="slidenum">
              <a:rPr lang="en-AU" smtClean="0"/>
              <a:t>4</a:t>
            </a:fld>
            <a:endParaRPr lang="en-AU"/>
          </a:p>
        </p:txBody>
      </p:sp>
    </p:spTree>
    <p:extLst>
      <p:ext uri="{BB962C8B-B14F-4D97-AF65-F5344CB8AC3E}">
        <p14:creationId xmlns:p14="http://schemas.microsoft.com/office/powerpoint/2010/main" val="82787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F1CD35E-73D6-496A-8097-BBF7F5DC6092}" type="slidenum">
              <a:rPr lang="en-AU" smtClean="0"/>
              <a:t>16</a:t>
            </a:fld>
            <a:endParaRPr lang="en-AU"/>
          </a:p>
        </p:txBody>
      </p:sp>
    </p:spTree>
    <p:extLst>
      <p:ext uri="{BB962C8B-B14F-4D97-AF65-F5344CB8AC3E}">
        <p14:creationId xmlns:p14="http://schemas.microsoft.com/office/powerpoint/2010/main" val="2752106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F1CD35E-73D6-496A-8097-BBF7F5DC6092}" type="slidenum">
              <a:rPr lang="en-AU" smtClean="0"/>
              <a:t>17</a:t>
            </a:fld>
            <a:endParaRPr lang="en-AU"/>
          </a:p>
        </p:txBody>
      </p:sp>
    </p:spTree>
    <p:extLst>
      <p:ext uri="{BB962C8B-B14F-4D97-AF65-F5344CB8AC3E}">
        <p14:creationId xmlns:p14="http://schemas.microsoft.com/office/powerpoint/2010/main" val="31655631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A87A34-81AB-432B-8DAE-1953F412C126}" type="datetimeFigureOut">
              <a:rPr lang="en-US" smtClean="0"/>
              <a:t>7/15/2020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7180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5136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87184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7481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4784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t>7/15/2020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89343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t>7/15/2020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7488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A87A34-81AB-432B-8DAE-1953F412C126}" type="datetimeFigureOut">
              <a:rPr lang="en-US" smtClean="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430702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A87A34-81AB-432B-8DAE-1953F412C126}" type="datetimeFigureOut">
              <a:rPr lang="en-US" smtClean="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710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9947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854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85019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35051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5935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6215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572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1211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A87A34-81AB-432B-8DAE-1953F412C126}" type="datetimeFigureOut">
              <a:rPr lang="en-US" smtClean="0"/>
              <a:pPr/>
              <a:t>7/15/2020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9639046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1935690" y="1166091"/>
            <a:ext cx="8791575" cy="2387600"/>
          </a:xfrm>
        </p:spPr>
        <p:txBody>
          <a:bodyPr/>
          <a:lstStyle/>
          <a:p>
            <a:r>
              <a:rPr lang="en-AU" altLang="en-US" dirty="0"/>
              <a:t>Introduction</a:t>
            </a:r>
            <a:br>
              <a:rPr lang="en-AU" altLang="en-US" dirty="0"/>
            </a:br>
            <a:br>
              <a:rPr lang="en-AU" dirty="0"/>
            </a:br>
            <a:endParaRPr lang="en-AU" altLang="en-US" dirty="0"/>
          </a:p>
        </p:txBody>
      </p:sp>
      <p:sp>
        <p:nvSpPr>
          <p:cNvPr id="14339" name="Rectangle 3"/>
          <p:cNvSpPr>
            <a:spLocks noGrp="1" noChangeArrowheads="1"/>
          </p:cNvSpPr>
          <p:nvPr>
            <p:ph type="subTitle" idx="1"/>
          </p:nvPr>
        </p:nvSpPr>
        <p:spPr>
          <a:xfrm>
            <a:off x="1935690" y="2640497"/>
            <a:ext cx="9023255" cy="3051412"/>
          </a:xfrm>
        </p:spPr>
        <p:txBody>
          <a:bodyPr>
            <a:normAutofit/>
          </a:bodyPr>
          <a:lstStyle/>
          <a:p>
            <a:pPr eaLnBrk="1" hangingPunct="1">
              <a:buFont typeface="Symbol" panose="05050102010706020507" pitchFamily="18" charset="2"/>
              <a:buNone/>
            </a:pPr>
            <a:r>
              <a:rPr lang="en-AU" altLang="en-US" sz="3200" dirty="0">
                <a:solidFill>
                  <a:srgbClr val="FFFF00"/>
                </a:solidFill>
              </a:rPr>
              <a:t>INFT 4017 RESEARCH METHODS</a:t>
            </a:r>
          </a:p>
          <a:p>
            <a:pPr eaLnBrk="1" hangingPunct="1">
              <a:buFont typeface="Symbol" panose="05050102010706020507" pitchFamily="18" charset="2"/>
              <a:buNone/>
            </a:pPr>
            <a:endParaRPr lang="en-AU" altLang="en-US" sz="3200" dirty="0">
              <a:solidFill>
                <a:srgbClr val="FFFF00"/>
              </a:solidFill>
            </a:endParaRPr>
          </a:p>
          <a:p>
            <a:pPr eaLnBrk="1" hangingPunct="1">
              <a:buFont typeface="Symbol" panose="05050102010706020507" pitchFamily="18" charset="2"/>
              <a:buNone/>
            </a:pPr>
            <a:endParaRPr lang="en-AU" altLang="en-US" sz="3200" dirty="0">
              <a:solidFill>
                <a:srgbClr val="FFFF00"/>
              </a:solidFill>
            </a:endParaRPr>
          </a:p>
        </p:txBody>
      </p:sp>
      <p:sp>
        <p:nvSpPr>
          <p:cNvPr id="2" name="Rectangle 1">
            <a:extLst>
              <a:ext uri="{FF2B5EF4-FFF2-40B4-BE49-F238E27FC236}">
                <a16:creationId xmlns:a16="http://schemas.microsoft.com/office/drawing/2014/main" id="{546AD8B2-4CD5-49E9-B5F0-798771010264}"/>
              </a:ext>
            </a:extLst>
          </p:cNvPr>
          <p:cNvSpPr/>
          <p:nvPr/>
        </p:nvSpPr>
        <p:spPr>
          <a:xfrm>
            <a:off x="1935690" y="4358011"/>
            <a:ext cx="6096000" cy="1384995"/>
          </a:xfrm>
          <a:prstGeom prst="rect">
            <a:avLst/>
          </a:prstGeom>
        </p:spPr>
        <p:txBody>
          <a:bodyPr>
            <a:spAutoFit/>
          </a:bodyPr>
          <a:lstStyle/>
          <a:p>
            <a:r>
              <a:rPr lang="en-AU" sz="2800" dirty="0">
                <a:solidFill>
                  <a:schemeClr val="bg1"/>
                </a:solidFill>
              </a:rPr>
              <a:t>Associate Professor Tina Du, course coordinator and lecturer, </a:t>
            </a:r>
            <a:br>
              <a:rPr lang="en-AU" sz="2800" dirty="0">
                <a:solidFill>
                  <a:schemeClr val="bg1"/>
                </a:solidFill>
              </a:rPr>
            </a:br>
            <a:r>
              <a:rPr lang="en-AU" sz="2800" dirty="0">
                <a:solidFill>
                  <a:schemeClr val="bg1"/>
                </a:solidFill>
              </a:rPr>
              <a:t>tina.du@unisa.edu.au</a:t>
            </a:r>
            <a:endParaRPr lang="en-US" sz="2800" dirty="0">
              <a:solidFill>
                <a:schemeClr val="bg1"/>
              </a:solidFill>
            </a:endParaRPr>
          </a:p>
        </p:txBody>
      </p:sp>
      <p:pic>
        <p:nvPicPr>
          <p:cNvPr id="4" name="Picture 3" descr="A person smiling for the camera&#10;&#10;Description automatically generated">
            <a:extLst>
              <a:ext uri="{FF2B5EF4-FFF2-40B4-BE49-F238E27FC236}">
                <a16:creationId xmlns:a16="http://schemas.microsoft.com/office/drawing/2014/main" id="{5F2E87E1-043F-4C1C-B633-540633270C19}"/>
              </a:ext>
            </a:extLst>
          </p:cNvPr>
          <p:cNvPicPr>
            <a:picLocks noChangeAspect="1"/>
          </p:cNvPicPr>
          <p:nvPr/>
        </p:nvPicPr>
        <p:blipFill>
          <a:blip r:embed="rId3"/>
          <a:stretch>
            <a:fillRect/>
          </a:stretch>
        </p:blipFill>
        <p:spPr>
          <a:xfrm>
            <a:off x="8247678" y="4166203"/>
            <a:ext cx="2008632" cy="2093976"/>
          </a:xfrm>
          <a:prstGeom prst="rect">
            <a:avLst/>
          </a:prstGeom>
        </p:spPr>
      </p:pic>
    </p:spTree>
    <p:extLst>
      <p:ext uri="{BB962C8B-B14F-4D97-AF65-F5344CB8AC3E}">
        <p14:creationId xmlns:p14="http://schemas.microsoft.com/office/powerpoint/2010/main" val="80564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AU" altLang="en-US" dirty="0"/>
              <a:t>Classification of research (Australian Research Council)</a:t>
            </a:r>
          </a:p>
        </p:txBody>
      </p:sp>
      <p:sp>
        <p:nvSpPr>
          <p:cNvPr id="30723" name="Content Placeholder 2"/>
          <p:cNvSpPr>
            <a:spLocks noGrp="1"/>
          </p:cNvSpPr>
          <p:nvPr>
            <p:ph idx="1"/>
          </p:nvPr>
        </p:nvSpPr>
        <p:spPr>
          <a:xfrm>
            <a:off x="1292153" y="2490540"/>
            <a:ext cx="8954528" cy="5714440"/>
          </a:xfrm>
        </p:spPr>
        <p:txBody>
          <a:bodyPr/>
          <a:lstStyle/>
          <a:p>
            <a:r>
              <a:rPr lang="en-AU" altLang="en-US" sz="2200" b="1" i="1" dirty="0"/>
              <a:t>Pure basic research</a:t>
            </a:r>
            <a:r>
              <a:rPr lang="en-AU" altLang="en-US" sz="2200" dirty="0"/>
              <a:t>, which is experimental and theoretical work undertaken to acquire new knowledge without looking for long-term benefits other than the advancement of knowledge; </a:t>
            </a:r>
          </a:p>
          <a:p>
            <a:endParaRPr lang="en-AU" altLang="en-US" sz="2200" dirty="0"/>
          </a:p>
          <a:p>
            <a:r>
              <a:rPr lang="en-AU" altLang="en-US" sz="2200" b="1" i="1" dirty="0"/>
              <a:t>Strategic basic research</a:t>
            </a:r>
            <a:r>
              <a:rPr lang="en-AU" altLang="en-US" sz="2200" dirty="0"/>
              <a:t>, which is experimental and theoretical work undertaken to acquire new knowledge directed into specified broad areas that are expected to lead to useful discoveries. Such research provides the broad base of knowledge necessary to solve recognised practical problems; </a:t>
            </a:r>
          </a:p>
          <a:p>
            <a:endParaRPr lang="en-AU" altLang="en-US" dirty="0"/>
          </a:p>
          <a:p>
            <a:endParaRPr lang="en-AU" altLang="en-US" dirty="0"/>
          </a:p>
        </p:txBody>
      </p:sp>
    </p:spTree>
    <p:extLst>
      <p:ext uri="{BB962C8B-B14F-4D97-AF65-F5344CB8AC3E}">
        <p14:creationId xmlns:p14="http://schemas.microsoft.com/office/powerpoint/2010/main" val="892249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AU" altLang="en-US"/>
              <a:t>Classification of research (ARC) cont.</a:t>
            </a:r>
            <a:endParaRPr lang="en-US" altLang="en-US"/>
          </a:p>
        </p:txBody>
      </p:sp>
      <p:sp>
        <p:nvSpPr>
          <p:cNvPr id="31747" name="Content Placeholder 2"/>
          <p:cNvSpPr>
            <a:spLocks noGrp="1"/>
          </p:cNvSpPr>
          <p:nvPr>
            <p:ph idx="1"/>
          </p:nvPr>
        </p:nvSpPr>
        <p:spPr/>
        <p:txBody>
          <a:bodyPr/>
          <a:lstStyle/>
          <a:p>
            <a:r>
              <a:rPr lang="en-AU" altLang="en-US" sz="2200" b="1" i="1" dirty="0"/>
              <a:t>Applied research</a:t>
            </a:r>
            <a:r>
              <a:rPr lang="en-AU" altLang="en-US" sz="2200" dirty="0"/>
              <a:t>, which is original work undertaken primarily to acquire new knowledge with a specific application in view. Such research is undertaken either to determine possible uses for the findings of basic research or to determine new ways of achieving some specific and predetermined objectives. </a:t>
            </a:r>
          </a:p>
          <a:p>
            <a:endParaRPr lang="en-US" altLang="en-US" dirty="0"/>
          </a:p>
        </p:txBody>
      </p:sp>
    </p:spTree>
    <p:extLst>
      <p:ext uri="{BB962C8B-B14F-4D97-AF65-F5344CB8AC3E}">
        <p14:creationId xmlns:p14="http://schemas.microsoft.com/office/powerpoint/2010/main" val="2941202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AU" altLang="en-US"/>
              <a:t>Research approaches</a:t>
            </a:r>
          </a:p>
        </p:txBody>
      </p:sp>
      <p:sp>
        <p:nvSpPr>
          <p:cNvPr id="32771" name="Content Placeholder 2"/>
          <p:cNvSpPr>
            <a:spLocks noGrp="1"/>
          </p:cNvSpPr>
          <p:nvPr>
            <p:ph idx="1"/>
          </p:nvPr>
        </p:nvSpPr>
        <p:spPr>
          <a:xfrm>
            <a:off x="1154954" y="2400299"/>
            <a:ext cx="8825659" cy="4135968"/>
          </a:xfrm>
        </p:spPr>
        <p:txBody>
          <a:bodyPr>
            <a:normAutofit fontScale="77500" lnSpcReduction="20000"/>
          </a:bodyPr>
          <a:lstStyle/>
          <a:p>
            <a:r>
              <a:rPr lang="en-AU" altLang="en-US" sz="2300" dirty="0"/>
              <a:t>You can support your assertions by</a:t>
            </a:r>
          </a:p>
          <a:p>
            <a:pPr lvl="1"/>
            <a:r>
              <a:rPr lang="en-AU" altLang="en-US" sz="2300" dirty="0">
                <a:ea typeface="Arial" panose="020B0604020202020204" pitchFamily="34" charset="0"/>
              </a:rPr>
              <a:t>Theoretical proof and analysis</a:t>
            </a:r>
          </a:p>
          <a:p>
            <a:pPr lvl="1"/>
            <a:r>
              <a:rPr lang="en-AU" altLang="en-US" sz="2300" dirty="0">
                <a:ea typeface="Arial" panose="020B0604020202020204" pitchFamily="34" charset="0"/>
              </a:rPr>
              <a:t>Hypothesis test</a:t>
            </a:r>
          </a:p>
          <a:p>
            <a:pPr lvl="1"/>
            <a:r>
              <a:rPr lang="en-AU" altLang="en-US" sz="2300" dirty="0">
                <a:ea typeface="Arial" panose="020B0604020202020204" pitchFamily="34" charset="0"/>
              </a:rPr>
              <a:t>Experiment</a:t>
            </a:r>
          </a:p>
          <a:p>
            <a:pPr lvl="1"/>
            <a:r>
              <a:rPr lang="en-AU" altLang="en-US" sz="2300" dirty="0">
                <a:ea typeface="Arial" panose="020B0604020202020204" pitchFamily="34" charset="0"/>
              </a:rPr>
              <a:t>Simulation</a:t>
            </a:r>
          </a:p>
          <a:p>
            <a:pPr lvl="1"/>
            <a:r>
              <a:rPr lang="en-AU" altLang="en-US" sz="2300" dirty="0">
                <a:ea typeface="Arial" panose="020B0604020202020204" pitchFamily="34" charset="0"/>
              </a:rPr>
              <a:t>Modelling</a:t>
            </a:r>
          </a:p>
          <a:p>
            <a:pPr lvl="1"/>
            <a:r>
              <a:rPr lang="en-AU" altLang="en-US" sz="2300" dirty="0">
                <a:ea typeface="Arial" panose="020B0604020202020204" pitchFamily="34" charset="0"/>
              </a:rPr>
              <a:t>Survey</a:t>
            </a:r>
          </a:p>
          <a:p>
            <a:pPr lvl="1"/>
            <a:r>
              <a:rPr lang="en-AU" altLang="en-US" sz="2300" dirty="0">
                <a:ea typeface="Arial" panose="020B0604020202020204" pitchFamily="34" charset="0"/>
              </a:rPr>
              <a:t>Case study</a:t>
            </a:r>
          </a:p>
          <a:p>
            <a:pPr lvl="1"/>
            <a:endParaRPr lang="en-AU" altLang="en-US" sz="2300" dirty="0">
              <a:ea typeface="Arial" panose="020B0604020202020204" pitchFamily="34" charset="0"/>
            </a:endParaRPr>
          </a:p>
          <a:p>
            <a:r>
              <a:rPr lang="en-AU" altLang="en-US" sz="2300" dirty="0"/>
              <a:t>What do you do in your research?</a:t>
            </a:r>
          </a:p>
          <a:p>
            <a:r>
              <a:rPr lang="en-AU" altLang="en-US" sz="2300" dirty="0"/>
              <a:t>How do you collect data? </a:t>
            </a:r>
          </a:p>
          <a:p>
            <a:r>
              <a:rPr lang="en-AU" altLang="en-US" sz="2300" dirty="0"/>
              <a:t>What are good journals and conferences in your research area?</a:t>
            </a:r>
          </a:p>
          <a:p>
            <a:pPr lvl="1"/>
            <a:endParaRPr lang="en-AU" altLang="en-US" dirty="0">
              <a:ea typeface="Arial" panose="020B0604020202020204" pitchFamily="34" charset="0"/>
            </a:endParaRPr>
          </a:p>
          <a:p>
            <a:pPr lvl="1"/>
            <a:endParaRPr lang="en-AU" altLang="en-US" dirty="0">
              <a:ea typeface="Arial" panose="020B0604020202020204" pitchFamily="34" charset="0"/>
            </a:endParaRPr>
          </a:p>
        </p:txBody>
      </p:sp>
    </p:spTree>
    <p:extLst>
      <p:ext uri="{BB962C8B-B14F-4D97-AF65-F5344CB8AC3E}">
        <p14:creationId xmlns:p14="http://schemas.microsoft.com/office/powerpoint/2010/main" val="2903053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AU" altLang="en-US"/>
              <a:t>Research Degree Graduate Qualities</a:t>
            </a:r>
          </a:p>
        </p:txBody>
      </p:sp>
      <p:sp>
        <p:nvSpPr>
          <p:cNvPr id="33795" name="Content Placeholder 2"/>
          <p:cNvSpPr>
            <a:spLocks noGrp="1"/>
          </p:cNvSpPr>
          <p:nvPr>
            <p:ph idx="1"/>
          </p:nvPr>
        </p:nvSpPr>
        <p:spPr/>
        <p:txBody>
          <a:bodyPr>
            <a:noAutofit/>
          </a:bodyPr>
          <a:lstStyle/>
          <a:p>
            <a:r>
              <a:rPr lang="en-AU" altLang="en-US" sz="2000" dirty="0"/>
              <a:t>has an understanding of current research based knowledge in the field, its methodologies for creating new knowledge, and can create, critique, and appraise new and significant knowledge </a:t>
            </a:r>
          </a:p>
          <a:p>
            <a:r>
              <a:rPr lang="en-AU" altLang="en-US" sz="2000" dirty="0"/>
              <a:t>is prepared for lifelong learning in pursuit of ongoing personal development and excellence in research within and beyond a discipline or professional area </a:t>
            </a:r>
          </a:p>
          <a:p>
            <a:r>
              <a:rPr lang="en-AU" altLang="en-US" sz="2000" dirty="0"/>
              <a:t>is an effective problem solver, capable of applying logical, critical and creative thinking to a range of research problems </a:t>
            </a:r>
          </a:p>
          <a:p>
            <a:r>
              <a:rPr lang="en-AU" altLang="en-US" sz="2000" dirty="0"/>
              <a:t>can work both autonomously and collaboratively as a researcher within a particular discipline or professional area and within wider but related areas</a:t>
            </a:r>
          </a:p>
        </p:txBody>
      </p:sp>
    </p:spTree>
    <p:extLst>
      <p:ext uri="{BB962C8B-B14F-4D97-AF65-F5344CB8AC3E}">
        <p14:creationId xmlns:p14="http://schemas.microsoft.com/office/powerpoint/2010/main" val="2904033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AU" altLang="en-US"/>
              <a:t>Research Degree Graduate Qualities</a:t>
            </a:r>
          </a:p>
        </p:txBody>
      </p:sp>
      <p:sp>
        <p:nvSpPr>
          <p:cNvPr id="34819" name="Content Placeholder 2"/>
          <p:cNvSpPr>
            <a:spLocks noGrp="1"/>
          </p:cNvSpPr>
          <p:nvPr>
            <p:ph idx="1"/>
          </p:nvPr>
        </p:nvSpPr>
        <p:spPr/>
        <p:txBody>
          <a:bodyPr/>
          <a:lstStyle/>
          <a:p>
            <a:r>
              <a:rPr lang="en-AU" altLang="en-US" sz="2000" dirty="0"/>
              <a:t>is committed to ethical action and social responsibility as a researcher in a discipline or professional area and as a leading citizen </a:t>
            </a:r>
          </a:p>
          <a:p>
            <a:r>
              <a:rPr lang="en-AU" altLang="en-US" sz="2000" dirty="0"/>
              <a:t>communicates effectively as a researcher in a discipline or professional area and as a leading member of the community </a:t>
            </a:r>
          </a:p>
          <a:p>
            <a:r>
              <a:rPr lang="en-AU" altLang="en-US" sz="2000" dirty="0"/>
              <a:t>demonstrates international perspectives in research in a discipline or professional area and as a leading citizen</a:t>
            </a:r>
          </a:p>
          <a:p>
            <a:endParaRPr lang="en-AU" altLang="en-US" dirty="0"/>
          </a:p>
        </p:txBody>
      </p:sp>
    </p:spTree>
    <p:extLst>
      <p:ext uri="{BB962C8B-B14F-4D97-AF65-F5344CB8AC3E}">
        <p14:creationId xmlns:p14="http://schemas.microsoft.com/office/powerpoint/2010/main" val="696756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Course information</a:t>
            </a:r>
          </a:p>
        </p:txBody>
      </p:sp>
      <p:sp>
        <p:nvSpPr>
          <p:cNvPr id="3" name="Content Placeholder 2"/>
          <p:cNvSpPr>
            <a:spLocks noGrp="1"/>
          </p:cNvSpPr>
          <p:nvPr>
            <p:ph idx="1"/>
          </p:nvPr>
        </p:nvSpPr>
        <p:spPr/>
        <p:txBody>
          <a:bodyPr>
            <a:normAutofit/>
          </a:bodyPr>
          <a:lstStyle/>
          <a:p>
            <a:r>
              <a:rPr lang="en-AU" sz="2200" dirty="0"/>
              <a:t>This course introduces basic knowledge about conducting research in general, and provides opportunities to experience research processes. </a:t>
            </a:r>
          </a:p>
          <a:p>
            <a:endParaRPr lang="en-AU" sz="2200" dirty="0"/>
          </a:p>
          <a:p>
            <a:r>
              <a:rPr lang="en-AU" sz="2200" dirty="0"/>
              <a:t>Please be sure to read the </a:t>
            </a:r>
            <a:r>
              <a:rPr lang="en-AU" sz="2200" b="1" dirty="0"/>
              <a:t>Course Outline </a:t>
            </a:r>
            <a:r>
              <a:rPr lang="en-AU" sz="2200" dirty="0"/>
              <a:t>available on the course website.</a:t>
            </a:r>
          </a:p>
          <a:p>
            <a:endParaRPr lang="en-AU" sz="2200" dirty="0"/>
          </a:p>
          <a:p>
            <a:r>
              <a:rPr lang="en-AU" sz="2200" b="1" dirty="0"/>
              <a:t>Course website </a:t>
            </a:r>
            <a:r>
              <a:rPr lang="en-AU" sz="2200" dirty="0"/>
              <a:t>accessed via </a:t>
            </a:r>
            <a:r>
              <a:rPr lang="en-AU" sz="2200" dirty="0" err="1"/>
              <a:t>myUniSA</a:t>
            </a:r>
            <a:endParaRPr lang="en-AU" sz="2200" dirty="0"/>
          </a:p>
        </p:txBody>
      </p:sp>
    </p:spTree>
    <p:extLst>
      <p:ext uri="{BB962C8B-B14F-4D97-AF65-F5344CB8AC3E}">
        <p14:creationId xmlns:p14="http://schemas.microsoft.com/office/powerpoint/2010/main" val="2367420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Overview of the assessments</a:t>
            </a:r>
          </a:p>
        </p:txBody>
      </p:sp>
      <p:sp>
        <p:nvSpPr>
          <p:cNvPr id="3" name="Content Placeholder 2"/>
          <p:cNvSpPr>
            <a:spLocks noGrp="1"/>
          </p:cNvSpPr>
          <p:nvPr>
            <p:ph idx="1"/>
          </p:nvPr>
        </p:nvSpPr>
        <p:spPr>
          <a:xfrm>
            <a:off x="1154953" y="2603500"/>
            <a:ext cx="10679995" cy="3927929"/>
          </a:xfrm>
        </p:spPr>
        <p:txBody>
          <a:bodyPr>
            <a:normAutofit fontScale="92500" lnSpcReduction="10000"/>
          </a:bodyPr>
          <a:lstStyle/>
          <a:p>
            <a:r>
              <a:rPr lang="en-AU" sz="2200" i="1" dirty="0">
                <a:solidFill>
                  <a:schemeClr val="tx1"/>
                </a:solidFill>
              </a:rPr>
              <a:t>Assessment 1 - Annotated bibliography</a:t>
            </a:r>
            <a:r>
              <a:rPr lang="en-AU" sz="2200" dirty="0">
                <a:solidFill>
                  <a:schemeClr val="tx1"/>
                </a:solidFill>
              </a:rPr>
              <a:t>: a summary of the literature you have reviewed and the relevance of each paper to your work;</a:t>
            </a:r>
            <a:br>
              <a:rPr lang="en-AU" sz="2200" dirty="0">
                <a:solidFill>
                  <a:schemeClr val="tx1"/>
                </a:solidFill>
              </a:rPr>
            </a:br>
            <a:endParaRPr lang="en-AU" sz="2200" dirty="0">
              <a:solidFill>
                <a:schemeClr val="tx1"/>
              </a:solidFill>
            </a:endParaRPr>
          </a:p>
          <a:p>
            <a:r>
              <a:rPr lang="en-AU" sz="2200" i="1" dirty="0">
                <a:solidFill>
                  <a:schemeClr val="tx1"/>
                </a:solidFill>
              </a:rPr>
              <a:t>Assessment 2 – Research Proposal/Methodology Design</a:t>
            </a:r>
            <a:r>
              <a:rPr lang="en-AU" sz="2200" dirty="0">
                <a:solidFill>
                  <a:schemeClr val="tx1"/>
                </a:solidFill>
              </a:rPr>
              <a:t>: the plan for addressing the research gap and the plan for working out how you can test/evaluate your work and others' work;</a:t>
            </a:r>
            <a:br>
              <a:rPr lang="en-AU" sz="2200" dirty="0">
                <a:solidFill>
                  <a:schemeClr val="tx1"/>
                </a:solidFill>
              </a:rPr>
            </a:br>
            <a:endParaRPr lang="en-AU" sz="2200" dirty="0">
              <a:solidFill>
                <a:schemeClr val="tx1"/>
              </a:solidFill>
            </a:endParaRPr>
          </a:p>
          <a:p>
            <a:r>
              <a:rPr lang="en-AU" sz="2200" i="1" dirty="0">
                <a:solidFill>
                  <a:schemeClr val="tx1"/>
                </a:solidFill>
              </a:rPr>
              <a:t>Assessment 3 - Research paper</a:t>
            </a:r>
            <a:r>
              <a:rPr lang="en-AU" sz="2200" dirty="0">
                <a:solidFill>
                  <a:schemeClr val="tx1"/>
                </a:solidFill>
              </a:rPr>
              <a:t>: writing an effective presentation of a research area.</a:t>
            </a:r>
          </a:p>
          <a:p>
            <a:endParaRPr lang="en-AU" sz="2200" dirty="0">
              <a:solidFill>
                <a:schemeClr val="tx1"/>
              </a:solidFill>
            </a:endParaRPr>
          </a:p>
          <a:p>
            <a:r>
              <a:rPr lang="de-DE" altLang="en-US" sz="2200" dirty="0"/>
              <a:t>Find your group members and form a group by the end of week 2!</a:t>
            </a:r>
          </a:p>
          <a:p>
            <a:endParaRPr lang="en-AU" dirty="0"/>
          </a:p>
        </p:txBody>
      </p:sp>
    </p:spTree>
    <p:extLst>
      <p:ext uri="{BB962C8B-B14F-4D97-AF65-F5344CB8AC3E}">
        <p14:creationId xmlns:p14="http://schemas.microsoft.com/office/powerpoint/2010/main" val="1305055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Selection of a research topic</a:t>
            </a:r>
          </a:p>
        </p:txBody>
      </p:sp>
      <p:sp>
        <p:nvSpPr>
          <p:cNvPr id="3" name="Content Placeholder 2"/>
          <p:cNvSpPr>
            <a:spLocks noGrp="1"/>
          </p:cNvSpPr>
          <p:nvPr>
            <p:ph idx="1"/>
          </p:nvPr>
        </p:nvSpPr>
        <p:spPr>
          <a:xfrm>
            <a:off x="1154954" y="2603500"/>
            <a:ext cx="8825659" cy="3697092"/>
          </a:xfrm>
        </p:spPr>
        <p:txBody>
          <a:bodyPr>
            <a:normAutofit/>
          </a:bodyPr>
          <a:lstStyle/>
          <a:p>
            <a:r>
              <a:rPr lang="en-AU" sz="2000" dirty="0"/>
              <a:t>Suggested topics</a:t>
            </a:r>
          </a:p>
          <a:p>
            <a:r>
              <a:rPr lang="en-AU" sz="2000" dirty="0"/>
              <a:t>Self-selected topic</a:t>
            </a:r>
          </a:p>
          <a:p>
            <a:pPr lvl="1"/>
            <a:r>
              <a:rPr lang="en-AU" sz="2000" dirty="0"/>
              <a:t>Topic from a Honours project</a:t>
            </a:r>
          </a:p>
          <a:p>
            <a:pPr lvl="1"/>
            <a:r>
              <a:rPr lang="en-AU" sz="2000" dirty="0"/>
              <a:t>Topic from a Minor Thesis</a:t>
            </a:r>
          </a:p>
          <a:p>
            <a:pPr lvl="1"/>
            <a:r>
              <a:rPr lang="en-AU" sz="2000" dirty="0"/>
              <a:t>Topic based on your interest</a:t>
            </a:r>
          </a:p>
          <a:p>
            <a:r>
              <a:rPr lang="en-AU" sz="2000" dirty="0"/>
              <a:t>Perceived gap in the literature</a:t>
            </a:r>
          </a:p>
          <a:p>
            <a:r>
              <a:rPr lang="en-AU" sz="2000" dirty="0"/>
              <a:t>Please feel free to chat with Tina to discuss about the appropriateness of your research topic</a:t>
            </a:r>
            <a:br>
              <a:rPr lang="en-AU" sz="2000" dirty="0"/>
            </a:br>
            <a:endParaRPr lang="en-AU" sz="2000" dirty="0"/>
          </a:p>
          <a:p>
            <a:endParaRPr lang="en-AU" dirty="0"/>
          </a:p>
        </p:txBody>
      </p:sp>
    </p:spTree>
    <p:extLst>
      <p:ext uri="{BB962C8B-B14F-4D97-AF65-F5344CB8AC3E}">
        <p14:creationId xmlns:p14="http://schemas.microsoft.com/office/powerpoint/2010/main" val="2861588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pPr marL="0" indent="0">
              <a:buNone/>
            </a:pPr>
            <a:r>
              <a:rPr lang="en-US" sz="2200" dirty="0"/>
              <a:t>Some criteria for the selection of a research topic:</a:t>
            </a:r>
          </a:p>
          <a:p>
            <a:r>
              <a:rPr lang="en-US" sz="2200" dirty="0"/>
              <a:t>Significance</a:t>
            </a:r>
          </a:p>
          <a:p>
            <a:r>
              <a:rPr lang="en-AU" sz="2200" dirty="0"/>
              <a:t>Innovation</a:t>
            </a:r>
            <a:endParaRPr lang="en-US" sz="2200" dirty="0"/>
          </a:p>
          <a:p>
            <a:r>
              <a:rPr lang="en-US" sz="2200" dirty="0"/>
              <a:t>Reasonable amount of literature </a:t>
            </a:r>
          </a:p>
          <a:p>
            <a:r>
              <a:rPr lang="en-US" sz="2200" dirty="0"/>
              <a:t>Considering diverse backgrounds of your group members</a:t>
            </a:r>
          </a:p>
          <a:p>
            <a:endParaRPr lang="en-US" dirty="0"/>
          </a:p>
        </p:txBody>
      </p:sp>
      <p:sp>
        <p:nvSpPr>
          <p:cNvPr id="4" name="Slide Number Placeholder 3"/>
          <p:cNvSpPr>
            <a:spLocks noGrp="1"/>
          </p:cNvSpPr>
          <p:nvPr>
            <p:ph type="sldNum" sz="quarter" idx="12"/>
          </p:nvPr>
        </p:nvSpPr>
        <p:spPr/>
        <p:txBody>
          <a:bodyPr/>
          <a:lstStyle/>
          <a:p>
            <a:fld id="{CD6C4A60-4526-4780-800F-EAE872A0A01D}" type="slidenum">
              <a:rPr lang="en-AU" smtClean="0"/>
              <a:pPr/>
              <a:t>18</a:t>
            </a:fld>
            <a:endParaRPr lang="en-AU"/>
          </a:p>
        </p:txBody>
      </p:sp>
    </p:spTree>
    <p:extLst>
      <p:ext uri="{BB962C8B-B14F-4D97-AF65-F5344CB8AC3E}">
        <p14:creationId xmlns:p14="http://schemas.microsoft.com/office/powerpoint/2010/main" val="2571724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840776"/>
            <a:ext cx="8825658" cy="2677648"/>
          </a:xfrm>
        </p:spPr>
        <p:txBody>
          <a:bodyPr/>
          <a:lstStyle/>
          <a:p>
            <a:pPr algn="l"/>
            <a:r>
              <a:rPr lang="en-AU" dirty="0"/>
              <a:t>Some areas and ideas of research topics</a:t>
            </a:r>
          </a:p>
        </p:txBody>
      </p:sp>
      <p:sp>
        <p:nvSpPr>
          <p:cNvPr id="4" name="Slide Number Placeholder 3"/>
          <p:cNvSpPr>
            <a:spLocks noGrp="1"/>
          </p:cNvSpPr>
          <p:nvPr>
            <p:ph type="sldNum" sz="quarter" idx="12"/>
          </p:nvPr>
        </p:nvSpPr>
        <p:spPr/>
        <p:txBody>
          <a:bodyPr/>
          <a:lstStyle/>
          <a:p>
            <a:fld id="{CD6C4A60-4526-4780-800F-EAE872A0A01D}" type="slidenum">
              <a:rPr lang="en-AU" smtClean="0"/>
              <a:pPr/>
              <a:t>19</a:t>
            </a:fld>
            <a:endParaRPr lang="en-AU"/>
          </a:p>
        </p:txBody>
      </p:sp>
      <p:sp>
        <p:nvSpPr>
          <p:cNvPr id="5" name="Rectangle 4">
            <a:extLst>
              <a:ext uri="{FF2B5EF4-FFF2-40B4-BE49-F238E27FC236}">
                <a16:creationId xmlns:a16="http://schemas.microsoft.com/office/drawing/2014/main" id="{F4F2D9A6-7B45-4D50-A358-DB8B479B8D57}"/>
              </a:ext>
            </a:extLst>
          </p:cNvPr>
          <p:cNvSpPr/>
          <p:nvPr/>
        </p:nvSpPr>
        <p:spPr>
          <a:xfrm>
            <a:off x="1154955" y="4356041"/>
            <a:ext cx="8931154" cy="954107"/>
          </a:xfrm>
          <a:prstGeom prst="rect">
            <a:avLst/>
          </a:prstGeom>
        </p:spPr>
        <p:txBody>
          <a:bodyPr wrap="square">
            <a:spAutoFit/>
          </a:bodyPr>
          <a:lstStyle/>
          <a:p>
            <a:r>
              <a:rPr lang="en-AU" sz="2800" dirty="0">
                <a:solidFill>
                  <a:schemeClr val="bg1"/>
                </a:solidFill>
              </a:rPr>
              <a:t>You might choose one of them or you can raise your own</a:t>
            </a:r>
            <a:endParaRPr lang="en-US" sz="2800" dirty="0">
              <a:solidFill>
                <a:schemeClr val="bg1"/>
              </a:solidFill>
            </a:endParaRPr>
          </a:p>
        </p:txBody>
      </p:sp>
    </p:spTree>
    <p:extLst>
      <p:ext uri="{BB962C8B-B14F-4D97-AF65-F5344CB8AC3E}">
        <p14:creationId xmlns:p14="http://schemas.microsoft.com/office/powerpoint/2010/main" val="1643217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AU" altLang="en-US" dirty="0"/>
              <a:t>Learning objectives</a:t>
            </a:r>
          </a:p>
        </p:txBody>
      </p:sp>
      <p:sp>
        <p:nvSpPr>
          <p:cNvPr id="16387" name="Content Placeholder 2"/>
          <p:cNvSpPr>
            <a:spLocks noGrp="1"/>
          </p:cNvSpPr>
          <p:nvPr>
            <p:ph idx="1"/>
          </p:nvPr>
        </p:nvSpPr>
        <p:spPr>
          <a:xfrm>
            <a:off x="1154954" y="2603500"/>
            <a:ext cx="8825659" cy="3823804"/>
          </a:xfrm>
        </p:spPr>
        <p:txBody>
          <a:bodyPr>
            <a:normAutofit/>
          </a:bodyPr>
          <a:lstStyle/>
          <a:p>
            <a:r>
              <a:rPr lang="en-AU" altLang="en-US" sz="2200" dirty="0"/>
              <a:t>Understand research concept and the essence of research.</a:t>
            </a:r>
          </a:p>
          <a:p>
            <a:r>
              <a:rPr lang="en-AU" altLang="en-US" sz="2200" dirty="0"/>
              <a:t>Understand the basic process of empirical research and research design.</a:t>
            </a:r>
            <a:endParaRPr lang="en-US" altLang="en-US" sz="2200" dirty="0"/>
          </a:p>
          <a:p>
            <a:r>
              <a:rPr lang="en-AU" altLang="en-US" sz="2200" dirty="0"/>
              <a:t>Understand the various research methods. </a:t>
            </a:r>
            <a:endParaRPr lang="en-US" altLang="en-US" sz="2200" dirty="0"/>
          </a:p>
          <a:p>
            <a:r>
              <a:rPr lang="en-AU" altLang="en-US" sz="2200" dirty="0"/>
              <a:t>Understand the relationships between research questions and research methods.</a:t>
            </a:r>
            <a:endParaRPr lang="en-US" altLang="en-US" sz="2200" dirty="0"/>
          </a:p>
          <a:p>
            <a:r>
              <a:rPr lang="en-AU" altLang="en-US" sz="2200" dirty="0"/>
              <a:t>Be able to describe and compare various methods and techniques.</a:t>
            </a:r>
            <a:endParaRPr lang="en-US" altLang="en-US" sz="2200" dirty="0"/>
          </a:p>
          <a:p>
            <a:r>
              <a:rPr lang="en-AU" altLang="en-US" sz="2200" dirty="0"/>
              <a:t>Be able to produce a research paper.</a:t>
            </a:r>
          </a:p>
          <a:p>
            <a:endParaRPr lang="en-AU" altLang="en-US" dirty="0"/>
          </a:p>
          <a:p>
            <a:endParaRPr lang="en-AU" altLang="en-US" dirty="0"/>
          </a:p>
          <a:p>
            <a:endParaRPr lang="en-AU" altLang="en-US" dirty="0"/>
          </a:p>
          <a:p>
            <a:endParaRPr lang="en-AU" altLang="en-US" dirty="0"/>
          </a:p>
        </p:txBody>
      </p:sp>
    </p:spTree>
    <p:extLst>
      <p:ext uri="{BB962C8B-B14F-4D97-AF65-F5344CB8AC3E}">
        <p14:creationId xmlns:p14="http://schemas.microsoft.com/office/powerpoint/2010/main" val="2819076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Area 1: Social search and social computing</a:t>
            </a:r>
          </a:p>
        </p:txBody>
      </p:sp>
      <p:sp>
        <p:nvSpPr>
          <p:cNvPr id="3" name="Content Placeholder 2"/>
          <p:cNvSpPr>
            <a:spLocks noGrp="1"/>
          </p:cNvSpPr>
          <p:nvPr>
            <p:ph idx="1"/>
          </p:nvPr>
        </p:nvSpPr>
        <p:spPr>
          <a:xfrm>
            <a:off x="1154954" y="2603499"/>
            <a:ext cx="8825659" cy="4062343"/>
          </a:xfrm>
        </p:spPr>
        <p:txBody>
          <a:bodyPr>
            <a:normAutofit/>
          </a:bodyPr>
          <a:lstStyle/>
          <a:p>
            <a:r>
              <a:rPr lang="en-AU" sz="2000" dirty="0"/>
              <a:t>The sociality trait of information search has been prominent nowadays, for example, people search for information on social Q&amp;A platforms and use social media for acquiring information. Recent advancements in social technologies allow information seekers to reach out to a larger, more distributed group of people online when searching for information (Jeon &amp; </a:t>
            </a:r>
            <a:r>
              <a:rPr lang="en-AU" sz="2000" dirty="0" err="1"/>
              <a:t>Rieh</a:t>
            </a:r>
            <a:r>
              <a:rPr lang="en-AU" sz="2000" dirty="0"/>
              <a:t>, 2015).</a:t>
            </a:r>
          </a:p>
          <a:p>
            <a:r>
              <a:rPr lang="en-AU" sz="2000" dirty="0"/>
              <a:t>Social search systems facilitate users to obtain tailored information, filter out information, and interact with real people. As an emerging online information search approach, social search not only challenges traditional theories of information seeking but influences people's everyday life information search practices. </a:t>
            </a:r>
          </a:p>
        </p:txBody>
      </p:sp>
    </p:spTree>
    <p:extLst>
      <p:ext uri="{BB962C8B-B14F-4D97-AF65-F5344CB8AC3E}">
        <p14:creationId xmlns:p14="http://schemas.microsoft.com/office/powerpoint/2010/main" val="3633488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a:xfrm>
            <a:off x="1154954" y="2358887"/>
            <a:ext cx="8825659" cy="4161183"/>
          </a:xfrm>
        </p:spPr>
        <p:txBody>
          <a:bodyPr>
            <a:normAutofit lnSpcReduction="10000"/>
          </a:bodyPr>
          <a:lstStyle/>
          <a:p>
            <a:r>
              <a:rPr lang="en-AU" sz="2000" dirty="0"/>
              <a:t>Focusing on how technology intersects with social practices, this project will investigate social search goals, strategies, tactics, informational outcomes, and social outcomes. It also aims for providing implications for developers and designers of social search systems. </a:t>
            </a:r>
          </a:p>
          <a:p>
            <a:r>
              <a:rPr lang="en-AU" sz="2000" b="1" dirty="0"/>
              <a:t>References:</a:t>
            </a:r>
            <a:endParaRPr lang="en-AU" sz="2000" dirty="0"/>
          </a:p>
          <a:p>
            <a:pPr lvl="0"/>
            <a:r>
              <a:rPr lang="en-AU" sz="2000" dirty="0" err="1"/>
              <a:t>Boydell</a:t>
            </a:r>
            <a:r>
              <a:rPr lang="en-AU" sz="2000" dirty="0"/>
              <a:t>, O. &amp; Smyth, B. (2010). Social summarization in collaborative Web search. Information Processing &amp; Management, 46(6), 782-798.</a:t>
            </a:r>
          </a:p>
          <a:p>
            <a:pPr lvl="0"/>
            <a:r>
              <a:rPr lang="en-AU" sz="2000" dirty="0"/>
              <a:t>Jeon, G. Y., &amp; </a:t>
            </a:r>
            <a:r>
              <a:rPr lang="en-AU" sz="2000" dirty="0" err="1"/>
              <a:t>Rieh</a:t>
            </a:r>
            <a:r>
              <a:rPr lang="en-AU" sz="2000" dirty="0"/>
              <a:t>, S. Y. (2015). Social search </a:t>
            </a:r>
            <a:r>
              <a:rPr lang="en-AU" sz="2000" dirty="0" err="1"/>
              <a:t>behavior</a:t>
            </a:r>
            <a:r>
              <a:rPr lang="en-AU" sz="2000" dirty="0"/>
              <a:t> in a social Q&amp;A service: Goals, strategies, and outcomes. In Proceedings of the Annual Meeting of the Association for Information Science and Technology (ASIS&amp;T 2015).</a:t>
            </a:r>
          </a:p>
          <a:p>
            <a:endParaRPr lang="en-AU" sz="2000" dirty="0"/>
          </a:p>
          <a:p>
            <a:endParaRPr lang="en-AU" dirty="0"/>
          </a:p>
        </p:txBody>
      </p:sp>
    </p:spTree>
    <p:extLst>
      <p:ext uri="{BB962C8B-B14F-4D97-AF65-F5344CB8AC3E}">
        <p14:creationId xmlns:p14="http://schemas.microsoft.com/office/powerpoint/2010/main" val="2953289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185703"/>
            <a:ext cx="8761413" cy="706964"/>
          </a:xfrm>
        </p:spPr>
        <p:txBody>
          <a:bodyPr/>
          <a:lstStyle/>
          <a:p>
            <a:r>
              <a:rPr lang="en-AU" b="1" dirty="0"/>
              <a:t>Area 2: Vulnerable communities in the digital age</a:t>
            </a:r>
            <a:br>
              <a:rPr lang="en-AU" dirty="0"/>
            </a:br>
            <a:endParaRPr lang="en-AU" dirty="0"/>
          </a:p>
        </p:txBody>
      </p:sp>
      <p:sp>
        <p:nvSpPr>
          <p:cNvPr id="3" name="Content Placeholder 2"/>
          <p:cNvSpPr>
            <a:spLocks noGrp="1"/>
          </p:cNvSpPr>
          <p:nvPr>
            <p:ph idx="1"/>
          </p:nvPr>
        </p:nvSpPr>
        <p:spPr>
          <a:xfrm>
            <a:off x="1219200" y="2404717"/>
            <a:ext cx="8825659" cy="3416300"/>
          </a:xfrm>
        </p:spPr>
        <p:txBody>
          <a:bodyPr>
            <a:noAutofit/>
          </a:bodyPr>
          <a:lstStyle/>
          <a:p>
            <a:r>
              <a:rPr lang="en-AU" sz="2000" dirty="0"/>
              <a:t>Digital technologies have a radical impact on vulnerable people's everyday lives including searching for and using valuable information. Questions of equality and social justice are as important as ever in the information age. There have been concerns about issues around bias, social exclusion, misinformation and information sharing hazards. </a:t>
            </a:r>
          </a:p>
          <a:p>
            <a:r>
              <a:rPr lang="en-AU" sz="2000" dirty="0"/>
              <a:t>Vulnerable people typically include women and children, ethnic people of colour, immigrants, gay men and lesbians [currently people from LBGTQI populations], the homeless, and the elderly (Du et al., 2017). </a:t>
            </a:r>
          </a:p>
          <a:p>
            <a:endParaRPr lang="en-AU" sz="2000" dirty="0"/>
          </a:p>
        </p:txBody>
      </p:sp>
    </p:spTree>
    <p:extLst>
      <p:ext uri="{BB962C8B-B14F-4D97-AF65-F5344CB8AC3E}">
        <p14:creationId xmlns:p14="http://schemas.microsoft.com/office/powerpoint/2010/main" val="2489690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r>
              <a:rPr lang="en-AU" sz="2000" dirty="0"/>
              <a:t>Understanding information behaviours of vulnerable communities and its evolution in the digital age is a critical area of research and practice within the field of information science and technology which provides an excellent venue to discuss this crucial topic at the intersection of information, society, and technology. </a:t>
            </a:r>
          </a:p>
          <a:p>
            <a:r>
              <a:rPr lang="en-AU" sz="2000" dirty="0"/>
              <a:t>This project focuses on the design and use of social technologies for/with vulnerable populations, associated ethical issues, and creative uses of new technologies for social inclusion.</a:t>
            </a:r>
          </a:p>
          <a:p>
            <a:endParaRPr lang="en-AU" dirty="0"/>
          </a:p>
        </p:txBody>
      </p:sp>
    </p:spTree>
    <p:extLst>
      <p:ext uri="{BB962C8B-B14F-4D97-AF65-F5344CB8AC3E}">
        <p14:creationId xmlns:p14="http://schemas.microsoft.com/office/powerpoint/2010/main" val="2673979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a:xfrm>
            <a:off x="1154954" y="2166178"/>
            <a:ext cx="8825659" cy="3416300"/>
          </a:xfrm>
        </p:spPr>
        <p:txBody>
          <a:bodyPr/>
          <a:lstStyle/>
          <a:p>
            <a:r>
              <a:rPr lang="en-AU" b="1" dirty="0"/>
              <a:t>References: </a:t>
            </a:r>
            <a:endParaRPr lang="en-AU" dirty="0"/>
          </a:p>
          <a:p>
            <a:pPr lvl="0"/>
            <a:r>
              <a:rPr lang="en-AU" dirty="0"/>
              <a:t>Du, J. T., </a:t>
            </a:r>
            <a:r>
              <a:rPr lang="en-AU" dirty="0" err="1"/>
              <a:t>Xie</a:t>
            </a:r>
            <a:r>
              <a:rPr lang="en-AU" dirty="0"/>
              <a:t>, I., Narayan, B., Sayyad Abdi, E., Wu, H.J. Liu, Y-H., &amp; Westbrook, L.  (2017). Vulnerable communities in the digital age: Advancing research and exploring collaborations. In the Proceedings of the </a:t>
            </a:r>
            <a:r>
              <a:rPr lang="en-AU" dirty="0" err="1"/>
              <a:t>iConference</a:t>
            </a:r>
            <a:r>
              <a:rPr lang="en-AU" dirty="0"/>
              <a:t> 2017 (pp.911-914). Available at http://hdl.handle.net/2142/96785</a:t>
            </a:r>
          </a:p>
          <a:p>
            <a:pPr lvl="0"/>
            <a:r>
              <a:rPr lang="en-AU" dirty="0"/>
              <a:t>Du, J. T. &amp; Haines, J. (2017). Indigenous Australians’ information behaviour and Internet use in everyday life: An exploratory study. Information Research (IR), 22 (1), paper 560. Available at http://www.informationr.net/ir/22-1/paper737.html </a:t>
            </a:r>
          </a:p>
          <a:p>
            <a:endParaRPr lang="en-AU" dirty="0"/>
          </a:p>
        </p:txBody>
      </p:sp>
    </p:spTree>
    <p:extLst>
      <p:ext uri="{BB962C8B-B14F-4D97-AF65-F5344CB8AC3E}">
        <p14:creationId xmlns:p14="http://schemas.microsoft.com/office/powerpoint/2010/main" val="1830059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b="1" dirty="0"/>
              <a:t>Area 3: Information and community supports for immigrant youth and children</a:t>
            </a:r>
          </a:p>
        </p:txBody>
      </p:sp>
      <p:sp>
        <p:nvSpPr>
          <p:cNvPr id="3" name="Content Placeholder 2"/>
          <p:cNvSpPr>
            <a:spLocks noGrp="1"/>
          </p:cNvSpPr>
          <p:nvPr>
            <p:ph idx="1"/>
          </p:nvPr>
        </p:nvSpPr>
        <p:spPr/>
        <p:txBody>
          <a:bodyPr>
            <a:noAutofit/>
          </a:bodyPr>
          <a:lstStyle/>
          <a:p>
            <a:r>
              <a:rPr lang="en-AU" sz="2000" dirty="0"/>
              <a:t>Population is a central issue for any nation, but particularly for one composed mainly of recent immigrants that is continuing to build itself on immigration. The results of the Australian Bureau of Statistics 2016 Census showed that more than a quarter (26%) of Australia’s population (6,163,667 people) were born overseas, with many of these arriving as young adults, youth, and children. </a:t>
            </a:r>
          </a:p>
          <a:p>
            <a:r>
              <a:rPr lang="en-AU" sz="2000" dirty="0"/>
              <a:t>This project will investigate and understand how immigrant youth engage with their family, friends, and everyday life around information and social media and how all of this can be better supported through social and community services such as public library programs. </a:t>
            </a:r>
          </a:p>
        </p:txBody>
      </p:sp>
    </p:spTree>
    <p:extLst>
      <p:ext uri="{BB962C8B-B14F-4D97-AF65-F5344CB8AC3E}">
        <p14:creationId xmlns:p14="http://schemas.microsoft.com/office/powerpoint/2010/main" val="2855513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a:xfrm>
            <a:off x="1154954" y="2266122"/>
            <a:ext cx="8825659" cy="3753678"/>
          </a:xfrm>
        </p:spPr>
        <p:txBody>
          <a:bodyPr>
            <a:noAutofit/>
          </a:bodyPr>
          <a:lstStyle/>
          <a:p>
            <a:r>
              <a:rPr lang="en-AU" sz="2000" dirty="0"/>
              <a:t>The knowledge gained from this study will recommend strategies that librarians and service providers can use to help public libraries design better services for immigrant populations by focusing on what works best for their youth and children.</a:t>
            </a:r>
          </a:p>
          <a:p>
            <a:r>
              <a:rPr lang="en-AU" sz="2000" b="1" dirty="0"/>
              <a:t>References:</a:t>
            </a:r>
            <a:endParaRPr lang="en-AU" sz="2000" dirty="0"/>
          </a:p>
          <a:p>
            <a:pPr lvl="0"/>
            <a:r>
              <a:rPr lang="en-AU" sz="2000" dirty="0"/>
              <a:t>Katz, I., &amp; Redmond, G. (2009). Review of the Circumstances among Children in Immigrant Families in Australia. In </a:t>
            </a:r>
            <a:r>
              <a:rPr lang="en-AU" sz="2000" dirty="0" err="1"/>
              <a:t>Innocenti</a:t>
            </a:r>
            <a:r>
              <a:rPr lang="en-AU" sz="2000" dirty="0"/>
              <a:t> Working Paper - Special Series on Children in Immigrant Families in Affluent Societies (IWP-2009-12).</a:t>
            </a:r>
          </a:p>
          <a:p>
            <a:r>
              <a:rPr lang="es-ES" sz="2000" dirty="0"/>
              <a:t>Khoir, S., Du, J. T., </a:t>
            </a:r>
            <a:r>
              <a:rPr lang="es-ES" sz="2000" dirty="0" err="1"/>
              <a:t>Davison</a:t>
            </a:r>
            <a:r>
              <a:rPr lang="es-ES" sz="2000" dirty="0"/>
              <a:t>, R. &amp; Koronios, A. (2017). </a:t>
            </a:r>
            <a:r>
              <a:rPr lang="es-ES" sz="2000" dirty="0" err="1"/>
              <a:t>Contributing</a:t>
            </a:r>
            <a:r>
              <a:rPr lang="es-ES" sz="2000" dirty="0"/>
              <a:t> to social capital: </a:t>
            </a:r>
            <a:r>
              <a:rPr lang="es-ES" sz="2000" dirty="0" err="1"/>
              <a:t>An</a:t>
            </a:r>
            <a:r>
              <a:rPr lang="es-ES" sz="2000" dirty="0"/>
              <a:t> </a:t>
            </a:r>
            <a:r>
              <a:rPr lang="es-ES" sz="2000" dirty="0" err="1"/>
              <a:t>investigation</a:t>
            </a:r>
            <a:r>
              <a:rPr lang="es-ES" sz="2000" dirty="0"/>
              <a:t> of </a:t>
            </a:r>
            <a:r>
              <a:rPr lang="es-ES" sz="2000" dirty="0" err="1"/>
              <a:t>Asian</a:t>
            </a:r>
            <a:r>
              <a:rPr lang="es-ES" sz="2000" dirty="0"/>
              <a:t> </a:t>
            </a:r>
            <a:r>
              <a:rPr lang="es-ES" sz="2000" dirty="0" err="1"/>
              <a:t>immigrants</a:t>
            </a:r>
            <a:r>
              <a:rPr lang="es-ES" sz="2000" dirty="0"/>
              <a:t>’ use of </a:t>
            </a:r>
            <a:r>
              <a:rPr lang="es-ES" sz="2000" dirty="0" err="1"/>
              <a:t>public</a:t>
            </a:r>
            <a:r>
              <a:rPr lang="es-ES" sz="2000" dirty="0"/>
              <a:t> </a:t>
            </a:r>
            <a:r>
              <a:rPr lang="es-ES" sz="2000" dirty="0" err="1"/>
              <a:t>library</a:t>
            </a:r>
            <a:r>
              <a:rPr lang="es-ES" sz="2000" dirty="0"/>
              <a:t> </a:t>
            </a:r>
            <a:r>
              <a:rPr lang="es-ES" sz="2000" dirty="0" err="1"/>
              <a:t>services</a:t>
            </a:r>
            <a:r>
              <a:rPr lang="es-ES" sz="2000" dirty="0"/>
              <a:t>. Library and Information </a:t>
            </a:r>
            <a:r>
              <a:rPr lang="es-ES" sz="2000" dirty="0" err="1"/>
              <a:t>Science</a:t>
            </a:r>
            <a:r>
              <a:rPr lang="es-ES" sz="2000" dirty="0"/>
              <a:t> Research, 39 (1), 34–45.</a:t>
            </a:r>
            <a:endParaRPr lang="en-AU" sz="2000" dirty="0"/>
          </a:p>
        </p:txBody>
      </p:sp>
    </p:spTree>
    <p:extLst>
      <p:ext uri="{BB962C8B-B14F-4D97-AF65-F5344CB8AC3E}">
        <p14:creationId xmlns:p14="http://schemas.microsoft.com/office/powerpoint/2010/main" val="3304677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b="1" dirty="0"/>
              <a:t>Area 4: Group decision-making and information processing in leisure situations</a:t>
            </a:r>
          </a:p>
        </p:txBody>
      </p:sp>
      <p:sp>
        <p:nvSpPr>
          <p:cNvPr id="3" name="Content Placeholder 2"/>
          <p:cNvSpPr>
            <a:spLocks noGrp="1"/>
          </p:cNvSpPr>
          <p:nvPr>
            <p:ph idx="1"/>
          </p:nvPr>
        </p:nvSpPr>
        <p:spPr/>
        <p:txBody>
          <a:bodyPr>
            <a:normAutofit/>
          </a:bodyPr>
          <a:lstStyle/>
          <a:p>
            <a:r>
              <a:rPr lang="en-AU" sz="2000" dirty="0"/>
              <a:t>While there is an emerging body of theoretical frameworks and models describing information seeking and processing as a collaborative process, the current literature in collaborative information seeking is generally based in workplace scenarios but neglects leisure situations. </a:t>
            </a:r>
          </a:p>
          <a:p>
            <a:r>
              <a:rPr lang="en-AU" sz="2000" dirty="0"/>
              <a:t>In fact, leisure activities such as holiday travel is a frequently-raised context of collaborative information seeking but has not been thoroughly examined. This project aims to investigate issues in relation to group decision-making and information processing in the leisure context.</a:t>
            </a:r>
          </a:p>
        </p:txBody>
      </p:sp>
    </p:spTree>
    <p:extLst>
      <p:ext uri="{BB962C8B-B14F-4D97-AF65-F5344CB8AC3E}">
        <p14:creationId xmlns:p14="http://schemas.microsoft.com/office/powerpoint/2010/main" val="1104681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normAutofit/>
          </a:bodyPr>
          <a:lstStyle/>
          <a:p>
            <a:r>
              <a:rPr lang="en-AU" sz="2000" b="1" dirty="0"/>
              <a:t>References:</a:t>
            </a:r>
            <a:endParaRPr lang="en-AU" sz="2000" dirty="0"/>
          </a:p>
          <a:p>
            <a:pPr lvl="0"/>
            <a:r>
              <a:rPr lang="en-AU" sz="2000" dirty="0" err="1"/>
              <a:t>Elbeshausen</a:t>
            </a:r>
            <a:r>
              <a:rPr lang="en-AU" sz="2000" dirty="0"/>
              <a:t>, S., </a:t>
            </a:r>
            <a:r>
              <a:rPr lang="en-AU" sz="2000" dirty="0" err="1"/>
              <a:t>Mandl</a:t>
            </a:r>
            <a:r>
              <a:rPr lang="en-AU" sz="2000" dirty="0"/>
              <a:t>, T., &amp; </a:t>
            </a:r>
            <a:r>
              <a:rPr lang="en-AU" sz="2000" dirty="0" err="1"/>
              <a:t>Womser</a:t>
            </a:r>
            <a:r>
              <a:rPr lang="en-AU" sz="2000" dirty="0"/>
              <a:t>-Hacker, C. (2015). Collaborative information seeking in the context of leisure and work task situations: a comparison of three empirical studies. In P. Hansen, C. Shah, &amp; C.-P. </a:t>
            </a:r>
            <a:r>
              <a:rPr lang="en-AU" sz="2000" dirty="0" err="1"/>
              <a:t>Klas</a:t>
            </a:r>
            <a:r>
              <a:rPr lang="en-AU" sz="2000" dirty="0"/>
              <a:t> (Eds.), Collaborative Information Seeking: Best Practices, New Domains and New Thoughts (pp. 73–98). Springer International Publishing. </a:t>
            </a:r>
          </a:p>
          <a:p>
            <a:pPr lvl="0"/>
            <a:r>
              <a:rPr lang="en-AU" sz="2000" dirty="0" err="1"/>
              <a:t>McNeese</a:t>
            </a:r>
            <a:r>
              <a:rPr lang="en-AU" sz="2000" dirty="0"/>
              <a:t>, N. J., &amp; Reddy, M. C. (2017). The role of team cognition in collaborative information seeking. Journal of the Association for Information Science and Technology, 68(1), 129–140. </a:t>
            </a:r>
          </a:p>
        </p:txBody>
      </p:sp>
    </p:spTree>
    <p:extLst>
      <p:ext uri="{BB962C8B-B14F-4D97-AF65-F5344CB8AC3E}">
        <p14:creationId xmlns:p14="http://schemas.microsoft.com/office/powerpoint/2010/main" val="2446403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1756" y="1063416"/>
            <a:ext cx="8229600" cy="5487888"/>
          </a:xfrm>
        </p:spPr>
        <p:txBody>
          <a:bodyPr>
            <a:normAutofit/>
          </a:bodyPr>
          <a:lstStyle/>
          <a:p>
            <a:pPr marL="548640" lvl="2" indent="-274320">
              <a:buClr>
                <a:schemeClr val="accent3"/>
              </a:buClr>
              <a:buSzPct val="95000"/>
            </a:pPr>
            <a:r>
              <a:rPr lang="en-US" sz="2400" b="1" dirty="0">
                <a:solidFill>
                  <a:schemeClr val="bg1"/>
                </a:solidFill>
              </a:rPr>
              <a:t>Topic 1: Can social media be used to increase the voting participation rate amongst young people?</a:t>
            </a:r>
          </a:p>
          <a:p>
            <a:pPr marL="548640" lvl="2" indent="-274320">
              <a:buClr>
                <a:schemeClr val="accent3"/>
              </a:buClr>
              <a:buSzPct val="95000"/>
            </a:pPr>
            <a:endParaRPr lang="en-US" sz="2000" b="1" dirty="0">
              <a:solidFill>
                <a:schemeClr val="bg1"/>
              </a:solidFill>
            </a:endParaRPr>
          </a:p>
          <a:p>
            <a:pPr marL="274320" lvl="2" indent="0">
              <a:buClr>
                <a:schemeClr val="accent3"/>
              </a:buClr>
              <a:buSzPct val="95000"/>
              <a:buNone/>
            </a:pPr>
            <a:endParaRPr lang="en-US" sz="2000" b="1" dirty="0">
              <a:solidFill>
                <a:schemeClr val="bg1"/>
              </a:solidFill>
            </a:endParaRPr>
          </a:p>
          <a:p>
            <a:pPr marL="548640" lvl="2" indent="-274320">
              <a:buClr>
                <a:schemeClr val="accent3"/>
              </a:buClr>
              <a:buSzPct val="95000"/>
            </a:pPr>
            <a:r>
              <a:rPr lang="en-US" sz="2000" dirty="0"/>
              <a:t> It is known that young people, under 30 but particularly in the 18-24 age group, do not vote in Australian elections, even though it is compulsory. Many do not even register to vote, let alone turn up to vote. It could be considered that this disenfranchises this group of voters. Young people in this age range are however major users of social media. Is it possible to encourage young people to register and vote in Australian elections, using social media?</a:t>
            </a:r>
          </a:p>
          <a:p>
            <a:pPr marL="548640" lvl="2" indent="-274320">
              <a:buClr>
                <a:schemeClr val="accent3"/>
              </a:buClr>
              <a:buSzPct val="95000"/>
            </a:pPr>
            <a:r>
              <a:rPr lang="en-US" sz="2000" dirty="0"/>
              <a:t>http://www.aec.gov.au/about_aec/research/caber/1b.htm</a:t>
            </a:r>
          </a:p>
          <a:p>
            <a:endParaRPr lang="en-US" dirty="0">
              <a:solidFill>
                <a:schemeClr val="bg1"/>
              </a:solidFill>
            </a:endParaRPr>
          </a:p>
          <a:p>
            <a:endParaRPr lang="en-US" sz="2600" dirty="0"/>
          </a:p>
        </p:txBody>
      </p:sp>
      <p:sp>
        <p:nvSpPr>
          <p:cNvPr id="4" name="Slide Number Placeholder 3"/>
          <p:cNvSpPr>
            <a:spLocks noGrp="1"/>
          </p:cNvSpPr>
          <p:nvPr>
            <p:ph type="sldNum" sz="quarter" idx="12"/>
          </p:nvPr>
        </p:nvSpPr>
        <p:spPr/>
        <p:txBody>
          <a:bodyPr/>
          <a:lstStyle/>
          <a:p>
            <a:fld id="{CD6C4A60-4526-4780-800F-EAE872A0A01D}" type="slidenum">
              <a:rPr lang="en-AU" smtClean="0"/>
              <a:pPr/>
              <a:t>29</a:t>
            </a:fld>
            <a:endParaRPr lang="en-AU"/>
          </a:p>
        </p:txBody>
      </p:sp>
    </p:spTree>
    <p:extLst>
      <p:ext uri="{BB962C8B-B14F-4D97-AF65-F5344CB8AC3E}">
        <p14:creationId xmlns:p14="http://schemas.microsoft.com/office/powerpoint/2010/main" val="3746108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AU" altLang="en-US"/>
              <a:t>Course content</a:t>
            </a:r>
          </a:p>
        </p:txBody>
      </p:sp>
      <p:sp>
        <p:nvSpPr>
          <p:cNvPr id="17411" name="Content Placeholder 2"/>
          <p:cNvSpPr>
            <a:spLocks noGrp="1"/>
          </p:cNvSpPr>
          <p:nvPr>
            <p:ph idx="1"/>
          </p:nvPr>
        </p:nvSpPr>
        <p:spPr/>
        <p:txBody>
          <a:bodyPr/>
          <a:lstStyle/>
          <a:p>
            <a:r>
              <a:rPr lang="en-AU" altLang="en-US" sz="2000" dirty="0"/>
              <a:t>This course introduces basic knowledge about conducting research in general, and provides opportunities to experience research processes including producing a research paper. </a:t>
            </a:r>
          </a:p>
          <a:p>
            <a:r>
              <a:rPr lang="en-AU" altLang="en-US" sz="2000" dirty="0"/>
              <a:t>The purpose is not to train you to be a PhD student, rather, is to provide philosophies and fundamentals of research in general.</a:t>
            </a:r>
          </a:p>
          <a:p>
            <a:endParaRPr lang="en-AU" altLang="en-US" dirty="0"/>
          </a:p>
          <a:p>
            <a:endParaRPr lang="en-AU" altLang="en-US" dirty="0"/>
          </a:p>
        </p:txBody>
      </p:sp>
    </p:spTree>
    <p:extLst>
      <p:ext uri="{BB962C8B-B14F-4D97-AF65-F5344CB8AC3E}">
        <p14:creationId xmlns:p14="http://schemas.microsoft.com/office/powerpoint/2010/main" val="33227697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322" y="857469"/>
            <a:ext cx="8507288" cy="5559896"/>
          </a:xfrm>
        </p:spPr>
        <p:txBody>
          <a:bodyPr>
            <a:normAutofit lnSpcReduction="10000"/>
          </a:bodyPr>
          <a:lstStyle/>
          <a:p>
            <a:r>
              <a:rPr lang="en-US" sz="2400" b="1" dirty="0">
                <a:solidFill>
                  <a:schemeClr val="bg1"/>
                </a:solidFill>
              </a:rPr>
              <a:t>Topic 2: Social media usage and effectiveness in politics and election </a:t>
            </a:r>
          </a:p>
          <a:p>
            <a:endParaRPr lang="en-US" sz="2000" b="1" dirty="0">
              <a:solidFill>
                <a:schemeClr val="bg1"/>
              </a:solidFill>
            </a:endParaRPr>
          </a:p>
          <a:p>
            <a:endParaRPr lang="en-US" sz="2000" b="1" dirty="0">
              <a:solidFill>
                <a:schemeClr val="bg1"/>
              </a:solidFill>
            </a:endParaRPr>
          </a:p>
          <a:p>
            <a:pPr lvl="1"/>
            <a:r>
              <a:rPr lang="en-US" sz="2000" dirty="0">
                <a:solidFill>
                  <a:schemeClr val="tx1"/>
                </a:solidFill>
              </a:rPr>
              <a:t>Campaign online</a:t>
            </a:r>
          </a:p>
          <a:p>
            <a:pPr lvl="1"/>
            <a:r>
              <a:rPr lang="en-US" sz="2000" dirty="0">
                <a:solidFill>
                  <a:schemeClr val="tx1"/>
                </a:solidFill>
              </a:rPr>
              <a:t>Social Manipulation and Blogging </a:t>
            </a:r>
          </a:p>
          <a:p>
            <a:pPr lvl="1"/>
            <a:r>
              <a:rPr lang="en-US" sz="2000" dirty="0">
                <a:solidFill>
                  <a:schemeClr val="tx1"/>
                </a:solidFill>
              </a:rPr>
              <a:t>Social Media and Elections </a:t>
            </a:r>
          </a:p>
          <a:p>
            <a:endParaRPr lang="en-US" dirty="0"/>
          </a:p>
          <a:p>
            <a:r>
              <a:rPr lang="en-US" dirty="0"/>
              <a:t>G. A. Auger, "Fostering democracy through social media: Evaluating diametrically opposed nonprofit advocacy organizations’ use of Facebook, Twitter, and YouTube," </a:t>
            </a:r>
            <a:r>
              <a:rPr lang="en-US" i="1" dirty="0"/>
              <a:t>Public Relations Review, </a:t>
            </a:r>
            <a:r>
              <a:rPr lang="en-US" dirty="0"/>
              <a:t>vol. 39, pp. 369-376, 2013. </a:t>
            </a:r>
          </a:p>
          <a:p>
            <a:endParaRPr lang="en-US" dirty="0"/>
          </a:p>
          <a:p>
            <a:r>
              <a:rPr lang="en-US" dirty="0"/>
              <a:t>Y. M. </a:t>
            </a:r>
            <a:r>
              <a:rPr lang="en-US" dirty="0" err="1"/>
              <a:t>Baek</a:t>
            </a:r>
            <a:r>
              <a:rPr lang="en-US" dirty="0"/>
              <a:t>, “Political mobilization through social network sites: The mobilizing power of political messages received from SNS friends,” Computers in Human Behavior, vol. 44, pp. 12–19, Mar. 2015. </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CD6C4A60-4526-4780-800F-EAE872A0A01D}" type="slidenum">
              <a:rPr lang="en-AU" smtClean="0"/>
              <a:pPr/>
              <a:t>30</a:t>
            </a:fld>
            <a:endParaRPr lang="en-AU"/>
          </a:p>
        </p:txBody>
      </p:sp>
    </p:spTree>
    <p:extLst>
      <p:ext uri="{BB962C8B-B14F-4D97-AF65-F5344CB8AC3E}">
        <p14:creationId xmlns:p14="http://schemas.microsoft.com/office/powerpoint/2010/main" val="37931743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2330" y="902973"/>
            <a:ext cx="8792818" cy="5487888"/>
          </a:xfrm>
        </p:spPr>
        <p:txBody>
          <a:bodyPr>
            <a:normAutofit/>
          </a:bodyPr>
          <a:lstStyle/>
          <a:p>
            <a:r>
              <a:rPr lang="en-US" sz="2400" b="1" dirty="0">
                <a:solidFill>
                  <a:schemeClr val="bg1"/>
                </a:solidFill>
              </a:rPr>
              <a:t>Topic 3: Can social media be used to support immigrants’ settlement in Australia?</a:t>
            </a:r>
          </a:p>
          <a:p>
            <a:endParaRPr lang="en-US" sz="2200" dirty="0">
              <a:solidFill>
                <a:schemeClr val="bg1"/>
              </a:solidFill>
            </a:endParaRPr>
          </a:p>
          <a:p>
            <a:endParaRPr lang="en-US" sz="2200" dirty="0">
              <a:solidFill>
                <a:schemeClr val="bg1"/>
              </a:solidFill>
            </a:endParaRPr>
          </a:p>
          <a:p>
            <a:pPr lvl="1"/>
            <a:r>
              <a:rPr lang="en-AU" sz="2000" dirty="0"/>
              <a:t>International migration is a worldwide phenomenon. Helping immigrants settle well is a significant issue faced by countries such as the US, Canada and Australia. According to the ABS, the number of immigrants in Australia was 30.2% of the Australian population. </a:t>
            </a:r>
          </a:p>
          <a:p>
            <a:pPr lvl="1"/>
            <a:r>
              <a:rPr lang="en-AU" sz="2000" dirty="0"/>
              <a:t>An important outcome of the capability to navigate information in a new landscape is increasing the likelihood of social inclusion in a new country. Moreover, social capital, the network relationships between individuals and communities, is an integral aspect of community development and a valuable component of immigrant settlement. </a:t>
            </a:r>
            <a:endParaRPr lang="en-US" sz="2000" dirty="0"/>
          </a:p>
        </p:txBody>
      </p:sp>
      <p:sp>
        <p:nvSpPr>
          <p:cNvPr id="4" name="Slide Number Placeholder 3"/>
          <p:cNvSpPr>
            <a:spLocks noGrp="1"/>
          </p:cNvSpPr>
          <p:nvPr>
            <p:ph type="sldNum" sz="quarter" idx="12"/>
          </p:nvPr>
        </p:nvSpPr>
        <p:spPr/>
        <p:txBody>
          <a:bodyPr/>
          <a:lstStyle/>
          <a:p>
            <a:fld id="{CD6C4A60-4526-4780-800F-EAE872A0A01D}" type="slidenum">
              <a:rPr lang="en-AU" smtClean="0"/>
              <a:pPr/>
              <a:t>31</a:t>
            </a:fld>
            <a:endParaRPr lang="en-AU"/>
          </a:p>
        </p:txBody>
      </p:sp>
    </p:spTree>
    <p:extLst>
      <p:ext uri="{BB962C8B-B14F-4D97-AF65-F5344CB8AC3E}">
        <p14:creationId xmlns:p14="http://schemas.microsoft.com/office/powerpoint/2010/main" val="40264848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54954" y="2470977"/>
            <a:ext cx="8825659" cy="4155109"/>
          </a:xfrm>
        </p:spPr>
        <p:txBody>
          <a:bodyPr>
            <a:normAutofit/>
          </a:bodyPr>
          <a:lstStyle/>
          <a:p>
            <a:r>
              <a:rPr lang="en-AU" sz="2000" dirty="0"/>
              <a:t>How immigrants use several sources to support themselves, such as social media, needs to be identified. This understanding of their information behaviour may contribute to new policies providing individual and community support.</a:t>
            </a:r>
            <a:r>
              <a:rPr lang="en-US" sz="2000" dirty="0"/>
              <a:t> </a:t>
            </a:r>
          </a:p>
          <a:p>
            <a:r>
              <a:rPr lang="en-US" sz="2000" dirty="0"/>
              <a:t>Research shows that </a:t>
            </a:r>
            <a:r>
              <a:rPr lang="en-GB" sz="2000" dirty="0"/>
              <a:t>the use of social media enables a background awareness of friends and acquaintances that supports bonding capital and transnational communities. </a:t>
            </a:r>
          </a:p>
          <a:p>
            <a:r>
              <a:rPr lang="en-GB" sz="2000" dirty="0"/>
              <a:t>The immigrants leverage social media to monitor others through voice, video, text, and pictures, maintain a low level mutual awareness and psychologically supports their community. This helps the integration process and facilitates their social relationships in a new country. </a:t>
            </a:r>
            <a:endParaRPr lang="en-US" sz="2000" dirty="0"/>
          </a:p>
          <a:p>
            <a:endParaRPr lang="en-US" dirty="0"/>
          </a:p>
        </p:txBody>
      </p:sp>
      <p:sp>
        <p:nvSpPr>
          <p:cNvPr id="4" name="Slide Number Placeholder 3"/>
          <p:cNvSpPr>
            <a:spLocks noGrp="1"/>
          </p:cNvSpPr>
          <p:nvPr>
            <p:ph type="sldNum" sz="quarter" idx="12"/>
          </p:nvPr>
        </p:nvSpPr>
        <p:spPr/>
        <p:txBody>
          <a:bodyPr/>
          <a:lstStyle/>
          <a:p>
            <a:fld id="{CD6C4A60-4526-4780-800F-EAE872A0A01D}" type="slidenum">
              <a:rPr lang="en-AU" smtClean="0"/>
              <a:pPr/>
              <a:t>32</a:t>
            </a:fld>
            <a:endParaRPr lang="en-AU"/>
          </a:p>
        </p:txBody>
      </p:sp>
    </p:spTree>
    <p:extLst>
      <p:ext uri="{BB962C8B-B14F-4D97-AF65-F5344CB8AC3E}">
        <p14:creationId xmlns:p14="http://schemas.microsoft.com/office/powerpoint/2010/main" val="29529595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8347" y="2543809"/>
            <a:ext cx="8806070" cy="4188296"/>
          </a:xfrm>
        </p:spPr>
        <p:txBody>
          <a:bodyPr>
            <a:normAutofit/>
          </a:bodyPr>
          <a:lstStyle/>
          <a:p>
            <a:r>
              <a:rPr lang="en-US" sz="2200" dirty="0"/>
              <a:t>References:</a:t>
            </a:r>
          </a:p>
          <a:p>
            <a:r>
              <a:rPr lang="en-AU" sz="2200" dirty="0" err="1"/>
              <a:t>Komito</a:t>
            </a:r>
            <a:r>
              <a:rPr lang="en-AU" sz="2200" dirty="0"/>
              <a:t>, L. (2011). Social media and migration: Virtual community 2.0. </a:t>
            </a:r>
            <a:r>
              <a:rPr lang="en-AU" sz="2200" i="1" dirty="0"/>
              <a:t>Journal of the American Society for Information Science and Technology, 62</a:t>
            </a:r>
            <a:r>
              <a:rPr lang="en-AU" sz="2200" dirty="0"/>
              <a:t>(6), 1075-1086.</a:t>
            </a:r>
            <a:r>
              <a:rPr lang="en-US" sz="2200" dirty="0"/>
              <a:t> </a:t>
            </a:r>
          </a:p>
          <a:p>
            <a:r>
              <a:rPr lang="en-AU" sz="2200" dirty="0" err="1"/>
              <a:t>Osatuyi</a:t>
            </a:r>
            <a:r>
              <a:rPr lang="en-AU" sz="2200" dirty="0"/>
              <a:t>, B. (2013). Information sharing on social media sites. </a:t>
            </a:r>
            <a:r>
              <a:rPr lang="en-AU" sz="2200" i="1" dirty="0"/>
              <a:t>Computers in Human </a:t>
            </a:r>
            <a:r>
              <a:rPr lang="en-AU" sz="2200" i="1" dirty="0" err="1"/>
              <a:t>Behavior</a:t>
            </a:r>
            <a:r>
              <a:rPr lang="en-AU" sz="2200" i="1" dirty="0"/>
              <a:t>, 29</a:t>
            </a:r>
            <a:r>
              <a:rPr lang="en-AU" sz="2200" dirty="0"/>
              <a:t>(6), 2622-2631. </a:t>
            </a:r>
            <a:endParaRPr lang="en-US" sz="2200" dirty="0"/>
          </a:p>
          <a:p>
            <a:endParaRPr lang="en-US" dirty="0"/>
          </a:p>
        </p:txBody>
      </p:sp>
      <p:sp>
        <p:nvSpPr>
          <p:cNvPr id="4" name="Slide Number Placeholder 3"/>
          <p:cNvSpPr>
            <a:spLocks noGrp="1"/>
          </p:cNvSpPr>
          <p:nvPr>
            <p:ph type="sldNum" sz="quarter" idx="12"/>
          </p:nvPr>
        </p:nvSpPr>
        <p:spPr/>
        <p:txBody>
          <a:bodyPr/>
          <a:lstStyle/>
          <a:p>
            <a:fld id="{CD6C4A60-4526-4780-800F-EAE872A0A01D}" type="slidenum">
              <a:rPr lang="en-AU" smtClean="0"/>
              <a:pPr/>
              <a:t>33</a:t>
            </a:fld>
            <a:endParaRPr lang="en-AU"/>
          </a:p>
        </p:txBody>
      </p:sp>
    </p:spTree>
    <p:extLst>
      <p:ext uri="{BB962C8B-B14F-4D97-AF65-F5344CB8AC3E}">
        <p14:creationId xmlns:p14="http://schemas.microsoft.com/office/powerpoint/2010/main" val="16956478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0396" y="1154088"/>
            <a:ext cx="8229600" cy="5703912"/>
          </a:xfrm>
        </p:spPr>
        <p:txBody>
          <a:bodyPr>
            <a:normAutofit/>
          </a:bodyPr>
          <a:lstStyle/>
          <a:p>
            <a:r>
              <a:rPr lang="en-US" sz="2400" b="1" dirty="0">
                <a:solidFill>
                  <a:schemeClr val="bg1"/>
                </a:solidFill>
              </a:rPr>
              <a:t>Topic 4: Can social media be used to assist in trip planning?</a:t>
            </a:r>
          </a:p>
          <a:p>
            <a:endParaRPr lang="en-US" b="1" dirty="0"/>
          </a:p>
          <a:p>
            <a:r>
              <a:rPr lang="en-US" sz="2000" dirty="0"/>
              <a:t>There are 1.65 billion active mobile social media users worldwide who access social media through their smart mobile devices. </a:t>
            </a:r>
          </a:p>
          <a:p>
            <a:r>
              <a:rPr lang="en-US" sz="2000" dirty="0"/>
              <a:t>Social media is an increasingly important source for tourists seeking information about their intending holiday. Through social media, tourists can obtain travel related information by interacting with their social networks. </a:t>
            </a:r>
          </a:p>
          <a:p>
            <a:endParaRPr lang="en-US" dirty="0"/>
          </a:p>
        </p:txBody>
      </p:sp>
      <p:sp>
        <p:nvSpPr>
          <p:cNvPr id="4" name="Slide Number Placeholder 3"/>
          <p:cNvSpPr>
            <a:spLocks noGrp="1"/>
          </p:cNvSpPr>
          <p:nvPr>
            <p:ph type="sldNum" sz="quarter" idx="12"/>
          </p:nvPr>
        </p:nvSpPr>
        <p:spPr/>
        <p:txBody>
          <a:bodyPr/>
          <a:lstStyle/>
          <a:p>
            <a:fld id="{CD6C4A60-4526-4780-800F-EAE872A0A01D}" type="slidenum">
              <a:rPr lang="en-AU" smtClean="0"/>
              <a:pPr/>
              <a:t>34</a:t>
            </a:fld>
            <a:endParaRPr lang="en-AU"/>
          </a:p>
        </p:txBody>
      </p:sp>
    </p:spTree>
    <p:extLst>
      <p:ext uri="{BB962C8B-B14F-4D97-AF65-F5344CB8AC3E}">
        <p14:creationId xmlns:p14="http://schemas.microsoft.com/office/powerpoint/2010/main" val="34981507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2087" y="2400468"/>
            <a:ext cx="8229600" cy="5487888"/>
          </a:xfrm>
        </p:spPr>
        <p:txBody>
          <a:bodyPr>
            <a:normAutofit/>
          </a:bodyPr>
          <a:lstStyle/>
          <a:p>
            <a:r>
              <a:rPr lang="en-US" sz="2000" dirty="0"/>
              <a:t>In a social media environment, social interactions may be enabled between strangers, between known and unknown persons and between known persons. </a:t>
            </a:r>
          </a:p>
          <a:p>
            <a:r>
              <a:rPr lang="en-US" sz="2000" dirty="0"/>
              <a:t>Due to the widespread use of social media on smart mobile devices and the popularity of sharing travel aspirations and experiences among tourists, social media plays an increasingly important role in tourism.</a:t>
            </a:r>
          </a:p>
          <a:p>
            <a:r>
              <a:rPr lang="en-US" sz="2000" dirty="0"/>
              <a:t>Studies have shown that travelers rely more on the suggestions and reviews provided by experienced tourists for their trip planning and decision-making. </a:t>
            </a:r>
          </a:p>
          <a:p>
            <a:pPr marL="0" indent="0">
              <a:buNone/>
            </a:pPr>
            <a:endParaRPr lang="en-US" dirty="0"/>
          </a:p>
        </p:txBody>
      </p:sp>
      <p:sp>
        <p:nvSpPr>
          <p:cNvPr id="4" name="Slide Number Placeholder 3"/>
          <p:cNvSpPr>
            <a:spLocks noGrp="1"/>
          </p:cNvSpPr>
          <p:nvPr>
            <p:ph type="sldNum" sz="quarter" idx="12"/>
          </p:nvPr>
        </p:nvSpPr>
        <p:spPr/>
        <p:txBody>
          <a:bodyPr/>
          <a:lstStyle/>
          <a:p>
            <a:fld id="{CD6C4A60-4526-4780-800F-EAE872A0A01D}" type="slidenum">
              <a:rPr lang="en-AU" smtClean="0"/>
              <a:pPr/>
              <a:t>35</a:t>
            </a:fld>
            <a:endParaRPr lang="en-AU"/>
          </a:p>
        </p:txBody>
      </p:sp>
    </p:spTree>
    <p:extLst>
      <p:ext uri="{BB962C8B-B14F-4D97-AF65-F5344CB8AC3E}">
        <p14:creationId xmlns:p14="http://schemas.microsoft.com/office/powerpoint/2010/main" val="11323632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7617" y="2326703"/>
            <a:ext cx="8229600" cy="5616624"/>
          </a:xfrm>
        </p:spPr>
        <p:txBody>
          <a:bodyPr>
            <a:normAutofit/>
          </a:bodyPr>
          <a:lstStyle/>
          <a:p>
            <a:r>
              <a:rPr lang="en-US" sz="2000" dirty="0"/>
              <a:t>Trip planning with family or friends requires collaboration between tour members in gathering, sharing and verifying information, sharing of knowledge and experiences, as well as making decisions on the itinerary. </a:t>
            </a:r>
          </a:p>
          <a:p>
            <a:r>
              <a:rPr lang="en-US" sz="2000" dirty="0"/>
              <a:t>Collaboration in travel context is defined as a group of travelers conduct several activities together, including searching, sharing, gathering and validating of information, by means of social media in order to make decisions on travel products during the trip planning. </a:t>
            </a:r>
          </a:p>
          <a:p>
            <a:r>
              <a:rPr lang="en-US" sz="2000" dirty="0"/>
              <a:t>In collaborative environment, tourists’ information searching behaviors, reasons of collaboration and ways of collaboration on social media need to be explored. </a:t>
            </a:r>
          </a:p>
          <a:p>
            <a:endParaRPr lang="en-US" dirty="0"/>
          </a:p>
        </p:txBody>
      </p:sp>
      <p:sp>
        <p:nvSpPr>
          <p:cNvPr id="4" name="Slide Number Placeholder 3"/>
          <p:cNvSpPr>
            <a:spLocks noGrp="1"/>
          </p:cNvSpPr>
          <p:nvPr>
            <p:ph type="sldNum" sz="quarter" idx="12"/>
          </p:nvPr>
        </p:nvSpPr>
        <p:spPr/>
        <p:txBody>
          <a:bodyPr/>
          <a:lstStyle/>
          <a:p>
            <a:fld id="{CD6C4A60-4526-4780-800F-EAE872A0A01D}" type="slidenum">
              <a:rPr lang="en-AU" smtClean="0"/>
              <a:pPr/>
              <a:t>36</a:t>
            </a:fld>
            <a:endParaRPr lang="en-AU"/>
          </a:p>
        </p:txBody>
      </p:sp>
    </p:spTree>
    <p:extLst>
      <p:ext uri="{BB962C8B-B14F-4D97-AF65-F5344CB8AC3E}">
        <p14:creationId xmlns:p14="http://schemas.microsoft.com/office/powerpoint/2010/main" val="11736520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1564" y="2349853"/>
            <a:ext cx="8229600" cy="4605130"/>
          </a:xfrm>
        </p:spPr>
        <p:txBody>
          <a:bodyPr>
            <a:normAutofit fontScale="92500" lnSpcReduction="20000"/>
          </a:bodyPr>
          <a:lstStyle/>
          <a:p>
            <a:r>
              <a:rPr lang="en-US" sz="2200" dirty="0"/>
              <a:t>What is the role of social media in collaboration for trip planning?</a:t>
            </a:r>
          </a:p>
          <a:p>
            <a:r>
              <a:rPr lang="en-US" sz="2200" dirty="0"/>
              <a:t>How is social media used during the trip planning? </a:t>
            </a:r>
          </a:p>
          <a:p>
            <a:r>
              <a:rPr lang="en-US" sz="2200" dirty="0"/>
              <a:t>What is the influence of social media on the trip planning? </a:t>
            </a:r>
          </a:p>
          <a:p>
            <a:endParaRPr lang="en-US" sz="2000" dirty="0"/>
          </a:p>
          <a:p>
            <a:r>
              <a:rPr lang="en-US" sz="2000" b="1" dirty="0"/>
              <a:t>References:</a:t>
            </a:r>
          </a:p>
          <a:p>
            <a:r>
              <a:rPr lang="en-US" sz="2000" dirty="0"/>
              <a:t>Evans, B. M., </a:t>
            </a:r>
            <a:r>
              <a:rPr lang="en-US" sz="2000" dirty="0" err="1"/>
              <a:t>Kairam</a:t>
            </a:r>
            <a:r>
              <a:rPr lang="en-US" sz="2000" dirty="0"/>
              <a:t>, S., &amp; </a:t>
            </a:r>
            <a:r>
              <a:rPr lang="en-US" sz="2000" dirty="0" err="1"/>
              <a:t>Pirolli</a:t>
            </a:r>
            <a:r>
              <a:rPr lang="en-US" sz="2000" dirty="0"/>
              <a:t>, P. (2010). Do your friends make you smarter?: An analysis of social strategies in online information seeking. Information Processing &amp; Management, 46(6), 679–692. </a:t>
            </a:r>
          </a:p>
          <a:p>
            <a:r>
              <a:rPr lang="en-US" sz="2000" dirty="0"/>
              <a:t>Hudson, S., &amp; </a:t>
            </a:r>
            <a:r>
              <a:rPr lang="en-US" sz="2000" dirty="0" err="1"/>
              <a:t>Thal</a:t>
            </a:r>
            <a:r>
              <a:rPr lang="en-US" sz="2000" dirty="0"/>
              <a:t>, K. (2013). The impact of social media on the consumer decision process: Implications for tourism marketing. Journal of Travel &amp; Tourism Marketing, 30(1– 2), 156–160. </a:t>
            </a:r>
          </a:p>
          <a:p>
            <a:r>
              <a:rPr lang="en-US" sz="2000" dirty="0"/>
              <a:t>Zeng, B., &amp; </a:t>
            </a:r>
            <a:r>
              <a:rPr lang="en-US" sz="2000" dirty="0" err="1"/>
              <a:t>Gerritsen</a:t>
            </a:r>
            <a:r>
              <a:rPr lang="en-US" sz="2000" dirty="0"/>
              <a:t>, R. (2014). What do we know about social media in tourism? A review. Tourism Management Perspectives, 10, 27–36. </a:t>
            </a:r>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CD6C4A60-4526-4780-800F-EAE872A0A01D}" type="slidenum">
              <a:rPr lang="en-AU" smtClean="0"/>
              <a:pPr/>
              <a:t>37</a:t>
            </a:fld>
            <a:endParaRPr lang="en-AU"/>
          </a:p>
        </p:txBody>
      </p:sp>
    </p:spTree>
    <p:extLst>
      <p:ext uri="{BB962C8B-B14F-4D97-AF65-F5344CB8AC3E}">
        <p14:creationId xmlns:p14="http://schemas.microsoft.com/office/powerpoint/2010/main" val="4000442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From this course, you will:</a:t>
            </a:r>
          </a:p>
        </p:txBody>
      </p:sp>
      <p:sp>
        <p:nvSpPr>
          <p:cNvPr id="3" name="Content Placeholder 2"/>
          <p:cNvSpPr>
            <a:spLocks noGrp="1"/>
          </p:cNvSpPr>
          <p:nvPr>
            <p:ph idx="1"/>
          </p:nvPr>
        </p:nvSpPr>
        <p:spPr>
          <a:xfrm>
            <a:off x="1154954" y="2361741"/>
            <a:ext cx="10301172" cy="3903317"/>
          </a:xfrm>
        </p:spPr>
        <p:txBody>
          <a:bodyPr>
            <a:noAutofit/>
          </a:bodyPr>
          <a:lstStyle/>
          <a:p>
            <a:r>
              <a:rPr lang="en-AU" sz="2200" dirty="0"/>
              <a:t>need to do lots of readings, thinking, discussions, and writings.</a:t>
            </a:r>
          </a:p>
          <a:p>
            <a:r>
              <a:rPr lang="en-AU" sz="2200" dirty="0"/>
              <a:t>learn how to do annotated bibliography and literature review.</a:t>
            </a:r>
          </a:p>
          <a:p>
            <a:r>
              <a:rPr lang="en-AU" sz="2200" dirty="0"/>
              <a:t>learn to propose and form research questions.</a:t>
            </a:r>
          </a:p>
          <a:p>
            <a:r>
              <a:rPr lang="en-AU" sz="2200" dirty="0"/>
              <a:t>write a research paper with group members.</a:t>
            </a:r>
          </a:p>
          <a:p>
            <a:r>
              <a:rPr lang="en-AU" sz="2200" dirty="0"/>
              <a:t>develop researching skills and critical analysis skills of the topic.</a:t>
            </a:r>
          </a:p>
          <a:p>
            <a:r>
              <a:rPr lang="en-AU" sz="2200" dirty="0"/>
              <a:t>practise your research writing skills in multiple ways.</a:t>
            </a:r>
          </a:p>
          <a:p>
            <a:r>
              <a:rPr lang="en-AU" sz="2200" dirty="0"/>
              <a:t>have flexibility to choose a topic that you find interesting and significant to work on.</a:t>
            </a:r>
          </a:p>
          <a:p>
            <a:r>
              <a:rPr lang="en-AU" sz="2200" dirty="0"/>
              <a:t>get a chance to meet both early career and distinguished researchers. </a:t>
            </a:r>
          </a:p>
        </p:txBody>
      </p:sp>
    </p:spTree>
    <p:extLst>
      <p:ext uri="{BB962C8B-B14F-4D97-AF65-F5344CB8AC3E}">
        <p14:creationId xmlns:p14="http://schemas.microsoft.com/office/powerpoint/2010/main" val="3099268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AU" altLang="en-US"/>
              <a:t>Definition of research</a:t>
            </a:r>
          </a:p>
        </p:txBody>
      </p:sp>
      <p:sp>
        <p:nvSpPr>
          <p:cNvPr id="20483" name="Content Placeholder 2"/>
          <p:cNvSpPr>
            <a:spLocks noGrp="1"/>
          </p:cNvSpPr>
          <p:nvPr>
            <p:ph idx="1"/>
          </p:nvPr>
        </p:nvSpPr>
        <p:spPr/>
        <p:txBody>
          <a:bodyPr/>
          <a:lstStyle/>
          <a:p>
            <a:r>
              <a:rPr lang="en-AU" altLang="en-US" sz="2400" dirty="0"/>
              <a:t>Australian Code for the Responsible Conduct of Research</a:t>
            </a:r>
          </a:p>
          <a:p>
            <a:r>
              <a:rPr lang="en-AU" altLang="en-US" sz="2400" dirty="0"/>
              <a:t>The meaning of ‘research’, as used in this Code, is </a:t>
            </a:r>
            <a:r>
              <a:rPr lang="en-AU" altLang="en-US" sz="2400" b="1" dirty="0"/>
              <a:t>original</a:t>
            </a:r>
            <a:r>
              <a:rPr lang="en-AU" altLang="en-US" sz="2400" dirty="0"/>
              <a:t> investigation undertaken to gain </a:t>
            </a:r>
            <a:r>
              <a:rPr lang="en-AU" altLang="en-US" sz="2400" b="1" dirty="0"/>
              <a:t>knowledge</a:t>
            </a:r>
            <a:r>
              <a:rPr lang="en-AU" altLang="en-US" sz="2400" dirty="0"/>
              <a:t>, </a:t>
            </a:r>
            <a:r>
              <a:rPr lang="en-AU" altLang="en-US" sz="2400" b="1" dirty="0"/>
              <a:t>understanding</a:t>
            </a:r>
            <a:r>
              <a:rPr lang="en-AU" altLang="en-US" sz="2400" dirty="0"/>
              <a:t> and </a:t>
            </a:r>
            <a:r>
              <a:rPr lang="en-AU" altLang="en-US" sz="2400" b="1" dirty="0"/>
              <a:t>insight</a:t>
            </a:r>
            <a:r>
              <a:rPr lang="en-AU" altLang="en-US" sz="2400" dirty="0"/>
              <a:t>. </a:t>
            </a:r>
          </a:p>
          <a:p>
            <a:r>
              <a:rPr lang="en-AU" altLang="en-US" sz="2400" dirty="0"/>
              <a:t>It is a broad concept and there is no simple, single way to define research for all disciplines.</a:t>
            </a:r>
          </a:p>
          <a:p>
            <a:endParaRPr lang="en-AU" altLang="en-US" dirty="0"/>
          </a:p>
        </p:txBody>
      </p:sp>
    </p:spTree>
    <p:extLst>
      <p:ext uri="{BB962C8B-B14F-4D97-AF65-F5344CB8AC3E}">
        <p14:creationId xmlns:p14="http://schemas.microsoft.com/office/powerpoint/2010/main" val="809285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470" y="484526"/>
            <a:ext cx="11057330" cy="706964"/>
          </a:xfrm>
        </p:spPr>
        <p:txBody>
          <a:bodyPr/>
          <a:lstStyle/>
          <a:p>
            <a:r>
              <a:rPr lang="en-AU" sz="2800" dirty="0"/>
              <a:t>Research descriptions provided by our students in previous study periods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434" y="1302326"/>
            <a:ext cx="9276522" cy="5555673"/>
          </a:xfrm>
          <a:prstGeom prst="rect">
            <a:avLst/>
          </a:prstGeom>
        </p:spPr>
      </p:pic>
    </p:spTree>
    <p:extLst>
      <p:ext uri="{BB962C8B-B14F-4D97-AF65-F5344CB8AC3E}">
        <p14:creationId xmlns:p14="http://schemas.microsoft.com/office/powerpoint/2010/main" val="2807629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AU" altLang="en-US"/>
              <a:t>The essential of research</a:t>
            </a:r>
          </a:p>
        </p:txBody>
      </p:sp>
      <p:sp>
        <p:nvSpPr>
          <p:cNvPr id="19459" name="Content Placeholder 2"/>
          <p:cNvSpPr>
            <a:spLocks noGrp="1"/>
          </p:cNvSpPr>
          <p:nvPr>
            <p:ph idx="1"/>
          </p:nvPr>
        </p:nvSpPr>
        <p:spPr/>
        <p:txBody>
          <a:bodyPr>
            <a:normAutofit/>
          </a:bodyPr>
          <a:lstStyle/>
          <a:p>
            <a:r>
              <a:rPr lang="en-AU" altLang="en-US" sz="2200" dirty="0"/>
              <a:t>An essential feature of research is </a:t>
            </a:r>
            <a:r>
              <a:rPr lang="en-AU" altLang="en-US" sz="2200" i="1" dirty="0"/>
              <a:t>newness – </a:t>
            </a:r>
            <a:r>
              <a:rPr lang="en-AU" altLang="en-US" sz="2200" b="1" i="1" dirty="0"/>
              <a:t>innovation</a:t>
            </a:r>
            <a:r>
              <a:rPr lang="en-AU" altLang="en-US" sz="2200" i="1" dirty="0"/>
              <a:t>. </a:t>
            </a:r>
          </a:p>
          <a:p>
            <a:r>
              <a:rPr lang="en-AU" altLang="en-US" sz="2200" i="1" dirty="0"/>
              <a:t>Invention – the </a:t>
            </a:r>
            <a:r>
              <a:rPr lang="en-AU" altLang="en-US" sz="2200" b="1" i="1" dirty="0"/>
              <a:t>making of something new </a:t>
            </a:r>
            <a:r>
              <a:rPr lang="en-AU" altLang="en-US" sz="2200" i="1" dirty="0"/>
              <a:t>– is a mysterious process for which no rules can be formulated. No one can hope to invent who has not in him/her some spark of creative ability; but this spark cannot burst into flame until an attempt is made to kindle it. </a:t>
            </a:r>
            <a:r>
              <a:rPr lang="en-AU" altLang="en-US" sz="2200" b="1" i="1" dirty="0"/>
              <a:t>Careful and thorough study</a:t>
            </a:r>
            <a:r>
              <a:rPr lang="en-AU" altLang="en-US" sz="2200" i="1" dirty="0"/>
              <a:t>, and </a:t>
            </a:r>
            <a:r>
              <a:rPr lang="en-AU" altLang="en-US" sz="2200" b="1" i="1" dirty="0"/>
              <a:t>painstaking experiment</a:t>
            </a:r>
            <a:r>
              <a:rPr lang="en-AU" altLang="en-US" sz="2200" i="1" dirty="0"/>
              <a:t>, are the only means by which any scientist, however talented, can hope to produce research of genuine quality.</a:t>
            </a:r>
          </a:p>
          <a:p>
            <a:endParaRPr lang="en-AU" altLang="en-US" dirty="0"/>
          </a:p>
        </p:txBody>
      </p:sp>
    </p:spTree>
    <p:extLst>
      <p:ext uri="{BB962C8B-B14F-4D97-AF65-F5344CB8AC3E}">
        <p14:creationId xmlns:p14="http://schemas.microsoft.com/office/powerpoint/2010/main" val="3489455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AU" altLang="en-US"/>
              <a:t>Research methods</a:t>
            </a:r>
          </a:p>
        </p:txBody>
      </p:sp>
      <p:sp>
        <p:nvSpPr>
          <p:cNvPr id="25603" name="Content Placeholder 2"/>
          <p:cNvSpPr>
            <a:spLocks noGrp="1"/>
          </p:cNvSpPr>
          <p:nvPr>
            <p:ph idx="1"/>
          </p:nvPr>
        </p:nvSpPr>
        <p:spPr/>
        <p:txBody>
          <a:bodyPr/>
          <a:lstStyle/>
          <a:p>
            <a:r>
              <a:rPr lang="en-AU" altLang="en-US" sz="2200" dirty="0"/>
              <a:t>There is not a uniform research method either.</a:t>
            </a:r>
          </a:p>
          <a:p>
            <a:endParaRPr lang="en-AU" altLang="en-US" sz="2200" dirty="0"/>
          </a:p>
          <a:p>
            <a:r>
              <a:rPr lang="en-AU" altLang="en-US" sz="2200" dirty="0"/>
              <a:t>However, there are different “good practice” to follow, “bad practice” to avoid.</a:t>
            </a:r>
          </a:p>
          <a:p>
            <a:endParaRPr lang="en-AU" altLang="en-US" sz="2200" dirty="0"/>
          </a:p>
          <a:p>
            <a:r>
              <a:rPr lang="en-AU" altLang="en-US" sz="2200" dirty="0"/>
              <a:t>This is why we have this course.</a:t>
            </a:r>
          </a:p>
          <a:p>
            <a:endParaRPr lang="en-AU" altLang="en-US" dirty="0"/>
          </a:p>
          <a:p>
            <a:endParaRPr lang="en-AU" altLang="en-US" dirty="0"/>
          </a:p>
          <a:p>
            <a:endParaRPr lang="en-AU" altLang="en-US" dirty="0"/>
          </a:p>
          <a:p>
            <a:endParaRPr lang="en-AU" altLang="en-US" dirty="0"/>
          </a:p>
        </p:txBody>
      </p:sp>
    </p:spTree>
    <p:extLst>
      <p:ext uri="{BB962C8B-B14F-4D97-AF65-F5344CB8AC3E}">
        <p14:creationId xmlns:p14="http://schemas.microsoft.com/office/powerpoint/2010/main" val="1321262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AU" altLang="en-US" dirty="0"/>
              <a:t>Research methodology classification</a:t>
            </a:r>
          </a:p>
        </p:txBody>
      </p:sp>
      <p:sp>
        <p:nvSpPr>
          <p:cNvPr id="29699" name="Content Placeholder 2"/>
          <p:cNvSpPr>
            <a:spLocks noGrp="1"/>
          </p:cNvSpPr>
          <p:nvPr>
            <p:ph idx="1"/>
          </p:nvPr>
        </p:nvSpPr>
        <p:spPr/>
        <p:txBody>
          <a:bodyPr>
            <a:normAutofit/>
          </a:bodyPr>
          <a:lstStyle/>
          <a:p>
            <a:r>
              <a:rPr lang="en-AU" altLang="en-US" sz="2200" dirty="0"/>
              <a:t>Theoretical and empirical research</a:t>
            </a:r>
          </a:p>
          <a:p>
            <a:r>
              <a:rPr lang="en-AU" altLang="en-US" sz="2200" dirty="0"/>
              <a:t>Qualitative and quantitative research </a:t>
            </a:r>
          </a:p>
          <a:p>
            <a:r>
              <a:rPr lang="en-AU" altLang="en-US" sz="2200" dirty="0"/>
              <a:t>Applied research and pure research</a:t>
            </a:r>
          </a:p>
          <a:p>
            <a:r>
              <a:rPr lang="en-AU" altLang="en-US" sz="2200" dirty="0"/>
              <a:t>Deductive and inductive research </a:t>
            </a:r>
          </a:p>
          <a:p>
            <a:pPr lvl="1"/>
            <a:r>
              <a:rPr lang="en-AU" altLang="en-US" sz="2200" dirty="0">
                <a:ea typeface="Arial" panose="020B0604020202020204" pitchFamily="34" charset="0"/>
              </a:rPr>
              <a:t>Theory -&gt; hypothesis -&gt; Observation -&gt; Test -&gt; Conclusion</a:t>
            </a:r>
          </a:p>
          <a:p>
            <a:pPr lvl="1"/>
            <a:r>
              <a:rPr lang="en-AU" altLang="en-US" sz="2200" dirty="0">
                <a:ea typeface="Arial" panose="020B0604020202020204" pitchFamily="34" charset="0"/>
              </a:rPr>
              <a:t>Observation -&gt; pattern -&gt; Tentative Conclusion -&gt; Theory</a:t>
            </a:r>
          </a:p>
          <a:p>
            <a:endParaRPr lang="en-AU" altLang="en-US" dirty="0"/>
          </a:p>
          <a:p>
            <a:endParaRPr lang="en-AU" altLang="en-US" dirty="0"/>
          </a:p>
        </p:txBody>
      </p:sp>
    </p:spTree>
    <p:extLst>
      <p:ext uri="{BB962C8B-B14F-4D97-AF65-F5344CB8AC3E}">
        <p14:creationId xmlns:p14="http://schemas.microsoft.com/office/powerpoint/2010/main" val="34996014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839</TotalTime>
  <Words>2922</Words>
  <Application>Microsoft Office PowerPoint</Application>
  <PresentationFormat>Widescreen</PresentationFormat>
  <Paragraphs>194</Paragraphs>
  <Slides>37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Century Gothic</vt:lpstr>
      <vt:lpstr>Symbol</vt:lpstr>
      <vt:lpstr>Times New Roman</vt:lpstr>
      <vt:lpstr>Wingdings 3</vt:lpstr>
      <vt:lpstr>Ion Boardroom</vt:lpstr>
      <vt:lpstr>Introduction  </vt:lpstr>
      <vt:lpstr>Learning objectives</vt:lpstr>
      <vt:lpstr>Course content</vt:lpstr>
      <vt:lpstr>From this course, you will:</vt:lpstr>
      <vt:lpstr>Definition of research</vt:lpstr>
      <vt:lpstr>Research descriptions provided by our students in previous study periods</vt:lpstr>
      <vt:lpstr>The essential of research</vt:lpstr>
      <vt:lpstr>Research methods</vt:lpstr>
      <vt:lpstr>Research methodology classification</vt:lpstr>
      <vt:lpstr>Classification of research (Australian Research Council)</vt:lpstr>
      <vt:lpstr>Classification of research (ARC) cont.</vt:lpstr>
      <vt:lpstr>Research approaches</vt:lpstr>
      <vt:lpstr>Research Degree Graduate Qualities</vt:lpstr>
      <vt:lpstr>Research Degree Graduate Qualities</vt:lpstr>
      <vt:lpstr>Course information</vt:lpstr>
      <vt:lpstr>Overview of the assessments</vt:lpstr>
      <vt:lpstr>Selection of a research topic</vt:lpstr>
      <vt:lpstr>PowerPoint Presentation</vt:lpstr>
      <vt:lpstr>Some areas and ideas of research topics</vt:lpstr>
      <vt:lpstr>Area 1: Social search and social computing</vt:lpstr>
      <vt:lpstr>PowerPoint Presentation</vt:lpstr>
      <vt:lpstr>Area 2: Vulnerable communities in the digital age </vt:lpstr>
      <vt:lpstr>PowerPoint Presentation</vt:lpstr>
      <vt:lpstr>PowerPoint Presentation</vt:lpstr>
      <vt:lpstr>Area 3: Information and community supports for immigrant youth and children</vt:lpstr>
      <vt:lpstr>PowerPoint Presentation</vt:lpstr>
      <vt:lpstr>Area 4: Group decision-making and information processing in leisure situations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South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Tina Du</dc:creator>
  <cp:lastModifiedBy>Tina Du</cp:lastModifiedBy>
  <cp:revision>79</cp:revision>
  <dcterms:created xsi:type="dcterms:W3CDTF">2017-07-11T06:47:06Z</dcterms:created>
  <dcterms:modified xsi:type="dcterms:W3CDTF">2020-07-15T02:19:26Z</dcterms:modified>
</cp:coreProperties>
</file>