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62" r:id="rId2"/>
    <p:sldId id="286" r:id="rId3"/>
    <p:sldId id="293" r:id="rId4"/>
    <p:sldId id="295" r:id="rId5"/>
    <p:sldId id="294" r:id="rId6"/>
    <p:sldId id="287" r:id="rId7"/>
    <p:sldId id="272" r:id="rId8"/>
    <p:sldId id="280" r:id="rId9"/>
    <p:sldId id="273" r:id="rId10"/>
    <p:sldId id="263" r:id="rId11"/>
    <p:sldId id="264" r:id="rId12"/>
    <p:sldId id="266" r:id="rId13"/>
    <p:sldId id="268" r:id="rId14"/>
    <p:sldId id="267" r:id="rId15"/>
    <p:sldId id="271" r:id="rId16"/>
    <p:sldId id="269" r:id="rId17"/>
    <p:sldId id="270" r:id="rId18"/>
    <p:sldId id="274" r:id="rId19"/>
    <p:sldId id="288" r:id="rId20"/>
    <p:sldId id="275" r:id="rId21"/>
    <p:sldId id="277" r:id="rId22"/>
    <p:sldId id="276" r:id="rId23"/>
    <p:sldId id="278" r:id="rId24"/>
    <p:sldId id="279" r:id="rId25"/>
    <p:sldId id="281" r:id="rId26"/>
    <p:sldId id="282" r:id="rId27"/>
    <p:sldId id="283" r:id="rId28"/>
    <p:sldId id="284" r:id="rId29"/>
    <p:sldId id="292" r:id="rId30"/>
    <p:sldId id="265" r:id="rId31"/>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0411" autoAdjust="0"/>
  </p:normalViewPr>
  <p:slideViewPr>
    <p:cSldViewPr>
      <p:cViewPr varScale="1">
        <p:scale>
          <a:sx n="65" d="100"/>
          <a:sy n="65" d="100"/>
        </p:scale>
        <p:origin x="1891"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BB620748-185E-4535-9491-69CFB35A9E85}" type="datetimeFigureOut">
              <a:rPr lang="en-AU" smtClean="0"/>
              <a:pPr/>
              <a:t>17/07/2020</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CD85C75-04BD-4218-ADC4-230F652A47BE}" type="slidenum">
              <a:rPr lang="en-AU" smtClean="0"/>
              <a:pPr/>
              <a:t>‹#›</a:t>
            </a:fld>
            <a:endParaRPr lang="en-AU"/>
          </a:p>
        </p:txBody>
      </p:sp>
    </p:spTree>
    <p:extLst>
      <p:ext uri="{BB962C8B-B14F-4D97-AF65-F5344CB8AC3E}">
        <p14:creationId xmlns:p14="http://schemas.microsoft.com/office/powerpoint/2010/main" val="200736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Evaluate as you read and reflect this in your notes; this way your bibliography will not merely be a catalogue, but present your own informed stance on the texts and the topic as a whole. </a:t>
            </a:r>
          </a:p>
          <a:p>
            <a:endParaRPr lang="en-AU" dirty="0"/>
          </a:p>
          <a:p>
            <a:r>
              <a:rPr lang="en-AU" dirty="0"/>
              <a:t>Include any limitations or weaknesses in the text as it relates to your research topic. </a:t>
            </a:r>
          </a:p>
        </p:txBody>
      </p:sp>
      <p:sp>
        <p:nvSpPr>
          <p:cNvPr id="4" name="Slide Number Placeholder 3"/>
          <p:cNvSpPr>
            <a:spLocks noGrp="1"/>
          </p:cNvSpPr>
          <p:nvPr>
            <p:ph type="sldNum" sz="quarter" idx="10"/>
          </p:nvPr>
        </p:nvSpPr>
        <p:spPr/>
        <p:txBody>
          <a:bodyPr/>
          <a:lstStyle/>
          <a:p>
            <a:fld id="{6CD85C75-04BD-4218-ADC4-230F652A47BE}" type="slidenum">
              <a:rPr lang="en-AU" smtClean="0"/>
              <a:pPr/>
              <a:t>7</a:t>
            </a:fld>
            <a:endParaRPr lang="en-AU"/>
          </a:p>
        </p:txBody>
      </p:sp>
    </p:spTree>
    <p:extLst>
      <p:ext uri="{BB962C8B-B14F-4D97-AF65-F5344CB8AC3E}">
        <p14:creationId xmlns:p14="http://schemas.microsoft.com/office/powerpoint/2010/main" val="4293557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a:t>These five stages are nonlinear in essence and occur recursively and iteratively during the research process.</a:t>
            </a:r>
          </a:p>
          <a:p>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29</a:t>
            </a:fld>
            <a:endParaRPr lang="en-AU"/>
          </a:p>
        </p:txBody>
      </p:sp>
    </p:spTree>
    <p:extLst>
      <p:ext uri="{BB962C8B-B14F-4D97-AF65-F5344CB8AC3E}">
        <p14:creationId xmlns:p14="http://schemas.microsoft.com/office/powerpoint/2010/main" val="741247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83183FF2-013A-48E9-8516-455269B381BE}" type="datetime1">
              <a:rPr lang="en-AU" smtClean="0"/>
              <a:pPr/>
              <a:t>17/07/2020</a:t>
            </a:fld>
            <a:endParaRPr lang="en-AU"/>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AU"/>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133750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55164B-9D49-44BE-83F2-2423D6DA2263}" type="datetime1">
              <a:rPr lang="en-AU" smtClean="0"/>
              <a:pPr/>
              <a:t>17/07/2020</a:t>
            </a:fld>
            <a:endParaRPr lang="en-AU"/>
          </a:p>
        </p:txBody>
      </p:sp>
      <p:sp>
        <p:nvSpPr>
          <p:cNvPr id="6" name="Footer Placeholder 5"/>
          <p:cNvSpPr>
            <a:spLocks noGrp="1"/>
          </p:cNvSpPr>
          <p:nvPr>
            <p:ph type="ftr" sz="quarter" idx="11"/>
          </p:nvPr>
        </p:nvSpPr>
        <p:spPr/>
        <p:txBody>
          <a:bodyPr/>
          <a:lstStyle/>
          <a:p>
            <a:endParaRPr lang="en-AU"/>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1189757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55164B-9D49-44BE-83F2-2423D6DA2263}" type="datetime1">
              <a:rPr lang="en-AU" smtClean="0"/>
              <a:pPr/>
              <a:t>17/07/2020</a:t>
            </a:fld>
            <a:endParaRPr lang="en-AU"/>
          </a:p>
        </p:txBody>
      </p:sp>
      <p:sp>
        <p:nvSpPr>
          <p:cNvPr id="5" name="Footer Placeholder 4"/>
          <p:cNvSpPr>
            <a:spLocks noGrp="1"/>
          </p:cNvSpPr>
          <p:nvPr>
            <p:ph type="ftr" sz="quarter" idx="11"/>
          </p:nvPr>
        </p:nvSpPr>
        <p:spPr/>
        <p:txBody>
          <a:bodyPr/>
          <a:lstStyle/>
          <a:p>
            <a:endParaRPr lang="en-AU"/>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391534256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55164B-9D49-44BE-83F2-2423D6DA2263}" type="datetime1">
              <a:rPr lang="en-AU" smtClean="0"/>
              <a:pPr/>
              <a:t>17/07/2020</a:t>
            </a:fld>
            <a:endParaRPr lang="en-AU"/>
          </a:p>
        </p:txBody>
      </p:sp>
      <p:sp>
        <p:nvSpPr>
          <p:cNvPr id="5" name="Footer Placeholder 4"/>
          <p:cNvSpPr>
            <a:spLocks noGrp="1"/>
          </p:cNvSpPr>
          <p:nvPr>
            <p:ph type="ftr" sz="quarter" idx="11"/>
          </p:nvPr>
        </p:nvSpPr>
        <p:spPr/>
        <p:txBody>
          <a:bodyPr/>
          <a:lstStyle/>
          <a:p>
            <a:endParaRPr lang="en-AU"/>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110233241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55164B-9D49-44BE-83F2-2423D6DA2263}" type="datetime1">
              <a:rPr lang="en-AU" smtClean="0"/>
              <a:pPr/>
              <a:t>17/07/2020</a:t>
            </a:fld>
            <a:endParaRPr lang="en-AU"/>
          </a:p>
        </p:txBody>
      </p:sp>
      <p:sp>
        <p:nvSpPr>
          <p:cNvPr id="5" name="Footer Placeholder 4"/>
          <p:cNvSpPr>
            <a:spLocks noGrp="1"/>
          </p:cNvSpPr>
          <p:nvPr>
            <p:ph type="ftr" sz="quarter" idx="11"/>
          </p:nvPr>
        </p:nvSpPr>
        <p:spPr/>
        <p:txBody>
          <a:bodyPr/>
          <a:lstStyle/>
          <a:p>
            <a:endParaRPr lang="en-AU"/>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28150717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55164B-9D49-44BE-83F2-2423D6DA2263}" type="datetime1">
              <a:rPr lang="en-AU" smtClean="0"/>
              <a:pPr/>
              <a:t>17/07/2020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1983568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55164B-9D49-44BE-83F2-2423D6DA2263}" type="datetime1">
              <a:rPr lang="en-AU" smtClean="0"/>
              <a:pPr/>
              <a:t>17/07/2020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18702387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6DB7129F-5ACD-4E10-A48C-BB9DA739848C}" type="datetime1">
              <a:rPr lang="en-AU" smtClean="0"/>
              <a:pPr/>
              <a:t>17/07/2020</a:t>
            </a:fld>
            <a:endParaRPr lang="en-AU"/>
          </a:p>
        </p:txBody>
      </p:sp>
      <p:sp>
        <p:nvSpPr>
          <p:cNvPr id="5" name="Footer Placeholder 4"/>
          <p:cNvSpPr>
            <a:spLocks noGrp="1"/>
          </p:cNvSpPr>
          <p:nvPr>
            <p:ph type="ftr" sz="quarter" idx="11"/>
          </p:nvPr>
        </p:nvSpPr>
        <p:spPr>
          <a:xfrm>
            <a:off x="516133" y="6387910"/>
            <a:ext cx="3859795" cy="228660"/>
          </a:xfrm>
        </p:spPr>
        <p:txBody>
          <a:bodyPr/>
          <a:lstStyle/>
          <a:p>
            <a:endParaRPr lang="en-AU"/>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551614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05B50-5382-4B9E-980E-578A449DB876}" type="datetime1">
              <a:rPr lang="en-AU" smtClean="0"/>
              <a:pPr/>
              <a:t>17/07/2020</a:t>
            </a:fld>
            <a:endParaRPr lang="en-AU"/>
          </a:p>
        </p:txBody>
      </p:sp>
      <p:sp>
        <p:nvSpPr>
          <p:cNvPr id="5" name="Footer Placeholder 4"/>
          <p:cNvSpPr>
            <a:spLocks noGrp="1"/>
          </p:cNvSpPr>
          <p:nvPr>
            <p:ph type="ftr" sz="quarter" idx="11"/>
          </p:nvPr>
        </p:nvSpPr>
        <p:spPr>
          <a:xfrm>
            <a:off x="538546" y="6365498"/>
            <a:ext cx="3859795" cy="228660"/>
          </a:xfrm>
        </p:spPr>
        <p:txBody>
          <a:bodyPr/>
          <a:lstStyle/>
          <a:p>
            <a:endParaRPr lang="en-AU"/>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7623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BC3D-BE85-4591-A349-980823722266}" type="datetime1">
              <a:rPr lang="en-AU" smtClean="0"/>
              <a:pPr/>
              <a:t>17/07/2020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321374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4599B-7E50-45F1-9DED-4FA239976605}" type="datetime1">
              <a:rPr lang="en-AU" smtClean="0"/>
              <a:pPr/>
              <a:t>17/07/2020</a:t>
            </a:fld>
            <a:endParaRPr lang="en-AU"/>
          </a:p>
        </p:txBody>
      </p:sp>
      <p:sp>
        <p:nvSpPr>
          <p:cNvPr id="5" name="Footer Placeholder 4"/>
          <p:cNvSpPr>
            <a:spLocks noGrp="1"/>
          </p:cNvSpPr>
          <p:nvPr>
            <p:ph type="ftr" sz="quarter" idx="11"/>
          </p:nvPr>
        </p:nvSpPr>
        <p:spPr/>
        <p:txBody>
          <a:bodyPr/>
          <a:lstStyle/>
          <a:p>
            <a:endParaRPr lang="en-AU"/>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3269315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9AAA9-73C9-4244-9E67-0800803E7633}" type="datetime1">
              <a:rPr lang="en-AU" smtClean="0"/>
              <a:pPr/>
              <a:t>17/07/2020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256265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92FE4B-CE07-4732-9788-E62515E17EB4}" type="datetime1">
              <a:rPr lang="en-AU" smtClean="0"/>
              <a:pPr/>
              <a:t>17/07/2020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2312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5CCF52-DC85-4846-A29D-3A30B1D85791}" type="datetime1">
              <a:rPr lang="en-AU" smtClean="0"/>
              <a:pPr/>
              <a:t>17/07/2020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4077546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1DE7778-A89E-4544-B312-9FC8964F4822}" type="datetime1">
              <a:rPr lang="en-AU" smtClean="0"/>
              <a:pPr/>
              <a:t>17/07/2020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383388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2A2A3-C4BA-40B4-BB91-AA7773833D91}" type="datetime1">
              <a:rPr lang="en-AU" smtClean="0"/>
              <a:pPr/>
              <a:t>17/07/2020</a:t>
            </a:fld>
            <a:endParaRPr lang="en-AU"/>
          </a:p>
        </p:txBody>
      </p:sp>
      <p:sp>
        <p:nvSpPr>
          <p:cNvPr id="6" name="Footer Placeholder 5"/>
          <p:cNvSpPr>
            <a:spLocks noGrp="1"/>
          </p:cNvSpPr>
          <p:nvPr>
            <p:ph type="ftr" sz="quarter" idx="11"/>
          </p:nvPr>
        </p:nvSpPr>
        <p:spPr/>
        <p:txBody>
          <a:bodyPr/>
          <a:lstStyle/>
          <a:p>
            <a:endParaRPr lang="en-AU"/>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93303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AF50F-FD3B-46C9-B147-BE4500691C48}" type="datetime1">
              <a:rPr lang="en-AU" smtClean="0"/>
              <a:pPr/>
              <a:t>17/07/2020</a:t>
            </a:fld>
            <a:endParaRPr lang="en-AU"/>
          </a:p>
        </p:txBody>
      </p:sp>
      <p:sp>
        <p:nvSpPr>
          <p:cNvPr id="6" name="Footer Placeholder 5"/>
          <p:cNvSpPr>
            <a:spLocks noGrp="1"/>
          </p:cNvSpPr>
          <p:nvPr>
            <p:ph type="ftr" sz="quarter" idx="11"/>
          </p:nvPr>
        </p:nvSpPr>
        <p:spPr/>
        <p:txBody>
          <a:bodyPr/>
          <a:lstStyle/>
          <a:p>
            <a:endParaRPr lang="en-AU"/>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15979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A55164B-9D49-44BE-83F2-2423D6DA2263}" type="datetime1">
              <a:rPr lang="en-AU" smtClean="0"/>
              <a:pPr/>
              <a:t>17/07/2020</a:t>
            </a:fld>
            <a:endParaRPr lang="en-AU"/>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AU"/>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D6C4A60-4526-4780-800F-EAE872A0A01D}" type="slidenum">
              <a:rPr lang="en-AU" smtClean="0"/>
              <a:pPr/>
              <a:t>‹#›</a:t>
            </a:fld>
            <a:endParaRPr lang="en-AU"/>
          </a:p>
        </p:txBody>
      </p:sp>
    </p:spTree>
    <p:extLst>
      <p:ext uri="{BB962C8B-B14F-4D97-AF65-F5344CB8AC3E}">
        <p14:creationId xmlns:p14="http://schemas.microsoft.com/office/powerpoint/2010/main" val="2876663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onlinelibrary.wiley.com/doi/abs/10.1002/asi.2293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emeraldinsight.com/doi/full/10.1108/JD-03-2016-003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nlinelibrary.wiley.com/doi/full/10.1002/asi.23294" TargetMode="External"/><Relationship Id="rId2" Type="http://schemas.openxmlformats.org/officeDocument/2006/relationships/hyperlink" Target="https://dl.acm.org/citation.cfm?id=2956185" TargetMode="External"/><Relationship Id="rId1" Type="http://schemas.openxmlformats.org/officeDocument/2006/relationships/slideLayout" Target="../slideLayouts/slideLayout2.xml"/><Relationship Id="rId4" Type="http://schemas.openxmlformats.org/officeDocument/2006/relationships/hyperlink" Target="https://www.misq.org/archi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608" y="2348880"/>
            <a:ext cx="7851648" cy="1828800"/>
          </a:xfrm>
        </p:spPr>
        <p:txBody>
          <a:bodyPr>
            <a:normAutofit fontScale="90000"/>
          </a:bodyPr>
          <a:lstStyle/>
          <a:p>
            <a:pPr algn="ctr"/>
            <a:r>
              <a:rPr lang="en-AU" sz="4000" dirty="0"/>
              <a:t>Week 2: </a:t>
            </a:r>
            <a:br>
              <a:rPr lang="en-AU" sz="4000" dirty="0"/>
            </a:br>
            <a:r>
              <a:rPr lang="en-AU" sz="4000" dirty="0">
                <a:effectLst/>
              </a:rPr>
              <a:t>Conducting annotated bibliography and literature review</a:t>
            </a:r>
            <a:br>
              <a:rPr lang="en-AU" sz="6000" b="0" dirty="0">
                <a:effectLst/>
              </a:rPr>
            </a:br>
            <a:endParaRPr lang="en-AU" dirty="0"/>
          </a:p>
        </p:txBody>
      </p:sp>
      <p:sp>
        <p:nvSpPr>
          <p:cNvPr id="4" name="Subtitle 2"/>
          <p:cNvSpPr>
            <a:spLocks noGrp="1"/>
          </p:cNvSpPr>
          <p:nvPr>
            <p:ph type="subTitle" idx="1"/>
          </p:nvPr>
        </p:nvSpPr>
        <p:spPr>
          <a:xfrm>
            <a:off x="611560" y="4653136"/>
            <a:ext cx="7854696" cy="1368152"/>
          </a:xfrm>
        </p:spPr>
        <p:txBody>
          <a:bodyPr>
            <a:normAutofit/>
          </a:bodyPr>
          <a:lstStyle/>
          <a:p>
            <a:pPr algn="ctr"/>
            <a:r>
              <a:rPr lang="en-AU" sz="3200" dirty="0"/>
              <a:t>INFT 4017</a:t>
            </a:r>
          </a:p>
        </p:txBody>
      </p:sp>
      <p:sp>
        <p:nvSpPr>
          <p:cNvPr id="5" name="Slide Number Placeholder 4"/>
          <p:cNvSpPr>
            <a:spLocks noGrp="1"/>
          </p:cNvSpPr>
          <p:nvPr>
            <p:ph type="sldNum" sz="quarter" idx="12"/>
          </p:nvPr>
        </p:nvSpPr>
        <p:spPr/>
        <p:txBody>
          <a:bodyPr/>
          <a:lstStyle/>
          <a:p>
            <a:fld id="{CD6C4A60-4526-4780-800F-EAE872A0A01D}" type="slidenum">
              <a:rPr lang="en-AU" smtClean="0"/>
              <a:pPr/>
              <a:t>1</a:t>
            </a:fld>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Reviewing literature</a:t>
            </a:r>
          </a:p>
        </p:txBody>
      </p:sp>
      <p:sp>
        <p:nvSpPr>
          <p:cNvPr id="3" name="Content Placeholder 2"/>
          <p:cNvSpPr>
            <a:spLocks noGrp="1"/>
          </p:cNvSpPr>
          <p:nvPr>
            <p:ph idx="1"/>
          </p:nvPr>
        </p:nvSpPr>
        <p:spPr/>
        <p:txBody>
          <a:bodyPr>
            <a:normAutofit/>
          </a:bodyPr>
          <a:lstStyle/>
          <a:p>
            <a:r>
              <a:rPr lang="en-AU" sz="2000" dirty="0"/>
              <a:t>Types of literature</a:t>
            </a:r>
          </a:p>
          <a:p>
            <a:pPr lvl="1"/>
            <a:r>
              <a:rPr lang="en-AU" sz="1800" dirty="0"/>
              <a:t>Empirical research literature</a:t>
            </a:r>
          </a:p>
          <a:p>
            <a:pPr lvl="1"/>
            <a:r>
              <a:rPr lang="en-AU" sz="1800" dirty="0"/>
              <a:t>Theoretical literature</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10</a:t>
            </a:fld>
            <a:endParaRPr lang="en-AU"/>
          </a:p>
        </p:txBody>
      </p:sp>
    </p:spTree>
    <p:extLst>
      <p:ext uri="{BB962C8B-B14F-4D97-AF65-F5344CB8AC3E}">
        <p14:creationId xmlns:p14="http://schemas.microsoft.com/office/powerpoint/2010/main" val="238462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a:t>Empirical research literature</a:t>
            </a:r>
          </a:p>
        </p:txBody>
      </p:sp>
      <p:sp>
        <p:nvSpPr>
          <p:cNvPr id="3" name="Content Placeholder 2"/>
          <p:cNvSpPr>
            <a:spLocks noGrp="1"/>
          </p:cNvSpPr>
          <p:nvPr>
            <p:ph idx="1"/>
          </p:nvPr>
        </p:nvSpPr>
        <p:spPr>
          <a:xfrm>
            <a:off x="864382" y="2276872"/>
            <a:ext cx="7605542" cy="3530600"/>
          </a:xfrm>
        </p:spPr>
        <p:txBody>
          <a:bodyPr>
            <a:noAutofit/>
          </a:bodyPr>
          <a:lstStyle/>
          <a:p>
            <a:r>
              <a:rPr lang="en-AU" dirty="0"/>
              <a:t>Definition: Empirical research refers to literature that reports empirical research results (Punch, 2014). </a:t>
            </a:r>
          </a:p>
          <a:p>
            <a:endParaRPr lang="en-AU" dirty="0"/>
          </a:p>
          <a:p>
            <a:r>
              <a:rPr lang="en-AU" dirty="0"/>
              <a:t>Empirical research is research using empirical evidence. It is a way of gaining knowledge by means of direct and indirect observation or experience (https://en.wikipedia.org/wiki/Empirical_research).</a:t>
            </a:r>
          </a:p>
          <a:p>
            <a:endParaRPr lang="en-AU" dirty="0"/>
          </a:p>
          <a:p>
            <a:r>
              <a:rPr lang="en-AU" dirty="0"/>
              <a:t>Once the topic and general research question have been identified, we can use them as a guide in identifying the relevant empirical research literature.</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11</a:t>
            </a:fld>
            <a:endParaRPr lang="en-AU"/>
          </a:p>
        </p:txBody>
      </p:sp>
    </p:spTree>
    <p:extLst>
      <p:ext uri="{BB962C8B-B14F-4D97-AF65-F5344CB8AC3E}">
        <p14:creationId xmlns:p14="http://schemas.microsoft.com/office/powerpoint/2010/main" val="250442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t>Empirical research literature (cont.)</a:t>
            </a:r>
          </a:p>
        </p:txBody>
      </p:sp>
      <p:sp>
        <p:nvSpPr>
          <p:cNvPr id="3" name="Content Placeholder 2"/>
          <p:cNvSpPr>
            <a:spLocks noGrp="1"/>
          </p:cNvSpPr>
          <p:nvPr>
            <p:ph idx="1"/>
          </p:nvPr>
        </p:nvSpPr>
        <p:spPr>
          <a:xfrm>
            <a:off x="864382" y="2489200"/>
            <a:ext cx="7668058" cy="3530600"/>
          </a:xfrm>
        </p:spPr>
        <p:txBody>
          <a:bodyPr/>
          <a:lstStyle/>
          <a:p>
            <a:r>
              <a:rPr lang="en-AU" dirty="0"/>
              <a:t>Very often the picture that emerges from the research literature is not especially coherent or consistent, and various gaps, tensions and inconsistencies are revealed (Punch, 2014).</a:t>
            </a:r>
          </a:p>
          <a:p>
            <a:endParaRPr lang="en-AU" dirty="0"/>
          </a:p>
          <a:p>
            <a:r>
              <a:rPr lang="en-AU" dirty="0"/>
              <a:t>When this happens, it provides a convenient way to locate your study in relation to the literature: your study may then aim to address gaps or inconsistencies in the evidence.  </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12</a:t>
            </a:fld>
            <a:endParaRPr lang="en-AU"/>
          </a:p>
        </p:txBody>
      </p:sp>
    </p:spTree>
    <p:extLst>
      <p:ext uri="{BB962C8B-B14F-4D97-AF65-F5344CB8AC3E}">
        <p14:creationId xmlns:p14="http://schemas.microsoft.com/office/powerpoint/2010/main" val="594222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An example of empirical literature:</a:t>
            </a:r>
          </a:p>
          <a:p>
            <a:pPr lvl="1"/>
            <a:r>
              <a:rPr lang="en-AU" dirty="0"/>
              <a:t>The development of community members’ roles in partnership research projects: An empirical study</a:t>
            </a:r>
          </a:p>
          <a:p>
            <a:pPr lvl="1"/>
            <a:r>
              <a:rPr lang="en-AU" dirty="0">
                <a:hlinkClick r:id="rId2"/>
              </a:rPr>
              <a:t>https://onlinelibrary.wiley.com/doi/abs/10.1002/asi.22938</a:t>
            </a:r>
            <a:r>
              <a:rPr lang="en-AU" dirty="0"/>
              <a:t> </a:t>
            </a:r>
          </a:p>
          <a:p>
            <a:endParaRPr lang="en-AU" dirty="0"/>
          </a:p>
          <a:p>
            <a:r>
              <a:rPr lang="en-AU" dirty="0"/>
              <a:t>Often both empirical and theoretical literature need to be covered in a research thesis (both theories/models and evidence). </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13</a:t>
            </a:fld>
            <a:endParaRPr lang="en-AU"/>
          </a:p>
        </p:txBody>
      </p:sp>
    </p:spTree>
    <p:extLst>
      <p:ext uri="{BB962C8B-B14F-4D97-AF65-F5344CB8AC3E}">
        <p14:creationId xmlns:p14="http://schemas.microsoft.com/office/powerpoint/2010/main" val="3348036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600" dirty="0"/>
              <a:t>Theoretical literature</a:t>
            </a:r>
          </a:p>
        </p:txBody>
      </p:sp>
      <p:sp>
        <p:nvSpPr>
          <p:cNvPr id="3" name="Content Placeholder 2"/>
          <p:cNvSpPr>
            <a:spLocks noGrp="1"/>
          </p:cNvSpPr>
          <p:nvPr>
            <p:ph idx="1"/>
          </p:nvPr>
        </p:nvSpPr>
        <p:spPr>
          <a:xfrm>
            <a:off x="864382" y="2489200"/>
            <a:ext cx="7884082" cy="3530600"/>
          </a:xfrm>
        </p:spPr>
        <p:txBody>
          <a:bodyPr/>
          <a:lstStyle/>
          <a:p>
            <a:r>
              <a:rPr lang="en-AU" dirty="0"/>
              <a:t>Definition:</a:t>
            </a:r>
          </a:p>
          <a:p>
            <a:pPr lvl="1"/>
            <a:r>
              <a:rPr lang="en-AU" dirty="0"/>
              <a:t>Theoretical literature includes relevant concepts, relevant theories and theoretical contexts, and discursive and analytical literature that contains ideas and information relevant to the topic (Punch, 2014). </a:t>
            </a:r>
          </a:p>
          <a:p>
            <a:endParaRPr lang="en-AU" dirty="0"/>
          </a:p>
          <a:p>
            <a:r>
              <a:rPr lang="en-AU" dirty="0"/>
              <a:t>An example:</a:t>
            </a:r>
          </a:p>
          <a:p>
            <a:pPr lvl="1"/>
            <a:r>
              <a:rPr lang="en-AU" dirty="0"/>
              <a:t>Information seeking and searching strategies as plans and patterns of action-A conceptual analysis</a:t>
            </a:r>
          </a:p>
          <a:p>
            <a:pPr lvl="1"/>
            <a:r>
              <a:rPr lang="en-AU" dirty="0">
                <a:hlinkClick r:id="rId2"/>
              </a:rPr>
              <a:t>https://www.emeraldinsight.com/doi/full/10.1108/JD-03-2016-0033</a:t>
            </a:r>
            <a:r>
              <a:rPr lang="en-AU" dirty="0"/>
              <a:t> </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14</a:t>
            </a:fld>
            <a:endParaRPr lang="en-AU"/>
          </a:p>
        </p:txBody>
      </p:sp>
    </p:spTree>
    <p:extLst>
      <p:ext uri="{BB962C8B-B14F-4D97-AF65-F5344CB8AC3E}">
        <p14:creationId xmlns:p14="http://schemas.microsoft.com/office/powerpoint/2010/main" val="57970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t>How to link your research to the literature?</a:t>
            </a:r>
          </a:p>
        </p:txBody>
      </p:sp>
      <p:sp>
        <p:nvSpPr>
          <p:cNvPr id="3" name="Content Placeholder 2"/>
          <p:cNvSpPr>
            <a:spLocks noGrp="1"/>
          </p:cNvSpPr>
          <p:nvPr>
            <p:ph idx="1"/>
          </p:nvPr>
        </p:nvSpPr>
        <p:spPr>
          <a:xfrm>
            <a:off x="892822" y="2492896"/>
            <a:ext cx="7776864" cy="3530600"/>
          </a:xfrm>
        </p:spPr>
        <p:txBody>
          <a:bodyPr>
            <a:noAutofit/>
          </a:bodyPr>
          <a:lstStyle/>
          <a:p>
            <a:r>
              <a:rPr lang="en-AU" dirty="0"/>
              <a:t>What is the relationship of my research to the literature being reviewed?</a:t>
            </a:r>
          </a:p>
          <a:p>
            <a:endParaRPr lang="en-AU" sz="800" dirty="0"/>
          </a:p>
          <a:p>
            <a:r>
              <a:rPr lang="en-AU" dirty="0"/>
              <a:t>A common criticism of literature review is that they are unconnected to the rest of the paper.</a:t>
            </a:r>
          </a:p>
          <a:p>
            <a:endParaRPr lang="en-AU" sz="800" dirty="0"/>
          </a:p>
          <a:p>
            <a:r>
              <a:rPr lang="en-AU" dirty="0"/>
              <a:t>It is important to ensure the literature review is integrated with and connected to the research you are connecting or reporting. </a:t>
            </a:r>
          </a:p>
          <a:p>
            <a:pPr lvl="1"/>
            <a:r>
              <a:rPr lang="en-AU" dirty="0"/>
              <a:t>One way is to locate the research in relation to its literature and can be an important element in justifying the research</a:t>
            </a:r>
          </a:p>
          <a:p>
            <a:pPr lvl="1"/>
            <a:r>
              <a:rPr lang="en-AU" dirty="0"/>
              <a:t>Another way is when findings are being reported, they can be interpreted and discussed in relation to the study’s literature.</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15</a:t>
            </a:fld>
            <a:endParaRPr lang="en-AU"/>
          </a:p>
        </p:txBody>
      </p:sp>
    </p:spTree>
    <p:extLst>
      <p:ext uri="{BB962C8B-B14F-4D97-AF65-F5344CB8AC3E}">
        <p14:creationId xmlns:p14="http://schemas.microsoft.com/office/powerpoint/2010/main" val="220607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Conducting literature review</a:t>
            </a:r>
          </a:p>
        </p:txBody>
      </p:sp>
      <p:sp>
        <p:nvSpPr>
          <p:cNvPr id="3" name="Content Placeholder 2"/>
          <p:cNvSpPr>
            <a:spLocks noGrp="1"/>
          </p:cNvSpPr>
          <p:nvPr>
            <p:ph idx="1"/>
          </p:nvPr>
        </p:nvSpPr>
        <p:spPr>
          <a:xfrm>
            <a:off x="864382" y="2489200"/>
            <a:ext cx="7452034" cy="3530600"/>
          </a:xfrm>
        </p:spPr>
        <p:txBody>
          <a:bodyPr/>
          <a:lstStyle/>
          <a:p>
            <a:r>
              <a:rPr lang="en-AU" dirty="0"/>
              <a:t>Empirical research literature (issues include):</a:t>
            </a:r>
          </a:p>
          <a:p>
            <a:pPr lvl="1"/>
            <a:r>
              <a:rPr lang="en-AU" sz="1800" dirty="0"/>
              <a:t>To what extent can empirical evidence about this question be accumulated and integrated into a coherent overall picture?</a:t>
            </a:r>
          </a:p>
          <a:p>
            <a:pPr lvl="1"/>
            <a:r>
              <a:rPr lang="en-AU" sz="1800" dirty="0"/>
              <a:t>Other related problems concern the quality of available research, and the need for new research?</a:t>
            </a:r>
          </a:p>
          <a:p>
            <a:pPr lvl="1"/>
            <a:r>
              <a:rPr lang="en-AU" sz="1800" dirty="0"/>
              <a:t>What methodological issues arise and what methodological gaps exist?</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16</a:t>
            </a:fld>
            <a:endParaRPr lang="en-AU"/>
          </a:p>
        </p:txBody>
      </p:sp>
    </p:spTree>
    <p:extLst>
      <p:ext uri="{BB962C8B-B14F-4D97-AF65-F5344CB8AC3E}">
        <p14:creationId xmlns:p14="http://schemas.microsoft.com/office/powerpoint/2010/main" val="314865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Conducting literature review (cont.)</a:t>
            </a:r>
          </a:p>
        </p:txBody>
      </p:sp>
      <p:sp>
        <p:nvSpPr>
          <p:cNvPr id="3" name="Content Placeholder 2"/>
          <p:cNvSpPr>
            <a:spLocks noGrp="1"/>
          </p:cNvSpPr>
          <p:nvPr>
            <p:ph idx="1"/>
          </p:nvPr>
        </p:nvSpPr>
        <p:spPr/>
        <p:txBody>
          <a:bodyPr>
            <a:normAutofit/>
          </a:bodyPr>
          <a:lstStyle/>
          <a:p>
            <a:r>
              <a:rPr lang="en-AU" dirty="0"/>
              <a:t>Theoretical literature (issues include):</a:t>
            </a:r>
          </a:p>
          <a:p>
            <a:pPr lvl="1"/>
            <a:r>
              <a:rPr lang="en-AU" sz="1800" dirty="0"/>
              <a:t>What are the major issues and debates about the topic?</a:t>
            </a:r>
          </a:p>
          <a:p>
            <a:pPr lvl="1"/>
            <a:r>
              <a:rPr lang="en-AU" sz="1800" dirty="0"/>
              <a:t>What are the origins and definitions of the topic?</a:t>
            </a:r>
          </a:p>
          <a:p>
            <a:pPr lvl="1"/>
            <a:r>
              <a:rPr lang="en-AU" sz="1800" dirty="0"/>
              <a:t>What are the key concepts, theories and ideas?</a:t>
            </a:r>
          </a:p>
          <a:p>
            <a:pPr lvl="1"/>
            <a:r>
              <a:rPr lang="en-AU" sz="1800" dirty="0"/>
              <a:t>What are the main questions and problems that have addressed to date?</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17</a:t>
            </a:fld>
            <a:endParaRPr lang="en-AU"/>
          </a:p>
        </p:txBody>
      </p:sp>
    </p:spTree>
    <p:extLst>
      <p:ext uri="{BB962C8B-B14F-4D97-AF65-F5344CB8AC3E}">
        <p14:creationId xmlns:p14="http://schemas.microsoft.com/office/powerpoint/2010/main" val="3272908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Conducting literature review (cont.)</a:t>
            </a:r>
          </a:p>
        </p:txBody>
      </p:sp>
      <p:sp>
        <p:nvSpPr>
          <p:cNvPr id="3" name="Content Placeholder 2"/>
          <p:cNvSpPr>
            <a:spLocks noGrp="1"/>
          </p:cNvSpPr>
          <p:nvPr>
            <p:ph idx="1"/>
          </p:nvPr>
        </p:nvSpPr>
        <p:spPr/>
        <p:txBody>
          <a:bodyPr>
            <a:normAutofit/>
          </a:bodyPr>
          <a:lstStyle/>
          <a:p>
            <a:r>
              <a:rPr lang="en-AU" dirty="0"/>
              <a:t>No.1 thing: Define and redefine a topic (</a:t>
            </a:r>
            <a:r>
              <a:rPr lang="en-AU" dirty="0" err="1"/>
              <a:t>Neuman</a:t>
            </a:r>
            <a:r>
              <a:rPr lang="en-AU" dirty="0"/>
              <a:t>, 2011)</a:t>
            </a:r>
          </a:p>
          <a:p>
            <a:endParaRPr lang="en-AU" dirty="0"/>
          </a:p>
          <a:p>
            <a:r>
              <a:rPr lang="en-AU" dirty="0"/>
              <a:t>Just as you must plan and clearly define a topic and research problem as you begin a research project, you need to begin a literature review with a defined research problem.</a:t>
            </a:r>
            <a:br>
              <a:rPr lang="en-AU" dirty="0"/>
            </a:br>
            <a:endParaRPr lang="en-AU" dirty="0"/>
          </a:p>
          <a:p>
            <a:r>
              <a:rPr lang="en-AU" dirty="0"/>
              <a:t>Often, a researcher will not finalise a specific research topic (question) for a study until he/she has reviewed literature. </a:t>
            </a:r>
          </a:p>
        </p:txBody>
      </p:sp>
      <p:sp>
        <p:nvSpPr>
          <p:cNvPr id="4" name="Slide Number Placeholder 3"/>
          <p:cNvSpPr>
            <a:spLocks noGrp="1"/>
          </p:cNvSpPr>
          <p:nvPr>
            <p:ph type="sldNum" sz="quarter" idx="12"/>
          </p:nvPr>
        </p:nvSpPr>
        <p:spPr/>
        <p:txBody>
          <a:bodyPr/>
          <a:lstStyle/>
          <a:p>
            <a:fld id="{CD6C4A60-4526-4780-800F-EAE872A0A01D}" type="slidenum">
              <a:rPr lang="en-AU" smtClean="0"/>
              <a:pPr/>
              <a:t>18</a:t>
            </a:fld>
            <a:endParaRPr lang="en-AU"/>
          </a:p>
        </p:txBody>
      </p:sp>
    </p:spTree>
    <p:extLst>
      <p:ext uri="{BB962C8B-B14F-4D97-AF65-F5344CB8AC3E}">
        <p14:creationId xmlns:p14="http://schemas.microsoft.com/office/powerpoint/2010/main" val="403171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0326"/>
            <a:ext cx="8229600" cy="1143000"/>
          </a:xfrm>
        </p:spPr>
        <p:txBody>
          <a:bodyPr/>
          <a:lstStyle/>
          <a:p>
            <a:r>
              <a:rPr lang="en-AU" dirty="0"/>
              <a:t>Conducting literature review (cont.)</a:t>
            </a:r>
          </a:p>
        </p:txBody>
      </p:sp>
      <p:sp>
        <p:nvSpPr>
          <p:cNvPr id="3" name="Content Placeholder 2"/>
          <p:cNvSpPr>
            <a:spLocks noGrp="1"/>
          </p:cNvSpPr>
          <p:nvPr>
            <p:ph idx="1"/>
          </p:nvPr>
        </p:nvSpPr>
        <p:spPr>
          <a:xfrm>
            <a:off x="864382" y="2489200"/>
            <a:ext cx="6947978" cy="3530600"/>
          </a:xfrm>
        </p:spPr>
        <p:txBody>
          <a:bodyPr/>
          <a:lstStyle/>
          <a:p>
            <a:r>
              <a:rPr lang="en-AU" dirty="0"/>
              <a:t>Five main stages (Punch, 2014):</a:t>
            </a:r>
          </a:p>
          <a:p>
            <a:pPr lvl="1"/>
            <a:r>
              <a:rPr lang="en-AU" sz="1800" dirty="0"/>
              <a:t>Searching</a:t>
            </a:r>
          </a:p>
          <a:p>
            <a:pPr lvl="1"/>
            <a:r>
              <a:rPr lang="en-AU" sz="1800" dirty="0"/>
              <a:t>Screening</a:t>
            </a:r>
          </a:p>
          <a:p>
            <a:pPr lvl="1"/>
            <a:r>
              <a:rPr lang="en-AU" sz="1800" dirty="0"/>
              <a:t>Summarising and documenting</a:t>
            </a:r>
          </a:p>
          <a:p>
            <a:pPr lvl="1"/>
            <a:r>
              <a:rPr lang="en-AU" sz="1800" dirty="0"/>
              <a:t>Organising-analysing-synthesising</a:t>
            </a:r>
          </a:p>
          <a:p>
            <a:pPr lvl="1"/>
            <a:r>
              <a:rPr lang="en-AU" sz="1800" dirty="0"/>
              <a:t>Writing</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19</a:t>
            </a:fld>
            <a:endParaRPr lang="en-AU"/>
          </a:p>
        </p:txBody>
      </p:sp>
    </p:spTree>
    <p:extLst>
      <p:ext uri="{BB962C8B-B14F-4D97-AF65-F5344CB8AC3E}">
        <p14:creationId xmlns:p14="http://schemas.microsoft.com/office/powerpoint/2010/main" val="84561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162414" cy="709865"/>
          </a:xfrm>
        </p:spPr>
        <p:txBody>
          <a:bodyPr/>
          <a:lstStyle/>
          <a:p>
            <a:r>
              <a:rPr lang="en-AU" dirty="0"/>
              <a:t>How to identify a research topic?</a:t>
            </a:r>
          </a:p>
        </p:txBody>
      </p:sp>
      <p:sp>
        <p:nvSpPr>
          <p:cNvPr id="3" name="Content Placeholder 2"/>
          <p:cNvSpPr>
            <a:spLocks noGrp="1"/>
          </p:cNvSpPr>
          <p:nvPr>
            <p:ph idx="1"/>
          </p:nvPr>
        </p:nvSpPr>
        <p:spPr>
          <a:xfrm>
            <a:off x="864382" y="2489200"/>
            <a:ext cx="6814234" cy="3892128"/>
          </a:xfrm>
        </p:spPr>
        <p:txBody>
          <a:bodyPr>
            <a:normAutofit/>
          </a:bodyPr>
          <a:lstStyle/>
          <a:p>
            <a:r>
              <a:rPr lang="en-AU" sz="1900" dirty="0"/>
              <a:t>Do not waste time “reinventing the wheel” and remember to “do your homework” before beginning an endeavour.</a:t>
            </a:r>
          </a:p>
          <a:p>
            <a:endParaRPr lang="en-AU" sz="1900" dirty="0"/>
          </a:p>
          <a:p>
            <a:r>
              <a:rPr lang="en-AU" sz="1900" dirty="0"/>
              <a:t>It would be useful to search for and read review papers to gain an overview of a topic in a certain area, including the research status quo and trends.</a:t>
            </a:r>
          </a:p>
          <a:p>
            <a:endParaRPr lang="en-AU" sz="1900" dirty="0"/>
          </a:p>
          <a:p>
            <a:pPr marL="0" indent="0">
              <a:buNone/>
            </a:pPr>
            <a:br>
              <a:rPr lang="en-AU" sz="1900" dirty="0"/>
            </a:br>
            <a:endParaRPr lang="en-AU" sz="1900" dirty="0"/>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2</a:t>
            </a:fld>
            <a:endParaRPr lang="en-AU"/>
          </a:p>
        </p:txBody>
      </p:sp>
    </p:spTree>
    <p:extLst>
      <p:ext uri="{BB962C8B-B14F-4D97-AF65-F5344CB8AC3E}">
        <p14:creationId xmlns:p14="http://schemas.microsoft.com/office/powerpoint/2010/main" val="300209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Searching</a:t>
            </a:r>
          </a:p>
        </p:txBody>
      </p:sp>
      <p:sp>
        <p:nvSpPr>
          <p:cNvPr id="3" name="Content Placeholder 2"/>
          <p:cNvSpPr>
            <a:spLocks noGrp="1"/>
          </p:cNvSpPr>
          <p:nvPr>
            <p:ph idx="1"/>
          </p:nvPr>
        </p:nvSpPr>
        <p:spPr/>
        <p:txBody>
          <a:bodyPr>
            <a:normAutofit/>
          </a:bodyPr>
          <a:lstStyle/>
          <a:p>
            <a:r>
              <a:rPr lang="en-AU" dirty="0"/>
              <a:t>The top international refereed research journals and conferences (e.g. IEEE transactions, ACM, JASIST). </a:t>
            </a:r>
          </a:p>
          <a:p>
            <a:r>
              <a:rPr lang="en-AU" dirty="0"/>
              <a:t>They are a crucial source both of empirical research findings and of important theoretical discussions.</a:t>
            </a:r>
          </a:p>
          <a:p>
            <a:endParaRPr lang="en-AU" dirty="0"/>
          </a:p>
          <a:p>
            <a:r>
              <a:rPr lang="en-AU" dirty="0"/>
              <a:t>Activity:</a:t>
            </a:r>
          </a:p>
          <a:p>
            <a:pPr lvl="1"/>
            <a:r>
              <a:rPr lang="en-AU" sz="1800" dirty="0"/>
              <a:t>Find out top international refereed research journals and conferences in your area (e.g. machine learning, cybersecurity, </a:t>
            </a:r>
            <a:r>
              <a:rPr lang="en-AU" sz="1800" dirty="0" err="1"/>
              <a:t>IoT</a:t>
            </a:r>
            <a:r>
              <a:rPr lang="en-AU" sz="1800" dirty="0"/>
              <a:t>, librarianship and archives, data analytics).</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20</a:t>
            </a:fld>
            <a:endParaRPr lang="en-AU"/>
          </a:p>
        </p:txBody>
      </p:sp>
    </p:spTree>
    <p:extLst>
      <p:ext uri="{BB962C8B-B14F-4D97-AF65-F5344CB8AC3E}">
        <p14:creationId xmlns:p14="http://schemas.microsoft.com/office/powerpoint/2010/main" val="262210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Google scholar can be a good start</a:t>
            </a:r>
          </a:p>
          <a:p>
            <a:endParaRPr lang="en-AU" dirty="0"/>
          </a:p>
          <a:p>
            <a:r>
              <a:rPr lang="en-AU" dirty="0"/>
              <a:t>Identify and follow the chains of relevant references, including books, for example by looking at the sources cited in a particular article or at more recent texts that cite it.</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21</a:t>
            </a:fld>
            <a:endParaRPr lang="en-AU"/>
          </a:p>
        </p:txBody>
      </p:sp>
    </p:spTree>
    <p:extLst>
      <p:ext uri="{BB962C8B-B14F-4D97-AF65-F5344CB8AC3E}">
        <p14:creationId xmlns:p14="http://schemas.microsoft.com/office/powerpoint/2010/main" val="377714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University library (catalogue and online databases) is a central location for finding the literature needed for review. </a:t>
            </a:r>
          </a:p>
          <a:p>
            <a:endParaRPr lang="en-AU" dirty="0"/>
          </a:p>
          <a:p>
            <a:r>
              <a:rPr lang="en-AU" dirty="0"/>
              <a:t>UniSA library professionals will give a guest lecture on searching for resources on week 3.</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22</a:t>
            </a:fld>
            <a:endParaRPr lang="en-AU"/>
          </a:p>
        </p:txBody>
      </p:sp>
    </p:spTree>
    <p:extLst>
      <p:ext uri="{BB962C8B-B14F-4D97-AF65-F5344CB8AC3E}">
        <p14:creationId xmlns:p14="http://schemas.microsoft.com/office/powerpoint/2010/main" val="2505154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Screening</a:t>
            </a:r>
          </a:p>
        </p:txBody>
      </p:sp>
      <p:sp>
        <p:nvSpPr>
          <p:cNvPr id="3" name="Content Placeholder 2"/>
          <p:cNvSpPr>
            <a:spLocks noGrp="1"/>
          </p:cNvSpPr>
          <p:nvPr>
            <p:ph idx="1"/>
          </p:nvPr>
        </p:nvSpPr>
        <p:spPr>
          <a:xfrm>
            <a:off x="864382" y="2489200"/>
            <a:ext cx="7956090" cy="3530600"/>
          </a:xfrm>
        </p:spPr>
        <p:txBody>
          <a:bodyPr>
            <a:normAutofit/>
          </a:bodyPr>
          <a:lstStyle/>
          <a:p>
            <a:r>
              <a:rPr lang="en-AU" dirty="0"/>
              <a:t>Content screening</a:t>
            </a:r>
          </a:p>
          <a:p>
            <a:pPr lvl="1"/>
            <a:r>
              <a:rPr lang="en-AU" sz="1800" dirty="0"/>
              <a:t>It applies to both types of literature (empirical and theoretical), by concentrating on literature centrally relevant to your topic and question.</a:t>
            </a:r>
          </a:p>
          <a:p>
            <a:pPr lvl="1"/>
            <a:endParaRPr lang="en-AU" sz="1800" dirty="0"/>
          </a:p>
          <a:p>
            <a:r>
              <a:rPr lang="en-AU" dirty="0"/>
              <a:t>Methodological screening</a:t>
            </a:r>
          </a:p>
          <a:p>
            <a:pPr lvl="1"/>
            <a:r>
              <a:rPr lang="en-AU" sz="1800" dirty="0"/>
              <a:t>It applies to the empirical research literature, by assessing critically the methodological quality of the research that has produced the evidence and the findings.</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23</a:t>
            </a:fld>
            <a:endParaRPr lang="en-AU"/>
          </a:p>
        </p:txBody>
      </p:sp>
    </p:spTree>
    <p:extLst>
      <p:ext uri="{BB962C8B-B14F-4D97-AF65-F5344CB8AC3E}">
        <p14:creationId xmlns:p14="http://schemas.microsoft.com/office/powerpoint/2010/main" val="1268081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Summarising and documenting</a:t>
            </a:r>
          </a:p>
        </p:txBody>
      </p:sp>
      <p:sp>
        <p:nvSpPr>
          <p:cNvPr id="3" name="Content Placeholder 2"/>
          <p:cNvSpPr>
            <a:spLocks noGrp="1"/>
          </p:cNvSpPr>
          <p:nvPr>
            <p:ph idx="1"/>
          </p:nvPr>
        </p:nvSpPr>
        <p:spPr>
          <a:xfrm>
            <a:off x="803980" y="2420888"/>
            <a:ext cx="7944484" cy="3530600"/>
          </a:xfrm>
        </p:spPr>
        <p:txBody>
          <a:bodyPr>
            <a:normAutofit/>
          </a:bodyPr>
          <a:lstStyle/>
          <a:p>
            <a:r>
              <a:rPr lang="en-AU" dirty="0"/>
              <a:t>Summarising is an essential activity in literature reviewing, also an essential part of managing the literature and provides the basis for the organising, analysing and synthesising which follow.</a:t>
            </a:r>
          </a:p>
          <a:p>
            <a:endParaRPr lang="en-AU" dirty="0"/>
          </a:p>
          <a:p>
            <a:r>
              <a:rPr lang="en-AU" dirty="0"/>
              <a:t>Review itself needs to go well beyond mere summarising.</a:t>
            </a:r>
          </a:p>
          <a:p>
            <a:endParaRPr lang="en-AU" dirty="0"/>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24</a:t>
            </a:fld>
            <a:endParaRPr lang="en-AU"/>
          </a:p>
        </p:txBody>
      </p:sp>
    </p:spTree>
    <p:extLst>
      <p:ext uri="{BB962C8B-B14F-4D97-AF65-F5344CB8AC3E}">
        <p14:creationId xmlns:p14="http://schemas.microsoft.com/office/powerpoint/2010/main" val="746269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864382" y="2489200"/>
            <a:ext cx="7524042" cy="3530600"/>
          </a:xfrm>
        </p:spPr>
        <p:txBody>
          <a:bodyPr/>
          <a:lstStyle/>
          <a:p>
            <a:r>
              <a:rPr lang="en-AU" dirty="0"/>
              <a:t>Summarising focusing on capturing the main points of a paper, both substantively (content) and methodologically. </a:t>
            </a:r>
          </a:p>
          <a:p>
            <a:endParaRPr lang="en-AU" dirty="0"/>
          </a:p>
          <a:p>
            <a:r>
              <a:rPr lang="en-AU" dirty="0"/>
              <a:t>Setting up a documenting while summarising. It is part of organising and should include full bibliographic details in addition to the substantive and methodological summary points noted.</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25</a:t>
            </a:fld>
            <a:endParaRPr lang="en-AU"/>
          </a:p>
        </p:txBody>
      </p:sp>
    </p:spTree>
    <p:extLst>
      <p:ext uri="{BB962C8B-B14F-4D97-AF65-F5344CB8AC3E}">
        <p14:creationId xmlns:p14="http://schemas.microsoft.com/office/powerpoint/2010/main" val="350366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Organising-analysing-synthesising</a:t>
            </a:r>
          </a:p>
        </p:txBody>
      </p:sp>
      <p:sp>
        <p:nvSpPr>
          <p:cNvPr id="3" name="Content Placeholder 2"/>
          <p:cNvSpPr>
            <a:spLocks noGrp="1"/>
          </p:cNvSpPr>
          <p:nvPr>
            <p:ph idx="1"/>
          </p:nvPr>
        </p:nvSpPr>
        <p:spPr>
          <a:xfrm>
            <a:off x="864382" y="2489200"/>
            <a:ext cx="7308018" cy="3530600"/>
          </a:xfrm>
        </p:spPr>
        <p:txBody>
          <a:bodyPr/>
          <a:lstStyle/>
          <a:p>
            <a:r>
              <a:rPr lang="en-AU" dirty="0"/>
              <a:t>These activities overlap and occur more or less simultaneously as literature is read and summarised.</a:t>
            </a:r>
          </a:p>
          <a:p>
            <a:endParaRPr lang="en-AU" dirty="0"/>
          </a:p>
          <a:p>
            <a:r>
              <a:rPr lang="en-AU" dirty="0"/>
              <a:t>Organising – often in terms of main themes, is part of reading critically and analytically.</a:t>
            </a:r>
          </a:p>
          <a:p>
            <a:endParaRPr lang="en-AU" dirty="0"/>
          </a:p>
          <a:p>
            <a:r>
              <a:rPr lang="en-AU" dirty="0"/>
              <a:t>Organising helps to develop a structure – a completed review needs a structure which is usually developed through main themes (sections) and sub-themes (sub-sections). </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26</a:t>
            </a:fld>
            <a:endParaRPr lang="en-AU"/>
          </a:p>
        </p:txBody>
      </p:sp>
    </p:spTree>
    <p:extLst>
      <p:ext uri="{BB962C8B-B14F-4D97-AF65-F5344CB8AC3E}">
        <p14:creationId xmlns:p14="http://schemas.microsoft.com/office/powerpoint/2010/main" val="940682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864382" y="2489200"/>
            <a:ext cx="7091994" cy="3530600"/>
          </a:xfrm>
        </p:spPr>
        <p:txBody>
          <a:bodyPr>
            <a:normAutofit/>
          </a:bodyPr>
          <a:lstStyle/>
          <a:p>
            <a:r>
              <a:rPr lang="en-AU" dirty="0"/>
              <a:t>Analysing means dealing with something analytically. </a:t>
            </a:r>
          </a:p>
          <a:p>
            <a:endParaRPr lang="en-AU" dirty="0"/>
          </a:p>
          <a:p>
            <a:r>
              <a:rPr lang="en-AU" dirty="0"/>
              <a:t>For example, when commenting on methodological trends, inconsistencies or gaps in a body of research literature, you are dealing with methodology analytically.</a:t>
            </a:r>
          </a:p>
          <a:p>
            <a:endParaRPr lang="en-AU" dirty="0"/>
          </a:p>
          <a:p>
            <a:r>
              <a:rPr lang="en-AU" dirty="0"/>
              <a:t>Synthesising involves consideration of the convergence and divergence of the findings, theories, methods, etc. found in the literature.</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27</a:t>
            </a:fld>
            <a:endParaRPr lang="en-AU"/>
          </a:p>
        </p:txBody>
      </p:sp>
    </p:spTree>
    <p:extLst>
      <p:ext uri="{BB962C8B-B14F-4D97-AF65-F5344CB8AC3E}">
        <p14:creationId xmlns:p14="http://schemas.microsoft.com/office/powerpoint/2010/main" val="519228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Writing</a:t>
            </a:r>
          </a:p>
        </p:txBody>
      </p:sp>
      <p:sp>
        <p:nvSpPr>
          <p:cNvPr id="3" name="Content Placeholder 2"/>
          <p:cNvSpPr>
            <a:spLocks noGrp="1"/>
          </p:cNvSpPr>
          <p:nvPr>
            <p:ph idx="1"/>
          </p:nvPr>
        </p:nvSpPr>
        <p:spPr>
          <a:xfrm>
            <a:off x="864382" y="2060848"/>
            <a:ext cx="7740066" cy="3530600"/>
          </a:xfrm>
        </p:spPr>
        <p:txBody>
          <a:bodyPr>
            <a:noAutofit/>
          </a:bodyPr>
          <a:lstStyle/>
          <a:p>
            <a:r>
              <a:rPr lang="en-AU" dirty="0"/>
              <a:t>Writing the literature review brings it all together. </a:t>
            </a:r>
          </a:p>
          <a:p>
            <a:pPr lvl="1"/>
            <a:r>
              <a:rPr lang="en-AU" sz="1800" dirty="0"/>
              <a:t>Developing a structure</a:t>
            </a:r>
          </a:p>
          <a:p>
            <a:pPr lvl="2"/>
            <a:r>
              <a:rPr lang="en-AU" sz="1800" dirty="0"/>
              <a:t>Sections and section headings within the review are important.</a:t>
            </a:r>
          </a:p>
          <a:p>
            <a:pPr lvl="1"/>
            <a:r>
              <a:rPr lang="en-AU" sz="1800" dirty="0"/>
              <a:t>Writing a first draft</a:t>
            </a:r>
          </a:p>
          <a:p>
            <a:pPr lvl="1"/>
            <a:r>
              <a:rPr lang="en-AU" sz="1800" dirty="0"/>
              <a:t>Revising and writing subsequent and final drafts</a:t>
            </a:r>
          </a:p>
          <a:p>
            <a:pPr lvl="1"/>
            <a:endParaRPr lang="en-AU" sz="1800" dirty="0"/>
          </a:p>
          <a:p>
            <a:r>
              <a:rPr lang="en-AU" dirty="0"/>
              <a:t>An important of writing is the referencing process. Fundamentally, academic writing builds on others’ ideas.</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28</a:t>
            </a:fld>
            <a:endParaRPr lang="en-AU"/>
          </a:p>
        </p:txBody>
      </p:sp>
    </p:spTree>
    <p:extLst>
      <p:ext uri="{BB962C8B-B14F-4D97-AF65-F5344CB8AC3E}">
        <p14:creationId xmlns:p14="http://schemas.microsoft.com/office/powerpoint/2010/main" val="427528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7162414" cy="709865"/>
          </a:xfrm>
        </p:spPr>
        <p:txBody>
          <a:bodyPr/>
          <a:lstStyle/>
          <a:p>
            <a:r>
              <a:rPr lang="en-US" sz="2800" dirty="0"/>
              <a:t>Recursive and iterative research process</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29</a:t>
            </a:fld>
            <a:endParaRPr lang="en-AU"/>
          </a:p>
        </p:txBody>
      </p:sp>
      <p:pic>
        <p:nvPicPr>
          <p:cNvPr id="5" name="Picture 4"/>
          <p:cNvPicPr>
            <a:picLocks noChangeAspect="1"/>
          </p:cNvPicPr>
          <p:nvPr/>
        </p:nvPicPr>
        <p:blipFill>
          <a:blip r:embed="rId3"/>
          <a:stretch>
            <a:fillRect/>
          </a:stretch>
        </p:blipFill>
        <p:spPr>
          <a:xfrm>
            <a:off x="539552" y="2056471"/>
            <a:ext cx="8136904" cy="4791693"/>
          </a:xfrm>
          <a:prstGeom prst="rect">
            <a:avLst/>
          </a:prstGeom>
        </p:spPr>
      </p:pic>
    </p:spTree>
    <p:extLst>
      <p:ext uri="{BB962C8B-B14F-4D97-AF65-F5344CB8AC3E}">
        <p14:creationId xmlns:p14="http://schemas.microsoft.com/office/powerpoint/2010/main" val="158951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a:xfrm>
            <a:off x="864382" y="2132856"/>
            <a:ext cx="7605542" cy="4608512"/>
          </a:xfrm>
        </p:spPr>
        <p:txBody>
          <a:bodyPr>
            <a:normAutofit/>
          </a:bodyPr>
          <a:lstStyle/>
          <a:p>
            <a:r>
              <a:rPr lang="en-AU" dirty="0"/>
              <a:t>Journals</a:t>
            </a:r>
          </a:p>
          <a:p>
            <a:pPr lvl="1"/>
            <a:r>
              <a:rPr lang="en-AU" b="1" i="1" dirty="0"/>
              <a:t>ACM Computing Surveys</a:t>
            </a:r>
          </a:p>
          <a:p>
            <a:pPr lvl="1"/>
            <a:r>
              <a:rPr lang="en-AU" dirty="0"/>
              <a:t>https://csur.acm.org/</a:t>
            </a:r>
          </a:p>
          <a:p>
            <a:pPr lvl="1"/>
            <a:r>
              <a:rPr lang="en-AU" dirty="0"/>
              <a:t>publishes comprehensive, readable tutorials and literature survey papers that give guided tours through the literature and explain topics to those who seek to learn the basics of areas outside their specialties.</a:t>
            </a:r>
          </a:p>
          <a:p>
            <a:pPr lvl="1"/>
            <a:r>
              <a:rPr lang="en-AU" b="1" i="1" dirty="0"/>
              <a:t>Journal of the Association for Information Science and Technology (JASIST) – Advances in Information Science section</a:t>
            </a:r>
          </a:p>
          <a:p>
            <a:pPr lvl="1"/>
            <a:r>
              <a:rPr lang="en-AU" dirty="0"/>
              <a:t>https://onlinelibrary.wiley.com/journal/23301643</a:t>
            </a:r>
          </a:p>
          <a:p>
            <a:pPr lvl="1"/>
            <a:r>
              <a:rPr lang="en-AU" dirty="0"/>
              <a:t>Publish in-depth review articles on various topics, scholarly reviews of clearly defined topics that build upon and are buttressed by comprehensive references to the published literature.</a:t>
            </a:r>
            <a:endParaRPr lang="en-AU" b="1" i="1" dirty="0"/>
          </a:p>
          <a:p>
            <a:endParaRPr lang="en-AU" dirty="0"/>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a:t>
            </a:fld>
            <a:endParaRPr lang="en-AU"/>
          </a:p>
        </p:txBody>
      </p:sp>
    </p:spTree>
    <p:extLst>
      <p:ext uri="{BB962C8B-B14F-4D97-AF65-F5344CB8AC3E}">
        <p14:creationId xmlns:p14="http://schemas.microsoft.com/office/powerpoint/2010/main" val="596214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lstStyle/>
          <a:p>
            <a:r>
              <a:rPr lang="en-AU" dirty="0" err="1"/>
              <a:t>Neuman</a:t>
            </a:r>
            <a:r>
              <a:rPr lang="en-AU" dirty="0"/>
              <a:t>, W. L. (2011). Social research methods.</a:t>
            </a:r>
          </a:p>
          <a:p>
            <a:r>
              <a:rPr lang="en-AU" dirty="0"/>
              <a:t>Punch, K. (2014). Introduction to social research.</a:t>
            </a:r>
          </a:p>
        </p:txBody>
      </p:sp>
      <p:sp>
        <p:nvSpPr>
          <p:cNvPr id="4" name="Slide Number Placeholder 3"/>
          <p:cNvSpPr>
            <a:spLocks noGrp="1"/>
          </p:cNvSpPr>
          <p:nvPr>
            <p:ph type="sldNum" sz="quarter" idx="12"/>
          </p:nvPr>
        </p:nvSpPr>
        <p:spPr/>
        <p:txBody>
          <a:bodyPr/>
          <a:lstStyle/>
          <a:p>
            <a:fld id="{CD6C4A60-4526-4780-800F-EAE872A0A01D}" type="slidenum">
              <a:rPr lang="en-AU" smtClean="0"/>
              <a:pPr/>
              <a:t>30</a:t>
            </a:fld>
            <a:endParaRPr lang="en-AU"/>
          </a:p>
        </p:txBody>
      </p:sp>
    </p:spTree>
    <p:extLst>
      <p:ext uri="{BB962C8B-B14F-4D97-AF65-F5344CB8AC3E}">
        <p14:creationId xmlns:p14="http://schemas.microsoft.com/office/powerpoint/2010/main" val="357575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864382" y="2489200"/>
            <a:ext cx="7236010" cy="3530600"/>
          </a:xfrm>
        </p:spPr>
        <p:txBody>
          <a:bodyPr>
            <a:normAutofit lnSpcReduction="10000"/>
          </a:bodyPr>
          <a:lstStyle/>
          <a:p>
            <a:r>
              <a:rPr lang="en-AU" dirty="0"/>
              <a:t>Example papers from ACM Computing Surveys</a:t>
            </a:r>
          </a:p>
          <a:p>
            <a:pPr lvl="1"/>
            <a:r>
              <a:rPr lang="en-AU" dirty="0"/>
              <a:t>A Survey of Signed Network Mining in Social Media</a:t>
            </a:r>
          </a:p>
          <a:p>
            <a:pPr lvl="1"/>
            <a:r>
              <a:rPr lang="en-AU" dirty="0">
                <a:hlinkClick r:id="rId2"/>
              </a:rPr>
              <a:t>https://dl.acm.org/citation.cfm?id=2956185</a:t>
            </a:r>
            <a:r>
              <a:rPr lang="en-AU" dirty="0"/>
              <a:t> </a:t>
            </a:r>
          </a:p>
          <a:p>
            <a:pPr lvl="1"/>
            <a:endParaRPr lang="en-AU" dirty="0"/>
          </a:p>
          <a:p>
            <a:r>
              <a:rPr lang="en-AU" dirty="0"/>
              <a:t>Example papers from JASIST</a:t>
            </a:r>
          </a:p>
          <a:p>
            <a:pPr lvl="1"/>
            <a:r>
              <a:rPr lang="en-AU" dirty="0"/>
              <a:t>Big data, bigger dilemmas: A critical review</a:t>
            </a:r>
          </a:p>
          <a:p>
            <a:pPr lvl="1"/>
            <a:r>
              <a:rPr lang="en-AU" dirty="0">
                <a:hlinkClick r:id="rId3"/>
              </a:rPr>
              <a:t>https://onlinelibrary.wiley.com/doi/full/10.1002/asi.23294</a:t>
            </a:r>
            <a:endParaRPr lang="en-AU" dirty="0"/>
          </a:p>
          <a:p>
            <a:pPr lvl="1"/>
            <a:endParaRPr lang="en-AU" dirty="0"/>
          </a:p>
          <a:p>
            <a:r>
              <a:rPr lang="en-AU" dirty="0"/>
              <a:t>Example papers from MIS Quarterly</a:t>
            </a:r>
          </a:p>
          <a:p>
            <a:pPr lvl="1"/>
            <a:r>
              <a:rPr lang="en-US" dirty="0">
                <a:hlinkClick r:id="rId4"/>
              </a:rPr>
              <a:t>https://www.misq.org/archive/</a:t>
            </a:r>
            <a:endParaRPr lang="en-AU" dirty="0"/>
          </a:p>
          <a:p>
            <a:pPr lvl="1"/>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4</a:t>
            </a:fld>
            <a:endParaRPr lang="en-AU"/>
          </a:p>
        </p:txBody>
      </p:sp>
    </p:spTree>
    <p:extLst>
      <p:ext uri="{BB962C8B-B14F-4D97-AF65-F5344CB8AC3E}">
        <p14:creationId xmlns:p14="http://schemas.microsoft.com/office/powerpoint/2010/main" val="3256119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sz="2200" dirty="0"/>
              <a:t>Example titles of review papers</a:t>
            </a:r>
          </a:p>
          <a:p>
            <a:pPr lvl="1"/>
            <a:r>
              <a:rPr lang="en-AU" sz="1800" dirty="0"/>
              <a:t>Research agenda for social Q&amp;A</a:t>
            </a:r>
          </a:p>
          <a:p>
            <a:pPr lvl="1"/>
            <a:r>
              <a:rPr lang="en-AU" sz="1800" dirty="0"/>
              <a:t>A study and comparison of multimedia Web searching 1997-2006</a:t>
            </a:r>
          </a:p>
          <a:p>
            <a:pPr lvl="1"/>
            <a:r>
              <a:rPr lang="en-AU" sz="1800" dirty="0"/>
              <a:t>A systematic review of interactive information retrieval</a:t>
            </a:r>
          </a:p>
          <a:p>
            <a:pPr lvl="1"/>
            <a:r>
              <a:rPr lang="en-AU" sz="1800" dirty="0"/>
              <a:t>Evaluation on crowdsourcing research Current status and future direction</a:t>
            </a:r>
          </a:p>
          <a:p>
            <a:pPr lvl="1"/>
            <a:r>
              <a:rPr lang="en-AU" sz="1800" dirty="0"/>
              <a:t>Value of Academic Libraries: A Comprehensive Research Review and Report</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5</a:t>
            </a:fld>
            <a:endParaRPr lang="en-AU"/>
          </a:p>
        </p:txBody>
      </p:sp>
    </p:spTree>
    <p:extLst>
      <p:ext uri="{BB962C8B-B14F-4D97-AF65-F5344CB8AC3E}">
        <p14:creationId xmlns:p14="http://schemas.microsoft.com/office/powerpoint/2010/main" val="416941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Because scientific research is a collective effort, one in which many researchers contribute and share results with one another. </a:t>
            </a:r>
          </a:p>
          <a:p>
            <a:endParaRPr lang="en-AU" dirty="0"/>
          </a:p>
          <a:p>
            <a:r>
              <a:rPr lang="en-AU" dirty="0"/>
              <a:t>We read studies to learn from, compare, replicate, or criticise them.</a:t>
            </a:r>
          </a:p>
          <a:p>
            <a:endParaRPr lang="en-AU" dirty="0"/>
          </a:p>
          <a:p>
            <a:r>
              <a:rPr lang="en-AU" dirty="0"/>
              <a:t>An early and essential step in doing a research project is to review the accumulated knowledge on the </a:t>
            </a:r>
            <a:r>
              <a:rPr lang="en-AU" b="1" i="1" dirty="0"/>
              <a:t>targeting research topic </a:t>
            </a:r>
            <a:r>
              <a:rPr lang="en-AU" dirty="0"/>
              <a:t>(</a:t>
            </a:r>
            <a:r>
              <a:rPr lang="en-AU" dirty="0" err="1"/>
              <a:t>Neuman</a:t>
            </a:r>
            <a:r>
              <a:rPr lang="en-AU" dirty="0"/>
              <a:t>, 2011). </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6</a:t>
            </a:fld>
            <a:endParaRPr lang="en-AU"/>
          </a:p>
        </p:txBody>
      </p:sp>
    </p:spTree>
    <p:extLst>
      <p:ext uri="{BB962C8B-B14F-4D97-AF65-F5344CB8AC3E}">
        <p14:creationId xmlns:p14="http://schemas.microsoft.com/office/powerpoint/2010/main" val="373243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5400" dirty="0"/>
              <a:t>Annotated Bibliography</a:t>
            </a:r>
            <a:endParaRPr lang="en-AU" dirty="0"/>
          </a:p>
        </p:txBody>
      </p:sp>
      <p:sp>
        <p:nvSpPr>
          <p:cNvPr id="3" name="Content Placeholder 2"/>
          <p:cNvSpPr>
            <a:spLocks noGrp="1"/>
          </p:cNvSpPr>
          <p:nvPr>
            <p:ph idx="1"/>
          </p:nvPr>
        </p:nvSpPr>
        <p:spPr/>
        <p:txBody>
          <a:bodyPr>
            <a:normAutofit/>
          </a:bodyPr>
          <a:lstStyle/>
          <a:p>
            <a:r>
              <a:rPr lang="en-AU" dirty="0"/>
              <a:t>An annotated bibliography provides a brief account of the available research on a given topic. It is a list of research sources that includes concise </a:t>
            </a:r>
            <a:r>
              <a:rPr lang="en-AU" i="1" dirty="0"/>
              <a:t>descriptions </a:t>
            </a:r>
            <a:r>
              <a:rPr lang="en-AU" dirty="0"/>
              <a:t>and </a:t>
            </a:r>
            <a:r>
              <a:rPr lang="en-AU" i="1" dirty="0"/>
              <a:t>evaluations</a:t>
            </a:r>
            <a:r>
              <a:rPr lang="en-AU" dirty="0"/>
              <a:t> of each source.</a:t>
            </a:r>
          </a:p>
          <a:p>
            <a:endParaRPr lang="en-AU" dirty="0"/>
          </a:p>
          <a:p>
            <a:r>
              <a:rPr lang="en-AU" dirty="0"/>
              <a:t>The annotation usually contains a brief and critical summary of content and a short analysis or evaluation.</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7</a:t>
            </a:fld>
            <a:endParaRPr lang="en-AU"/>
          </a:p>
        </p:txBody>
      </p:sp>
    </p:spTree>
    <p:extLst>
      <p:ext uri="{BB962C8B-B14F-4D97-AF65-F5344CB8AC3E}">
        <p14:creationId xmlns:p14="http://schemas.microsoft.com/office/powerpoint/2010/main" val="68207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a:xfrm>
            <a:off x="864382" y="2489200"/>
            <a:ext cx="7884082" cy="3530600"/>
          </a:xfrm>
        </p:spPr>
        <p:txBody>
          <a:bodyPr>
            <a:normAutofit/>
          </a:bodyPr>
          <a:lstStyle/>
          <a:p>
            <a:r>
              <a:rPr lang="en-AU" dirty="0"/>
              <a:t>See the template of annotated bibliography on the course </a:t>
            </a:r>
            <a:r>
              <a:rPr lang="en-AU" dirty="0" err="1"/>
              <a:t>learnonline</a:t>
            </a:r>
            <a:r>
              <a:rPr lang="en-AU" dirty="0"/>
              <a:t> site.</a:t>
            </a:r>
          </a:p>
          <a:p>
            <a:endParaRPr lang="en-AU" dirty="0"/>
          </a:p>
          <a:p>
            <a:r>
              <a:rPr lang="en-AU" dirty="0"/>
              <a:t>Just for your reference: </a:t>
            </a:r>
          </a:p>
          <a:p>
            <a:pPr lvl="1"/>
            <a:r>
              <a:rPr lang="en-AU" sz="1800" dirty="0"/>
              <a:t>Resources for writing an annotated bibliography from the University of Melbourne (copy and paste the URL to your browser): http://services.unimelb.edu.au/__data/assets/pdf_file/0010/706951/Writing-an-annotated-bibliography-100113.pdf</a:t>
            </a:r>
          </a:p>
        </p:txBody>
      </p:sp>
      <p:sp>
        <p:nvSpPr>
          <p:cNvPr id="4" name="Slide Number Placeholder 3"/>
          <p:cNvSpPr>
            <a:spLocks noGrp="1"/>
          </p:cNvSpPr>
          <p:nvPr>
            <p:ph type="sldNum" sz="quarter" idx="12"/>
          </p:nvPr>
        </p:nvSpPr>
        <p:spPr/>
        <p:txBody>
          <a:bodyPr/>
          <a:lstStyle/>
          <a:p>
            <a:fld id="{CD6C4A60-4526-4780-800F-EAE872A0A01D}" type="slidenum">
              <a:rPr lang="en-AU" smtClean="0"/>
              <a:pPr/>
              <a:t>8</a:t>
            </a:fld>
            <a:endParaRPr lang="en-AU"/>
          </a:p>
        </p:txBody>
      </p:sp>
    </p:spTree>
    <p:extLst>
      <p:ext uri="{BB962C8B-B14F-4D97-AF65-F5344CB8AC3E}">
        <p14:creationId xmlns:p14="http://schemas.microsoft.com/office/powerpoint/2010/main" val="108277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836712"/>
            <a:ext cx="8229600" cy="1143000"/>
          </a:xfrm>
        </p:spPr>
        <p:txBody>
          <a:bodyPr>
            <a:normAutofit fontScale="90000"/>
          </a:bodyPr>
          <a:lstStyle/>
          <a:p>
            <a:r>
              <a:rPr lang="en-AU" sz="3600" dirty="0"/>
              <a:t>From Annotated Bibliography to Literature Review</a:t>
            </a:r>
          </a:p>
        </p:txBody>
      </p:sp>
      <p:sp>
        <p:nvSpPr>
          <p:cNvPr id="3" name="Content Placeholder 2"/>
          <p:cNvSpPr>
            <a:spLocks noGrp="1"/>
          </p:cNvSpPr>
          <p:nvPr>
            <p:ph idx="1"/>
          </p:nvPr>
        </p:nvSpPr>
        <p:spPr>
          <a:xfrm>
            <a:off x="457200" y="2123728"/>
            <a:ext cx="8229600" cy="4200872"/>
          </a:xfrm>
        </p:spPr>
        <p:txBody>
          <a:bodyPr>
            <a:normAutofit/>
          </a:bodyPr>
          <a:lstStyle/>
          <a:p>
            <a:pPr marL="0" indent="0">
              <a:buNone/>
            </a:pPr>
            <a:endParaRPr lang="en-AU" dirty="0"/>
          </a:p>
          <a:p>
            <a:r>
              <a:rPr lang="en-AU" dirty="0"/>
              <a:t>Writing an annotated bibliography is the first step toward a literature review.</a:t>
            </a:r>
          </a:p>
          <a:p>
            <a:endParaRPr lang="en-AU" dirty="0"/>
          </a:p>
          <a:p>
            <a:r>
              <a:rPr lang="en-AU" dirty="0"/>
              <a:t>Literature review requires building an argument based on themes, which in turn requires organisation and structure, and analysis and synthesis.</a:t>
            </a:r>
          </a:p>
          <a:p>
            <a:endParaRPr lang="en-AU" dirty="0"/>
          </a:p>
          <a:p>
            <a:r>
              <a:rPr lang="en-AU" dirty="0"/>
              <a:t>Literature review goes much beyond mere “listing” of current and critical advances, and would offer important concepts, frameworks, theoretical insights, and limitations and gaps in the topical area covered.</a:t>
            </a:r>
          </a:p>
        </p:txBody>
      </p:sp>
      <p:sp>
        <p:nvSpPr>
          <p:cNvPr id="4" name="Slide Number Placeholder 3"/>
          <p:cNvSpPr>
            <a:spLocks noGrp="1"/>
          </p:cNvSpPr>
          <p:nvPr>
            <p:ph type="sldNum" sz="quarter" idx="12"/>
          </p:nvPr>
        </p:nvSpPr>
        <p:spPr/>
        <p:txBody>
          <a:bodyPr/>
          <a:lstStyle/>
          <a:p>
            <a:fld id="{CD6C4A60-4526-4780-800F-EAE872A0A01D}" type="slidenum">
              <a:rPr lang="en-AU" smtClean="0"/>
              <a:pPr/>
              <a:t>9</a:t>
            </a:fld>
            <a:endParaRPr lang="en-AU"/>
          </a:p>
        </p:txBody>
      </p:sp>
    </p:spTree>
    <p:extLst>
      <p:ext uri="{BB962C8B-B14F-4D97-AF65-F5344CB8AC3E}">
        <p14:creationId xmlns:p14="http://schemas.microsoft.com/office/powerpoint/2010/main" val="3878108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1324</TotalTime>
  <Words>1663</Words>
  <Application>Microsoft Office PowerPoint</Application>
  <PresentationFormat>On-screen Show (4:3)</PresentationFormat>
  <Paragraphs>192</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 Boardroom</vt:lpstr>
      <vt:lpstr>Week 2:  Conducting annotated bibliography and literature review </vt:lpstr>
      <vt:lpstr>How to identify a research topic?</vt:lpstr>
      <vt:lpstr>PowerPoint Presentation</vt:lpstr>
      <vt:lpstr>PowerPoint Presentation</vt:lpstr>
      <vt:lpstr>PowerPoint Presentation</vt:lpstr>
      <vt:lpstr>PowerPoint Presentation</vt:lpstr>
      <vt:lpstr>Annotated Bibliography</vt:lpstr>
      <vt:lpstr>PowerPoint Presentation</vt:lpstr>
      <vt:lpstr>From Annotated Bibliography to Literature Review</vt:lpstr>
      <vt:lpstr>Reviewing literature</vt:lpstr>
      <vt:lpstr>Empirical research literature</vt:lpstr>
      <vt:lpstr>Empirical research literature (cont.)</vt:lpstr>
      <vt:lpstr>PowerPoint Presentation</vt:lpstr>
      <vt:lpstr>Theoretical literature</vt:lpstr>
      <vt:lpstr>How to link your research to the literature?</vt:lpstr>
      <vt:lpstr>Conducting literature review</vt:lpstr>
      <vt:lpstr>Conducting literature review (cont.)</vt:lpstr>
      <vt:lpstr>Conducting literature review (cont.)</vt:lpstr>
      <vt:lpstr>Conducting literature review (cont.)</vt:lpstr>
      <vt:lpstr>Searching</vt:lpstr>
      <vt:lpstr>PowerPoint Presentation</vt:lpstr>
      <vt:lpstr>PowerPoint Presentation</vt:lpstr>
      <vt:lpstr>Screening</vt:lpstr>
      <vt:lpstr>Summarising and documenting</vt:lpstr>
      <vt:lpstr>PowerPoint Presentation</vt:lpstr>
      <vt:lpstr>Organising-analysing-synthesising</vt:lpstr>
      <vt:lpstr>PowerPoint Presentation</vt:lpstr>
      <vt:lpstr>Writing</vt:lpstr>
      <vt:lpstr>Recursive and iterative research process</vt:lpstr>
      <vt:lpstr>References</vt:lpstr>
    </vt:vector>
  </TitlesOfParts>
  <Company>University of South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Ice-breaker: Let us know about you</dc:title>
  <dc:creator>UniSA</dc:creator>
  <cp:lastModifiedBy>Tina Du</cp:lastModifiedBy>
  <cp:revision>266</cp:revision>
  <cp:lastPrinted>2019-08-05T01:46:38Z</cp:lastPrinted>
  <dcterms:created xsi:type="dcterms:W3CDTF">2011-01-05T04:23:56Z</dcterms:created>
  <dcterms:modified xsi:type="dcterms:W3CDTF">2020-07-17T09:08:24Z</dcterms:modified>
</cp:coreProperties>
</file>