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58" r:id="rId2"/>
  </p:sldMasterIdLst>
  <p:notesMasterIdLst>
    <p:notesMasterId r:id="rId42"/>
  </p:notesMasterIdLst>
  <p:handoutMasterIdLst>
    <p:handoutMasterId r:id="rId43"/>
  </p:handoutMasterIdLst>
  <p:sldIdLst>
    <p:sldId id="261" r:id="rId3"/>
    <p:sldId id="258" r:id="rId4"/>
    <p:sldId id="414" r:id="rId5"/>
    <p:sldId id="291" r:id="rId6"/>
    <p:sldId id="418" r:id="rId7"/>
    <p:sldId id="300" r:id="rId8"/>
    <p:sldId id="310" r:id="rId9"/>
    <p:sldId id="428" r:id="rId10"/>
    <p:sldId id="315" r:id="rId11"/>
    <p:sldId id="311" r:id="rId12"/>
    <p:sldId id="312" r:id="rId13"/>
    <p:sldId id="357" r:id="rId14"/>
    <p:sldId id="360" r:id="rId15"/>
    <p:sldId id="361" r:id="rId16"/>
    <p:sldId id="425" r:id="rId17"/>
    <p:sldId id="426" r:id="rId18"/>
    <p:sldId id="431" r:id="rId19"/>
    <p:sldId id="363" r:id="rId20"/>
    <p:sldId id="430" r:id="rId21"/>
    <p:sldId id="432" r:id="rId22"/>
    <p:sldId id="435" r:id="rId23"/>
    <p:sldId id="364" r:id="rId24"/>
    <p:sldId id="367" r:id="rId25"/>
    <p:sldId id="341" r:id="rId26"/>
    <p:sldId id="429" r:id="rId27"/>
    <p:sldId id="433" r:id="rId28"/>
    <p:sldId id="344" r:id="rId29"/>
    <p:sldId id="419" r:id="rId30"/>
    <p:sldId id="346" r:id="rId31"/>
    <p:sldId id="349" r:id="rId32"/>
    <p:sldId id="420" r:id="rId33"/>
    <p:sldId id="422" r:id="rId34"/>
    <p:sldId id="365" r:id="rId35"/>
    <p:sldId id="366" r:id="rId36"/>
    <p:sldId id="427" r:id="rId37"/>
    <p:sldId id="434" r:id="rId38"/>
    <p:sldId id="386" r:id="rId39"/>
    <p:sldId id="416" r:id="rId40"/>
    <p:sldId id="421" r:id="rId41"/>
  </p:sldIdLst>
  <p:sldSz cx="9144000" cy="6858000" type="screen4x3"/>
  <p:notesSz cx="6807200" cy="9939338"/>
  <p:custDataLst>
    <p:tags r:id="rId44"/>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457200"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96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399"/>
    <a:srgbClr val="CC6600"/>
    <a:srgbClr val="CCFFFF"/>
    <a:srgbClr val="008000"/>
    <a:srgbClr val="FF9900"/>
    <a:srgbClr val="000099"/>
    <a:srgbClr val="CC0099"/>
    <a:srgbClr val="FFFF00"/>
    <a:srgbClr val="FF66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87" autoAdjust="0"/>
    <p:restoredTop sz="90578" autoAdjust="0"/>
  </p:normalViewPr>
  <p:slideViewPr>
    <p:cSldViewPr snapToGrid="0">
      <p:cViewPr varScale="1">
        <p:scale>
          <a:sx n="60" d="100"/>
          <a:sy n="60" d="100"/>
        </p:scale>
        <p:origin x="1224" y="52"/>
      </p:cViewPr>
      <p:guideLst>
        <p:guide orient="horz" pos="3968"/>
        <p:guide pos="2880"/>
      </p:guideLst>
    </p:cSldViewPr>
  </p:slideViewPr>
  <p:outlineViewPr>
    <p:cViewPr>
      <p:scale>
        <a:sx n="33" d="100"/>
        <a:sy n="33" d="100"/>
      </p:scale>
      <p:origin x="0" y="-13656"/>
    </p:cViewPr>
  </p:outlineViewPr>
  <p:notesTextViewPr>
    <p:cViewPr>
      <p:scale>
        <a:sx n="100" d="100"/>
        <a:sy n="100" d="100"/>
      </p:scale>
      <p:origin x="0" y="0"/>
    </p:cViewPr>
  </p:notesTextViewPr>
  <p:sorterViewPr>
    <p:cViewPr>
      <p:scale>
        <a:sx n="160" d="100"/>
        <a:sy n="160" d="100"/>
      </p:scale>
      <p:origin x="0" y="-10392"/>
    </p:cViewPr>
  </p:sorterViewPr>
  <p:notesViewPr>
    <p:cSldViewPr>
      <p:cViewPr varScale="1">
        <p:scale>
          <a:sx n="51" d="100"/>
          <a:sy n="51" d="100"/>
        </p:scale>
        <p:origin x="31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2949786" cy="496967"/>
          </a:xfrm>
          <a:prstGeom prst="rect">
            <a:avLst/>
          </a:prstGeom>
          <a:noFill/>
          <a:ln w="9525">
            <a:noFill/>
            <a:miter lim="800000"/>
            <a:headEnd/>
            <a:tailEnd/>
          </a:ln>
          <a:effectLst/>
        </p:spPr>
        <p:txBody>
          <a:bodyPr vert="horz" wrap="square" lIns="91550" tIns="45775" rIns="91550" bIns="45775"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sz="quarter" idx="1"/>
          </p:nvPr>
        </p:nvSpPr>
        <p:spPr bwMode="auto">
          <a:xfrm>
            <a:off x="3857414" y="0"/>
            <a:ext cx="2949786" cy="496967"/>
          </a:xfrm>
          <a:prstGeom prst="rect">
            <a:avLst/>
          </a:prstGeom>
          <a:noFill/>
          <a:ln w="9525">
            <a:noFill/>
            <a:miter lim="800000"/>
            <a:headEnd/>
            <a:tailEnd/>
          </a:ln>
          <a:effectLst/>
        </p:spPr>
        <p:txBody>
          <a:bodyPr vert="horz" wrap="square" lIns="91550" tIns="45775" rIns="91550" bIns="45775"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1" y="9442371"/>
            <a:ext cx="2949786" cy="496967"/>
          </a:xfrm>
          <a:prstGeom prst="rect">
            <a:avLst/>
          </a:prstGeom>
          <a:noFill/>
          <a:ln w="9525">
            <a:noFill/>
            <a:miter lim="800000"/>
            <a:headEnd/>
            <a:tailEnd/>
          </a:ln>
          <a:effectLst/>
        </p:spPr>
        <p:txBody>
          <a:bodyPr vert="horz" wrap="square" lIns="91550" tIns="45775" rIns="91550" bIns="45775" numCol="1" anchor="b" anchorCtr="0" compatLnSpc="1">
            <a:prstTxWarp prst="textNoShape">
              <a:avLst/>
            </a:prstTxWarp>
          </a:bodyPr>
          <a:lstStyle>
            <a:lvl1pPr>
              <a:defRPr sz="1200"/>
            </a:lvl1pPr>
          </a:lstStyle>
          <a:p>
            <a:pPr>
              <a:defRPr/>
            </a:pPr>
            <a:endParaRPr lang="en-US"/>
          </a:p>
        </p:txBody>
      </p:sp>
      <p:sp>
        <p:nvSpPr>
          <p:cNvPr id="30725" name="Rectangle 5"/>
          <p:cNvSpPr>
            <a:spLocks noGrp="1" noChangeArrowheads="1"/>
          </p:cNvSpPr>
          <p:nvPr>
            <p:ph type="sldNum" sz="quarter" idx="3"/>
          </p:nvPr>
        </p:nvSpPr>
        <p:spPr bwMode="auto">
          <a:xfrm>
            <a:off x="3857414" y="9442371"/>
            <a:ext cx="2949786" cy="496967"/>
          </a:xfrm>
          <a:prstGeom prst="rect">
            <a:avLst/>
          </a:prstGeom>
          <a:noFill/>
          <a:ln w="9525">
            <a:noFill/>
            <a:miter lim="800000"/>
            <a:headEnd/>
            <a:tailEnd/>
          </a:ln>
          <a:effectLst/>
        </p:spPr>
        <p:txBody>
          <a:bodyPr vert="horz" wrap="square" lIns="91550" tIns="45775" rIns="91550" bIns="45775" numCol="1" anchor="b" anchorCtr="0" compatLnSpc="1">
            <a:prstTxWarp prst="textNoShape">
              <a:avLst/>
            </a:prstTxWarp>
          </a:bodyPr>
          <a:lstStyle>
            <a:lvl1pPr algn="r">
              <a:defRPr sz="1200"/>
            </a:lvl1pPr>
          </a:lstStyle>
          <a:p>
            <a:pPr>
              <a:defRPr/>
            </a:pPr>
            <a:fld id="{5FF6F4C1-4114-4918-8993-473D0CD5DCE6}" type="slidenum">
              <a:rPr lang="en-US"/>
              <a:pPr>
                <a:defRPr/>
              </a:pPr>
              <a:t>‹#›</a:t>
            </a:fld>
            <a:endParaRPr lang="en-US"/>
          </a:p>
        </p:txBody>
      </p:sp>
    </p:spTree>
    <p:extLst>
      <p:ext uri="{BB962C8B-B14F-4D97-AF65-F5344CB8AC3E}">
        <p14:creationId xmlns:p14="http://schemas.microsoft.com/office/powerpoint/2010/main" val="719917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1" y="0"/>
            <a:ext cx="2949786" cy="496967"/>
          </a:xfrm>
          <a:prstGeom prst="rect">
            <a:avLst/>
          </a:prstGeom>
          <a:noFill/>
          <a:ln w="9525">
            <a:noFill/>
            <a:miter lim="800000"/>
            <a:headEnd/>
            <a:tailEnd/>
          </a:ln>
        </p:spPr>
        <p:txBody>
          <a:bodyPr vert="horz" wrap="square" lIns="91550" tIns="45775" rIns="91550" bIns="45775"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57414" y="0"/>
            <a:ext cx="2949786" cy="496967"/>
          </a:xfrm>
          <a:prstGeom prst="rect">
            <a:avLst/>
          </a:prstGeom>
          <a:noFill/>
          <a:ln w="9525">
            <a:noFill/>
            <a:miter lim="800000"/>
            <a:headEnd/>
            <a:tailEnd/>
          </a:ln>
        </p:spPr>
        <p:txBody>
          <a:bodyPr vert="horz" wrap="square" lIns="91550" tIns="45775" rIns="91550" bIns="45775"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919163" y="744538"/>
            <a:ext cx="4968875" cy="372745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07628" y="4721186"/>
            <a:ext cx="4991946" cy="4472702"/>
          </a:xfrm>
          <a:prstGeom prst="rect">
            <a:avLst/>
          </a:prstGeom>
          <a:noFill/>
          <a:ln w="9525">
            <a:noFill/>
            <a:miter lim="800000"/>
            <a:headEnd/>
            <a:tailEnd/>
          </a:ln>
        </p:spPr>
        <p:txBody>
          <a:bodyPr vert="horz" wrap="square" lIns="91550" tIns="45775" rIns="91550" bIns="4577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1" y="9442371"/>
            <a:ext cx="2949786" cy="496967"/>
          </a:xfrm>
          <a:prstGeom prst="rect">
            <a:avLst/>
          </a:prstGeom>
          <a:noFill/>
          <a:ln w="9525">
            <a:noFill/>
            <a:miter lim="800000"/>
            <a:headEnd/>
            <a:tailEnd/>
          </a:ln>
        </p:spPr>
        <p:txBody>
          <a:bodyPr vert="horz" wrap="square" lIns="91550" tIns="45775" rIns="91550" bIns="45775"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57414" y="9442371"/>
            <a:ext cx="2949786" cy="496967"/>
          </a:xfrm>
          <a:prstGeom prst="rect">
            <a:avLst/>
          </a:prstGeom>
          <a:noFill/>
          <a:ln w="9525">
            <a:noFill/>
            <a:miter lim="800000"/>
            <a:headEnd/>
            <a:tailEnd/>
          </a:ln>
        </p:spPr>
        <p:txBody>
          <a:bodyPr vert="horz" wrap="square" lIns="91550" tIns="45775" rIns="91550" bIns="45775" numCol="1" anchor="b" anchorCtr="0" compatLnSpc="1">
            <a:prstTxWarp prst="textNoShape">
              <a:avLst/>
            </a:prstTxWarp>
          </a:bodyPr>
          <a:lstStyle>
            <a:lvl1pPr algn="r">
              <a:defRPr sz="1200"/>
            </a:lvl1pPr>
          </a:lstStyle>
          <a:p>
            <a:pPr>
              <a:defRPr/>
            </a:pPr>
            <a:fld id="{1EDB437F-59FE-4A6C-A802-8DC82142699A}" type="slidenum">
              <a:rPr lang="en-US"/>
              <a:pPr>
                <a:defRPr/>
              </a:pPr>
              <a:t>‹#›</a:t>
            </a:fld>
            <a:endParaRPr lang="en-US"/>
          </a:p>
        </p:txBody>
      </p:sp>
    </p:spTree>
    <p:extLst>
      <p:ext uri="{BB962C8B-B14F-4D97-AF65-F5344CB8AC3E}">
        <p14:creationId xmlns:p14="http://schemas.microsoft.com/office/powerpoint/2010/main" val="3522943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pitchFamily="-65"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66D26C5-F0A9-400F-9FD0-E330148CE9D3}" type="slidenum">
              <a:rPr lang="en-US" smtClean="0"/>
              <a:pPr/>
              <a:t>1</a:t>
            </a:fld>
            <a:endParaRPr lang="en-US" dirty="0"/>
          </a:p>
        </p:txBody>
      </p:sp>
      <p:sp>
        <p:nvSpPr>
          <p:cNvPr id="46083" name="Rectangle 2"/>
          <p:cNvSpPr>
            <a:spLocks noGrp="1" noRot="1" noChangeAspect="1" noChangeArrowheads="1" noTextEdit="1"/>
          </p:cNvSpPr>
          <p:nvPr>
            <p:ph type="sldImg"/>
          </p:nvPr>
        </p:nvSpPr>
        <p:spPr>
          <a:xfrm>
            <a:off x="919163" y="744538"/>
            <a:ext cx="4968875" cy="3727450"/>
          </a:xfrm>
          <a:ln/>
        </p:spPr>
      </p:sp>
      <p:sp>
        <p:nvSpPr>
          <p:cNvPr id="4608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742609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EAF2CB8-86D6-4DA8-9F4F-188AD1475956}" type="slidenum">
              <a:rPr lang="en-AU" altLang="en-US" smtClean="0">
                <a:latin typeface="Arial" charset="0"/>
              </a:rPr>
              <a:pPr eaLnBrk="1" hangingPunct="1">
                <a:spcBef>
                  <a:spcPct val="0"/>
                </a:spcBef>
              </a:pPr>
              <a:t>14</a:t>
            </a:fld>
            <a:endParaRPr lang="en-AU" altLang="en-US">
              <a:latin typeface="Arial" charset="0"/>
            </a:endParaRPr>
          </a:p>
        </p:txBody>
      </p:sp>
    </p:spTree>
    <p:extLst>
      <p:ext uri="{BB962C8B-B14F-4D97-AF65-F5344CB8AC3E}">
        <p14:creationId xmlns:p14="http://schemas.microsoft.com/office/powerpoint/2010/main" val="417030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2B63CF6-097A-4DA4-966B-95521513E621}" type="slidenum">
              <a:rPr lang="en-AU" altLang="en-US" smtClean="0">
                <a:latin typeface="Arial" charset="0"/>
              </a:rPr>
              <a:pPr eaLnBrk="1" hangingPunct="1">
                <a:spcBef>
                  <a:spcPct val="0"/>
                </a:spcBef>
              </a:pPr>
              <a:t>18</a:t>
            </a:fld>
            <a:endParaRPr lang="en-AU" altLang="en-US">
              <a:latin typeface="Arial" charset="0"/>
            </a:endParaRPr>
          </a:p>
        </p:txBody>
      </p:sp>
    </p:spTree>
    <p:extLst>
      <p:ext uri="{BB962C8B-B14F-4D97-AF65-F5344CB8AC3E}">
        <p14:creationId xmlns:p14="http://schemas.microsoft.com/office/powerpoint/2010/main" val="3965760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D2978B7-4065-478E-BEFF-BCD0DF0B4370}" type="slidenum">
              <a:rPr lang="en-AU" altLang="en-US" smtClean="0">
                <a:latin typeface="Arial" charset="0"/>
              </a:rPr>
              <a:pPr eaLnBrk="1" hangingPunct="1">
                <a:spcBef>
                  <a:spcPct val="0"/>
                </a:spcBef>
              </a:pPr>
              <a:t>22</a:t>
            </a:fld>
            <a:endParaRPr lang="en-AU" altLang="en-US">
              <a:latin typeface="Arial" charset="0"/>
            </a:endParaRPr>
          </a:p>
        </p:txBody>
      </p:sp>
    </p:spTree>
    <p:extLst>
      <p:ext uri="{BB962C8B-B14F-4D97-AF65-F5344CB8AC3E}">
        <p14:creationId xmlns:p14="http://schemas.microsoft.com/office/powerpoint/2010/main" val="2806831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1EDB437F-59FE-4A6C-A802-8DC82142699A}" type="slidenum">
              <a:rPr lang="en-US" smtClean="0"/>
              <a:pPr>
                <a:defRPr/>
              </a:pPr>
              <a:t>24</a:t>
            </a:fld>
            <a:endParaRPr lang="en-US"/>
          </a:p>
        </p:txBody>
      </p:sp>
    </p:spTree>
    <p:extLst>
      <p:ext uri="{BB962C8B-B14F-4D97-AF65-F5344CB8AC3E}">
        <p14:creationId xmlns:p14="http://schemas.microsoft.com/office/powerpoint/2010/main" val="3822255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AU" sz="1800" dirty="0">
                <a:effectLst/>
                <a:latin typeface="Arial" panose="020B0604020202020204" pitchFamily="34" charset="0"/>
                <a:ea typeface="Calibri" panose="020F0502020204030204" pitchFamily="34" charset="0"/>
                <a:cs typeface="Times New Roman" panose="02020603050405020304" pitchFamily="18" charset="0"/>
              </a:rPr>
              <a:t> Siemens, G 2005, </a:t>
            </a:r>
            <a:r>
              <a:rPr lang="en-AU" sz="1800" i="1" dirty="0">
                <a:effectLst/>
                <a:latin typeface="Arial" panose="020B0604020202020204" pitchFamily="34" charset="0"/>
                <a:ea typeface="Calibri" panose="020F0502020204030204" pitchFamily="34" charset="0"/>
                <a:cs typeface="Times New Roman" panose="02020603050405020304" pitchFamily="18" charset="0"/>
              </a:rPr>
              <a:t>Connectivism: A learning theory for the Digital Age. International Journal of Instructional Technology and Distance Learning</a:t>
            </a:r>
            <a:r>
              <a:rPr lang="en-AU" sz="1800" dirty="0">
                <a:effectLst/>
                <a:latin typeface="Arial" panose="020B0604020202020204" pitchFamily="34" charset="0"/>
                <a:ea typeface="Calibri" panose="020F0502020204030204" pitchFamily="34" charset="0"/>
                <a:cs typeface="Times New Roman" panose="02020603050405020304" pitchFamily="18" charset="0"/>
              </a:rPr>
              <a:t>, viewed 22 March 2021, &lt;http://www.itdl.org/&gt;</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Slide Number Placeholder 3"/>
          <p:cNvSpPr>
            <a:spLocks noGrp="1"/>
          </p:cNvSpPr>
          <p:nvPr>
            <p:ph type="sldNum" sz="quarter" idx="5"/>
          </p:nvPr>
        </p:nvSpPr>
        <p:spPr/>
        <p:txBody>
          <a:bodyPr/>
          <a:lstStyle/>
          <a:p>
            <a:pPr>
              <a:defRPr/>
            </a:pPr>
            <a:fld id="{1EDB437F-59FE-4A6C-A802-8DC82142699A}" type="slidenum">
              <a:rPr lang="en-US" smtClean="0"/>
              <a:pPr>
                <a:defRPr/>
              </a:pPr>
              <a:t>26</a:t>
            </a:fld>
            <a:endParaRPr lang="en-US"/>
          </a:p>
        </p:txBody>
      </p:sp>
    </p:spTree>
    <p:extLst>
      <p:ext uri="{BB962C8B-B14F-4D97-AF65-F5344CB8AC3E}">
        <p14:creationId xmlns:p14="http://schemas.microsoft.com/office/powerpoint/2010/main" val="455572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27</a:t>
            </a:fld>
            <a:endParaRPr lang="en-US"/>
          </a:p>
        </p:txBody>
      </p:sp>
    </p:spTree>
    <p:extLst>
      <p:ext uri="{BB962C8B-B14F-4D97-AF65-F5344CB8AC3E}">
        <p14:creationId xmlns:p14="http://schemas.microsoft.com/office/powerpoint/2010/main" val="2113773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28</a:t>
            </a:fld>
            <a:endParaRPr lang="en-US"/>
          </a:p>
        </p:txBody>
      </p:sp>
    </p:spTree>
    <p:extLst>
      <p:ext uri="{BB962C8B-B14F-4D97-AF65-F5344CB8AC3E}">
        <p14:creationId xmlns:p14="http://schemas.microsoft.com/office/powerpoint/2010/main" val="1696337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29</a:t>
            </a:fld>
            <a:endParaRPr lang="en-US"/>
          </a:p>
        </p:txBody>
      </p:sp>
    </p:spTree>
    <p:extLst>
      <p:ext uri="{BB962C8B-B14F-4D97-AF65-F5344CB8AC3E}">
        <p14:creationId xmlns:p14="http://schemas.microsoft.com/office/powerpoint/2010/main" val="914431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30</a:t>
            </a:fld>
            <a:endParaRPr lang="en-US"/>
          </a:p>
        </p:txBody>
      </p:sp>
    </p:spTree>
    <p:extLst>
      <p:ext uri="{BB962C8B-B14F-4D97-AF65-F5344CB8AC3E}">
        <p14:creationId xmlns:p14="http://schemas.microsoft.com/office/powerpoint/2010/main" val="4026385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E1B2D43-20D2-4D21-9EF5-65CD5D4CC667}" type="slidenum">
              <a:rPr lang="en-AU" altLang="en-US" smtClean="0">
                <a:latin typeface="Arial" charset="0"/>
              </a:rPr>
              <a:pPr eaLnBrk="1" hangingPunct="1">
                <a:spcBef>
                  <a:spcPct val="0"/>
                </a:spcBef>
              </a:pPr>
              <a:t>33</a:t>
            </a:fld>
            <a:endParaRPr lang="en-AU" altLang="en-US">
              <a:latin typeface="Arial" charset="0"/>
            </a:endParaRPr>
          </a:p>
        </p:txBody>
      </p:sp>
    </p:spTree>
    <p:extLst>
      <p:ext uri="{BB962C8B-B14F-4D97-AF65-F5344CB8AC3E}">
        <p14:creationId xmlns:p14="http://schemas.microsoft.com/office/powerpoint/2010/main" val="3951716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2200"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2</a:t>
            </a:fld>
            <a:endParaRPr lang="en-US"/>
          </a:p>
        </p:txBody>
      </p:sp>
    </p:spTree>
    <p:extLst>
      <p:ext uri="{BB962C8B-B14F-4D97-AF65-F5344CB8AC3E}">
        <p14:creationId xmlns:p14="http://schemas.microsoft.com/office/powerpoint/2010/main" val="35094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968D283-D357-4627-8992-1A34E266B87D}" type="slidenum">
              <a:rPr lang="en-AU" altLang="en-US" smtClean="0">
                <a:latin typeface="Arial" charset="0"/>
              </a:rPr>
              <a:pPr eaLnBrk="1" hangingPunct="1">
                <a:spcBef>
                  <a:spcPct val="0"/>
                </a:spcBef>
              </a:pPr>
              <a:t>34</a:t>
            </a:fld>
            <a:endParaRPr lang="en-AU" altLang="en-US">
              <a:latin typeface="Arial" charset="0"/>
            </a:endParaRPr>
          </a:p>
        </p:txBody>
      </p:sp>
    </p:spTree>
    <p:extLst>
      <p:ext uri="{BB962C8B-B14F-4D97-AF65-F5344CB8AC3E}">
        <p14:creationId xmlns:p14="http://schemas.microsoft.com/office/powerpoint/2010/main" val="251793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37</a:t>
            </a:fld>
            <a:endParaRPr lang="en-US"/>
          </a:p>
        </p:txBody>
      </p:sp>
    </p:spTree>
    <p:extLst>
      <p:ext uri="{BB962C8B-B14F-4D97-AF65-F5344CB8AC3E}">
        <p14:creationId xmlns:p14="http://schemas.microsoft.com/office/powerpoint/2010/main" val="13830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3</a:t>
            </a:fld>
            <a:endParaRPr lang="en-US"/>
          </a:p>
        </p:txBody>
      </p:sp>
    </p:spTree>
    <p:extLst>
      <p:ext uri="{BB962C8B-B14F-4D97-AF65-F5344CB8AC3E}">
        <p14:creationId xmlns:p14="http://schemas.microsoft.com/office/powerpoint/2010/main" val="341434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EDB437F-59FE-4A6C-A802-8DC82142699A}"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Arial" charset="0"/>
              <a:ea typeface="+mn-ea"/>
              <a:cs typeface="Arial" charset="0"/>
            </a:endParaRPr>
          </a:p>
        </p:txBody>
      </p:sp>
    </p:spTree>
    <p:extLst>
      <p:ext uri="{BB962C8B-B14F-4D97-AF65-F5344CB8AC3E}">
        <p14:creationId xmlns:p14="http://schemas.microsoft.com/office/powerpoint/2010/main" val="2033841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AU" baseline="0" dirty="0"/>
          </a:p>
          <a:p>
            <a:pPr marL="171450" lvl="0" indent="-171450">
              <a:buFont typeface="Arial" panose="020B0604020202020204" pitchFamily="34" charset="0"/>
              <a:buChar char="•"/>
            </a:pPr>
            <a:endParaRPr lang="en-AU" baseline="0"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EDB437F-59FE-4A6C-A802-8DC82142699A}"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Arial" charset="0"/>
              <a:ea typeface="+mn-ea"/>
              <a:cs typeface="Arial" charset="0"/>
            </a:endParaRPr>
          </a:p>
        </p:txBody>
      </p:sp>
    </p:spTree>
    <p:extLst>
      <p:ext uri="{BB962C8B-B14F-4D97-AF65-F5344CB8AC3E}">
        <p14:creationId xmlns:p14="http://schemas.microsoft.com/office/powerpoint/2010/main" val="4076563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AU"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6</a:t>
            </a:fld>
            <a:endParaRPr lang="en-US"/>
          </a:p>
        </p:txBody>
      </p:sp>
    </p:spTree>
    <p:extLst>
      <p:ext uri="{BB962C8B-B14F-4D97-AF65-F5344CB8AC3E}">
        <p14:creationId xmlns:p14="http://schemas.microsoft.com/office/powerpoint/2010/main" val="303979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dirty="0"/>
          </a:p>
          <a:p>
            <a:endParaRPr lang="en-AU"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10</a:t>
            </a:fld>
            <a:endParaRPr lang="en-US"/>
          </a:p>
        </p:txBody>
      </p:sp>
    </p:spTree>
    <p:extLst>
      <p:ext uri="{BB962C8B-B14F-4D97-AF65-F5344CB8AC3E}">
        <p14:creationId xmlns:p14="http://schemas.microsoft.com/office/powerpoint/2010/main" val="1522399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1EDB437F-59FE-4A6C-A802-8DC82142699A}" type="slidenum">
              <a:rPr lang="en-US" smtClean="0"/>
              <a:pPr>
                <a:defRPr/>
              </a:pPr>
              <a:t>11</a:t>
            </a:fld>
            <a:endParaRPr lang="en-US"/>
          </a:p>
        </p:txBody>
      </p:sp>
    </p:spTree>
    <p:extLst>
      <p:ext uri="{BB962C8B-B14F-4D97-AF65-F5344CB8AC3E}">
        <p14:creationId xmlns:p14="http://schemas.microsoft.com/office/powerpoint/2010/main" val="3090130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a:p>
          <a:p>
            <a:endParaRPr lang="en-AU" altLang="en-US" dirty="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BBA539A-3E81-4DE7-BA63-8EC87D580662}" type="slidenum">
              <a:rPr lang="en-AU" altLang="en-US" smtClean="0">
                <a:latin typeface="Arial" charset="0"/>
              </a:rPr>
              <a:pPr eaLnBrk="1" hangingPunct="1">
                <a:spcBef>
                  <a:spcPct val="0"/>
                </a:spcBef>
              </a:pPr>
              <a:t>13</a:t>
            </a:fld>
            <a:endParaRPr lang="en-AU" altLang="en-US">
              <a:latin typeface="Arial" charset="0"/>
            </a:endParaRPr>
          </a:p>
        </p:txBody>
      </p:sp>
    </p:spTree>
    <p:extLst>
      <p:ext uri="{BB962C8B-B14F-4D97-AF65-F5344CB8AC3E}">
        <p14:creationId xmlns:p14="http://schemas.microsoft.com/office/powerpoint/2010/main" val="3326937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8" y="2590"/>
            <a:ext cx="9140546" cy="6855410"/>
          </a:xfrm>
          <a:prstGeom prst="rect">
            <a:avLst/>
          </a:prstGeom>
        </p:spPr>
      </p:pic>
      <p:sp>
        <p:nvSpPr>
          <p:cNvPr id="8200" name="Rectangle 8"/>
          <p:cNvSpPr>
            <a:spLocks noGrp="1" noChangeArrowheads="1"/>
          </p:cNvSpPr>
          <p:nvPr>
            <p:ph type="ctrTitle" sz="quarter"/>
          </p:nvPr>
        </p:nvSpPr>
        <p:spPr bwMode="auto">
          <a:xfrm>
            <a:off x="1440000" y="3384550"/>
            <a:ext cx="5791200" cy="387351"/>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l">
              <a:defRPr sz="2400">
                <a:solidFill>
                  <a:schemeClr val="bg1"/>
                </a:solidFill>
              </a:defRPr>
            </a:lvl1pPr>
          </a:lstStyle>
          <a:p>
            <a:r>
              <a:rPr lang="en-US" dirty="0"/>
              <a:t>Click to edit Master title style</a:t>
            </a:r>
          </a:p>
        </p:txBody>
      </p:sp>
      <p:sp>
        <p:nvSpPr>
          <p:cNvPr id="8203" name="Rectangle 11"/>
          <p:cNvSpPr>
            <a:spLocks noGrp="1" noChangeArrowheads="1"/>
          </p:cNvSpPr>
          <p:nvPr>
            <p:ph type="subTitle" sz="quarter" idx="1"/>
          </p:nvPr>
        </p:nvSpPr>
        <p:spPr bwMode="auto">
          <a:xfrm>
            <a:off x="1440000" y="3868737"/>
            <a:ext cx="6019800" cy="3857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l">
              <a:buFontTx/>
              <a:buNone/>
              <a:defRPr sz="1400">
                <a:solidFill>
                  <a:schemeClr val="bg1"/>
                </a:solidFill>
              </a:defRPr>
            </a:lvl1pPr>
          </a:lstStyle>
          <a:p>
            <a:r>
              <a:rPr lang="en-US" dirty="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645" y="5977919"/>
            <a:ext cx="1624455" cy="482860"/>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tart">
    <p:bg>
      <p:bgPr>
        <a:solidFill>
          <a:schemeClr val="bg1"/>
        </a:solidFill>
        <a:effectLst/>
      </p:bgPr>
    </p:bg>
    <p:spTree>
      <p:nvGrpSpPr>
        <p:cNvPr id="1" name=""/>
        <p:cNvGrpSpPr/>
        <p:nvPr/>
      </p:nvGrpSpPr>
      <p:grpSpPr>
        <a:xfrm>
          <a:off x="0" y="0"/>
          <a:ext cx="0" cy="0"/>
          <a:chOff x="0" y="0"/>
          <a:chExt cx="0" cy="0"/>
        </a:xfrm>
      </p:grpSpPr>
      <p:pic>
        <p:nvPicPr>
          <p:cNvPr id="6" name="Picture 5" descr="Corporate slides_for PPT(RG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descr="UniSA New Portrait whi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7728" y="787401"/>
            <a:ext cx="1288544" cy="1374447"/>
          </a:xfrm>
          <a:prstGeom prst="rect">
            <a:avLst/>
          </a:prstGeom>
        </p:spPr>
      </p:pic>
      <p:sp>
        <p:nvSpPr>
          <p:cNvPr id="4" name="Rectangle 8"/>
          <p:cNvSpPr>
            <a:spLocks noGrp="1" noChangeArrowheads="1"/>
          </p:cNvSpPr>
          <p:nvPr>
            <p:ph type="ctrTitle" sz="quarter" hasCustomPrompt="1"/>
          </p:nvPr>
        </p:nvSpPr>
        <p:spPr bwMode="auto">
          <a:xfrm>
            <a:off x="1358089" y="2912534"/>
            <a:ext cx="6437083" cy="1124373"/>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lgn="ctr">
              <a:defRPr sz="4400" b="1">
                <a:solidFill>
                  <a:schemeClr val="bg1"/>
                </a:solidFill>
                <a:latin typeface="+mj-lt"/>
              </a:defRPr>
            </a:lvl1pPr>
          </a:lstStyle>
          <a:p>
            <a:r>
              <a:rPr lang="en-US" dirty="0"/>
              <a:t>Insert title here</a:t>
            </a:r>
          </a:p>
        </p:txBody>
      </p:sp>
      <p:sp>
        <p:nvSpPr>
          <p:cNvPr id="5" name="Rectangle 11"/>
          <p:cNvSpPr>
            <a:spLocks noGrp="1" noChangeArrowheads="1"/>
          </p:cNvSpPr>
          <p:nvPr>
            <p:ph type="subTitle" sz="quarter" idx="1" hasCustomPrompt="1"/>
          </p:nvPr>
        </p:nvSpPr>
        <p:spPr bwMode="auto">
          <a:xfrm>
            <a:off x="1366354" y="4443773"/>
            <a:ext cx="6428827" cy="166577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defRPr>
            </a:lvl1pPr>
          </a:lstStyle>
          <a:p>
            <a:r>
              <a:rPr lang="en-US" dirty="0"/>
              <a:t>Insert text or delete if not required</a:t>
            </a:r>
          </a:p>
        </p:txBody>
      </p:sp>
    </p:spTree>
    <p:extLst>
      <p:ext uri="{BB962C8B-B14F-4D97-AF65-F5344CB8AC3E}">
        <p14:creationId xmlns:p14="http://schemas.microsoft.com/office/powerpoint/2010/main" val="162930368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oter:heading and text">
    <p:spTree>
      <p:nvGrpSpPr>
        <p:cNvPr id="1" name=""/>
        <p:cNvGrpSpPr/>
        <p:nvPr/>
      </p:nvGrpSpPr>
      <p:grpSpPr>
        <a:xfrm>
          <a:off x="0" y="0"/>
          <a:ext cx="0" cy="0"/>
          <a:chOff x="0" y="0"/>
          <a:chExt cx="0" cy="0"/>
        </a:xfrm>
      </p:grpSpPr>
      <p:pic>
        <p:nvPicPr>
          <p:cNvPr id="3" name="Picture 2" descr="Corporate slides_for PPT_bkgrnd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99973"/>
            <a:ext cx="9144000" cy="117157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578" y="6006075"/>
            <a:ext cx="1416826" cy="561524"/>
          </a:xfrm>
          <a:prstGeom prst="rect">
            <a:avLst/>
          </a:prstGeom>
        </p:spPr>
      </p:pic>
      <p:sp>
        <p:nvSpPr>
          <p:cNvPr id="11" name="Text Placeholder 3"/>
          <p:cNvSpPr>
            <a:spLocks noGrp="1"/>
          </p:cNvSpPr>
          <p:nvPr>
            <p:ph type="body" sz="quarter" idx="11" hasCustomPrompt="1"/>
          </p:nvPr>
        </p:nvSpPr>
        <p:spPr>
          <a:xfrm>
            <a:off x="416218" y="571503"/>
            <a:ext cx="8290903" cy="863600"/>
          </a:xfrm>
          <a:prstGeom prst="rect">
            <a:avLst/>
          </a:prstGeom>
        </p:spPr>
        <p:txBody>
          <a:bodyPr anchor="t"/>
          <a:lstStyle>
            <a:lvl1pPr marL="0" indent="0">
              <a:lnSpc>
                <a:spcPct val="90000"/>
              </a:lnSpc>
              <a:buNone/>
              <a:defRPr sz="3600" b="1" baseline="0">
                <a:solidFill>
                  <a:srgbClr val="000099"/>
                </a:solidFill>
              </a:defRPr>
            </a:lvl1pPr>
          </a:lstStyle>
          <a:p>
            <a:pPr lvl="0"/>
            <a:r>
              <a:rPr lang="en-US" dirty="0"/>
              <a:t>Type heading here</a:t>
            </a:r>
            <a:endParaRPr lang="en-AU" dirty="0"/>
          </a:p>
        </p:txBody>
      </p:sp>
      <p:sp>
        <p:nvSpPr>
          <p:cNvPr id="12" name="Text Placeholder 3"/>
          <p:cNvSpPr>
            <a:spLocks noGrp="1"/>
          </p:cNvSpPr>
          <p:nvPr>
            <p:ph type="body" sz="quarter" idx="12" hasCustomPrompt="1"/>
          </p:nvPr>
        </p:nvSpPr>
        <p:spPr>
          <a:xfrm>
            <a:off x="416210" y="1727207"/>
            <a:ext cx="8280751" cy="3339247"/>
          </a:xfrm>
          <a:prstGeom prst="rect">
            <a:avLst/>
          </a:prstGeom>
        </p:spPr>
        <p:txBody>
          <a:bodyPr/>
          <a:lstStyle>
            <a:lvl1pPr marL="342900" indent="-342900">
              <a:lnSpc>
                <a:spcPct val="90000"/>
              </a:lnSpc>
              <a:spcBef>
                <a:spcPts val="0"/>
              </a:spcBef>
              <a:spcAft>
                <a:spcPts val="0"/>
              </a:spcAft>
              <a:buFont typeface="Arial" panose="020B0604020202020204" pitchFamily="34" charset="0"/>
              <a:buChar char="•"/>
              <a:defRPr sz="2400" b="0" baseline="0">
                <a:solidFill>
                  <a:schemeClr val="tx1"/>
                </a:solidFill>
              </a:defRPr>
            </a:lvl1pPr>
            <a:lvl2pPr>
              <a:defRPr sz="2000"/>
            </a:lvl2pPr>
            <a:lvl3pPr marL="1143000" indent="-228600">
              <a:buFont typeface="Arial" panose="020B0604020202020204" pitchFamily="34" charset="0"/>
              <a:buChar char="»"/>
              <a:defRPr sz="2000"/>
            </a:lvl3pPr>
          </a:lstStyle>
          <a:p>
            <a:pPr lvl="0"/>
            <a:r>
              <a:rPr lang="en-US" dirty="0"/>
              <a:t>Type text here</a:t>
            </a:r>
          </a:p>
          <a:p>
            <a:pPr lvl="1"/>
            <a:r>
              <a:rPr lang="en-US" dirty="0"/>
              <a:t>Second level if required</a:t>
            </a:r>
          </a:p>
          <a:p>
            <a:pPr lvl="2"/>
            <a:r>
              <a:rPr lang="en-US" dirty="0"/>
              <a:t>Third level if required</a:t>
            </a:r>
            <a:endParaRPr lang="en-AU" dirty="0"/>
          </a:p>
        </p:txBody>
      </p:sp>
    </p:spTree>
    <p:extLst>
      <p:ext uri="{BB962C8B-B14F-4D97-AF65-F5344CB8AC3E}">
        <p14:creationId xmlns:p14="http://schemas.microsoft.com/office/powerpoint/2010/main" val="176166444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ooter:Text left/Image righ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570414" y="-1"/>
            <a:ext cx="4573587" cy="5702300"/>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a:t>Drag or insert image/chart/table to placeholder. Or c</a:t>
            </a:r>
            <a:r>
              <a:rPr lang="en-AU" dirty="0"/>
              <a:t>lick </a:t>
            </a:r>
            <a:br>
              <a:rPr lang="en-AU" dirty="0"/>
            </a:br>
            <a:r>
              <a:rPr lang="en-AU" dirty="0"/>
              <a:t>icon to add.</a:t>
            </a:r>
          </a:p>
        </p:txBody>
      </p:sp>
      <p:pic>
        <p:nvPicPr>
          <p:cNvPr id="9" name="Picture 8" descr="Corporate slides_for PPT_bkgrnd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99973"/>
            <a:ext cx="9144000" cy="117157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578" y="6006075"/>
            <a:ext cx="1416826" cy="561524"/>
          </a:xfrm>
          <a:prstGeom prst="rect">
            <a:avLst/>
          </a:prstGeom>
        </p:spPr>
      </p:pic>
      <p:sp>
        <p:nvSpPr>
          <p:cNvPr id="12" name="Text Placeholder 3"/>
          <p:cNvSpPr>
            <a:spLocks noGrp="1"/>
          </p:cNvSpPr>
          <p:nvPr>
            <p:ph type="body" sz="quarter" idx="11" hasCustomPrompt="1"/>
          </p:nvPr>
        </p:nvSpPr>
        <p:spPr>
          <a:xfrm>
            <a:off x="416218" y="571503"/>
            <a:ext cx="3820503" cy="863600"/>
          </a:xfrm>
          <a:prstGeom prst="rect">
            <a:avLst/>
          </a:prstGeom>
        </p:spPr>
        <p:txBody>
          <a:bodyPr anchor="t"/>
          <a:lstStyle>
            <a:lvl1pPr marL="0" indent="0">
              <a:lnSpc>
                <a:spcPct val="90000"/>
              </a:lnSpc>
              <a:buNone/>
              <a:defRPr sz="3600" b="1">
                <a:solidFill>
                  <a:srgbClr val="000099"/>
                </a:solidFill>
              </a:defRPr>
            </a:lvl1pPr>
          </a:lstStyle>
          <a:p>
            <a:pPr lvl="0"/>
            <a:r>
              <a:rPr lang="en-US" dirty="0"/>
              <a:t>Type heading</a:t>
            </a:r>
            <a:endParaRPr lang="en-AU" dirty="0"/>
          </a:p>
        </p:txBody>
      </p:sp>
      <p:sp>
        <p:nvSpPr>
          <p:cNvPr id="13" name="Text Placeholder 3"/>
          <p:cNvSpPr>
            <a:spLocks noGrp="1"/>
          </p:cNvSpPr>
          <p:nvPr>
            <p:ph type="body" sz="quarter" idx="12" hasCustomPrompt="1"/>
          </p:nvPr>
        </p:nvSpPr>
        <p:spPr>
          <a:xfrm>
            <a:off x="416210" y="1727208"/>
            <a:ext cx="3810351" cy="3352793"/>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a:t>Type text here</a:t>
            </a:r>
            <a:endParaRPr lang="en-AU" dirty="0"/>
          </a:p>
        </p:txBody>
      </p:sp>
    </p:spTree>
    <p:extLst>
      <p:ext uri="{BB962C8B-B14F-4D97-AF65-F5344CB8AC3E}">
        <p14:creationId xmlns:p14="http://schemas.microsoft.com/office/powerpoint/2010/main" val="170186754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Text right/Image left">
    <p:spTree>
      <p:nvGrpSpPr>
        <p:cNvPr id="1" name=""/>
        <p:cNvGrpSpPr/>
        <p:nvPr/>
      </p:nvGrpSpPr>
      <p:grpSpPr>
        <a:xfrm>
          <a:off x="0" y="0"/>
          <a:ext cx="0" cy="0"/>
          <a:chOff x="0" y="0"/>
          <a:chExt cx="0" cy="0"/>
        </a:xfrm>
      </p:grpSpPr>
      <p:pic>
        <p:nvPicPr>
          <p:cNvPr id="9" name="Picture 8" descr="Corporate slides_for PPT_bkgrnd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99973"/>
            <a:ext cx="9144000" cy="117157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578" y="6006075"/>
            <a:ext cx="1416826" cy="561524"/>
          </a:xfrm>
          <a:prstGeom prst="rect">
            <a:avLst/>
          </a:prstGeom>
        </p:spPr>
      </p:pic>
      <p:sp>
        <p:nvSpPr>
          <p:cNvPr id="5" name="Picture Placeholder 4"/>
          <p:cNvSpPr>
            <a:spLocks noGrp="1"/>
          </p:cNvSpPr>
          <p:nvPr>
            <p:ph type="pic" sz="quarter" idx="10" hasCustomPrompt="1"/>
          </p:nvPr>
        </p:nvSpPr>
        <p:spPr>
          <a:xfrm>
            <a:off x="0" y="1"/>
            <a:ext cx="4572000" cy="5698067"/>
          </a:xfrm>
          <a:prstGeom prst="rect">
            <a:avLst/>
          </a:prstGeom>
        </p:spPr>
        <p:txBody>
          <a:bodyPr anchor="ctr"/>
          <a:lstStyle>
            <a:lvl1pPr marL="0" marR="0" indent="0" algn="ctr" defTabSz="914400" rtl="0" eaLnBrk="0" fontAlgn="base" latinLnBrk="0" hangingPunct="0">
              <a:lnSpc>
                <a:spcPct val="100000"/>
              </a:lnSpc>
              <a:spcBef>
                <a:spcPct val="20000"/>
              </a:spcBef>
              <a:spcAft>
                <a:spcPct val="0"/>
              </a:spcAft>
              <a:buClrTx/>
              <a:buSzTx/>
              <a:buFontTx/>
              <a:buNone/>
              <a:tabLst/>
              <a:defRPr i="1">
                <a:solidFill>
                  <a:srgbClr val="E632C0"/>
                </a:solidFill>
              </a:defRPr>
            </a:lvl1pPr>
          </a:lstStyle>
          <a:p>
            <a:r>
              <a:rPr lang="en-US" dirty="0"/>
              <a:t>Drag or insert image/chart/table to placeholder. Or c</a:t>
            </a:r>
            <a:r>
              <a:rPr lang="en-AU" dirty="0"/>
              <a:t>lick </a:t>
            </a:r>
            <a:br>
              <a:rPr lang="en-AU" dirty="0"/>
            </a:br>
            <a:r>
              <a:rPr lang="en-AU" dirty="0"/>
              <a:t>icon to add.</a:t>
            </a:r>
          </a:p>
        </p:txBody>
      </p:sp>
      <p:sp>
        <p:nvSpPr>
          <p:cNvPr id="12" name="Text Placeholder 3"/>
          <p:cNvSpPr>
            <a:spLocks noGrp="1"/>
          </p:cNvSpPr>
          <p:nvPr>
            <p:ph type="body" sz="quarter" idx="11" hasCustomPrompt="1"/>
          </p:nvPr>
        </p:nvSpPr>
        <p:spPr>
          <a:xfrm>
            <a:off x="4947577" y="571503"/>
            <a:ext cx="3820503" cy="863600"/>
          </a:xfrm>
          <a:prstGeom prst="rect">
            <a:avLst/>
          </a:prstGeom>
        </p:spPr>
        <p:txBody>
          <a:bodyPr anchor="t"/>
          <a:lstStyle>
            <a:lvl1pPr marL="0" indent="0">
              <a:lnSpc>
                <a:spcPct val="90000"/>
              </a:lnSpc>
              <a:buNone/>
              <a:defRPr sz="3600" b="1">
                <a:solidFill>
                  <a:srgbClr val="000099"/>
                </a:solidFill>
              </a:defRPr>
            </a:lvl1pPr>
          </a:lstStyle>
          <a:p>
            <a:pPr lvl="0"/>
            <a:r>
              <a:rPr lang="en-US" dirty="0"/>
              <a:t>Type heading</a:t>
            </a:r>
            <a:endParaRPr lang="en-AU" dirty="0"/>
          </a:p>
        </p:txBody>
      </p:sp>
      <p:sp>
        <p:nvSpPr>
          <p:cNvPr id="13" name="Text Placeholder 3"/>
          <p:cNvSpPr>
            <a:spLocks noGrp="1"/>
          </p:cNvSpPr>
          <p:nvPr>
            <p:ph type="body" sz="quarter" idx="12" hasCustomPrompt="1"/>
          </p:nvPr>
        </p:nvSpPr>
        <p:spPr>
          <a:xfrm>
            <a:off x="4947570" y="1727208"/>
            <a:ext cx="3810351" cy="3352793"/>
          </a:xfrm>
          <a:prstGeom prst="rect">
            <a:avLst/>
          </a:prstGeom>
        </p:spPr>
        <p:txBody>
          <a:bodyPr/>
          <a:lstStyle>
            <a:lvl1pPr marL="342900" indent="-342900">
              <a:lnSpc>
                <a:spcPct val="90000"/>
              </a:lnSpc>
              <a:spcBef>
                <a:spcPts val="0"/>
              </a:spcBef>
              <a:spcAft>
                <a:spcPts val="1200"/>
              </a:spcAft>
              <a:buFont typeface="Arial" panose="020B0604020202020204" pitchFamily="34" charset="0"/>
              <a:buChar char="•"/>
              <a:defRPr sz="2400" b="0" baseline="0">
                <a:solidFill>
                  <a:schemeClr val="tx1"/>
                </a:solidFill>
              </a:defRPr>
            </a:lvl1pPr>
          </a:lstStyle>
          <a:p>
            <a:pPr lvl="0"/>
            <a:r>
              <a:rPr lang="en-US" dirty="0"/>
              <a:t>Type text here</a:t>
            </a:r>
            <a:endParaRPr lang="en-AU" dirty="0"/>
          </a:p>
        </p:txBody>
      </p:sp>
    </p:spTree>
    <p:extLst>
      <p:ext uri="{BB962C8B-B14F-4D97-AF65-F5344CB8AC3E}">
        <p14:creationId xmlns:p14="http://schemas.microsoft.com/office/powerpoint/2010/main" val="1533304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ooter: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1"/>
            <a:ext cx="9144000" cy="5686424"/>
          </a:xfrm>
          <a:prstGeom prst="rect">
            <a:avLst/>
          </a:prstGeom>
        </p:spPr>
        <p:txBody>
          <a:bodyPr vert="horz" anchor="ctr"/>
          <a:lstStyle>
            <a:lvl1pPr marL="0" indent="0" algn="ctr">
              <a:buNone/>
              <a:defRPr i="1" baseline="0">
                <a:solidFill>
                  <a:srgbClr val="E632C0"/>
                </a:solidFill>
              </a:defRPr>
            </a:lvl1pPr>
          </a:lstStyle>
          <a:p>
            <a:r>
              <a:rPr lang="en-US" dirty="0"/>
              <a:t>Drag or insert image/chart/table </a:t>
            </a:r>
          </a:p>
          <a:p>
            <a:r>
              <a:rPr lang="en-US" dirty="0"/>
              <a:t>to placeholder. </a:t>
            </a:r>
          </a:p>
          <a:p>
            <a:r>
              <a:rPr lang="en-US" dirty="0"/>
              <a:t>Or c</a:t>
            </a:r>
            <a:r>
              <a:rPr lang="en-AU" dirty="0"/>
              <a:t>lick icon to add.</a:t>
            </a:r>
          </a:p>
        </p:txBody>
      </p:sp>
      <p:pic>
        <p:nvPicPr>
          <p:cNvPr id="8" name="Picture 7" descr="Corporate slides_for PPT_bkgrnd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86426"/>
            <a:ext cx="9144000" cy="117157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578" y="6006075"/>
            <a:ext cx="1416826" cy="561524"/>
          </a:xfrm>
          <a:prstGeom prst="rect">
            <a:avLst/>
          </a:prstGeom>
        </p:spPr>
      </p:pic>
    </p:spTree>
    <p:extLst>
      <p:ext uri="{BB962C8B-B14F-4D97-AF65-F5344CB8AC3E}">
        <p14:creationId xmlns:p14="http://schemas.microsoft.com/office/powerpoint/2010/main" val="258659260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ooter: heading and full screen image">
    <p:spTree>
      <p:nvGrpSpPr>
        <p:cNvPr id="1" name=""/>
        <p:cNvGrpSpPr/>
        <p:nvPr/>
      </p:nvGrpSpPr>
      <p:grpSpPr>
        <a:xfrm>
          <a:off x="0" y="0"/>
          <a:ext cx="0" cy="0"/>
          <a:chOff x="0" y="0"/>
          <a:chExt cx="0" cy="0"/>
        </a:xfrm>
      </p:grpSpPr>
      <p:sp>
        <p:nvSpPr>
          <p:cNvPr id="3" name="Picture Placeholder 2"/>
          <p:cNvSpPr>
            <a:spLocks noGrp="1"/>
          </p:cNvSpPr>
          <p:nvPr>
            <p:ph type="pic" sz="quarter" idx="11" hasCustomPrompt="1"/>
          </p:nvPr>
        </p:nvSpPr>
        <p:spPr>
          <a:xfrm>
            <a:off x="0" y="1663450"/>
            <a:ext cx="9144000" cy="4022975"/>
          </a:xfrm>
          <a:prstGeom prst="rect">
            <a:avLst/>
          </a:prstGeom>
        </p:spPr>
        <p:txBody>
          <a:bodyPr vert="horz" anchor="ctr"/>
          <a:lstStyle>
            <a:lvl1pPr marL="0" indent="0" algn="ctr">
              <a:buNone/>
              <a:defRPr i="1" baseline="0">
                <a:solidFill>
                  <a:srgbClr val="E632C0"/>
                </a:solidFill>
              </a:defRPr>
            </a:lvl1pPr>
          </a:lstStyle>
          <a:p>
            <a:r>
              <a:rPr lang="en-US" dirty="0"/>
              <a:t>Drag or insert image/chart/table </a:t>
            </a:r>
          </a:p>
          <a:p>
            <a:r>
              <a:rPr lang="en-US"/>
              <a:t>to </a:t>
            </a:r>
            <a:r>
              <a:rPr lang="en-US" dirty="0"/>
              <a:t>placeholder</a:t>
            </a:r>
            <a:r>
              <a:rPr lang="en-US"/>
              <a:t>. </a:t>
            </a:r>
          </a:p>
          <a:p>
            <a:r>
              <a:rPr lang="en-US"/>
              <a:t>Or </a:t>
            </a:r>
            <a:r>
              <a:rPr lang="en-US" dirty="0"/>
              <a:t>c</a:t>
            </a:r>
            <a:r>
              <a:rPr lang="en-AU" dirty="0"/>
              <a:t>lick icon to add.</a:t>
            </a:r>
          </a:p>
        </p:txBody>
      </p:sp>
      <p:pic>
        <p:nvPicPr>
          <p:cNvPr id="4" name="Picture 3" descr="Corporate slides_for PPT_bkgrnd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86426"/>
            <a:ext cx="9144000" cy="1171575"/>
          </a:xfrm>
          <a:prstGeom prst="rect">
            <a:avLst/>
          </a:prstGeom>
        </p:spPr>
      </p:pic>
      <p:sp>
        <p:nvSpPr>
          <p:cNvPr id="5" name="Text Placeholder 3"/>
          <p:cNvSpPr>
            <a:spLocks noGrp="1"/>
          </p:cNvSpPr>
          <p:nvPr>
            <p:ph type="body" sz="quarter" idx="11" hasCustomPrompt="1"/>
          </p:nvPr>
        </p:nvSpPr>
        <p:spPr>
          <a:xfrm>
            <a:off x="416218" y="571503"/>
            <a:ext cx="8290903" cy="863600"/>
          </a:xfrm>
          <a:prstGeom prst="rect">
            <a:avLst/>
          </a:prstGeom>
        </p:spPr>
        <p:txBody>
          <a:bodyPr anchor="t"/>
          <a:lstStyle>
            <a:lvl1pPr marL="0" indent="0">
              <a:lnSpc>
                <a:spcPct val="90000"/>
              </a:lnSpc>
              <a:buNone/>
              <a:defRPr sz="3600" b="1" baseline="0">
                <a:solidFill>
                  <a:srgbClr val="000099"/>
                </a:solidFill>
              </a:defRPr>
            </a:lvl1pPr>
          </a:lstStyle>
          <a:p>
            <a:pPr lvl="0"/>
            <a:r>
              <a:rPr lang="en-US" dirty="0"/>
              <a:t>Type heading here</a:t>
            </a:r>
            <a:endParaRPr lang="en-AU"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578" y="6006075"/>
            <a:ext cx="1416826" cy="561524"/>
          </a:xfrm>
          <a:prstGeom prst="rect">
            <a:avLst/>
          </a:prstGeom>
        </p:spPr>
      </p:pic>
    </p:spTree>
    <p:extLst>
      <p:ext uri="{BB962C8B-B14F-4D97-AF65-F5344CB8AC3E}">
        <p14:creationId xmlns:p14="http://schemas.microsoft.com/office/powerpoint/2010/main" val="398137289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p:bg>
      <p:bgPr>
        <a:solidFill>
          <a:schemeClr val="bg1"/>
        </a:solidFill>
        <a:effectLst/>
      </p:bgPr>
    </p:bg>
    <p:spTree>
      <p:nvGrpSpPr>
        <p:cNvPr id="1" name=""/>
        <p:cNvGrpSpPr/>
        <p:nvPr/>
      </p:nvGrpSpPr>
      <p:grpSpPr>
        <a:xfrm>
          <a:off x="0" y="0"/>
          <a:ext cx="0" cy="0"/>
          <a:chOff x="0" y="0"/>
          <a:chExt cx="0" cy="0"/>
        </a:xfrm>
      </p:grpSpPr>
      <p:pic>
        <p:nvPicPr>
          <p:cNvPr id="2" name="Picture 1" descr="Corporate slides_for PPT(RG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Picture 3" descr="UniSA New Portrait whi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784" y="1205608"/>
            <a:ext cx="2084432" cy="2223393"/>
          </a:xfrm>
          <a:prstGeom prst="rect">
            <a:avLst/>
          </a:prstGeom>
        </p:spPr>
      </p:pic>
      <p:pic>
        <p:nvPicPr>
          <p:cNvPr id="6" name="Picture 5" descr="UniSA New Portrait whi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9784" y="1205608"/>
            <a:ext cx="2084432" cy="2223393"/>
          </a:xfrm>
          <a:prstGeom prst="rect">
            <a:avLst/>
          </a:prstGeom>
        </p:spPr>
      </p:pic>
      <p:sp>
        <p:nvSpPr>
          <p:cNvPr id="9" name="Rectangle 11"/>
          <p:cNvSpPr>
            <a:spLocks noGrp="1" noChangeArrowheads="1"/>
          </p:cNvSpPr>
          <p:nvPr>
            <p:ph type="subTitle" sz="quarter" idx="1" hasCustomPrompt="1"/>
          </p:nvPr>
        </p:nvSpPr>
        <p:spPr bwMode="auto">
          <a:xfrm>
            <a:off x="1366354" y="4443773"/>
            <a:ext cx="6428827" cy="166577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marL="0" indent="0" algn="ctr">
              <a:buFontTx/>
              <a:buNone/>
              <a:defRPr sz="3200" baseline="0">
                <a:solidFill>
                  <a:schemeClr val="bg1"/>
                </a:solidFill>
              </a:defRPr>
            </a:lvl1pPr>
          </a:lstStyle>
          <a:p>
            <a:r>
              <a:rPr lang="en-US" dirty="0"/>
              <a:t>Insert text or delete if not required</a:t>
            </a:r>
          </a:p>
        </p:txBody>
      </p:sp>
    </p:spTree>
    <p:extLst>
      <p:ext uri="{BB962C8B-B14F-4D97-AF65-F5344CB8AC3E}">
        <p14:creationId xmlns:p14="http://schemas.microsoft.com/office/powerpoint/2010/main" val="333570249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Heading and text">
    <p:spTree>
      <p:nvGrpSpPr>
        <p:cNvPr id="1" name=""/>
        <p:cNvGrpSpPr/>
        <p:nvPr/>
      </p:nvGrpSpPr>
      <p:grpSpPr>
        <a:xfrm>
          <a:off x="0" y="0"/>
          <a:ext cx="0" cy="0"/>
          <a:chOff x="0" y="0"/>
          <a:chExt cx="0" cy="0"/>
        </a:xfrm>
      </p:grpSpPr>
      <p:sp>
        <p:nvSpPr>
          <p:cNvPr id="6" name="Text Placeholder 3"/>
          <p:cNvSpPr>
            <a:spLocks noGrp="1"/>
          </p:cNvSpPr>
          <p:nvPr>
            <p:ph type="body" sz="quarter" idx="11" hasCustomPrompt="1"/>
          </p:nvPr>
        </p:nvSpPr>
        <p:spPr>
          <a:xfrm>
            <a:off x="416234" y="571503"/>
            <a:ext cx="8290903" cy="863600"/>
          </a:xfrm>
          <a:prstGeom prst="rect">
            <a:avLst/>
          </a:prstGeom>
        </p:spPr>
        <p:txBody>
          <a:bodyPr anchor="t"/>
          <a:lstStyle>
            <a:lvl1pPr marL="0" indent="0">
              <a:lnSpc>
                <a:spcPct val="90000"/>
              </a:lnSpc>
              <a:buNone/>
              <a:defRPr sz="3600" b="1">
                <a:solidFill>
                  <a:srgbClr val="000099"/>
                </a:solidFill>
              </a:defRPr>
            </a:lvl1pPr>
          </a:lstStyle>
          <a:p>
            <a:pPr lvl="0"/>
            <a:r>
              <a:rPr lang="en-US" dirty="0"/>
              <a:t>Type heading</a:t>
            </a:r>
            <a:endParaRPr lang="en-AU" dirty="0"/>
          </a:p>
        </p:txBody>
      </p:sp>
      <p:sp>
        <p:nvSpPr>
          <p:cNvPr id="11" name="Text Placeholder 3"/>
          <p:cNvSpPr>
            <a:spLocks noGrp="1"/>
          </p:cNvSpPr>
          <p:nvPr>
            <p:ph type="body" sz="quarter" idx="12" hasCustomPrompt="1"/>
          </p:nvPr>
        </p:nvSpPr>
        <p:spPr>
          <a:xfrm>
            <a:off x="416226" y="1727207"/>
            <a:ext cx="8280751" cy="4544900"/>
          </a:xfrm>
          <a:prstGeom prst="rect">
            <a:avLst/>
          </a:prstGeom>
        </p:spPr>
        <p:txBody>
          <a:bodyPr/>
          <a:lstStyle>
            <a:lvl1pPr marL="342900" indent="-342900">
              <a:lnSpc>
                <a:spcPct val="90000"/>
              </a:lnSpc>
              <a:spcBef>
                <a:spcPts val="0"/>
              </a:spcBef>
              <a:spcAft>
                <a:spcPts val="0"/>
              </a:spcAft>
              <a:buFont typeface="Arial" panose="020B0604020202020204" pitchFamily="34" charset="0"/>
              <a:buChar char="•"/>
              <a:defRPr sz="2400" b="0" baseline="0">
                <a:solidFill>
                  <a:schemeClr val="tx1"/>
                </a:solidFill>
              </a:defRPr>
            </a:lvl1pPr>
            <a:lvl2pPr>
              <a:defRPr sz="2000" baseline="0"/>
            </a:lvl2pPr>
            <a:lvl3pPr marL="1143000" indent="-228600">
              <a:buFont typeface="Arial" panose="020B0604020202020204" pitchFamily="34" charset="0"/>
              <a:buChar char="»"/>
              <a:defRPr sz="2000"/>
            </a:lvl3pPr>
          </a:lstStyle>
          <a:p>
            <a:pPr lvl="0"/>
            <a:r>
              <a:rPr lang="en-US" dirty="0"/>
              <a:t>Type text</a:t>
            </a:r>
          </a:p>
          <a:p>
            <a:pPr lvl="1"/>
            <a:r>
              <a:rPr lang="en-US" dirty="0"/>
              <a:t>Second level</a:t>
            </a:r>
          </a:p>
          <a:p>
            <a:pPr lvl="2"/>
            <a:r>
              <a:rPr lang="en-US" dirty="0"/>
              <a:t>Third level if required</a:t>
            </a:r>
            <a:endParaRPr lang="en-AU" dirty="0"/>
          </a:p>
        </p:txBody>
      </p:sp>
      <p:pic>
        <p:nvPicPr>
          <p:cNvPr id="8" name="Picture 7" descr="UniSA New Landscape blue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3649" y="6002540"/>
            <a:ext cx="1424419" cy="564533"/>
          </a:xfrm>
          <a:prstGeom prst="rect">
            <a:avLst/>
          </a:prstGeom>
        </p:spPr>
      </p:pic>
    </p:spTree>
    <p:extLst>
      <p:ext uri="{BB962C8B-B14F-4D97-AF65-F5344CB8AC3E}">
        <p14:creationId xmlns:p14="http://schemas.microsoft.com/office/powerpoint/2010/main" val="5695929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9577" y="428626"/>
            <a:ext cx="8258175" cy="647700"/>
          </a:xfrm>
          <a:prstGeom prst="rect">
            <a:avLst/>
          </a:prstGeom>
        </p:spPr>
        <p:txBody>
          <a:bodyPr/>
          <a:lstStyle>
            <a:lvl1pPr marL="0" indent="0">
              <a:buNone/>
              <a:defRPr b="1">
                <a:solidFill>
                  <a:srgbClr val="0000C8"/>
                </a:solidFill>
              </a:defRPr>
            </a:lvl1pPr>
          </a:lstStyle>
          <a:p>
            <a:pPr lvl="0"/>
            <a:r>
              <a:rPr lang="en-US" dirty="0"/>
              <a:t>Title</a:t>
            </a:r>
            <a:endParaRPr lang="en-AU" dirty="0"/>
          </a:p>
        </p:txBody>
      </p:sp>
      <p:sp>
        <p:nvSpPr>
          <p:cNvPr id="6" name="Text Placeholder 3"/>
          <p:cNvSpPr>
            <a:spLocks noGrp="1"/>
          </p:cNvSpPr>
          <p:nvPr>
            <p:ph type="body" sz="quarter" idx="11" hasCustomPrompt="1"/>
          </p:nvPr>
        </p:nvSpPr>
        <p:spPr>
          <a:xfrm>
            <a:off x="414339" y="1295401"/>
            <a:ext cx="8258175" cy="647700"/>
          </a:xfrm>
          <a:prstGeom prst="rect">
            <a:avLst/>
          </a:prstGeom>
        </p:spPr>
        <p:txBody>
          <a:bodyPr/>
          <a:lstStyle>
            <a:lvl1pPr marL="0" indent="0">
              <a:buNone/>
              <a:defRPr sz="2000" b="1">
                <a:solidFill>
                  <a:schemeClr val="tx1"/>
                </a:solidFill>
              </a:defRPr>
            </a:lvl1pPr>
          </a:lstStyle>
          <a:p>
            <a:pPr lvl="0"/>
            <a:r>
              <a:rPr lang="en-US" dirty="0"/>
              <a:t>Text</a:t>
            </a:r>
          </a:p>
          <a:p>
            <a:pPr lvl="0"/>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5562556"/>
            <a:ext cx="9144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647" y="5977919"/>
            <a:ext cx="1624455" cy="482860"/>
          </a:xfrm>
          <a:prstGeom prst="rect">
            <a:avLst/>
          </a:prstGeom>
        </p:spPr>
      </p:pic>
    </p:spTree>
    <p:extLst>
      <p:ext uri="{BB962C8B-B14F-4D97-AF65-F5344CB8AC3E}">
        <p14:creationId xmlns:p14="http://schemas.microsoft.com/office/powerpoint/2010/main" val="130084512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9577" y="428626"/>
            <a:ext cx="8258175" cy="647700"/>
          </a:xfrm>
          <a:prstGeom prst="rect">
            <a:avLst/>
          </a:prstGeom>
        </p:spPr>
        <p:txBody>
          <a:bodyPr/>
          <a:lstStyle>
            <a:lvl1pPr marL="0" indent="0">
              <a:buNone/>
              <a:defRPr b="1">
                <a:solidFill>
                  <a:srgbClr val="0000C8"/>
                </a:solidFill>
              </a:defRPr>
            </a:lvl1pPr>
          </a:lstStyle>
          <a:p>
            <a:pPr lvl="0"/>
            <a:r>
              <a:rPr lang="en-US" dirty="0"/>
              <a:t>Title</a:t>
            </a:r>
            <a:endParaRPr lang="en-AU" dirty="0"/>
          </a:p>
        </p:txBody>
      </p:sp>
      <p:sp>
        <p:nvSpPr>
          <p:cNvPr id="6" name="Text Placeholder 3"/>
          <p:cNvSpPr>
            <a:spLocks noGrp="1"/>
          </p:cNvSpPr>
          <p:nvPr>
            <p:ph type="body" sz="quarter" idx="11" hasCustomPrompt="1"/>
          </p:nvPr>
        </p:nvSpPr>
        <p:spPr>
          <a:xfrm>
            <a:off x="414339" y="1295401"/>
            <a:ext cx="8258175" cy="647700"/>
          </a:xfrm>
          <a:prstGeom prst="rect">
            <a:avLst/>
          </a:prstGeom>
        </p:spPr>
        <p:txBody>
          <a:bodyPr/>
          <a:lstStyle>
            <a:lvl1pPr marL="0" indent="0">
              <a:buNone/>
              <a:defRPr sz="2000" b="1">
                <a:solidFill>
                  <a:schemeClr val="tx1"/>
                </a:solidFill>
              </a:defRPr>
            </a:lvl1pPr>
          </a:lstStyle>
          <a:p>
            <a:pPr lvl="0"/>
            <a:r>
              <a:rPr lang="en-US" dirty="0"/>
              <a:t>Text</a:t>
            </a:r>
          </a:p>
          <a:p>
            <a:pPr lvl="0"/>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5562556"/>
            <a:ext cx="9144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647" y="5977919"/>
            <a:ext cx="1624455" cy="482860"/>
          </a:xfrm>
          <a:prstGeom prst="rect">
            <a:avLst/>
          </a:prstGeom>
        </p:spPr>
      </p:pic>
    </p:spTree>
    <p:extLst>
      <p:ext uri="{BB962C8B-B14F-4D97-AF65-F5344CB8AC3E}">
        <p14:creationId xmlns:p14="http://schemas.microsoft.com/office/powerpoint/2010/main" val="76354546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9575" y="428625"/>
            <a:ext cx="8258175" cy="647700"/>
          </a:xfrm>
          <a:prstGeom prst="rect">
            <a:avLst/>
          </a:prstGeom>
        </p:spPr>
        <p:txBody>
          <a:bodyPr/>
          <a:lstStyle>
            <a:lvl1pPr marL="0" indent="0">
              <a:buNone/>
              <a:defRPr b="1">
                <a:solidFill>
                  <a:srgbClr val="0000C8"/>
                </a:solidFill>
              </a:defRPr>
            </a:lvl1pPr>
          </a:lstStyle>
          <a:p>
            <a:pPr lvl="0"/>
            <a:r>
              <a:rPr lang="en-US" dirty="0"/>
              <a:t>Title</a:t>
            </a:r>
            <a:endParaRPr lang="en-AU" dirty="0"/>
          </a:p>
        </p:txBody>
      </p:sp>
      <p:sp>
        <p:nvSpPr>
          <p:cNvPr id="6" name="Text Placeholder 3"/>
          <p:cNvSpPr>
            <a:spLocks noGrp="1"/>
          </p:cNvSpPr>
          <p:nvPr>
            <p:ph type="body" sz="quarter" idx="11" hasCustomPrompt="1"/>
          </p:nvPr>
        </p:nvSpPr>
        <p:spPr>
          <a:xfrm>
            <a:off x="414337" y="1295400"/>
            <a:ext cx="8258175" cy="647700"/>
          </a:xfrm>
          <a:prstGeom prst="rect">
            <a:avLst/>
          </a:prstGeom>
        </p:spPr>
        <p:txBody>
          <a:bodyPr/>
          <a:lstStyle>
            <a:lvl1pPr marL="0" indent="0">
              <a:buNone/>
              <a:defRPr sz="2000" b="1">
                <a:solidFill>
                  <a:schemeClr val="tx1"/>
                </a:solidFill>
              </a:defRPr>
            </a:lvl1pPr>
          </a:lstStyle>
          <a:p>
            <a:pPr lvl="0"/>
            <a:r>
              <a:rPr lang="en-US" dirty="0"/>
              <a:t>Text</a:t>
            </a:r>
          </a:p>
          <a:p>
            <a:pPr lvl="0"/>
            <a:endParaRPr lang="en-AU" dirty="0"/>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5562556"/>
            <a:ext cx="9144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645" y="5977919"/>
            <a:ext cx="1624455" cy="482860"/>
          </a:xfrm>
          <a:prstGeom prst="rect">
            <a:avLst/>
          </a:prstGeom>
        </p:spPr>
      </p:pic>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4810127" y="1"/>
            <a:ext cx="4333875" cy="5562556"/>
          </a:xfrm>
          <a:prstGeom prst="rect">
            <a:avLst/>
          </a:prstGeom>
        </p:spPr>
        <p:txBody>
          <a:bodyPr/>
          <a:lstStyle/>
          <a:p>
            <a:endParaRPr lang="en-AU"/>
          </a:p>
        </p:txBody>
      </p:sp>
      <p:sp>
        <p:nvSpPr>
          <p:cNvPr id="3" name="Text Placeholder 6"/>
          <p:cNvSpPr>
            <a:spLocks noGrp="1"/>
          </p:cNvSpPr>
          <p:nvPr>
            <p:ph type="body" sz="quarter" idx="11" hasCustomPrompt="1"/>
          </p:nvPr>
        </p:nvSpPr>
        <p:spPr>
          <a:xfrm>
            <a:off x="333375" y="266701"/>
            <a:ext cx="4114800" cy="666751"/>
          </a:xfrm>
          <a:prstGeom prst="rect">
            <a:avLst/>
          </a:prstGeom>
        </p:spPr>
        <p:txBody>
          <a:bodyPr/>
          <a:lstStyle>
            <a:lvl1pPr marL="0" indent="0">
              <a:buNone/>
              <a:defRPr sz="2800" b="1">
                <a:solidFill>
                  <a:srgbClr val="0000C8"/>
                </a:solidFill>
              </a:defRPr>
            </a:lvl1pPr>
          </a:lstStyle>
          <a:p>
            <a:pPr lvl="0"/>
            <a:r>
              <a:rPr lang="en-US" dirty="0"/>
              <a:t>Title</a:t>
            </a:r>
          </a:p>
          <a:p>
            <a:pPr lvl="0"/>
            <a:endParaRPr lang="en-US" dirty="0"/>
          </a:p>
          <a:p>
            <a:pPr lvl="0"/>
            <a:endParaRPr lang="en-US" dirty="0"/>
          </a:p>
          <a:p>
            <a:pPr lvl="0"/>
            <a:endParaRPr lang="en-AU" dirty="0"/>
          </a:p>
        </p:txBody>
      </p:sp>
      <p:sp>
        <p:nvSpPr>
          <p:cNvPr id="4" name="Text Placeholder 8"/>
          <p:cNvSpPr>
            <a:spLocks noGrp="1"/>
          </p:cNvSpPr>
          <p:nvPr>
            <p:ph type="body" sz="quarter" idx="12" hasCustomPrompt="1"/>
          </p:nvPr>
        </p:nvSpPr>
        <p:spPr>
          <a:xfrm>
            <a:off x="323850" y="1028701"/>
            <a:ext cx="4114800" cy="3952875"/>
          </a:xfrm>
          <a:prstGeom prst="rect">
            <a:avLst/>
          </a:prstGeom>
        </p:spPr>
        <p:txBody>
          <a:bodyPr/>
          <a:lstStyle>
            <a:lvl1pPr marL="0" indent="0">
              <a:buNone/>
              <a:defRPr sz="2000" b="1"/>
            </a:lvl1pPr>
          </a:lstStyle>
          <a:p>
            <a:pPr lvl="0"/>
            <a:r>
              <a:rPr lang="en-US" dirty="0"/>
              <a:t>Text</a:t>
            </a:r>
            <a:endParaRPr lang="en-AU"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5562556"/>
            <a:ext cx="9144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647" y="5977919"/>
            <a:ext cx="1624455" cy="482860"/>
          </a:xfrm>
          <a:prstGeom prst="rect">
            <a:avLst/>
          </a:prstGeom>
        </p:spPr>
      </p:pic>
    </p:spTree>
    <p:extLst>
      <p:ext uri="{BB962C8B-B14F-4D97-AF65-F5344CB8AC3E}">
        <p14:creationId xmlns:p14="http://schemas.microsoft.com/office/powerpoint/2010/main" val="31321949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9577" y="428626"/>
            <a:ext cx="8258175" cy="647700"/>
          </a:xfrm>
          <a:prstGeom prst="rect">
            <a:avLst/>
          </a:prstGeom>
        </p:spPr>
        <p:txBody>
          <a:bodyPr/>
          <a:lstStyle>
            <a:lvl1pPr marL="0" indent="0">
              <a:buNone/>
              <a:defRPr b="1">
                <a:solidFill>
                  <a:srgbClr val="0000C8"/>
                </a:solidFill>
              </a:defRPr>
            </a:lvl1pPr>
          </a:lstStyle>
          <a:p>
            <a:pPr lvl="0"/>
            <a:r>
              <a:rPr lang="en-US" dirty="0"/>
              <a:t>Title</a:t>
            </a:r>
            <a:endParaRPr lang="en-AU" dirty="0"/>
          </a:p>
        </p:txBody>
      </p:sp>
      <p:sp>
        <p:nvSpPr>
          <p:cNvPr id="6" name="Text Placeholder 3"/>
          <p:cNvSpPr>
            <a:spLocks noGrp="1"/>
          </p:cNvSpPr>
          <p:nvPr>
            <p:ph type="body" sz="quarter" idx="11" hasCustomPrompt="1"/>
          </p:nvPr>
        </p:nvSpPr>
        <p:spPr>
          <a:xfrm>
            <a:off x="414339" y="1295401"/>
            <a:ext cx="8258175" cy="647700"/>
          </a:xfrm>
          <a:prstGeom prst="rect">
            <a:avLst/>
          </a:prstGeom>
        </p:spPr>
        <p:txBody>
          <a:bodyPr/>
          <a:lstStyle>
            <a:lvl1pPr marL="0" indent="0">
              <a:buNone/>
              <a:defRPr sz="2000" b="1">
                <a:solidFill>
                  <a:schemeClr val="tx1"/>
                </a:solidFill>
              </a:defRPr>
            </a:lvl1pPr>
          </a:lstStyle>
          <a:p>
            <a:pPr lvl="0"/>
            <a:r>
              <a:rPr lang="en-US" dirty="0"/>
              <a:t>Text</a:t>
            </a:r>
          </a:p>
          <a:p>
            <a:pPr lvl="0"/>
            <a:endParaRPr lang="en-AU" dirty="0"/>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5562556"/>
            <a:ext cx="9144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647" y="5977919"/>
            <a:ext cx="1624455" cy="482860"/>
          </a:xfrm>
          <a:prstGeom prst="rect">
            <a:avLst/>
          </a:prstGeom>
        </p:spPr>
      </p:pic>
    </p:spTree>
    <p:extLst>
      <p:ext uri="{BB962C8B-B14F-4D97-AF65-F5344CB8AC3E}">
        <p14:creationId xmlns:p14="http://schemas.microsoft.com/office/powerpoint/2010/main" val="36409468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614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760" y="4916073"/>
            <a:ext cx="9138480" cy="1941927"/>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0" hasCustomPrompt="1"/>
          </p:nvPr>
        </p:nvSpPr>
        <p:spPr>
          <a:xfrm>
            <a:off x="409575" y="428625"/>
            <a:ext cx="8258175" cy="647700"/>
          </a:xfrm>
          <a:prstGeom prst="rect">
            <a:avLst/>
          </a:prstGeom>
        </p:spPr>
        <p:txBody>
          <a:bodyPr/>
          <a:lstStyle>
            <a:lvl1pPr marL="0" indent="0">
              <a:buNone/>
              <a:defRPr b="1">
                <a:solidFill>
                  <a:srgbClr val="0000C8"/>
                </a:solidFill>
              </a:defRPr>
            </a:lvl1pPr>
          </a:lstStyle>
          <a:p>
            <a:pPr lvl="0"/>
            <a:r>
              <a:rPr lang="en-US" dirty="0"/>
              <a:t>Title</a:t>
            </a:r>
            <a:endParaRPr lang="en-AU" dirty="0"/>
          </a:p>
        </p:txBody>
      </p:sp>
      <p:sp>
        <p:nvSpPr>
          <p:cNvPr id="6" name="Text Placeholder 3"/>
          <p:cNvSpPr>
            <a:spLocks noGrp="1"/>
          </p:cNvSpPr>
          <p:nvPr>
            <p:ph type="body" sz="quarter" idx="11" hasCustomPrompt="1"/>
          </p:nvPr>
        </p:nvSpPr>
        <p:spPr>
          <a:xfrm>
            <a:off x="414337" y="1295400"/>
            <a:ext cx="8258175" cy="647700"/>
          </a:xfrm>
          <a:prstGeom prst="rect">
            <a:avLst/>
          </a:prstGeom>
        </p:spPr>
        <p:txBody>
          <a:bodyPr/>
          <a:lstStyle>
            <a:lvl1pPr marL="0" indent="0">
              <a:buNone/>
              <a:defRPr sz="2000" b="1">
                <a:solidFill>
                  <a:schemeClr val="tx1"/>
                </a:solidFill>
              </a:defRPr>
            </a:lvl1pPr>
          </a:lstStyle>
          <a:p>
            <a:pPr lvl="0"/>
            <a:r>
              <a:rPr lang="en-US" dirty="0"/>
              <a:t>Text</a:t>
            </a:r>
          </a:p>
          <a:p>
            <a:pPr lvl="0"/>
            <a:endParaRPr lang="en-AU"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645" y="5977919"/>
            <a:ext cx="1624455" cy="482860"/>
          </a:xfrm>
          <a:prstGeom prst="rect">
            <a:avLst/>
          </a:prstGeom>
        </p:spPr>
      </p:pic>
    </p:spTree>
    <p:extLst>
      <p:ext uri="{BB962C8B-B14F-4D97-AF65-F5344CB8AC3E}">
        <p14:creationId xmlns:p14="http://schemas.microsoft.com/office/powerpoint/2010/main" val="24114215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4476750" cy="5562556"/>
          </a:xfrm>
          <a:prstGeom prst="rect">
            <a:avLst/>
          </a:prstGeom>
        </p:spPr>
        <p:txBody>
          <a:bodyPr/>
          <a:lstStyle/>
          <a:p>
            <a:endParaRPr lang="en-AU"/>
          </a:p>
        </p:txBody>
      </p:sp>
      <p:sp>
        <p:nvSpPr>
          <p:cNvPr id="7" name="Text Placeholder 6"/>
          <p:cNvSpPr>
            <a:spLocks noGrp="1"/>
          </p:cNvSpPr>
          <p:nvPr>
            <p:ph type="body" sz="quarter" idx="11" hasCustomPrompt="1"/>
          </p:nvPr>
        </p:nvSpPr>
        <p:spPr>
          <a:xfrm>
            <a:off x="4819650" y="266700"/>
            <a:ext cx="4114800" cy="666750"/>
          </a:xfrm>
          <a:prstGeom prst="rect">
            <a:avLst/>
          </a:prstGeom>
        </p:spPr>
        <p:txBody>
          <a:bodyPr/>
          <a:lstStyle>
            <a:lvl1pPr marL="0" indent="0">
              <a:buNone/>
              <a:defRPr sz="2800" b="1">
                <a:solidFill>
                  <a:srgbClr val="0000C8"/>
                </a:solidFill>
              </a:defRPr>
            </a:lvl1pPr>
          </a:lstStyle>
          <a:p>
            <a:pPr lvl="0"/>
            <a:r>
              <a:rPr lang="en-US" dirty="0"/>
              <a:t>Title</a:t>
            </a:r>
          </a:p>
          <a:p>
            <a:pPr lvl="0"/>
            <a:endParaRPr lang="en-US" dirty="0"/>
          </a:p>
          <a:p>
            <a:pPr lvl="0"/>
            <a:endParaRPr lang="en-US" dirty="0"/>
          </a:p>
          <a:p>
            <a:pPr lvl="0"/>
            <a:endParaRPr lang="en-AU" dirty="0"/>
          </a:p>
        </p:txBody>
      </p:sp>
      <p:sp>
        <p:nvSpPr>
          <p:cNvPr id="9" name="Text Placeholder 8"/>
          <p:cNvSpPr>
            <a:spLocks noGrp="1"/>
          </p:cNvSpPr>
          <p:nvPr>
            <p:ph type="body" sz="quarter" idx="12" hasCustomPrompt="1"/>
          </p:nvPr>
        </p:nvSpPr>
        <p:spPr>
          <a:xfrm>
            <a:off x="4819650" y="981075"/>
            <a:ext cx="4114800" cy="3952875"/>
          </a:xfrm>
          <a:prstGeom prst="rect">
            <a:avLst/>
          </a:prstGeom>
        </p:spPr>
        <p:txBody>
          <a:bodyPr/>
          <a:lstStyle>
            <a:lvl1pPr marL="0" indent="0">
              <a:buNone/>
              <a:defRPr sz="2000" b="1"/>
            </a:lvl1pPr>
          </a:lstStyle>
          <a:p>
            <a:pPr lvl="0"/>
            <a:r>
              <a:rPr lang="en-US" dirty="0"/>
              <a:t>Text</a:t>
            </a:r>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5562556"/>
            <a:ext cx="9144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645" y="5977919"/>
            <a:ext cx="1624455" cy="482860"/>
          </a:xfrm>
          <a:prstGeom prst="rect">
            <a:avLst/>
          </a:prstGeom>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8"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760" y="4916073"/>
            <a:ext cx="9138480" cy="1941927"/>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4"/>
          <p:cNvSpPr>
            <a:spLocks noGrp="1"/>
          </p:cNvSpPr>
          <p:nvPr>
            <p:ph type="pic" sz="quarter" idx="10"/>
          </p:nvPr>
        </p:nvSpPr>
        <p:spPr>
          <a:xfrm>
            <a:off x="0" y="0"/>
            <a:ext cx="4476750" cy="5410200"/>
          </a:xfrm>
          <a:custGeom>
            <a:avLst/>
            <a:gdLst>
              <a:gd name="connsiteX0" fmla="*/ 0 w 4476750"/>
              <a:gd name="connsiteY0" fmla="*/ 0 h 6858000"/>
              <a:gd name="connsiteX1" fmla="*/ 4476750 w 4476750"/>
              <a:gd name="connsiteY1" fmla="*/ 0 h 6858000"/>
              <a:gd name="connsiteX2" fmla="*/ 4476750 w 4476750"/>
              <a:gd name="connsiteY2" fmla="*/ 6858000 h 6858000"/>
              <a:gd name="connsiteX3" fmla="*/ 0 w 4476750"/>
              <a:gd name="connsiteY3" fmla="*/ 6858000 h 6858000"/>
              <a:gd name="connsiteX4" fmla="*/ 0 w 4476750"/>
              <a:gd name="connsiteY4" fmla="*/ 0 h 6858000"/>
              <a:gd name="connsiteX0" fmla="*/ 0 w 4476750"/>
              <a:gd name="connsiteY0" fmla="*/ 0 h 6858000"/>
              <a:gd name="connsiteX1" fmla="*/ 4476750 w 4476750"/>
              <a:gd name="connsiteY1" fmla="*/ 0 h 6858000"/>
              <a:gd name="connsiteX2" fmla="*/ 4476750 w 4476750"/>
              <a:gd name="connsiteY2" fmla="*/ 6858000 h 6858000"/>
              <a:gd name="connsiteX3" fmla="*/ 0 w 4476750"/>
              <a:gd name="connsiteY3" fmla="*/ 4914900 h 6858000"/>
              <a:gd name="connsiteX4" fmla="*/ 0 w 4476750"/>
              <a:gd name="connsiteY4" fmla="*/ 0 h 6858000"/>
              <a:gd name="connsiteX0" fmla="*/ 0 w 4476750"/>
              <a:gd name="connsiteY0" fmla="*/ 0 h 5429250"/>
              <a:gd name="connsiteX1" fmla="*/ 4476750 w 4476750"/>
              <a:gd name="connsiteY1" fmla="*/ 0 h 5429250"/>
              <a:gd name="connsiteX2" fmla="*/ 4476750 w 4476750"/>
              <a:gd name="connsiteY2" fmla="*/ 5429250 h 5429250"/>
              <a:gd name="connsiteX3" fmla="*/ 0 w 4476750"/>
              <a:gd name="connsiteY3" fmla="*/ 4914900 h 5429250"/>
              <a:gd name="connsiteX4" fmla="*/ 0 w 4476750"/>
              <a:gd name="connsiteY4" fmla="*/ 0 h 5429250"/>
              <a:gd name="connsiteX0" fmla="*/ 0 w 4476750"/>
              <a:gd name="connsiteY0" fmla="*/ 0 h 5429250"/>
              <a:gd name="connsiteX1" fmla="*/ 4476750 w 4476750"/>
              <a:gd name="connsiteY1" fmla="*/ 0 h 5429250"/>
              <a:gd name="connsiteX2" fmla="*/ 4476750 w 4476750"/>
              <a:gd name="connsiteY2" fmla="*/ 5429250 h 5429250"/>
              <a:gd name="connsiteX3" fmla="*/ 0 w 4476750"/>
              <a:gd name="connsiteY3" fmla="*/ 4924425 h 5429250"/>
              <a:gd name="connsiteX4" fmla="*/ 0 w 4476750"/>
              <a:gd name="connsiteY4" fmla="*/ 0 h 5429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6750" h="5429250">
                <a:moveTo>
                  <a:pt x="0" y="0"/>
                </a:moveTo>
                <a:lnTo>
                  <a:pt x="4476750" y="0"/>
                </a:lnTo>
                <a:lnTo>
                  <a:pt x="4476750" y="5429250"/>
                </a:lnTo>
                <a:lnTo>
                  <a:pt x="0" y="4924425"/>
                </a:lnTo>
                <a:lnTo>
                  <a:pt x="0" y="0"/>
                </a:lnTo>
                <a:close/>
              </a:path>
            </a:pathLst>
          </a:custGeom>
        </p:spPr>
        <p:txBody>
          <a:bodyPr/>
          <a:lstStyle/>
          <a:p>
            <a:endParaRPr lang="en-AU"/>
          </a:p>
        </p:txBody>
      </p:sp>
      <p:sp>
        <p:nvSpPr>
          <p:cNvPr id="7" name="Text Placeholder 6"/>
          <p:cNvSpPr>
            <a:spLocks noGrp="1"/>
          </p:cNvSpPr>
          <p:nvPr>
            <p:ph type="body" sz="quarter" idx="11" hasCustomPrompt="1"/>
          </p:nvPr>
        </p:nvSpPr>
        <p:spPr>
          <a:xfrm>
            <a:off x="4819650" y="266700"/>
            <a:ext cx="4114800" cy="666750"/>
          </a:xfrm>
          <a:prstGeom prst="rect">
            <a:avLst/>
          </a:prstGeom>
        </p:spPr>
        <p:txBody>
          <a:bodyPr/>
          <a:lstStyle>
            <a:lvl1pPr marL="0" indent="0">
              <a:buNone/>
              <a:defRPr sz="2800" b="1">
                <a:solidFill>
                  <a:srgbClr val="0000C8"/>
                </a:solidFill>
              </a:defRPr>
            </a:lvl1pPr>
          </a:lstStyle>
          <a:p>
            <a:pPr lvl="0"/>
            <a:r>
              <a:rPr lang="en-US" dirty="0"/>
              <a:t>Title</a:t>
            </a:r>
          </a:p>
          <a:p>
            <a:pPr lvl="0"/>
            <a:endParaRPr lang="en-US" dirty="0"/>
          </a:p>
          <a:p>
            <a:pPr lvl="0"/>
            <a:endParaRPr lang="en-US" dirty="0"/>
          </a:p>
          <a:p>
            <a:pPr lvl="0"/>
            <a:endParaRPr lang="en-AU" dirty="0"/>
          </a:p>
        </p:txBody>
      </p:sp>
      <p:sp>
        <p:nvSpPr>
          <p:cNvPr id="9" name="Text Placeholder 8"/>
          <p:cNvSpPr>
            <a:spLocks noGrp="1"/>
          </p:cNvSpPr>
          <p:nvPr>
            <p:ph type="body" sz="quarter" idx="12" hasCustomPrompt="1"/>
          </p:nvPr>
        </p:nvSpPr>
        <p:spPr>
          <a:xfrm>
            <a:off x="4819650" y="981075"/>
            <a:ext cx="4114800" cy="3952875"/>
          </a:xfrm>
          <a:prstGeom prst="rect">
            <a:avLst/>
          </a:prstGeom>
        </p:spPr>
        <p:txBody>
          <a:bodyPr/>
          <a:lstStyle>
            <a:lvl1pPr marL="0" indent="0">
              <a:buNone/>
              <a:defRPr sz="2000" b="1"/>
            </a:lvl1pPr>
          </a:lstStyle>
          <a:p>
            <a:pPr lvl="0"/>
            <a:r>
              <a:rPr lang="en-US" dirty="0"/>
              <a:t>Text</a:t>
            </a:r>
            <a:endParaRPr lang="en-AU"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645" y="5977919"/>
            <a:ext cx="1624455" cy="482860"/>
          </a:xfrm>
          <a:prstGeom prst="rect">
            <a:avLst/>
          </a:prstGeom>
        </p:spPr>
      </p:pic>
    </p:spTree>
    <p:extLst>
      <p:ext uri="{BB962C8B-B14F-4D97-AF65-F5344CB8AC3E}">
        <p14:creationId xmlns:p14="http://schemas.microsoft.com/office/powerpoint/2010/main" val="94815175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4810125" y="0"/>
            <a:ext cx="4333875" cy="5562556"/>
          </a:xfrm>
          <a:prstGeom prst="rect">
            <a:avLst/>
          </a:prstGeom>
        </p:spPr>
        <p:txBody>
          <a:bodyPr/>
          <a:lstStyle/>
          <a:p>
            <a:endParaRPr lang="en-AU"/>
          </a:p>
        </p:txBody>
      </p:sp>
      <p:sp>
        <p:nvSpPr>
          <p:cNvPr id="3" name="Text Placeholder 6"/>
          <p:cNvSpPr>
            <a:spLocks noGrp="1"/>
          </p:cNvSpPr>
          <p:nvPr>
            <p:ph type="body" sz="quarter" idx="11" hasCustomPrompt="1"/>
          </p:nvPr>
        </p:nvSpPr>
        <p:spPr>
          <a:xfrm>
            <a:off x="333375" y="266700"/>
            <a:ext cx="4114800" cy="666750"/>
          </a:xfrm>
          <a:prstGeom prst="rect">
            <a:avLst/>
          </a:prstGeom>
        </p:spPr>
        <p:txBody>
          <a:bodyPr/>
          <a:lstStyle>
            <a:lvl1pPr marL="0" indent="0">
              <a:buNone/>
              <a:defRPr sz="2800" b="1">
                <a:solidFill>
                  <a:srgbClr val="0000C8"/>
                </a:solidFill>
              </a:defRPr>
            </a:lvl1pPr>
          </a:lstStyle>
          <a:p>
            <a:pPr lvl="0"/>
            <a:r>
              <a:rPr lang="en-US" dirty="0"/>
              <a:t>Title</a:t>
            </a:r>
          </a:p>
          <a:p>
            <a:pPr lvl="0"/>
            <a:endParaRPr lang="en-US" dirty="0"/>
          </a:p>
          <a:p>
            <a:pPr lvl="0"/>
            <a:endParaRPr lang="en-US" dirty="0"/>
          </a:p>
          <a:p>
            <a:pPr lvl="0"/>
            <a:endParaRPr lang="en-AU" dirty="0"/>
          </a:p>
        </p:txBody>
      </p:sp>
      <p:sp>
        <p:nvSpPr>
          <p:cNvPr id="4" name="Text Placeholder 8"/>
          <p:cNvSpPr>
            <a:spLocks noGrp="1"/>
          </p:cNvSpPr>
          <p:nvPr>
            <p:ph type="body" sz="quarter" idx="12" hasCustomPrompt="1"/>
          </p:nvPr>
        </p:nvSpPr>
        <p:spPr>
          <a:xfrm>
            <a:off x="323850" y="1028700"/>
            <a:ext cx="4114800" cy="3952875"/>
          </a:xfrm>
          <a:prstGeom prst="rect">
            <a:avLst/>
          </a:prstGeom>
        </p:spPr>
        <p:txBody>
          <a:bodyPr/>
          <a:lstStyle>
            <a:lvl1pPr marL="0" indent="0">
              <a:buNone/>
              <a:defRPr sz="2000" b="1"/>
            </a:lvl1pPr>
          </a:lstStyle>
          <a:p>
            <a:pPr lvl="0"/>
            <a:r>
              <a:rPr lang="en-US" dirty="0"/>
              <a:t>Text</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5562556"/>
            <a:ext cx="9144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645" y="5977919"/>
            <a:ext cx="1624455" cy="482860"/>
          </a:xfrm>
          <a:prstGeom prst="rect">
            <a:avLst/>
          </a:prstGeom>
        </p:spPr>
      </p:pic>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760" y="4916073"/>
            <a:ext cx="9138480" cy="19419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8645" y="5977919"/>
            <a:ext cx="1624455" cy="482860"/>
          </a:xfrm>
          <a:prstGeom prst="rect">
            <a:avLst/>
          </a:prstGeom>
        </p:spPr>
      </p:pic>
      <p:sp>
        <p:nvSpPr>
          <p:cNvPr id="2" name="Picture Placeholder 4"/>
          <p:cNvSpPr>
            <a:spLocks noGrp="1"/>
          </p:cNvSpPr>
          <p:nvPr>
            <p:ph type="pic" sz="quarter" idx="10"/>
          </p:nvPr>
        </p:nvSpPr>
        <p:spPr>
          <a:xfrm>
            <a:off x="4810125" y="-9526"/>
            <a:ext cx="4333875" cy="5953125"/>
          </a:xfrm>
          <a:custGeom>
            <a:avLst/>
            <a:gdLst>
              <a:gd name="connsiteX0" fmla="*/ 0 w 4333875"/>
              <a:gd name="connsiteY0" fmla="*/ 0 h 6858000"/>
              <a:gd name="connsiteX1" fmla="*/ 4333875 w 4333875"/>
              <a:gd name="connsiteY1" fmla="*/ 0 h 6858000"/>
              <a:gd name="connsiteX2" fmla="*/ 4333875 w 4333875"/>
              <a:gd name="connsiteY2" fmla="*/ 6858000 h 6858000"/>
              <a:gd name="connsiteX3" fmla="*/ 0 w 4333875"/>
              <a:gd name="connsiteY3" fmla="*/ 6858000 h 6858000"/>
              <a:gd name="connsiteX4" fmla="*/ 0 w 4333875"/>
              <a:gd name="connsiteY4" fmla="*/ 0 h 6858000"/>
              <a:gd name="connsiteX0" fmla="*/ 0 w 4333875"/>
              <a:gd name="connsiteY0" fmla="*/ 0 h 6858000"/>
              <a:gd name="connsiteX1" fmla="*/ 4333875 w 4333875"/>
              <a:gd name="connsiteY1" fmla="*/ 0 h 6858000"/>
              <a:gd name="connsiteX2" fmla="*/ 4333875 w 4333875"/>
              <a:gd name="connsiteY2" fmla="*/ 6858000 h 6858000"/>
              <a:gd name="connsiteX3" fmla="*/ 0 w 4333875"/>
              <a:gd name="connsiteY3" fmla="*/ 5476875 h 6858000"/>
              <a:gd name="connsiteX4" fmla="*/ 0 w 4333875"/>
              <a:gd name="connsiteY4" fmla="*/ 0 h 6858000"/>
              <a:gd name="connsiteX0" fmla="*/ 0 w 4333875"/>
              <a:gd name="connsiteY0" fmla="*/ 0 h 5953125"/>
              <a:gd name="connsiteX1" fmla="*/ 4333875 w 4333875"/>
              <a:gd name="connsiteY1" fmla="*/ 0 h 5953125"/>
              <a:gd name="connsiteX2" fmla="*/ 4333875 w 4333875"/>
              <a:gd name="connsiteY2" fmla="*/ 5953125 h 5953125"/>
              <a:gd name="connsiteX3" fmla="*/ 0 w 4333875"/>
              <a:gd name="connsiteY3" fmla="*/ 5476875 h 5953125"/>
              <a:gd name="connsiteX4" fmla="*/ 0 w 4333875"/>
              <a:gd name="connsiteY4" fmla="*/ 0 h 5953125"/>
              <a:gd name="connsiteX0" fmla="*/ 0 w 4333875"/>
              <a:gd name="connsiteY0" fmla="*/ 0 h 5953125"/>
              <a:gd name="connsiteX1" fmla="*/ 4333875 w 4333875"/>
              <a:gd name="connsiteY1" fmla="*/ 0 h 5953125"/>
              <a:gd name="connsiteX2" fmla="*/ 4333875 w 4333875"/>
              <a:gd name="connsiteY2" fmla="*/ 5953125 h 5953125"/>
              <a:gd name="connsiteX3" fmla="*/ 0 w 4333875"/>
              <a:gd name="connsiteY3" fmla="*/ 5467350 h 5953125"/>
              <a:gd name="connsiteX4" fmla="*/ 0 w 4333875"/>
              <a:gd name="connsiteY4" fmla="*/ 0 h 595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3875" h="5953125">
                <a:moveTo>
                  <a:pt x="0" y="0"/>
                </a:moveTo>
                <a:lnTo>
                  <a:pt x="4333875" y="0"/>
                </a:lnTo>
                <a:lnTo>
                  <a:pt x="4333875" y="5953125"/>
                </a:lnTo>
                <a:lnTo>
                  <a:pt x="0" y="5467350"/>
                </a:lnTo>
                <a:lnTo>
                  <a:pt x="0" y="0"/>
                </a:lnTo>
                <a:close/>
              </a:path>
            </a:pathLst>
          </a:custGeom>
        </p:spPr>
        <p:txBody>
          <a:bodyPr/>
          <a:lstStyle/>
          <a:p>
            <a:endParaRPr lang="en-AU"/>
          </a:p>
        </p:txBody>
      </p:sp>
      <p:sp>
        <p:nvSpPr>
          <p:cNvPr id="3" name="Text Placeholder 6"/>
          <p:cNvSpPr>
            <a:spLocks noGrp="1"/>
          </p:cNvSpPr>
          <p:nvPr>
            <p:ph type="body" sz="quarter" idx="11" hasCustomPrompt="1"/>
          </p:nvPr>
        </p:nvSpPr>
        <p:spPr>
          <a:xfrm>
            <a:off x="333375" y="266700"/>
            <a:ext cx="4114800" cy="666750"/>
          </a:xfrm>
          <a:prstGeom prst="rect">
            <a:avLst/>
          </a:prstGeom>
        </p:spPr>
        <p:txBody>
          <a:bodyPr/>
          <a:lstStyle>
            <a:lvl1pPr marL="0" indent="0">
              <a:buNone/>
              <a:defRPr sz="2800" b="1">
                <a:solidFill>
                  <a:srgbClr val="0000C8"/>
                </a:solidFill>
              </a:defRPr>
            </a:lvl1pPr>
          </a:lstStyle>
          <a:p>
            <a:pPr lvl="0"/>
            <a:r>
              <a:rPr lang="en-US" dirty="0"/>
              <a:t>Title</a:t>
            </a:r>
          </a:p>
          <a:p>
            <a:pPr lvl="0"/>
            <a:endParaRPr lang="en-US" dirty="0"/>
          </a:p>
          <a:p>
            <a:pPr lvl="0"/>
            <a:endParaRPr lang="en-US" dirty="0"/>
          </a:p>
          <a:p>
            <a:pPr lvl="0"/>
            <a:endParaRPr lang="en-AU" dirty="0"/>
          </a:p>
        </p:txBody>
      </p:sp>
      <p:sp>
        <p:nvSpPr>
          <p:cNvPr id="4" name="Text Placeholder 8"/>
          <p:cNvSpPr>
            <a:spLocks noGrp="1"/>
          </p:cNvSpPr>
          <p:nvPr>
            <p:ph type="body" sz="quarter" idx="12" hasCustomPrompt="1"/>
          </p:nvPr>
        </p:nvSpPr>
        <p:spPr>
          <a:xfrm>
            <a:off x="323850" y="1028700"/>
            <a:ext cx="4114800" cy="3952875"/>
          </a:xfrm>
          <a:prstGeom prst="rect">
            <a:avLst/>
          </a:prstGeom>
        </p:spPr>
        <p:txBody>
          <a:bodyPr/>
          <a:lstStyle>
            <a:lvl1pPr marL="0" indent="0">
              <a:buNone/>
              <a:defRPr sz="2000" b="1"/>
            </a:lvl1pPr>
          </a:lstStyle>
          <a:p>
            <a:pPr lvl="0"/>
            <a:r>
              <a:rPr lang="en-US" dirty="0"/>
              <a:t>Text</a:t>
            </a:r>
            <a:endParaRPr lang="en-AU" dirty="0"/>
          </a:p>
        </p:txBody>
      </p:sp>
    </p:spTree>
    <p:extLst>
      <p:ext uri="{BB962C8B-B14F-4D97-AF65-F5344CB8AC3E}">
        <p14:creationId xmlns:p14="http://schemas.microsoft.com/office/powerpoint/2010/main" val="225552506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6858000"/>
          </a:xfrm>
          <a:prstGeom prst="rect">
            <a:avLst/>
          </a:prstGeom>
        </p:spPr>
        <p:txBody>
          <a:bodyPr/>
          <a:lstStyle>
            <a:lvl1pPr marL="0" indent="0">
              <a:buNone/>
              <a:defRPr/>
            </a:lvl1pPr>
          </a:lstStyle>
          <a:p>
            <a:r>
              <a:rPr lang="en-AU" dirty="0"/>
              <a:t>INSERT PICTURE</a:t>
            </a:r>
          </a:p>
        </p:txBody>
      </p:sp>
    </p:spTree>
    <p:extLst>
      <p:ext uri="{BB962C8B-B14F-4D97-AF65-F5344CB8AC3E}">
        <p14:creationId xmlns:p14="http://schemas.microsoft.com/office/powerpoint/2010/main" val="184863649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Heading and text">
    <p:spTree>
      <p:nvGrpSpPr>
        <p:cNvPr id="1" name=""/>
        <p:cNvGrpSpPr/>
        <p:nvPr/>
      </p:nvGrpSpPr>
      <p:grpSpPr>
        <a:xfrm>
          <a:off x="0" y="0"/>
          <a:ext cx="0" cy="0"/>
          <a:chOff x="0" y="0"/>
          <a:chExt cx="0" cy="0"/>
        </a:xfrm>
      </p:grpSpPr>
      <p:sp>
        <p:nvSpPr>
          <p:cNvPr id="6" name="Text Placeholder 3"/>
          <p:cNvSpPr>
            <a:spLocks noGrp="1"/>
          </p:cNvSpPr>
          <p:nvPr>
            <p:ph type="body" sz="quarter" idx="11" hasCustomPrompt="1"/>
          </p:nvPr>
        </p:nvSpPr>
        <p:spPr>
          <a:xfrm>
            <a:off x="416234" y="571503"/>
            <a:ext cx="8290903" cy="863600"/>
          </a:xfrm>
          <a:prstGeom prst="rect">
            <a:avLst/>
          </a:prstGeom>
        </p:spPr>
        <p:txBody>
          <a:bodyPr anchor="t"/>
          <a:lstStyle>
            <a:lvl1pPr marL="0" indent="0">
              <a:lnSpc>
                <a:spcPct val="90000"/>
              </a:lnSpc>
              <a:buNone/>
              <a:defRPr sz="3600" b="1">
                <a:solidFill>
                  <a:srgbClr val="000099"/>
                </a:solidFill>
              </a:defRPr>
            </a:lvl1pPr>
          </a:lstStyle>
          <a:p>
            <a:pPr lvl="0"/>
            <a:r>
              <a:rPr lang="en-US" dirty="0"/>
              <a:t>Type heading</a:t>
            </a:r>
            <a:endParaRPr lang="en-AU" dirty="0"/>
          </a:p>
        </p:txBody>
      </p:sp>
      <p:sp>
        <p:nvSpPr>
          <p:cNvPr id="11" name="Text Placeholder 3"/>
          <p:cNvSpPr>
            <a:spLocks noGrp="1"/>
          </p:cNvSpPr>
          <p:nvPr>
            <p:ph type="body" sz="quarter" idx="12" hasCustomPrompt="1"/>
          </p:nvPr>
        </p:nvSpPr>
        <p:spPr>
          <a:xfrm>
            <a:off x="416226" y="1727207"/>
            <a:ext cx="8280751" cy="4544900"/>
          </a:xfrm>
          <a:prstGeom prst="rect">
            <a:avLst/>
          </a:prstGeom>
        </p:spPr>
        <p:txBody>
          <a:bodyPr/>
          <a:lstStyle>
            <a:lvl1pPr marL="342900" indent="-342900">
              <a:lnSpc>
                <a:spcPct val="90000"/>
              </a:lnSpc>
              <a:spcBef>
                <a:spcPts val="0"/>
              </a:spcBef>
              <a:spcAft>
                <a:spcPts val="0"/>
              </a:spcAft>
              <a:buFont typeface="Arial" panose="020B0604020202020204" pitchFamily="34" charset="0"/>
              <a:buChar char="•"/>
              <a:defRPr sz="2400" b="0" baseline="0">
                <a:solidFill>
                  <a:schemeClr val="tx1"/>
                </a:solidFill>
              </a:defRPr>
            </a:lvl1pPr>
            <a:lvl2pPr>
              <a:defRPr sz="2000" baseline="0"/>
            </a:lvl2pPr>
            <a:lvl3pPr marL="1143000" indent="-228600">
              <a:buFont typeface="Arial" panose="020B0604020202020204" pitchFamily="34" charset="0"/>
              <a:buChar char="»"/>
              <a:defRPr sz="2000"/>
            </a:lvl3pPr>
          </a:lstStyle>
          <a:p>
            <a:pPr lvl="0"/>
            <a:r>
              <a:rPr lang="en-US" dirty="0"/>
              <a:t>Type text</a:t>
            </a:r>
          </a:p>
          <a:p>
            <a:pPr lvl="1"/>
            <a:r>
              <a:rPr lang="en-US" dirty="0"/>
              <a:t>Second level</a:t>
            </a:r>
          </a:p>
          <a:p>
            <a:pPr lvl="2"/>
            <a:r>
              <a:rPr lang="en-US" dirty="0"/>
              <a:t>Third level if required</a:t>
            </a:r>
            <a:endParaRPr lang="en-AU" dirty="0"/>
          </a:p>
        </p:txBody>
      </p:sp>
      <p:pic>
        <p:nvPicPr>
          <p:cNvPr id="8" name="Picture 7" descr="UniSA New Landscape blue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3649" y="6002540"/>
            <a:ext cx="1424419" cy="564533"/>
          </a:xfrm>
          <a:prstGeom prst="rect">
            <a:avLst/>
          </a:prstGeom>
        </p:spPr>
      </p:pic>
    </p:spTree>
    <p:extLst>
      <p:ext uri="{BB962C8B-B14F-4D97-AF65-F5344CB8AC3E}">
        <p14:creationId xmlns:p14="http://schemas.microsoft.com/office/powerpoint/2010/main" val="397626339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387352"/>
            <a:ext cx="3200400" cy="461665"/>
          </a:xfrm>
          <a:prstGeom prst="rect">
            <a:avLst/>
          </a:prstGeom>
          <a:noFill/>
          <a:ln w="9525">
            <a:noFill/>
            <a:miter lim="800000"/>
            <a:headEnd/>
            <a:tailEnd/>
          </a:ln>
        </p:spPr>
        <p:txBody>
          <a:bodyPr>
            <a:spAutoFit/>
          </a:bodyPr>
          <a:lstStyle/>
          <a:p>
            <a:pPr algn="ctr">
              <a:spcBef>
                <a:spcPct val="50000"/>
              </a:spcBef>
              <a:defRPr/>
            </a:pPr>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4" r:id="rId5"/>
    <p:sldLayoutId id="2147483652" r:id="rId6"/>
    <p:sldLayoutId id="2147483655" r:id="rId7"/>
    <p:sldLayoutId id="2147483653" r:id="rId8"/>
    <p:sldLayoutId id="2147483657" r:id="rId9"/>
  </p:sldLayoutIdLst>
  <p:transition/>
  <p:txStyles>
    <p:titleStyle>
      <a:lvl1pPr algn="ctr" rtl="0" eaLnBrk="0" fontAlgn="base" hangingPunct="0">
        <a:spcBef>
          <a:spcPct val="0"/>
        </a:spcBef>
        <a:spcAft>
          <a:spcPct val="0"/>
        </a:spcAft>
        <a:defRPr sz="4400">
          <a:solidFill>
            <a:schemeClr val="tx2"/>
          </a:solidFill>
          <a:latin typeface="+mj-lt"/>
          <a:ea typeface="Arial" pitchFamily="-65" charset="0"/>
          <a:cs typeface="+mj-cs"/>
        </a:defRPr>
      </a:lvl1pPr>
      <a:lvl2pPr algn="ctr" rtl="0" eaLnBrk="0" fontAlgn="base" hangingPunct="0">
        <a:spcBef>
          <a:spcPct val="0"/>
        </a:spcBef>
        <a:spcAft>
          <a:spcPct val="0"/>
        </a:spcAft>
        <a:defRPr sz="4400">
          <a:solidFill>
            <a:schemeClr val="tx2"/>
          </a:solidFill>
          <a:latin typeface="Arial" charset="0"/>
          <a:ea typeface="Arial" pitchFamily="-65" charset="0"/>
          <a:cs typeface="Arial" charset="0"/>
        </a:defRPr>
      </a:lvl2pPr>
      <a:lvl3pPr algn="ctr" rtl="0" eaLnBrk="0" fontAlgn="base" hangingPunct="0">
        <a:spcBef>
          <a:spcPct val="0"/>
        </a:spcBef>
        <a:spcAft>
          <a:spcPct val="0"/>
        </a:spcAft>
        <a:defRPr sz="4400">
          <a:solidFill>
            <a:schemeClr val="tx2"/>
          </a:solidFill>
          <a:latin typeface="Arial" charset="0"/>
          <a:ea typeface="Arial" pitchFamily="-65" charset="0"/>
          <a:cs typeface="Arial" charset="0"/>
        </a:defRPr>
      </a:lvl3pPr>
      <a:lvl4pPr algn="ctr" rtl="0" eaLnBrk="0" fontAlgn="base" hangingPunct="0">
        <a:spcBef>
          <a:spcPct val="0"/>
        </a:spcBef>
        <a:spcAft>
          <a:spcPct val="0"/>
        </a:spcAft>
        <a:defRPr sz="4400">
          <a:solidFill>
            <a:schemeClr val="tx2"/>
          </a:solidFill>
          <a:latin typeface="Arial" charset="0"/>
          <a:ea typeface="Arial" pitchFamily="-65" charset="0"/>
          <a:cs typeface="Arial" charset="0"/>
        </a:defRPr>
      </a:lvl4pPr>
      <a:lvl5pPr algn="ctr" rtl="0" eaLnBrk="0" fontAlgn="base" hangingPunct="0">
        <a:spcBef>
          <a:spcPct val="0"/>
        </a:spcBef>
        <a:spcAft>
          <a:spcPct val="0"/>
        </a:spcAft>
        <a:defRPr sz="4400">
          <a:solidFill>
            <a:schemeClr val="tx2"/>
          </a:solidFill>
          <a:latin typeface="Arial" charset="0"/>
          <a:ea typeface="Arial" pitchFamily="-65"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Arial" pitchFamily="-65"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pitchFamily="-65"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pitchFamily="-65"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pitchFamily="-65"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pitchFamily="-65"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p:cNvSpPr txBox="1">
            <a:spLocks noChangeArrowheads="1"/>
          </p:cNvSpPr>
          <p:nvPr/>
        </p:nvSpPr>
        <p:spPr bwMode="auto">
          <a:xfrm>
            <a:off x="2971800" y="387353"/>
            <a:ext cx="3200400" cy="461665"/>
          </a:xfrm>
          <a:prstGeom prst="rect">
            <a:avLst/>
          </a:prstGeom>
          <a:noFill/>
          <a:ln w="9525">
            <a:noFill/>
            <a:miter lim="800000"/>
            <a:headEnd/>
            <a:tailEnd/>
          </a:ln>
        </p:spPr>
        <p:txBody>
          <a:bodyPr>
            <a:spAutoFit/>
          </a:bodyPr>
          <a:lstStyle/>
          <a:p>
            <a:pPr algn="ctr">
              <a:spcBef>
                <a:spcPct val="50000"/>
              </a:spcBef>
              <a:defRPr/>
            </a:pPr>
            <a:endParaRPr lang="en-US" sz="2400">
              <a:solidFill>
                <a:schemeClr val="bg1"/>
              </a:solidFill>
            </a:endParaRPr>
          </a:p>
        </p:txBody>
      </p:sp>
    </p:spTree>
    <p:extLst>
      <p:ext uri="{BB962C8B-B14F-4D97-AF65-F5344CB8AC3E}">
        <p14:creationId xmlns:p14="http://schemas.microsoft.com/office/powerpoint/2010/main" val="26577940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Lst>
  <p:transition/>
  <p:txStyles>
    <p:titleStyle>
      <a:lvl1pPr algn="ctr" rtl="0" eaLnBrk="1" fontAlgn="base" hangingPunct="1">
        <a:spcBef>
          <a:spcPct val="0"/>
        </a:spcBef>
        <a:spcAft>
          <a:spcPct val="0"/>
        </a:spcAft>
        <a:defRPr sz="4400">
          <a:solidFill>
            <a:schemeClr val="tx2"/>
          </a:solidFill>
          <a:latin typeface="+mj-lt"/>
          <a:ea typeface="Arial" pitchFamily="-65" charset="0"/>
          <a:cs typeface="+mj-cs"/>
        </a:defRPr>
      </a:lvl1pPr>
      <a:lvl2pPr algn="ctr" rtl="0" eaLnBrk="1" fontAlgn="base" hangingPunct="1">
        <a:spcBef>
          <a:spcPct val="0"/>
        </a:spcBef>
        <a:spcAft>
          <a:spcPct val="0"/>
        </a:spcAft>
        <a:defRPr sz="4400">
          <a:solidFill>
            <a:schemeClr val="tx2"/>
          </a:solidFill>
          <a:latin typeface="Arial" charset="0"/>
          <a:ea typeface="Arial" pitchFamily="-65" charset="0"/>
          <a:cs typeface="Arial" charset="0"/>
        </a:defRPr>
      </a:lvl2pPr>
      <a:lvl3pPr algn="ctr" rtl="0" eaLnBrk="1" fontAlgn="base" hangingPunct="1">
        <a:spcBef>
          <a:spcPct val="0"/>
        </a:spcBef>
        <a:spcAft>
          <a:spcPct val="0"/>
        </a:spcAft>
        <a:defRPr sz="4400">
          <a:solidFill>
            <a:schemeClr val="tx2"/>
          </a:solidFill>
          <a:latin typeface="Arial" charset="0"/>
          <a:ea typeface="Arial" pitchFamily="-65" charset="0"/>
          <a:cs typeface="Arial" charset="0"/>
        </a:defRPr>
      </a:lvl3pPr>
      <a:lvl4pPr algn="ctr" rtl="0" eaLnBrk="1" fontAlgn="base" hangingPunct="1">
        <a:spcBef>
          <a:spcPct val="0"/>
        </a:spcBef>
        <a:spcAft>
          <a:spcPct val="0"/>
        </a:spcAft>
        <a:defRPr sz="4400">
          <a:solidFill>
            <a:schemeClr val="tx2"/>
          </a:solidFill>
          <a:latin typeface="Arial" charset="0"/>
          <a:ea typeface="Arial" pitchFamily="-65" charset="0"/>
          <a:cs typeface="Arial" charset="0"/>
        </a:defRPr>
      </a:lvl4pPr>
      <a:lvl5pPr algn="ctr" rtl="0" eaLnBrk="1" fontAlgn="base" hangingPunct="1">
        <a:spcBef>
          <a:spcPct val="0"/>
        </a:spcBef>
        <a:spcAft>
          <a:spcPct val="0"/>
        </a:spcAft>
        <a:defRPr sz="4400">
          <a:solidFill>
            <a:schemeClr val="tx2"/>
          </a:solidFill>
          <a:latin typeface="Arial" charset="0"/>
          <a:ea typeface="Arial" pitchFamily="-65"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Arial" pitchFamily="-65" charset="0"/>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pitchFamily="-65"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pitchFamily="-65"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pitchFamily="-65" charset="0"/>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4.xml"/><Relationship Id="rId5" Type="http://schemas.openxmlformats.org/officeDocument/2006/relationships/image" Target="../media/image11.png"/><Relationship Id="rId4" Type="http://schemas.openxmlformats.org/officeDocument/2006/relationships/hyperlink" Target="https://lo.unisa.edu.au/course/view.php?id=4074"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lo.unisa.edu.au/course/view.php?id=3839" TargetMode="External"/><Relationship Id="rId1" Type="http://schemas.openxmlformats.org/officeDocument/2006/relationships/slideLayout" Target="../slideLayouts/slideLayout9.xml"/><Relationship Id="rId5" Type="http://schemas.openxmlformats.org/officeDocument/2006/relationships/hyperlink" Target="https://lo.unisa.edu.au/mod/book/view.php?id=252144&amp;chapterid=244690" TargetMode="External"/><Relationship Id="rId4" Type="http://schemas.openxmlformats.org/officeDocument/2006/relationships/hyperlink" Target="https://lo.unisa.edu.au/mod/book/view.php?id=1462355&amp;chapterid=203577"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hyperlink" Target="https://lo.unisa.edu.au/mod/book/view.php?id=252144&amp;chapterid=39204" TargetMode="Externa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sz="quarter"/>
          </p:nvPr>
        </p:nvSpPr>
        <p:spPr>
          <a:xfrm>
            <a:off x="1439999" y="2393576"/>
            <a:ext cx="6951525" cy="1378326"/>
          </a:xfrm>
          <a:prstGeom prst="rect">
            <a:avLst/>
          </a:prstGeom>
          <a:noFill/>
        </p:spPr>
        <p:txBody>
          <a:bodyPr/>
          <a:lstStyle/>
          <a:p>
            <a:pPr eaLnBrk="1" hangingPunct="1"/>
            <a:r>
              <a:rPr lang="en-AU" dirty="0"/>
              <a:t>INFT4017 Research Methods</a:t>
            </a:r>
            <a:endParaRPr lang="en-US" dirty="0"/>
          </a:p>
        </p:txBody>
      </p:sp>
      <p:sp>
        <p:nvSpPr>
          <p:cNvPr id="13315" name="Rectangle 3"/>
          <p:cNvSpPr>
            <a:spLocks noGrp="1" noChangeArrowheads="1"/>
          </p:cNvSpPr>
          <p:nvPr>
            <p:ph type="subTitle" sz="quarter" idx="1"/>
          </p:nvPr>
        </p:nvSpPr>
        <p:spPr>
          <a:xfrm>
            <a:off x="1440000" y="3868737"/>
            <a:ext cx="6019800" cy="1436688"/>
          </a:xfrm>
          <a:prstGeom prst="rect">
            <a:avLst/>
          </a:prstGeom>
          <a:noFill/>
        </p:spPr>
        <p:txBody>
          <a:bodyPr/>
          <a:lstStyle/>
          <a:p>
            <a:pPr eaLnBrk="1" hangingPunct="1"/>
            <a:r>
              <a:rPr lang="en-US" dirty="0"/>
              <a:t>Learning Advisers</a:t>
            </a:r>
          </a:p>
          <a:p>
            <a:pPr eaLnBrk="1" hangingPunct="1"/>
            <a:r>
              <a:rPr lang="en-US" dirty="0"/>
              <a:t>Student Engagement Unit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AU" sz="3200" dirty="0"/>
              <a:t>FAQ: one author cited in another’s work</a:t>
            </a:r>
          </a:p>
        </p:txBody>
      </p:sp>
      <p:sp>
        <p:nvSpPr>
          <p:cNvPr id="3" name="Text Placeholder 2"/>
          <p:cNvSpPr>
            <a:spLocks noGrp="1"/>
          </p:cNvSpPr>
          <p:nvPr>
            <p:ph type="body" sz="quarter" idx="12"/>
          </p:nvPr>
        </p:nvSpPr>
        <p:spPr>
          <a:xfrm>
            <a:off x="416226" y="2028297"/>
            <a:ext cx="8280751" cy="3671616"/>
          </a:xfrm>
        </p:spPr>
        <p:txBody>
          <a:bodyPr/>
          <a:lstStyle/>
          <a:p>
            <a:pPr marL="0" indent="0">
              <a:buNone/>
            </a:pPr>
            <a:r>
              <a:rPr lang="en-AU" sz="2000" dirty="0"/>
              <a:t>You are reading an article by Jones and want to use this information:</a:t>
            </a:r>
          </a:p>
          <a:p>
            <a:pPr marL="0" indent="0">
              <a:buNone/>
            </a:pPr>
            <a:endParaRPr lang="en-AU" sz="2000" dirty="0"/>
          </a:p>
          <a:p>
            <a:pPr marL="0" indent="0">
              <a:buNone/>
            </a:pPr>
            <a:r>
              <a:rPr lang="en-AU" sz="2000" dirty="0"/>
              <a:t>‘Basically, education was seen as preparation for work’ (</a:t>
            </a:r>
            <a:r>
              <a:rPr lang="en-AU" sz="2000" dirty="0" err="1"/>
              <a:t>Kemmis</a:t>
            </a:r>
            <a:r>
              <a:rPr lang="en-AU" sz="2000" dirty="0"/>
              <a:t> et al. 1983, p.40).</a:t>
            </a:r>
          </a:p>
          <a:p>
            <a:pPr marL="0" indent="0">
              <a:buNone/>
            </a:pPr>
            <a:endParaRPr lang="en-AU" sz="2000" dirty="0"/>
          </a:p>
          <a:p>
            <a:pPr marL="0" indent="0">
              <a:buNone/>
            </a:pPr>
            <a:r>
              <a:rPr lang="en-AU" sz="2000" dirty="0"/>
              <a:t>Your paraphrased writing might look like this:</a:t>
            </a:r>
          </a:p>
          <a:p>
            <a:pPr marL="0" indent="0">
              <a:buNone/>
            </a:pPr>
            <a:endParaRPr lang="en-AU" sz="2000" dirty="0"/>
          </a:p>
          <a:p>
            <a:pPr marL="0" indent="0">
              <a:buNone/>
            </a:pPr>
            <a:r>
              <a:rPr lang="en-AU" sz="2000" dirty="0"/>
              <a:t>In addition, schools prepared students for work (</a:t>
            </a:r>
            <a:r>
              <a:rPr lang="en-AU" sz="2000" dirty="0" err="1"/>
              <a:t>Kemmis</a:t>
            </a:r>
            <a:r>
              <a:rPr lang="en-AU" sz="2000" dirty="0"/>
              <a:t> et al., cited in Jones 2009, p.38).</a:t>
            </a:r>
          </a:p>
          <a:p>
            <a:pPr marL="0" indent="0">
              <a:buNone/>
            </a:pPr>
            <a:endParaRPr lang="en-AU" b="1" dirty="0"/>
          </a:p>
          <a:p>
            <a:pPr marL="0" indent="0">
              <a:buNone/>
            </a:pPr>
            <a:r>
              <a:rPr lang="en-AU" sz="1400" dirty="0"/>
              <a:t>Adapted from: Jones, TM 2009, ‘Framing the framework: discourses in Australia’s national values education policy’, </a:t>
            </a:r>
            <a:r>
              <a:rPr lang="en-AU" sz="1400" i="1" dirty="0"/>
              <a:t>Educational Research for Policy and Practice</a:t>
            </a:r>
            <a:r>
              <a:rPr lang="en-AU" sz="1400" dirty="0"/>
              <a:t>, vol. 8, pp. 35-57.</a:t>
            </a:r>
          </a:p>
          <a:p>
            <a:pPr marL="0" indent="0">
              <a:buNone/>
            </a:pPr>
            <a:endParaRPr lang="en-AU" sz="1400" dirty="0"/>
          </a:p>
          <a:p>
            <a:pPr marL="0" indent="0">
              <a:buNone/>
            </a:pPr>
            <a:endParaRPr lang="en-AU" dirty="0"/>
          </a:p>
        </p:txBody>
      </p:sp>
    </p:spTree>
    <p:custDataLst>
      <p:tags r:id="rId1"/>
    </p:custDataLst>
    <p:extLst>
      <p:ext uri="{BB962C8B-B14F-4D97-AF65-F5344CB8AC3E}">
        <p14:creationId xmlns:p14="http://schemas.microsoft.com/office/powerpoint/2010/main" val="19778327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45896" y="584359"/>
            <a:ext cx="8290903" cy="647700"/>
          </a:xfrm>
        </p:spPr>
        <p:txBody>
          <a:bodyPr/>
          <a:lstStyle/>
          <a:p>
            <a:r>
              <a:rPr lang="en-AU" sz="3200" dirty="0"/>
              <a:t>FAQ: block quotations</a:t>
            </a:r>
          </a:p>
        </p:txBody>
      </p:sp>
      <p:sp>
        <p:nvSpPr>
          <p:cNvPr id="5" name="Text Placeholder 4"/>
          <p:cNvSpPr>
            <a:spLocks noGrp="1"/>
          </p:cNvSpPr>
          <p:nvPr>
            <p:ph type="body" sz="quarter" idx="12"/>
          </p:nvPr>
        </p:nvSpPr>
        <p:spPr>
          <a:xfrm>
            <a:off x="426386" y="1769883"/>
            <a:ext cx="5740499" cy="2234605"/>
          </a:xfrm>
        </p:spPr>
        <p:txBody>
          <a:bodyPr lIns="108000"/>
          <a:lstStyle/>
          <a:p>
            <a:pPr marL="0" indent="0">
              <a:buNone/>
            </a:pPr>
            <a:r>
              <a:rPr lang="en-AU" sz="2000" dirty="0"/>
              <a:t>As </a:t>
            </a:r>
            <a:r>
              <a:rPr lang="en-AU" sz="2000" dirty="0" err="1"/>
              <a:t>Stam</a:t>
            </a:r>
            <a:r>
              <a:rPr lang="en-AU" sz="2000" dirty="0"/>
              <a:t> (2005a, p. 4) suggests:</a:t>
            </a:r>
          </a:p>
          <a:p>
            <a:pPr marL="0" indent="0">
              <a:buNone/>
            </a:pPr>
            <a:endParaRPr lang="en-AU" sz="800" dirty="0"/>
          </a:p>
          <a:p>
            <a:pPr marL="400050" lvl="1" indent="0">
              <a:buNone/>
            </a:pPr>
            <a:r>
              <a:rPr lang="en-AU" sz="1800" dirty="0"/>
              <a:t>The shift from a single-track verbal medium such as the novel to a multi-track medium like film, which can play not only with words (written and spoken) but also with music, sound effects, and moving photographic images, explains the unlikelihood and ... undesirability of literal fidelity.</a:t>
            </a:r>
          </a:p>
          <a:p>
            <a:pPr marL="0" indent="0">
              <a:buNone/>
            </a:pPr>
            <a:endParaRPr lang="en-AU" sz="2000" dirty="0"/>
          </a:p>
        </p:txBody>
      </p:sp>
      <p:sp>
        <p:nvSpPr>
          <p:cNvPr id="6" name="TextBox 5"/>
          <p:cNvSpPr txBox="1"/>
          <p:nvPr/>
        </p:nvSpPr>
        <p:spPr>
          <a:xfrm>
            <a:off x="416233" y="4004488"/>
            <a:ext cx="6411432" cy="1384995"/>
          </a:xfrm>
          <a:prstGeom prst="rect">
            <a:avLst/>
          </a:prstGeom>
          <a:noFill/>
        </p:spPr>
        <p:txBody>
          <a:bodyPr wrap="square" rtlCol="0">
            <a:spAutoFit/>
          </a:bodyPr>
          <a:lstStyle/>
          <a:p>
            <a:r>
              <a:rPr lang="en-AU" sz="2000" dirty="0"/>
              <a:t>It is puzzling, then, that readers and audiences are so critical of adaptations which take liberties, sometimes for the better, with their source material.</a:t>
            </a:r>
          </a:p>
          <a:p>
            <a:endParaRPr lang="en-AU" dirty="0"/>
          </a:p>
        </p:txBody>
      </p:sp>
      <p:sp>
        <p:nvSpPr>
          <p:cNvPr id="7" name="TextBox 6"/>
          <p:cNvSpPr txBox="1"/>
          <p:nvPr/>
        </p:nvSpPr>
        <p:spPr>
          <a:xfrm>
            <a:off x="6177037" y="1605400"/>
            <a:ext cx="2754313" cy="1323439"/>
          </a:xfrm>
          <a:prstGeom prst="rect">
            <a:avLst/>
          </a:prstGeom>
          <a:noFill/>
        </p:spPr>
        <p:txBody>
          <a:bodyPr wrap="square" rtlCol="0">
            <a:spAutoFit/>
          </a:bodyPr>
          <a:lstStyle/>
          <a:p>
            <a:r>
              <a:rPr lang="en-AU" sz="1600" dirty="0">
                <a:solidFill>
                  <a:srgbClr val="0070C0"/>
                </a:solidFill>
              </a:rPr>
              <a:t>Quotes 30+ words </a:t>
            </a:r>
          </a:p>
          <a:p>
            <a:pPr marL="285750" indent="-285750">
              <a:buFont typeface="Arial" panose="020B0604020202020204" pitchFamily="34" charset="0"/>
              <a:buChar char="•"/>
            </a:pPr>
            <a:r>
              <a:rPr lang="en-AU" sz="1600" dirty="0">
                <a:solidFill>
                  <a:srgbClr val="0070C0"/>
                </a:solidFill>
              </a:rPr>
              <a:t>indented both sides</a:t>
            </a:r>
          </a:p>
          <a:p>
            <a:pPr marL="285750" indent="-285750">
              <a:buFont typeface="Arial" panose="020B0604020202020204" pitchFamily="34" charset="0"/>
              <a:buChar char="•"/>
            </a:pPr>
            <a:r>
              <a:rPr lang="en-AU" sz="1600" dirty="0">
                <a:solidFill>
                  <a:srgbClr val="0070C0"/>
                </a:solidFill>
              </a:rPr>
              <a:t>one font size smaller. </a:t>
            </a:r>
          </a:p>
          <a:p>
            <a:r>
              <a:rPr lang="en-AU" sz="1600" dirty="0">
                <a:solidFill>
                  <a:srgbClr val="0070C0"/>
                </a:solidFill>
              </a:rPr>
              <a:t>Ellipsis (...) shows 1+ words omitted.</a:t>
            </a:r>
          </a:p>
        </p:txBody>
      </p:sp>
    </p:spTree>
    <p:extLst>
      <p:ext uri="{BB962C8B-B14F-4D97-AF65-F5344CB8AC3E}">
        <p14:creationId xmlns:p14="http://schemas.microsoft.com/office/powerpoint/2010/main" val="17672575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34914" y="2758899"/>
            <a:ext cx="2693939" cy="468082"/>
          </a:xfrm>
        </p:spPr>
        <p:txBody>
          <a:bodyPr/>
          <a:lstStyle/>
          <a:p>
            <a:r>
              <a:rPr lang="en-AU" sz="3200" dirty="0"/>
              <a:t>Questions?</a:t>
            </a:r>
          </a:p>
        </p:txBody>
      </p:sp>
      <p:sp>
        <p:nvSpPr>
          <p:cNvPr id="3" name="Text Placeholder 2"/>
          <p:cNvSpPr>
            <a:spLocks noGrp="1"/>
          </p:cNvSpPr>
          <p:nvPr>
            <p:ph type="body" sz="quarter" idx="12"/>
          </p:nvPr>
        </p:nvSpPr>
        <p:spPr>
          <a:xfrm>
            <a:off x="4655127" y="1659439"/>
            <a:ext cx="4074658" cy="3735945"/>
          </a:xfrm>
        </p:spPr>
        <p:txBody>
          <a:bodyPr/>
          <a:lstStyle/>
          <a:p>
            <a:pPr marL="0" indent="0">
              <a:buNone/>
            </a:pPr>
            <a:endParaRPr lang="en-AU" sz="18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8101" y="2019162"/>
            <a:ext cx="3016497" cy="3016497"/>
          </a:xfrm>
          <a:prstGeom prst="rect">
            <a:avLst/>
          </a:prstGeom>
        </p:spPr>
      </p:pic>
    </p:spTree>
    <p:custDataLst>
      <p:tags r:id="rId1"/>
    </p:custDataLst>
    <p:extLst>
      <p:ext uri="{BB962C8B-B14F-4D97-AF65-F5344CB8AC3E}">
        <p14:creationId xmlns:p14="http://schemas.microsoft.com/office/powerpoint/2010/main" val="28231797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AU" altLang="en-US" sz="3200" dirty="0"/>
              <a:t>Ideas in writing</a:t>
            </a:r>
          </a:p>
          <a:p>
            <a:endParaRPr lang="en-AU" dirty="0"/>
          </a:p>
        </p:txBody>
      </p:sp>
      <p:sp>
        <p:nvSpPr>
          <p:cNvPr id="3" name="Text Placeholder 2"/>
          <p:cNvSpPr>
            <a:spLocks noGrp="1"/>
          </p:cNvSpPr>
          <p:nvPr>
            <p:ph type="body" sz="quarter" idx="12"/>
          </p:nvPr>
        </p:nvSpPr>
        <p:spPr>
          <a:xfrm>
            <a:off x="359076" y="1841506"/>
            <a:ext cx="8280751" cy="4037325"/>
          </a:xfrm>
        </p:spPr>
        <p:txBody>
          <a:bodyPr/>
          <a:lstStyle/>
          <a:p>
            <a:pPr>
              <a:spcBef>
                <a:spcPct val="0"/>
              </a:spcBef>
              <a:buNone/>
            </a:pPr>
            <a:r>
              <a:rPr lang="en-AU" altLang="en-US" sz="2000" dirty="0">
                <a:ea typeface="Calibri" pitchFamily="34" charset="0"/>
                <a:cs typeface="Times New Roman" pitchFamily="18" charset="0"/>
              </a:rPr>
              <a:t>Distinguish your ideas from the author’s by:</a:t>
            </a:r>
          </a:p>
          <a:p>
            <a:pPr>
              <a:lnSpc>
                <a:spcPct val="150000"/>
              </a:lnSpc>
              <a:spcBef>
                <a:spcPct val="0"/>
              </a:spcBef>
            </a:pPr>
            <a:r>
              <a:rPr lang="en-AU" altLang="en-US" sz="2000" dirty="0">
                <a:ea typeface="Calibri" pitchFamily="34" charset="0"/>
                <a:cs typeface="Times New Roman" pitchFamily="18" charset="0"/>
              </a:rPr>
              <a:t> </a:t>
            </a:r>
            <a:r>
              <a:rPr lang="en-AU" altLang="en-US" sz="1800" dirty="0">
                <a:ea typeface="Calibri" pitchFamily="34" charset="0"/>
                <a:cs typeface="Times New Roman" pitchFamily="18" charset="0"/>
              </a:rPr>
              <a:t>quoting</a:t>
            </a:r>
          </a:p>
          <a:p>
            <a:pPr>
              <a:lnSpc>
                <a:spcPct val="150000"/>
              </a:lnSpc>
              <a:spcBef>
                <a:spcPct val="0"/>
              </a:spcBef>
            </a:pPr>
            <a:r>
              <a:rPr lang="en-AU" altLang="en-US" sz="1800" dirty="0">
                <a:ea typeface="Calibri" pitchFamily="34" charset="0"/>
                <a:cs typeface="Times New Roman" pitchFamily="18" charset="0"/>
              </a:rPr>
              <a:t> paraphrasing</a:t>
            </a:r>
          </a:p>
          <a:p>
            <a:pPr>
              <a:lnSpc>
                <a:spcPct val="150000"/>
              </a:lnSpc>
              <a:spcBef>
                <a:spcPct val="0"/>
              </a:spcBef>
            </a:pPr>
            <a:r>
              <a:rPr lang="en-AU" altLang="en-US" sz="1800" dirty="0">
                <a:ea typeface="Calibri" pitchFamily="34" charset="0"/>
                <a:cs typeface="Times New Roman" pitchFamily="18" charset="0"/>
              </a:rPr>
              <a:t> summarising</a:t>
            </a:r>
          </a:p>
          <a:p>
            <a:endParaRPr lang="en-AU" sz="1600" dirty="0"/>
          </a:p>
          <a:p>
            <a:pPr marL="0" indent="0">
              <a:buNone/>
            </a:pPr>
            <a:r>
              <a:rPr lang="en-AU" sz="1800" dirty="0"/>
              <a:t>Avoid ‘cut and paste’ approaches. </a:t>
            </a:r>
          </a:p>
          <a:p>
            <a:pPr marL="0" indent="0">
              <a:buNone/>
            </a:pPr>
            <a:endParaRPr lang="en-AU" sz="1800" dirty="0"/>
          </a:p>
          <a:p>
            <a:pPr marL="0" indent="0">
              <a:buNone/>
            </a:pPr>
            <a:r>
              <a:rPr lang="en-AU" sz="1800" dirty="0"/>
              <a:t>Consider how you use the ideas/knowledge from </a:t>
            </a:r>
          </a:p>
          <a:p>
            <a:pPr marL="0" indent="0">
              <a:buNone/>
            </a:pPr>
            <a:r>
              <a:rPr lang="en-AU" sz="1800" dirty="0"/>
              <a:t>sources in your assignments.</a:t>
            </a:r>
          </a:p>
          <a:p>
            <a:pPr marL="457200" indent="-457200">
              <a:buFont typeface="+mj-lt"/>
              <a:buAutoNum type="arabicPeriod"/>
            </a:pPr>
            <a:endParaRPr lang="en-AU" sz="1600" dirty="0"/>
          </a:p>
          <a:p>
            <a:pPr marL="457200" indent="-457200">
              <a:buFont typeface="+mj-lt"/>
              <a:buAutoNum type="arabicPeriod"/>
            </a:pPr>
            <a:r>
              <a:rPr lang="en-AU" sz="1600" dirty="0"/>
              <a:t>What are lecturers and tutors looking for?</a:t>
            </a:r>
          </a:p>
          <a:p>
            <a:pPr marL="457200" indent="-457200">
              <a:buFont typeface="+mj-lt"/>
              <a:buAutoNum type="arabicPeriod"/>
            </a:pPr>
            <a:endParaRPr lang="en-AU" sz="1600" dirty="0"/>
          </a:p>
          <a:p>
            <a:pPr marL="457200" indent="-457200">
              <a:buFont typeface="+mj-lt"/>
              <a:buAutoNum type="arabicPeriod"/>
            </a:pPr>
            <a:r>
              <a:rPr lang="en-AU" sz="1600" dirty="0"/>
              <a:t>Consider the difference between ‘knowledge telling’ and </a:t>
            </a:r>
          </a:p>
          <a:p>
            <a:pPr marL="400050" lvl="1" indent="0">
              <a:buNone/>
            </a:pPr>
            <a:r>
              <a:rPr lang="en-AU" sz="1600" dirty="0"/>
              <a:t>‘knowledge transforming’ (Bereiter, </a:t>
            </a:r>
            <a:r>
              <a:rPr lang="en-AU" sz="1600" dirty="0" err="1"/>
              <a:t>Burtis</a:t>
            </a:r>
            <a:r>
              <a:rPr lang="en-AU" sz="1600" dirty="0"/>
              <a:t> &amp; </a:t>
            </a:r>
            <a:r>
              <a:rPr lang="en-AU" sz="1600" dirty="0" err="1"/>
              <a:t>Scardamalia</a:t>
            </a:r>
            <a:r>
              <a:rPr lang="en-AU" sz="1600" dirty="0"/>
              <a:t> 1988).</a:t>
            </a:r>
          </a:p>
          <a:p>
            <a:pPr>
              <a:lnSpc>
                <a:spcPct val="200000"/>
              </a:lnSpc>
              <a:spcBef>
                <a:spcPct val="0"/>
              </a:spcBef>
            </a:pPr>
            <a:endParaRPr lang="en-AU" altLang="en-US" sz="2000" dirty="0">
              <a:ea typeface="Calibri" pitchFamily="34" charset="0"/>
              <a:cs typeface="Times New Roman" pitchFamily="18" charset="0"/>
            </a:endParaRPr>
          </a:p>
          <a:p>
            <a:pPr marL="0" indent="0">
              <a:lnSpc>
                <a:spcPct val="200000"/>
              </a:lnSpc>
              <a:spcBef>
                <a:spcPct val="0"/>
              </a:spcBef>
              <a:buNone/>
            </a:pPr>
            <a:endParaRPr lang="en-AU" dirty="0"/>
          </a:p>
        </p:txBody>
      </p:sp>
      <p:pic>
        <p:nvPicPr>
          <p:cNvPr id="5" name="Picture 4"/>
          <p:cNvPicPr>
            <a:picLocks noChangeAspect="1"/>
          </p:cNvPicPr>
          <p:nvPr/>
        </p:nvPicPr>
        <p:blipFill>
          <a:blip r:embed="rId3"/>
          <a:stretch>
            <a:fillRect/>
          </a:stretch>
        </p:blipFill>
        <p:spPr>
          <a:xfrm>
            <a:off x="5928360" y="2414172"/>
            <a:ext cx="3108960" cy="2190877"/>
          </a:xfrm>
          <a:prstGeom prst="rect">
            <a:avLst/>
          </a:prstGeom>
        </p:spPr>
      </p:pic>
      <p:sp>
        <p:nvSpPr>
          <p:cNvPr id="4" name="TextBox 3"/>
          <p:cNvSpPr txBox="1"/>
          <p:nvPr/>
        </p:nvSpPr>
        <p:spPr>
          <a:xfrm>
            <a:off x="6125853" y="4519889"/>
            <a:ext cx="2712720" cy="276999"/>
          </a:xfrm>
          <a:prstGeom prst="rect">
            <a:avLst/>
          </a:prstGeom>
          <a:noFill/>
        </p:spPr>
        <p:txBody>
          <a:bodyPr wrap="square" rtlCol="0">
            <a:spAutoFit/>
          </a:bodyPr>
          <a:lstStyle/>
          <a:p>
            <a:r>
              <a:rPr lang="en-AU" sz="1200" dirty="0"/>
              <a:t>(University of Michigan 2014)</a:t>
            </a:r>
          </a:p>
        </p:txBody>
      </p:sp>
    </p:spTree>
    <p:extLst>
      <p:ext uri="{BB962C8B-B14F-4D97-AF65-F5344CB8AC3E}">
        <p14:creationId xmlns:p14="http://schemas.microsoft.com/office/powerpoint/2010/main" val="12380397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26548" y="268956"/>
            <a:ext cx="8290903" cy="606943"/>
          </a:xfrm>
        </p:spPr>
        <p:txBody>
          <a:bodyPr/>
          <a:lstStyle/>
          <a:p>
            <a:r>
              <a:rPr lang="en-AU" sz="3200" dirty="0"/>
              <a:t>Quoting</a:t>
            </a:r>
          </a:p>
        </p:txBody>
      </p:sp>
      <p:sp>
        <p:nvSpPr>
          <p:cNvPr id="3" name="Text Placeholder 2"/>
          <p:cNvSpPr>
            <a:spLocks noGrp="1"/>
          </p:cNvSpPr>
          <p:nvPr>
            <p:ph type="body" sz="quarter" idx="12"/>
          </p:nvPr>
        </p:nvSpPr>
        <p:spPr>
          <a:xfrm>
            <a:off x="291699" y="1128836"/>
            <a:ext cx="8280751" cy="2432512"/>
          </a:xfrm>
        </p:spPr>
        <p:txBody>
          <a:bodyPr/>
          <a:lstStyle/>
          <a:p>
            <a:pPr>
              <a:spcBef>
                <a:spcPct val="0"/>
              </a:spcBef>
              <a:buNone/>
            </a:pPr>
            <a:r>
              <a:rPr lang="en-AU" altLang="en-US" sz="2000" dirty="0"/>
              <a:t>Using a word or group of words from another source:</a:t>
            </a:r>
            <a:br>
              <a:rPr lang="en-AU" altLang="en-US" sz="2000" dirty="0"/>
            </a:br>
            <a:endParaRPr lang="en-AU" altLang="en-US" sz="2000" dirty="0"/>
          </a:p>
          <a:p>
            <a:pPr>
              <a:spcBef>
                <a:spcPct val="0"/>
              </a:spcBef>
            </a:pPr>
            <a:r>
              <a:rPr lang="en-AU" altLang="en-US" sz="2000" dirty="0"/>
              <a:t>a quote may be words you read or heard</a:t>
            </a:r>
          </a:p>
          <a:p>
            <a:pPr>
              <a:spcBef>
                <a:spcPct val="0"/>
              </a:spcBef>
            </a:pPr>
            <a:r>
              <a:rPr lang="en-AU" altLang="en-US" sz="2000" dirty="0"/>
              <a:t>original source must be copied exactly</a:t>
            </a:r>
          </a:p>
          <a:p>
            <a:pPr>
              <a:spcBef>
                <a:spcPct val="0"/>
              </a:spcBef>
            </a:pPr>
            <a:r>
              <a:rPr lang="en-AU" altLang="en-US" sz="2000" dirty="0"/>
              <a:t>for short quotes use quotation marks (i.e., ‘...’)</a:t>
            </a:r>
          </a:p>
          <a:p>
            <a:pPr>
              <a:spcBef>
                <a:spcPct val="0"/>
              </a:spcBef>
            </a:pPr>
            <a:r>
              <a:rPr lang="en-AU" altLang="en-US" sz="2000" dirty="0"/>
              <a:t>must be accompanied by a citation including page number: (Mott-Smith 2011, p. 7)</a:t>
            </a:r>
          </a:p>
          <a:p>
            <a:endParaRPr lang="en-AU" dirty="0"/>
          </a:p>
        </p:txBody>
      </p:sp>
      <p:sp>
        <p:nvSpPr>
          <p:cNvPr id="19465" name="Rectangle 2"/>
          <p:cNvSpPr>
            <a:spLocks noChangeArrowheads="1"/>
          </p:cNvSpPr>
          <p:nvPr/>
        </p:nvSpPr>
        <p:spPr bwMode="auto">
          <a:xfrm>
            <a:off x="785813" y="2097167"/>
            <a:ext cx="7715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AU" altLang="en-US" sz="1800"/>
          </a:p>
        </p:txBody>
      </p:sp>
      <p:sp>
        <p:nvSpPr>
          <p:cNvPr id="6" name="TextBox 5">
            <a:extLst>
              <a:ext uri="{FF2B5EF4-FFF2-40B4-BE49-F238E27FC236}">
                <a16:creationId xmlns:a16="http://schemas.microsoft.com/office/drawing/2014/main" id="{4F3AFB1E-6513-40EA-807B-683C2CB0CB7F}"/>
              </a:ext>
            </a:extLst>
          </p:cNvPr>
          <p:cNvSpPr txBox="1"/>
          <p:nvPr/>
        </p:nvSpPr>
        <p:spPr>
          <a:xfrm>
            <a:off x="785813" y="3936182"/>
            <a:ext cx="4629150"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2000" dirty="0" err="1"/>
              <a:t>Jogulu</a:t>
            </a:r>
            <a:r>
              <a:rPr lang="en-AU" sz="2000" dirty="0"/>
              <a:t> (2010, p. 705) found ‘significant differences between leadership styles and cultural groups, hence, supporting the argument that culture and leadership interact in different ways in diverse contexts’.</a:t>
            </a:r>
            <a:endParaRPr lang="en-AU" altLang="en-US" sz="2000" dirty="0"/>
          </a:p>
        </p:txBody>
      </p:sp>
      <p:sp>
        <p:nvSpPr>
          <p:cNvPr id="7" name="AutoShape 3">
            <a:extLst>
              <a:ext uri="{FF2B5EF4-FFF2-40B4-BE49-F238E27FC236}">
                <a16:creationId xmlns:a16="http://schemas.microsoft.com/office/drawing/2014/main" id="{95336D35-AFEF-4870-A946-86429339F75C}"/>
              </a:ext>
            </a:extLst>
          </p:cNvPr>
          <p:cNvSpPr>
            <a:spLocks noChangeArrowheads="1"/>
          </p:cNvSpPr>
          <p:nvPr/>
        </p:nvSpPr>
        <p:spPr bwMode="auto">
          <a:xfrm>
            <a:off x="6957705" y="3674388"/>
            <a:ext cx="1439862" cy="1366044"/>
          </a:xfrm>
          <a:prstGeom prst="wedgeRectCallout">
            <a:avLst>
              <a:gd name="adj1" fmla="val -154094"/>
              <a:gd name="adj2" fmla="val -15141"/>
            </a:avLst>
          </a:prstGeom>
          <a:solidFill>
            <a:schemeClr val="accent5"/>
          </a:solidFill>
          <a:ln w="9525">
            <a:solidFill>
              <a:srgbClr val="000000"/>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spcAft>
                <a:spcPts val="1000"/>
              </a:spcAft>
              <a:buNone/>
            </a:pPr>
            <a:r>
              <a:rPr lang="en-AU" altLang="en-US" sz="1400" b="1" dirty="0"/>
              <a:t>Words from original source copied directly within single quotation marks</a:t>
            </a:r>
            <a:endParaRPr lang="en-US" altLang="en-US" sz="1400" dirty="0">
              <a:latin typeface="Arial" charset="0"/>
            </a:endParaRPr>
          </a:p>
        </p:txBody>
      </p:sp>
    </p:spTree>
    <p:extLst>
      <p:ext uri="{BB962C8B-B14F-4D97-AF65-F5344CB8AC3E}">
        <p14:creationId xmlns:p14="http://schemas.microsoft.com/office/powerpoint/2010/main" val="1117204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D775F8-2D02-42F7-9D16-9F3CB74A6616}"/>
              </a:ext>
            </a:extLst>
          </p:cNvPr>
          <p:cNvSpPr>
            <a:spLocks noGrp="1"/>
          </p:cNvSpPr>
          <p:nvPr>
            <p:ph type="body" sz="quarter" idx="11"/>
          </p:nvPr>
        </p:nvSpPr>
        <p:spPr/>
        <p:txBody>
          <a:bodyPr/>
          <a:lstStyle/>
          <a:p>
            <a:r>
              <a:rPr lang="en-AU" dirty="0"/>
              <a:t>Why should you use direct quotes?</a:t>
            </a:r>
          </a:p>
        </p:txBody>
      </p:sp>
      <p:sp>
        <p:nvSpPr>
          <p:cNvPr id="3" name="Text Placeholder 2">
            <a:extLst>
              <a:ext uri="{FF2B5EF4-FFF2-40B4-BE49-F238E27FC236}">
                <a16:creationId xmlns:a16="http://schemas.microsoft.com/office/drawing/2014/main" id="{8F7EEEFA-2956-4DEB-9B5B-FA60E06F5D25}"/>
              </a:ext>
            </a:extLst>
          </p:cNvPr>
          <p:cNvSpPr>
            <a:spLocks noGrp="1"/>
          </p:cNvSpPr>
          <p:nvPr>
            <p:ph type="body" sz="quarter" idx="12"/>
          </p:nvPr>
        </p:nvSpPr>
        <p:spPr/>
        <p:txBody>
          <a:bodyPr/>
          <a:lstStyle/>
          <a:p>
            <a:pPr marL="0" indent="0">
              <a:buNone/>
            </a:pPr>
            <a:r>
              <a:rPr lang="en-AU" dirty="0"/>
              <a:t>The author expresses an idea or opinion that is: </a:t>
            </a:r>
          </a:p>
          <a:p>
            <a:endParaRPr lang="en-AU" dirty="0"/>
          </a:p>
          <a:p>
            <a:r>
              <a:rPr lang="en-AU" dirty="0"/>
              <a:t>distinctly succinct</a:t>
            </a:r>
          </a:p>
          <a:p>
            <a:endParaRPr lang="en-AU" dirty="0"/>
          </a:p>
          <a:p>
            <a:r>
              <a:rPr lang="en-AU" dirty="0"/>
              <a:t>memorable </a:t>
            </a:r>
          </a:p>
          <a:p>
            <a:endParaRPr lang="en-AU" dirty="0"/>
          </a:p>
          <a:p>
            <a:r>
              <a:rPr lang="en-AU" dirty="0"/>
              <a:t>interesting </a:t>
            </a:r>
          </a:p>
          <a:p>
            <a:endParaRPr lang="en-AU" dirty="0"/>
          </a:p>
          <a:p>
            <a:r>
              <a:rPr lang="en-AU" dirty="0"/>
              <a:t>strengthens your argument from referring to an authority</a:t>
            </a:r>
          </a:p>
        </p:txBody>
      </p:sp>
    </p:spTree>
    <p:extLst>
      <p:ext uri="{BB962C8B-B14F-4D97-AF65-F5344CB8AC3E}">
        <p14:creationId xmlns:p14="http://schemas.microsoft.com/office/powerpoint/2010/main" val="163236529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07C67A-E8BA-4327-93FE-905D0048A7E9}"/>
              </a:ext>
            </a:extLst>
          </p:cNvPr>
          <p:cNvSpPr>
            <a:spLocks noGrp="1"/>
          </p:cNvSpPr>
          <p:nvPr>
            <p:ph type="body" sz="quarter" idx="11"/>
          </p:nvPr>
        </p:nvSpPr>
        <p:spPr/>
        <p:txBody>
          <a:bodyPr/>
          <a:lstStyle/>
          <a:p>
            <a:pPr algn="ctr"/>
            <a:r>
              <a:rPr lang="en-AU" dirty="0"/>
              <a:t>Activity 1  - Quoting </a:t>
            </a:r>
          </a:p>
        </p:txBody>
      </p:sp>
      <p:sp>
        <p:nvSpPr>
          <p:cNvPr id="3" name="Text Placeholder 2">
            <a:extLst>
              <a:ext uri="{FF2B5EF4-FFF2-40B4-BE49-F238E27FC236}">
                <a16:creationId xmlns:a16="http://schemas.microsoft.com/office/drawing/2014/main" id="{47931B95-5641-4D85-81B3-6A1161BBFA9E}"/>
              </a:ext>
            </a:extLst>
          </p:cNvPr>
          <p:cNvSpPr>
            <a:spLocks noGrp="1"/>
          </p:cNvSpPr>
          <p:nvPr>
            <p:ph type="body" sz="quarter" idx="12"/>
          </p:nvPr>
        </p:nvSpPr>
        <p:spPr/>
        <p:txBody>
          <a:bodyPr/>
          <a:lstStyle/>
          <a:p>
            <a:r>
              <a:rPr lang="en-AU" dirty="0"/>
              <a:t>See activity sheet </a:t>
            </a:r>
          </a:p>
        </p:txBody>
      </p:sp>
    </p:spTree>
    <p:extLst>
      <p:ext uri="{BB962C8B-B14F-4D97-AF65-F5344CB8AC3E}">
        <p14:creationId xmlns:p14="http://schemas.microsoft.com/office/powerpoint/2010/main" val="393309515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07C67A-E8BA-4327-93FE-905D0048A7E9}"/>
              </a:ext>
            </a:extLst>
          </p:cNvPr>
          <p:cNvSpPr>
            <a:spLocks noGrp="1"/>
          </p:cNvSpPr>
          <p:nvPr>
            <p:ph type="body" sz="quarter" idx="11"/>
          </p:nvPr>
        </p:nvSpPr>
        <p:spPr/>
        <p:txBody>
          <a:bodyPr/>
          <a:lstStyle/>
          <a:p>
            <a:pPr algn="ctr"/>
            <a:r>
              <a:rPr lang="en-AU" dirty="0"/>
              <a:t>Activity 1  - Quoting </a:t>
            </a:r>
          </a:p>
        </p:txBody>
      </p:sp>
      <p:sp>
        <p:nvSpPr>
          <p:cNvPr id="3" name="Text Placeholder 2">
            <a:extLst>
              <a:ext uri="{FF2B5EF4-FFF2-40B4-BE49-F238E27FC236}">
                <a16:creationId xmlns:a16="http://schemas.microsoft.com/office/drawing/2014/main" id="{47931B95-5641-4D85-81B3-6A1161BBFA9E}"/>
              </a:ext>
            </a:extLst>
          </p:cNvPr>
          <p:cNvSpPr>
            <a:spLocks noGrp="1"/>
          </p:cNvSpPr>
          <p:nvPr>
            <p:ph type="body" sz="quarter" idx="12"/>
          </p:nvPr>
        </p:nvSpPr>
        <p:spPr/>
        <p:txBody>
          <a:bodyPr/>
          <a:lstStyle/>
          <a:p>
            <a:pPr marL="0" indent="0">
              <a:lnSpc>
                <a:spcPct val="107000"/>
              </a:lnSpc>
              <a:spcAft>
                <a:spcPts val="800"/>
              </a:spcAft>
              <a:buNone/>
            </a:pPr>
            <a:r>
              <a:rPr lang="en-AU" sz="1800" u="sng" dirty="0">
                <a:effectLst/>
                <a:latin typeface="Arial" panose="020B0604020202020204" pitchFamily="34" charset="0"/>
                <a:ea typeface="Calibri" panose="020F0502020204030204" pitchFamily="34" charset="0"/>
                <a:cs typeface="Times New Roman" panose="02020603050405020304" pitchFamily="18" charset="0"/>
              </a:rPr>
              <a:t>Example using direct quotes:</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AU" sz="1800" dirty="0">
                <a:effectLst/>
                <a:latin typeface="Arial" panose="020B0604020202020204" pitchFamily="34" charset="0"/>
                <a:ea typeface="Calibri" panose="020F0502020204030204" pitchFamily="34" charset="0"/>
                <a:cs typeface="Times New Roman" panose="02020603050405020304" pitchFamily="18" charset="0"/>
              </a:rPr>
              <a:t>Smith (2020) asserts that secondary school students experienced mixed realities during the Covid-19 lockdown. One year 12 student said that ‘I'm really sad and disappointed … this year should have been one of my best years of schooling,’ whereas, another year 12 student stated that ‘learning was more enjoyable … it was flexible and self-paced’ (Smith 2020, p.1).</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Which words are the student’s words concerning Smith’s ideas?</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Which words are quoted from Smith’s article?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What does p.1 mean and why has the student included this information?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Why did the student use direct quotes rather than paraphrase?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When is it appropriate to use direct quotes in academic writing? Why?</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AU"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34796089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06074" y="330871"/>
            <a:ext cx="8290903" cy="525777"/>
          </a:xfrm>
        </p:spPr>
        <p:txBody>
          <a:bodyPr/>
          <a:lstStyle/>
          <a:p>
            <a:r>
              <a:rPr lang="en-AU" altLang="en-US" sz="3200" dirty="0"/>
              <a:t>Paraphrasing</a:t>
            </a:r>
          </a:p>
        </p:txBody>
      </p:sp>
      <p:sp>
        <p:nvSpPr>
          <p:cNvPr id="3" name="Text Placeholder 2"/>
          <p:cNvSpPr>
            <a:spLocks noGrp="1"/>
          </p:cNvSpPr>
          <p:nvPr>
            <p:ph type="body" sz="quarter" idx="12"/>
          </p:nvPr>
        </p:nvSpPr>
        <p:spPr>
          <a:xfrm>
            <a:off x="503063" y="1486576"/>
            <a:ext cx="7715250" cy="4544900"/>
          </a:xfrm>
        </p:spPr>
        <p:txBody>
          <a:bodyPr/>
          <a:lstStyle/>
          <a:p>
            <a:pPr marL="0" indent="0">
              <a:lnSpc>
                <a:spcPct val="100000"/>
              </a:lnSpc>
              <a:spcBef>
                <a:spcPct val="0"/>
              </a:spcBef>
              <a:spcAft>
                <a:spcPct val="0"/>
              </a:spcAft>
              <a:buNone/>
            </a:pPr>
            <a:r>
              <a:rPr lang="en-US" altLang="en-US" sz="2000" kern="1200" dirty="0">
                <a:solidFill>
                  <a:srgbClr val="000000"/>
                </a:solidFill>
                <a:latin typeface="Arial" charset="0"/>
                <a:ea typeface="+mn-ea"/>
                <a:cs typeface="Times New Roman" pitchFamily="18" charset="0"/>
              </a:rPr>
              <a:t>Using an idea from another source but written in your own words:</a:t>
            </a:r>
            <a:br>
              <a:rPr lang="en-US" altLang="en-US" sz="2000" kern="1200" dirty="0">
                <a:solidFill>
                  <a:srgbClr val="000000"/>
                </a:solidFill>
                <a:latin typeface="Arial" charset="0"/>
                <a:ea typeface="+mn-ea"/>
                <a:cs typeface="Times New Roman" pitchFamily="18" charset="0"/>
              </a:rPr>
            </a:br>
            <a:endParaRPr lang="en-AU" altLang="en-US" sz="2000" kern="1200" dirty="0">
              <a:solidFill>
                <a:srgbClr val="000000"/>
              </a:solidFill>
              <a:latin typeface="Arial" charset="0"/>
              <a:ea typeface="+mn-ea"/>
              <a:cs typeface="Arial" charset="0"/>
            </a:endParaRPr>
          </a:p>
          <a:p>
            <a:pPr marL="0" indent="0">
              <a:lnSpc>
                <a:spcPct val="100000"/>
              </a:lnSpc>
              <a:spcBef>
                <a:spcPct val="0"/>
              </a:spcBef>
              <a:spcAft>
                <a:spcPct val="0"/>
              </a:spcAft>
              <a:buFontTx/>
              <a:buChar char="•"/>
            </a:pPr>
            <a:r>
              <a:rPr lang="en-US" altLang="en-US" sz="2000" kern="1200" dirty="0">
                <a:solidFill>
                  <a:srgbClr val="000000"/>
                </a:solidFill>
                <a:latin typeface="Arial" charset="0"/>
                <a:ea typeface="+mn-ea"/>
                <a:cs typeface="Times New Roman" pitchFamily="18" charset="0"/>
              </a:rPr>
              <a:t> The words of the original source must not be copied</a:t>
            </a:r>
          </a:p>
          <a:p>
            <a:pPr marL="0" indent="0">
              <a:lnSpc>
                <a:spcPct val="100000"/>
              </a:lnSpc>
              <a:spcBef>
                <a:spcPct val="0"/>
              </a:spcBef>
              <a:spcAft>
                <a:spcPct val="0"/>
              </a:spcAft>
              <a:buFontTx/>
              <a:buChar char="•"/>
            </a:pPr>
            <a:endParaRPr lang="en-US" altLang="en-US" sz="2000" kern="1200" dirty="0">
              <a:solidFill>
                <a:srgbClr val="000000"/>
              </a:solidFill>
              <a:latin typeface="Arial" charset="0"/>
              <a:ea typeface="+mn-ea"/>
              <a:cs typeface="Times New Roman" pitchFamily="18" charset="0"/>
            </a:endParaRPr>
          </a:p>
          <a:p>
            <a:pPr marL="0" indent="0">
              <a:lnSpc>
                <a:spcPct val="100000"/>
              </a:lnSpc>
              <a:spcBef>
                <a:spcPct val="0"/>
              </a:spcBef>
              <a:spcAft>
                <a:spcPct val="0"/>
              </a:spcAft>
              <a:buFontTx/>
              <a:buChar char="•"/>
            </a:pPr>
            <a:r>
              <a:rPr lang="en-US" altLang="en-US" sz="2000" kern="1200" dirty="0">
                <a:solidFill>
                  <a:srgbClr val="000000"/>
                </a:solidFill>
                <a:latin typeface="Arial" charset="0"/>
                <a:ea typeface="+mn-ea"/>
                <a:cs typeface="Times New Roman" pitchFamily="18" charset="0"/>
              </a:rPr>
              <a:t> The paraphrase </a:t>
            </a:r>
          </a:p>
          <a:p>
            <a:pPr marL="971550" lvl="2" indent="-171450">
              <a:spcBef>
                <a:spcPct val="0"/>
              </a:spcBef>
            </a:pPr>
            <a:r>
              <a:rPr lang="en-US" altLang="en-US" sz="1600" kern="1200" dirty="0">
                <a:solidFill>
                  <a:srgbClr val="000000"/>
                </a:solidFill>
                <a:latin typeface="Arial" charset="0"/>
                <a:ea typeface="+mn-ea"/>
                <a:cs typeface="Times New Roman" pitchFamily="18" charset="0"/>
              </a:rPr>
              <a:t>comes from an oral or written source</a:t>
            </a:r>
          </a:p>
          <a:p>
            <a:pPr marL="971550" lvl="2" indent="-171450">
              <a:spcBef>
                <a:spcPct val="0"/>
              </a:spcBef>
            </a:pPr>
            <a:r>
              <a:rPr lang="en-US" altLang="en-US" sz="1600" kern="1200" dirty="0">
                <a:solidFill>
                  <a:srgbClr val="000000"/>
                </a:solidFill>
                <a:latin typeface="Arial" charset="0"/>
                <a:ea typeface="+mn-ea"/>
                <a:cs typeface="Times New Roman" pitchFamily="18" charset="0"/>
              </a:rPr>
              <a:t>is not enclosed in quotation marks</a:t>
            </a:r>
          </a:p>
          <a:p>
            <a:pPr marL="971550" lvl="2" indent="-171450">
              <a:spcBef>
                <a:spcPct val="0"/>
              </a:spcBef>
            </a:pPr>
            <a:r>
              <a:rPr lang="en-US" altLang="en-US" sz="1600" kern="1200" dirty="0">
                <a:solidFill>
                  <a:srgbClr val="000000"/>
                </a:solidFill>
                <a:latin typeface="Arial" charset="0"/>
                <a:ea typeface="+mn-ea"/>
                <a:cs typeface="Times New Roman" pitchFamily="18" charset="0"/>
              </a:rPr>
              <a:t>is accompanied by a citation</a:t>
            </a:r>
            <a:endParaRPr lang="en-US" altLang="en-US" sz="1600" kern="1200" dirty="0">
              <a:solidFill>
                <a:srgbClr val="000000"/>
              </a:solidFill>
              <a:latin typeface="Arial" charset="0"/>
              <a:ea typeface="+mn-ea"/>
              <a:cs typeface="Arial" charset="0"/>
            </a:endParaRPr>
          </a:p>
          <a:p>
            <a:endParaRPr lang="en-AU" dirty="0"/>
          </a:p>
        </p:txBody>
      </p:sp>
      <p:sp>
        <p:nvSpPr>
          <p:cNvPr id="20490" name="Rectangle 2"/>
          <p:cNvSpPr>
            <a:spLocks noChangeArrowheads="1"/>
          </p:cNvSpPr>
          <p:nvPr/>
        </p:nvSpPr>
        <p:spPr bwMode="auto">
          <a:xfrm>
            <a:off x="785813" y="2097167"/>
            <a:ext cx="7715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AU" altLang="en-US" sz="1800"/>
          </a:p>
        </p:txBody>
      </p:sp>
    </p:spTree>
    <p:extLst>
      <p:ext uri="{BB962C8B-B14F-4D97-AF65-F5344CB8AC3E}">
        <p14:creationId xmlns:p14="http://schemas.microsoft.com/office/powerpoint/2010/main" val="33048845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C028D3-51AC-4F1A-828C-220F1521E63A}"/>
              </a:ext>
            </a:extLst>
          </p:cNvPr>
          <p:cNvSpPr>
            <a:spLocks noGrp="1"/>
          </p:cNvSpPr>
          <p:nvPr>
            <p:ph type="body" sz="quarter" idx="11"/>
          </p:nvPr>
        </p:nvSpPr>
        <p:spPr/>
        <p:txBody>
          <a:bodyPr/>
          <a:lstStyle/>
          <a:p>
            <a:r>
              <a:rPr lang="en-AU" dirty="0"/>
              <a:t>Activity 2 – Paraphrasing </a:t>
            </a:r>
          </a:p>
        </p:txBody>
      </p:sp>
      <p:sp>
        <p:nvSpPr>
          <p:cNvPr id="3" name="Text Placeholder 2">
            <a:extLst>
              <a:ext uri="{FF2B5EF4-FFF2-40B4-BE49-F238E27FC236}">
                <a16:creationId xmlns:a16="http://schemas.microsoft.com/office/drawing/2014/main" id="{18BFC281-7754-4938-AAB9-A3A85CC19427}"/>
              </a:ext>
            </a:extLst>
          </p:cNvPr>
          <p:cNvSpPr>
            <a:spLocks noGrp="1"/>
          </p:cNvSpPr>
          <p:nvPr>
            <p:ph type="body" sz="quarter" idx="12"/>
          </p:nvPr>
        </p:nvSpPr>
        <p:spPr/>
        <p:txBody>
          <a:bodyPr/>
          <a:lstStyle/>
          <a:p>
            <a:r>
              <a:rPr lang="en-AU" dirty="0"/>
              <a:t>See activity sheet </a:t>
            </a:r>
          </a:p>
        </p:txBody>
      </p:sp>
    </p:spTree>
    <p:extLst>
      <p:ext uri="{BB962C8B-B14F-4D97-AF65-F5344CB8AC3E}">
        <p14:creationId xmlns:p14="http://schemas.microsoft.com/office/powerpoint/2010/main" val="28742555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AU" sz="3200" dirty="0"/>
              <a:t>In this session</a:t>
            </a:r>
          </a:p>
        </p:txBody>
      </p:sp>
      <p:sp>
        <p:nvSpPr>
          <p:cNvPr id="3" name="Text Placeholder 2"/>
          <p:cNvSpPr>
            <a:spLocks noGrp="1"/>
          </p:cNvSpPr>
          <p:nvPr>
            <p:ph type="body" sz="quarter" idx="12"/>
          </p:nvPr>
        </p:nvSpPr>
        <p:spPr>
          <a:xfrm>
            <a:off x="436863" y="1186984"/>
            <a:ext cx="6898973" cy="5110077"/>
          </a:xfrm>
        </p:spPr>
        <p:txBody>
          <a:bodyPr/>
          <a:lstStyle/>
          <a:p>
            <a:r>
              <a:rPr lang="en-AU" sz="2000" dirty="0"/>
              <a:t>The ‘what’ and ‘why’ of referencing</a:t>
            </a:r>
          </a:p>
          <a:p>
            <a:pPr lvl="1"/>
            <a:r>
              <a:rPr lang="en-AU" sz="1600" dirty="0"/>
              <a:t>why incorporate information from sources?</a:t>
            </a:r>
          </a:p>
          <a:p>
            <a:pPr marL="0" indent="0">
              <a:buNone/>
            </a:pPr>
            <a:r>
              <a:rPr lang="en-AU" sz="2000" dirty="0"/>
              <a:t> </a:t>
            </a:r>
          </a:p>
          <a:p>
            <a:r>
              <a:rPr lang="en-AU" sz="2000" dirty="0"/>
              <a:t>The ‘how’ to do</a:t>
            </a:r>
          </a:p>
          <a:p>
            <a:pPr lvl="1"/>
            <a:r>
              <a:rPr lang="en-AU" sz="1600" dirty="0"/>
              <a:t>in-text referencing </a:t>
            </a:r>
          </a:p>
          <a:p>
            <a:pPr lvl="1"/>
            <a:r>
              <a:rPr lang="en-AU" sz="1600" dirty="0"/>
              <a:t>a reference list </a:t>
            </a:r>
            <a:endParaRPr lang="en-AU" sz="2000" dirty="0"/>
          </a:p>
          <a:p>
            <a:endParaRPr lang="en-AU" sz="2000" dirty="0"/>
          </a:p>
          <a:p>
            <a:r>
              <a:rPr lang="en-AU" sz="2000" dirty="0"/>
              <a:t>Paraphrasing strategies</a:t>
            </a:r>
          </a:p>
          <a:p>
            <a:endParaRPr lang="en-AU" sz="2000" dirty="0"/>
          </a:p>
          <a:p>
            <a:r>
              <a:rPr lang="en-AU" sz="2000" dirty="0"/>
              <a:t>Integrating the ideas of others</a:t>
            </a:r>
          </a:p>
          <a:p>
            <a:pPr lvl="1"/>
            <a:r>
              <a:rPr lang="en-AU" sz="1800" dirty="0"/>
              <a:t>paraphrasing</a:t>
            </a:r>
          </a:p>
          <a:p>
            <a:pPr lvl="1"/>
            <a:r>
              <a:rPr lang="en-AU" sz="1800" dirty="0"/>
              <a:t>quoting</a:t>
            </a:r>
          </a:p>
          <a:p>
            <a:pPr lvl="1"/>
            <a:r>
              <a:rPr lang="en-AU" sz="1800" dirty="0"/>
              <a:t>summarising  </a:t>
            </a:r>
          </a:p>
          <a:p>
            <a:pPr lvl="1"/>
            <a:endParaRPr lang="en-AU" sz="1800" dirty="0"/>
          </a:p>
          <a:p>
            <a:r>
              <a:rPr lang="en-AU" sz="2000" dirty="0"/>
              <a:t>Study Help - Referencing site</a:t>
            </a:r>
          </a:p>
          <a:p>
            <a:endParaRPr lang="en-AU" sz="2000" dirty="0"/>
          </a:p>
          <a:p>
            <a:r>
              <a:rPr lang="en-AU" sz="2000" dirty="0"/>
              <a:t>Q&amp;A</a:t>
            </a:r>
          </a:p>
          <a:p>
            <a:endParaRPr lang="en-AU" sz="2000" dirty="0"/>
          </a:p>
          <a:p>
            <a:pPr lvl="1"/>
            <a:endParaRPr lang="en-AU" sz="1800" dirty="0"/>
          </a:p>
          <a:p>
            <a:endParaRPr lang="en-AU" sz="1200" dirty="0">
              <a:solidFill>
                <a:srgbClr val="00B050"/>
              </a:solidFill>
            </a:endParaRPr>
          </a:p>
          <a:p>
            <a:endParaRPr lang="en-AU" sz="1200" b="1" dirty="0"/>
          </a:p>
          <a:p>
            <a:pPr marL="0" indent="0">
              <a:buNone/>
            </a:pPr>
            <a:endParaRPr lang="en-AU" sz="1800" dirty="0"/>
          </a:p>
          <a:p>
            <a:endParaRPr lang="en-AU" sz="1800" dirty="0"/>
          </a:p>
        </p:txBody>
      </p:sp>
    </p:spTree>
    <p:extLst>
      <p:ext uri="{BB962C8B-B14F-4D97-AF65-F5344CB8AC3E}">
        <p14:creationId xmlns:p14="http://schemas.microsoft.com/office/powerpoint/2010/main" val="130088362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C028D3-51AC-4F1A-828C-220F1521E63A}"/>
              </a:ext>
            </a:extLst>
          </p:cNvPr>
          <p:cNvSpPr>
            <a:spLocks noGrp="1"/>
          </p:cNvSpPr>
          <p:nvPr>
            <p:ph type="body" sz="quarter" idx="11"/>
          </p:nvPr>
        </p:nvSpPr>
        <p:spPr/>
        <p:txBody>
          <a:bodyPr/>
          <a:lstStyle/>
          <a:p>
            <a:r>
              <a:rPr lang="en-AU" dirty="0"/>
              <a:t>Activity 2 – Paraphrasing </a:t>
            </a:r>
          </a:p>
        </p:txBody>
      </p:sp>
      <p:sp>
        <p:nvSpPr>
          <p:cNvPr id="3" name="Text Placeholder 2">
            <a:extLst>
              <a:ext uri="{FF2B5EF4-FFF2-40B4-BE49-F238E27FC236}">
                <a16:creationId xmlns:a16="http://schemas.microsoft.com/office/drawing/2014/main" id="{18BFC281-7754-4938-AAB9-A3A85CC19427}"/>
              </a:ext>
            </a:extLst>
          </p:cNvPr>
          <p:cNvSpPr>
            <a:spLocks noGrp="1"/>
          </p:cNvSpPr>
          <p:nvPr>
            <p:ph type="body" sz="quarter" idx="12"/>
          </p:nvPr>
        </p:nvSpPr>
        <p:spPr/>
        <p:txBody>
          <a:bodyPr/>
          <a:lstStyle/>
          <a:p>
            <a:pPr marL="0" indent="0">
              <a:lnSpc>
                <a:spcPct val="107000"/>
              </a:lnSpc>
              <a:spcAft>
                <a:spcPts val="800"/>
              </a:spcAft>
              <a:buNone/>
            </a:pPr>
            <a:endParaRPr lang="en-AU" sz="1800" u="sng" dirty="0">
              <a:effectLst/>
              <a:latin typeface="Arial" panose="020B0604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AU" sz="1800" u="sng" dirty="0">
                <a:effectLst/>
                <a:latin typeface="Arial" panose="020B0604020202020204" pitchFamily="34" charset="0"/>
                <a:ea typeface="Calibri" panose="020F0502020204030204" pitchFamily="34" charset="0"/>
                <a:cs typeface="Times New Roman" panose="02020603050405020304" pitchFamily="18" charset="0"/>
              </a:rPr>
              <a:t>Sentence from source (verbatim – the exact same words originally used):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Arial" panose="020B0604020202020204" pitchFamily="34" charset="0"/>
                <a:ea typeface="Calibri" panose="020F0502020204030204" pitchFamily="34" charset="0"/>
                <a:cs typeface="Times New Roman" panose="02020603050405020304" pitchFamily="18" charset="0"/>
              </a:rPr>
              <a:t>‘The internet has created more opportunities to access knowledge, and has presented learners with copious ways to connect, communicate, and collaborate’ (Brown 2021, p.1).</a:t>
            </a:r>
          </a:p>
          <a:p>
            <a:pPr>
              <a:lnSpc>
                <a:spcPct val="107000"/>
              </a:lnSpc>
              <a:spcAft>
                <a:spcPts val="800"/>
              </a:spcAft>
            </a:pPr>
            <a:endParaRPr lang="en-AU" sz="1800" dirty="0">
              <a:latin typeface="Arial" panose="020B0604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AU" sz="1800" u="sng" dirty="0">
                <a:effectLst/>
                <a:latin typeface="Arial" panose="020B0604020202020204" pitchFamily="34" charset="0"/>
                <a:ea typeface="Calibri" panose="020F0502020204030204" pitchFamily="34" charset="0"/>
                <a:cs typeface="Times New Roman" panose="02020603050405020304" pitchFamily="18" charset="0"/>
              </a:rPr>
              <a:t>Paraphrasing and citing the source in an essay</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800" dirty="0">
                <a:effectLst/>
                <a:latin typeface="Arial" panose="020B0604020202020204" pitchFamily="34" charset="0"/>
                <a:ea typeface="Calibri" panose="020F0502020204030204" pitchFamily="34" charset="0"/>
                <a:cs typeface="Times New Roman" panose="02020603050405020304" pitchFamily="18" charset="0"/>
              </a:rPr>
              <a:t>According to Brown (2021) the internet has increased educational prospects, and provides students with various means to interact and work together online.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312597248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C028D3-51AC-4F1A-828C-220F1521E63A}"/>
              </a:ext>
            </a:extLst>
          </p:cNvPr>
          <p:cNvSpPr>
            <a:spLocks noGrp="1"/>
          </p:cNvSpPr>
          <p:nvPr>
            <p:ph type="body" sz="quarter" idx="11"/>
          </p:nvPr>
        </p:nvSpPr>
        <p:spPr/>
        <p:txBody>
          <a:bodyPr/>
          <a:lstStyle/>
          <a:p>
            <a:r>
              <a:rPr lang="en-AU" dirty="0"/>
              <a:t>Activity 2 – Paraphrasing </a:t>
            </a:r>
          </a:p>
        </p:txBody>
      </p:sp>
      <p:sp>
        <p:nvSpPr>
          <p:cNvPr id="3" name="Text Placeholder 2">
            <a:extLst>
              <a:ext uri="{FF2B5EF4-FFF2-40B4-BE49-F238E27FC236}">
                <a16:creationId xmlns:a16="http://schemas.microsoft.com/office/drawing/2014/main" id="{18BFC281-7754-4938-AAB9-A3A85CC19427}"/>
              </a:ext>
            </a:extLst>
          </p:cNvPr>
          <p:cNvSpPr>
            <a:spLocks noGrp="1"/>
          </p:cNvSpPr>
          <p:nvPr>
            <p:ph type="body" sz="quarter" idx="12"/>
          </p:nvPr>
        </p:nvSpPr>
        <p:spPr/>
        <p:txBody>
          <a:bodyPr/>
          <a:lstStyle/>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Why has the student used Brown’s ideas in the essay?</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How has the student shown whose ideas are given?</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How has the student shown where to find Brown’s ideas?</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Identify and match the original ideas (in the verbatim text) with the paraphrased ideas (in the paraphrased text).</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What changes did the student make to avoid copying Brown’s text word for word?</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37870765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AU" altLang="en-US" sz="3200" dirty="0"/>
              <a:t>Example: Paraphrasing</a:t>
            </a:r>
          </a:p>
          <a:p>
            <a:endParaRPr lang="en-AU" dirty="0"/>
          </a:p>
        </p:txBody>
      </p:sp>
      <p:sp>
        <p:nvSpPr>
          <p:cNvPr id="6" name="Text Placeholder 5"/>
          <p:cNvSpPr>
            <a:spLocks noGrp="1"/>
          </p:cNvSpPr>
          <p:nvPr>
            <p:ph type="body" sz="quarter" idx="12"/>
          </p:nvPr>
        </p:nvSpPr>
        <p:spPr/>
        <p:txBody>
          <a:bodyPr/>
          <a:lstStyle/>
          <a:p>
            <a:endParaRPr lang="en-AU" dirty="0"/>
          </a:p>
        </p:txBody>
      </p:sp>
      <p:sp>
        <p:nvSpPr>
          <p:cNvPr id="23561" name="Rectangle 2"/>
          <p:cNvSpPr>
            <a:spLocks noChangeArrowheads="1"/>
          </p:cNvSpPr>
          <p:nvPr/>
        </p:nvSpPr>
        <p:spPr bwMode="auto">
          <a:xfrm>
            <a:off x="785813" y="2097167"/>
            <a:ext cx="7715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AU" altLang="en-US" sz="1800"/>
          </a:p>
        </p:txBody>
      </p:sp>
      <p:sp>
        <p:nvSpPr>
          <p:cNvPr id="3" name="TextBox 2"/>
          <p:cNvSpPr txBox="1"/>
          <p:nvPr/>
        </p:nvSpPr>
        <p:spPr>
          <a:xfrm>
            <a:off x="185739" y="1829868"/>
            <a:ext cx="6696075" cy="2031325"/>
          </a:xfrm>
          <a:prstGeom prst="rect">
            <a:avLst/>
          </a:prstGeom>
          <a:solidFill>
            <a:schemeClr val="accent5"/>
          </a:solidFill>
          <a:ln w="19050">
            <a:solidFill>
              <a:schemeClr val="tx1"/>
            </a:solidFill>
          </a:ln>
        </p:spPr>
        <p:txBody>
          <a:bodyPr>
            <a:spAutoFit/>
          </a:bodyPr>
          <a:lstStyle/>
          <a:p>
            <a:pPr lvl="0" algn="just">
              <a:defRPr/>
            </a:pPr>
            <a:r>
              <a:rPr lang="en-AU" sz="1400" b="1" dirty="0">
                <a:latin typeface="+mn-lt"/>
              </a:rPr>
              <a:t>Original text </a:t>
            </a:r>
            <a:r>
              <a:rPr lang="en-AU" sz="1400" dirty="0">
                <a:latin typeface="+mn-lt"/>
              </a:rPr>
              <a:t>(taken from </a:t>
            </a:r>
            <a:r>
              <a:rPr lang="en-AU" sz="1400" dirty="0">
                <a:solidFill>
                  <a:srgbClr val="000000"/>
                </a:solidFill>
                <a:latin typeface="Arial"/>
              </a:rPr>
              <a:t>Jones 2009, p.38)</a:t>
            </a:r>
            <a:r>
              <a:rPr lang="en-AU" sz="1400" dirty="0">
                <a:latin typeface="+mn-lt"/>
              </a:rPr>
              <a:t>:</a:t>
            </a:r>
          </a:p>
          <a:p>
            <a:pPr algn="just">
              <a:defRPr/>
            </a:pPr>
            <a:r>
              <a:rPr lang="en-AU" sz="1400" dirty="0">
                <a:latin typeface="+mn-lt"/>
              </a:rPr>
              <a:t>The </a:t>
            </a:r>
            <a:r>
              <a:rPr lang="en-AU" sz="1400" i="1" dirty="0">
                <a:latin typeface="+mn-lt"/>
              </a:rPr>
              <a:t>conservative</a:t>
            </a:r>
            <a:r>
              <a:rPr lang="en-AU" sz="1400" dirty="0">
                <a:latin typeface="+mn-lt"/>
              </a:rPr>
              <a:t> orientation to education prevailed before the 1960s, with schools and teachers taking an authoritative approach and inculcating students with the dominant values, beliefs and practices of the time. Students are seen as passive recipients of this knowledge. Basically, education is understood as preparation for work (Kemmis et al. 1983). Conservative values education approaches vary. They can be based on religious or secular conceptions of morality, for example. However, they can be distinguished by their focus on preparing the student to fit or follow the conventions of the social, civic, religious or local community.</a:t>
            </a:r>
          </a:p>
        </p:txBody>
      </p:sp>
      <p:sp>
        <p:nvSpPr>
          <p:cNvPr id="4" name="TextBox 3"/>
          <p:cNvSpPr txBox="1"/>
          <p:nvPr/>
        </p:nvSpPr>
        <p:spPr>
          <a:xfrm>
            <a:off x="319744" y="4018764"/>
            <a:ext cx="6794499" cy="1384995"/>
          </a:xfrm>
          <a:prstGeom prst="rect">
            <a:avLst/>
          </a:prstGeom>
          <a:solidFill>
            <a:schemeClr val="accent5">
              <a:lumMod val="20000"/>
              <a:lumOff val="80000"/>
            </a:schemeClr>
          </a:solidFill>
          <a:ln w="19050">
            <a:solidFill>
              <a:schemeClr val="tx1"/>
            </a:solidFill>
          </a:ln>
        </p:spPr>
        <p:txBody>
          <a:bodyPr wrap="square">
            <a:spAutoFit/>
          </a:bodyPr>
          <a:lstStyle/>
          <a:p>
            <a:pPr algn="just">
              <a:defRPr/>
            </a:pPr>
            <a:r>
              <a:rPr lang="en-AU" sz="1400" b="1" dirty="0">
                <a:latin typeface="+mn-lt"/>
              </a:rPr>
              <a:t>Paraphrase:</a:t>
            </a:r>
          </a:p>
          <a:p>
            <a:pPr algn="just">
              <a:defRPr/>
            </a:pPr>
            <a:r>
              <a:rPr lang="en-AU" sz="1400" dirty="0">
                <a:latin typeface="+mn-lt"/>
              </a:rPr>
              <a:t>Education in the conservative realm took on a very authoritative approach in that values were always imposed onto students who were seen as passive beneficiaries (Jones 2006, p. 38). In addition, schools prepared students for work </a:t>
            </a:r>
            <a:r>
              <a:rPr lang="en-AU" sz="1400" dirty="0"/>
              <a:t>(</a:t>
            </a:r>
            <a:r>
              <a:rPr lang="en-AU" sz="1400" dirty="0" err="1"/>
              <a:t>Kemmis</a:t>
            </a:r>
            <a:r>
              <a:rPr lang="en-AU" sz="1400" dirty="0"/>
              <a:t> et al., cited in Jones 2006, p. 38</a:t>
            </a:r>
            <a:r>
              <a:rPr lang="en-AU" sz="1400" b="1" dirty="0"/>
              <a:t>)</a:t>
            </a:r>
            <a:r>
              <a:rPr lang="en-AU" sz="1400" b="1" dirty="0">
                <a:latin typeface="+mn-lt"/>
              </a:rPr>
              <a:t>.</a:t>
            </a:r>
            <a:r>
              <a:rPr lang="en-AU" sz="1400" dirty="0">
                <a:latin typeface="+mn-lt"/>
              </a:rPr>
              <a:t> The context in this approach will vary depending on what the definition of morality is in a particular instance (Jones 2006, p. 38).</a:t>
            </a:r>
          </a:p>
        </p:txBody>
      </p:sp>
      <p:sp>
        <p:nvSpPr>
          <p:cNvPr id="5" name="Rectangular Callout 4"/>
          <p:cNvSpPr/>
          <p:nvPr/>
        </p:nvSpPr>
        <p:spPr>
          <a:xfrm>
            <a:off x="7251402" y="1517651"/>
            <a:ext cx="1727498" cy="1835149"/>
          </a:xfrm>
          <a:prstGeom prst="wedgeRectCallout">
            <a:avLst>
              <a:gd name="adj1" fmla="val -57208"/>
              <a:gd name="adj2" fmla="val 97729"/>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400" b="1" dirty="0">
                <a:solidFill>
                  <a:schemeClr val="tx1"/>
                </a:solidFill>
              </a:rPr>
              <a:t>Ideas from original expressed in own words. Citation included to acknowledge original source.</a:t>
            </a:r>
          </a:p>
        </p:txBody>
      </p:sp>
    </p:spTree>
    <p:extLst>
      <p:ext uri="{BB962C8B-B14F-4D97-AF65-F5344CB8AC3E}">
        <p14:creationId xmlns:p14="http://schemas.microsoft.com/office/powerpoint/2010/main" val="41590609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p:txBody>
          <a:bodyPr/>
          <a:lstStyle/>
          <a:p>
            <a:r>
              <a:rPr lang="en-AU" sz="3200" dirty="0"/>
              <a:t>Paraphrasing strategies</a:t>
            </a:r>
          </a:p>
          <a:p>
            <a:endParaRPr lang="en-AU" sz="2800" b="0" dirty="0"/>
          </a:p>
          <a:p>
            <a:r>
              <a:rPr lang="en-AU" sz="2000" b="0" dirty="0">
                <a:solidFill>
                  <a:schemeClr val="tx1"/>
                </a:solidFill>
              </a:rPr>
              <a:t>Paraphrasing at the ‘meaning’ level rather than the ‘sentence’ or ‘language’ level involves finding, understanding, and rewording the ideas.</a:t>
            </a:r>
          </a:p>
          <a:p>
            <a:endParaRPr lang="en-AU" sz="2000" b="0" dirty="0">
              <a:solidFill>
                <a:schemeClr val="tx1"/>
              </a:solidFill>
            </a:endParaRPr>
          </a:p>
          <a:p>
            <a:r>
              <a:rPr lang="en-AU" sz="2000" b="0" dirty="0">
                <a:solidFill>
                  <a:schemeClr val="tx1"/>
                </a:solidFill>
              </a:rPr>
              <a:t>Rather than focusing on </a:t>
            </a:r>
            <a:r>
              <a:rPr lang="en-AU" sz="2000" b="0" i="1" dirty="0">
                <a:solidFill>
                  <a:schemeClr val="tx1"/>
                </a:solidFill>
              </a:rPr>
              <a:t>imitating</a:t>
            </a:r>
            <a:r>
              <a:rPr lang="en-AU" sz="2000" b="0" dirty="0">
                <a:solidFill>
                  <a:schemeClr val="tx1"/>
                </a:solidFill>
              </a:rPr>
              <a:t> what a text says</a:t>
            </a:r>
            <a:r>
              <a:rPr lang="en-AU" sz="2000" b="0" i="1" dirty="0">
                <a:solidFill>
                  <a:schemeClr val="tx1"/>
                </a:solidFill>
              </a:rPr>
              <a:t> </a:t>
            </a:r>
            <a:r>
              <a:rPr lang="en-AU" sz="2000" b="0" dirty="0">
                <a:solidFill>
                  <a:schemeClr val="tx1"/>
                </a:solidFill>
              </a:rPr>
              <a:t>or how it says it, focus on:</a:t>
            </a:r>
          </a:p>
          <a:p>
            <a:pPr marL="1085850" lvl="1" indent="-342900">
              <a:buFont typeface="Arial" panose="020B0604020202020204" pitchFamily="34" charset="0"/>
              <a:buChar char="•"/>
            </a:pPr>
            <a:r>
              <a:rPr lang="en-AU" sz="2000" dirty="0"/>
              <a:t>what it means and</a:t>
            </a:r>
          </a:p>
          <a:p>
            <a:pPr marL="1085850" lvl="1" indent="-342900">
              <a:buFont typeface="Arial" panose="020B0604020202020204" pitchFamily="34" charset="0"/>
              <a:buChar char="•"/>
            </a:pPr>
            <a:r>
              <a:rPr lang="en-AU" sz="2000" dirty="0"/>
              <a:t>why it’s important</a:t>
            </a:r>
          </a:p>
        </p:txBody>
      </p:sp>
    </p:spTree>
    <p:extLst>
      <p:ext uri="{BB962C8B-B14F-4D97-AF65-F5344CB8AC3E}">
        <p14:creationId xmlns:p14="http://schemas.microsoft.com/office/powerpoint/2010/main" val="30694847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p:txBody>
          <a:bodyPr/>
          <a:lstStyle/>
          <a:p>
            <a:pPr>
              <a:buNone/>
            </a:pPr>
            <a:r>
              <a:rPr lang="en-AU" sz="2800" b="0" dirty="0"/>
              <a:t> </a:t>
            </a:r>
          </a:p>
          <a:p>
            <a:pPr>
              <a:buNone/>
            </a:pPr>
            <a:endParaRPr lang="en-AU" sz="2800" b="0" dirty="0"/>
          </a:p>
        </p:txBody>
      </p:sp>
      <p:sp>
        <p:nvSpPr>
          <p:cNvPr id="8" name="Text Placeholder 7"/>
          <p:cNvSpPr>
            <a:spLocks noGrp="1"/>
          </p:cNvSpPr>
          <p:nvPr>
            <p:ph type="body" sz="quarter" idx="12"/>
          </p:nvPr>
        </p:nvSpPr>
        <p:spPr>
          <a:xfrm>
            <a:off x="693174" y="1933578"/>
            <a:ext cx="8003803" cy="3408675"/>
          </a:xfrm>
        </p:spPr>
        <p:txBody>
          <a:bodyPr/>
          <a:lstStyle/>
          <a:p>
            <a:pPr marL="457200" indent="-457200">
              <a:buFont typeface="+mj-lt"/>
              <a:buAutoNum type="arabicPeriod"/>
            </a:pPr>
            <a:r>
              <a:rPr lang="en-AU" sz="2000" dirty="0"/>
              <a:t>Read the source</a:t>
            </a:r>
          </a:p>
          <a:p>
            <a:pPr marL="457200" indent="-457200">
              <a:buFont typeface="+mj-lt"/>
              <a:buAutoNum type="arabicPeriod"/>
            </a:pPr>
            <a:r>
              <a:rPr lang="en-AU" sz="2000" dirty="0"/>
              <a:t>Check your understanding</a:t>
            </a:r>
          </a:p>
          <a:p>
            <a:pPr marL="457200" indent="-457200">
              <a:buFont typeface="+mj-lt"/>
              <a:buAutoNum type="arabicPeriod"/>
            </a:pPr>
            <a:r>
              <a:rPr lang="en-AU" sz="2000" dirty="0"/>
              <a:t>Put away the source</a:t>
            </a:r>
          </a:p>
          <a:p>
            <a:pPr marL="457200" indent="-457200">
              <a:buFont typeface="+mj-lt"/>
              <a:buAutoNum type="arabicPeriod"/>
            </a:pPr>
            <a:r>
              <a:rPr lang="en-AU" sz="2000" dirty="0"/>
              <a:t>Retell aloud the main points (to another person or record )</a:t>
            </a:r>
          </a:p>
          <a:p>
            <a:pPr marL="457200" indent="-457200">
              <a:buFont typeface="+mj-lt"/>
              <a:buAutoNum type="arabicPeriod"/>
            </a:pPr>
            <a:r>
              <a:rPr lang="en-AU" sz="2000" dirty="0"/>
              <a:t>Write them down (</a:t>
            </a:r>
            <a:r>
              <a:rPr lang="en-AU" sz="2000"/>
              <a:t>2-3 sentences)</a:t>
            </a:r>
            <a:endParaRPr lang="en-AU" sz="2000" dirty="0"/>
          </a:p>
          <a:p>
            <a:pPr marL="457200" indent="-457200">
              <a:buFont typeface="+mj-lt"/>
              <a:buAutoNum type="arabicPeriod"/>
            </a:pPr>
            <a:r>
              <a:rPr lang="en-AU" sz="2000" dirty="0"/>
              <a:t>Re-read source to ensure you’ve accurately represented the main ideas</a:t>
            </a:r>
          </a:p>
          <a:p>
            <a:pPr marL="457200" indent="-457200">
              <a:buFont typeface="+mj-lt"/>
              <a:buAutoNum type="arabicPeriod"/>
            </a:pPr>
            <a:r>
              <a:rPr lang="en-AU" sz="2000" dirty="0"/>
              <a:t>Put away the source</a:t>
            </a:r>
          </a:p>
          <a:p>
            <a:pPr marL="457200" indent="-457200">
              <a:buFont typeface="+mj-lt"/>
              <a:buAutoNum type="arabicPeriod"/>
            </a:pPr>
            <a:r>
              <a:rPr lang="en-AU" sz="2000" dirty="0"/>
              <a:t>Check your writing for meaning and flow</a:t>
            </a:r>
          </a:p>
          <a:p>
            <a:pPr marL="457200" indent="-457200">
              <a:buFont typeface="+mj-lt"/>
              <a:buAutoNum type="arabicPeriod"/>
            </a:pPr>
            <a:r>
              <a:rPr lang="en-AU" sz="2000" dirty="0"/>
              <a:t>Check against the source &amp; make necessary changes</a:t>
            </a:r>
          </a:p>
          <a:p>
            <a:pPr marL="457200" indent="-457200">
              <a:buFont typeface="+mj-lt"/>
              <a:buAutoNum type="arabicPeriod"/>
            </a:pPr>
            <a:r>
              <a:rPr lang="en-AU" sz="2000" dirty="0"/>
              <a:t>Share your paraphrase with your partner </a:t>
            </a:r>
          </a:p>
          <a:p>
            <a:pPr marL="0" indent="0">
              <a:buNone/>
            </a:pPr>
            <a:endParaRPr lang="en-AU" dirty="0"/>
          </a:p>
        </p:txBody>
      </p:sp>
      <p:sp>
        <p:nvSpPr>
          <p:cNvPr id="2" name="Title 1"/>
          <p:cNvSpPr>
            <a:spLocks noGrp="1"/>
          </p:cNvSpPr>
          <p:nvPr>
            <p:ph type="title" idx="4294967295"/>
          </p:nvPr>
        </p:nvSpPr>
        <p:spPr>
          <a:xfrm>
            <a:off x="552450" y="1106489"/>
            <a:ext cx="8229600" cy="593725"/>
          </a:xfrm>
          <a:prstGeom prst="rect">
            <a:avLst/>
          </a:prstGeom>
        </p:spPr>
        <p:txBody>
          <a:bodyPr/>
          <a:lstStyle/>
          <a:p>
            <a:pPr algn="l">
              <a:lnSpc>
                <a:spcPct val="90000"/>
              </a:lnSpc>
              <a:spcBef>
                <a:spcPct val="20000"/>
              </a:spcBef>
            </a:pPr>
            <a:r>
              <a:rPr lang="en-AU" sz="3200" b="1" dirty="0">
                <a:solidFill>
                  <a:srgbClr val="000099"/>
                </a:solidFill>
                <a:latin typeface="+mn-lt"/>
                <a:cs typeface="+mn-cs"/>
              </a:rPr>
              <a:t>One approach to paraphrasing </a:t>
            </a:r>
          </a:p>
        </p:txBody>
      </p:sp>
    </p:spTree>
    <p:extLst>
      <p:ext uri="{BB962C8B-B14F-4D97-AF65-F5344CB8AC3E}">
        <p14:creationId xmlns:p14="http://schemas.microsoft.com/office/powerpoint/2010/main" val="37626980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1193DC-30E8-4082-B9FA-7C97F5DCBA84}"/>
              </a:ext>
            </a:extLst>
          </p:cNvPr>
          <p:cNvSpPr>
            <a:spLocks noGrp="1"/>
          </p:cNvSpPr>
          <p:nvPr>
            <p:ph type="body" sz="quarter" idx="11"/>
          </p:nvPr>
        </p:nvSpPr>
        <p:spPr/>
        <p:txBody>
          <a:bodyPr/>
          <a:lstStyle/>
          <a:p>
            <a:r>
              <a:rPr lang="en-AU" dirty="0"/>
              <a:t>Activity 3 – Paraphrasing </a:t>
            </a:r>
          </a:p>
        </p:txBody>
      </p:sp>
      <p:sp>
        <p:nvSpPr>
          <p:cNvPr id="3" name="Text Placeholder 2">
            <a:extLst>
              <a:ext uri="{FF2B5EF4-FFF2-40B4-BE49-F238E27FC236}">
                <a16:creationId xmlns:a16="http://schemas.microsoft.com/office/drawing/2014/main" id="{5DD0A991-8E71-4002-802D-A0C573732134}"/>
              </a:ext>
            </a:extLst>
          </p:cNvPr>
          <p:cNvSpPr>
            <a:spLocks noGrp="1"/>
          </p:cNvSpPr>
          <p:nvPr>
            <p:ph type="body" sz="quarter" idx="12"/>
          </p:nvPr>
        </p:nvSpPr>
        <p:spPr/>
        <p:txBody>
          <a:bodyPr/>
          <a:lstStyle/>
          <a:p>
            <a:r>
              <a:rPr lang="en-AU" dirty="0"/>
              <a:t>See activity sheet </a:t>
            </a:r>
          </a:p>
        </p:txBody>
      </p:sp>
    </p:spTree>
    <p:extLst>
      <p:ext uri="{BB962C8B-B14F-4D97-AF65-F5344CB8AC3E}">
        <p14:creationId xmlns:p14="http://schemas.microsoft.com/office/powerpoint/2010/main" val="199226089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1193DC-30E8-4082-B9FA-7C97F5DCBA84}"/>
              </a:ext>
            </a:extLst>
          </p:cNvPr>
          <p:cNvSpPr>
            <a:spLocks noGrp="1"/>
          </p:cNvSpPr>
          <p:nvPr>
            <p:ph type="body" sz="quarter" idx="11"/>
          </p:nvPr>
        </p:nvSpPr>
        <p:spPr/>
        <p:txBody>
          <a:bodyPr/>
          <a:lstStyle/>
          <a:p>
            <a:r>
              <a:rPr lang="en-AU" dirty="0"/>
              <a:t>Activity 3 – Paraphrasing </a:t>
            </a:r>
          </a:p>
        </p:txBody>
      </p:sp>
      <p:sp>
        <p:nvSpPr>
          <p:cNvPr id="3" name="Text Placeholder 2">
            <a:extLst>
              <a:ext uri="{FF2B5EF4-FFF2-40B4-BE49-F238E27FC236}">
                <a16:creationId xmlns:a16="http://schemas.microsoft.com/office/drawing/2014/main" id="{5DD0A991-8E71-4002-802D-A0C573732134}"/>
              </a:ext>
            </a:extLst>
          </p:cNvPr>
          <p:cNvSpPr>
            <a:spLocks noGrp="1"/>
          </p:cNvSpPr>
          <p:nvPr>
            <p:ph type="body" sz="quarter" idx="12"/>
          </p:nvPr>
        </p:nvSpPr>
        <p:spPr/>
        <p:txBody>
          <a:bodyPr/>
          <a:lstStyle/>
          <a:p>
            <a:pPr marL="0" indent="0">
              <a:lnSpc>
                <a:spcPct val="107000"/>
              </a:lnSpc>
              <a:spcAft>
                <a:spcPts val="800"/>
              </a:spcAft>
              <a:buNone/>
            </a:pPr>
            <a:r>
              <a:rPr lang="en-AU" sz="1800" u="sng" dirty="0">
                <a:effectLst/>
                <a:latin typeface="Arial" panose="020B0604020202020204" pitchFamily="34" charset="0"/>
                <a:ea typeface="Calibri" panose="020F0502020204030204" pitchFamily="34" charset="0"/>
                <a:cs typeface="Times New Roman" panose="02020603050405020304" pitchFamily="18" charset="0"/>
              </a:rPr>
              <a:t>Source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AU" sz="1800" dirty="0">
                <a:effectLst/>
                <a:latin typeface="Arial" panose="020B0604020202020204" pitchFamily="34" charset="0"/>
                <a:ea typeface="Calibri" panose="020F0502020204030204" pitchFamily="34" charset="0"/>
                <a:cs typeface="Times New Roman" panose="02020603050405020304" pitchFamily="18" charset="0"/>
              </a:rPr>
              <a:t>‘Over the last twenty years, technology has reorganised how we live, how we communicate and how we learn. Learning theories that describe learning principles and processes should be reflective of underlying social environments’ (Siemens 2005, p.1).</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Read the source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Check your understanding</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Put away the source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Retell aloud the main points (to another person)</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Write them down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Re-read source to ensure you have accurately represented main ideas</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Put away the source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Check your writing for meaning and flow</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Check against the source &amp; make necessary changes</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84445841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1"/>
          </p:nvPr>
        </p:nvSpPr>
        <p:spPr/>
        <p:txBody>
          <a:bodyPr/>
          <a:lstStyle/>
          <a:p>
            <a:endParaRPr lang="en-AU" sz="2200" dirty="0">
              <a:solidFill>
                <a:srgbClr val="0070C0"/>
              </a:solidFill>
            </a:endParaRPr>
          </a:p>
          <a:p>
            <a:endParaRPr lang="en-AU" sz="2200" dirty="0">
              <a:solidFill>
                <a:srgbClr val="0070C0"/>
              </a:solidFill>
            </a:endParaRPr>
          </a:p>
          <a:p>
            <a:endParaRPr lang="en-AU" dirty="0"/>
          </a:p>
        </p:txBody>
      </p:sp>
      <p:sp>
        <p:nvSpPr>
          <p:cNvPr id="4" name="Title 3"/>
          <p:cNvSpPr>
            <a:spLocks noGrp="1"/>
          </p:cNvSpPr>
          <p:nvPr>
            <p:ph type="title" idx="4294967295"/>
          </p:nvPr>
        </p:nvSpPr>
        <p:spPr>
          <a:xfrm>
            <a:off x="477536" y="1060450"/>
            <a:ext cx="8229600" cy="711200"/>
          </a:xfrm>
          <a:prstGeom prst="rect">
            <a:avLst/>
          </a:prstGeom>
        </p:spPr>
        <p:txBody>
          <a:bodyPr/>
          <a:lstStyle/>
          <a:p>
            <a:pPr algn="l">
              <a:lnSpc>
                <a:spcPct val="90000"/>
              </a:lnSpc>
              <a:spcBef>
                <a:spcPct val="20000"/>
              </a:spcBef>
            </a:pPr>
            <a:r>
              <a:rPr lang="en-AU" sz="3200" b="1" dirty="0">
                <a:solidFill>
                  <a:srgbClr val="000099"/>
                </a:solidFill>
                <a:latin typeface="+mn-lt"/>
                <a:cs typeface="+mn-cs"/>
              </a:rPr>
              <a:t>Paraphrase #1</a:t>
            </a:r>
          </a:p>
        </p:txBody>
      </p:sp>
      <p:sp>
        <p:nvSpPr>
          <p:cNvPr id="7" name="Picture Placeholder 2"/>
          <p:cNvSpPr txBox="1">
            <a:spLocks/>
          </p:cNvSpPr>
          <p:nvPr/>
        </p:nvSpPr>
        <p:spPr>
          <a:xfrm>
            <a:off x="152400" y="1484785"/>
            <a:ext cx="4476750" cy="3658683"/>
          </a:xfrm>
          <a:prstGeom prst="rect">
            <a:avLst/>
          </a:prstGeom>
        </p:spPr>
      </p:sp>
      <p:sp>
        <p:nvSpPr>
          <p:cNvPr id="8" name="Rectangle 7"/>
          <p:cNvSpPr/>
          <p:nvPr/>
        </p:nvSpPr>
        <p:spPr>
          <a:xfrm>
            <a:off x="4819650" y="1739900"/>
            <a:ext cx="4000500" cy="2862322"/>
          </a:xfrm>
          <a:prstGeom prst="rect">
            <a:avLst/>
          </a:prstGeom>
        </p:spPr>
        <p:txBody>
          <a:bodyPr wrap="square">
            <a:spAutoFit/>
          </a:bodyPr>
          <a:lstStyle/>
          <a:p>
            <a:pPr lvl="0">
              <a:spcBef>
                <a:spcPct val="20000"/>
              </a:spcBef>
            </a:pPr>
            <a:r>
              <a:rPr lang="en-AU" sz="2000" kern="0" dirty="0">
                <a:solidFill>
                  <a:srgbClr val="0070C0"/>
                </a:solidFill>
                <a:latin typeface="Arial"/>
                <a:cs typeface="Arial"/>
              </a:rPr>
              <a:t>It is no longer disputed that the nature of industrial and clerical work is dissatisfying. Employees prefer more involvement in their jobs, desire more self-control and a chance to make a bigger contribution to their organisation (Schuler, Dowling &amp; Smart 1988, p. 17).</a:t>
            </a:r>
          </a:p>
        </p:txBody>
      </p:sp>
      <p:sp>
        <p:nvSpPr>
          <p:cNvPr id="9" name="TextBox 8"/>
          <p:cNvSpPr txBox="1"/>
          <p:nvPr/>
        </p:nvSpPr>
        <p:spPr>
          <a:xfrm>
            <a:off x="368300" y="1775018"/>
            <a:ext cx="4260850" cy="3785652"/>
          </a:xfrm>
          <a:prstGeom prst="rect">
            <a:avLst/>
          </a:prstGeom>
          <a:noFill/>
        </p:spPr>
        <p:txBody>
          <a:bodyPr wrap="square" rtlCol="0">
            <a:spAutoFit/>
          </a:bodyPr>
          <a:lstStyle/>
          <a:p>
            <a:r>
              <a:rPr lang="en-AU" sz="2000" dirty="0"/>
              <a:t>The dissatisfying nature of industrial or clerical work is no longer disputed. Many of today’s employees prefer a greater level of involvement in their jobs than was previously assumed. Many desire more self-control and a chance to make a greater contribution to the organisation. </a:t>
            </a:r>
          </a:p>
          <a:p>
            <a:endParaRPr lang="en-AU" sz="2000" dirty="0"/>
          </a:p>
          <a:p>
            <a:r>
              <a:rPr lang="en-AU" sz="2000" dirty="0"/>
              <a:t>(Schuler, Dowling &amp; Smart 1988,</a:t>
            </a:r>
            <a:br>
              <a:rPr lang="en-AU" sz="2000" dirty="0"/>
            </a:br>
            <a:r>
              <a:rPr lang="en-AU" sz="2000" dirty="0"/>
              <a:t>p. 17).</a:t>
            </a:r>
            <a:endParaRPr lang="en-AU" dirty="0"/>
          </a:p>
        </p:txBody>
      </p:sp>
      <p:sp>
        <p:nvSpPr>
          <p:cNvPr id="10" name="TextBox 9"/>
          <p:cNvSpPr txBox="1"/>
          <p:nvPr/>
        </p:nvSpPr>
        <p:spPr>
          <a:xfrm>
            <a:off x="4819650" y="4806950"/>
            <a:ext cx="3943350" cy="400110"/>
          </a:xfrm>
          <a:prstGeom prst="rect">
            <a:avLst/>
          </a:prstGeom>
          <a:noFill/>
        </p:spPr>
        <p:txBody>
          <a:bodyPr wrap="square" rtlCol="0">
            <a:spAutoFit/>
          </a:bodyPr>
          <a:lstStyle/>
          <a:p>
            <a:r>
              <a:rPr lang="en-AU" sz="2000" dirty="0">
                <a:solidFill>
                  <a:srgbClr val="000099"/>
                </a:solidFill>
              </a:rPr>
              <a:t>Plagiarised: superficial changes</a:t>
            </a:r>
          </a:p>
        </p:txBody>
      </p:sp>
    </p:spTree>
    <p:extLst>
      <p:ext uri="{BB962C8B-B14F-4D97-AF65-F5344CB8AC3E}">
        <p14:creationId xmlns:p14="http://schemas.microsoft.com/office/powerpoint/2010/main" val="2903668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1"/>
          </p:nvPr>
        </p:nvSpPr>
        <p:spPr/>
        <p:txBody>
          <a:bodyPr/>
          <a:lstStyle/>
          <a:p>
            <a:endParaRPr lang="en-AU" sz="2200" dirty="0">
              <a:solidFill>
                <a:srgbClr val="0070C0"/>
              </a:solidFill>
            </a:endParaRPr>
          </a:p>
          <a:p>
            <a:endParaRPr lang="en-AU" sz="2200" dirty="0">
              <a:solidFill>
                <a:srgbClr val="0070C0"/>
              </a:solidFill>
            </a:endParaRPr>
          </a:p>
          <a:p>
            <a:endParaRPr lang="en-AU" dirty="0"/>
          </a:p>
        </p:txBody>
      </p:sp>
      <p:sp>
        <p:nvSpPr>
          <p:cNvPr id="4" name="Title 3"/>
          <p:cNvSpPr>
            <a:spLocks noGrp="1"/>
          </p:cNvSpPr>
          <p:nvPr>
            <p:ph type="title" idx="4294967295"/>
          </p:nvPr>
        </p:nvSpPr>
        <p:spPr>
          <a:xfrm>
            <a:off x="477536" y="1060450"/>
            <a:ext cx="8229600" cy="711200"/>
          </a:xfrm>
          <a:prstGeom prst="rect">
            <a:avLst/>
          </a:prstGeom>
        </p:spPr>
        <p:txBody>
          <a:bodyPr/>
          <a:lstStyle/>
          <a:p>
            <a:pPr algn="l">
              <a:lnSpc>
                <a:spcPct val="90000"/>
              </a:lnSpc>
              <a:spcBef>
                <a:spcPct val="20000"/>
              </a:spcBef>
            </a:pPr>
            <a:r>
              <a:rPr lang="en-AU" sz="3200" b="1" dirty="0">
                <a:solidFill>
                  <a:srgbClr val="000099"/>
                </a:solidFill>
                <a:latin typeface="+mn-lt"/>
                <a:cs typeface="+mn-cs"/>
              </a:rPr>
              <a:t>Paraphrase #1</a:t>
            </a:r>
          </a:p>
        </p:txBody>
      </p:sp>
      <p:sp>
        <p:nvSpPr>
          <p:cNvPr id="7" name="Picture Placeholder 2"/>
          <p:cNvSpPr txBox="1">
            <a:spLocks/>
          </p:cNvSpPr>
          <p:nvPr/>
        </p:nvSpPr>
        <p:spPr>
          <a:xfrm>
            <a:off x="152400" y="1484785"/>
            <a:ext cx="4476750" cy="3658683"/>
          </a:xfrm>
          <a:prstGeom prst="rect">
            <a:avLst/>
          </a:prstGeom>
        </p:spPr>
      </p:sp>
      <p:sp>
        <p:nvSpPr>
          <p:cNvPr id="8" name="Rectangle 7"/>
          <p:cNvSpPr/>
          <p:nvPr/>
        </p:nvSpPr>
        <p:spPr>
          <a:xfrm>
            <a:off x="4819650" y="1739900"/>
            <a:ext cx="4000500" cy="2862322"/>
          </a:xfrm>
          <a:prstGeom prst="rect">
            <a:avLst/>
          </a:prstGeom>
        </p:spPr>
        <p:txBody>
          <a:bodyPr wrap="square">
            <a:spAutoFit/>
          </a:bodyPr>
          <a:lstStyle/>
          <a:p>
            <a:pPr lvl="0">
              <a:spcBef>
                <a:spcPct val="20000"/>
              </a:spcBef>
            </a:pPr>
            <a:r>
              <a:rPr lang="en-AU" sz="2000" kern="0" dirty="0">
                <a:solidFill>
                  <a:srgbClr val="0070C0"/>
                </a:solidFill>
                <a:latin typeface="Arial"/>
                <a:cs typeface="Arial"/>
              </a:rPr>
              <a:t>It is </a:t>
            </a:r>
            <a:r>
              <a:rPr lang="en-AU" sz="2000" kern="0" dirty="0">
                <a:solidFill>
                  <a:srgbClr val="FF0000"/>
                </a:solidFill>
                <a:latin typeface="Arial"/>
                <a:cs typeface="Arial"/>
              </a:rPr>
              <a:t>no longer disputed </a:t>
            </a:r>
            <a:r>
              <a:rPr lang="en-AU" sz="2000" kern="0" dirty="0">
                <a:solidFill>
                  <a:srgbClr val="0070C0"/>
                </a:solidFill>
                <a:latin typeface="Arial"/>
                <a:cs typeface="Arial"/>
              </a:rPr>
              <a:t>that the nature of </a:t>
            </a:r>
            <a:r>
              <a:rPr lang="en-AU" sz="2000" kern="0" dirty="0">
                <a:solidFill>
                  <a:srgbClr val="FF0000"/>
                </a:solidFill>
                <a:latin typeface="Arial"/>
                <a:cs typeface="Arial"/>
              </a:rPr>
              <a:t>industrial</a:t>
            </a:r>
            <a:r>
              <a:rPr lang="en-AU" sz="2000" kern="0" dirty="0">
                <a:solidFill>
                  <a:srgbClr val="0070C0"/>
                </a:solidFill>
                <a:latin typeface="Arial"/>
                <a:cs typeface="Arial"/>
              </a:rPr>
              <a:t> and </a:t>
            </a:r>
            <a:r>
              <a:rPr lang="en-AU" sz="2000" kern="0" dirty="0">
                <a:solidFill>
                  <a:srgbClr val="FF0000"/>
                </a:solidFill>
                <a:latin typeface="Arial"/>
                <a:cs typeface="Arial"/>
              </a:rPr>
              <a:t>clerical work</a:t>
            </a:r>
            <a:r>
              <a:rPr lang="en-AU" sz="2000" kern="0" dirty="0">
                <a:solidFill>
                  <a:srgbClr val="0070C0"/>
                </a:solidFill>
                <a:latin typeface="Arial"/>
                <a:cs typeface="Arial"/>
              </a:rPr>
              <a:t> is </a:t>
            </a:r>
            <a:r>
              <a:rPr lang="en-AU" sz="2000" kern="0" dirty="0">
                <a:solidFill>
                  <a:srgbClr val="FF0000"/>
                </a:solidFill>
                <a:latin typeface="Arial"/>
                <a:cs typeface="Arial"/>
              </a:rPr>
              <a:t>dissatisfying</a:t>
            </a:r>
            <a:r>
              <a:rPr lang="en-AU" sz="2000" kern="0" dirty="0">
                <a:solidFill>
                  <a:srgbClr val="0070C0"/>
                </a:solidFill>
                <a:latin typeface="Arial"/>
                <a:cs typeface="Arial"/>
              </a:rPr>
              <a:t>. </a:t>
            </a:r>
            <a:r>
              <a:rPr lang="en-AU" sz="2000" kern="0" dirty="0">
                <a:solidFill>
                  <a:srgbClr val="FF0000"/>
                </a:solidFill>
                <a:latin typeface="Arial"/>
                <a:cs typeface="Arial"/>
              </a:rPr>
              <a:t>Employees prefer </a:t>
            </a:r>
            <a:r>
              <a:rPr lang="en-AU" sz="2000" kern="0" dirty="0">
                <a:solidFill>
                  <a:srgbClr val="0070C0"/>
                </a:solidFill>
                <a:latin typeface="Arial"/>
                <a:cs typeface="Arial"/>
              </a:rPr>
              <a:t>more </a:t>
            </a:r>
            <a:r>
              <a:rPr lang="en-AU" sz="2000" kern="0" dirty="0">
                <a:solidFill>
                  <a:srgbClr val="FF0000"/>
                </a:solidFill>
                <a:latin typeface="Arial"/>
                <a:cs typeface="Arial"/>
              </a:rPr>
              <a:t>involvement in their jobs</a:t>
            </a:r>
            <a:r>
              <a:rPr lang="en-AU" sz="2000" kern="0" dirty="0">
                <a:solidFill>
                  <a:srgbClr val="0070C0"/>
                </a:solidFill>
                <a:latin typeface="Arial"/>
                <a:cs typeface="Arial"/>
              </a:rPr>
              <a:t>, </a:t>
            </a:r>
            <a:r>
              <a:rPr lang="en-AU" sz="2000" kern="0" dirty="0">
                <a:solidFill>
                  <a:srgbClr val="FF0000"/>
                </a:solidFill>
                <a:latin typeface="Arial"/>
                <a:cs typeface="Arial"/>
              </a:rPr>
              <a:t>desire more self-control and a chance to make a bigger contribution to their organisation</a:t>
            </a:r>
            <a:r>
              <a:rPr lang="en-AU" sz="2000" kern="0" dirty="0">
                <a:solidFill>
                  <a:srgbClr val="0070C0"/>
                </a:solidFill>
                <a:latin typeface="Arial"/>
                <a:cs typeface="Arial"/>
              </a:rPr>
              <a:t> (Schuler, Dowling &amp; Smart 1988, p. 17).</a:t>
            </a:r>
          </a:p>
        </p:txBody>
      </p:sp>
      <p:sp>
        <p:nvSpPr>
          <p:cNvPr id="9" name="TextBox 8"/>
          <p:cNvSpPr txBox="1"/>
          <p:nvPr/>
        </p:nvSpPr>
        <p:spPr>
          <a:xfrm>
            <a:off x="368300" y="1775018"/>
            <a:ext cx="4260850" cy="3785652"/>
          </a:xfrm>
          <a:prstGeom prst="rect">
            <a:avLst/>
          </a:prstGeom>
          <a:noFill/>
        </p:spPr>
        <p:txBody>
          <a:bodyPr wrap="square" rtlCol="0">
            <a:spAutoFit/>
          </a:bodyPr>
          <a:lstStyle/>
          <a:p>
            <a:r>
              <a:rPr lang="en-AU" sz="2000" dirty="0"/>
              <a:t>The dissatisfying nature of industrial or clerical work is no longer disputed. Many of today’s employees prefer a greater level of involvement in their jobs than was previously assumed. Many desire more self-control and a chance to make a greater contribution to the organisation. </a:t>
            </a:r>
          </a:p>
          <a:p>
            <a:endParaRPr lang="en-AU" sz="2000" dirty="0"/>
          </a:p>
          <a:p>
            <a:r>
              <a:rPr lang="en-AU" sz="2000" dirty="0"/>
              <a:t>(Schuler, Dowling &amp; Smart 1988,</a:t>
            </a:r>
            <a:br>
              <a:rPr lang="en-AU" sz="2000" dirty="0"/>
            </a:br>
            <a:r>
              <a:rPr lang="en-AU" sz="2000" dirty="0"/>
              <a:t>p. 17).</a:t>
            </a:r>
            <a:endParaRPr lang="en-AU" dirty="0"/>
          </a:p>
        </p:txBody>
      </p:sp>
      <p:sp>
        <p:nvSpPr>
          <p:cNvPr id="10" name="TextBox 9"/>
          <p:cNvSpPr txBox="1"/>
          <p:nvPr/>
        </p:nvSpPr>
        <p:spPr>
          <a:xfrm>
            <a:off x="4819650" y="4806950"/>
            <a:ext cx="3943350" cy="400110"/>
          </a:xfrm>
          <a:prstGeom prst="rect">
            <a:avLst/>
          </a:prstGeom>
          <a:noFill/>
        </p:spPr>
        <p:txBody>
          <a:bodyPr wrap="square" rtlCol="0">
            <a:spAutoFit/>
          </a:bodyPr>
          <a:lstStyle/>
          <a:p>
            <a:r>
              <a:rPr lang="en-AU" sz="2000" dirty="0">
                <a:solidFill>
                  <a:srgbClr val="000099"/>
                </a:solidFill>
              </a:rPr>
              <a:t>Plagiarised: superficial changes</a:t>
            </a:r>
          </a:p>
        </p:txBody>
      </p:sp>
    </p:spTree>
    <p:extLst>
      <p:ext uri="{BB962C8B-B14F-4D97-AF65-F5344CB8AC3E}">
        <p14:creationId xmlns:p14="http://schemas.microsoft.com/office/powerpoint/2010/main" val="27813844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2"/>
          </p:nvPr>
        </p:nvSpPr>
        <p:spPr>
          <a:xfrm>
            <a:off x="4633912" y="1952634"/>
            <a:ext cx="4022425" cy="1966103"/>
          </a:xfrm>
        </p:spPr>
        <p:txBody>
          <a:bodyPr/>
          <a:lstStyle/>
          <a:p>
            <a:pPr marL="0" indent="0">
              <a:buNone/>
            </a:pPr>
            <a:r>
              <a:rPr lang="en-AU" sz="2000" dirty="0">
                <a:solidFill>
                  <a:srgbClr val="0070C0"/>
                </a:solidFill>
              </a:rPr>
              <a:t>According to Schuler, Dowling and Smart (1988, p. 17), employers are at fault for requiring their staff to perform menial tasks that fail to develop their skills and denying them opportunities for having a say in how the organisation is run.</a:t>
            </a:r>
          </a:p>
        </p:txBody>
      </p:sp>
      <p:sp>
        <p:nvSpPr>
          <p:cNvPr id="4" name="Title 3"/>
          <p:cNvSpPr>
            <a:spLocks noGrp="1"/>
          </p:cNvSpPr>
          <p:nvPr>
            <p:ph type="title" idx="4294967295"/>
          </p:nvPr>
        </p:nvSpPr>
        <p:spPr>
          <a:xfrm>
            <a:off x="477536" y="1106489"/>
            <a:ext cx="8229600" cy="593725"/>
          </a:xfrm>
          <a:prstGeom prst="rect">
            <a:avLst/>
          </a:prstGeom>
        </p:spPr>
        <p:txBody>
          <a:bodyPr/>
          <a:lstStyle/>
          <a:p>
            <a:pPr algn="l"/>
            <a:r>
              <a:rPr lang="en-AU" sz="3200" b="1" dirty="0">
                <a:solidFill>
                  <a:srgbClr val="000099"/>
                </a:solidFill>
                <a:latin typeface="+mn-lt"/>
                <a:cs typeface="+mn-cs"/>
              </a:rPr>
              <a:t>Paraphrase #2</a:t>
            </a:r>
            <a:br>
              <a:rPr lang="en-AU" dirty="0">
                <a:solidFill>
                  <a:srgbClr val="0070C0"/>
                </a:solidFill>
              </a:rPr>
            </a:br>
            <a:endParaRPr lang="en-AU" dirty="0">
              <a:solidFill>
                <a:srgbClr val="0070C0"/>
              </a:solidFill>
            </a:endParaRPr>
          </a:p>
        </p:txBody>
      </p:sp>
      <p:sp>
        <p:nvSpPr>
          <p:cNvPr id="3" name="TextBox 2"/>
          <p:cNvSpPr txBox="1"/>
          <p:nvPr/>
        </p:nvSpPr>
        <p:spPr>
          <a:xfrm>
            <a:off x="4633911" y="4197114"/>
            <a:ext cx="3098800" cy="400110"/>
          </a:xfrm>
          <a:prstGeom prst="rect">
            <a:avLst/>
          </a:prstGeom>
          <a:noFill/>
        </p:spPr>
        <p:txBody>
          <a:bodyPr wrap="square" rtlCol="0">
            <a:spAutoFit/>
          </a:bodyPr>
          <a:lstStyle/>
          <a:p>
            <a:r>
              <a:rPr lang="en-AU" sz="2000" dirty="0">
                <a:solidFill>
                  <a:srgbClr val="000099"/>
                </a:solidFill>
              </a:rPr>
              <a:t>Inaccurate paraphrasing</a:t>
            </a:r>
          </a:p>
        </p:txBody>
      </p:sp>
      <p:sp>
        <p:nvSpPr>
          <p:cNvPr id="8" name="TextBox 7"/>
          <p:cNvSpPr txBox="1"/>
          <p:nvPr/>
        </p:nvSpPr>
        <p:spPr>
          <a:xfrm>
            <a:off x="577850" y="1933578"/>
            <a:ext cx="3683000" cy="3477875"/>
          </a:xfrm>
          <a:prstGeom prst="rect">
            <a:avLst/>
          </a:prstGeom>
          <a:noFill/>
        </p:spPr>
        <p:txBody>
          <a:bodyPr wrap="square" rtlCol="0">
            <a:spAutoFit/>
          </a:bodyPr>
          <a:lstStyle/>
          <a:p>
            <a:r>
              <a:rPr lang="en-AU" sz="2000" dirty="0"/>
              <a:t>The dissatisfying nature of industrial or clerical work is no longer disputed. Many of today’s employees prefer a greater level of involvement in their jobs than was previously assumed. Many desire more self-control and a chance to make a greater contribution to the organisation (Schuler, Dowling &amp; Smart 1988, p. 17).</a:t>
            </a:r>
          </a:p>
        </p:txBody>
      </p:sp>
    </p:spTree>
    <p:extLst>
      <p:ext uri="{BB962C8B-B14F-4D97-AF65-F5344CB8AC3E}">
        <p14:creationId xmlns:p14="http://schemas.microsoft.com/office/powerpoint/2010/main" val="649752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16234" y="571503"/>
            <a:ext cx="8290903" cy="554494"/>
          </a:xfrm>
        </p:spPr>
        <p:txBody>
          <a:bodyPr/>
          <a:lstStyle/>
          <a:p>
            <a:r>
              <a:rPr lang="en-AU" sz="2800" dirty="0">
                <a:solidFill>
                  <a:srgbClr val="133399"/>
                </a:solidFill>
              </a:rPr>
              <a:t>What is referencing?</a:t>
            </a:r>
            <a:endParaRPr lang="en-AU" sz="2800" dirty="0"/>
          </a:p>
        </p:txBody>
      </p:sp>
      <p:sp>
        <p:nvSpPr>
          <p:cNvPr id="3" name="Text Placeholder 2"/>
          <p:cNvSpPr>
            <a:spLocks noGrp="1"/>
          </p:cNvSpPr>
          <p:nvPr>
            <p:ph type="body" sz="quarter" idx="12"/>
          </p:nvPr>
        </p:nvSpPr>
        <p:spPr>
          <a:xfrm>
            <a:off x="543827" y="1331494"/>
            <a:ext cx="7403430" cy="4668253"/>
          </a:xfrm>
        </p:spPr>
        <p:txBody>
          <a:bodyPr/>
          <a:lstStyle/>
          <a:p>
            <a:pPr marL="0" indent="0">
              <a:buNone/>
            </a:pPr>
            <a:endParaRPr lang="en-AU" sz="2000" b="1" dirty="0">
              <a:solidFill>
                <a:srgbClr val="133399"/>
              </a:solidFill>
            </a:endParaRPr>
          </a:p>
          <a:p>
            <a:pPr marL="0" indent="0">
              <a:buNone/>
            </a:pPr>
            <a:endParaRPr lang="en-AU" sz="2000" dirty="0"/>
          </a:p>
          <a:p>
            <a:pPr marL="0" indent="0">
              <a:buNone/>
            </a:pPr>
            <a:r>
              <a:rPr lang="en-AU" sz="2000" dirty="0">
                <a:solidFill>
                  <a:srgbClr val="000000"/>
                </a:solidFill>
              </a:rPr>
              <a:t>‘Referencing is a standard practice used in academic writing to show your reader </a:t>
            </a:r>
            <a:r>
              <a:rPr lang="en-AU" sz="2000" i="1" dirty="0">
                <a:solidFill>
                  <a:srgbClr val="000000"/>
                </a:solidFill>
              </a:rPr>
              <a:t>which ideas</a:t>
            </a:r>
            <a:r>
              <a:rPr lang="en-AU" sz="2000" dirty="0">
                <a:solidFill>
                  <a:srgbClr val="000000"/>
                </a:solidFill>
              </a:rPr>
              <a:t> you have gathered from other sources and </a:t>
            </a:r>
            <a:r>
              <a:rPr lang="en-AU" sz="2000" i="1" dirty="0">
                <a:solidFill>
                  <a:srgbClr val="000000"/>
                </a:solidFill>
              </a:rPr>
              <a:t>where</a:t>
            </a:r>
            <a:r>
              <a:rPr lang="en-AU" sz="2000" dirty="0">
                <a:solidFill>
                  <a:srgbClr val="000000"/>
                </a:solidFill>
              </a:rPr>
              <a:t> those ideas came from’ (UniSA 2016, p. 2).</a:t>
            </a:r>
          </a:p>
          <a:p>
            <a:pPr marL="0" indent="0">
              <a:buNone/>
            </a:pPr>
            <a:endParaRPr lang="en-AU" sz="2000" dirty="0">
              <a:solidFill>
                <a:srgbClr val="000000"/>
              </a:solidFill>
            </a:endParaRPr>
          </a:p>
          <a:p>
            <a:pPr marL="0" indent="0">
              <a:buNone/>
            </a:pPr>
            <a:endParaRPr lang="en-AU" sz="2000" dirty="0">
              <a:solidFill>
                <a:srgbClr val="000000"/>
              </a:solidFill>
            </a:endParaRPr>
          </a:p>
          <a:p>
            <a:pPr marL="0" indent="0">
              <a:buNone/>
            </a:pPr>
            <a:r>
              <a:rPr lang="en-AU" sz="2000" dirty="0">
                <a:solidFill>
                  <a:srgbClr val="000000"/>
                </a:solidFill>
              </a:rPr>
              <a:t>This means your assignments need to show:</a:t>
            </a:r>
          </a:p>
          <a:p>
            <a:pPr marL="0" indent="0">
              <a:buNone/>
            </a:pPr>
            <a:endParaRPr lang="en-AU" sz="2000" dirty="0">
              <a:solidFill>
                <a:srgbClr val="000000"/>
              </a:solidFill>
            </a:endParaRPr>
          </a:p>
          <a:p>
            <a:r>
              <a:rPr lang="en-AU" sz="2000" dirty="0">
                <a:solidFill>
                  <a:srgbClr val="000000"/>
                </a:solidFill>
              </a:rPr>
              <a:t>which ideas are not your own </a:t>
            </a:r>
            <a:r>
              <a:rPr lang="en-AU" sz="2000" i="1" dirty="0">
                <a:solidFill>
                  <a:srgbClr val="000000"/>
                </a:solidFill>
              </a:rPr>
              <a:t>and</a:t>
            </a:r>
          </a:p>
          <a:p>
            <a:r>
              <a:rPr lang="en-AU" sz="2000" dirty="0">
                <a:solidFill>
                  <a:srgbClr val="000000"/>
                </a:solidFill>
              </a:rPr>
              <a:t>where they have come from</a:t>
            </a:r>
          </a:p>
          <a:p>
            <a:endParaRPr lang="en-AU" sz="2000" dirty="0"/>
          </a:p>
        </p:txBody>
      </p:sp>
    </p:spTree>
    <p:extLst>
      <p:ext uri="{BB962C8B-B14F-4D97-AF65-F5344CB8AC3E}">
        <p14:creationId xmlns:p14="http://schemas.microsoft.com/office/powerpoint/2010/main" val="16230174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2"/>
          </p:nvPr>
        </p:nvSpPr>
        <p:spPr>
          <a:xfrm>
            <a:off x="4997450" y="1832633"/>
            <a:ext cx="3638550" cy="2028191"/>
          </a:xfrm>
        </p:spPr>
        <p:txBody>
          <a:bodyPr/>
          <a:lstStyle/>
          <a:p>
            <a:pPr marL="0" indent="0">
              <a:buNone/>
            </a:pPr>
            <a:r>
              <a:rPr lang="en-AU" sz="2000" dirty="0">
                <a:solidFill>
                  <a:srgbClr val="0070C0"/>
                </a:solidFill>
              </a:rPr>
              <a:t>People working in factory and office environments want to be given more responsibility by being allowed some freedom in self managing their work, as well as having more input in their business’s operations</a:t>
            </a:r>
            <a:endParaRPr lang="en-AU" dirty="0"/>
          </a:p>
        </p:txBody>
      </p:sp>
      <p:sp>
        <p:nvSpPr>
          <p:cNvPr id="4" name="Title 3"/>
          <p:cNvSpPr>
            <a:spLocks noGrp="1"/>
          </p:cNvSpPr>
          <p:nvPr>
            <p:ph type="title" idx="4294967295"/>
          </p:nvPr>
        </p:nvSpPr>
        <p:spPr>
          <a:xfrm>
            <a:off x="311150" y="1052513"/>
            <a:ext cx="8229600" cy="857250"/>
          </a:xfrm>
          <a:prstGeom prst="rect">
            <a:avLst/>
          </a:prstGeom>
        </p:spPr>
        <p:txBody>
          <a:bodyPr/>
          <a:lstStyle/>
          <a:p>
            <a:pPr algn="l"/>
            <a:r>
              <a:rPr lang="en-AU" sz="3200" b="1" dirty="0">
                <a:solidFill>
                  <a:srgbClr val="000099"/>
                </a:solidFill>
                <a:latin typeface="+mn-lt"/>
                <a:cs typeface="+mn-cs"/>
              </a:rPr>
              <a:t>Paraphrase #3</a:t>
            </a:r>
          </a:p>
        </p:txBody>
      </p:sp>
      <p:sp>
        <p:nvSpPr>
          <p:cNvPr id="3" name="TextBox 2"/>
          <p:cNvSpPr txBox="1"/>
          <p:nvPr/>
        </p:nvSpPr>
        <p:spPr>
          <a:xfrm>
            <a:off x="4997450" y="4641849"/>
            <a:ext cx="3778250" cy="369332"/>
          </a:xfrm>
          <a:prstGeom prst="rect">
            <a:avLst/>
          </a:prstGeom>
          <a:noFill/>
        </p:spPr>
        <p:txBody>
          <a:bodyPr wrap="square" rtlCol="0">
            <a:spAutoFit/>
          </a:bodyPr>
          <a:lstStyle/>
          <a:p>
            <a:r>
              <a:rPr lang="en-AU" sz="1800" dirty="0">
                <a:solidFill>
                  <a:srgbClr val="000099"/>
                </a:solidFill>
              </a:rPr>
              <a:t>Plagiarised: no in-text referencing</a:t>
            </a:r>
          </a:p>
        </p:txBody>
      </p:sp>
      <p:sp>
        <p:nvSpPr>
          <p:cNvPr id="8" name="Rectangle 7"/>
          <p:cNvSpPr/>
          <p:nvPr/>
        </p:nvSpPr>
        <p:spPr>
          <a:xfrm>
            <a:off x="416234" y="1820172"/>
            <a:ext cx="4378017" cy="3262432"/>
          </a:xfrm>
          <a:prstGeom prst="rect">
            <a:avLst/>
          </a:prstGeom>
        </p:spPr>
        <p:txBody>
          <a:bodyPr wrap="square">
            <a:spAutoFit/>
          </a:bodyPr>
          <a:lstStyle/>
          <a:p>
            <a:pPr lvl="0" eaLnBrk="1" hangingPunct="1">
              <a:lnSpc>
                <a:spcPct val="90000"/>
              </a:lnSpc>
              <a:spcBef>
                <a:spcPct val="20000"/>
              </a:spcBef>
            </a:pPr>
            <a:r>
              <a:rPr lang="en-AU" sz="2000" kern="0" dirty="0">
                <a:solidFill>
                  <a:srgbClr val="000000"/>
                </a:solidFill>
                <a:latin typeface="Arial"/>
                <a:cs typeface="Arial"/>
              </a:rPr>
              <a:t>The dissatisfying nature of industrial or clerical work is no longer disputed. Many of today’s employees prefer a greater level of involvement in their jobs than was previously assumed. Many desire more self-control and a chance to make a greater contribution to the organisation </a:t>
            </a:r>
          </a:p>
          <a:p>
            <a:pPr lvl="0" eaLnBrk="1" hangingPunct="1">
              <a:lnSpc>
                <a:spcPct val="90000"/>
              </a:lnSpc>
              <a:spcBef>
                <a:spcPct val="20000"/>
              </a:spcBef>
            </a:pPr>
            <a:endParaRPr lang="en-AU" sz="2000" kern="0" dirty="0">
              <a:solidFill>
                <a:srgbClr val="000000"/>
              </a:solidFill>
              <a:latin typeface="Arial"/>
              <a:cs typeface="Arial"/>
            </a:endParaRPr>
          </a:p>
          <a:p>
            <a:pPr lvl="0" eaLnBrk="1" hangingPunct="1">
              <a:lnSpc>
                <a:spcPct val="90000"/>
              </a:lnSpc>
              <a:spcBef>
                <a:spcPct val="20000"/>
              </a:spcBef>
            </a:pPr>
            <a:r>
              <a:rPr lang="en-AU" sz="2000" kern="0" dirty="0">
                <a:solidFill>
                  <a:srgbClr val="000000"/>
                </a:solidFill>
                <a:latin typeface="Arial"/>
                <a:cs typeface="Arial"/>
              </a:rPr>
              <a:t>(Schuler, Dowling &amp; Smart 1988,</a:t>
            </a:r>
            <a:br>
              <a:rPr lang="en-AU" sz="2000" kern="0" dirty="0">
                <a:solidFill>
                  <a:srgbClr val="000000"/>
                </a:solidFill>
                <a:latin typeface="Arial"/>
                <a:cs typeface="Arial"/>
              </a:rPr>
            </a:br>
            <a:r>
              <a:rPr lang="en-AU" sz="2000" kern="0" dirty="0">
                <a:solidFill>
                  <a:srgbClr val="000000"/>
                </a:solidFill>
                <a:latin typeface="Arial"/>
                <a:cs typeface="Arial"/>
              </a:rPr>
              <a:t>p. 17).</a:t>
            </a:r>
          </a:p>
        </p:txBody>
      </p:sp>
      <p:sp>
        <p:nvSpPr>
          <p:cNvPr id="5" name="TextBox 4"/>
          <p:cNvSpPr txBox="1"/>
          <p:nvPr/>
        </p:nvSpPr>
        <p:spPr>
          <a:xfrm>
            <a:off x="4997450" y="3758375"/>
            <a:ext cx="3790950" cy="707886"/>
          </a:xfrm>
          <a:prstGeom prst="rect">
            <a:avLst/>
          </a:prstGeom>
          <a:noFill/>
        </p:spPr>
        <p:txBody>
          <a:bodyPr wrap="square" rtlCol="0">
            <a:spAutoFit/>
          </a:bodyPr>
          <a:lstStyle/>
          <a:p>
            <a:r>
              <a:rPr lang="en-AU" sz="2000" dirty="0">
                <a:solidFill>
                  <a:srgbClr val="00B0F0"/>
                </a:solidFill>
              </a:rPr>
              <a:t>(Schuler, Dowling &amp; Smart 1988, p. 17).</a:t>
            </a:r>
          </a:p>
        </p:txBody>
      </p:sp>
    </p:spTree>
    <p:extLst>
      <p:ext uri="{BB962C8B-B14F-4D97-AF65-F5344CB8AC3E}">
        <p14:creationId xmlns:p14="http://schemas.microsoft.com/office/powerpoint/2010/main" val="1444133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4D9DD1-48D7-4890-82CD-586F2F623991}"/>
              </a:ext>
            </a:extLst>
          </p:cNvPr>
          <p:cNvSpPr>
            <a:spLocks noGrp="1"/>
          </p:cNvSpPr>
          <p:nvPr>
            <p:ph type="body" sz="quarter" idx="11"/>
          </p:nvPr>
        </p:nvSpPr>
        <p:spPr>
          <a:xfrm>
            <a:off x="406074" y="294724"/>
            <a:ext cx="8290903" cy="664286"/>
          </a:xfrm>
        </p:spPr>
        <p:txBody>
          <a:bodyPr/>
          <a:lstStyle/>
          <a:p>
            <a:r>
              <a:rPr lang="en-AU" dirty="0"/>
              <a:t>Whose voice? </a:t>
            </a:r>
            <a:endParaRPr lang="en-US" dirty="0"/>
          </a:p>
        </p:txBody>
      </p:sp>
      <p:sp>
        <p:nvSpPr>
          <p:cNvPr id="3" name="Text Placeholder 2">
            <a:extLst>
              <a:ext uri="{FF2B5EF4-FFF2-40B4-BE49-F238E27FC236}">
                <a16:creationId xmlns:a16="http://schemas.microsoft.com/office/drawing/2014/main" id="{2AE92E4E-5159-476A-BFD3-ABC65E81C521}"/>
              </a:ext>
            </a:extLst>
          </p:cNvPr>
          <p:cNvSpPr>
            <a:spLocks noGrp="1"/>
          </p:cNvSpPr>
          <p:nvPr>
            <p:ph type="body" sz="quarter" idx="12"/>
          </p:nvPr>
        </p:nvSpPr>
        <p:spPr>
          <a:xfrm>
            <a:off x="919075" y="859245"/>
            <a:ext cx="7661665" cy="4890626"/>
          </a:xfrm>
        </p:spPr>
        <p:txBody>
          <a:bodyPr/>
          <a:lstStyle/>
          <a:p>
            <a:pPr marL="0" indent="0">
              <a:lnSpc>
                <a:spcPts val="2200"/>
              </a:lnSpc>
              <a:buNone/>
            </a:pPr>
            <a:r>
              <a:rPr lang="en-AU" sz="1600" dirty="0"/>
              <a:t>Studies examining children’s understanding of the emotions expressed in drawings have yielded conflicting results in relation to when this ability develops. The variability in the results may be due to differences in the task demands of different studies. First, in Carothers and Gardner’s (1979) as well as in Winner et al.’s (1986) study, abstract drawings were used as stimuli. It is possible that abstract stimuli may lead to an underestimation of young children’s true understanding, since it has been documented that children prefer realist to abstract art (Child, 1971; Child &amp; </a:t>
            </a:r>
            <a:r>
              <a:rPr lang="en-AU" sz="1600" dirty="0" err="1"/>
              <a:t>Iwao</a:t>
            </a:r>
            <a:r>
              <a:rPr lang="en-AU" sz="1600" dirty="0"/>
              <a:t>, 1973; Gardner &amp; Winner, 1976; Ramsey, 1982, 1989; Winner, 1982). Second, in Callaghan’s (2000) study a forced-choice task was used requiring children to associate the picture of one artist to one of two drawings. In such a forced-choice task, young children may have perceived the designated emotion in the selected picture or merely a different emotion in the non-selected picture. Using only two pictures, therefore, may result in an overestimation of children’s competence.</a:t>
            </a:r>
            <a:endParaRPr lang="en-US" sz="1600" dirty="0"/>
          </a:p>
        </p:txBody>
      </p:sp>
      <p:sp>
        <p:nvSpPr>
          <p:cNvPr id="4" name="TextBox 3">
            <a:extLst>
              <a:ext uri="{FF2B5EF4-FFF2-40B4-BE49-F238E27FC236}">
                <a16:creationId xmlns:a16="http://schemas.microsoft.com/office/drawing/2014/main" id="{DB74EC67-FFC3-4701-885F-9DF5AA3D5252}"/>
              </a:ext>
            </a:extLst>
          </p:cNvPr>
          <p:cNvSpPr txBox="1"/>
          <p:nvPr/>
        </p:nvSpPr>
        <p:spPr>
          <a:xfrm>
            <a:off x="491314" y="5855608"/>
            <a:ext cx="7222211" cy="738664"/>
          </a:xfrm>
          <a:prstGeom prst="rect">
            <a:avLst/>
          </a:prstGeom>
          <a:noFill/>
        </p:spPr>
        <p:txBody>
          <a:bodyPr wrap="square" rtlCol="0">
            <a:spAutoFit/>
          </a:bodyPr>
          <a:lstStyle/>
          <a:p>
            <a:r>
              <a:rPr lang="en-AU" sz="1400" dirty="0"/>
              <a:t>Adapted from: </a:t>
            </a:r>
            <a:r>
              <a:rPr lang="en-AU" sz="1400" dirty="0" err="1"/>
              <a:t>Misailidi</a:t>
            </a:r>
            <a:r>
              <a:rPr lang="en-AU" sz="1400" dirty="0"/>
              <a:t>, P, &amp; </a:t>
            </a:r>
            <a:r>
              <a:rPr lang="en-AU" sz="1400" dirty="0" err="1"/>
              <a:t>Bonoti</a:t>
            </a:r>
            <a:r>
              <a:rPr lang="en-AU" sz="1400" dirty="0"/>
              <a:t>, F 2008, ‘Emotion in children's art: do young children understand the emotions expressed in other children's drawings?’, </a:t>
            </a:r>
            <a:r>
              <a:rPr lang="en-AU" sz="1400" i="1" dirty="0"/>
              <a:t>Journal of Early Childhood Research</a:t>
            </a:r>
            <a:r>
              <a:rPr lang="en-AU" sz="1400" dirty="0"/>
              <a:t>, vol. </a:t>
            </a:r>
            <a:r>
              <a:rPr lang="en-AU" sz="1400" i="1" dirty="0"/>
              <a:t>6, no. </a:t>
            </a:r>
            <a:r>
              <a:rPr lang="en-AU" sz="1400" dirty="0"/>
              <a:t>2, pp.189-200.</a:t>
            </a:r>
            <a:endParaRPr lang="en-US" sz="1400" dirty="0"/>
          </a:p>
        </p:txBody>
      </p:sp>
    </p:spTree>
    <p:extLst>
      <p:ext uri="{BB962C8B-B14F-4D97-AF65-F5344CB8AC3E}">
        <p14:creationId xmlns:p14="http://schemas.microsoft.com/office/powerpoint/2010/main" val="186353040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4D9DD1-48D7-4890-82CD-586F2F623991}"/>
              </a:ext>
            </a:extLst>
          </p:cNvPr>
          <p:cNvSpPr>
            <a:spLocks noGrp="1"/>
          </p:cNvSpPr>
          <p:nvPr>
            <p:ph type="body" sz="quarter" idx="11"/>
          </p:nvPr>
        </p:nvSpPr>
        <p:spPr>
          <a:xfrm>
            <a:off x="406074" y="294724"/>
            <a:ext cx="8290903" cy="664286"/>
          </a:xfrm>
        </p:spPr>
        <p:txBody>
          <a:bodyPr/>
          <a:lstStyle/>
          <a:p>
            <a:r>
              <a:rPr lang="en-AU" dirty="0"/>
              <a:t>Whose voice? </a:t>
            </a:r>
            <a:endParaRPr lang="en-US" dirty="0"/>
          </a:p>
        </p:txBody>
      </p:sp>
      <p:sp>
        <p:nvSpPr>
          <p:cNvPr id="3" name="Text Placeholder 2">
            <a:extLst>
              <a:ext uri="{FF2B5EF4-FFF2-40B4-BE49-F238E27FC236}">
                <a16:creationId xmlns:a16="http://schemas.microsoft.com/office/drawing/2014/main" id="{2AE92E4E-5159-476A-BFD3-ABC65E81C521}"/>
              </a:ext>
            </a:extLst>
          </p:cNvPr>
          <p:cNvSpPr>
            <a:spLocks noGrp="1"/>
          </p:cNvSpPr>
          <p:nvPr>
            <p:ph type="body" sz="quarter" idx="12"/>
          </p:nvPr>
        </p:nvSpPr>
        <p:spPr>
          <a:xfrm>
            <a:off x="919075" y="859245"/>
            <a:ext cx="7661665" cy="4557413"/>
          </a:xfrm>
        </p:spPr>
        <p:txBody>
          <a:bodyPr/>
          <a:lstStyle/>
          <a:p>
            <a:pPr marL="0" indent="0">
              <a:lnSpc>
                <a:spcPts val="2200"/>
              </a:lnSpc>
              <a:buNone/>
            </a:pPr>
            <a:r>
              <a:rPr lang="en-AU" sz="1600" dirty="0">
                <a:solidFill>
                  <a:srgbClr val="C00000"/>
                </a:solidFill>
              </a:rPr>
              <a:t>Studies examining children’s understanding of the emotions expressed in drawings have yielded conflicting results in relation to when this ability develops. The variability in the results may be due to differences in the task demands of different studies. </a:t>
            </a:r>
            <a:r>
              <a:rPr lang="en-AU" sz="1600" dirty="0"/>
              <a:t>First, in Carothers and Gardner’s (1979) as well as in Winner et al.’s (1986) study, abstract drawings were used as stimuli. </a:t>
            </a:r>
            <a:r>
              <a:rPr lang="en-AU" sz="1600" dirty="0">
                <a:solidFill>
                  <a:srgbClr val="C00000"/>
                </a:solidFill>
              </a:rPr>
              <a:t>It is possible that abstract stimuli may lead to an underestimation of young children’s true understanding</a:t>
            </a:r>
            <a:r>
              <a:rPr lang="en-AU" sz="1600" dirty="0"/>
              <a:t>, since it has been documented that children prefer realist to abstract art (Child, 1971; Child &amp; </a:t>
            </a:r>
            <a:r>
              <a:rPr lang="en-AU" sz="1600" dirty="0" err="1"/>
              <a:t>Iwao</a:t>
            </a:r>
            <a:r>
              <a:rPr lang="en-AU" sz="1600" dirty="0"/>
              <a:t>, 1973; Gardner &amp; Winner, 1976; Ramsey, 1982, 1989; Winner, 1982). Second, in Callaghan’s (2000) study a forced-choice task was used requiring children to associate the picture of one artist to one of two drawings.</a:t>
            </a:r>
            <a:r>
              <a:rPr lang="en-AU" sz="1600" dirty="0">
                <a:solidFill>
                  <a:srgbClr val="C00000"/>
                </a:solidFill>
              </a:rPr>
              <a:t> In such a forced-choice task, young children may have perceived the designated emotion in the selected picture or merely a different emotion in the non-selected picture. Using only two pictures, therefore, may result in an overestimation of children’s competence.</a:t>
            </a:r>
            <a:endParaRPr lang="en-US" sz="1600" dirty="0">
              <a:solidFill>
                <a:srgbClr val="C00000"/>
              </a:solidFill>
            </a:endParaRPr>
          </a:p>
        </p:txBody>
      </p:sp>
      <p:sp>
        <p:nvSpPr>
          <p:cNvPr id="4" name="TextBox 3">
            <a:extLst>
              <a:ext uri="{FF2B5EF4-FFF2-40B4-BE49-F238E27FC236}">
                <a16:creationId xmlns:a16="http://schemas.microsoft.com/office/drawing/2014/main" id="{DB74EC67-FFC3-4701-885F-9DF5AA3D5252}"/>
              </a:ext>
            </a:extLst>
          </p:cNvPr>
          <p:cNvSpPr txBox="1"/>
          <p:nvPr/>
        </p:nvSpPr>
        <p:spPr>
          <a:xfrm>
            <a:off x="491314" y="5855608"/>
            <a:ext cx="7222211" cy="738664"/>
          </a:xfrm>
          <a:prstGeom prst="rect">
            <a:avLst/>
          </a:prstGeom>
          <a:noFill/>
        </p:spPr>
        <p:txBody>
          <a:bodyPr wrap="square" rtlCol="0">
            <a:spAutoFit/>
          </a:bodyPr>
          <a:lstStyle/>
          <a:p>
            <a:r>
              <a:rPr lang="en-AU" sz="1400" dirty="0"/>
              <a:t>Adapted from: </a:t>
            </a:r>
            <a:r>
              <a:rPr lang="en-AU" sz="1400" dirty="0" err="1"/>
              <a:t>Misailidi</a:t>
            </a:r>
            <a:r>
              <a:rPr lang="en-AU" sz="1400" dirty="0"/>
              <a:t>, P, &amp; </a:t>
            </a:r>
            <a:r>
              <a:rPr lang="en-AU" sz="1400" dirty="0" err="1"/>
              <a:t>Bonoti</a:t>
            </a:r>
            <a:r>
              <a:rPr lang="en-AU" sz="1400" dirty="0"/>
              <a:t>, F 2008, ‘Emotion in children's art: do young children understand the emotions expressed in other children's drawings?’, </a:t>
            </a:r>
            <a:r>
              <a:rPr lang="en-AU" sz="1400" i="1" dirty="0"/>
              <a:t>Journal of Early Childhood Research</a:t>
            </a:r>
            <a:r>
              <a:rPr lang="en-AU" sz="1400" dirty="0"/>
              <a:t>, vol. </a:t>
            </a:r>
            <a:r>
              <a:rPr lang="en-AU" sz="1400" i="1" dirty="0"/>
              <a:t>6, no. </a:t>
            </a:r>
            <a:r>
              <a:rPr lang="en-AU" sz="1400" dirty="0"/>
              <a:t>2, pp.189-200.</a:t>
            </a:r>
            <a:endParaRPr lang="en-US" sz="1400" dirty="0"/>
          </a:p>
        </p:txBody>
      </p:sp>
    </p:spTree>
    <p:extLst>
      <p:ext uri="{BB962C8B-B14F-4D97-AF65-F5344CB8AC3E}">
        <p14:creationId xmlns:p14="http://schemas.microsoft.com/office/powerpoint/2010/main" val="425451894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AU" altLang="en-US" sz="3200" dirty="0"/>
              <a:t>Summarising</a:t>
            </a:r>
          </a:p>
        </p:txBody>
      </p:sp>
      <p:sp>
        <p:nvSpPr>
          <p:cNvPr id="3" name="Text Placeholder 2"/>
          <p:cNvSpPr>
            <a:spLocks noGrp="1"/>
          </p:cNvSpPr>
          <p:nvPr>
            <p:ph type="body" sz="quarter" idx="12"/>
          </p:nvPr>
        </p:nvSpPr>
        <p:spPr/>
        <p:txBody>
          <a:bodyPr/>
          <a:lstStyle/>
          <a:p>
            <a:pPr>
              <a:spcBef>
                <a:spcPct val="0"/>
              </a:spcBef>
              <a:buNone/>
            </a:pPr>
            <a:r>
              <a:rPr lang="en-US" altLang="en-US" sz="2000" dirty="0"/>
              <a:t>Condensing the main ideas of a text in your own words</a:t>
            </a:r>
            <a:br>
              <a:rPr lang="en-US" altLang="en-US" sz="2000" dirty="0"/>
            </a:br>
            <a:endParaRPr lang="en-AU" altLang="en-US" sz="2000" dirty="0"/>
          </a:p>
          <a:p>
            <a:pPr>
              <a:spcBef>
                <a:spcPct val="0"/>
              </a:spcBef>
            </a:pPr>
            <a:r>
              <a:rPr lang="en-US" altLang="en-US" sz="2000" dirty="0"/>
              <a:t> Putting the main ideas into your own words</a:t>
            </a:r>
            <a:br>
              <a:rPr lang="en-US" altLang="en-US" sz="2000" dirty="0"/>
            </a:br>
            <a:endParaRPr lang="en-AU" altLang="en-US" sz="2000" dirty="0"/>
          </a:p>
          <a:p>
            <a:pPr>
              <a:spcBef>
                <a:spcPct val="0"/>
              </a:spcBef>
            </a:pPr>
            <a:r>
              <a:rPr lang="en-US" altLang="en-US" sz="2000" dirty="0"/>
              <a:t> Only the main points and no details (examples) are included </a:t>
            </a:r>
          </a:p>
          <a:p>
            <a:pPr>
              <a:spcBef>
                <a:spcPct val="0"/>
              </a:spcBef>
              <a:buNone/>
            </a:pPr>
            <a:endParaRPr lang="en-AU" altLang="en-US" sz="2000" dirty="0"/>
          </a:p>
          <a:p>
            <a:pPr>
              <a:spcBef>
                <a:spcPct val="0"/>
              </a:spcBef>
            </a:pPr>
            <a:r>
              <a:rPr lang="en-US" altLang="en-US" sz="2000" dirty="0"/>
              <a:t> Provides a broad overview and usually shorter than the original </a:t>
            </a:r>
          </a:p>
          <a:p>
            <a:pPr>
              <a:spcBef>
                <a:spcPct val="0"/>
              </a:spcBef>
              <a:buNone/>
            </a:pPr>
            <a:endParaRPr lang="en-US" altLang="en-US" sz="2000" dirty="0"/>
          </a:p>
          <a:p>
            <a:pPr>
              <a:spcBef>
                <a:spcPct val="0"/>
              </a:spcBef>
            </a:pPr>
            <a:r>
              <a:rPr lang="en-US" altLang="en-US" sz="2000" dirty="0"/>
              <a:t> Cites the original source</a:t>
            </a:r>
            <a:endParaRPr lang="en-AU" altLang="en-US" sz="2000" dirty="0"/>
          </a:p>
          <a:p>
            <a:endParaRPr lang="en-AU" dirty="0"/>
          </a:p>
        </p:txBody>
      </p:sp>
      <p:sp>
        <p:nvSpPr>
          <p:cNvPr id="21513" name="Rectangle 2"/>
          <p:cNvSpPr>
            <a:spLocks noChangeArrowheads="1"/>
          </p:cNvSpPr>
          <p:nvPr/>
        </p:nvSpPr>
        <p:spPr bwMode="auto">
          <a:xfrm>
            <a:off x="785813" y="2097167"/>
            <a:ext cx="7715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AU" altLang="en-US" sz="1800"/>
          </a:p>
        </p:txBody>
      </p:sp>
    </p:spTree>
    <p:extLst>
      <p:ext uri="{BB962C8B-B14F-4D97-AF65-F5344CB8AC3E}">
        <p14:creationId xmlns:p14="http://schemas.microsoft.com/office/powerpoint/2010/main" val="1596696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Rectangle 2"/>
          <p:cNvSpPr>
            <a:spLocks noChangeArrowheads="1"/>
          </p:cNvSpPr>
          <p:nvPr/>
        </p:nvSpPr>
        <p:spPr bwMode="auto">
          <a:xfrm>
            <a:off x="785813" y="2097167"/>
            <a:ext cx="7715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AU" altLang="en-US" sz="1800"/>
          </a:p>
        </p:txBody>
      </p:sp>
      <p:sp>
        <p:nvSpPr>
          <p:cNvPr id="2" name="TextBox 1"/>
          <p:cNvSpPr txBox="1"/>
          <p:nvPr/>
        </p:nvSpPr>
        <p:spPr>
          <a:xfrm>
            <a:off x="785814" y="2200277"/>
            <a:ext cx="6192837" cy="1938992"/>
          </a:xfrm>
          <a:prstGeom prst="rect">
            <a:avLst/>
          </a:prstGeom>
          <a:solidFill>
            <a:schemeClr val="accent5"/>
          </a:solidFill>
          <a:ln w="19050">
            <a:solidFill>
              <a:schemeClr val="tx1"/>
            </a:solidFill>
          </a:ln>
        </p:spPr>
        <p:txBody>
          <a:bodyPr>
            <a:spAutoFit/>
          </a:bodyPr>
          <a:lstStyle/>
          <a:p>
            <a:pPr>
              <a:defRPr/>
            </a:pPr>
            <a:r>
              <a:rPr lang="en-AU" altLang="en-US" sz="2000" dirty="0">
                <a:solidFill>
                  <a:srgbClr val="000000"/>
                </a:solidFill>
                <a:latin typeface="Calibri" pitchFamily="34" charset="0"/>
              </a:rPr>
              <a:t>If key scenes from a novel are pruned for film, audiences often react negatively. However, fidelity is not an appropriate measure for evaluating a film adaptation’s success, as numerous scholars concur </a:t>
            </a:r>
            <a:r>
              <a:rPr lang="en-AU" altLang="en-US" sz="2000" dirty="0">
                <a:solidFill>
                  <a:srgbClr val="000099"/>
                </a:solidFill>
                <a:latin typeface="Calibri" pitchFamily="34" charset="0"/>
              </a:rPr>
              <a:t>(Desmond &amp; Hawkes 2006; Leitch 2008; McFarlane 1996; Miller &amp; Stam 2004). </a:t>
            </a:r>
            <a:endParaRPr lang="en-AU" sz="2000" dirty="0">
              <a:solidFill>
                <a:srgbClr val="000099"/>
              </a:solidFill>
            </a:endParaRPr>
          </a:p>
        </p:txBody>
      </p:sp>
      <p:sp>
        <p:nvSpPr>
          <p:cNvPr id="3" name="Rectangular Callout 2"/>
          <p:cNvSpPr/>
          <p:nvPr/>
        </p:nvSpPr>
        <p:spPr>
          <a:xfrm>
            <a:off x="975673" y="4244845"/>
            <a:ext cx="5813117" cy="1425972"/>
          </a:xfrm>
          <a:prstGeom prst="wedgeRectCallout">
            <a:avLst>
              <a:gd name="adj1" fmla="val 14863"/>
              <a:gd name="adj2" fmla="val -75530"/>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400" b="1" dirty="0">
                <a:solidFill>
                  <a:schemeClr val="tx1"/>
                </a:solidFill>
              </a:rPr>
              <a:t>Writer has consulted different sources on the topic and has summarised the main theme that has been discussed by different researchers.</a:t>
            </a:r>
          </a:p>
        </p:txBody>
      </p:sp>
      <p:sp>
        <p:nvSpPr>
          <p:cNvPr id="4" name="Text Placeholder 3"/>
          <p:cNvSpPr>
            <a:spLocks noGrp="1"/>
          </p:cNvSpPr>
          <p:nvPr>
            <p:ph type="body" sz="quarter" idx="11"/>
          </p:nvPr>
        </p:nvSpPr>
        <p:spPr/>
        <p:txBody>
          <a:bodyPr/>
          <a:lstStyle/>
          <a:p>
            <a:r>
              <a:rPr lang="en-AU" altLang="en-US" sz="3200" dirty="0"/>
              <a:t>Example: Summarising</a:t>
            </a:r>
          </a:p>
          <a:p>
            <a:endParaRPr lang="en-AU" sz="2800" dirty="0"/>
          </a:p>
        </p:txBody>
      </p:sp>
    </p:spTree>
    <p:extLst>
      <p:ext uri="{BB962C8B-B14F-4D97-AF65-F5344CB8AC3E}">
        <p14:creationId xmlns:p14="http://schemas.microsoft.com/office/powerpoint/2010/main" val="2563056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4D3C2B-E3DA-4594-81DE-CA7778F984D8}"/>
              </a:ext>
            </a:extLst>
          </p:cNvPr>
          <p:cNvSpPr>
            <a:spLocks noGrp="1"/>
          </p:cNvSpPr>
          <p:nvPr>
            <p:ph type="body" sz="quarter" idx="11"/>
          </p:nvPr>
        </p:nvSpPr>
        <p:spPr/>
        <p:txBody>
          <a:bodyPr/>
          <a:lstStyle/>
          <a:p>
            <a:r>
              <a:rPr lang="en-AU" dirty="0"/>
              <a:t>Activity 4 – Summarising </a:t>
            </a:r>
          </a:p>
        </p:txBody>
      </p:sp>
      <p:sp>
        <p:nvSpPr>
          <p:cNvPr id="3" name="Text Placeholder 2">
            <a:extLst>
              <a:ext uri="{FF2B5EF4-FFF2-40B4-BE49-F238E27FC236}">
                <a16:creationId xmlns:a16="http://schemas.microsoft.com/office/drawing/2014/main" id="{10052207-998E-487D-A1EE-6A8D0C0640C1}"/>
              </a:ext>
            </a:extLst>
          </p:cNvPr>
          <p:cNvSpPr>
            <a:spLocks noGrp="1"/>
          </p:cNvSpPr>
          <p:nvPr>
            <p:ph type="body" sz="quarter" idx="12"/>
          </p:nvPr>
        </p:nvSpPr>
        <p:spPr/>
        <p:txBody>
          <a:bodyPr/>
          <a:lstStyle/>
          <a:p>
            <a:r>
              <a:rPr lang="en-AU" dirty="0"/>
              <a:t>See activity sheet </a:t>
            </a:r>
          </a:p>
        </p:txBody>
      </p:sp>
    </p:spTree>
    <p:extLst>
      <p:ext uri="{BB962C8B-B14F-4D97-AF65-F5344CB8AC3E}">
        <p14:creationId xmlns:p14="http://schemas.microsoft.com/office/powerpoint/2010/main" val="93407973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4D3C2B-E3DA-4594-81DE-CA7778F984D8}"/>
              </a:ext>
            </a:extLst>
          </p:cNvPr>
          <p:cNvSpPr>
            <a:spLocks noGrp="1"/>
          </p:cNvSpPr>
          <p:nvPr>
            <p:ph type="body" sz="quarter" idx="11"/>
          </p:nvPr>
        </p:nvSpPr>
        <p:spPr/>
        <p:txBody>
          <a:bodyPr/>
          <a:lstStyle/>
          <a:p>
            <a:r>
              <a:rPr lang="en-AU" dirty="0"/>
              <a:t>Activity 4 – Summarising </a:t>
            </a:r>
          </a:p>
        </p:txBody>
      </p:sp>
      <p:sp>
        <p:nvSpPr>
          <p:cNvPr id="3" name="Text Placeholder 2">
            <a:extLst>
              <a:ext uri="{FF2B5EF4-FFF2-40B4-BE49-F238E27FC236}">
                <a16:creationId xmlns:a16="http://schemas.microsoft.com/office/drawing/2014/main" id="{10052207-998E-487D-A1EE-6A8D0C0640C1}"/>
              </a:ext>
            </a:extLst>
          </p:cNvPr>
          <p:cNvSpPr>
            <a:spLocks noGrp="1"/>
          </p:cNvSpPr>
          <p:nvPr>
            <p:ph type="body" sz="quarter" idx="12"/>
          </p:nvPr>
        </p:nvSpPr>
        <p:spPr/>
        <p:txBody>
          <a:bodyPr/>
          <a:lstStyle/>
          <a:p>
            <a:pPr marL="0" indent="0">
              <a:lnSpc>
                <a:spcPct val="107000"/>
              </a:lnSpc>
              <a:spcAft>
                <a:spcPts val="800"/>
              </a:spcAft>
              <a:buNone/>
            </a:pPr>
            <a:r>
              <a:rPr lang="en-AU" sz="1800" dirty="0">
                <a:effectLst/>
                <a:latin typeface="Arial" panose="020B0604020202020204" pitchFamily="34" charset="0"/>
                <a:ea typeface="Calibri" panose="020F0502020204030204" pitchFamily="34" charset="0"/>
                <a:cs typeface="Times New Roman" panose="02020603050405020304" pitchFamily="18" charset="0"/>
              </a:rPr>
              <a:t>Discussion activity (small group)</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Pretend you are all academic authorities in the field of student procrastination.</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Discuss the causes </a:t>
            </a:r>
            <a:r>
              <a:rPr lang="en-AU" sz="1800" u="sng" dirty="0">
                <a:effectLst/>
                <a:latin typeface="Arial" panose="020B0604020202020204" pitchFamily="34" charset="0"/>
                <a:ea typeface="Calibri" panose="020F0502020204030204" pitchFamily="34" charset="0"/>
                <a:cs typeface="Times New Roman" panose="02020603050405020304" pitchFamily="18" charset="0"/>
              </a:rPr>
              <a:t>or</a:t>
            </a:r>
            <a:r>
              <a:rPr lang="en-AU" sz="1800" dirty="0">
                <a:effectLst/>
                <a:latin typeface="Arial" panose="020B0604020202020204" pitchFamily="34" charset="0"/>
                <a:ea typeface="Calibri" panose="020F0502020204030204" pitchFamily="34" charset="0"/>
                <a:cs typeface="Times New Roman" panose="02020603050405020304" pitchFamily="18" charset="0"/>
              </a:rPr>
              <a:t> the emotions associated with student procrastination.</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Note down 2-3 points that you all agree on, then summarise your ideas (in 2-3 sentences).</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Allocate someone to write down your summary (2-3 sentences).</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Reference your summary using all your surnames and </a:t>
            </a:r>
            <a:r>
              <a:rPr lang="en-US" sz="1800" dirty="0">
                <a:effectLst/>
                <a:latin typeface="Arial" panose="020B0604020202020204" pitchFamily="34" charset="0"/>
                <a:ea typeface="Calibri" panose="020F0502020204030204" pitchFamily="34" charset="0"/>
                <a:cs typeface="Times New Roman" panose="02020603050405020304" pitchFamily="18" charset="0"/>
              </a:rPr>
              <a:t>2021 for the date</a:t>
            </a:r>
            <a:r>
              <a:rPr lang="en-AU" sz="1800" dirty="0">
                <a:effectLst/>
                <a:latin typeface="Arial" panose="020B0604020202020204" pitchFamily="34" charset="0"/>
                <a:ea typeface="Calibri" panose="020F0502020204030204" pitchFamily="34" charset="0"/>
                <a:cs typeface="Times New Roman" panose="02020603050405020304" pitchFamily="18" charset="0"/>
              </a:rPr>
              <a:t>. </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AU" sz="1800" dirty="0">
                <a:effectLst/>
                <a:latin typeface="Arial" panose="020B0604020202020204" pitchFamily="34" charset="0"/>
                <a:ea typeface="Calibri" panose="020F0502020204030204" pitchFamily="34" charset="0"/>
                <a:cs typeface="Times New Roman" panose="02020603050405020304" pitchFamily="18" charset="0"/>
              </a:rPr>
              <a:t>Report back to the whole group.</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3601360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99213" y="739021"/>
            <a:ext cx="6892032" cy="647700"/>
          </a:xfrm>
        </p:spPr>
        <p:txBody>
          <a:bodyPr/>
          <a:lstStyle/>
          <a:p>
            <a:r>
              <a:rPr lang="en-AU" dirty="0"/>
              <a:t>Learning support at UniSA</a:t>
            </a:r>
          </a:p>
        </p:txBody>
      </p:sp>
      <p:sp>
        <p:nvSpPr>
          <p:cNvPr id="3" name="Text Placeholder 2"/>
          <p:cNvSpPr>
            <a:spLocks noGrp="1"/>
          </p:cNvSpPr>
          <p:nvPr>
            <p:ph type="body" sz="quarter" idx="12"/>
          </p:nvPr>
        </p:nvSpPr>
        <p:spPr>
          <a:xfrm>
            <a:off x="638591" y="1386721"/>
            <a:ext cx="7866817" cy="4620004"/>
          </a:xfrm>
        </p:spPr>
        <p:txBody>
          <a:bodyPr/>
          <a:lstStyle/>
          <a:p>
            <a:pPr marL="0" indent="0">
              <a:buNone/>
            </a:pPr>
            <a:r>
              <a:rPr lang="en-AU" sz="2000" dirty="0"/>
              <a:t>Learning Advisers provide resources and advice on areas such as:</a:t>
            </a:r>
          </a:p>
          <a:p>
            <a:pPr marL="0" indent="0">
              <a:buNone/>
            </a:pPr>
            <a:endParaRPr lang="en-AU" sz="1050" dirty="0"/>
          </a:p>
          <a:p>
            <a:pPr marL="433388"/>
            <a:r>
              <a:rPr lang="en-AU" sz="2000" dirty="0"/>
              <a:t>Assignment tasks e.g. annotated bibliographies, literature reviews</a:t>
            </a:r>
          </a:p>
          <a:p>
            <a:pPr marL="433388"/>
            <a:r>
              <a:rPr lang="en-AU" sz="2000" dirty="0"/>
              <a:t>Academic writing</a:t>
            </a:r>
          </a:p>
          <a:p>
            <a:pPr marL="433388"/>
            <a:r>
              <a:rPr lang="en-AU" sz="2000" dirty="0"/>
              <a:t>Referencing and academic integrity</a:t>
            </a:r>
          </a:p>
          <a:p>
            <a:pPr marL="0" indent="0">
              <a:buNone/>
            </a:pPr>
            <a:endParaRPr lang="en-AU" sz="2000" dirty="0"/>
          </a:p>
          <a:p>
            <a:pPr marL="0" indent="0">
              <a:buNone/>
            </a:pPr>
            <a:endParaRPr lang="en-AU" sz="2000" dirty="0"/>
          </a:p>
          <a:p>
            <a:pPr marL="0" indent="0">
              <a:buNone/>
            </a:pPr>
            <a:endParaRPr lang="en-AU" sz="2000" dirty="0"/>
          </a:p>
        </p:txBody>
      </p:sp>
      <p:pic>
        <p:nvPicPr>
          <p:cNvPr id="5" name="Picture 4">
            <a:hlinkClick r:id="rId4"/>
          </p:cNvPr>
          <p:cNvPicPr>
            <a:picLocks noChangeAspect="1"/>
          </p:cNvPicPr>
          <p:nvPr/>
        </p:nvPicPr>
        <p:blipFill rotWithShape="1">
          <a:blip r:embed="rId5"/>
          <a:srcRect l="3482" r="3234"/>
          <a:stretch/>
        </p:blipFill>
        <p:spPr>
          <a:xfrm>
            <a:off x="1263606" y="3022373"/>
            <a:ext cx="6769512" cy="2984352"/>
          </a:xfrm>
          <a:prstGeom prst="rect">
            <a:avLst/>
          </a:prstGeom>
        </p:spPr>
      </p:pic>
    </p:spTree>
    <p:custDataLst>
      <p:tags r:id="rId1"/>
    </p:custDataLst>
    <p:extLst>
      <p:ext uri="{BB962C8B-B14F-4D97-AF65-F5344CB8AC3E}">
        <p14:creationId xmlns:p14="http://schemas.microsoft.com/office/powerpoint/2010/main" val="264253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30504" y="193783"/>
            <a:ext cx="8290903" cy="485772"/>
          </a:xfrm>
        </p:spPr>
        <p:txBody>
          <a:bodyPr/>
          <a:lstStyle/>
          <a:p>
            <a:r>
              <a:rPr lang="en-AU" sz="2800" dirty="0">
                <a:latin typeface="+mj-lt"/>
              </a:rPr>
              <a:t>Referencing information</a:t>
            </a:r>
          </a:p>
        </p:txBody>
      </p:sp>
      <p:pic>
        <p:nvPicPr>
          <p:cNvPr id="5" name="Picture 4">
            <a:hlinkClick r:id="rId2"/>
            <a:extLst>
              <a:ext uri="{FF2B5EF4-FFF2-40B4-BE49-F238E27FC236}">
                <a16:creationId xmlns:a16="http://schemas.microsoft.com/office/drawing/2014/main" id="{C352409B-3A57-4000-BA51-F75A00733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504" y="679555"/>
            <a:ext cx="8601343" cy="3477705"/>
          </a:xfrm>
          <a:prstGeom prst="rect">
            <a:avLst/>
          </a:prstGeom>
          <a:ln>
            <a:solidFill>
              <a:schemeClr val="bg1"/>
            </a:solidFill>
          </a:ln>
          <a:effectLst/>
        </p:spPr>
      </p:pic>
      <p:sp>
        <p:nvSpPr>
          <p:cNvPr id="3" name="Oval 2">
            <a:extLst>
              <a:ext uri="{FF2B5EF4-FFF2-40B4-BE49-F238E27FC236}">
                <a16:creationId xmlns:a16="http://schemas.microsoft.com/office/drawing/2014/main" id="{B0E5704B-CE2D-4A2D-8646-B7099A862B3C}"/>
              </a:ext>
            </a:extLst>
          </p:cNvPr>
          <p:cNvSpPr/>
          <p:nvPr/>
        </p:nvSpPr>
        <p:spPr bwMode="auto">
          <a:xfrm>
            <a:off x="6947027" y="2427144"/>
            <a:ext cx="1814914" cy="1544320"/>
          </a:xfrm>
          <a:prstGeom prst="ellipse">
            <a:avLst/>
          </a:prstGeom>
          <a:noFill/>
          <a:ln w="444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cs typeface="Arial" charset="0"/>
            </a:endParaRPr>
          </a:p>
        </p:txBody>
      </p:sp>
      <p:sp>
        <p:nvSpPr>
          <p:cNvPr id="4" name="TextBox 3">
            <a:extLst>
              <a:ext uri="{FF2B5EF4-FFF2-40B4-BE49-F238E27FC236}">
                <a16:creationId xmlns:a16="http://schemas.microsoft.com/office/drawing/2014/main" id="{EB5D3595-6FB1-4F87-A9F1-AA444C19DABB}"/>
              </a:ext>
            </a:extLst>
          </p:cNvPr>
          <p:cNvSpPr txBox="1"/>
          <p:nvPr/>
        </p:nvSpPr>
        <p:spPr>
          <a:xfrm>
            <a:off x="164297" y="4688001"/>
            <a:ext cx="8365627" cy="1631216"/>
          </a:xfrm>
          <a:prstGeom prst="rect">
            <a:avLst/>
          </a:prstGeom>
          <a:noFill/>
        </p:spPr>
        <p:txBody>
          <a:bodyPr wrap="square" rtlCol="0">
            <a:spAutoFit/>
          </a:bodyPr>
          <a:lstStyle/>
          <a:p>
            <a:r>
              <a:rPr lang="en-AU" sz="2800" b="1" dirty="0">
                <a:solidFill>
                  <a:srgbClr val="133399"/>
                </a:solidFill>
              </a:rPr>
              <a:t>Paraphrasing resources (UniSA Study Help) </a:t>
            </a:r>
          </a:p>
          <a:p>
            <a:pPr marL="342900" indent="-342900">
              <a:buFont typeface="Arial" panose="020B0604020202020204" pitchFamily="34" charset="0"/>
              <a:buChar char="•"/>
            </a:pPr>
            <a:r>
              <a:rPr lang="en-AU" dirty="0">
                <a:hlinkClick r:id="rId4"/>
              </a:rPr>
              <a:t>How to paraphrase using Harvard UniSA</a:t>
            </a:r>
            <a:endParaRPr lang="en-AU" dirty="0">
              <a:hlinkClick r:id="rId5"/>
            </a:endParaRPr>
          </a:p>
          <a:p>
            <a:pPr marL="342900" indent="-342900">
              <a:buFont typeface="Arial" panose="020B0604020202020204" pitchFamily="34" charset="0"/>
              <a:buChar char="•"/>
            </a:pPr>
            <a:r>
              <a:rPr lang="en-AU" dirty="0">
                <a:hlinkClick r:id="rId5"/>
              </a:rPr>
              <a:t>What is paraphrasing? </a:t>
            </a:r>
            <a:endParaRPr lang="en-AU" dirty="0"/>
          </a:p>
          <a:p>
            <a:endParaRPr lang="en-US" dirty="0"/>
          </a:p>
        </p:txBody>
      </p:sp>
    </p:spTree>
    <p:extLst>
      <p:ext uri="{BB962C8B-B14F-4D97-AF65-F5344CB8AC3E}">
        <p14:creationId xmlns:p14="http://schemas.microsoft.com/office/powerpoint/2010/main" val="351881408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034914" y="2758899"/>
            <a:ext cx="2693939" cy="468082"/>
          </a:xfrm>
        </p:spPr>
        <p:txBody>
          <a:bodyPr/>
          <a:lstStyle/>
          <a:p>
            <a:r>
              <a:rPr lang="en-AU" sz="3200" dirty="0"/>
              <a:t>Questions?</a:t>
            </a:r>
          </a:p>
        </p:txBody>
      </p:sp>
      <p:sp>
        <p:nvSpPr>
          <p:cNvPr id="3" name="Text Placeholder 2"/>
          <p:cNvSpPr>
            <a:spLocks noGrp="1"/>
          </p:cNvSpPr>
          <p:nvPr>
            <p:ph type="body" sz="quarter" idx="12"/>
          </p:nvPr>
        </p:nvSpPr>
        <p:spPr>
          <a:xfrm>
            <a:off x="4655127" y="1659439"/>
            <a:ext cx="4074658" cy="3735945"/>
          </a:xfrm>
        </p:spPr>
        <p:txBody>
          <a:bodyPr/>
          <a:lstStyle/>
          <a:p>
            <a:pPr marL="0" indent="0">
              <a:buNone/>
            </a:pPr>
            <a:endParaRPr lang="en-AU" sz="18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8101" y="2019162"/>
            <a:ext cx="3016497" cy="3016497"/>
          </a:xfrm>
          <a:prstGeom prst="rect">
            <a:avLst/>
          </a:prstGeom>
        </p:spPr>
      </p:pic>
    </p:spTree>
    <p:custDataLst>
      <p:tags r:id="rId1"/>
    </p:custDataLst>
    <p:extLst>
      <p:ext uri="{BB962C8B-B14F-4D97-AF65-F5344CB8AC3E}">
        <p14:creationId xmlns:p14="http://schemas.microsoft.com/office/powerpoint/2010/main" val="384550407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AU" sz="3200" dirty="0"/>
              <a:t>So … why reference?</a:t>
            </a:r>
          </a:p>
        </p:txBody>
      </p:sp>
      <p:sp>
        <p:nvSpPr>
          <p:cNvPr id="3" name="Text Placeholder 2"/>
          <p:cNvSpPr>
            <a:spLocks noGrp="1"/>
          </p:cNvSpPr>
          <p:nvPr>
            <p:ph type="body" sz="quarter" idx="12"/>
          </p:nvPr>
        </p:nvSpPr>
        <p:spPr>
          <a:xfrm>
            <a:off x="416234" y="1328286"/>
            <a:ext cx="8280751" cy="4822256"/>
          </a:xfrm>
        </p:spPr>
        <p:txBody>
          <a:bodyPr/>
          <a:lstStyle/>
          <a:p>
            <a:pPr marL="0" indent="0">
              <a:buNone/>
            </a:pPr>
            <a:r>
              <a:rPr lang="en-AU" sz="2000" dirty="0"/>
              <a:t>To acknowledge the ideas of others. This:</a:t>
            </a:r>
          </a:p>
          <a:p>
            <a:pPr marL="0" indent="0">
              <a:buNone/>
            </a:pPr>
            <a:r>
              <a:rPr lang="en-AU" sz="2000" dirty="0"/>
              <a:t> </a:t>
            </a:r>
          </a:p>
          <a:p>
            <a:pPr marL="321750" lvl="1"/>
            <a:r>
              <a:rPr lang="en-AU" sz="1600" dirty="0"/>
              <a:t>shows you have read widely and been informed by </a:t>
            </a:r>
            <a:r>
              <a:rPr lang="en-AU" altLang="en-US" sz="1600" dirty="0"/>
              <a:t>expert and reliable sources</a:t>
            </a:r>
            <a:endParaRPr lang="en-AU" sz="1600" dirty="0"/>
          </a:p>
          <a:p>
            <a:pPr marL="321750" lvl="1"/>
            <a:r>
              <a:rPr lang="en-AU" sz="1600" dirty="0"/>
              <a:t>shows the range of ideas and approaches you have found and thought about</a:t>
            </a:r>
          </a:p>
          <a:p>
            <a:pPr marL="321750" lvl="1"/>
            <a:r>
              <a:rPr lang="en-AU" sz="1600" dirty="0"/>
              <a:t>shows you have been engaged with theories and knowledge relevant to your profession</a:t>
            </a:r>
          </a:p>
          <a:p>
            <a:pPr marL="321750" lvl="1"/>
            <a:r>
              <a:rPr lang="en-AU" sz="1600" dirty="0"/>
              <a:t>allows you to use these ideas to build on what is known e.g. topic, argument, etc.</a:t>
            </a:r>
          </a:p>
          <a:p>
            <a:pPr marL="321750" lvl="1"/>
            <a:r>
              <a:rPr lang="en-AU" sz="1600" dirty="0"/>
              <a:t>reflects standard academic practice and values</a:t>
            </a:r>
          </a:p>
          <a:p>
            <a:pPr marL="321750" lvl="1"/>
            <a:r>
              <a:rPr lang="en-AU" sz="1600" dirty="0"/>
              <a:t>is a characteristic of academic writing i.e. evidence based</a:t>
            </a:r>
            <a:r>
              <a:rPr lang="en-AU" altLang="en-US" dirty="0"/>
              <a:t>. </a:t>
            </a:r>
          </a:p>
          <a:p>
            <a:pPr marL="321750" lvl="1"/>
            <a:endParaRPr lang="en-AU" altLang="en-US" dirty="0"/>
          </a:p>
          <a:p>
            <a:pPr marL="36000" lvl="1" indent="0">
              <a:buNone/>
            </a:pPr>
            <a:r>
              <a:rPr lang="en-AU" altLang="en-US" dirty="0"/>
              <a:t>To show your ideas</a:t>
            </a:r>
          </a:p>
          <a:p>
            <a:pPr marL="36000" lvl="1" indent="0">
              <a:buNone/>
            </a:pPr>
            <a:endParaRPr lang="en-AU" altLang="en-US" dirty="0"/>
          </a:p>
          <a:p>
            <a:pPr marL="36000" lvl="1" indent="0">
              <a:buNone/>
            </a:pPr>
            <a:r>
              <a:rPr lang="en-AU" altLang="en-US" dirty="0"/>
              <a:t>To prevent circumstances where plagiarism can occur.</a:t>
            </a:r>
          </a:p>
          <a:p>
            <a:pPr marL="321750" lvl="1"/>
            <a:endParaRPr lang="en-AU" sz="2000" dirty="0"/>
          </a:p>
        </p:txBody>
      </p:sp>
    </p:spTree>
    <p:extLst>
      <p:ext uri="{BB962C8B-B14F-4D97-AF65-F5344CB8AC3E}">
        <p14:creationId xmlns:p14="http://schemas.microsoft.com/office/powerpoint/2010/main" val="1749873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a:xfrm>
            <a:off x="426548" y="1003303"/>
            <a:ext cx="8290903" cy="3095455"/>
          </a:xfrm>
          <a:prstGeom prst="rect">
            <a:avLst/>
          </a:prstGeom>
        </p:spPr>
        <p:txBody>
          <a:bodyPr/>
          <a:lstStyle/>
          <a:p>
            <a:r>
              <a:rPr lang="en-AU" sz="2400" kern="1200" dirty="0"/>
              <a:t>Harvard UniSA </a:t>
            </a:r>
          </a:p>
          <a:p>
            <a:endParaRPr lang="en-AU" sz="2400" dirty="0">
              <a:solidFill>
                <a:schemeClr val="tx1"/>
              </a:solidFill>
            </a:endParaRPr>
          </a:p>
          <a:p>
            <a:pPr marL="514350" indent="-514350">
              <a:buFont typeface="+mj-lt"/>
              <a:buAutoNum type="arabicPeriod"/>
            </a:pPr>
            <a:r>
              <a:rPr lang="en-AU" sz="2000" dirty="0">
                <a:solidFill>
                  <a:schemeClr val="tx1"/>
                </a:solidFill>
              </a:rPr>
              <a:t>In-text referencing (in the  body of your essay)</a:t>
            </a:r>
          </a:p>
          <a:p>
            <a:pPr marL="0" lvl="1" indent="0">
              <a:buNone/>
            </a:pPr>
            <a:r>
              <a:rPr lang="en-AU" sz="1800" dirty="0"/>
              <a:t>	</a:t>
            </a:r>
          </a:p>
          <a:p>
            <a:pPr marL="0" lvl="1" indent="0">
              <a:buNone/>
            </a:pPr>
            <a:r>
              <a:rPr lang="en-AU" sz="1800" dirty="0"/>
              <a:t>………(Dyson 2008, p. 7).</a:t>
            </a:r>
          </a:p>
          <a:p>
            <a:pPr marL="0" lvl="1" indent="0">
              <a:buNone/>
            </a:pPr>
            <a:r>
              <a:rPr lang="en-AU" sz="1800" dirty="0"/>
              <a:t>Dyson (2008, p. 7) states that…….</a:t>
            </a:r>
          </a:p>
          <a:p>
            <a:pPr marL="514350" indent="-514350">
              <a:buFont typeface="+mj-lt"/>
              <a:buAutoNum type="arabicPeriod"/>
            </a:pPr>
            <a:endParaRPr lang="en-AU" sz="1800" b="0" dirty="0">
              <a:solidFill>
                <a:schemeClr val="tx1"/>
              </a:solidFill>
            </a:endParaRPr>
          </a:p>
          <a:p>
            <a:pPr marL="514350" indent="-514350">
              <a:buFont typeface="+mj-lt"/>
              <a:buAutoNum type="arabicPeriod"/>
            </a:pPr>
            <a:r>
              <a:rPr lang="en-AU" sz="2000" dirty="0">
                <a:solidFill>
                  <a:schemeClr val="tx1"/>
                </a:solidFill>
              </a:rPr>
              <a:t>List of references (at the end of the essay)</a:t>
            </a:r>
          </a:p>
          <a:p>
            <a:pPr marL="0" lvl="1" indent="0">
              <a:buNone/>
            </a:pPr>
            <a:r>
              <a:rPr lang="en-AU" sz="2000" dirty="0"/>
              <a:t>	</a:t>
            </a:r>
          </a:p>
          <a:p>
            <a:pPr indent="-742950"/>
            <a:r>
              <a:rPr lang="en-AU" sz="1800" b="0" dirty="0">
                <a:solidFill>
                  <a:schemeClr val="tx1"/>
                </a:solidFill>
              </a:rPr>
              <a:t>Dyson, JR 2008, </a:t>
            </a:r>
            <a:r>
              <a:rPr lang="en-AU" sz="1800" b="0" i="1" dirty="0">
                <a:solidFill>
                  <a:schemeClr val="tx1"/>
                </a:solidFill>
              </a:rPr>
              <a:t>Business organizations</a:t>
            </a:r>
            <a:r>
              <a:rPr lang="en-AU" sz="1800" b="0" dirty="0">
                <a:solidFill>
                  <a:schemeClr val="tx1"/>
                </a:solidFill>
              </a:rPr>
              <a:t>, Roadhouse Publishers, London.</a:t>
            </a:r>
            <a:endParaRPr lang="en-AU" dirty="0"/>
          </a:p>
          <a:p>
            <a:pPr>
              <a:buNone/>
            </a:pPr>
            <a:endParaRPr lang="en-AU" dirty="0"/>
          </a:p>
          <a:p>
            <a:pPr>
              <a:buNone/>
            </a:pPr>
            <a:endParaRPr lang="en-AU" dirty="0"/>
          </a:p>
        </p:txBody>
      </p:sp>
      <p:sp>
        <p:nvSpPr>
          <p:cNvPr id="2" name="Title 1"/>
          <p:cNvSpPr>
            <a:spLocks noGrp="1"/>
          </p:cNvSpPr>
          <p:nvPr>
            <p:ph type="title" idx="4294967295"/>
          </p:nvPr>
        </p:nvSpPr>
        <p:spPr>
          <a:xfrm>
            <a:off x="342782" y="355603"/>
            <a:ext cx="8229600" cy="647700"/>
          </a:xfrm>
          <a:prstGeom prst="rect">
            <a:avLst/>
          </a:prstGeom>
        </p:spPr>
        <p:txBody>
          <a:bodyPr/>
          <a:lstStyle/>
          <a:p>
            <a:pPr algn="l">
              <a:lnSpc>
                <a:spcPct val="90000"/>
              </a:lnSpc>
              <a:spcBef>
                <a:spcPct val="20000"/>
              </a:spcBef>
            </a:pPr>
            <a:r>
              <a:rPr lang="en-AU" sz="2800" b="1" kern="1200" dirty="0">
                <a:solidFill>
                  <a:srgbClr val="000099"/>
                </a:solidFill>
                <a:latin typeface="+mn-lt"/>
                <a:cs typeface="+mn-cs"/>
              </a:rPr>
              <a:t>Two components of referencing</a:t>
            </a:r>
          </a:p>
        </p:txBody>
      </p:sp>
    </p:spTree>
    <p:extLst>
      <p:ext uri="{BB962C8B-B14F-4D97-AF65-F5344CB8AC3E}">
        <p14:creationId xmlns:p14="http://schemas.microsoft.com/office/powerpoint/2010/main" val="42647724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a:xfrm>
            <a:off x="416234" y="1077089"/>
            <a:ext cx="8290903" cy="647700"/>
          </a:xfrm>
          <a:prstGeom prst="rect">
            <a:avLst/>
          </a:prstGeom>
        </p:spPr>
        <p:txBody>
          <a:bodyPr/>
          <a:lstStyle/>
          <a:p>
            <a:endParaRPr lang="en-AU" dirty="0"/>
          </a:p>
          <a:p>
            <a:pPr marL="514350" indent="-514350">
              <a:buFont typeface="+mj-lt"/>
              <a:buAutoNum type="arabicPeriod"/>
            </a:pPr>
            <a:endParaRPr lang="en-AU" sz="1800" b="0" dirty="0">
              <a:solidFill>
                <a:schemeClr val="tx1"/>
              </a:solidFill>
            </a:endParaRPr>
          </a:p>
          <a:p>
            <a:pPr marL="514350" indent="-514350">
              <a:buFont typeface="+mj-lt"/>
              <a:buAutoNum type="arabicPeriod"/>
            </a:pPr>
            <a:r>
              <a:rPr lang="en-AU" sz="1800" dirty="0">
                <a:solidFill>
                  <a:schemeClr val="tx1"/>
                </a:solidFill>
              </a:rPr>
              <a:t>Information first</a:t>
            </a:r>
          </a:p>
          <a:p>
            <a:pPr marL="0" lvl="1" indent="0">
              <a:buNone/>
            </a:pPr>
            <a:endParaRPr lang="en-AU" sz="1800" dirty="0"/>
          </a:p>
          <a:p>
            <a:pPr marL="0" lvl="1" indent="0">
              <a:buNone/>
            </a:pPr>
            <a:r>
              <a:rPr lang="en-AU" sz="1800" dirty="0"/>
              <a:t>Problem-solving negotiation is essentially a type of bargaining (Haigh 2004).</a:t>
            </a:r>
          </a:p>
          <a:p>
            <a:pPr marL="0" lvl="1" indent="0">
              <a:buNone/>
            </a:pPr>
            <a:endParaRPr lang="en-AU" sz="1800" dirty="0"/>
          </a:p>
          <a:p>
            <a:pPr marL="0" lvl="1" indent="0">
              <a:buNone/>
            </a:pPr>
            <a:r>
              <a:rPr lang="en-AU" sz="1800" dirty="0"/>
              <a:t>Author mentioned in reference only - emphasis on information. </a:t>
            </a:r>
          </a:p>
          <a:p>
            <a:pPr marL="0" lvl="1" indent="0">
              <a:buNone/>
            </a:pPr>
            <a:r>
              <a:rPr lang="en-AU" sz="1800" dirty="0"/>
              <a:t>	</a:t>
            </a:r>
          </a:p>
          <a:p>
            <a:pPr marL="514350" indent="-514350">
              <a:buFont typeface="+mj-lt"/>
              <a:buAutoNum type="arabicPeriod"/>
            </a:pPr>
            <a:r>
              <a:rPr lang="en-AU" sz="1800" dirty="0">
                <a:solidFill>
                  <a:schemeClr val="tx1"/>
                </a:solidFill>
              </a:rPr>
              <a:t>Author first </a:t>
            </a:r>
          </a:p>
          <a:p>
            <a:pPr>
              <a:defRPr/>
            </a:pPr>
            <a:r>
              <a:rPr lang="en-AU" sz="1800" dirty="0"/>
              <a:t>	</a:t>
            </a:r>
          </a:p>
          <a:p>
            <a:pPr>
              <a:defRPr/>
            </a:pPr>
            <a:r>
              <a:rPr lang="en-AU" sz="1800" b="0" dirty="0">
                <a:solidFill>
                  <a:schemeClr val="tx1"/>
                </a:solidFill>
              </a:rPr>
              <a:t>Haigh (2004) describes problem-solving negotiation as a type of bargaining.</a:t>
            </a:r>
          </a:p>
          <a:p>
            <a:pPr>
              <a:defRPr/>
            </a:pPr>
            <a:endParaRPr lang="en-AU" sz="1800" b="0" dirty="0">
              <a:solidFill>
                <a:schemeClr val="tx1"/>
              </a:solidFill>
            </a:endParaRPr>
          </a:p>
          <a:p>
            <a:pPr>
              <a:defRPr/>
            </a:pPr>
            <a:r>
              <a:rPr lang="en-AU" sz="1800" b="0" dirty="0">
                <a:solidFill>
                  <a:schemeClr val="tx1"/>
                </a:solidFill>
              </a:rPr>
              <a:t>Author mentioned in body of sentence - emphasis on author</a:t>
            </a:r>
            <a:r>
              <a:rPr lang="en-AU" sz="2000" b="0" dirty="0">
                <a:solidFill>
                  <a:schemeClr val="tx1"/>
                </a:solidFill>
              </a:rPr>
              <a:t>.</a:t>
            </a:r>
          </a:p>
          <a:p>
            <a:pPr>
              <a:buNone/>
            </a:pPr>
            <a:endParaRPr lang="en-AU" dirty="0"/>
          </a:p>
          <a:p>
            <a:pPr>
              <a:buNone/>
            </a:pPr>
            <a:endParaRPr lang="en-AU" dirty="0"/>
          </a:p>
          <a:p>
            <a:pPr>
              <a:buNone/>
            </a:pPr>
            <a:endParaRPr lang="en-AU" dirty="0"/>
          </a:p>
        </p:txBody>
      </p:sp>
      <p:sp>
        <p:nvSpPr>
          <p:cNvPr id="2" name="Title 1"/>
          <p:cNvSpPr>
            <a:spLocks noGrp="1"/>
          </p:cNvSpPr>
          <p:nvPr>
            <p:ph type="title" idx="4294967295"/>
          </p:nvPr>
        </p:nvSpPr>
        <p:spPr>
          <a:xfrm>
            <a:off x="416234" y="755839"/>
            <a:ext cx="8229600" cy="499656"/>
          </a:xfrm>
          <a:prstGeom prst="rect">
            <a:avLst/>
          </a:prstGeom>
        </p:spPr>
        <p:txBody>
          <a:bodyPr/>
          <a:lstStyle/>
          <a:p>
            <a:pPr algn="l">
              <a:lnSpc>
                <a:spcPct val="90000"/>
              </a:lnSpc>
              <a:spcBef>
                <a:spcPct val="20000"/>
              </a:spcBef>
            </a:pPr>
            <a:r>
              <a:rPr lang="en-AU" sz="3200" b="1" kern="1200" dirty="0">
                <a:solidFill>
                  <a:srgbClr val="000099"/>
                </a:solidFill>
                <a:latin typeface="+mn-lt"/>
                <a:cs typeface="+mn-cs"/>
              </a:rPr>
              <a:t>1. In-text referencing - Harvard</a:t>
            </a:r>
          </a:p>
        </p:txBody>
      </p:sp>
    </p:spTree>
    <p:extLst>
      <p:ext uri="{BB962C8B-B14F-4D97-AF65-F5344CB8AC3E}">
        <p14:creationId xmlns:p14="http://schemas.microsoft.com/office/powerpoint/2010/main" val="366429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20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20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20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AU" sz="3200" dirty="0"/>
              <a:t>Reporting verbs</a:t>
            </a:r>
          </a:p>
        </p:txBody>
      </p:sp>
      <p:sp>
        <p:nvSpPr>
          <p:cNvPr id="3" name="Text Placeholder 2"/>
          <p:cNvSpPr>
            <a:spLocks noGrp="1"/>
          </p:cNvSpPr>
          <p:nvPr>
            <p:ph type="body" sz="quarter" idx="12"/>
          </p:nvPr>
        </p:nvSpPr>
        <p:spPr>
          <a:xfrm>
            <a:off x="573450" y="1261850"/>
            <a:ext cx="7976469" cy="3994554"/>
          </a:xfrm>
        </p:spPr>
        <p:txBody>
          <a:bodyPr/>
          <a:lstStyle/>
          <a:p>
            <a:pPr marL="0" indent="0">
              <a:buNone/>
            </a:pPr>
            <a:r>
              <a:rPr lang="en-AU" sz="2000" dirty="0"/>
              <a:t>When using author first in-text references, you need to choose a verb to report the information.</a:t>
            </a:r>
          </a:p>
          <a:p>
            <a:pPr marL="0" indent="0">
              <a:buNone/>
            </a:pPr>
            <a:endParaRPr lang="en-AU" sz="2000" dirty="0"/>
          </a:p>
          <a:p>
            <a:pPr marL="0" indent="0">
              <a:buNone/>
            </a:pPr>
            <a:r>
              <a:rPr lang="en-AU" sz="2000" dirty="0" err="1"/>
              <a:t>Misailidi</a:t>
            </a:r>
            <a:r>
              <a:rPr lang="en-AU" sz="2000" dirty="0"/>
              <a:t> and </a:t>
            </a:r>
            <a:r>
              <a:rPr lang="en-AU" sz="2000" dirty="0" err="1"/>
              <a:t>Bonoti</a:t>
            </a:r>
            <a:r>
              <a:rPr lang="en-AU" sz="2000" dirty="0"/>
              <a:t> (2008, p. 196) </a:t>
            </a:r>
            <a:r>
              <a:rPr lang="en-AU" sz="2000" dirty="0">
                <a:solidFill>
                  <a:srgbClr val="0070C0"/>
                </a:solidFill>
              </a:rPr>
              <a:t>state</a:t>
            </a:r>
            <a:r>
              <a:rPr lang="en-AU" sz="2000" dirty="0"/>
              <a:t> that while ‘… there was some variation in performance depending on the individual emotions examined, overall participants in all age groups understood that drawings express the emotions of their creators.’</a:t>
            </a:r>
          </a:p>
          <a:p>
            <a:endParaRPr lang="en-AU" sz="2000" dirty="0"/>
          </a:p>
          <a:p>
            <a:r>
              <a:rPr lang="en-AU" sz="2000" dirty="0"/>
              <a:t>Use a range of </a:t>
            </a:r>
            <a:r>
              <a:rPr lang="en-AU" sz="2000" dirty="0">
                <a:hlinkClick r:id="rId2"/>
              </a:rPr>
              <a:t>reporting verbs </a:t>
            </a:r>
            <a:r>
              <a:rPr lang="en-AU" sz="2000" dirty="0"/>
              <a:t>when using author first referencing</a:t>
            </a:r>
          </a:p>
          <a:p>
            <a:endParaRPr lang="en-AU" sz="2000" dirty="0"/>
          </a:p>
          <a:p>
            <a:r>
              <a:rPr lang="en-AU" sz="2000" dirty="0"/>
              <a:t>Match these verbs to the way the author is expressing their idea</a:t>
            </a:r>
          </a:p>
          <a:p>
            <a:pPr marL="0" indent="0">
              <a:buNone/>
            </a:pPr>
            <a:endParaRPr lang="en-AU" sz="2000" dirty="0"/>
          </a:p>
        </p:txBody>
      </p:sp>
    </p:spTree>
    <p:extLst>
      <p:ext uri="{BB962C8B-B14F-4D97-AF65-F5344CB8AC3E}">
        <p14:creationId xmlns:p14="http://schemas.microsoft.com/office/powerpoint/2010/main" val="684540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1BBEEA-A71A-4843-8CCD-6BC9DB133FCE}"/>
              </a:ext>
            </a:extLst>
          </p:cNvPr>
          <p:cNvSpPr>
            <a:spLocks noGrp="1"/>
          </p:cNvSpPr>
          <p:nvPr>
            <p:ph type="body" sz="quarter" idx="11"/>
          </p:nvPr>
        </p:nvSpPr>
        <p:spPr/>
        <p:txBody>
          <a:bodyPr/>
          <a:lstStyle/>
          <a:p>
            <a:r>
              <a:rPr lang="en-AU" dirty="0"/>
              <a:t>Reporting verbs </a:t>
            </a:r>
          </a:p>
        </p:txBody>
      </p:sp>
      <p:sp>
        <p:nvSpPr>
          <p:cNvPr id="3" name="Text Placeholder 2">
            <a:extLst>
              <a:ext uri="{FF2B5EF4-FFF2-40B4-BE49-F238E27FC236}">
                <a16:creationId xmlns:a16="http://schemas.microsoft.com/office/drawing/2014/main" id="{35E0BF29-57B7-4A25-BA29-0A3ED3A0C18F}"/>
              </a:ext>
            </a:extLst>
          </p:cNvPr>
          <p:cNvSpPr>
            <a:spLocks noGrp="1"/>
          </p:cNvSpPr>
          <p:nvPr>
            <p:ph type="body" sz="quarter" idx="12"/>
          </p:nvPr>
        </p:nvSpPr>
        <p:spPr/>
        <p:txBody>
          <a:bodyPr/>
          <a:lstStyle/>
          <a:p>
            <a:r>
              <a:rPr lang="en-US" dirty="0"/>
              <a:t>    describes</a:t>
            </a:r>
          </a:p>
          <a:p>
            <a:r>
              <a:rPr lang="en-US" dirty="0"/>
              <a:t>    proposes</a:t>
            </a:r>
          </a:p>
          <a:p>
            <a:r>
              <a:rPr lang="en-US" dirty="0"/>
              <a:t>    reports</a:t>
            </a:r>
          </a:p>
          <a:p>
            <a:r>
              <a:rPr lang="en-US" dirty="0"/>
              <a:t>    shows</a:t>
            </a:r>
          </a:p>
          <a:p>
            <a:r>
              <a:rPr lang="en-US" dirty="0"/>
              <a:t>    argues</a:t>
            </a:r>
          </a:p>
          <a:p>
            <a:r>
              <a:rPr lang="en-US" dirty="0"/>
              <a:t>    suggests</a:t>
            </a:r>
          </a:p>
          <a:p>
            <a:r>
              <a:rPr lang="en-US" dirty="0"/>
              <a:t>    analyses</a:t>
            </a:r>
          </a:p>
          <a:p>
            <a:r>
              <a:rPr lang="en-US" dirty="0"/>
              <a:t>    demonstrates</a:t>
            </a:r>
          </a:p>
          <a:p>
            <a:r>
              <a:rPr lang="en-US" dirty="0"/>
              <a:t>    states</a:t>
            </a:r>
          </a:p>
          <a:p>
            <a:r>
              <a:rPr lang="en-US" dirty="0"/>
              <a:t>    observes</a:t>
            </a:r>
          </a:p>
          <a:p>
            <a:r>
              <a:rPr lang="en-US" dirty="0"/>
              <a:t>    believes</a:t>
            </a:r>
          </a:p>
          <a:p>
            <a:r>
              <a:rPr lang="en-US" dirty="0"/>
              <a:t>    says</a:t>
            </a:r>
          </a:p>
          <a:p>
            <a:r>
              <a:rPr lang="en-US" dirty="0"/>
              <a:t>    comments</a:t>
            </a:r>
          </a:p>
          <a:p>
            <a:endParaRPr lang="en-AU" dirty="0"/>
          </a:p>
        </p:txBody>
      </p:sp>
    </p:spTree>
    <p:extLst>
      <p:ext uri="{BB962C8B-B14F-4D97-AF65-F5344CB8AC3E}">
        <p14:creationId xmlns:p14="http://schemas.microsoft.com/office/powerpoint/2010/main" val="8704638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AU" sz="3200" dirty="0"/>
              <a:t>2. Reference list format</a:t>
            </a:r>
          </a:p>
        </p:txBody>
      </p:sp>
      <p:sp>
        <p:nvSpPr>
          <p:cNvPr id="4" name="Text Placeholder 3"/>
          <p:cNvSpPr txBox="1">
            <a:spLocks noGrp="1"/>
          </p:cNvSpPr>
          <p:nvPr>
            <p:ph type="body" sz="quarter" idx="12"/>
          </p:nvPr>
        </p:nvSpPr>
        <p:spPr>
          <a:xfrm>
            <a:off x="2878268" y="1799328"/>
            <a:ext cx="6142199" cy="3333220"/>
          </a:xfrm>
          <a:prstGeom prst="rect">
            <a:avLst/>
          </a:prstGeom>
          <a:noFill/>
        </p:spPr>
        <p:txBody>
          <a:bodyPr wrap="square" rtlCol="0">
            <a:spAutoFit/>
          </a:bodyPr>
          <a:lstStyle/>
          <a:p>
            <a:pPr marL="0" indent="0">
              <a:buNone/>
            </a:pPr>
            <a:r>
              <a:rPr lang="en-AU" sz="1800" dirty="0"/>
              <a:t>References</a:t>
            </a:r>
          </a:p>
          <a:p>
            <a:pPr marL="0" indent="0">
              <a:buNone/>
            </a:pPr>
            <a:endParaRPr lang="en-AU" sz="1800" dirty="0"/>
          </a:p>
          <a:p>
            <a:pPr marL="0" indent="0">
              <a:buNone/>
            </a:pPr>
            <a:r>
              <a:rPr lang="en-AU" sz="1800" dirty="0"/>
              <a:t>Judd, D, </a:t>
            </a:r>
            <a:r>
              <a:rPr lang="en-AU" sz="1800" dirty="0" err="1"/>
              <a:t>Sitzman</a:t>
            </a:r>
            <a:r>
              <a:rPr lang="en-AU" sz="1800" dirty="0"/>
              <a:t>, K &amp; </a:t>
            </a:r>
            <a:r>
              <a:rPr lang="en-AU" sz="1800" dirty="0" err="1"/>
              <a:t>Davi</a:t>
            </a:r>
            <a:r>
              <a:rPr lang="en-AU" sz="1800" dirty="0"/>
              <a:t>, GM 2010, </a:t>
            </a:r>
            <a:r>
              <a:rPr lang="en-AU" sz="1800" i="1" dirty="0"/>
              <a:t>A history of American nursing: trends and eras</a:t>
            </a:r>
            <a:r>
              <a:rPr lang="en-AU" sz="1800" dirty="0"/>
              <a:t>, Jones and Bartlett, London.</a:t>
            </a:r>
          </a:p>
          <a:p>
            <a:pPr marL="0" indent="0">
              <a:buNone/>
            </a:pPr>
            <a:r>
              <a:rPr lang="en-AU" sz="1800" dirty="0"/>
              <a:t> </a:t>
            </a:r>
          </a:p>
          <a:p>
            <a:pPr marL="0" indent="0">
              <a:buNone/>
            </a:pPr>
            <a:r>
              <a:rPr lang="en-AU" sz="1800" dirty="0"/>
              <a:t>Sandler, MP, Patton, JA, Coleman, RE, Gottschalk, A, </a:t>
            </a:r>
            <a:r>
              <a:rPr lang="en-AU" sz="1800" dirty="0" err="1"/>
              <a:t>Wackers</a:t>
            </a:r>
            <a:r>
              <a:rPr lang="en-AU" sz="1800" dirty="0"/>
              <a:t>, FJ &amp; </a:t>
            </a:r>
            <a:r>
              <a:rPr lang="en-AU" sz="1800" dirty="0" err="1"/>
              <a:t>Hoffere</a:t>
            </a:r>
            <a:r>
              <a:rPr lang="en-AU" sz="1800" dirty="0"/>
              <a:t>, PB 1999, </a:t>
            </a:r>
            <a:r>
              <a:rPr lang="en-AU" sz="1800" i="1" dirty="0"/>
              <a:t>Diagnostic nuclear medicine</a:t>
            </a:r>
            <a:r>
              <a:rPr lang="en-AU" sz="1800" dirty="0"/>
              <a:t>, Williams &amp; Wilkins, Baltimore.</a:t>
            </a:r>
          </a:p>
          <a:p>
            <a:pPr marL="0" indent="0">
              <a:buNone/>
            </a:pPr>
            <a:endParaRPr lang="en-AU" sz="1800" dirty="0"/>
          </a:p>
          <a:p>
            <a:pPr marL="0" indent="0">
              <a:buNone/>
            </a:pPr>
            <a:r>
              <a:rPr lang="en-AU" sz="1800" dirty="0" err="1"/>
              <a:t>Whittemore</a:t>
            </a:r>
            <a:r>
              <a:rPr lang="en-AU" sz="1800" dirty="0"/>
              <a:t>, R 2009, ‘How can nursing intervention research reduce the research-practice gap?’, </a:t>
            </a:r>
            <a:r>
              <a:rPr lang="en-AU" sz="1800" i="1" dirty="0"/>
              <a:t>Canadian</a:t>
            </a:r>
            <a:r>
              <a:rPr lang="en-AU" sz="1800" dirty="0"/>
              <a:t> </a:t>
            </a:r>
            <a:r>
              <a:rPr lang="en-AU" sz="1800" i="1" dirty="0"/>
              <a:t>Journal of Nursing Research, </a:t>
            </a:r>
            <a:r>
              <a:rPr lang="en-AU" sz="1800" dirty="0"/>
              <a:t>vol. 41, no. 4, pp. 7–15.</a:t>
            </a:r>
          </a:p>
        </p:txBody>
      </p:sp>
      <p:sp>
        <p:nvSpPr>
          <p:cNvPr id="5" name="TextBox 4"/>
          <p:cNvSpPr txBox="1"/>
          <p:nvPr/>
        </p:nvSpPr>
        <p:spPr>
          <a:xfrm>
            <a:off x="349062" y="2451741"/>
            <a:ext cx="2247814" cy="2062103"/>
          </a:xfrm>
          <a:prstGeom prst="rect">
            <a:avLst/>
          </a:prstGeom>
          <a:noFill/>
        </p:spPr>
        <p:txBody>
          <a:bodyPr wrap="square" rtlCol="0">
            <a:spAutoFit/>
          </a:bodyPr>
          <a:lstStyle/>
          <a:p>
            <a:r>
              <a:rPr lang="en-AU" sz="1600" dirty="0"/>
              <a:t>Single line spacing required</a:t>
            </a:r>
          </a:p>
          <a:p>
            <a:endParaRPr lang="en-AU" sz="1600" dirty="0"/>
          </a:p>
          <a:p>
            <a:r>
              <a:rPr lang="en-AU" sz="1600" dirty="0"/>
              <a:t>Leave space between each entry</a:t>
            </a:r>
          </a:p>
          <a:p>
            <a:endParaRPr lang="en-AU" sz="1600" dirty="0"/>
          </a:p>
          <a:p>
            <a:r>
              <a:rPr lang="en-AU" sz="1600" dirty="0"/>
              <a:t>No indentation required</a:t>
            </a:r>
            <a:endParaRPr lang="en-AU" dirty="0"/>
          </a:p>
        </p:txBody>
      </p:sp>
      <p:sp>
        <p:nvSpPr>
          <p:cNvPr id="13" name="Down Arrow 12"/>
          <p:cNvSpPr/>
          <p:nvPr/>
        </p:nvSpPr>
        <p:spPr bwMode="auto">
          <a:xfrm rot="15417227">
            <a:off x="2454500" y="2536702"/>
            <a:ext cx="205448" cy="72467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AU"/>
          </a:p>
        </p:txBody>
      </p:sp>
      <p:sp>
        <p:nvSpPr>
          <p:cNvPr id="14" name="Down Arrow 13"/>
          <p:cNvSpPr/>
          <p:nvPr/>
        </p:nvSpPr>
        <p:spPr bwMode="auto">
          <a:xfrm rot="15626384">
            <a:off x="2588309" y="2955023"/>
            <a:ext cx="248214" cy="604275"/>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AU"/>
          </a:p>
        </p:txBody>
      </p:sp>
      <p:sp>
        <p:nvSpPr>
          <p:cNvPr id="15" name="Down Arrow 14"/>
          <p:cNvSpPr/>
          <p:nvPr/>
        </p:nvSpPr>
        <p:spPr bwMode="auto">
          <a:xfrm rot="16200000">
            <a:off x="2240323" y="3916970"/>
            <a:ext cx="201090" cy="118506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AU"/>
          </a:p>
        </p:txBody>
      </p:sp>
    </p:spTree>
    <p:extLst>
      <p:ext uri="{BB962C8B-B14F-4D97-AF65-F5344CB8AC3E}">
        <p14:creationId xmlns:p14="http://schemas.microsoft.com/office/powerpoint/2010/main" val="304783186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77a78e5cec676514a525d75e837da7a27a651b4"/>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PPT template_UniSA Corporate - Bar footer">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 template 16-9_UniSA Corporate - Bar footer" id="{9F5AD3D8-F754-44A4-AC4D-A815DC4E54A1}" vid="{25813748-2585-4D6F-8CAF-E563CA521B3F}"/>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9277</TotalTime>
  <Words>3119</Words>
  <Application>Microsoft Office PowerPoint</Application>
  <PresentationFormat>On-screen Show (4:3)</PresentationFormat>
  <Paragraphs>325</Paragraphs>
  <Slides>39</Slides>
  <Notes>21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39</vt:i4>
      </vt:variant>
    </vt:vector>
  </HeadingPairs>
  <TitlesOfParts>
    <vt:vector size="43" baseType="lpstr">
      <vt:lpstr>Arial</vt:lpstr>
      <vt:lpstr>Calibri</vt:lpstr>
      <vt:lpstr>Blank Presentation</vt:lpstr>
      <vt:lpstr>2_PPT template_UniSA Corporate - Bar footer</vt:lpstr>
      <vt:lpstr>INFT4017 Research Methods</vt:lpstr>
      <vt:lpstr>PowerPoint Presentation</vt:lpstr>
      <vt:lpstr>PowerPoint Presentation</vt:lpstr>
      <vt:lpstr>PowerPoint Presentation</vt:lpstr>
      <vt:lpstr>Two components of referencing</vt:lpstr>
      <vt:lpstr>1. In-text referencing - Harvard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One approach to paraphrasing </vt:lpstr>
      <vt:lpstr>PowerPoint Presentation</vt:lpstr>
      <vt:lpstr>PowerPoint Presentation</vt:lpstr>
      <vt:lpstr>Paraphrase #1</vt:lpstr>
      <vt:lpstr>Paraphrase #1</vt:lpstr>
      <vt:lpstr>Paraphrase #2 </vt:lpstr>
      <vt:lpstr>Paraphrase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Edmund Boey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Edmund Boey</dc:creator>
  <cp:lastModifiedBy>Megan Taylor</cp:lastModifiedBy>
  <cp:revision>459</cp:revision>
  <cp:lastPrinted>2020-06-22T01:47:22Z</cp:lastPrinted>
  <dcterms:created xsi:type="dcterms:W3CDTF">2012-06-21T06:49:01Z</dcterms:created>
  <dcterms:modified xsi:type="dcterms:W3CDTF">2021-03-23T02:32:36Z</dcterms:modified>
</cp:coreProperties>
</file>