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2" r:id="rId2"/>
    <p:sldId id="266" r:id="rId3"/>
    <p:sldId id="281" r:id="rId4"/>
    <p:sldId id="268" r:id="rId5"/>
    <p:sldId id="269" r:id="rId6"/>
    <p:sldId id="270" r:id="rId7"/>
    <p:sldId id="271" r:id="rId8"/>
    <p:sldId id="282" r:id="rId9"/>
    <p:sldId id="284" r:id="rId10"/>
    <p:sldId id="272" r:id="rId11"/>
    <p:sldId id="273" r:id="rId12"/>
    <p:sldId id="274" r:id="rId13"/>
    <p:sldId id="275" r:id="rId14"/>
    <p:sldId id="285" r:id="rId15"/>
    <p:sldId id="286" r:id="rId16"/>
    <p:sldId id="287" r:id="rId17"/>
    <p:sldId id="288" r:id="rId18"/>
    <p:sldId id="289" r:id="rId19"/>
    <p:sldId id="290" r:id="rId20"/>
    <p:sldId id="291" r:id="rId21"/>
    <p:sldId id="292" r:id="rId22"/>
    <p:sldId id="280" r:id="rId23"/>
    <p:sldId id="265" r:id="rId24"/>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6784" autoAdjust="0"/>
  </p:normalViewPr>
  <p:slideViewPr>
    <p:cSldViewPr>
      <p:cViewPr varScale="1">
        <p:scale>
          <a:sx n="66" d="100"/>
          <a:sy n="66" d="100"/>
        </p:scale>
        <p:origin x="193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BB620748-185E-4535-9491-69CFB35A9E85}" type="datetimeFigureOut">
              <a:rPr lang="en-AU" smtClean="0"/>
              <a:pPr/>
              <a:t>19/08/2019</a:t>
            </a:fld>
            <a:endParaRPr lang="en-AU"/>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6CD85C75-04BD-4218-ADC4-230F652A47BE}" type="slidenum">
              <a:rPr lang="en-AU" smtClean="0"/>
              <a:pPr/>
              <a:t>‹#›</a:t>
            </a:fld>
            <a:endParaRPr lang="en-AU"/>
          </a:p>
        </p:txBody>
      </p:sp>
    </p:spTree>
    <p:extLst>
      <p:ext uri="{BB962C8B-B14F-4D97-AF65-F5344CB8AC3E}">
        <p14:creationId xmlns:p14="http://schemas.microsoft.com/office/powerpoint/2010/main" val="200736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D85C75-04BD-4218-ADC4-230F652A47BE}" type="slidenum">
              <a:rPr lang="en-AU" smtClean="0"/>
              <a:pPr/>
              <a:t>2</a:t>
            </a:fld>
            <a:endParaRPr lang="en-AU"/>
          </a:p>
        </p:txBody>
      </p:sp>
    </p:spTree>
    <p:extLst>
      <p:ext uri="{BB962C8B-B14F-4D97-AF65-F5344CB8AC3E}">
        <p14:creationId xmlns:p14="http://schemas.microsoft.com/office/powerpoint/2010/main" val="3449390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Counter-evidence – something irrelevan</a:t>
            </a:r>
            <a:r>
              <a:rPr lang="en-AU" baseline="0" dirty="0"/>
              <a:t>t and cause confusing.</a:t>
            </a:r>
            <a:endParaRPr lang="en-AU" dirty="0"/>
          </a:p>
        </p:txBody>
      </p:sp>
      <p:sp>
        <p:nvSpPr>
          <p:cNvPr id="4" name="Slide Number Placeholder 3"/>
          <p:cNvSpPr>
            <a:spLocks noGrp="1"/>
          </p:cNvSpPr>
          <p:nvPr>
            <p:ph type="sldNum" sz="quarter" idx="10"/>
          </p:nvPr>
        </p:nvSpPr>
        <p:spPr/>
        <p:txBody>
          <a:bodyPr/>
          <a:lstStyle/>
          <a:p>
            <a:fld id="{6CD85C75-04BD-4218-ADC4-230F652A47BE}" type="slidenum">
              <a:rPr lang="en-AU" smtClean="0"/>
              <a:pPr/>
              <a:t>6</a:t>
            </a:fld>
            <a:endParaRPr lang="en-AU"/>
          </a:p>
        </p:txBody>
      </p:sp>
    </p:spTree>
    <p:extLst>
      <p:ext uri="{BB962C8B-B14F-4D97-AF65-F5344CB8AC3E}">
        <p14:creationId xmlns:p14="http://schemas.microsoft.com/office/powerpoint/2010/main" val="656482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6CD85C75-04BD-4218-ADC4-230F652A47BE}" type="slidenum">
              <a:rPr lang="en-AU" smtClean="0"/>
              <a:pPr/>
              <a:t>9</a:t>
            </a:fld>
            <a:endParaRPr lang="en-AU"/>
          </a:p>
        </p:txBody>
      </p:sp>
    </p:spTree>
    <p:extLst>
      <p:ext uri="{BB962C8B-B14F-4D97-AF65-F5344CB8AC3E}">
        <p14:creationId xmlns:p14="http://schemas.microsoft.com/office/powerpoint/2010/main" val="14666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Cherry</a:t>
            </a:r>
            <a:r>
              <a:rPr lang="en-AU" baseline="0" dirty="0"/>
              <a:t>-picking </a:t>
            </a:r>
            <a:r>
              <a:rPr lang="en-AU" dirty="0"/>
              <a:t>–</a:t>
            </a:r>
            <a:r>
              <a:rPr lang="en-AU" baseline="0" dirty="0"/>
              <a:t> evidence is incomplete; purposively select </a:t>
            </a:r>
            <a:r>
              <a:rPr lang="en-AU" sz="1200" b="0" i="0" kern="1200" dirty="0">
                <a:solidFill>
                  <a:schemeClr val="tx1"/>
                </a:solidFill>
                <a:effectLst/>
                <a:latin typeface="+mn-lt"/>
                <a:ea typeface="+mn-ea"/>
                <a:cs typeface="+mn-cs"/>
              </a:rPr>
              <a:t>individual cases or data that seem to confirm a particular position while ignoring a significant portion of related cases or data that may contradict that position.</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Bias can occur at any phase of research, including study design or data collection, as well as in the process of data analysis and publication. E.g.</a:t>
            </a:r>
            <a:r>
              <a:rPr lang="en-AU" sz="1200" b="0" i="0" kern="1200" baseline="0" dirty="0">
                <a:solidFill>
                  <a:schemeClr val="tx1"/>
                </a:solidFill>
                <a:effectLst/>
                <a:latin typeface="+mn-lt"/>
                <a:ea typeface="+mn-ea"/>
                <a:cs typeface="+mn-cs"/>
              </a:rPr>
              <a:t> insider researcher; second coder</a:t>
            </a:r>
            <a:endParaRPr lang="en-AU" sz="1200" b="0" i="0" kern="1200" dirty="0">
              <a:solidFill>
                <a:schemeClr val="tx1"/>
              </a:solidFill>
              <a:effectLst/>
              <a:latin typeface="+mn-lt"/>
              <a:ea typeface="+mn-ea"/>
              <a:cs typeface="+mn-cs"/>
            </a:endParaRP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Reviewers of the literature must consider the degree to which bias was prevented by proper study design and implementation. As some degree of bias is nearly always present in a published study, readers must also consider how bias might influence a study's conclusions</a:t>
            </a:r>
          </a:p>
          <a:p>
            <a:endParaRPr lang="en-AU" dirty="0"/>
          </a:p>
        </p:txBody>
      </p:sp>
      <p:sp>
        <p:nvSpPr>
          <p:cNvPr id="4" name="Slide Number Placeholder 3"/>
          <p:cNvSpPr>
            <a:spLocks noGrp="1"/>
          </p:cNvSpPr>
          <p:nvPr>
            <p:ph type="sldNum" sz="quarter" idx="10"/>
          </p:nvPr>
        </p:nvSpPr>
        <p:spPr/>
        <p:txBody>
          <a:bodyPr/>
          <a:lstStyle/>
          <a:p>
            <a:fld id="{6CD85C75-04BD-4218-ADC4-230F652A47BE}" type="slidenum">
              <a:rPr lang="en-AU" smtClean="0"/>
              <a:pPr/>
              <a:t>10</a:t>
            </a:fld>
            <a:endParaRPr lang="en-AU"/>
          </a:p>
        </p:txBody>
      </p:sp>
    </p:spTree>
    <p:extLst>
      <p:ext uri="{BB962C8B-B14F-4D97-AF65-F5344CB8AC3E}">
        <p14:creationId xmlns:p14="http://schemas.microsoft.com/office/powerpoint/2010/main" val="327676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CD85C75-04BD-4218-ADC4-230F652A47BE}" type="slidenum">
              <a:rPr lang="en-AU" smtClean="0"/>
              <a:pPr/>
              <a:t>13</a:t>
            </a:fld>
            <a:endParaRPr lang="en-AU"/>
          </a:p>
        </p:txBody>
      </p:sp>
    </p:spTree>
    <p:extLst>
      <p:ext uri="{BB962C8B-B14F-4D97-AF65-F5344CB8AC3E}">
        <p14:creationId xmlns:p14="http://schemas.microsoft.com/office/powerpoint/2010/main" val="325239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200">
                <a:solidFill>
                  <a:schemeClr val="tx1"/>
                </a:solidFill>
                <a:latin typeface="Arial" charset="0"/>
                <a:ea typeface="ＭＳ Ｐゴシック" charset="0"/>
                <a:cs typeface="ＭＳ Ｐゴシック" charset="0"/>
              </a:defRPr>
            </a:lvl1pPr>
            <a:lvl2pPr marL="694955" indent="-267291">
              <a:defRPr sz="2200">
                <a:solidFill>
                  <a:schemeClr val="tx1"/>
                </a:solidFill>
                <a:latin typeface="Arial" charset="0"/>
                <a:ea typeface="ＭＳ Ｐゴシック" charset="0"/>
              </a:defRPr>
            </a:lvl2pPr>
            <a:lvl3pPr marL="1069162" indent="-213832">
              <a:defRPr sz="2200">
                <a:solidFill>
                  <a:schemeClr val="tx1"/>
                </a:solidFill>
                <a:latin typeface="Arial" charset="0"/>
                <a:ea typeface="ＭＳ Ｐゴシック" charset="0"/>
              </a:defRPr>
            </a:lvl3pPr>
            <a:lvl4pPr marL="1496827" indent="-213832">
              <a:defRPr sz="2200">
                <a:solidFill>
                  <a:schemeClr val="tx1"/>
                </a:solidFill>
                <a:latin typeface="Arial" charset="0"/>
                <a:ea typeface="ＭＳ Ｐゴシック" charset="0"/>
              </a:defRPr>
            </a:lvl4pPr>
            <a:lvl5pPr marL="1924492" indent="-213832">
              <a:defRPr sz="2200">
                <a:solidFill>
                  <a:schemeClr val="tx1"/>
                </a:solidFill>
                <a:latin typeface="Arial" charset="0"/>
                <a:ea typeface="ＭＳ Ｐゴシック" charset="0"/>
              </a:defRPr>
            </a:lvl5pPr>
            <a:lvl6pPr marL="2352157" indent="-213832" eaLnBrk="0" fontAlgn="base" hangingPunct="0">
              <a:spcBef>
                <a:spcPct val="0"/>
              </a:spcBef>
              <a:spcAft>
                <a:spcPct val="0"/>
              </a:spcAft>
              <a:defRPr sz="2200">
                <a:solidFill>
                  <a:schemeClr val="tx1"/>
                </a:solidFill>
                <a:latin typeface="Arial" charset="0"/>
                <a:ea typeface="ＭＳ Ｐゴシック" charset="0"/>
              </a:defRPr>
            </a:lvl6pPr>
            <a:lvl7pPr marL="2779822" indent="-213832" eaLnBrk="0" fontAlgn="base" hangingPunct="0">
              <a:spcBef>
                <a:spcPct val="0"/>
              </a:spcBef>
              <a:spcAft>
                <a:spcPct val="0"/>
              </a:spcAft>
              <a:defRPr sz="2200">
                <a:solidFill>
                  <a:schemeClr val="tx1"/>
                </a:solidFill>
                <a:latin typeface="Arial" charset="0"/>
                <a:ea typeface="ＭＳ Ｐゴシック" charset="0"/>
              </a:defRPr>
            </a:lvl7pPr>
            <a:lvl8pPr marL="3207487" indent="-213832" eaLnBrk="0" fontAlgn="base" hangingPunct="0">
              <a:spcBef>
                <a:spcPct val="0"/>
              </a:spcBef>
              <a:spcAft>
                <a:spcPct val="0"/>
              </a:spcAft>
              <a:defRPr sz="2200">
                <a:solidFill>
                  <a:schemeClr val="tx1"/>
                </a:solidFill>
                <a:latin typeface="Arial" charset="0"/>
                <a:ea typeface="ＭＳ Ｐゴシック" charset="0"/>
              </a:defRPr>
            </a:lvl8pPr>
            <a:lvl9pPr marL="3635151" indent="-213832" eaLnBrk="0" fontAlgn="base" hangingPunct="0">
              <a:spcBef>
                <a:spcPct val="0"/>
              </a:spcBef>
              <a:spcAft>
                <a:spcPct val="0"/>
              </a:spcAft>
              <a:defRPr sz="2200">
                <a:solidFill>
                  <a:schemeClr val="tx1"/>
                </a:solidFill>
                <a:latin typeface="Arial" charset="0"/>
                <a:ea typeface="ＭＳ Ｐゴシック" charset="0"/>
              </a:defRPr>
            </a:lvl9pPr>
          </a:lstStyle>
          <a:p>
            <a:fld id="{484153D6-29D8-0748-A89D-A735A314B358}" type="slidenum">
              <a:rPr lang="en-GB" sz="1100">
                <a:latin typeface="Times New Roman" charset="0"/>
              </a:rPr>
              <a:pPr/>
              <a:t>19</a:t>
            </a:fld>
            <a:endParaRPr lang="en-GB" sz="1100">
              <a:latin typeface="Times New Roman" charset="0"/>
            </a:endParaRPr>
          </a:p>
        </p:txBody>
      </p:sp>
      <p:sp>
        <p:nvSpPr>
          <p:cNvPr id="133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31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2673378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6125"/>
            <a:ext cx="4965700" cy="3725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15DC6E-134F-E74E-B2A9-E8D884B7496E}" type="slidenum">
              <a:rPr lang="en-US" smtClean="0"/>
              <a:t>20</a:t>
            </a:fld>
            <a:endParaRPr lang="en-US"/>
          </a:p>
        </p:txBody>
      </p:sp>
    </p:spTree>
    <p:extLst>
      <p:ext uri="{BB962C8B-B14F-4D97-AF65-F5344CB8AC3E}">
        <p14:creationId xmlns:p14="http://schemas.microsoft.com/office/powerpoint/2010/main" val="113500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15DC6E-134F-E74E-B2A9-E8D884B7496E}" type="slidenum">
              <a:rPr lang="en-US" smtClean="0"/>
              <a:t>21</a:t>
            </a:fld>
            <a:endParaRPr lang="en-US"/>
          </a:p>
        </p:txBody>
      </p:sp>
    </p:spTree>
    <p:extLst>
      <p:ext uri="{BB962C8B-B14F-4D97-AF65-F5344CB8AC3E}">
        <p14:creationId xmlns:p14="http://schemas.microsoft.com/office/powerpoint/2010/main" val="1216997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kern="1200" dirty="0">
                <a:solidFill>
                  <a:schemeClr val="tx1"/>
                </a:solidFill>
                <a:effectLst/>
                <a:latin typeface="+mn-lt"/>
                <a:ea typeface="+mn-ea"/>
                <a:cs typeface="+mn-cs"/>
              </a:rPr>
              <a:t>Finally, having acquired a critical thinking attitude, learned some critical thinking skills, and applied those in new contexts, good critical thinkers are "brave enough to risk being wrong, and wise enough to realize that much can be learned from errors and failed solutions" (Nelson, 2005, p. xiv).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Simply put, good critical thinkers will think about their own thinking.</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Team experiences are designed not only to push you into moments of metacognitive reflection but to do so in conversation with teammates as the team pursues consensus on a specific question, thereby making various kinds of thinking explicit and open to exploration by the members of the team. As these kinds of thinking increasingly approximate the kinds of thinking common to your scholarly discipline, you can more accurately be considered cognitive apprentices to your field.</a:t>
            </a:r>
          </a:p>
          <a:p>
            <a:endParaRPr lang="en-AU" dirty="0"/>
          </a:p>
        </p:txBody>
      </p:sp>
      <p:sp>
        <p:nvSpPr>
          <p:cNvPr id="4" name="Slide Number Placeholder 3"/>
          <p:cNvSpPr>
            <a:spLocks noGrp="1"/>
          </p:cNvSpPr>
          <p:nvPr>
            <p:ph type="sldNum" sz="quarter" idx="10"/>
          </p:nvPr>
        </p:nvSpPr>
        <p:spPr/>
        <p:txBody>
          <a:bodyPr/>
          <a:lstStyle/>
          <a:p>
            <a:fld id="{6CD85C75-04BD-4218-ADC4-230F652A47BE}" type="slidenum">
              <a:rPr lang="en-AU" smtClean="0"/>
              <a:pPr/>
              <a:t>22</a:t>
            </a:fld>
            <a:endParaRPr lang="en-AU"/>
          </a:p>
        </p:txBody>
      </p:sp>
    </p:spTree>
    <p:extLst>
      <p:ext uri="{BB962C8B-B14F-4D97-AF65-F5344CB8AC3E}">
        <p14:creationId xmlns:p14="http://schemas.microsoft.com/office/powerpoint/2010/main" val="1905994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3183FF2-013A-48E9-8516-455269B381BE}" type="datetime1">
              <a:rPr lang="en-AU" smtClean="0"/>
              <a:pPr/>
              <a:t>19/08/2019</a:t>
            </a:fld>
            <a:endParaRPr lang="en-AU"/>
          </a:p>
        </p:txBody>
      </p:sp>
      <p:sp>
        <p:nvSpPr>
          <p:cNvPr id="19" name="Footer Placeholder 18"/>
          <p:cNvSpPr>
            <a:spLocks noGrp="1"/>
          </p:cNvSpPr>
          <p:nvPr>
            <p:ph type="ftr" sz="quarter" idx="11"/>
          </p:nvPr>
        </p:nvSpPr>
        <p:spPr/>
        <p:txBody>
          <a:bodyPr/>
          <a:lstStyle/>
          <a:p>
            <a:endParaRPr lang="en-AU"/>
          </a:p>
        </p:txBody>
      </p:sp>
      <p:sp>
        <p:nvSpPr>
          <p:cNvPr id="27" name="Slide Number Placeholder 26"/>
          <p:cNvSpPr>
            <a:spLocks noGrp="1"/>
          </p:cNvSpPr>
          <p:nvPr>
            <p:ph type="sldNum" sz="quarter" idx="12"/>
          </p:nvPr>
        </p:nvSpPr>
        <p:spPr/>
        <p:txBody>
          <a:bodyPr/>
          <a:lstStyle/>
          <a:p>
            <a:fld id="{CD6C4A60-4526-4780-800F-EAE872A0A01D}"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B7129F-5ACD-4E10-A48C-BB9DA739848C}" type="datetime1">
              <a:rPr lang="en-AU" smtClean="0"/>
              <a:pPr/>
              <a:t>19/08/2019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D6C4A60-4526-4780-800F-EAE872A0A01D}"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905B50-5382-4B9E-980E-578A449DB876}" type="datetime1">
              <a:rPr lang="en-AU" smtClean="0"/>
              <a:pPr/>
              <a:t>19/08/2019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D6C4A60-4526-4780-800F-EAE872A0A01D}"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7CCBC3D-BE85-4591-A349-980823722266}" type="datetime1">
              <a:rPr lang="en-AU" smtClean="0"/>
              <a:pPr/>
              <a:t>19/08/2019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D6C4A60-4526-4780-800F-EAE872A0A01D}"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484599B-7E50-45F1-9DED-4FA239976605}" type="datetime1">
              <a:rPr lang="en-AU" smtClean="0"/>
              <a:pPr/>
              <a:t>19/08/2019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D6C4A60-4526-4780-800F-EAE872A0A01D}" type="slidenum">
              <a:rPr lang="en-AU" smtClean="0"/>
              <a:pPr/>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E89AAA9-73C9-4244-9E67-0800803E7633}" type="datetime1">
              <a:rPr lang="en-AU" smtClean="0"/>
              <a:pPr/>
              <a:t>19/08/2019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D6C4A60-4526-4780-800F-EAE872A0A01D}"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392FE4B-CE07-4732-9788-E62515E17EB4}" type="datetime1">
              <a:rPr lang="en-AU" smtClean="0"/>
              <a:pPr/>
              <a:t>19/08/2019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D6C4A60-4526-4780-800F-EAE872A0A01D}"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65CCF52-DC85-4846-A29D-3A30B1D85791}" type="datetime1">
              <a:rPr lang="en-AU" smtClean="0"/>
              <a:pPr/>
              <a:t>19/08/2019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D6C4A60-4526-4780-800F-EAE872A0A01D}"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DE7778-A89E-4544-B312-9FC8964F4822}" type="datetime1">
              <a:rPr lang="en-AU" smtClean="0"/>
              <a:pPr/>
              <a:t>19/08/2019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D6C4A60-4526-4780-800F-EAE872A0A01D}"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B82A2A3-C4BA-40B4-BB91-AA7773833D91}" type="datetime1">
              <a:rPr lang="en-AU" smtClean="0"/>
              <a:pPr/>
              <a:t>19/08/2019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D6C4A60-4526-4780-800F-EAE872A0A01D}"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3CAF50F-FD3B-46C9-B147-BE4500691C48}" type="datetime1">
              <a:rPr lang="en-AU" smtClean="0"/>
              <a:pPr/>
              <a:t>19/08/2019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8077200" y="6356350"/>
            <a:ext cx="609600" cy="365125"/>
          </a:xfrm>
        </p:spPr>
        <p:txBody>
          <a:bodyPr/>
          <a:lstStyle/>
          <a:p>
            <a:fld id="{CD6C4A60-4526-4780-800F-EAE872A0A01D}" type="slidenum">
              <a:rPr lang="en-AU" smtClean="0"/>
              <a:pPr/>
              <a:t>‹#›</a:t>
            </a:fld>
            <a:endParaRPr lang="en-A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A55164B-9D49-44BE-83F2-2423D6DA2263}" type="datetime1">
              <a:rPr lang="en-AU" smtClean="0"/>
              <a:pPr/>
              <a:t>19/08/2019</a:t>
            </a:fld>
            <a:endParaRPr lang="en-A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A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D6C4A60-4526-4780-800F-EAE872A0A01D}" type="slidenum">
              <a:rPr lang="en-AU" smtClean="0"/>
              <a:pPr/>
              <a:t>‹#›</a:t>
            </a:fld>
            <a:endParaRPr lang="en-A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4608" y="2348880"/>
            <a:ext cx="7851648" cy="1828800"/>
          </a:xfrm>
        </p:spPr>
        <p:txBody>
          <a:bodyPr>
            <a:normAutofit fontScale="90000"/>
          </a:bodyPr>
          <a:lstStyle/>
          <a:p>
            <a:pPr algn="ctr"/>
            <a:r>
              <a:rPr lang="en-AU" sz="4000" dirty="0">
                <a:solidFill>
                  <a:srgbClr val="FFFF00"/>
                </a:solidFill>
              </a:rPr>
              <a:t>Week 4: </a:t>
            </a:r>
            <a:br>
              <a:rPr lang="en-AU" sz="4000" dirty="0">
                <a:solidFill>
                  <a:srgbClr val="FFFF00"/>
                </a:solidFill>
              </a:rPr>
            </a:br>
            <a:r>
              <a:rPr lang="en-AU" sz="4000" dirty="0">
                <a:solidFill>
                  <a:srgbClr val="FFFF00"/>
                </a:solidFill>
              </a:rPr>
              <a:t>Being critical!</a:t>
            </a:r>
            <a:br>
              <a:rPr lang="en-AU" sz="4000" dirty="0">
                <a:solidFill>
                  <a:srgbClr val="FFFF00"/>
                </a:solidFill>
              </a:rPr>
            </a:br>
            <a:r>
              <a:rPr lang="en-AU" sz="4000" dirty="0">
                <a:solidFill>
                  <a:srgbClr val="FFFF00"/>
                </a:solidFill>
                <a:effectLst/>
              </a:rPr>
              <a:t>Critical thinking and critical reading</a:t>
            </a:r>
            <a:br>
              <a:rPr lang="en-AU" sz="6000" b="0" dirty="0">
                <a:solidFill>
                  <a:srgbClr val="FFFF00"/>
                </a:solidFill>
                <a:effectLst/>
              </a:rPr>
            </a:br>
            <a:endParaRPr lang="en-AU" dirty="0">
              <a:solidFill>
                <a:srgbClr val="FFFF00"/>
              </a:solidFill>
            </a:endParaRPr>
          </a:p>
        </p:txBody>
      </p:sp>
      <p:sp>
        <p:nvSpPr>
          <p:cNvPr id="5" name="Slide Number Placeholder 4"/>
          <p:cNvSpPr>
            <a:spLocks noGrp="1"/>
          </p:cNvSpPr>
          <p:nvPr>
            <p:ph type="sldNum" sz="quarter" idx="12"/>
          </p:nvPr>
        </p:nvSpPr>
        <p:spPr/>
        <p:txBody>
          <a:bodyPr/>
          <a:lstStyle/>
          <a:p>
            <a:fld id="{CD6C4A60-4526-4780-800F-EAE872A0A01D}" type="slidenum">
              <a:rPr lang="en-AU" smtClean="0"/>
              <a:pPr/>
              <a:t>1</a:t>
            </a:fld>
            <a:endParaRPr lang="en-AU"/>
          </a:p>
        </p:txBody>
      </p:sp>
      <p:sp>
        <p:nvSpPr>
          <p:cNvPr id="4" name="Subtitle 2"/>
          <p:cNvSpPr>
            <a:spLocks noGrp="1"/>
          </p:cNvSpPr>
          <p:nvPr>
            <p:ph type="subTitle" idx="1"/>
          </p:nvPr>
        </p:nvSpPr>
        <p:spPr>
          <a:xfrm>
            <a:off x="611560" y="4653136"/>
            <a:ext cx="7854696" cy="1368152"/>
          </a:xfrm>
        </p:spPr>
        <p:txBody>
          <a:bodyPr>
            <a:normAutofit/>
          </a:bodyPr>
          <a:lstStyle/>
          <a:p>
            <a:pPr algn="ctr"/>
            <a:r>
              <a:rPr lang="en-AU" dirty="0"/>
              <a:t>INFT 4017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normAutofit/>
          </a:bodyPr>
          <a:lstStyle/>
          <a:p>
            <a:r>
              <a:rPr lang="en-US" altLang="en-US" sz="4000" dirty="0"/>
              <a:t>Frequent problems in research writing</a:t>
            </a:r>
          </a:p>
        </p:txBody>
      </p:sp>
      <p:sp>
        <p:nvSpPr>
          <p:cNvPr id="10242" name="Rectangle 3"/>
          <p:cNvSpPr>
            <a:spLocks noGrp="1" noChangeArrowheads="1"/>
          </p:cNvSpPr>
          <p:nvPr>
            <p:ph type="body" idx="1"/>
          </p:nvPr>
        </p:nvSpPr>
        <p:spPr>
          <a:xfrm>
            <a:off x="457200" y="2060848"/>
            <a:ext cx="8229600" cy="4389120"/>
          </a:xfrm>
        </p:spPr>
        <p:txBody>
          <a:bodyPr/>
          <a:lstStyle/>
          <a:p>
            <a:r>
              <a:rPr lang="en-US" altLang="en-US" dirty="0">
                <a:latin typeface="Gill Sans MT" panose="020B0502020104020203" pitchFamily="34" charset="0"/>
              </a:rPr>
              <a:t>Claims without evidence</a:t>
            </a:r>
          </a:p>
          <a:p>
            <a:pPr lvl="1"/>
            <a:r>
              <a:rPr lang="en-US" altLang="en-US" dirty="0">
                <a:latin typeface="Gill Sans MT" panose="020B0502020104020203" pitchFamily="34" charset="0"/>
                <a:ea typeface="Arial" panose="020B0604020202020204" pitchFamily="34" charset="0"/>
              </a:rPr>
              <a:t>Sometimes made by people with good reputations </a:t>
            </a:r>
          </a:p>
          <a:p>
            <a:pPr lvl="1"/>
            <a:r>
              <a:rPr lang="en-US" altLang="en-US" dirty="0">
                <a:latin typeface="Gill Sans MT" panose="020B0502020104020203" pitchFamily="34" charset="0"/>
                <a:ea typeface="Arial" panose="020B0604020202020204" pitchFamily="34" charset="0"/>
              </a:rPr>
              <a:t>If an expert makes a statement, it is not necessarily true</a:t>
            </a:r>
          </a:p>
          <a:p>
            <a:pPr lvl="1"/>
            <a:endParaRPr lang="en-US" altLang="en-US" dirty="0">
              <a:latin typeface="Gill Sans MT" panose="020B0502020104020203" pitchFamily="34" charset="0"/>
              <a:ea typeface="Arial" panose="020B0604020202020204" pitchFamily="34" charset="0"/>
            </a:endParaRPr>
          </a:p>
          <a:p>
            <a:r>
              <a:rPr lang="en-US" altLang="en-US" dirty="0">
                <a:latin typeface="Gill Sans MT" panose="020B0502020104020203" pitchFamily="34" charset="0"/>
              </a:rPr>
              <a:t>Selective evidence</a:t>
            </a:r>
          </a:p>
          <a:p>
            <a:pPr lvl="1"/>
            <a:r>
              <a:rPr lang="en-US" altLang="en-US" dirty="0">
                <a:latin typeface="Gill Sans MT" panose="020B0502020104020203" pitchFamily="34" charset="0"/>
                <a:ea typeface="Arial" panose="020B0604020202020204" pitchFamily="34" charset="0"/>
              </a:rPr>
              <a:t>Cherry-picking</a:t>
            </a:r>
          </a:p>
          <a:p>
            <a:pPr lvl="1"/>
            <a:r>
              <a:rPr lang="en-US" altLang="en-US" dirty="0">
                <a:latin typeface="Gill Sans MT" panose="020B0502020104020203" pitchFamily="34" charset="0"/>
                <a:ea typeface="Arial" panose="020B0604020202020204" pitchFamily="34" charset="0"/>
              </a:rPr>
              <a:t>Bias</a:t>
            </a:r>
          </a:p>
        </p:txBody>
      </p:sp>
    </p:spTree>
    <p:extLst>
      <p:ext uri="{BB962C8B-B14F-4D97-AF65-F5344CB8AC3E}">
        <p14:creationId xmlns:p14="http://schemas.microsoft.com/office/powerpoint/2010/main" val="145131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p:cNvSpPr>
            <a:spLocks noGrp="1" noChangeArrowheads="1"/>
          </p:cNvSpPr>
          <p:nvPr>
            <p:ph type="title"/>
          </p:nvPr>
        </p:nvSpPr>
        <p:spPr/>
        <p:txBody>
          <a:bodyPr>
            <a:normAutofit/>
          </a:bodyPr>
          <a:lstStyle/>
          <a:p>
            <a:r>
              <a:rPr lang="en-US" altLang="en-US" sz="4000" dirty="0"/>
              <a:t>Other problems with papers</a:t>
            </a:r>
          </a:p>
        </p:txBody>
      </p:sp>
      <p:sp>
        <p:nvSpPr>
          <p:cNvPr id="11266" name="Rectangle 5"/>
          <p:cNvSpPr>
            <a:spLocks noGrp="1" noChangeArrowheads="1"/>
          </p:cNvSpPr>
          <p:nvPr>
            <p:ph type="body" idx="1"/>
          </p:nvPr>
        </p:nvSpPr>
        <p:spPr>
          <a:xfrm>
            <a:off x="457200" y="2060848"/>
            <a:ext cx="8229600" cy="4389120"/>
          </a:xfrm>
        </p:spPr>
        <p:txBody>
          <a:bodyPr>
            <a:normAutofit/>
          </a:bodyPr>
          <a:lstStyle/>
          <a:p>
            <a:r>
              <a:rPr lang="en-US" altLang="en-US" sz="2400" dirty="0">
                <a:latin typeface="Gill Sans MT" panose="020B0502020104020203" pitchFamily="34" charset="0"/>
              </a:rPr>
              <a:t>Unclear use of language - the paper is hard to understand</a:t>
            </a:r>
          </a:p>
          <a:p>
            <a:r>
              <a:rPr lang="en-US" altLang="en-US" sz="2400" dirty="0">
                <a:latin typeface="Gill Sans MT" panose="020B0502020104020203" pitchFamily="34" charset="0"/>
              </a:rPr>
              <a:t>Failure to separate concerns - the author mixes up several points in the same paragraph or section</a:t>
            </a:r>
          </a:p>
          <a:p>
            <a:r>
              <a:rPr lang="en-US" altLang="en-US" sz="2400" dirty="0">
                <a:latin typeface="Gill Sans MT" panose="020B0502020104020203" pitchFamily="34" charset="0"/>
              </a:rPr>
              <a:t>Use of unnecessary jargons or acronyms</a:t>
            </a:r>
          </a:p>
          <a:p>
            <a:r>
              <a:rPr lang="en-US" altLang="en-US" sz="2400" dirty="0">
                <a:latin typeface="Gill Sans MT" panose="020B0502020104020203" pitchFamily="34" charset="0"/>
              </a:rPr>
              <a:t>Unsupported </a:t>
            </a:r>
            <a:r>
              <a:rPr lang="en-US" altLang="en-US" sz="2400" dirty="0" err="1">
                <a:latin typeface="Gill Sans MT" panose="020B0502020104020203" pitchFamily="34" charset="0"/>
              </a:rPr>
              <a:t>generalisation</a:t>
            </a:r>
            <a:r>
              <a:rPr lang="en-US" altLang="en-US" sz="2400" dirty="0">
                <a:latin typeface="Gill Sans MT" panose="020B0502020104020203" pitchFamily="34" charset="0"/>
              </a:rPr>
              <a:t> - saying something is generally true because it is true for one example.</a:t>
            </a:r>
          </a:p>
        </p:txBody>
      </p:sp>
    </p:spTree>
    <p:extLst>
      <p:ext uri="{BB962C8B-B14F-4D97-AF65-F5344CB8AC3E}">
        <p14:creationId xmlns:p14="http://schemas.microsoft.com/office/powerpoint/2010/main" val="185907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467544" y="404664"/>
            <a:ext cx="8229600" cy="1143000"/>
          </a:xfrm>
        </p:spPr>
        <p:txBody>
          <a:bodyPr>
            <a:normAutofit/>
          </a:bodyPr>
          <a:lstStyle/>
          <a:p>
            <a:r>
              <a:rPr lang="en-AU" altLang="en-US" sz="4000" dirty="0"/>
              <a:t>Avoiding Plagiarism</a:t>
            </a:r>
          </a:p>
        </p:txBody>
      </p:sp>
      <p:sp>
        <p:nvSpPr>
          <p:cNvPr id="12290" name="Content Placeholder 2"/>
          <p:cNvSpPr>
            <a:spLocks noGrp="1"/>
          </p:cNvSpPr>
          <p:nvPr>
            <p:ph idx="1"/>
          </p:nvPr>
        </p:nvSpPr>
        <p:spPr>
          <a:xfrm>
            <a:off x="285750" y="1772816"/>
            <a:ext cx="8858250" cy="4113237"/>
          </a:xfrm>
        </p:spPr>
        <p:txBody>
          <a:bodyPr/>
          <a:lstStyle/>
          <a:p>
            <a:r>
              <a:rPr lang="en-AU" altLang="en-US" dirty="0">
                <a:latin typeface="Gill Sans MT" panose="020B0502020104020203" pitchFamily="34" charset="0"/>
              </a:rPr>
              <a:t>Use an author’s exact words without indicating you are making a direct quote and/or without giving a reference. </a:t>
            </a:r>
          </a:p>
          <a:p>
            <a:endParaRPr lang="en-AU" altLang="en-US" dirty="0">
              <a:latin typeface="Gill Sans MT" panose="020B0502020104020203" pitchFamily="34" charset="0"/>
            </a:endParaRPr>
          </a:p>
          <a:p>
            <a:r>
              <a:rPr lang="en-AU" altLang="en-US" dirty="0">
                <a:latin typeface="Gill Sans MT" panose="020B0502020104020203" pitchFamily="34" charset="0"/>
              </a:rPr>
              <a:t>Try to put ideas in your own words but change only a few words from the original. </a:t>
            </a:r>
            <a:endParaRPr lang="en-AU" altLang="en-US" dirty="0"/>
          </a:p>
        </p:txBody>
      </p:sp>
    </p:spTree>
    <p:extLst>
      <p:ext uri="{BB962C8B-B14F-4D97-AF65-F5344CB8AC3E}">
        <p14:creationId xmlns:p14="http://schemas.microsoft.com/office/powerpoint/2010/main" val="396901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658" y="795139"/>
            <a:ext cx="8229600" cy="1143000"/>
          </a:xfrm>
        </p:spPr>
        <p:txBody>
          <a:bodyPr>
            <a:normAutofit/>
          </a:bodyPr>
          <a:lstStyle/>
          <a:p>
            <a:r>
              <a:rPr lang="en-AU" sz="4500" dirty="0"/>
              <a:t>Critical thinking</a:t>
            </a:r>
          </a:p>
        </p:txBody>
      </p:sp>
      <p:sp>
        <p:nvSpPr>
          <p:cNvPr id="3" name="Content Placeholder 2"/>
          <p:cNvSpPr>
            <a:spLocks noGrp="1"/>
          </p:cNvSpPr>
          <p:nvPr>
            <p:ph idx="1"/>
          </p:nvPr>
        </p:nvSpPr>
        <p:spPr>
          <a:xfrm>
            <a:off x="445658" y="2149792"/>
            <a:ext cx="8229600" cy="4389120"/>
          </a:xfrm>
        </p:spPr>
        <p:txBody>
          <a:bodyPr>
            <a:normAutofit/>
          </a:bodyPr>
          <a:lstStyle/>
          <a:p>
            <a:r>
              <a:rPr lang="en-AU" sz="2800" dirty="0">
                <a:latin typeface="Gill Sans MT" panose="020B0502020104020203" pitchFamily="34" charset="0"/>
              </a:rPr>
              <a:t>How to propose a good research question?</a:t>
            </a:r>
          </a:p>
          <a:p>
            <a:endParaRPr lang="en-AU" sz="2800" dirty="0">
              <a:latin typeface="Gill Sans MT" panose="020B0502020104020203" pitchFamily="34" charset="0"/>
            </a:endParaRPr>
          </a:p>
          <a:p>
            <a:r>
              <a:rPr lang="en-AU" sz="2800" dirty="0">
                <a:latin typeface="Gill Sans MT" panose="020B0502020104020203" pitchFamily="34" charset="0"/>
              </a:rPr>
              <a:t>How thoughtful you should be? </a:t>
            </a:r>
            <a:br>
              <a:rPr lang="en-AU" dirty="0">
                <a:latin typeface="Gill Sans MT" panose="020B0502020104020203" pitchFamily="34" charset="0"/>
              </a:rPr>
            </a:br>
            <a:endParaRPr lang="en-AU"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CD6C4A60-4526-4780-800F-EAE872A0A01D}" type="slidenum">
              <a:rPr lang="en-AU" smtClean="0"/>
              <a:pPr/>
              <a:t>13</a:t>
            </a:fld>
            <a:endParaRPr lang="en-AU"/>
          </a:p>
        </p:txBody>
      </p:sp>
    </p:spTree>
    <p:extLst>
      <p:ext uri="{BB962C8B-B14F-4D97-AF65-F5344CB8AC3E}">
        <p14:creationId xmlns:p14="http://schemas.microsoft.com/office/powerpoint/2010/main" val="2550976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040" y="0"/>
            <a:ext cx="8640960" cy="1143000"/>
          </a:xfrm>
        </p:spPr>
        <p:txBody>
          <a:bodyPr>
            <a:normAutofit/>
          </a:bodyPr>
          <a:lstStyle/>
          <a:p>
            <a:r>
              <a:rPr lang="en-US" sz="3600" dirty="0"/>
              <a:t>Guiding questions to find research questions</a:t>
            </a:r>
          </a:p>
        </p:txBody>
      </p:sp>
      <p:sp>
        <p:nvSpPr>
          <p:cNvPr id="3" name="Content Placeholder 2"/>
          <p:cNvSpPr>
            <a:spLocks noGrp="1"/>
          </p:cNvSpPr>
          <p:nvPr>
            <p:ph idx="1"/>
          </p:nvPr>
        </p:nvSpPr>
        <p:spPr>
          <a:xfrm>
            <a:off x="457200" y="1556792"/>
            <a:ext cx="8363272" cy="5688632"/>
          </a:xfrm>
        </p:spPr>
        <p:txBody>
          <a:bodyPr>
            <a:normAutofit fontScale="62500" lnSpcReduction="20000"/>
          </a:bodyPr>
          <a:lstStyle/>
          <a:p>
            <a:pPr lvl="0" hangingPunct="0">
              <a:buFont typeface="Arial"/>
              <a:buChar char="•"/>
            </a:pPr>
            <a:r>
              <a:rPr lang="en-AU" sz="3400" dirty="0">
                <a:latin typeface="Gill Sans MT" panose="020B0502020104020203" pitchFamily="34" charset="0"/>
              </a:rPr>
              <a:t>Do you know in which </a:t>
            </a:r>
            <a:r>
              <a:rPr lang="en-AU" sz="3400" i="1" dirty="0">
                <a:latin typeface="Gill Sans MT" panose="020B0502020104020203" pitchFamily="34" charset="0"/>
              </a:rPr>
              <a:t>field of research </a:t>
            </a:r>
            <a:r>
              <a:rPr lang="en-AU" sz="3400" dirty="0">
                <a:latin typeface="Gill Sans MT" panose="020B0502020104020203" pitchFamily="34" charset="0"/>
              </a:rPr>
              <a:t>the research question(s) is/are?</a:t>
            </a:r>
            <a:endParaRPr lang="en-US" sz="3400" dirty="0">
              <a:latin typeface="Gill Sans MT" panose="020B0502020104020203" pitchFamily="34" charset="0"/>
            </a:endParaRPr>
          </a:p>
          <a:p>
            <a:pPr lvl="0" hangingPunct="0">
              <a:buFont typeface="Arial"/>
              <a:buChar char="•"/>
            </a:pPr>
            <a:r>
              <a:rPr lang="en-AU" sz="3400" dirty="0">
                <a:latin typeface="Gill Sans MT" panose="020B0502020104020203" pitchFamily="34" charset="0"/>
              </a:rPr>
              <a:t>Do you have a firm understanding of </a:t>
            </a:r>
            <a:r>
              <a:rPr lang="en-AU" sz="3400" i="1" dirty="0">
                <a:latin typeface="Gill Sans MT" panose="020B0502020104020203" pitchFamily="34" charset="0"/>
              </a:rPr>
              <a:t>the body of knowledge </a:t>
            </a:r>
            <a:r>
              <a:rPr lang="en-AU" sz="3400" dirty="0">
                <a:latin typeface="Gill Sans MT" panose="020B0502020104020203" pitchFamily="34" charset="0"/>
              </a:rPr>
              <a:t>in that field (how well do you know the relevant domain literature)?</a:t>
            </a:r>
            <a:endParaRPr lang="en-US" sz="3400" dirty="0">
              <a:latin typeface="Gill Sans MT" panose="020B0502020104020203" pitchFamily="34" charset="0"/>
            </a:endParaRPr>
          </a:p>
          <a:p>
            <a:pPr lvl="0" hangingPunct="0">
              <a:buFont typeface="Arial"/>
              <a:buChar char="•"/>
            </a:pPr>
            <a:r>
              <a:rPr lang="en-AU" sz="3400" dirty="0">
                <a:latin typeface="Gill Sans MT" panose="020B0502020104020203" pitchFamily="34" charset="0"/>
              </a:rPr>
              <a:t>What are the important </a:t>
            </a:r>
            <a:r>
              <a:rPr lang="en-AU" sz="3400" i="1" dirty="0">
                <a:latin typeface="Gill Sans MT" panose="020B0502020104020203" pitchFamily="34" charset="0"/>
              </a:rPr>
              <a:t>established research questions </a:t>
            </a:r>
            <a:r>
              <a:rPr lang="en-AU" sz="3400" dirty="0">
                <a:latin typeface="Gill Sans MT" panose="020B0502020104020203" pitchFamily="34" charset="0"/>
              </a:rPr>
              <a:t>in the field?</a:t>
            </a:r>
            <a:endParaRPr lang="en-US" sz="3400" dirty="0">
              <a:latin typeface="Gill Sans MT" panose="020B0502020104020203" pitchFamily="34" charset="0"/>
            </a:endParaRPr>
          </a:p>
          <a:p>
            <a:pPr lvl="0" hangingPunct="0">
              <a:buFont typeface="Arial"/>
              <a:buChar char="•"/>
            </a:pPr>
            <a:r>
              <a:rPr lang="en-AU" sz="3400" dirty="0">
                <a:latin typeface="Gill Sans MT" panose="020B0502020104020203" pitchFamily="34" charset="0"/>
              </a:rPr>
              <a:t>What areas </a:t>
            </a:r>
            <a:r>
              <a:rPr lang="en-AU" sz="3400" i="1" dirty="0">
                <a:latin typeface="Gill Sans MT" panose="020B0502020104020203" pitchFamily="34" charset="0"/>
              </a:rPr>
              <a:t>need further exploration</a:t>
            </a:r>
            <a:r>
              <a:rPr lang="en-AU" sz="3400" dirty="0">
                <a:latin typeface="Gill Sans MT" panose="020B0502020104020203" pitchFamily="34" charset="0"/>
              </a:rPr>
              <a:t>?</a:t>
            </a:r>
            <a:endParaRPr lang="en-US" sz="3400" dirty="0">
              <a:latin typeface="Gill Sans MT" panose="020B0502020104020203" pitchFamily="34" charset="0"/>
            </a:endParaRPr>
          </a:p>
          <a:p>
            <a:pPr lvl="0" hangingPunct="0">
              <a:buFont typeface="Arial"/>
              <a:buChar char="•"/>
            </a:pPr>
            <a:r>
              <a:rPr lang="en-AU" sz="3400" dirty="0">
                <a:latin typeface="Gill Sans MT" panose="020B0502020104020203" pitchFamily="34" charset="0"/>
              </a:rPr>
              <a:t>Could your study fill </a:t>
            </a:r>
            <a:r>
              <a:rPr lang="en-AU" sz="3400" i="1" dirty="0">
                <a:latin typeface="Gill Sans MT" panose="020B0502020104020203" pitchFamily="34" charset="0"/>
              </a:rPr>
              <a:t>an important gap</a:t>
            </a:r>
            <a:r>
              <a:rPr lang="en-AU" sz="3400" dirty="0">
                <a:latin typeface="Gill Sans MT" panose="020B0502020104020203" pitchFamily="34" charset="0"/>
              </a:rPr>
              <a:t>? Will it lead to greater understanding?</a:t>
            </a:r>
            <a:endParaRPr lang="en-US" sz="3400" dirty="0">
              <a:latin typeface="Gill Sans MT" panose="020B0502020104020203" pitchFamily="34" charset="0"/>
            </a:endParaRPr>
          </a:p>
          <a:p>
            <a:pPr lvl="0" hangingPunct="0">
              <a:buFont typeface="Arial"/>
              <a:buChar char="•"/>
            </a:pPr>
            <a:r>
              <a:rPr lang="en-AU" sz="3400" dirty="0">
                <a:latin typeface="Gill Sans MT" panose="020B0502020104020203" pitchFamily="34" charset="0"/>
              </a:rPr>
              <a:t>How much </a:t>
            </a:r>
            <a:r>
              <a:rPr lang="en-AU" sz="3400" i="1" dirty="0">
                <a:latin typeface="Gill Sans MT" panose="020B0502020104020203" pitchFamily="34" charset="0"/>
              </a:rPr>
              <a:t>research has already been conducted </a:t>
            </a:r>
            <a:r>
              <a:rPr lang="en-AU" sz="3400" dirty="0">
                <a:latin typeface="Gill Sans MT" panose="020B0502020104020203" pitchFamily="34" charset="0"/>
              </a:rPr>
              <a:t>in </a:t>
            </a:r>
            <a:r>
              <a:rPr lang="en-AU" sz="3400" i="1" dirty="0">
                <a:latin typeface="Gill Sans MT" panose="020B0502020104020203" pitchFamily="34" charset="0"/>
              </a:rPr>
              <a:t>this topic area</a:t>
            </a:r>
            <a:r>
              <a:rPr lang="en-AU" sz="3400" dirty="0">
                <a:latin typeface="Gill Sans MT" panose="020B0502020104020203" pitchFamily="34" charset="0"/>
              </a:rPr>
              <a:t>?</a:t>
            </a:r>
            <a:endParaRPr lang="en-US" sz="3400" dirty="0">
              <a:latin typeface="Gill Sans MT" panose="020B0502020104020203" pitchFamily="34" charset="0"/>
            </a:endParaRPr>
          </a:p>
          <a:p>
            <a:pPr lvl="0" hangingPunct="0">
              <a:buFont typeface="Arial"/>
              <a:buChar char="•"/>
            </a:pPr>
            <a:r>
              <a:rPr lang="en-AU" sz="3400" dirty="0">
                <a:latin typeface="Gill Sans MT" panose="020B0502020104020203" pitchFamily="34" charset="0"/>
              </a:rPr>
              <a:t>Has your </a:t>
            </a:r>
            <a:r>
              <a:rPr lang="en-AU" sz="3400" i="1" dirty="0">
                <a:latin typeface="Gill Sans MT" panose="020B0502020104020203" pitchFamily="34" charset="0"/>
              </a:rPr>
              <a:t>proposed study been done before</a:t>
            </a:r>
            <a:r>
              <a:rPr lang="en-AU" sz="3400" dirty="0">
                <a:latin typeface="Gill Sans MT" panose="020B0502020104020203" pitchFamily="34" charset="0"/>
              </a:rPr>
              <a:t>? If so, is there room for improvement?</a:t>
            </a:r>
            <a:endParaRPr lang="en-US" sz="3400" dirty="0">
              <a:latin typeface="Gill Sans MT" panose="020B0502020104020203" pitchFamily="34" charset="0"/>
            </a:endParaRPr>
          </a:p>
          <a:p>
            <a:pPr lvl="0" hangingPunct="0">
              <a:buFont typeface="Arial"/>
              <a:buChar char="•"/>
            </a:pPr>
            <a:r>
              <a:rPr lang="en-AU" sz="3400" dirty="0">
                <a:latin typeface="Gill Sans MT" panose="020B0502020104020203" pitchFamily="34" charset="0"/>
              </a:rPr>
              <a:t>Is the </a:t>
            </a:r>
            <a:r>
              <a:rPr lang="en-AU" sz="3400" i="1" dirty="0">
                <a:latin typeface="Gill Sans MT" panose="020B0502020104020203" pitchFamily="34" charset="0"/>
              </a:rPr>
              <a:t>timing</a:t>
            </a:r>
            <a:r>
              <a:rPr lang="en-AU" sz="3400" dirty="0">
                <a:latin typeface="Gill Sans MT" panose="020B0502020104020203" pitchFamily="34" charset="0"/>
              </a:rPr>
              <a:t> right for the question to be answered? Is it a sustainable and important topic or is it currently hot but at the risk of becoming obsolete (a fad)?</a:t>
            </a:r>
            <a:endParaRPr lang="en-US" sz="3400" dirty="0">
              <a:latin typeface="Gill Sans MT" panose="020B0502020104020203" pitchFamily="34" charset="0"/>
            </a:endParaRPr>
          </a:p>
          <a:p>
            <a:pPr lvl="0" hangingPunct="0">
              <a:buFont typeface="Arial"/>
              <a:buChar char="•"/>
            </a:pPr>
            <a:r>
              <a:rPr lang="en-AU" sz="3400" i="1" dirty="0">
                <a:latin typeface="Gill Sans MT" panose="020B0502020104020203" pitchFamily="34" charset="0"/>
              </a:rPr>
              <a:t>Who would care about </a:t>
            </a:r>
            <a:r>
              <a:rPr lang="en-AU" sz="3400" dirty="0">
                <a:latin typeface="Gill Sans MT" panose="020B0502020104020203" pitchFamily="34" charset="0"/>
              </a:rPr>
              <a:t>obtaining an answer to the question? What is the potential impact of the research you are proposing? What is the benefit of answering your research question? Who will it help, and how will it help them?</a:t>
            </a:r>
            <a:endParaRPr lang="en-US" sz="3400" dirty="0">
              <a:latin typeface="Gill Sans MT" panose="020B0502020104020203" pitchFamily="34" charset="0"/>
            </a:endParaRPr>
          </a:p>
          <a:p>
            <a:pPr lvl="0" hangingPunct="0">
              <a:buFont typeface="Arial"/>
              <a:buChar char="•"/>
            </a:pPr>
            <a:r>
              <a:rPr lang="en-AU" sz="3400" dirty="0">
                <a:latin typeface="Gill Sans MT" panose="020B0502020104020203" pitchFamily="34" charset="0"/>
              </a:rPr>
              <a:t>Will your proposed study have </a:t>
            </a:r>
            <a:r>
              <a:rPr lang="en-AU" sz="3400" i="1" dirty="0">
                <a:latin typeface="Gill Sans MT" panose="020B0502020104020203" pitchFamily="34" charset="0"/>
              </a:rPr>
              <a:t>a significant impact </a:t>
            </a:r>
            <a:r>
              <a:rPr lang="en-AU" sz="3400" dirty="0">
                <a:latin typeface="Gill Sans MT" panose="020B0502020104020203" pitchFamily="34" charset="0"/>
              </a:rPr>
              <a:t>on the field?</a:t>
            </a:r>
            <a:endParaRPr lang="en-US" sz="3400" dirty="0">
              <a:latin typeface="Gill Sans MT" panose="020B0502020104020203" pitchFamily="34" charset="0"/>
            </a:endParaRPr>
          </a:p>
          <a:p>
            <a:pPr marL="0" indent="0">
              <a:buNone/>
            </a:pPr>
            <a:endParaRPr lang="en-US" dirty="0"/>
          </a:p>
        </p:txBody>
      </p:sp>
    </p:spTree>
    <p:extLst>
      <p:ext uri="{BB962C8B-B14F-4D97-AF65-F5344CB8AC3E}">
        <p14:creationId xmlns:p14="http://schemas.microsoft.com/office/powerpoint/2010/main" val="76998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Types of research questions</a:t>
            </a:r>
          </a:p>
        </p:txBody>
      </p:sp>
      <p:sp>
        <p:nvSpPr>
          <p:cNvPr id="3" name="Content Placeholder 2"/>
          <p:cNvSpPr>
            <a:spLocks noGrp="1"/>
          </p:cNvSpPr>
          <p:nvPr>
            <p:ph idx="1"/>
          </p:nvPr>
        </p:nvSpPr>
        <p:spPr/>
        <p:txBody>
          <a:bodyPr/>
          <a:lstStyle/>
          <a:p>
            <a:pPr marL="0" indent="0" hangingPunct="0">
              <a:buNone/>
            </a:pPr>
            <a:r>
              <a:rPr lang="en-AU" dirty="0"/>
              <a:t> </a:t>
            </a:r>
            <a:endParaRPr lang="en-US" dirty="0"/>
          </a:p>
          <a:p>
            <a:pPr lvl="0" hangingPunct="0">
              <a:buFont typeface="Arial"/>
              <a:buChar char="•"/>
            </a:pPr>
            <a:r>
              <a:rPr lang="en-AU" sz="2400" dirty="0">
                <a:latin typeface="Gill Sans MT" panose="020B0502020104020203" pitchFamily="34" charset="0"/>
              </a:rPr>
              <a:t>“What”, “who,” and “where” questions tend to focus on issues where we seek to explore and describe a topic where little knowledge exists to date.</a:t>
            </a:r>
          </a:p>
          <a:p>
            <a:pPr lvl="0" hangingPunct="0">
              <a:buFont typeface="Arial"/>
              <a:buChar char="•"/>
            </a:pPr>
            <a:endParaRPr lang="en-US" sz="2400" dirty="0">
              <a:latin typeface="Gill Sans MT" panose="020B0502020104020203" pitchFamily="34" charset="0"/>
            </a:endParaRPr>
          </a:p>
          <a:p>
            <a:pPr lvl="0" hangingPunct="0">
              <a:buFont typeface="Arial"/>
              <a:buChar char="•"/>
            </a:pPr>
            <a:r>
              <a:rPr lang="en-AU" sz="2400" dirty="0">
                <a:latin typeface="Gill Sans MT" panose="020B0502020104020203" pitchFamily="34" charset="0"/>
              </a:rPr>
              <a:t>“How” and “why” questions are explanatory and seek to provide an answer about the causal mechanisms that are at work regarding a particular phenomenon.</a:t>
            </a:r>
            <a:endParaRPr lang="en-US" sz="2400" dirty="0">
              <a:latin typeface="Gill Sans MT" panose="020B0502020104020203" pitchFamily="34" charset="0"/>
            </a:endParaRPr>
          </a:p>
          <a:p>
            <a:pPr>
              <a:buFont typeface="Arial"/>
              <a:buChar char="•"/>
            </a:pPr>
            <a:endParaRPr lang="en-US" dirty="0"/>
          </a:p>
        </p:txBody>
      </p:sp>
    </p:spTree>
    <p:extLst>
      <p:ext uri="{BB962C8B-B14F-4D97-AF65-F5344CB8AC3E}">
        <p14:creationId xmlns:p14="http://schemas.microsoft.com/office/powerpoint/2010/main" val="308965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Structuring your research question</a:t>
            </a:r>
          </a:p>
        </p:txBody>
      </p:sp>
      <p:sp>
        <p:nvSpPr>
          <p:cNvPr id="3" name="Content Placeholder 2"/>
          <p:cNvSpPr>
            <a:spLocks noGrp="1"/>
          </p:cNvSpPr>
          <p:nvPr>
            <p:ph idx="1"/>
          </p:nvPr>
        </p:nvSpPr>
        <p:spPr>
          <a:xfrm>
            <a:off x="492623" y="2132856"/>
            <a:ext cx="8229600" cy="4389120"/>
          </a:xfrm>
        </p:spPr>
        <p:txBody>
          <a:bodyPr/>
          <a:lstStyle/>
          <a:p>
            <a:pPr hangingPunct="0">
              <a:buFont typeface="Arial"/>
              <a:buChar char="•"/>
            </a:pPr>
            <a:r>
              <a:rPr lang="en-AU" sz="2400" dirty="0">
                <a:latin typeface="Gill Sans MT" panose="020B0502020104020203" pitchFamily="34" charset="0"/>
              </a:rPr>
              <a:t>A</a:t>
            </a:r>
            <a:r>
              <a:rPr lang="en-AU" sz="2400" i="1" dirty="0">
                <a:latin typeface="Gill Sans MT" panose="020B0502020104020203" pitchFamily="34" charset="0"/>
              </a:rPr>
              <a:t> </a:t>
            </a:r>
            <a:r>
              <a:rPr lang="en-AU" sz="2400" b="1" i="1" dirty="0">
                <a:latin typeface="Gill Sans MT" panose="020B0502020104020203" pitchFamily="34" charset="0"/>
              </a:rPr>
              <a:t>research question</a:t>
            </a:r>
            <a:r>
              <a:rPr lang="en-AU" sz="2400" dirty="0">
                <a:latin typeface="Gill Sans MT" panose="020B0502020104020203" pitchFamily="34" charset="0"/>
              </a:rPr>
              <a:t> captures the general purpose of the study. </a:t>
            </a:r>
          </a:p>
          <a:p>
            <a:pPr hangingPunct="0">
              <a:buFont typeface="Arial"/>
              <a:buChar char="•"/>
            </a:pPr>
            <a:endParaRPr lang="en-US" sz="2400" dirty="0">
              <a:latin typeface="Gill Sans MT" panose="020B0502020104020203" pitchFamily="34" charset="0"/>
            </a:endParaRPr>
          </a:p>
          <a:p>
            <a:pPr hangingPunct="0">
              <a:buFont typeface="Arial"/>
              <a:buChar char="•"/>
            </a:pPr>
            <a:r>
              <a:rPr lang="en-AU" sz="2400" b="1" i="1" dirty="0">
                <a:latin typeface="Gill Sans MT" panose="020B0502020104020203" pitchFamily="34" charset="0"/>
              </a:rPr>
              <a:t>Sub-research</a:t>
            </a:r>
            <a:r>
              <a:rPr lang="en-AU" sz="2400" dirty="0">
                <a:latin typeface="Gill Sans MT" panose="020B0502020104020203" pitchFamily="34" charset="0"/>
              </a:rPr>
              <a:t> </a:t>
            </a:r>
            <a:r>
              <a:rPr lang="en-AU" sz="2400" b="1" i="1" dirty="0">
                <a:latin typeface="Gill Sans MT" panose="020B0502020104020203" pitchFamily="34" charset="0"/>
              </a:rPr>
              <a:t>questions</a:t>
            </a:r>
            <a:r>
              <a:rPr lang="en-AU" sz="2400" b="1" dirty="0">
                <a:latin typeface="Gill Sans MT" panose="020B0502020104020203" pitchFamily="34" charset="0"/>
              </a:rPr>
              <a:t> </a:t>
            </a:r>
            <a:r>
              <a:rPr lang="en-AU" sz="2400" dirty="0">
                <a:latin typeface="Gill Sans MT" panose="020B0502020104020203" pitchFamily="34" charset="0"/>
              </a:rPr>
              <a:t>then identifies specific question(s) that must be answered in order to address the research question(s) more precisely.</a:t>
            </a:r>
            <a:endParaRPr lang="en-US" sz="2400" dirty="0">
              <a:latin typeface="Gill Sans MT" panose="020B0502020104020203" pitchFamily="34" charset="0"/>
            </a:endParaRPr>
          </a:p>
          <a:p>
            <a:endParaRPr lang="en-US" dirty="0"/>
          </a:p>
        </p:txBody>
      </p:sp>
    </p:spTree>
    <p:extLst>
      <p:ext uri="{BB962C8B-B14F-4D97-AF65-F5344CB8AC3E}">
        <p14:creationId xmlns:p14="http://schemas.microsoft.com/office/powerpoint/2010/main" val="262912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0" cy="1143000"/>
          </a:xfrm>
        </p:spPr>
        <p:txBody>
          <a:bodyPr>
            <a:normAutofit/>
          </a:bodyPr>
          <a:lstStyle/>
          <a:p>
            <a:r>
              <a:rPr lang="en-AU" sz="3600" dirty="0"/>
              <a:t>Example of research questions and sub-questions</a:t>
            </a:r>
          </a:p>
        </p:txBody>
      </p:sp>
      <p:sp>
        <p:nvSpPr>
          <p:cNvPr id="3" name="Content Placeholder 2"/>
          <p:cNvSpPr>
            <a:spLocks noGrp="1"/>
          </p:cNvSpPr>
          <p:nvPr>
            <p:ph idx="1"/>
          </p:nvPr>
        </p:nvSpPr>
        <p:spPr>
          <a:xfrm>
            <a:off x="457200" y="2332355"/>
            <a:ext cx="8229600" cy="4389120"/>
          </a:xfrm>
        </p:spPr>
        <p:txBody>
          <a:bodyPr>
            <a:normAutofit fontScale="92500" lnSpcReduction="20000"/>
          </a:bodyPr>
          <a:lstStyle/>
          <a:p>
            <a:pPr>
              <a:lnSpc>
                <a:spcPct val="80000"/>
              </a:lnSpc>
            </a:pPr>
            <a:r>
              <a:rPr lang="en-US" altLang="zh-CN" dirty="0">
                <a:latin typeface="Gill Sans MT" panose="020B0502020104020203" pitchFamily="34" charset="0"/>
              </a:rPr>
              <a:t>The major research problem underpinning this study is: </a:t>
            </a:r>
          </a:p>
          <a:p>
            <a:pPr>
              <a:lnSpc>
                <a:spcPct val="80000"/>
              </a:lnSpc>
            </a:pPr>
            <a:endParaRPr lang="en-US" altLang="zh-CN" i="1" dirty="0">
              <a:latin typeface="Gill Sans MT" panose="020B0502020104020203" pitchFamily="34" charset="0"/>
            </a:endParaRPr>
          </a:p>
          <a:p>
            <a:pPr>
              <a:lnSpc>
                <a:spcPct val="80000"/>
              </a:lnSpc>
              <a:buFont typeface="Wingdings" panose="05000000000000000000" pitchFamily="2" charset="2"/>
              <a:buNone/>
            </a:pPr>
            <a:r>
              <a:rPr lang="en-US" altLang="zh-CN" i="1" dirty="0">
                <a:latin typeface="Gill Sans MT" panose="020B0502020104020203" pitchFamily="34" charset="0"/>
              </a:rPr>
              <a:t>     What is the relationship between multitasking, cognitive coordination and cognitive shifts during Web searching?</a:t>
            </a:r>
          </a:p>
          <a:p>
            <a:pPr>
              <a:lnSpc>
                <a:spcPct val="80000"/>
              </a:lnSpc>
              <a:buFont typeface="Wingdings" panose="05000000000000000000" pitchFamily="2" charset="2"/>
              <a:buNone/>
            </a:pPr>
            <a:endParaRPr lang="zh-CN" altLang="en-US" dirty="0">
              <a:latin typeface="Gill Sans MT" panose="020B0502020104020203" pitchFamily="34" charset="0"/>
            </a:endParaRPr>
          </a:p>
          <a:p>
            <a:pPr>
              <a:lnSpc>
                <a:spcPct val="80000"/>
              </a:lnSpc>
            </a:pPr>
            <a:r>
              <a:rPr lang="en-US" altLang="zh-CN" dirty="0">
                <a:latin typeface="Gill Sans MT" panose="020B0502020104020203" pitchFamily="34" charset="0"/>
              </a:rPr>
              <a:t>The three sub research questions addressed in this study are:</a:t>
            </a:r>
          </a:p>
          <a:p>
            <a:pPr>
              <a:lnSpc>
                <a:spcPct val="80000"/>
              </a:lnSpc>
              <a:buFont typeface="Wingdings" panose="05000000000000000000" pitchFamily="2" charset="2"/>
              <a:buNone/>
            </a:pPr>
            <a:endParaRPr lang="en-US" altLang="zh-CN" dirty="0">
              <a:latin typeface="Gill Sans MT" panose="020B0502020104020203" pitchFamily="34" charset="0"/>
            </a:endParaRPr>
          </a:p>
          <a:p>
            <a:pPr>
              <a:lnSpc>
                <a:spcPct val="80000"/>
              </a:lnSpc>
              <a:buFont typeface="Wingdings" panose="05000000000000000000" pitchFamily="2" charset="2"/>
              <a:buNone/>
            </a:pPr>
            <a:r>
              <a:rPr lang="en-US" altLang="zh-CN" dirty="0">
                <a:latin typeface="Gill Sans MT" panose="020B0502020104020203" pitchFamily="34" charset="0"/>
              </a:rPr>
              <a:t>(1) How do users conduct their Web searches on multiple information problems?</a:t>
            </a:r>
          </a:p>
          <a:p>
            <a:pPr>
              <a:lnSpc>
                <a:spcPct val="80000"/>
              </a:lnSpc>
              <a:buFont typeface="Wingdings" panose="05000000000000000000" pitchFamily="2" charset="2"/>
              <a:buNone/>
            </a:pPr>
            <a:endParaRPr lang="en-US" altLang="zh-CN" dirty="0">
              <a:latin typeface="Gill Sans MT" panose="020B0502020104020203" pitchFamily="34" charset="0"/>
            </a:endParaRPr>
          </a:p>
          <a:p>
            <a:pPr>
              <a:lnSpc>
                <a:spcPct val="80000"/>
              </a:lnSpc>
              <a:buFont typeface="Wingdings" panose="05000000000000000000" pitchFamily="2" charset="2"/>
              <a:buNone/>
            </a:pPr>
            <a:r>
              <a:rPr lang="en-US" altLang="zh-CN" dirty="0">
                <a:latin typeface="Gill Sans MT" panose="020B0502020104020203" pitchFamily="34" charset="0"/>
              </a:rPr>
              <a:t>(2) What types of cognitive shifts occur during Web search?</a:t>
            </a:r>
          </a:p>
          <a:p>
            <a:pPr>
              <a:lnSpc>
                <a:spcPct val="80000"/>
              </a:lnSpc>
              <a:buFont typeface="Wingdings" panose="05000000000000000000" pitchFamily="2" charset="2"/>
              <a:buNone/>
            </a:pPr>
            <a:endParaRPr lang="en-US" altLang="zh-CN" dirty="0">
              <a:latin typeface="Gill Sans MT" panose="020B0502020104020203" pitchFamily="34" charset="0"/>
            </a:endParaRPr>
          </a:p>
          <a:p>
            <a:pPr>
              <a:lnSpc>
                <a:spcPct val="80000"/>
              </a:lnSpc>
              <a:buFont typeface="Wingdings" panose="05000000000000000000" pitchFamily="2" charset="2"/>
              <a:buNone/>
            </a:pPr>
            <a:r>
              <a:rPr lang="en-US" altLang="zh-CN" dirty="0">
                <a:latin typeface="Gill Sans MT" panose="020B0502020104020203" pitchFamily="34" charset="0"/>
              </a:rPr>
              <a:t>(3) What levels of cognitive coordination occur during Web search?</a:t>
            </a:r>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17</a:t>
            </a:fld>
            <a:endParaRPr lang="en-AU"/>
          </a:p>
        </p:txBody>
      </p:sp>
    </p:spTree>
    <p:extLst>
      <p:ext uri="{BB962C8B-B14F-4D97-AF65-F5344CB8AC3E}">
        <p14:creationId xmlns:p14="http://schemas.microsoft.com/office/powerpoint/2010/main" val="95224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229600" cy="1143000"/>
          </a:xfrm>
        </p:spPr>
        <p:txBody>
          <a:bodyPr>
            <a:normAutofit/>
          </a:bodyPr>
          <a:lstStyle/>
          <a:p>
            <a:r>
              <a:rPr lang="en-US" sz="3600" dirty="0"/>
              <a:t>Justifying a research question</a:t>
            </a:r>
          </a:p>
        </p:txBody>
      </p:sp>
      <p:sp>
        <p:nvSpPr>
          <p:cNvPr id="3" name="Content Placeholder 2"/>
          <p:cNvSpPr>
            <a:spLocks noGrp="1"/>
          </p:cNvSpPr>
          <p:nvPr>
            <p:ph idx="1"/>
          </p:nvPr>
        </p:nvSpPr>
        <p:spPr>
          <a:xfrm>
            <a:off x="308900" y="1818439"/>
            <a:ext cx="8835100" cy="4922929"/>
          </a:xfrm>
        </p:spPr>
        <p:txBody>
          <a:bodyPr>
            <a:normAutofit fontScale="92500" lnSpcReduction="10000"/>
          </a:bodyPr>
          <a:lstStyle/>
          <a:p>
            <a:pPr marL="0" indent="0">
              <a:buNone/>
            </a:pPr>
            <a:endParaRPr lang="en-US" sz="1900" dirty="0"/>
          </a:p>
          <a:p>
            <a:pPr lvl="0" hangingPunct="0">
              <a:buFont typeface="Arial"/>
              <a:buChar char="•"/>
            </a:pPr>
            <a:r>
              <a:rPr lang="en-AU" sz="2300" b="1" i="1" dirty="0">
                <a:latin typeface="Gill Sans MT" panose="020B0502020104020203" pitchFamily="34" charset="0"/>
              </a:rPr>
              <a:t>Feasible</a:t>
            </a:r>
            <a:r>
              <a:rPr lang="en-AU" sz="2300" dirty="0">
                <a:latin typeface="Gill Sans MT" panose="020B0502020104020203" pitchFamily="34" charset="0"/>
              </a:rPr>
              <a:t>: Adequate subjects of study are available, technical expertise is available, time and money are available, and the scope is manageable.</a:t>
            </a:r>
            <a:endParaRPr lang="en-US" sz="2300" dirty="0">
              <a:latin typeface="Gill Sans MT" panose="020B0502020104020203" pitchFamily="34" charset="0"/>
            </a:endParaRPr>
          </a:p>
          <a:p>
            <a:pPr lvl="0" hangingPunct="0">
              <a:buFont typeface="Arial"/>
              <a:buChar char="•"/>
            </a:pPr>
            <a:r>
              <a:rPr lang="en-AU" sz="2300" b="1" i="1" dirty="0">
                <a:latin typeface="Gill Sans MT" panose="020B0502020104020203" pitchFamily="34" charset="0"/>
              </a:rPr>
              <a:t>Interesting to the investigator</a:t>
            </a:r>
            <a:r>
              <a:rPr lang="en-AU" sz="2300" dirty="0">
                <a:latin typeface="Gill Sans MT" panose="020B0502020104020203" pitchFamily="34" charset="0"/>
              </a:rPr>
              <a:t>: You are confident that you can maintain an interest in the topic and maintain your own motivation to study. If you are not interested in pursuing the answer to the question, no one will be interested in hearing about the results.</a:t>
            </a:r>
            <a:endParaRPr lang="en-US" sz="2300" dirty="0">
              <a:latin typeface="Gill Sans MT" panose="020B0502020104020203" pitchFamily="34" charset="0"/>
            </a:endParaRPr>
          </a:p>
          <a:p>
            <a:pPr lvl="0" hangingPunct="0">
              <a:buFont typeface="Arial"/>
              <a:buChar char="•"/>
            </a:pPr>
            <a:r>
              <a:rPr lang="en-AU" sz="2300" b="1" i="1" dirty="0">
                <a:latin typeface="Gill Sans MT" panose="020B0502020104020203" pitchFamily="34" charset="0"/>
              </a:rPr>
              <a:t>Novel:</a:t>
            </a:r>
            <a:r>
              <a:rPr lang="en-AU" sz="2300" dirty="0">
                <a:latin typeface="Gill Sans MT" panose="020B0502020104020203" pitchFamily="34" charset="0"/>
              </a:rPr>
              <a:t> An answer to the question will confirm or refute previous findings or provide new findings.</a:t>
            </a:r>
            <a:endParaRPr lang="en-US" sz="2300" dirty="0">
              <a:latin typeface="Gill Sans MT" panose="020B0502020104020203" pitchFamily="34" charset="0"/>
            </a:endParaRPr>
          </a:p>
          <a:p>
            <a:pPr lvl="0" hangingPunct="0">
              <a:buFont typeface="Arial"/>
              <a:buChar char="•"/>
            </a:pPr>
            <a:r>
              <a:rPr lang="en-AU" sz="2300" b="1" i="1" dirty="0">
                <a:latin typeface="Gill Sans MT" panose="020B0502020104020203" pitchFamily="34" charset="0"/>
              </a:rPr>
              <a:t>Ethical</a:t>
            </a:r>
            <a:r>
              <a:rPr lang="en-AU" sz="2300" b="1" dirty="0">
                <a:latin typeface="Gill Sans MT" panose="020B0502020104020203" pitchFamily="34" charset="0"/>
              </a:rPr>
              <a:t>:</a:t>
            </a:r>
            <a:r>
              <a:rPr lang="en-AU" sz="2300" dirty="0">
                <a:latin typeface="Gill Sans MT" panose="020B0502020104020203" pitchFamily="34" charset="0"/>
              </a:rPr>
              <a:t> Pursuing and answering the question will not violate ethical principles for the conduct of research, and will not put the safety of the investigators or subjects at risk. </a:t>
            </a:r>
          </a:p>
          <a:p>
            <a:pPr lvl="0" hangingPunct="0">
              <a:buFont typeface="Arial"/>
              <a:buChar char="•"/>
            </a:pPr>
            <a:r>
              <a:rPr lang="en-AU" sz="2300" b="1" i="1" dirty="0">
                <a:latin typeface="Gill Sans MT" panose="020B0502020104020203" pitchFamily="34" charset="0"/>
              </a:rPr>
              <a:t>Relevant</a:t>
            </a:r>
            <a:r>
              <a:rPr lang="en-AU" sz="2300" i="1" dirty="0">
                <a:latin typeface="Gill Sans MT" panose="020B0502020104020203" pitchFamily="34" charset="0"/>
              </a:rPr>
              <a:t>: </a:t>
            </a:r>
            <a:r>
              <a:rPr lang="en-AU" sz="2300" dirty="0">
                <a:latin typeface="Gill Sans MT" panose="020B0502020104020203" pitchFamily="34" charset="0"/>
              </a:rPr>
              <a:t>both the question and the future answer(s) are important in the sense that they inform knowledge, industry practice, and future research directions.</a:t>
            </a:r>
            <a:endParaRPr lang="en-US" sz="2300" dirty="0">
              <a:latin typeface="Gill Sans MT" panose="020B0502020104020203" pitchFamily="34" charset="0"/>
            </a:endParaRPr>
          </a:p>
          <a:p>
            <a:pPr>
              <a:buFont typeface="Arial"/>
              <a:buChar char="•"/>
            </a:pPr>
            <a:endParaRPr lang="en-US" sz="1600" dirty="0"/>
          </a:p>
        </p:txBody>
      </p:sp>
    </p:spTree>
    <p:extLst>
      <p:ext uri="{BB962C8B-B14F-4D97-AF65-F5344CB8AC3E}">
        <p14:creationId xmlns:p14="http://schemas.microsoft.com/office/powerpoint/2010/main" val="352962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bwMode="auto">
          <a:xfrm>
            <a:off x="682625" y="964407"/>
            <a:ext cx="7773988" cy="782241"/>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r>
              <a:rPr lang="en-GB" sz="4000" i="1" dirty="0">
                <a:latin typeface="Arial" charset="0"/>
              </a:rPr>
              <a:t>Thoughtful attitude</a:t>
            </a:r>
            <a:r>
              <a:rPr lang="en-GB" sz="4000" dirty="0">
                <a:latin typeface="Arial" charset="0"/>
              </a:rPr>
              <a:t>: </a:t>
            </a:r>
            <a:br>
              <a:rPr lang="en-GB" sz="2800" dirty="0">
                <a:latin typeface="Arial" charset="0"/>
              </a:rPr>
            </a:br>
            <a:br>
              <a:rPr lang="en-GB" sz="2800" dirty="0">
                <a:latin typeface="Arial" charset="0"/>
              </a:rPr>
            </a:br>
            <a:r>
              <a:rPr lang="en-GB" sz="2800" dirty="0">
                <a:latin typeface="Arial" charset="0"/>
              </a:rPr>
              <a:t>The process of searching the literature should answer these questions:</a:t>
            </a:r>
          </a:p>
        </p:txBody>
      </p:sp>
      <p:sp>
        <p:nvSpPr>
          <p:cNvPr id="12290" name="Rectangle 3"/>
          <p:cNvSpPr>
            <a:spLocks noGrp="1" noChangeArrowheads="1"/>
          </p:cNvSpPr>
          <p:nvPr>
            <p:ph idx="1"/>
          </p:nvPr>
        </p:nvSpPr>
        <p:spPr bwMode="auto">
          <a:xfrm>
            <a:off x="682625" y="2924944"/>
            <a:ext cx="8229600" cy="33718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buFont typeface="Wingdings" charset="0"/>
              <a:buChar char="ü"/>
            </a:pPr>
            <a:r>
              <a:rPr lang="en-GB" sz="2400" dirty="0">
                <a:latin typeface="Arial" charset="0"/>
              </a:rPr>
              <a:t>What is already known about this area?</a:t>
            </a:r>
          </a:p>
          <a:p>
            <a:pPr>
              <a:buFont typeface="Wingdings" charset="0"/>
              <a:buChar char="ü"/>
            </a:pPr>
            <a:r>
              <a:rPr lang="en-GB" sz="2400" dirty="0">
                <a:latin typeface="Arial" charset="0"/>
              </a:rPr>
              <a:t>What concepts and theories are relevant?</a:t>
            </a:r>
          </a:p>
          <a:p>
            <a:pPr>
              <a:buFont typeface="Wingdings" charset="0"/>
              <a:buChar char="ü"/>
            </a:pPr>
            <a:r>
              <a:rPr lang="en-GB" sz="2400" dirty="0">
                <a:latin typeface="Arial" charset="0"/>
              </a:rPr>
              <a:t>What research methods and strategies have been used in this area?</a:t>
            </a:r>
          </a:p>
          <a:p>
            <a:pPr>
              <a:buFont typeface="Wingdings" charset="0"/>
              <a:buChar char="ü"/>
            </a:pPr>
            <a:r>
              <a:rPr lang="en-GB" sz="2400" dirty="0">
                <a:latin typeface="Arial" charset="0"/>
              </a:rPr>
              <a:t>Are there any controversies?</a:t>
            </a:r>
          </a:p>
          <a:p>
            <a:pPr>
              <a:buFont typeface="Wingdings" charset="0"/>
              <a:buChar char="ü"/>
            </a:pPr>
            <a:r>
              <a:rPr lang="en-GB" sz="2400" dirty="0">
                <a:latin typeface="Arial" charset="0"/>
              </a:rPr>
              <a:t>Are there any inconsistencies in findings?</a:t>
            </a:r>
          </a:p>
          <a:p>
            <a:pPr>
              <a:buFont typeface="Wingdings" charset="0"/>
              <a:buChar char="ü"/>
            </a:pPr>
            <a:r>
              <a:rPr lang="en-GB" sz="2400" dirty="0">
                <a:latin typeface="Arial" charset="0"/>
              </a:rPr>
              <a:t>Are there unanswered questions?</a:t>
            </a:r>
          </a:p>
          <a:p>
            <a:pPr algn="r">
              <a:buFontTx/>
              <a:buNone/>
            </a:pPr>
            <a:endParaRPr lang="en-GB" dirty="0">
              <a:latin typeface="Arial" charset="0"/>
            </a:endParaRPr>
          </a:p>
        </p:txBody>
      </p:sp>
    </p:spTree>
    <p:extLst>
      <p:ext uri="{BB962C8B-B14F-4D97-AF65-F5344CB8AC3E}">
        <p14:creationId xmlns:p14="http://schemas.microsoft.com/office/powerpoint/2010/main" val="191826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2801"/>
            <a:ext cx="8229600" cy="1143000"/>
          </a:xfrm>
        </p:spPr>
        <p:txBody>
          <a:bodyPr/>
          <a:lstStyle/>
          <a:p>
            <a:r>
              <a:rPr lang="en-AU" dirty="0"/>
              <a:t>Being critical</a:t>
            </a:r>
          </a:p>
        </p:txBody>
      </p:sp>
      <p:sp>
        <p:nvSpPr>
          <p:cNvPr id="3" name="Content Placeholder 2"/>
          <p:cNvSpPr>
            <a:spLocks noGrp="1"/>
          </p:cNvSpPr>
          <p:nvPr>
            <p:ph idx="1"/>
          </p:nvPr>
        </p:nvSpPr>
        <p:spPr>
          <a:xfrm>
            <a:off x="457200" y="1786277"/>
            <a:ext cx="8229600" cy="4389120"/>
          </a:xfrm>
        </p:spPr>
        <p:txBody>
          <a:bodyPr>
            <a:noAutofit/>
          </a:bodyPr>
          <a:lstStyle/>
          <a:p>
            <a:r>
              <a:rPr lang="en-AU" sz="2400" dirty="0">
                <a:latin typeface="Gill Sans MT" panose="020B0502020104020203" pitchFamily="34" charset="0"/>
              </a:rPr>
              <a:t>Research writing is expected to be critical, not simply descriptive.</a:t>
            </a:r>
          </a:p>
          <a:p>
            <a:endParaRPr lang="en-AU" sz="2400" dirty="0">
              <a:latin typeface="Gill Sans MT" panose="020B0502020104020203" pitchFamily="34" charset="0"/>
            </a:endParaRPr>
          </a:p>
          <a:p>
            <a:r>
              <a:rPr lang="en-AU" sz="2400" dirty="0">
                <a:latin typeface="Gill Sans MT" panose="020B0502020104020203" pitchFamily="34" charset="0"/>
              </a:rPr>
              <a:t>“Submissions that only offer a descriptive analysis and do not offer a contribution to theoretical developments will be not be considered for review.” – </a:t>
            </a:r>
            <a:r>
              <a:rPr lang="en-AU" sz="2400" i="1" dirty="0">
                <a:latin typeface="Gill Sans MT" panose="020B0502020104020203" pitchFamily="34" charset="0"/>
              </a:rPr>
              <a:t>Journal of Association for Information Science and Technology</a:t>
            </a:r>
          </a:p>
          <a:p>
            <a:endParaRPr lang="en-AU" sz="2400" dirty="0">
              <a:latin typeface="Gill Sans MT" panose="020B0502020104020203" pitchFamily="34" charset="0"/>
            </a:endParaRPr>
          </a:p>
          <a:p>
            <a:endParaRPr lang="en-AU" sz="2400" dirty="0">
              <a:latin typeface="Gill Sans MT" panose="020B0502020104020203" pitchFamily="34" charset="0"/>
            </a:endParaRPr>
          </a:p>
        </p:txBody>
      </p:sp>
      <p:sp>
        <p:nvSpPr>
          <p:cNvPr id="4" name="Slide Number Placeholder 3"/>
          <p:cNvSpPr>
            <a:spLocks noGrp="1"/>
          </p:cNvSpPr>
          <p:nvPr>
            <p:ph type="sldNum" sz="quarter" idx="12"/>
          </p:nvPr>
        </p:nvSpPr>
        <p:spPr/>
        <p:txBody>
          <a:bodyPr/>
          <a:lstStyle/>
          <a:p>
            <a:fld id="{CD6C4A60-4526-4780-800F-EAE872A0A01D}" type="slidenum">
              <a:rPr lang="en-AU" smtClean="0"/>
              <a:pPr/>
              <a:t>2</a:t>
            </a:fld>
            <a:endParaRPr lang="en-AU"/>
          </a:p>
        </p:txBody>
      </p:sp>
    </p:spTree>
    <p:extLst>
      <p:ext uri="{BB962C8B-B14F-4D97-AF65-F5344CB8AC3E}">
        <p14:creationId xmlns:p14="http://schemas.microsoft.com/office/powerpoint/2010/main" val="4050251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4015"/>
            <a:ext cx="8229600" cy="814917"/>
          </a:xfrm>
        </p:spPr>
        <p:txBody>
          <a:bodyPr>
            <a:normAutofit/>
          </a:bodyPr>
          <a:lstStyle/>
          <a:p>
            <a:r>
              <a:rPr lang="en-GB" sz="3600" i="1" dirty="0">
                <a:latin typeface="Arial" charset="0"/>
              </a:rPr>
              <a:t>Thoughtful attitude (cont.)</a:t>
            </a:r>
            <a:endParaRPr lang="en-US" sz="3600" dirty="0">
              <a:solidFill>
                <a:srgbClr val="FFFFFF"/>
              </a:solidFill>
            </a:endParaRPr>
          </a:p>
        </p:txBody>
      </p:sp>
      <p:sp>
        <p:nvSpPr>
          <p:cNvPr id="3" name="Content Placeholder 2"/>
          <p:cNvSpPr>
            <a:spLocks noGrp="1"/>
          </p:cNvSpPr>
          <p:nvPr>
            <p:ph idx="1"/>
          </p:nvPr>
        </p:nvSpPr>
        <p:spPr>
          <a:xfrm>
            <a:off x="498474" y="2115158"/>
            <a:ext cx="7958238" cy="4122154"/>
          </a:xfrm>
        </p:spPr>
        <p:txBody>
          <a:bodyPr>
            <a:normAutofit fontScale="85000" lnSpcReduction="10000"/>
          </a:bodyPr>
          <a:lstStyle/>
          <a:p>
            <a:pPr marL="0" indent="0">
              <a:buNone/>
            </a:pPr>
            <a:r>
              <a:rPr lang="en-US" sz="3100" dirty="0">
                <a:latin typeface="Gill Sans MT" panose="020B0502020104020203" pitchFamily="34" charset="0"/>
                <a:cs typeface="Rockwell (Body)"/>
              </a:rPr>
              <a:t>What to look for in the literature: </a:t>
            </a:r>
            <a:r>
              <a:rPr lang="en-US" sz="3100" i="1" dirty="0">
                <a:latin typeface="Gill Sans MT" panose="020B0502020104020203" pitchFamily="34" charset="0"/>
                <a:cs typeface="Rockwell (Body)"/>
              </a:rPr>
              <a:t>Concrete</a:t>
            </a:r>
            <a:r>
              <a:rPr lang="en-US" sz="3100" dirty="0">
                <a:latin typeface="Gill Sans MT" panose="020B0502020104020203" pitchFamily="34" charset="0"/>
                <a:cs typeface="Rockwell (Body)"/>
              </a:rPr>
              <a:t> interpretive details</a:t>
            </a:r>
          </a:p>
          <a:p>
            <a:pPr lvl="2">
              <a:buFont typeface="Arial" pitchFamily="34" charset="0"/>
              <a:buChar char="•"/>
            </a:pPr>
            <a:r>
              <a:rPr lang="en-US" sz="2600" dirty="0">
                <a:latin typeface="Gill Sans MT" panose="020B0502020104020203" pitchFamily="34" charset="0"/>
                <a:cs typeface="Rockwell (Body)"/>
              </a:rPr>
              <a:t>Look for author’s core question </a:t>
            </a:r>
          </a:p>
          <a:p>
            <a:pPr lvl="2">
              <a:buFont typeface="Arial" pitchFamily="34" charset="0"/>
              <a:buChar char="•"/>
            </a:pPr>
            <a:r>
              <a:rPr lang="en-US" sz="2600" dirty="0">
                <a:latin typeface="Gill Sans MT" panose="020B0502020104020203" pitchFamily="34" charset="0"/>
                <a:cs typeface="Rockwell (Body)"/>
              </a:rPr>
              <a:t>Look for author’s answer</a:t>
            </a:r>
          </a:p>
          <a:p>
            <a:pPr lvl="2">
              <a:buFont typeface="Arial" pitchFamily="34" charset="0"/>
              <a:buChar char="•"/>
            </a:pPr>
            <a:r>
              <a:rPr lang="en-US" sz="2600" dirty="0">
                <a:latin typeface="Gill Sans MT" panose="020B0502020104020203" pitchFamily="34" charset="0"/>
                <a:cs typeface="Rockwell (Body)"/>
              </a:rPr>
              <a:t>What subordinate or subtopics appeared or have emerged? </a:t>
            </a:r>
          </a:p>
          <a:p>
            <a:pPr lvl="2">
              <a:buFont typeface="Arial" pitchFamily="34" charset="0"/>
              <a:buChar char="•"/>
            </a:pPr>
            <a:r>
              <a:rPr lang="en-US" sz="2600" dirty="0">
                <a:latin typeface="Gill Sans MT" panose="020B0502020104020203" pitchFamily="34" charset="0"/>
                <a:cs typeface="Rockwell (Body)"/>
              </a:rPr>
              <a:t>What, if any, “schools of thought” does this work fit within? In other words, what abstract patterns do you detect?</a:t>
            </a:r>
          </a:p>
          <a:p>
            <a:pPr lvl="2">
              <a:buFont typeface="Arial" pitchFamily="34" charset="0"/>
              <a:buChar char="•"/>
            </a:pPr>
            <a:r>
              <a:rPr lang="en-US" sz="2600" dirty="0">
                <a:latin typeface="Gill Sans MT" panose="020B0502020104020203" pitchFamily="34" charset="0"/>
                <a:cs typeface="Rockwell (Body)"/>
              </a:rPr>
              <a:t>Evaluate research design, approaches, data-gathering, and analytical methodologies. </a:t>
            </a:r>
          </a:p>
          <a:p>
            <a:pPr lvl="2">
              <a:buFont typeface="Arial" pitchFamily="34" charset="0"/>
              <a:buChar char="•"/>
            </a:pPr>
            <a:r>
              <a:rPr lang="en-US" sz="2600" dirty="0">
                <a:latin typeface="Gill Sans MT" panose="020B0502020104020203" pitchFamily="34" charset="0"/>
                <a:cs typeface="Rockwell (Body)"/>
              </a:rPr>
              <a:t>What weakness or gaps or unanswered questions exist or emerge?</a:t>
            </a:r>
          </a:p>
          <a:p>
            <a:pPr marL="228600" lvl="1" indent="0">
              <a:buNone/>
            </a:pP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80830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5617"/>
            <a:ext cx="8229600" cy="857250"/>
          </a:xfrm>
        </p:spPr>
        <p:txBody>
          <a:bodyPr>
            <a:normAutofit/>
          </a:bodyPr>
          <a:lstStyle/>
          <a:p>
            <a:r>
              <a:rPr lang="en-GB" sz="3600" i="1" dirty="0">
                <a:latin typeface="Arial" charset="0"/>
              </a:rPr>
              <a:t>Thoughtful attitude (cont.)</a:t>
            </a:r>
            <a:endParaRPr lang="en-US" sz="3600" dirty="0"/>
          </a:p>
        </p:txBody>
      </p:sp>
      <p:sp>
        <p:nvSpPr>
          <p:cNvPr id="3" name="Content Placeholder 2"/>
          <p:cNvSpPr>
            <a:spLocks noGrp="1"/>
          </p:cNvSpPr>
          <p:nvPr>
            <p:ph idx="1"/>
          </p:nvPr>
        </p:nvSpPr>
        <p:spPr>
          <a:xfrm>
            <a:off x="251520" y="2060848"/>
            <a:ext cx="8229600" cy="4320480"/>
          </a:xfrm>
        </p:spPr>
        <p:txBody>
          <a:bodyPr>
            <a:normAutofit/>
          </a:bodyPr>
          <a:lstStyle/>
          <a:p>
            <a:pPr marL="228600" lvl="1" indent="0">
              <a:buNone/>
            </a:pPr>
            <a:r>
              <a:rPr lang="en-US" sz="2600" dirty="0">
                <a:latin typeface="Gill Sans MT" panose="020B0502020104020203" pitchFamily="34" charset="0"/>
                <a:cs typeface="Rockwell (Body)"/>
              </a:rPr>
              <a:t>What to look for in the literature: </a:t>
            </a:r>
            <a:r>
              <a:rPr lang="en-US" sz="2600" i="1" dirty="0">
                <a:latin typeface="Gill Sans MT" panose="020B0502020104020203" pitchFamily="34" charset="0"/>
                <a:cs typeface="Rockwell (Body)"/>
              </a:rPr>
              <a:t>Abstract</a:t>
            </a:r>
            <a:r>
              <a:rPr lang="en-US" sz="2600" dirty="0">
                <a:latin typeface="Gill Sans MT" panose="020B0502020104020203" pitchFamily="34" charset="0"/>
                <a:cs typeface="Rockwell (Body)"/>
              </a:rPr>
              <a:t> interpretive details:</a:t>
            </a:r>
          </a:p>
          <a:p>
            <a:pPr lvl="2">
              <a:buFont typeface="Arial" pitchFamily="34" charset="0"/>
              <a:buChar char="•"/>
            </a:pPr>
            <a:r>
              <a:rPr lang="en-US" sz="2400" dirty="0">
                <a:latin typeface="Gill Sans MT" panose="020B0502020104020203" pitchFamily="34" charset="0"/>
                <a:cs typeface="Rockwell (Body)"/>
              </a:rPr>
              <a:t>Be aware of the tentative nature of research findings and “truth” claims</a:t>
            </a:r>
          </a:p>
          <a:p>
            <a:pPr lvl="2">
              <a:buFont typeface="Arial" pitchFamily="34" charset="0"/>
              <a:buChar char="•"/>
            </a:pPr>
            <a:r>
              <a:rPr lang="en-US" sz="2400" dirty="0">
                <a:latin typeface="Gill Sans MT" panose="020B0502020104020203" pitchFamily="34" charset="0"/>
                <a:cs typeface="Rockwell (Body)"/>
              </a:rPr>
              <a:t>Note self-critiques and limitations rendered by researchers</a:t>
            </a:r>
          </a:p>
          <a:p>
            <a:pPr lvl="2">
              <a:buFont typeface="Arial" pitchFamily="34" charset="0"/>
              <a:buChar char="•"/>
            </a:pPr>
            <a:r>
              <a:rPr lang="en-US" sz="2400" dirty="0">
                <a:latin typeface="Gill Sans MT" panose="020B0502020104020203" pitchFamily="34" charset="0"/>
                <a:cs typeface="Rockwell (Body)"/>
              </a:rPr>
              <a:t>Take care when evaluating causality </a:t>
            </a:r>
          </a:p>
          <a:p>
            <a:pPr lvl="2">
              <a:buFont typeface="Arial" pitchFamily="34" charset="0"/>
              <a:buChar char="•"/>
            </a:pPr>
            <a:r>
              <a:rPr lang="en-US" sz="2400" dirty="0">
                <a:latin typeface="Gill Sans MT" panose="020B0502020104020203" pitchFamily="34" charset="0"/>
                <a:cs typeface="Rockwell (Body)"/>
              </a:rPr>
              <a:t>Look for trends and connections among and between research sources</a:t>
            </a:r>
          </a:p>
          <a:p>
            <a:pPr marL="228600" lvl="1" indent="0">
              <a:buNone/>
            </a:pP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903093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983832"/>
          </a:xfrm>
        </p:spPr>
        <p:txBody>
          <a:bodyPr>
            <a:normAutofit/>
          </a:bodyPr>
          <a:lstStyle/>
          <a:p>
            <a:r>
              <a:rPr lang="en-AU" b="1" dirty="0"/>
              <a:t>Habits of Reflection Upon One's Own Thinking</a:t>
            </a:r>
          </a:p>
          <a:p>
            <a:endParaRPr lang="en-AU" b="1" dirty="0"/>
          </a:p>
          <a:p>
            <a:pPr lvl="1"/>
            <a:r>
              <a:rPr lang="en-AU" dirty="0"/>
              <a:t>Good critical thinkers are "brave enough to risk being wrong, and wise enough to realize that much can be learned from errors and failed solutions" (Nelson, 2005).</a:t>
            </a:r>
            <a:endParaRPr lang="en-AU" b="1" dirty="0"/>
          </a:p>
          <a:p>
            <a:pPr lvl="1"/>
            <a:r>
              <a:rPr lang="en-AU" dirty="0"/>
              <a:t>Good critical thinkers will think about their own thinking.</a:t>
            </a:r>
          </a:p>
          <a:p>
            <a:pPr lvl="1"/>
            <a:r>
              <a:rPr lang="en-AU" dirty="0"/>
              <a:t>Team experiences are designed to make various kinds of thinking explicit and open to exploration by the members of the team. </a:t>
            </a:r>
          </a:p>
        </p:txBody>
      </p:sp>
      <p:sp>
        <p:nvSpPr>
          <p:cNvPr id="4" name="Slide Number Placeholder 3"/>
          <p:cNvSpPr>
            <a:spLocks noGrp="1"/>
          </p:cNvSpPr>
          <p:nvPr>
            <p:ph type="sldNum" sz="quarter" idx="12"/>
          </p:nvPr>
        </p:nvSpPr>
        <p:spPr/>
        <p:txBody>
          <a:bodyPr/>
          <a:lstStyle/>
          <a:p>
            <a:fld id="{CD6C4A60-4526-4780-800F-EAE872A0A01D}" type="slidenum">
              <a:rPr lang="en-AU" smtClean="0"/>
              <a:pPr/>
              <a:t>22</a:t>
            </a:fld>
            <a:endParaRPr lang="en-AU"/>
          </a:p>
        </p:txBody>
      </p:sp>
    </p:spTree>
    <p:extLst>
      <p:ext uri="{BB962C8B-B14F-4D97-AF65-F5344CB8AC3E}">
        <p14:creationId xmlns:p14="http://schemas.microsoft.com/office/powerpoint/2010/main" val="3916475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References</a:t>
            </a:r>
          </a:p>
        </p:txBody>
      </p:sp>
      <p:sp>
        <p:nvSpPr>
          <p:cNvPr id="3" name="Content Placeholder 2"/>
          <p:cNvSpPr>
            <a:spLocks noGrp="1"/>
          </p:cNvSpPr>
          <p:nvPr>
            <p:ph idx="1"/>
          </p:nvPr>
        </p:nvSpPr>
        <p:spPr/>
        <p:txBody>
          <a:bodyPr>
            <a:normAutofit fontScale="85000" lnSpcReduction="10000"/>
          </a:bodyPr>
          <a:lstStyle/>
          <a:p>
            <a:r>
              <a:rPr lang="en-AU" dirty="0"/>
              <a:t>Glaser, E. M. (1941). An experiment in the development of critical thinking. New York, NY: Teachers College, Columbia University.</a:t>
            </a:r>
          </a:p>
          <a:p>
            <a:r>
              <a:rPr lang="en-AU" dirty="0"/>
              <a:t>Halpern, D.F. (2003). Thought and knowledge: An introduction to critical thinking (4th ed.). Mahwah, NJ: Erlbaum.</a:t>
            </a:r>
          </a:p>
          <a:p>
            <a:r>
              <a:rPr lang="en-AU" dirty="0"/>
              <a:t>Nelson, J. (2005). Cultivating judgment: A sourcebook for teaching critical thinking. Stillwater, OK: New Forums Press.</a:t>
            </a:r>
          </a:p>
          <a:p>
            <a:r>
              <a:rPr lang="en-AU" dirty="0"/>
              <a:t>Paul, R. (1995). Critical thinking: How to prepare students for a rapidly changing world. Santa Rosa, CA: Foundation for Critical Thinking.</a:t>
            </a:r>
          </a:p>
          <a:p>
            <a:r>
              <a:rPr lang="en-AU" dirty="0"/>
              <a:t>Paul, R., &amp; Elder, L. (2008). The miniature guide to critical thinking: Concepts and tools. </a:t>
            </a:r>
            <a:r>
              <a:rPr lang="en-AU" dirty="0" err="1"/>
              <a:t>Tomales</a:t>
            </a:r>
            <a:r>
              <a:rPr lang="en-AU" dirty="0"/>
              <a:t>, CA: Foundation for Critical Thinking Press.</a:t>
            </a:r>
          </a:p>
          <a:p>
            <a:r>
              <a:rPr lang="en-AU" dirty="0"/>
              <a:t>Punch, K. (2014). Introduction to social research.</a:t>
            </a:r>
          </a:p>
        </p:txBody>
      </p:sp>
      <p:sp>
        <p:nvSpPr>
          <p:cNvPr id="4" name="Slide Number Placeholder 3"/>
          <p:cNvSpPr>
            <a:spLocks noGrp="1"/>
          </p:cNvSpPr>
          <p:nvPr>
            <p:ph type="sldNum" sz="quarter" idx="12"/>
          </p:nvPr>
        </p:nvSpPr>
        <p:spPr/>
        <p:txBody>
          <a:bodyPr/>
          <a:lstStyle/>
          <a:p>
            <a:fld id="{CD6C4A60-4526-4780-800F-EAE872A0A01D}" type="slidenum">
              <a:rPr lang="en-AU" smtClean="0"/>
              <a:pPr/>
              <a:t>23</a:t>
            </a:fld>
            <a:endParaRPr lang="en-AU"/>
          </a:p>
        </p:txBody>
      </p:sp>
    </p:spTree>
    <p:extLst>
      <p:ext uri="{BB962C8B-B14F-4D97-AF65-F5344CB8AC3E}">
        <p14:creationId xmlns:p14="http://schemas.microsoft.com/office/powerpoint/2010/main" val="357575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r>
              <a:rPr lang="en-AU" sz="2400" dirty="0">
                <a:latin typeface="Gill Sans MT" panose="020B0502020104020203" pitchFamily="34" charset="0"/>
              </a:rPr>
              <a:t>Being critical requires careful analysis and evaluation (Punch, 2014). </a:t>
            </a:r>
          </a:p>
          <a:p>
            <a:endParaRPr lang="en-AU" sz="2400" dirty="0">
              <a:latin typeface="Gill Sans MT" panose="020B0502020104020203" pitchFamily="34" charset="0"/>
            </a:endParaRPr>
          </a:p>
          <a:p>
            <a:pPr lvl="1"/>
            <a:r>
              <a:rPr lang="en-AU" dirty="0">
                <a:latin typeface="Gill Sans MT" panose="020B0502020104020203" pitchFamily="34" charset="0"/>
              </a:rPr>
              <a:t>Adopting an attitude of scepticism or reasoned doubt</a:t>
            </a:r>
          </a:p>
          <a:p>
            <a:pPr lvl="1"/>
            <a:r>
              <a:rPr lang="en-AU" dirty="0">
                <a:latin typeface="Gill Sans MT" panose="020B0502020104020203" pitchFamily="34" charset="0"/>
              </a:rPr>
              <a:t>Habitually questioning the quality of claims to knowledge</a:t>
            </a:r>
          </a:p>
          <a:p>
            <a:pPr lvl="1"/>
            <a:r>
              <a:rPr lang="en-AU" dirty="0">
                <a:latin typeface="Gill Sans MT" panose="020B0502020104020203" pitchFamily="34" charset="0"/>
              </a:rPr>
              <a:t>Scrutinising claims to see how far they are convincing</a:t>
            </a:r>
          </a:p>
          <a:p>
            <a:pPr lvl="1"/>
            <a:r>
              <a:rPr lang="en-AU" dirty="0">
                <a:latin typeface="Gill Sans MT" panose="020B0502020104020203" pitchFamily="34" charset="0"/>
              </a:rPr>
              <a:t>Respecting other people at all times</a:t>
            </a:r>
          </a:p>
          <a:p>
            <a:pPr lvl="1"/>
            <a:r>
              <a:rPr lang="en-AU" dirty="0">
                <a:latin typeface="Gill Sans MT" panose="020B0502020104020203" pitchFamily="34" charset="0"/>
              </a:rPr>
              <a:t>Being open-minded</a:t>
            </a:r>
          </a:p>
          <a:p>
            <a:pPr lvl="1"/>
            <a:r>
              <a:rPr lang="en-AU" dirty="0">
                <a:latin typeface="Gill Sans MT" panose="020B0502020104020203" pitchFamily="34" charset="0"/>
              </a:rPr>
              <a:t>Being constructive</a:t>
            </a:r>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3</a:t>
            </a:fld>
            <a:endParaRPr lang="en-AU"/>
          </a:p>
        </p:txBody>
      </p:sp>
    </p:spTree>
    <p:extLst>
      <p:ext uri="{BB962C8B-B14F-4D97-AF65-F5344CB8AC3E}">
        <p14:creationId xmlns:p14="http://schemas.microsoft.com/office/powerpoint/2010/main" val="371557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a:xfrm>
            <a:off x="452899" y="836712"/>
            <a:ext cx="8229600" cy="1143000"/>
          </a:xfrm>
        </p:spPr>
        <p:txBody>
          <a:bodyPr tIns="32205">
            <a:normAutofit/>
          </a:bodyPr>
          <a:lstStyle/>
          <a:p>
            <a:r>
              <a:rPr lang="en-US" sz="3600" dirty="0">
                <a:latin typeface="Arial" charset="0"/>
              </a:rPr>
              <a:t>Critical reading – how to create a summary</a:t>
            </a:r>
          </a:p>
        </p:txBody>
      </p:sp>
      <p:sp>
        <p:nvSpPr>
          <p:cNvPr id="6146" name="Rectangle 3"/>
          <p:cNvSpPr>
            <a:spLocks noGrp="1" noChangeArrowheads="1"/>
          </p:cNvSpPr>
          <p:nvPr>
            <p:ph type="body" idx="1"/>
          </p:nvPr>
        </p:nvSpPr>
        <p:spPr>
          <a:xfrm>
            <a:off x="452899" y="2204864"/>
            <a:ext cx="8229600" cy="4389120"/>
          </a:xfrm>
        </p:spPr>
        <p:txBody>
          <a:bodyPr lIns="64410" tIns="32205" rIns="64410" bIns="32205"/>
          <a:lstStyle/>
          <a:p>
            <a:endParaRPr lang="en-US" dirty="0">
              <a:latin typeface="Arial" charset="0"/>
            </a:endParaRPr>
          </a:p>
          <a:p>
            <a:r>
              <a:rPr lang="en-US" dirty="0">
                <a:latin typeface="Gill Sans MT" panose="020B0502020104020203" pitchFamily="34" charset="0"/>
              </a:rPr>
              <a:t>You are trying to discover the key points that the author is making in the paper.</a:t>
            </a:r>
          </a:p>
          <a:p>
            <a:endParaRPr lang="en-US" dirty="0">
              <a:latin typeface="Gill Sans MT" panose="020B0502020104020203" pitchFamily="34" charset="0"/>
            </a:endParaRPr>
          </a:p>
          <a:p>
            <a:r>
              <a:rPr lang="en-US" dirty="0">
                <a:latin typeface="Gill Sans MT" panose="020B0502020104020203" pitchFamily="34" charset="0"/>
              </a:rPr>
              <a:t>Read the paper at least twice</a:t>
            </a:r>
          </a:p>
          <a:p>
            <a:endParaRPr lang="en-US" dirty="0">
              <a:latin typeface="Gill Sans MT" panose="020B0502020104020203" pitchFamily="34" charset="0"/>
            </a:endParaRPr>
          </a:p>
          <a:p>
            <a:r>
              <a:rPr lang="en-US" dirty="0">
                <a:latin typeface="Gill Sans MT" panose="020B0502020104020203" pitchFamily="34" charset="0"/>
              </a:rPr>
              <a:t>Make sure that you understand what the author is trying to say</a:t>
            </a:r>
          </a:p>
        </p:txBody>
      </p:sp>
    </p:spTree>
    <p:extLst>
      <p:ext uri="{BB962C8B-B14F-4D97-AF65-F5344CB8AC3E}">
        <p14:creationId xmlns:p14="http://schemas.microsoft.com/office/powerpoint/2010/main" val="162448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457200" y="332656"/>
            <a:ext cx="8229600" cy="1143000"/>
          </a:xfrm>
        </p:spPr>
        <p:txBody>
          <a:bodyPr tIns="32205">
            <a:normAutofit/>
          </a:bodyPr>
          <a:lstStyle/>
          <a:p>
            <a:r>
              <a:rPr lang="en-US" sz="3600" dirty="0">
                <a:latin typeface="Arial" charset="0"/>
              </a:rPr>
              <a:t>Creating a summary (cont.)</a:t>
            </a:r>
          </a:p>
        </p:txBody>
      </p:sp>
      <p:sp>
        <p:nvSpPr>
          <p:cNvPr id="7170" name="Rectangle 3"/>
          <p:cNvSpPr>
            <a:spLocks noGrp="1" noChangeArrowheads="1"/>
          </p:cNvSpPr>
          <p:nvPr>
            <p:ph type="body" idx="1"/>
          </p:nvPr>
        </p:nvSpPr>
        <p:spPr>
          <a:xfrm>
            <a:off x="457200" y="1772816"/>
            <a:ext cx="8229600" cy="4389120"/>
          </a:xfrm>
        </p:spPr>
        <p:txBody>
          <a:bodyPr lIns="64410" tIns="32205" rIns="64410" bIns="32205">
            <a:noAutofit/>
          </a:bodyPr>
          <a:lstStyle/>
          <a:p>
            <a:r>
              <a:rPr lang="en-US" sz="2400" dirty="0">
                <a:latin typeface="Gill Sans MT" panose="020B0502020104020203" pitchFamily="34" charset="0"/>
              </a:rPr>
              <a:t>Look at the introduction</a:t>
            </a:r>
          </a:p>
          <a:p>
            <a:pPr lvl="1"/>
            <a:r>
              <a:rPr lang="en-US" dirty="0">
                <a:latin typeface="Gill Sans MT" panose="020B0502020104020203" pitchFamily="34" charset="0"/>
                <a:cs typeface="Arial" charset="0"/>
              </a:rPr>
              <a:t>A good introduction should set out what will be discussed</a:t>
            </a:r>
          </a:p>
          <a:p>
            <a:r>
              <a:rPr lang="en-US" sz="2400" dirty="0">
                <a:latin typeface="Gill Sans MT" panose="020B0502020104020203" pitchFamily="34" charset="0"/>
              </a:rPr>
              <a:t>Look at the conclusion</a:t>
            </a:r>
          </a:p>
          <a:p>
            <a:pPr lvl="1"/>
            <a:r>
              <a:rPr lang="en-US" dirty="0">
                <a:latin typeface="Gill Sans MT" panose="020B0502020104020203" pitchFamily="34" charset="0"/>
                <a:cs typeface="Arial" charset="0"/>
              </a:rPr>
              <a:t>The conclusion should state what the main point of the paper is.</a:t>
            </a:r>
          </a:p>
          <a:p>
            <a:r>
              <a:rPr lang="en-US" sz="2400" dirty="0">
                <a:latin typeface="Gill Sans MT" panose="020B0502020104020203" pitchFamily="34" charset="0"/>
              </a:rPr>
              <a:t>For each section in the paper</a:t>
            </a:r>
          </a:p>
          <a:p>
            <a:pPr lvl="1"/>
            <a:r>
              <a:rPr lang="en-US" dirty="0">
                <a:latin typeface="Gill Sans MT" panose="020B0502020104020203" pitchFamily="34" charset="0"/>
                <a:cs typeface="Arial" charset="0"/>
              </a:rPr>
              <a:t>Write one or two sentences that define the main points</a:t>
            </a:r>
          </a:p>
          <a:p>
            <a:r>
              <a:rPr lang="en-US" sz="2400" dirty="0">
                <a:latin typeface="Gill Sans MT" panose="020B0502020104020203" pitchFamily="34" charset="0"/>
              </a:rPr>
              <a:t>Look at the abstract</a:t>
            </a:r>
          </a:p>
          <a:p>
            <a:pPr lvl="1"/>
            <a:r>
              <a:rPr lang="en-US" dirty="0">
                <a:latin typeface="Gill Sans MT" panose="020B0502020104020203" pitchFamily="34" charset="0"/>
                <a:cs typeface="Arial" charset="0"/>
              </a:rPr>
              <a:t>A good abstract is highlighting the key points the author tries to convey in the paper </a:t>
            </a:r>
          </a:p>
        </p:txBody>
      </p:sp>
    </p:spTree>
    <p:extLst>
      <p:ext uri="{BB962C8B-B14F-4D97-AF65-F5344CB8AC3E}">
        <p14:creationId xmlns:p14="http://schemas.microsoft.com/office/powerpoint/2010/main" val="292989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p:txBody>
          <a:bodyPr>
            <a:normAutofit fontScale="90000"/>
          </a:bodyPr>
          <a:lstStyle/>
          <a:p>
            <a:r>
              <a:rPr lang="en-US" altLang="en-US" dirty="0"/>
              <a:t>Critical reading - critiquing a paper</a:t>
            </a:r>
          </a:p>
        </p:txBody>
      </p:sp>
      <p:sp>
        <p:nvSpPr>
          <p:cNvPr id="8194" name="Rectangle 3"/>
          <p:cNvSpPr>
            <a:spLocks noGrp="1" noChangeArrowheads="1"/>
          </p:cNvSpPr>
          <p:nvPr>
            <p:ph type="body" idx="1"/>
          </p:nvPr>
        </p:nvSpPr>
        <p:spPr>
          <a:xfrm>
            <a:off x="457200" y="2060848"/>
            <a:ext cx="8229600" cy="4389120"/>
          </a:xfrm>
        </p:spPr>
        <p:txBody>
          <a:bodyPr>
            <a:normAutofit/>
          </a:bodyPr>
          <a:lstStyle/>
          <a:p>
            <a:r>
              <a:rPr lang="en-US" altLang="en-US" sz="2400" dirty="0">
                <a:latin typeface="Gill Sans MT" panose="020B0502020104020203" pitchFamily="34" charset="0"/>
              </a:rPr>
              <a:t>You are trying to discover both the strengths and weaknesses in the argument that the author is making.</a:t>
            </a:r>
          </a:p>
          <a:p>
            <a:r>
              <a:rPr lang="en-US" altLang="en-US" sz="2400" dirty="0">
                <a:latin typeface="Gill Sans MT" panose="020B0502020104020203" pitchFamily="34" charset="0"/>
              </a:rPr>
              <a:t>Look for:</a:t>
            </a:r>
          </a:p>
          <a:p>
            <a:pPr lvl="1"/>
            <a:r>
              <a:rPr lang="en-US" altLang="en-US" dirty="0">
                <a:latin typeface="Gill Sans MT" panose="020B0502020104020203" pitchFamily="34" charset="0"/>
                <a:ea typeface="Arial" panose="020B0604020202020204" pitchFamily="34" charset="0"/>
              </a:rPr>
              <a:t>Claims - what the author is claiming to be true</a:t>
            </a:r>
          </a:p>
          <a:p>
            <a:pPr lvl="1"/>
            <a:r>
              <a:rPr lang="en-US" altLang="en-US" dirty="0">
                <a:latin typeface="Gill Sans MT" panose="020B0502020104020203" pitchFamily="34" charset="0"/>
                <a:ea typeface="Arial" panose="020B0604020202020204" pitchFamily="34" charset="0"/>
              </a:rPr>
              <a:t>Evidence - information that backs up claims e.g. references to other papers, statistical data, qualitative statements, and reasoning arguments.</a:t>
            </a:r>
          </a:p>
          <a:p>
            <a:r>
              <a:rPr lang="en-US" altLang="en-US" sz="2400" dirty="0">
                <a:latin typeface="Gill Sans MT" panose="020B0502020104020203" pitchFamily="34" charset="0"/>
              </a:rPr>
              <a:t>Think about</a:t>
            </a:r>
          </a:p>
          <a:p>
            <a:pPr lvl="1"/>
            <a:r>
              <a:rPr lang="en-US" altLang="en-US" dirty="0">
                <a:latin typeface="Gill Sans MT" panose="020B0502020104020203" pitchFamily="34" charset="0"/>
                <a:ea typeface="Arial" panose="020B0604020202020204" pitchFamily="34" charset="0"/>
              </a:rPr>
              <a:t>Rebuttals - arguments why the claim might not be true</a:t>
            </a:r>
          </a:p>
          <a:p>
            <a:pPr lvl="1"/>
            <a:r>
              <a:rPr lang="en-US" altLang="en-US" dirty="0">
                <a:latin typeface="Gill Sans MT" panose="020B0502020104020203" pitchFamily="34" charset="0"/>
                <a:ea typeface="Arial" panose="020B0604020202020204" pitchFamily="34" charset="0"/>
              </a:rPr>
              <a:t>Counter-evidence - evidence that contradicts the claim</a:t>
            </a:r>
          </a:p>
        </p:txBody>
      </p:sp>
    </p:spTree>
    <p:extLst>
      <p:ext uri="{BB962C8B-B14F-4D97-AF65-F5344CB8AC3E}">
        <p14:creationId xmlns:p14="http://schemas.microsoft.com/office/powerpoint/2010/main" val="2770333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395536" y="1268760"/>
            <a:ext cx="8229600" cy="4389120"/>
          </a:xfrm>
        </p:spPr>
        <p:txBody>
          <a:bodyPr>
            <a:normAutofit fontScale="92500" lnSpcReduction="10000"/>
          </a:bodyPr>
          <a:lstStyle/>
          <a:p>
            <a:r>
              <a:rPr lang="en-US" altLang="en-US" dirty="0">
                <a:latin typeface="Gill Sans MT" panose="020B0502020104020203" pitchFamily="34" charset="0"/>
              </a:rPr>
              <a:t>Example – Claims</a:t>
            </a:r>
          </a:p>
          <a:p>
            <a:endParaRPr lang="en-US" altLang="en-US" sz="2400" dirty="0">
              <a:latin typeface="Gill Sans MT" panose="020B0502020104020203" pitchFamily="34" charset="0"/>
            </a:endParaRPr>
          </a:p>
          <a:p>
            <a:r>
              <a:rPr lang="en-US" altLang="en-US" sz="2400" dirty="0">
                <a:latin typeface="Gill Sans MT" panose="020B0502020104020203" pitchFamily="34" charset="0"/>
              </a:rPr>
              <a:t>St Andrews is the best university in Scotland</a:t>
            </a:r>
          </a:p>
          <a:p>
            <a:pPr lvl="1"/>
            <a:r>
              <a:rPr lang="en-US" altLang="en-US" dirty="0">
                <a:latin typeface="Gill Sans MT" panose="020B0502020104020203" pitchFamily="34" charset="0"/>
                <a:ea typeface="Arial" panose="020B0604020202020204" pitchFamily="34" charset="0"/>
              </a:rPr>
              <a:t>Evidence</a:t>
            </a:r>
          </a:p>
          <a:p>
            <a:pPr lvl="2"/>
            <a:r>
              <a:rPr lang="en-US" altLang="en-US" sz="2400" dirty="0">
                <a:latin typeface="Gill Sans MT" panose="020B0502020104020203" pitchFamily="34" charset="0"/>
                <a:ea typeface="Arial" panose="020B0604020202020204" pitchFamily="34" charset="0"/>
              </a:rPr>
              <a:t>Rated highest in Guardian University Guide</a:t>
            </a:r>
          </a:p>
          <a:p>
            <a:pPr lvl="2"/>
            <a:r>
              <a:rPr lang="en-US" altLang="en-US" sz="2400" dirty="0">
                <a:latin typeface="Gill Sans MT" panose="020B0502020104020203" pitchFamily="34" charset="0"/>
                <a:ea typeface="Arial" panose="020B0604020202020204" pitchFamily="34" charset="0"/>
              </a:rPr>
              <a:t>Highest average qualifications of undergraduate applicants</a:t>
            </a:r>
          </a:p>
          <a:p>
            <a:pPr lvl="2"/>
            <a:r>
              <a:rPr lang="en-US" altLang="en-US" sz="2400" dirty="0">
                <a:latin typeface="Gill Sans MT" panose="020B0502020104020203" pitchFamily="34" charset="0"/>
                <a:ea typeface="Arial" panose="020B0604020202020204" pitchFamily="34" charset="0"/>
              </a:rPr>
              <a:t>Oldest university in Scotland</a:t>
            </a:r>
          </a:p>
          <a:p>
            <a:pPr lvl="1"/>
            <a:r>
              <a:rPr lang="en-US" altLang="en-US" dirty="0">
                <a:latin typeface="Gill Sans MT" panose="020B0502020104020203" pitchFamily="34" charset="0"/>
                <a:ea typeface="Arial" panose="020B0604020202020204" pitchFamily="34" charset="0"/>
              </a:rPr>
              <a:t>Counter-evidence</a:t>
            </a:r>
          </a:p>
          <a:p>
            <a:pPr lvl="2"/>
            <a:r>
              <a:rPr lang="en-US" altLang="en-US" sz="2400" dirty="0">
                <a:latin typeface="Gill Sans MT" panose="020B0502020104020203" pitchFamily="34" charset="0"/>
                <a:ea typeface="Arial" panose="020B0604020202020204" pitchFamily="34" charset="0"/>
              </a:rPr>
              <a:t>Edinburgh is larger</a:t>
            </a:r>
          </a:p>
          <a:p>
            <a:pPr lvl="2"/>
            <a:r>
              <a:rPr lang="en-US" altLang="en-US" sz="2400" dirty="0">
                <a:latin typeface="Gill Sans MT" panose="020B0502020104020203" pitchFamily="34" charset="0"/>
                <a:ea typeface="Arial" panose="020B0604020202020204" pitchFamily="34" charset="0"/>
              </a:rPr>
              <a:t>Edinburgh offers a wider range of subjects</a:t>
            </a:r>
          </a:p>
          <a:p>
            <a:pPr lvl="2"/>
            <a:r>
              <a:rPr lang="en-US" altLang="en-US" sz="2400" dirty="0">
                <a:latin typeface="Gill Sans MT" panose="020B0502020104020203" pitchFamily="34" charset="0"/>
                <a:ea typeface="Arial" panose="020B0604020202020204" pitchFamily="34" charset="0"/>
              </a:rPr>
              <a:t>Edinburgh is rated more highly in the Times University Guide</a:t>
            </a:r>
          </a:p>
          <a:p>
            <a:pPr lvl="2">
              <a:buFontTx/>
              <a:buNone/>
            </a:pPr>
            <a:endParaRPr lang="en-US" altLang="en-US" dirty="0">
              <a:ea typeface="Arial" panose="020B0604020202020204" pitchFamily="34" charset="0"/>
            </a:endParaRPr>
          </a:p>
        </p:txBody>
      </p:sp>
    </p:spTree>
    <p:extLst>
      <p:ext uri="{BB962C8B-B14F-4D97-AF65-F5344CB8AC3E}">
        <p14:creationId xmlns:p14="http://schemas.microsoft.com/office/powerpoint/2010/main" val="54684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4389120"/>
          </a:xfrm>
        </p:spPr>
        <p:txBody>
          <a:bodyPr>
            <a:normAutofit/>
          </a:bodyPr>
          <a:lstStyle/>
          <a:p>
            <a:r>
              <a:rPr lang="en-AU" sz="2400" dirty="0">
                <a:latin typeface="Gill Sans MT" panose="020B0502020104020203" pitchFamily="34" charset="0"/>
              </a:rPr>
              <a:t>Example of critical reading</a:t>
            </a:r>
          </a:p>
          <a:p>
            <a:endParaRPr lang="en-AU" sz="2400" dirty="0">
              <a:latin typeface="Gill Sans MT" panose="020B0502020104020203" pitchFamily="34" charset="0"/>
            </a:endParaRPr>
          </a:p>
          <a:p>
            <a:pPr lvl="1"/>
            <a:r>
              <a:rPr lang="en-AU" sz="2200" i="1" dirty="0">
                <a:latin typeface="Gill Sans MT" panose="020B0502020104020203" pitchFamily="34" charset="0"/>
              </a:rPr>
              <a:t>The ACM CHI Conference on Human Factors in Computing Systems -  the premier international conference of Human-Computer Interaction (HCI)</a:t>
            </a:r>
          </a:p>
        </p:txBody>
      </p:sp>
      <p:sp>
        <p:nvSpPr>
          <p:cNvPr id="4" name="Slide Number Placeholder 3"/>
          <p:cNvSpPr>
            <a:spLocks noGrp="1"/>
          </p:cNvSpPr>
          <p:nvPr>
            <p:ph type="sldNum" sz="quarter" idx="12"/>
          </p:nvPr>
        </p:nvSpPr>
        <p:spPr/>
        <p:txBody>
          <a:bodyPr/>
          <a:lstStyle/>
          <a:p>
            <a:fld id="{CD6C4A60-4526-4780-800F-EAE872A0A01D}" type="slidenum">
              <a:rPr lang="en-AU" smtClean="0"/>
              <a:pPr/>
              <a:t>8</a:t>
            </a:fld>
            <a:endParaRPr lang="en-AU"/>
          </a:p>
        </p:txBody>
      </p:sp>
      <p:pic>
        <p:nvPicPr>
          <p:cNvPr id="6" name="Picture 5"/>
          <p:cNvPicPr>
            <a:picLocks noChangeAspect="1"/>
          </p:cNvPicPr>
          <p:nvPr/>
        </p:nvPicPr>
        <p:blipFill>
          <a:blip r:embed="rId2"/>
          <a:stretch>
            <a:fillRect/>
          </a:stretch>
        </p:blipFill>
        <p:spPr>
          <a:xfrm>
            <a:off x="676074" y="3162867"/>
            <a:ext cx="8467926" cy="3376045"/>
          </a:xfrm>
          <a:prstGeom prst="rect">
            <a:avLst/>
          </a:prstGeom>
        </p:spPr>
      </p:pic>
    </p:spTree>
    <p:extLst>
      <p:ext uri="{BB962C8B-B14F-4D97-AF65-F5344CB8AC3E}">
        <p14:creationId xmlns:p14="http://schemas.microsoft.com/office/powerpoint/2010/main" val="201044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143000"/>
          </a:xfrm>
        </p:spPr>
        <p:txBody>
          <a:bodyPr>
            <a:noAutofit/>
          </a:bodyPr>
          <a:lstStyle/>
          <a:p>
            <a:r>
              <a:rPr lang="en-AU" sz="3600" dirty="0"/>
              <a:t>Critical review of a paper –peer reviewing</a:t>
            </a:r>
          </a:p>
        </p:txBody>
      </p:sp>
      <p:sp>
        <p:nvSpPr>
          <p:cNvPr id="3" name="Content Placeholder 2"/>
          <p:cNvSpPr>
            <a:spLocks noGrp="1"/>
          </p:cNvSpPr>
          <p:nvPr>
            <p:ph idx="1"/>
          </p:nvPr>
        </p:nvSpPr>
        <p:spPr>
          <a:xfrm>
            <a:off x="430560" y="2149792"/>
            <a:ext cx="8229600" cy="4389120"/>
          </a:xfrm>
        </p:spPr>
        <p:txBody>
          <a:bodyPr>
            <a:normAutofit fontScale="92500" lnSpcReduction="10000"/>
          </a:bodyPr>
          <a:lstStyle/>
          <a:p>
            <a:r>
              <a:rPr lang="en-AU" dirty="0">
                <a:latin typeface="Gill Sans MT" panose="020B0502020104020203" pitchFamily="34" charset="0"/>
              </a:rPr>
              <a:t>Review criteria/aspects:</a:t>
            </a:r>
          </a:p>
          <a:p>
            <a:pPr lvl="1"/>
            <a:r>
              <a:rPr lang="en-AU" b="1" dirty="0">
                <a:latin typeface="Gill Sans MT" panose="020B0502020104020203" pitchFamily="34" charset="0"/>
              </a:rPr>
              <a:t>Quality of the work (</a:t>
            </a:r>
            <a:r>
              <a:rPr lang="en-AU" dirty="0">
                <a:latin typeface="Gill Sans MT" panose="020B0502020104020203" pitchFamily="34" charset="0"/>
              </a:rPr>
              <a:t>originality, accuracy, and completeness of the work</a:t>
            </a:r>
            <a:r>
              <a:rPr lang="en-AU" b="1" dirty="0">
                <a:latin typeface="Gill Sans MT" panose="020B0502020104020203" pitchFamily="34" charset="0"/>
              </a:rPr>
              <a:t>): </a:t>
            </a:r>
            <a:r>
              <a:rPr lang="en-AU" dirty="0">
                <a:latin typeface="Gill Sans MT" panose="020B0502020104020203" pitchFamily="34" charset="0"/>
              </a:rPr>
              <a:t>Is the work represented in the submission original and convincing? </a:t>
            </a:r>
          </a:p>
          <a:p>
            <a:pPr lvl="1"/>
            <a:r>
              <a:rPr lang="en-AU" b="1" dirty="0">
                <a:latin typeface="Gill Sans MT" panose="020B0502020104020203" pitchFamily="34" charset="0"/>
              </a:rPr>
              <a:t>Presentation quality: </a:t>
            </a:r>
            <a:r>
              <a:rPr lang="en-AU" dirty="0">
                <a:latin typeface="Gill Sans MT" panose="020B0502020104020203" pitchFamily="34" charset="0"/>
              </a:rPr>
              <a:t>Is the submission well-written and well-structured? </a:t>
            </a:r>
          </a:p>
          <a:p>
            <a:pPr lvl="1"/>
            <a:r>
              <a:rPr lang="en-AU" b="1" dirty="0">
                <a:latin typeface="Gill Sans MT" panose="020B0502020104020203" pitchFamily="34" charset="0"/>
              </a:rPr>
              <a:t>Perceived impact: </a:t>
            </a:r>
            <a:r>
              <a:rPr lang="en-AU" dirty="0">
                <a:latin typeface="Gill Sans MT" panose="020B0502020104020203" pitchFamily="34" charset="0"/>
              </a:rPr>
              <a:t>How significant is the work? If the ideas are novel, will they also be useful or inspirational? If the results are sound, are they also important?</a:t>
            </a:r>
          </a:p>
          <a:p>
            <a:pPr lvl="1"/>
            <a:r>
              <a:rPr lang="en-AU" b="1" dirty="0">
                <a:latin typeface="Gill Sans MT" panose="020B0502020104020203" pitchFamily="34" charset="0"/>
              </a:rPr>
              <a:t>Citation adequacy: </a:t>
            </a:r>
            <a:r>
              <a:rPr lang="en-AU" dirty="0">
                <a:latin typeface="Gill Sans MT" panose="020B0502020104020203" pitchFamily="34" charset="0"/>
              </a:rPr>
              <a:t>Have the authors provided a sufficiently detailed, well-synthesized review of related literature?</a:t>
            </a:r>
          </a:p>
          <a:p>
            <a:pPr lvl="1"/>
            <a:r>
              <a:rPr lang="en-AU" b="1" dirty="0">
                <a:latin typeface="Gill Sans MT" panose="020B0502020104020203" pitchFamily="34" charset="0"/>
              </a:rPr>
              <a:t>Relevance: </a:t>
            </a:r>
            <a:r>
              <a:rPr lang="en-AU" dirty="0">
                <a:latin typeface="Gill Sans MT" panose="020B0502020104020203" pitchFamily="34" charset="0"/>
              </a:rPr>
              <a:t>Does this submission fit within the scope of the conference/journal?</a:t>
            </a:r>
          </a:p>
          <a:p>
            <a:pPr lvl="1"/>
            <a:endParaRPr lang="en-AU" dirty="0"/>
          </a:p>
          <a:p>
            <a:endParaRPr lang="en-AU" dirty="0"/>
          </a:p>
        </p:txBody>
      </p:sp>
      <p:sp>
        <p:nvSpPr>
          <p:cNvPr id="4" name="Slide Number Placeholder 3"/>
          <p:cNvSpPr>
            <a:spLocks noGrp="1"/>
          </p:cNvSpPr>
          <p:nvPr>
            <p:ph type="sldNum" sz="quarter" idx="12"/>
          </p:nvPr>
        </p:nvSpPr>
        <p:spPr/>
        <p:txBody>
          <a:bodyPr/>
          <a:lstStyle/>
          <a:p>
            <a:fld id="{CD6C4A60-4526-4780-800F-EAE872A0A01D}" type="slidenum">
              <a:rPr lang="en-AU" smtClean="0"/>
              <a:pPr/>
              <a:t>9</a:t>
            </a:fld>
            <a:endParaRPr lang="en-AU"/>
          </a:p>
        </p:txBody>
      </p:sp>
    </p:spTree>
    <p:extLst>
      <p:ext uri="{BB962C8B-B14F-4D97-AF65-F5344CB8AC3E}">
        <p14:creationId xmlns:p14="http://schemas.microsoft.com/office/powerpoint/2010/main" val="1803567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1285</TotalTime>
  <Words>1827</Words>
  <Application>Microsoft Office PowerPoint</Application>
  <PresentationFormat>On-screen Show (4:3)</PresentationFormat>
  <Paragraphs>181</Paragraphs>
  <Slides>23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Constantia</vt:lpstr>
      <vt:lpstr>Gill Sans MT</vt:lpstr>
      <vt:lpstr>Times New Roman</vt:lpstr>
      <vt:lpstr>Wingdings</vt:lpstr>
      <vt:lpstr>Wingdings 2</vt:lpstr>
      <vt:lpstr>Flow</vt:lpstr>
      <vt:lpstr>Week 4:  Being critical! Critical thinking and critical reading </vt:lpstr>
      <vt:lpstr>Being critical</vt:lpstr>
      <vt:lpstr>PowerPoint Presentation</vt:lpstr>
      <vt:lpstr>Critical reading – how to create a summary</vt:lpstr>
      <vt:lpstr>Creating a summary (cont.)</vt:lpstr>
      <vt:lpstr>Critical reading - critiquing a paper</vt:lpstr>
      <vt:lpstr>PowerPoint Presentation</vt:lpstr>
      <vt:lpstr>PowerPoint Presentation</vt:lpstr>
      <vt:lpstr>Critical review of a paper –peer reviewing</vt:lpstr>
      <vt:lpstr>Frequent problems in research writing</vt:lpstr>
      <vt:lpstr>Other problems with papers</vt:lpstr>
      <vt:lpstr>Avoiding Plagiarism</vt:lpstr>
      <vt:lpstr>Critical thinking</vt:lpstr>
      <vt:lpstr>Guiding questions to find research questions</vt:lpstr>
      <vt:lpstr>Types of research questions</vt:lpstr>
      <vt:lpstr>Structuring your research question</vt:lpstr>
      <vt:lpstr>Example of research questions and sub-questions</vt:lpstr>
      <vt:lpstr>Justifying a research question</vt:lpstr>
      <vt:lpstr>Thoughtful attitude:   The process of searching the literature should answer these questions:</vt:lpstr>
      <vt:lpstr>Thoughtful attitude (cont.)</vt:lpstr>
      <vt:lpstr>Thoughtful attitude (cont.)</vt:lpstr>
      <vt:lpstr>PowerPoint Presentation</vt:lpstr>
      <vt:lpstr>References</vt:lpstr>
    </vt:vector>
  </TitlesOfParts>
  <Company>University of South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Ice-breaker: Let us know about you</dc:title>
  <dc:creator>UniSA</dc:creator>
  <cp:lastModifiedBy>Tina Du</cp:lastModifiedBy>
  <cp:revision>284</cp:revision>
  <cp:lastPrinted>2019-08-19T00:56:31Z</cp:lastPrinted>
  <dcterms:created xsi:type="dcterms:W3CDTF">2011-01-05T04:23:56Z</dcterms:created>
  <dcterms:modified xsi:type="dcterms:W3CDTF">2019-08-19T01:01:38Z</dcterms:modified>
</cp:coreProperties>
</file>