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24" r:id="rId1"/>
    <p:sldMasterId id="2147484308" r:id="rId2"/>
    <p:sldMasterId id="2147484320" r:id="rId3"/>
  </p:sldMasterIdLst>
  <p:notesMasterIdLst>
    <p:notesMasterId r:id="rId24"/>
  </p:notesMasterIdLst>
  <p:handoutMasterIdLst>
    <p:handoutMasterId r:id="rId25"/>
  </p:handoutMasterIdLst>
  <p:sldIdLst>
    <p:sldId id="513" r:id="rId4"/>
    <p:sldId id="514" r:id="rId5"/>
    <p:sldId id="597" r:id="rId6"/>
    <p:sldId id="598" r:id="rId7"/>
    <p:sldId id="599" r:id="rId8"/>
    <p:sldId id="620" r:id="rId9"/>
    <p:sldId id="578" r:id="rId10"/>
    <p:sldId id="558" r:id="rId11"/>
    <p:sldId id="552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06" r:id="rId22"/>
    <p:sldId id="605" r:id="rId23"/>
  </p:sldIdLst>
  <p:sldSz cx="9144000" cy="6858000" type="screen4x3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8">
          <p15:clr>
            <a:srgbClr val="A4A3A4"/>
          </p15:clr>
        </p15:guide>
        <p15:guide id="2" pos="29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009999"/>
    <a:srgbClr val="660033"/>
    <a:srgbClr val="CCFF66"/>
    <a:srgbClr val="993366"/>
    <a:srgbClr val="CC6600"/>
    <a:srgbClr val="0000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68482" autoAdjust="0"/>
  </p:normalViewPr>
  <p:slideViewPr>
    <p:cSldViewPr snapToGrid="0">
      <p:cViewPr varScale="1">
        <p:scale>
          <a:sx n="54" d="100"/>
          <a:sy n="54" d="100"/>
        </p:scale>
        <p:origin x="22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210" y="-90"/>
      </p:cViewPr>
      <p:guideLst>
        <p:guide orient="horz" pos="2158"/>
        <p:guide pos="29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949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8" tIns="0" rIns="19408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>
                <a:latin typeface="Book Antiqu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11113"/>
            <a:ext cx="2949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8" tIns="0" rIns="19408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>
                <a:latin typeface="Book Antiqua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6263"/>
            <a:ext cx="2949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8" tIns="0" rIns="19408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>
                <a:latin typeface="Book Antiqua" pitchFamily="18" charset="0"/>
              </a:defRPr>
            </a:lvl1pPr>
          </a:lstStyle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66263"/>
            <a:ext cx="2949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8" tIns="0" rIns="19408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>
                <a:latin typeface="Book Antiqua" pitchFamily="18" charset="0"/>
              </a:defRPr>
            </a:lvl1pPr>
          </a:lstStyle>
          <a:p>
            <a:pPr>
              <a:defRPr/>
            </a:pPr>
            <a:fld id="{D523CA74-6A8E-4828-84DD-D0A1E16A1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69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1113"/>
            <a:ext cx="2949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8" tIns="0" rIns="19408" bIns="0" numCol="1" anchor="t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11113"/>
            <a:ext cx="2949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8" tIns="0" rIns="19408" bIns="0" numCol="1" anchor="t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6263"/>
            <a:ext cx="2949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8" tIns="0" rIns="19408" bIns="0" numCol="1" anchor="b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66263"/>
            <a:ext cx="2949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8" tIns="0" rIns="19408" bIns="0" numCol="1" anchor="b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8F0D7C0D-B99B-42B6-8F2D-B9AC85321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22813"/>
            <a:ext cx="4992687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2" tIns="46903" rIns="95422" bIns="469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9500" y="865188"/>
            <a:ext cx="4648200" cy="3486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5236874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366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63550" algn="l" defTabSz="9366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25513" algn="l" defTabSz="9366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89063" algn="l" defTabSz="9366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51025" algn="l" defTabSz="9366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5338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95338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95338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95338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95338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000" dirty="0">
                <a:latin typeface="Times New Roman" pitchFamily="18" charset="0"/>
              </a:rPr>
              <a:t>Week 1 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5338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95338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95338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95338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95338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95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D2C8B1E1-524B-4F26-94AF-B958C20F21BC}" type="slidenum">
              <a:rPr lang="en-US" sz="1000" smtClean="0">
                <a:latin typeface="Times New Roman" pitchFamily="18" charset="0"/>
              </a:rPr>
              <a:pPr/>
              <a:t>1</a:t>
            </a:fld>
            <a:endParaRPr lang="en-US" sz="1000" dirty="0">
              <a:latin typeface="Times New Roman" pitchFamily="18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699" cap="flat"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8929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7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>
              <a:latin typeface="Times New Roman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3767" indent="-286064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4257" indent="-22885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1960" indent="-22885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9663" indent="-22885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7366" indent="-2288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5069" indent="-2288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32772" indent="-2288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90475" indent="-2288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E5688CE-BFF0-CB4D-B72D-E20085B94580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65852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Methodology is a broader</a:t>
            </a:r>
            <a:r>
              <a:rPr lang="en-AU" baseline="0" dirty="0"/>
              <a:t> concept than methods.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Often,</a:t>
            </a:r>
            <a:r>
              <a:rPr lang="en-AU" baseline="0" dirty="0"/>
              <a:t> d</a:t>
            </a:r>
            <a:r>
              <a:rPr lang="en-AU" dirty="0"/>
              <a:t>isseminating research results</a:t>
            </a:r>
            <a:r>
              <a:rPr lang="en-AU" baseline="0" dirty="0"/>
              <a:t> requires beyond the academia.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92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aseline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88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kern="1200" dirty="0">
                <a:solidFill>
                  <a:schemeClr val="tx1"/>
                </a:solidFill>
                <a:effectLst/>
                <a:latin typeface="Book Antiqua" pitchFamily="18" charset="0"/>
                <a:ea typeface="+mn-ea"/>
                <a:cs typeface="+mn-cs"/>
              </a:rPr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52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7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4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4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84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85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9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021388"/>
            <a:ext cx="9144000" cy="1444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AU">
              <a:solidFill>
                <a:srgbClr val="000000"/>
              </a:solidFill>
              <a:latin typeface="Arial" charset="0"/>
              <a:ea typeface="ＭＳ Ｐゴシック" pitchFamily="16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AU">
              <a:solidFill>
                <a:srgbClr val="000000"/>
              </a:solidFill>
              <a:latin typeface="Arial" charset="0"/>
              <a:ea typeface="ＭＳ Ｐゴシック" pitchFamily="16" charset="-128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2188" y="3453614"/>
            <a:ext cx="1644650" cy="160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49208" y="493713"/>
            <a:ext cx="8742544" cy="2090737"/>
            <a:chOff x="432" y="311"/>
            <a:chExt cx="5922" cy="1317"/>
          </a:xfrm>
        </p:grpSpPr>
        <p:pic>
          <p:nvPicPr>
            <p:cNvPr id="8" name="Picture 10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2" y="455"/>
              <a:ext cx="1254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12"/>
            <p:cNvSpPr>
              <a:spLocks noChangeShapeType="1"/>
            </p:cNvSpPr>
            <p:nvPr userDrawn="1"/>
          </p:nvSpPr>
          <p:spPr bwMode="auto">
            <a:xfrm>
              <a:off x="454" y="334"/>
              <a:ext cx="5900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AU">
                <a:solidFill>
                  <a:srgbClr val="000000"/>
                </a:solidFill>
                <a:latin typeface="Arial" charset="0"/>
                <a:ea typeface="ＭＳ Ｐゴシック" pitchFamily="16" charset="-128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 userDrawn="1"/>
          </p:nvSpPr>
          <p:spPr bwMode="auto">
            <a:xfrm>
              <a:off x="432" y="1604"/>
              <a:ext cx="1325" cy="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AU">
                <a:solidFill>
                  <a:srgbClr val="000000"/>
                </a:solidFill>
                <a:latin typeface="Arial" charset="0"/>
                <a:ea typeface="ＭＳ Ｐゴシック" pitchFamily="16" charset="-128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 userDrawn="1"/>
          </p:nvSpPr>
          <p:spPr bwMode="auto">
            <a:xfrm>
              <a:off x="461" y="311"/>
              <a:ext cx="0" cy="130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AU">
                <a:solidFill>
                  <a:srgbClr val="000000"/>
                </a:solidFill>
                <a:latin typeface="Arial" charset="0"/>
                <a:ea typeface="ＭＳ Ｐゴシック" pitchFamily="16" charset="-128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 userDrawn="1"/>
          </p:nvSpPr>
          <p:spPr bwMode="auto">
            <a:xfrm>
              <a:off x="1766" y="326"/>
              <a:ext cx="0" cy="130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AU">
                <a:solidFill>
                  <a:srgbClr val="000000"/>
                </a:solidFill>
                <a:latin typeface="Arial" charset="0"/>
                <a:ea typeface="ＭＳ Ｐゴシック" pitchFamily="16" charset="-128"/>
              </a:endParaRPr>
            </a:p>
          </p:txBody>
        </p:sp>
      </p:grpSp>
      <p:pic>
        <p:nvPicPr>
          <p:cNvPr id="13" name="Picture 21" descr="unisa_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6229032"/>
            <a:ext cx="390959" cy="50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5"/>
          <p:cNvSpPr txBox="1">
            <a:spLocks noChangeArrowheads="1"/>
          </p:cNvSpPr>
          <p:nvPr userDrawn="1"/>
        </p:nvSpPr>
        <p:spPr>
          <a:xfrm>
            <a:off x="889000" y="6165850"/>
            <a:ext cx="7048500" cy="608012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algn="ctr" eaLnBrk="0" hangingPunct="0">
              <a:defRPr/>
            </a:pPr>
            <a:r>
              <a:rPr lang="en-AU" sz="1800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            </a:t>
            </a:r>
            <a:r>
              <a:rPr lang="en-AU" sz="1800" dirty="0">
                <a:solidFill>
                  <a:srgbClr val="333399"/>
                </a:solidFill>
                <a:latin typeface="Arial" pitchFamily="34" charset="0"/>
                <a:ea typeface="ＭＳ Ｐゴシック" pitchFamily="16" charset="-128"/>
                <a:cs typeface="Arial" pitchFamily="34" charset="0"/>
              </a:rPr>
              <a:t>School of </a:t>
            </a:r>
            <a:r>
              <a:rPr lang="en-AU" sz="1800" baseline="0" dirty="0">
                <a:solidFill>
                  <a:srgbClr val="333399"/>
                </a:solidFill>
                <a:latin typeface="Arial" pitchFamily="34" charset="0"/>
                <a:ea typeface="ＭＳ Ｐゴシック" pitchFamily="16" charset="-128"/>
                <a:cs typeface="Arial" pitchFamily="34" charset="0"/>
              </a:rPr>
              <a:t>Information Technology &amp; Mathematical Sciences</a:t>
            </a:r>
            <a:endParaRPr lang="en-AU" sz="1800" dirty="0">
              <a:solidFill>
                <a:srgbClr val="333399"/>
              </a:solidFill>
              <a:latin typeface="Arial" pitchFamily="34" charset="0"/>
              <a:ea typeface="ＭＳ Ｐゴシック" pitchFamily="16" charset="-128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de-DE" sz="1800" dirty="0">
                <a:solidFill>
                  <a:srgbClr val="333399"/>
                </a:solidFill>
                <a:latin typeface="Arial" pitchFamily="34" charset="0"/>
                <a:ea typeface="ＭＳ Ｐゴシック" pitchFamily="16" charset="-128"/>
                <a:cs typeface="Arial" pitchFamily="34" charset="0"/>
              </a:rPr>
              <a:t>University of South Australia</a:t>
            </a:r>
            <a:endParaRPr lang="en-AU" sz="1800" dirty="0">
              <a:solidFill>
                <a:srgbClr val="333399"/>
              </a:solidFill>
              <a:latin typeface="Arial" pitchFamily="34" charset="0"/>
              <a:ea typeface="ＭＳ Ｐゴシック" pitchFamily="16" charset="-128"/>
              <a:cs typeface="Arial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98700" y="757238"/>
            <a:ext cx="6688138" cy="1470025"/>
          </a:xfrm>
        </p:spPr>
        <p:txBody>
          <a:bodyPr/>
          <a:lstStyle>
            <a:lvl1pPr>
              <a:defRPr sz="3600" b="1" baseline="0">
                <a:latin typeface="Calibri" pitchFamily="34" charset="0"/>
                <a:cs typeface="Calibri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1025" y="3111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 baseline="0">
                <a:latin typeface="Calibri" pitchFamily="34" charset="0"/>
                <a:cs typeface="Calibri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034333" y="619897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SP2 2015</a:t>
            </a:r>
          </a:p>
        </p:txBody>
      </p:sp>
    </p:spTree>
    <p:extLst>
      <p:ext uri="{BB962C8B-B14F-4D97-AF65-F5344CB8AC3E}">
        <p14:creationId xmlns:p14="http://schemas.microsoft.com/office/powerpoint/2010/main" val="3801777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alpha val="3137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1752600" y="6381750"/>
            <a:ext cx="6248400" cy="47625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algn="ctr" eaLnBrk="0" hangingPunct="0">
              <a:defRPr/>
            </a:pPr>
            <a:r>
              <a:rPr lang="en-AU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 </a:t>
            </a:r>
            <a:r>
              <a:rPr lang="en-AU" sz="1400" dirty="0">
                <a:solidFill>
                  <a:srgbClr val="333399"/>
                </a:solidFill>
                <a:latin typeface="Arial" pitchFamily="34" charset="0"/>
                <a:ea typeface="ＭＳ Ｐゴシック" pitchFamily="16" charset="-128"/>
                <a:cs typeface="Arial" pitchFamily="34" charset="0"/>
              </a:rPr>
              <a:t>School of </a:t>
            </a:r>
            <a:r>
              <a:rPr lang="en-AU" sz="1400" baseline="0" dirty="0">
                <a:solidFill>
                  <a:srgbClr val="333399"/>
                </a:solidFill>
                <a:latin typeface="Arial" pitchFamily="34" charset="0"/>
                <a:ea typeface="ＭＳ Ｐゴシック" pitchFamily="16" charset="-128"/>
                <a:cs typeface="Arial" pitchFamily="34" charset="0"/>
              </a:rPr>
              <a:t>Information Technology &amp; Mathematical Sciences</a:t>
            </a:r>
            <a:endParaRPr lang="en-AU" sz="1400" dirty="0">
              <a:solidFill>
                <a:srgbClr val="333399"/>
              </a:solidFill>
              <a:latin typeface="Arial" pitchFamily="34" charset="0"/>
              <a:ea typeface="ＭＳ Ｐゴシック" pitchFamily="16" charset="-128"/>
              <a:cs typeface="Arial" pitchFamily="34" charset="0"/>
            </a:endParaRPr>
          </a:p>
          <a:p>
            <a:pPr algn="ctr" eaLnBrk="0" hangingPunct="0">
              <a:defRPr/>
            </a:pPr>
            <a:r>
              <a:rPr lang="de-DE" sz="1400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University of South Australia</a:t>
            </a:r>
            <a:endParaRPr lang="en-AU" sz="1400" dirty="0">
              <a:solidFill>
                <a:srgbClr val="333399"/>
              </a:solidFill>
              <a:latin typeface="Arial" charset="0"/>
              <a:ea typeface="ＭＳ Ｐゴシック" pitchFamily="1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C9421-D040-4ECD-B394-E8BE112252CC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69900" y="6466473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SP2 2015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9358" y="312739"/>
            <a:ext cx="6530942" cy="919162"/>
          </a:xfrm>
        </p:spPr>
        <p:txBody>
          <a:bodyPr/>
          <a:lstStyle>
            <a:lvl1pPr>
              <a:defRPr sz="3600" b="1" baseline="0">
                <a:latin typeface="Calibri" pitchFamily="34" charset="0"/>
                <a:cs typeface="Calibri" pitchFamily="34" charset="0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735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2209800" y="6381750"/>
            <a:ext cx="5041900" cy="47625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algn="ctr" eaLnBrk="0" hangingPunct="0">
              <a:defRPr/>
            </a:pPr>
            <a:r>
              <a:rPr lang="en-AU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 </a:t>
            </a:r>
            <a:r>
              <a:rPr lang="en-AU" sz="1400" dirty="0">
                <a:solidFill>
                  <a:srgbClr val="333399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School of </a:t>
            </a:r>
            <a:r>
              <a:rPr lang="en-AU" sz="1400" baseline="0" dirty="0">
                <a:solidFill>
                  <a:srgbClr val="333399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Information Technology &amp; Mathematical Sciences </a:t>
            </a:r>
            <a:r>
              <a:rPr lang="de-DE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University of South Australia</a:t>
            </a:r>
            <a:endParaRPr lang="en-AU" dirty="0">
              <a:solidFill>
                <a:srgbClr val="333399"/>
              </a:solidFill>
              <a:latin typeface="Arial" charset="0"/>
              <a:ea typeface="ＭＳ Ｐゴシック" pitchFamily="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7CD25-EABE-40F7-ACEE-10AC222047F7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8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2438400" y="6381750"/>
            <a:ext cx="4559300" cy="47625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algn="ctr" eaLnBrk="0" hangingPunct="0">
              <a:defRPr/>
            </a:pPr>
            <a:r>
              <a:rPr lang="en-AU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 </a:t>
            </a:r>
            <a:r>
              <a:rPr lang="en-AU" sz="1400" dirty="0">
                <a:solidFill>
                  <a:srgbClr val="333399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School of </a:t>
            </a:r>
            <a:r>
              <a:rPr lang="en-AU" sz="1400" baseline="0" dirty="0">
                <a:solidFill>
                  <a:srgbClr val="333399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Information Technology &amp; Mathematical Sciences </a:t>
            </a:r>
            <a:r>
              <a:rPr lang="de-DE" dirty="0">
                <a:solidFill>
                  <a:srgbClr val="333399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University of South Australia</a:t>
            </a:r>
            <a:endParaRPr lang="en-AU" dirty="0">
              <a:solidFill>
                <a:srgbClr val="333399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27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E9999-B452-4510-8E54-CDBE5D5380CB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990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 userDrawn="1"/>
        </p:nvSpPr>
        <p:spPr>
          <a:xfrm>
            <a:off x="1930400" y="6381750"/>
            <a:ext cx="5626100" cy="47625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eaLnBrk="0" hangingPunct="0">
              <a:defRPr/>
            </a:pPr>
            <a:r>
              <a:rPr lang="en-AU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            </a:t>
            </a:r>
            <a:r>
              <a:rPr lang="en-AU" dirty="0">
                <a:solidFill>
                  <a:srgbClr val="333399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School of Information Technology &amp; Mathematical Sciences</a:t>
            </a:r>
          </a:p>
          <a:p>
            <a:pPr algn="ctr" eaLnBrk="0" hangingPunct="0">
              <a:defRPr/>
            </a:pPr>
            <a:r>
              <a:rPr lang="de-DE" dirty="0">
                <a:solidFill>
                  <a:srgbClr val="333399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University of South Australia</a:t>
            </a:r>
            <a:endParaRPr lang="en-AU" dirty="0">
              <a:solidFill>
                <a:srgbClr val="333399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D325-139B-4424-80CA-40CA385D6D1D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7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2324100" y="6381750"/>
            <a:ext cx="5257800" cy="47625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eaLnBrk="0" hangingPunct="0">
              <a:defRPr/>
            </a:pPr>
            <a:r>
              <a:rPr lang="en-AU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 </a:t>
            </a:r>
            <a:r>
              <a:rPr lang="en-AU" sz="1400" dirty="0">
                <a:solidFill>
                  <a:srgbClr val="333399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School of </a:t>
            </a:r>
            <a:r>
              <a:rPr lang="en-AU" sz="1400" baseline="0" dirty="0">
                <a:solidFill>
                  <a:srgbClr val="333399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Information Technology &amp; Mathematical Sciences</a:t>
            </a:r>
            <a:endParaRPr lang="en-AU" dirty="0">
              <a:solidFill>
                <a:srgbClr val="333399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  <a:p>
            <a:pPr algn="ctr" eaLnBrk="0" hangingPunct="0">
              <a:defRPr/>
            </a:pPr>
            <a:r>
              <a:rPr lang="de-DE" dirty="0">
                <a:solidFill>
                  <a:srgbClr val="333399"/>
                </a:solidFill>
                <a:latin typeface="Calibri" pitchFamily="34" charset="0"/>
                <a:ea typeface="ＭＳ Ｐゴシック" pitchFamily="16" charset="-128"/>
                <a:cs typeface="Calibri" pitchFamily="34" charset="0"/>
              </a:rPr>
              <a:t>University of South Australia</a:t>
            </a:r>
            <a:endParaRPr lang="en-AU" dirty="0">
              <a:solidFill>
                <a:srgbClr val="333399"/>
              </a:solidFill>
              <a:latin typeface="Calibri" pitchFamily="34" charset="0"/>
              <a:ea typeface="ＭＳ Ｐゴシック" pitchFamily="16" charset="-128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8E143-257B-4589-AB97-4076B55DB6AC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9434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 userDrawn="1"/>
        </p:nvSpPr>
        <p:spPr>
          <a:xfrm>
            <a:off x="3500438" y="6381750"/>
            <a:ext cx="2824162" cy="47625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eaLnBrk="0" hangingPunct="0">
              <a:defRPr/>
            </a:pPr>
            <a:r>
              <a:rPr lang="en-AU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            School of CIS</a:t>
            </a:r>
          </a:p>
          <a:p>
            <a:pPr algn="ctr" eaLnBrk="0" hangingPunct="0">
              <a:defRPr/>
            </a:pPr>
            <a:r>
              <a:rPr lang="de-DE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University of South Australia</a:t>
            </a:r>
            <a:endParaRPr lang="en-AU" dirty="0">
              <a:solidFill>
                <a:srgbClr val="333399"/>
              </a:solidFill>
              <a:latin typeface="Arial" charset="0"/>
              <a:ea typeface="ＭＳ Ｐゴシック" pitchFamily="16" charset="-128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 userDrawn="1"/>
        </p:nvSpPr>
        <p:spPr bwMode="auto">
          <a:xfrm>
            <a:off x="500063" y="6429375"/>
            <a:ext cx="213360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eaLnBrk="0" hangingPunct="0">
              <a:defRPr/>
            </a:pPr>
            <a:r>
              <a:rPr lang="en-US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INFS 5070 SP5/2010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88FCE-CC9F-463B-A148-678D08D5C0A5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000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3500438" y="6381750"/>
            <a:ext cx="2824162" cy="47625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eaLnBrk="0" hangingPunct="0">
              <a:defRPr/>
            </a:pPr>
            <a:r>
              <a:rPr lang="en-AU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            School of CIS</a:t>
            </a:r>
          </a:p>
          <a:p>
            <a:pPr algn="ctr" eaLnBrk="0" hangingPunct="0">
              <a:defRPr/>
            </a:pPr>
            <a:r>
              <a:rPr lang="de-DE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University of South Australia</a:t>
            </a:r>
            <a:endParaRPr lang="en-AU" dirty="0">
              <a:solidFill>
                <a:srgbClr val="333399"/>
              </a:solidFill>
              <a:latin typeface="Arial" charset="0"/>
              <a:ea typeface="ＭＳ Ｐゴシック" pitchFamily="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412E0-5562-40A4-AEC3-75A37B7E604E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2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307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3500438" y="6381750"/>
            <a:ext cx="2824162" cy="47625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eaLnBrk="0" hangingPunct="0">
              <a:defRPr/>
            </a:pPr>
            <a:r>
              <a:rPr lang="en-AU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            School of CIS</a:t>
            </a:r>
          </a:p>
          <a:p>
            <a:pPr algn="ctr" eaLnBrk="0" hangingPunct="0">
              <a:defRPr/>
            </a:pPr>
            <a:r>
              <a:rPr lang="de-DE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University of South Australia</a:t>
            </a:r>
            <a:endParaRPr lang="en-AU" dirty="0">
              <a:solidFill>
                <a:srgbClr val="333399"/>
              </a:solidFill>
              <a:latin typeface="Arial" charset="0"/>
              <a:ea typeface="ＭＳ Ｐゴシック" pitchFamily="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42671-7BDC-4E47-B121-4F91C5D9B2E0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71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3500438" y="6381750"/>
            <a:ext cx="2824162" cy="47625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eaLnBrk="0" hangingPunct="0">
              <a:defRPr/>
            </a:pPr>
            <a:r>
              <a:rPr lang="en-AU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            School of CIS</a:t>
            </a:r>
          </a:p>
          <a:p>
            <a:pPr algn="ctr" eaLnBrk="0" hangingPunct="0">
              <a:defRPr/>
            </a:pPr>
            <a:r>
              <a:rPr lang="de-DE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University of South Australia</a:t>
            </a:r>
            <a:endParaRPr lang="en-AU" dirty="0">
              <a:solidFill>
                <a:srgbClr val="333399"/>
              </a:solidFill>
              <a:latin typeface="Arial" charset="0"/>
              <a:ea typeface="ＭＳ Ｐゴシック" pitchFamily="1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2FD37-569E-4609-8644-728AF46D66A4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3500438" y="6381750"/>
            <a:ext cx="2824162" cy="476250"/>
          </a:xfrm>
          <a:prstGeom prst="rect">
            <a:avLst/>
          </a:prstGeom>
          <a:noFill/>
        </p:spPr>
        <p:txBody>
          <a:bodyPr/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pPr eaLnBrk="0" hangingPunct="0">
              <a:defRPr/>
            </a:pPr>
            <a:r>
              <a:rPr lang="en-AU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            School of CIS</a:t>
            </a:r>
          </a:p>
          <a:p>
            <a:pPr algn="ctr" eaLnBrk="0" hangingPunct="0">
              <a:defRPr/>
            </a:pPr>
            <a:r>
              <a:rPr lang="de-DE" dirty="0">
                <a:solidFill>
                  <a:srgbClr val="333399"/>
                </a:solidFill>
                <a:latin typeface="Arial" charset="0"/>
                <a:ea typeface="ＭＳ Ｐゴシック" pitchFamily="16" charset="-128"/>
              </a:rPr>
              <a:t>University of South Australia</a:t>
            </a:r>
            <a:endParaRPr lang="en-AU" dirty="0">
              <a:solidFill>
                <a:srgbClr val="333399"/>
              </a:solidFill>
              <a:latin typeface="Arial" charset="0"/>
              <a:ea typeface="ＭＳ Ｐゴシック" pitchFamily="16" charset="-128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37E7E-D035-49B3-864F-0B68CE7CC4EB}" type="slidenum">
              <a:rPr lang="en-US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533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C9421-D040-4ECD-B394-E8BE112252CC}" type="slidenum">
              <a:rPr lang="en-US" smtClean="0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7CD25-EABE-40F7-ACEE-10AC222047F7}" type="slidenum">
              <a:rPr lang="en-US" smtClean="0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E9999-B452-4510-8E54-CDBE5D5380CB}" type="slidenum">
              <a:rPr lang="en-US" smtClean="0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B4D325-139B-4424-80CA-40CA385D6D1D}" type="slidenum">
              <a:rPr lang="en-US" smtClean="0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A8E143-257B-4589-AB97-4076B55DB6AC}" type="slidenum">
              <a:rPr lang="en-US" smtClean="0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88FCE-CC9F-463B-A148-678D08D5C0A5}" type="slidenum">
              <a:rPr lang="en-US" smtClean="0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158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412E0-5562-40A4-AEC3-75A37B7E604E}" type="slidenum">
              <a:rPr lang="en-US" smtClean="0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42671-7BDC-4E47-B121-4F91C5D9B2E0}" type="slidenum">
              <a:rPr lang="en-US" smtClean="0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2FD37-569E-4609-8644-728AF46D66A4}" type="slidenum">
              <a:rPr lang="en-US" smtClean="0">
                <a:solidFill>
                  <a:srgbClr val="33339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>
              <a:defRPr/>
            </a:pPr>
            <a:fld id="{474F0476-6747-4FDC-B4E0-FEC65E0CC8D3}" type="slidenum">
              <a:rPr lang="en-US" smtClean="0">
                <a:solidFill>
                  <a:srgbClr val="333399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6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33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3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7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17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3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38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7175" y="179388"/>
            <a:ext cx="79295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UniSA style</a:t>
            </a:r>
            <a:endParaRPr lang="en-AU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5363" y="6524625"/>
            <a:ext cx="528637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Arial" charset="0"/>
                <a:ea typeface="ＭＳ Ｐゴシック" pitchFamily="16" charset="-128"/>
              </a:defRPr>
            </a:lvl1pPr>
          </a:lstStyle>
          <a:p>
            <a:pPr eaLnBrk="0" hangingPunct="0">
              <a:defRPr/>
            </a:pPr>
            <a:fld id="{474F0476-6747-4FDC-B4E0-FEC65E0CC8D3}" type="slidenum">
              <a:rPr lang="en-US">
                <a:solidFill>
                  <a:srgbClr val="333399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333399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2050"/>
            <a:ext cx="9144000" cy="1857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AU">
              <a:solidFill>
                <a:srgbClr val="000000"/>
              </a:solidFill>
              <a:latin typeface="Arial" charset="0"/>
              <a:ea typeface="ＭＳ Ｐゴシック" pitchFamily="16" charset="-128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675" y="6502400"/>
            <a:ext cx="14224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chemeClr val="accent2"/>
                </a:solidFill>
                <a:latin typeface="Arial" charset="0"/>
                <a:ea typeface="ＭＳ Ｐゴシック" pitchFamily="16" charset="-128"/>
              </a:defRPr>
            </a:lvl1pPr>
          </a:lstStyle>
          <a:p>
            <a:pPr eaLnBrk="0" hangingPunct="0">
              <a:defRPr/>
            </a:pPr>
            <a:r>
              <a:rPr lang="en-US" b="1" dirty="0">
                <a:solidFill>
                  <a:srgbClr val="333399"/>
                </a:solidFill>
              </a:rPr>
              <a:t>SP5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b="1" dirty="0">
                <a:solidFill>
                  <a:srgbClr val="333399"/>
                </a:solidFill>
              </a:rPr>
              <a:t>2012</a:t>
            </a:r>
          </a:p>
        </p:txBody>
      </p:sp>
      <p:pic>
        <p:nvPicPr>
          <p:cNvPr id="3" name="Picture 18" descr="j040965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184900"/>
            <a:ext cx="304800" cy="30638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5" descr="j039982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292100"/>
            <a:ext cx="14874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27" descr="unisa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276225"/>
            <a:ext cx="796925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1263650"/>
            <a:ext cx="9144000" cy="93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AU">
              <a:solidFill>
                <a:srgbClr val="000000"/>
              </a:solidFill>
              <a:latin typeface="Arial" charset="0"/>
              <a:ea typeface="ＭＳ Ｐゴシック" pitchFamily="16" charset="-128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207963"/>
            <a:ext cx="9144000" cy="93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AU">
              <a:solidFill>
                <a:srgbClr val="000000"/>
              </a:solidFill>
              <a:latin typeface="Arial" charset="0"/>
              <a:ea typeface="ＭＳ Ｐゴシック" pitchFamily="16" charset="-128"/>
            </a:endParaRPr>
          </a:p>
        </p:txBody>
      </p:sp>
      <p:pic>
        <p:nvPicPr>
          <p:cNvPr id="1037" name="Picture 31" descr="j034157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6151563"/>
            <a:ext cx="265113" cy="350837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441325" y="6213475"/>
            <a:ext cx="34996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de-DE" sz="1000" b="1" dirty="0">
                <a:solidFill>
                  <a:srgbClr val="FFFFFF"/>
                </a:solidFill>
                <a:latin typeface="Arial" charset="0"/>
                <a:ea typeface="ＭＳ Ｐゴシック" pitchFamily="16" charset="-128"/>
              </a:rPr>
              <a:t>Week</a:t>
            </a:r>
            <a:r>
              <a:rPr lang="de-DE" sz="1000" b="1" baseline="0" dirty="0">
                <a:solidFill>
                  <a:srgbClr val="FFFFFF"/>
                </a:solidFill>
                <a:latin typeface="Arial" charset="0"/>
                <a:ea typeface="ＭＳ Ｐゴシック" pitchFamily="16" charset="-128"/>
              </a:rPr>
              <a:t> 1 INFS 5103 Information Behaviour and Literacy</a:t>
            </a:r>
            <a:endParaRPr lang="en-AU" sz="1000" b="1" dirty="0">
              <a:solidFill>
                <a:srgbClr val="FFFFFF"/>
              </a:solidFill>
              <a:latin typeface="Arial" charset="0"/>
              <a:ea typeface="ＭＳ Ｐゴシック" pitchFamily="16" charset="-128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 userDrawn="1">
            <p:ph type="ftr" sz="quarter" idx="3"/>
          </p:nvPr>
        </p:nvSpPr>
        <p:spPr>
          <a:xfrm>
            <a:off x="2374899" y="6381750"/>
            <a:ext cx="5281613" cy="476250"/>
          </a:xfrm>
          <a:prstGeom prst="rect">
            <a:avLst/>
          </a:prstGeom>
          <a:noFill/>
        </p:spPr>
        <p:txBody>
          <a:bodyPr/>
          <a:lstStyle>
            <a:lvl1pPr algn="ctr">
              <a:defRPr sz="1400">
                <a:solidFill>
                  <a:schemeClr val="accent2"/>
                </a:solidFill>
                <a:latin typeface="Arial" charset="0"/>
                <a:ea typeface="ＭＳ Ｐゴシック" pitchFamily="16" charset="-128"/>
              </a:defRPr>
            </a:lvl1pPr>
          </a:lstStyle>
          <a:p>
            <a:pPr eaLnBrk="0" hangingPunct="0">
              <a:defRPr/>
            </a:pPr>
            <a:r>
              <a:rPr lang="en-AU" dirty="0">
                <a:solidFill>
                  <a:srgbClr val="333399"/>
                </a:solidFill>
              </a:rPr>
              <a:t>            School of Computer and Information Science</a:t>
            </a:r>
          </a:p>
          <a:p>
            <a:pPr eaLnBrk="0" hangingPunct="0">
              <a:defRPr/>
            </a:pPr>
            <a:r>
              <a:rPr lang="de-DE" dirty="0">
                <a:solidFill>
                  <a:srgbClr val="333399"/>
                </a:solidFill>
              </a:rPr>
              <a:t>University of South Australia</a:t>
            </a:r>
            <a:endParaRPr lang="en-AU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aseline="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E89D006-0C8B-4842-835D-24608D96963B}" type="datetimeFigureOut">
              <a:rPr lang="en-AU" smtClean="0"/>
              <a:t>27/07/2020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D50D28-15C9-4E13-97BD-76136A4D640B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74899" y="6381750"/>
            <a:ext cx="5281613" cy="476250"/>
          </a:xfrm>
          <a:prstGeom prst="rect">
            <a:avLst/>
          </a:prstGeom>
          <a:noFill/>
        </p:spPr>
        <p:txBody>
          <a:bodyPr/>
          <a:lstStyle>
            <a:lvl1pPr algn="ctr">
              <a:defRPr sz="1400">
                <a:solidFill>
                  <a:schemeClr val="accent2"/>
                </a:solidFill>
                <a:latin typeface="Arial" charset="0"/>
                <a:ea typeface="ＭＳ Ｐゴシック" pitchFamily="16" charset="-128"/>
              </a:defRPr>
            </a:lvl1pPr>
          </a:lstStyle>
          <a:p>
            <a:pPr eaLnBrk="0" hangingPunct="0">
              <a:defRPr/>
            </a:pPr>
            <a:r>
              <a:rPr lang="en-AU" dirty="0">
                <a:solidFill>
                  <a:srgbClr val="333399"/>
                </a:solidFill>
              </a:rPr>
              <a:t>            School of Computer and Information Science</a:t>
            </a:r>
          </a:p>
          <a:p>
            <a:pPr eaLnBrk="0" hangingPunct="0">
              <a:defRPr/>
            </a:pPr>
            <a:r>
              <a:rPr lang="de-DE" dirty="0">
                <a:solidFill>
                  <a:srgbClr val="333399"/>
                </a:solidFill>
              </a:rPr>
              <a:t>University of South Australia</a:t>
            </a:r>
            <a:endParaRPr lang="en-AU" dirty="0">
              <a:solidFill>
                <a:srgbClr val="3333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.ror.unisa.edu.au/record/UNISA_ALMA11145033080001831/media/digital/open/9916131699901831/12145033070001831/13145033060001831/pdf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727200" y="2984500"/>
            <a:ext cx="6819900" cy="1884742"/>
          </a:xfrm>
        </p:spPr>
        <p:txBody>
          <a:bodyPr>
            <a:noAutofit/>
          </a:bodyPr>
          <a:lstStyle/>
          <a:p>
            <a:r>
              <a:rPr lang="en-AU" sz="4800" dirty="0">
                <a:effectLst/>
                <a:latin typeface="Calibri" pitchFamily="34" charset="0"/>
                <a:cs typeface="Calibri" pitchFamily="34" charset="0"/>
              </a:rPr>
              <a:t>Week 5</a:t>
            </a:r>
            <a:br>
              <a:rPr lang="en-US" sz="4800" dirty="0">
                <a:effectLst/>
                <a:latin typeface="Calibri" pitchFamily="34" charset="0"/>
                <a:cs typeface="Calibri" pitchFamily="34" charset="0"/>
              </a:rPr>
            </a:br>
            <a:r>
              <a:rPr lang="en-US" sz="4800" dirty="0">
                <a:effectLst/>
                <a:latin typeface="Calibri" pitchFamily="34" charset="0"/>
                <a:cs typeface="Calibri" pitchFamily="34" charset="0"/>
              </a:rPr>
              <a:t>Qualitative Research Design and </a:t>
            </a:r>
            <a:r>
              <a:rPr lang="en-AU" sz="4800" dirty="0">
                <a:effectLst/>
                <a:latin typeface="Calibri" pitchFamily="34" charset="0"/>
                <a:cs typeface="Calibri" pitchFamily="34" charset="0"/>
              </a:rPr>
              <a:t>Methods Overview</a:t>
            </a:r>
            <a:br>
              <a:rPr lang="en-US" sz="4800" dirty="0"/>
            </a:br>
            <a:br>
              <a:rPr lang="en-US" sz="4800" dirty="0">
                <a:effectLst/>
              </a:rPr>
            </a:br>
            <a:r>
              <a:rPr lang="en-US" sz="4800" dirty="0">
                <a:effectLst/>
              </a:rPr>
              <a:t>INFT 4017</a:t>
            </a:r>
            <a:endParaRPr lang="en-AU" sz="4800" dirty="0">
              <a:effectLst/>
            </a:endParaRP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2984500"/>
            <a:ext cx="7162800" cy="1257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AU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800" dirty="0"/>
              <a:t>There are several </a:t>
            </a:r>
            <a:r>
              <a:rPr lang="en-AU" sz="2800" i="1" dirty="0"/>
              <a:t>methods </a:t>
            </a:r>
            <a:r>
              <a:rPr lang="en-AU" sz="2800" dirty="0"/>
              <a:t>we can use to conduct research.</a:t>
            </a:r>
          </a:p>
          <a:p>
            <a:r>
              <a:rPr lang="en-AU" sz="2800" dirty="0"/>
              <a:t>The specific ways, tools, and techniques of observation and measurement are what we call “methods” (Case 2012, p. 202).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656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qualitative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Qualitative data are in the form of (</a:t>
            </a:r>
            <a:r>
              <a:rPr lang="en-AU" dirty="0" err="1"/>
              <a:t>Neuman</a:t>
            </a:r>
            <a:r>
              <a:rPr lang="en-AU" dirty="0"/>
              <a:t>, 2011)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text from documents, </a:t>
            </a:r>
          </a:p>
          <a:p>
            <a:pPr lvl="1"/>
            <a:r>
              <a:rPr lang="en-US" dirty="0"/>
              <a:t>observational notes, </a:t>
            </a:r>
          </a:p>
          <a:p>
            <a:pPr lvl="1"/>
            <a:r>
              <a:rPr lang="en-US" dirty="0"/>
              <a:t>open-ended interview transcripts, </a:t>
            </a:r>
          </a:p>
          <a:p>
            <a:pPr lvl="1"/>
            <a:r>
              <a:rPr lang="en-US" dirty="0"/>
              <a:t>physical artifacts, </a:t>
            </a:r>
          </a:p>
          <a:p>
            <a:pPr lvl="1"/>
            <a:r>
              <a:rPr lang="en-US" dirty="0"/>
              <a:t>audio or video tapes, and </a:t>
            </a:r>
          </a:p>
          <a:p>
            <a:pPr lvl="1"/>
            <a:r>
              <a:rPr lang="en-US" dirty="0"/>
              <a:t>images or photos.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7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of qualitative data analysis (Wildemuth, 2009)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629244"/>
            <a:ext cx="7498080" cy="4800600"/>
          </a:xfrm>
        </p:spPr>
        <p:txBody>
          <a:bodyPr/>
          <a:lstStyle/>
          <a:p>
            <a:r>
              <a:rPr lang="en-US" dirty="0"/>
              <a:t>Systematically to organize, integrate, and examine</a:t>
            </a:r>
          </a:p>
          <a:p>
            <a:r>
              <a:rPr lang="en-US" dirty="0"/>
              <a:t>Search for patterns and relationships among the specific details</a:t>
            </a:r>
          </a:p>
          <a:p>
            <a:r>
              <a:rPr lang="en-US" dirty="0"/>
              <a:t>Connect particular data to concepts, advance generalizations</a:t>
            </a:r>
          </a:p>
          <a:p>
            <a:r>
              <a:rPr lang="en-US" dirty="0"/>
              <a:t>Identify broad trends or themes</a:t>
            </a:r>
          </a:p>
        </p:txBody>
      </p:sp>
    </p:spTree>
    <p:extLst>
      <p:ext uri="{BB962C8B-B14F-4D97-AF65-F5344CB8AC3E}">
        <p14:creationId xmlns:p14="http://schemas.microsoft.com/office/powerpoint/2010/main" val="282633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Conceptualisation</a:t>
            </a:r>
            <a:r>
              <a:rPr lang="en-US" dirty="0"/>
              <a:t>, coding and theory building (</a:t>
            </a:r>
            <a:r>
              <a:rPr lang="en-AU" dirty="0" err="1"/>
              <a:t>Neuman</a:t>
            </a:r>
            <a:r>
              <a:rPr lang="en-AU" dirty="0"/>
              <a:t>, 2011)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580" y="1697285"/>
            <a:ext cx="7498080" cy="4800600"/>
          </a:xfrm>
        </p:spPr>
        <p:txBody>
          <a:bodyPr/>
          <a:lstStyle/>
          <a:p>
            <a:r>
              <a:rPr lang="en-US" dirty="0" err="1"/>
              <a:t>Conceptualisation</a:t>
            </a:r>
            <a:r>
              <a:rPr lang="en-US" dirty="0"/>
              <a:t> Form new concepts or refine concepts that are grounded in the data.</a:t>
            </a:r>
          </a:p>
          <a:p>
            <a:pPr lvl="1"/>
            <a:r>
              <a:rPr lang="en-US" dirty="0" err="1"/>
              <a:t>Conceptulisation</a:t>
            </a:r>
            <a:r>
              <a:rPr lang="en-US" dirty="0"/>
              <a:t> is a way to </a:t>
            </a:r>
            <a:r>
              <a:rPr lang="en-US" dirty="0" err="1"/>
              <a:t>organise</a:t>
            </a:r>
            <a:r>
              <a:rPr lang="en-US" dirty="0"/>
              <a:t> and make sense of data. </a:t>
            </a:r>
          </a:p>
          <a:p>
            <a:pPr lvl="1"/>
            <a:r>
              <a:rPr lang="en-US" dirty="0"/>
              <a:t>Performing analysis by </a:t>
            </a:r>
            <a:r>
              <a:rPr lang="en-US" dirty="0" err="1"/>
              <a:t>organising</a:t>
            </a:r>
            <a:r>
              <a:rPr lang="en-US" dirty="0"/>
              <a:t> data into categories based on themes, concepts, or similar features.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1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932" y="861856"/>
            <a:ext cx="7498080" cy="5726750"/>
          </a:xfrm>
        </p:spPr>
        <p:txBody>
          <a:bodyPr>
            <a:normAutofit/>
          </a:bodyPr>
          <a:lstStyle/>
          <a:p>
            <a:r>
              <a:rPr lang="en-US" dirty="0"/>
              <a:t>Coding qualitative data</a:t>
            </a:r>
          </a:p>
          <a:p>
            <a:pPr lvl="1"/>
            <a:r>
              <a:rPr lang="en-US" dirty="0" err="1"/>
              <a:t>Organise</a:t>
            </a:r>
            <a:r>
              <a:rPr lang="en-US" dirty="0"/>
              <a:t> the raw data into conceptual categories and create themes or concepts. </a:t>
            </a:r>
          </a:p>
          <a:p>
            <a:pPr lvl="1"/>
            <a:r>
              <a:rPr lang="en-US" dirty="0"/>
              <a:t>qualitative coding is an integral part of data analysis. </a:t>
            </a:r>
          </a:p>
          <a:p>
            <a:pPr lvl="1"/>
            <a:r>
              <a:rPr lang="en-US" dirty="0"/>
              <a:t>Your research questions provide a guide, but the process often leads to new questions.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1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coding</a:t>
            </a:r>
          </a:p>
          <a:p>
            <a:pPr lvl="1"/>
            <a:r>
              <a:rPr lang="en-US" dirty="0"/>
              <a:t>You locate themes and assign initial codes in your first attempt to condense the mass of data into categories.</a:t>
            </a:r>
          </a:p>
          <a:p>
            <a:pPr lvl="1"/>
            <a:r>
              <a:rPr lang="en-US" dirty="0"/>
              <a:t>As you slowly read data, you look for critical terms, key events or themes. </a:t>
            </a:r>
          </a:p>
          <a:p>
            <a:pPr lvl="1"/>
            <a:r>
              <a:rPr lang="en-US" dirty="0"/>
              <a:t>Remain open to creating new themes and to changing these initial codes in subsequent analysis.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FE5E0A-D3A5-D34D-81F9-EA98E7BAC533}" type="slidenum">
              <a:rPr lang="en-US" sz="2600">
                <a:solidFill>
                  <a:schemeClr val="bg1"/>
                </a:solidFill>
                <a:latin typeface="Arial" charset="0"/>
              </a:rPr>
              <a:pPr/>
              <a:t>16</a:t>
            </a:fld>
            <a:endParaRPr lang="en-US" sz="2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 dirty="0">
                <a:latin typeface="Arial" charset="0"/>
                <a:ea typeface="宋体" charset="0"/>
                <a:cs typeface="宋体" charset="0"/>
              </a:rPr>
              <a:t>An example study (Du, 2014)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+mj-lt"/>
                <a:cs typeface="Gill Sans"/>
              </a:rPr>
              <a:t>This study was designed to investigate the stages of the information journey within the context of the everyday work-related information activities of marketing professionals. </a:t>
            </a:r>
          </a:p>
          <a:p>
            <a:endParaRPr lang="en-GB" sz="3400" dirty="0">
              <a:latin typeface="+mj-lt"/>
              <a:cs typeface="Gill Sans"/>
            </a:endParaRPr>
          </a:p>
          <a:p>
            <a:r>
              <a:rPr lang="en-GB" sz="3400" dirty="0">
                <a:latin typeface="+mj-lt"/>
                <a:cs typeface="Gill Sans"/>
              </a:rPr>
              <a:t>Research questions:</a:t>
            </a:r>
          </a:p>
          <a:p>
            <a:pPr lvl="1"/>
            <a:r>
              <a:rPr lang="en-GB" sz="3400" dirty="0">
                <a:latin typeface="+mj-lt"/>
                <a:cs typeface="Gill Sans"/>
              </a:rPr>
              <a:t>RQ1. What are the stages of marketing professionals’ information journey?</a:t>
            </a:r>
          </a:p>
          <a:p>
            <a:pPr lvl="1"/>
            <a:r>
              <a:rPr lang="en-GB" sz="3400" dirty="0">
                <a:latin typeface="+mj-lt"/>
                <a:cs typeface="Gill Sans"/>
              </a:rPr>
              <a:t>RQ2. What are the characteristics of each stage of marketing professionals’ information journey? </a:t>
            </a:r>
          </a:p>
          <a:p>
            <a:pPr lvl="1"/>
            <a:r>
              <a:rPr lang="en-GB" sz="3400" dirty="0">
                <a:latin typeface="+mj-lt"/>
                <a:cs typeface="Gill Sans"/>
              </a:rPr>
              <a:t>RQ3. What are the relationships between the stages of marketing information journey? </a:t>
            </a:r>
          </a:p>
          <a:p>
            <a:endParaRPr lang="en-AU" sz="20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			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  <a:cs typeface="宋体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9595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9709" y="0"/>
            <a:ext cx="6223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TABLE. Coding scheme. </a:t>
            </a:r>
            <a:r>
              <a:rPr lang="en-AU" sz="2800" dirty="0"/>
              <a:t>(Du, 2014)</a:t>
            </a:r>
            <a:endParaRPr lang="en-US" sz="2800" b="1" u="sn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0" y="498970"/>
          <a:ext cx="9143999" cy="635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3" imgW="5892800" imgH="3340100" progId="Word.Document.12">
                  <p:embed/>
                </p:oleObj>
              </mc:Choice>
              <mc:Fallback>
                <p:oleObj name="Document" r:id="rId3" imgW="5892800" imgH="334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98970"/>
                        <a:ext cx="9143999" cy="6359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21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>
            <a:normAutofit/>
          </a:bodyPr>
          <a:lstStyle/>
          <a:p>
            <a:r>
              <a:rPr lang="en-AU" sz="3200" dirty="0"/>
              <a:t>Information journey model (Du, 2014)</a:t>
            </a:r>
            <a:endParaRPr lang="en-US" sz="3200" dirty="0"/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58730" y="1065981"/>
            <a:ext cx="8807470" cy="5465987"/>
            <a:chOff x="0" y="0"/>
            <a:chExt cx="8280374" cy="4368800"/>
          </a:xfrm>
        </p:grpSpPr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0" y="0"/>
              <a:ext cx="8280374" cy="4368800"/>
              <a:chOff x="0" y="0"/>
              <a:chExt cx="8280374" cy="43688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270240" y="790943"/>
                <a:ext cx="1536695" cy="693239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Stage 1</a:t>
                </a:r>
                <a:endParaRPr lang="en-AU" sz="1100"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Work task – generated information need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0" y="1952545"/>
                <a:ext cx="942972" cy="711849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Gaps (Problem encountered)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270240" y="1974257"/>
                <a:ext cx="1535108" cy="69479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Stage 5</a:t>
                </a:r>
                <a:endParaRPr lang="en-AU" sz="1100"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Information sharing</a:t>
                </a:r>
                <a:endParaRPr lang="en-AU" sz="1100"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and collaboration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267308" y="1968054"/>
                <a:ext cx="1535108" cy="6932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 dirty="0">
                    <a:latin typeface="Times New Roman"/>
                    <a:ea typeface="Calibri"/>
                    <a:cs typeface="Times New Roman"/>
                  </a:rPr>
                  <a:t>Stage 2</a:t>
                </a:r>
                <a:endParaRPr lang="en-AU" sz="1100" dirty="0"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 dirty="0">
                    <a:latin typeface="Times New Roman"/>
                    <a:ea typeface="Calibri"/>
                    <a:cs typeface="Times New Roman"/>
                  </a:rPr>
                  <a:t>Work task – oriented information seeking</a:t>
                </a:r>
                <a:endParaRPr lang="en-AU" sz="1100" dirty="0">
                  <a:ea typeface="Calibri"/>
                  <a:cs typeface="Times New Roman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70240" y="3656950"/>
                <a:ext cx="1535108" cy="69479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Stage 3</a:t>
                </a:r>
                <a:endParaRPr lang="en-AU" sz="1100"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Judgment and evaluation of obtained information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346196" y="1968054"/>
                <a:ext cx="1535108" cy="693238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Stage 4</a:t>
                </a:r>
                <a:endParaRPr lang="en-AU" sz="1100"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Making sense and use</a:t>
                </a:r>
                <a:endParaRPr lang="en-AU" sz="1100">
                  <a:ea typeface="Calibri"/>
                  <a:cs typeface="Times New Roman"/>
                </a:endParaRPr>
              </a:p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of found information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0" y="3166876"/>
                <a:ext cx="1346196" cy="711850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Gap-bridging techniques in information use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14958" y="3753104"/>
                <a:ext cx="1060447" cy="48852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Information obtained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04823" y="0"/>
                <a:ext cx="2025644" cy="48852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Work task completion (Yes/Part of/No)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270240" y="21712"/>
                <a:ext cx="1316034" cy="342743"/>
              </a:xfrm>
              <a:prstGeom prst="ellipse">
                <a:avLst/>
              </a:prstGeom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 b="1">
                    <a:latin typeface="Times New Roman"/>
                    <a:ea typeface="Calibri"/>
                    <a:cs typeface="Times New Roman"/>
                  </a:rPr>
                  <a:t>Work task 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213577" y="1242247"/>
                <a:ext cx="942972" cy="711849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Multiple information sources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213577" y="2515510"/>
                <a:ext cx="942972" cy="711850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Gaps (Problem encountered)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6934178" y="3656950"/>
                <a:ext cx="1346196" cy="711850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15000"/>
                  </a:lnSpc>
                  <a:spcAft>
                    <a:spcPts val="0"/>
                  </a:spcAft>
                  <a:defRPr/>
                </a:pPr>
                <a:r>
                  <a:rPr lang="en-AU" sz="1200">
                    <a:latin typeface="Times New Roman"/>
                    <a:ea typeface="Calibri"/>
                    <a:cs typeface="Times New Roman"/>
                  </a:rPr>
                  <a:t>Gap-bridging techniques used in information seeking</a:t>
                </a:r>
                <a:endParaRPr lang="en-AU" sz="1100">
                  <a:ea typeface="Calibri"/>
                  <a:cs typeface="Times New Roman"/>
                </a:endParaRPr>
              </a:p>
            </p:txBody>
          </p:sp>
        </p:grp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438912" y="226771"/>
              <a:ext cx="7271309" cy="3767328"/>
              <a:chOff x="0" y="0"/>
              <a:chExt cx="7271309" cy="3767328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-763" y="2428318"/>
                <a:ext cx="0" cy="511787"/>
              </a:xfrm>
              <a:prstGeom prst="straightConnector1">
                <a:avLst/>
              </a:prstGeom>
              <a:ln w="12700">
                <a:prstDash val="dash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7271552" y="2999038"/>
                <a:ext cx="0" cy="431142"/>
              </a:xfrm>
              <a:prstGeom prst="straightConnector1">
                <a:avLst/>
              </a:prstGeom>
              <a:ln w="12700">
                <a:prstDash val="dash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6365092" y="2156916"/>
                <a:ext cx="409574" cy="499380"/>
              </a:xfrm>
              <a:prstGeom prst="straightConnector1">
                <a:avLst/>
              </a:prstGeom>
              <a:ln w="12700">
                <a:prstDash val="dash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>
                <a:off x="6365092" y="1383032"/>
                <a:ext cx="409574" cy="635856"/>
              </a:xfrm>
              <a:prstGeom prst="straightConnector1">
                <a:avLst/>
              </a:prstGeom>
              <a:ln w="12700">
                <a:prstDash val="dash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504060" y="2105737"/>
                <a:ext cx="401637" cy="0"/>
              </a:xfrm>
              <a:prstGeom prst="straightConnector1">
                <a:avLst/>
              </a:prstGeom>
              <a:ln w="12700">
                <a:prstDash val="dash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2032819" y="900712"/>
                <a:ext cx="0" cy="846775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032819" y="900712"/>
                <a:ext cx="796922" cy="0"/>
              </a:xfrm>
              <a:prstGeom prst="straightConnector1">
                <a:avLst/>
              </a:prstGeom>
              <a:ln w="12700">
                <a:prstDash val="solid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091555" y="-344"/>
                <a:ext cx="958847" cy="0"/>
              </a:xfrm>
              <a:prstGeom prst="straightConnector1">
                <a:avLst/>
              </a:prstGeom>
              <a:ln w="12700">
                <a:prstDash val="solid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445689" y="117522"/>
                <a:ext cx="0" cy="446650"/>
              </a:xfrm>
              <a:prstGeom prst="straightConnector1">
                <a:avLst/>
              </a:prstGeom>
              <a:ln w="12700">
                <a:prstDash val="solid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4366436" y="2105737"/>
                <a:ext cx="461961" cy="0"/>
              </a:xfrm>
              <a:prstGeom prst="straightConnector1">
                <a:avLst/>
              </a:prstGeom>
              <a:ln w="12700">
                <a:prstDash val="solid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442392" y="2091779"/>
                <a:ext cx="387349" cy="0"/>
              </a:xfrm>
              <a:prstGeom prst="straightConnector1">
                <a:avLst/>
              </a:prstGeom>
              <a:ln w="12700">
                <a:prstDash val="solid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611032" y="2428318"/>
                <a:ext cx="0" cy="1111974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366436" y="3766718"/>
                <a:ext cx="709610" cy="0"/>
              </a:xfrm>
              <a:prstGeom prst="straightConnector1">
                <a:avLst/>
              </a:prstGeom>
              <a:ln w="12700">
                <a:prstDash val="solid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625319" y="900712"/>
                <a:ext cx="0" cy="846775"/>
              </a:xfrm>
              <a:prstGeom prst="straightConnector1">
                <a:avLst/>
              </a:prstGeom>
              <a:ln w="12700">
                <a:prstDash val="solid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616895" y="2442276"/>
                <a:ext cx="0" cy="1324442"/>
              </a:xfrm>
              <a:prstGeom prst="straightConnector1">
                <a:avLst/>
              </a:prstGeom>
              <a:ln w="12700">
                <a:prstDash val="solid"/>
                <a:tailEnd type="arrow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4366436" y="900712"/>
                <a:ext cx="1258883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616895" y="3766718"/>
                <a:ext cx="1212846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1337496" y="263304"/>
                <a:ext cx="0" cy="1484183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528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34472"/>
            <a:ext cx="749808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Methodology assignment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250" y="1882589"/>
            <a:ext cx="7522125" cy="447787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+mj-lt"/>
              </a:rPr>
              <a:t>As you are writing a literature survey paper (research paper assignment) that reviews existing work, you need to </a:t>
            </a:r>
            <a:r>
              <a:rPr lang="en-US" sz="2800" dirty="0" err="1">
                <a:latin typeface="+mj-lt"/>
              </a:rPr>
              <a:t>analyse</a:t>
            </a:r>
            <a:r>
              <a:rPr lang="en-US" sz="2800" dirty="0">
                <a:latin typeface="+mj-lt"/>
              </a:rPr>
              <a:t> the papers of your readings to determine: </a:t>
            </a:r>
          </a:p>
          <a:p>
            <a:pPr lvl="1"/>
            <a:r>
              <a:rPr lang="en-US" dirty="0">
                <a:latin typeface="+mj-lt"/>
              </a:rPr>
              <a:t>common elements, </a:t>
            </a:r>
          </a:p>
          <a:p>
            <a:pPr lvl="1"/>
            <a:r>
              <a:rPr lang="en-US" dirty="0">
                <a:latin typeface="+mj-lt"/>
              </a:rPr>
              <a:t>how well they perform at what they claim to do</a:t>
            </a:r>
          </a:p>
          <a:p>
            <a:pPr lvl="1"/>
            <a:r>
              <a:rPr lang="en-US" dirty="0">
                <a:latin typeface="+mj-lt"/>
              </a:rPr>
              <a:t>strengths/advantages or weaknesses/disadvantages </a:t>
            </a:r>
          </a:p>
          <a:p>
            <a:pPr lvl="1"/>
            <a:r>
              <a:rPr lang="en-US" dirty="0">
                <a:latin typeface="+mj-lt"/>
              </a:rPr>
              <a:t>how they compare to each other</a:t>
            </a:r>
          </a:p>
          <a:p>
            <a:pPr lvl="1"/>
            <a:r>
              <a:rPr lang="en-US" dirty="0">
                <a:latin typeface="+mj-lt"/>
              </a:rPr>
              <a:t>Identification of research gaps</a:t>
            </a:r>
          </a:p>
          <a:p>
            <a:pPr lvl="1"/>
            <a:r>
              <a:rPr lang="en-US" dirty="0">
                <a:latin typeface="+mj-lt"/>
              </a:rPr>
              <a:t>Form research questions based on the gaps identified</a:t>
            </a:r>
          </a:p>
          <a:p>
            <a:pPr lvl="1"/>
            <a:r>
              <a:rPr lang="en-US" dirty="0" err="1">
                <a:latin typeface="+mj-lt"/>
              </a:rPr>
              <a:t>Summarise</a:t>
            </a:r>
            <a:r>
              <a:rPr lang="en-US" dirty="0">
                <a:latin typeface="+mj-lt"/>
              </a:rPr>
              <a:t> research trends and point out future research directions</a:t>
            </a:r>
          </a:p>
          <a:p>
            <a:pPr lvl="2"/>
            <a:endParaRPr lang="en-US" dirty="0"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8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55700" y="166688"/>
            <a:ext cx="6786563" cy="1143000"/>
          </a:xfrm>
        </p:spPr>
        <p:txBody>
          <a:bodyPr>
            <a:normAutofit/>
          </a:bodyPr>
          <a:lstStyle/>
          <a:p>
            <a:r>
              <a:rPr lang="en-AU" sz="3600" dirty="0"/>
              <a:t>Introduction</a:t>
            </a:r>
            <a:endParaRPr lang="en-US" sz="36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06500" y="1600199"/>
            <a:ext cx="7937500" cy="4894729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AU" sz="2800" i="1" dirty="0"/>
              <a:t>Methodology</a:t>
            </a:r>
            <a:r>
              <a:rPr lang="en-AU" sz="2800" dirty="0"/>
              <a:t> concerns how we can find out – it’s an approach. It may include but not limited to:</a:t>
            </a:r>
          </a:p>
          <a:p>
            <a:pPr marL="82296" indent="0">
              <a:buNone/>
            </a:pPr>
            <a:endParaRPr lang="en-AU" sz="2800" dirty="0"/>
          </a:p>
          <a:p>
            <a:r>
              <a:rPr lang="en-AU" sz="2800" dirty="0"/>
              <a:t>Recruitment and selection of human participants/animals/objects</a:t>
            </a:r>
          </a:p>
          <a:p>
            <a:r>
              <a:rPr lang="en-AU" sz="2800" dirty="0"/>
              <a:t>Data collection methods</a:t>
            </a:r>
          </a:p>
          <a:p>
            <a:r>
              <a:rPr lang="en-AU" sz="2800" dirty="0"/>
              <a:t>Data analysis – coding, statistical analysis</a:t>
            </a:r>
          </a:p>
          <a:p>
            <a:r>
              <a:rPr lang="en-AU" sz="2800" dirty="0"/>
              <a:t>Evaluation of methodology – credibility, replicability, transferability, triangulation</a:t>
            </a:r>
          </a:p>
          <a:p>
            <a:r>
              <a:rPr lang="en-AU" sz="2800" dirty="0"/>
              <a:t>Ethics application and approval</a:t>
            </a:r>
          </a:p>
          <a:p>
            <a:r>
              <a:rPr lang="en-AU" sz="2800" dirty="0"/>
              <a:t>Partnership building with industries and end-user communities</a:t>
            </a:r>
          </a:p>
          <a:p>
            <a:r>
              <a:rPr lang="en-AU" sz="2800" dirty="0"/>
              <a:t>Pilot study</a:t>
            </a:r>
          </a:p>
          <a:p>
            <a:endParaRPr lang="en-AU" sz="2800" dirty="0"/>
          </a:p>
          <a:p>
            <a:endParaRPr lang="en-AU" sz="28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20F6BB2-3CBF-4064-AF6E-9ED690014307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799"/>
            <a:ext cx="7498080" cy="4818530"/>
          </a:xfrm>
        </p:spPr>
        <p:txBody>
          <a:bodyPr>
            <a:normAutofit fontScale="625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AU" sz="3300" dirty="0"/>
              <a:t>Case, DO 2012, Looking for information: A survey of research on information seeking, needs, and </a:t>
            </a:r>
            <a:r>
              <a:rPr lang="en-AU" sz="3300" dirty="0" err="1"/>
              <a:t>behavior</a:t>
            </a:r>
            <a:r>
              <a:rPr lang="en-AU" sz="3300" dirty="0"/>
              <a:t>, 3rd </a:t>
            </a:r>
            <a:r>
              <a:rPr lang="en-AU" sz="3300" dirty="0" err="1"/>
              <a:t>edn</a:t>
            </a:r>
            <a:r>
              <a:rPr lang="en-AU" sz="3300" dirty="0"/>
              <a:t>, Academic Press, Amsterdam.</a:t>
            </a:r>
          </a:p>
          <a:p>
            <a:pPr>
              <a:buFont typeface="Arial" charset="0"/>
              <a:buChar char="•"/>
              <a:defRPr/>
            </a:pPr>
            <a:endParaRPr lang="en-AU" sz="3300" dirty="0"/>
          </a:p>
          <a:p>
            <a:pPr>
              <a:buFont typeface="Arial" charset="0"/>
              <a:buChar char="•"/>
              <a:defRPr/>
            </a:pPr>
            <a:r>
              <a:rPr lang="en-AU" sz="3300" dirty="0"/>
              <a:t>Creswell, J.W. 2009. </a:t>
            </a:r>
            <a:r>
              <a:rPr lang="en-AU" sz="3300" i="1" dirty="0"/>
              <a:t>Research Design: Qualitative, Quantitative and Mixed methods Approaches</a:t>
            </a:r>
            <a:r>
              <a:rPr lang="en-AU" sz="3300" dirty="0"/>
              <a:t>. SAGE Publications, London.</a:t>
            </a:r>
          </a:p>
          <a:p>
            <a:pPr>
              <a:buFont typeface="Arial" charset="0"/>
              <a:buChar char="•"/>
              <a:defRPr/>
            </a:pPr>
            <a:endParaRPr lang="en-AU" sz="3300" dirty="0"/>
          </a:p>
          <a:p>
            <a:pPr>
              <a:buFont typeface="Arial" charset="0"/>
              <a:buChar char="•"/>
              <a:defRPr/>
            </a:pPr>
            <a:r>
              <a:rPr lang="en-AU" sz="3300" dirty="0"/>
              <a:t>Punch, K. (2014). Introduction to social research. Chapter 7.</a:t>
            </a:r>
          </a:p>
          <a:p>
            <a:pPr>
              <a:buFont typeface="Arial" charset="0"/>
              <a:buChar char="•"/>
              <a:defRPr/>
            </a:pPr>
            <a:endParaRPr lang="en-AU" sz="3300" dirty="0"/>
          </a:p>
          <a:p>
            <a:pPr>
              <a:buFont typeface="Arial" charset="0"/>
              <a:buChar char="•"/>
              <a:defRPr/>
            </a:pPr>
            <a:r>
              <a:rPr lang="en-AU" sz="3300" dirty="0" err="1"/>
              <a:t>Neuman</a:t>
            </a:r>
            <a:r>
              <a:rPr lang="en-AU" sz="3300" dirty="0"/>
              <a:t>, W. L. (2011). Social research methods: qualitative and quantitative approaches. Chapter 15. </a:t>
            </a:r>
          </a:p>
          <a:p>
            <a:pPr>
              <a:buFont typeface="Arial" charset="0"/>
              <a:buChar char="•"/>
              <a:defRPr/>
            </a:pPr>
            <a:endParaRPr lang="en-US" sz="3300" dirty="0"/>
          </a:p>
          <a:p>
            <a:pPr>
              <a:buFont typeface="Arial" charset="0"/>
              <a:buChar char="•"/>
              <a:defRPr/>
            </a:pPr>
            <a:r>
              <a:rPr lang="en-US" sz="3300" dirty="0" err="1"/>
              <a:t>Wildemuth</a:t>
            </a:r>
            <a:r>
              <a:rPr lang="en-US" sz="3300" dirty="0"/>
              <a:t> (2009). Applications of social research methods to questions in information and library science. Chapter 29.</a:t>
            </a:r>
          </a:p>
          <a:p>
            <a:pPr>
              <a:buFont typeface="Arial" charset="0"/>
              <a:buChar char="•"/>
              <a:defRPr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882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600" dirty="0"/>
              <a:t>At the most general level, research design means all the issues involved in planning and executing a research project – from identifying the problem through to reporting and publishing the results.</a:t>
            </a:r>
          </a:p>
          <a:p>
            <a:endParaRPr lang="en-AU" sz="2600" dirty="0"/>
          </a:p>
          <a:p>
            <a:r>
              <a:rPr lang="en-AU" sz="2600" dirty="0"/>
              <a:t>Qualitative research</a:t>
            </a:r>
          </a:p>
          <a:p>
            <a:endParaRPr lang="en-AU" sz="2600" dirty="0"/>
          </a:p>
          <a:p>
            <a:r>
              <a:rPr lang="en-AU" sz="2600" dirty="0"/>
              <a:t>Quantitative research</a:t>
            </a:r>
          </a:p>
          <a:p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320128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600" dirty="0"/>
              <a:t>Practically, research design (for both qualitative and quantitative studies) situates the researcher in the empirical world, and connects research questions to data (Punch, 2014). </a:t>
            </a:r>
          </a:p>
        </p:txBody>
      </p:sp>
    </p:spTree>
    <p:extLst>
      <p:ext uri="{BB962C8B-B14F-4D97-AF65-F5344CB8AC3E}">
        <p14:creationId xmlns:p14="http://schemas.microsoft.com/office/powerpoint/2010/main" val="271339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" y="699247"/>
            <a:ext cx="8579223" cy="55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8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Example of a conceptual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600" dirty="0"/>
              <a:t>See Dr. Safirotu </a:t>
            </a:r>
            <a:r>
              <a:rPr lang="en-AU" sz="2600" dirty="0" err="1"/>
              <a:t>Khoir’s</a:t>
            </a:r>
            <a:r>
              <a:rPr lang="en-AU" sz="2600" dirty="0"/>
              <a:t> PhD thesis – Figure 2.3</a:t>
            </a:r>
          </a:p>
          <a:p>
            <a:pPr marL="82296" indent="0">
              <a:buNone/>
            </a:pPr>
            <a:r>
              <a:rPr lang="en-AU" sz="2600" dirty="0"/>
              <a:t>Conceptual framework for Asian immigrants’ information behaviour and settlement</a:t>
            </a:r>
          </a:p>
          <a:p>
            <a:pPr marL="82296" indent="0">
              <a:buNone/>
            </a:pPr>
            <a:r>
              <a:rPr lang="en-AU" sz="2600" dirty="0">
                <a:hlinkClick r:id="rId2"/>
              </a:rPr>
              <a:t>http://search.ror.unisa.edu.au/record/UNISA_ALMA11145033080001831/media/digital/open/9916131699901831/12145033070001831/13145033060001831/pdf</a:t>
            </a:r>
            <a:r>
              <a:rPr lang="en-AU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004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Qualitative research is research that seeks an in-depth understanding of human </a:t>
            </a:r>
            <a:r>
              <a:rPr lang="en-US" sz="2600" dirty="0" err="1"/>
              <a:t>behaviour</a:t>
            </a:r>
            <a:r>
              <a:rPr lang="en-US" sz="2600" dirty="0"/>
              <a:t> at individual, group, cultural, social and/or population levels.</a:t>
            </a:r>
            <a:endParaRPr lang="en-AU" sz="2600" dirty="0"/>
          </a:p>
          <a:p>
            <a:r>
              <a:rPr lang="en-US" altLang="en-US" sz="2600" dirty="0"/>
              <a:t>Samples are typically small</a:t>
            </a:r>
          </a:p>
          <a:p>
            <a:r>
              <a:rPr lang="en-US" altLang="en-US" sz="2600" dirty="0"/>
              <a:t>The aim is to understand the</a:t>
            </a:r>
            <a:r>
              <a:rPr lang="en-AU" altLang="en-US" sz="2600" dirty="0"/>
              <a:t> </a:t>
            </a:r>
            <a:r>
              <a:rPr lang="en-US" altLang="en-US" sz="2600" dirty="0"/>
              <a:t>underlying themes or concepts.</a:t>
            </a:r>
          </a:p>
          <a:p>
            <a:r>
              <a:rPr lang="en-US" altLang="en-US" sz="2600" dirty="0"/>
              <a:t>Researcher must make him/herself visible and explicit</a:t>
            </a:r>
            <a:endParaRPr lang="en-AU" altLang="en-US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118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169348" y="425995"/>
            <a:ext cx="7660753" cy="1143000"/>
          </a:xfrm>
        </p:spPr>
        <p:txBody>
          <a:bodyPr>
            <a:normAutofit fontScale="90000"/>
          </a:bodyPr>
          <a:lstStyle/>
          <a:p>
            <a:br>
              <a:rPr lang="en-AU" sz="3600" dirty="0"/>
            </a:br>
            <a:r>
              <a:rPr lang="en-AU" sz="3600" dirty="0"/>
              <a:t>Steps for conducting qualitative research (Creswell, 2009, p. 187):</a:t>
            </a:r>
            <a:br>
              <a:rPr lang="en-AU" sz="3600" dirty="0"/>
            </a:br>
            <a:endParaRPr lang="en-US" sz="3600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206500" y="1600200"/>
            <a:ext cx="7937500" cy="4841543"/>
          </a:xfrm>
        </p:spPr>
        <p:txBody>
          <a:bodyPr>
            <a:normAutofit/>
          </a:bodyPr>
          <a:lstStyle/>
          <a:p>
            <a:r>
              <a:rPr lang="en-AU" sz="2600" dirty="0"/>
              <a:t>Identify the specific design that you will be using and provide references to the literature that discusses the approach.</a:t>
            </a:r>
          </a:p>
          <a:p>
            <a:r>
              <a:rPr lang="en-AU" sz="2600" dirty="0"/>
              <a:t>Provide some background information about the design.</a:t>
            </a:r>
          </a:p>
          <a:p>
            <a:r>
              <a:rPr lang="en-AU" sz="2600" dirty="0"/>
              <a:t>Discuss why it is an appropriate strategy to use in the proposed study.</a:t>
            </a:r>
          </a:p>
          <a:p>
            <a:r>
              <a:rPr lang="en-AU" sz="2600" dirty="0"/>
              <a:t>Identify how the use of the design will shape many aspects of the design process.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20F6BB2-3CBF-4064-AF6E-9ED690014307}" type="slidenum">
              <a:rPr lang="en-US" sz="1400" smtClean="0"/>
              <a:pPr/>
              <a:t>8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509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latin typeface="Arial" panose="020B0604020202020204" pitchFamily="34" charset="0"/>
                <a:cs typeface="Arial" panose="020B0604020202020204" pitchFamily="34" charset="0"/>
              </a:rPr>
              <a:t>Qualitative research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022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AU" sz="2600" dirty="0"/>
              <a:t>According to Case (2012, p. 205), there are several stages of research process, namely:</a:t>
            </a:r>
          </a:p>
          <a:p>
            <a:pPr marL="82296" indent="0">
              <a:buNone/>
            </a:pPr>
            <a:r>
              <a:rPr lang="en-AU" sz="2600" dirty="0"/>
              <a:t>1.	Identifying a research question</a:t>
            </a:r>
          </a:p>
          <a:p>
            <a:pPr marL="82296" indent="0">
              <a:buNone/>
            </a:pPr>
            <a:r>
              <a:rPr lang="en-AU" sz="2600" dirty="0"/>
              <a:t>2.	Determining what data are needed and   	designing a specific study to collect it</a:t>
            </a:r>
          </a:p>
          <a:p>
            <a:pPr marL="82296" indent="0">
              <a:buNone/>
            </a:pPr>
            <a:r>
              <a:rPr lang="en-AU" sz="2600" dirty="0"/>
              <a:t>3.	Choosing and implementing research 	methods</a:t>
            </a:r>
          </a:p>
          <a:p>
            <a:pPr marL="82296" indent="0">
              <a:buNone/>
            </a:pPr>
            <a:r>
              <a:rPr lang="en-AU" sz="2600" dirty="0"/>
              <a:t>4.	Analysing and interpreting observations</a:t>
            </a:r>
          </a:p>
          <a:p>
            <a:pPr marL="82296" indent="0">
              <a:buNone/>
            </a:pPr>
            <a:r>
              <a:rPr lang="en-AU" sz="2600" dirty="0"/>
              <a:t>5.	Considering the overall results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1200888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_UniSA_CIS_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Decatur</Template>
  <TotalTime>1811</TotalTime>
  <Pages>13</Pages>
  <Words>1023</Words>
  <Application>Microsoft Office PowerPoint</Application>
  <PresentationFormat>On-screen Show (4:3)</PresentationFormat>
  <Paragraphs>153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Book Antiqua</vt:lpstr>
      <vt:lpstr>Calibri</vt:lpstr>
      <vt:lpstr>Gill Sans MT</vt:lpstr>
      <vt:lpstr>Times New Roman</vt:lpstr>
      <vt:lpstr>Verdana</vt:lpstr>
      <vt:lpstr>Wingdings</vt:lpstr>
      <vt:lpstr>Wingdings 2</vt:lpstr>
      <vt:lpstr>Custom Design</vt:lpstr>
      <vt:lpstr>Theme_UniSA_CIS_1</vt:lpstr>
      <vt:lpstr>Solstice</vt:lpstr>
      <vt:lpstr>Document</vt:lpstr>
      <vt:lpstr>Week 5 Qualitative Research Design and Methods Overview  INFT 4017</vt:lpstr>
      <vt:lpstr>Introduction</vt:lpstr>
      <vt:lpstr>Research design</vt:lpstr>
      <vt:lpstr>PowerPoint Presentation</vt:lpstr>
      <vt:lpstr>PowerPoint Presentation</vt:lpstr>
      <vt:lpstr>Example of a conceptual framework</vt:lpstr>
      <vt:lpstr>Qualitative research</vt:lpstr>
      <vt:lpstr> Steps for conducting qualitative research (Creswell, 2009, p. 187): </vt:lpstr>
      <vt:lpstr>Qualitative research design</vt:lpstr>
      <vt:lpstr>PowerPoint Presentation</vt:lpstr>
      <vt:lpstr>Analysis of qualitative data</vt:lpstr>
      <vt:lpstr>Purpose of qualitative data analysis (Wildemuth, 2009)</vt:lpstr>
      <vt:lpstr>Conceptualisation, coding and theory building (Neuman, 2011)</vt:lpstr>
      <vt:lpstr>PowerPoint Presentation</vt:lpstr>
      <vt:lpstr>PowerPoint Presentation</vt:lpstr>
      <vt:lpstr>An example study (Du, 2014)</vt:lpstr>
      <vt:lpstr>PowerPoint Presentation</vt:lpstr>
      <vt:lpstr>Information journey model (Du, 2014)</vt:lpstr>
      <vt:lpstr>Methodology assignment in this course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Administrative Information Systems</dc:title>
  <dc:creator>Jo Hanisch</dc:creator>
  <cp:lastModifiedBy>Tina Du</cp:lastModifiedBy>
  <cp:revision>528</cp:revision>
  <cp:lastPrinted>2000-12-29T04:10:14Z</cp:lastPrinted>
  <dcterms:created xsi:type="dcterms:W3CDTF">1995-08-20T16:53:16Z</dcterms:created>
  <dcterms:modified xsi:type="dcterms:W3CDTF">2020-07-27T06:15:05Z</dcterms:modified>
</cp:coreProperties>
</file>