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2" r:id="rId2"/>
    <p:sldId id="268" r:id="rId3"/>
    <p:sldId id="263" r:id="rId4"/>
    <p:sldId id="264" r:id="rId5"/>
    <p:sldId id="265" r:id="rId6"/>
    <p:sldId id="266" r:id="rId7"/>
    <p:sldId id="269" r:id="rId8"/>
    <p:sldId id="267" r:id="rId9"/>
    <p:sldId id="270" r:id="rId10"/>
    <p:sldId id="271" r:id="rId11"/>
    <p:sldId id="272" r:id="rId12"/>
    <p:sldId id="273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75088" autoAdjust="0"/>
  </p:normalViewPr>
  <p:slideViewPr>
    <p:cSldViewPr>
      <p:cViewPr varScale="1">
        <p:scale>
          <a:sx n="50" d="100"/>
          <a:sy n="50" d="100"/>
        </p:scale>
        <p:origin x="174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20748-185E-4535-9491-69CFB35A9E85}" type="datetimeFigureOut">
              <a:rPr lang="en-AU" smtClean="0"/>
              <a:pPr/>
              <a:t>4/04/2022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5C75-04BD-4218-ADC4-230F652A47BE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36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Week 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F0D7C0D-B99B-42B6-8F2D-B9AC8532122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59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5C75-04BD-4218-ADC4-230F652A47BE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2263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5C75-04BD-4218-ADC4-230F652A47BE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0819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5C75-04BD-4218-ADC4-230F652A47BE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457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5C75-04BD-4218-ADC4-230F652A47BE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886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5C75-04BD-4218-ADC4-230F652A47BE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031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5C75-04BD-4218-ADC4-230F652A47BE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7725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5C75-04BD-4218-ADC4-230F652A47BE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05121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5C75-04BD-4218-ADC4-230F652A47BE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2444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5C75-04BD-4218-ADC4-230F652A47BE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796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3183FF2-013A-48E9-8516-455269B381BE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69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94922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88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279873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462537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62534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5164B-9D49-44BE-83F2-2423D6DA2263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30028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6DB7129F-5ACD-4E10-A48C-BB9DA739848C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3566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5B50-5382-4B9E-980E-578A449DB876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586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CBC3D-BE85-4591-A349-980823722266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192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4599B-7E50-45F1-9DED-4FA239976605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393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9AAA9-73C9-4244-9E67-0800803E7633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66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2FE4B-CE07-4732-9788-E62515E17EB4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9941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CF52-DC85-4846-A29D-3A30B1D85791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68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E7778-A89E-4544-B312-9FC8964F4822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529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A2A3-C4BA-40B4-BB91-AA7773833D91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55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AF50F-FD3B-46C9-B147-BE4500691C48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53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A55164B-9D49-44BE-83F2-2423D6DA2263}" type="datetime1">
              <a:rPr lang="en-AU" smtClean="0"/>
              <a:pPr/>
              <a:t>4/04/2022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AU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D6C4A60-4526-4780-800F-EAE872A0A01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463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608" y="234888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AU" sz="4000" dirty="0"/>
              <a:t>Week 6: </a:t>
            </a:r>
            <a:br>
              <a:rPr lang="en-AU" sz="4000" dirty="0"/>
            </a:br>
            <a:r>
              <a:rPr lang="en-AU" sz="4000" dirty="0"/>
              <a:t>Workshop – methodology assignment</a:t>
            </a:r>
            <a:br>
              <a:rPr lang="en-AU" sz="6000" b="0" dirty="0">
                <a:effectLst/>
              </a:rPr>
            </a:br>
            <a:endParaRPr lang="en-AU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611560" y="4653136"/>
            <a:ext cx="7854696" cy="1368152"/>
          </a:xfrm>
        </p:spPr>
        <p:txBody>
          <a:bodyPr>
            <a:normAutofit/>
          </a:bodyPr>
          <a:lstStyle/>
          <a:p>
            <a:pPr algn="ctr"/>
            <a:r>
              <a:rPr lang="en-AU" dirty="0"/>
              <a:t>INFT 4017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1</a:t>
            </a:fld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Submission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091994" cy="3530600"/>
          </a:xfrm>
        </p:spPr>
        <p:txBody>
          <a:bodyPr>
            <a:normAutofit/>
          </a:bodyPr>
          <a:lstStyle/>
          <a:p>
            <a:r>
              <a:rPr lang="en-AU" sz="2200" dirty="0"/>
              <a:t>The submission file should start with a cover page.</a:t>
            </a:r>
          </a:p>
          <a:p>
            <a:endParaRPr lang="en-AU" sz="2200" dirty="0"/>
          </a:p>
          <a:p>
            <a:r>
              <a:rPr lang="en-AU" sz="2200" dirty="0"/>
              <a:t>For group projects, all members of the group should collate their methodology proposals into a single file. A table of contents is also needed. </a:t>
            </a:r>
          </a:p>
          <a:p>
            <a:endParaRPr lang="en-AU" sz="22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9047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Submission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/>
          <a:lstStyle/>
          <a:p>
            <a:r>
              <a:rPr lang="en-AU" sz="2200" dirty="0"/>
              <a:t>For group projects, the selected methodology proposal should appear first.</a:t>
            </a:r>
          </a:p>
          <a:p>
            <a:endParaRPr lang="en-AU" sz="2200" dirty="0"/>
          </a:p>
          <a:p>
            <a:r>
              <a:rPr lang="en-AU" sz="2200" dirty="0"/>
              <a:t>If the selected methodology was condensed from any or all of the individual proposals, the </a:t>
            </a:r>
            <a:r>
              <a:rPr lang="en-AU" sz="2200"/>
              <a:t>contributions from </a:t>
            </a:r>
            <a:r>
              <a:rPr lang="en-AU" sz="2200" dirty="0"/>
              <a:t>each individual proposal should be described in a separate page appearing immediately before the selected methodology.</a:t>
            </a:r>
          </a:p>
          <a:p>
            <a:pPr marL="0" indent="0">
              <a:buNone/>
            </a:pPr>
            <a:endParaRPr lang="en-AU" sz="24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06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Submission format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05542" cy="3530600"/>
          </a:xfrm>
        </p:spPr>
        <p:txBody>
          <a:bodyPr/>
          <a:lstStyle/>
          <a:p>
            <a:r>
              <a:rPr lang="en-AU" sz="2200" dirty="0"/>
              <a:t>For group projects, in the collated file, individual methodology(</a:t>
            </a:r>
            <a:r>
              <a:rPr lang="en-AU" sz="2200" dirty="0" err="1"/>
              <a:t>ies</a:t>
            </a:r>
            <a:r>
              <a:rPr lang="en-AU" sz="2200" dirty="0"/>
              <a:t>) should follow the selected methodology and be presented by individual students.</a:t>
            </a:r>
          </a:p>
          <a:p>
            <a:endParaRPr lang="en-AU" sz="2200" dirty="0"/>
          </a:p>
          <a:p>
            <a:r>
              <a:rPr lang="en-AU" sz="2200" dirty="0"/>
              <a:t>A single .doc/.</a:t>
            </a:r>
            <a:r>
              <a:rPr lang="en-AU" sz="2200" dirty="0" err="1"/>
              <a:t>docx</a:t>
            </a:r>
            <a:r>
              <a:rPr lang="en-AU" sz="2200" dirty="0"/>
              <a:t> file should be submitted by </a:t>
            </a:r>
            <a:r>
              <a:rPr lang="en-AU" sz="2200" b="1" dirty="0"/>
              <a:t>one</a:t>
            </a:r>
            <a:r>
              <a:rPr lang="en-AU" sz="2200" dirty="0"/>
              <a:t> member of the group only.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75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80026" cy="4073070"/>
          </a:xfrm>
        </p:spPr>
        <p:txBody>
          <a:bodyPr>
            <a:normAutofit lnSpcReduction="10000"/>
          </a:bodyPr>
          <a:lstStyle/>
          <a:p>
            <a:r>
              <a:rPr lang="en-AU" sz="2200" b="1" dirty="0"/>
              <a:t>Methodology feedback form </a:t>
            </a:r>
            <a:r>
              <a:rPr lang="en-AU" sz="2200" dirty="0"/>
              <a:t>is available on the course website in the </a:t>
            </a:r>
            <a:r>
              <a:rPr lang="en-AU" sz="2200" i="1" dirty="0"/>
              <a:t>Assignments </a:t>
            </a:r>
            <a:r>
              <a:rPr lang="en-AU" sz="2200" dirty="0"/>
              <a:t>section</a:t>
            </a:r>
            <a:r>
              <a:rPr lang="en-AU" sz="2200" i="1" dirty="0"/>
              <a:t>.</a:t>
            </a:r>
            <a:endParaRPr lang="en-AU" sz="2200" dirty="0"/>
          </a:p>
          <a:p>
            <a:endParaRPr lang="en-AU" sz="2200" dirty="0"/>
          </a:p>
          <a:p>
            <a:r>
              <a:rPr lang="en-AU" sz="2200" dirty="0"/>
              <a:t>Please review the feedback form and the specifications of this </a:t>
            </a:r>
            <a:r>
              <a:rPr lang="en-AU" sz="2200"/>
              <a:t>assignment on the </a:t>
            </a:r>
            <a:r>
              <a:rPr lang="en-AU" sz="2200" dirty="0"/>
              <a:t>course website.</a:t>
            </a:r>
          </a:p>
          <a:p>
            <a:endParaRPr lang="en-AU" sz="2200" dirty="0"/>
          </a:p>
          <a:p>
            <a:r>
              <a:rPr lang="en-AU" sz="2200" dirty="0"/>
              <a:t>If you have any questions regarding this assignment, please post your query to the corresponding assignment forum which Tina will monitor and answer your questions.</a:t>
            </a:r>
          </a:p>
          <a:p>
            <a:endParaRPr lang="en-AU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924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597" y="764704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/>
              <a:t>Methodology assignment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0597" y="2348880"/>
            <a:ext cx="7498080" cy="4110566"/>
          </a:xfrm>
        </p:spPr>
        <p:txBody>
          <a:bodyPr>
            <a:normAutofit/>
          </a:bodyPr>
          <a:lstStyle/>
          <a:p>
            <a:r>
              <a:rPr lang="en-US" sz="2000" dirty="0"/>
              <a:t>As you are writing a literature survey paper (research paper assignment) that reviews existing work, you need to </a:t>
            </a:r>
            <a:r>
              <a:rPr lang="en-US" sz="2000" dirty="0" err="1"/>
              <a:t>analyse</a:t>
            </a:r>
            <a:r>
              <a:rPr lang="en-US" sz="2000" dirty="0"/>
              <a:t> the papers of your readings to determine: </a:t>
            </a:r>
          </a:p>
          <a:p>
            <a:endParaRPr lang="en-US" sz="2000" dirty="0"/>
          </a:p>
          <a:p>
            <a:pPr lvl="1"/>
            <a:r>
              <a:rPr lang="en-US" sz="2000" dirty="0">
                <a:latin typeface="+mj-lt"/>
              </a:rPr>
              <a:t>common elements, </a:t>
            </a:r>
          </a:p>
          <a:p>
            <a:pPr lvl="1"/>
            <a:r>
              <a:rPr lang="en-US" sz="2000" dirty="0">
                <a:latin typeface="+mj-lt"/>
              </a:rPr>
              <a:t>how well they perform at what they claim to do</a:t>
            </a:r>
          </a:p>
          <a:p>
            <a:pPr lvl="1"/>
            <a:r>
              <a:rPr lang="en-US" sz="2000" dirty="0">
                <a:latin typeface="+mj-lt"/>
              </a:rPr>
              <a:t>strengths/advantages or weaknesses/disadvantages </a:t>
            </a:r>
          </a:p>
          <a:p>
            <a:pPr lvl="1"/>
            <a:r>
              <a:rPr lang="en-US" sz="2000" dirty="0">
                <a:latin typeface="+mj-lt"/>
              </a:rPr>
              <a:t>how they compare to each other</a:t>
            </a:r>
          </a:p>
          <a:p>
            <a:pPr lvl="1"/>
            <a:r>
              <a:rPr lang="en-US" sz="2000" dirty="0">
                <a:latin typeface="+mj-lt"/>
              </a:rPr>
              <a:t>Identification of research gaps</a:t>
            </a:r>
          </a:p>
          <a:p>
            <a:pPr lvl="1"/>
            <a:r>
              <a:rPr lang="en-US" sz="2000" dirty="0">
                <a:latin typeface="+mj-lt"/>
              </a:rPr>
              <a:t>Form research questions based on the gaps identified</a:t>
            </a:r>
          </a:p>
          <a:p>
            <a:pPr lvl="2"/>
            <a:endParaRPr lang="en-US" dirty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01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3748112"/>
          </a:xfrm>
        </p:spPr>
        <p:txBody>
          <a:bodyPr>
            <a:normAutofit/>
          </a:bodyPr>
          <a:lstStyle/>
          <a:p>
            <a:r>
              <a:rPr lang="en-AU" sz="2400" dirty="0"/>
              <a:t>Methodology will be for your team's Research paper.</a:t>
            </a:r>
          </a:p>
          <a:p>
            <a:endParaRPr lang="en-AU" sz="2400" dirty="0"/>
          </a:p>
          <a:p>
            <a:r>
              <a:rPr lang="en-AU" sz="2400" dirty="0"/>
              <a:t>Selected methodology – based on the team’s discussions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38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157" y="548680"/>
            <a:ext cx="8229600" cy="4389120"/>
          </a:xfrm>
        </p:spPr>
        <p:txBody>
          <a:bodyPr/>
          <a:lstStyle/>
          <a:p>
            <a:r>
              <a:rPr lang="en-AU" sz="2800" dirty="0">
                <a:solidFill>
                  <a:schemeClr val="bg1"/>
                </a:solidFill>
              </a:rPr>
              <a:t>The Research Paper reflects two main approaches to doing research, </a:t>
            </a:r>
            <a:r>
              <a:rPr lang="en-AU" sz="2800" i="1" dirty="0">
                <a:solidFill>
                  <a:schemeClr val="bg1"/>
                </a:solidFill>
              </a:rPr>
              <a:t>inductive</a:t>
            </a:r>
            <a:r>
              <a:rPr lang="en-AU" sz="2800" dirty="0">
                <a:solidFill>
                  <a:schemeClr val="bg1"/>
                </a:solidFill>
              </a:rPr>
              <a:t> and </a:t>
            </a:r>
            <a:r>
              <a:rPr lang="en-AU" sz="2800" i="1" dirty="0">
                <a:solidFill>
                  <a:schemeClr val="bg1"/>
                </a:solidFill>
              </a:rPr>
              <a:t>deductive</a:t>
            </a:r>
            <a:r>
              <a:rPr lang="en-AU" sz="2800" dirty="0">
                <a:solidFill>
                  <a:schemeClr val="bg1"/>
                </a:solidFill>
              </a:rPr>
              <a:t>.</a:t>
            </a:r>
          </a:p>
          <a:p>
            <a:endParaRPr lang="en-A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" name="AutoShape 2" descr="https://lo.unisa.edu.au/pluginfile.php/1107702/mod_page/content/8/methodology%20table.png"/>
          <p:cNvSpPr>
            <a:spLocks noChangeAspect="1" noChangeArrowheads="1"/>
          </p:cNvSpPr>
          <p:nvPr/>
        </p:nvSpPr>
        <p:spPr bwMode="auto">
          <a:xfrm>
            <a:off x="155575" y="-1050925"/>
            <a:ext cx="3667125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689" y="2204864"/>
            <a:ext cx="7426535" cy="451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86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452034" cy="3530600"/>
          </a:xfrm>
        </p:spPr>
        <p:txBody>
          <a:bodyPr/>
          <a:lstStyle/>
          <a:p>
            <a:r>
              <a:rPr lang="en-AU" sz="2400" dirty="0"/>
              <a:t>Within your team’s theme, each person will now suggest a specific sub-theme, or postulate.</a:t>
            </a:r>
          </a:p>
          <a:p>
            <a:endParaRPr lang="en-AU" sz="2400" dirty="0"/>
          </a:p>
          <a:p>
            <a:r>
              <a:rPr lang="en-AU" sz="2400" dirty="0"/>
              <a:t>Your postulate will be something you have observed in your readings on the topic so far. </a:t>
            </a:r>
          </a:p>
          <a:p>
            <a:endParaRPr lang="en-AU" sz="2800" dirty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474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08018" cy="3530600"/>
          </a:xfrm>
        </p:spPr>
        <p:txBody>
          <a:bodyPr/>
          <a:lstStyle/>
          <a:p>
            <a:r>
              <a:rPr lang="en-AU" sz="2400" dirty="0"/>
              <a:t>To start your methodology, you need to outline your postulate as a nested set of formal </a:t>
            </a:r>
            <a:r>
              <a:rPr lang="en-AU" sz="2400" b="1" dirty="0"/>
              <a:t>research questions</a:t>
            </a:r>
            <a:r>
              <a:rPr lang="en-AU" sz="2400" dirty="0"/>
              <a:t>. </a:t>
            </a:r>
          </a:p>
          <a:p>
            <a:endParaRPr lang="en-AU" sz="2400" dirty="0"/>
          </a:p>
          <a:p>
            <a:r>
              <a:rPr lang="en-AU" sz="2400" dirty="0"/>
              <a:t>These questions should address all the relevant points.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361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100106" cy="3964136"/>
          </a:xfrm>
        </p:spPr>
        <p:txBody>
          <a:bodyPr>
            <a:normAutofit/>
          </a:bodyPr>
          <a:lstStyle/>
          <a:p>
            <a:r>
              <a:rPr lang="en-AU" sz="2300" dirty="0"/>
              <a:t>Outline questions you are going to ask when you assess each reading (questions are asked based on the your AB readings and beyond).</a:t>
            </a:r>
          </a:p>
          <a:p>
            <a:r>
              <a:rPr lang="en-AU" sz="2300" dirty="0"/>
              <a:t>Example:</a:t>
            </a:r>
          </a:p>
          <a:p>
            <a:pPr lvl="1"/>
            <a:r>
              <a:rPr lang="en-AU" sz="2000" dirty="0"/>
              <a:t>questions on whether privacy is mentioned in the reading, </a:t>
            </a:r>
          </a:p>
          <a:p>
            <a:pPr lvl="1"/>
            <a:r>
              <a:rPr lang="en-AU" sz="2000" dirty="0"/>
              <a:t>if so whether it is given importance, </a:t>
            </a:r>
          </a:p>
          <a:p>
            <a:pPr lvl="1"/>
            <a:r>
              <a:rPr lang="en-AU" sz="2000" dirty="0"/>
              <a:t>whether privacy is potentially compromised by the methods or ideas in the reading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3884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295730"/>
            <a:ext cx="8229600" cy="1143000"/>
          </a:xfrm>
        </p:spPr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8</a:t>
            </a:fld>
            <a:endParaRPr lang="en-AU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465" y="1438730"/>
            <a:ext cx="8480048" cy="530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8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492896"/>
            <a:ext cx="8229600" cy="5159598"/>
          </a:xfrm>
        </p:spPr>
        <p:txBody>
          <a:bodyPr>
            <a:normAutofit/>
          </a:bodyPr>
          <a:lstStyle/>
          <a:p>
            <a:r>
              <a:rPr lang="en-AU" sz="2200" dirty="0"/>
              <a:t>For group projects, each group member needs to propose a set of questions around his/her topic (i.e. an individual methodology).</a:t>
            </a:r>
          </a:p>
          <a:p>
            <a:r>
              <a:rPr lang="en-AU" sz="2200" dirty="0"/>
              <a:t>The group will meet during the week 8 to discuss the methodologies identified.</a:t>
            </a:r>
          </a:p>
          <a:p>
            <a:r>
              <a:rPr lang="en-AU" sz="2200" dirty="0"/>
              <a:t>The group will decide to either go with one of those methodologies or instead to distill a final methodology from the individual ones.</a:t>
            </a:r>
          </a:p>
          <a:p>
            <a:r>
              <a:rPr lang="en-AU" sz="2200" dirty="0"/>
              <a:t>The decision (i.e. the selected methodology) made by the group should be justified and documented.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C4A60-4526-4780-800F-EAE872A0A01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0640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1336</TotalTime>
  <Words>546</Words>
  <Application>Microsoft Office PowerPoint</Application>
  <PresentationFormat>On-screen Show (4:3)</PresentationFormat>
  <Paragraphs>72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 Antiqua</vt:lpstr>
      <vt:lpstr>Calibri</vt:lpstr>
      <vt:lpstr>Century Gothic</vt:lpstr>
      <vt:lpstr>Wingdings 3</vt:lpstr>
      <vt:lpstr>Ion Boardroom</vt:lpstr>
      <vt:lpstr>Week 6:  Workshop – methodology assignment </vt:lpstr>
      <vt:lpstr>Methodology assignment in this 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Submission format</vt:lpstr>
      <vt:lpstr>Submission format (cont.)</vt:lpstr>
      <vt:lpstr>Submission format (cont.)</vt:lpstr>
      <vt:lpstr>PowerPoint Presentation</vt:lpstr>
    </vt:vector>
  </TitlesOfParts>
  <Company>University of South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Ice-breaker: Let us know about you</dc:title>
  <dc:creator>UniSA</dc:creator>
  <cp:lastModifiedBy>Tina Du</cp:lastModifiedBy>
  <cp:revision>242</cp:revision>
  <dcterms:created xsi:type="dcterms:W3CDTF">2011-01-05T04:23:56Z</dcterms:created>
  <dcterms:modified xsi:type="dcterms:W3CDTF">2022-04-04T00:42:39Z</dcterms:modified>
</cp:coreProperties>
</file>