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8" r:id="rId3"/>
    <p:sldId id="305" r:id="rId4"/>
    <p:sldId id="304" r:id="rId5"/>
    <p:sldId id="306" r:id="rId6"/>
    <p:sldId id="307" r:id="rId7"/>
    <p:sldId id="309" r:id="rId8"/>
    <p:sldId id="308" r:id="rId9"/>
    <p:sldId id="310" r:id="rId10"/>
    <p:sldId id="315" r:id="rId11"/>
    <p:sldId id="328" r:id="rId12"/>
    <p:sldId id="316" r:id="rId13"/>
    <p:sldId id="317" r:id="rId14"/>
    <p:sldId id="312" r:id="rId15"/>
    <p:sldId id="318" r:id="rId16"/>
    <p:sldId id="329" r:id="rId17"/>
    <p:sldId id="314" r:id="rId18"/>
    <p:sldId id="319" r:id="rId19"/>
    <p:sldId id="320" r:id="rId20"/>
    <p:sldId id="321" r:id="rId21"/>
    <p:sldId id="322" r:id="rId22"/>
    <p:sldId id="330" r:id="rId23"/>
    <p:sldId id="326" r:id="rId24"/>
    <p:sldId id="334" r:id="rId25"/>
    <p:sldId id="331" r:id="rId26"/>
    <p:sldId id="333" r:id="rId27"/>
    <p:sldId id="344" r:id="rId28"/>
    <p:sldId id="323" r:id="rId29"/>
    <p:sldId id="338" r:id="rId30"/>
    <p:sldId id="339" r:id="rId31"/>
    <p:sldId id="340" r:id="rId32"/>
    <p:sldId id="341" r:id="rId33"/>
    <p:sldId id="324" r:id="rId34"/>
    <p:sldId id="343" r:id="rId35"/>
    <p:sldId id="342" r:id="rId36"/>
    <p:sldId id="303" r:id="rId37"/>
    <p:sldId id="264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49D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88483" autoAdjust="0"/>
  </p:normalViewPr>
  <p:slideViewPr>
    <p:cSldViewPr snapToGrid="0">
      <p:cViewPr varScale="1">
        <p:scale>
          <a:sx n="101" d="100"/>
          <a:sy n="101" d="100"/>
        </p:scale>
        <p:origin x="7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83F1F-20B8-40A2-BF7D-E4494DBC0242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2C4F9-9E33-464E-8061-0147DBAA6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640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C4F9-9E33-464E-8061-0147DBAA6E6E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59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72C4F9-9E33-464E-8061-0147DBAA6E6E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37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88613C4-6724-408D-87AF-B94F67FCFD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" y="2590"/>
            <a:ext cx="12190272" cy="6855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CD16F7-399D-415E-9531-642A5BE93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E5F0B-E96F-4D61-8726-ABB6F7AA8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39360-EA3A-4B9A-BAA8-E02EE649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0EBD4-1117-4E8E-AB1C-92EE151811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09" y="6003084"/>
            <a:ext cx="2045937" cy="60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1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87903-68B3-4683-96DB-B8498353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F12A66-4B0D-4F4B-896D-48C165340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79ED-46EF-4043-A6B0-AFD36B1ADB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2330C-2D34-4A48-B35B-CC6C572B5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F0585-3A55-4C71-954A-929CBDEF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056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139A0-AB44-4BD3-8820-517F232C8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312BF-716A-4B6F-880C-AE461F72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BC79-E61B-49DD-839C-8FD86581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278F-D5D3-40E6-8EAB-CB2838C4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F889F-FAE0-40D4-AEF3-A4279273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6510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4CBEEA-6640-4E0C-9148-F2DA17DB09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66"/>
          <a:stretch/>
        </p:blipFill>
        <p:spPr>
          <a:xfrm>
            <a:off x="1728" y="6187979"/>
            <a:ext cx="12190272" cy="681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214E44-4ED1-4944-9E3A-EF74E1B2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>
            <a:normAutofit/>
          </a:bodyPr>
          <a:lstStyle>
            <a:lvl1pPr>
              <a:defRPr sz="4000">
                <a:solidFill>
                  <a:srgbClr val="0000FF"/>
                </a:solidFill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5C26-D1EC-47CF-B3F1-48675C64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661"/>
            <a:ext cx="10515600" cy="483130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B0C5E-13B0-49BE-BD66-2E267B7C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dirty="0"/>
              <a:t>Business Intelligence - </a:t>
            </a:r>
            <a:fld id="{5ABA51BB-B577-47A4-9080-ACE67158096C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AD4DBF-C5E0-40AE-9300-F88DA32012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4" y="6281598"/>
            <a:ext cx="1624455" cy="4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9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B240-2C23-4E62-805D-824086CB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FBE61-0454-40B4-8B3D-99D32DDE8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ABD0-4BDD-4C78-9BD9-E9D638F1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F462B-9F7E-4032-B75E-588B26A8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042E-E9A9-4A81-AF84-02A0B750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15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5D92-E19B-4602-A795-D6353AA3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DD4E-4464-4001-B832-68C9E3D04A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FE157-C741-4205-83D7-D5C200B2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C8241-F99F-459F-BC2B-ABE03A58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627A1-3644-4842-B9CD-DA87CB5A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D5679-9151-4A91-AF92-8637969A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952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4102-D77A-43AB-9A5E-FF246E1E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8C4C0-7CAB-47EE-A5CD-CFA58FE3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D1710-8340-451E-BE96-5AA917E31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97B02-AD0D-4D9C-ABE7-A8EDD4C7B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3C65D-8460-409C-9A8A-E24CF3032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8A9EF-89FD-499C-9AC1-B0525588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9CCD0A-00EB-4CE8-BBF2-662219812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A0B5E-248E-4265-BC3F-FF6FB13D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48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8FDA8-370E-4028-B409-5E1909C4F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0F7074-E3F5-41F2-BE73-C0AFAA68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92C159-D26D-4DFC-8B3B-9DCDBE9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C5E5C-444D-49D1-B8AA-26E9A8906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977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8C7B2-B703-4D64-98C6-DB0E60D32D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8A9D0-1878-4B9A-B0F8-432707509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38D27-60FE-43CD-AE56-94B01096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216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72C73-9145-4BA0-97B1-6C8498D59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4AC0-40A7-41D7-B59D-41A90380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C56D0-68FF-4429-91A0-C37F08B95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CC295-733A-4B93-AE0D-E994C9D81C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3A79D-3C34-4A4D-9665-9E830A12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58F0E-677A-4D42-AADF-BF97A16A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53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B0A4-9620-4F34-88A0-DFEAD68DC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8C372-4E5F-4654-9B90-60F8167E64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35980-0416-4322-AFB2-86EB18F0E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68C0F-1562-4368-B75C-8BE0583DA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FAFC0-287F-4075-B167-56E0079C47B3}" type="datetimeFigureOut">
              <a:rPr lang="en-AU" smtClean="0"/>
              <a:t>30/03/2019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3C9E4-C3E9-4236-8456-B518BE12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5D437-9EF8-4874-B3BB-2671957C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A51BB-B577-47A4-9080-ACE6715809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8842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628A08-1FF6-4648-9702-CF339B0CB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066"/>
          <a:stretch/>
        </p:blipFill>
        <p:spPr>
          <a:xfrm>
            <a:off x="1728" y="6176962"/>
            <a:ext cx="12190272" cy="681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FD653-F3B5-4578-BD19-EC543C93AE1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34" y="6281598"/>
            <a:ext cx="1624455" cy="48286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B7D12-CBBD-4EB5-8793-10F07B43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1ED5F-0D18-43BC-B4E6-5CFFC2D0A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BD06-5259-47AB-8A49-1C745E494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 dirty="0"/>
              <a:t>Business Intelligence - </a:t>
            </a:r>
            <a:fld id="{5ABA51BB-B577-47A4-9080-ACE67158096C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470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59C2-5DEA-49DD-8E92-7489D3C9D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Predictive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03E71-7929-468C-ACD4-C9644BF5D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b="1" spc="3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6973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035B-51A7-464C-9AF1-2ACC39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Binomial distribution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B5B1-2A33-4445-9367-04D61AC5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662"/>
            <a:ext cx="10515600" cy="193786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AU" dirty="0"/>
              <a:t>What is a probability this student passes the test with 100 questions?</a:t>
            </a:r>
          </a:p>
        </p:txBody>
      </p:sp>
    </p:spTree>
    <p:extLst>
      <p:ext uri="{BB962C8B-B14F-4D97-AF65-F5344CB8AC3E}">
        <p14:creationId xmlns:p14="http://schemas.microsoft.com/office/powerpoint/2010/main" val="359536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1F87B29-3D75-40F1-AE4E-44B252A3A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91766"/>
            <a:ext cx="682336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1 - sum(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dbinom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(0,49),100,1/3))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</a:t>
            </a:r>
            <a:r>
              <a:rPr lang="en-US" alt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] 0.0004193411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D035B-51A7-464C-9AF1-2ACC39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Binomial distribution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662"/>
                <a:ext cx="10725150" cy="193786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AU" dirty="0"/>
                  <a:t>What is a probability this student passes the test with 100 questions?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≥50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≤49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49</m:t>
                          </m:r>
                        </m:sup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662"/>
                <a:ext cx="10725150" cy="1937866"/>
              </a:xfrm>
              <a:blipFill>
                <a:blip r:embed="rId2"/>
                <a:stretch>
                  <a:fillRect l="-1023" t="-3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AF33AD8-0DBD-40EF-AD3A-4789DB5396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9" t="17998" b="13133"/>
          <a:stretch/>
        </p:blipFill>
        <p:spPr>
          <a:xfrm>
            <a:off x="824346" y="3632181"/>
            <a:ext cx="11353800" cy="252135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2A1638-FF43-468B-8740-A10C15BC55F6}"/>
              </a:ext>
            </a:extLst>
          </p:cNvPr>
          <p:cNvCxnSpPr/>
          <p:nvPr/>
        </p:nvCxnSpPr>
        <p:spPr>
          <a:xfrm flipV="1">
            <a:off x="6524625" y="3507319"/>
            <a:ext cx="0" cy="238865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62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035B-51A7-464C-9AF1-2ACC39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Binomial distribution –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AU" dirty="0"/>
                  <a:t>Customers arrive to your store. You know that approximately one in four customers will buy your product, while others just shop around.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AU" dirty="0"/>
                  <a:t>How many units will you sell if </a:t>
                </a:r>
                <a:br>
                  <a:rPr lang="en-AU" dirty="0"/>
                </a:br>
                <a:r>
                  <a:rPr lang="en-AU" dirty="0"/>
                  <a:t>there are 100 customers per day?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b="0" dirty="0"/>
                  <a:t> 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AU" dirty="0"/>
              </a:p>
              <a:p>
                <a:pPr>
                  <a:lnSpc>
                    <a:spcPct val="100000"/>
                  </a:lnSpc>
                </a:pPr>
                <a:r>
                  <a:rPr lang="en-AU" dirty="0"/>
                  <a:t>What are upper and lower bounds </a:t>
                </a:r>
                <a:br>
                  <a:rPr lang="en-AU" dirty="0"/>
                </a:br>
                <a:r>
                  <a:rPr lang="en-AU" dirty="0"/>
                  <a:t>for the number of units sold?</a:t>
                </a:r>
              </a:p>
              <a:p>
                <a:pPr>
                  <a:lnSpc>
                    <a:spcPct val="100000"/>
                  </a:lnSpc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37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035B-51A7-464C-9AF1-2ACC39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Binomial distribution –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AU" dirty="0"/>
                  <a:t>Customers arrive to your store. You know that approximately one in four customers will buy your product, while others just shop around.</a:t>
                </a:r>
              </a:p>
              <a:p>
                <a:pPr>
                  <a:lnSpc>
                    <a:spcPct val="100000"/>
                  </a:lnSpc>
                </a:pPr>
                <a:r>
                  <a:rPr lang="en-AU" dirty="0"/>
                  <a:t>How many units will you sell if </a:t>
                </a:r>
                <a:br>
                  <a:rPr lang="en-AU" dirty="0"/>
                </a:br>
                <a:r>
                  <a:rPr lang="en-AU" dirty="0"/>
                  <a:t>there are 100 customers per day?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b="0" dirty="0"/>
                  <a:t> 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=100∗0.25=25</m:t>
                    </m:r>
                  </m:oMath>
                </a14:m>
                <a:endParaRPr lang="en-AU" dirty="0"/>
              </a:p>
              <a:p>
                <a:pPr>
                  <a:lnSpc>
                    <a:spcPct val="100000"/>
                  </a:lnSpc>
                </a:pPr>
                <a:r>
                  <a:rPr lang="en-AU" dirty="0"/>
                  <a:t>What are upper and lower bounds </a:t>
                </a:r>
                <a:br>
                  <a:rPr lang="en-AU" dirty="0"/>
                </a:br>
                <a:r>
                  <a:rPr lang="en-AU" dirty="0"/>
                  <a:t>for the number of units sold?</a:t>
                </a:r>
              </a:p>
              <a:p>
                <a:pPr>
                  <a:lnSpc>
                    <a:spcPct val="100000"/>
                  </a:lnSpc>
                </a:pPr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DDDC8F8-66A1-4F62-933B-83D913E7FF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77" t="11351" r="3885" b="9630"/>
          <a:stretch/>
        </p:blipFill>
        <p:spPr>
          <a:xfrm>
            <a:off x="6745184" y="2594556"/>
            <a:ext cx="5355771" cy="343041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E9F83BC-1A63-4DAF-B217-7A6477A2B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5253633"/>
            <a:ext cx="6101595" cy="615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qbinom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(c(0.025,0.5,0.975),100,1/4)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17 25 34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006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EE37-A2C5-4B53-97B0-238B7249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0D989-96C8-4A37-A892-5A02ECD466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AU" dirty="0"/>
                  <a:t>Events occur independently, at random, at a rate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AU" dirty="0"/>
                  <a:t> per unit time. We want to count the number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of events happening in a given time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AU" dirty="0"/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AU" b="0" dirty="0"/>
                  <a:t> 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D0D989-96C8-4A37-A892-5A02ECD466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94" name="Picture 2" descr="Plot of the Poisson PMF">
            <a:extLst>
              <a:ext uri="{FF2B5EF4-FFF2-40B4-BE49-F238E27FC236}">
                <a16:creationId xmlns:a16="http://schemas.microsoft.com/office/drawing/2014/main" id="{0E46AF1A-478C-4A91-8D42-E76C79528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04989"/>
            <a:ext cx="3840678" cy="30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Plot of the Poisson CDF">
            <a:extLst>
              <a:ext uri="{FF2B5EF4-FFF2-40B4-BE49-F238E27FC236}">
                <a16:creationId xmlns:a16="http://schemas.microsoft.com/office/drawing/2014/main" id="{26C30125-8790-4625-8D78-57EEFC28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878" y="3104989"/>
            <a:ext cx="3840678" cy="307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713146-D9D6-44E9-A581-E1F6DE56E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7116" y="2353512"/>
            <a:ext cx="3170711" cy="350396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01AFF8-ABA1-4E63-BB3C-0789FF04A45A}"/>
              </a:ext>
            </a:extLst>
          </p:cNvPr>
          <p:cNvSpPr/>
          <p:nvPr/>
        </p:nvSpPr>
        <p:spPr>
          <a:xfrm>
            <a:off x="9640211" y="5812373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https://en.wikipedia.org/</a:t>
            </a:r>
          </a:p>
        </p:txBody>
      </p:sp>
    </p:spTree>
    <p:extLst>
      <p:ext uri="{BB962C8B-B14F-4D97-AF65-F5344CB8AC3E}">
        <p14:creationId xmlns:p14="http://schemas.microsoft.com/office/powerpoint/2010/main" val="154176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3F18-89DC-4D42-AD37-3E00912B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Poisson distribution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C1E4-C829-4983-A93C-DB1584EA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AU" dirty="0"/>
              <a:t>There are 10 customers arriving to your store every day IN AVERAGE. What is probability that on some day there would be 15 customers or more?</a:t>
            </a:r>
          </a:p>
          <a:p>
            <a:pPr marL="0" indent="0">
              <a:lnSpc>
                <a:spcPct val="110000"/>
              </a:lnSpc>
              <a:buNone/>
            </a:pPr>
            <a:endParaRPr lang="en-AU" b="0" dirty="0">
              <a:ea typeface="Cambria Math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AU" dirty="0"/>
          </a:p>
          <a:p>
            <a:pPr marL="0" indent="0">
              <a:lnSpc>
                <a:spcPct val="110000"/>
              </a:lnSpc>
              <a:buNone/>
            </a:pPr>
            <a:endParaRPr lang="en-AU" dirty="0"/>
          </a:p>
          <a:p>
            <a:pPr>
              <a:lnSpc>
                <a:spcPct val="110000"/>
              </a:lnSpc>
            </a:pPr>
            <a:endParaRPr lang="en-AU" dirty="0"/>
          </a:p>
          <a:p>
            <a:pPr marL="0" indent="0">
              <a:lnSpc>
                <a:spcPct val="110000"/>
              </a:lnSpc>
              <a:buNone/>
            </a:pPr>
            <a:r>
              <a:rPr lang="en-AU" dirty="0"/>
              <a:t> 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3847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27F7FB-0CDD-4303-A636-62690DBCC9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9" t="11371" r="4948" b="9289"/>
          <a:stretch/>
        </p:blipFill>
        <p:spPr>
          <a:xfrm>
            <a:off x="7896788" y="2375065"/>
            <a:ext cx="4239793" cy="37781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4A3F18-89DC-4D42-AD37-3E00912B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Poisson distribution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C1E4-C829-4983-A93C-DB1584EA6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AU" dirty="0"/>
              <a:t>There are 10 customers arriving to your store every day IN AVERAGE. What is probability that on some day there would be 15 customers or more?</a:t>
            </a:r>
          </a:p>
          <a:p>
            <a:pPr marL="0" indent="0">
              <a:lnSpc>
                <a:spcPct val="110000"/>
              </a:lnSpc>
              <a:buNone/>
            </a:pPr>
            <a:endParaRPr lang="en-AU" b="0" dirty="0">
              <a:ea typeface="Cambria Math" panose="02040503050406030204" pitchFamily="18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AU" dirty="0"/>
          </a:p>
          <a:p>
            <a:pPr marL="0" indent="0">
              <a:lnSpc>
                <a:spcPct val="110000"/>
              </a:lnSpc>
              <a:buNone/>
            </a:pPr>
            <a:endParaRPr lang="en-AU" dirty="0"/>
          </a:p>
          <a:p>
            <a:pPr>
              <a:lnSpc>
                <a:spcPct val="110000"/>
              </a:lnSpc>
            </a:pPr>
            <a:endParaRPr lang="en-AU" dirty="0"/>
          </a:p>
          <a:p>
            <a:pPr>
              <a:lnSpc>
                <a:spcPct val="110000"/>
              </a:lnSpc>
            </a:pPr>
            <a:r>
              <a:rPr lang="en-AU" dirty="0"/>
              <a:t>The Poisson distribution is often described </a:t>
            </a:r>
            <a:br>
              <a:rPr lang="en-AU" dirty="0"/>
            </a:br>
            <a:r>
              <a:rPr lang="en-AU" dirty="0"/>
              <a:t>as “the distribution of small numbers”.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B962E9-37E3-42EE-AADF-FB3309B0B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22833"/>
            <a:ext cx="6590805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1 - sum(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dpois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(0,14), lambda=10))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0.08345847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0B20C1-45B6-4B88-BBA8-AA4E541D9CA0}"/>
                  </a:ext>
                </a:extLst>
              </p:cNvPr>
              <p:cNvSpPr/>
              <p:nvPr/>
            </p:nvSpPr>
            <p:spPr>
              <a:xfrm>
                <a:off x="356261" y="2490813"/>
                <a:ext cx="8965870" cy="104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6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≥15</m:t>
                          </m:r>
                        </m:e>
                      </m:d>
                      <m:r>
                        <a:rPr lang="en-A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A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≤14</m:t>
                          </m:r>
                        </m:e>
                      </m:d>
                      <m:r>
                        <a:rPr lang="en-AU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A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A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A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p>
                        <m:e>
                          <m:f>
                            <m:fPr>
                              <m:ctrlPr>
                                <a:rPr lang="en-A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AU" sz="2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AU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AU" sz="26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E0B20C1-45B6-4B88-BBA8-AA4E541D9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61" y="2490813"/>
                <a:ext cx="8965870" cy="1048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45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AEE47-2114-4F3A-9896-6289A0D2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Negative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1B66-33E0-42EC-A880-A08BABC60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There is a sequence of independent and identically distributed Bernoulli trials with probability of success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AU" dirty="0"/>
              </a:p>
              <a:p>
                <a:r>
                  <a:rPr lang="en-AU" dirty="0"/>
                  <a:t>We want to know the number of successes  happen before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dirty="0"/>
                  <a:t> failures</a:t>
                </a:r>
              </a:p>
              <a:p>
                <a:r>
                  <a:rPr lang="en-AU" dirty="0"/>
                  <a:t>Example: </a:t>
                </a:r>
              </a:p>
              <a:p>
                <a:pPr lvl="1"/>
                <a:r>
                  <a:rPr lang="en-AU" dirty="0"/>
                  <a:t>We roll a dice and consider number “1” as failure and any other number as a success. That is,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How many “successes” do we get before getting three failures, that is, before we see “1” in a third time, so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AU" dirty="0"/>
              </a:p>
              <a:p>
                <a:pPr lvl="1"/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E1B66-33E0-42EC-A880-A08BABC60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46" r="-2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roll dice">
            <a:extLst>
              <a:ext uri="{FF2B5EF4-FFF2-40B4-BE49-F238E27FC236}">
                <a16:creationId xmlns:a16="http://schemas.microsoft.com/office/drawing/2014/main" id="{DC788694-6D6E-4790-BD32-36DD4F4A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886" y="4328159"/>
            <a:ext cx="1749835" cy="178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346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60CB-3395-476F-B988-4AA571B55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Negative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27697-A0CA-448E-A6E8-2F37589733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661"/>
                <a:ext cx="7652657" cy="483130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27697-A0CA-448E-A6E8-2F37589733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661"/>
                <a:ext cx="7652657" cy="48313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FCD9038-69F5-4BC6-839F-5138DEEA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552" y="1015365"/>
            <a:ext cx="3152381" cy="483809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05572F8-189D-401B-AA95-66FF278DA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331023"/>
            <a:ext cx="677108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dnbinom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(1,35), size=3,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prob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=1/6))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80675D-E0B6-4798-8A52-F42708902C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81" t="14365" r="4236" b="11300"/>
          <a:stretch/>
        </p:blipFill>
        <p:spPr>
          <a:xfrm>
            <a:off x="2553195" y="2751273"/>
            <a:ext cx="5937662" cy="3313216"/>
          </a:xfrm>
          <a:prstGeom prst="rect">
            <a:avLst/>
          </a:prstGeom>
        </p:spPr>
      </p:pic>
      <p:pic>
        <p:nvPicPr>
          <p:cNvPr id="8" name="Picture 2" descr="Image result for roll dice">
            <a:extLst>
              <a:ext uri="{FF2B5EF4-FFF2-40B4-BE49-F238E27FC236}">
                <a16:creationId xmlns:a16="http://schemas.microsoft.com/office/drawing/2014/main" id="{7175E9D6-95D1-49BF-9C4D-D98127DBF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5" y="4126278"/>
            <a:ext cx="1749835" cy="178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B3A220B-0EE1-4CED-97A0-CB05072A38E1}"/>
              </a:ext>
            </a:extLst>
          </p:cNvPr>
          <p:cNvSpPr/>
          <p:nvPr/>
        </p:nvSpPr>
        <p:spPr>
          <a:xfrm>
            <a:off x="9640211" y="5812373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https://en.wikipedia.org/</a:t>
            </a:r>
          </a:p>
        </p:txBody>
      </p:sp>
    </p:spTree>
    <p:extLst>
      <p:ext uri="{BB962C8B-B14F-4D97-AF65-F5344CB8AC3E}">
        <p14:creationId xmlns:p14="http://schemas.microsoft.com/office/powerpoint/2010/main" val="2821864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5709-D50B-45C3-A4C2-C78B39B6C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Negative 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1449F-DC09-44A0-A5C4-D246605181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“</a:t>
                </a:r>
                <a:r>
                  <a:rPr lang="en-AU" dirty="0" err="1"/>
                  <a:t>Overdispersed</a:t>
                </a:r>
                <a:r>
                  <a:rPr lang="en-AU" dirty="0"/>
                  <a:t> Poisson”  </a:t>
                </a:r>
              </a:p>
              <a:p>
                <a:r>
                  <a:rPr lang="en-AU" dirty="0"/>
                  <a:t>A mixture of Poisson distributions, where rate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AU" dirty="0"/>
                  <a:t> is itself a random variable, distributed as a gamma distribution with shape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dirty="0"/>
                  <a:t> and scale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51449F-DC09-44A0-A5C4-D24660518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7A22B414-8DA4-4941-B259-AFDF8C4ED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537660"/>
            <a:ext cx="9079409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plot(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dpois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(1,200), lambda=100), type="l")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lines(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dnbinom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(1,200), size=34,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prob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=0.25), col="red")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269FB-07E3-4BEB-9F31-F801A75DB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42" t="17468" r="2876" b="14580"/>
          <a:stretch/>
        </p:blipFill>
        <p:spPr>
          <a:xfrm>
            <a:off x="2040576" y="3162594"/>
            <a:ext cx="8110848" cy="237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78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EEA-486E-435A-BA5E-4E78D986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analytics VS randomness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CB06-AF7A-4A57-9DA7-191224AB0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5661"/>
            <a:ext cx="2484549" cy="4831302"/>
          </a:xfrm>
        </p:spPr>
        <p:txBody>
          <a:bodyPr/>
          <a:lstStyle/>
          <a:p>
            <a:r>
              <a:rPr lang="en-US" dirty="0"/>
              <a:t>What is a prediction?  </a:t>
            </a:r>
          </a:p>
          <a:p>
            <a:r>
              <a:rPr lang="en-US" dirty="0"/>
              <a:t>Is prediction possible?</a:t>
            </a:r>
          </a:p>
          <a:p>
            <a:r>
              <a:rPr lang="en-US" dirty="0"/>
              <a:t>What do we predict?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B6D2C-1D6E-4D52-82A9-DC466EB7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204" y="1345661"/>
            <a:ext cx="8634635" cy="468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500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tropical cyclone">
            <a:extLst>
              <a:ext uri="{FF2B5EF4-FFF2-40B4-BE49-F238E27FC236}">
                <a16:creationId xmlns:a16="http://schemas.microsoft.com/office/drawing/2014/main" id="{4EB31038-7B91-480F-9906-E45A4B8FD1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7" r="35006" b="-1"/>
          <a:stretch/>
        </p:blipFill>
        <p:spPr bwMode="auto">
          <a:xfrm>
            <a:off x="8702042" y="13"/>
            <a:ext cx="3489958" cy="6857987"/>
          </a:xfrm>
          <a:custGeom>
            <a:avLst/>
            <a:gdLst>
              <a:gd name="connsiteX0" fmla="*/ 65565 w 6313150"/>
              <a:gd name="connsiteY0" fmla="*/ 0 h 6857997"/>
              <a:gd name="connsiteX1" fmla="*/ 6313150 w 6313150"/>
              <a:gd name="connsiteY1" fmla="*/ 0 h 6857997"/>
              <a:gd name="connsiteX2" fmla="*/ 6313150 w 6313150"/>
              <a:gd name="connsiteY2" fmla="*/ 6857997 h 6857997"/>
              <a:gd name="connsiteX3" fmla="*/ 3293946 w 6313150"/>
              <a:gd name="connsiteY3" fmla="*/ 6857997 h 6857997"/>
              <a:gd name="connsiteX4" fmla="*/ 3235857 w 6313150"/>
              <a:gd name="connsiteY4" fmla="*/ 6823061 h 6857997"/>
              <a:gd name="connsiteX5" fmla="*/ 0 w 6313150"/>
              <a:gd name="connsiteY5" fmla="*/ 951803 h 6857997"/>
              <a:gd name="connsiteX6" fmla="*/ 31536 w 6313150"/>
              <a:gd name="connsiteY6" fmla="*/ 285771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13150" h="6857997">
                <a:moveTo>
                  <a:pt x="65565" y="0"/>
                </a:moveTo>
                <a:lnTo>
                  <a:pt x="6313150" y="0"/>
                </a:lnTo>
                <a:lnTo>
                  <a:pt x="6313150" y="6857997"/>
                </a:lnTo>
                <a:lnTo>
                  <a:pt x="3293946" y="6857997"/>
                </a:lnTo>
                <a:lnTo>
                  <a:pt x="3235857" y="6823061"/>
                </a:lnTo>
                <a:cubicBezTo>
                  <a:pt x="1291240" y="5592803"/>
                  <a:pt x="0" y="3423096"/>
                  <a:pt x="0" y="951803"/>
                </a:cubicBezTo>
                <a:cubicBezTo>
                  <a:pt x="0" y="727140"/>
                  <a:pt x="10673" y="504970"/>
                  <a:pt x="31536" y="2857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62B8-6A8A-44BB-A39A-2BF1175F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Number of job interview you have to go on </a:t>
            </a:r>
            <a:br>
              <a:rPr lang="en-AU" dirty="0"/>
            </a:br>
            <a:r>
              <a:rPr lang="en-AU" dirty="0"/>
              <a:t>before you get a job</a:t>
            </a:r>
          </a:p>
          <a:p>
            <a:endParaRPr lang="en-AU" dirty="0"/>
          </a:p>
          <a:p>
            <a:r>
              <a:rPr lang="en-AU" dirty="0"/>
              <a:t>Number of patients arriving to Hospital </a:t>
            </a:r>
            <a:br>
              <a:rPr lang="en-AU" dirty="0"/>
            </a:br>
            <a:r>
              <a:rPr lang="en-AU" dirty="0"/>
              <a:t>Emergency Department</a:t>
            </a:r>
          </a:p>
          <a:p>
            <a:r>
              <a:rPr lang="en-AU" dirty="0"/>
              <a:t>Number of customers coming to supermarket</a:t>
            </a:r>
          </a:p>
          <a:p>
            <a:r>
              <a:rPr lang="en-AU" dirty="0"/>
              <a:t>Occurrence of tropical cyclones in North Atlantic and </a:t>
            </a:r>
            <a:br>
              <a:rPr lang="en-AU" dirty="0"/>
            </a:br>
            <a:r>
              <a:rPr lang="en-AU" dirty="0"/>
              <a:t>winter cyclones over Europe</a:t>
            </a:r>
          </a:p>
          <a:p>
            <a:r>
              <a:rPr lang="en-AU" dirty="0"/>
              <a:t>How long an engine part will work till it gets broken </a:t>
            </a:r>
            <a:br>
              <a:rPr lang="en-AU" dirty="0"/>
            </a:br>
            <a:r>
              <a:rPr lang="en-AU" dirty="0"/>
              <a:t>and need replacement or repair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ACAD682-2AFE-4E85-ADB9-7B43B5DD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Negative binomial distribution –</a:t>
            </a:r>
            <a:r>
              <a:rPr lang="en-AU" dirty="0">
                <a:solidFill>
                  <a:schemeClr val="bg1"/>
                </a:solidFill>
              </a:rPr>
              <a:t> Examples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2F978-0058-41DC-B3A4-A2EE9AAB8893}"/>
              </a:ext>
            </a:extLst>
          </p:cNvPr>
          <p:cNvCxnSpPr>
            <a:cxnSpLocks/>
          </p:cNvCxnSpPr>
          <p:nvPr/>
        </p:nvCxnSpPr>
        <p:spPr>
          <a:xfrm>
            <a:off x="973776" y="2434440"/>
            <a:ext cx="754083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31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8A6361-1331-4F67-BEC5-281CC7397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44" t="12357" r="7131" b="9484"/>
          <a:stretch/>
        </p:blipFill>
        <p:spPr>
          <a:xfrm>
            <a:off x="485775" y="2045926"/>
            <a:ext cx="2790825" cy="4079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20D24E-1DBB-4957-AB58-E2A692A2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Uniform distribution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40060B-0998-47D2-A072-80933FAEF4FB}"/>
              </a:ext>
            </a:extLst>
          </p:cNvPr>
          <p:cNvCxnSpPr>
            <a:cxnSpLocks/>
          </p:cNvCxnSpPr>
          <p:nvPr/>
        </p:nvCxnSpPr>
        <p:spPr>
          <a:xfrm>
            <a:off x="5276850" y="1177290"/>
            <a:ext cx="0" cy="490969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Image result for dice roller">
            <a:extLst>
              <a:ext uri="{FF2B5EF4-FFF2-40B4-BE49-F238E27FC236}">
                <a16:creationId xmlns:a16="http://schemas.microsoft.com/office/drawing/2014/main" id="{890C446A-D893-412F-BE65-22B85D6A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925" y="4109527"/>
            <a:ext cx="2626468" cy="197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F4B74D-19E6-4AE6-BF92-DF3E4DD38518}"/>
              </a:ext>
            </a:extLst>
          </p:cNvPr>
          <p:cNvSpPr/>
          <p:nvPr/>
        </p:nvSpPr>
        <p:spPr>
          <a:xfrm>
            <a:off x="838200" y="1074972"/>
            <a:ext cx="44100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 &lt;- sample.int(6, size=6000, replace=TRUE)</a:t>
            </a:r>
          </a:p>
          <a:p>
            <a:r>
              <a:rPr lang="en-US" dirty="0"/>
              <a:t>plot(table(x))</a:t>
            </a:r>
          </a:p>
          <a:p>
            <a:r>
              <a:rPr lang="en-US" dirty="0" err="1"/>
              <a:t>abline</a:t>
            </a:r>
            <a:r>
              <a:rPr lang="en-US" dirty="0"/>
              <a:t>(h=1000, col="red", </a:t>
            </a:r>
            <a:r>
              <a:rPr lang="en-US" dirty="0" err="1"/>
              <a:t>lty</a:t>
            </a:r>
            <a:r>
              <a:rPr lang="en-US" dirty="0"/>
              <a:t>=2)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20E4A-23BF-43AD-B89B-C2808CBF6B5B}"/>
              </a:ext>
            </a:extLst>
          </p:cNvPr>
          <p:cNvSpPr/>
          <p:nvPr/>
        </p:nvSpPr>
        <p:spPr>
          <a:xfrm>
            <a:off x="5537571" y="107497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x &lt;- </a:t>
            </a:r>
            <a:r>
              <a:rPr lang="en-US" dirty="0" err="1"/>
              <a:t>runif</a:t>
            </a:r>
            <a:r>
              <a:rPr lang="en-US" dirty="0"/>
              <a:t>(6000)</a:t>
            </a:r>
          </a:p>
          <a:p>
            <a:r>
              <a:rPr lang="en-US" dirty="0"/>
              <a:t>hist(x, breaks=10)</a:t>
            </a:r>
          </a:p>
          <a:p>
            <a:r>
              <a:rPr lang="en-US" dirty="0" err="1"/>
              <a:t>abline</a:t>
            </a:r>
            <a:r>
              <a:rPr lang="en-US" dirty="0"/>
              <a:t>(h=600, col="red", </a:t>
            </a:r>
            <a:r>
              <a:rPr lang="en-US" dirty="0" err="1"/>
              <a:t>lty</a:t>
            </a:r>
            <a:r>
              <a:rPr lang="en-US" dirty="0"/>
              <a:t>=2)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F1DB36-11D6-459A-95E9-68A3B04179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68" t="15269" r="6490" b="9790"/>
          <a:stretch/>
        </p:blipFill>
        <p:spPr>
          <a:xfrm>
            <a:off x="6167340" y="2154614"/>
            <a:ext cx="5418300" cy="372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80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83BE-0757-4D6C-A016-D516880D4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Uniform distribution (continuous)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57AB9-8B2E-4AF6-BC98-456A86A5E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944" y="1345661"/>
            <a:ext cx="3996342" cy="4831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often we say that [variable] is “uniformly distributed”</a:t>
            </a:r>
          </a:p>
          <a:p>
            <a:r>
              <a:rPr lang="en-US" dirty="0"/>
              <a:t>if customers show no preferences towards any particular product</a:t>
            </a:r>
          </a:p>
          <a:p>
            <a:r>
              <a:rPr lang="en-US" dirty="0"/>
              <a:t>if there is no effect of on the variable from the selected predictors</a:t>
            </a:r>
          </a:p>
          <a:p>
            <a:r>
              <a:rPr lang="en-US" dirty="0"/>
              <a:t>If there is no difference between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8AA90-3E8C-402F-857C-F8E44412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92" y="1456032"/>
            <a:ext cx="3996342" cy="42130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6219B0-2109-49CF-8673-0476A5E03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64" y="1446304"/>
            <a:ext cx="3304517" cy="42130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08408C-71A6-43A0-A891-802CA3138D8E}"/>
              </a:ext>
            </a:extLst>
          </p:cNvPr>
          <p:cNvSpPr/>
          <p:nvPr/>
        </p:nvSpPr>
        <p:spPr>
          <a:xfrm>
            <a:off x="5147689" y="5807631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https://en.wikipedia.org/</a:t>
            </a:r>
          </a:p>
        </p:txBody>
      </p:sp>
    </p:spTree>
    <p:extLst>
      <p:ext uri="{BB962C8B-B14F-4D97-AF65-F5344CB8AC3E}">
        <p14:creationId xmlns:p14="http://schemas.microsoft.com/office/powerpoint/2010/main" val="3838516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0A606-4321-48FB-A047-D77383AF9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Exponential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198A9-F708-4AEB-8636-553157E31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5661"/>
                <a:ext cx="4560651" cy="4831302"/>
              </a:xfrm>
            </p:spPr>
            <p:txBody>
              <a:bodyPr/>
              <a:lstStyle/>
              <a:p>
                <a:r>
                  <a:rPr lang="en-AU" dirty="0"/>
                  <a:t>If we assume that events occur according to Poisson distribution with a rate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AU" dirty="0"/>
                  <a:t> then waiting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AU" dirty="0"/>
                  <a:t> before [next] event follows exponential distribution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3198A9-F708-4AEB-8636-553157E31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5661"/>
                <a:ext cx="4560651" cy="4831302"/>
              </a:xfrm>
              <a:blipFill>
                <a:blip r:embed="rId2"/>
                <a:stretch>
                  <a:fillRect l="-2406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278FC0D-647D-4643-A4F8-9A47A9512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108" y="1420238"/>
            <a:ext cx="3848897" cy="43921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242357-1957-4A4A-BD38-037FCD3E0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851" y="1420705"/>
            <a:ext cx="2574693" cy="43916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AB48E0-D148-4C67-BD0C-BEBBAD808EC6}"/>
              </a:ext>
            </a:extLst>
          </p:cNvPr>
          <p:cNvSpPr/>
          <p:nvPr/>
        </p:nvSpPr>
        <p:spPr>
          <a:xfrm>
            <a:off x="9640211" y="5812373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https://en.wikipedia.org/</a:t>
            </a:r>
          </a:p>
        </p:txBody>
      </p:sp>
    </p:spTree>
    <p:extLst>
      <p:ext uri="{BB962C8B-B14F-4D97-AF65-F5344CB8AC3E}">
        <p14:creationId xmlns:p14="http://schemas.microsoft.com/office/powerpoint/2010/main" val="183875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99D-740C-431C-9B6C-D57B2E11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Exponential distribution – Examples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31A08-9EE4-44EA-9A48-E7481DFEE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7566" y="2266545"/>
            <a:ext cx="6266234" cy="3910418"/>
          </a:xfrm>
        </p:spPr>
        <p:txBody>
          <a:bodyPr>
            <a:normAutofit/>
          </a:bodyPr>
          <a:lstStyle/>
          <a:p>
            <a:r>
              <a:rPr lang="en-US" dirty="0"/>
              <a:t>Time between jobs arrivals to a service </a:t>
            </a:r>
            <a:r>
              <a:rPr lang="en-US" dirty="0" err="1"/>
              <a:t>centre</a:t>
            </a:r>
            <a:endParaRPr lang="en-US" dirty="0"/>
          </a:p>
          <a:p>
            <a:r>
              <a:rPr lang="en-US" dirty="0"/>
              <a:t>Time to a component failure (lifetime of a component)</a:t>
            </a:r>
          </a:p>
          <a:p>
            <a:r>
              <a:rPr lang="en-US" dirty="0"/>
              <a:t>Time required to repair a component</a:t>
            </a:r>
          </a:p>
          <a:p>
            <a:r>
              <a:rPr lang="en-US" dirty="0"/>
              <a:t>How long to wait for the next phone call</a:t>
            </a:r>
          </a:p>
          <a:p>
            <a:r>
              <a:rPr lang="en-US" dirty="0"/>
              <a:t>How long to wait for a next customer to arrive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7DFF180A-F993-4F1E-94BC-E440FED8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66545"/>
            <a:ext cx="4900694" cy="3910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3CD36F7-B0CC-4C22-809C-9ACC837166E3}"/>
              </a:ext>
            </a:extLst>
          </p:cNvPr>
          <p:cNvSpPr txBox="1">
            <a:spLocks/>
          </p:cNvSpPr>
          <p:nvPr/>
        </p:nvSpPr>
        <p:spPr>
          <a:xfrm>
            <a:off x="838199" y="1345660"/>
            <a:ext cx="10515600" cy="4831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Exponential distribution can be used to estimate time between different kinds of events:</a:t>
            </a:r>
          </a:p>
        </p:txBody>
      </p:sp>
    </p:spTree>
    <p:extLst>
      <p:ext uri="{BB962C8B-B14F-4D97-AF65-F5344CB8AC3E}">
        <p14:creationId xmlns:p14="http://schemas.microsoft.com/office/powerpoint/2010/main" val="3984299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248B-7894-4F0F-BD4A-D177E6E3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Exponential distribution – Paradox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B6AB-E2C7-4B7D-8796-71534222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661"/>
            <a:ext cx="10515600" cy="48313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Suppose you join a queue in a bank, with just one customer in front of you, already in service.</a:t>
            </a:r>
          </a:p>
          <a:p>
            <a:pPr>
              <a:lnSpc>
                <a:spcPct val="100000"/>
              </a:lnSpc>
            </a:pPr>
            <a:r>
              <a:rPr lang="en-US" dirty="0"/>
              <a:t>The time you have to wait for </a:t>
            </a:r>
            <a:br>
              <a:rPr lang="en-US" dirty="0"/>
            </a:br>
            <a:r>
              <a:rPr lang="en-US" dirty="0"/>
              <a:t>that customer to finish being </a:t>
            </a:r>
            <a:br>
              <a:rPr lang="en-US" dirty="0"/>
            </a:br>
            <a:r>
              <a:rPr lang="en-US" dirty="0"/>
              <a:t>served is independent of how </a:t>
            </a:r>
            <a:br>
              <a:rPr lang="en-US" dirty="0"/>
            </a:br>
            <a:r>
              <a:rPr lang="en-US" dirty="0"/>
              <a:t>long that customer has already </a:t>
            </a:r>
            <a:br>
              <a:rPr lang="en-US" dirty="0"/>
            </a:br>
            <a:r>
              <a:rPr lang="en-US" dirty="0"/>
              <a:t>been in service!</a:t>
            </a:r>
          </a:p>
        </p:txBody>
      </p:sp>
      <p:pic>
        <p:nvPicPr>
          <p:cNvPr id="2050" name="Picture 2" descr="Image result for queue in a bank">
            <a:extLst>
              <a:ext uri="{FF2B5EF4-FFF2-40B4-BE49-F238E27FC236}">
                <a16:creationId xmlns:a16="http://schemas.microsoft.com/office/drawing/2014/main" id="{E849F38D-6B47-4AD3-BC3C-65B904633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0085"/>
            <a:ext cx="5720564" cy="445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80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248B-7894-4F0F-BD4A-D177E6E31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Exponential distribution – Paradox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6B6AB-E2C7-4B7D-8796-7153422279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Exponential distribution is </a:t>
                </a:r>
                <a:r>
                  <a:rPr lang="en-US" i="1" dirty="0"/>
                  <a:t>memoryless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If you have been waiting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for the first event, what is probability that you will wait a further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Hence, your remaining waiting time does not depend 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you already have been waiting.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56B6AB-E2C7-4B7D-8796-7153422279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3" r="-406" b="-3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451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1D2F-C975-4299-ABA9-7F4D963D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Dirichlet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57B41-086F-463D-8E21-3FFF9E9C9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share:</a:t>
            </a:r>
          </a:p>
          <a:p>
            <a:pPr lvl="1"/>
            <a:r>
              <a:rPr lang="en-US" dirty="0"/>
              <a:t>Company A – 50%</a:t>
            </a:r>
          </a:p>
          <a:p>
            <a:pPr lvl="1"/>
            <a:r>
              <a:rPr lang="en-US" dirty="0"/>
              <a:t>Company B – 33%</a:t>
            </a:r>
          </a:p>
          <a:p>
            <a:pPr lvl="1"/>
            <a:r>
              <a:rPr lang="en-US" dirty="0"/>
              <a:t>Company C – 17%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063272-2A51-4250-BAEB-B1022311C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149" y="742632"/>
            <a:ext cx="4180952" cy="5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2F8962-69CF-44DB-889D-5B5789CB60BA}"/>
              </a:ext>
            </a:extLst>
          </p:cNvPr>
          <p:cNvSpPr/>
          <p:nvPr/>
        </p:nvSpPr>
        <p:spPr>
          <a:xfrm>
            <a:off x="9640211" y="5812373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https://en.wikipedia.org/</a:t>
            </a:r>
          </a:p>
        </p:txBody>
      </p:sp>
      <p:pic>
        <p:nvPicPr>
          <p:cNvPr id="1026" name="Picture 2" descr="Example of Dirichlet(1/2,1/3,1/6) distribution">
            <a:extLst>
              <a:ext uri="{FF2B5EF4-FFF2-40B4-BE49-F238E27FC236}">
                <a16:creationId xmlns:a16="http://schemas.microsoft.com/office/drawing/2014/main" id="{5A0A190B-38F3-40DD-8AD5-745D185DC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" t="14749" r="4987" b="16758"/>
          <a:stretch/>
        </p:blipFill>
        <p:spPr bwMode="auto">
          <a:xfrm>
            <a:off x="838200" y="3463389"/>
            <a:ext cx="660016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0090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D76D-6387-413C-A9F0-0FEC6AC4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Normal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3E63F6-314F-4ADC-A337-0BF73354F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759" y="1345661"/>
            <a:ext cx="4123809" cy="45142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24FBB-4AC0-48E3-A8D9-EEF8F620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094" y="1245521"/>
            <a:ext cx="3371037" cy="483130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2A93648-8DE4-4105-BA49-4F5A25799D54}"/>
              </a:ext>
            </a:extLst>
          </p:cNvPr>
          <p:cNvSpPr/>
          <p:nvPr/>
        </p:nvSpPr>
        <p:spPr>
          <a:xfrm>
            <a:off x="9640211" y="5812373"/>
            <a:ext cx="25517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https://en.wikipedia.org/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6D0C1-980A-41FB-A539-A30C39BF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031" y="1345661"/>
            <a:ext cx="3692914" cy="4831302"/>
          </a:xfrm>
        </p:spPr>
        <p:txBody>
          <a:bodyPr/>
          <a:lstStyle/>
          <a:p>
            <a:r>
              <a:rPr lang="en-AU" i="1" dirty="0"/>
              <a:t>Gaussian</a:t>
            </a:r>
            <a:r>
              <a:rPr lang="en-AU" dirty="0"/>
              <a:t> distribution</a:t>
            </a:r>
          </a:p>
          <a:p>
            <a:r>
              <a:rPr lang="en-AU" dirty="0"/>
              <a:t>Continuous two parameter distribution</a:t>
            </a:r>
          </a:p>
          <a:p>
            <a:r>
              <a:rPr lang="en-AU" dirty="0"/>
              <a:t>Arises in many biological and sociological experiments</a:t>
            </a:r>
          </a:p>
          <a:p>
            <a:r>
              <a:rPr lang="en-AU" dirty="0"/>
              <a:t>Limiting distribution </a:t>
            </a:r>
            <a:br>
              <a:rPr lang="en-AU" dirty="0"/>
            </a:br>
            <a:r>
              <a:rPr lang="en-AU" dirty="0"/>
              <a:t>in many situations</a:t>
            </a:r>
          </a:p>
        </p:txBody>
      </p:sp>
    </p:spTree>
    <p:extLst>
      <p:ext uri="{BB962C8B-B14F-4D97-AF65-F5344CB8AC3E}">
        <p14:creationId xmlns:p14="http://schemas.microsoft.com/office/powerpoint/2010/main" val="1022650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A9BC6C-4E9C-4B92-A0F1-BE85A9C68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900" y="496111"/>
            <a:ext cx="6473908" cy="5664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97442-289F-46DB-9F27-C777ED7D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150D5-092E-4E5D-AE3B-FF58C4EC6DAE}"/>
              </a:ext>
            </a:extLst>
          </p:cNvPr>
          <p:cNvSpPr/>
          <p:nvPr/>
        </p:nvSpPr>
        <p:spPr>
          <a:xfrm>
            <a:off x="838200" y="1355335"/>
            <a:ext cx="6096000" cy="24622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/>
              <a:t>Poisson</a:t>
            </a:r>
          </a:p>
          <a:p>
            <a:endParaRPr lang="en-US" dirty="0"/>
          </a:p>
          <a:p>
            <a:r>
              <a:rPr lang="en-US" dirty="0"/>
              <a:t>df &lt;- </a:t>
            </a:r>
            <a:r>
              <a:rPr lang="en-US" dirty="0" err="1"/>
              <a:t>data.frame</a:t>
            </a:r>
            <a:r>
              <a:rPr lang="en-US" dirty="0"/>
              <a:t>(PF = </a:t>
            </a:r>
            <a:r>
              <a:rPr lang="en-US" b="1" dirty="0" err="1"/>
              <a:t>rpois</a:t>
            </a:r>
            <a:r>
              <a:rPr lang="en-US" dirty="0"/>
              <a:t>(1000, lambda=50))</a:t>
            </a:r>
          </a:p>
          <a:p>
            <a:r>
              <a:rPr lang="en-US" dirty="0" err="1"/>
              <a:t>ggplot</a:t>
            </a:r>
            <a:r>
              <a:rPr lang="en-US" dirty="0"/>
              <a:t>(df, </a:t>
            </a:r>
            <a:r>
              <a:rPr lang="en-US" dirty="0" err="1"/>
              <a:t>aes</a:t>
            </a:r>
            <a:r>
              <a:rPr lang="en-US" dirty="0"/>
              <a:t>(x = PF)) + </a:t>
            </a:r>
          </a:p>
          <a:p>
            <a:r>
              <a:rPr lang="en-US" dirty="0"/>
              <a:t> 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=..density..), </a:t>
            </a:r>
            <a:r>
              <a:rPr lang="en-US" dirty="0" err="1"/>
              <a:t>binwidth</a:t>
            </a:r>
            <a:r>
              <a:rPr lang="en-US" dirty="0"/>
              <a:t>=2) +</a:t>
            </a:r>
          </a:p>
          <a:p>
            <a:r>
              <a:rPr lang="en-US" dirty="0"/>
              <a:t>  </a:t>
            </a:r>
            <a:r>
              <a:rPr lang="en-US" dirty="0" err="1"/>
              <a:t>stat_function</a:t>
            </a:r>
            <a:r>
              <a:rPr lang="en-US" dirty="0"/>
              <a:t>(fun = </a:t>
            </a:r>
            <a:r>
              <a:rPr lang="en-US" b="1" dirty="0" err="1"/>
              <a:t>dnorm</a:t>
            </a:r>
            <a:r>
              <a:rPr lang="en-US" dirty="0"/>
              <a:t>, </a:t>
            </a:r>
          </a:p>
          <a:p>
            <a:r>
              <a:rPr lang="en-US" dirty="0"/>
              <a:t>  </a:t>
            </a:r>
            <a:r>
              <a:rPr lang="en-US" dirty="0" err="1"/>
              <a:t>args</a:t>
            </a:r>
            <a:r>
              <a:rPr lang="en-US" dirty="0"/>
              <a:t> = list(mean = mean(</a:t>
            </a:r>
            <a:r>
              <a:rPr lang="en-US" dirty="0" err="1"/>
              <a:t>df$PF</a:t>
            </a:r>
            <a:r>
              <a:rPr lang="en-US" dirty="0"/>
              <a:t>), </a:t>
            </a:r>
            <a:r>
              <a:rPr lang="en-US" dirty="0" err="1"/>
              <a:t>sd</a:t>
            </a:r>
            <a:r>
              <a:rPr lang="en-US" dirty="0"/>
              <a:t> =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df$PF</a:t>
            </a:r>
            <a:r>
              <a:rPr lang="en-US" dirty="0"/>
              <a:t>)),</a:t>
            </a:r>
          </a:p>
          <a:p>
            <a:r>
              <a:rPr lang="en-US" dirty="0"/>
              <a:t>  col="red", size=2)</a:t>
            </a:r>
          </a:p>
        </p:txBody>
      </p:sp>
    </p:spTree>
    <p:extLst>
      <p:ext uri="{BB962C8B-B14F-4D97-AF65-F5344CB8AC3E}">
        <p14:creationId xmlns:p14="http://schemas.microsoft.com/office/powerpoint/2010/main" val="23867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4869-6C53-423E-8ADE-FA512C1F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Bernoulli trial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EF11D-9B23-463C-81C1-EEF35AC43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A random experiment with only two possible outcomes:</a:t>
                </a:r>
              </a:p>
              <a:p>
                <a:pPr lvl="1"/>
                <a:r>
                  <a:rPr lang="en-AU" dirty="0"/>
                  <a:t>“Success” and “Failure”</a:t>
                </a:r>
              </a:p>
              <a:p>
                <a:pPr lvl="1"/>
                <a:r>
                  <a:rPr lang="en-AU" dirty="0"/>
                  <a:t>Red and Black, Head and Tail, win or lose</a:t>
                </a:r>
              </a:p>
              <a:p>
                <a:pPr lvl="1"/>
                <a:r>
                  <a:rPr lang="en-AU" dirty="0"/>
                  <a:t>Customer renewed subscription, made a purchase, repaid a loan, or not</a:t>
                </a:r>
              </a:p>
              <a:p>
                <a:r>
                  <a:rPr lang="en-AU" dirty="0"/>
                  <a:t>Probability of “success”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dirty="0"/>
                  <a:t> is always </a:t>
                </a:r>
                <a:br>
                  <a:rPr lang="en-AU" dirty="0"/>
                </a:br>
                <a:r>
                  <a:rPr lang="en-AU" dirty="0"/>
                  <a:t>the same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DEF11D-9B23-463C-81C1-EEF35AC43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6DF6EAF-8D33-4C87-823C-E4BBFF732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084" y="3241965"/>
            <a:ext cx="4603679" cy="2644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1226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A9BC6C-4E9C-4B92-A0F1-BE85A9C6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00" y="496111"/>
            <a:ext cx="6473907" cy="5664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97442-289F-46DB-9F27-C777ED7D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150D5-092E-4E5D-AE3B-FF58C4EC6DAE}"/>
              </a:ext>
            </a:extLst>
          </p:cNvPr>
          <p:cNvSpPr/>
          <p:nvPr/>
        </p:nvSpPr>
        <p:spPr>
          <a:xfrm>
            <a:off x="838200" y="1355335"/>
            <a:ext cx="60960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NBD</a:t>
            </a:r>
          </a:p>
          <a:p>
            <a:endParaRPr lang="en-US" dirty="0"/>
          </a:p>
          <a:p>
            <a:r>
              <a:rPr lang="en-US" dirty="0"/>
              <a:t>df &lt;- </a:t>
            </a:r>
            <a:r>
              <a:rPr lang="en-US" dirty="0" err="1"/>
              <a:t>data.frame</a:t>
            </a:r>
            <a:r>
              <a:rPr lang="en-US" dirty="0"/>
              <a:t>(PF = </a:t>
            </a:r>
            <a:r>
              <a:rPr lang="en-US" b="1" dirty="0" err="1"/>
              <a:t>rnbinom</a:t>
            </a:r>
            <a:r>
              <a:rPr lang="en-US" dirty="0"/>
              <a:t>(1000, size=34, prob=0.25))</a:t>
            </a:r>
          </a:p>
          <a:p>
            <a:r>
              <a:rPr lang="en-US" dirty="0" err="1"/>
              <a:t>ggplot</a:t>
            </a:r>
            <a:r>
              <a:rPr lang="en-US" dirty="0"/>
              <a:t>(df, </a:t>
            </a:r>
            <a:r>
              <a:rPr lang="en-US" dirty="0" err="1"/>
              <a:t>aes</a:t>
            </a:r>
            <a:r>
              <a:rPr lang="en-US" dirty="0"/>
              <a:t>(x = PF)) + </a:t>
            </a:r>
          </a:p>
          <a:p>
            <a:r>
              <a:rPr lang="en-US" dirty="0"/>
              <a:t> 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=..density..), </a:t>
            </a:r>
            <a:r>
              <a:rPr lang="en-US" dirty="0" err="1"/>
              <a:t>binwidth</a:t>
            </a:r>
            <a:r>
              <a:rPr lang="en-US" dirty="0"/>
              <a:t>=5) +</a:t>
            </a:r>
          </a:p>
          <a:p>
            <a:r>
              <a:rPr lang="en-US" dirty="0"/>
              <a:t>  </a:t>
            </a:r>
            <a:r>
              <a:rPr lang="en-US" dirty="0" err="1"/>
              <a:t>stat_function</a:t>
            </a:r>
            <a:r>
              <a:rPr lang="en-US" dirty="0"/>
              <a:t>(fun = </a:t>
            </a:r>
            <a:r>
              <a:rPr lang="en-US" b="1" dirty="0" err="1"/>
              <a:t>dnorm</a:t>
            </a:r>
            <a:r>
              <a:rPr lang="en-US" dirty="0"/>
              <a:t>, </a:t>
            </a:r>
          </a:p>
          <a:p>
            <a:r>
              <a:rPr lang="en-US" dirty="0"/>
              <a:t>                </a:t>
            </a:r>
            <a:r>
              <a:rPr lang="en-US" dirty="0" err="1"/>
              <a:t>args</a:t>
            </a:r>
            <a:r>
              <a:rPr lang="en-US" dirty="0"/>
              <a:t> = list(mean = mean(</a:t>
            </a:r>
            <a:r>
              <a:rPr lang="en-US" dirty="0" err="1"/>
              <a:t>df$PF</a:t>
            </a:r>
            <a:r>
              <a:rPr lang="en-US" dirty="0"/>
              <a:t>), </a:t>
            </a:r>
          </a:p>
          <a:p>
            <a:r>
              <a:rPr lang="en-US" dirty="0"/>
              <a:t>                                   </a:t>
            </a:r>
            <a:r>
              <a:rPr lang="en-US" dirty="0" err="1"/>
              <a:t>sd</a:t>
            </a:r>
            <a:r>
              <a:rPr lang="en-US" dirty="0"/>
              <a:t> =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df$PF</a:t>
            </a:r>
            <a:r>
              <a:rPr lang="en-US" dirty="0"/>
              <a:t>)),</a:t>
            </a:r>
          </a:p>
          <a:p>
            <a:r>
              <a:rPr lang="en-US" dirty="0"/>
              <a:t>                col="red", size=2) +</a:t>
            </a:r>
          </a:p>
          <a:p>
            <a:r>
              <a:rPr lang="en-US" dirty="0"/>
              <a:t>  </a:t>
            </a:r>
            <a:r>
              <a:rPr lang="en-US" dirty="0" err="1"/>
              <a:t>stat_function</a:t>
            </a:r>
            <a:r>
              <a:rPr lang="en-US" dirty="0"/>
              <a:t>(fun = function(x) </a:t>
            </a:r>
            <a:r>
              <a:rPr lang="en-US" b="1" dirty="0" err="1"/>
              <a:t>dpois</a:t>
            </a:r>
            <a:r>
              <a:rPr lang="en-US" dirty="0"/>
              <a:t>(</a:t>
            </a:r>
            <a:r>
              <a:rPr lang="en-US" dirty="0" err="1"/>
              <a:t>as.integer</a:t>
            </a:r>
            <a:r>
              <a:rPr lang="en-US" dirty="0"/>
              <a:t>(x), </a:t>
            </a:r>
          </a:p>
          <a:p>
            <a:r>
              <a:rPr lang="en-US" dirty="0"/>
              <a:t>                lambda = mean(</a:t>
            </a:r>
            <a:r>
              <a:rPr lang="en-US" dirty="0" err="1"/>
              <a:t>df$PF</a:t>
            </a:r>
            <a:r>
              <a:rPr lang="en-US" dirty="0"/>
              <a:t>)) ,</a:t>
            </a:r>
          </a:p>
          <a:p>
            <a:r>
              <a:rPr lang="en-US" dirty="0"/>
              <a:t>                color = "green", size = 1)</a:t>
            </a:r>
          </a:p>
        </p:txBody>
      </p:sp>
    </p:spTree>
    <p:extLst>
      <p:ext uri="{BB962C8B-B14F-4D97-AF65-F5344CB8AC3E}">
        <p14:creationId xmlns:p14="http://schemas.microsoft.com/office/powerpoint/2010/main" val="785144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A9BC6C-4E9C-4B92-A0F1-BE85A9C6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442" y="457201"/>
            <a:ext cx="5664669" cy="5664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97442-289F-46DB-9F27-C777ED7D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150D5-092E-4E5D-AE3B-FF58C4EC6DAE}"/>
              </a:ext>
            </a:extLst>
          </p:cNvPr>
          <p:cNvSpPr/>
          <p:nvPr/>
        </p:nvSpPr>
        <p:spPr>
          <a:xfrm>
            <a:off x="838200" y="1355335"/>
            <a:ext cx="6096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Uniform</a:t>
            </a:r>
          </a:p>
          <a:p>
            <a:endParaRPr lang="en-US" dirty="0"/>
          </a:p>
          <a:p>
            <a:r>
              <a:rPr lang="en-US" dirty="0"/>
              <a:t>x &lt;- matrix(</a:t>
            </a:r>
            <a:r>
              <a:rPr lang="en-US" b="1" dirty="0" err="1"/>
              <a:t>runif</a:t>
            </a:r>
            <a:r>
              <a:rPr lang="en-US" dirty="0"/>
              <a:t>(120000),10000,12)</a:t>
            </a:r>
          </a:p>
          <a:p>
            <a:r>
              <a:rPr lang="en-US" dirty="0"/>
              <a:t>df &lt;- </a:t>
            </a:r>
            <a:r>
              <a:rPr lang="en-US" dirty="0" err="1"/>
              <a:t>data.frame</a:t>
            </a:r>
            <a:r>
              <a:rPr lang="en-US" dirty="0"/>
              <a:t>(PF=apply(x,1,</a:t>
            </a:r>
            <a:r>
              <a:rPr lang="en-US" b="1" dirty="0"/>
              <a:t>sum</a:t>
            </a:r>
            <a:r>
              <a:rPr lang="en-US" dirty="0"/>
              <a:t>)-6)</a:t>
            </a:r>
          </a:p>
          <a:p>
            <a:r>
              <a:rPr lang="en-US" dirty="0" err="1"/>
              <a:t>ggplot</a:t>
            </a:r>
            <a:r>
              <a:rPr lang="en-US" dirty="0"/>
              <a:t>(df, </a:t>
            </a:r>
            <a:r>
              <a:rPr lang="en-US" dirty="0" err="1"/>
              <a:t>aes</a:t>
            </a:r>
            <a:r>
              <a:rPr lang="en-US" dirty="0"/>
              <a:t>(x = PF)) + </a:t>
            </a:r>
          </a:p>
          <a:p>
            <a:r>
              <a:rPr lang="en-US" dirty="0"/>
              <a:t> 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=..density..), </a:t>
            </a:r>
            <a:r>
              <a:rPr lang="en-US" dirty="0" err="1"/>
              <a:t>binwidth</a:t>
            </a:r>
            <a:r>
              <a:rPr lang="en-US" dirty="0"/>
              <a:t> = 0.1) +</a:t>
            </a:r>
          </a:p>
          <a:p>
            <a:r>
              <a:rPr lang="en-US" dirty="0"/>
              <a:t>  </a:t>
            </a:r>
            <a:r>
              <a:rPr lang="en-US" dirty="0" err="1"/>
              <a:t>stat_function</a:t>
            </a:r>
            <a:r>
              <a:rPr lang="en-US" dirty="0"/>
              <a:t>(fun = </a:t>
            </a:r>
            <a:r>
              <a:rPr lang="en-US" dirty="0" err="1"/>
              <a:t>dnorm</a:t>
            </a:r>
            <a:r>
              <a:rPr lang="en-US" dirty="0"/>
              <a:t>, </a:t>
            </a:r>
          </a:p>
          <a:p>
            <a:r>
              <a:rPr lang="en-US" dirty="0"/>
              <a:t>                </a:t>
            </a:r>
            <a:r>
              <a:rPr lang="en-US" dirty="0" err="1"/>
              <a:t>args</a:t>
            </a:r>
            <a:r>
              <a:rPr lang="en-US" dirty="0"/>
              <a:t> = list(mean = mean(</a:t>
            </a:r>
            <a:r>
              <a:rPr lang="en-US" dirty="0" err="1"/>
              <a:t>df$PF</a:t>
            </a:r>
            <a:r>
              <a:rPr lang="en-US" dirty="0"/>
              <a:t>), </a:t>
            </a:r>
            <a:r>
              <a:rPr lang="en-US" dirty="0" err="1"/>
              <a:t>sd</a:t>
            </a:r>
            <a:r>
              <a:rPr lang="en-US" dirty="0"/>
              <a:t> =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df$PF</a:t>
            </a:r>
            <a:r>
              <a:rPr lang="en-US" dirty="0"/>
              <a:t>)),</a:t>
            </a:r>
          </a:p>
          <a:p>
            <a:r>
              <a:rPr lang="en-US" dirty="0"/>
              <a:t>                col="red", size=2)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5EF561-58F3-4AC7-9F42-0D8EF6B63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30"/>
          <a:stretch/>
        </p:blipFill>
        <p:spPr>
          <a:xfrm>
            <a:off x="586892" y="4187566"/>
            <a:ext cx="3420904" cy="193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59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A9BC6C-4E9C-4B92-A0F1-BE85A9C68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30" y="496111"/>
            <a:ext cx="6069287" cy="5664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97442-289F-46DB-9F27-C777ED7D3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165"/>
          </a:xfrm>
        </p:spPr>
        <p:txBody>
          <a:bodyPr/>
          <a:lstStyle/>
          <a:p>
            <a:r>
              <a:rPr lang="en-US" dirty="0"/>
              <a:t>Normal Distribution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1150D5-092E-4E5D-AE3B-FF58C4EC6DAE}"/>
              </a:ext>
            </a:extLst>
          </p:cNvPr>
          <p:cNvSpPr/>
          <p:nvPr/>
        </p:nvSpPr>
        <p:spPr>
          <a:xfrm>
            <a:off x="838200" y="1355335"/>
            <a:ext cx="60960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Exponential</a:t>
            </a:r>
          </a:p>
          <a:p>
            <a:endParaRPr lang="en-US" dirty="0"/>
          </a:p>
          <a:p>
            <a:r>
              <a:rPr lang="en-US" dirty="0"/>
              <a:t>x &lt;- matrix(</a:t>
            </a:r>
            <a:r>
              <a:rPr lang="en-US" b="1" dirty="0" err="1"/>
              <a:t>rexp</a:t>
            </a:r>
            <a:r>
              <a:rPr lang="en-US" dirty="0"/>
              <a:t>(120000),10000,12)</a:t>
            </a:r>
          </a:p>
          <a:p>
            <a:r>
              <a:rPr lang="en-US" dirty="0"/>
              <a:t>df &lt;- </a:t>
            </a:r>
            <a:r>
              <a:rPr lang="en-US" dirty="0" err="1"/>
              <a:t>data.frame</a:t>
            </a:r>
            <a:r>
              <a:rPr lang="en-US" dirty="0"/>
              <a:t>(PF=apply(x,1,</a:t>
            </a:r>
            <a:r>
              <a:rPr lang="en-US" b="1" dirty="0"/>
              <a:t>sum</a:t>
            </a:r>
            <a:r>
              <a:rPr lang="en-US" dirty="0"/>
              <a:t>))</a:t>
            </a:r>
          </a:p>
          <a:p>
            <a:r>
              <a:rPr lang="en-US" dirty="0" err="1"/>
              <a:t>ggplot</a:t>
            </a:r>
            <a:r>
              <a:rPr lang="en-US" dirty="0"/>
              <a:t>(df, </a:t>
            </a:r>
            <a:r>
              <a:rPr lang="en-US" dirty="0" err="1"/>
              <a:t>aes</a:t>
            </a:r>
            <a:r>
              <a:rPr lang="en-US" dirty="0"/>
              <a:t>(x = PF)) + </a:t>
            </a:r>
          </a:p>
          <a:p>
            <a:r>
              <a:rPr lang="en-US" dirty="0"/>
              <a:t>  </a:t>
            </a:r>
            <a:r>
              <a:rPr lang="en-US" dirty="0" err="1"/>
              <a:t>geom_histogram</a:t>
            </a:r>
            <a:r>
              <a:rPr lang="en-US" dirty="0"/>
              <a:t>(</a:t>
            </a:r>
            <a:r>
              <a:rPr lang="en-US" dirty="0" err="1"/>
              <a:t>aes</a:t>
            </a:r>
            <a:r>
              <a:rPr lang="en-US" dirty="0"/>
              <a:t>(y =..density..), </a:t>
            </a:r>
            <a:r>
              <a:rPr lang="en-US" dirty="0" err="1"/>
              <a:t>binwidth</a:t>
            </a:r>
            <a:r>
              <a:rPr lang="en-US" dirty="0"/>
              <a:t> = 1) +</a:t>
            </a:r>
          </a:p>
          <a:p>
            <a:r>
              <a:rPr lang="en-US" dirty="0"/>
              <a:t>  </a:t>
            </a:r>
            <a:r>
              <a:rPr lang="en-US" dirty="0" err="1"/>
              <a:t>stat_function</a:t>
            </a:r>
            <a:r>
              <a:rPr lang="en-US" dirty="0"/>
              <a:t>(fun = </a:t>
            </a:r>
            <a:r>
              <a:rPr lang="en-US" dirty="0" err="1"/>
              <a:t>dnorm</a:t>
            </a:r>
            <a:r>
              <a:rPr lang="en-US" dirty="0"/>
              <a:t>, </a:t>
            </a:r>
          </a:p>
          <a:p>
            <a:r>
              <a:rPr lang="en-US" dirty="0"/>
              <a:t>                </a:t>
            </a:r>
            <a:r>
              <a:rPr lang="en-US" dirty="0" err="1"/>
              <a:t>args</a:t>
            </a:r>
            <a:r>
              <a:rPr lang="en-US" dirty="0"/>
              <a:t> = list(mean = mean(</a:t>
            </a:r>
            <a:r>
              <a:rPr lang="en-US" dirty="0" err="1"/>
              <a:t>df$PF</a:t>
            </a:r>
            <a:r>
              <a:rPr lang="en-US" dirty="0"/>
              <a:t>), </a:t>
            </a:r>
            <a:r>
              <a:rPr lang="en-US" dirty="0" err="1"/>
              <a:t>sd</a:t>
            </a:r>
            <a:r>
              <a:rPr lang="en-US" dirty="0"/>
              <a:t> = </a:t>
            </a:r>
            <a:r>
              <a:rPr lang="en-US" dirty="0" err="1"/>
              <a:t>sd</a:t>
            </a:r>
            <a:r>
              <a:rPr lang="en-US" dirty="0"/>
              <a:t>(</a:t>
            </a:r>
            <a:r>
              <a:rPr lang="en-US" dirty="0" err="1"/>
              <a:t>df$PF</a:t>
            </a:r>
            <a:r>
              <a:rPr lang="en-US" dirty="0"/>
              <a:t>)),</a:t>
            </a:r>
          </a:p>
          <a:p>
            <a:r>
              <a:rPr lang="en-US" dirty="0"/>
              <a:t>                col="red", size=2)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E7B3E7-C4BA-4989-AE13-50C0EE0DBF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228"/>
          <a:stretch/>
        </p:blipFill>
        <p:spPr>
          <a:xfrm>
            <a:off x="419910" y="4251462"/>
            <a:ext cx="4259094" cy="186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685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57D1-F12B-49B6-9B01-03FFC283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Mixture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4210D-A2AD-44A4-95A6-E14E31522AD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256884" y="2245638"/>
            <a:ext cx="5915660" cy="3825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B39869-CA7D-49DD-9058-C576BCE710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363" y="2188499"/>
            <a:ext cx="6198521" cy="39398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F12D9E-9CA5-4B23-9A45-DEE910ADAD7D}"/>
                  </a:ext>
                </a:extLst>
              </p:cNvPr>
              <p:cNvSpPr txBox="1"/>
              <p:nvPr/>
            </p:nvSpPr>
            <p:spPr>
              <a:xfrm>
                <a:off x="5916416" y="786487"/>
                <a:ext cx="5915660" cy="10082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F12D9E-9CA5-4B23-9A45-DEE910ADA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416" y="786487"/>
                <a:ext cx="5915660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2788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C9B5-612D-4EB6-82DB-1819950B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Non-homogenous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5A648-321D-4B06-8A5C-C8E2B148BD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Let’s assume that cars arrive at an intersection with some rate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cars per hour. </a:t>
                </a:r>
              </a:p>
              <a:p>
                <a:r>
                  <a:rPr lang="en-US" dirty="0"/>
                  <a:t>Now, assume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not constant but a function </a:t>
                </a:r>
                <a:br>
                  <a:rPr lang="en-US" dirty="0"/>
                </a:br>
                <a:r>
                  <a:rPr lang="en-US" dirty="0"/>
                  <a:t>of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That is, more cars during the day and </a:t>
                </a:r>
                <a:br>
                  <a:rPr lang="en-US" dirty="0"/>
                </a:br>
                <a:r>
                  <a:rPr lang="en-US" dirty="0"/>
                  <a:t>less during the night.</a:t>
                </a:r>
              </a:p>
              <a:p>
                <a:r>
                  <a:rPr lang="en-US" dirty="0"/>
                  <a:t>Arrivals process is a non-homogenous </a:t>
                </a:r>
                <a:br>
                  <a:rPr lang="en-US" dirty="0"/>
                </a:br>
                <a:r>
                  <a:rPr lang="en-US" dirty="0"/>
                  <a:t>Poisson process.</a:t>
                </a:r>
              </a:p>
              <a:p>
                <a:r>
                  <a:rPr lang="en-US" dirty="0"/>
                  <a:t>Time of arrival becomes not exponential but </a:t>
                </a:r>
                <a:br>
                  <a:rPr lang="en-US" dirty="0"/>
                </a:br>
                <a:r>
                  <a:rPr lang="en-US" dirty="0"/>
                  <a:t>somewhat different, depending on the function </a:t>
                </a:r>
                <a:br>
                  <a:rPr lang="en-US" dirty="0"/>
                </a:br>
                <a:r>
                  <a:rPr lang="en-US" dirty="0"/>
                  <a:t>of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. Often used in actuarial science, </a:t>
                </a:r>
                <a:br>
                  <a:rPr lang="en-US" dirty="0"/>
                </a:br>
                <a:r>
                  <a:rPr lang="en-US" dirty="0"/>
                  <a:t>e.g. see </a:t>
                </a:r>
                <a:r>
                  <a:rPr lang="en-US" dirty="0" err="1"/>
                  <a:t>Gompertz</a:t>
                </a:r>
                <a:r>
                  <a:rPr lang="en-US" dirty="0"/>
                  <a:t>–</a:t>
                </a:r>
                <a:r>
                  <a:rPr lang="en-US" dirty="0" err="1"/>
                  <a:t>Makeham</a:t>
                </a:r>
                <a:r>
                  <a:rPr lang="en-US" dirty="0"/>
                  <a:t> law of mortality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E5A648-321D-4B06-8A5C-C8E2B148BD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46" b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https://upload.wikimedia.org/wikipedia/en/thumb/4/4d/USGompertzCurve.svg/800px-USGompertzCurve.svg.png">
            <a:extLst>
              <a:ext uri="{FF2B5EF4-FFF2-40B4-BE49-F238E27FC236}">
                <a16:creationId xmlns:a16="http://schemas.microsoft.com/office/drawing/2014/main" id="{6553C6BB-AB04-44F3-980F-932B91D4B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3758" y="2266545"/>
            <a:ext cx="3988242" cy="398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0886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1755-8AD9-4815-929E-4B36A791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EC269-A6C8-4B0F-8FD8-7E3E20B73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Parametric distributions are distributions that can be completely described by their parameters, like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Non-parametric or empirical distributions do not assume that data drawn from any known parametric distribution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EC269-A6C8-4B0F-8FD8-7E3E20B73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Image result for roll dice">
            <a:extLst>
              <a:ext uri="{FF2B5EF4-FFF2-40B4-BE49-F238E27FC236}">
                <a16:creationId xmlns:a16="http://schemas.microsoft.com/office/drawing/2014/main" id="{81B62444-7032-42FA-A7C2-41003B4BE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68" y="4097095"/>
            <a:ext cx="1749835" cy="178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2DDDDD-26C2-4993-8A20-060EB5C17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467" y="3137581"/>
            <a:ext cx="9603965" cy="3010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763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storage.ning.com/topology/rest/1.0/file/get/136706870?profile=original&amp;width=600">
            <a:extLst>
              <a:ext uri="{FF2B5EF4-FFF2-40B4-BE49-F238E27FC236}">
                <a16:creationId xmlns:a16="http://schemas.microsoft.com/office/drawing/2014/main" id="{CEE2B3EC-F15B-4738-9678-1371C3BC4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371" y="963038"/>
            <a:ext cx="6948170" cy="507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C9881-CC2A-471A-83DE-76D7DB08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6542-EA3B-47EE-BBAE-6AE3B06A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661"/>
            <a:ext cx="4482830" cy="4831302"/>
          </a:xfrm>
        </p:spPr>
        <p:txBody>
          <a:bodyPr>
            <a:normAutofit/>
          </a:bodyPr>
          <a:lstStyle/>
          <a:p>
            <a:r>
              <a:rPr lang="en-US" dirty="0"/>
              <a:t>Predictions about data: </a:t>
            </a:r>
          </a:p>
          <a:p>
            <a:pPr lvl="1"/>
            <a:r>
              <a:rPr lang="en-US" dirty="0"/>
              <a:t>central tendency, </a:t>
            </a:r>
          </a:p>
          <a:p>
            <a:pPr lvl="1"/>
            <a:r>
              <a:rPr lang="en-US" dirty="0"/>
              <a:t>dispersion,</a:t>
            </a:r>
          </a:p>
          <a:p>
            <a:pPr lvl="1"/>
            <a:r>
              <a:rPr lang="en-US" dirty="0"/>
              <a:t>most popular, </a:t>
            </a:r>
          </a:p>
          <a:p>
            <a:pPr lvl="1"/>
            <a:r>
              <a:rPr lang="en-US" dirty="0"/>
              <a:t>max or min values.</a:t>
            </a:r>
          </a:p>
        </p:txBody>
      </p:sp>
    </p:spTree>
    <p:extLst>
      <p:ext uri="{BB962C8B-B14F-4D97-AF65-F5344CB8AC3E}">
        <p14:creationId xmlns:p14="http://schemas.microsoft.com/office/powerpoint/2010/main" val="1662205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294A-EAC3-43F4-9A9C-3CBCB1B47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7319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C1F6E-D2F9-48C5-843E-3EDE6791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E820A6-D97B-4FEC-96AA-B237CF440F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random independent Bernoulli trials with fixed probability of “success”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AU" dirty="0"/>
              </a:p>
              <a:p>
                <a:r>
                  <a:rPr lang="en-AU" dirty="0"/>
                  <a:t>Let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AU" dirty="0"/>
                  <a:t> be the number of successes after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trials 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r>
                  <a:rPr lang="en-AU" dirty="0"/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A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AU" dirty="0"/>
                  <a:t> is a binomial coefficient, or a number of unordered selections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AU" dirty="0"/>
                  <a:t> objects out of </a:t>
                </a:r>
                <a14:m>
                  <m:oMath xmlns:m="http://schemas.openxmlformats.org/officeDocument/2006/math">
                    <m:r>
                      <a:rPr lang="en-AU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AU" dirty="0"/>
                  <a:t> objects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AU" dirty="0"/>
              </a:p>
              <a:p>
                <a:r>
                  <a:rPr lang="en-AU" dirty="0"/>
                  <a:t>Other notations are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E820A6-D97B-4FEC-96AA-B237CF440F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033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6BDD5-75B4-48B7-B1C5-90F82355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Binomial distribution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D08A11-9BC9-4098-8FF3-F91847E33A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24" b="44242"/>
          <a:stretch/>
        </p:blipFill>
        <p:spPr>
          <a:xfrm>
            <a:off x="976748" y="1126037"/>
            <a:ext cx="3470564" cy="4967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E7CF5C-FE23-4814-A8C4-B55E17C94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197" t="55822" r="1197" b="-254"/>
          <a:stretch/>
        </p:blipFill>
        <p:spPr>
          <a:xfrm>
            <a:off x="4551216" y="1153747"/>
            <a:ext cx="4163291" cy="4964774"/>
          </a:xfrm>
          <a:prstGeom prst="rect">
            <a:avLst/>
          </a:prstGeom>
        </p:spPr>
      </p:pic>
      <p:pic>
        <p:nvPicPr>
          <p:cNvPr id="1026" name="Picture 2" descr="Image result for wikipedia">
            <a:extLst>
              <a:ext uri="{FF2B5EF4-FFF2-40B4-BE49-F238E27FC236}">
                <a16:creationId xmlns:a16="http://schemas.microsoft.com/office/drawing/2014/main" id="{9229E5D2-2AFE-421A-BE5B-D1BFF7151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9183" y="3962400"/>
            <a:ext cx="1889687" cy="21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81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035B-51A7-464C-9AF1-2ACC39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Binomial distribution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A test with 10 multiple-choice questions. Each question has three possible answers.</a:t>
                </a:r>
              </a:p>
              <a:p>
                <a:r>
                  <a:rPr lang="en-AU" dirty="0"/>
                  <a:t>Let’s assume that student does not know the topic at all, then the probability to get the right answer in a question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dirty="0"/>
              </a:p>
              <a:p>
                <a:r>
                  <a:rPr lang="en-AU" dirty="0"/>
                  <a:t>What is an expected result for this student?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19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035B-51A7-464C-9AF1-2ACC39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Binomial distribution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A test with 10 multiple-choice questions. Each question has three possible answers.</a:t>
                </a:r>
              </a:p>
              <a:p>
                <a:r>
                  <a:rPr lang="en-AU" dirty="0"/>
                  <a:t>Let’s assume that student does not know the topic at all, then the probability to get the right answer in a question is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AU" dirty="0"/>
              </a:p>
              <a:p>
                <a:r>
                  <a:rPr lang="en-AU" dirty="0"/>
                  <a:t>What is an expected result for this student?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𝑛𝑝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=10∗</m:t>
                      </m:r>
                      <m:f>
                        <m:fPr>
                          <m:type m:val="lin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=3.33</m:t>
                      </m:r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𝑛𝑝</m:t>
                          </m:r>
                          <m:d>
                            <m:dPr>
                              <m:ctrlP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A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ra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10∗</m:t>
                          </m:r>
                          <m:f>
                            <m:fPr>
                              <m:type m:val="li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type m:val="lin"/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ra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=1.49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36DA74-33A2-4D2C-8BAD-510D96885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4" b="71587"/>
          <a:stretch/>
        </p:blipFill>
        <p:spPr>
          <a:xfrm>
            <a:off x="7966364" y="3210434"/>
            <a:ext cx="4017821" cy="28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7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D035B-51A7-464C-9AF1-2ACC39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Binomial distribution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9B5B1-2A33-4445-9367-04D61AC5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What is a probability this student passes the test (gets 50% or more)?</a:t>
            </a:r>
          </a:p>
        </p:txBody>
      </p:sp>
    </p:spTree>
    <p:extLst>
      <p:ext uri="{BB962C8B-B14F-4D97-AF65-F5344CB8AC3E}">
        <p14:creationId xmlns:p14="http://schemas.microsoft.com/office/powerpoint/2010/main" val="3518076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91F87B29-3D75-40F1-AE4E-44B252A3A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294200"/>
            <a:ext cx="6823364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&gt; 1 - sum(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dbinom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seq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Lucida Console" panose="020B0609040504020204" pitchFamily="49" charset="0"/>
              </a:rPr>
              <a:t>(0,4),10,1/3))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ucida Console" panose="020B0609040504020204" pitchFamily="49" charset="0"/>
              </a:rPr>
              <a:t>[1] 0.2131281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D035B-51A7-464C-9AF1-2ACC391D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Binomial distribution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What is a probability this student passes the test (gets 50% or more)?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≥5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=5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=6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=10)=</m:t>
                      </m:r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≤4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mr>
                              </m:m>
                            </m:e>
                          </m:d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9B5B1-2A33-4445-9367-04D61AC5F9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46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427D929-B2EA-4057-A5FA-687D0EB97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15" b="44242"/>
          <a:stretch/>
        </p:blipFill>
        <p:spPr>
          <a:xfrm>
            <a:off x="7412181" y="2611141"/>
            <a:ext cx="4529196" cy="3360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7362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1757</Words>
  <Application>Microsoft Office PowerPoint</Application>
  <PresentationFormat>Widescreen</PresentationFormat>
  <Paragraphs>212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Arial</vt:lpstr>
      <vt:lpstr>Arial Rounded MT Bold</vt:lpstr>
      <vt:lpstr>Arial Unicode MS</vt:lpstr>
      <vt:lpstr>Calibri</vt:lpstr>
      <vt:lpstr>Calibri Light</vt:lpstr>
      <vt:lpstr>Cambria Math</vt:lpstr>
      <vt:lpstr>Lucida Console</vt:lpstr>
      <vt:lpstr>Office Theme</vt:lpstr>
      <vt:lpstr>Predictive Analytics</vt:lpstr>
      <vt:lpstr>Predictive analytics VS randomness</vt:lpstr>
      <vt:lpstr>Bernoulli trial</vt:lpstr>
      <vt:lpstr>Binomial distribution</vt:lpstr>
      <vt:lpstr>Binomial distribution</vt:lpstr>
      <vt:lpstr>Binomial distribution – Example 1</vt:lpstr>
      <vt:lpstr>Binomial distribution – Example 1</vt:lpstr>
      <vt:lpstr>Binomial distribution – Example 1</vt:lpstr>
      <vt:lpstr>Binomial distribution – Example 1</vt:lpstr>
      <vt:lpstr>Binomial distribution – Example 1</vt:lpstr>
      <vt:lpstr>Binomial distribution – Example 1</vt:lpstr>
      <vt:lpstr>Binomial distribution – Example 2</vt:lpstr>
      <vt:lpstr>Binomial distribution – Example 2</vt:lpstr>
      <vt:lpstr>Poisson distribution</vt:lpstr>
      <vt:lpstr>Poisson distribution – Example </vt:lpstr>
      <vt:lpstr>Poisson distribution – Example </vt:lpstr>
      <vt:lpstr>Negative binomial distribution</vt:lpstr>
      <vt:lpstr>Negative binomial distribution</vt:lpstr>
      <vt:lpstr>Negative binomial distribution</vt:lpstr>
      <vt:lpstr>Negative binomial distribution – Examples </vt:lpstr>
      <vt:lpstr>Uniform distribution</vt:lpstr>
      <vt:lpstr>Uniform distribution (continuous)</vt:lpstr>
      <vt:lpstr>Exponential distribution</vt:lpstr>
      <vt:lpstr>Exponential distribution – Examples </vt:lpstr>
      <vt:lpstr>Exponential distribution – Paradox </vt:lpstr>
      <vt:lpstr>Exponential distribution – Paradox </vt:lpstr>
      <vt:lpstr>Dirichlet distribution</vt:lpstr>
      <vt:lpstr>Normal distribution</vt:lpstr>
      <vt:lpstr>Normal Distribution</vt:lpstr>
      <vt:lpstr>Normal Distribution</vt:lpstr>
      <vt:lpstr>Normal Distribution</vt:lpstr>
      <vt:lpstr>Normal Distribution</vt:lpstr>
      <vt:lpstr>Mixture distribution</vt:lpstr>
      <vt:lpstr>Non-homogenous distributions</vt:lpstr>
      <vt:lpstr>Non-parametric distributions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Analytics</dc:title>
  <dc:creator>Timofei Bogomolov</dc:creator>
  <cp:lastModifiedBy>Timofei Bogomolov</cp:lastModifiedBy>
  <cp:revision>165</cp:revision>
  <dcterms:created xsi:type="dcterms:W3CDTF">2019-02-06T02:36:19Z</dcterms:created>
  <dcterms:modified xsi:type="dcterms:W3CDTF">2019-03-30T03:46:02Z</dcterms:modified>
</cp:coreProperties>
</file>