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Action1.xml" ContentType="application/vnd.ms-office.inkAction+xml"/>
  <Override PartName="/ppt/tags/tag2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8" r:id="rId2"/>
    <p:sldId id="329" r:id="rId3"/>
    <p:sldId id="330" r:id="rId4"/>
    <p:sldId id="348" r:id="rId5"/>
    <p:sldId id="351" r:id="rId6"/>
    <p:sldId id="374" r:id="rId7"/>
    <p:sldId id="353" r:id="rId8"/>
    <p:sldId id="352" r:id="rId9"/>
    <p:sldId id="370" r:id="rId10"/>
    <p:sldId id="375" r:id="rId11"/>
    <p:sldId id="371" r:id="rId12"/>
    <p:sldId id="372" r:id="rId13"/>
    <p:sldId id="373" r:id="rId14"/>
    <p:sldId id="366" r:id="rId15"/>
    <p:sldId id="369" r:id="rId16"/>
    <p:sldId id="354" r:id="rId17"/>
    <p:sldId id="355" r:id="rId18"/>
    <p:sldId id="376" r:id="rId19"/>
    <p:sldId id="358" r:id="rId20"/>
    <p:sldId id="377" r:id="rId21"/>
    <p:sldId id="361" r:id="rId22"/>
    <p:sldId id="378" r:id="rId23"/>
    <p:sldId id="347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173" autoAdjust="0"/>
  </p:normalViewPr>
  <p:slideViewPr>
    <p:cSldViewPr>
      <p:cViewPr varScale="1">
        <p:scale>
          <a:sx n="90" d="100"/>
          <a:sy n="90" d="100"/>
        </p:scale>
        <p:origin x="2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3-20T08:44:20.156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22355">
    <iact:property name="dataType"/>
    <iact:actionData xml:id="d0">
      <inkml:trace xmlns:inkml="http://www.w3.org/2003/InkML" xml:id="stk0" contextRef="#ctx0" brushRef="#br0">7 7 0</inkml:trace>
    </iact:actionData>
  </iact:action>
  <iact:action type="add" startTime="122356">
    <iact:property name="dataType"/>
    <iact:actionData xml:id="d1">
      <inkml:trace xmlns:inkml="http://www.w3.org/2003/InkML" xml:id="stk1" contextRef="#ctx0" brushRef="#brinv">0 0 0</inkml:trace>
    </iact:actionData>
  </iact:action>
  <iact:action type="add" startTime="122357">
    <iact:property name="dataType"/>
    <iact:actionData xml:id="d2">
      <inkml:trace xmlns:inkml="http://www.w3.org/2003/InkML" xml:id="stk2" contextRef="#ctx0" brushRef="#brinv">14 14 0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2858EF-626F-45A9-9562-EAC1FA713648}" type="slidenum">
              <a:rPr lang="en-AU" altLang="en-US"/>
              <a:pPr>
                <a:spcBef>
                  <a:spcPct val="0"/>
                </a:spcBef>
              </a:pPr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871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smtClean="0">
                <a:latin typeface="Arial" panose="020B0604020202020204" pitchFamily="34" charset="0"/>
              </a:rPr>
              <a:t>Completed directed acyclic graph.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D84F70-C75B-493C-97EA-135D39724863}" type="slidenum">
              <a:rPr lang="en-AU" altLang="en-US" sz="1200"/>
              <a:pPr/>
              <a:t>21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38013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8/13/18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7.JPG"/><Relationship Id="rId6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14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5" Type="http://schemas.openxmlformats.org/officeDocument/2006/relationships/tags" Target="../tags/tag24.xml"/><Relationship Id="rId10" Type="http://schemas.microsoft.com/office/2011/relationships/inkAction" Target="../ink/inkAction1.xml"/><Relationship Id="rId11" Type="http://schemas.openxmlformats.org/officeDocument/2006/relationships/image" Target="../media/image2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7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Bayesian networks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Thuc Le</a:t>
            </a:r>
          </a:p>
          <a:p>
            <a:endParaRPr lang="en-AU" dirty="0" smtClean="0"/>
          </a:p>
          <a:p>
            <a:r>
              <a:rPr lang="en-AU" sz="2400" dirty="0" smtClean="0"/>
              <a:t>Advanced Analytic Techniques 2</a:t>
            </a:r>
          </a:p>
          <a:p>
            <a:r>
              <a:rPr lang="en-AU" sz="2400" dirty="0" smtClean="0"/>
              <a:t>University of South Australia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410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(The slides are based on </a:t>
            </a:r>
            <a:r>
              <a:rPr lang="en-AU" i="1" dirty="0" smtClean="0"/>
              <a:t>Neapolitan’s books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9"/>
    </mc:Choice>
    <mc:Fallback xmlns="">
      <p:transition spd="slow" advTm="119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0" y="27916"/>
            <a:ext cx="57912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" y="1680967"/>
            <a:ext cx="2413659" cy="2395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76110"/>
            <a:ext cx="2057400" cy="1496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40" y="2203741"/>
            <a:ext cx="4281053" cy="643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14813"/>
            <a:ext cx="2419690" cy="683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56543"/>
            <a:ext cx="8458200" cy="25306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3357" y="1038375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0000"/>
                </a:solidFill>
              </a:rPr>
              <a:t>P(J,F)=P(F|J)P(J)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028"/>
    </mc:Choice>
    <mc:Fallback xmlns="">
      <p:transition spd="slow" advTm="25902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0" y="27916"/>
            <a:ext cx="57912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" y="1680967"/>
            <a:ext cx="2413659" cy="2395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88479"/>
            <a:ext cx="5275979" cy="793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04272"/>
            <a:ext cx="2124075" cy="6000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172075"/>
            <a:ext cx="5617612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41" y="22098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59"/>
    </mc:Choice>
    <mc:Fallback xmlns="">
      <p:transition spd="slow" advTm="3335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0" y="27916"/>
            <a:ext cx="5791200" cy="63231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" y="1680967"/>
            <a:ext cx="2413659" cy="2395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50290"/>
            <a:ext cx="4038600" cy="607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69" y="847725"/>
            <a:ext cx="2124075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88" y="1805860"/>
            <a:ext cx="1523011" cy="1089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4" y="2768496"/>
            <a:ext cx="6858000" cy="408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22"/>
    </mc:Choice>
    <mc:Fallback xmlns="">
      <p:transition spd="slow" advTm="6822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" y="152400"/>
            <a:ext cx="60960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1143000"/>
            <a:ext cx="8665029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3657600"/>
            <a:ext cx="2683565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46" y="4343400"/>
            <a:ext cx="2124075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46" y="5181600"/>
            <a:ext cx="2124075" cy="600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9771" y="3657600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Search step:</a:t>
            </a:r>
            <a:endParaRPr lang="en-A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19800" y="43434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-12.823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8865" y="5220027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</a:rPr>
              <a:t>-12.644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1571" y="3657600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Score step: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7352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92"/>
    </mc:Choice>
    <mc:Fallback xmlns="">
      <p:transition spd="slow" advTm="4119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06" y="0"/>
            <a:ext cx="7086600" cy="7620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Learning Bayesian network structure</a:t>
            </a:r>
            <a:endParaRPr lang="en-A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B3B6C-6EE9-400E-8279-C64AFF792C9B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‘Search and score’ approach</a:t>
            </a:r>
          </a:p>
          <a:p>
            <a:pPr lvl="1"/>
            <a:r>
              <a:rPr lang="en-AU" sz="2400" dirty="0" smtClean="0"/>
              <a:t>Search for all possible DAGs</a:t>
            </a:r>
          </a:p>
          <a:p>
            <a:pPr lvl="1"/>
            <a:r>
              <a:rPr lang="en-AU" sz="2400" dirty="0" smtClean="0"/>
              <a:t>Score each DAG with a scoring function</a:t>
            </a:r>
          </a:p>
          <a:p>
            <a:pPr lvl="1"/>
            <a:r>
              <a:rPr lang="en-AU" sz="2400" dirty="0" smtClean="0"/>
              <a:t>The DAG with the highest score (best fit the data)</a:t>
            </a:r>
          </a:p>
          <a:p>
            <a:pPr lvl="1"/>
            <a:r>
              <a:rPr lang="en-AU" sz="2400" dirty="0" smtClean="0"/>
              <a:t>NP-hard problem</a:t>
            </a:r>
            <a:endParaRPr lang="en-AU" sz="2400" dirty="0"/>
          </a:p>
          <a:p>
            <a:r>
              <a:rPr lang="en-AU" dirty="0" smtClean="0"/>
              <a:t>Constraint based approach</a:t>
            </a:r>
          </a:p>
          <a:p>
            <a:pPr lvl="1"/>
            <a:r>
              <a:rPr lang="en-AU" sz="2400" dirty="0" smtClean="0"/>
              <a:t>Use statistical tests to evaluate the dependency between variables</a:t>
            </a:r>
          </a:p>
          <a:p>
            <a:pPr lvl="1"/>
            <a:r>
              <a:rPr lang="en-AU" sz="2400" dirty="0" smtClean="0"/>
              <a:t>Exponential to the number of nodes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818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4"/>
    </mc:Choice>
    <mc:Fallback xmlns="">
      <p:transition spd="slow" advTm="861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258888"/>
          <a:ext cx="3352800" cy="422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990600"/>
              </a:tblGrid>
              <a:tr h="518236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Participant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Years</a:t>
                      </a:r>
                      <a:r>
                        <a:rPr lang="en-AU" sz="1400" baseline="0" dirty="0" smtClean="0">
                          <a:solidFill>
                            <a:schemeClr val="tx1"/>
                          </a:solidFill>
                        </a:rPr>
                        <a:t> of education</a:t>
                      </a:r>
                      <a:endParaRPr lang="en-AU" sz="14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  <a:p>
                      <a:r>
                        <a:rPr lang="en-AU" sz="1400" dirty="0" smtClean="0">
                          <a:solidFill>
                            <a:schemeClr val="tx1"/>
                          </a:solidFill>
                        </a:rPr>
                        <a:t>($1000)</a:t>
                      </a:r>
                      <a:endParaRPr lang="en-AU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 dirty="0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2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3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4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5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6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7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8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9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10</a:t>
                      </a:r>
                      <a:endParaRPr lang="en-AU" sz="1800" dirty="0"/>
                    </a:p>
                  </a:txBody>
                  <a:tcPr marT="45731" marB="45731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0" i="0" u="none" strike="noStrike" dirty="0">
                          <a:solidFill>
                            <a:srgbClr val="000066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8600" y="1825621"/>
            <a:ext cx="520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400" dirty="0">
                <a:solidFill>
                  <a:srgbClr val="000066"/>
                </a:solidFill>
              </a:rPr>
              <a:t>Pearson correlation </a:t>
            </a:r>
            <a:r>
              <a:rPr lang="en-AU" altLang="en-US" sz="2400" dirty="0" err="1">
                <a:solidFill>
                  <a:srgbClr val="000066"/>
                </a:solidFill>
              </a:rPr>
              <a:t>coefficent</a:t>
            </a:r>
            <a:r>
              <a:rPr lang="en-AU" altLang="en-US" sz="2400" dirty="0">
                <a:solidFill>
                  <a:srgbClr val="000066"/>
                </a:solidFill>
              </a:rPr>
              <a:t> =0.91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49422" y="4384408"/>
            <a:ext cx="4572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dirty="0">
                <a:solidFill>
                  <a:srgbClr val="000066"/>
                </a:solidFill>
                <a:latin typeface="Verdana" panose="020B0604030504040204" pitchFamily="34" charset="0"/>
              </a:rPr>
              <a:t>People with more years of education tend to have higher incomes. </a:t>
            </a:r>
          </a:p>
          <a:p>
            <a:pPr eaLnBrk="1" hangingPunct="1"/>
            <a:endParaRPr lang="en-AU" altLang="en-US" sz="2000" dirty="0">
              <a:solidFill>
                <a:srgbClr val="000066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AU" altLang="en-US" sz="2000" dirty="0">
                <a:solidFill>
                  <a:srgbClr val="000066"/>
                </a:solidFill>
                <a:latin typeface="Verdana" panose="020B0604030504040204" pitchFamily="34" charset="0"/>
              </a:rPr>
              <a:t>People with fewer years of education tend to have lower income.</a:t>
            </a:r>
            <a:endParaRPr lang="en-AU" altLang="en-US" sz="2000" dirty="0">
              <a:solidFill>
                <a:srgbClr val="000066"/>
              </a:solidFill>
            </a:endParaRPr>
          </a:p>
        </p:txBody>
      </p:sp>
      <p:sp>
        <p:nvSpPr>
          <p:cNvPr id="184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Correlation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56" y="2350025"/>
            <a:ext cx="3124376" cy="197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1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5"/>
    </mc:Choice>
    <mc:Fallback xmlns="">
      <p:transition spd="slow" advTm="9637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17576" y="131763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AU" altLang="en-US" dirty="0" smtClean="0"/>
              <a:t>Correlation graph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066800"/>
          <a:ext cx="1955800" cy="4156075"/>
        </p:xfrm>
        <a:graphic>
          <a:graphicData uri="http://schemas.openxmlformats.org/drawingml/2006/table">
            <a:tbl>
              <a:tblPr/>
              <a:tblGrid>
                <a:gridCol w="492125"/>
                <a:gridCol w="493713"/>
                <a:gridCol w="492125"/>
                <a:gridCol w="477837"/>
              </a:tblGrid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D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…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5CB"/>
                    </a:solidFill>
                  </a:tcPr>
                </a:tc>
              </a:tr>
              <a:tr h="37782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5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BE7"/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13313" y="21336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0812" name="TextBox 55"/>
          <p:cNvSpPr txBox="1">
            <a:spLocks noChangeArrowheads="1"/>
          </p:cNvSpPr>
          <p:nvPr/>
        </p:nvSpPr>
        <p:spPr bwMode="auto">
          <a:xfrm>
            <a:off x="5029200" y="21907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B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162800" y="21336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0814" name="TextBox 55"/>
          <p:cNvSpPr txBox="1">
            <a:spLocks noChangeArrowheads="1"/>
          </p:cNvSpPr>
          <p:nvPr/>
        </p:nvSpPr>
        <p:spPr bwMode="auto">
          <a:xfrm>
            <a:off x="7240588" y="219075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C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096000" y="10668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0816" name="TextBox 55"/>
          <p:cNvSpPr txBox="1">
            <a:spLocks noChangeArrowheads="1"/>
          </p:cNvSpPr>
          <p:nvPr/>
        </p:nvSpPr>
        <p:spPr bwMode="auto">
          <a:xfrm>
            <a:off x="6172200" y="1123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A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2" idx="5"/>
            <a:endCxn id="10" idx="1"/>
          </p:cNvCxnSpPr>
          <p:nvPr/>
        </p:nvCxnSpPr>
        <p:spPr bwMode="auto">
          <a:xfrm>
            <a:off x="6550025" y="1522413"/>
            <a:ext cx="690563" cy="688975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12" idx="3"/>
            <a:endCxn id="30812" idx="0"/>
          </p:cNvCxnSpPr>
          <p:nvPr/>
        </p:nvCxnSpPr>
        <p:spPr bwMode="auto">
          <a:xfrm flipH="1">
            <a:off x="5257800" y="1552575"/>
            <a:ext cx="915988" cy="608013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53000" y="32766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0820" name="TextBox 55"/>
          <p:cNvSpPr txBox="1">
            <a:spLocks noChangeArrowheads="1"/>
          </p:cNvSpPr>
          <p:nvPr/>
        </p:nvSpPr>
        <p:spPr bwMode="auto">
          <a:xfrm>
            <a:off x="5068888" y="33337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D</a:t>
            </a:r>
          </a:p>
        </p:txBody>
      </p: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 flipH="1">
            <a:off x="5164138" y="2695575"/>
            <a:ext cx="17462" cy="573088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9" name="TextBox 34825"/>
          <p:cNvSpPr txBox="1">
            <a:spLocks noChangeArrowheads="1"/>
          </p:cNvSpPr>
          <p:nvPr/>
        </p:nvSpPr>
        <p:spPr bwMode="auto">
          <a:xfrm>
            <a:off x="228600" y="5313362"/>
            <a:ext cx="87487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Identify correlations between every pair of variables in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the dataset.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An edge </a:t>
            </a:r>
            <a:r>
              <a:rPr lang="en-US" altLang="en-US" dirty="0" err="1"/>
              <a:t>bw</a:t>
            </a:r>
            <a:r>
              <a:rPr lang="en-US" altLang="en-US" dirty="0"/>
              <a:t> 2 nodes represents the correlated pair</a:t>
            </a: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5486400" y="2514600"/>
            <a:ext cx="1676400" cy="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16" idx="7"/>
            <a:endCxn id="10" idx="3"/>
          </p:cNvCxnSpPr>
          <p:nvPr/>
        </p:nvCxnSpPr>
        <p:spPr bwMode="auto">
          <a:xfrm flipV="1">
            <a:off x="5407025" y="2589213"/>
            <a:ext cx="1833563" cy="765175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2574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11"/>
    </mc:Choice>
    <mc:Fallback xmlns="">
      <p:transition spd="slow" advTm="4901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Correlation graph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87988" y="25908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1750" name="TextBox 55"/>
          <p:cNvSpPr txBox="1">
            <a:spLocks noChangeArrowheads="1"/>
          </p:cNvSpPr>
          <p:nvPr/>
        </p:nvSpPr>
        <p:spPr bwMode="auto">
          <a:xfrm>
            <a:off x="5603875" y="26479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5388" y="25908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1752" name="TextBox 55"/>
          <p:cNvSpPr txBox="1">
            <a:spLocks noChangeArrowheads="1"/>
          </p:cNvSpPr>
          <p:nvPr/>
        </p:nvSpPr>
        <p:spPr bwMode="auto">
          <a:xfrm>
            <a:off x="7623175" y="264795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78588" y="15240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1754" name="TextBox 55"/>
          <p:cNvSpPr txBox="1">
            <a:spLocks noChangeArrowheads="1"/>
          </p:cNvSpPr>
          <p:nvPr/>
        </p:nvSpPr>
        <p:spPr bwMode="auto">
          <a:xfrm>
            <a:off x="6554788" y="15811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A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5"/>
            <a:endCxn id="8" idx="1"/>
          </p:cNvCxnSpPr>
          <p:nvPr/>
        </p:nvCxnSpPr>
        <p:spPr bwMode="auto">
          <a:xfrm>
            <a:off x="6932613" y="1979613"/>
            <a:ext cx="690562" cy="688975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10" idx="3"/>
          </p:cNvCxnSpPr>
          <p:nvPr/>
        </p:nvCxnSpPr>
        <p:spPr bwMode="auto">
          <a:xfrm flipH="1">
            <a:off x="5908675" y="1979613"/>
            <a:ext cx="647700" cy="66040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6061075" y="2895600"/>
            <a:ext cx="1482725" cy="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219200" y="25146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1759" name="TextBox 55"/>
          <p:cNvSpPr txBox="1">
            <a:spLocks noChangeArrowheads="1"/>
          </p:cNvSpPr>
          <p:nvPr/>
        </p:nvSpPr>
        <p:spPr bwMode="auto">
          <a:xfrm>
            <a:off x="1335088" y="25717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B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276600" y="25146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1761" name="TextBox 55"/>
          <p:cNvSpPr txBox="1">
            <a:spLocks noChangeArrowheads="1"/>
          </p:cNvSpPr>
          <p:nvPr/>
        </p:nvSpPr>
        <p:spPr bwMode="auto">
          <a:xfrm>
            <a:off x="3354388" y="257175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C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209800" y="14478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AU" altLang="en-US" smtClean="0">
              <a:solidFill>
                <a:srgbClr val="FFFFFF"/>
              </a:solidFill>
            </a:endParaRPr>
          </a:p>
        </p:txBody>
      </p:sp>
      <p:sp>
        <p:nvSpPr>
          <p:cNvPr id="31763" name="TextBox 55"/>
          <p:cNvSpPr txBox="1">
            <a:spLocks noChangeArrowheads="1"/>
          </p:cNvSpPr>
          <p:nvPr/>
        </p:nvSpPr>
        <p:spPr bwMode="auto">
          <a:xfrm>
            <a:off x="2286000" y="15049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2000"/>
              <a:t>A</a:t>
            </a:r>
          </a:p>
        </p:txBody>
      </p:sp>
      <p:cxnSp>
        <p:nvCxnSpPr>
          <p:cNvPr id="24" name="Straight Arrow Connector 23"/>
          <p:cNvCxnSpPr>
            <a:cxnSpLocks noChangeShapeType="1"/>
            <a:endCxn id="20" idx="1"/>
          </p:cNvCxnSpPr>
          <p:nvPr/>
        </p:nvCxnSpPr>
        <p:spPr bwMode="auto">
          <a:xfrm>
            <a:off x="2663825" y="1903413"/>
            <a:ext cx="690563" cy="688975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1639888" y="1903413"/>
            <a:ext cx="647700" cy="66040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TextBox 4"/>
          <p:cNvSpPr txBox="1">
            <a:spLocks noChangeArrowheads="1"/>
          </p:cNvSpPr>
          <p:nvPr/>
        </p:nvSpPr>
        <p:spPr bwMode="auto">
          <a:xfrm>
            <a:off x="1676400" y="3352800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True graph</a:t>
            </a:r>
          </a:p>
        </p:txBody>
      </p:sp>
      <p:sp>
        <p:nvSpPr>
          <p:cNvPr id="31767" name="TextBox 27"/>
          <p:cNvSpPr txBox="1">
            <a:spLocks noChangeArrowheads="1"/>
          </p:cNvSpPr>
          <p:nvPr/>
        </p:nvSpPr>
        <p:spPr bwMode="auto">
          <a:xfrm>
            <a:off x="5715000" y="3352800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correlation graph</a:t>
            </a:r>
          </a:p>
        </p:txBody>
      </p:sp>
      <p:sp>
        <p:nvSpPr>
          <p:cNvPr id="31768" name="TextBox 14"/>
          <p:cNvSpPr txBox="1">
            <a:spLocks noChangeArrowheads="1"/>
          </p:cNvSpPr>
          <p:nvPr/>
        </p:nvSpPr>
        <p:spPr bwMode="auto">
          <a:xfrm>
            <a:off x="838200" y="4235718"/>
            <a:ext cx="8077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Test whether B and C are correlated just because of common cause A, we use conditional independence test:  I(B, C|A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i="1" dirty="0" smtClean="0"/>
              <a:t>e.g. Partial correlation, Chi-square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89629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7691"/>
    </mc:Choice>
    <mc:Fallback xmlns="">
      <p:transition spd="slow" advClick="0" advTm="11769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-250032" y="128588"/>
            <a:ext cx="7109619" cy="685800"/>
          </a:xfrm>
        </p:spPr>
        <p:txBody>
          <a:bodyPr>
            <a:normAutofit fontScale="90000"/>
          </a:bodyPr>
          <a:lstStyle/>
          <a:p>
            <a:r>
              <a:rPr lang="en-AU" altLang="en-US" dirty="0" smtClean="0"/>
              <a:t>Conditional independence tests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87988" y="20574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69" name="TextBox 55"/>
          <p:cNvSpPr txBox="1">
            <a:spLocks noChangeArrowheads="1"/>
          </p:cNvSpPr>
          <p:nvPr/>
        </p:nvSpPr>
        <p:spPr bwMode="auto">
          <a:xfrm>
            <a:off x="5603875" y="21145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B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45388" y="20574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71" name="TextBox 55"/>
          <p:cNvSpPr txBox="1">
            <a:spLocks noChangeArrowheads="1"/>
          </p:cNvSpPr>
          <p:nvPr/>
        </p:nvSpPr>
        <p:spPr bwMode="auto">
          <a:xfrm>
            <a:off x="7623175" y="211455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478588" y="9906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73" name="TextBox 55"/>
          <p:cNvSpPr txBox="1">
            <a:spLocks noChangeArrowheads="1"/>
          </p:cNvSpPr>
          <p:nvPr/>
        </p:nvSpPr>
        <p:spPr bwMode="auto">
          <a:xfrm>
            <a:off x="6554788" y="10477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A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5"/>
            <a:endCxn id="8" idx="1"/>
          </p:cNvCxnSpPr>
          <p:nvPr/>
        </p:nvCxnSpPr>
        <p:spPr bwMode="auto">
          <a:xfrm>
            <a:off x="6932613" y="1446213"/>
            <a:ext cx="690562" cy="688975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10" idx="3"/>
          </p:cNvCxnSpPr>
          <p:nvPr/>
        </p:nvCxnSpPr>
        <p:spPr bwMode="auto">
          <a:xfrm flipH="1">
            <a:off x="5908675" y="1446213"/>
            <a:ext cx="647700" cy="66040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6061075" y="2362200"/>
            <a:ext cx="1482725" cy="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219200" y="20574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78" name="TextBox 55"/>
          <p:cNvSpPr txBox="1">
            <a:spLocks noChangeArrowheads="1"/>
          </p:cNvSpPr>
          <p:nvPr/>
        </p:nvSpPr>
        <p:spPr bwMode="auto">
          <a:xfrm>
            <a:off x="1335088" y="21145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B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276600" y="20574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80" name="TextBox 55"/>
          <p:cNvSpPr txBox="1">
            <a:spLocks noChangeArrowheads="1"/>
          </p:cNvSpPr>
          <p:nvPr/>
        </p:nvSpPr>
        <p:spPr bwMode="auto">
          <a:xfrm>
            <a:off x="3354388" y="2114550"/>
            <a:ext cx="34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C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2209800" y="9906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82" name="TextBox 55"/>
          <p:cNvSpPr txBox="1">
            <a:spLocks noChangeArrowheads="1"/>
          </p:cNvSpPr>
          <p:nvPr/>
        </p:nvSpPr>
        <p:spPr bwMode="auto">
          <a:xfrm>
            <a:off x="2286000" y="10477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A</a:t>
            </a:r>
          </a:p>
        </p:txBody>
      </p:sp>
      <p:cxnSp>
        <p:nvCxnSpPr>
          <p:cNvPr id="24" name="Straight Arrow Connector 23"/>
          <p:cNvCxnSpPr>
            <a:cxnSpLocks noChangeShapeType="1"/>
            <a:endCxn id="20" idx="1"/>
          </p:cNvCxnSpPr>
          <p:nvPr/>
        </p:nvCxnSpPr>
        <p:spPr bwMode="auto">
          <a:xfrm>
            <a:off x="2663825" y="1446213"/>
            <a:ext cx="690563" cy="688975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1639888" y="1446213"/>
            <a:ext cx="647700" cy="660400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5" name="TextBox 4"/>
          <p:cNvSpPr txBox="1">
            <a:spLocks noChangeArrowheads="1"/>
          </p:cNvSpPr>
          <p:nvPr/>
        </p:nvSpPr>
        <p:spPr bwMode="auto">
          <a:xfrm>
            <a:off x="1676400" y="3743325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True graph</a:t>
            </a:r>
          </a:p>
        </p:txBody>
      </p:sp>
      <p:sp>
        <p:nvSpPr>
          <p:cNvPr id="36886" name="TextBox 27"/>
          <p:cNvSpPr txBox="1">
            <a:spLocks noChangeArrowheads="1"/>
          </p:cNvSpPr>
          <p:nvPr/>
        </p:nvSpPr>
        <p:spPr bwMode="auto">
          <a:xfrm>
            <a:off x="5715000" y="3743325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correlation graph</a:t>
            </a:r>
          </a:p>
        </p:txBody>
      </p:sp>
      <p:sp>
        <p:nvSpPr>
          <p:cNvPr id="36887" name="TextBox 14"/>
          <p:cNvSpPr txBox="1">
            <a:spLocks noChangeArrowheads="1"/>
          </p:cNvSpPr>
          <p:nvPr/>
        </p:nvSpPr>
        <p:spPr bwMode="auto">
          <a:xfrm>
            <a:off x="838200" y="4495800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I(B, C|A)? – no (dependence)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2209800" y="3124200"/>
            <a:ext cx="531813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89" name="TextBox 55"/>
          <p:cNvSpPr txBox="1">
            <a:spLocks noChangeArrowheads="1"/>
          </p:cNvSpPr>
          <p:nvPr/>
        </p:nvSpPr>
        <p:spPr bwMode="auto">
          <a:xfrm>
            <a:off x="2286000" y="3181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D</a:t>
            </a:r>
          </a:p>
        </p:txBody>
      </p:sp>
      <p:cxnSp>
        <p:nvCxnSpPr>
          <p:cNvPr id="29" name="Straight Arrow Connector 28"/>
          <p:cNvCxnSpPr>
            <a:cxnSpLocks noChangeShapeType="1"/>
            <a:stCxn id="26" idx="0"/>
            <a:endCxn id="20" idx="3"/>
          </p:cNvCxnSpPr>
          <p:nvPr/>
        </p:nvCxnSpPr>
        <p:spPr bwMode="auto">
          <a:xfrm flipV="1">
            <a:off x="2474913" y="2513013"/>
            <a:ext cx="879475" cy="611187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  <a:stCxn id="26" idx="0"/>
            <a:endCxn id="18" idx="5"/>
          </p:cNvCxnSpPr>
          <p:nvPr/>
        </p:nvCxnSpPr>
        <p:spPr bwMode="auto">
          <a:xfrm flipH="1" flipV="1">
            <a:off x="1673225" y="2513013"/>
            <a:ext cx="801688" cy="611187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475413" y="3200400"/>
            <a:ext cx="531812" cy="533400"/>
          </a:xfrm>
          <a:prstGeom prst="ellipse">
            <a:avLst/>
          </a:prstGeom>
          <a:noFill/>
          <a:ln w="9525">
            <a:solidFill>
              <a:srgbClr val="00206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893" name="TextBox 55"/>
          <p:cNvSpPr txBox="1">
            <a:spLocks noChangeArrowheads="1"/>
          </p:cNvSpPr>
          <p:nvPr/>
        </p:nvSpPr>
        <p:spPr bwMode="auto">
          <a:xfrm>
            <a:off x="6551613" y="32575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/>
              <a:t>D</a:t>
            </a:r>
          </a:p>
        </p:txBody>
      </p:sp>
      <p:cxnSp>
        <p:nvCxnSpPr>
          <p:cNvPr id="37" name="Straight Arrow Connector 36"/>
          <p:cNvCxnSpPr>
            <a:cxnSpLocks noChangeShapeType="1"/>
            <a:stCxn id="35" idx="0"/>
            <a:endCxn id="8" idx="3"/>
          </p:cNvCxnSpPr>
          <p:nvPr/>
        </p:nvCxnSpPr>
        <p:spPr bwMode="auto">
          <a:xfrm flipV="1">
            <a:off x="6742113" y="2513013"/>
            <a:ext cx="881062" cy="687387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  <a:stCxn id="35" idx="0"/>
          </p:cNvCxnSpPr>
          <p:nvPr/>
        </p:nvCxnSpPr>
        <p:spPr bwMode="auto">
          <a:xfrm flipH="1" flipV="1">
            <a:off x="5903913" y="2551113"/>
            <a:ext cx="838200" cy="649287"/>
          </a:xfrm>
          <a:prstGeom prst="straightConnector1">
            <a:avLst/>
          </a:prstGeom>
          <a:noFill/>
          <a:ln w="25400">
            <a:solidFill>
              <a:srgbClr val="2B2BF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6" name="TextBox 14"/>
          <p:cNvSpPr txBox="1">
            <a:spLocks noChangeArrowheads="1"/>
          </p:cNvSpPr>
          <p:nvPr/>
        </p:nvSpPr>
        <p:spPr bwMode="auto">
          <a:xfrm>
            <a:off x="841375" y="5724525"/>
            <a:ext cx="601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I(B, C|A,D)? – yes (independence)</a:t>
            </a:r>
          </a:p>
        </p:txBody>
      </p:sp>
      <p:sp>
        <p:nvSpPr>
          <p:cNvPr id="36897" name="TextBox 14"/>
          <p:cNvSpPr txBox="1">
            <a:spLocks noChangeArrowheads="1"/>
          </p:cNvSpPr>
          <p:nvPr/>
        </p:nvSpPr>
        <p:spPr bwMode="auto">
          <a:xfrm>
            <a:off x="838200" y="5038725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I(B, C|D)? – no (dependence)</a:t>
            </a:r>
          </a:p>
        </p:txBody>
      </p:sp>
      <p:sp>
        <p:nvSpPr>
          <p:cNvPr id="36898" name="TextBox 3"/>
          <p:cNvSpPr txBox="1">
            <a:spLocks noChangeArrowheads="1"/>
          </p:cNvSpPr>
          <p:nvPr/>
        </p:nvSpPr>
        <p:spPr bwMode="auto">
          <a:xfrm>
            <a:off x="6172200" y="4724400"/>
            <a:ext cx="251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AU" altLang="en-US">
                <a:solidFill>
                  <a:srgbClr val="FF0000"/>
                </a:solidFill>
              </a:rPr>
              <a:t>C</a:t>
            </a:r>
            <a:r>
              <a:rPr lang="en-AU" altLang="en-US" baseline="-25000">
                <a:solidFill>
                  <a:srgbClr val="FF0000"/>
                </a:solidFill>
              </a:rPr>
              <a:t>p</a:t>
            </a:r>
            <a:r>
              <a:rPr lang="en-AU" altLang="en-US" baseline="30000">
                <a:solidFill>
                  <a:srgbClr val="FF0000"/>
                </a:solidFill>
              </a:rPr>
              <a:t>2</a:t>
            </a:r>
            <a:r>
              <a:rPr lang="en-AU" altLang="en-US">
                <a:solidFill>
                  <a:srgbClr val="FF0000"/>
                </a:solidFill>
              </a:rPr>
              <a:t> x 2</a:t>
            </a:r>
            <a:r>
              <a:rPr lang="en-AU" altLang="en-US" baseline="30000">
                <a:solidFill>
                  <a:srgbClr val="FF0000"/>
                </a:solidFill>
              </a:rPr>
              <a:t>p-2</a:t>
            </a:r>
            <a:r>
              <a:rPr lang="en-AU" altLang="en-US">
                <a:solidFill>
                  <a:srgbClr val="FF0000"/>
                </a:solidFill>
              </a:rPr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4046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AU" altLang="en-US" dirty="0" smtClean="0"/>
              <a:t>PC (Peter &amp; Clark) algorithm - skeleton 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C63FFB-3CB0-4EB6-B654-972233C5BB4A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pic>
        <p:nvPicPr>
          <p:cNvPr id="348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0248" y="1697806"/>
            <a:ext cx="6321552" cy="48819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79"/>
    </mc:Choice>
    <mc:Fallback xmlns="">
      <p:transition spd="slow" advTm="871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10A4E9-60D9-4749-BFDA-73B5BF2339C9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7819097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Bayesian networks learning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Search and Score based methods</a:t>
            </a: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Constraint based methods &amp; PC algorithm</a:t>
            </a: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Summary</a:t>
            </a: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6"/>
    </mc:Choice>
    <mc:Fallback xmlns="">
      <p:transition spd="slow" advTm="1634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PC algorithm (Peter and Clark, 2000)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 smtClean="0">
              <a:solidFill>
                <a:schemeClr val="accent2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5D23B7-1B1C-4480-82C1-CB7FBA69842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8619"/>
            <a:ext cx="6524625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1825" y="1078619"/>
            <a:ext cx="22098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Order tests by levels</a:t>
            </a:r>
          </a:p>
          <a:p>
            <a:pPr>
              <a:defRPr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Update the graph after each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cs typeface="ＭＳ Ｐゴシック" charset="0"/>
              </a:rPr>
              <a:t>Only condition on the neighbours of the testing nodes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418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553"/>
    </mc:Choice>
    <mc:Fallback xmlns="">
      <p:transition spd="slow" advTm="27655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smtClean="0"/>
              <a:t>PC algorithm – orientating the edges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C3D217-B5D7-4869-86AF-C543FB3D38F4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143000"/>
            <a:ext cx="7239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1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82"/>
    </mc:Choice>
    <mc:Fallback xmlns="">
      <p:transition spd="slow" advTm="602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PC algorithm (Peter and Clark, 2000)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 smtClean="0">
              <a:solidFill>
                <a:schemeClr val="accent2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5D23B7-1B1C-4480-82C1-CB7FBA69842C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8619"/>
            <a:ext cx="6524625" cy="579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81825" y="1078619"/>
            <a:ext cx="22098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Order tests by levels</a:t>
            </a:r>
          </a:p>
          <a:p>
            <a:pPr>
              <a:defRPr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Update the graph after each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000" dirty="0">
                <a:cs typeface="ＭＳ Ｐゴシック" charset="0"/>
              </a:rPr>
              <a:t>Only condition on the neighbours of the testing nodes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sz="20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141156" y="6153150"/>
            <a:ext cx="0" cy="41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248400" y="6096000"/>
            <a:ext cx="304800" cy="260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0055"/>
            <a:ext cx="8534400" cy="50401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xmlns="" Requires="p14 iact">
          <p:contentPart p14:bwMode="auto" r:id="rId10">
            <p14:nvContentPartPr>
              <p14:cNvPr id="15" name="Ink 14"/>
              <p14:cNvContentPartPr/>
              <p14:nvPr>
                <p:custDataLst>
                  <p:tags r:id="rId5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54349" y="523823"/>
              <a:ext cx="22285" cy="22291"/>
            </p14:xfrm>
          </p:contentPart>
        </mc:Choice>
        <mc:Fallback>
          <p:pic>
            <p:nvPicPr>
              <p:cNvPr id="15" name="Ink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5363" y="514835"/>
                <a:ext cx="40257" cy="40268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526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75"/>
    </mc:Choice>
    <mc:Fallback xmlns="">
      <p:transition spd="slow" advTm="1539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4EA0B-5BE0-4FC5-92D7-351CEC5E1727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Summary</a:t>
            </a:r>
            <a:r>
              <a:rPr lang="en-US" altLang="en-US" dirty="0" smtClean="0"/>
              <a:t>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5212732"/>
          </a:xfrm>
        </p:spPr>
        <p:txBody>
          <a:bodyPr>
            <a:normAutofit/>
          </a:bodyPr>
          <a:lstStyle/>
          <a:p>
            <a:pPr marL="456110" indent="-456110">
              <a:lnSpc>
                <a:spcPct val="120000"/>
              </a:lnSpc>
            </a:pPr>
            <a:r>
              <a:rPr lang="en-US" altLang="en-US" dirty="0" smtClean="0"/>
              <a:t>Learning Bayesian networks from data</a:t>
            </a:r>
          </a:p>
          <a:p>
            <a:pPr marL="856160" lvl="1" indent="-456110">
              <a:lnSpc>
                <a:spcPct val="120000"/>
              </a:lnSpc>
            </a:pPr>
            <a:r>
              <a:rPr lang="en-US" altLang="en-US" dirty="0" smtClean="0"/>
              <a:t>Search and score approach</a:t>
            </a:r>
          </a:p>
          <a:p>
            <a:pPr marL="856160" lvl="1" indent="-456110">
              <a:lnSpc>
                <a:spcPct val="120000"/>
              </a:lnSpc>
            </a:pPr>
            <a:r>
              <a:rPr lang="en-US" altLang="en-US" dirty="0" smtClean="0"/>
              <a:t>Constraint based approach</a:t>
            </a:r>
          </a:p>
          <a:p>
            <a:pPr marL="856160" lvl="1" indent="-456110">
              <a:lnSpc>
                <a:spcPct val="120000"/>
              </a:lnSpc>
            </a:pPr>
            <a:endParaRPr lang="en-US" altLang="en-US" dirty="0" smtClean="0"/>
          </a:p>
          <a:p>
            <a:pPr marL="456110" indent="-456110">
              <a:lnSpc>
                <a:spcPct val="120000"/>
              </a:lnSpc>
            </a:pPr>
            <a:r>
              <a:rPr lang="en-AU" altLang="en-US" sz="3000" dirty="0" smtClean="0"/>
              <a:t>Next week: causal inference and local structure learning</a:t>
            </a:r>
          </a:p>
          <a:p>
            <a:pPr marL="456110" indent="-456110">
              <a:lnSpc>
                <a:spcPct val="120000"/>
              </a:lnSpc>
            </a:pPr>
            <a:endParaRPr lang="en-US" altLang="en-US" sz="171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052" dirty="0"/>
              <a:t>     </a:t>
            </a:r>
            <a:endParaRPr lang="en-US" altLang="en-US" sz="1710" dirty="0">
              <a:solidFill>
                <a:schemeClr val="accent2"/>
              </a:solidFill>
            </a:endParaRP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US" altLang="en-US" sz="171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68795082"/>
      </p:ext>
    </p:extLst>
  </p:cSld>
  <p:clrMapOvr>
    <a:masterClrMapping/>
  </p:clrMapOvr>
  <p:transition advTm="5865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657"/>
            <a:ext cx="7467600" cy="1143000"/>
          </a:xfrm>
        </p:spPr>
        <p:txBody>
          <a:bodyPr/>
          <a:lstStyle/>
          <a:p>
            <a:r>
              <a:rPr lang="en-AU" dirty="0" smtClean="0"/>
              <a:t>Bayesian networks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B3B6C-6EE9-400E-8279-C64AFF792C9B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6" name="Content Placeholder 5" descr="burglary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97846"/>
            <a:ext cx="377473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41763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P(B|J)=?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52375"/>
              </p:ext>
            </p:extLst>
          </p:nvPr>
        </p:nvGraphicFramePr>
        <p:xfrm>
          <a:off x="228600" y="4506624"/>
          <a:ext cx="426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33115">
                <a:tc>
                  <a:txBody>
                    <a:bodyPr/>
                    <a:lstStyle/>
                    <a:p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</a:t>
                      </a:r>
                      <a:endParaRPr lang="en-AU" dirty="0"/>
                    </a:p>
                  </a:txBody>
                  <a:tcPr/>
                </a:tc>
              </a:tr>
              <a:tr h="333115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33115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33115"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33115"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705600" y="4334835"/>
            <a:ext cx="36813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8153400" y="4337156"/>
            <a:ext cx="36813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7467600" y="5105400"/>
            <a:ext cx="36813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6781800" y="5943600"/>
            <a:ext cx="36813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8166265" y="5867400"/>
            <a:ext cx="368135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</a:t>
            </a:r>
            <a:endParaRPr lang="en-AU" dirty="0"/>
          </a:p>
        </p:txBody>
      </p:sp>
      <p:sp>
        <p:nvSpPr>
          <p:cNvPr id="12" name="Right Arrow 11"/>
          <p:cNvSpPr/>
          <p:nvPr/>
        </p:nvSpPr>
        <p:spPr>
          <a:xfrm>
            <a:off x="4724400" y="5421024"/>
            <a:ext cx="1447800" cy="217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5257800" y="4703474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/>
              <a:t>?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8282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90"/>
    </mc:Choice>
    <mc:Fallback xmlns="">
      <p:transition spd="slow" advTm="5809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06" y="0"/>
            <a:ext cx="7086600" cy="7620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Learning Bayesian network structure</a:t>
            </a:r>
            <a:endParaRPr lang="en-AU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B3B6C-6EE9-400E-8279-C64AFF792C9B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‘Search and score’ approach</a:t>
            </a:r>
          </a:p>
          <a:p>
            <a:pPr lvl="1"/>
            <a:r>
              <a:rPr lang="en-AU" sz="2400" dirty="0" smtClean="0"/>
              <a:t>Search for all possible DAGs</a:t>
            </a:r>
          </a:p>
          <a:p>
            <a:pPr lvl="1"/>
            <a:r>
              <a:rPr lang="en-AU" sz="2400" dirty="0" smtClean="0"/>
              <a:t>Score each DAG with a scoring function</a:t>
            </a:r>
          </a:p>
          <a:p>
            <a:pPr lvl="1"/>
            <a:r>
              <a:rPr lang="en-AU" sz="2400" dirty="0" smtClean="0"/>
              <a:t>The DAG with the highest score (best fit the data)</a:t>
            </a:r>
          </a:p>
          <a:p>
            <a:pPr lvl="1"/>
            <a:r>
              <a:rPr lang="en-AU" sz="2400" dirty="0" smtClean="0"/>
              <a:t>NP-hard problem</a:t>
            </a:r>
            <a:endParaRPr lang="en-AU" sz="2400" dirty="0"/>
          </a:p>
          <a:p>
            <a:r>
              <a:rPr lang="en-AU" dirty="0" smtClean="0"/>
              <a:t>Constraint based approach</a:t>
            </a:r>
          </a:p>
          <a:p>
            <a:pPr lvl="1"/>
            <a:r>
              <a:rPr lang="en-AU" sz="2400" dirty="0" smtClean="0"/>
              <a:t>Use statistical tests to evaluate the dependency between variables</a:t>
            </a:r>
          </a:p>
          <a:p>
            <a:pPr lvl="1"/>
            <a:r>
              <a:rPr lang="en-AU" sz="2400" dirty="0" smtClean="0"/>
              <a:t>Exponential to the number of nodes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80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680"/>
    </mc:Choice>
    <mc:Fallback xmlns="">
      <p:transition spd="slow" advTm="896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3392"/>
            <a:ext cx="5791200" cy="57843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and Score approach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53784"/>
              </p:ext>
            </p:extLst>
          </p:nvPr>
        </p:nvGraphicFramePr>
        <p:xfrm>
          <a:off x="198582" y="1020520"/>
          <a:ext cx="2819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321974">
                <a:tc>
                  <a:txBody>
                    <a:bodyPr/>
                    <a:lstStyle/>
                    <a:p>
                      <a:r>
                        <a:rPr lang="en-AU" dirty="0" smtClean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J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</a:t>
                      </a:r>
                      <a:endParaRPr lang="en-AU" dirty="0"/>
                    </a:p>
                  </a:txBody>
                  <a:tcPr/>
                </a:tc>
              </a:tr>
              <a:tr h="321974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21974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21974"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21974"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…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36691" y="3657600"/>
            <a:ext cx="1295400" cy="1066800"/>
            <a:chOff x="6705600" y="4334835"/>
            <a:chExt cx="1828800" cy="1913565"/>
          </a:xfrm>
        </p:grpSpPr>
        <p:sp>
          <p:nvSpPr>
            <p:cNvPr id="5" name="Oval 4"/>
            <p:cNvSpPr/>
            <p:nvPr/>
          </p:nvSpPr>
          <p:spPr>
            <a:xfrm>
              <a:off x="6705600" y="4334835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53400" y="4337156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67600" y="5105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59436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</a:t>
              </a:r>
              <a:endParaRPr lang="en-A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166265" y="5867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</a:t>
              </a:r>
              <a:endParaRPr lang="en-A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2400" y="3085276"/>
            <a:ext cx="94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Search 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57220" y="3609954"/>
            <a:ext cx="1295400" cy="1066800"/>
            <a:chOff x="6705600" y="4334835"/>
            <a:chExt cx="1828800" cy="1913565"/>
          </a:xfrm>
        </p:grpSpPr>
        <p:sp>
          <p:nvSpPr>
            <p:cNvPr id="15" name="Oval 14"/>
            <p:cNvSpPr/>
            <p:nvPr/>
          </p:nvSpPr>
          <p:spPr>
            <a:xfrm>
              <a:off x="6705600" y="4334835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8153400" y="4337156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467600" y="5105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781800" y="59436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</a:t>
              </a:r>
              <a:endParaRPr lang="en-AU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166265" y="5867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</a:t>
              </a:r>
              <a:endParaRPr lang="en-AU" dirty="0"/>
            </a:p>
          </p:txBody>
        </p:sp>
      </p:grpSp>
      <p:cxnSp>
        <p:nvCxnSpPr>
          <p:cNvPr id="21" name="Straight Arrow Connector 20"/>
          <p:cNvCxnSpPr>
            <a:stCxn id="15" idx="5"/>
            <a:endCxn id="17" idx="1"/>
          </p:cNvCxnSpPr>
          <p:nvPr/>
        </p:nvCxnSpPr>
        <p:spPr>
          <a:xfrm>
            <a:off x="2979794" y="3754993"/>
            <a:ext cx="355364" cy="3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154298" y="3609954"/>
            <a:ext cx="1295400" cy="1066800"/>
            <a:chOff x="6705600" y="4334835"/>
            <a:chExt cx="1828800" cy="1913565"/>
          </a:xfrm>
        </p:grpSpPr>
        <p:sp>
          <p:nvSpPr>
            <p:cNvPr id="23" name="Oval 22"/>
            <p:cNvSpPr/>
            <p:nvPr/>
          </p:nvSpPr>
          <p:spPr>
            <a:xfrm>
              <a:off x="6705600" y="4334835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8153400" y="4337156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7600" y="5105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59436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</a:t>
              </a:r>
              <a:endParaRPr lang="en-AU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8166265" y="5867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</a:t>
              </a:r>
              <a:endParaRPr lang="en-AU" dirty="0"/>
            </a:p>
          </p:txBody>
        </p:sp>
      </p:grpSp>
      <p:cxnSp>
        <p:nvCxnSpPr>
          <p:cNvPr id="29" name="Straight Arrow Connector 28"/>
          <p:cNvCxnSpPr>
            <a:stCxn id="23" idx="5"/>
            <a:endCxn id="25" idx="1"/>
          </p:cNvCxnSpPr>
          <p:nvPr/>
        </p:nvCxnSpPr>
        <p:spPr>
          <a:xfrm>
            <a:off x="5376872" y="3754993"/>
            <a:ext cx="355364" cy="3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7"/>
          </p:cNvCxnSpPr>
          <p:nvPr/>
        </p:nvCxnSpPr>
        <p:spPr>
          <a:xfrm flipH="1">
            <a:off x="5916622" y="3756287"/>
            <a:ext cx="301389" cy="3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39097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…</a:t>
            </a:r>
            <a:endParaRPr lang="en-AU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7561926" y="3676063"/>
            <a:ext cx="1295400" cy="1066800"/>
            <a:chOff x="6705600" y="4334835"/>
            <a:chExt cx="1828800" cy="1913565"/>
          </a:xfrm>
        </p:grpSpPr>
        <p:sp>
          <p:nvSpPr>
            <p:cNvPr id="34" name="Oval 33"/>
            <p:cNvSpPr/>
            <p:nvPr/>
          </p:nvSpPr>
          <p:spPr>
            <a:xfrm>
              <a:off x="6705600" y="4334835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8153400" y="4337156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</a:t>
              </a:r>
              <a:endParaRPr lang="en-AU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7467600" y="5105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</a:t>
              </a:r>
              <a:endParaRPr lang="en-AU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6781800" y="59436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</a:t>
              </a:r>
              <a:endParaRPr lang="en-AU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166265" y="5867400"/>
              <a:ext cx="368135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</a:t>
              </a:r>
              <a:endParaRPr lang="en-AU" dirty="0"/>
            </a:p>
          </p:txBody>
        </p:sp>
      </p:grpSp>
      <p:cxnSp>
        <p:nvCxnSpPr>
          <p:cNvPr id="40" name="Straight Arrow Connector 39"/>
          <p:cNvCxnSpPr>
            <a:stCxn id="34" idx="5"/>
            <a:endCxn id="36" idx="1"/>
          </p:cNvCxnSpPr>
          <p:nvPr/>
        </p:nvCxnSpPr>
        <p:spPr>
          <a:xfrm>
            <a:off x="7784500" y="3821102"/>
            <a:ext cx="355364" cy="30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35" idx="2"/>
          </p:cNvCxnSpPr>
          <p:nvPr/>
        </p:nvCxnSpPr>
        <p:spPr>
          <a:xfrm>
            <a:off x="7822688" y="3761025"/>
            <a:ext cx="764763" cy="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3"/>
            <a:endCxn id="36" idx="7"/>
          </p:cNvCxnSpPr>
          <p:nvPr/>
        </p:nvCxnSpPr>
        <p:spPr>
          <a:xfrm flipH="1">
            <a:off x="8324250" y="3822396"/>
            <a:ext cx="301389" cy="30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2"/>
            <a:endCxn id="37" idx="6"/>
          </p:cNvCxnSpPr>
          <p:nvPr/>
        </p:nvCxnSpPr>
        <p:spPr>
          <a:xfrm flipH="1">
            <a:off x="7876663" y="4190610"/>
            <a:ext cx="225013" cy="46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5"/>
            <a:endCxn id="38" idx="1"/>
          </p:cNvCxnSpPr>
          <p:nvPr/>
        </p:nvCxnSpPr>
        <p:spPr>
          <a:xfrm>
            <a:off x="8324250" y="4250687"/>
            <a:ext cx="310502" cy="3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4"/>
            <a:endCxn id="37" idx="0"/>
          </p:cNvCxnSpPr>
          <p:nvPr/>
        </p:nvCxnSpPr>
        <p:spPr>
          <a:xfrm>
            <a:off x="7692307" y="3845987"/>
            <a:ext cx="53975" cy="72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3"/>
            <a:endCxn id="26" idx="7"/>
          </p:cNvCxnSpPr>
          <p:nvPr/>
        </p:nvCxnSpPr>
        <p:spPr>
          <a:xfrm flipH="1">
            <a:off x="5430847" y="4184578"/>
            <a:ext cx="301389" cy="34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5" idx="5"/>
            <a:endCxn id="27" idx="1"/>
          </p:cNvCxnSpPr>
          <p:nvPr/>
        </p:nvCxnSpPr>
        <p:spPr>
          <a:xfrm>
            <a:off x="5916622" y="4184578"/>
            <a:ext cx="310502" cy="3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95800" y="3881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…</a:t>
            </a:r>
            <a:endParaRPr lang="en-AU" sz="2400" dirty="0"/>
          </a:p>
        </p:txBody>
      </p:sp>
      <p:sp>
        <p:nvSpPr>
          <p:cNvPr id="57" name="Down Arrow 56"/>
          <p:cNvSpPr/>
          <p:nvPr/>
        </p:nvSpPr>
        <p:spPr>
          <a:xfrm>
            <a:off x="1120363" y="5029200"/>
            <a:ext cx="29337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/>
          <p:cNvSpPr txBox="1"/>
          <p:nvPr/>
        </p:nvSpPr>
        <p:spPr>
          <a:xfrm>
            <a:off x="457199" y="5715000"/>
            <a:ext cx="147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Score1 = 2.5</a:t>
            </a:r>
            <a:endParaRPr lang="en-AU" dirty="0"/>
          </a:p>
        </p:txBody>
      </p:sp>
      <p:sp>
        <p:nvSpPr>
          <p:cNvPr id="59" name="Down Arrow 58"/>
          <p:cNvSpPr/>
          <p:nvPr/>
        </p:nvSpPr>
        <p:spPr>
          <a:xfrm>
            <a:off x="3455473" y="4953000"/>
            <a:ext cx="29337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2792309" y="5638800"/>
            <a:ext cx="147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Score2 = 1.5</a:t>
            </a:r>
            <a:endParaRPr lang="en-AU" dirty="0"/>
          </a:p>
        </p:txBody>
      </p:sp>
      <p:sp>
        <p:nvSpPr>
          <p:cNvPr id="61" name="Down Arrow 60"/>
          <p:cNvSpPr/>
          <p:nvPr/>
        </p:nvSpPr>
        <p:spPr>
          <a:xfrm>
            <a:off x="5893873" y="4953000"/>
            <a:ext cx="29337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/>
          <p:cNvSpPr txBox="1"/>
          <p:nvPr/>
        </p:nvSpPr>
        <p:spPr>
          <a:xfrm>
            <a:off x="5230709" y="5638800"/>
            <a:ext cx="147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Score1 = 6.5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8103673" y="4953000"/>
            <a:ext cx="29337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/>
          <p:cNvSpPr txBox="1"/>
          <p:nvPr/>
        </p:nvSpPr>
        <p:spPr>
          <a:xfrm>
            <a:off x="7440509" y="5638800"/>
            <a:ext cx="147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Score1 = 0.5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8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07"/>
    </mc:Choice>
    <mc:Fallback xmlns="">
      <p:transition spd="slow" advTm="676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075" y="0"/>
            <a:ext cx="7486275" cy="1143000"/>
          </a:xfrm>
        </p:spPr>
        <p:txBody>
          <a:bodyPr>
            <a:normAutofit/>
          </a:bodyPr>
          <a:lstStyle/>
          <a:p>
            <a:r>
              <a:rPr lang="en-AU" sz="4000" dirty="0"/>
              <a:t>How Many DAGs Must We Score?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7513427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789939"/>
            <a:ext cx="4724399" cy="391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56624"/>
            <a:ext cx="3048000" cy="46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04"/>
    </mc:Choice>
    <mc:Fallback xmlns="">
      <p:transition spd="slow" advTm="5910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1" y="152400"/>
            <a:ext cx="6096000" cy="5635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" y="914400"/>
            <a:ext cx="8665029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3657600"/>
            <a:ext cx="2683565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46" y="4343400"/>
            <a:ext cx="2124075" cy="600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46" y="5181600"/>
            <a:ext cx="2124075" cy="600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9771" y="3657600"/>
            <a:ext cx="15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Search step: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13526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33"/>
    </mc:Choice>
    <mc:Fallback xmlns="">
      <p:transition spd="slow" advTm="13123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57912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305800" cy="40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 smtClean="0"/>
              <a:t>Score step:</a:t>
            </a:r>
            <a:endParaRPr lang="en-AU" b="1" u="sng" dirty="0"/>
          </a:p>
        </p:txBody>
      </p:sp>
    </p:spTree>
    <p:extLst>
      <p:ext uri="{BB962C8B-B14F-4D97-AF65-F5344CB8AC3E}">
        <p14:creationId xmlns:p14="http://schemas.microsoft.com/office/powerpoint/2010/main" val="4413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61"/>
    </mc:Choice>
    <mc:Fallback xmlns="">
      <p:transition spd="slow" advTm="11116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0" y="27916"/>
            <a:ext cx="57912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Search and Score approach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" y="1680967"/>
            <a:ext cx="2413659" cy="2395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" y="4891067"/>
            <a:ext cx="25146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6" y="4240699"/>
            <a:ext cx="4281053" cy="643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38721"/>
            <a:ext cx="2419690" cy="68359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71917"/>
              </p:ext>
            </p:extLst>
          </p:nvPr>
        </p:nvGraphicFramePr>
        <p:xfrm>
          <a:off x="3485444" y="2157551"/>
          <a:ext cx="82740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740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P(J=j</a:t>
                      </a:r>
                      <a:r>
                        <a:rPr lang="en-AU" baseline="-25000" dirty="0" smtClean="0"/>
                        <a:t>1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49371"/>
              </p:ext>
            </p:extLst>
          </p:nvPr>
        </p:nvGraphicFramePr>
        <p:xfrm>
          <a:off x="5244916" y="2138656"/>
          <a:ext cx="11420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30"/>
                <a:gridCol w="77501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J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P(F|J)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j</a:t>
                      </a:r>
                      <a:r>
                        <a:rPr lang="en-AU" baseline="-25000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j</a:t>
                      </a:r>
                      <a:r>
                        <a:rPr lang="en-AU" baseline="-25000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4038600" y="2796789"/>
            <a:ext cx="1023365" cy="127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61965" y="3156592"/>
            <a:ext cx="957835" cy="91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61965" y="2739477"/>
            <a:ext cx="1034036" cy="133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62" y="4079869"/>
            <a:ext cx="457152" cy="9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48"/>
    </mc:Choice>
    <mc:Fallback xmlns="">
      <p:transition spd="slow" advTm="19404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9|103.7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EAAAAMAAAABwMAAAAAAQAAAAQAAAAECUlua0F0b21WMQIAAAAJBAAAAA0DBQQAAAALUGVuU3Ryb2tlVjEEAAAACkF0dHJpYnV0ZXMFVHJhY2UJU3RhcnRUaW1lBFR5cGUEBAAED1BlbkF0dHJpYnV0ZXNWMQIAAAAKSW5rVHJhY2VWMQIAAAAQDEFjdGlvblR5cGVWMQIAAAACAAAACQUAAAAJBgAAAPPdAQAAAAAABfn///8MQWN0aW9uVHlwZVYxAQAAAAd2YWx1ZV9fAAgCAAAAAAAAAAUFAAAAD1BlbkF0dHJpYnV0ZXNWMQoAAAAHX2NvbG9yQQdfY29sb3JSB19jb2xvckcHX2NvbG9yQgpGaXRUb0N1cnZlBkhlaWdodA5JZ25vcmVQcmVzc3VyZQ1Jc0hpZ2hsaWdodGVyBVNoYXBlBVdpZHRoAAAAAAAAAAAEAAICAgIBBgEBDEJydXNoU2hhcGVWMQIAAAAGAgAAAP8AAAAAAAAAAAAACEAAAAX4////DEJydXNoU2hhcGVWMQEAAAAHdmFsdWVfXwAIAgAAAAEAAAAAAAAAAAAIQAUGAAAACklua1RyYWNlVjEDAAAADUxpc3RgMStfaXRlbXMMTGlzdGAxK19zaXplD0xpc3RgMStfdmVyc2lvbgQAABhTaGFyZWQuSW5raW5nLklua1BvaW50W10CAAAACAgCAAAACQkAAAABAAAAAQAAAAcJAAAAAAEAAAAEAAAABApJbmtQb2ludFYxAgAAAAkKAAAADQMFCgAAAApJbmtQb2ludFYxBAAAAAFYAVkOUHJlc3N1cmVGYWN0b3IJVGltZVN0YW1wAAAAAAYGCxACAAAAAAAAAAAA4D8AAAAAAADgPwAAAD8AAAAAAAAAAAs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650</Words>
  <Application>Microsoft Macintosh PowerPoint</Application>
  <PresentationFormat>On-screen Show (4:3)</PresentationFormat>
  <Paragraphs>295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ＭＳ Ｐゴシック</vt:lpstr>
      <vt:lpstr>Verdana</vt:lpstr>
      <vt:lpstr>Arial</vt:lpstr>
      <vt:lpstr>Office Theme</vt:lpstr>
      <vt:lpstr>Bayesian networks</vt:lpstr>
      <vt:lpstr>Outline</vt:lpstr>
      <vt:lpstr>Bayesian networks</vt:lpstr>
      <vt:lpstr>Learning Bayesian network structure</vt:lpstr>
      <vt:lpstr>Search and Score approach</vt:lpstr>
      <vt:lpstr>How Many DAGs Must We Score?</vt:lpstr>
      <vt:lpstr>Search and Score approach</vt:lpstr>
      <vt:lpstr>Search and Score approach</vt:lpstr>
      <vt:lpstr>Search and Score approach</vt:lpstr>
      <vt:lpstr>Search and Score approach</vt:lpstr>
      <vt:lpstr>Search and Score approach</vt:lpstr>
      <vt:lpstr>Search and Score approach</vt:lpstr>
      <vt:lpstr>Search and Score approach</vt:lpstr>
      <vt:lpstr>Learning Bayesian network structure</vt:lpstr>
      <vt:lpstr>Correlation</vt:lpstr>
      <vt:lpstr>Correlation graph</vt:lpstr>
      <vt:lpstr>Correlation graph</vt:lpstr>
      <vt:lpstr>Conditional independence tests</vt:lpstr>
      <vt:lpstr>PC (Peter &amp; Clark) algorithm - skeleton </vt:lpstr>
      <vt:lpstr>PC algorithm (Peter and Clark, 2000)</vt:lpstr>
      <vt:lpstr>PC algorithm – orientating the edges </vt:lpstr>
      <vt:lpstr>PC algorithm (Peter and Clark, 2000)</vt:lpstr>
      <vt:lpstr>Summary </vt:lpstr>
      <vt:lpstr>Thank You.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367</cp:revision>
  <dcterms:created xsi:type="dcterms:W3CDTF">2014-02-08T14:13:03Z</dcterms:created>
  <dcterms:modified xsi:type="dcterms:W3CDTF">2018-08-13T04:37:49Z</dcterms:modified>
</cp:coreProperties>
</file>