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67" r:id="rId3"/>
    <p:sldId id="369" r:id="rId4"/>
    <p:sldId id="370" r:id="rId5"/>
    <p:sldId id="411" r:id="rId6"/>
    <p:sldId id="366" r:id="rId7"/>
    <p:sldId id="371" r:id="rId8"/>
    <p:sldId id="374" r:id="rId9"/>
    <p:sldId id="373" r:id="rId10"/>
    <p:sldId id="375" r:id="rId11"/>
    <p:sldId id="376" r:id="rId12"/>
    <p:sldId id="377" r:id="rId13"/>
    <p:sldId id="378" r:id="rId14"/>
    <p:sldId id="380" r:id="rId15"/>
    <p:sldId id="381" r:id="rId16"/>
    <p:sldId id="382" r:id="rId17"/>
    <p:sldId id="3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A0244-7DA6-4FC2-BFC0-0680B7F61E01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D4E17-525F-4CD9-9DD8-3163A98110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2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97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F1523A-535E-4B30-A566-E102F6D6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300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F1523A-535E-4B30-A566-E102F6D6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6626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F1523A-535E-4B30-A566-E102F6D6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228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F1523A-535E-4B30-A566-E102F6D6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488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F1523A-535E-4B30-A566-E102F6D6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2896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F1523A-535E-4B30-A566-E102F6D6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79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F1523A-535E-4B30-A566-E102F6D6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992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99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87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59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68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95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20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52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3DF1523A-535E-4B30-A566-E102F6D6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828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95F6-77C0-4B61-AB50-1DEA6C207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2C0DC-A0B0-4B2A-B08D-ABB02CF55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7438-DCDD-4794-A032-2217FA75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E2AD-BCC4-4257-8979-C9471B40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7BD4-D632-4AB0-85FD-A5D84BC5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61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5E55-B883-4B03-A273-40F93DD7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EFA72-5B2F-47E4-9CC6-CF2E122BC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C21C-62B0-4821-8FA0-C410D75B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3636-0894-477A-B97D-BFA0166B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8800-013B-413E-BF61-E14F3FAF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578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5468CD-837C-45A7-A19C-127B86B51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2655D-36A4-4D2B-A9BE-3D9E4415C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FEB7-49D7-447B-ABE9-CF1D31FA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0DE8-1480-4690-BFC1-727B266D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481FC-47F8-4102-9391-6AF919A3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22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49CC-245E-4418-A7E8-25DB0C69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E023-6380-4216-A395-65F651B9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83CD-857C-48CD-B7FE-B178677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FCC5-375D-4ED7-B710-422629B6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CB0C-998B-40BD-9C45-87A3C0C7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1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8A24-3723-416E-966A-AC4CF14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BA5C-29E7-4F14-B38D-026ADB9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D4508-18CB-4912-837F-8AE69331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F0F5-5092-4DB9-B6BE-2BE2B33C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ABCB-D571-4BA3-A87A-01AD0BAC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53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CD33-4DD1-4496-B4EE-AEB3D33A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3D0B-92C4-4DBC-AECC-FA52876F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31B01-9EF3-4B94-8D50-4337EEB5F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B1631-6A67-491C-A4C9-4DCABB8A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10084-F124-4036-B2EB-6B03D53A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2DB4C-DB70-4A65-B8E1-2465B066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27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3AC4-32AA-4AB8-B43D-73B6863F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80E5-C178-4241-BBBB-CCE7BEBDA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05CBB-F585-4D15-9CA5-A111005C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42D3D-74A2-475C-B0AA-2925ECA06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B5D08-9CDD-497D-A8C6-F64473091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36268-18BF-4788-ACB3-E9B1C243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44223-CB76-4AF2-8D3E-BA66949B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78E18-CF03-4A80-8D5F-F538E98E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53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EF8F-B823-4BAC-916F-6B8551D6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35A69-2CCD-4C23-AB11-3AD78238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7F856-DB5B-409C-88AD-6A15C014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7B63-863F-44F8-B83B-2B37388A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874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25F6C-2DD9-4B41-A4E0-082C6E52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D736-D79A-4C48-9A1B-57A624B0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B9791-1BED-43DC-A49B-F17352E2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60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1FEA-9829-49F0-882B-0D1C291C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E21D-2543-4418-98FF-EE409C9E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4F3BA-6FFA-4219-8EE8-D2965B06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C217-0A38-4636-BDCD-B85B2604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F285-69A2-465C-B2A0-4B69610D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3012E-B6E9-40AF-AE26-E7E9062A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6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0BCE-920A-497E-ABF4-C24F6452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FA1B2-82E3-4D46-AD66-DBA8B546E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8490F-90EB-4F38-AF21-FDE90BDF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8AA66-7170-452B-96E8-F7563BFB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37B1D-30BB-43C4-AAE5-A643A19E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68DB-195B-472E-8390-35D28522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2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599A1-1F4E-4D07-B521-090E760B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7763D-1591-4935-AB76-D008E852C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B283-31AE-43A9-A6FD-785D75FBE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BA760-389D-4A97-9093-795101B52210}" type="datetimeFigureOut">
              <a:rPr lang="en-AU" smtClean="0"/>
              <a:t>23/10/2023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547E-1C1B-4ED7-B218-81F43CCB5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49483-D192-4E00-8424-209A2B23B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995E-DBD9-40A6-B353-AD7323BEE3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62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wp-content/uploads/2015/03/rmarkdown-reference.pdf?_ga=2.155587323.1956319016.1660813341-734448095.164568425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studio/cheatsheets/raw/main/rmarkdown-2.0.pdf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markdown.rstudio.com/lesson-1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bookdown.org/yihui/rmarkdow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vimeo.com/178485416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player.vimeo.com/video/178485416?h=8a57bf9b88&amp;app_id=122963" TargetMode="External"/><Relationship Id="rId6" Type="http://schemas.openxmlformats.org/officeDocument/2006/relationships/image" Target="../media/image2.jpeg"/><Relationship Id="rId5" Type="http://schemas.openxmlformats.org/officeDocument/2006/relationships/hyperlink" Target="https://rmarkdown.rstudio.com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in/rmarkdown-2.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studio.com/wp-content/uploads/2015/03/rmarkdown-referenc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ktex.org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ihui.name/tinytex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9EA3-66BE-4190-9146-4E272BC2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 R 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485C6-9F22-46A7-A893-3453183D5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 fontAlgn="base"/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MSc. Andres Mauricio Cifuentes Bernal.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PhD candidate: Computer and Information Science (Bioinformatics)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A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STEM – University of South Australia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1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7A511-0632-41BC-8FFC-9DE4C7D8F74B}"/>
              </a:ext>
            </a:extLst>
          </p:cNvPr>
          <p:cNvSpPr/>
          <p:nvPr/>
        </p:nvSpPr>
        <p:spPr>
          <a:xfrm>
            <a:off x="422268" y="1127093"/>
            <a:ext cx="3081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/>
              <a:t>Notebook Interface</a:t>
            </a:r>
          </a:p>
        </p:txBody>
      </p:sp>
      <p:pic>
        <p:nvPicPr>
          <p:cNvPr id="5122" name="Picture 2" descr="Send the R code chunk output to the console.">
            <a:extLst>
              <a:ext uri="{FF2B5EF4-FFF2-40B4-BE49-F238E27FC236}">
                <a16:creationId xmlns:a16="http://schemas.microsoft.com/office/drawing/2014/main" id="{4EF2C562-619A-49FB-8C05-DC3D17680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531" y="920609"/>
            <a:ext cx="46482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20AE1F-E069-4571-B1BE-3128C6FD78CB}"/>
              </a:ext>
            </a:extLst>
          </p:cNvPr>
          <p:cNvSpPr/>
          <p:nvPr/>
        </p:nvSpPr>
        <p:spPr>
          <a:xfrm>
            <a:off x="740104" y="1681486"/>
            <a:ext cx="606359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By default, RStudio enables inline output (Notebook mode) on all R Markdown documents, but you can change it in </a:t>
            </a:r>
            <a:r>
              <a:rPr lang="en-AU" sz="2800" i="1" dirty="0"/>
              <a:t>settings</a:t>
            </a:r>
            <a:r>
              <a:rPr lang="en-AU" sz="2800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9DF483-C91C-4AB3-B1BC-8F074F97C43F}"/>
              </a:ext>
            </a:extLst>
          </p:cNvPr>
          <p:cNvSpPr/>
          <p:nvPr/>
        </p:nvSpPr>
        <p:spPr>
          <a:xfrm>
            <a:off x="526915" y="3803809"/>
            <a:ext cx="34815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To generate a report from the file, run the render command: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483677-E8CE-4FBB-91F8-B8C4CAFB3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41" y="5520877"/>
            <a:ext cx="6715125" cy="10858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2F4BCE8-D0D4-4EB3-B6BD-75CC51F198F1}"/>
              </a:ext>
            </a:extLst>
          </p:cNvPr>
          <p:cNvSpPr/>
          <p:nvPr/>
        </p:nvSpPr>
        <p:spPr>
          <a:xfrm>
            <a:off x="4403986" y="4259367"/>
            <a:ext cx="3864602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render(</a:t>
            </a:r>
            <a:r>
              <a:rPr lang="en-US" altLang="en-US" sz="2000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"1-example.Rmd"</a:t>
            </a:r>
            <a:r>
              <a:rPr lang="en-US" altLang="en-US" sz="2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/>
              <a:t> 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0FEAE6-29E8-4436-96DE-23E5ED0C3377}"/>
              </a:ext>
            </a:extLst>
          </p:cNvPr>
          <p:cNvSpPr/>
          <p:nvPr/>
        </p:nvSpPr>
        <p:spPr>
          <a:xfrm>
            <a:off x="1090978" y="5802192"/>
            <a:ext cx="2013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Or click </a:t>
            </a:r>
            <a:r>
              <a:rPr lang="en-AU" sz="2800" i="1" dirty="0"/>
              <a:t>Knit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10129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7A511-0632-41BC-8FFC-9DE4C7D8F74B}"/>
              </a:ext>
            </a:extLst>
          </p:cNvPr>
          <p:cNvSpPr/>
          <p:nvPr/>
        </p:nvSpPr>
        <p:spPr>
          <a:xfrm>
            <a:off x="666817" y="1339744"/>
            <a:ext cx="2103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/>
              <a:t>Code Chunks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16B2D-9F3D-479E-8759-5EA5AACC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25" y="2075615"/>
            <a:ext cx="7348950" cy="375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7A511-0632-41BC-8FFC-9DE4C7D8F74B}"/>
              </a:ext>
            </a:extLst>
          </p:cNvPr>
          <p:cNvSpPr/>
          <p:nvPr/>
        </p:nvSpPr>
        <p:spPr>
          <a:xfrm>
            <a:off x="666817" y="1339744"/>
            <a:ext cx="2520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/>
              <a:t>Chunks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C97E6-C33F-4407-9F62-86373E03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51" y="2075615"/>
            <a:ext cx="10948597" cy="35181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4A410-7EF4-4DCC-9B71-8643797B6282}"/>
              </a:ext>
            </a:extLst>
          </p:cNvPr>
          <p:cNvSpPr/>
          <p:nvPr/>
        </p:nvSpPr>
        <p:spPr>
          <a:xfrm>
            <a:off x="172148" y="6019079"/>
            <a:ext cx="118477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404040"/>
                </a:solidFill>
              </a:rPr>
              <a:t>See the </a:t>
            </a:r>
            <a:r>
              <a:rPr lang="en-AU" sz="2800" dirty="0">
                <a:solidFill>
                  <a:srgbClr val="2780E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Markdown Reference Guide</a:t>
            </a:r>
            <a:r>
              <a:rPr lang="en-AU" sz="2800" dirty="0">
                <a:solidFill>
                  <a:srgbClr val="404040"/>
                </a:solidFill>
              </a:rPr>
              <a:t> for a complete list of </a:t>
            </a:r>
            <a:r>
              <a:rPr lang="en-AU" sz="2800" dirty="0" err="1">
                <a:solidFill>
                  <a:srgbClr val="404040"/>
                </a:solidFill>
              </a:rPr>
              <a:t>knitr</a:t>
            </a:r>
            <a:r>
              <a:rPr lang="en-AU" sz="2800" dirty="0">
                <a:solidFill>
                  <a:srgbClr val="404040"/>
                </a:solidFill>
              </a:rPr>
              <a:t> chunk options.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25301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7A511-0632-41BC-8FFC-9DE4C7D8F74B}"/>
              </a:ext>
            </a:extLst>
          </p:cNvPr>
          <p:cNvSpPr/>
          <p:nvPr/>
        </p:nvSpPr>
        <p:spPr>
          <a:xfrm>
            <a:off x="666817" y="1339744"/>
            <a:ext cx="1861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/>
              <a:t>Inline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42EEE-C2F1-4C08-BBFA-4C9287528348}"/>
              </a:ext>
            </a:extLst>
          </p:cNvPr>
          <p:cNvSpPr/>
          <p:nvPr/>
        </p:nvSpPr>
        <p:spPr>
          <a:xfrm>
            <a:off x="3526464" y="133974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dirty="0"/>
              <a:t>Code results can be inserted directly into the text of a .</a:t>
            </a:r>
            <a:r>
              <a:rPr lang="en-AU" sz="2800" dirty="0" err="1"/>
              <a:t>Rmd</a:t>
            </a:r>
            <a:r>
              <a:rPr lang="en-AU" sz="2800" dirty="0"/>
              <a:t> file by enclosing the code with `r `.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4769D73-6091-4EF0-AEA2-0EEAEECE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74" y="3429000"/>
            <a:ext cx="7522107" cy="22159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```{r}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x = 5 # radius of a circle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```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For a circle with the radius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`r x`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its area is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</a:rPr>
              <a:t>`r pi * x^2`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EE4480-6528-45AF-AB58-46FDAA747FBE}"/>
              </a:ext>
            </a:extLst>
          </p:cNvPr>
          <p:cNvSpPr/>
          <p:nvPr/>
        </p:nvSpPr>
        <p:spPr>
          <a:xfrm>
            <a:off x="666817" y="3645778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/>
              <a:t>Chunk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1A15B-CFEA-4DAD-AA5E-4E15E728184F}"/>
              </a:ext>
            </a:extLst>
          </p:cNvPr>
          <p:cNvSpPr/>
          <p:nvPr/>
        </p:nvSpPr>
        <p:spPr>
          <a:xfrm>
            <a:off x="5425974" y="5855387"/>
            <a:ext cx="1023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/>
              <a:t>Inline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045794-F013-4BF3-8CD3-A933C4639F84}"/>
              </a:ext>
            </a:extLst>
          </p:cNvPr>
          <p:cNvCxnSpPr>
            <a:stCxn id="11" idx="3"/>
          </p:cNvCxnSpPr>
          <p:nvPr/>
        </p:nvCxnSpPr>
        <p:spPr>
          <a:xfrm flipV="1">
            <a:off x="1792446" y="3847171"/>
            <a:ext cx="1240686" cy="60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DE8974-9166-4DED-8212-E7EE19AEADCC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543075" y="5581624"/>
            <a:ext cx="394418" cy="273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4FE962-A520-4218-9DD3-AB837EEF0BC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937493" y="5196468"/>
            <a:ext cx="2183635" cy="658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7A511-0632-41BC-8FFC-9DE4C7D8F74B}"/>
              </a:ext>
            </a:extLst>
          </p:cNvPr>
          <p:cNvSpPr/>
          <p:nvPr/>
        </p:nvSpPr>
        <p:spPr>
          <a:xfrm>
            <a:off x="666817" y="1339744"/>
            <a:ext cx="1117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/>
              <a:t>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C29D56-5305-4973-A041-EC5612797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146" y="990821"/>
            <a:ext cx="6501810" cy="48763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17B037-4F30-4472-8130-E4C4BC1B6C27}"/>
              </a:ext>
            </a:extLst>
          </p:cNvPr>
          <p:cNvSpPr/>
          <p:nvPr/>
        </p:nvSpPr>
        <p:spPr>
          <a:xfrm>
            <a:off x="422269" y="2267001"/>
            <a:ext cx="48089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By default, R Markdown displays data frames and matrixes as they would be in the R terminal (in a monospaced font). </a:t>
            </a:r>
          </a:p>
          <a:p>
            <a:endParaRPr lang="en-AU" sz="2800" dirty="0"/>
          </a:p>
          <a:p>
            <a:r>
              <a:rPr lang="en-AU" sz="2800" dirty="0"/>
              <a:t>You can use the </a:t>
            </a:r>
            <a:r>
              <a:rPr lang="en-AU" sz="2800" dirty="0" err="1"/>
              <a:t>knitr</a:t>
            </a:r>
            <a:r>
              <a:rPr lang="en-AU" sz="2800" dirty="0"/>
              <a:t>::</a:t>
            </a:r>
            <a:r>
              <a:rPr lang="en-AU" sz="2800" dirty="0" err="1"/>
              <a:t>kable</a:t>
            </a:r>
            <a:r>
              <a:rPr lang="en-AU" sz="2800" dirty="0"/>
              <a:t> function for better formatting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EC2928-064E-4817-915B-7ACC31783237}"/>
              </a:ext>
            </a:extLst>
          </p:cNvPr>
          <p:cNvSpPr/>
          <p:nvPr/>
        </p:nvSpPr>
        <p:spPr>
          <a:xfrm>
            <a:off x="6507126" y="5657671"/>
            <a:ext cx="5400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Note : results='</a:t>
            </a:r>
            <a:r>
              <a:rPr lang="en-AU" sz="2400" dirty="0" err="1">
                <a:solidFill>
                  <a:srgbClr val="FF0000"/>
                </a:solidFill>
              </a:rPr>
              <a:t>asis</a:t>
            </a:r>
            <a:r>
              <a:rPr lang="en-AU" sz="2400" dirty="0">
                <a:solidFill>
                  <a:srgbClr val="FF0000"/>
                </a:solidFill>
              </a:rPr>
              <a:t>' chunk option is required to ensure that the raw table output isn’t processed further by </a:t>
            </a:r>
            <a:r>
              <a:rPr lang="en-AU" sz="2400" dirty="0" err="1">
                <a:solidFill>
                  <a:srgbClr val="FF0000"/>
                </a:solidFill>
              </a:rPr>
              <a:t>knitr</a:t>
            </a:r>
            <a:r>
              <a:rPr lang="en-AU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277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7A511-0632-41BC-8FFC-9DE4C7D8F74B}"/>
              </a:ext>
            </a:extLst>
          </p:cNvPr>
          <p:cNvSpPr/>
          <p:nvPr/>
        </p:nvSpPr>
        <p:spPr>
          <a:xfrm>
            <a:off x="666818" y="1339744"/>
            <a:ext cx="10795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Format the text in your R Markdown file with </a:t>
            </a:r>
            <a:r>
              <a:rPr lang="en-AU" sz="2800" b="1" dirty="0" err="1"/>
              <a:t>Pandoc’s</a:t>
            </a:r>
            <a:r>
              <a:rPr lang="en-AU" sz="2800" b="1" dirty="0"/>
              <a:t> Markdown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782D52-B767-447D-864C-8A3D52DA8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33" y="1994058"/>
            <a:ext cx="5524500" cy="4552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B528AC-43D5-47FA-A7D3-344692B4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132" y="2075615"/>
            <a:ext cx="4811314" cy="34506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83F5F9-8DE3-442F-B9D9-2ECC9C91CF8A}"/>
              </a:ext>
            </a:extLst>
          </p:cNvPr>
          <p:cNvSpPr/>
          <p:nvPr/>
        </p:nvSpPr>
        <p:spPr>
          <a:xfrm>
            <a:off x="6238242" y="6012228"/>
            <a:ext cx="5652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/>
              <a:t>And more in </a:t>
            </a:r>
            <a:r>
              <a:rPr lang="en-US" sz="2800" dirty="0">
                <a:hlinkClick r:id="rId5"/>
              </a:rPr>
              <a:t>R Markdown </a:t>
            </a:r>
            <a:r>
              <a:rPr lang="en-US" sz="2800" dirty="0" err="1">
                <a:hlinkClick r:id="rId5"/>
              </a:rPr>
              <a:t>Cheatsheet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256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7A511-0632-41BC-8FFC-9DE4C7D8F74B}"/>
              </a:ext>
            </a:extLst>
          </p:cNvPr>
          <p:cNvSpPr/>
          <p:nvPr/>
        </p:nvSpPr>
        <p:spPr>
          <a:xfrm>
            <a:off x="666818" y="1339744"/>
            <a:ext cx="10795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Output Formats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C129D2-39A0-40CA-9F22-DFEB4890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887"/>
          <a:stretch/>
        </p:blipFill>
        <p:spPr>
          <a:xfrm>
            <a:off x="285306" y="3723064"/>
            <a:ext cx="11797695" cy="3013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C263F-D27D-4494-B1C2-D1F8C7DBE8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39"/>
          <a:stretch/>
        </p:blipFill>
        <p:spPr>
          <a:xfrm>
            <a:off x="6279846" y="1111168"/>
            <a:ext cx="5489885" cy="2466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2C4E3C-8B2A-4003-B68D-8FB01BE57FA9}"/>
              </a:ext>
            </a:extLst>
          </p:cNvPr>
          <p:cNvSpPr/>
          <p:nvPr/>
        </p:nvSpPr>
        <p:spPr>
          <a:xfrm>
            <a:off x="728389" y="1835479"/>
            <a:ext cx="52453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You can define the format with code, by setting it in the </a:t>
            </a:r>
            <a:r>
              <a:rPr lang="en-US" sz="2800" dirty="0"/>
              <a:t>YAML header, or by choosing it with the arrow near to the knit button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4569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2C4E3C-8B2A-4003-B68D-8FB01BE57FA9}"/>
              </a:ext>
            </a:extLst>
          </p:cNvPr>
          <p:cNvSpPr/>
          <p:nvPr/>
        </p:nvSpPr>
        <p:spPr>
          <a:xfrm>
            <a:off x="728389" y="1835479"/>
            <a:ext cx="8702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For more options and further information: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10DD51-87AD-49C1-A806-0E46AF59A120}"/>
              </a:ext>
            </a:extLst>
          </p:cNvPr>
          <p:cNvSpPr/>
          <p:nvPr/>
        </p:nvSpPr>
        <p:spPr>
          <a:xfrm>
            <a:off x="4689339" y="3141109"/>
            <a:ext cx="7028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hlinkClick r:id="rId3"/>
              </a:rPr>
              <a:t>https://rmarkdown.rstudio.com/lesson-1.html</a:t>
            </a:r>
            <a:r>
              <a:rPr lang="en-AU" sz="2800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0AF25-9065-47BB-974D-DB3070152196}"/>
              </a:ext>
            </a:extLst>
          </p:cNvPr>
          <p:cNvSpPr/>
          <p:nvPr/>
        </p:nvSpPr>
        <p:spPr>
          <a:xfrm>
            <a:off x="4689339" y="4938444"/>
            <a:ext cx="63235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hlinkClick r:id="rId4"/>
              </a:rPr>
              <a:t>https://bookdown.org/yihui/rmarkdown/</a:t>
            </a:r>
            <a:r>
              <a:rPr lang="en-AU" sz="2800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5E5B4-80B8-4551-9C12-7434C4D12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13" y="2968295"/>
            <a:ext cx="4061425" cy="720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5291E-F51E-4E77-913D-ECAB4C0344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0360"/>
          <a:stretch/>
        </p:blipFill>
        <p:spPr>
          <a:xfrm>
            <a:off x="1179135" y="4199901"/>
            <a:ext cx="2624896" cy="20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E033D-243C-4FFF-A8A0-E3985631D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6" y="1602763"/>
            <a:ext cx="3867150" cy="1314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FD2951-E5BC-4A37-B33D-E45D07E2777D}"/>
              </a:ext>
            </a:extLst>
          </p:cNvPr>
          <p:cNvSpPr/>
          <p:nvPr/>
        </p:nvSpPr>
        <p:spPr>
          <a:xfrm>
            <a:off x="6377708" y="479393"/>
            <a:ext cx="50489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hlinkClick r:id="rId5"/>
              </a:rPr>
              <a:t>https://rmarkdown.rstudio.com/</a:t>
            </a:r>
            <a:r>
              <a:rPr lang="en-AU" sz="2800" dirty="0"/>
              <a:t> </a:t>
            </a:r>
          </a:p>
        </p:txBody>
      </p:sp>
      <p:pic>
        <p:nvPicPr>
          <p:cNvPr id="8" name="Online Media 7" title="What is R Markdown?">
            <a:hlinkClick r:id="" action="ppaction://media"/>
            <a:extLst>
              <a:ext uri="{FF2B5EF4-FFF2-40B4-BE49-F238E27FC236}">
                <a16:creationId xmlns:a16="http://schemas.microsoft.com/office/drawing/2014/main" id="{C9DEB3B7-AFB3-476D-BF48-64A0C30E0ED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3516600" y="1251333"/>
            <a:ext cx="8606254" cy="53789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C324DF-F623-4A5E-BE67-F858DB7262CE}"/>
              </a:ext>
            </a:extLst>
          </p:cNvPr>
          <p:cNvSpPr/>
          <p:nvPr/>
        </p:nvSpPr>
        <p:spPr>
          <a:xfrm>
            <a:off x="248444" y="3659004"/>
            <a:ext cx="308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https://vimeo.com/178485416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0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34032-C91F-454B-994B-C96D383A19F7}"/>
              </a:ext>
            </a:extLst>
          </p:cNvPr>
          <p:cNvSpPr/>
          <p:nvPr/>
        </p:nvSpPr>
        <p:spPr>
          <a:xfrm>
            <a:off x="1476408" y="1475155"/>
            <a:ext cx="9187473" cy="34300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spc="15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Install from CRAN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spc="15" dirty="0" err="1">
                <a:solidFill>
                  <a:srgbClr val="06287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install.packages</a:t>
            </a: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000" spc="15" dirty="0" err="1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rmarkdown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spc="15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Or if you want to test the development version,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i="1" spc="15" dirty="0">
                <a:solidFill>
                  <a:srgbClr val="60A0B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install from GitHub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spc="15" dirty="0">
                <a:solidFill>
                  <a:srgbClr val="00702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</a:t>
            </a:r>
            <a:r>
              <a:rPr lang="en-US" sz="2000" spc="15" dirty="0" err="1">
                <a:solidFill>
                  <a:srgbClr val="06287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requireNamespace</a:t>
            </a: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2000" spc="15" dirty="0" err="1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devtools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spc="15" dirty="0" err="1">
                <a:solidFill>
                  <a:srgbClr val="06287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install.packages</a:t>
            </a: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000" spc="15" dirty="0" err="1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devtools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spc="15" dirty="0" err="1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devtools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2000" spc="15" dirty="0" err="1">
                <a:solidFill>
                  <a:srgbClr val="06287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install_github</a:t>
            </a: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000" spc="15" dirty="0" err="1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rstudio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2000" spc="15" dirty="0" err="1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rmarkdown</a:t>
            </a:r>
            <a:r>
              <a:rPr lang="en-US" sz="2000" spc="15" dirty="0">
                <a:solidFill>
                  <a:srgbClr val="4070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2000" spc="15" dirty="0">
                <a:solidFill>
                  <a:srgbClr val="33333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8208D-72A2-4993-8C76-48D52C5F1C1E}"/>
              </a:ext>
            </a:extLst>
          </p:cNvPr>
          <p:cNvSpPr/>
          <p:nvPr/>
        </p:nvSpPr>
        <p:spPr>
          <a:xfrm>
            <a:off x="3345712" y="5253259"/>
            <a:ext cx="55005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404040"/>
                </a:solidFill>
              </a:rPr>
              <a:t>Useful resources: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2780E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R Markdown </a:t>
            </a:r>
            <a:r>
              <a:rPr lang="en-AU" sz="2800" dirty="0" err="1">
                <a:solidFill>
                  <a:srgbClr val="2780E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</a:t>
            </a:r>
            <a:endParaRPr lang="en-AU" sz="2800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2780E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R Markdown Reference Guide</a:t>
            </a:r>
            <a:endParaRPr lang="en-AU" sz="2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1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D17C12-DBD9-4E9F-936E-9C78C1FA7B28}"/>
              </a:ext>
            </a:extLst>
          </p:cNvPr>
          <p:cNvSpPr/>
          <p:nvPr/>
        </p:nvSpPr>
        <p:spPr>
          <a:xfrm>
            <a:off x="676939" y="1340830"/>
            <a:ext cx="10241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If you want to generate PDF output, you will need to install LaTeX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3E3C71-3FF6-40CE-BD82-DDE7BD24C2C1}"/>
              </a:ext>
            </a:extLst>
          </p:cNvPr>
          <p:cNvSpPr/>
          <p:nvPr/>
        </p:nvSpPr>
        <p:spPr>
          <a:xfrm>
            <a:off x="6745889" y="6150582"/>
            <a:ext cx="391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hlinkClick r:id="rId3"/>
              </a:rPr>
              <a:t>https://miktex.org/download</a:t>
            </a:r>
            <a:r>
              <a:rPr lang="en-AU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E5817-6CB1-4657-B6E3-CB9C91C48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176" y="4883757"/>
            <a:ext cx="5181600" cy="126682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B9D53AE-EF2A-4F36-BE5E-E357D441F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065" y="2249797"/>
            <a:ext cx="10015869" cy="200054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For R Markdown users who have not installed LaTeX before, </a:t>
            </a:r>
            <a:r>
              <a:rPr lang="en-US" altLang="en-US" sz="2800" dirty="0">
                <a:solidFill>
                  <a:srgbClr val="333333"/>
                </a:solidFill>
                <a:ea typeface="Helvetica" panose="020B0604020202020204" pitchFamily="34" charset="0"/>
              </a:rPr>
              <a:t>it is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 recommended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 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install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TinyTeX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ea typeface="Helvetica" panose="020B0604020202020204" pitchFamily="34" charset="0"/>
                <a:hlinkClick r:id="rId5"/>
              </a:rPr>
              <a:t>https://yihui.name/tinytex/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ea typeface="Helvetica" panose="020B0604020202020204" pitchFamily="34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6287E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install.packages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tinytex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tinytex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install_tinytex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install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60A0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TinyTeX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784455-F6E9-47A5-8661-6E1295F9866C}"/>
              </a:ext>
            </a:extLst>
          </p:cNvPr>
          <p:cNvSpPr/>
          <p:nvPr/>
        </p:nvSpPr>
        <p:spPr>
          <a:xfrm>
            <a:off x="1535938" y="4993612"/>
            <a:ext cx="37847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If you use LaTeX outside R markdown (e.g. writing papers).</a:t>
            </a:r>
          </a:p>
        </p:txBody>
      </p:sp>
    </p:spTree>
    <p:extLst>
      <p:ext uri="{BB962C8B-B14F-4D97-AF65-F5344CB8AC3E}">
        <p14:creationId xmlns:p14="http://schemas.microsoft.com/office/powerpoint/2010/main" val="184971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Common issues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7E85FB-A82A-2E9A-2C7B-99299ED7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92" y="2201378"/>
            <a:ext cx="11045227" cy="41772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7376FF-E8AE-7041-D351-21A0C4D67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546" y="1112297"/>
            <a:ext cx="8160169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9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21D82-DB7C-4207-A571-D45D5490C5D7}"/>
              </a:ext>
            </a:extLst>
          </p:cNvPr>
          <p:cNvSpPr/>
          <p:nvPr/>
        </p:nvSpPr>
        <p:spPr>
          <a:xfrm>
            <a:off x="422269" y="137272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dirty="0"/>
              <a:t>An R Markdown file is a plain text file that has the extension .</a:t>
            </a:r>
            <a:r>
              <a:rPr lang="en-AU" sz="2800" dirty="0" err="1"/>
              <a:t>Rmd</a:t>
            </a:r>
            <a:endParaRPr lang="en-A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A18D-7D32-48C0-A197-F62CF84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62" y="2655963"/>
            <a:ext cx="6096001" cy="3141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74575A-3665-4259-9507-8AEF31178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32" y="1954167"/>
            <a:ext cx="5180742" cy="45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A minimal R Markdown example in RStudio.">
            <a:extLst>
              <a:ext uri="{FF2B5EF4-FFF2-40B4-BE49-F238E27FC236}">
                <a16:creationId xmlns:a16="http://schemas.microsoft.com/office/drawing/2014/main" id="{F0295F84-A7EF-47AC-A027-CAF5BFD9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31018"/>
            <a:ext cx="58769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F179D-F02C-4F61-8AF0-F410A5FCAD35}"/>
              </a:ext>
            </a:extLst>
          </p:cNvPr>
          <p:cNvSpPr/>
          <p:nvPr/>
        </p:nvSpPr>
        <p:spPr>
          <a:xfrm>
            <a:off x="6308260" y="1198667"/>
            <a:ext cx="54686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Notice that the file contains three types of content: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3C3264-F86A-4E6A-80F5-4433FD9B036E}"/>
              </a:ext>
            </a:extLst>
          </p:cNvPr>
          <p:cNvSpPr/>
          <p:nvPr/>
        </p:nvSpPr>
        <p:spPr>
          <a:xfrm>
            <a:off x="6995447" y="2495366"/>
            <a:ext cx="4094311" cy="954107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AU" sz="2800" dirty="0"/>
              <a:t>An (optional) YAML header surrounded by ---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FE476-0CA0-4B40-B03A-2B3107226984}"/>
              </a:ext>
            </a:extLst>
          </p:cNvPr>
          <p:cNvSpPr/>
          <p:nvPr/>
        </p:nvSpPr>
        <p:spPr>
          <a:xfrm>
            <a:off x="6995446" y="3998101"/>
            <a:ext cx="4094311" cy="95410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AU" sz="2800" dirty="0"/>
              <a:t>R code chunks surrounded by ```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78BD60-E551-47AC-A2FD-4E7BFBC9E011}"/>
              </a:ext>
            </a:extLst>
          </p:cNvPr>
          <p:cNvSpPr/>
          <p:nvPr/>
        </p:nvSpPr>
        <p:spPr>
          <a:xfrm>
            <a:off x="6995445" y="5500836"/>
            <a:ext cx="4094311" cy="95410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AU" sz="2800" dirty="0"/>
              <a:t>text mixed with simple text formatting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BD1287-6815-4367-9EC3-D2E9B8073563}"/>
              </a:ext>
            </a:extLst>
          </p:cNvPr>
          <p:cNvSpPr/>
          <p:nvPr/>
        </p:nvSpPr>
        <p:spPr>
          <a:xfrm>
            <a:off x="717527" y="1521251"/>
            <a:ext cx="2823111" cy="126448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BA907D-4EFD-418D-9B6E-DFD827F573F6}"/>
              </a:ext>
            </a:extLst>
          </p:cNvPr>
          <p:cNvSpPr/>
          <p:nvPr/>
        </p:nvSpPr>
        <p:spPr>
          <a:xfrm>
            <a:off x="802591" y="2876159"/>
            <a:ext cx="5119744" cy="839878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85EFF1-841B-4B07-885B-6D1A44DD0B32}"/>
              </a:ext>
            </a:extLst>
          </p:cNvPr>
          <p:cNvSpPr/>
          <p:nvPr/>
        </p:nvSpPr>
        <p:spPr>
          <a:xfrm>
            <a:off x="802590" y="5401340"/>
            <a:ext cx="5119742" cy="435934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287222-619A-41C5-A0B7-668258ABA6BD}"/>
              </a:ext>
            </a:extLst>
          </p:cNvPr>
          <p:cNvSpPr/>
          <p:nvPr/>
        </p:nvSpPr>
        <p:spPr>
          <a:xfrm>
            <a:off x="802590" y="3801098"/>
            <a:ext cx="5119743" cy="15151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1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A minimal R Markdown example in RStudio.">
            <a:extLst>
              <a:ext uri="{FF2B5EF4-FFF2-40B4-BE49-F238E27FC236}">
                <a16:creationId xmlns:a16="http://schemas.microsoft.com/office/drawing/2014/main" id="{F0295F84-A7EF-47AC-A027-CAF5BFD9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127093"/>
            <a:ext cx="587692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The output document of the minimal R Markdown example in RStudio.">
            <a:extLst>
              <a:ext uri="{FF2B5EF4-FFF2-40B4-BE49-F238E27FC236}">
                <a16:creationId xmlns:a16="http://schemas.microsoft.com/office/drawing/2014/main" id="{9750576A-AAF4-4DF9-8284-54DD478A2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609" y="173956"/>
            <a:ext cx="5183959" cy="651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C16234C-C08B-4BFA-A156-C7E83B450452}"/>
              </a:ext>
            </a:extLst>
          </p:cNvPr>
          <p:cNvSpPr txBox="1">
            <a:spLocks/>
          </p:cNvSpPr>
          <p:nvPr/>
        </p:nvSpPr>
        <p:spPr>
          <a:xfrm>
            <a:off x="422269" y="479393"/>
            <a:ext cx="10241612" cy="647700"/>
          </a:xfrm>
          <a:prstGeom prst="rect">
            <a:avLst/>
          </a:prstGeom>
          <a:noFill/>
        </p:spPr>
        <p:txBody>
          <a:bodyPr anchor="t"/>
          <a:lstStyle>
            <a:lvl1pPr marL="0" indent="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None/>
              <a:defRPr sz="3600" b="1" baseline="0">
                <a:solidFill>
                  <a:srgbClr val="0051A0"/>
                </a:solidFill>
                <a:latin typeface="+mn-lt"/>
                <a:ea typeface="Arial" pitchFamily="-65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pitchFamily="-65" charset="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0">
              <a:defRPr/>
            </a:pPr>
            <a:r>
              <a:rPr lang="en-AU" dirty="0"/>
              <a:t>Reporting with R Markdown</a:t>
            </a:r>
            <a:endParaRPr lang="en-AU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5E524-5B61-44DA-8977-545B5F795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63"/>
          <a:stretch/>
        </p:blipFill>
        <p:spPr>
          <a:xfrm>
            <a:off x="6096000" y="372144"/>
            <a:ext cx="6021154" cy="6336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17A511-0632-41BC-8FFC-9DE4C7D8F74B}"/>
              </a:ext>
            </a:extLst>
          </p:cNvPr>
          <p:cNvSpPr/>
          <p:nvPr/>
        </p:nvSpPr>
        <p:spPr>
          <a:xfrm>
            <a:off x="422268" y="1127093"/>
            <a:ext cx="3081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/>
              <a:t>Notebook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22A4F-106F-467A-8F00-C8C2CA6D2B8B}"/>
              </a:ext>
            </a:extLst>
          </p:cNvPr>
          <p:cNvSpPr/>
          <p:nvPr/>
        </p:nvSpPr>
        <p:spPr>
          <a:xfrm>
            <a:off x="326320" y="1978108"/>
            <a:ext cx="52945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When you open an .</a:t>
            </a:r>
            <a:r>
              <a:rPr lang="en-AU" sz="2800" dirty="0" err="1"/>
              <a:t>rmd</a:t>
            </a:r>
            <a:r>
              <a:rPr lang="en-AU" sz="2800" dirty="0"/>
              <a:t> in the RStudio IDE, it becomes a notebook. </a:t>
            </a:r>
          </a:p>
          <a:p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BF28AE-90FE-40C5-BEF6-20352CD9A280}"/>
              </a:ext>
            </a:extLst>
          </p:cNvPr>
          <p:cNvSpPr/>
          <p:nvPr/>
        </p:nvSpPr>
        <p:spPr>
          <a:xfrm>
            <a:off x="422268" y="3793990"/>
            <a:ext cx="5102549" cy="95410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AU" sz="2800" dirty="0"/>
              <a:t>You can run each code chunk by clicking the </a:t>
            </a:r>
            <a:r>
              <a:rPr lang="en-US" sz="2800" dirty="0">
                <a:solidFill>
                  <a:srgbClr val="00B050"/>
                </a:solidFill>
                <a:latin typeface="Segoe UI Symbol" panose="020B0502040204020203" pitchFamily="34" charset="0"/>
              </a:rPr>
              <a:t>▶</a:t>
            </a:r>
            <a:r>
              <a:rPr lang="en-AU" sz="2800" dirty="0"/>
              <a:t> icon.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02EA6-8B06-4455-A0F7-3E4F729AFE08}"/>
              </a:ext>
            </a:extLst>
          </p:cNvPr>
          <p:cNvSpPr/>
          <p:nvPr/>
        </p:nvSpPr>
        <p:spPr>
          <a:xfrm>
            <a:off x="1137181" y="5178984"/>
            <a:ext cx="4243907" cy="138499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AU" sz="2800" dirty="0"/>
              <a:t>RStudio executes the code and display the results inline with your file.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29AFD-E16F-40CC-A49D-BAAD6C639010}"/>
              </a:ext>
            </a:extLst>
          </p:cNvPr>
          <p:cNvCxnSpPr>
            <a:stCxn id="8" idx="3"/>
          </p:cNvCxnSpPr>
          <p:nvPr/>
        </p:nvCxnSpPr>
        <p:spPr>
          <a:xfrm flipV="1">
            <a:off x="5524817" y="1244009"/>
            <a:ext cx="6139099" cy="302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29ED6C-D117-47C9-ACD7-38257CD06FA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524817" y="3300263"/>
            <a:ext cx="6139099" cy="97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AE0EFD-0FF4-4070-B3F9-E7A237BEC111}"/>
              </a:ext>
            </a:extLst>
          </p:cNvPr>
          <p:cNvCxnSpPr>
            <a:stCxn id="9" idx="3"/>
          </p:cNvCxnSpPr>
          <p:nvPr/>
        </p:nvCxnSpPr>
        <p:spPr>
          <a:xfrm flipV="1">
            <a:off x="5381088" y="5592726"/>
            <a:ext cx="1487545" cy="27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451C0-4335-463C-AD73-3E0C401FD32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81088" y="2448776"/>
            <a:ext cx="1285526" cy="342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5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79</Paragraphs>
  <Slides>17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Consolas</vt:lpstr>
      <vt:lpstr>Courier New</vt:lpstr>
      <vt:lpstr>Segoe UI</vt:lpstr>
      <vt:lpstr>Segoe UI Symbol</vt:lpstr>
      <vt:lpstr>Office Theme</vt:lpstr>
      <vt:lpstr>Intro R markdown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R markdown</dc:title>
  <dc:creator>Andres Cifuentes Bernal</dc:creator>
  <cp:lastModifiedBy>Andres Cifuentes Bernal</cp:lastModifiedBy>
  <cp:revision>1</cp:revision>
  <dcterms:created xsi:type="dcterms:W3CDTF">2023-10-23T03:04:59Z</dcterms:created>
  <dcterms:modified xsi:type="dcterms:W3CDTF">2023-10-23T03:05:21Z</dcterms:modified>
</cp:coreProperties>
</file>