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95" r:id="rId11"/>
    <p:sldId id="275" r:id="rId12"/>
    <p:sldId id="293" r:id="rId13"/>
    <p:sldId id="292" r:id="rId14"/>
    <p:sldId id="277" r:id="rId15"/>
    <p:sldId id="279" r:id="rId16"/>
    <p:sldId id="280" r:id="rId17"/>
    <p:sldId id="282" r:id="rId18"/>
    <p:sldId id="281" r:id="rId19"/>
    <p:sldId id="283" r:id="rId20"/>
    <p:sldId id="288" r:id="rId21"/>
    <p:sldId id="289" r:id="rId22"/>
    <p:sldId id="290" r:id="rId23"/>
    <p:sldId id="291" r:id="rId24"/>
    <p:sldId id="278" r:id="rId25"/>
    <p:sldId id="284" r:id="rId26"/>
    <p:sldId id="285" r:id="rId27"/>
    <p:sldId id="286" r:id="rId28"/>
    <p:sldId id="294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9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91585" autoAdjust="0"/>
  </p:normalViewPr>
  <p:slideViewPr>
    <p:cSldViewPr snapToGrid="0">
      <p:cViewPr varScale="1">
        <p:scale>
          <a:sx n="75" d="100"/>
          <a:sy n="75" d="100"/>
        </p:scale>
        <p:origin x="96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fei Bogomolov" userId="7336d2a0-6fea-46fb-8bb5-3a9de08390f3" providerId="ADAL" clId="{1A99786D-391F-48BC-BE26-D5E31C1699DA}"/>
    <pc:docChg chg="modSld">
      <pc:chgData name="Timofei Bogomolov" userId="7336d2a0-6fea-46fb-8bb5-3a9de08390f3" providerId="ADAL" clId="{1A99786D-391F-48BC-BE26-D5E31C1699DA}" dt="2022-03-04T04:25:56.711" v="0" actId="6549"/>
      <pc:docMkLst>
        <pc:docMk/>
      </pc:docMkLst>
      <pc:sldChg chg="modSp mod">
        <pc:chgData name="Timofei Bogomolov" userId="7336d2a0-6fea-46fb-8bb5-3a9de08390f3" providerId="ADAL" clId="{1A99786D-391F-48BC-BE26-D5E31C1699DA}" dt="2022-03-04T04:25:56.711" v="0" actId="6549"/>
        <pc:sldMkLst>
          <pc:docMk/>
          <pc:sldMk cId="3325251969" sldId="293"/>
        </pc:sldMkLst>
        <pc:spChg chg="mod">
          <ac:chgData name="Timofei Bogomolov" userId="7336d2a0-6fea-46fb-8bb5-3a9de08390f3" providerId="ADAL" clId="{1A99786D-391F-48BC-BE26-D5E31C1699DA}" dt="2022-03-04T04:25:56.711" v="0" actId="6549"/>
          <ac:spMkLst>
            <pc:docMk/>
            <pc:sldMk cId="3325251969" sldId="293"/>
            <ac:spMk id="4" creationId="{47F845C5-9812-41F6-903B-C7F21FEB5E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83F1F-20B8-40A2-BF7D-E4494DBC0242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2C4F9-9E33-464E-8061-0147DBAA6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64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C4F9-9E33-464E-8061-0147DBAA6E6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59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8613C4-6724-408D-87AF-B94F67FCFD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" y="2590"/>
            <a:ext cx="12190272" cy="6855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CD16F7-399D-415E-9531-642A5BE9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E5F0B-E96F-4D61-8726-ABB6F7AA8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39360-EA3A-4B9A-BAA8-E02EE64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B0EBD4-1117-4E8E-AB1C-92EE151811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9" y="6003084"/>
            <a:ext cx="2045937" cy="6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1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7903-68B3-4683-96DB-B8498353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12A66-4B0D-4F4B-896D-48C165340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A79ED-46EF-4043-A6B0-AFD36B1A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2330C-2D34-4A48-B35B-CC6C572B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F0585-3A55-4C71-954A-929CBDEF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56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139A0-AB44-4BD3-8820-517F232C8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312BF-716A-4B6F-880C-AE461F729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7BC79-E61B-49DD-839C-8FD86581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278F-D5D3-40E6-8EAB-CB2838C4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F889F-FAE0-40D4-AEF3-A4279273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651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4CBEEA-6640-4E0C-9148-F2DA17DB09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66"/>
          <a:stretch/>
        </p:blipFill>
        <p:spPr>
          <a:xfrm>
            <a:off x="1728" y="6187979"/>
            <a:ext cx="12190272" cy="681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214E44-4ED1-4944-9E3A-EF74E1B2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5C26-D1EC-47CF-B3F1-48675C642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661"/>
            <a:ext cx="10515600" cy="48313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0C5E-13B0-49BE-BD66-2E267B7C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Business Intelligence - </a:t>
            </a:r>
            <a:fld id="{5ABA51BB-B577-47A4-9080-ACE67158096C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D4DBF-C5E0-40AE-9300-F88DA32012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4" y="6281598"/>
            <a:ext cx="1624455" cy="4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9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B240-2C23-4E62-805D-824086CB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BE61-0454-40B4-8B3D-99D32DDE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9ABD0-4BDD-4C78-9BD9-E9D638F1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462B-9F7E-4032-B75E-588B26A8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042E-E9A9-4A81-AF84-02A0B750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15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5D92-E19B-4602-A795-D6353AA3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DD4E-4464-4001-B832-68C9E3D04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FE157-C741-4205-83D7-D5C200B2A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C8241-F99F-459F-BC2B-ABE03A58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627A1-3644-4842-B9CD-DA87CB5A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D5679-9151-4A91-AF92-8637969A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52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4102-D77A-43AB-9A5E-FF246E1E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8C4C0-7CAB-47EE-A5CD-CFA58FE3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D1710-8340-451E-BE96-5AA917E31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97B02-AD0D-4D9C-ABE7-A8EDD4C7B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3C65D-8460-409C-9A8A-E24CF3032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8A9EF-89FD-499C-9AC1-B0525588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CCD0A-00EB-4CE8-BBF2-66221981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A0B5E-248E-4265-BC3F-FF6FB13D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4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FDA8-370E-4028-B409-5E1909C4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F7074-E3F5-41F2-BE73-C0AFAA68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2C159-D26D-4DFC-8B3B-9DCDBE9F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C5E5C-444D-49D1-B8AA-26E9A890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77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8C7B2-B703-4D64-98C6-DB0E60D3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8A9D0-1878-4B9A-B0F8-43270750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38D27-60FE-43CD-AE56-94B01096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16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2C73-9145-4BA0-97B1-6C8498D5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4AC0-40A7-41D7-B59D-41A90380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C56D0-68FF-4429-91A0-C37F08B95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CC295-733A-4B93-AE0D-E994C9D8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3A79D-3C34-4A4D-9665-9E830A12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58F0E-677A-4D42-AADF-BF97A16A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53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B0A4-9620-4F34-88A0-DFEAD68D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8C372-4E5F-4654-9B90-60F8167E6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35980-0416-4322-AFB2-86EB18F0E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68C0F-1562-4368-B75C-8BE0583D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C9E4-C3E9-4236-8456-B518BE12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5D437-9EF8-4874-B3BB-2671957C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84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628A08-1FF6-4648-9702-CF339B0CB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66"/>
          <a:stretch/>
        </p:blipFill>
        <p:spPr>
          <a:xfrm>
            <a:off x="1728" y="6176962"/>
            <a:ext cx="12190272" cy="681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FD653-F3B5-4578-BD19-EC543C93AE1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4" y="6281598"/>
            <a:ext cx="1624455" cy="4828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B7D12-CBBD-4EB5-8793-10F07B43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1ED5F-0D18-43BC-B4E6-5CFFC2D0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9BD06-5259-47AB-8A49-1C745E494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Business Intelligence - </a:t>
            </a:r>
            <a:fld id="{5ABA51BB-B577-47A4-9080-ACE67158096C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470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biogeme.epfl.ch/" TargetMode="External"/><Relationship Id="rId2" Type="http://schemas.openxmlformats.org/officeDocument/2006/relationships/hyperlink" Target="http://support.sas.com/resources/papers/tnote/tnote_marketresearch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59C2-5DEA-49DD-8E92-7489D3C9D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03E71-7929-468C-ACD4-C9644BF5D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spc="3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A/B testing and Discrete Choice Experiments</a:t>
            </a:r>
          </a:p>
        </p:txBody>
      </p:sp>
    </p:spTree>
    <p:extLst>
      <p:ext uri="{BB962C8B-B14F-4D97-AF65-F5344CB8AC3E}">
        <p14:creationId xmlns:p14="http://schemas.microsoft.com/office/powerpoint/2010/main" val="376973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olf player">
            <a:extLst>
              <a:ext uri="{FF2B5EF4-FFF2-40B4-BE49-F238E27FC236}">
                <a16:creationId xmlns:a16="http://schemas.microsoft.com/office/drawing/2014/main" id="{282DFCA5-6536-419B-B2F3-80C0A855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80" y="3823105"/>
            <a:ext cx="4084320" cy="235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DC7FAA-3D89-4C09-9F4B-2B43ED1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Playing golf experiment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068535-2E37-471C-8A25-D8700DF6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driver used (oversized or regular size)</a:t>
            </a:r>
          </a:p>
          <a:p>
            <a:r>
              <a:rPr lang="en-US" dirty="0"/>
              <a:t>The type of ball used (balata or three pieces)</a:t>
            </a:r>
          </a:p>
          <a:p>
            <a:r>
              <a:rPr lang="en-US" dirty="0"/>
              <a:t>Walking and carrying the golf clubs or riding in a golf cart</a:t>
            </a:r>
          </a:p>
          <a:p>
            <a:r>
              <a:rPr lang="en-US" dirty="0"/>
              <a:t>Drinking water or drinking beer while playing</a:t>
            </a:r>
          </a:p>
          <a:p>
            <a:r>
              <a:rPr lang="en-US" dirty="0"/>
              <a:t>Playing in the morning or playing in the afternoon</a:t>
            </a:r>
          </a:p>
          <a:p>
            <a:r>
              <a:rPr lang="en-US" dirty="0"/>
              <a:t>Playing when it is cool or playing when it is hot</a:t>
            </a:r>
          </a:p>
          <a:p>
            <a:r>
              <a:rPr lang="en-US" dirty="0"/>
              <a:t>The type of golf shoe spike worn (metal or soft)</a:t>
            </a:r>
          </a:p>
          <a:p>
            <a:r>
              <a:rPr lang="en-US" dirty="0"/>
              <a:t>Playing on a windy day or playing on a calm 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CBC9C-6010-4C3A-A47A-0964D4FDE014}"/>
              </a:ext>
            </a:extLst>
          </p:cNvPr>
          <p:cNvSpPr txBox="1"/>
          <p:nvPr/>
        </p:nvSpPr>
        <p:spPr>
          <a:xfrm>
            <a:off x="838200" y="5512339"/>
            <a:ext cx="605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Montgomery, D.C., 2009. </a:t>
            </a:r>
            <a:r>
              <a:rPr lang="en-US" i="1" dirty="0"/>
              <a:t>Design and analysis of experiments</a:t>
            </a:r>
            <a:r>
              <a:rPr lang="en-US" dirty="0"/>
              <a:t>. John Wiley &amp; sons.</a:t>
            </a:r>
          </a:p>
        </p:txBody>
      </p:sp>
      <p:pic>
        <p:nvPicPr>
          <p:cNvPr id="11" name="Picture 10" descr="A sign in front of a tree&#10;&#10;Description generated with high confidence">
            <a:extLst>
              <a:ext uri="{FF2B5EF4-FFF2-40B4-BE49-F238E27FC236}">
                <a16:creationId xmlns:a16="http://schemas.microsoft.com/office/drawing/2014/main" id="{8B41A397-5669-4B81-9309-E43C90407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970" y="1179411"/>
            <a:ext cx="2269225" cy="2845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154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13CB1F-2DB3-49B0-AA31-D4F3971FE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119" y="3522068"/>
            <a:ext cx="7044891" cy="2503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72C95-C7B9-4445-B930-F91CDE32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(Stated) Choice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E929-E2F3-4046-AEC2-0A055BD8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 factors:</a:t>
            </a:r>
          </a:p>
          <a:p>
            <a:r>
              <a:rPr lang="en-US" dirty="0"/>
              <a:t>HACCP label (Yes/No)</a:t>
            </a:r>
          </a:p>
          <a:p>
            <a:r>
              <a:rPr lang="en-US" dirty="0"/>
              <a:t>Eco label (Yes/No)</a:t>
            </a:r>
          </a:p>
          <a:p>
            <a:r>
              <a:rPr lang="en-US" dirty="0"/>
              <a:t>Price (145, 150, 155, or 160 yen)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56806-E70A-4D8E-9161-53DDF7D75811}"/>
              </a:ext>
            </a:extLst>
          </p:cNvPr>
          <p:cNvSpPr txBox="1"/>
          <p:nvPr/>
        </p:nvSpPr>
        <p:spPr>
          <a:xfrm>
            <a:off x="6005565" y="1345661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Aizaki</a:t>
            </a:r>
            <a:r>
              <a:rPr lang="en-US" dirty="0"/>
              <a:t>, H. and Nishimura, K., 2008. Design and analysis of choice experiments using R: a brief introduction. </a:t>
            </a:r>
            <a:r>
              <a:rPr lang="en-US" i="1" dirty="0"/>
              <a:t>Agricultural Information Research</a:t>
            </a:r>
            <a:r>
              <a:rPr lang="en-US" dirty="0"/>
              <a:t>, </a:t>
            </a:r>
            <a:r>
              <a:rPr lang="en-US" i="1" dirty="0"/>
              <a:t>17</a:t>
            </a:r>
            <a:r>
              <a:rPr lang="en-US" dirty="0"/>
              <a:t>(2), pp.86-94.</a:t>
            </a:r>
          </a:p>
        </p:txBody>
      </p:sp>
    </p:spTree>
    <p:extLst>
      <p:ext uri="{BB962C8B-B14F-4D97-AF65-F5344CB8AC3E}">
        <p14:creationId xmlns:p14="http://schemas.microsoft.com/office/powerpoint/2010/main" val="406758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E37E-BEC2-4E46-AC5A-FC374B13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Factorial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845C5-9812-41F6-903B-C7F21FEB5E5B}"/>
              </a:ext>
            </a:extLst>
          </p:cNvPr>
          <p:cNvSpPr txBox="1"/>
          <p:nvPr/>
        </p:nvSpPr>
        <p:spPr>
          <a:xfrm>
            <a:off x="838200" y="1397675"/>
            <a:ext cx="10261922" cy="590931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R&gt; library(</a:t>
            </a:r>
            <a:r>
              <a:rPr lang="en-US" dirty="0" err="1">
                <a:latin typeface="Consolas" panose="020B0609020204030204" pitchFamily="49" charset="0"/>
              </a:rPr>
              <a:t>AlgDesign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R&gt; </a:t>
            </a:r>
            <a:r>
              <a:rPr lang="en-US" dirty="0" err="1">
                <a:latin typeface="Consolas" panose="020B0609020204030204" pitchFamily="49" charset="0"/>
              </a:rPr>
              <a:t>ffd</a:t>
            </a:r>
            <a:r>
              <a:rPr lang="en-US" dirty="0">
                <a:latin typeface="Consolas" panose="020B0609020204030204" pitchFamily="49" charset="0"/>
              </a:rPr>
              <a:t> &lt;- </a:t>
            </a:r>
            <a:r>
              <a:rPr lang="en-US" dirty="0" err="1">
                <a:latin typeface="Consolas" panose="020B0609020204030204" pitchFamily="49" charset="0"/>
              </a:rPr>
              <a:t>gen.factorial</a:t>
            </a:r>
            <a:r>
              <a:rPr lang="en-US" dirty="0">
                <a:latin typeface="Consolas" panose="020B0609020204030204" pitchFamily="49" charset="0"/>
              </a:rPr>
              <a:t>(c(2,2,4), </a:t>
            </a:r>
            <a:r>
              <a:rPr lang="en-US" dirty="0" err="1">
                <a:latin typeface="Consolas" panose="020B0609020204030204" pitchFamily="49" charset="0"/>
              </a:rPr>
              <a:t>varNames</a:t>
            </a:r>
            <a:r>
              <a:rPr lang="en-US" dirty="0">
                <a:latin typeface="Consolas" panose="020B0609020204030204" pitchFamily="49" charset="0"/>
              </a:rPr>
              <a:t> = c("HAC", "ECO", "PRI"), factors = "all")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R&gt; </a:t>
            </a:r>
            <a:r>
              <a:rPr lang="en-US" dirty="0" err="1">
                <a:latin typeface="Consolas" panose="020B0609020204030204" pitchFamily="49" charset="0"/>
              </a:rPr>
              <a:t>ffd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HAC ECO PRI</a:t>
            </a:r>
          </a:p>
          <a:p>
            <a:r>
              <a:rPr lang="en-US" dirty="0">
                <a:latin typeface="Consolas" panose="020B0609020204030204" pitchFamily="49" charset="0"/>
              </a:rPr>
              <a:t>1    1   1   1</a:t>
            </a:r>
          </a:p>
          <a:p>
            <a:r>
              <a:rPr lang="en-US" dirty="0">
                <a:latin typeface="Consolas" panose="020B0609020204030204" pitchFamily="49" charset="0"/>
              </a:rPr>
              <a:t>2    2   1   1</a:t>
            </a:r>
          </a:p>
          <a:p>
            <a:r>
              <a:rPr lang="en-US" dirty="0">
                <a:latin typeface="Consolas" panose="020B0609020204030204" pitchFamily="49" charset="0"/>
              </a:rPr>
              <a:t>3    1   2   1</a:t>
            </a:r>
          </a:p>
          <a:p>
            <a:r>
              <a:rPr lang="en-US" dirty="0">
                <a:latin typeface="Consolas" panose="020B0609020204030204" pitchFamily="49" charset="0"/>
              </a:rPr>
              <a:t>4    2   2   1</a:t>
            </a:r>
          </a:p>
          <a:p>
            <a:r>
              <a:rPr lang="en-US" dirty="0">
                <a:latin typeface="Consolas" panose="020B0609020204030204" pitchFamily="49" charset="0"/>
              </a:rPr>
              <a:t>5    1   1   2</a:t>
            </a:r>
          </a:p>
          <a:p>
            <a:r>
              <a:rPr lang="en-US" dirty="0">
                <a:latin typeface="Consolas" panose="020B0609020204030204" pitchFamily="49" charset="0"/>
              </a:rPr>
              <a:t>6    2   1   2</a:t>
            </a:r>
          </a:p>
          <a:p>
            <a:r>
              <a:rPr lang="en-US" dirty="0">
                <a:latin typeface="Consolas" panose="020B0609020204030204" pitchFamily="49" charset="0"/>
              </a:rPr>
              <a:t>7    1   2   2</a:t>
            </a:r>
          </a:p>
          <a:p>
            <a:r>
              <a:rPr lang="en-US" dirty="0">
                <a:latin typeface="Consolas" panose="020B0609020204030204" pitchFamily="49" charset="0"/>
              </a:rPr>
              <a:t>8    2   2   2</a:t>
            </a:r>
          </a:p>
          <a:p>
            <a:r>
              <a:rPr lang="en-US" dirty="0">
                <a:latin typeface="Consolas" panose="020B0609020204030204" pitchFamily="49" charset="0"/>
              </a:rPr>
              <a:t>9    1   1   3</a:t>
            </a:r>
          </a:p>
          <a:p>
            <a:r>
              <a:rPr lang="en-US" dirty="0">
                <a:latin typeface="Consolas" panose="020B0609020204030204" pitchFamily="49" charset="0"/>
              </a:rPr>
              <a:t>10   2   1   3</a:t>
            </a:r>
          </a:p>
          <a:p>
            <a:r>
              <a:rPr lang="en-US" dirty="0">
                <a:latin typeface="Consolas" panose="020B0609020204030204" pitchFamily="49" charset="0"/>
              </a:rPr>
              <a:t>11   1   2   3</a:t>
            </a:r>
          </a:p>
          <a:p>
            <a:r>
              <a:rPr lang="en-US" dirty="0">
                <a:latin typeface="Consolas" panose="020B0609020204030204" pitchFamily="49" charset="0"/>
              </a:rPr>
              <a:t>12   2   2   3</a:t>
            </a:r>
          </a:p>
          <a:p>
            <a:r>
              <a:rPr lang="en-US" dirty="0">
                <a:latin typeface="Consolas" panose="020B0609020204030204" pitchFamily="49" charset="0"/>
              </a:rPr>
              <a:t>13   1   1   4</a:t>
            </a:r>
          </a:p>
          <a:p>
            <a:r>
              <a:rPr lang="en-US" dirty="0">
                <a:latin typeface="Consolas" panose="020B0609020204030204" pitchFamily="49" charset="0"/>
              </a:rPr>
              <a:t>14   2   1   4</a:t>
            </a:r>
          </a:p>
          <a:p>
            <a:r>
              <a:rPr lang="en-US" dirty="0">
                <a:latin typeface="Consolas" panose="020B0609020204030204" pitchFamily="49" charset="0"/>
              </a:rPr>
              <a:t>15   1   2   4</a:t>
            </a:r>
          </a:p>
          <a:p>
            <a:r>
              <a:rPr lang="en-US" dirty="0">
                <a:latin typeface="Consolas" panose="020B0609020204030204" pitchFamily="49" charset="0"/>
              </a:rPr>
              <a:t>16   2   2   4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96BE7E-BA83-4E31-BEB6-11A68D555FA1}"/>
              </a:ext>
            </a:extLst>
          </p:cNvPr>
          <p:cNvCxnSpPr/>
          <p:nvPr/>
        </p:nvCxnSpPr>
        <p:spPr>
          <a:xfrm>
            <a:off x="5636871" y="1493134"/>
            <a:ext cx="0" cy="457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5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5BCB-654D-4F74-ABEE-C17B68434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Fractional Factorial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5B59DB-45EB-4962-8778-ADE0F081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95" y="1377024"/>
            <a:ext cx="7523809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4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FC0A-9A22-41E0-8A1C-C9AF6D2F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Choice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10BB-A1F9-4FD0-AF65-D2E94B99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product with the following three attributes:</a:t>
            </a:r>
          </a:p>
          <a:p>
            <a:r>
              <a:rPr lang="en-US" dirty="0"/>
              <a:t>The region of origin: Region A, Region B, Region C</a:t>
            </a:r>
          </a:p>
          <a:p>
            <a:r>
              <a:rPr lang="en-US" dirty="0"/>
              <a:t>The eco-friendly label:  “Conv.” (conventional cultivation method), “More” (more eco-friendly cultivation method), and “Most”  (most eco-friendly cultivation method)</a:t>
            </a:r>
          </a:p>
          <a:p>
            <a:r>
              <a:rPr lang="en-US" dirty="0"/>
              <a:t>The price per piece of the product: $1, $1.1, $1.2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26BB3A-98D9-4660-8F80-4909D3AC452B}"/>
              </a:ext>
            </a:extLst>
          </p:cNvPr>
          <p:cNvSpPr txBox="1"/>
          <p:nvPr/>
        </p:nvSpPr>
        <p:spPr>
          <a:xfrm>
            <a:off x="4933742" y="5530632"/>
            <a:ext cx="7770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Aizaki</a:t>
            </a:r>
            <a:r>
              <a:rPr lang="en-US" dirty="0"/>
              <a:t>, H., 2012. Basic functions for supporting an implementation of choice experiments in R. </a:t>
            </a:r>
            <a:r>
              <a:rPr lang="en-US" i="1" dirty="0"/>
              <a:t>Journal of statistical software</a:t>
            </a:r>
            <a:r>
              <a:rPr lang="en-US" dirty="0"/>
              <a:t>, </a:t>
            </a:r>
            <a:r>
              <a:rPr lang="en-US" i="1" dirty="0"/>
              <a:t>50</a:t>
            </a:r>
            <a:r>
              <a:rPr lang="en-US" dirty="0"/>
              <a:t>, pp.1-24.</a:t>
            </a:r>
          </a:p>
        </p:txBody>
      </p:sp>
    </p:spTree>
    <p:extLst>
      <p:ext uri="{BB962C8B-B14F-4D97-AF65-F5344CB8AC3E}">
        <p14:creationId xmlns:p14="http://schemas.microsoft.com/office/powerpoint/2010/main" val="334001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D28F-7888-42F8-B87D-C1658DB9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BCA84-F92B-4FF1-9A8C-ABD28020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34" y="1177290"/>
            <a:ext cx="9424932" cy="4708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241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695C-2986-4CCD-900E-3EAD92A6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D77532-70E2-47A6-8931-74DAE66AA2F3}"/>
              </a:ext>
            </a:extLst>
          </p:cNvPr>
          <p:cNvGrpSpPr/>
          <p:nvPr/>
        </p:nvGrpSpPr>
        <p:grpSpPr>
          <a:xfrm>
            <a:off x="838200" y="2488557"/>
            <a:ext cx="8877782" cy="3507130"/>
            <a:chOff x="706056" y="2395959"/>
            <a:chExt cx="8877782" cy="35071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82053D-9E23-423D-92EC-9141316DD619}"/>
                </a:ext>
              </a:extLst>
            </p:cNvPr>
            <p:cNvSpPr/>
            <p:nvPr/>
          </p:nvSpPr>
          <p:spPr>
            <a:xfrm>
              <a:off x="706056" y="2395959"/>
              <a:ext cx="8877782" cy="350713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E461D9-078D-4F7D-B7C2-06E8A8CF39E6}"/>
                </a:ext>
              </a:extLst>
            </p:cNvPr>
            <p:cNvGrpSpPr/>
            <p:nvPr/>
          </p:nvGrpSpPr>
          <p:grpSpPr>
            <a:xfrm>
              <a:off x="838200" y="2495569"/>
              <a:ext cx="8646762" cy="3209524"/>
              <a:chOff x="838200" y="2495569"/>
              <a:chExt cx="8646762" cy="320952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52EABA2-9E50-465F-AA48-D6B327DA0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8200" y="2495569"/>
                <a:ext cx="3990476" cy="320952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7083FB6-8532-424A-B218-3E14FF4F8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4962" y="2733664"/>
                <a:ext cx="4000000" cy="2971429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1F6A949-CD03-4C50-B0D4-7064765AF257}"/>
              </a:ext>
            </a:extLst>
          </p:cNvPr>
          <p:cNvSpPr txBox="1"/>
          <p:nvPr/>
        </p:nvSpPr>
        <p:spPr>
          <a:xfrm>
            <a:off x="4059508" y="457232"/>
            <a:ext cx="74724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R&gt; library(</a:t>
            </a:r>
            <a:r>
              <a:rPr lang="en-US" dirty="0" err="1">
                <a:latin typeface="Consolas" panose="020B0609020204030204" pitchFamily="49" charset="0"/>
              </a:rPr>
              <a:t>support.CEs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R&gt; des1 &lt;- </a:t>
            </a:r>
            <a:r>
              <a:rPr lang="en-US" dirty="0" err="1">
                <a:latin typeface="Consolas" panose="020B0609020204030204" pitchFamily="49" charset="0"/>
              </a:rPr>
              <a:t>rotation.design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attribute.names</a:t>
            </a:r>
            <a:r>
              <a:rPr lang="en-US" dirty="0">
                <a:latin typeface="Consolas" panose="020B0609020204030204" pitchFamily="49" charset="0"/>
              </a:rPr>
              <a:t> = list(</a:t>
            </a:r>
          </a:p>
          <a:p>
            <a:r>
              <a:rPr lang="en-US" dirty="0">
                <a:latin typeface="Consolas" panose="020B0609020204030204" pitchFamily="49" charset="0"/>
              </a:rPr>
              <a:t>+ Region = c("</a:t>
            </a:r>
            <a:r>
              <a:rPr lang="en-US" dirty="0" err="1">
                <a:latin typeface="Consolas" panose="020B0609020204030204" pitchFamily="49" charset="0"/>
              </a:rPr>
              <a:t>Reg_A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</a:rPr>
              <a:t>Reg_B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</a:rPr>
              <a:t>Reg_C</a:t>
            </a:r>
            <a:r>
              <a:rPr lang="en-US" dirty="0">
                <a:latin typeface="Consolas" panose="020B0609020204030204" pitchFamily="49" charset="0"/>
              </a:rPr>
              <a:t>"),</a:t>
            </a:r>
          </a:p>
          <a:p>
            <a:r>
              <a:rPr lang="en-US" dirty="0">
                <a:latin typeface="Consolas" panose="020B0609020204030204" pitchFamily="49" charset="0"/>
              </a:rPr>
              <a:t>+ Eco = c("Conv.", "More", "Most"),</a:t>
            </a:r>
          </a:p>
          <a:p>
            <a:r>
              <a:rPr lang="en-US" dirty="0">
                <a:latin typeface="Consolas" panose="020B0609020204030204" pitchFamily="49" charset="0"/>
              </a:rPr>
              <a:t>+ Price = c("1", "1.1", "1.2")),</a:t>
            </a:r>
          </a:p>
          <a:p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</a:rPr>
              <a:t>nalternatives</a:t>
            </a:r>
            <a:r>
              <a:rPr lang="en-US" dirty="0">
                <a:latin typeface="Consolas" panose="020B0609020204030204" pitchFamily="49" charset="0"/>
              </a:rPr>
              <a:t> = 2, </a:t>
            </a:r>
            <a:r>
              <a:rPr lang="en-US" dirty="0" err="1">
                <a:latin typeface="Consolas" panose="020B0609020204030204" pitchFamily="49" charset="0"/>
              </a:rPr>
              <a:t>nblocks</a:t>
            </a:r>
            <a:r>
              <a:rPr lang="en-US" dirty="0">
                <a:latin typeface="Consolas" panose="020B0609020204030204" pitchFamily="49" charset="0"/>
              </a:rPr>
              <a:t> = 1, </a:t>
            </a:r>
            <a:r>
              <a:rPr lang="en-US" dirty="0" err="1">
                <a:latin typeface="Consolas" panose="020B0609020204030204" pitchFamily="49" charset="0"/>
              </a:rPr>
              <a:t>row.renames</a:t>
            </a:r>
            <a:r>
              <a:rPr lang="en-US" dirty="0">
                <a:latin typeface="Consolas" panose="020B0609020204030204" pitchFamily="49" charset="0"/>
              </a:rPr>
              <a:t> = FALSE,</a:t>
            </a:r>
          </a:p>
          <a:p>
            <a:r>
              <a:rPr lang="en-US" dirty="0">
                <a:latin typeface="Consolas" panose="020B0609020204030204" pitchFamily="49" charset="0"/>
              </a:rPr>
              <a:t>+ randomize = TRUE, seed = 987)</a:t>
            </a:r>
          </a:p>
        </p:txBody>
      </p:sp>
    </p:spTree>
    <p:extLst>
      <p:ext uri="{BB962C8B-B14F-4D97-AF65-F5344CB8AC3E}">
        <p14:creationId xmlns:p14="http://schemas.microsoft.com/office/powerpoint/2010/main" val="158967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695C-2986-4CCD-900E-3EAD92A6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6A949-CD03-4C50-B0D4-7064765AF257}"/>
              </a:ext>
            </a:extLst>
          </p:cNvPr>
          <p:cNvSpPr txBox="1"/>
          <p:nvPr/>
        </p:nvSpPr>
        <p:spPr>
          <a:xfrm>
            <a:off x="838200" y="1397675"/>
            <a:ext cx="74724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R&gt; questionnaire(</a:t>
            </a:r>
            <a:r>
              <a:rPr lang="en-US" dirty="0" err="1">
                <a:latin typeface="Consolas" panose="020B0609020204030204" pitchFamily="49" charset="0"/>
              </a:rPr>
              <a:t>choice.experiment.design</a:t>
            </a:r>
            <a:r>
              <a:rPr lang="en-US" dirty="0">
                <a:latin typeface="Consolas" panose="020B0609020204030204" pitchFamily="49" charset="0"/>
              </a:rPr>
              <a:t> = des1)</a:t>
            </a:r>
          </a:p>
          <a:p>
            <a:r>
              <a:rPr lang="en-US" dirty="0">
                <a:latin typeface="Consolas" panose="020B0609020204030204" pitchFamily="49" charset="0"/>
              </a:rPr>
              <a:t>Block 1 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Question 1 </a:t>
            </a:r>
          </a:p>
          <a:p>
            <a:r>
              <a:rPr lang="en-US" dirty="0">
                <a:latin typeface="Consolas" panose="020B0609020204030204" pitchFamily="49" charset="0"/>
              </a:rPr>
              <a:t>       alt.1   alt.2  </a:t>
            </a:r>
          </a:p>
          <a:p>
            <a:r>
              <a:rPr lang="en-US" dirty="0">
                <a:latin typeface="Consolas" panose="020B0609020204030204" pitchFamily="49" charset="0"/>
              </a:rPr>
              <a:t>Region "</a:t>
            </a:r>
            <a:r>
              <a:rPr lang="en-US" dirty="0" err="1">
                <a:latin typeface="Consolas" panose="020B0609020204030204" pitchFamily="49" charset="0"/>
              </a:rPr>
              <a:t>Reg_B</a:t>
            </a:r>
            <a:r>
              <a:rPr lang="en-US" dirty="0">
                <a:latin typeface="Consolas" panose="020B0609020204030204" pitchFamily="49" charset="0"/>
              </a:rPr>
              <a:t>" "</a:t>
            </a:r>
            <a:r>
              <a:rPr lang="en-US" dirty="0" err="1">
                <a:latin typeface="Consolas" panose="020B0609020204030204" pitchFamily="49" charset="0"/>
              </a:rPr>
              <a:t>Reg_C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Eco    "More"  "Most" </a:t>
            </a:r>
          </a:p>
          <a:p>
            <a:r>
              <a:rPr lang="en-US" dirty="0">
                <a:latin typeface="Consolas" panose="020B0609020204030204" pitchFamily="49" charset="0"/>
              </a:rPr>
              <a:t>Price  "1.1"   "1.2" 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Question 2 </a:t>
            </a:r>
          </a:p>
          <a:p>
            <a:r>
              <a:rPr lang="en-US" dirty="0">
                <a:latin typeface="Consolas" panose="020B0609020204030204" pitchFamily="49" charset="0"/>
              </a:rPr>
              <a:t>       alt.1   alt.2  </a:t>
            </a:r>
          </a:p>
          <a:p>
            <a:r>
              <a:rPr lang="en-US" dirty="0">
                <a:latin typeface="Consolas" panose="020B0609020204030204" pitchFamily="49" charset="0"/>
              </a:rPr>
              <a:t>Region "</a:t>
            </a:r>
            <a:r>
              <a:rPr lang="en-US" dirty="0" err="1">
                <a:latin typeface="Consolas" panose="020B0609020204030204" pitchFamily="49" charset="0"/>
              </a:rPr>
              <a:t>Reg_B</a:t>
            </a:r>
            <a:r>
              <a:rPr lang="en-US" dirty="0">
                <a:latin typeface="Consolas" panose="020B0609020204030204" pitchFamily="49" charset="0"/>
              </a:rPr>
              <a:t>" "</a:t>
            </a:r>
            <a:r>
              <a:rPr lang="en-US" dirty="0" err="1">
                <a:latin typeface="Consolas" panose="020B0609020204030204" pitchFamily="49" charset="0"/>
              </a:rPr>
              <a:t>Reg_A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Eco    "Most"  "More" </a:t>
            </a:r>
          </a:p>
          <a:p>
            <a:r>
              <a:rPr lang="en-US" dirty="0">
                <a:latin typeface="Consolas" panose="020B0609020204030204" pitchFamily="49" charset="0"/>
              </a:rPr>
              <a:t>Price  "1"     "1.2"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3129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E37E-BEC2-4E46-AC5A-FC374B13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845C5-9812-41F6-903B-C7F21FEB5E5B}"/>
              </a:ext>
            </a:extLst>
          </p:cNvPr>
          <p:cNvSpPr txBox="1"/>
          <p:nvPr/>
        </p:nvSpPr>
        <p:spPr>
          <a:xfrm>
            <a:off x="838200" y="1397675"/>
            <a:ext cx="102619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R&gt; data("syn.res1")</a:t>
            </a:r>
          </a:p>
          <a:p>
            <a:r>
              <a:rPr lang="en-US" dirty="0">
                <a:latin typeface="Consolas" panose="020B0609020204030204" pitchFamily="49" charset="0"/>
              </a:rPr>
              <a:t>R&gt; syn.res1[1:3, ]</a:t>
            </a:r>
          </a:p>
          <a:p>
            <a:r>
              <a:rPr lang="en-US" dirty="0">
                <a:latin typeface="Consolas" panose="020B0609020204030204" pitchFamily="49" charset="0"/>
              </a:rPr>
              <a:t>  ID BLOCK q1 q2 q3 q4 q5 q6 q7 q8 q9 F</a:t>
            </a:r>
          </a:p>
          <a:p>
            <a:r>
              <a:rPr lang="en-US" dirty="0">
                <a:latin typeface="Consolas" panose="020B0609020204030204" pitchFamily="49" charset="0"/>
              </a:rPr>
              <a:t>1  1     1  2  1  2  2  2  1  2  3  1 0</a:t>
            </a:r>
          </a:p>
          <a:p>
            <a:r>
              <a:rPr lang="en-US" dirty="0">
                <a:latin typeface="Consolas" panose="020B0609020204030204" pitchFamily="49" charset="0"/>
              </a:rPr>
              <a:t>2  2     1  1  1  1  1  3  1  3  2  2 1</a:t>
            </a:r>
          </a:p>
          <a:p>
            <a:r>
              <a:rPr lang="en-US" dirty="0">
                <a:latin typeface="Consolas" panose="020B0609020204030204" pitchFamily="49" charset="0"/>
              </a:rPr>
              <a:t>3  3     1  1  2  1  2  2  3  3  3  1 0</a:t>
            </a:r>
          </a:p>
          <a:p>
            <a:pPr marL="342900" indent="-342900">
              <a:buAutoNum type="arabicPlain" startAt="3"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R&gt; desmat1 &lt;- </a:t>
            </a:r>
            <a:r>
              <a:rPr lang="en-US" dirty="0" err="1">
                <a:latin typeface="Consolas" panose="020B0609020204030204" pitchFamily="49" charset="0"/>
              </a:rPr>
              <a:t>make.design.matrix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choice.experiment.design</a:t>
            </a:r>
            <a:r>
              <a:rPr lang="en-US" dirty="0">
                <a:latin typeface="Consolas" panose="020B0609020204030204" pitchFamily="49" charset="0"/>
              </a:rPr>
              <a:t> = des1,</a:t>
            </a:r>
          </a:p>
          <a:p>
            <a:r>
              <a:rPr lang="en-US" dirty="0">
                <a:latin typeface="Consolas" panose="020B0609020204030204" pitchFamily="49" charset="0"/>
              </a:rPr>
              <a:t>+ optout = TRUE, </a:t>
            </a:r>
            <a:r>
              <a:rPr lang="en-US" dirty="0" err="1">
                <a:latin typeface="Consolas" panose="020B0609020204030204" pitchFamily="49" charset="0"/>
              </a:rPr>
              <a:t>categorical.attributes</a:t>
            </a:r>
            <a:r>
              <a:rPr lang="en-US" dirty="0">
                <a:latin typeface="Consolas" panose="020B0609020204030204" pitchFamily="49" charset="0"/>
              </a:rPr>
              <a:t> = c("Region", "Eco"),</a:t>
            </a:r>
          </a:p>
          <a:p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</a:rPr>
              <a:t>continuous.attributes</a:t>
            </a:r>
            <a:r>
              <a:rPr lang="en-US" dirty="0">
                <a:latin typeface="Consolas" panose="020B0609020204030204" pitchFamily="49" charset="0"/>
              </a:rPr>
              <a:t> = c("Price"), unlabeled = TRUE)</a:t>
            </a:r>
          </a:p>
          <a:p>
            <a:r>
              <a:rPr lang="en-US" dirty="0">
                <a:latin typeface="Consolas" panose="020B0609020204030204" pitchFamily="49" charset="0"/>
              </a:rPr>
              <a:t>R&gt; desmat1[1:3, ]</a:t>
            </a:r>
          </a:p>
          <a:p>
            <a:r>
              <a:rPr lang="en-US" dirty="0">
                <a:latin typeface="Consolas" panose="020B0609020204030204" pitchFamily="49" charset="0"/>
              </a:rPr>
              <a:t>  BLOCK QES ALT ASC </a:t>
            </a:r>
            <a:r>
              <a:rPr lang="en-US" dirty="0" err="1">
                <a:latin typeface="Consolas" panose="020B0609020204030204" pitchFamily="49" charset="0"/>
              </a:rPr>
              <a:t>Reg_B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Reg_C</a:t>
            </a:r>
            <a:r>
              <a:rPr lang="en-US" dirty="0">
                <a:latin typeface="Consolas" panose="020B0609020204030204" pitchFamily="49" charset="0"/>
              </a:rPr>
              <a:t> More Most Price</a:t>
            </a:r>
          </a:p>
          <a:p>
            <a:r>
              <a:rPr lang="en-US" dirty="0">
                <a:latin typeface="Consolas" panose="020B0609020204030204" pitchFamily="49" charset="0"/>
              </a:rPr>
              <a:t>1     1   1   1   1     1     0    1    0   1.1</a:t>
            </a:r>
          </a:p>
          <a:p>
            <a:r>
              <a:rPr lang="en-US" dirty="0">
                <a:latin typeface="Consolas" panose="020B0609020204030204" pitchFamily="49" charset="0"/>
              </a:rPr>
              <a:t>2     1   1   2   1     0     1    0    1   1.2</a:t>
            </a:r>
          </a:p>
          <a:p>
            <a:r>
              <a:rPr lang="en-US" dirty="0">
                <a:latin typeface="Consolas" panose="020B0609020204030204" pitchFamily="49" charset="0"/>
              </a:rPr>
              <a:t>3     1   1   3   0     0     0    0    0   0.0</a:t>
            </a:r>
          </a:p>
        </p:txBody>
      </p:sp>
    </p:spTree>
    <p:extLst>
      <p:ext uri="{BB962C8B-B14F-4D97-AF65-F5344CB8AC3E}">
        <p14:creationId xmlns:p14="http://schemas.microsoft.com/office/powerpoint/2010/main" val="1525785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E37E-BEC2-4E46-AC5A-FC374B13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845C5-9812-41F6-903B-C7F21FEB5E5B}"/>
              </a:ext>
            </a:extLst>
          </p:cNvPr>
          <p:cNvSpPr txBox="1"/>
          <p:nvPr/>
        </p:nvSpPr>
        <p:spPr>
          <a:xfrm>
            <a:off x="838200" y="1397675"/>
            <a:ext cx="102619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R&gt; dataset1 &lt;- </a:t>
            </a:r>
            <a:r>
              <a:rPr lang="en-US" dirty="0" err="1">
                <a:latin typeface="Consolas" panose="020B0609020204030204" pitchFamily="49" charset="0"/>
              </a:rPr>
              <a:t>make.dataset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respondent.dataset</a:t>
            </a:r>
            <a:r>
              <a:rPr lang="en-US" dirty="0">
                <a:latin typeface="Consolas" panose="020B0609020204030204" pitchFamily="49" charset="0"/>
              </a:rPr>
              <a:t> = syn.res1,</a:t>
            </a:r>
          </a:p>
          <a:p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</a:rPr>
              <a:t>choice.indicators</a:t>
            </a:r>
            <a:r>
              <a:rPr lang="en-US" dirty="0"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latin typeface="Consolas" panose="020B0609020204030204" pitchFamily="49" charset="0"/>
              </a:rPr>
              <a:t>+ c("q1", "q2", "q3", "q4", "q5", "q6", "q7", "q8", "q9"),</a:t>
            </a:r>
          </a:p>
          <a:p>
            <a:r>
              <a:rPr lang="en-US" dirty="0">
                <a:latin typeface="Consolas" panose="020B0609020204030204" pitchFamily="49" charset="0"/>
              </a:rPr>
              <a:t>+ </a:t>
            </a:r>
            <a:r>
              <a:rPr lang="en-US" dirty="0" err="1">
                <a:latin typeface="Consolas" panose="020B0609020204030204" pitchFamily="49" charset="0"/>
              </a:rPr>
              <a:t>design.matrix</a:t>
            </a:r>
            <a:r>
              <a:rPr lang="en-US" dirty="0">
                <a:latin typeface="Consolas" panose="020B0609020204030204" pitchFamily="49" charset="0"/>
              </a:rPr>
              <a:t> = desmat1)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&gt; dataset1[1:10, ]</a:t>
            </a:r>
          </a:p>
          <a:p>
            <a:r>
              <a:rPr lang="en-US" dirty="0">
                <a:latin typeface="Consolas" panose="020B0609020204030204" pitchFamily="49" charset="0"/>
              </a:rPr>
              <a:t>   ID F BLOCK QES ALT   RES ASC </a:t>
            </a:r>
            <a:r>
              <a:rPr lang="en-US" dirty="0" err="1">
                <a:latin typeface="Consolas" panose="020B0609020204030204" pitchFamily="49" charset="0"/>
              </a:rPr>
              <a:t>Reg_B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Reg_C</a:t>
            </a:r>
            <a:r>
              <a:rPr lang="en-US" dirty="0">
                <a:latin typeface="Consolas" panose="020B0609020204030204" pitchFamily="49" charset="0"/>
              </a:rPr>
              <a:t> More Most Price STR</a:t>
            </a:r>
          </a:p>
          <a:p>
            <a:r>
              <a:rPr lang="en-US" dirty="0">
                <a:latin typeface="Consolas" panose="020B0609020204030204" pitchFamily="49" charset="0"/>
              </a:rPr>
              <a:t>1   1 0     1   1   1 FALSE   1     1     0    1    0   1.1 101</a:t>
            </a:r>
          </a:p>
          <a:p>
            <a:r>
              <a:rPr lang="en-US" dirty="0">
                <a:latin typeface="Consolas" panose="020B0609020204030204" pitchFamily="49" charset="0"/>
              </a:rPr>
              <a:t>2   1 0     1   1   2  TRUE   1     0     1    0    1   1.2 101</a:t>
            </a:r>
          </a:p>
          <a:p>
            <a:r>
              <a:rPr lang="en-US" dirty="0">
                <a:latin typeface="Consolas" panose="020B0609020204030204" pitchFamily="49" charset="0"/>
              </a:rPr>
              <a:t>3   1 0     1   1   3 FALSE   0     0     0    0    0   0.0 101</a:t>
            </a:r>
          </a:p>
          <a:p>
            <a:r>
              <a:rPr lang="en-US" dirty="0">
                <a:latin typeface="Consolas" panose="020B0609020204030204" pitchFamily="49" charset="0"/>
              </a:rPr>
              <a:t>4   1 0     1   2   1  TRUE   1     1     0    0    1   1.0 102</a:t>
            </a:r>
          </a:p>
          <a:p>
            <a:r>
              <a:rPr lang="en-US" dirty="0">
                <a:latin typeface="Consolas" panose="020B0609020204030204" pitchFamily="49" charset="0"/>
              </a:rPr>
              <a:t>5   1 0     1   2   2 FALSE   1     0     0    1    0   1.2 102</a:t>
            </a:r>
          </a:p>
          <a:p>
            <a:r>
              <a:rPr lang="en-US" dirty="0">
                <a:latin typeface="Consolas" panose="020B0609020204030204" pitchFamily="49" charset="0"/>
              </a:rPr>
              <a:t>6   1 0     1   2   3 FALSE   0     0     0    0    0   0.0 102</a:t>
            </a:r>
          </a:p>
          <a:p>
            <a:r>
              <a:rPr lang="en-US" dirty="0">
                <a:latin typeface="Consolas" panose="020B0609020204030204" pitchFamily="49" charset="0"/>
              </a:rPr>
              <a:t>7   1 0     1   3   1 FALSE   1     0     0    0    1   1.1 103</a:t>
            </a:r>
          </a:p>
          <a:p>
            <a:r>
              <a:rPr lang="en-US" dirty="0">
                <a:latin typeface="Consolas" panose="020B0609020204030204" pitchFamily="49" charset="0"/>
              </a:rPr>
              <a:t>8   1 0     1   3   2  TRUE   1     0     1    0    0   1.1 103</a:t>
            </a:r>
          </a:p>
          <a:p>
            <a:r>
              <a:rPr lang="en-US" dirty="0">
                <a:latin typeface="Consolas" panose="020B0609020204030204" pitchFamily="49" charset="0"/>
              </a:rPr>
              <a:t>9   1 0     1   3   3 FALSE   0     0     0    0    0   0.0 103</a:t>
            </a:r>
          </a:p>
          <a:p>
            <a:r>
              <a:rPr lang="en-US" dirty="0">
                <a:latin typeface="Consolas" panose="020B0609020204030204" pitchFamily="49" charset="0"/>
              </a:rPr>
              <a:t>10  1 0     1   4   1 FALSE   1     0     0    0    0   1.0 104</a:t>
            </a:r>
          </a:p>
        </p:txBody>
      </p:sp>
    </p:spTree>
    <p:extLst>
      <p:ext uri="{BB962C8B-B14F-4D97-AF65-F5344CB8AC3E}">
        <p14:creationId xmlns:p14="http://schemas.microsoft.com/office/powerpoint/2010/main" val="37481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3EEA-486E-435A-BA5E-4E78D986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 topic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CB06-AF7A-4A57-9DA7-191224AB0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9552"/>
            <a:ext cx="10515600" cy="61741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Correlation VS Causation - </a:t>
            </a:r>
            <a:r>
              <a:rPr lang="en-US" dirty="0"/>
              <a:t>Causation from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CD2C6-11B3-4910-980D-86013560F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04" y="1177290"/>
            <a:ext cx="7530592" cy="4235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9662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E37E-BEC2-4E46-AC5A-FC374B13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</a:t>
            </a:r>
            <a:r>
              <a:rPr lang="en-US" dirty="0" err="1"/>
              <a:t>clogit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845C5-9812-41F6-903B-C7F21FEB5E5B}"/>
              </a:ext>
            </a:extLst>
          </p:cNvPr>
          <p:cNvSpPr txBox="1"/>
          <p:nvPr/>
        </p:nvSpPr>
        <p:spPr>
          <a:xfrm>
            <a:off x="838200" y="1397675"/>
            <a:ext cx="10261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R&gt; library(survival)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R&gt; clogout1 &lt;- </a:t>
            </a:r>
            <a:r>
              <a:rPr lang="en-US" dirty="0" err="1">
                <a:latin typeface="Consolas" panose="020B0609020204030204" pitchFamily="49" charset="0"/>
              </a:rPr>
              <a:t>clogit</a:t>
            </a:r>
            <a:r>
              <a:rPr lang="en-US" dirty="0">
                <a:latin typeface="Consolas" panose="020B0609020204030204" pitchFamily="49" charset="0"/>
              </a:rPr>
              <a:t>(RES ~ ASC + </a:t>
            </a:r>
            <a:r>
              <a:rPr lang="en-US" dirty="0" err="1">
                <a:latin typeface="Consolas" panose="020B0609020204030204" pitchFamily="49" charset="0"/>
              </a:rPr>
              <a:t>Reg_B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Reg_C</a:t>
            </a:r>
            <a:r>
              <a:rPr lang="en-US" dirty="0">
                <a:latin typeface="Consolas" panose="020B0609020204030204" pitchFamily="49" charset="0"/>
              </a:rPr>
              <a:t> + More + Most +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Price + strata(STR), data = dataset1)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R&gt; clogout1 &lt;- </a:t>
            </a:r>
            <a:r>
              <a:rPr lang="en-US" dirty="0" err="1">
                <a:latin typeface="Consolas" panose="020B0609020204030204" pitchFamily="49" charset="0"/>
              </a:rPr>
              <a:t>clogit</a:t>
            </a:r>
            <a:r>
              <a:rPr lang="en-US" dirty="0">
                <a:latin typeface="Consolas" panose="020B0609020204030204" pitchFamily="49" charset="0"/>
              </a:rPr>
              <a:t>(RES ~ ASC + </a:t>
            </a:r>
            <a:r>
              <a:rPr lang="en-US" dirty="0" err="1">
                <a:latin typeface="Consolas" panose="020B0609020204030204" pitchFamily="49" charset="0"/>
              </a:rPr>
              <a:t>Reg_B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Reg_C</a:t>
            </a:r>
            <a:r>
              <a:rPr lang="en-US" dirty="0">
                <a:latin typeface="Consolas" panose="020B0609020204030204" pitchFamily="49" charset="0"/>
              </a:rPr>
              <a:t> + More + Most + </a:t>
            </a:r>
            <a:r>
              <a:rPr lang="en-US" dirty="0" err="1">
                <a:latin typeface="Consolas" panose="020B0609020204030204" pitchFamily="49" charset="0"/>
              </a:rPr>
              <a:t>More:F</a:t>
            </a:r>
            <a:r>
              <a:rPr lang="en-US" dirty="0">
                <a:latin typeface="Consolas" panose="020B0609020204030204" pitchFamily="49" charset="0"/>
              </a:rPr>
              <a:t> +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</a:t>
            </a:r>
            <a:r>
              <a:rPr lang="en-US" dirty="0" err="1">
                <a:latin typeface="Consolas" panose="020B0609020204030204" pitchFamily="49" charset="0"/>
              </a:rPr>
              <a:t>Most:F</a:t>
            </a:r>
            <a:r>
              <a:rPr lang="en-US" dirty="0">
                <a:latin typeface="Consolas" panose="020B0609020204030204" pitchFamily="49" charset="0"/>
              </a:rPr>
              <a:t> + Price + strata(STR), data = dataset1)</a:t>
            </a:r>
          </a:p>
        </p:txBody>
      </p:sp>
    </p:spTree>
    <p:extLst>
      <p:ext uri="{BB962C8B-B14F-4D97-AF65-F5344CB8AC3E}">
        <p14:creationId xmlns:p14="http://schemas.microsoft.com/office/powerpoint/2010/main" val="4085168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70AACF-9C8A-459F-B42B-E9C0B546D29D}"/>
              </a:ext>
            </a:extLst>
          </p:cNvPr>
          <p:cNvSpPr/>
          <p:nvPr/>
        </p:nvSpPr>
        <p:spPr>
          <a:xfrm>
            <a:off x="6796268" y="3368233"/>
            <a:ext cx="1120816" cy="1979271"/>
          </a:xfrm>
          <a:prstGeom prst="rect">
            <a:avLst/>
          </a:prstGeom>
          <a:solidFill>
            <a:srgbClr val="FFB4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3F3BC-170B-465B-B68B-D244AD5D57D4}"/>
              </a:ext>
            </a:extLst>
          </p:cNvPr>
          <p:cNvSpPr/>
          <p:nvPr/>
        </p:nvSpPr>
        <p:spPr>
          <a:xfrm>
            <a:off x="3273708" y="3368233"/>
            <a:ext cx="1261640" cy="1979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9E274E-02F1-4983-9FD6-9175324C8CCF}"/>
              </a:ext>
            </a:extLst>
          </p:cNvPr>
          <p:cNvSpPr/>
          <p:nvPr/>
        </p:nvSpPr>
        <p:spPr>
          <a:xfrm>
            <a:off x="1875099" y="3368234"/>
            <a:ext cx="1261640" cy="19792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3E37E-BEC2-4E46-AC5A-FC374B13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</a:t>
            </a:r>
            <a:r>
              <a:rPr lang="en-US" dirty="0" err="1"/>
              <a:t>clogit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845C5-9812-41F6-903B-C7F21FEB5E5B}"/>
              </a:ext>
            </a:extLst>
          </p:cNvPr>
          <p:cNvSpPr txBox="1"/>
          <p:nvPr/>
        </p:nvSpPr>
        <p:spPr>
          <a:xfrm>
            <a:off x="838200" y="1397675"/>
            <a:ext cx="102619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R&gt; clogout1</a:t>
            </a:r>
          </a:p>
          <a:p>
            <a:r>
              <a:rPr lang="en-US" dirty="0">
                <a:latin typeface="Consolas" panose="020B0609020204030204" pitchFamily="49" charset="0"/>
              </a:rPr>
              <a:t>Call:</a:t>
            </a:r>
          </a:p>
          <a:p>
            <a:r>
              <a:rPr lang="en-US" dirty="0" err="1">
                <a:latin typeface="Consolas" panose="020B0609020204030204" pitchFamily="49" charset="0"/>
              </a:rPr>
              <a:t>clogit</a:t>
            </a:r>
            <a:r>
              <a:rPr lang="en-US" dirty="0">
                <a:latin typeface="Consolas" panose="020B0609020204030204" pitchFamily="49" charset="0"/>
              </a:rPr>
              <a:t>(RES ~ ASC + </a:t>
            </a:r>
            <a:r>
              <a:rPr lang="en-US" dirty="0" err="1">
                <a:latin typeface="Consolas" panose="020B0609020204030204" pitchFamily="49" charset="0"/>
              </a:rPr>
              <a:t>Reg_B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Reg_C</a:t>
            </a:r>
            <a:r>
              <a:rPr lang="en-US" dirty="0">
                <a:latin typeface="Consolas" panose="020B0609020204030204" pitchFamily="49" charset="0"/>
              </a:rPr>
              <a:t> + More + Most + </a:t>
            </a:r>
            <a:r>
              <a:rPr lang="en-US" dirty="0" err="1">
                <a:latin typeface="Consolas" panose="020B0609020204030204" pitchFamily="49" charset="0"/>
              </a:rPr>
              <a:t>More:F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Most:F</a:t>
            </a:r>
            <a:r>
              <a:rPr lang="en-US" dirty="0">
                <a:latin typeface="Consolas" panose="020B0609020204030204" pitchFamily="49" charset="0"/>
              </a:rPr>
              <a:t> + </a:t>
            </a:r>
          </a:p>
          <a:p>
            <a:r>
              <a:rPr lang="en-US" dirty="0">
                <a:latin typeface="Consolas" panose="020B0609020204030204" pitchFamily="49" charset="0"/>
              </a:rPr>
              <a:t>    Price + strata(STR), data = dataset1)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coef</a:t>
            </a:r>
            <a:r>
              <a:rPr lang="en-US" dirty="0">
                <a:latin typeface="Consolas" panose="020B0609020204030204" pitchFamily="49" charset="0"/>
              </a:rPr>
              <a:t>  exp(</a:t>
            </a:r>
            <a:r>
              <a:rPr lang="en-US" dirty="0" err="1">
                <a:latin typeface="Consolas" panose="020B0609020204030204" pitchFamily="49" charset="0"/>
              </a:rPr>
              <a:t>coef</a:t>
            </a:r>
            <a:r>
              <a:rPr lang="en-US" dirty="0">
                <a:latin typeface="Consolas" panose="020B0609020204030204" pitchFamily="49" charset="0"/>
              </a:rPr>
              <a:t>)   se(</a:t>
            </a:r>
            <a:r>
              <a:rPr lang="en-US" dirty="0" err="1">
                <a:latin typeface="Consolas" panose="020B0609020204030204" pitchFamily="49" charset="0"/>
              </a:rPr>
              <a:t>coef</a:t>
            </a:r>
            <a:r>
              <a:rPr lang="en-US" dirty="0">
                <a:latin typeface="Consolas" panose="020B0609020204030204" pitchFamily="49" charset="0"/>
              </a:rPr>
              <a:t>)      z        p</a:t>
            </a:r>
          </a:p>
          <a:p>
            <a:r>
              <a:rPr lang="en-US" dirty="0">
                <a:latin typeface="Consolas" panose="020B0609020204030204" pitchFamily="49" charset="0"/>
              </a:rPr>
              <a:t>ASC      4.665534 106.222257   0.732995  6.365 1.95e-10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Reg_B</a:t>
            </a:r>
            <a:r>
              <a:rPr lang="en-US" dirty="0">
                <a:latin typeface="Consolas" panose="020B0609020204030204" pitchFamily="49" charset="0"/>
              </a:rPr>
              <a:t>   -0.595147   0.551481   0.131668 -4.520 6.18e-06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Reg_C</a:t>
            </a:r>
            <a:r>
              <a:rPr lang="en-US" dirty="0">
                <a:latin typeface="Consolas" panose="020B0609020204030204" pitchFamily="49" charset="0"/>
              </a:rPr>
              <a:t>   -0.351841   0.703392   0.114489 -3.073 0.002118</a:t>
            </a:r>
          </a:p>
          <a:p>
            <a:r>
              <a:rPr lang="en-US" dirty="0">
                <a:latin typeface="Consolas" panose="020B0609020204030204" pitchFamily="49" charset="0"/>
              </a:rPr>
              <a:t>More     0.596685   1.816089   0.165580  3.604 0.000314</a:t>
            </a:r>
          </a:p>
          <a:p>
            <a:r>
              <a:rPr lang="en-US" dirty="0">
                <a:latin typeface="Consolas" panose="020B0609020204030204" pitchFamily="49" charset="0"/>
              </a:rPr>
              <a:t>Most     0.794075   2.212394   0.149033  5.328 9.92e-08</a:t>
            </a:r>
          </a:p>
          <a:p>
            <a:r>
              <a:rPr lang="en-US" dirty="0">
                <a:latin typeface="Consolas" panose="020B0609020204030204" pitchFamily="49" charset="0"/>
              </a:rPr>
              <a:t>Price   -4.750742   0.008645   0.668057 -7.111 1.15e-12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More:F</a:t>
            </a:r>
            <a:r>
              <a:rPr lang="en-US" dirty="0">
                <a:latin typeface="Consolas" panose="020B0609020204030204" pitchFamily="49" charset="0"/>
              </a:rPr>
              <a:t>  -0.031762   0.968737   0.195998 -0.162 0.871265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Most:F</a:t>
            </a:r>
            <a:r>
              <a:rPr lang="en-US" dirty="0">
                <a:latin typeface="Consolas" panose="020B0609020204030204" pitchFamily="49" charset="0"/>
              </a:rPr>
              <a:t>   0.026287   1.026636   0.173427  0.152 0.879523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Likelihood ratio test=133.6  on 8 df, p=&lt; 2.2e-16</a:t>
            </a:r>
          </a:p>
          <a:p>
            <a:r>
              <a:rPr lang="en-US" dirty="0">
                <a:latin typeface="Consolas" panose="020B0609020204030204" pitchFamily="49" charset="0"/>
              </a:rPr>
              <a:t>n= 2700, number of events= 900 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10F7919-7FC6-4FF6-9276-482B5346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473" y="3009418"/>
            <a:ext cx="3530788" cy="2557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Results interpretation is the same as in “normal” Logistic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86402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E37E-BEC2-4E46-AC5A-FC374B13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goodness of 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845C5-9812-41F6-903B-C7F21FEB5E5B}"/>
              </a:ext>
            </a:extLst>
          </p:cNvPr>
          <p:cNvSpPr txBox="1"/>
          <p:nvPr/>
        </p:nvSpPr>
        <p:spPr>
          <a:xfrm>
            <a:off x="838200" y="1397675"/>
            <a:ext cx="10261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R&gt; </a:t>
            </a:r>
            <a:r>
              <a:rPr lang="en-US" dirty="0" err="1">
                <a:latin typeface="Consolas" panose="020B0609020204030204" pitchFamily="49" charset="0"/>
              </a:rPr>
              <a:t>gofm</a:t>
            </a:r>
            <a:r>
              <a:rPr lang="en-US" dirty="0">
                <a:latin typeface="Consolas" panose="020B0609020204030204" pitchFamily="49" charset="0"/>
              </a:rPr>
              <a:t>(clogout1)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Rho-squared = 0.06753386 </a:t>
            </a:r>
          </a:p>
          <a:p>
            <a:r>
              <a:rPr lang="en-US" dirty="0">
                <a:latin typeface="Consolas" panose="020B0609020204030204" pitchFamily="49" charset="0"/>
              </a:rPr>
              <a:t>Adjusted rho-squared = 0.05944284 </a:t>
            </a:r>
          </a:p>
          <a:p>
            <a:r>
              <a:rPr lang="en-US" dirty="0">
                <a:latin typeface="Consolas" panose="020B0609020204030204" pitchFamily="49" charset="0"/>
              </a:rPr>
              <a:t>Akaike information criterion (AIC) = 1859.954 </a:t>
            </a:r>
          </a:p>
          <a:p>
            <a:r>
              <a:rPr lang="en-US" dirty="0">
                <a:latin typeface="Consolas" panose="020B0609020204030204" pitchFamily="49" charset="0"/>
              </a:rPr>
              <a:t>Bayesian information criterion (BIC) = 1898.373 </a:t>
            </a:r>
          </a:p>
          <a:p>
            <a:r>
              <a:rPr lang="en-US" dirty="0">
                <a:latin typeface="Consolas" panose="020B0609020204030204" pitchFamily="49" charset="0"/>
              </a:rPr>
              <a:t>Number of coefficients = 8 </a:t>
            </a:r>
          </a:p>
          <a:p>
            <a:r>
              <a:rPr lang="en-US" dirty="0">
                <a:latin typeface="Consolas" panose="020B0609020204030204" pitchFamily="49" charset="0"/>
              </a:rPr>
              <a:t>Log likelihood at start = -988.7511 </a:t>
            </a:r>
          </a:p>
          <a:p>
            <a:r>
              <a:rPr lang="en-US" dirty="0">
                <a:latin typeface="Consolas" panose="020B0609020204030204" pitchFamily="49" charset="0"/>
              </a:rPr>
              <a:t>Log likelihood at convergence = -921.9769 </a:t>
            </a:r>
          </a:p>
        </p:txBody>
      </p:sp>
    </p:spTree>
    <p:extLst>
      <p:ext uri="{BB962C8B-B14F-4D97-AF65-F5344CB8AC3E}">
        <p14:creationId xmlns:p14="http://schemas.microsoft.com/office/powerpoint/2010/main" val="304667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D5774F-830D-4AC2-AB97-00A300265FD8}"/>
              </a:ext>
            </a:extLst>
          </p:cNvPr>
          <p:cNvSpPr/>
          <p:nvPr/>
        </p:nvSpPr>
        <p:spPr>
          <a:xfrm>
            <a:off x="1770927" y="3310359"/>
            <a:ext cx="1226916" cy="16899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3E37E-BEC2-4E46-AC5A-FC374B13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59228" cy="1243756"/>
          </a:xfrm>
        </p:spPr>
        <p:txBody>
          <a:bodyPr>
            <a:normAutofit/>
          </a:bodyPr>
          <a:lstStyle/>
          <a:p>
            <a:r>
              <a:rPr lang="en-US" dirty="0"/>
              <a:t>Analysis – Marginal Willingness to Pay </a:t>
            </a:r>
            <a:br>
              <a:rPr lang="en-US" dirty="0"/>
            </a:br>
            <a:r>
              <a:rPr lang="en-US" dirty="0"/>
              <a:t>                    (MWTP)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845C5-9812-41F6-903B-C7F21FEB5E5B}"/>
              </a:ext>
            </a:extLst>
          </p:cNvPr>
          <p:cNvSpPr txBox="1"/>
          <p:nvPr/>
        </p:nvSpPr>
        <p:spPr>
          <a:xfrm>
            <a:off x="838200" y="1895387"/>
            <a:ext cx="102619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R&gt; </a:t>
            </a:r>
            <a:r>
              <a:rPr lang="en-US" dirty="0" err="1">
                <a:latin typeface="Consolas" panose="020B0609020204030204" pitchFamily="49" charset="0"/>
              </a:rPr>
              <a:t>mwtp</a:t>
            </a:r>
            <a:r>
              <a:rPr lang="en-US" dirty="0">
                <a:latin typeface="Consolas" panose="020B0609020204030204" pitchFamily="49" charset="0"/>
              </a:rPr>
              <a:t>(output = clogout1, </a:t>
            </a:r>
            <a:r>
              <a:rPr lang="en-US" dirty="0" err="1">
                <a:latin typeface="Consolas" panose="020B0609020204030204" pitchFamily="49" charset="0"/>
              </a:rPr>
              <a:t>monetary.variables</a:t>
            </a:r>
            <a:r>
              <a:rPr lang="en-US" dirty="0">
                <a:latin typeface="Consolas" panose="020B0609020204030204" pitchFamily="49" charset="0"/>
              </a:rPr>
              <a:t> = c("Price"),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nonmonetary.variables</a:t>
            </a:r>
            <a:r>
              <a:rPr lang="en-US" dirty="0">
                <a:latin typeface="Consolas" panose="020B0609020204030204" pitchFamily="49" charset="0"/>
              </a:rPr>
              <a:t> = c("</a:t>
            </a:r>
            <a:r>
              <a:rPr lang="en-US" dirty="0" err="1">
                <a:latin typeface="Consolas" panose="020B0609020204030204" pitchFamily="49" charset="0"/>
              </a:rPr>
              <a:t>Reg_B</a:t>
            </a:r>
            <a:r>
              <a:rPr lang="en-US" dirty="0">
                <a:latin typeface="Consolas" panose="020B0609020204030204" pitchFamily="49" charset="0"/>
              </a:rPr>
              <a:t>", "</a:t>
            </a:r>
            <a:r>
              <a:rPr lang="en-US" dirty="0" err="1">
                <a:latin typeface="Consolas" panose="020B0609020204030204" pitchFamily="49" charset="0"/>
              </a:rPr>
              <a:t>Reg_C</a:t>
            </a:r>
            <a:r>
              <a:rPr lang="en-US" dirty="0">
                <a:latin typeface="Consolas" panose="020B0609020204030204" pitchFamily="49" charset="0"/>
              </a:rPr>
              <a:t>", "More", "Most", "</a:t>
            </a:r>
            <a:r>
              <a:rPr lang="en-US" dirty="0" err="1">
                <a:latin typeface="Consolas" panose="020B0609020204030204" pitchFamily="49" charset="0"/>
              </a:rPr>
              <a:t>More:F</a:t>
            </a:r>
            <a:r>
              <a:rPr lang="en-US" dirty="0">
                <a:latin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</a:rPr>
              <a:t>       "</a:t>
            </a:r>
            <a:r>
              <a:rPr lang="en-US" dirty="0" err="1">
                <a:latin typeface="Consolas" panose="020B0609020204030204" pitchFamily="49" charset="0"/>
              </a:rPr>
              <a:t>Most:F</a:t>
            </a:r>
            <a:r>
              <a:rPr lang="en-US" dirty="0">
                <a:latin typeface="Consolas" panose="020B0609020204030204" pitchFamily="49" charset="0"/>
              </a:rPr>
              <a:t>"), </a:t>
            </a:r>
            <a:r>
              <a:rPr lang="en-US" dirty="0" err="1">
                <a:latin typeface="Consolas" panose="020B0609020204030204" pitchFamily="49" charset="0"/>
              </a:rPr>
              <a:t>confidence.level</a:t>
            </a:r>
            <a:r>
              <a:rPr lang="en-US" dirty="0">
                <a:latin typeface="Consolas" panose="020B0609020204030204" pitchFamily="49" charset="0"/>
              </a:rPr>
              <a:t> = 0.90, seed = 987)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MWTP        5%       95%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Reg_B</a:t>
            </a:r>
            <a:r>
              <a:rPr lang="en-US" dirty="0">
                <a:latin typeface="Consolas" panose="020B0609020204030204" pitchFamily="49" charset="0"/>
              </a:rPr>
              <a:t>  -0.125275 -0.179092 -0.079732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Reg_C</a:t>
            </a:r>
            <a:r>
              <a:rPr lang="en-US" dirty="0">
                <a:latin typeface="Consolas" panose="020B0609020204030204" pitchFamily="49" charset="0"/>
              </a:rPr>
              <a:t>  -0.074060 -0.122267 -0.033051</a:t>
            </a:r>
          </a:p>
          <a:p>
            <a:r>
              <a:rPr lang="en-US" dirty="0">
                <a:latin typeface="Consolas" panose="020B0609020204030204" pitchFamily="49" charset="0"/>
              </a:rPr>
              <a:t>More    0.125598  0.068330  0.192828</a:t>
            </a:r>
          </a:p>
          <a:p>
            <a:r>
              <a:rPr lang="en-US" dirty="0">
                <a:latin typeface="Consolas" panose="020B0609020204030204" pitchFamily="49" charset="0"/>
              </a:rPr>
              <a:t>Most    0.167148  0.112204  0.239471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More:F</a:t>
            </a:r>
            <a:r>
              <a:rPr lang="en-US" dirty="0">
                <a:latin typeface="Consolas" panose="020B0609020204030204" pitchFamily="49" charset="0"/>
              </a:rPr>
              <a:t> -0.006686 -0.076040  0.061941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Most:F</a:t>
            </a:r>
            <a:r>
              <a:rPr lang="en-US" dirty="0">
                <a:latin typeface="Consolas" panose="020B0609020204030204" pitchFamily="49" charset="0"/>
              </a:rPr>
              <a:t>  0.005533 -0.056513  0.067328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method = </a:t>
            </a:r>
            <a:r>
              <a:rPr lang="en-US" dirty="0" err="1">
                <a:latin typeface="Consolas" panose="020B0609020204030204" pitchFamily="49" charset="0"/>
              </a:rPr>
              <a:t>Krinsky</a:t>
            </a:r>
            <a:r>
              <a:rPr lang="en-US" dirty="0">
                <a:latin typeface="Consolas" panose="020B0609020204030204" pitchFamily="49" charset="0"/>
              </a:rPr>
              <a:t> and Robb </a:t>
            </a:r>
          </a:p>
        </p:txBody>
      </p:sp>
    </p:spTree>
    <p:extLst>
      <p:ext uri="{BB962C8B-B14F-4D97-AF65-F5344CB8AC3E}">
        <p14:creationId xmlns:p14="http://schemas.microsoft.com/office/powerpoint/2010/main" val="2083846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C43E-FFF9-40B4-A854-AAEDF5B3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49852" cy="1805319"/>
          </a:xfrm>
        </p:spPr>
        <p:txBody>
          <a:bodyPr>
            <a:normAutofit/>
          </a:bodyPr>
          <a:lstStyle/>
          <a:p>
            <a:r>
              <a:rPr lang="en-US" dirty="0"/>
              <a:t>Examples </a:t>
            </a:r>
            <a:br>
              <a:rPr lang="en-US" dirty="0"/>
            </a:br>
            <a:r>
              <a:rPr lang="en-US" dirty="0"/>
              <a:t>of choice experiment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75A1D-FA4E-4F33-8B6D-2A94B2ED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52" y="20096"/>
            <a:ext cx="7573804" cy="61380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4414DD-5087-4ED3-ADFE-5D8233C8F484}"/>
              </a:ext>
            </a:extLst>
          </p:cNvPr>
          <p:cNvSpPr txBox="1"/>
          <p:nvPr/>
        </p:nvSpPr>
        <p:spPr>
          <a:xfrm>
            <a:off x="747765" y="4957855"/>
            <a:ext cx="3749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Louviere, J.J., </a:t>
            </a:r>
            <a:r>
              <a:rPr lang="en-US" dirty="0" err="1"/>
              <a:t>Hensher</a:t>
            </a:r>
            <a:r>
              <a:rPr lang="en-US" dirty="0"/>
              <a:t>, D.A. and </a:t>
            </a:r>
            <a:r>
              <a:rPr lang="en-US" dirty="0" err="1"/>
              <a:t>Swait</a:t>
            </a:r>
            <a:r>
              <a:rPr lang="en-US" dirty="0"/>
              <a:t>, J.D., 2000. </a:t>
            </a:r>
            <a:r>
              <a:rPr lang="en-US" i="1" dirty="0"/>
              <a:t>Stated choice methods: analysis and applications</a:t>
            </a:r>
            <a:r>
              <a:rPr lang="en-US" dirty="0"/>
              <a:t>.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416867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B729A3-FE4B-4B9F-8032-139950D2B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7" y="378638"/>
            <a:ext cx="10298545" cy="5651772"/>
          </a:xfrm>
        </p:spPr>
      </p:pic>
    </p:spTree>
    <p:extLst>
      <p:ext uri="{BB962C8B-B14F-4D97-AF65-F5344CB8AC3E}">
        <p14:creationId xmlns:p14="http://schemas.microsoft.com/office/powerpoint/2010/main" val="183153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F4000FD-D48B-4E73-BE04-E81EA1D1C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2" t="4516" r="15257" b="24704"/>
          <a:stretch/>
        </p:blipFill>
        <p:spPr>
          <a:xfrm>
            <a:off x="1557759" y="100904"/>
            <a:ext cx="9076482" cy="5997626"/>
          </a:xfrm>
        </p:spPr>
      </p:pic>
    </p:spTree>
    <p:extLst>
      <p:ext uri="{BB962C8B-B14F-4D97-AF65-F5344CB8AC3E}">
        <p14:creationId xmlns:p14="http://schemas.microsoft.com/office/powerpoint/2010/main" val="1926378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808B-2EAE-485A-A926-0D7C5325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847B-9A20-4E59-8D82-6A700359F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661"/>
            <a:ext cx="10696576" cy="4904668"/>
          </a:xfrm>
        </p:spPr>
        <p:txBody>
          <a:bodyPr>
            <a:normAutofit/>
          </a:bodyPr>
          <a:lstStyle/>
          <a:p>
            <a:r>
              <a:rPr lang="en-US" sz="2300" dirty="0" err="1"/>
              <a:t>Aizaki</a:t>
            </a:r>
            <a:r>
              <a:rPr lang="en-US" sz="2300" dirty="0"/>
              <a:t>, H. and Nishimura, K., 2008. Design and analysis of choice experiments using </a:t>
            </a:r>
            <a:r>
              <a:rPr lang="en-US" sz="2300" b="1" dirty="0"/>
              <a:t>R</a:t>
            </a:r>
            <a:r>
              <a:rPr lang="en-US" sz="2300" dirty="0"/>
              <a:t>: a brief introduction. Agricultural Information Research, 17(2), pp.86-94.</a:t>
            </a:r>
          </a:p>
          <a:p>
            <a:r>
              <a:rPr lang="en-US" sz="2300" dirty="0" err="1"/>
              <a:t>Aizaki</a:t>
            </a:r>
            <a:r>
              <a:rPr lang="en-US" sz="2300" dirty="0"/>
              <a:t>, H., 2012. Basic functions for supporting an implementation of choice experiments in </a:t>
            </a:r>
            <a:r>
              <a:rPr lang="en-US" sz="2300" b="1" dirty="0"/>
              <a:t>R</a:t>
            </a:r>
            <a:r>
              <a:rPr lang="en-US" sz="2300" dirty="0"/>
              <a:t>. Journal of statistical software, 50, pp.1-24.</a:t>
            </a:r>
          </a:p>
          <a:p>
            <a:r>
              <a:rPr lang="en-US" sz="2300" dirty="0"/>
              <a:t>Montgomery, D.C., 2009. Design and analysis of experiments. John Wiley &amp; Sons.</a:t>
            </a:r>
          </a:p>
          <a:p>
            <a:r>
              <a:rPr lang="en-US" sz="2300" dirty="0"/>
              <a:t>Louviere, J.J., </a:t>
            </a:r>
            <a:r>
              <a:rPr lang="en-US" sz="2300" dirty="0" err="1"/>
              <a:t>Hensher</a:t>
            </a:r>
            <a:r>
              <a:rPr lang="en-US" sz="2300" dirty="0"/>
              <a:t>, D.A. and </a:t>
            </a:r>
            <a:r>
              <a:rPr lang="en-US" sz="2300" dirty="0" err="1"/>
              <a:t>Swait</a:t>
            </a:r>
            <a:r>
              <a:rPr lang="en-US" sz="2300" dirty="0"/>
              <a:t>, J.D., 2000. Stated choice methods: analysis and applications. Cambridge university press.</a:t>
            </a:r>
          </a:p>
          <a:p>
            <a:r>
              <a:rPr lang="en-US" sz="2300" dirty="0" err="1"/>
              <a:t>Kuhfeld</a:t>
            </a:r>
            <a:r>
              <a:rPr lang="en-US" sz="2300" dirty="0"/>
              <a:t>, WF. Marketing Research Methods in </a:t>
            </a:r>
            <a:r>
              <a:rPr lang="en-US" sz="2300" b="1" dirty="0"/>
              <a:t>SAS</a:t>
            </a:r>
            <a:r>
              <a:rPr lang="en-US" sz="2300" dirty="0"/>
              <a:t>. 2010 </a:t>
            </a:r>
            <a:r>
              <a:rPr lang="en-US" sz="2300" dirty="0">
                <a:hlinkClick r:id="rId2"/>
              </a:rPr>
              <a:t>http://support.sas.com/resources/papers/tnote/tnote_marketresearch.html</a:t>
            </a:r>
            <a:br>
              <a:rPr lang="en-US" sz="2300" dirty="0"/>
            </a:br>
            <a:r>
              <a:rPr lang="en-US" sz="2300" dirty="0"/>
              <a:t>You need file “2010C” and then “2010F” </a:t>
            </a:r>
          </a:p>
          <a:p>
            <a:r>
              <a:rPr lang="en-US" sz="2300" dirty="0" err="1"/>
              <a:t>Bierlaire</a:t>
            </a:r>
            <a:r>
              <a:rPr lang="en-US" sz="2300" dirty="0"/>
              <a:t>, M. (2018). </a:t>
            </a:r>
            <a:r>
              <a:rPr lang="en-US" sz="2300" dirty="0" err="1"/>
              <a:t>PandasBiogeme</a:t>
            </a:r>
            <a:r>
              <a:rPr lang="en-US" sz="2300" dirty="0"/>
              <a:t>: a short introduction. Technical report TRANSP-OR 181219. Transport and Mobility Laboratory, ENAC, EPFL. </a:t>
            </a:r>
            <a:r>
              <a:rPr lang="en-US" sz="2300" dirty="0">
                <a:hlinkClick r:id="rId3"/>
              </a:rPr>
              <a:t>http://biogeme.epfl.ch/</a:t>
            </a:r>
            <a:r>
              <a:rPr lang="en-US" sz="2300" dirty="0"/>
              <a:t>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6168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E9F1-6771-4B4F-9874-F3CB25E6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0D83-C216-4F53-A04C-28C2C7E4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research as a part of Descriptive Analytics</a:t>
            </a:r>
          </a:p>
          <a:p>
            <a:r>
              <a:rPr lang="en-US" dirty="0"/>
              <a:t>Experiment design</a:t>
            </a:r>
          </a:p>
          <a:p>
            <a:r>
              <a:rPr lang="en-US" dirty="0"/>
              <a:t>A/B testing</a:t>
            </a:r>
          </a:p>
          <a:p>
            <a:r>
              <a:rPr lang="en-US" dirty="0"/>
              <a:t>Discrete choice experiments</a:t>
            </a:r>
          </a:p>
          <a:p>
            <a:pPr lvl="1"/>
            <a:r>
              <a:rPr lang="en-US" dirty="0"/>
              <a:t>Full and partial factorial design</a:t>
            </a:r>
          </a:p>
          <a:p>
            <a:pPr lvl="1"/>
            <a:r>
              <a:rPr lang="en-US" dirty="0"/>
              <a:t>Design, data collection, analysis, </a:t>
            </a:r>
            <a:br>
              <a:rPr lang="en-US" dirty="0"/>
            </a:br>
            <a:r>
              <a:rPr lang="en-US" dirty="0"/>
              <a:t>interpretation</a:t>
            </a:r>
          </a:p>
          <a:p>
            <a:pPr lvl="1"/>
            <a:r>
              <a:rPr lang="en-US" dirty="0"/>
              <a:t>Marginal willingness to pay</a:t>
            </a:r>
          </a:p>
        </p:txBody>
      </p:sp>
      <p:pic>
        <p:nvPicPr>
          <p:cNvPr id="4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864B8B-1AE8-400A-832F-F3681BB00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0" t="8660" r="1857" b="43212"/>
          <a:stretch/>
        </p:blipFill>
        <p:spPr>
          <a:xfrm rot="21341189">
            <a:off x="5988833" y="3975066"/>
            <a:ext cx="5753829" cy="18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92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294A-EAC3-43F4-9A9C-3CBCB1B47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31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E419-4612-435F-BDF5-1076D361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A/B testing</a:t>
            </a:r>
            <a:endParaRPr lang="en-US" dirty="0"/>
          </a:p>
        </p:txBody>
      </p:sp>
      <p:pic>
        <p:nvPicPr>
          <p:cNvPr id="5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7978B19-39F8-4BCF-8DD5-7B3EF19EA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51" y="1377180"/>
            <a:ext cx="738029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8750A-EDB2-496D-8BF8-917D9BCE4447}"/>
              </a:ext>
            </a:extLst>
          </p:cNvPr>
          <p:cNvSpPr txBox="1"/>
          <p:nvPr/>
        </p:nvSpPr>
        <p:spPr>
          <a:xfrm>
            <a:off x="9919062" y="5728518"/>
            <a:ext cx="22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https://vwo.com/</a:t>
            </a:r>
          </a:p>
        </p:txBody>
      </p:sp>
    </p:spTree>
    <p:extLst>
      <p:ext uri="{BB962C8B-B14F-4D97-AF65-F5344CB8AC3E}">
        <p14:creationId xmlns:p14="http://schemas.microsoft.com/office/powerpoint/2010/main" val="159592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F9F6-A47A-464D-821D-C9ACE44F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 -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2856-A957-4DC4-9B8C-D1FF326DB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Removing Promo-code Boxes from Checkout Page Increased Total Revenue by 24.7%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BF534-31D3-41CD-8C16-8C201E3A6D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01"/>
          <a:stretch/>
        </p:blipFill>
        <p:spPr>
          <a:xfrm>
            <a:off x="771525" y="2152017"/>
            <a:ext cx="10648950" cy="3550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A4ACAC-2842-451E-AAFA-763CDE959EF9}"/>
              </a:ext>
            </a:extLst>
          </p:cNvPr>
          <p:cNvSpPr txBox="1"/>
          <p:nvPr/>
        </p:nvSpPr>
        <p:spPr>
          <a:xfrm>
            <a:off x="6413862" y="5806896"/>
            <a:ext cx="577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https://vwo.com/blog/10-kickass-ab-testing-case-studies/</a:t>
            </a:r>
          </a:p>
        </p:txBody>
      </p:sp>
    </p:spTree>
    <p:extLst>
      <p:ext uri="{BB962C8B-B14F-4D97-AF65-F5344CB8AC3E}">
        <p14:creationId xmlns:p14="http://schemas.microsoft.com/office/powerpoint/2010/main" val="140003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olf player">
            <a:extLst>
              <a:ext uri="{FF2B5EF4-FFF2-40B4-BE49-F238E27FC236}">
                <a16:creationId xmlns:a16="http://schemas.microsoft.com/office/drawing/2014/main" id="{282DFCA5-6536-419B-B2F3-80C0A855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80" y="3823105"/>
            <a:ext cx="4084320" cy="235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DC7FAA-3D89-4C09-9F4B-2B43ED1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golf – What influences a score?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068535-2E37-471C-8A25-D8700DF6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driver used (oversized or regular size)</a:t>
            </a:r>
          </a:p>
          <a:p>
            <a:r>
              <a:rPr lang="en-US" dirty="0"/>
              <a:t>The type of ball used (balata or three pieces)</a:t>
            </a:r>
          </a:p>
          <a:p>
            <a:r>
              <a:rPr lang="en-US" dirty="0"/>
              <a:t>Walking and carrying the golf clubs or riding in a golf cart</a:t>
            </a:r>
          </a:p>
          <a:p>
            <a:r>
              <a:rPr lang="en-US" dirty="0"/>
              <a:t>Drinking water or drinking beer while playing</a:t>
            </a:r>
          </a:p>
          <a:p>
            <a:r>
              <a:rPr lang="en-US" dirty="0"/>
              <a:t>Playing in the morning or playing in the afternoon</a:t>
            </a:r>
          </a:p>
          <a:p>
            <a:r>
              <a:rPr lang="en-US" dirty="0"/>
              <a:t>Playing when it is cool or playing when it is hot</a:t>
            </a:r>
          </a:p>
          <a:p>
            <a:r>
              <a:rPr lang="en-US" dirty="0"/>
              <a:t>The type of golf shoe spike worn (metal or soft)</a:t>
            </a:r>
          </a:p>
          <a:p>
            <a:r>
              <a:rPr lang="en-US" dirty="0"/>
              <a:t>Playing on a windy day or playing on a calm 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CBC9C-6010-4C3A-A47A-0964D4FDE014}"/>
              </a:ext>
            </a:extLst>
          </p:cNvPr>
          <p:cNvSpPr txBox="1"/>
          <p:nvPr/>
        </p:nvSpPr>
        <p:spPr>
          <a:xfrm>
            <a:off x="838200" y="5512339"/>
            <a:ext cx="605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Montgomery, D.C., 2009. </a:t>
            </a:r>
            <a:r>
              <a:rPr lang="en-US" i="1" dirty="0"/>
              <a:t>Design and analysis of experiments</a:t>
            </a:r>
            <a:r>
              <a:rPr lang="en-US" dirty="0"/>
              <a:t>. John Wiley &amp; sons.</a:t>
            </a:r>
          </a:p>
        </p:txBody>
      </p:sp>
      <p:pic>
        <p:nvPicPr>
          <p:cNvPr id="11" name="Picture 10" descr="A sign in front of a tree&#10;&#10;Description generated with high confidence">
            <a:extLst>
              <a:ext uri="{FF2B5EF4-FFF2-40B4-BE49-F238E27FC236}">
                <a16:creationId xmlns:a16="http://schemas.microsoft.com/office/drawing/2014/main" id="{8B41A397-5669-4B81-9309-E43C90407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970" y="1179411"/>
            <a:ext cx="2269225" cy="2845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53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8C8F-5721-44D7-8CCC-6D0CD5AA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One-factor-at-a-time strategy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E7A320-5A6E-4B5D-A4D9-D79698BB209D}"/>
              </a:ext>
            </a:extLst>
          </p:cNvPr>
          <p:cNvGrpSpPr/>
          <p:nvPr/>
        </p:nvGrpSpPr>
        <p:grpSpPr>
          <a:xfrm>
            <a:off x="125574" y="1669657"/>
            <a:ext cx="11940852" cy="2857143"/>
            <a:chOff x="125574" y="1177289"/>
            <a:chExt cx="11940852" cy="28571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560274-3426-4401-97EB-21AF7023B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09283" y="1177289"/>
              <a:ext cx="2857143" cy="285714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10AD51-948A-48EB-8A9C-42979D30C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1380" y="1177289"/>
              <a:ext cx="2857143" cy="285714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511760-1AF1-4B86-A4DC-F467FDFF9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3477" y="1177289"/>
              <a:ext cx="2857143" cy="285714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80D37B-BFD0-4172-9898-35AF81A53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574" y="1177289"/>
              <a:ext cx="2857143" cy="285714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276163-815D-4347-94DC-F628EBF9DA96}"/>
              </a:ext>
            </a:extLst>
          </p:cNvPr>
          <p:cNvSpPr txBox="1"/>
          <p:nvPr/>
        </p:nvSpPr>
        <p:spPr>
          <a:xfrm>
            <a:off x="341644" y="5627077"/>
            <a:ext cx="31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T-Test</a:t>
            </a:r>
          </a:p>
        </p:txBody>
      </p:sp>
    </p:spTree>
    <p:extLst>
      <p:ext uri="{BB962C8B-B14F-4D97-AF65-F5344CB8AC3E}">
        <p14:creationId xmlns:p14="http://schemas.microsoft.com/office/powerpoint/2010/main" val="3717267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682E-D1F6-466B-9A64-F8B86F68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One-factor-at-a-time strategy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506A93-BDFE-4065-B165-2CCB6806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863" y="1525598"/>
            <a:ext cx="7613606" cy="3806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E9BEB-6377-4BA9-BB33-9B186B3ED7F2}"/>
              </a:ext>
            </a:extLst>
          </p:cNvPr>
          <p:cNvSpPr txBox="1"/>
          <p:nvPr/>
        </p:nvSpPr>
        <p:spPr>
          <a:xfrm>
            <a:off x="341644" y="5627077"/>
            <a:ext cx="317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354454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A1BC23-9376-4DEF-AB89-540C8FA9D4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A1BC23-9376-4DEF-AB89-540C8FA9D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774" b="-2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2B1D34E-EB59-4CD1-A772-5C5D567D5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521" y="1329710"/>
            <a:ext cx="5526594" cy="4144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2ACDC9-F35E-408E-807E-01A9813939F8}"/>
              </a:ext>
            </a:extLst>
          </p:cNvPr>
          <p:cNvSpPr txBox="1"/>
          <p:nvPr/>
        </p:nvSpPr>
        <p:spPr>
          <a:xfrm>
            <a:off x="341644" y="5627077"/>
            <a:ext cx="79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Interaction between type of driver and type of beverage for golf experiment</a:t>
            </a:r>
          </a:p>
        </p:txBody>
      </p:sp>
    </p:spTree>
    <p:extLst>
      <p:ext uri="{BB962C8B-B14F-4D97-AF65-F5344CB8AC3E}">
        <p14:creationId xmlns:p14="http://schemas.microsoft.com/office/powerpoint/2010/main" val="380672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D136C5-E9D6-442A-A48A-B83EC22D03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D136C5-E9D6-442A-A48A-B83EC22D0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774" b="-2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A2F873-5307-4AFA-B4AC-22C4A0DD116F}"/>
                  </a:ext>
                </a:extLst>
              </p:cNvPr>
              <p:cNvSpPr txBox="1"/>
              <p:nvPr/>
            </p:nvSpPr>
            <p:spPr>
              <a:xfrm>
                <a:off x="5164853" y="1622809"/>
                <a:ext cx="650126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𝐷𝑟𝑖𝑣𝑒𝑟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92+94+93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+91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88+91+88+90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A2F873-5307-4AFA-B4AC-22C4A0DD1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853" y="1622809"/>
                <a:ext cx="6501267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54EAEB0-80C5-4ADB-BC37-083F3E65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17" y="1524237"/>
            <a:ext cx="4740042" cy="4213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941EDC-10B9-4CDF-BC56-9D20E8C330DE}"/>
                  </a:ext>
                </a:extLst>
              </p:cNvPr>
              <p:cNvSpPr txBox="1"/>
              <p:nvPr/>
            </p:nvSpPr>
            <p:spPr>
              <a:xfrm>
                <a:off x="5164853" y="2626866"/>
                <a:ext cx="623741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8+91+92+94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88+90+93+91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941EDC-10B9-4CDF-BC56-9D20E8C3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853" y="2626866"/>
                <a:ext cx="6237413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742E2D-1ED7-4363-A5D2-F352916AA534}"/>
                  </a:ext>
                </a:extLst>
              </p:cNvPr>
              <p:cNvSpPr txBox="1"/>
              <p:nvPr/>
            </p:nvSpPr>
            <p:spPr>
              <a:xfrm>
                <a:off x="5164853" y="3630922"/>
                <a:ext cx="6237413" cy="795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𝐷𝑟𝑖𝑣𝑒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𝑖𝑛𝑡𝑒𝑟𝑎𝑐𝑡𝑖𝑜𝑛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𝑒𝑓𝑓𝑒𝑐𝑡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8+90+92+94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88+91+93+91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742E2D-1ED7-4363-A5D2-F352916AA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853" y="3630922"/>
                <a:ext cx="6237413" cy="795602"/>
              </a:xfrm>
              <a:prstGeom prst="rect">
                <a:avLst/>
              </a:prstGeom>
              <a:blipFill>
                <a:blip r:embed="rId6"/>
                <a:stretch>
                  <a:fillRect l="-1369"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53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1862</Words>
  <Application>Microsoft Office PowerPoint</Application>
  <PresentationFormat>Widescreen</PresentationFormat>
  <Paragraphs>221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Rounded MT Bold</vt:lpstr>
      <vt:lpstr>Arial Unicode MS</vt:lpstr>
      <vt:lpstr>Calibri</vt:lpstr>
      <vt:lpstr>Calibri Light</vt:lpstr>
      <vt:lpstr>Cambria Math</vt:lpstr>
      <vt:lpstr>Consolas</vt:lpstr>
      <vt:lpstr>Office Theme</vt:lpstr>
      <vt:lpstr>Descriptive Analytics</vt:lpstr>
      <vt:lpstr>Last week topic review</vt:lpstr>
      <vt:lpstr>A/B testing</vt:lpstr>
      <vt:lpstr>A/B testing - Case Study</vt:lpstr>
      <vt:lpstr>Playing golf – What influences a score?</vt:lpstr>
      <vt:lpstr>One-factor-at-a-time strategy</vt:lpstr>
      <vt:lpstr>One-factor-at-a-time strategy</vt:lpstr>
      <vt:lpstr>2^2 factorial design</vt:lpstr>
      <vt:lpstr>2^2 factorial design</vt:lpstr>
      <vt:lpstr>Recall Playing golf experiment</vt:lpstr>
      <vt:lpstr>Discrete (Stated) Choice Experiment</vt:lpstr>
      <vt:lpstr>Full Factorial Design</vt:lpstr>
      <vt:lpstr>Fractional Factorial Design</vt:lpstr>
      <vt:lpstr>Discrete Choice Experiment</vt:lpstr>
      <vt:lpstr>Design</vt:lpstr>
      <vt:lpstr>Design</vt:lpstr>
      <vt:lpstr>Design</vt:lpstr>
      <vt:lpstr>Collected data</vt:lpstr>
      <vt:lpstr>Collected data</vt:lpstr>
      <vt:lpstr>Analysis - clogit</vt:lpstr>
      <vt:lpstr>Analysis - clogit</vt:lpstr>
      <vt:lpstr>Analysis – goodness of fit</vt:lpstr>
      <vt:lpstr>Analysis – Marginal Willingness to Pay                      (MWTP)</vt:lpstr>
      <vt:lpstr>Examples  of choice experiment</vt:lpstr>
      <vt:lpstr>PowerPoint Presentation</vt:lpstr>
      <vt:lpstr>PowerPoint Presentation</vt:lpstr>
      <vt:lpstr>References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</dc:title>
  <dc:creator>Timofei Bogomolov</dc:creator>
  <cp:lastModifiedBy>Tim Bogomolov</cp:lastModifiedBy>
  <cp:revision>84</cp:revision>
  <dcterms:created xsi:type="dcterms:W3CDTF">2018-09-02T01:44:51Z</dcterms:created>
  <dcterms:modified xsi:type="dcterms:W3CDTF">2022-03-04T04:26:05Z</dcterms:modified>
</cp:coreProperties>
</file>