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8" r:id="rId2"/>
    <p:sldId id="329" r:id="rId3"/>
    <p:sldId id="330" r:id="rId4"/>
    <p:sldId id="348" r:id="rId5"/>
    <p:sldId id="351" r:id="rId6"/>
    <p:sldId id="352" r:id="rId7"/>
    <p:sldId id="353" r:id="rId8"/>
    <p:sldId id="354" r:id="rId9"/>
    <p:sldId id="356" r:id="rId10"/>
    <p:sldId id="357" r:id="rId11"/>
    <p:sldId id="366" r:id="rId12"/>
    <p:sldId id="358" r:id="rId13"/>
    <p:sldId id="360" r:id="rId14"/>
    <p:sldId id="361" r:id="rId15"/>
    <p:sldId id="363" r:id="rId16"/>
    <p:sldId id="370" r:id="rId17"/>
    <p:sldId id="362" r:id="rId18"/>
    <p:sldId id="364" r:id="rId19"/>
    <p:sldId id="367" r:id="rId20"/>
    <p:sldId id="368" r:id="rId21"/>
    <p:sldId id="369" r:id="rId22"/>
    <p:sldId id="347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0173" autoAdjust="0"/>
  </p:normalViewPr>
  <p:slideViewPr>
    <p:cSldViewPr>
      <p:cViewPr varScale="1">
        <p:scale>
          <a:sx n="90" d="100"/>
          <a:sy n="90" d="100"/>
        </p:scale>
        <p:origin x="28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B29D9-1AED-446F-87CA-4C2BAE8824B0}" type="datetimeFigureOut">
              <a:rPr lang="en-US" smtClean="0"/>
              <a:pPr/>
              <a:t>7/30/18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F6FF-AF16-4011-8C55-9B5195BFB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4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8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3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0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44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9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7/30/18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7/30/18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7/30/18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7/30/18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3D3C-21DC-475D-9930-61FDBE7332F7}" type="datetimeFigureOut">
              <a:rPr lang="en-US" smtClean="0"/>
              <a:pPr/>
              <a:t>7/30/18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6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6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6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Relationship Id="rId6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AU" altLang="en-US" dirty="0" smtClean="0"/>
              <a:t>Bayesian networks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Thuc Le</a:t>
            </a:r>
          </a:p>
          <a:p>
            <a:endParaRPr lang="en-AU" dirty="0" smtClean="0"/>
          </a:p>
          <a:p>
            <a:r>
              <a:rPr lang="en-AU" sz="2400" dirty="0" smtClean="0"/>
              <a:t>Advanced Analytic Techniques 2</a:t>
            </a:r>
          </a:p>
          <a:p>
            <a:r>
              <a:rPr lang="en-AU" sz="2400" dirty="0" smtClean="0"/>
              <a:t>University of South Australia</a:t>
            </a:r>
            <a:endParaRPr lang="en-A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54102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(The slides are based on </a:t>
            </a:r>
            <a:r>
              <a:rPr lang="en-AU" i="1" dirty="0" smtClean="0"/>
              <a:t>Neapolitan’s books</a:t>
            </a:r>
            <a:r>
              <a:rPr lang="en-AU" dirty="0" smtClean="0"/>
              <a:t>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699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36"/>
    </mc:Choice>
    <mc:Fallback xmlns="">
      <p:transition spd="slow" advTm="4663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C4D784-DE26-4AA8-AC0A-DFADB35DEB5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304800"/>
            <a:ext cx="6705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1. Conditional </a:t>
            </a:r>
            <a:r>
              <a:rPr lang="en-US" altLang="en-US" dirty="0"/>
              <a:t>Independence</a:t>
            </a: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13716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800" b="1" dirty="0">
                <a:solidFill>
                  <a:schemeClr val="tx2"/>
                </a:solidFill>
              </a:rPr>
              <a:t>The Markov condition</a:t>
            </a:r>
            <a:r>
              <a:rPr lang="en-US" altLang="en-US" sz="2800" dirty="0"/>
              <a:t>: given its parents (P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P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),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en-US" sz="2800" dirty="0"/>
              <a:t>a node (X) is conditionally independent of its non-descendants (ND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ND</a:t>
            </a:r>
            <a:r>
              <a:rPr lang="en-US" altLang="en-US" sz="2800" baseline="-25000" dirty="0"/>
              <a:t>2</a:t>
            </a:r>
            <a:r>
              <a:rPr lang="en-US" altLang="en-US" sz="2800" dirty="0" smtClean="0"/>
              <a:t>). </a:t>
            </a:r>
            <a:endParaRPr lang="en-US" altLang="en-US" sz="2800" dirty="0"/>
          </a:p>
        </p:txBody>
      </p:sp>
      <p:sp>
        <p:nvSpPr>
          <p:cNvPr id="868356" name="Oval 4"/>
          <p:cNvSpPr>
            <a:spLocks noChangeArrowheads="1"/>
          </p:cNvSpPr>
          <p:nvPr/>
        </p:nvSpPr>
        <p:spPr bwMode="auto">
          <a:xfrm>
            <a:off x="39624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X</a:t>
            </a:r>
          </a:p>
        </p:txBody>
      </p:sp>
      <p:sp>
        <p:nvSpPr>
          <p:cNvPr id="868357" name="Oval 5"/>
          <p:cNvSpPr>
            <a:spLocks noChangeArrowheads="1"/>
          </p:cNvSpPr>
          <p:nvPr/>
        </p:nvSpPr>
        <p:spPr bwMode="auto">
          <a:xfrm>
            <a:off x="3200400" y="32766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</a:t>
            </a:r>
            <a:r>
              <a:rPr lang="en-US" altLang="en-US" baseline="-25000"/>
              <a:t>1</a:t>
            </a:r>
          </a:p>
        </p:txBody>
      </p:sp>
      <p:sp>
        <p:nvSpPr>
          <p:cNvPr id="868358" name="Oval 6"/>
          <p:cNvSpPr>
            <a:spLocks noChangeArrowheads="1"/>
          </p:cNvSpPr>
          <p:nvPr/>
        </p:nvSpPr>
        <p:spPr bwMode="auto">
          <a:xfrm>
            <a:off x="4724400" y="32766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</a:t>
            </a:r>
            <a:r>
              <a:rPr lang="en-US" altLang="en-US" baseline="-25000"/>
              <a:t>2</a:t>
            </a:r>
          </a:p>
        </p:txBody>
      </p:sp>
      <p:sp>
        <p:nvSpPr>
          <p:cNvPr id="868359" name="Oval 7"/>
          <p:cNvSpPr>
            <a:spLocks noChangeArrowheads="1"/>
          </p:cNvSpPr>
          <p:nvPr/>
        </p:nvSpPr>
        <p:spPr bwMode="auto">
          <a:xfrm>
            <a:off x="3200400" y="5257800"/>
            <a:ext cx="533400" cy="533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  <a:r>
              <a:rPr lang="en-US" altLang="en-US" baseline="-25000"/>
              <a:t>1</a:t>
            </a:r>
          </a:p>
        </p:txBody>
      </p:sp>
      <p:sp>
        <p:nvSpPr>
          <p:cNvPr id="868360" name="Oval 8"/>
          <p:cNvSpPr>
            <a:spLocks noChangeArrowheads="1"/>
          </p:cNvSpPr>
          <p:nvPr/>
        </p:nvSpPr>
        <p:spPr bwMode="auto">
          <a:xfrm>
            <a:off x="4724400" y="5257800"/>
            <a:ext cx="533400" cy="5334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  <a:r>
              <a:rPr lang="en-US" altLang="en-US" baseline="-25000"/>
              <a:t>2</a:t>
            </a:r>
          </a:p>
        </p:txBody>
      </p:sp>
      <p:sp>
        <p:nvSpPr>
          <p:cNvPr id="868361" name="Oval 9"/>
          <p:cNvSpPr>
            <a:spLocks noChangeArrowheads="1"/>
          </p:cNvSpPr>
          <p:nvPr/>
        </p:nvSpPr>
        <p:spPr bwMode="auto">
          <a:xfrm>
            <a:off x="5562600" y="4191000"/>
            <a:ext cx="6858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ND</a:t>
            </a:r>
            <a:r>
              <a:rPr lang="en-US" altLang="en-US" baseline="-25000"/>
              <a:t>2</a:t>
            </a:r>
          </a:p>
        </p:txBody>
      </p:sp>
      <p:sp>
        <p:nvSpPr>
          <p:cNvPr id="868362" name="Oval 10"/>
          <p:cNvSpPr>
            <a:spLocks noChangeArrowheads="1"/>
          </p:cNvSpPr>
          <p:nvPr/>
        </p:nvSpPr>
        <p:spPr bwMode="auto">
          <a:xfrm>
            <a:off x="2286000" y="4191000"/>
            <a:ext cx="6858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ND</a:t>
            </a:r>
            <a:r>
              <a:rPr lang="en-US" altLang="en-US" baseline="-25000"/>
              <a:t>1</a:t>
            </a:r>
          </a:p>
        </p:txBody>
      </p:sp>
      <p:cxnSp>
        <p:nvCxnSpPr>
          <p:cNvPr id="868363" name="AutoShape 11"/>
          <p:cNvCxnSpPr>
            <a:cxnSpLocks noChangeShapeType="1"/>
            <a:stCxn id="868357" idx="4"/>
            <a:endCxn id="868356" idx="1"/>
          </p:cNvCxnSpPr>
          <p:nvPr/>
        </p:nvCxnSpPr>
        <p:spPr bwMode="auto">
          <a:xfrm>
            <a:off x="3467100" y="3810000"/>
            <a:ext cx="573088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8364" name="AutoShape 12"/>
          <p:cNvCxnSpPr>
            <a:cxnSpLocks noChangeShapeType="1"/>
            <a:stCxn id="868358" idx="4"/>
            <a:endCxn id="868356" idx="7"/>
          </p:cNvCxnSpPr>
          <p:nvPr/>
        </p:nvCxnSpPr>
        <p:spPr bwMode="auto">
          <a:xfrm flipH="1">
            <a:off x="4418013" y="3810000"/>
            <a:ext cx="573087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8365" name="AutoShape 13"/>
          <p:cNvCxnSpPr>
            <a:cxnSpLocks noChangeShapeType="1"/>
            <a:stCxn id="868356" idx="5"/>
            <a:endCxn id="868360" idx="0"/>
          </p:cNvCxnSpPr>
          <p:nvPr/>
        </p:nvCxnSpPr>
        <p:spPr bwMode="auto">
          <a:xfrm>
            <a:off x="4418013" y="4646613"/>
            <a:ext cx="573087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8366" name="AutoShape 14"/>
          <p:cNvCxnSpPr>
            <a:cxnSpLocks noChangeShapeType="1"/>
            <a:stCxn id="868356" idx="3"/>
            <a:endCxn id="868359" idx="0"/>
          </p:cNvCxnSpPr>
          <p:nvPr/>
        </p:nvCxnSpPr>
        <p:spPr bwMode="auto">
          <a:xfrm flipH="1">
            <a:off x="3467100" y="4646613"/>
            <a:ext cx="573088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8367" name="AutoShape 15"/>
          <p:cNvCxnSpPr>
            <a:cxnSpLocks noChangeShapeType="1"/>
            <a:stCxn id="868362" idx="4"/>
            <a:endCxn id="868359" idx="0"/>
          </p:cNvCxnSpPr>
          <p:nvPr/>
        </p:nvCxnSpPr>
        <p:spPr bwMode="auto">
          <a:xfrm>
            <a:off x="2628900" y="4724400"/>
            <a:ext cx="838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8368" name="AutoShape 16"/>
          <p:cNvCxnSpPr>
            <a:cxnSpLocks noChangeShapeType="1"/>
            <a:stCxn id="868361" idx="4"/>
            <a:endCxn id="868360" idx="0"/>
          </p:cNvCxnSpPr>
          <p:nvPr/>
        </p:nvCxnSpPr>
        <p:spPr bwMode="auto">
          <a:xfrm flipH="1">
            <a:off x="4991100" y="4724400"/>
            <a:ext cx="9144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304800" y="3962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I(X,ND</a:t>
            </a:r>
            <a:r>
              <a:rPr lang="en-US" altLang="en-US" baseline="-25000" dirty="0"/>
              <a:t>X</a:t>
            </a:r>
            <a:r>
              <a:rPr lang="en-US" altLang="en-US" dirty="0"/>
              <a:t>|PA</a:t>
            </a:r>
            <a:r>
              <a:rPr lang="en-US" altLang="en-US" baseline="-25000" dirty="0"/>
              <a:t>X</a:t>
            </a:r>
            <a:r>
              <a:rPr lang="en-US" altLang="en-US" dirty="0"/>
              <a:t>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36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36"/>
    </mc:Choice>
    <mc:Fallback xmlns="">
      <p:transition spd="slow" advTm="8073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6324600" cy="1143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1. Conditional independence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B3B6C-6EE9-400E-8279-C64AFF792C9B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6" name="Content Placeholder 5" descr="burglary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850443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1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88"/>
    </mc:Choice>
    <mc:Fallback xmlns="">
      <p:transition spd="slow" advTm="4638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Weng-Keen Wong, Oregon State University ©2005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F4A578-B12F-4EEF-9428-8B7B6ACE0A3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2. The </a:t>
            </a:r>
            <a:r>
              <a:rPr lang="en-US" altLang="en-US" dirty="0"/>
              <a:t>Joint Probability Distribution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133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Due to the Markov condition, we can compute the joint probability distribution over all the variables X</a:t>
            </a:r>
            <a:r>
              <a:rPr lang="en-US" altLang="en-US" baseline="-25000"/>
              <a:t>1</a:t>
            </a:r>
            <a:r>
              <a:rPr lang="en-US" altLang="en-US"/>
              <a:t>, …, X</a:t>
            </a:r>
            <a:r>
              <a:rPr lang="en-US" altLang="en-US" baseline="-25000"/>
              <a:t>n</a:t>
            </a:r>
            <a:r>
              <a:rPr lang="en-US" altLang="en-US"/>
              <a:t> in the Bayesian net using the formula:</a:t>
            </a:r>
          </a:p>
        </p:txBody>
      </p:sp>
      <p:graphicFrame>
        <p:nvGraphicFramePr>
          <p:cNvPr id="869380" name="Object 4"/>
          <p:cNvGraphicFramePr>
            <a:graphicFrameLocks noChangeAspect="1"/>
          </p:cNvGraphicFramePr>
          <p:nvPr/>
        </p:nvGraphicFramePr>
        <p:xfrm>
          <a:off x="685800" y="3505200"/>
          <a:ext cx="75453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3" imgW="3225600" imgH="431640" progId="Equation.3">
                  <p:embed/>
                </p:oleObj>
              </mc:Choice>
              <mc:Fallback>
                <p:oleObj name="Equation" r:id="rId3" imgW="3225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7545388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9381" name="Text Box 5"/>
          <p:cNvSpPr txBox="1">
            <a:spLocks noChangeArrowheads="1"/>
          </p:cNvSpPr>
          <p:nvPr/>
        </p:nvSpPr>
        <p:spPr bwMode="auto">
          <a:xfrm>
            <a:off x="533400" y="5029200"/>
            <a:ext cx="8382000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Where Parents(X</a:t>
            </a:r>
            <a:r>
              <a:rPr lang="en-US" altLang="en-US" baseline="-25000">
                <a:solidFill>
                  <a:srgbClr val="FF0000"/>
                </a:solidFill>
              </a:rPr>
              <a:t>i</a:t>
            </a:r>
            <a:r>
              <a:rPr lang="en-US" altLang="en-US">
                <a:solidFill>
                  <a:srgbClr val="FF0000"/>
                </a:solidFill>
              </a:rPr>
              <a:t>) means the values of the Parents of the node X</a:t>
            </a:r>
            <a:r>
              <a:rPr lang="en-US" altLang="en-US" baseline="-25000">
                <a:solidFill>
                  <a:srgbClr val="FF0000"/>
                </a:solidFill>
              </a:rPr>
              <a:t>i</a:t>
            </a:r>
            <a:r>
              <a:rPr lang="en-US" altLang="en-US">
                <a:solidFill>
                  <a:srgbClr val="FF0000"/>
                </a:solidFill>
              </a:rPr>
              <a:t> with respect to the graph </a:t>
            </a:r>
          </a:p>
        </p:txBody>
      </p:sp>
    </p:spTree>
    <p:extLst>
      <p:ext uri="{BB962C8B-B14F-4D97-AF65-F5344CB8AC3E}">
        <p14:creationId xmlns:p14="http://schemas.microsoft.com/office/powerpoint/2010/main" val="5510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63"/>
    </mc:Choice>
    <mc:Fallback xmlns="">
      <p:transition spd="slow" advTm="4776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E3AC6F-531B-4A74-B8F4-139C5E6AD33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" y="95992"/>
            <a:ext cx="67437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Using a Bayesian Network Example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2590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/>
              <a:t>Using the network in the example, suppose you want to calculate:</a:t>
            </a:r>
          </a:p>
          <a:p>
            <a:pPr marL="0" indent="0">
              <a:buFontTx/>
              <a:buNone/>
            </a:pPr>
            <a:r>
              <a:rPr lang="en-US" altLang="en-US" sz="2400" dirty="0"/>
              <a:t>P(A = true, B = true, C = true, D = true)</a:t>
            </a:r>
          </a:p>
          <a:p>
            <a:pPr marL="0" indent="0">
              <a:buFontTx/>
              <a:buNone/>
            </a:pPr>
            <a:r>
              <a:rPr lang="en-US" altLang="en-US" sz="2400" dirty="0"/>
              <a:t>= P(A = true) * P(B = true | A = true) * </a:t>
            </a:r>
          </a:p>
          <a:p>
            <a:pPr marL="0" indent="0">
              <a:buFontTx/>
              <a:buNone/>
            </a:pPr>
            <a:r>
              <a:rPr lang="en-US" altLang="en-US" sz="2400" dirty="0"/>
              <a:t>   P(C = true | B = true) P( D = true | B = true) </a:t>
            </a:r>
          </a:p>
          <a:p>
            <a:pPr marL="0" indent="0">
              <a:buFontTx/>
              <a:buNone/>
            </a:pPr>
            <a:r>
              <a:rPr lang="en-US" altLang="en-US" sz="2400" dirty="0"/>
              <a:t>= (0.4)*(0.3)*(0.1)*(0.95)</a:t>
            </a:r>
          </a:p>
        </p:txBody>
      </p:sp>
      <p:sp>
        <p:nvSpPr>
          <p:cNvPr id="871428" name="Oval 4"/>
          <p:cNvSpPr>
            <a:spLocks noChangeArrowheads="1"/>
          </p:cNvSpPr>
          <p:nvPr/>
        </p:nvSpPr>
        <p:spPr bwMode="auto">
          <a:xfrm>
            <a:off x="7391400" y="4419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71429" name="Oval 5"/>
          <p:cNvSpPr>
            <a:spLocks noChangeArrowheads="1"/>
          </p:cNvSpPr>
          <p:nvPr/>
        </p:nvSpPr>
        <p:spPr bwMode="auto">
          <a:xfrm>
            <a:off x="7391400" y="5334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71430" name="Oval 6"/>
          <p:cNvSpPr>
            <a:spLocks noChangeArrowheads="1"/>
          </p:cNvSpPr>
          <p:nvPr/>
        </p:nvSpPr>
        <p:spPr bwMode="auto">
          <a:xfrm>
            <a:off x="6858000" y="6172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71431" name="Oval 7"/>
          <p:cNvSpPr>
            <a:spLocks noChangeArrowheads="1"/>
          </p:cNvSpPr>
          <p:nvPr/>
        </p:nvSpPr>
        <p:spPr bwMode="auto">
          <a:xfrm>
            <a:off x="8001000" y="6172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71432" name="AutoShape 8"/>
          <p:cNvCxnSpPr>
            <a:cxnSpLocks noChangeShapeType="1"/>
            <a:stCxn id="871428" idx="4"/>
            <a:endCxn id="871429" idx="0"/>
          </p:cNvCxnSpPr>
          <p:nvPr/>
        </p:nvCxnSpPr>
        <p:spPr bwMode="auto">
          <a:xfrm>
            <a:off x="7658100" y="49530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1433" name="AutoShape 9"/>
          <p:cNvCxnSpPr>
            <a:cxnSpLocks noChangeShapeType="1"/>
            <a:stCxn id="871429" idx="3"/>
            <a:endCxn id="871430" idx="0"/>
          </p:cNvCxnSpPr>
          <p:nvPr/>
        </p:nvCxnSpPr>
        <p:spPr bwMode="auto">
          <a:xfrm flipH="1">
            <a:off x="7124700" y="5789613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1434" name="AutoShape 10"/>
          <p:cNvCxnSpPr>
            <a:cxnSpLocks noChangeShapeType="1"/>
            <a:stCxn id="871429" idx="5"/>
            <a:endCxn id="871431" idx="0"/>
          </p:cNvCxnSpPr>
          <p:nvPr/>
        </p:nvCxnSpPr>
        <p:spPr bwMode="auto">
          <a:xfrm>
            <a:off x="7847013" y="5789613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1435" name="AutoShape 11"/>
          <p:cNvSpPr>
            <a:spLocks/>
          </p:cNvSpPr>
          <p:nvPr/>
        </p:nvSpPr>
        <p:spPr bwMode="auto">
          <a:xfrm>
            <a:off x="6553200" y="3657600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71436" name="Text Box 12"/>
          <p:cNvSpPr txBox="1">
            <a:spLocks noChangeArrowheads="1"/>
          </p:cNvSpPr>
          <p:nvPr/>
        </p:nvSpPr>
        <p:spPr bwMode="auto">
          <a:xfrm>
            <a:off x="6858000" y="2819400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This is from the graph structure</a:t>
            </a:r>
          </a:p>
        </p:txBody>
      </p:sp>
      <p:sp>
        <p:nvSpPr>
          <p:cNvPr id="871437" name="Line 13"/>
          <p:cNvSpPr>
            <a:spLocks noChangeShapeType="1"/>
          </p:cNvSpPr>
          <p:nvPr/>
        </p:nvSpPr>
        <p:spPr bwMode="auto">
          <a:xfrm flipH="1">
            <a:off x="6934200" y="358140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71438" name="AutoShape 14"/>
          <p:cNvSpPr>
            <a:spLocks/>
          </p:cNvSpPr>
          <p:nvPr/>
        </p:nvSpPr>
        <p:spPr bwMode="auto">
          <a:xfrm rot="5400000">
            <a:off x="2324100" y="3390900"/>
            <a:ext cx="381000" cy="3048000"/>
          </a:xfrm>
          <a:prstGeom prst="rightBrace">
            <a:avLst>
              <a:gd name="adj1" fmla="val 108185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871439" name="Text Box 15"/>
          <p:cNvSpPr txBox="1">
            <a:spLocks noChangeArrowheads="1"/>
          </p:cNvSpPr>
          <p:nvPr/>
        </p:nvSpPr>
        <p:spPr bwMode="auto">
          <a:xfrm>
            <a:off x="838200" y="5638800"/>
            <a:ext cx="3886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These numbers are from the conditional probability tables</a:t>
            </a:r>
          </a:p>
        </p:txBody>
      </p:sp>
      <p:sp>
        <p:nvSpPr>
          <p:cNvPr id="871440" name="Line 16"/>
          <p:cNvSpPr>
            <a:spLocks noChangeShapeType="1"/>
          </p:cNvSpPr>
          <p:nvPr/>
        </p:nvSpPr>
        <p:spPr bwMode="auto">
          <a:xfrm flipH="1" flipV="1">
            <a:off x="2514600" y="5181600"/>
            <a:ext cx="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832330"/>
              </p:ext>
            </p:extLst>
          </p:nvPr>
        </p:nvGraphicFramePr>
        <p:xfrm>
          <a:off x="74612" y="1215231"/>
          <a:ext cx="75453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3" imgW="3225600" imgH="431640" progId="Equation.3">
                  <p:embed/>
                </p:oleObj>
              </mc:Choice>
              <mc:Fallback>
                <p:oleObj name="Equation" r:id="rId3" imgW="3225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" y="1215231"/>
                        <a:ext cx="7545388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54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791"/>
    </mc:Choice>
    <mc:Fallback xmlns="">
      <p:transition spd="slow" advTm="9579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7AD4C9-5423-40C4-B3D8-01DE62CD245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60198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Bayesian network inference</a:t>
            </a:r>
            <a:endParaRPr lang="en-US" altLang="en-US" dirty="0"/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057400"/>
          </a:xfrm>
        </p:spPr>
        <p:txBody>
          <a:bodyPr/>
          <a:lstStyle/>
          <a:p>
            <a:pPr marL="350838" indent="-350838"/>
            <a:r>
              <a:rPr lang="en-US" altLang="en-US" sz="2800" dirty="0"/>
              <a:t>Using a Bayesian network to compute probabilities is called inference</a:t>
            </a:r>
          </a:p>
          <a:p>
            <a:pPr marL="350838" indent="-350838"/>
            <a:r>
              <a:rPr lang="en-US" altLang="en-US" sz="2800" dirty="0"/>
              <a:t>In general, inference involves queries of the form:</a:t>
            </a:r>
          </a:p>
          <a:p>
            <a:pPr marL="350838" indent="-350838">
              <a:buFontTx/>
              <a:buNone/>
            </a:pPr>
            <a:r>
              <a:rPr lang="en-US" altLang="en-US" sz="2800" dirty="0"/>
              <a:t>	P( X | E )</a:t>
            </a:r>
          </a:p>
        </p:txBody>
      </p:sp>
      <p:sp>
        <p:nvSpPr>
          <p:cNvPr id="872465" name="Text Box 17"/>
          <p:cNvSpPr txBox="1">
            <a:spLocks noChangeArrowheads="1"/>
          </p:cNvSpPr>
          <p:nvPr/>
        </p:nvSpPr>
        <p:spPr bwMode="auto">
          <a:xfrm>
            <a:off x="1676400" y="42672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3333FF"/>
                </a:solidFill>
              </a:rPr>
              <a:t>X = The query variable(s)</a:t>
            </a:r>
          </a:p>
        </p:txBody>
      </p:sp>
      <p:sp>
        <p:nvSpPr>
          <p:cNvPr id="872466" name="Text Box 18"/>
          <p:cNvSpPr txBox="1">
            <a:spLocks noChangeArrowheads="1"/>
          </p:cNvSpPr>
          <p:nvPr/>
        </p:nvSpPr>
        <p:spPr bwMode="auto">
          <a:xfrm>
            <a:off x="2438400" y="36576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E = The evidence variable(s)</a:t>
            </a:r>
          </a:p>
        </p:txBody>
      </p:sp>
      <p:sp>
        <p:nvSpPr>
          <p:cNvPr id="872467" name="Line 19"/>
          <p:cNvSpPr>
            <a:spLocks noChangeShapeType="1"/>
          </p:cNvSpPr>
          <p:nvPr/>
        </p:nvSpPr>
        <p:spPr bwMode="auto">
          <a:xfrm flipH="1" flipV="1">
            <a:off x="1676400" y="3505200"/>
            <a:ext cx="152400" cy="685800"/>
          </a:xfrm>
          <a:prstGeom prst="line">
            <a:avLst/>
          </a:prstGeom>
          <a:noFill/>
          <a:ln w="9525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72468" name="Line 20"/>
          <p:cNvSpPr>
            <a:spLocks noChangeShapeType="1"/>
          </p:cNvSpPr>
          <p:nvPr/>
        </p:nvSpPr>
        <p:spPr bwMode="auto">
          <a:xfrm flipH="1" flipV="1">
            <a:off x="2133600" y="3429000"/>
            <a:ext cx="3048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7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33"/>
    </mc:Choice>
    <mc:Fallback xmlns="">
      <p:transition spd="slow" advTm="7633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8"/>
            <a:ext cx="6019800" cy="6397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Bayesian network inference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86400"/>
          </a:xfrm>
        </p:spPr>
        <p:txBody>
          <a:bodyPr>
            <a:normAutofit/>
          </a:bodyPr>
          <a:lstStyle/>
          <a:p>
            <a:r>
              <a:rPr lang="en-AU" sz="2800" dirty="0" smtClean="0"/>
              <a:t>Diagnostic (evidential, abductive): from effect to cause</a:t>
            </a:r>
          </a:p>
          <a:p>
            <a:pPr lvl="1"/>
            <a:r>
              <a:rPr lang="en-AU" sz="2000" dirty="0" smtClean="0"/>
              <a:t>P(</a:t>
            </a:r>
            <a:r>
              <a:rPr lang="en-AU" sz="2000" dirty="0" err="1" smtClean="0"/>
              <a:t>Buglary|JonhCalls</a:t>
            </a:r>
            <a:r>
              <a:rPr lang="en-AU" sz="2000" dirty="0" smtClean="0"/>
              <a:t>), P(B|J)=0.016</a:t>
            </a:r>
          </a:p>
          <a:p>
            <a:pPr lvl="1"/>
            <a:r>
              <a:rPr lang="en-AU" sz="2000" dirty="0" smtClean="0"/>
              <a:t>P(B|J,M)=0.29</a:t>
            </a:r>
          </a:p>
          <a:p>
            <a:pPr lvl="1"/>
            <a:r>
              <a:rPr lang="en-AU" sz="2000" dirty="0" smtClean="0"/>
              <a:t>P(</a:t>
            </a:r>
            <a:r>
              <a:rPr lang="en-AU" sz="2000" dirty="0"/>
              <a:t>A</a:t>
            </a:r>
            <a:r>
              <a:rPr lang="en-AU" sz="2000" dirty="0" smtClean="0"/>
              <a:t>|J,M)=0.76</a:t>
            </a:r>
            <a:endParaRPr lang="en-AU" sz="2000" dirty="0"/>
          </a:p>
          <a:p>
            <a:pPr marL="514350" indent="-457200"/>
            <a:r>
              <a:rPr lang="en-AU" dirty="0" smtClean="0"/>
              <a:t>Causal (predictive): From cause to effect</a:t>
            </a:r>
          </a:p>
          <a:p>
            <a:pPr marL="914400" lvl="1" indent="-457200"/>
            <a:r>
              <a:rPr lang="en-AU" sz="2000" dirty="0" smtClean="0"/>
              <a:t>P(J|B)=0.86</a:t>
            </a:r>
          </a:p>
          <a:p>
            <a:pPr marL="914400" lvl="1" indent="-457200"/>
            <a:r>
              <a:rPr lang="en-AU" sz="2000" dirty="0" smtClean="0"/>
              <a:t>P(</a:t>
            </a:r>
            <a:r>
              <a:rPr lang="en-AU" sz="2000" dirty="0"/>
              <a:t>M</a:t>
            </a:r>
            <a:r>
              <a:rPr lang="en-AU" sz="2000" dirty="0" smtClean="0"/>
              <a:t>|B)=0.67</a:t>
            </a:r>
          </a:p>
          <a:p>
            <a:pPr marL="400050"/>
            <a:r>
              <a:rPr lang="en-AU" sz="2800" dirty="0" err="1" smtClean="0"/>
              <a:t>Intercausal</a:t>
            </a:r>
            <a:r>
              <a:rPr lang="en-AU" sz="2800" dirty="0" smtClean="0"/>
              <a:t> (explaining away): common effect</a:t>
            </a:r>
          </a:p>
          <a:p>
            <a:pPr marL="800100" lvl="1"/>
            <a:r>
              <a:rPr lang="en-AU" sz="2000" dirty="0" smtClean="0"/>
              <a:t>P(B|A)=0.38</a:t>
            </a:r>
          </a:p>
          <a:p>
            <a:pPr marL="800100" lvl="1"/>
            <a:r>
              <a:rPr lang="en-AU" sz="2000" dirty="0" smtClean="0"/>
              <a:t>P(B|A, E)=0.003</a:t>
            </a:r>
          </a:p>
          <a:p>
            <a:pPr marL="457200"/>
            <a:r>
              <a:rPr lang="en-AU" sz="2800" dirty="0" smtClean="0"/>
              <a:t>Mixed: two or more of the above combined</a:t>
            </a:r>
          </a:p>
          <a:p>
            <a:pPr marL="857250" lvl="1"/>
            <a:r>
              <a:rPr lang="en-AU" sz="2000" dirty="0" smtClean="0"/>
              <a:t>P(A|J,E’)=0.03</a:t>
            </a:r>
          </a:p>
          <a:p>
            <a:pPr marL="857250" lvl="1"/>
            <a:r>
              <a:rPr lang="en-AU" sz="2000" dirty="0" smtClean="0"/>
              <a:t>P(B|J,E’)=0.017</a:t>
            </a:r>
          </a:p>
          <a:p>
            <a:pPr marL="914400" lvl="1" indent="-457200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50578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33"/>
    </mc:Choice>
    <mc:Fallback xmlns="">
      <p:transition spd="slow" advTm="94833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719" y="7917"/>
            <a:ext cx="6656119" cy="762000"/>
          </a:xfrm>
        </p:spPr>
        <p:txBody>
          <a:bodyPr/>
          <a:lstStyle/>
          <a:p>
            <a:r>
              <a:rPr lang="en-AU" dirty="0" smtClean="0"/>
              <a:t>Bayesian network inference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In general, the problem of Bayesian network inference is NP-hard (exponential in the size of the graph)</a:t>
            </a:r>
          </a:p>
          <a:p>
            <a:pPr marL="0" indent="0">
              <a:buNone/>
            </a:pPr>
            <a:endParaRPr lang="en-AU" dirty="0" smtClean="0"/>
          </a:p>
          <a:p>
            <a:pPr>
              <a:lnSpc>
                <a:spcPct val="90000"/>
              </a:lnSpc>
            </a:pPr>
            <a:r>
              <a:rPr lang="en-US" altLang="en-US" dirty="0"/>
              <a:t>Exact inference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Probability and Markov condition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Variable elimination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Clustering / join tree </a:t>
            </a:r>
            <a:r>
              <a:rPr lang="en-US" altLang="en-US" dirty="0" smtClean="0"/>
              <a:t>algorithms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Approximate inference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Stochastic simulation / sampling methods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Markov chain Monte Carlo methods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Genetic algorithms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Neural networks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Simulated annealing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Mean field theory</a:t>
            </a:r>
          </a:p>
          <a:p>
            <a:pPr lvl="1"/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27831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164"/>
    </mc:Choice>
    <mc:Fallback xmlns="">
      <p:transition spd="slow" advTm="12816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57200" y="76200"/>
            <a:ext cx="7162800" cy="808038"/>
          </a:xfrm>
        </p:spPr>
        <p:txBody>
          <a:bodyPr/>
          <a:lstStyle/>
          <a:p>
            <a:r>
              <a:rPr lang="en-AU" dirty="0" smtClean="0"/>
              <a:t>Bayesian network inference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332037"/>
                <a:ext cx="8229600" cy="4525963"/>
              </a:xfrm>
            </p:spPr>
            <p:txBody>
              <a:bodyPr/>
              <a:lstStyle/>
              <a:p>
                <a:r>
                  <a:rPr lang="en-AU" dirty="0" smtClean="0"/>
                  <a:t>P(X|E) = P(E|X)P(X)/P(E) = P(E,X)/P(E)</a:t>
                </a:r>
              </a:p>
              <a:p>
                <a:pPr marL="0" indent="0">
                  <a:buNone/>
                </a:pPr>
                <a:endParaRPr lang="en-AU" dirty="0" smtClean="0"/>
              </a:p>
              <a:p>
                <a:r>
                  <a:rPr lang="en-AU" dirty="0" smtClean="0"/>
                  <a:t>Marginalisation: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AU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AU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AU" dirty="0" smtClean="0"/>
              </a:p>
              <a:p>
                <a:pPr marL="0" indent="0">
                  <a:buNone/>
                </a:pPr>
                <a:r>
                  <a:rPr lang="en-AU" dirty="0"/>
                  <a:t>	</a:t>
                </a:r>
                <a:r>
                  <a:rPr lang="en-AU" dirty="0" smtClean="0"/>
                  <a:t>e.g. P(X,E) = P(X,E,A) + P(X,E,A’), A is binary</a:t>
                </a:r>
              </a:p>
              <a:p>
                <a:pPr marL="0" indent="0">
                  <a:buNone/>
                </a:pPr>
                <a:endParaRPr lang="en-AU" dirty="0" smtClean="0"/>
              </a:p>
              <a:p>
                <a:r>
                  <a:rPr lang="en-AU" dirty="0" smtClean="0"/>
                  <a:t>Markov condition: I(</a:t>
                </a:r>
                <a:r>
                  <a:rPr lang="en-AU" dirty="0" err="1" smtClean="0"/>
                  <a:t>X,NDx|Parent</a:t>
                </a:r>
                <a:r>
                  <a:rPr lang="en-AU" dirty="0" smtClean="0"/>
                  <a:t>(X))</a:t>
                </a:r>
                <a:endParaRPr lang="en-AU" dirty="0"/>
              </a:p>
              <a:p>
                <a:endParaRPr lang="en-AU" dirty="0" smtClean="0"/>
              </a:p>
              <a:p>
                <a:pPr marL="0" indent="0">
                  <a:buNone/>
                </a:pPr>
                <a:endParaRPr lang="en-AU" dirty="0" smtClean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332037"/>
                <a:ext cx="8229600" cy="4525963"/>
              </a:xfrm>
              <a:blipFill rotWithShape="0">
                <a:blip r:embed="rId5"/>
                <a:stretch>
                  <a:fillRect l="-1704" t="-1752" r="-7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08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358"/>
    </mc:Choice>
    <mc:Fallback xmlns="">
      <p:transition spd="slow" advTm="14935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burglary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3124200" cy="170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6397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Bayesian network inference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AU" sz="2800" dirty="0" smtClean="0"/>
                  <a:t>Diagnostic (evidential, abductive): from effect to cause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AU" sz="2000" b="0" dirty="0" smtClean="0"/>
              </a:p>
              <a:p>
                <a:pPr marL="457200" lvl="1" indent="0">
                  <a:buNone/>
                </a:pPr>
                <a:endParaRPr lang="en-AU" sz="2000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AU" sz="20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AU" sz="2000" b="0" dirty="0" smtClean="0"/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AU" sz="20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e>
                        <m:sSup>
                          <m:sSupPr>
                            <m:ctrlPr>
                              <a:rPr lang="en-AU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latin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AU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0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e>
                          <m:sSup>
                            <m:sSup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=0.9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+0.05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r>
                  <a:rPr lang="en-AU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000" b="0" i="1" dirty="0" smtClean="0">
                    <a:latin typeface="Cambria Math" panose="02040503050406030204" pitchFamily="18" charset="0"/>
                  </a:rPr>
                </a:br>
                <a:endParaRPr lang="en-AU" sz="20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AU" sz="20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=0.95∗0.001∗0.002+0.95∗0.001∗0.998=0.00095</m:t>
                      </m:r>
                    </m:oMath>
                  </m:oMathPara>
                </a14:m>
                <a:endParaRPr lang="en-AU" sz="2000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=…=0.00005</m:t>
                      </m:r>
                    </m:oMath>
                  </m:oMathPara>
                </a14:m>
                <a:endParaRPr lang="en-AU" sz="2000" b="0" dirty="0" smtClean="0"/>
              </a:p>
              <a:p>
                <a:pPr marL="457200" lvl="1" indent="0">
                  <a:buNone/>
                </a:pPr>
                <a:endParaRPr lang="en-AU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=0.9∗0.00095+0.005∗0.00005=0.00086</m:t>
                      </m:r>
                    </m:oMath>
                  </m:oMathPara>
                </a14:m>
                <a:endParaRPr lang="en-AU" sz="2000" b="0" dirty="0" smtClean="0"/>
              </a:p>
              <a:p>
                <a:pPr marL="457200" lvl="1" indent="0">
                  <a:buNone/>
                </a:pPr>
                <a:r>
                  <a:rPr lang="en-AU" sz="2000" dirty="0" smtClean="0"/>
                  <a:t>		</a:t>
                </a:r>
                <a:r>
                  <a:rPr lang="en-AU" sz="2000" dirty="0"/>
                  <a:t>	</a:t>
                </a:r>
                <a:endParaRPr lang="en-AU" sz="2000" b="0" dirty="0" smtClean="0"/>
              </a:p>
              <a:p>
                <a:pPr marL="457200" lvl="1" indent="0">
                  <a:buNone/>
                </a:pPr>
                <a:endParaRPr lang="en-AU" sz="2000" dirty="0" smtClean="0"/>
              </a:p>
              <a:p>
                <a:pPr marL="457200" lvl="1" indent="0">
                  <a:buNone/>
                </a:pPr>
                <a:endParaRPr lang="en-AU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  <a:blipFill rotWithShape="0">
                <a:blip r:embed="rId6"/>
                <a:stretch>
                  <a:fillRect l="-1286" t="-18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62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549"/>
    </mc:Choice>
    <mc:Fallback xmlns="">
      <p:transition spd="slow" advTm="637549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6616" y="304800"/>
            <a:ext cx="6324600" cy="6397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Bayesian network inference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</p:spPr>
            <p:txBody>
              <a:bodyPr>
                <a:normAutofit/>
              </a:bodyPr>
              <a:lstStyle/>
              <a:p>
                <a:r>
                  <a:rPr lang="en-AU" sz="2800" dirty="0" smtClean="0"/>
                  <a:t>Diagnostic (evidential, abductive): from effect to cause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AU" sz="2000" b="0" dirty="0" smtClean="0"/>
              </a:p>
              <a:p>
                <a:pPr marL="457200" lvl="1" indent="0">
                  <a:buNone/>
                </a:pPr>
                <a:endParaRPr lang="en-AU" sz="2000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=0.00086</m:t>
                      </m:r>
                    </m:oMath>
                  </m:oMathPara>
                </a14:m>
                <a:endParaRPr lang="en-AU" sz="2000" b="0" dirty="0" smtClean="0"/>
              </a:p>
              <a:p>
                <a:pPr marL="457200" lvl="1" indent="0">
                  <a:buNone/>
                </a:pPr>
                <a:r>
                  <a:rPr lang="en-AU" sz="2000" dirty="0" smtClean="0"/>
                  <a:t>		</a:t>
                </a:r>
                <a:r>
                  <a:rPr lang="en-AU" sz="2000" dirty="0"/>
                  <a:t>	</a:t>
                </a:r>
                <a:endParaRPr lang="en-AU" sz="2000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e>
                          <m:sSup>
                            <m:sSup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AU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000" b="0" i="1" dirty="0" smtClean="0">
                    <a:latin typeface="Cambria Math" panose="02040503050406030204" pitchFamily="18" charset="0"/>
                  </a:rPr>
                </a:br>
                <a:r>
                  <a:rPr lang="en-AU" sz="2000" b="0" i="1" dirty="0" smtClean="0">
                    <a:latin typeface="Cambria Math" panose="02040503050406030204" pitchFamily="18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            =0.9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+0.05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AU" sz="20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0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r>
                  <a:rPr lang="en-AU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000" b="0" i="1" dirty="0" smtClean="0">
                    <a:latin typeface="Cambria Math" panose="02040503050406030204" pitchFamily="18" charset="0"/>
                  </a:rPr>
                </a:br>
                <a:r>
                  <a:rPr lang="en-AU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0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          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+…=0.0025</m:t>
                      </m:r>
                    </m:oMath>
                  </m:oMathPara>
                </a14:m>
                <a:r>
                  <a:rPr lang="en-AU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000" b="0" i="1" dirty="0" smtClean="0">
                    <a:latin typeface="Cambria Math" panose="02040503050406030204" pitchFamily="18" charset="0"/>
                  </a:rPr>
                </a:br>
                <a:r>
                  <a:rPr lang="en-AU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0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=0.05212</m:t>
                      </m:r>
                    </m:oMath>
                  </m:oMathPara>
                </a14:m>
                <a:r>
                  <a:rPr lang="en-AU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000" b="0" i="1" dirty="0" smtClean="0">
                    <a:latin typeface="Cambria Math" panose="02040503050406030204" pitchFamily="18" charset="0"/>
                  </a:rPr>
                </a:br>
                <a:r>
                  <a:rPr lang="en-AU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000" b="0" i="1" dirty="0" smtClean="0">
                    <a:latin typeface="Cambria Math" panose="02040503050406030204" pitchFamily="18" charset="0"/>
                  </a:rPr>
                </a:br>
                <a:r>
                  <a:rPr lang="en-AU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0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0.00086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0.05212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=0.016</m:t>
                      </m:r>
                    </m:oMath>
                  </m:oMathPara>
                </a14:m>
                <a:r>
                  <a:rPr lang="en-AU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b="0" i="1" dirty="0" smtClean="0">
                    <a:latin typeface="Cambria Math" panose="02040503050406030204" pitchFamily="18" charset="0"/>
                  </a:rPr>
                </a:br>
                <a:r>
                  <a:rPr lang="en-AU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b="0" i="1" dirty="0" smtClean="0">
                    <a:latin typeface="Cambria Math" panose="02040503050406030204" pitchFamily="18" charset="0"/>
                  </a:rPr>
                </a:br>
                <a:r>
                  <a:rPr lang="en-AU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AU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  <a:blipFill rotWithShape="0">
                <a:blip r:embed="rId5"/>
                <a:stretch>
                  <a:fillRect l="-1286" t="-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5" descr="burglary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3124200" cy="170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8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855"/>
    </mc:Choice>
    <mc:Fallback xmlns="">
      <p:transition spd="slow" advTm="27185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1859" eaLnBrk="0" hangingPunct="0">
              <a:spcBef>
                <a:spcPct val="20000"/>
              </a:spcBef>
              <a:buChar char="•"/>
              <a:defRPr sz="2394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35297" indent="-244345" defTabSz="891859" eaLnBrk="0" hangingPunct="0">
              <a:spcBef>
                <a:spcPct val="20000"/>
              </a:spcBef>
              <a:buChar char="–"/>
              <a:defRPr sz="205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977379" indent="-195476" defTabSz="891859" eaLnBrk="0" hangingPunct="0">
              <a:spcBef>
                <a:spcPct val="20000"/>
              </a:spcBef>
              <a:buChar char="•"/>
              <a:defRPr sz="171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368331" indent="-195476" defTabSz="891859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59283" indent="-195476" defTabSz="891859" eaLnBrk="0" hangingPunct="0">
              <a:spcBef>
                <a:spcPct val="20000"/>
              </a:spcBef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150234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41186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32138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323090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E10A4E9-60D9-4749-BFDA-73B5BF2339C9}" type="slidenum">
              <a:rPr lang="en-GB" altLang="en-US" sz="1368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GB" altLang="en-US" sz="1368">
              <a:latin typeface="Arial" panose="020B0604020202020204" pitchFamily="34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196157"/>
            <a:ext cx="8229057" cy="1077841"/>
          </a:xfrm>
        </p:spPr>
        <p:txBody>
          <a:bodyPr/>
          <a:lstStyle/>
          <a:p>
            <a:pPr eaLnBrk="1" hangingPunct="1"/>
            <a:r>
              <a:rPr lang="en-GB" altLang="en-US" smtClean="0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611" y="1540064"/>
            <a:ext cx="7819097" cy="45624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GB" altLang="en-US" sz="2736" dirty="0" smtClean="0"/>
              <a:t>Bayesian networks: examples, definition</a:t>
            </a:r>
          </a:p>
          <a:p>
            <a:pPr eaLnBrk="1" hangingPunct="1">
              <a:lnSpc>
                <a:spcPct val="120000"/>
              </a:lnSpc>
            </a:pPr>
            <a:r>
              <a:rPr lang="en-GB" altLang="en-US" sz="2736" dirty="0" smtClean="0"/>
              <a:t>Bayesian networks’ properties</a:t>
            </a:r>
            <a:endParaRPr lang="en-GB" altLang="en-US" sz="2736" dirty="0"/>
          </a:p>
          <a:p>
            <a:pPr eaLnBrk="1" hangingPunct="1">
              <a:lnSpc>
                <a:spcPct val="120000"/>
              </a:lnSpc>
            </a:pPr>
            <a:r>
              <a:rPr lang="en-GB" altLang="en-US" sz="2736" dirty="0" smtClean="0"/>
              <a:t>Bayesian network inference</a:t>
            </a:r>
            <a:endParaRPr lang="en-GB" altLang="en-US" sz="2736" dirty="0"/>
          </a:p>
          <a:p>
            <a:pPr eaLnBrk="1" hangingPunct="1">
              <a:lnSpc>
                <a:spcPct val="120000"/>
              </a:lnSpc>
            </a:pPr>
            <a:r>
              <a:rPr lang="en-GB" altLang="en-US" sz="2736" dirty="0" smtClean="0"/>
              <a:t>Summary</a:t>
            </a:r>
            <a:endParaRPr lang="en-GB" altLang="en-US" sz="2736" dirty="0"/>
          </a:p>
          <a:p>
            <a:pPr eaLnBrk="1" hangingPunct="1">
              <a:lnSpc>
                <a:spcPct val="80000"/>
              </a:lnSpc>
            </a:pPr>
            <a:endParaRPr lang="en-GB" altLang="en-US" sz="2736" dirty="0"/>
          </a:p>
          <a:p>
            <a:pPr eaLnBrk="1" hangingPunct="1">
              <a:lnSpc>
                <a:spcPct val="80000"/>
              </a:lnSpc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07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5"/>
    </mc:Choice>
    <mc:Fallback xmlns="">
      <p:transition spd="slow" advTm="2072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48400" cy="6397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Bayesian network inference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</p:spPr>
            <p:txBody>
              <a:bodyPr>
                <a:normAutofit/>
              </a:bodyPr>
              <a:lstStyle/>
              <a:p>
                <a:r>
                  <a:rPr lang="en-AU" sz="2800" dirty="0" smtClean="0"/>
                  <a:t>Causal (predictive): From cause to effect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AU" sz="2000" b="0" dirty="0" smtClean="0"/>
              </a:p>
              <a:p>
                <a:pPr marL="457200" lvl="1" indent="0">
                  <a:buNone/>
                </a:pPr>
                <a:endParaRPr lang="en-AU" sz="2000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AU" sz="20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AU" sz="2000" b="0" dirty="0" smtClean="0"/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=0.00086</m:t>
                    </m:r>
                  </m:oMath>
                </a14:m>
                <a:endParaRPr lang="en-AU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=0.001</m:t>
                      </m:r>
                    </m:oMath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0.00086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0.001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=0.86</m:t>
                      </m:r>
                    </m:oMath>
                  </m:oMathPara>
                </a14:m>
                <a:endParaRPr lang="en-AU" sz="2000" b="0" dirty="0" smtClean="0"/>
              </a:p>
              <a:p>
                <a:pPr marL="457200" lvl="1" indent="0">
                  <a:buNone/>
                </a:pPr>
                <a:r>
                  <a:rPr lang="en-AU" sz="2000" dirty="0" smtClean="0"/>
                  <a:t>		</a:t>
                </a:r>
                <a:r>
                  <a:rPr lang="en-AU" sz="2000" dirty="0"/>
                  <a:t>	</a:t>
                </a:r>
                <a:endParaRPr lang="en-AU" sz="2000" b="0" dirty="0" smtClean="0"/>
              </a:p>
              <a:p>
                <a:pPr marL="457200" lvl="1" indent="0">
                  <a:buNone/>
                </a:pPr>
                <a:endParaRPr lang="en-AU" sz="2000" dirty="0" smtClean="0"/>
              </a:p>
              <a:p>
                <a:pPr marL="457200" lvl="1" indent="0">
                  <a:buNone/>
                </a:pPr>
                <a:endParaRPr lang="en-AU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  <a:blipFill rotWithShape="0">
                <a:blip r:embed="rId5"/>
                <a:stretch>
                  <a:fillRect l="-1286" t="-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5" descr="burglary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037" y="3657600"/>
            <a:ext cx="461356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50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790"/>
    </mc:Choice>
    <mc:Fallback xmlns="">
      <p:transition spd="slow" advTm="8979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5943600" cy="6397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Bayesian network inference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</p:spPr>
            <p:txBody>
              <a:bodyPr>
                <a:normAutofit/>
              </a:bodyPr>
              <a:lstStyle/>
              <a:p>
                <a:pPr marL="400050"/>
                <a:r>
                  <a:rPr lang="en-AU" sz="2800" dirty="0" smtClean="0"/>
                  <a:t>Intercausal (explaining away): common effect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AU" sz="2000" b="0" dirty="0" smtClean="0"/>
              </a:p>
              <a:p>
                <a:pPr marL="457200" lvl="1" indent="0">
                  <a:buNone/>
                </a:pPr>
                <a:endParaRPr lang="en-AU" sz="2000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0.00095</m:t>
                      </m:r>
                    </m:oMath>
                  </m:oMathPara>
                </a14:m>
                <a:endParaRPr lang="en-AU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</a:rPr>
                        <m:t>=0.0025</m:t>
                      </m:r>
                    </m:oMath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0.00095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0.0025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=0.38</m:t>
                      </m:r>
                    </m:oMath>
                  </m:oMathPara>
                </a14:m>
                <a:endParaRPr lang="en-AU" sz="2000" b="0" dirty="0" smtClean="0"/>
              </a:p>
              <a:p>
                <a:pPr marL="457200" lvl="1" indent="0">
                  <a:buNone/>
                </a:pPr>
                <a:r>
                  <a:rPr lang="en-AU" sz="2000" dirty="0" smtClean="0"/>
                  <a:t>		</a:t>
                </a:r>
                <a:r>
                  <a:rPr lang="en-AU" sz="2000" dirty="0"/>
                  <a:t>	</a:t>
                </a:r>
                <a:endParaRPr lang="en-AU" sz="2000" b="0" dirty="0" smtClean="0"/>
              </a:p>
              <a:p>
                <a:pPr marL="457200" lvl="1" indent="0">
                  <a:buNone/>
                </a:pPr>
                <a:endParaRPr lang="en-AU" sz="2000" dirty="0" smtClean="0"/>
              </a:p>
              <a:p>
                <a:pPr marL="457200" lvl="1" indent="0">
                  <a:buNone/>
                </a:pPr>
                <a:endParaRPr lang="en-AU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  <a:blipFill rotWithShape="0">
                <a:blip r:embed="rId5"/>
                <a:stretch>
                  <a:fillRect l="-643" t="-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5" descr="burglary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042" y="3505200"/>
            <a:ext cx="447375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06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00"/>
    </mc:Choice>
    <mc:Fallback xmlns="">
      <p:transition spd="slow" advTm="67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1859" eaLnBrk="0" hangingPunct="0">
              <a:spcBef>
                <a:spcPct val="20000"/>
              </a:spcBef>
              <a:buChar char="•"/>
              <a:defRPr sz="2394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35297" indent="-244345" defTabSz="891859" eaLnBrk="0" hangingPunct="0">
              <a:spcBef>
                <a:spcPct val="20000"/>
              </a:spcBef>
              <a:buChar char="–"/>
              <a:defRPr sz="205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977379" indent="-195476" defTabSz="891859" eaLnBrk="0" hangingPunct="0">
              <a:spcBef>
                <a:spcPct val="20000"/>
              </a:spcBef>
              <a:buChar char="•"/>
              <a:defRPr sz="171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368331" indent="-195476" defTabSz="891859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59283" indent="-195476" defTabSz="891859" eaLnBrk="0" hangingPunct="0">
              <a:spcBef>
                <a:spcPct val="20000"/>
              </a:spcBef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150234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41186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32138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323090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B4EA0B-5BE0-4FC5-92D7-351CEC5E1727}" type="slidenum">
              <a:rPr lang="en-GB" altLang="en-US" sz="1368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GB" altLang="en-US" sz="1368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36656" y="196157"/>
            <a:ext cx="8807344" cy="1077841"/>
          </a:xfrm>
        </p:spPr>
        <p:txBody>
          <a:bodyPr/>
          <a:lstStyle/>
          <a:p>
            <a:pPr eaLnBrk="1" hangingPunct="1"/>
            <a:r>
              <a:rPr lang="en-US" altLang="en-US" b="0" dirty="0" smtClean="0"/>
              <a:t>Summary</a:t>
            </a:r>
            <a:r>
              <a:rPr lang="en-US" altLang="en-US" dirty="0" smtClean="0"/>
              <a:t>	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6" y="1344586"/>
            <a:ext cx="8545351" cy="5212732"/>
          </a:xfrm>
        </p:spPr>
        <p:txBody>
          <a:bodyPr>
            <a:normAutofit fontScale="77500" lnSpcReduction="20000"/>
          </a:bodyPr>
          <a:lstStyle/>
          <a:p>
            <a:pPr marL="456110" indent="-456110">
              <a:lnSpc>
                <a:spcPct val="120000"/>
              </a:lnSpc>
            </a:pPr>
            <a:r>
              <a:rPr lang="en-US" altLang="en-US" dirty="0" smtClean="0"/>
              <a:t>Bayesian networks</a:t>
            </a:r>
          </a:p>
          <a:p>
            <a:pPr marL="856160" lvl="1" indent="-456110">
              <a:lnSpc>
                <a:spcPct val="120000"/>
              </a:lnSpc>
            </a:pPr>
            <a:r>
              <a:rPr lang="en-US" altLang="en-US" dirty="0" smtClean="0"/>
              <a:t>Definition</a:t>
            </a:r>
          </a:p>
          <a:p>
            <a:pPr marL="856160" lvl="1" indent="-456110">
              <a:lnSpc>
                <a:spcPct val="120000"/>
              </a:lnSpc>
            </a:pPr>
            <a:r>
              <a:rPr lang="en-US" altLang="en-US" dirty="0" smtClean="0"/>
              <a:t>Properties: Markov condition, compact joint probability</a:t>
            </a:r>
          </a:p>
          <a:p>
            <a:pPr marL="856160" lvl="1" indent="-456110">
              <a:lnSpc>
                <a:spcPct val="120000"/>
              </a:lnSpc>
            </a:pPr>
            <a:endParaRPr lang="en-US" altLang="en-US" dirty="0" smtClean="0"/>
          </a:p>
          <a:p>
            <a:pPr marL="456110" indent="-456110">
              <a:lnSpc>
                <a:spcPct val="120000"/>
              </a:lnSpc>
            </a:pPr>
            <a:r>
              <a:rPr lang="en-AU" altLang="en-US" dirty="0" smtClean="0"/>
              <a:t>Bayesian networks inference</a:t>
            </a:r>
          </a:p>
          <a:p>
            <a:pPr marL="856160" lvl="1" indent="-456110">
              <a:lnSpc>
                <a:spcPct val="120000"/>
              </a:lnSpc>
            </a:pPr>
            <a:r>
              <a:rPr lang="en-AU" altLang="en-US" dirty="0" smtClean="0"/>
              <a:t>Understand how to use probability theory and Markov condition to do the inference for different types of queries</a:t>
            </a:r>
          </a:p>
          <a:p>
            <a:pPr marL="856160" lvl="1" indent="-456110">
              <a:lnSpc>
                <a:spcPct val="120000"/>
              </a:lnSpc>
            </a:pPr>
            <a:r>
              <a:rPr lang="en-AU" altLang="en-US" dirty="0" smtClean="0"/>
              <a:t>In practice, we are going to use R (</a:t>
            </a:r>
            <a:r>
              <a:rPr lang="en-AU" altLang="en-US" dirty="0" err="1" smtClean="0"/>
              <a:t>gRain</a:t>
            </a:r>
            <a:r>
              <a:rPr lang="en-AU" altLang="en-US" dirty="0" smtClean="0"/>
              <a:t> package)</a:t>
            </a:r>
          </a:p>
          <a:p>
            <a:pPr marL="400050" lvl="1" indent="0">
              <a:lnSpc>
                <a:spcPct val="120000"/>
              </a:lnSpc>
              <a:buNone/>
            </a:pPr>
            <a:endParaRPr lang="en-AU" altLang="en-US" sz="2600" dirty="0" smtClean="0"/>
          </a:p>
          <a:p>
            <a:pPr marL="456110" indent="-456110">
              <a:lnSpc>
                <a:spcPct val="120000"/>
              </a:lnSpc>
            </a:pPr>
            <a:r>
              <a:rPr lang="en-AU" altLang="en-US" sz="3000" dirty="0" smtClean="0"/>
              <a:t>Next week, learning Bayesian networks from data</a:t>
            </a:r>
          </a:p>
          <a:p>
            <a:pPr marL="456110" indent="-456110">
              <a:lnSpc>
                <a:spcPct val="120000"/>
              </a:lnSpc>
            </a:pPr>
            <a:endParaRPr lang="en-US" altLang="en-US" sz="171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052" dirty="0"/>
              <a:t>     </a:t>
            </a:r>
            <a:endParaRPr lang="en-US" altLang="en-US" sz="1710" dirty="0">
              <a:solidFill>
                <a:schemeClr val="accent2"/>
              </a:solidFill>
            </a:endParaRPr>
          </a:p>
          <a:p>
            <a:pPr marL="837560" lvl="1" indent="-390952">
              <a:lnSpc>
                <a:spcPct val="110000"/>
              </a:lnSpc>
              <a:buNone/>
            </a:pPr>
            <a:r>
              <a:rPr lang="en-US" altLang="en-US" sz="171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768795082"/>
      </p:ext>
    </p:extLst>
  </p:cSld>
  <p:clrMapOvr>
    <a:masterClrMapping/>
  </p:clrMapOvr>
  <p:transition advTm="109526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Bayesian networks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B3B6C-6EE9-400E-8279-C64AFF792C9B}" type="slidenum">
              <a:rPr lang="en-GB" altLang="en-US" smtClean="0"/>
              <a:pPr/>
              <a:t>3</a:t>
            </a:fld>
            <a:endParaRPr lang="en-GB" altLang="en-US"/>
          </a:p>
        </p:txBody>
      </p:sp>
      <p:pic>
        <p:nvPicPr>
          <p:cNvPr id="6" name="Content Placeholder 5" descr="burglary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6850443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28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085"/>
    </mc:Choice>
    <mc:Fallback xmlns="">
      <p:transition spd="slow" advTm="16608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Bayesian networks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BB3B6C-6EE9-400E-8279-C64AFF792C9B}" type="slidenum">
              <a:rPr lang="en-GB" altLang="en-US" smtClean="0"/>
              <a:pPr/>
              <a:t>4</a:t>
            </a:fld>
            <a:endParaRPr lang="en-GB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17637"/>
            <a:ext cx="8153399" cy="5355573"/>
          </a:xfrm>
        </p:spPr>
      </p:pic>
    </p:spTree>
    <p:extLst>
      <p:ext uri="{BB962C8B-B14F-4D97-AF65-F5344CB8AC3E}">
        <p14:creationId xmlns:p14="http://schemas.microsoft.com/office/powerpoint/2010/main" val="24780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132"/>
    </mc:Choice>
    <mc:Fallback xmlns="">
      <p:transition spd="slow" advTm="139132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24400" cy="1143000"/>
          </a:xfrm>
        </p:spPr>
        <p:txBody>
          <a:bodyPr/>
          <a:lstStyle/>
          <a:p>
            <a:r>
              <a:rPr lang="en-AU" dirty="0" smtClean="0"/>
              <a:t>What is a BN?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AU" dirty="0"/>
          </a:p>
          <a:p>
            <a:pPr marL="0" indent="0">
              <a:buNone/>
            </a:pPr>
            <a:r>
              <a:rPr lang="en-AU" b="1" dirty="0"/>
              <a:t>A Bayesian network (BN) is a graphical model for depicting probabilistic relationships among a set of variables. </a:t>
            </a:r>
            <a:endParaRPr lang="en-AU" dirty="0"/>
          </a:p>
          <a:p>
            <a:r>
              <a:rPr lang="en-AU" dirty="0" smtClean="0"/>
              <a:t>BN </a:t>
            </a:r>
            <a:r>
              <a:rPr lang="en-AU" dirty="0"/>
              <a:t>Encodes the conditional independence relationships between the variables in the graph structure. </a:t>
            </a:r>
          </a:p>
          <a:p>
            <a:r>
              <a:rPr lang="en-AU" dirty="0" smtClean="0"/>
              <a:t>Provides </a:t>
            </a:r>
            <a:r>
              <a:rPr lang="en-AU" dirty="0"/>
              <a:t>a compact representation of the joint probability distribution over the variables </a:t>
            </a:r>
          </a:p>
          <a:p>
            <a:r>
              <a:rPr lang="en-AU" dirty="0" smtClean="0"/>
              <a:t>A </a:t>
            </a:r>
            <a:r>
              <a:rPr lang="en-AU" dirty="0"/>
              <a:t>problem domain is </a:t>
            </a:r>
            <a:r>
              <a:rPr lang="en-AU" dirty="0" err="1"/>
              <a:t>modeled</a:t>
            </a:r>
            <a:r>
              <a:rPr lang="en-AU" dirty="0"/>
              <a:t> by a list of variables X1, …, </a:t>
            </a:r>
            <a:r>
              <a:rPr lang="en-AU" dirty="0" err="1"/>
              <a:t>Xn</a:t>
            </a:r>
            <a:r>
              <a:rPr lang="en-AU" dirty="0"/>
              <a:t> </a:t>
            </a:r>
          </a:p>
          <a:p>
            <a:r>
              <a:rPr lang="en-AU" dirty="0" smtClean="0"/>
              <a:t>Knowledge </a:t>
            </a:r>
            <a:r>
              <a:rPr lang="en-AU" dirty="0"/>
              <a:t>about the problem domain is represented by a joint probability P(X1, …, </a:t>
            </a:r>
            <a:r>
              <a:rPr lang="en-AU" dirty="0" err="1"/>
              <a:t>Xn</a:t>
            </a:r>
            <a:r>
              <a:rPr lang="en-AU" dirty="0"/>
              <a:t>) </a:t>
            </a:r>
          </a:p>
          <a:p>
            <a:r>
              <a:rPr lang="en-AU" dirty="0" smtClean="0"/>
              <a:t>Directed </a:t>
            </a:r>
            <a:r>
              <a:rPr lang="en-AU" dirty="0"/>
              <a:t>links represent causal direct influences </a:t>
            </a:r>
          </a:p>
          <a:p>
            <a:r>
              <a:rPr lang="en-AU" dirty="0" smtClean="0"/>
              <a:t>Each </a:t>
            </a:r>
            <a:r>
              <a:rPr lang="en-AU" dirty="0"/>
              <a:t>node has a conditional probability table quantifying the effects from the parents. </a:t>
            </a:r>
          </a:p>
          <a:p>
            <a:r>
              <a:rPr lang="en-AU" dirty="0" smtClean="0"/>
              <a:t>No </a:t>
            </a:r>
            <a:r>
              <a:rPr lang="en-AU" dirty="0"/>
              <a:t>directed cycles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587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88"/>
    </mc:Choice>
    <mc:Fallback xmlns="">
      <p:transition spd="slow" advTm="2738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4762500" cy="838200"/>
          </a:xfrm>
        </p:spPr>
        <p:txBody>
          <a:bodyPr/>
          <a:lstStyle/>
          <a:p>
            <a:r>
              <a:rPr lang="en-US" altLang="en-US" dirty="0"/>
              <a:t>A Bayesian Network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066800"/>
            <a:ext cx="4572000" cy="533400"/>
          </a:xfrm>
          <a:noFill/>
          <a:ln/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/>
              <a:t>A Bayesian network is made up of:</a:t>
            </a:r>
          </a:p>
        </p:txBody>
      </p:sp>
      <p:graphicFrame>
        <p:nvGraphicFramePr>
          <p:cNvPr id="862217" name="Group 9"/>
          <p:cNvGraphicFramePr>
            <a:graphicFrameLocks noGrp="1"/>
          </p:cNvGraphicFramePr>
          <p:nvPr/>
        </p:nvGraphicFramePr>
        <p:xfrm>
          <a:off x="685800" y="487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2297" name="Oval 89"/>
          <p:cNvSpPr>
            <a:spLocks noChangeArrowheads="1"/>
          </p:cNvSpPr>
          <p:nvPr/>
        </p:nvSpPr>
        <p:spPr bwMode="auto">
          <a:xfrm>
            <a:off x="4572000" y="17526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2298" name="Oval 90"/>
          <p:cNvSpPr>
            <a:spLocks noChangeArrowheads="1"/>
          </p:cNvSpPr>
          <p:nvPr/>
        </p:nvSpPr>
        <p:spPr bwMode="auto">
          <a:xfrm>
            <a:off x="4572000" y="2667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2299" name="Oval 91"/>
          <p:cNvSpPr>
            <a:spLocks noChangeArrowheads="1"/>
          </p:cNvSpPr>
          <p:nvPr/>
        </p:nvSpPr>
        <p:spPr bwMode="auto">
          <a:xfrm>
            <a:off x="4038600" y="3505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2300" name="Oval 92"/>
          <p:cNvSpPr>
            <a:spLocks noChangeArrowheads="1"/>
          </p:cNvSpPr>
          <p:nvPr/>
        </p:nvSpPr>
        <p:spPr bwMode="auto">
          <a:xfrm>
            <a:off x="5181600" y="35052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2301" name="AutoShape 93"/>
          <p:cNvCxnSpPr>
            <a:cxnSpLocks noChangeShapeType="1"/>
            <a:stCxn id="862297" idx="4"/>
            <a:endCxn id="862298" idx="0"/>
          </p:cNvCxnSpPr>
          <p:nvPr/>
        </p:nvCxnSpPr>
        <p:spPr bwMode="auto">
          <a:xfrm>
            <a:off x="4838700" y="22860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2302" name="AutoShape 94"/>
          <p:cNvCxnSpPr>
            <a:cxnSpLocks noChangeShapeType="1"/>
            <a:stCxn id="862298" idx="3"/>
            <a:endCxn id="862299" idx="0"/>
          </p:cNvCxnSpPr>
          <p:nvPr/>
        </p:nvCxnSpPr>
        <p:spPr bwMode="auto">
          <a:xfrm flipH="1">
            <a:off x="4305300" y="3122613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2303" name="AutoShape 95"/>
          <p:cNvCxnSpPr>
            <a:cxnSpLocks noChangeShapeType="1"/>
            <a:stCxn id="862298" idx="5"/>
            <a:endCxn id="862300" idx="0"/>
          </p:cNvCxnSpPr>
          <p:nvPr/>
        </p:nvCxnSpPr>
        <p:spPr bwMode="auto">
          <a:xfrm>
            <a:off x="5027613" y="3122613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62409" name="Group 201"/>
          <p:cNvGraphicFramePr>
            <a:graphicFrameLocks noGrp="1"/>
          </p:cNvGraphicFramePr>
          <p:nvPr/>
        </p:nvGraphicFramePr>
        <p:xfrm>
          <a:off x="2057400" y="4876800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838200"/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2376" name="Group 168"/>
          <p:cNvGraphicFramePr>
            <a:graphicFrameLocks noGrp="1"/>
          </p:cNvGraphicFramePr>
          <p:nvPr/>
        </p:nvGraphicFramePr>
        <p:xfrm>
          <a:off x="6477000" y="4876800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838200"/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2377" name="Group 169"/>
          <p:cNvGraphicFramePr>
            <a:graphicFrameLocks noGrp="1"/>
          </p:cNvGraphicFramePr>
          <p:nvPr/>
        </p:nvGraphicFramePr>
        <p:xfrm>
          <a:off x="4267200" y="4876800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838200"/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2410" name="Text Box 202"/>
          <p:cNvSpPr txBox="1">
            <a:spLocks noChangeArrowheads="1"/>
          </p:cNvSpPr>
          <p:nvPr/>
        </p:nvSpPr>
        <p:spPr bwMode="auto">
          <a:xfrm>
            <a:off x="381000" y="16002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1. A Directed Acyclic Graph</a:t>
            </a:r>
          </a:p>
        </p:txBody>
      </p:sp>
      <p:sp>
        <p:nvSpPr>
          <p:cNvPr id="862411" name="Text Box 203"/>
          <p:cNvSpPr txBox="1">
            <a:spLocks noChangeArrowheads="1"/>
          </p:cNvSpPr>
          <p:nvPr/>
        </p:nvSpPr>
        <p:spPr bwMode="auto">
          <a:xfrm>
            <a:off x="228600" y="4343400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2. A set of tables for each node in the graph</a:t>
            </a:r>
          </a:p>
        </p:txBody>
      </p:sp>
    </p:spTree>
    <p:extLst>
      <p:ext uri="{BB962C8B-B14F-4D97-AF65-F5344CB8AC3E}">
        <p14:creationId xmlns:p14="http://schemas.microsoft.com/office/powerpoint/2010/main" val="44135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48"/>
    </mc:Choice>
    <mc:Fallback xmlns="">
      <p:transition spd="slow" advTm="3224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C48D26-8C3C-469C-9CAD-0E95EC4BF3E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5867400" cy="838200"/>
          </a:xfrm>
        </p:spPr>
        <p:txBody>
          <a:bodyPr/>
          <a:lstStyle/>
          <a:p>
            <a:r>
              <a:rPr lang="en-US" altLang="en-US" dirty="0"/>
              <a:t>A Directed Acyclic Graph</a:t>
            </a:r>
          </a:p>
        </p:txBody>
      </p:sp>
      <p:sp>
        <p:nvSpPr>
          <p:cNvPr id="863241" name="Oval 9"/>
          <p:cNvSpPr>
            <a:spLocks noChangeArrowheads="1"/>
          </p:cNvSpPr>
          <p:nvPr/>
        </p:nvSpPr>
        <p:spPr bwMode="auto">
          <a:xfrm>
            <a:off x="4191000" y="24384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3242" name="Oval 10"/>
          <p:cNvSpPr>
            <a:spLocks noChangeArrowheads="1"/>
          </p:cNvSpPr>
          <p:nvPr/>
        </p:nvSpPr>
        <p:spPr bwMode="auto">
          <a:xfrm>
            <a:off x="4191000" y="33528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3243" name="Oval 11"/>
          <p:cNvSpPr>
            <a:spLocks noChangeArrowheads="1"/>
          </p:cNvSpPr>
          <p:nvPr/>
        </p:nvSpPr>
        <p:spPr bwMode="auto">
          <a:xfrm>
            <a:off x="3657600" y="4191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3244" name="Oval 12"/>
          <p:cNvSpPr>
            <a:spLocks noChangeArrowheads="1"/>
          </p:cNvSpPr>
          <p:nvPr/>
        </p:nvSpPr>
        <p:spPr bwMode="auto">
          <a:xfrm>
            <a:off x="4800600" y="4191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3245" name="AutoShape 13"/>
          <p:cNvCxnSpPr>
            <a:cxnSpLocks noChangeShapeType="1"/>
            <a:stCxn id="863241" idx="4"/>
            <a:endCxn id="863242" idx="0"/>
          </p:cNvCxnSpPr>
          <p:nvPr/>
        </p:nvCxnSpPr>
        <p:spPr bwMode="auto">
          <a:xfrm>
            <a:off x="4457700" y="2971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3246" name="AutoShape 14"/>
          <p:cNvCxnSpPr>
            <a:cxnSpLocks noChangeShapeType="1"/>
            <a:stCxn id="863242" idx="3"/>
            <a:endCxn id="863243" idx="0"/>
          </p:cNvCxnSpPr>
          <p:nvPr/>
        </p:nvCxnSpPr>
        <p:spPr bwMode="auto">
          <a:xfrm flipH="1">
            <a:off x="3924300" y="3808413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3247" name="AutoShape 15"/>
          <p:cNvCxnSpPr>
            <a:cxnSpLocks noChangeShapeType="1"/>
            <a:stCxn id="863242" idx="5"/>
            <a:endCxn id="863244" idx="0"/>
          </p:cNvCxnSpPr>
          <p:nvPr/>
        </p:nvCxnSpPr>
        <p:spPr bwMode="auto">
          <a:xfrm>
            <a:off x="4646613" y="3808413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3248" name="Text Box 16"/>
          <p:cNvSpPr txBox="1">
            <a:spLocks noChangeArrowheads="1"/>
          </p:cNvSpPr>
          <p:nvPr/>
        </p:nvSpPr>
        <p:spPr bwMode="auto">
          <a:xfrm>
            <a:off x="381000" y="1371600"/>
            <a:ext cx="3581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Each node in the graph is a random variable</a:t>
            </a:r>
          </a:p>
        </p:txBody>
      </p:sp>
      <p:sp>
        <p:nvSpPr>
          <p:cNvPr id="863249" name="Text Box 17"/>
          <p:cNvSpPr txBox="1">
            <a:spLocks noChangeArrowheads="1"/>
          </p:cNvSpPr>
          <p:nvPr/>
        </p:nvSpPr>
        <p:spPr bwMode="auto">
          <a:xfrm>
            <a:off x="5105400" y="1371600"/>
            <a:ext cx="381000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 node </a:t>
            </a:r>
            <a:r>
              <a:rPr lang="en-US" altLang="en-US" i="1"/>
              <a:t>X</a:t>
            </a:r>
            <a:r>
              <a:rPr lang="en-US" altLang="en-US"/>
              <a:t> is a parent of another node </a:t>
            </a:r>
            <a:r>
              <a:rPr lang="en-US" altLang="en-US" i="1"/>
              <a:t>Y</a:t>
            </a:r>
            <a:r>
              <a:rPr lang="en-US" altLang="en-US"/>
              <a:t> if there is an arrow from node </a:t>
            </a:r>
            <a:r>
              <a:rPr lang="en-US" altLang="en-US" i="1"/>
              <a:t>X</a:t>
            </a:r>
            <a:r>
              <a:rPr lang="en-US" altLang="en-US"/>
              <a:t> to node </a:t>
            </a:r>
            <a:r>
              <a:rPr lang="en-US" altLang="en-US" i="1"/>
              <a:t>Y</a:t>
            </a:r>
            <a:r>
              <a:rPr lang="en-US" altLang="en-US"/>
              <a:t> eg. </a:t>
            </a:r>
            <a:r>
              <a:rPr lang="en-US" altLang="en-US" i="1"/>
              <a:t>A</a:t>
            </a:r>
            <a:r>
              <a:rPr lang="en-US" altLang="en-US"/>
              <a:t> is a parent of </a:t>
            </a:r>
            <a:r>
              <a:rPr lang="en-US" altLang="en-US" i="1"/>
              <a:t>B</a:t>
            </a:r>
            <a:r>
              <a:rPr lang="en-US" altLang="en-US"/>
              <a:t> </a:t>
            </a:r>
          </a:p>
        </p:txBody>
      </p:sp>
      <p:sp>
        <p:nvSpPr>
          <p:cNvPr id="863250" name="Text Box 18"/>
          <p:cNvSpPr txBox="1">
            <a:spLocks noChangeArrowheads="1"/>
          </p:cNvSpPr>
          <p:nvPr/>
        </p:nvSpPr>
        <p:spPr bwMode="auto">
          <a:xfrm>
            <a:off x="304800" y="4953000"/>
            <a:ext cx="35814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/>
              <a:t>Informally, an arrow from node </a:t>
            </a:r>
            <a:r>
              <a:rPr lang="en-US" altLang="en-US" i="1"/>
              <a:t>X</a:t>
            </a:r>
            <a:r>
              <a:rPr lang="en-US" altLang="en-US"/>
              <a:t> to node </a:t>
            </a:r>
            <a:r>
              <a:rPr lang="en-US" altLang="en-US" i="1"/>
              <a:t>Y</a:t>
            </a:r>
            <a:r>
              <a:rPr lang="en-US" altLang="en-US"/>
              <a:t> means </a:t>
            </a:r>
            <a:r>
              <a:rPr lang="en-US" altLang="en-US" i="1"/>
              <a:t>X</a:t>
            </a:r>
            <a:r>
              <a:rPr lang="en-US" altLang="en-US"/>
              <a:t> has a direct influence on </a:t>
            </a:r>
            <a:r>
              <a:rPr lang="en-US" altLang="en-US" i="1"/>
              <a:t>Y</a:t>
            </a:r>
          </a:p>
        </p:txBody>
      </p:sp>
      <p:sp>
        <p:nvSpPr>
          <p:cNvPr id="863252" name="Line 20"/>
          <p:cNvSpPr>
            <a:spLocks noChangeShapeType="1"/>
          </p:cNvSpPr>
          <p:nvPr/>
        </p:nvSpPr>
        <p:spPr bwMode="auto">
          <a:xfrm>
            <a:off x="3505200" y="2209800"/>
            <a:ext cx="60960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63253" name="Line 21"/>
          <p:cNvSpPr>
            <a:spLocks noChangeShapeType="1"/>
          </p:cNvSpPr>
          <p:nvPr/>
        </p:nvSpPr>
        <p:spPr bwMode="auto">
          <a:xfrm flipH="1">
            <a:off x="4648200" y="28956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63254" name="Line 22"/>
          <p:cNvSpPr>
            <a:spLocks noChangeShapeType="1"/>
          </p:cNvSpPr>
          <p:nvPr/>
        </p:nvSpPr>
        <p:spPr bwMode="auto">
          <a:xfrm flipV="1">
            <a:off x="2438400" y="3962400"/>
            <a:ext cx="129540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22"/>
    </mc:Choice>
    <mc:Fallback xmlns="">
      <p:transition spd="slow" advTm="6772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6324600" cy="8382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 Set of Tables for Each Node</a:t>
            </a:r>
          </a:p>
        </p:txBody>
      </p:sp>
      <p:sp>
        <p:nvSpPr>
          <p:cNvPr id="865368" name="Text Box 88"/>
          <p:cNvSpPr txBox="1">
            <a:spLocks noChangeArrowheads="1"/>
          </p:cNvSpPr>
          <p:nvPr/>
        </p:nvSpPr>
        <p:spPr bwMode="auto">
          <a:xfrm>
            <a:off x="5257800" y="1544637"/>
            <a:ext cx="388620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Each node 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  <a:r>
              <a:rPr lang="en-US" altLang="en-US" i="1" baseline="-25000" dirty="0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 has a conditional probability distribution P(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  <a:r>
              <a:rPr lang="en-US" altLang="en-US" i="1" baseline="-25000" dirty="0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 | Parents(</a:t>
            </a:r>
            <a:r>
              <a:rPr lang="en-US" altLang="en-US" i="1" dirty="0">
                <a:solidFill>
                  <a:srgbClr val="FF0000"/>
                </a:solidFill>
              </a:rPr>
              <a:t>X</a:t>
            </a:r>
            <a:r>
              <a:rPr lang="en-US" altLang="en-US" i="1" baseline="-25000" dirty="0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)) that quantifies the effect of the parents on the node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The parameters are the probabilities in these conditional probability tables (CPTs)</a:t>
            </a:r>
          </a:p>
        </p:txBody>
      </p:sp>
      <p:graphicFrame>
        <p:nvGraphicFramePr>
          <p:cNvPr id="865395" name="Group 115"/>
          <p:cNvGraphicFramePr>
            <a:graphicFrameLocks noGrp="1"/>
          </p:cNvGraphicFramePr>
          <p:nvPr/>
        </p:nvGraphicFramePr>
        <p:xfrm>
          <a:off x="381000" y="1066800"/>
          <a:ext cx="1295400" cy="100584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5409" name="Group 129"/>
          <p:cNvGraphicFramePr>
            <a:graphicFrameLocks noGrp="1"/>
          </p:cNvGraphicFramePr>
          <p:nvPr/>
        </p:nvGraphicFramePr>
        <p:xfrm>
          <a:off x="2743200" y="1066800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838200"/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P(B|A)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5435" name="Group 155"/>
          <p:cNvGraphicFramePr>
            <a:graphicFrameLocks noGrp="1"/>
          </p:cNvGraphicFramePr>
          <p:nvPr/>
        </p:nvGraphicFramePr>
        <p:xfrm>
          <a:off x="304800" y="3048000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838200"/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P(C|B)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5499" name="Group 219"/>
          <p:cNvGraphicFramePr>
            <a:graphicFrameLocks noGrp="1"/>
          </p:cNvGraphicFramePr>
          <p:nvPr/>
        </p:nvGraphicFramePr>
        <p:xfrm>
          <a:off x="4800600" y="5029200"/>
          <a:ext cx="2133600" cy="1676400"/>
        </p:xfrm>
        <a:graphic>
          <a:graphicData uri="http://schemas.openxmlformats.org/drawingml/2006/table">
            <a:tbl>
              <a:tblPr/>
              <a:tblGrid>
                <a:gridCol w="609600"/>
                <a:gridCol w="685800"/>
                <a:gridCol w="838200"/>
              </a:tblGrid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P(D|B)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5487" name="Oval 207"/>
          <p:cNvSpPr>
            <a:spLocks noChangeArrowheads="1"/>
          </p:cNvSpPr>
          <p:nvPr/>
        </p:nvSpPr>
        <p:spPr bwMode="auto">
          <a:xfrm>
            <a:off x="2819400" y="35814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865488" name="Oval 208"/>
          <p:cNvSpPr>
            <a:spLocks noChangeArrowheads="1"/>
          </p:cNvSpPr>
          <p:nvPr/>
        </p:nvSpPr>
        <p:spPr bwMode="auto">
          <a:xfrm>
            <a:off x="2819400" y="44958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865489" name="Oval 209"/>
          <p:cNvSpPr>
            <a:spLocks noChangeArrowheads="1"/>
          </p:cNvSpPr>
          <p:nvPr/>
        </p:nvSpPr>
        <p:spPr bwMode="auto">
          <a:xfrm>
            <a:off x="2286000" y="5334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865490" name="Oval 210"/>
          <p:cNvSpPr>
            <a:spLocks noChangeArrowheads="1"/>
          </p:cNvSpPr>
          <p:nvPr/>
        </p:nvSpPr>
        <p:spPr bwMode="auto">
          <a:xfrm>
            <a:off x="3429000" y="5334000"/>
            <a:ext cx="533400" cy="533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cxnSp>
        <p:nvCxnSpPr>
          <p:cNvPr id="865491" name="AutoShape 211"/>
          <p:cNvCxnSpPr>
            <a:cxnSpLocks noChangeShapeType="1"/>
            <a:stCxn id="865487" idx="4"/>
            <a:endCxn id="865488" idx="0"/>
          </p:cNvCxnSpPr>
          <p:nvPr/>
        </p:nvCxnSpPr>
        <p:spPr bwMode="auto">
          <a:xfrm>
            <a:off x="3086100" y="41148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2" name="AutoShape 212"/>
          <p:cNvCxnSpPr>
            <a:cxnSpLocks noChangeShapeType="1"/>
            <a:stCxn id="865488" idx="3"/>
            <a:endCxn id="865489" idx="0"/>
          </p:cNvCxnSpPr>
          <p:nvPr/>
        </p:nvCxnSpPr>
        <p:spPr bwMode="auto">
          <a:xfrm flipH="1">
            <a:off x="2552700" y="4951413"/>
            <a:ext cx="344488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5493" name="AutoShape 213"/>
          <p:cNvCxnSpPr>
            <a:cxnSpLocks noChangeShapeType="1"/>
            <a:stCxn id="865488" idx="5"/>
            <a:endCxn id="865490" idx="0"/>
          </p:cNvCxnSpPr>
          <p:nvPr/>
        </p:nvCxnSpPr>
        <p:spPr bwMode="auto">
          <a:xfrm>
            <a:off x="3275013" y="4951413"/>
            <a:ext cx="420687" cy="382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5494" name="Line 214"/>
          <p:cNvSpPr>
            <a:spLocks noChangeShapeType="1"/>
          </p:cNvSpPr>
          <p:nvPr/>
        </p:nvSpPr>
        <p:spPr bwMode="auto">
          <a:xfrm>
            <a:off x="1676400" y="2133600"/>
            <a:ext cx="144780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65495" name="Line 215"/>
          <p:cNvSpPr>
            <a:spLocks noChangeShapeType="1"/>
          </p:cNvSpPr>
          <p:nvPr/>
        </p:nvSpPr>
        <p:spPr bwMode="auto">
          <a:xfrm flipH="1">
            <a:off x="3352800" y="2819400"/>
            <a:ext cx="45720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65496" name="Line 216"/>
          <p:cNvSpPr>
            <a:spLocks noChangeShapeType="1"/>
          </p:cNvSpPr>
          <p:nvPr/>
        </p:nvSpPr>
        <p:spPr bwMode="auto">
          <a:xfrm flipH="1">
            <a:off x="4038600" y="5562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865497" name="Line 217"/>
          <p:cNvSpPr>
            <a:spLocks noChangeShapeType="1"/>
          </p:cNvSpPr>
          <p:nvPr/>
        </p:nvSpPr>
        <p:spPr bwMode="auto">
          <a:xfrm>
            <a:off x="1600200" y="4800600"/>
            <a:ext cx="685800" cy="609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20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04"/>
    </mc:Choice>
    <mc:Fallback xmlns="">
      <p:transition spd="slow" advTm="80304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111668-9D02-4DB9-9431-2DA8B916922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4930"/>
            <a:ext cx="69342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Bayesian </a:t>
            </a:r>
            <a:r>
              <a:rPr lang="en-US" altLang="en-US" sz="4000" dirty="0" smtClean="0"/>
              <a:t>Networks’ properties</a:t>
            </a:r>
            <a:endParaRPr lang="en-US" altLang="en-US" sz="4000" dirty="0"/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altLang="en-US" dirty="0"/>
              <a:t>Two important properties: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Encodes the conditional independence relationships between the variables in the graph structure</a:t>
            </a:r>
          </a:p>
          <a:p>
            <a:pPr marL="609600" indent="-609600">
              <a:buFontTx/>
              <a:buAutoNum type="arabicPeriod"/>
            </a:pPr>
            <a:r>
              <a:rPr lang="en-US" altLang="en-US" dirty="0"/>
              <a:t>Is a compact representation of the joint probability distribution over the variables</a:t>
            </a:r>
          </a:p>
        </p:txBody>
      </p:sp>
    </p:spTree>
    <p:extLst>
      <p:ext uri="{BB962C8B-B14F-4D97-AF65-F5344CB8AC3E}">
        <p14:creationId xmlns:p14="http://schemas.microsoft.com/office/powerpoint/2010/main" val="27723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263"/>
    </mc:Choice>
    <mc:Fallback xmlns="">
      <p:transition spd="slow" advTm="5126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6244</TotalTime>
  <Words>1112</Words>
  <Application>Microsoft Macintosh PowerPoint</Application>
  <PresentationFormat>On-screen Show (4:3)</PresentationFormat>
  <Paragraphs>288</Paragraphs>
  <Slides>23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 Math</vt:lpstr>
      <vt:lpstr>Times New Roman</vt:lpstr>
      <vt:lpstr>Arial</vt:lpstr>
      <vt:lpstr>Office Theme</vt:lpstr>
      <vt:lpstr>Equation</vt:lpstr>
      <vt:lpstr>Bayesian networks</vt:lpstr>
      <vt:lpstr>Outline</vt:lpstr>
      <vt:lpstr>Bayesian networks</vt:lpstr>
      <vt:lpstr>Bayesian networks</vt:lpstr>
      <vt:lpstr>What is a BN?</vt:lpstr>
      <vt:lpstr>A Bayesian Network</vt:lpstr>
      <vt:lpstr>A Directed Acyclic Graph</vt:lpstr>
      <vt:lpstr>A Set of Tables for Each Node</vt:lpstr>
      <vt:lpstr>Bayesian Networks’ properties</vt:lpstr>
      <vt:lpstr>1. Conditional Independence</vt:lpstr>
      <vt:lpstr>1. Conditional independence</vt:lpstr>
      <vt:lpstr>2. The Joint Probability Distribution</vt:lpstr>
      <vt:lpstr>Using a Bayesian Network Example</vt:lpstr>
      <vt:lpstr>Bayesian network inference</vt:lpstr>
      <vt:lpstr>Bayesian network inference</vt:lpstr>
      <vt:lpstr>Bayesian network inference</vt:lpstr>
      <vt:lpstr>Bayesian network inference</vt:lpstr>
      <vt:lpstr>Bayesian network inference</vt:lpstr>
      <vt:lpstr>Bayesian network inference</vt:lpstr>
      <vt:lpstr>Bayesian network inference</vt:lpstr>
      <vt:lpstr>Bayesian network inference</vt:lpstr>
      <vt:lpstr>Summary </vt:lpstr>
      <vt:lpstr>Thank You.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 DATA</dc:title>
  <dc:creator>nasrin</dc:creator>
  <cp:lastModifiedBy>Microsoft Office User</cp:lastModifiedBy>
  <cp:revision>315</cp:revision>
  <dcterms:created xsi:type="dcterms:W3CDTF">2014-02-08T14:13:03Z</dcterms:created>
  <dcterms:modified xsi:type="dcterms:W3CDTF">2018-07-30T07:14:18Z</dcterms:modified>
</cp:coreProperties>
</file>