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1" r:id="rId2"/>
  </p:sldMasterIdLst>
  <p:notesMasterIdLst>
    <p:notesMasterId r:id="rId16"/>
  </p:notesMasterIdLst>
  <p:sldIdLst>
    <p:sldId id="282" r:id="rId3"/>
    <p:sldId id="281" r:id="rId4"/>
    <p:sldId id="274" r:id="rId5"/>
    <p:sldId id="292" r:id="rId6"/>
    <p:sldId id="285" r:id="rId7"/>
    <p:sldId id="284" r:id="rId8"/>
    <p:sldId id="286" r:id="rId9"/>
    <p:sldId id="287" r:id="rId10"/>
    <p:sldId id="289" r:id="rId11"/>
    <p:sldId id="290" r:id="rId12"/>
    <p:sldId id="291" r:id="rId13"/>
    <p:sldId id="277" r:id="rId14"/>
    <p:sldId id="293" r:id="rId15"/>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645" autoAdjust="0"/>
  </p:normalViewPr>
  <p:slideViewPr>
    <p:cSldViewPr snapToGrid="0" showGuides="1">
      <p:cViewPr varScale="1">
        <p:scale>
          <a:sx n="80" d="100"/>
          <a:sy n="80" d="100"/>
        </p:scale>
        <p:origin x="1192" y="4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6BBA9F-47FD-4A5C-951A-D649CC45CECC}" type="datetimeFigureOut">
              <a:rPr lang="zh-CN" altLang="en-US" smtClean="0"/>
              <a:t>2024/3/20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CD8A5-CA74-4EDA-9A5E-7FAD30BB1523}" type="slidenum">
              <a:rPr lang="zh-CN" altLang="en-US" smtClean="0"/>
              <a:t>‹#›</a:t>
            </a:fld>
            <a:endParaRPr lang="zh-CN" altLang="en-US"/>
          </a:p>
        </p:txBody>
      </p:sp>
    </p:spTree>
    <p:extLst>
      <p:ext uri="{BB962C8B-B14F-4D97-AF65-F5344CB8AC3E}">
        <p14:creationId xmlns:p14="http://schemas.microsoft.com/office/powerpoint/2010/main" val="3209940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altLang="zh-CN" dirty="0"/>
              <a:t>Good morning, everyone.</a:t>
            </a:r>
          </a:p>
          <a:p>
            <a:endParaRPr lang="en-AU" altLang="zh-CN" dirty="0"/>
          </a:p>
          <a:p>
            <a:r>
              <a:rPr lang="en-AU" altLang="zh-CN" dirty="0"/>
              <a:t>Welcome to join in my presentation.</a:t>
            </a:r>
          </a:p>
          <a:p>
            <a:endParaRPr lang="en-AU" altLang="zh-CN" dirty="0"/>
          </a:p>
          <a:p>
            <a:r>
              <a:rPr lang="en-AU" altLang="zh-CN" dirty="0"/>
              <a:t>My name is Wangjun SHEN, and today’s topic is Quality check </a:t>
            </a:r>
            <a:r>
              <a:rPr lang="en-AU" altLang="zh-CN"/>
              <a:t>of Engineering </a:t>
            </a:r>
            <a:r>
              <a:rPr lang="en-AU" altLang="zh-CN" dirty="0"/>
              <a:t>Documents for INGENIA.</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DCD8A5-CA74-4EDA-9A5E-7FAD30BB1523}"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6270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We've divided our project into several sprints, each with its own timeframe and tasks. In the first sprint, which lasts for two weeks, we'll focus on defining the project scope and planning our approach. During the second sprint, which spans weeks two to three, we'll dedicate our efforts to researching existing OCR tools and libraries to understand what's available in the market. </a:t>
            </a:r>
          </a:p>
          <a:p>
            <a:endParaRPr lang="en-US" altLang="zh-CN" dirty="0"/>
          </a:p>
          <a:p>
            <a:r>
              <a:rPr lang="en-US" altLang="zh-CN" dirty="0"/>
              <a:t>The third sprint, lasting from week four to six, will involve implementing the chosen OCR tools and libraries into our project. By week six, in sprint four, we aim to have automated the checklist process. Sprint five, stretching from week seven to ten, will be dedicated to updating and refining our codes to ensure they're working optimally.</a:t>
            </a:r>
          </a:p>
          <a:p>
            <a:endParaRPr lang="en-US" altLang="zh-CN" dirty="0"/>
          </a:p>
          <a:p>
            <a:r>
              <a:rPr lang="en-US" altLang="zh-CN" dirty="0"/>
              <a:t>Moving on to sprint six, in weeks ten to eleven, we'll conduct research to find suitable tools for process flow management and time tracking. Sprint seven, during weeks eleven to twelve, will involve refining our project documentation to ensure everything is clear and comprehensive.</a:t>
            </a:r>
          </a:p>
          <a:p>
            <a:endParaRPr lang="en-US" altLang="zh-CN" dirty="0"/>
          </a:p>
          <a:p>
            <a:r>
              <a:rPr lang="en-US" altLang="zh-CN" dirty="0"/>
              <a:t>Lastly, in sprint eight, spanning weeks thirteen to fourteen, we'll prepare for the final presentation and conclusion of our project. Each sprint is designed to break down our project into manageable tasks and ensure steady progress towards our goals.</a:t>
            </a:r>
            <a:endParaRPr lang="zh-CN" altLang="en-US" dirty="0"/>
          </a:p>
        </p:txBody>
      </p:sp>
      <p:sp>
        <p:nvSpPr>
          <p:cNvPr id="4" name="灯片编号占位符 3"/>
          <p:cNvSpPr>
            <a:spLocks noGrp="1"/>
          </p:cNvSpPr>
          <p:nvPr>
            <p:ph type="sldNum" sz="quarter" idx="10"/>
          </p:nvPr>
        </p:nvSpPr>
        <p:spPr/>
        <p:txBody>
          <a:bodyPr/>
          <a:lstStyle/>
          <a:p>
            <a:fld id="{EADCD8A5-CA74-4EDA-9A5E-7FAD30BB1523}" type="slidenum">
              <a:rPr lang="zh-CN" altLang="en-US" smtClean="0"/>
              <a:t>10</a:t>
            </a:fld>
            <a:endParaRPr lang="zh-CN" altLang="en-US"/>
          </a:p>
        </p:txBody>
      </p:sp>
    </p:spTree>
    <p:extLst>
      <p:ext uri="{BB962C8B-B14F-4D97-AF65-F5344CB8AC3E}">
        <p14:creationId xmlns:p14="http://schemas.microsoft.com/office/powerpoint/2010/main" val="509669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Initially, we conduct project scope planning, analyze current processes, identify candidate tools, and develop a detailed project plan. In mid-March, we will look at existing OCR tools and libraries, create test code and evaluate their performance. Afterwards, we will automate the checklist and optimize the code based on the feedback.</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the same time, we are also studying existing process management tools. In mid-April, we will identify and evaluate multiple candidate tools and conduct a feasibility analysis. In May, after receiving feedback, we will optimize the relevant code.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the final phase, we will prepare a comprehensive document that summarizes the research results and proposes tools and services. In early June, documentation will be presented to stakeholders and we will conduct a final report and presentation on the entire project.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EADCD8A5-CA74-4EDA-9A5E-7FAD30BB1523}" type="slidenum">
              <a:rPr lang="zh-CN" altLang="en-US" smtClean="0"/>
              <a:t>11</a:t>
            </a:fld>
            <a:endParaRPr lang="zh-CN" altLang="en-US"/>
          </a:p>
        </p:txBody>
      </p:sp>
    </p:spTree>
    <p:extLst>
      <p:ext uri="{BB962C8B-B14F-4D97-AF65-F5344CB8AC3E}">
        <p14:creationId xmlns:p14="http://schemas.microsoft.com/office/powerpoint/2010/main" val="625555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ADCD8A5-CA74-4EDA-9A5E-7FAD30BB1523}" type="slidenum">
              <a:rPr lang="zh-CN" altLang="en-US" smtClean="0"/>
              <a:t>12</a:t>
            </a:fld>
            <a:endParaRPr lang="zh-CN" altLang="en-US"/>
          </a:p>
        </p:txBody>
      </p:sp>
    </p:spTree>
    <p:extLst>
      <p:ext uri="{BB962C8B-B14F-4D97-AF65-F5344CB8AC3E}">
        <p14:creationId xmlns:p14="http://schemas.microsoft.com/office/powerpoint/2010/main" val="288709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Today, we will navigate through various key aspects of our project, "Quality Check of Engineering Documents for </a:t>
            </a:r>
            <a:r>
              <a:rPr lang="en-US" altLang="zh-CN" dirty="0" err="1"/>
              <a:t>Ingenia</a:t>
            </a:r>
            <a:r>
              <a:rPr lang="en-US" altLang="zh-CN" dirty="0"/>
              <a:t>." </a:t>
            </a:r>
          </a:p>
          <a:p>
            <a:endParaRPr lang="en-US" altLang="zh-CN" dirty="0"/>
          </a:p>
          <a:p>
            <a:r>
              <a:rPr lang="en-US" altLang="zh-CN" dirty="0"/>
              <a:t>Each of these components plays a vital role in ensuring the success and effectiveness of our project. </a:t>
            </a:r>
          </a:p>
          <a:p>
            <a:endParaRPr lang="en-US" altLang="zh-CN" dirty="0"/>
          </a:p>
          <a:p>
            <a:r>
              <a:rPr lang="en-US" altLang="zh-CN" dirty="0"/>
              <a:t>Let's dive into each of these topics to gain a comprehensive understanding of our undertaking.</a:t>
            </a:r>
            <a:endParaRPr lang="zh-CN" altLang="en-US" dirty="0"/>
          </a:p>
        </p:txBody>
      </p:sp>
      <p:sp>
        <p:nvSpPr>
          <p:cNvPr id="4" name="灯片编号占位符 3"/>
          <p:cNvSpPr>
            <a:spLocks noGrp="1"/>
          </p:cNvSpPr>
          <p:nvPr>
            <p:ph type="sldNum" sz="quarter" idx="10"/>
          </p:nvPr>
        </p:nvSpPr>
        <p:spPr/>
        <p:txBody>
          <a:bodyPr/>
          <a:lstStyle/>
          <a:p>
            <a:fld id="{EADCD8A5-CA74-4EDA-9A5E-7FAD30BB1523}" type="slidenum">
              <a:rPr lang="zh-CN" altLang="en-US" smtClean="0"/>
              <a:t>2</a:t>
            </a:fld>
            <a:endParaRPr lang="zh-CN" altLang="en-US"/>
          </a:p>
        </p:txBody>
      </p:sp>
    </p:spTree>
    <p:extLst>
      <p:ext uri="{BB962C8B-B14F-4D97-AF65-F5344CB8AC3E}">
        <p14:creationId xmlns:p14="http://schemas.microsoft.com/office/powerpoint/2010/main" val="2101298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Ingenia</a:t>
            </a:r>
            <a:r>
              <a:rPr lang="en-US" altLang="zh-CN" dirty="0"/>
              <a:t>, a client-focused consulting firm, provides specialized engineering and design services globally. Their expertise spans the entire project lifecycle, ensuring tailored solutions from conception to project closure. Implementing AI for engineering document quality checks promises enhanced efficiency and accuracy through automated processes. Despite the benefits, challenges such as algorithm accuracy, technical language interpretation, and stakeholder acceptance must be addressed for successful implementation. Overcoming these hurdles is crucial to realizing the potential of AI-driven quality assurance in engineering document management.</a:t>
            </a:r>
            <a:endParaRPr lang="zh-CN" altLang="en-US" dirty="0"/>
          </a:p>
        </p:txBody>
      </p:sp>
      <p:sp>
        <p:nvSpPr>
          <p:cNvPr id="4" name="灯片编号占位符 3"/>
          <p:cNvSpPr>
            <a:spLocks noGrp="1"/>
          </p:cNvSpPr>
          <p:nvPr>
            <p:ph type="sldNum" sz="quarter" idx="10"/>
          </p:nvPr>
        </p:nvSpPr>
        <p:spPr/>
        <p:txBody>
          <a:bodyPr/>
          <a:lstStyle/>
          <a:p>
            <a:fld id="{EADCD8A5-CA74-4EDA-9A5E-7FAD30BB1523}" type="slidenum">
              <a:rPr lang="zh-CN" altLang="en-US" smtClean="0"/>
              <a:t>3</a:t>
            </a:fld>
            <a:endParaRPr lang="zh-CN" altLang="en-US"/>
          </a:p>
        </p:txBody>
      </p:sp>
    </p:spTree>
    <p:extLst>
      <p:ext uri="{BB962C8B-B14F-4D97-AF65-F5344CB8AC3E}">
        <p14:creationId xmlns:p14="http://schemas.microsoft.com/office/powerpoint/2010/main" val="164338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project is multi-faceted, focusing on three core objectives. Firstly, we're developing a user-centric digital checklist using Figma wireframes, ensuring it meets the specific needs of our users for seamless interaction. Secondly, we're conducting exhaustive research on automation technology, documenting our findings to guide future strategies effectively. Lastly, we're dedicated to delivering concrete recommendations and solutions supported by comprehensive documentation, aiming to drive significant improvements in our processes and workflows.</a:t>
            </a:r>
          </a:p>
          <a:p>
            <a:endParaRPr lang="en-US" altLang="zh-CN" dirty="0"/>
          </a:p>
          <a:p>
            <a:r>
              <a:rPr lang="en-US" altLang="zh-CN" dirty="0"/>
              <a:t>While our project is ambitious, it's crucial to clarify our current limitations. Firstly, we're focusing on researching and recommending automation strategies rather than full-scale implementation. This allows us to establish a robust foundation for future endeavors. Secondly, we're not integrating the dashboard with Drawboards to maintain focus and allocate resources effectively. Lastly, we're excluding the development of a working application for process flow management and time tracking, as these functionalities are beyond our project's current scope.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fld id="{EADCD8A5-CA74-4EDA-9A5E-7FAD30BB1523}" type="slidenum">
              <a:rPr lang="zh-CN" altLang="en-US" smtClean="0"/>
              <a:t>4</a:t>
            </a:fld>
            <a:endParaRPr lang="zh-CN" altLang="en-US"/>
          </a:p>
        </p:txBody>
      </p:sp>
    </p:spTree>
    <p:extLst>
      <p:ext uri="{BB962C8B-B14F-4D97-AF65-F5344CB8AC3E}">
        <p14:creationId xmlns:p14="http://schemas.microsoft.com/office/powerpoint/2010/main" val="3804512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project faces several risks that must be carefully managed. Firstly, there's a high probability of encountering unfamiliarity with checklist items and drawings, which could have a significant impact on our progress. Additionally, the risk of inaccuracies in the AI checklist is also high, posing a considerable threat. Resistance to change, though less likely, still presents a medium-level risk that needs attention. Finally, technical limitations of AI pose another significant risk, albeit slightly less probable than others, but with a high potential impact on our project's success.</a:t>
            </a:r>
          </a:p>
          <a:p>
            <a:endParaRPr lang="en-US" altLang="zh-CN" dirty="0"/>
          </a:p>
          <a:p>
            <a:pPr algn="l"/>
            <a:endParaRPr lang="en-US" altLang="zh-CN" b="0" i="0" dirty="0">
              <a:solidFill>
                <a:schemeClr val="tx1"/>
              </a:solidFill>
              <a:effectLst/>
              <a:latin typeface="+mn-lt"/>
            </a:endParaRPr>
          </a:p>
          <a:p>
            <a:pPr algn="l"/>
            <a:r>
              <a:rPr lang="en-US" altLang="zh-CN" b="0" i="0" dirty="0">
                <a:solidFill>
                  <a:srgbClr val="000000"/>
                </a:solidFill>
                <a:effectLst/>
                <a:latin typeface="Söhne"/>
              </a:rPr>
              <a:t>Our budget for this project is calculated based on a standard allocation of 20 hours per person per week, with a team consisting of 4 members. Over the course of 13 weeks, this totals to 1040 hours of work. This allocation ensures sufficient resources to accomplish our project objectives effectively within the specified timeframe.</a:t>
            </a:r>
          </a:p>
          <a:p>
            <a:br>
              <a:rPr lang="en-US" altLang="zh-CN" b="0" i="0" dirty="0">
                <a:solidFill>
                  <a:srgbClr val="000000"/>
                </a:solidFill>
                <a:effectLst/>
                <a:latin typeface="Söhne"/>
              </a:rPr>
            </a:br>
            <a:endParaRPr lang="en-US" altLang="zh-CN" dirty="0"/>
          </a:p>
        </p:txBody>
      </p:sp>
      <p:sp>
        <p:nvSpPr>
          <p:cNvPr id="4" name="灯片编号占位符 3"/>
          <p:cNvSpPr>
            <a:spLocks noGrp="1"/>
          </p:cNvSpPr>
          <p:nvPr>
            <p:ph type="sldNum" sz="quarter" idx="10"/>
          </p:nvPr>
        </p:nvSpPr>
        <p:spPr/>
        <p:txBody>
          <a:bodyPr/>
          <a:lstStyle/>
          <a:p>
            <a:fld id="{EADCD8A5-CA74-4EDA-9A5E-7FAD30BB1523}" type="slidenum">
              <a:rPr lang="zh-CN" altLang="en-US" smtClean="0"/>
              <a:t>5</a:t>
            </a:fld>
            <a:endParaRPr lang="zh-CN" altLang="en-US"/>
          </a:p>
        </p:txBody>
      </p:sp>
    </p:spTree>
    <p:extLst>
      <p:ext uri="{BB962C8B-B14F-4D97-AF65-F5344CB8AC3E}">
        <p14:creationId xmlns:p14="http://schemas.microsoft.com/office/powerpoint/2010/main" val="819510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our team, roles are distributed strategically to leverage each member's expertise effectively. Nikita takes charge of requirement analysis and workflow design, ensuring a clear understanding of project needs and streamlined processes. Wangjun focuses on prototyping and quality assessment, contributing to the development and refinement of our tools. Ratna shares responsibilities in prototyping and automation, with a specific focus on debugging and ensuring the reliability of our systems. Sneha plays a vital role in research, debugging, and documentation, ensuring thoroughness and clarity in our project's documentation and implementation. This distribution of roles ensures a balanced approach to tackling the various aspects of our project, maximizing our team's capabilities and efficiency.</a:t>
            </a:r>
            <a:endParaRPr lang="zh-CN" altLang="en-US" dirty="0"/>
          </a:p>
        </p:txBody>
      </p:sp>
      <p:sp>
        <p:nvSpPr>
          <p:cNvPr id="4" name="灯片编号占位符 3"/>
          <p:cNvSpPr>
            <a:spLocks noGrp="1"/>
          </p:cNvSpPr>
          <p:nvPr>
            <p:ph type="sldNum" sz="quarter" idx="10"/>
          </p:nvPr>
        </p:nvSpPr>
        <p:spPr/>
        <p:txBody>
          <a:bodyPr/>
          <a:lstStyle/>
          <a:p>
            <a:fld id="{EADCD8A5-CA74-4EDA-9A5E-7FAD30BB1523}" type="slidenum">
              <a:rPr lang="zh-CN" altLang="en-US" smtClean="0"/>
              <a:t>6</a:t>
            </a:fld>
            <a:endParaRPr lang="zh-CN" altLang="en-US"/>
          </a:p>
        </p:txBody>
      </p:sp>
    </p:spTree>
    <p:extLst>
      <p:ext uri="{BB962C8B-B14F-4D97-AF65-F5344CB8AC3E}">
        <p14:creationId xmlns:p14="http://schemas.microsoft.com/office/powerpoint/2010/main" val="2629840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We've set up different ways to talk to different people involved. For our team, we chat weekly or whenever needed using things like Teams Call and WhatsApp. We keep mentors updated weekly through emails and Teams Meetings. And every two weeks, we update industry supervisors on our progress using Zoom or in-person meetings. This way, everyone stays informed and can give feedback easily.</a:t>
            </a:r>
          </a:p>
          <a:p>
            <a:endParaRPr lang="en-US" altLang="zh-CN" dirty="0"/>
          </a:p>
          <a:p>
            <a:endParaRPr lang="en-US" altLang="zh-CN" dirty="0"/>
          </a:p>
          <a:p>
            <a:r>
              <a:rPr lang="en-US" altLang="zh-CN" dirty="0"/>
              <a:t>We've made plans for how we'll communicate during our project. We'll write down what we discuss in meetings with our mentors and supervisors. All our project documents will be shared on Microsoft Teams so everyone can access them easily. If there's an emergency or something urgent, we'll use our phones or WhatsApp to get in touch quickly. These simple rules help us stay organized and respond effectively to any situation.</a:t>
            </a:r>
            <a:endParaRPr lang="zh-CN" altLang="en-US" dirty="0"/>
          </a:p>
        </p:txBody>
      </p:sp>
      <p:sp>
        <p:nvSpPr>
          <p:cNvPr id="4" name="灯片编号占位符 3"/>
          <p:cNvSpPr>
            <a:spLocks noGrp="1"/>
          </p:cNvSpPr>
          <p:nvPr>
            <p:ph type="sldNum" sz="quarter" idx="10"/>
          </p:nvPr>
        </p:nvSpPr>
        <p:spPr/>
        <p:txBody>
          <a:bodyPr/>
          <a:lstStyle/>
          <a:p>
            <a:fld id="{EADCD8A5-CA74-4EDA-9A5E-7FAD30BB1523}" type="slidenum">
              <a:rPr lang="zh-CN" altLang="en-US" smtClean="0"/>
              <a:t>7</a:t>
            </a:fld>
            <a:endParaRPr lang="zh-CN" altLang="en-US"/>
          </a:p>
        </p:txBody>
      </p:sp>
    </p:spTree>
    <p:extLst>
      <p:ext uri="{BB962C8B-B14F-4D97-AF65-F5344CB8AC3E}">
        <p14:creationId xmlns:p14="http://schemas.microsoft.com/office/powerpoint/2010/main" val="2821224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We've identified different groups of people who are involved or interested in our project. </a:t>
            </a:r>
          </a:p>
          <a:p>
            <a:endParaRPr lang="en-US" altLang="zh-CN" dirty="0"/>
          </a:p>
          <a:p>
            <a:r>
              <a:rPr lang="en-US" altLang="zh-CN" dirty="0"/>
              <a:t>The end users are the ones who will actually use our automated checklist and process management tool. For them, it's important that these tools are easy to access and use.</a:t>
            </a:r>
          </a:p>
          <a:p>
            <a:endParaRPr lang="en-US" altLang="zh-CN" dirty="0"/>
          </a:p>
          <a:p>
            <a:r>
              <a:rPr lang="en-US" altLang="zh-CN" dirty="0"/>
              <a:t>Our industry supervisors want to make sure that our project meets their needs. They'll be checking in regularly to see how things are going and give us feedback.</a:t>
            </a:r>
          </a:p>
          <a:p>
            <a:endParaRPr lang="en-US" altLang="zh-CN" dirty="0"/>
          </a:p>
          <a:p>
            <a:r>
              <a:rPr lang="en-US" altLang="zh-CN" dirty="0"/>
              <a:t>Our project mentors are here to help us out. They'll offer advice and share their knowledge to make sure we're on the right track. They also want to make sure we're meeting the standards for the project.</a:t>
            </a:r>
          </a:p>
          <a:p>
            <a:endParaRPr lang="en-US" altLang="zh-CN" dirty="0"/>
          </a:p>
          <a:p>
            <a:r>
              <a:rPr lang="en-US" altLang="zh-CN" dirty="0"/>
              <a:t>And of course, there's us - the project team. We're responsible for making sure we meet the goals set by the client. We need to work together effectively and keep everyone updated on our progress.</a:t>
            </a:r>
            <a:endParaRPr lang="zh-CN" altLang="en-US" dirty="0"/>
          </a:p>
        </p:txBody>
      </p:sp>
      <p:sp>
        <p:nvSpPr>
          <p:cNvPr id="4" name="灯片编号占位符 3"/>
          <p:cNvSpPr>
            <a:spLocks noGrp="1"/>
          </p:cNvSpPr>
          <p:nvPr>
            <p:ph type="sldNum" sz="quarter" idx="10"/>
          </p:nvPr>
        </p:nvSpPr>
        <p:spPr/>
        <p:txBody>
          <a:bodyPr/>
          <a:lstStyle/>
          <a:p>
            <a:fld id="{EADCD8A5-CA74-4EDA-9A5E-7FAD30BB1523}" type="slidenum">
              <a:rPr lang="zh-CN" altLang="en-US" smtClean="0"/>
              <a:t>8</a:t>
            </a:fld>
            <a:endParaRPr lang="zh-CN" altLang="en-US"/>
          </a:p>
        </p:txBody>
      </p:sp>
    </p:spTree>
    <p:extLst>
      <p:ext uri="{BB962C8B-B14F-4D97-AF65-F5344CB8AC3E}">
        <p14:creationId xmlns:p14="http://schemas.microsoft.com/office/powerpoint/2010/main" val="2607320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several things we need to deliver as part of our project. First, we'll document our research on various OCR tools and libraries. This means we'll look into different software that can read and understand text from engineering documents. Then, we'll summarize what we find, including how accurate and fast each tool is, and how well it works for our needs.</a:t>
            </a:r>
          </a:p>
          <a:p>
            <a:endParaRPr lang="en-US" altLang="zh-CN" dirty="0"/>
          </a:p>
          <a:p>
            <a:r>
              <a:rPr lang="en-US" altLang="zh-CN" dirty="0"/>
              <a:t>Next, we'll create optimized code for the OCR process. This means we'll write and improve the computer code that makes the OCR work efficiently and effectively. We'll make sure it's easy to understand and can be used again in the future.</a:t>
            </a:r>
          </a:p>
          <a:p>
            <a:endParaRPr lang="en-US" altLang="zh-CN" dirty="0"/>
          </a:p>
          <a:p>
            <a:r>
              <a:rPr lang="en-US" altLang="zh-CN" dirty="0"/>
              <a:t>Another thing we'll do is create code for generating automated checklists. This means we'll write a program that can make lists automatically based on the information we get from the engineering drawings. We'll test this to make sure it's accurate and easy to use.</a:t>
            </a:r>
          </a:p>
          <a:p>
            <a:endParaRPr lang="en-US" altLang="zh-CN" dirty="0"/>
          </a:p>
          <a:p>
            <a:r>
              <a:rPr lang="en-US" altLang="zh-CN" dirty="0"/>
              <a:t>Finally, we'll research different tools for managing processes and tracking time. We'll look at what's already out there, see how well it works, and figure out if it's a good fit for our project. This research will help us make informed decisions about which tools to use.</a:t>
            </a:r>
          </a:p>
        </p:txBody>
      </p:sp>
      <p:sp>
        <p:nvSpPr>
          <p:cNvPr id="4" name="灯片编号占位符 3"/>
          <p:cNvSpPr>
            <a:spLocks noGrp="1"/>
          </p:cNvSpPr>
          <p:nvPr>
            <p:ph type="sldNum" sz="quarter" idx="10"/>
          </p:nvPr>
        </p:nvSpPr>
        <p:spPr/>
        <p:txBody>
          <a:bodyPr/>
          <a:lstStyle/>
          <a:p>
            <a:fld id="{EADCD8A5-CA74-4EDA-9A5E-7FAD30BB1523}" type="slidenum">
              <a:rPr lang="zh-CN" altLang="en-US" smtClean="0"/>
              <a:t>9</a:t>
            </a:fld>
            <a:endParaRPr lang="zh-CN" altLang="en-US"/>
          </a:p>
        </p:txBody>
      </p:sp>
    </p:spTree>
    <p:extLst>
      <p:ext uri="{BB962C8B-B14F-4D97-AF65-F5344CB8AC3E}">
        <p14:creationId xmlns:p14="http://schemas.microsoft.com/office/powerpoint/2010/main" val="1566786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593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6768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2024/3/20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9485020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pPr/>
              <a:t>2024/3/20</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49639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14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7058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8" name="图片占位符 7"/>
          <p:cNvSpPr>
            <a:spLocks noGrp="1"/>
          </p:cNvSpPr>
          <p:nvPr>
            <p:ph type="pic" sz="quarter" idx="10"/>
          </p:nvPr>
        </p:nvSpPr>
        <p:spPr>
          <a:xfrm>
            <a:off x="2403457"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
        <p:nvSpPr>
          <p:cNvPr id="9" name="图片占位符 8"/>
          <p:cNvSpPr>
            <a:spLocks noGrp="1"/>
          </p:cNvSpPr>
          <p:nvPr>
            <p:ph type="pic" sz="quarter" idx="11"/>
          </p:nvPr>
        </p:nvSpPr>
        <p:spPr>
          <a:xfrm>
            <a:off x="7732878" y="2141216"/>
            <a:ext cx="2251124" cy="1528002"/>
          </a:xfrm>
          <a:custGeom>
            <a:avLst/>
            <a:gdLst>
              <a:gd name="connsiteX0" fmla="*/ 1180921 w 2251124"/>
              <a:gd name="connsiteY0" fmla="*/ 10 h 1528002"/>
              <a:gd name="connsiteX1" fmla="*/ 1295419 w 2251124"/>
              <a:gd name="connsiteY1" fmla="*/ 1002 h 1528002"/>
              <a:gd name="connsiteX2" fmla="*/ 1638319 w 2251124"/>
              <a:gd name="connsiteY2" fmla="*/ 10527 h 1528002"/>
              <a:gd name="connsiteX3" fmla="*/ 1946294 w 2251124"/>
              <a:gd name="connsiteY3" fmla="*/ 16877 h 1528002"/>
              <a:gd name="connsiteX4" fmla="*/ 2146319 w 2251124"/>
              <a:gd name="connsiteY4" fmla="*/ 26402 h 1528002"/>
              <a:gd name="connsiteX5" fmla="*/ 2178069 w 2251124"/>
              <a:gd name="connsiteY5" fmla="*/ 32752 h 1528002"/>
              <a:gd name="connsiteX6" fmla="*/ 2181244 w 2251124"/>
              <a:gd name="connsiteY6" fmla="*/ 61327 h 1528002"/>
              <a:gd name="connsiteX7" fmla="*/ 2193944 w 2251124"/>
              <a:gd name="connsiteY7" fmla="*/ 93077 h 1528002"/>
              <a:gd name="connsiteX8" fmla="*/ 2209819 w 2251124"/>
              <a:gd name="connsiteY8" fmla="*/ 147052 h 1528002"/>
              <a:gd name="connsiteX9" fmla="*/ 2235219 w 2251124"/>
              <a:gd name="connsiteY9" fmla="*/ 347077 h 1528002"/>
              <a:gd name="connsiteX10" fmla="*/ 2251094 w 2251124"/>
              <a:gd name="connsiteY10" fmla="*/ 623302 h 1528002"/>
              <a:gd name="connsiteX11" fmla="*/ 2238394 w 2251124"/>
              <a:gd name="connsiteY11" fmla="*/ 1007477 h 1528002"/>
              <a:gd name="connsiteX12" fmla="*/ 2209819 w 2251124"/>
              <a:gd name="connsiteY12" fmla="*/ 1426577 h 1528002"/>
              <a:gd name="connsiteX13" fmla="*/ 2197119 w 2251124"/>
              <a:gd name="connsiteY13" fmla="*/ 1512302 h 1528002"/>
              <a:gd name="connsiteX14" fmla="*/ 2165369 w 2251124"/>
              <a:gd name="connsiteY14" fmla="*/ 1521827 h 1528002"/>
              <a:gd name="connsiteX15" fmla="*/ 2057419 w 2251124"/>
              <a:gd name="connsiteY15" fmla="*/ 1521827 h 1528002"/>
              <a:gd name="connsiteX16" fmla="*/ 1978044 w 2251124"/>
              <a:gd name="connsiteY16" fmla="*/ 1518652 h 1528002"/>
              <a:gd name="connsiteX17" fmla="*/ 279419 w 2251124"/>
              <a:gd name="connsiteY17" fmla="*/ 1518652 h 1528002"/>
              <a:gd name="connsiteX18" fmla="*/ 111144 w 2251124"/>
              <a:gd name="connsiteY18" fmla="*/ 1515477 h 1528002"/>
              <a:gd name="connsiteX19" fmla="*/ 19069 w 2251124"/>
              <a:gd name="connsiteY19" fmla="*/ 1518652 h 1528002"/>
              <a:gd name="connsiteX20" fmla="*/ 19 w 2251124"/>
              <a:gd name="connsiteY20" fmla="*/ 1378952 h 1528002"/>
              <a:gd name="connsiteX21" fmla="*/ 15894 w 2251124"/>
              <a:gd name="connsiteY21" fmla="*/ 686802 h 1528002"/>
              <a:gd name="connsiteX22" fmla="*/ 31769 w 2251124"/>
              <a:gd name="connsiteY22" fmla="*/ 264527 h 1528002"/>
              <a:gd name="connsiteX23" fmla="*/ 57169 w 2251124"/>
              <a:gd name="connsiteY23" fmla="*/ 29577 h 1528002"/>
              <a:gd name="connsiteX24" fmla="*/ 327044 w 2251124"/>
              <a:gd name="connsiteY24" fmla="*/ 16877 h 1528002"/>
              <a:gd name="connsiteX25" fmla="*/ 577869 w 2251124"/>
              <a:gd name="connsiteY25" fmla="*/ 13702 h 1528002"/>
              <a:gd name="connsiteX26" fmla="*/ 869969 w 2251124"/>
              <a:gd name="connsiteY26" fmla="*/ 7352 h 1528002"/>
              <a:gd name="connsiteX27" fmla="*/ 1082694 w 2251124"/>
              <a:gd name="connsiteY27" fmla="*/ 1002 h 1528002"/>
              <a:gd name="connsiteX28" fmla="*/ 1180921 w 2251124"/>
              <a:gd name="connsiteY28" fmla="*/ 10 h 152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251124" h="1528002">
                <a:moveTo>
                  <a:pt x="1180921" y="10"/>
                </a:moveTo>
                <a:cubicBezTo>
                  <a:pt x="1213663" y="-56"/>
                  <a:pt x="1249117" y="209"/>
                  <a:pt x="1295419" y="1002"/>
                </a:cubicBezTo>
                <a:cubicBezTo>
                  <a:pt x="1388023" y="2589"/>
                  <a:pt x="1638319" y="10527"/>
                  <a:pt x="1638319" y="10527"/>
                </a:cubicBezTo>
                <a:lnTo>
                  <a:pt x="1946294" y="16877"/>
                </a:lnTo>
                <a:cubicBezTo>
                  <a:pt x="2030961" y="19523"/>
                  <a:pt x="2107690" y="23756"/>
                  <a:pt x="2146319" y="26402"/>
                </a:cubicBezTo>
                <a:cubicBezTo>
                  <a:pt x="2184948" y="29048"/>
                  <a:pt x="2172248" y="26931"/>
                  <a:pt x="2178069" y="32752"/>
                </a:cubicBezTo>
                <a:cubicBezTo>
                  <a:pt x="2183890" y="38573"/>
                  <a:pt x="2178598" y="51273"/>
                  <a:pt x="2181244" y="61327"/>
                </a:cubicBezTo>
                <a:cubicBezTo>
                  <a:pt x="2183890" y="71381"/>
                  <a:pt x="2189181" y="78789"/>
                  <a:pt x="2193944" y="93077"/>
                </a:cubicBezTo>
                <a:cubicBezTo>
                  <a:pt x="2198707" y="107365"/>
                  <a:pt x="2202940" y="104719"/>
                  <a:pt x="2209819" y="147052"/>
                </a:cubicBezTo>
                <a:cubicBezTo>
                  <a:pt x="2216698" y="189385"/>
                  <a:pt x="2228340" y="267702"/>
                  <a:pt x="2235219" y="347077"/>
                </a:cubicBezTo>
                <a:cubicBezTo>
                  <a:pt x="2242098" y="426452"/>
                  <a:pt x="2250565" y="513235"/>
                  <a:pt x="2251094" y="623302"/>
                </a:cubicBezTo>
                <a:cubicBezTo>
                  <a:pt x="2251623" y="733369"/>
                  <a:pt x="2245273" y="873598"/>
                  <a:pt x="2238394" y="1007477"/>
                </a:cubicBezTo>
                <a:cubicBezTo>
                  <a:pt x="2231515" y="1141356"/>
                  <a:pt x="2216698" y="1342440"/>
                  <a:pt x="2209819" y="1426577"/>
                </a:cubicBezTo>
                <a:cubicBezTo>
                  <a:pt x="2202940" y="1510714"/>
                  <a:pt x="2204527" y="1496427"/>
                  <a:pt x="2197119" y="1512302"/>
                </a:cubicBezTo>
                <a:cubicBezTo>
                  <a:pt x="2189711" y="1528177"/>
                  <a:pt x="2188652" y="1520240"/>
                  <a:pt x="2165369" y="1521827"/>
                </a:cubicBezTo>
                <a:cubicBezTo>
                  <a:pt x="2142086" y="1523415"/>
                  <a:pt x="2088640" y="1522356"/>
                  <a:pt x="2057419" y="1521827"/>
                </a:cubicBezTo>
                <a:cubicBezTo>
                  <a:pt x="2026198" y="1521298"/>
                  <a:pt x="2274377" y="1519181"/>
                  <a:pt x="1978044" y="1518652"/>
                </a:cubicBezTo>
                <a:lnTo>
                  <a:pt x="279419" y="1518652"/>
                </a:lnTo>
                <a:cubicBezTo>
                  <a:pt x="223327" y="1517594"/>
                  <a:pt x="189990" y="1515477"/>
                  <a:pt x="111144" y="1515477"/>
                </a:cubicBezTo>
                <a:cubicBezTo>
                  <a:pt x="32298" y="1515477"/>
                  <a:pt x="37590" y="1541406"/>
                  <a:pt x="19069" y="1518652"/>
                </a:cubicBezTo>
                <a:cubicBezTo>
                  <a:pt x="548" y="1495898"/>
                  <a:pt x="548" y="1517594"/>
                  <a:pt x="19" y="1378952"/>
                </a:cubicBezTo>
                <a:cubicBezTo>
                  <a:pt x="-510" y="1240310"/>
                  <a:pt x="10602" y="872539"/>
                  <a:pt x="15894" y="686802"/>
                </a:cubicBezTo>
                <a:cubicBezTo>
                  <a:pt x="21186" y="501065"/>
                  <a:pt x="28065" y="368243"/>
                  <a:pt x="31769" y="264527"/>
                </a:cubicBezTo>
                <a:cubicBezTo>
                  <a:pt x="35473" y="160811"/>
                  <a:pt x="7957" y="70852"/>
                  <a:pt x="57169" y="29577"/>
                </a:cubicBezTo>
                <a:cubicBezTo>
                  <a:pt x="106381" y="-11698"/>
                  <a:pt x="240261" y="19523"/>
                  <a:pt x="327044" y="16877"/>
                </a:cubicBezTo>
                <a:cubicBezTo>
                  <a:pt x="413827" y="14231"/>
                  <a:pt x="577869" y="13702"/>
                  <a:pt x="577869" y="13702"/>
                </a:cubicBezTo>
                <a:lnTo>
                  <a:pt x="869969" y="7352"/>
                </a:lnTo>
                <a:lnTo>
                  <a:pt x="1082694" y="1002"/>
                </a:lnTo>
                <a:cubicBezTo>
                  <a:pt x="1118148" y="473"/>
                  <a:pt x="1148178" y="76"/>
                  <a:pt x="1180921" y="1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830878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794250" y="2971800"/>
            <a:ext cx="2603500" cy="1435100"/>
          </a:xfrm>
          <a:custGeom>
            <a:avLst/>
            <a:gdLst>
              <a:gd name="connsiteX0" fmla="*/ 0 w 2603500"/>
              <a:gd name="connsiteY0" fmla="*/ 0 h 1435100"/>
              <a:gd name="connsiteX1" fmla="*/ 2603500 w 2603500"/>
              <a:gd name="connsiteY1" fmla="*/ 0 h 1435100"/>
              <a:gd name="connsiteX2" fmla="*/ 2603500 w 2603500"/>
              <a:gd name="connsiteY2" fmla="*/ 1435100 h 1435100"/>
              <a:gd name="connsiteX3" fmla="*/ 0 w 2603500"/>
              <a:gd name="connsiteY3" fmla="*/ 1435100 h 1435100"/>
            </a:gdLst>
            <a:ahLst/>
            <a:cxnLst>
              <a:cxn ang="0">
                <a:pos x="connsiteX0" y="connsiteY0"/>
              </a:cxn>
              <a:cxn ang="0">
                <a:pos x="connsiteX1" y="connsiteY1"/>
              </a:cxn>
              <a:cxn ang="0">
                <a:pos x="connsiteX2" y="connsiteY2"/>
              </a:cxn>
              <a:cxn ang="0">
                <a:pos x="connsiteX3" y="connsiteY3"/>
              </a:cxn>
            </a:cxnLst>
            <a:rect l="l" t="t" r="r" b="b"/>
            <a:pathLst>
              <a:path w="2603500" h="1435100">
                <a:moveTo>
                  <a:pt x="0" y="0"/>
                </a:moveTo>
                <a:lnTo>
                  <a:pt x="2603500" y="0"/>
                </a:lnTo>
                <a:lnTo>
                  <a:pt x="2603500" y="1435100"/>
                </a:lnTo>
                <a:lnTo>
                  <a:pt x="0" y="1435100"/>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1526816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890650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8589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48277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4945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634077" y="6352498"/>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hlinkClick r:id="rId2"/>
              </a:rPr>
              <a:t>PPT</a:t>
            </a:r>
            <a:r>
              <a:rPr lang="zh-CN" altLang="en-US" sz="100" dirty="0">
                <a:solidFill>
                  <a:prstClr val="black"/>
                </a:solidFill>
                <a:latin typeface="微软雅黑" panose="020B0503020204020204" pitchFamily="34" charset="-122"/>
                <a:hlinkClick r:id="rId2"/>
              </a:rPr>
              <a:t>模板</a:t>
            </a:r>
            <a:r>
              <a:rPr lang="zh-CN" altLang="en-US" sz="100" dirty="0">
                <a:solidFill>
                  <a:prstClr val="black"/>
                </a:solidFill>
                <a:latin typeface="微软雅黑" panose="020B0503020204020204" pitchFamily="34" charset="-122"/>
              </a:rPr>
              <a:t> </a:t>
            </a:r>
            <a:r>
              <a:rPr lang="en-US" altLang="zh-CN" sz="100" dirty="0">
                <a:solidFill>
                  <a:prstClr val="black"/>
                </a:solidFill>
                <a:latin typeface="微软雅黑" panose="020B0503020204020204" pitchFamily="34" charset="-122"/>
              </a:rPr>
              <a:t>http://www.1ppt.com/moban/</a:t>
            </a:r>
            <a:r>
              <a:rPr lang="zh-CN" altLang="en-US" sz="100" dirty="0">
                <a:solidFill>
                  <a:prstClr val="black"/>
                </a:solidFill>
                <a:latin typeface="微软雅黑" panose="020B0503020204020204" pitchFamily="34" charset="-122"/>
              </a:rPr>
              <a:t> </a:t>
            </a:r>
            <a:endParaRPr lang="en-US" altLang="zh-CN" sz="100" dirty="0">
              <a:solidFill>
                <a:prstClr val="black"/>
              </a:solidFill>
              <a:latin typeface="微软雅黑" panose="020B0503020204020204" pitchFamily="34" charset="-122"/>
            </a:endParaRPr>
          </a:p>
        </p:txBody>
      </p:sp>
    </p:spTree>
    <p:extLst>
      <p:ext uri="{BB962C8B-B14F-4D97-AF65-F5344CB8AC3E}">
        <p14:creationId xmlns:p14="http://schemas.microsoft.com/office/powerpoint/2010/main" val="1460765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46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3"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550661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913574" y="314881"/>
            <a:ext cx="8364852" cy="2934704"/>
            <a:chOff x="1540518" y="627938"/>
            <a:chExt cx="9563480" cy="3355229"/>
          </a:xfrm>
        </p:grpSpPr>
        <p:pic>
          <p:nvPicPr>
            <p:cNvPr id="2" name="图片 1"/>
            <p:cNvPicPr>
              <a:picLocks noChangeAspect="1"/>
            </p:cNvPicPr>
            <p:nvPr/>
          </p:nvPicPr>
          <p:blipFill>
            <a:blip r:embed="rId3"/>
            <a:stretch>
              <a:fillRect/>
            </a:stretch>
          </p:blipFill>
          <p:spPr>
            <a:xfrm>
              <a:off x="3695700" y="1141413"/>
              <a:ext cx="4800600" cy="2841754"/>
            </a:xfrm>
            <a:prstGeom prst="rect">
              <a:avLst/>
            </a:prstGeom>
          </p:spPr>
        </p:pic>
        <p:pic>
          <p:nvPicPr>
            <p:cNvPr id="3" name="图片 2"/>
            <p:cNvPicPr>
              <a:picLocks noChangeAspect="1"/>
            </p:cNvPicPr>
            <p:nvPr/>
          </p:nvPicPr>
          <p:blipFill>
            <a:blip r:embed="rId4"/>
            <a:stretch>
              <a:fillRect/>
            </a:stretch>
          </p:blipFill>
          <p:spPr>
            <a:xfrm>
              <a:off x="7410628" y="713915"/>
              <a:ext cx="1492072" cy="1283289"/>
            </a:xfrm>
            <a:prstGeom prst="rect">
              <a:avLst/>
            </a:prstGeom>
          </p:spPr>
        </p:pic>
        <p:pic>
          <p:nvPicPr>
            <p:cNvPr id="4" name="图片 3"/>
            <p:cNvPicPr>
              <a:picLocks noChangeAspect="1"/>
            </p:cNvPicPr>
            <p:nvPr/>
          </p:nvPicPr>
          <p:blipFill>
            <a:blip r:embed="rId5"/>
            <a:stretch>
              <a:fillRect/>
            </a:stretch>
          </p:blipFill>
          <p:spPr>
            <a:xfrm>
              <a:off x="3418747" y="627938"/>
              <a:ext cx="1155700" cy="1369266"/>
            </a:xfrm>
            <a:prstGeom prst="rect">
              <a:avLst/>
            </a:prstGeom>
          </p:spPr>
        </p:pic>
        <p:pic>
          <p:nvPicPr>
            <p:cNvPr id="5" name="图片 4"/>
            <p:cNvPicPr>
              <a:picLocks noChangeAspect="1"/>
            </p:cNvPicPr>
            <p:nvPr/>
          </p:nvPicPr>
          <p:blipFill>
            <a:blip r:embed="rId6"/>
            <a:stretch>
              <a:fillRect/>
            </a:stretch>
          </p:blipFill>
          <p:spPr>
            <a:xfrm>
              <a:off x="9009683" y="2562290"/>
              <a:ext cx="1238589" cy="908114"/>
            </a:xfrm>
            <a:prstGeom prst="rect">
              <a:avLst/>
            </a:prstGeom>
          </p:spPr>
        </p:pic>
        <p:pic>
          <p:nvPicPr>
            <p:cNvPr id="6" name="图片 5"/>
            <p:cNvPicPr>
              <a:picLocks noChangeAspect="1"/>
            </p:cNvPicPr>
            <p:nvPr/>
          </p:nvPicPr>
          <p:blipFill>
            <a:blip r:embed="rId7"/>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8"/>
            <a:stretch>
              <a:fillRect/>
            </a:stretch>
          </p:blipFill>
          <p:spPr>
            <a:xfrm>
              <a:off x="1540518" y="999162"/>
              <a:ext cx="1205994" cy="998042"/>
            </a:xfrm>
            <a:prstGeom prst="rect">
              <a:avLst/>
            </a:prstGeom>
          </p:spPr>
        </p:pic>
        <p:pic>
          <p:nvPicPr>
            <p:cNvPr id="8" name="图片 7"/>
            <p:cNvPicPr>
              <a:picLocks noChangeAspect="1"/>
            </p:cNvPicPr>
            <p:nvPr/>
          </p:nvPicPr>
          <p:blipFill>
            <a:blip r:embed="rId9"/>
            <a:stretch>
              <a:fillRect/>
            </a:stretch>
          </p:blipFill>
          <p:spPr>
            <a:xfrm>
              <a:off x="9392547" y="927197"/>
              <a:ext cx="1711451" cy="1250950"/>
            </a:xfrm>
            <a:prstGeom prst="rect">
              <a:avLst/>
            </a:prstGeom>
          </p:spPr>
        </p:pic>
      </p:grpSp>
      <p:sp>
        <p:nvSpPr>
          <p:cNvPr id="10" name="文本框 9"/>
          <p:cNvSpPr txBox="1"/>
          <p:nvPr/>
        </p:nvSpPr>
        <p:spPr>
          <a:xfrm>
            <a:off x="896050" y="3323677"/>
            <a:ext cx="10399899" cy="1569660"/>
          </a:xfrm>
          <a:prstGeom prst="rect">
            <a:avLst/>
          </a:prstGeom>
          <a:noFill/>
        </p:spPr>
        <p:txBody>
          <a:bodyPr wrap="none" rtlCol="0">
            <a:spAutoFit/>
            <a:scene3d>
              <a:camera prst="orthographicFront"/>
              <a:lightRig rig="threePt" dir="t"/>
            </a:scene3d>
            <a:sp3d contourW="12700"/>
          </a:bodyPr>
          <a:lstStyle/>
          <a:p>
            <a:pPr lvl="0" algn="ctr">
              <a:defRPr/>
            </a:pPr>
            <a:r>
              <a:rPr lang="en-US" altLang="zh-CN" sz="4800" dirty="0">
                <a:solidFill>
                  <a:prstClr val="black"/>
                </a:solidFill>
                <a:latin typeface="方正正黑简体" panose="02000000000000000000" pitchFamily="2" charset="-122"/>
                <a:ea typeface="方正正黑简体" panose="02000000000000000000" pitchFamily="2" charset="-122"/>
              </a:rPr>
              <a:t>QUALITY CHECK OF ENGINEERING</a:t>
            </a:r>
          </a:p>
          <a:p>
            <a:pPr lvl="0" algn="ctr">
              <a:defRPr/>
            </a:pPr>
            <a:r>
              <a:rPr lang="en-US" altLang="zh-CN" sz="4800" dirty="0">
                <a:solidFill>
                  <a:prstClr val="black"/>
                </a:solidFill>
                <a:latin typeface="方正正黑简体" panose="02000000000000000000" pitchFamily="2" charset="-122"/>
                <a:ea typeface="方正正黑简体" panose="02000000000000000000" pitchFamily="2" charset="-122"/>
              </a:rPr>
              <a:t>DOCUMENTS FOR INGENIA</a:t>
            </a:r>
            <a:endParaRPr lang="zh-CN" altLang="en-US" sz="4800" dirty="0">
              <a:solidFill>
                <a:prstClr val="black"/>
              </a:solidFill>
              <a:latin typeface="方正正黑简体" panose="02000000000000000000" pitchFamily="2" charset="-122"/>
              <a:ea typeface="方正正黑简体" panose="02000000000000000000" pitchFamily="2" charset="-122"/>
            </a:endParaRPr>
          </a:p>
        </p:txBody>
      </p:sp>
      <p:grpSp>
        <p:nvGrpSpPr>
          <p:cNvPr id="15" name="组合 14"/>
          <p:cNvGrpSpPr/>
          <p:nvPr/>
        </p:nvGrpSpPr>
        <p:grpSpPr>
          <a:xfrm>
            <a:off x="4887112" y="5373475"/>
            <a:ext cx="2993571" cy="735852"/>
            <a:chOff x="5207206" y="5903533"/>
            <a:chExt cx="2993571" cy="735852"/>
          </a:xfrm>
        </p:grpSpPr>
        <p:pic>
          <p:nvPicPr>
            <p:cNvPr id="9" name="图片 8"/>
            <p:cNvPicPr>
              <a:picLocks noChangeAspect="1"/>
            </p:cNvPicPr>
            <p:nvPr/>
          </p:nvPicPr>
          <p:blipFill>
            <a:blip r:embed="rId10"/>
            <a:stretch>
              <a:fillRect/>
            </a:stretch>
          </p:blipFill>
          <p:spPr>
            <a:xfrm>
              <a:off x="5207206" y="5903533"/>
              <a:ext cx="599288" cy="735852"/>
            </a:xfrm>
            <a:prstGeom prst="rect">
              <a:avLst/>
            </a:prstGeom>
          </p:spPr>
        </p:pic>
        <p:sp>
          <p:nvSpPr>
            <p:cNvPr id="14" name="文本框 13"/>
            <p:cNvSpPr txBox="1"/>
            <p:nvPr/>
          </p:nvSpPr>
          <p:spPr>
            <a:xfrm>
              <a:off x="5981524" y="6102182"/>
              <a:ext cx="2219253"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Wangjun</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SHEN</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spTree>
    <p:extLst>
      <p:ext uri="{BB962C8B-B14F-4D97-AF65-F5344CB8AC3E}">
        <p14:creationId xmlns:p14="http://schemas.microsoft.com/office/powerpoint/2010/main" val="207170299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2348065" y="357414"/>
            <a:ext cx="5373009"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Part 08 Implementation Plan</a:t>
            </a:r>
            <a:endParaRPr lang="zh-CN" altLang="en-US" sz="2800" b="1" dirty="0">
              <a:latin typeface="+mj-ea"/>
              <a:ea typeface="+mj-ea"/>
            </a:endParaRPr>
          </a:p>
        </p:txBody>
      </p:sp>
      <p:graphicFrame>
        <p:nvGraphicFramePr>
          <p:cNvPr id="4" name="表格 3">
            <a:extLst>
              <a:ext uri="{FF2B5EF4-FFF2-40B4-BE49-F238E27FC236}">
                <a16:creationId xmlns:a16="http://schemas.microsoft.com/office/drawing/2014/main" id="{3C7BE165-2122-ECE6-B1F3-3748868D6108}"/>
              </a:ext>
            </a:extLst>
          </p:cNvPr>
          <p:cNvGraphicFramePr>
            <a:graphicFrameLocks noGrp="1"/>
          </p:cNvGraphicFramePr>
          <p:nvPr>
            <p:extLst>
              <p:ext uri="{D42A27DB-BD31-4B8C-83A1-F6EECF244321}">
                <p14:modId xmlns:p14="http://schemas.microsoft.com/office/powerpoint/2010/main" val="207653061"/>
              </p:ext>
            </p:extLst>
          </p:nvPr>
        </p:nvGraphicFramePr>
        <p:xfrm>
          <a:off x="1725597" y="1521192"/>
          <a:ext cx="8740805" cy="3601720"/>
        </p:xfrm>
        <a:graphic>
          <a:graphicData uri="http://schemas.openxmlformats.org/drawingml/2006/table">
            <a:tbl>
              <a:tblPr firstRow="1" bandRow="1">
                <a:tableStyleId>{073A0DAA-6AF3-43AB-8588-CEC1D06C72B9}</a:tableStyleId>
              </a:tblPr>
              <a:tblGrid>
                <a:gridCol w="1812677">
                  <a:extLst>
                    <a:ext uri="{9D8B030D-6E8A-4147-A177-3AD203B41FA5}">
                      <a16:colId xmlns:a16="http://schemas.microsoft.com/office/drawing/2014/main" val="3290732623"/>
                    </a:ext>
                  </a:extLst>
                </a:gridCol>
                <a:gridCol w="1658253">
                  <a:extLst>
                    <a:ext uri="{9D8B030D-6E8A-4147-A177-3AD203B41FA5}">
                      <a16:colId xmlns:a16="http://schemas.microsoft.com/office/drawing/2014/main" val="3525083271"/>
                    </a:ext>
                  </a:extLst>
                </a:gridCol>
                <a:gridCol w="5269875">
                  <a:extLst>
                    <a:ext uri="{9D8B030D-6E8A-4147-A177-3AD203B41FA5}">
                      <a16:colId xmlns:a16="http://schemas.microsoft.com/office/drawing/2014/main" val="2346558681"/>
                    </a:ext>
                  </a:extLst>
                </a:gridCol>
              </a:tblGrid>
              <a:tr h="193361">
                <a:tc>
                  <a:txBody>
                    <a:bodyPr/>
                    <a:lstStyle/>
                    <a:p>
                      <a:r>
                        <a:rPr lang="en-AU" altLang="zh-CN" dirty="0"/>
                        <a:t> Sprint</a:t>
                      </a:r>
                      <a:endParaRPr lang="zh-CN" altLang="en-US" dirty="0"/>
                    </a:p>
                  </a:txBody>
                  <a:tcPr/>
                </a:tc>
                <a:tc>
                  <a:txBody>
                    <a:bodyPr/>
                    <a:lstStyle/>
                    <a:p>
                      <a:r>
                        <a:rPr lang="en-AU" altLang="zh-CN" dirty="0"/>
                        <a:t>Time</a:t>
                      </a:r>
                      <a:endParaRPr lang="zh-CN" altLang="en-US" dirty="0"/>
                    </a:p>
                  </a:txBody>
                  <a:tcPr/>
                </a:tc>
                <a:tc>
                  <a:txBody>
                    <a:bodyPr/>
                    <a:lstStyle/>
                    <a:p>
                      <a:r>
                        <a:rPr lang="en-AU" altLang="zh-CN" dirty="0"/>
                        <a:t>Task</a:t>
                      </a:r>
                      <a:endParaRPr lang="zh-CN" altLang="en-US" dirty="0"/>
                    </a:p>
                  </a:txBody>
                  <a:tcPr/>
                </a:tc>
                <a:extLst>
                  <a:ext uri="{0D108BD9-81ED-4DB2-BD59-A6C34878D82A}">
                    <a16:rowId xmlns:a16="http://schemas.microsoft.com/office/drawing/2014/main" val="2081798039"/>
                  </a:ext>
                </a:extLst>
              </a:tr>
              <a:tr h="370840">
                <a:tc>
                  <a:txBody>
                    <a:bodyPr/>
                    <a:lstStyle/>
                    <a:p>
                      <a:r>
                        <a:rPr lang="en-US" altLang="zh-CN" dirty="0">
                          <a:latin typeface="+mj-ea"/>
                          <a:ea typeface="+mj-ea"/>
                        </a:rPr>
                        <a:t>Sprint 1</a:t>
                      </a:r>
                      <a:endParaRPr lang="zh-CN" altLang="en-US" dirty="0">
                        <a:latin typeface="+mj-ea"/>
                        <a:ea typeface="+mj-ea"/>
                      </a:endParaRPr>
                    </a:p>
                  </a:txBody>
                  <a:tcPr/>
                </a:tc>
                <a:tc>
                  <a:txBody>
                    <a:bodyPr/>
                    <a:lstStyle/>
                    <a:p>
                      <a:r>
                        <a:rPr lang="en-AU" altLang="zh-CN" dirty="0">
                          <a:latin typeface="+mj-ea"/>
                          <a:ea typeface="+mj-ea"/>
                        </a:rPr>
                        <a:t>Week 1-2</a:t>
                      </a:r>
                      <a:endParaRPr lang="zh-CN" altLang="en-US" dirty="0">
                        <a:latin typeface="+mj-ea"/>
                        <a:ea typeface="+mj-ea"/>
                      </a:endParaRPr>
                    </a:p>
                  </a:txBody>
                  <a:tcPr/>
                </a:tc>
                <a:tc>
                  <a:txBody>
                    <a:bodyPr/>
                    <a:lstStyle/>
                    <a:p>
                      <a:r>
                        <a:rPr lang="en-AU" altLang="zh-CN" dirty="0">
                          <a:latin typeface="+mj-ea"/>
                          <a:ea typeface="+mj-ea"/>
                        </a:rPr>
                        <a:t>Project Scope and Planning</a:t>
                      </a:r>
                      <a:endParaRPr lang="zh-CN" altLang="en-US" dirty="0">
                        <a:latin typeface="+mj-ea"/>
                        <a:ea typeface="+mj-ea"/>
                      </a:endParaRPr>
                    </a:p>
                  </a:txBody>
                  <a:tcPr/>
                </a:tc>
                <a:extLst>
                  <a:ext uri="{0D108BD9-81ED-4DB2-BD59-A6C34878D82A}">
                    <a16:rowId xmlns:a16="http://schemas.microsoft.com/office/drawing/2014/main" val="107171466"/>
                  </a:ext>
                </a:extLst>
              </a:tr>
              <a:tr h="370840">
                <a:tc>
                  <a:txBody>
                    <a:bodyPr/>
                    <a:lstStyle/>
                    <a:p>
                      <a:r>
                        <a:rPr lang="en-AU" altLang="zh-CN" dirty="0">
                          <a:latin typeface="+mj-ea"/>
                          <a:ea typeface="+mj-ea"/>
                        </a:rPr>
                        <a:t>Sprint 2</a:t>
                      </a:r>
                      <a:endParaRPr lang="zh-CN" altLang="en-US" dirty="0">
                        <a:latin typeface="+mj-ea"/>
                        <a:ea typeface="+mj-ea"/>
                      </a:endParaRPr>
                    </a:p>
                  </a:txBody>
                  <a:tcPr/>
                </a:tc>
                <a:tc>
                  <a:txBody>
                    <a:bodyPr/>
                    <a:lstStyle/>
                    <a:p>
                      <a:r>
                        <a:rPr lang="en-AU" altLang="zh-CN" dirty="0">
                          <a:latin typeface="+mj-ea"/>
                          <a:ea typeface="+mj-ea"/>
                        </a:rPr>
                        <a:t>Week 2-3</a:t>
                      </a:r>
                      <a:endParaRPr lang="zh-CN" altLang="en-US" dirty="0">
                        <a:latin typeface="+mj-ea"/>
                        <a:ea typeface="+mj-ea"/>
                      </a:endParaRPr>
                    </a:p>
                  </a:txBody>
                  <a:tcPr/>
                </a:tc>
                <a:tc>
                  <a:txBody>
                    <a:bodyPr/>
                    <a:lstStyle/>
                    <a:p>
                      <a:r>
                        <a:rPr lang="en-US" altLang="zh-CN" dirty="0">
                          <a:latin typeface="+mj-ea"/>
                          <a:ea typeface="+mj-ea"/>
                        </a:rPr>
                        <a:t>Research on Existing OCR Tools and Libraries</a:t>
                      </a:r>
                      <a:endParaRPr lang="zh-CN" altLang="en-US" dirty="0">
                        <a:latin typeface="+mj-ea"/>
                        <a:ea typeface="+mj-ea"/>
                      </a:endParaRPr>
                    </a:p>
                  </a:txBody>
                  <a:tcPr/>
                </a:tc>
                <a:extLst>
                  <a:ext uri="{0D108BD9-81ED-4DB2-BD59-A6C34878D82A}">
                    <a16:rowId xmlns:a16="http://schemas.microsoft.com/office/drawing/2014/main" val="3889496461"/>
                  </a:ext>
                </a:extLst>
              </a:tr>
              <a:tr h="370840">
                <a:tc>
                  <a:txBody>
                    <a:bodyPr/>
                    <a:lstStyle/>
                    <a:p>
                      <a:r>
                        <a:rPr lang="en-AU" altLang="zh-CN" dirty="0">
                          <a:latin typeface="+mj-ea"/>
                          <a:ea typeface="+mj-ea"/>
                        </a:rPr>
                        <a:t>Sprint 3</a:t>
                      </a:r>
                      <a:endParaRPr lang="zh-CN" altLang="en-US" dirty="0">
                        <a:latin typeface="+mj-ea"/>
                        <a:ea typeface="+mj-ea"/>
                      </a:endParaRPr>
                    </a:p>
                  </a:txBody>
                  <a:tcPr/>
                </a:tc>
                <a:tc>
                  <a:txBody>
                    <a:bodyPr/>
                    <a:lstStyle/>
                    <a:p>
                      <a:r>
                        <a:rPr lang="en-AU" altLang="zh-CN" dirty="0">
                          <a:latin typeface="+mj-ea"/>
                          <a:ea typeface="+mj-ea"/>
                        </a:rPr>
                        <a:t>Week 4-6</a:t>
                      </a:r>
                      <a:endParaRPr lang="zh-CN" altLang="en-US" dirty="0">
                        <a:latin typeface="+mj-ea"/>
                        <a:ea typeface="+mj-ea"/>
                      </a:endParaRPr>
                    </a:p>
                  </a:txBody>
                  <a:tcPr/>
                </a:tc>
                <a:tc>
                  <a:txBody>
                    <a:bodyPr/>
                    <a:lstStyle/>
                    <a:p>
                      <a:r>
                        <a:rPr lang="en-US" altLang="zh-CN" dirty="0">
                          <a:latin typeface="+mj-ea"/>
                          <a:ea typeface="+mj-ea"/>
                        </a:rPr>
                        <a:t>Implementation of OCR Tools and Libraries</a:t>
                      </a:r>
                      <a:endParaRPr lang="zh-CN" altLang="en-US" dirty="0">
                        <a:latin typeface="+mj-ea"/>
                        <a:ea typeface="+mj-ea"/>
                      </a:endParaRPr>
                    </a:p>
                  </a:txBody>
                  <a:tcPr/>
                </a:tc>
                <a:extLst>
                  <a:ext uri="{0D108BD9-81ED-4DB2-BD59-A6C34878D82A}">
                    <a16:rowId xmlns:a16="http://schemas.microsoft.com/office/drawing/2014/main" val="1193705072"/>
                  </a:ext>
                </a:extLst>
              </a:tr>
              <a:tr h="370840">
                <a:tc>
                  <a:txBody>
                    <a:bodyPr/>
                    <a:lstStyle/>
                    <a:p>
                      <a:r>
                        <a:rPr lang="en-AU" altLang="zh-CN" dirty="0">
                          <a:latin typeface="+mj-ea"/>
                          <a:ea typeface="+mj-ea"/>
                        </a:rPr>
                        <a:t>Sprint 4</a:t>
                      </a:r>
                      <a:endParaRPr lang="zh-CN" altLang="en-US" dirty="0">
                        <a:latin typeface="+mj-ea"/>
                        <a:ea typeface="+mj-ea"/>
                      </a:endParaRPr>
                    </a:p>
                  </a:txBody>
                  <a:tcPr/>
                </a:tc>
                <a:tc>
                  <a:txBody>
                    <a:bodyPr/>
                    <a:lstStyle/>
                    <a:p>
                      <a:r>
                        <a:rPr lang="en-AU" altLang="zh-CN" dirty="0">
                          <a:latin typeface="+mj-ea"/>
                          <a:ea typeface="+mj-ea"/>
                        </a:rPr>
                        <a:t>Week 6</a:t>
                      </a:r>
                      <a:endParaRPr lang="zh-CN" altLang="en-US" dirty="0">
                        <a:latin typeface="+mj-ea"/>
                        <a:ea typeface="+mj-ea"/>
                      </a:endParaRPr>
                    </a:p>
                  </a:txBody>
                  <a:tcPr/>
                </a:tc>
                <a:tc>
                  <a:txBody>
                    <a:bodyPr/>
                    <a:lstStyle/>
                    <a:p>
                      <a:r>
                        <a:rPr lang="en-AU" altLang="zh-CN" dirty="0">
                          <a:latin typeface="+mj-ea"/>
                          <a:ea typeface="+mj-ea"/>
                        </a:rPr>
                        <a:t>Automation of Checklist</a:t>
                      </a:r>
                      <a:endParaRPr lang="zh-CN" altLang="en-US" dirty="0">
                        <a:latin typeface="+mj-ea"/>
                        <a:ea typeface="+mj-ea"/>
                      </a:endParaRPr>
                    </a:p>
                  </a:txBody>
                  <a:tcPr/>
                </a:tc>
                <a:extLst>
                  <a:ext uri="{0D108BD9-81ED-4DB2-BD59-A6C34878D82A}">
                    <a16:rowId xmlns:a16="http://schemas.microsoft.com/office/drawing/2014/main" val="402327267"/>
                  </a:ext>
                </a:extLst>
              </a:tr>
              <a:tr h="370840">
                <a:tc>
                  <a:txBody>
                    <a:bodyPr/>
                    <a:lstStyle/>
                    <a:p>
                      <a:r>
                        <a:rPr lang="en-AU" altLang="zh-CN" dirty="0">
                          <a:latin typeface="+mj-ea"/>
                          <a:ea typeface="+mj-ea"/>
                        </a:rPr>
                        <a:t>Sprint 5</a:t>
                      </a:r>
                      <a:endParaRPr lang="zh-CN" altLang="en-US" dirty="0">
                        <a:latin typeface="+mj-ea"/>
                        <a:ea typeface="+mj-ea"/>
                      </a:endParaRPr>
                    </a:p>
                  </a:txBody>
                  <a:tcPr/>
                </a:tc>
                <a:tc>
                  <a:txBody>
                    <a:bodyPr/>
                    <a:lstStyle/>
                    <a:p>
                      <a:r>
                        <a:rPr lang="en-AU" altLang="zh-CN" dirty="0">
                          <a:latin typeface="+mj-ea"/>
                          <a:ea typeface="+mj-ea"/>
                        </a:rPr>
                        <a:t>Week 7-10</a:t>
                      </a:r>
                      <a:endParaRPr lang="zh-CN" altLang="en-US" dirty="0">
                        <a:latin typeface="+mj-ea"/>
                        <a:ea typeface="+mj-ea"/>
                      </a:endParaRPr>
                    </a:p>
                  </a:txBody>
                  <a:tcPr/>
                </a:tc>
                <a:tc>
                  <a:txBody>
                    <a:bodyPr/>
                    <a:lstStyle/>
                    <a:p>
                      <a:r>
                        <a:rPr lang="en-AU" altLang="zh-CN" dirty="0">
                          <a:latin typeface="+mj-ea"/>
                          <a:ea typeface="+mj-ea"/>
                        </a:rPr>
                        <a:t>Updating Codes</a:t>
                      </a:r>
                      <a:endParaRPr lang="zh-CN" altLang="en-US" dirty="0">
                        <a:latin typeface="+mj-ea"/>
                        <a:ea typeface="+mj-ea"/>
                      </a:endParaRPr>
                    </a:p>
                  </a:txBody>
                  <a:tcPr/>
                </a:tc>
                <a:extLst>
                  <a:ext uri="{0D108BD9-81ED-4DB2-BD59-A6C34878D82A}">
                    <a16:rowId xmlns:a16="http://schemas.microsoft.com/office/drawing/2014/main" val="872106633"/>
                  </a:ext>
                </a:extLst>
              </a:tr>
              <a:tr h="370840">
                <a:tc>
                  <a:txBody>
                    <a:bodyPr/>
                    <a:lstStyle/>
                    <a:p>
                      <a:r>
                        <a:rPr lang="en-AU" altLang="zh-CN" dirty="0">
                          <a:latin typeface="+mj-ea"/>
                          <a:ea typeface="+mj-ea"/>
                        </a:rPr>
                        <a:t>Sprint 6</a:t>
                      </a:r>
                      <a:endParaRPr lang="zh-CN" altLang="en-US" dirty="0">
                        <a:latin typeface="+mj-ea"/>
                        <a:ea typeface="+mj-ea"/>
                      </a:endParaRPr>
                    </a:p>
                  </a:txBody>
                  <a:tcPr/>
                </a:tc>
                <a:tc>
                  <a:txBody>
                    <a:bodyPr/>
                    <a:lstStyle/>
                    <a:p>
                      <a:r>
                        <a:rPr lang="en-AU" altLang="zh-CN" dirty="0">
                          <a:latin typeface="+mj-ea"/>
                          <a:ea typeface="+mj-ea"/>
                        </a:rPr>
                        <a:t>Week 10-11</a:t>
                      </a:r>
                      <a:endParaRPr lang="zh-CN" altLang="en-US" dirty="0">
                        <a:latin typeface="+mj-ea"/>
                        <a:ea typeface="+mj-ea"/>
                      </a:endParaRPr>
                    </a:p>
                  </a:txBody>
                  <a:tcPr/>
                </a:tc>
                <a:tc>
                  <a:txBody>
                    <a:bodyPr/>
                    <a:lstStyle/>
                    <a:p>
                      <a:r>
                        <a:rPr lang="en-US" altLang="zh-CN" dirty="0">
                          <a:latin typeface="+mj-ea"/>
                          <a:ea typeface="+mj-ea"/>
                        </a:rPr>
                        <a:t>Research on suitable tools for process flow</a:t>
                      </a:r>
                    </a:p>
                    <a:p>
                      <a:r>
                        <a:rPr lang="en-US" altLang="zh-CN" dirty="0">
                          <a:latin typeface="+mj-ea"/>
                          <a:ea typeface="+mj-ea"/>
                        </a:rPr>
                        <a:t>management and time tracking</a:t>
                      </a:r>
                      <a:endParaRPr lang="zh-CN" altLang="en-US" dirty="0">
                        <a:latin typeface="+mj-ea"/>
                        <a:ea typeface="+mj-ea"/>
                      </a:endParaRPr>
                    </a:p>
                  </a:txBody>
                  <a:tcPr/>
                </a:tc>
                <a:extLst>
                  <a:ext uri="{0D108BD9-81ED-4DB2-BD59-A6C34878D82A}">
                    <a16:rowId xmlns:a16="http://schemas.microsoft.com/office/drawing/2014/main" val="2918131085"/>
                  </a:ext>
                </a:extLst>
              </a:tr>
              <a:tr h="370840">
                <a:tc>
                  <a:txBody>
                    <a:bodyPr/>
                    <a:lstStyle/>
                    <a:p>
                      <a:r>
                        <a:rPr lang="en-AU" altLang="zh-CN" dirty="0">
                          <a:latin typeface="+mj-ea"/>
                          <a:ea typeface="+mj-ea"/>
                        </a:rPr>
                        <a:t>Sprint 7</a:t>
                      </a:r>
                      <a:endParaRPr lang="zh-CN" altLang="en-US" dirty="0">
                        <a:latin typeface="+mj-ea"/>
                        <a:ea typeface="+mj-ea"/>
                      </a:endParaRPr>
                    </a:p>
                  </a:txBody>
                  <a:tcPr/>
                </a:tc>
                <a:tc>
                  <a:txBody>
                    <a:bodyPr/>
                    <a:lstStyle/>
                    <a:p>
                      <a:r>
                        <a:rPr lang="en-AU" altLang="zh-CN" dirty="0">
                          <a:latin typeface="+mj-ea"/>
                          <a:ea typeface="+mj-ea"/>
                        </a:rPr>
                        <a:t>Week 11-12</a:t>
                      </a:r>
                      <a:endParaRPr lang="zh-CN" altLang="en-US" dirty="0">
                        <a:latin typeface="+mj-ea"/>
                        <a:ea typeface="+mj-ea"/>
                      </a:endParaRPr>
                    </a:p>
                  </a:txBody>
                  <a:tcPr/>
                </a:tc>
                <a:tc>
                  <a:txBody>
                    <a:bodyPr/>
                    <a:lstStyle/>
                    <a:p>
                      <a:r>
                        <a:rPr lang="en-AU" altLang="zh-CN" dirty="0">
                          <a:latin typeface="+mj-ea"/>
                          <a:ea typeface="+mj-ea"/>
                        </a:rPr>
                        <a:t>Refining Documentations</a:t>
                      </a:r>
                      <a:endParaRPr lang="zh-CN" altLang="en-US" dirty="0">
                        <a:latin typeface="+mj-ea"/>
                        <a:ea typeface="+mj-ea"/>
                      </a:endParaRPr>
                    </a:p>
                  </a:txBody>
                  <a:tcPr/>
                </a:tc>
                <a:extLst>
                  <a:ext uri="{0D108BD9-81ED-4DB2-BD59-A6C34878D82A}">
                    <a16:rowId xmlns:a16="http://schemas.microsoft.com/office/drawing/2014/main" val="340736064"/>
                  </a:ext>
                </a:extLst>
              </a:tr>
              <a:tr h="370840">
                <a:tc>
                  <a:txBody>
                    <a:bodyPr/>
                    <a:lstStyle/>
                    <a:p>
                      <a:r>
                        <a:rPr lang="en-AU" altLang="zh-CN" dirty="0">
                          <a:latin typeface="+mj-ea"/>
                          <a:ea typeface="+mj-ea"/>
                        </a:rPr>
                        <a:t>Sprint 8</a:t>
                      </a:r>
                      <a:endParaRPr lang="zh-CN" altLang="en-US" dirty="0">
                        <a:latin typeface="+mj-ea"/>
                        <a:ea typeface="+mj-ea"/>
                      </a:endParaRPr>
                    </a:p>
                  </a:txBody>
                  <a:tcPr/>
                </a:tc>
                <a:tc>
                  <a:txBody>
                    <a:bodyPr/>
                    <a:lstStyle/>
                    <a:p>
                      <a:r>
                        <a:rPr lang="en-AU" altLang="zh-CN" dirty="0">
                          <a:latin typeface="+mj-ea"/>
                          <a:ea typeface="+mj-ea"/>
                        </a:rPr>
                        <a:t>Week 13-14</a:t>
                      </a:r>
                      <a:endParaRPr lang="zh-CN" altLang="en-US" dirty="0">
                        <a:latin typeface="+mj-ea"/>
                        <a:ea typeface="+mj-ea"/>
                      </a:endParaRPr>
                    </a:p>
                  </a:txBody>
                  <a:tcPr/>
                </a:tc>
                <a:tc>
                  <a:txBody>
                    <a:bodyPr/>
                    <a:lstStyle/>
                    <a:p>
                      <a:r>
                        <a:rPr lang="en-AU" altLang="zh-CN" dirty="0">
                          <a:latin typeface="+mj-ea"/>
                          <a:ea typeface="+mj-ea"/>
                        </a:rPr>
                        <a:t>Presentation and Conclusion</a:t>
                      </a:r>
                      <a:endParaRPr lang="zh-CN" altLang="en-US" dirty="0">
                        <a:latin typeface="+mj-ea"/>
                        <a:ea typeface="+mj-ea"/>
                      </a:endParaRPr>
                    </a:p>
                  </a:txBody>
                  <a:tcPr/>
                </a:tc>
                <a:extLst>
                  <a:ext uri="{0D108BD9-81ED-4DB2-BD59-A6C34878D82A}">
                    <a16:rowId xmlns:a16="http://schemas.microsoft.com/office/drawing/2014/main" val="3992114346"/>
                  </a:ext>
                </a:extLst>
              </a:tr>
            </a:tbl>
          </a:graphicData>
        </a:graphic>
      </p:graphicFrame>
    </p:spTree>
    <p:extLst>
      <p:ext uri="{BB962C8B-B14F-4D97-AF65-F5344CB8AC3E}">
        <p14:creationId xmlns:p14="http://schemas.microsoft.com/office/powerpoint/2010/main" val="183275431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2348065" y="357414"/>
            <a:ext cx="4596323"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Part 09 Project Schedule</a:t>
            </a:r>
            <a:endParaRPr lang="zh-CN" altLang="en-US" sz="2800" b="1" dirty="0">
              <a:latin typeface="+mj-ea"/>
              <a:ea typeface="+mj-ea"/>
            </a:endParaRPr>
          </a:p>
        </p:txBody>
      </p:sp>
      <p:pic>
        <p:nvPicPr>
          <p:cNvPr id="3" name="图片 2">
            <a:extLst>
              <a:ext uri="{FF2B5EF4-FFF2-40B4-BE49-F238E27FC236}">
                <a16:creationId xmlns:a16="http://schemas.microsoft.com/office/drawing/2014/main" id="{73C878E5-9D03-3865-1A46-84D373BA6450}"/>
              </a:ext>
            </a:extLst>
          </p:cNvPr>
          <p:cNvPicPr>
            <a:picLocks noChangeAspect="1"/>
          </p:cNvPicPr>
          <p:nvPr/>
        </p:nvPicPr>
        <p:blipFill>
          <a:blip r:embed="rId4"/>
          <a:stretch>
            <a:fillRect/>
          </a:stretch>
        </p:blipFill>
        <p:spPr>
          <a:xfrm>
            <a:off x="389178" y="1371600"/>
            <a:ext cx="11413644" cy="4559970"/>
          </a:xfrm>
          <a:prstGeom prst="rect">
            <a:avLst/>
          </a:prstGeom>
        </p:spPr>
      </p:pic>
    </p:spTree>
    <p:extLst>
      <p:ext uri="{BB962C8B-B14F-4D97-AF65-F5344CB8AC3E}">
        <p14:creationId xmlns:p14="http://schemas.microsoft.com/office/powerpoint/2010/main" val="135036769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913574" y="735986"/>
            <a:ext cx="8364852" cy="2934704"/>
            <a:chOff x="1540518" y="627938"/>
            <a:chExt cx="9563480" cy="3355229"/>
          </a:xfrm>
        </p:grpSpPr>
        <p:pic>
          <p:nvPicPr>
            <p:cNvPr id="2" name="图片 1"/>
            <p:cNvPicPr>
              <a:picLocks noChangeAspect="1"/>
            </p:cNvPicPr>
            <p:nvPr/>
          </p:nvPicPr>
          <p:blipFill>
            <a:blip r:embed="rId3"/>
            <a:stretch>
              <a:fillRect/>
            </a:stretch>
          </p:blipFill>
          <p:spPr>
            <a:xfrm>
              <a:off x="3695700" y="1141413"/>
              <a:ext cx="4800600" cy="2841754"/>
            </a:xfrm>
            <a:prstGeom prst="rect">
              <a:avLst/>
            </a:prstGeom>
          </p:spPr>
        </p:pic>
        <p:pic>
          <p:nvPicPr>
            <p:cNvPr id="3" name="图片 2"/>
            <p:cNvPicPr>
              <a:picLocks noChangeAspect="1"/>
            </p:cNvPicPr>
            <p:nvPr/>
          </p:nvPicPr>
          <p:blipFill>
            <a:blip r:embed="rId4"/>
            <a:stretch>
              <a:fillRect/>
            </a:stretch>
          </p:blipFill>
          <p:spPr>
            <a:xfrm>
              <a:off x="7410628" y="713915"/>
              <a:ext cx="1492072" cy="1283289"/>
            </a:xfrm>
            <a:prstGeom prst="rect">
              <a:avLst/>
            </a:prstGeom>
          </p:spPr>
        </p:pic>
        <p:pic>
          <p:nvPicPr>
            <p:cNvPr id="4" name="图片 3"/>
            <p:cNvPicPr>
              <a:picLocks noChangeAspect="1"/>
            </p:cNvPicPr>
            <p:nvPr/>
          </p:nvPicPr>
          <p:blipFill>
            <a:blip r:embed="rId5"/>
            <a:stretch>
              <a:fillRect/>
            </a:stretch>
          </p:blipFill>
          <p:spPr>
            <a:xfrm>
              <a:off x="3418747" y="627938"/>
              <a:ext cx="1155700" cy="1369266"/>
            </a:xfrm>
            <a:prstGeom prst="rect">
              <a:avLst/>
            </a:prstGeom>
          </p:spPr>
        </p:pic>
        <p:pic>
          <p:nvPicPr>
            <p:cNvPr id="5" name="图片 4"/>
            <p:cNvPicPr>
              <a:picLocks noChangeAspect="1"/>
            </p:cNvPicPr>
            <p:nvPr/>
          </p:nvPicPr>
          <p:blipFill>
            <a:blip r:embed="rId6"/>
            <a:stretch>
              <a:fillRect/>
            </a:stretch>
          </p:blipFill>
          <p:spPr>
            <a:xfrm>
              <a:off x="9009683" y="2562290"/>
              <a:ext cx="1238589" cy="908114"/>
            </a:xfrm>
            <a:prstGeom prst="rect">
              <a:avLst/>
            </a:prstGeom>
          </p:spPr>
        </p:pic>
        <p:pic>
          <p:nvPicPr>
            <p:cNvPr id="6" name="图片 5"/>
            <p:cNvPicPr>
              <a:picLocks noChangeAspect="1"/>
            </p:cNvPicPr>
            <p:nvPr/>
          </p:nvPicPr>
          <p:blipFill>
            <a:blip r:embed="rId7"/>
            <a:stretch>
              <a:fillRect/>
            </a:stretch>
          </p:blipFill>
          <p:spPr>
            <a:xfrm rot="20163965">
              <a:off x="1722529" y="2701982"/>
              <a:ext cx="1803782" cy="534717"/>
            </a:xfrm>
            <a:prstGeom prst="rect">
              <a:avLst/>
            </a:prstGeom>
          </p:spPr>
        </p:pic>
        <p:pic>
          <p:nvPicPr>
            <p:cNvPr id="7" name="图片 6"/>
            <p:cNvPicPr>
              <a:picLocks noChangeAspect="1"/>
            </p:cNvPicPr>
            <p:nvPr/>
          </p:nvPicPr>
          <p:blipFill>
            <a:blip r:embed="rId8"/>
            <a:stretch>
              <a:fillRect/>
            </a:stretch>
          </p:blipFill>
          <p:spPr>
            <a:xfrm>
              <a:off x="1540518" y="999162"/>
              <a:ext cx="1205994" cy="998042"/>
            </a:xfrm>
            <a:prstGeom prst="rect">
              <a:avLst/>
            </a:prstGeom>
          </p:spPr>
        </p:pic>
        <p:pic>
          <p:nvPicPr>
            <p:cNvPr id="8" name="图片 7"/>
            <p:cNvPicPr>
              <a:picLocks noChangeAspect="1"/>
            </p:cNvPicPr>
            <p:nvPr/>
          </p:nvPicPr>
          <p:blipFill>
            <a:blip r:embed="rId9"/>
            <a:stretch>
              <a:fillRect/>
            </a:stretch>
          </p:blipFill>
          <p:spPr>
            <a:xfrm>
              <a:off x="9392547" y="927197"/>
              <a:ext cx="1711451" cy="1250950"/>
            </a:xfrm>
            <a:prstGeom prst="rect">
              <a:avLst/>
            </a:prstGeom>
          </p:spPr>
        </p:pic>
      </p:grpSp>
      <p:sp>
        <p:nvSpPr>
          <p:cNvPr id="10" name="文本框 9"/>
          <p:cNvSpPr txBox="1"/>
          <p:nvPr/>
        </p:nvSpPr>
        <p:spPr>
          <a:xfrm>
            <a:off x="3922580" y="3980980"/>
            <a:ext cx="4350486" cy="757130"/>
          </a:xfrm>
          <a:prstGeom prst="rect">
            <a:avLst/>
          </a:prstGeom>
          <a:noFill/>
        </p:spPr>
        <p:txBody>
          <a:bodyPr wrap="none" rtlCol="0">
            <a:spAutoFit/>
            <a:scene3d>
              <a:camera prst="orthographicFront"/>
              <a:lightRig rig="threePt" dir="t"/>
            </a:scene3d>
            <a:sp3d contourW="12700"/>
          </a:bodyPr>
          <a:lstStyle/>
          <a:p>
            <a:pPr algn="ctr">
              <a:lnSpc>
                <a:spcPct val="90000"/>
              </a:lnSpc>
              <a:spcBef>
                <a:spcPct val="0"/>
              </a:spcBef>
              <a:spcAft>
                <a:spcPts val="600"/>
              </a:spcAft>
            </a:pPr>
            <a:r>
              <a:rPr lang="en-US" altLang="zh-CN" sz="4800" b="1" dirty="0">
                <a:latin typeface="Times New Roman"/>
                <a:cs typeface="Times New Roman"/>
              </a:rPr>
              <a:t>THANK YOU!!</a:t>
            </a:r>
          </a:p>
        </p:txBody>
      </p:sp>
      <p:grpSp>
        <p:nvGrpSpPr>
          <p:cNvPr id="11" name="组合 10">
            <a:extLst>
              <a:ext uri="{FF2B5EF4-FFF2-40B4-BE49-F238E27FC236}">
                <a16:creationId xmlns:a16="http://schemas.microsoft.com/office/drawing/2014/main" id="{3DEBC961-2C79-7ADD-4478-6B116B1B0BED}"/>
              </a:ext>
            </a:extLst>
          </p:cNvPr>
          <p:cNvGrpSpPr/>
          <p:nvPr/>
        </p:nvGrpSpPr>
        <p:grpSpPr>
          <a:xfrm>
            <a:off x="4401314" y="5144875"/>
            <a:ext cx="2993571" cy="735852"/>
            <a:chOff x="5207206" y="5903533"/>
            <a:chExt cx="2993571" cy="735852"/>
          </a:xfrm>
        </p:grpSpPr>
        <p:pic>
          <p:nvPicPr>
            <p:cNvPr id="16" name="图片 15">
              <a:extLst>
                <a:ext uri="{FF2B5EF4-FFF2-40B4-BE49-F238E27FC236}">
                  <a16:creationId xmlns:a16="http://schemas.microsoft.com/office/drawing/2014/main" id="{8435BC39-7CD6-4558-E285-9F077A82D178}"/>
                </a:ext>
              </a:extLst>
            </p:cNvPr>
            <p:cNvPicPr>
              <a:picLocks noChangeAspect="1"/>
            </p:cNvPicPr>
            <p:nvPr/>
          </p:nvPicPr>
          <p:blipFill>
            <a:blip r:embed="rId10"/>
            <a:stretch>
              <a:fillRect/>
            </a:stretch>
          </p:blipFill>
          <p:spPr>
            <a:xfrm>
              <a:off x="5207206" y="5903533"/>
              <a:ext cx="599288" cy="735852"/>
            </a:xfrm>
            <a:prstGeom prst="rect">
              <a:avLst/>
            </a:prstGeom>
          </p:spPr>
        </p:pic>
        <p:sp>
          <p:nvSpPr>
            <p:cNvPr id="17" name="文本框 16">
              <a:extLst>
                <a:ext uri="{FF2B5EF4-FFF2-40B4-BE49-F238E27FC236}">
                  <a16:creationId xmlns:a16="http://schemas.microsoft.com/office/drawing/2014/main" id="{0E6E845C-489A-48AA-1095-4C65D673F17A}"/>
                </a:ext>
              </a:extLst>
            </p:cNvPr>
            <p:cNvSpPr txBox="1"/>
            <p:nvPr/>
          </p:nvSpPr>
          <p:spPr>
            <a:xfrm>
              <a:off x="5981524" y="6102182"/>
              <a:ext cx="2219253" cy="400110"/>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Wangjun</a:t>
              </a:r>
              <a:r>
                <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rPr>
                <a:t> </a:t>
              </a:r>
              <a:r>
                <a:rPr kumimoji="0" lang="en-US" altLang="zh-CN" sz="2000" b="0" i="0" u="none" strike="noStrike" kern="1200" cap="none" spc="0" normalizeH="0" baseline="0" noProof="0" dirty="0">
                  <a:ln>
                    <a:noFill/>
                  </a:ln>
                  <a:solidFill>
                    <a:prstClr val="black"/>
                  </a:solidFill>
                  <a:effectLst/>
                  <a:uLnTx/>
                  <a:uFillTx/>
                  <a:latin typeface="微软雅黑"/>
                  <a:ea typeface="微软雅黑"/>
                  <a:cs typeface="+mn-cs"/>
                </a:rPr>
                <a:t>SHEN</a:t>
              </a:r>
              <a:endParaRPr kumimoji="0" lang="zh-CN" altLang="en-US" sz="2000" b="0" i="0" u="none" strike="noStrike" kern="1200" cap="none" spc="0" normalizeH="0" baseline="0" noProof="0" dirty="0">
                <a:ln>
                  <a:noFill/>
                </a:ln>
                <a:solidFill>
                  <a:prstClr val="black"/>
                </a:solidFill>
                <a:effectLst/>
                <a:uLnTx/>
                <a:uFillTx/>
                <a:latin typeface="微软雅黑"/>
                <a:ea typeface="微软雅黑"/>
                <a:cs typeface="+mn-cs"/>
              </a:endParaRPr>
            </a:p>
          </p:txBody>
        </p:sp>
      </p:grpSp>
    </p:spTree>
    <p:extLst>
      <p:ext uri="{BB962C8B-B14F-4D97-AF65-F5344CB8AC3E}">
        <p14:creationId xmlns:p14="http://schemas.microsoft.com/office/powerpoint/2010/main" val="208618395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46D4B6E-C6B3-4D44-3FB3-42F956E6F1DC}"/>
              </a:ext>
            </a:extLst>
          </p:cNvPr>
          <p:cNvSpPr txBox="1"/>
          <p:nvPr/>
        </p:nvSpPr>
        <p:spPr>
          <a:xfrm>
            <a:off x="898497" y="200546"/>
            <a:ext cx="10567284" cy="5262979"/>
          </a:xfrm>
          <a:prstGeom prst="rect">
            <a:avLst/>
          </a:prstGeom>
          <a:noFill/>
        </p:spPr>
        <p:txBody>
          <a:bodyPr wrap="square">
            <a:spAutoFit/>
          </a:bodyPr>
          <a:lstStyle/>
          <a:p>
            <a:r>
              <a:rPr lang="en-US" altLang="zh-CN" sz="1600" dirty="0">
                <a:latin typeface="+mj-ea"/>
                <a:ea typeface="+mj-ea"/>
              </a:rPr>
              <a:t>Done:</a:t>
            </a:r>
          </a:p>
          <a:p>
            <a:endParaRPr lang="en-US" altLang="zh-CN" sz="1600" dirty="0">
              <a:latin typeface="+mj-ea"/>
              <a:ea typeface="+mj-ea"/>
            </a:endParaRPr>
          </a:p>
          <a:p>
            <a:pPr marL="285750" indent="-285750">
              <a:buFontTx/>
              <a:buChar char="-"/>
            </a:pPr>
            <a:r>
              <a:rPr lang="en-US" altLang="zh-CN" sz="1600" dirty="0">
                <a:latin typeface="+mj-ea"/>
                <a:ea typeface="+mj-ea"/>
              </a:rPr>
              <a:t>Received requirements and challenges from </a:t>
            </a:r>
            <a:r>
              <a:rPr lang="en-US" altLang="zh-CN" sz="1600" dirty="0" err="1">
                <a:latin typeface="+mj-ea"/>
                <a:ea typeface="+mj-ea"/>
              </a:rPr>
              <a:t>Ingenia</a:t>
            </a:r>
            <a:endParaRPr lang="en-US" altLang="zh-CN" sz="1600" dirty="0">
              <a:latin typeface="+mj-ea"/>
              <a:ea typeface="+mj-ea"/>
            </a:endParaRPr>
          </a:p>
          <a:p>
            <a:pPr marL="285750" indent="-285750">
              <a:buFontTx/>
              <a:buChar char="-"/>
            </a:pPr>
            <a:r>
              <a:rPr lang="en-US" altLang="zh-CN" sz="1600" dirty="0">
                <a:latin typeface="+mj-ea"/>
                <a:ea typeface="+mj-ea"/>
              </a:rPr>
              <a:t>Conducted requirement analysis and identified potential solutions</a:t>
            </a:r>
          </a:p>
          <a:p>
            <a:pPr marL="285750" indent="-285750">
              <a:buFontTx/>
              <a:buChar char="-"/>
            </a:pPr>
            <a:r>
              <a:rPr lang="en-US" altLang="zh-CN" sz="1600" dirty="0">
                <a:latin typeface="+mj-ea"/>
                <a:ea typeface="+mj-ea"/>
              </a:rPr>
              <a:t>Discussed solutions with the team and finalized scope and project schedule</a:t>
            </a:r>
          </a:p>
          <a:p>
            <a:pPr marL="285750" indent="-285750">
              <a:buFontTx/>
              <a:buChar char="-"/>
            </a:pPr>
            <a:r>
              <a:rPr lang="en-US" altLang="zh-CN" sz="1600" dirty="0">
                <a:latin typeface="+mj-ea"/>
                <a:ea typeface="+mj-ea"/>
              </a:rPr>
              <a:t>Updated implementation plan and project schedule based on Georg's feedback</a:t>
            </a:r>
          </a:p>
          <a:p>
            <a:pPr marL="285750" indent="-285750">
              <a:buFontTx/>
              <a:buChar char="-"/>
            </a:pPr>
            <a:r>
              <a:rPr lang="en-US" altLang="zh-CN" sz="1600" dirty="0">
                <a:latin typeface="+mj-ea"/>
                <a:ea typeface="+mj-ea"/>
              </a:rPr>
              <a:t>Conducted initial research on OCR tools</a:t>
            </a:r>
          </a:p>
          <a:p>
            <a:pPr marL="285750" indent="-285750">
              <a:buFontTx/>
              <a:buChar char="-"/>
            </a:pPr>
            <a:r>
              <a:rPr lang="en-US" altLang="zh-CN" sz="1600" dirty="0">
                <a:latin typeface="+mj-ea"/>
                <a:ea typeface="+mj-ea"/>
              </a:rPr>
              <a:t>Conducted thorough research on Tesseract, </a:t>
            </a:r>
            <a:r>
              <a:rPr lang="en-US" altLang="zh-CN" sz="1600" dirty="0" err="1">
                <a:latin typeface="+mj-ea"/>
                <a:ea typeface="+mj-ea"/>
              </a:rPr>
              <a:t>PaddleOCR</a:t>
            </a:r>
            <a:r>
              <a:rPr lang="en-US" altLang="zh-CN" sz="1600" dirty="0">
                <a:latin typeface="+mj-ea"/>
                <a:ea typeface="+mj-ea"/>
              </a:rPr>
              <a:t>, </a:t>
            </a:r>
            <a:r>
              <a:rPr lang="en-US" altLang="zh-CN" sz="1600" dirty="0" err="1">
                <a:latin typeface="+mj-ea"/>
                <a:ea typeface="+mj-ea"/>
              </a:rPr>
              <a:t>KerasOCR</a:t>
            </a:r>
            <a:r>
              <a:rPr lang="en-US" altLang="zh-CN" sz="1600" dirty="0">
                <a:latin typeface="+mj-ea"/>
                <a:ea typeface="+mj-ea"/>
              </a:rPr>
              <a:t>, </a:t>
            </a:r>
            <a:r>
              <a:rPr lang="en-US" altLang="zh-CN" sz="1600" dirty="0" err="1">
                <a:latin typeface="+mj-ea"/>
                <a:ea typeface="+mj-ea"/>
              </a:rPr>
              <a:t>EasyOCR</a:t>
            </a:r>
            <a:r>
              <a:rPr lang="en-US" altLang="zh-CN" sz="1600" dirty="0">
                <a:latin typeface="+mj-ea"/>
                <a:ea typeface="+mj-ea"/>
              </a:rPr>
              <a:t>, and </a:t>
            </a:r>
            <a:r>
              <a:rPr lang="en-US" altLang="zh-CN" sz="1600" dirty="0" err="1">
                <a:latin typeface="+mj-ea"/>
                <a:ea typeface="+mj-ea"/>
              </a:rPr>
              <a:t>eDOCr</a:t>
            </a:r>
            <a:endParaRPr lang="en-US" altLang="zh-CN" sz="1600" dirty="0">
              <a:latin typeface="+mj-ea"/>
              <a:ea typeface="+mj-ea"/>
            </a:endParaRPr>
          </a:p>
          <a:p>
            <a:pPr marL="285750" indent="-285750">
              <a:buFontTx/>
              <a:buChar char="-"/>
            </a:pPr>
            <a:r>
              <a:rPr lang="en-US" altLang="zh-CN" sz="1600" dirty="0">
                <a:latin typeface="+mj-ea"/>
                <a:ea typeface="+mj-ea"/>
              </a:rPr>
              <a:t>Identified candidate tools for implementation: </a:t>
            </a:r>
            <a:r>
              <a:rPr lang="en-US" altLang="zh-CN" sz="1600" dirty="0" err="1">
                <a:latin typeface="+mj-ea"/>
                <a:ea typeface="+mj-ea"/>
              </a:rPr>
              <a:t>PaddleOCR</a:t>
            </a:r>
            <a:r>
              <a:rPr lang="en-US" altLang="zh-CN" sz="1600" dirty="0">
                <a:latin typeface="+mj-ea"/>
                <a:ea typeface="+mj-ea"/>
              </a:rPr>
              <a:t>, </a:t>
            </a:r>
            <a:r>
              <a:rPr lang="en-US" altLang="zh-CN" sz="1600" dirty="0" err="1">
                <a:latin typeface="+mj-ea"/>
                <a:ea typeface="+mj-ea"/>
              </a:rPr>
              <a:t>eDOCr</a:t>
            </a:r>
            <a:r>
              <a:rPr lang="en-US" altLang="zh-CN" sz="1600" dirty="0">
                <a:latin typeface="+mj-ea"/>
                <a:ea typeface="+mj-ea"/>
              </a:rPr>
              <a:t>, </a:t>
            </a:r>
            <a:r>
              <a:rPr lang="en-US" altLang="zh-CN" sz="1600" dirty="0" err="1">
                <a:latin typeface="+mj-ea"/>
                <a:ea typeface="+mj-ea"/>
              </a:rPr>
              <a:t>Keras</a:t>
            </a:r>
            <a:r>
              <a:rPr lang="en-US" altLang="zh-CN" sz="1600" dirty="0">
                <a:latin typeface="+mj-ea"/>
                <a:ea typeface="+mj-ea"/>
              </a:rPr>
              <a:t> OCR (as backup), </a:t>
            </a:r>
            <a:r>
              <a:rPr lang="en-US" altLang="zh-CN" sz="1600" dirty="0" err="1">
                <a:latin typeface="+mj-ea"/>
                <a:ea typeface="+mj-ea"/>
              </a:rPr>
              <a:t>EasyOCR</a:t>
            </a:r>
            <a:endParaRPr lang="en-US" altLang="zh-CN" sz="1600" dirty="0">
              <a:latin typeface="+mj-ea"/>
              <a:ea typeface="+mj-ea"/>
            </a:endParaRPr>
          </a:p>
          <a:p>
            <a:pPr marL="285750" indent="-285750">
              <a:buFontTx/>
              <a:buChar char="-"/>
            </a:pPr>
            <a:r>
              <a:rPr lang="en-US" altLang="zh-CN" sz="1600" dirty="0">
                <a:latin typeface="+mj-ea"/>
                <a:ea typeface="+mj-ea"/>
              </a:rPr>
              <a:t>Prepared documentation for project plan report</a:t>
            </a:r>
          </a:p>
          <a:p>
            <a:pPr marL="285750" indent="-285750">
              <a:buFontTx/>
              <a:buChar char="-"/>
            </a:pPr>
            <a:r>
              <a:rPr lang="en-US" altLang="zh-CN" sz="1600" dirty="0">
                <a:latin typeface="+mj-ea"/>
                <a:ea typeface="+mj-ea"/>
              </a:rPr>
              <a:t>Reviewed first 20 checklist items with Georg</a:t>
            </a:r>
          </a:p>
          <a:p>
            <a:endParaRPr lang="en-US" altLang="zh-CN" sz="1600" dirty="0">
              <a:latin typeface="+mj-ea"/>
              <a:ea typeface="+mj-ea"/>
            </a:endParaRPr>
          </a:p>
          <a:p>
            <a:r>
              <a:rPr lang="en-US" altLang="zh-CN" sz="1600" dirty="0">
                <a:latin typeface="+mj-ea"/>
                <a:ea typeface="+mj-ea"/>
              </a:rPr>
              <a:t>To Do:</a:t>
            </a:r>
          </a:p>
          <a:p>
            <a:endParaRPr lang="en-US" altLang="zh-CN" sz="1600" dirty="0">
              <a:latin typeface="+mj-ea"/>
              <a:ea typeface="+mj-ea"/>
            </a:endParaRPr>
          </a:p>
          <a:p>
            <a:pPr marL="285750" indent="-285750">
              <a:buFontTx/>
              <a:buChar char="-"/>
            </a:pPr>
            <a:r>
              <a:rPr lang="en-US" altLang="zh-CN" sz="1600" dirty="0">
                <a:latin typeface="+mj-ea"/>
                <a:ea typeface="+mj-ea"/>
              </a:rPr>
              <a:t>Implement selected OCR tools (Ratna and Wangjun)</a:t>
            </a:r>
          </a:p>
          <a:p>
            <a:pPr marL="285750" indent="-285750">
              <a:buFontTx/>
              <a:buChar char="-"/>
            </a:pPr>
            <a:r>
              <a:rPr lang="en-US" altLang="zh-CN" sz="1600" dirty="0">
                <a:latin typeface="+mj-ea"/>
                <a:ea typeface="+mj-ea"/>
              </a:rPr>
              <a:t>Document detailed research analysis (Ratna and Wangjun)</a:t>
            </a:r>
          </a:p>
          <a:p>
            <a:pPr marL="285750" indent="-285750">
              <a:buFontTx/>
              <a:buChar char="-"/>
            </a:pPr>
            <a:r>
              <a:rPr lang="en-US" altLang="zh-CN" sz="1600" dirty="0">
                <a:latin typeface="+mj-ea"/>
                <a:ea typeface="+mj-ea"/>
              </a:rPr>
              <a:t>Meeting with </a:t>
            </a:r>
            <a:r>
              <a:rPr lang="en-US" altLang="zh-CN" sz="1600" dirty="0" err="1">
                <a:latin typeface="+mj-ea"/>
                <a:ea typeface="+mj-ea"/>
              </a:rPr>
              <a:t>Ingenia</a:t>
            </a:r>
            <a:r>
              <a:rPr lang="en-US" altLang="zh-CN" sz="1600" dirty="0">
                <a:latin typeface="+mj-ea"/>
                <a:ea typeface="+mj-ea"/>
              </a:rPr>
              <a:t> to clarify first 20 checklist items</a:t>
            </a:r>
          </a:p>
          <a:p>
            <a:pPr marL="285750" indent="-285750">
              <a:buFontTx/>
              <a:buChar char="-"/>
            </a:pPr>
            <a:r>
              <a:rPr lang="en-US" altLang="zh-CN" sz="1600" dirty="0">
                <a:latin typeface="+mj-ea"/>
                <a:ea typeface="+mj-ea"/>
              </a:rPr>
              <a:t>Review next 20 checklist items with Georg and </a:t>
            </a:r>
            <a:r>
              <a:rPr lang="en-US" altLang="zh-CN" sz="1600" dirty="0" err="1">
                <a:latin typeface="+mj-ea"/>
                <a:ea typeface="+mj-ea"/>
              </a:rPr>
              <a:t>Ingenia</a:t>
            </a:r>
            <a:r>
              <a:rPr lang="en-US" altLang="zh-CN" sz="1600" dirty="0">
                <a:latin typeface="+mj-ea"/>
                <a:ea typeface="+mj-ea"/>
              </a:rPr>
              <a:t> (Sneha)</a:t>
            </a:r>
          </a:p>
          <a:p>
            <a:pPr marL="285750" indent="-285750">
              <a:buFontTx/>
              <a:buChar char="-"/>
            </a:pPr>
            <a:r>
              <a:rPr lang="en-US" altLang="zh-CN" sz="1600" dirty="0">
                <a:latin typeface="+mj-ea"/>
                <a:ea typeface="+mj-ea"/>
              </a:rPr>
              <a:t>Explore </a:t>
            </a:r>
            <a:r>
              <a:rPr lang="en-US" altLang="zh-CN" sz="1600" dirty="0" err="1">
                <a:latin typeface="+mj-ea"/>
                <a:ea typeface="+mj-ea"/>
              </a:rPr>
              <a:t>pypdf</a:t>
            </a:r>
            <a:r>
              <a:rPr lang="en-US" altLang="zh-CN" sz="1600" dirty="0">
                <a:latin typeface="+mj-ea"/>
                <a:ea typeface="+mj-ea"/>
              </a:rPr>
              <a:t> and similar tools for checklist automation (Nikita)</a:t>
            </a:r>
          </a:p>
          <a:p>
            <a:pPr marL="285750" indent="-285750">
              <a:buFontTx/>
              <a:buChar char="-"/>
            </a:pPr>
            <a:r>
              <a:rPr lang="en-US" altLang="zh-CN" sz="1600" dirty="0">
                <a:latin typeface="+mj-ea"/>
                <a:ea typeface="+mj-ea"/>
              </a:rPr>
              <a:t>Begin coding checklist automation after clarification from </a:t>
            </a:r>
            <a:r>
              <a:rPr lang="en-US" altLang="zh-CN" sz="1600" dirty="0" err="1">
                <a:latin typeface="+mj-ea"/>
                <a:ea typeface="+mj-ea"/>
              </a:rPr>
              <a:t>Ingenia</a:t>
            </a:r>
            <a:r>
              <a:rPr lang="en-US" altLang="zh-CN" sz="1600" dirty="0">
                <a:latin typeface="+mj-ea"/>
                <a:ea typeface="+mj-ea"/>
              </a:rPr>
              <a:t> (Sneha and Nikita)</a:t>
            </a:r>
          </a:p>
          <a:p>
            <a:pPr marL="285750" indent="-285750">
              <a:buFontTx/>
              <a:buChar char="-"/>
            </a:pPr>
            <a:r>
              <a:rPr lang="en-US" altLang="zh-CN" sz="1600" dirty="0">
                <a:latin typeface="+mj-ea"/>
                <a:ea typeface="+mj-ea"/>
              </a:rPr>
              <a:t>Research Process Management and Time Tracking Tools (Nikita and Sneha)</a:t>
            </a:r>
            <a:endParaRPr lang="zh-CN" altLang="en-US" sz="1600" dirty="0">
              <a:latin typeface="+mj-ea"/>
              <a:ea typeface="+mj-ea"/>
            </a:endParaRPr>
          </a:p>
        </p:txBody>
      </p:sp>
    </p:spTree>
    <p:extLst>
      <p:ext uri="{BB962C8B-B14F-4D97-AF65-F5344CB8AC3E}">
        <p14:creationId xmlns:p14="http://schemas.microsoft.com/office/powerpoint/2010/main" val="131405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31350" y="301361"/>
            <a:ext cx="789519" cy="679043"/>
          </a:xfrm>
          <a:prstGeom prst="rect">
            <a:avLst/>
          </a:prstGeom>
        </p:spPr>
      </p:pic>
      <p:sp>
        <p:nvSpPr>
          <p:cNvPr id="24" name="矩形 23"/>
          <p:cNvSpPr/>
          <p:nvPr/>
        </p:nvSpPr>
        <p:spPr>
          <a:xfrm>
            <a:off x="2131350" y="217310"/>
            <a:ext cx="7285120" cy="763094"/>
          </a:xfrm>
          <a:prstGeom prst="rect">
            <a:avLst/>
          </a:prstGeom>
        </p:spPr>
        <p:txBody>
          <a:bodyPr wrap="square">
            <a:spAutoFit/>
            <a:scene3d>
              <a:camera prst="orthographicFront"/>
              <a:lightRig rig="threePt" dir="t"/>
            </a:scene3d>
            <a:sp3d contourW="12700"/>
          </a:bodyPr>
          <a:lstStyle/>
          <a:p>
            <a:pPr algn="ctr">
              <a:lnSpc>
                <a:spcPct val="120000"/>
              </a:lnSpc>
            </a:pPr>
            <a:r>
              <a:rPr lang="en-US" altLang="zh-CN" sz="4000" b="1" dirty="0">
                <a:ea typeface="+mj-ea"/>
              </a:rPr>
              <a:t>TABLE OF CONTENT</a:t>
            </a:r>
            <a:endParaRPr lang="zh-CN" altLang="en-US" sz="4000" b="1" dirty="0">
              <a:ea typeface="+mj-ea"/>
            </a:endParaRPr>
          </a:p>
        </p:txBody>
      </p:sp>
      <p:sp>
        <p:nvSpPr>
          <p:cNvPr id="2" name="文本框 1">
            <a:extLst>
              <a:ext uri="{FF2B5EF4-FFF2-40B4-BE49-F238E27FC236}">
                <a16:creationId xmlns:a16="http://schemas.microsoft.com/office/drawing/2014/main" id="{2299E1FB-291E-9EC2-A51A-08D50015D5FD}"/>
              </a:ext>
            </a:extLst>
          </p:cNvPr>
          <p:cNvSpPr txBox="1"/>
          <p:nvPr/>
        </p:nvSpPr>
        <p:spPr>
          <a:xfrm>
            <a:off x="1826593" y="1845934"/>
            <a:ext cx="2340513" cy="400110"/>
          </a:xfrm>
          <a:prstGeom prst="rect">
            <a:avLst/>
          </a:prstGeom>
          <a:noFill/>
        </p:spPr>
        <p:txBody>
          <a:bodyPr wrap="none" rtlCol="0">
            <a:spAutoFit/>
            <a:scene3d>
              <a:camera prst="orthographicFront"/>
              <a:lightRig rig="threePt" dir="t"/>
            </a:scene3d>
            <a:sp3d contourW="12700"/>
          </a:bodyPr>
          <a:lstStyle/>
          <a:p>
            <a:r>
              <a:rPr lang="en-US" altLang="zh-CN" sz="2000" b="1" dirty="0">
                <a:latin typeface="+mj-ea"/>
                <a:ea typeface="+mj-ea"/>
              </a:rPr>
              <a:t>02 Project Scope</a:t>
            </a:r>
            <a:endParaRPr lang="zh-CN" altLang="en-US" sz="2000" b="1" dirty="0">
              <a:latin typeface="+mj-ea"/>
              <a:ea typeface="+mj-ea"/>
            </a:endParaRPr>
          </a:p>
        </p:txBody>
      </p:sp>
      <p:sp>
        <p:nvSpPr>
          <p:cNvPr id="25" name="文本框 24">
            <a:extLst>
              <a:ext uri="{FF2B5EF4-FFF2-40B4-BE49-F238E27FC236}">
                <a16:creationId xmlns:a16="http://schemas.microsoft.com/office/drawing/2014/main" id="{E9D0ED13-411F-57A4-40AE-77C360D1FE2D}"/>
              </a:ext>
            </a:extLst>
          </p:cNvPr>
          <p:cNvSpPr txBox="1"/>
          <p:nvPr/>
        </p:nvSpPr>
        <p:spPr>
          <a:xfrm>
            <a:off x="1826593" y="2443502"/>
            <a:ext cx="2563522" cy="400110"/>
          </a:xfrm>
          <a:prstGeom prst="rect">
            <a:avLst/>
          </a:prstGeom>
          <a:noFill/>
        </p:spPr>
        <p:txBody>
          <a:bodyPr wrap="none" rtlCol="0">
            <a:spAutoFit/>
            <a:scene3d>
              <a:camera prst="orthographicFront"/>
              <a:lightRig rig="threePt" dir="t"/>
            </a:scene3d>
            <a:sp3d contourW="12700"/>
          </a:bodyPr>
          <a:lstStyle/>
          <a:p>
            <a:r>
              <a:rPr lang="en-US" altLang="zh-CN" sz="2000" b="1" dirty="0">
                <a:latin typeface="+mj-ea"/>
                <a:ea typeface="+mj-ea"/>
              </a:rPr>
              <a:t>03 Risks &amp; Budget</a:t>
            </a:r>
            <a:endParaRPr lang="zh-CN" altLang="en-US" sz="2000" b="1" dirty="0">
              <a:latin typeface="+mj-ea"/>
              <a:ea typeface="+mj-ea"/>
            </a:endParaRPr>
          </a:p>
        </p:txBody>
      </p:sp>
      <p:sp>
        <p:nvSpPr>
          <p:cNvPr id="26" name="文本框 25">
            <a:extLst>
              <a:ext uri="{FF2B5EF4-FFF2-40B4-BE49-F238E27FC236}">
                <a16:creationId xmlns:a16="http://schemas.microsoft.com/office/drawing/2014/main" id="{DF59EA44-D362-16E1-1BA1-36BC7BDC4432}"/>
              </a:ext>
            </a:extLst>
          </p:cNvPr>
          <p:cNvSpPr txBox="1"/>
          <p:nvPr/>
        </p:nvSpPr>
        <p:spPr>
          <a:xfrm>
            <a:off x="1826591" y="3029345"/>
            <a:ext cx="3670044" cy="400110"/>
          </a:xfrm>
          <a:prstGeom prst="rect">
            <a:avLst/>
          </a:prstGeom>
          <a:noFill/>
        </p:spPr>
        <p:txBody>
          <a:bodyPr wrap="none" rtlCol="0">
            <a:spAutoFit/>
            <a:scene3d>
              <a:camera prst="orthographicFront"/>
              <a:lightRig rig="threePt" dir="t"/>
            </a:scene3d>
            <a:sp3d contourW="12700"/>
          </a:bodyPr>
          <a:lstStyle/>
          <a:p>
            <a:r>
              <a:rPr lang="en-US" altLang="zh-CN" sz="2000" b="1" dirty="0">
                <a:latin typeface="+mj-ea"/>
                <a:ea typeface="+mj-ea"/>
              </a:rPr>
              <a:t>04 Roles &amp; Responsibilities</a:t>
            </a:r>
            <a:endParaRPr lang="zh-CN" altLang="en-US" sz="2000" b="1" dirty="0">
              <a:latin typeface="+mj-ea"/>
              <a:ea typeface="+mj-ea"/>
            </a:endParaRPr>
          </a:p>
        </p:txBody>
      </p:sp>
      <p:sp>
        <p:nvSpPr>
          <p:cNvPr id="27" name="文本框 26">
            <a:extLst>
              <a:ext uri="{FF2B5EF4-FFF2-40B4-BE49-F238E27FC236}">
                <a16:creationId xmlns:a16="http://schemas.microsoft.com/office/drawing/2014/main" id="{D31E25C3-567F-342C-A4F5-E8984F9F726B}"/>
              </a:ext>
            </a:extLst>
          </p:cNvPr>
          <p:cNvSpPr txBox="1"/>
          <p:nvPr/>
        </p:nvSpPr>
        <p:spPr>
          <a:xfrm>
            <a:off x="1826591" y="3564290"/>
            <a:ext cx="3989938" cy="400110"/>
          </a:xfrm>
          <a:prstGeom prst="rect">
            <a:avLst/>
          </a:prstGeom>
          <a:noFill/>
        </p:spPr>
        <p:txBody>
          <a:bodyPr wrap="none" rtlCol="0">
            <a:spAutoFit/>
            <a:scene3d>
              <a:camera prst="orthographicFront"/>
              <a:lightRig rig="threePt" dir="t"/>
            </a:scene3d>
            <a:sp3d contourW="12700"/>
          </a:bodyPr>
          <a:lstStyle/>
          <a:p>
            <a:r>
              <a:rPr lang="en-US" altLang="zh-CN" sz="2000" b="1" dirty="0">
                <a:latin typeface="+mj-ea"/>
                <a:ea typeface="+mj-ea"/>
              </a:rPr>
              <a:t>05 Communication Strategies</a:t>
            </a:r>
            <a:endParaRPr lang="zh-CN" altLang="en-US" sz="2000" b="1" dirty="0">
              <a:latin typeface="+mj-ea"/>
              <a:ea typeface="+mj-ea"/>
            </a:endParaRPr>
          </a:p>
        </p:txBody>
      </p:sp>
      <p:sp>
        <p:nvSpPr>
          <p:cNvPr id="28" name="文本框 27">
            <a:extLst>
              <a:ext uri="{FF2B5EF4-FFF2-40B4-BE49-F238E27FC236}">
                <a16:creationId xmlns:a16="http://schemas.microsoft.com/office/drawing/2014/main" id="{81A857E2-7638-6C0F-05A3-1D8BFAB7B47F}"/>
              </a:ext>
            </a:extLst>
          </p:cNvPr>
          <p:cNvSpPr txBox="1"/>
          <p:nvPr/>
        </p:nvSpPr>
        <p:spPr>
          <a:xfrm>
            <a:off x="1826591" y="4156473"/>
            <a:ext cx="3226909" cy="400110"/>
          </a:xfrm>
          <a:prstGeom prst="rect">
            <a:avLst/>
          </a:prstGeom>
          <a:noFill/>
        </p:spPr>
        <p:txBody>
          <a:bodyPr wrap="none" rtlCol="0">
            <a:spAutoFit/>
            <a:scene3d>
              <a:camera prst="orthographicFront"/>
              <a:lightRig rig="threePt" dir="t"/>
            </a:scene3d>
            <a:sp3d contourW="12700"/>
          </a:bodyPr>
          <a:lstStyle/>
          <a:p>
            <a:r>
              <a:rPr lang="en-US" altLang="zh-CN" sz="2000" b="1" dirty="0">
                <a:latin typeface="+mj-ea"/>
                <a:ea typeface="+mj-ea"/>
              </a:rPr>
              <a:t>06 Project Stakeholders</a:t>
            </a:r>
            <a:endParaRPr lang="zh-CN" altLang="en-US" sz="2000" b="1" dirty="0">
              <a:latin typeface="+mj-ea"/>
              <a:ea typeface="+mj-ea"/>
            </a:endParaRPr>
          </a:p>
        </p:txBody>
      </p:sp>
      <p:sp>
        <p:nvSpPr>
          <p:cNvPr id="29" name="文本框 28">
            <a:extLst>
              <a:ext uri="{FF2B5EF4-FFF2-40B4-BE49-F238E27FC236}">
                <a16:creationId xmlns:a16="http://schemas.microsoft.com/office/drawing/2014/main" id="{45B4BBB9-71F2-6FDE-B56C-4A4EB1B1CD04}"/>
              </a:ext>
            </a:extLst>
          </p:cNvPr>
          <p:cNvSpPr txBox="1"/>
          <p:nvPr/>
        </p:nvSpPr>
        <p:spPr>
          <a:xfrm>
            <a:off x="1826591" y="4759426"/>
            <a:ext cx="5892832" cy="400110"/>
          </a:xfrm>
          <a:prstGeom prst="rect">
            <a:avLst/>
          </a:prstGeom>
          <a:noFill/>
        </p:spPr>
        <p:txBody>
          <a:bodyPr wrap="none" rtlCol="0">
            <a:spAutoFit/>
            <a:scene3d>
              <a:camera prst="orthographicFront"/>
              <a:lightRig rig="threePt" dir="t"/>
            </a:scene3d>
            <a:sp3d contourW="12700"/>
          </a:bodyPr>
          <a:lstStyle/>
          <a:p>
            <a:r>
              <a:rPr lang="en-US" altLang="zh-CN" sz="2000" b="1" dirty="0">
                <a:latin typeface="+mj-ea"/>
                <a:ea typeface="+mj-ea"/>
              </a:rPr>
              <a:t>07 Deliverables &amp; Project Evaluation Criteria</a:t>
            </a:r>
            <a:endParaRPr lang="zh-CN" altLang="en-US" sz="2000" b="1" dirty="0">
              <a:latin typeface="+mj-ea"/>
              <a:ea typeface="+mj-ea"/>
            </a:endParaRPr>
          </a:p>
        </p:txBody>
      </p:sp>
      <p:sp>
        <p:nvSpPr>
          <p:cNvPr id="30" name="文本框 29">
            <a:extLst>
              <a:ext uri="{FF2B5EF4-FFF2-40B4-BE49-F238E27FC236}">
                <a16:creationId xmlns:a16="http://schemas.microsoft.com/office/drawing/2014/main" id="{64DE802E-3C0E-ABC9-B71C-599048907FED}"/>
              </a:ext>
            </a:extLst>
          </p:cNvPr>
          <p:cNvSpPr txBox="1"/>
          <p:nvPr/>
        </p:nvSpPr>
        <p:spPr>
          <a:xfrm>
            <a:off x="1826591" y="5897131"/>
            <a:ext cx="2726837" cy="400110"/>
          </a:xfrm>
          <a:prstGeom prst="rect">
            <a:avLst/>
          </a:prstGeom>
          <a:noFill/>
        </p:spPr>
        <p:txBody>
          <a:bodyPr wrap="none" rtlCol="0">
            <a:spAutoFit/>
            <a:scene3d>
              <a:camera prst="orthographicFront"/>
              <a:lightRig rig="threePt" dir="t"/>
            </a:scene3d>
            <a:sp3d contourW="12700"/>
          </a:bodyPr>
          <a:lstStyle/>
          <a:p>
            <a:r>
              <a:rPr lang="en-US" altLang="zh-CN" sz="2000" b="1" dirty="0">
                <a:latin typeface="+mj-ea"/>
                <a:ea typeface="+mj-ea"/>
              </a:rPr>
              <a:t>09 Project Schedule</a:t>
            </a:r>
            <a:endParaRPr lang="zh-CN" altLang="en-US" sz="2000" b="1" dirty="0">
              <a:latin typeface="+mj-ea"/>
              <a:ea typeface="+mj-ea"/>
            </a:endParaRPr>
          </a:p>
        </p:txBody>
      </p:sp>
      <p:sp>
        <p:nvSpPr>
          <p:cNvPr id="31" name="文本框 30">
            <a:extLst>
              <a:ext uri="{FF2B5EF4-FFF2-40B4-BE49-F238E27FC236}">
                <a16:creationId xmlns:a16="http://schemas.microsoft.com/office/drawing/2014/main" id="{AFD5B8CB-BD94-5127-3790-DCF17AB6EAF5}"/>
              </a:ext>
            </a:extLst>
          </p:cNvPr>
          <p:cNvSpPr txBox="1"/>
          <p:nvPr/>
        </p:nvSpPr>
        <p:spPr>
          <a:xfrm>
            <a:off x="1826591" y="5356994"/>
            <a:ext cx="3284874" cy="400110"/>
          </a:xfrm>
          <a:prstGeom prst="rect">
            <a:avLst/>
          </a:prstGeom>
          <a:noFill/>
        </p:spPr>
        <p:txBody>
          <a:bodyPr wrap="none" rtlCol="0">
            <a:spAutoFit/>
            <a:scene3d>
              <a:camera prst="orthographicFront"/>
              <a:lightRig rig="threePt" dir="t"/>
            </a:scene3d>
            <a:sp3d contourW="12700"/>
          </a:bodyPr>
          <a:lstStyle/>
          <a:p>
            <a:r>
              <a:rPr lang="en-US" altLang="zh-CN" sz="2000" b="1" dirty="0">
                <a:latin typeface="+mj-ea"/>
                <a:ea typeface="+mj-ea"/>
              </a:rPr>
              <a:t>08 Implementation Plan</a:t>
            </a:r>
            <a:endParaRPr lang="zh-CN" altLang="en-US" sz="2000" b="1" dirty="0">
              <a:latin typeface="+mj-ea"/>
              <a:ea typeface="+mj-ea"/>
            </a:endParaRPr>
          </a:p>
        </p:txBody>
      </p:sp>
      <p:sp>
        <p:nvSpPr>
          <p:cNvPr id="32" name="文本框 31"/>
          <p:cNvSpPr txBox="1"/>
          <p:nvPr/>
        </p:nvSpPr>
        <p:spPr>
          <a:xfrm>
            <a:off x="1826594" y="1222205"/>
            <a:ext cx="4990662" cy="400110"/>
          </a:xfrm>
          <a:prstGeom prst="rect">
            <a:avLst/>
          </a:prstGeom>
          <a:noFill/>
        </p:spPr>
        <p:txBody>
          <a:bodyPr wrap="none" rtlCol="0">
            <a:spAutoFit/>
            <a:scene3d>
              <a:camera prst="orthographicFront"/>
              <a:lightRig rig="threePt" dir="t"/>
            </a:scene3d>
            <a:sp3d contourW="12700"/>
          </a:bodyPr>
          <a:lstStyle/>
          <a:p>
            <a:r>
              <a:rPr lang="en-US" altLang="zh-CN" sz="2000" b="1" dirty="0">
                <a:latin typeface="+mj-ea"/>
                <a:ea typeface="+mj-ea"/>
              </a:rPr>
              <a:t>01 Project Background &amp; Description</a:t>
            </a:r>
            <a:endParaRPr lang="zh-CN" altLang="en-US" sz="2000" b="1" dirty="0">
              <a:latin typeface="+mj-ea"/>
              <a:ea typeface="+mj-ea"/>
            </a:endParaRPr>
          </a:p>
        </p:txBody>
      </p:sp>
    </p:spTree>
    <p:extLst>
      <p:ext uri="{BB962C8B-B14F-4D97-AF65-F5344CB8AC3E}">
        <p14:creationId xmlns:p14="http://schemas.microsoft.com/office/powerpoint/2010/main" val="1948594781"/>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2348065" y="357414"/>
            <a:ext cx="7762510"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Part 01 Project Background &amp; Description</a:t>
            </a:r>
            <a:endParaRPr lang="zh-CN" altLang="en-US" sz="2800" b="1" dirty="0">
              <a:latin typeface="+mj-ea"/>
              <a:ea typeface="+mj-ea"/>
            </a:endParaRPr>
          </a:p>
        </p:txBody>
      </p:sp>
      <p:grpSp>
        <p:nvGrpSpPr>
          <p:cNvPr id="18" name="组合 17"/>
          <p:cNvGrpSpPr/>
          <p:nvPr/>
        </p:nvGrpSpPr>
        <p:grpSpPr>
          <a:xfrm>
            <a:off x="942239" y="1664008"/>
            <a:ext cx="4700571" cy="3600450"/>
            <a:chOff x="1670150" y="2128838"/>
            <a:chExt cx="2603300" cy="3600450"/>
          </a:xfrm>
        </p:grpSpPr>
        <p:pic>
          <p:nvPicPr>
            <p:cNvPr id="2" name="图片 1"/>
            <p:cNvPicPr>
              <a:picLocks noChangeAspect="1"/>
            </p:cNvPicPr>
            <p:nvPr/>
          </p:nvPicPr>
          <p:blipFill>
            <a:blip r:embed="rId4"/>
            <a:stretch>
              <a:fillRect/>
            </a:stretch>
          </p:blipFill>
          <p:spPr>
            <a:xfrm>
              <a:off x="1670150" y="2128838"/>
              <a:ext cx="2603300" cy="3600450"/>
            </a:xfrm>
            <a:prstGeom prst="rect">
              <a:avLst/>
            </a:prstGeom>
          </p:spPr>
        </p:pic>
        <p:grpSp>
          <p:nvGrpSpPr>
            <p:cNvPr id="9" name="组合 8"/>
            <p:cNvGrpSpPr/>
            <p:nvPr/>
          </p:nvGrpSpPr>
          <p:grpSpPr>
            <a:xfrm>
              <a:off x="1858476" y="2643563"/>
              <a:ext cx="2262181" cy="2357321"/>
              <a:chOff x="7166263" y="2186567"/>
              <a:chExt cx="2262181" cy="2357321"/>
            </a:xfrm>
          </p:grpSpPr>
          <p:sp>
            <p:nvSpPr>
              <p:cNvPr id="10" name="矩形 9"/>
              <p:cNvSpPr/>
              <p:nvPr/>
            </p:nvSpPr>
            <p:spPr>
              <a:xfrm>
                <a:off x="7166263" y="2663758"/>
                <a:ext cx="2262181" cy="1880130"/>
              </a:xfrm>
              <a:prstGeom prst="rect">
                <a:avLst/>
              </a:prstGeom>
            </p:spPr>
            <p:txBody>
              <a:bodyPr wrap="square">
                <a:spAutoFit/>
                <a:scene3d>
                  <a:camera prst="orthographicFront"/>
                  <a:lightRig rig="threePt" dir="t"/>
                </a:scene3d>
                <a:sp3d contourW="12700"/>
              </a:bodyPr>
              <a:lstStyle/>
              <a:p>
                <a:pPr marL="285750" indent="-285750" algn="just">
                  <a:lnSpc>
                    <a:spcPct val="120000"/>
                  </a:lnSpc>
                  <a:buFontTx/>
                  <a:buChar char="-"/>
                </a:pPr>
                <a:r>
                  <a:rPr lang="en-US" altLang="zh-CN" sz="1400" dirty="0">
                    <a:latin typeface="+mj-ea"/>
                    <a:ea typeface="+mj-ea"/>
                  </a:rPr>
                  <a:t>Client-focused consulting firm</a:t>
                </a:r>
              </a:p>
              <a:p>
                <a:pPr marL="285750" indent="-285750" algn="just">
                  <a:lnSpc>
                    <a:spcPct val="120000"/>
                  </a:lnSpc>
                  <a:buFontTx/>
                  <a:buChar char="-"/>
                </a:pPr>
                <a:endParaRPr lang="en-US" altLang="zh-CN" sz="1400" dirty="0">
                  <a:latin typeface="+mj-ea"/>
                  <a:ea typeface="+mj-ea"/>
                </a:endParaRPr>
              </a:p>
              <a:p>
                <a:pPr marL="285750" indent="-285750">
                  <a:lnSpc>
                    <a:spcPct val="120000"/>
                  </a:lnSpc>
                  <a:buFontTx/>
                  <a:buChar char="-"/>
                </a:pPr>
                <a:r>
                  <a:rPr lang="en-US" altLang="zh-CN" sz="1400" dirty="0">
                    <a:latin typeface="+mj-ea"/>
                    <a:ea typeface="+mj-ea"/>
                  </a:rPr>
                  <a:t>Expertise in Project Management, Engineering, Design &amp; Drafting, and Risk Management.</a:t>
                </a:r>
              </a:p>
              <a:p>
                <a:pPr marL="285750" indent="-285750" algn="just">
                  <a:lnSpc>
                    <a:spcPct val="120000"/>
                  </a:lnSpc>
                  <a:buFontTx/>
                  <a:buChar char="-"/>
                </a:pPr>
                <a:endParaRPr lang="en-US" altLang="zh-CN" sz="1400" dirty="0">
                  <a:latin typeface="+mj-ea"/>
                  <a:ea typeface="+mj-ea"/>
                </a:endParaRPr>
              </a:p>
              <a:p>
                <a:pPr marL="285750" indent="-285750">
                  <a:lnSpc>
                    <a:spcPct val="120000"/>
                  </a:lnSpc>
                  <a:buFontTx/>
                  <a:buChar char="-"/>
                </a:pPr>
                <a:r>
                  <a:rPr lang="en-US" altLang="zh-CN" sz="1400" dirty="0">
                    <a:solidFill>
                      <a:srgbClr val="0D0D0D"/>
                    </a:solidFill>
                    <a:latin typeface="+mj-ea"/>
                    <a:ea typeface="+mj-ea"/>
                  </a:rPr>
                  <a:t>S</a:t>
                </a:r>
                <a:r>
                  <a:rPr lang="en-US" altLang="zh-CN" sz="1400" b="0" i="0" dirty="0">
                    <a:solidFill>
                      <a:srgbClr val="0D0D0D"/>
                    </a:solidFill>
                    <a:effectLst/>
                    <a:latin typeface="+mj-ea"/>
                    <a:ea typeface="+mj-ea"/>
                  </a:rPr>
                  <a:t>upport throughout the project lifecycle</a:t>
                </a:r>
                <a:endParaRPr lang="zh-CN" altLang="en-US" sz="1400" dirty="0">
                  <a:latin typeface="+mj-ea"/>
                  <a:ea typeface="+mj-ea"/>
                </a:endParaRPr>
              </a:p>
            </p:txBody>
          </p:sp>
          <p:sp>
            <p:nvSpPr>
              <p:cNvPr id="11" name="矩形 10"/>
              <p:cNvSpPr/>
              <p:nvPr/>
            </p:nvSpPr>
            <p:spPr>
              <a:xfrm>
                <a:off x="7325360" y="2186567"/>
                <a:ext cx="1770655" cy="396583"/>
              </a:xfrm>
              <a:prstGeom prst="rect">
                <a:avLst/>
              </a:prstGeom>
            </p:spPr>
            <p:txBody>
              <a:bodyPr wrap="square">
                <a:spAutoFit/>
                <a:scene3d>
                  <a:camera prst="orthographicFront"/>
                  <a:lightRig rig="threePt" dir="t"/>
                </a:scene3d>
                <a:sp3d contourW="12700"/>
              </a:bodyPr>
              <a:lstStyle/>
              <a:p>
                <a:pPr algn="ctr">
                  <a:lnSpc>
                    <a:spcPct val="120000"/>
                  </a:lnSpc>
                </a:pPr>
                <a:r>
                  <a:rPr lang="en-AU" altLang="zh-CN" b="1" dirty="0">
                    <a:latin typeface="+mj-ea"/>
                    <a:ea typeface="+mj-ea"/>
                  </a:rPr>
                  <a:t>INGEDIA</a:t>
                </a:r>
                <a:endParaRPr lang="zh-CN" altLang="en-US" sz="2000" b="1" dirty="0">
                  <a:latin typeface="+mj-ea"/>
                  <a:ea typeface="+mj-ea"/>
                </a:endParaRPr>
              </a:p>
            </p:txBody>
          </p:sp>
        </p:grpSp>
      </p:grpSp>
      <p:grpSp>
        <p:nvGrpSpPr>
          <p:cNvPr id="24" name="组合 23">
            <a:extLst>
              <a:ext uri="{FF2B5EF4-FFF2-40B4-BE49-F238E27FC236}">
                <a16:creationId xmlns:a16="http://schemas.microsoft.com/office/drawing/2014/main" id="{2773D9A8-4794-3C04-8BD9-5EBA8BF87971}"/>
              </a:ext>
            </a:extLst>
          </p:cNvPr>
          <p:cNvGrpSpPr/>
          <p:nvPr/>
        </p:nvGrpSpPr>
        <p:grpSpPr>
          <a:xfrm>
            <a:off x="6270124" y="1664008"/>
            <a:ext cx="4700571" cy="3600450"/>
            <a:chOff x="1670150" y="2128838"/>
            <a:chExt cx="2603300" cy="3600450"/>
          </a:xfrm>
        </p:grpSpPr>
        <p:pic>
          <p:nvPicPr>
            <p:cNvPr id="25" name="图片 24">
              <a:extLst>
                <a:ext uri="{FF2B5EF4-FFF2-40B4-BE49-F238E27FC236}">
                  <a16:creationId xmlns:a16="http://schemas.microsoft.com/office/drawing/2014/main" id="{56374486-52DF-21CD-AC48-2811D15C3B70}"/>
                </a:ext>
              </a:extLst>
            </p:cNvPr>
            <p:cNvPicPr>
              <a:picLocks noChangeAspect="1"/>
            </p:cNvPicPr>
            <p:nvPr/>
          </p:nvPicPr>
          <p:blipFill>
            <a:blip r:embed="rId4"/>
            <a:stretch>
              <a:fillRect/>
            </a:stretch>
          </p:blipFill>
          <p:spPr>
            <a:xfrm>
              <a:off x="1670150" y="2128838"/>
              <a:ext cx="2603300" cy="3600450"/>
            </a:xfrm>
            <a:prstGeom prst="rect">
              <a:avLst/>
            </a:prstGeom>
          </p:spPr>
        </p:pic>
        <p:grpSp>
          <p:nvGrpSpPr>
            <p:cNvPr id="26" name="组合 25">
              <a:extLst>
                <a:ext uri="{FF2B5EF4-FFF2-40B4-BE49-F238E27FC236}">
                  <a16:creationId xmlns:a16="http://schemas.microsoft.com/office/drawing/2014/main" id="{BA2CA2F5-A828-8475-3F3E-B0172D8BC0CC}"/>
                </a:ext>
              </a:extLst>
            </p:cNvPr>
            <p:cNvGrpSpPr/>
            <p:nvPr/>
          </p:nvGrpSpPr>
          <p:grpSpPr>
            <a:xfrm>
              <a:off x="1858476" y="2643563"/>
              <a:ext cx="2262181" cy="2615853"/>
              <a:chOff x="7166263" y="2186567"/>
              <a:chExt cx="2262181" cy="2615853"/>
            </a:xfrm>
          </p:grpSpPr>
          <p:sp>
            <p:nvSpPr>
              <p:cNvPr id="27" name="矩形 26">
                <a:extLst>
                  <a:ext uri="{FF2B5EF4-FFF2-40B4-BE49-F238E27FC236}">
                    <a16:creationId xmlns:a16="http://schemas.microsoft.com/office/drawing/2014/main" id="{81238B8E-B72C-013F-5842-3765B59D93C4}"/>
                  </a:ext>
                </a:extLst>
              </p:cNvPr>
              <p:cNvSpPr/>
              <p:nvPr/>
            </p:nvSpPr>
            <p:spPr>
              <a:xfrm>
                <a:off x="7166263" y="2663758"/>
                <a:ext cx="2262181" cy="2138662"/>
              </a:xfrm>
              <a:prstGeom prst="rect">
                <a:avLst/>
              </a:prstGeom>
            </p:spPr>
            <p:txBody>
              <a:bodyPr wrap="square">
                <a:spAutoFit/>
                <a:scene3d>
                  <a:camera prst="orthographicFront"/>
                  <a:lightRig rig="threePt" dir="t"/>
                </a:scene3d>
                <a:sp3d contourW="12700"/>
              </a:bodyPr>
              <a:lstStyle/>
              <a:p>
                <a:pPr marL="285750" indent="-285750">
                  <a:lnSpc>
                    <a:spcPct val="120000"/>
                  </a:lnSpc>
                  <a:buFontTx/>
                  <a:buChar char="-"/>
                </a:pPr>
                <a:r>
                  <a:rPr lang="en-US" altLang="zh-CN" sz="1400" dirty="0">
                    <a:latin typeface="+mj-ea"/>
                    <a:ea typeface="+mj-ea"/>
                  </a:rPr>
                  <a:t>Implementing AI for engineering document quality checks</a:t>
                </a:r>
              </a:p>
              <a:p>
                <a:pPr marL="285750" indent="-285750">
                  <a:lnSpc>
                    <a:spcPct val="120000"/>
                  </a:lnSpc>
                  <a:buFontTx/>
                  <a:buChar char="-"/>
                </a:pPr>
                <a:endParaRPr lang="en-US" altLang="zh-CN" sz="1400" dirty="0">
                  <a:latin typeface="+mj-ea"/>
                  <a:ea typeface="+mj-ea"/>
                </a:endParaRPr>
              </a:p>
              <a:p>
                <a:pPr marL="285750" indent="-285750">
                  <a:lnSpc>
                    <a:spcPct val="120000"/>
                  </a:lnSpc>
                  <a:buFontTx/>
                  <a:buChar char="-"/>
                </a:pPr>
                <a:r>
                  <a:rPr lang="en-US" altLang="zh-CN" sz="1400" dirty="0">
                    <a:latin typeface="+mj-ea"/>
                    <a:ea typeface="+mj-ea"/>
                  </a:rPr>
                  <a:t>Comparison between automated and manual checklists</a:t>
                </a:r>
              </a:p>
              <a:p>
                <a:pPr marL="285750" indent="-285750">
                  <a:lnSpc>
                    <a:spcPct val="120000"/>
                  </a:lnSpc>
                  <a:buFontTx/>
                  <a:buChar char="-"/>
                </a:pPr>
                <a:endParaRPr lang="en-US" altLang="zh-CN" sz="1400" dirty="0">
                  <a:latin typeface="+mj-ea"/>
                  <a:ea typeface="+mj-ea"/>
                </a:endParaRPr>
              </a:p>
              <a:p>
                <a:pPr marL="285750" indent="-285750">
                  <a:lnSpc>
                    <a:spcPct val="120000"/>
                  </a:lnSpc>
                  <a:buFontTx/>
                  <a:buChar char="-"/>
                </a:pPr>
                <a:r>
                  <a:rPr lang="en-US" altLang="zh-CN" sz="1400" dirty="0">
                    <a:latin typeface="+mj-ea"/>
                    <a:ea typeface="+mj-ea"/>
                  </a:rPr>
                  <a:t>Recommends tools for process flow automation and time tracking,</a:t>
                </a:r>
              </a:p>
            </p:txBody>
          </p:sp>
          <p:sp>
            <p:nvSpPr>
              <p:cNvPr id="28" name="矩形 27">
                <a:extLst>
                  <a:ext uri="{FF2B5EF4-FFF2-40B4-BE49-F238E27FC236}">
                    <a16:creationId xmlns:a16="http://schemas.microsoft.com/office/drawing/2014/main" id="{03BBD1F3-A053-572F-23B2-66C5386D1BF3}"/>
                  </a:ext>
                </a:extLst>
              </p:cNvPr>
              <p:cNvSpPr/>
              <p:nvPr/>
            </p:nvSpPr>
            <p:spPr>
              <a:xfrm>
                <a:off x="7325360" y="2186567"/>
                <a:ext cx="1770655" cy="396583"/>
              </a:xfrm>
              <a:prstGeom prst="rect">
                <a:avLst/>
              </a:prstGeom>
            </p:spPr>
            <p:txBody>
              <a:bodyPr wrap="square">
                <a:spAutoFit/>
                <a:scene3d>
                  <a:camera prst="orthographicFront"/>
                  <a:lightRig rig="threePt" dir="t"/>
                </a:scene3d>
                <a:sp3d contourW="12700"/>
              </a:bodyPr>
              <a:lstStyle/>
              <a:p>
                <a:pPr algn="ctr">
                  <a:lnSpc>
                    <a:spcPct val="120000"/>
                  </a:lnSpc>
                </a:pPr>
                <a:r>
                  <a:rPr lang="en-AU" altLang="zh-CN" b="1" dirty="0">
                    <a:latin typeface="+mj-ea"/>
                    <a:ea typeface="+mj-ea"/>
                  </a:rPr>
                  <a:t>Project Description</a:t>
                </a:r>
                <a:endParaRPr lang="zh-CN" altLang="en-US" sz="2000" b="1" dirty="0">
                  <a:latin typeface="+mj-ea"/>
                  <a:ea typeface="+mj-ea"/>
                </a:endParaRPr>
              </a:p>
            </p:txBody>
          </p:sp>
        </p:grpSp>
      </p:grpSp>
    </p:spTree>
    <p:extLst>
      <p:ext uri="{BB962C8B-B14F-4D97-AF65-F5344CB8AC3E}">
        <p14:creationId xmlns:p14="http://schemas.microsoft.com/office/powerpoint/2010/main" val="141349700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1000"/>
                                        <p:tgtEl>
                                          <p:spTgt spid="24"/>
                                        </p:tgtEl>
                                      </p:cBhvr>
                                    </p:animEffect>
                                    <p:anim calcmode="lin" valueType="num">
                                      <p:cBhvr>
                                        <p:cTn id="19" dur="1000" fill="hold"/>
                                        <p:tgtEl>
                                          <p:spTgt spid="24"/>
                                        </p:tgtEl>
                                        <p:attrNameLst>
                                          <p:attrName>ppt_x</p:attrName>
                                        </p:attrNameLst>
                                      </p:cBhvr>
                                      <p:tavLst>
                                        <p:tav tm="0">
                                          <p:val>
                                            <p:strVal val="#ppt_x"/>
                                          </p:val>
                                        </p:tav>
                                        <p:tav tm="100000">
                                          <p:val>
                                            <p:strVal val="#ppt_x"/>
                                          </p:val>
                                        </p:tav>
                                      </p:tavLst>
                                    </p:anim>
                                    <p:anim calcmode="lin" valueType="num">
                                      <p:cBhvr>
                                        <p:cTn id="2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2348065" y="357414"/>
            <a:ext cx="4052904"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Part 02 Project Scope</a:t>
            </a:r>
            <a:endParaRPr lang="zh-CN" altLang="en-US" sz="2800" b="1" dirty="0">
              <a:latin typeface="+mj-ea"/>
              <a:ea typeface="+mj-ea"/>
            </a:endParaRPr>
          </a:p>
        </p:txBody>
      </p:sp>
      <p:graphicFrame>
        <p:nvGraphicFramePr>
          <p:cNvPr id="2" name="表格 1">
            <a:extLst>
              <a:ext uri="{FF2B5EF4-FFF2-40B4-BE49-F238E27FC236}">
                <a16:creationId xmlns:a16="http://schemas.microsoft.com/office/drawing/2014/main" id="{D7488C51-ED43-EC59-CA93-A37B7DCAA431}"/>
              </a:ext>
            </a:extLst>
          </p:cNvPr>
          <p:cNvGraphicFramePr>
            <a:graphicFrameLocks noGrp="1"/>
          </p:cNvGraphicFramePr>
          <p:nvPr>
            <p:extLst>
              <p:ext uri="{D42A27DB-BD31-4B8C-83A1-F6EECF244321}">
                <p14:modId xmlns:p14="http://schemas.microsoft.com/office/powerpoint/2010/main" val="1591616790"/>
              </p:ext>
            </p:extLst>
          </p:nvPr>
        </p:nvGraphicFramePr>
        <p:xfrm>
          <a:off x="1546194" y="1540108"/>
          <a:ext cx="8885185" cy="3777784"/>
        </p:xfrm>
        <a:graphic>
          <a:graphicData uri="http://schemas.openxmlformats.org/drawingml/2006/table">
            <a:tbl>
              <a:tblPr firstRow="1" bandRow="1">
                <a:tableStyleId>{073A0DAA-6AF3-43AB-8588-CEC1D06C72B9}</a:tableStyleId>
              </a:tblPr>
              <a:tblGrid>
                <a:gridCol w="4703117">
                  <a:extLst>
                    <a:ext uri="{9D8B030D-6E8A-4147-A177-3AD203B41FA5}">
                      <a16:colId xmlns:a16="http://schemas.microsoft.com/office/drawing/2014/main" val="3290732623"/>
                    </a:ext>
                  </a:extLst>
                </a:gridCol>
                <a:gridCol w="4182068">
                  <a:extLst>
                    <a:ext uri="{9D8B030D-6E8A-4147-A177-3AD203B41FA5}">
                      <a16:colId xmlns:a16="http://schemas.microsoft.com/office/drawing/2014/main" val="3525083271"/>
                    </a:ext>
                  </a:extLst>
                </a:gridCol>
              </a:tblGrid>
              <a:tr h="784522">
                <a:tc>
                  <a:txBody>
                    <a:bodyPr/>
                    <a:lstStyle/>
                    <a:p>
                      <a:r>
                        <a:rPr lang="en-AU" altLang="zh-CN" sz="1800" b="1" i="0" kern="1200" dirty="0">
                          <a:solidFill>
                            <a:schemeClr val="lt1"/>
                          </a:solidFill>
                          <a:effectLst/>
                          <a:latin typeface="+mj-ea"/>
                          <a:ea typeface="+mj-ea"/>
                          <a:cs typeface="+mn-cs"/>
                        </a:rPr>
                        <a:t>Inclusions</a:t>
                      </a:r>
                    </a:p>
                  </a:txBody>
                  <a:tcPr/>
                </a:tc>
                <a:tc>
                  <a:txBody>
                    <a:bodyPr/>
                    <a:lstStyle/>
                    <a:p>
                      <a:r>
                        <a:rPr lang="en-AU" altLang="zh-CN" sz="1800" b="1" i="0" kern="1200" dirty="0">
                          <a:solidFill>
                            <a:schemeClr val="lt1"/>
                          </a:solidFill>
                          <a:effectLst/>
                          <a:latin typeface="+mj-ea"/>
                          <a:ea typeface="+mj-ea"/>
                          <a:cs typeface="+mn-cs"/>
                        </a:rPr>
                        <a:t>Exclusions</a:t>
                      </a:r>
                      <a:endParaRPr lang="zh-CN" altLang="en-US" sz="1800" b="1" dirty="0">
                        <a:latin typeface="+mj-ea"/>
                        <a:ea typeface="+mj-ea"/>
                      </a:endParaRPr>
                    </a:p>
                  </a:txBody>
                  <a:tcPr/>
                </a:tc>
                <a:extLst>
                  <a:ext uri="{0D108BD9-81ED-4DB2-BD59-A6C34878D82A}">
                    <a16:rowId xmlns:a16="http://schemas.microsoft.com/office/drawing/2014/main" val="2081798039"/>
                  </a:ext>
                </a:extLst>
              </a:tr>
              <a:tr h="997754">
                <a:tc>
                  <a:txBody>
                    <a:bodyPr/>
                    <a:lstStyle/>
                    <a:p>
                      <a:r>
                        <a:rPr lang="en-AU" altLang="zh-CN" sz="1800" b="0" i="0" kern="1200" dirty="0">
                          <a:solidFill>
                            <a:schemeClr val="dk1"/>
                          </a:solidFill>
                          <a:effectLst/>
                          <a:latin typeface="+mj-ea"/>
                          <a:ea typeface="+mj-ea"/>
                          <a:cs typeface="+mn-cs"/>
                        </a:rPr>
                        <a:t>User-centric digital checklist via Figma wireframes</a:t>
                      </a:r>
                      <a:endParaRPr lang="zh-CN" altLang="en-US" sz="1800" dirty="0">
                        <a:latin typeface="+mj-ea"/>
                        <a:ea typeface="+mj-ea"/>
                      </a:endParaRPr>
                    </a:p>
                  </a:txBody>
                  <a:tcPr/>
                </a:tc>
                <a:tc>
                  <a:txBody>
                    <a:bodyPr/>
                    <a:lstStyle/>
                    <a:p>
                      <a:r>
                        <a:rPr lang="en-US" altLang="zh-CN" sz="1800" b="0" i="0" kern="1200" dirty="0">
                          <a:solidFill>
                            <a:schemeClr val="dk1"/>
                          </a:solidFill>
                          <a:effectLst/>
                          <a:latin typeface="+mj-ea"/>
                          <a:ea typeface="+mj-ea"/>
                          <a:cs typeface="+mn-cs"/>
                        </a:rPr>
                        <a:t>Limited automation implementation (focus on research and recommendations)</a:t>
                      </a:r>
                      <a:endParaRPr lang="zh-CN" altLang="en-US" sz="1800" dirty="0">
                        <a:latin typeface="+mj-ea"/>
                        <a:ea typeface="+mj-ea"/>
                      </a:endParaRPr>
                    </a:p>
                  </a:txBody>
                  <a:tcPr/>
                </a:tc>
                <a:extLst>
                  <a:ext uri="{0D108BD9-81ED-4DB2-BD59-A6C34878D82A}">
                    <a16:rowId xmlns:a16="http://schemas.microsoft.com/office/drawing/2014/main" val="107171466"/>
                  </a:ext>
                </a:extLst>
              </a:tr>
              <a:tr h="997754">
                <a:tc>
                  <a:txBody>
                    <a:bodyPr/>
                    <a:lstStyle/>
                    <a:p>
                      <a:r>
                        <a:rPr lang="en-US" altLang="zh-CN" sz="1800" b="0" i="0" kern="1200" dirty="0">
                          <a:solidFill>
                            <a:schemeClr val="dk1"/>
                          </a:solidFill>
                          <a:effectLst/>
                          <a:latin typeface="+mj-ea"/>
                          <a:ea typeface="+mj-ea"/>
                          <a:cs typeface="+mn-cs"/>
                        </a:rPr>
                        <a:t>Comprehensive automation technology research with documented findings</a:t>
                      </a:r>
                      <a:endParaRPr lang="zh-CN" altLang="en-US" sz="1800" dirty="0">
                        <a:latin typeface="+mj-ea"/>
                        <a:ea typeface="+mj-ea"/>
                      </a:endParaRPr>
                    </a:p>
                  </a:txBody>
                  <a:tcPr/>
                </a:tc>
                <a:tc>
                  <a:txBody>
                    <a:bodyPr/>
                    <a:lstStyle/>
                    <a:p>
                      <a:r>
                        <a:rPr lang="en-US" altLang="zh-CN" sz="1800" b="0" i="0" kern="1200" dirty="0">
                          <a:solidFill>
                            <a:schemeClr val="dk1"/>
                          </a:solidFill>
                          <a:effectLst/>
                          <a:latin typeface="+mj-ea"/>
                          <a:ea typeface="+mj-ea"/>
                          <a:cs typeface="+mn-cs"/>
                        </a:rPr>
                        <a:t>No integration of dashboard with Drawboards</a:t>
                      </a:r>
                      <a:endParaRPr lang="zh-CN" altLang="en-US" sz="1800" dirty="0">
                        <a:latin typeface="+mj-ea"/>
                        <a:ea typeface="+mj-ea"/>
                      </a:endParaRPr>
                    </a:p>
                  </a:txBody>
                  <a:tcPr/>
                </a:tc>
                <a:extLst>
                  <a:ext uri="{0D108BD9-81ED-4DB2-BD59-A6C34878D82A}">
                    <a16:rowId xmlns:a16="http://schemas.microsoft.com/office/drawing/2014/main" val="3889496461"/>
                  </a:ext>
                </a:extLst>
              </a:tr>
              <a:tr h="997754">
                <a:tc>
                  <a:txBody>
                    <a:bodyPr/>
                    <a:lstStyle/>
                    <a:p>
                      <a:r>
                        <a:rPr lang="en-AU" altLang="zh-CN" sz="1800" b="0" i="0" kern="1200" dirty="0">
                          <a:solidFill>
                            <a:schemeClr val="dk1"/>
                          </a:solidFill>
                          <a:effectLst/>
                          <a:latin typeface="+mj-ea"/>
                          <a:ea typeface="+mj-ea"/>
                          <a:cs typeface="+mn-cs"/>
                        </a:rPr>
                        <a:t>Recommendations &amp; solution design documentation</a:t>
                      </a:r>
                      <a:endParaRPr lang="zh-CN" altLang="en-US" sz="1800" dirty="0">
                        <a:latin typeface="+mj-ea"/>
                        <a:ea typeface="+mj-ea"/>
                      </a:endParaRPr>
                    </a:p>
                  </a:txBody>
                  <a:tcPr/>
                </a:tc>
                <a:tc>
                  <a:txBody>
                    <a:bodyPr/>
                    <a:lstStyle/>
                    <a:p>
                      <a:r>
                        <a:rPr lang="en-US" altLang="zh-CN" sz="1800" b="0" i="0" kern="1200" dirty="0">
                          <a:solidFill>
                            <a:schemeClr val="dk1"/>
                          </a:solidFill>
                          <a:effectLst/>
                          <a:latin typeface="+mj-ea"/>
                          <a:ea typeface="+mj-ea"/>
                          <a:cs typeface="+mn-cs"/>
                        </a:rPr>
                        <a:t>Working application for process flow management and time tracking</a:t>
                      </a:r>
                      <a:endParaRPr lang="zh-CN" altLang="en-US" sz="1800" dirty="0">
                        <a:latin typeface="+mj-ea"/>
                        <a:ea typeface="+mj-ea"/>
                      </a:endParaRPr>
                    </a:p>
                  </a:txBody>
                  <a:tcPr/>
                </a:tc>
                <a:extLst>
                  <a:ext uri="{0D108BD9-81ED-4DB2-BD59-A6C34878D82A}">
                    <a16:rowId xmlns:a16="http://schemas.microsoft.com/office/drawing/2014/main" val="1193705072"/>
                  </a:ext>
                </a:extLst>
              </a:tr>
            </a:tbl>
          </a:graphicData>
        </a:graphic>
      </p:graphicFrame>
    </p:spTree>
    <p:extLst>
      <p:ext uri="{BB962C8B-B14F-4D97-AF65-F5344CB8AC3E}">
        <p14:creationId xmlns:p14="http://schemas.microsoft.com/office/powerpoint/2010/main" val="132502418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2348065" y="357414"/>
            <a:ext cx="4189993"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Part 03 Risk &amp; Budget</a:t>
            </a:r>
            <a:endParaRPr lang="zh-CN" altLang="en-US" sz="2800" b="1" dirty="0">
              <a:latin typeface="+mj-ea"/>
              <a:ea typeface="+mj-ea"/>
            </a:endParaRPr>
          </a:p>
        </p:txBody>
      </p:sp>
      <p:graphicFrame>
        <p:nvGraphicFramePr>
          <p:cNvPr id="4" name="表格 3">
            <a:extLst>
              <a:ext uri="{FF2B5EF4-FFF2-40B4-BE49-F238E27FC236}">
                <a16:creationId xmlns:a16="http://schemas.microsoft.com/office/drawing/2014/main" id="{3C7BE165-2122-ECE6-B1F3-3748868D6108}"/>
              </a:ext>
            </a:extLst>
          </p:cNvPr>
          <p:cNvGraphicFramePr>
            <a:graphicFrameLocks noGrp="1"/>
          </p:cNvGraphicFramePr>
          <p:nvPr/>
        </p:nvGraphicFramePr>
        <p:xfrm>
          <a:off x="1964155" y="1518929"/>
          <a:ext cx="8263689" cy="1849120"/>
        </p:xfrm>
        <a:graphic>
          <a:graphicData uri="http://schemas.openxmlformats.org/drawingml/2006/table">
            <a:tbl>
              <a:tblPr firstRow="1" bandRow="1">
                <a:tableStyleId>{073A0DAA-6AF3-43AB-8588-CEC1D06C72B9}</a:tableStyleId>
              </a:tblPr>
              <a:tblGrid>
                <a:gridCol w="5688932">
                  <a:extLst>
                    <a:ext uri="{9D8B030D-6E8A-4147-A177-3AD203B41FA5}">
                      <a16:colId xmlns:a16="http://schemas.microsoft.com/office/drawing/2014/main" val="3290732623"/>
                    </a:ext>
                  </a:extLst>
                </a:gridCol>
                <a:gridCol w="1437773">
                  <a:extLst>
                    <a:ext uri="{9D8B030D-6E8A-4147-A177-3AD203B41FA5}">
                      <a16:colId xmlns:a16="http://schemas.microsoft.com/office/drawing/2014/main" val="3525083271"/>
                    </a:ext>
                  </a:extLst>
                </a:gridCol>
                <a:gridCol w="1136984">
                  <a:extLst>
                    <a:ext uri="{9D8B030D-6E8A-4147-A177-3AD203B41FA5}">
                      <a16:colId xmlns:a16="http://schemas.microsoft.com/office/drawing/2014/main" val="2346558681"/>
                    </a:ext>
                  </a:extLst>
                </a:gridCol>
              </a:tblGrid>
              <a:tr h="202443">
                <a:tc>
                  <a:txBody>
                    <a:bodyPr/>
                    <a:lstStyle/>
                    <a:p>
                      <a:r>
                        <a:rPr lang="en-AU" altLang="zh-CN" dirty="0"/>
                        <a:t>Risk</a:t>
                      </a:r>
                      <a:endParaRPr lang="zh-CN" altLang="en-US" dirty="0"/>
                    </a:p>
                  </a:txBody>
                  <a:tcPr/>
                </a:tc>
                <a:tc>
                  <a:txBody>
                    <a:bodyPr/>
                    <a:lstStyle/>
                    <a:p>
                      <a:r>
                        <a:rPr lang="en-AU" altLang="zh-CN" dirty="0"/>
                        <a:t>Probability</a:t>
                      </a:r>
                      <a:endParaRPr lang="zh-CN" altLang="en-US" dirty="0"/>
                    </a:p>
                  </a:txBody>
                  <a:tcPr/>
                </a:tc>
                <a:tc>
                  <a:txBody>
                    <a:bodyPr/>
                    <a:lstStyle/>
                    <a:p>
                      <a:r>
                        <a:rPr lang="en-AU" altLang="zh-CN" dirty="0"/>
                        <a:t>Impact</a:t>
                      </a:r>
                      <a:endParaRPr lang="zh-CN" altLang="en-US" dirty="0"/>
                    </a:p>
                  </a:txBody>
                  <a:tcPr/>
                </a:tc>
                <a:extLst>
                  <a:ext uri="{0D108BD9-81ED-4DB2-BD59-A6C34878D82A}">
                    <a16:rowId xmlns:a16="http://schemas.microsoft.com/office/drawing/2014/main" val="2081798039"/>
                  </a:ext>
                </a:extLst>
              </a:tr>
              <a:tr h="370840">
                <a:tc>
                  <a:txBody>
                    <a:bodyPr/>
                    <a:lstStyle/>
                    <a:p>
                      <a:r>
                        <a:rPr lang="en-US" altLang="zh-CN" dirty="0">
                          <a:latin typeface="+mj-ea"/>
                          <a:ea typeface="+mj-ea"/>
                        </a:rPr>
                        <a:t>Unfamiliarity with Checklist Items and Drawings</a:t>
                      </a:r>
                      <a:endParaRPr lang="zh-CN" altLang="en-US" dirty="0">
                        <a:latin typeface="+mj-ea"/>
                        <a:ea typeface="+mj-ea"/>
                      </a:endParaRPr>
                    </a:p>
                  </a:txBody>
                  <a:tcPr/>
                </a:tc>
                <a:tc>
                  <a:txBody>
                    <a:bodyPr/>
                    <a:lstStyle/>
                    <a:p>
                      <a:r>
                        <a:rPr lang="en-US" altLang="zh-CN" dirty="0">
                          <a:latin typeface="+mj-ea"/>
                          <a:ea typeface="+mj-ea"/>
                        </a:rPr>
                        <a:t>90%</a:t>
                      </a:r>
                      <a:endParaRPr lang="zh-CN" altLang="en-US" dirty="0">
                        <a:latin typeface="+mj-ea"/>
                        <a:ea typeface="+mj-ea"/>
                      </a:endParaRPr>
                    </a:p>
                  </a:txBody>
                  <a:tcPr/>
                </a:tc>
                <a:tc>
                  <a:txBody>
                    <a:bodyPr/>
                    <a:lstStyle/>
                    <a:p>
                      <a:r>
                        <a:rPr lang="en-AU" altLang="zh-CN" dirty="0">
                          <a:latin typeface="+mj-ea"/>
                          <a:ea typeface="+mj-ea"/>
                        </a:rPr>
                        <a:t>High</a:t>
                      </a:r>
                      <a:endParaRPr lang="zh-CN" altLang="en-US" dirty="0">
                        <a:latin typeface="+mj-ea"/>
                        <a:ea typeface="+mj-ea"/>
                      </a:endParaRPr>
                    </a:p>
                  </a:txBody>
                  <a:tcPr/>
                </a:tc>
                <a:extLst>
                  <a:ext uri="{0D108BD9-81ED-4DB2-BD59-A6C34878D82A}">
                    <a16:rowId xmlns:a16="http://schemas.microsoft.com/office/drawing/2014/main" val="107171466"/>
                  </a:ext>
                </a:extLst>
              </a:tr>
              <a:tr h="370840">
                <a:tc>
                  <a:txBody>
                    <a:bodyPr/>
                    <a:lstStyle/>
                    <a:p>
                      <a:r>
                        <a:rPr lang="en-AU" altLang="zh-CN" dirty="0">
                          <a:latin typeface="+mj-ea"/>
                          <a:ea typeface="+mj-ea"/>
                        </a:rPr>
                        <a:t>Inaccurate AI Checklist</a:t>
                      </a:r>
                      <a:endParaRPr lang="zh-CN" altLang="en-US" dirty="0">
                        <a:latin typeface="+mj-ea"/>
                        <a:ea typeface="+mj-ea"/>
                      </a:endParaRPr>
                    </a:p>
                  </a:txBody>
                  <a:tcPr/>
                </a:tc>
                <a:tc>
                  <a:txBody>
                    <a:bodyPr/>
                    <a:lstStyle/>
                    <a:p>
                      <a:r>
                        <a:rPr lang="en-US" altLang="zh-CN" dirty="0">
                          <a:latin typeface="+mj-ea"/>
                          <a:ea typeface="+mj-ea"/>
                        </a:rPr>
                        <a:t>80%</a:t>
                      </a:r>
                      <a:endParaRPr lang="zh-CN" altLang="en-US" dirty="0">
                        <a:latin typeface="+mj-ea"/>
                        <a:ea typeface="+mj-ea"/>
                      </a:endParaRPr>
                    </a:p>
                  </a:txBody>
                  <a:tcPr/>
                </a:tc>
                <a:tc>
                  <a:txBody>
                    <a:bodyPr/>
                    <a:lstStyle/>
                    <a:p>
                      <a:r>
                        <a:rPr lang="en-AU" altLang="zh-CN" dirty="0">
                          <a:latin typeface="+mj-ea"/>
                          <a:ea typeface="+mj-ea"/>
                        </a:rPr>
                        <a:t>High</a:t>
                      </a:r>
                      <a:endParaRPr lang="zh-CN" altLang="en-US" dirty="0">
                        <a:latin typeface="+mj-ea"/>
                        <a:ea typeface="+mj-ea"/>
                      </a:endParaRPr>
                    </a:p>
                  </a:txBody>
                  <a:tcPr/>
                </a:tc>
                <a:extLst>
                  <a:ext uri="{0D108BD9-81ED-4DB2-BD59-A6C34878D82A}">
                    <a16:rowId xmlns:a16="http://schemas.microsoft.com/office/drawing/2014/main" val="3889496461"/>
                  </a:ext>
                </a:extLst>
              </a:tr>
              <a:tr h="370840">
                <a:tc>
                  <a:txBody>
                    <a:bodyPr/>
                    <a:lstStyle/>
                    <a:p>
                      <a:r>
                        <a:rPr lang="en-AU" altLang="zh-CN" dirty="0">
                          <a:latin typeface="+mj-ea"/>
                          <a:ea typeface="+mj-ea"/>
                        </a:rPr>
                        <a:t>Resistance to Change</a:t>
                      </a:r>
                      <a:endParaRPr lang="zh-CN" altLang="en-US" dirty="0">
                        <a:latin typeface="+mj-ea"/>
                        <a:ea typeface="+mj-ea"/>
                      </a:endParaRPr>
                    </a:p>
                  </a:txBody>
                  <a:tcPr/>
                </a:tc>
                <a:tc>
                  <a:txBody>
                    <a:bodyPr/>
                    <a:lstStyle/>
                    <a:p>
                      <a:r>
                        <a:rPr lang="en-US" altLang="zh-CN" dirty="0">
                          <a:latin typeface="+mj-ea"/>
                          <a:ea typeface="+mj-ea"/>
                        </a:rPr>
                        <a:t>50%</a:t>
                      </a:r>
                      <a:endParaRPr lang="zh-CN" altLang="en-US" dirty="0">
                        <a:latin typeface="+mj-ea"/>
                        <a:ea typeface="+mj-ea"/>
                      </a:endParaRPr>
                    </a:p>
                  </a:txBody>
                  <a:tcPr/>
                </a:tc>
                <a:tc>
                  <a:txBody>
                    <a:bodyPr/>
                    <a:lstStyle/>
                    <a:p>
                      <a:r>
                        <a:rPr lang="en-AU" altLang="zh-CN" dirty="0">
                          <a:latin typeface="+mj-ea"/>
                          <a:ea typeface="+mj-ea"/>
                        </a:rPr>
                        <a:t>Medium</a:t>
                      </a:r>
                      <a:endParaRPr lang="zh-CN" altLang="en-US" dirty="0">
                        <a:latin typeface="+mj-ea"/>
                        <a:ea typeface="+mj-ea"/>
                      </a:endParaRPr>
                    </a:p>
                  </a:txBody>
                  <a:tcPr/>
                </a:tc>
                <a:extLst>
                  <a:ext uri="{0D108BD9-81ED-4DB2-BD59-A6C34878D82A}">
                    <a16:rowId xmlns:a16="http://schemas.microsoft.com/office/drawing/2014/main" val="1193705072"/>
                  </a:ext>
                </a:extLst>
              </a:tr>
              <a:tr h="370840">
                <a:tc>
                  <a:txBody>
                    <a:bodyPr/>
                    <a:lstStyle/>
                    <a:p>
                      <a:r>
                        <a:rPr lang="en-AU" altLang="zh-CN" dirty="0">
                          <a:latin typeface="+mj-ea"/>
                          <a:ea typeface="+mj-ea"/>
                        </a:rPr>
                        <a:t>Technical Limitations of AI</a:t>
                      </a:r>
                      <a:endParaRPr lang="zh-CN" altLang="en-US" dirty="0">
                        <a:latin typeface="+mj-ea"/>
                        <a:ea typeface="+mj-ea"/>
                      </a:endParaRPr>
                    </a:p>
                  </a:txBody>
                  <a:tcPr/>
                </a:tc>
                <a:tc>
                  <a:txBody>
                    <a:bodyPr/>
                    <a:lstStyle/>
                    <a:p>
                      <a:r>
                        <a:rPr lang="en-US" altLang="zh-CN" dirty="0">
                          <a:latin typeface="+mj-ea"/>
                          <a:ea typeface="+mj-ea"/>
                        </a:rPr>
                        <a:t>70%</a:t>
                      </a:r>
                      <a:endParaRPr lang="zh-CN" altLang="en-US" dirty="0">
                        <a:latin typeface="+mj-ea"/>
                        <a:ea typeface="+mj-ea"/>
                      </a:endParaRPr>
                    </a:p>
                  </a:txBody>
                  <a:tcPr/>
                </a:tc>
                <a:tc>
                  <a:txBody>
                    <a:bodyPr/>
                    <a:lstStyle/>
                    <a:p>
                      <a:r>
                        <a:rPr lang="en-AU" altLang="zh-CN" dirty="0">
                          <a:latin typeface="+mj-ea"/>
                          <a:ea typeface="+mj-ea"/>
                        </a:rPr>
                        <a:t>High</a:t>
                      </a:r>
                      <a:endParaRPr lang="zh-CN" altLang="en-US" dirty="0">
                        <a:latin typeface="+mj-ea"/>
                        <a:ea typeface="+mj-ea"/>
                      </a:endParaRPr>
                    </a:p>
                  </a:txBody>
                  <a:tcPr/>
                </a:tc>
                <a:extLst>
                  <a:ext uri="{0D108BD9-81ED-4DB2-BD59-A6C34878D82A}">
                    <a16:rowId xmlns:a16="http://schemas.microsoft.com/office/drawing/2014/main" val="402327267"/>
                  </a:ext>
                </a:extLst>
              </a:tr>
            </a:tbl>
          </a:graphicData>
        </a:graphic>
      </p:graphicFrame>
      <p:sp>
        <p:nvSpPr>
          <p:cNvPr id="12" name="矩形 11">
            <a:extLst>
              <a:ext uri="{FF2B5EF4-FFF2-40B4-BE49-F238E27FC236}">
                <a16:creationId xmlns:a16="http://schemas.microsoft.com/office/drawing/2014/main" id="{976B2BCD-B585-9E27-00C0-DE8C7FE53F61}"/>
              </a:ext>
            </a:extLst>
          </p:cNvPr>
          <p:cNvSpPr/>
          <p:nvPr/>
        </p:nvSpPr>
        <p:spPr>
          <a:xfrm>
            <a:off x="1964155" y="3839228"/>
            <a:ext cx="4084640" cy="2058577"/>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b="1" dirty="0">
                <a:latin typeface="+mj-ea"/>
                <a:ea typeface="+mj-ea"/>
              </a:rPr>
              <a:t>Budget</a:t>
            </a:r>
          </a:p>
          <a:p>
            <a:pPr algn="just">
              <a:lnSpc>
                <a:spcPct val="120000"/>
              </a:lnSpc>
            </a:pPr>
            <a:endParaRPr lang="en-US" altLang="zh-CN" dirty="0">
              <a:latin typeface="+mj-ea"/>
              <a:ea typeface="+mj-ea"/>
            </a:endParaRPr>
          </a:p>
          <a:p>
            <a:pPr marL="285750" indent="-285750" algn="just">
              <a:lnSpc>
                <a:spcPct val="120000"/>
              </a:lnSpc>
              <a:buFontTx/>
              <a:buChar char="-"/>
            </a:pPr>
            <a:r>
              <a:rPr lang="en-US" altLang="zh-CN" dirty="0">
                <a:latin typeface="+mj-ea"/>
                <a:ea typeface="+mj-ea"/>
              </a:rPr>
              <a:t>About 20 Hours/Person/Week</a:t>
            </a:r>
          </a:p>
          <a:p>
            <a:pPr marL="285750" indent="-285750" algn="just">
              <a:lnSpc>
                <a:spcPct val="120000"/>
              </a:lnSpc>
              <a:buFontTx/>
              <a:buChar char="-"/>
            </a:pPr>
            <a:r>
              <a:rPr lang="en-US" altLang="zh-CN" dirty="0">
                <a:latin typeface="+mj-ea"/>
                <a:ea typeface="+mj-ea"/>
              </a:rPr>
              <a:t>Team Members: 4</a:t>
            </a:r>
          </a:p>
          <a:p>
            <a:pPr marL="285750" indent="-285750" algn="just">
              <a:lnSpc>
                <a:spcPct val="120000"/>
              </a:lnSpc>
              <a:buFontTx/>
              <a:buChar char="-"/>
            </a:pPr>
            <a:r>
              <a:rPr lang="en-US" altLang="zh-CN" dirty="0">
                <a:latin typeface="+mj-ea"/>
                <a:ea typeface="+mj-ea"/>
              </a:rPr>
              <a:t>Total Week: 13</a:t>
            </a:r>
          </a:p>
          <a:p>
            <a:pPr marL="285750" indent="-285750" algn="just">
              <a:lnSpc>
                <a:spcPct val="120000"/>
              </a:lnSpc>
              <a:buFontTx/>
              <a:buChar char="-"/>
            </a:pPr>
            <a:r>
              <a:rPr lang="en-US" altLang="zh-CN" dirty="0">
                <a:latin typeface="+mj-ea"/>
                <a:ea typeface="+mj-ea"/>
              </a:rPr>
              <a:t>Total Time: 1040 Hours</a:t>
            </a:r>
            <a:endParaRPr lang="zh-CN" altLang="en-US" dirty="0">
              <a:latin typeface="+mj-ea"/>
              <a:ea typeface="+mj-ea"/>
            </a:endParaRPr>
          </a:p>
        </p:txBody>
      </p:sp>
    </p:spTree>
    <p:extLst>
      <p:ext uri="{BB962C8B-B14F-4D97-AF65-F5344CB8AC3E}">
        <p14:creationId xmlns:p14="http://schemas.microsoft.com/office/powerpoint/2010/main" val="233274731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2348065" y="357414"/>
            <a:ext cx="5911234"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Part 04 Roles &amp; Responsibilities</a:t>
            </a:r>
            <a:endParaRPr lang="zh-CN" altLang="en-US" sz="2800" b="1" dirty="0">
              <a:latin typeface="+mj-ea"/>
              <a:ea typeface="+mj-ea"/>
            </a:endParaRPr>
          </a:p>
        </p:txBody>
      </p:sp>
      <p:graphicFrame>
        <p:nvGraphicFramePr>
          <p:cNvPr id="4" name="表格 3">
            <a:extLst>
              <a:ext uri="{FF2B5EF4-FFF2-40B4-BE49-F238E27FC236}">
                <a16:creationId xmlns:a16="http://schemas.microsoft.com/office/drawing/2014/main" id="{3C7BE165-2122-ECE6-B1F3-3748868D6108}"/>
              </a:ext>
            </a:extLst>
          </p:cNvPr>
          <p:cNvGraphicFramePr>
            <a:graphicFrameLocks noGrp="1"/>
          </p:cNvGraphicFramePr>
          <p:nvPr>
            <p:extLst>
              <p:ext uri="{D42A27DB-BD31-4B8C-83A1-F6EECF244321}">
                <p14:modId xmlns:p14="http://schemas.microsoft.com/office/powerpoint/2010/main" val="565993493"/>
              </p:ext>
            </p:extLst>
          </p:nvPr>
        </p:nvGraphicFramePr>
        <p:xfrm>
          <a:off x="1251421" y="1593382"/>
          <a:ext cx="9348400" cy="3972560"/>
        </p:xfrm>
        <a:graphic>
          <a:graphicData uri="http://schemas.openxmlformats.org/drawingml/2006/table">
            <a:tbl>
              <a:tblPr firstRow="1" bandRow="1">
                <a:tableStyleId>{073A0DAA-6AF3-43AB-8588-CEC1D06C72B9}</a:tableStyleId>
              </a:tblPr>
              <a:tblGrid>
                <a:gridCol w="5346712">
                  <a:extLst>
                    <a:ext uri="{9D8B030D-6E8A-4147-A177-3AD203B41FA5}">
                      <a16:colId xmlns:a16="http://schemas.microsoft.com/office/drawing/2014/main" val="3290732623"/>
                    </a:ext>
                  </a:extLst>
                </a:gridCol>
                <a:gridCol w="963714">
                  <a:extLst>
                    <a:ext uri="{9D8B030D-6E8A-4147-A177-3AD203B41FA5}">
                      <a16:colId xmlns:a16="http://schemas.microsoft.com/office/drawing/2014/main" val="3525083271"/>
                    </a:ext>
                  </a:extLst>
                </a:gridCol>
                <a:gridCol w="1173079">
                  <a:extLst>
                    <a:ext uri="{9D8B030D-6E8A-4147-A177-3AD203B41FA5}">
                      <a16:colId xmlns:a16="http://schemas.microsoft.com/office/drawing/2014/main" val="2346558681"/>
                    </a:ext>
                  </a:extLst>
                </a:gridCol>
                <a:gridCol w="932448">
                  <a:extLst>
                    <a:ext uri="{9D8B030D-6E8A-4147-A177-3AD203B41FA5}">
                      <a16:colId xmlns:a16="http://schemas.microsoft.com/office/drawing/2014/main" val="3205177320"/>
                    </a:ext>
                  </a:extLst>
                </a:gridCol>
                <a:gridCol w="932447">
                  <a:extLst>
                    <a:ext uri="{9D8B030D-6E8A-4147-A177-3AD203B41FA5}">
                      <a16:colId xmlns:a16="http://schemas.microsoft.com/office/drawing/2014/main" val="1958429182"/>
                    </a:ext>
                  </a:extLst>
                </a:gridCol>
              </a:tblGrid>
              <a:tr h="193361">
                <a:tc>
                  <a:txBody>
                    <a:bodyPr/>
                    <a:lstStyle/>
                    <a:p>
                      <a:r>
                        <a:rPr lang="en-AU" altLang="zh-CN" dirty="0"/>
                        <a:t>Role</a:t>
                      </a:r>
                      <a:endParaRPr lang="zh-CN" altLang="en-US" dirty="0"/>
                    </a:p>
                  </a:txBody>
                  <a:tcPr/>
                </a:tc>
                <a:tc>
                  <a:txBody>
                    <a:bodyPr/>
                    <a:lstStyle/>
                    <a:p>
                      <a:r>
                        <a:rPr lang="en-AU" altLang="zh-CN" dirty="0"/>
                        <a:t>Nikita </a:t>
                      </a:r>
                      <a:endParaRPr lang="zh-CN" altLang="en-US" dirty="0"/>
                    </a:p>
                  </a:txBody>
                  <a:tcPr/>
                </a:tc>
                <a:tc>
                  <a:txBody>
                    <a:bodyPr/>
                    <a:lstStyle/>
                    <a:p>
                      <a:r>
                        <a:rPr lang="en-AU" altLang="zh-CN" dirty="0"/>
                        <a:t>Wangjun</a:t>
                      </a:r>
                      <a:endParaRPr lang="zh-CN" altLang="en-US" dirty="0"/>
                    </a:p>
                  </a:txBody>
                  <a:tcPr/>
                </a:tc>
                <a:tc>
                  <a:txBody>
                    <a:bodyPr/>
                    <a:lstStyle/>
                    <a:p>
                      <a:r>
                        <a:rPr lang="en-AU" altLang="zh-CN" dirty="0"/>
                        <a:t>Ratna</a:t>
                      </a:r>
                      <a:endParaRPr lang="zh-CN" altLang="en-US" dirty="0"/>
                    </a:p>
                  </a:txBody>
                  <a:tcPr/>
                </a:tc>
                <a:tc>
                  <a:txBody>
                    <a:bodyPr/>
                    <a:lstStyle/>
                    <a:p>
                      <a:r>
                        <a:rPr lang="en-AU" altLang="zh-CN" dirty="0"/>
                        <a:t>Sneha</a:t>
                      </a:r>
                      <a:endParaRPr lang="zh-CN" altLang="en-US" dirty="0"/>
                    </a:p>
                  </a:txBody>
                  <a:tcPr/>
                </a:tc>
                <a:extLst>
                  <a:ext uri="{0D108BD9-81ED-4DB2-BD59-A6C34878D82A}">
                    <a16:rowId xmlns:a16="http://schemas.microsoft.com/office/drawing/2014/main" val="2081798039"/>
                  </a:ext>
                </a:extLst>
              </a:tr>
              <a:tr h="370840">
                <a:tc>
                  <a:txBody>
                    <a:bodyPr/>
                    <a:lstStyle/>
                    <a:p>
                      <a:r>
                        <a:rPr lang="en-US" altLang="zh-CN" dirty="0">
                          <a:latin typeface="+mj-ea"/>
                          <a:ea typeface="+mj-ea"/>
                        </a:rPr>
                        <a:t>Requirement Analyst</a:t>
                      </a:r>
                      <a:endParaRPr lang="zh-CN" altLang="en-US" dirty="0">
                        <a:latin typeface="+mj-ea"/>
                        <a:ea typeface="+mj-ea"/>
                      </a:endParaRPr>
                    </a:p>
                  </a:txBody>
                  <a:tcPr/>
                </a:tc>
                <a:tc>
                  <a:txBody>
                    <a:bodyPr/>
                    <a:lstStyle/>
                    <a:p>
                      <a:r>
                        <a:rPr lang="en-US" altLang="zh-CN" dirty="0">
                          <a:latin typeface="+mj-ea"/>
                          <a:ea typeface="+mj-ea"/>
                        </a:rPr>
                        <a:t>×</a:t>
                      </a:r>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endParaRPr lang="zh-CN" altLang="en-US" dirty="0">
                        <a:latin typeface="+mj-ea"/>
                        <a:ea typeface="+mj-ea"/>
                      </a:endParaRPr>
                    </a:p>
                  </a:txBody>
                  <a:tcPr/>
                </a:tc>
                <a:extLst>
                  <a:ext uri="{0D108BD9-81ED-4DB2-BD59-A6C34878D82A}">
                    <a16:rowId xmlns:a16="http://schemas.microsoft.com/office/drawing/2014/main" val="107171466"/>
                  </a:ext>
                </a:extLst>
              </a:tr>
              <a:tr h="370840">
                <a:tc>
                  <a:txBody>
                    <a:bodyPr/>
                    <a:lstStyle/>
                    <a:p>
                      <a:r>
                        <a:rPr lang="en-US" altLang="zh-CN" dirty="0">
                          <a:latin typeface="+mj-ea"/>
                          <a:ea typeface="+mj-ea"/>
                        </a:rPr>
                        <a:t>Research on OCR and Process Management Tools</a:t>
                      </a:r>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extLst>
                  <a:ext uri="{0D108BD9-81ED-4DB2-BD59-A6C34878D82A}">
                    <a16:rowId xmlns:a16="http://schemas.microsoft.com/office/drawing/2014/main" val="3889496461"/>
                  </a:ext>
                </a:extLst>
              </a:tr>
              <a:tr h="370840">
                <a:tc>
                  <a:txBody>
                    <a:bodyPr/>
                    <a:lstStyle/>
                    <a:p>
                      <a:r>
                        <a:rPr lang="en-AU" altLang="zh-CN" dirty="0">
                          <a:latin typeface="+mj-ea"/>
                          <a:ea typeface="+mj-ea"/>
                        </a:rPr>
                        <a:t>Prototyping Specialist</a:t>
                      </a:r>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extLst>
                  <a:ext uri="{0D108BD9-81ED-4DB2-BD59-A6C34878D82A}">
                    <a16:rowId xmlns:a16="http://schemas.microsoft.com/office/drawing/2014/main" val="1193705072"/>
                  </a:ext>
                </a:extLst>
              </a:tr>
              <a:tr h="370840">
                <a:tc>
                  <a:txBody>
                    <a:bodyPr/>
                    <a:lstStyle/>
                    <a:p>
                      <a:r>
                        <a:rPr lang="en-AU" altLang="zh-CN" dirty="0">
                          <a:latin typeface="+mj-ea"/>
                          <a:ea typeface="+mj-ea"/>
                        </a:rPr>
                        <a:t>Debugging OCR prototype</a:t>
                      </a:r>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tc>
                  <a:txBody>
                    <a:bodyPr/>
                    <a:lstStyle/>
                    <a:p>
                      <a:endParaRPr lang="zh-CN" altLang="en-US" dirty="0">
                        <a:latin typeface="+mj-ea"/>
                        <a:ea typeface="+mj-ea"/>
                      </a:endParaRPr>
                    </a:p>
                  </a:txBody>
                  <a:tcPr/>
                </a:tc>
                <a:extLst>
                  <a:ext uri="{0D108BD9-81ED-4DB2-BD59-A6C34878D82A}">
                    <a16:rowId xmlns:a16="http://schemas.microsoft.com/office/drawing/2014/main" val="402327267"/>
                  </a:ext>
                </a:extLst>
              </a:tr>
              <a:tr h="370840">
                <a:tc>
                  <a:txBody>
                    <a:bodyPr/>
                    <a:lstStyle/>
                    <a:p>
                      <a:r>
                        <a:rPr lang="en-AU" altLang="zh-CN" dirty="0">
                          <a:latin typeface="+mj-ea"/>
                          <a:ea typeface="+mj-ea"/>
                        </a:rPr>
                        <a:t>Automation Specialist</a:t>
                      </a:r>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tc>
                  <a:txBody>
                    <a:bodyPr/>
                    <a:lstStyle/>
                    <a:p>
                      <a:endParaRPr lang="zh-CN" altLang="en-US" dirty="0">
                        <a:latin typeface="+mj-ea"/>
                        <a:ea typeface="+mj-ea"/>
                      </a:endParaRPr>
                    </a:p>
                  </a:txBody>
                  <a:tcPr/>
                </a:tc>
                <a:extLst>
                  <a:ext uri="{0D108BD9-81ED-4DB2-BD59-A6C34878D82A}">
                    <a16:rowId xmlns:a16="http://schemas.microsoft.com/office/drawing/2014/main" val="872106633"/>
                  </a:ext>
                </a:extLst>
              </a:tr>
              <a:tr h="370840">
                <a:tc>
                  <a:txBody>
                    <a:bodyPr/>
                    <a:lstStyle/>
                    <a:p>
                      <a:r>
                        <a:rPr lang="en-AU" altLang="zh-CN" dirty="0">
                          <a:latin typeface="+mj-ea"/>
                          <a:ea typeface="+mj-ea"/>
                        </a:rPr>
                        <a:t>Debugging Automation Code</a:t>
                      </a:r>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extLst>
                  <a:ext uri="{0D108BD9-81ED-4DB2-BD59-A6C34878D82A}">
                    <a16:rowId xmlns:a16="http://schemas.microsoft.com/office/drawing/2014/main" val="2918131085"/>
                  </a:ext>
                </a:extLst>
              </a:tr>
              <a:tr h="370840">
                <a:tc>
                  <a:txBody>
                    <a:bodyPr/>
                    <a:lstStyle/>
                    <a:p>
                      <a:r>
                        <a:rPr lang="en-US" altLang="zh-CN" dirty="0">
                          <a:latin typeface="+mj-ea"/>
                          <a:ea typeface="+mj-ea"/>
                        </a:rPr>
                        <a:t>Quality Assessment of Automated Checklist</a:t>
                      </a:r>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endParaRPr lang="zh-CN" altLang="en-US" dirty="0">
                        <a:latin typeface="+mj-ea"/>
                        <a:ea typeface="+mj-ea"/>
                      </a:endParaRPr>
                    </a:p>
                  </a:txBody>
                  <a:tcPr/>
                </a:tc>
                <a:extLst>
                  <a:ext uri="{0D108BD9-81ED-4DB2-BD59-A6C34878D82A}">
                    <a16:rowId xmlns:a16="http://schemas.microsoft.com/office/drawing/2014/main" val="340736064"/>
                  </a:ext>
                </a:extLst>
              </a:tr>
              <a:tr h="370840">
                <a:tc>
                  <a:txBody>
                    <a:bodyPr/>
                    <a:lstStyle/>
                    <a:p>
                      <a:r>
                        <a:rPr lang="en-AU" altLang="zh-CN" dirty="0">
                          <a:latin typeface="+mj-ea"/>
                          <a:ea typeface="+mj-ea"/>
                        </a:rPr>
                        <a:t>Documentation Lead</a:t>
                      </a:r>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extLst>
                  <a:ext uri="{0D108BD9-81ED-4DB2-BD59-A6C34878D82A}">
                    <a16:rowId xmlns:a16="http://schemas.microsoft.com/office/drawing/2014/main" val="3992114346"/>
                  </a:ext>
                </a:extLst>
              </a:tr>
              <a:tr h="370840">
                <a:tc>
                  <a:txBody>
                    <a:bodyPr/>
                    <a:lstStyle/>
                    <a:p>
                      <a:r>
                        <a:rPr lang="en-AU" altLang="zh-CN" dirty="0">
                          <a:latin typeface="+mj-ea"/>
                          <a:ea typeface="+mj-ea"/>
                        </a:rPr>
                        <a:t>Workflow Designer</a:t>
                      </a:r>
                      <a:endParaRPr lang="zh-CN" altLang="en-US" dirty="0">
                        <a:latin typeface="+mj-ea"/>
                        <a:ea typeface="+mj-ea"/>
                      </a:endParaRPr>
                    </a:p>
                  </a:txBody>
                  <a:tcPr/>
                </a:tc>
                <a:tc>
                  <a:txBody>
                    <a:bodyPr/>
                    <a:lstStyle/>
                    <a:p>
                      <a:r>
                        <a:rPr lang="en-US" altLang="zh-CN" sz="1800" kern="1200" dirty="0">
                          <a:solidFill>
                            <a:schemeClr val="dk1"/>
                          </a:solidFill>
                          <a:latin typeface="+mj-ea"/>
                          <a:ea typeface="+mn-ea"/>
                          <a:cs typeface="+mn-cs"/>
                        </a:rPr>
                        <a:t>×</a:t>
                      </a:r>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endParaRPr lang="zh-CN" altLang="en-US" dirty="0">
                        <a:latin typeface="+mj-ea"/>
                        <a:ea typeface="+mj-ea"/>
                      </a:endParaRPr>
                    </a:p>
                  </a:txBody>
                  <a:tcPr/>
                </a:tc>
                <a:tc>
                  <a:txBody>
                    <a:bodyPr/>
                    <a:lstStyle/>
                    <a:p>
                      <a:endParaRPr lang="zh-CN" altLang="en-US" dirty="0">
                        <a:latin typeface="+mj-ea"/>
                        <a:ea typeface="+mj-ea"/>
                      </a:endParaRPr>
                    </a:p>
                  </a:txBody>
                  <a:tcPr/>
                </a:tc>
                <a:extLst>
                  <a:ext uri="{0D108BD9-81ED-4DB2-BD59-A6C34878D82A}">
                    <a16:rowId xmlns:a16="http://schemas.microsoft.com/office/drawing/2014/main" val="3140968552"/>
                  </a:ext>
                </a:extLst>
              </a:tr>
            </a:tbl>
          </a:graphicData>
        </a:graphic>
      </p:graphicFrame>
    </p:spTree>
    <p:extLst>
      <p:ext uri="{BB962C8B-B14F-4D97-AF65-F5344CB8AC3E}">
        <p14:creationId xmlns:p14="http://schemas.microsoft.com/office/powerpoint/2010/main" val="271917896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2348065" y="357414"/>
            <a:ext cx="6364884"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Part 05 Communication Strategies</a:t>
            </a:r>
            <a:endParaRPr lang="zh-CN" altLang="en-US" sz="2800" b="1" dirty="0">
              <a:latin typeface="+mj-ea"/>
              <a:ea typeface="+mj-ea"/>
            </a:endParaRPr>
          </a:p>
        </p:txBody>
      </p:sp>
      <p:graphicFrame>
        <p:nvGraphicFramePr>
          <p:cNvPr id="4" name="表格 3">
            <a:extLst>
              <a:ext uri="{FF2B5EF4-FFF2-40B4-BE49-F238E27FC236}">
                <a16:creationId xmlns:a16="http://schemas.microsoft.com/office/drawing/2014/main" id="{3C7BE165-2122-ECE6-B1F3-3748868D6108}"/>
              </a:ext>
            </a:extLst>
          </p:cNvPr>
          <p:cNvGraphicFramePr>
            <a:graphicFrameLocks noGrp="1"/>
          </p:cNvGraphicFramePr>
          <p:nvPr>
            <p:extLst>
              <p:ext uri="{D42A27DB-BD31-4B8C-83A1-F6EECF244321}">
                <p14:modId xmlns:p14="http://schemas.microsoft.com/office/powerpoint/2010/main" val="2291512494"/>
              </p:ext>
            </p:extLst>
          </p:nvPr>
        </p:nvGraphicFramePr>
        <p:xfrm>
          <a:off x="1015733" y="1665570"/>
          <a:ext cx="10160533" cy="3671575"/>
        </p:xfrm>
        <a:graphic>
          <a:graphicData uri="http://schemas.openxmlformats.org/drawingml/2006/table">
            <a:tbl>
              <a:tblPr firstRow="1" bandRow="1">
                <a:tableStyleId>{073A0DAA-6AF3-43AB-8588-CEC1D06C72B9}</a:tableStyleId>
              </a:tblPr>
              <a:tblGrid>
                <a:gridCol w="3598378">
                  <a:extLst>
                    <a:ext uri="{9D8B030D-6E8A-4147-A177-3AD203B41FA5}">
                      <a16:colId xmlns:a16="http://schemas.microsoft.com/office/drawing/2014/main" val="3290732623"/>
                    </a:ext>
                  </a:extLst>
                </a:gridCol>
                <a:gridCol w="2490536">
                  <a:extLst>
                    <a:ext uri="{9D8B030D-6E8A-4147-A177-3AD203B41FA5}">
                      <a16:colId xmlns:a16="http://schemas.microsoft.com/office/drawing/2014/main" val="3525083271"/>
                    </a:ext>
                  </a:extLst>
                </a:gridCol>
                <a:gridCol w="1413711">
                  <a:extLst>
                    <a:ext uri="{9D8B030D-6E8A-4147-A177-3AD203B41FA5}">
                      <a16:colId xmlns:a16="http://schemas.microsoft.com/office/drawing/2014/main" val="2346558681"/>
                    </a:ext>
                  </a:extLst>
                </a:gridCol>
                <a:gridCol w="2657908">
                  <a:extLst>
                    <a:ext uri="{9D8B030D-6E8A-4147-A177-3AD203B41FA5}">
                      <a16:colId xmlns:a16="http://schemas.microsoft.com/office/drawing/2014/main" val="3205177320"/>
                    </a:ext>
                  </a:extLst>
                </a:gridCol>
              </a:tblGrid>
              <a:tr h="938830">
                <a:tc>
                  <a:txBody>
                    <a:bodyPr/>
                    <a:lstStyle/>
                    <a:p>
                      <a:r>
                        <a:rPr lang="en-AU" altLang="zh-CN" sz="1400" dirty="0">
                          <a:latin typeface="+mj-ea"/>
                          <a:ea typeface="+mj-ea"/>
                        </a:rPr>
                        <a:t>Target Audience</a:t>
                      </a:r>
                      <a:endParaRPr lang="zh-CN" altLang="en-US" sz="1400" dirty="0">
                        <a:latin typeface="+mj-ea"/>
                        <a:ea typeface="+mj-ea"/>
                      </a:endParaRPr>
                    </a:p>
                  </a:txBody>
                  <a:tcPr/>
                </a:tc>
                <a:tc>
                  <a:txBody>
                    <a:bodyPr/>
                    <a:lstStyle/>
                    <a:p>
                      <a:r>
                        <a:rPr lang="en-AU" altLang="zh-CN" sz="1400" dirty="0">
                          <a:latin typeface="+mj-ea"/>
                          <a:ea typeface="+mj-ea"/>
                        </a:rPr>
                        <a:t>Purpose</a:t>
                      </a:r>
                      <a:endParaRPr lang="zh-CN" altLang="en-US" sz="1400" dirty="0">
                        <a:latin typeface="+mj-ea"/>
                        <a:ea typeface="+mj-ea"/>
                      </a:endParaRPr>
                    </a:p>
                  </a:txBody>
                  <a:tcPr/>
                </a:tc>
                <a:tc>
                  <a:txBody>
                    <a:bodyPr/>
                    <a:lstStyle/>
                    <a:p>
                      <a:r>
                        <a:rPr lang="en-AU" altLang="zh-CN" sz="1400" dirty="0">
                          <a:latin typeface="+mj-ea"/>
                          <a:ea typeface="+mj-ea"/>
                        </a:rPr>
                        <a:t>Frequency</a:t>
                      </a:r>
                      <a:endParaRPr lang="zh-CN" altLang="en-US" sz="1400" dirty="0">
                        <a:latin typeface="+mj-ea"/>
                        <a:ea typeface="+mj-ea"/>
                      </a:endParaRPr>
                    </a:p>
                  </a:txBody>
                  <a:tcPr/>
                </a:tc>
                <a:tc>
                  <a:txBody>
                    <a:bodyPr/>
                    <a:lstStyle/>
                    <a:p>
                      <a:r>
                        <a:rPr lang="en-AU" altLang="zh-CN" sz="1400" dirty="0">
                          <a:latin typeface="+mj-ea"/>
                          <a:ea typeface="+mj-ea"/>
                        </a:rPr>
                        <a:t>Method of Communication</a:t>
                      </a:r>
                      <a:endParaRPr lang="zh-CN" altLang="en-US" sz="1400" dirty="0">
                        <a:latin typeface="+mj-ea"/>
                        <a:ea typeface="+mj-ea"/>
                      </a:endParaRPr>
                    </a:p>
                  </a:txBody>
                  <a:tcPr/>
                </a:tc>
                <a:extLst>
                  <a:ext uri="{0D108BD9-81ED-4DB2-BD59-A6C34878D82A}">
                    <a16:rowId xmlns:a16="http://schemas.microsoft.com/office/drawing/2014/main" val="2081798039"/>
                  </a:ext>
                </a:extLst>
              </a:tr>
              <a:tr h="1056345">
                <a:tc>
                  <a:txBody>
                    <a:bodyPr/>
                    <a:lstStyle/>
                    <a:p>
                      <a:pPr algn="l"/>
                      <a:r>
                        <a:rPr lang="en-US" altLang="zh-CN" sz="1400" dirty="0">
                          <a:latin typeface="+mj-ea"/>
                          <a:ea typeface="+mj-ea"/>
                        </a:rPr>
                        <a:t>Team Members’ Communication</a:t>
                      </a:r>
                      <a:endParaRPr lang="zh-CN" altLang="en-US" sz="1400" dirty="0">
                        <a:latin typeface="+mj-ea"/>
                        <a:ea typeface="+mj-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dk1"/>
                          </a:solidFill>
                          <a:latin typeface="+mj-ea"/>
                          <a:ea typeface="+mj-ea"/>
                          <a:cs typeface="+mn-cs"/>
                        </a:rPr>
                        <a:t>Collaboration, tracking progress</a:t>
                      </a:r>
                      <a:r>
                        <a:rPr lang="zh-CN" altLang="en-US" sz="1400" kern="1200" dirty="0">
                          <a:solidFill>
                            <a:schemeClr val="dk1"/>
                          </a:solidFill>
                          <a:latin typeface="+mj-ea"/>
                          <a:ea typeface="+mj-ea"/>
                          <a:cs typeface="+mn-cs"/>
                        </a:rPr>
                        <a:t>， </a:t>
                      </a:r>
                      <a:r>
                        <a:rPr lang="en-AU" altLang="zh-CN" sz="1400" kern="1200" dirty="0">
                          <a:solidFill>
                            <a:schemeClr val="dk1"/>
                          </a:solidFill>
                          <a:latin typeface="+mj-ea"/>
                          <a:ea typeface="+mj-ea"/>
                          <a:cs typeface="+mn-cs"/>
                        </a:rPr>
                        <a:t>addressing any challenges</a:t>
                      </a:r>
                      <a:endParaRPr lang="zh-CN" altLang="en-US" sz="1400" kern="1200" dirty="0">
                        <a:solidFill>
                          <a:schemeClr val="dk1"/>
                        </a:solidFill>
                        <a:latin typeface="+mj-ea"/>
                        <a:ea typeface="+mj-ea"/>
                        <a:cs typeface="+mn-cs"/>
                      </a:endParaRPr>
                    </a:p>
                    <a:p>
                      <a:endParaRPr lang="zh-CN" altLang="en-US" sz="1400" dirty="0">
                        <a:latin typeface="+mj-ea"/>
                        <a:ea typeface="+mj-ea"/>
                      </a:endParaRPr>
                    </a:p>
                  </a:txBody>
                  <a:tcPr/>
                </a:tc>
                <a:tc>
                  <a:txBody>
                    <a:bodyPr/>
                    <a:lstStyle/>
                    <a:p>
                      <a:r>
                        <a:rPr lang="en-AU" altLang="zh-CN" sz="1400" dirty="0">
                          <a:latin typeface="+mj-ea"/>
                          <a:ea typeface="+mj-ea"/>
                        </a:rPr>
                        <a:t>Weekly, or as needed.</a:t>
                      </a:r>
                      <a:endParaRPr lang="zh-CN" altLang="en-US" sz="1400" dirty="0">
                        <a:latin typeface="+mj-ea"/>
                        <a:ea typeface="+mj-ea"/>
                      </a:endParaRPr>
                    </a:p>
                  </a:txBody>
                  <a:tcPr/>
                </a:tc>
                <a:tc>
                  <a:txBody>
                    <a:bodyPr/>
                    <a:lstStyle/>
                    <a:p>
                      <a:r>
                        <a:rPr lang="en-AU" altLang="zh-CN" sz="1400" dirty="0">
                          <a:latin typeface="+mj-ea"/>
                          <a:ea typeface="+mj-ea"/>
                        </a:rPr>
                        <a:t>Teams Call</a:t>
                      </a:r>
                      <a:r>
                        <a:rPr lang="en-US" altLang="zh-CN" sz="1400" dirty="0">
                          <a:latin typeface="+mj-ea"/>
                          <a:ea typeface="+mj-ea"/>
                        </a:rPr>
                        <a:t>,</a:t>
                      </a:r>
                      <a:r>
                        <a:rPr lang="zh-CN" altLang="en-US" sz="1400" dirty="0">
                          <a:latin typeface="+mj-ea"/>
                          <a:ea typeface="+mj-ea"/>
                        </a:rPr>
                        <a:t> </a:t>
                      </a:r>
                      <a:r>
                        <a:rPr lang="en-AU" altLang="zh-CN" sz="1400" dirty="0">
                          <a:latin typeface="+mj-ea"/>
                          <a:ea typeface="+mj-ea"/>
                        </a:rPr>
                        <a:t>WhatsApp, Collaboration on Microsoft Teams</a:t>
                      </a:r>
                      <a:endParaRPr lang="zh-CN" altLang="en-US" sz="1400" dirty="0">
                        <a:latin typeface="+mj-ea"/>
                        <a:ea typeface="+mj-ea"/>
                      </a:endParaRPr>
                    </a:p>
                  </a:txBody>
                  <a:tcPr/>
                </a:tc>
                <a:extLst>
                  <a:ext uri="{0D108BD9-81ED-4DB2-BD59-A6C34878D82A}">
                    <a16:rowId xmlns:a16="http://schemas.microsoft.com/office/drawing/2014/main" val="107171466"/>
                  </a:ext>
                </a:extLst>
              </a:tr>
              <a:tr h="543925">
                <a:tc>
                  <a:txBody>
                    <a:bodyPr/>
                    <a:lstStyle/>
                    <a:p>
                      <a:r>
                        <a:rPr lang="en-US" altLang="zh-CN" sz="1400" dirty="0">
                          <a:latin typeface="+mj-ea"/>
                          <a:ea typeface="+mj-ea"/>
                        </a:rPr>
                        <a:t>Project Mentor Communication</a:t>
                      </a:r>
                      <a:endParaRPr lang="zh-CN" altLang="en-US" sz="1400" dirty="0">
                        <a:latin typeface="+mj-ea"/>
                        <a:ea typeface="+mj-ea"/>
                      </a:endParaRPr>
                    </a:p>
                  </a:txBody>
                  <a:tcPr/>
                </a:tc>
                <a:tc>
                  <a:txBody>
                    <a:bodyPr/>
                    <a:lstStyle/>
                    <a:p>
                      <a:r>
                        <a:rPr lang="en-US" altLang="zh-CN" sz="1400" dirty="0">
                          <a:latin typeface="+mj-ea"/>
                          <a:ea typeface="+mj-ea"/>
                        </a:rPr>
                        <a:t>Show the progress, get validation and feedback, and obtain guidance</a:t>
                      </a:r>
                      <a:endParaRPr lang="zh-CN" altLang="en-US" sz="1400" dirty="0">
                        <a:latin typeface="+mj-ea"/>
                        <a:ea typeface="+mj-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400" kern="1200" dirty="0">
                          <a:solidFill>
                            <a:schemeClr val="dk1"/>
                          </a:solidFill>
                          <a:latin typeface="+mj-ea"/>
                          <a:ea typeface="+mj-ea"/>
                          <a:cs typeface="+mn-cs"/>
                        </a:rPr>
                        <a:t>Weekly, or as needed.</a:t>
                      </a:r>
                      <a:endParaRPr lang="zh-CN" altLang="en-US" sz="1400" kern="1200" dirty="0">
                        <a:solidFill>
                          <a:schemeClr val="dk1"/>
                        </a:solidFill>
                        <a:latin typeface="+mj-ea"/>
                        <a:ea typeface="+mj-ea"/>
                        <a:cs typeface="+mn-cs"/>
                      </a:endParaRPr>
                    </a:p>
                    <a:p>
                      <a:endParaRPr lang="zh-CN" altLang="en-US" sz="1400" dirty="0">
                        <a:latin typeface="+mj-ea"/>
                        <a:ea typeface="+mj-ea"/>
                      </a:endParaRPr>
                    </a:p>
                  </a:txBody>
                  <a:tcPr/>
                </a:tc>
                <a:tc>
                  <a:txBody>
                    <a:bodyPr/>
                    <a:lstStyle/>
                    <a:p>
                      <a:r>
                        <a:rPr lang="en-US" altLang="zh-CN" sz="1400" dirty="0">
                          <a:latin typeface="+mj-ea"/>
                          <a:ea typeface="+mj-ea"/>
                        </a:rPr>
                        <a:t>Email communication, Teams Meeting, Teams Channel</a:t>
                      </a:r>
                      <a:endParaRPr lang="zh-CN" altLang="en-US" sz="1400" dirty="0">
                        <a:latin typeface="+mj-ea"/>
                        <a:ea typeface="+mj-ea"/>
                      </a:endParaRPr>
                    </a:p>
                  </a:txBody>
                  <a:tcPr/>
                </a:tc>
                <a:extLst>
                  <a:ext uri="{0D108BD9-81ED-4DB2-BD59-A6C34878D82A}">
                    <a16:rowId xmlns:a16="http://schemas.microsoft.com/office/drawing/2014/main" val="3889496461"/>
                  </a:ext>
                </a:extLst>
              </a:tr>
              <a:tr h="938830">
                <a:tc>
                  <a:txBody>
                    <a:bodyPr/>
                    <a:lstStyle/>
                    <a:p>
                      <a:r>
                        <a:rPr lang="en-AU" altLang="zh-CN" sz="1400" dirty="0">
                          <a:latin typeface="+mj-ea"/>
                          <a:ea typeface="+mj-ea"/>
                        </a:rPr>
                        <a:t>Industry Supervisor Communication</a:t>
                      </a:r>
                      <a:endParaRPr lang="zh-CN" altLang="en-US" sz="1400" dirty="0">
                        <a:latin typeface="+mj-ea"/>
                        <a:ea typeface="+mj-ea"/>
                      </a:endParaRPr>
                    </a:p>
                  </a:txBody>
                  <a:tcPr/>
                </a:tc>
                <a:tc>
                  <a:txBody>
                    <a:bodyPr/>
                    <a:lstStyle/>
                    <a:p>
                      <a:r>
                        <a:rPr lang="en-US" altLang="zh-CN" sz="1400" dirty="0">
                          <a:latin typeface="+mj-ea"/>
                          <a:ea typeface="+mj-ea"/>
                        </a:rPr>
                        <a:t>To share the project status, get feedback and ensure expectations are being met</a:t>
                      </a:r>
                      <a:endParaRPr lang="zh-CN" altLang="en-US" sz="1400" dirty="0">
                        <a:latin typeface="+mj-ea"/>
                        <a:ea typeface="+mj-ea"/>
                      </a:endParaRPr>
                    </a:p>
                  </a:txBody>
                  <a:tcPr/>
                </a:tc>
                <a:tc>
                  <a:txBody>
                    <a:bodyPr/>
                    <a:lstStyle/>
                    <a:p>
                      <a:r>
                        <a:rPr lang="en-AU" altLang="zh-CN" sz="1400" dirty="0">
                          <a:latin typeface="+mj-ea"/>
                          <a:ea typeface="+mj-ea"/>
                        </a:rPr>
                        <a:t>Fortnightly</a:t>
                      </a:r>
                      <a:endParaRPr lang="zh-CN" altLang="en-US" sz="1400" dirty="0">
                        <a:latin typeface="+mj-ea"/>
                        <a:ea typeface="+mj-ea"/>
                      </a:endParaRPr>
                    </a:p>
                  </a:txBody>
                  <a:tcPr/>
                </a:tc>
                <a:tc>
                  <a:txBody>
                    <a:bodyPr/>
                    <a:lstStyle/>
                    <a:p>
                      <a:r>
                        <a:rPr lang="en-AU" altLang="zh-CN" sz="1400" dirty="0">
                          <a:latin typeface="+mj-ea"/>
                          <a:ea typeface="+mj-ea"/>
                        </a:rPr>
                        <a:t>Zoom Meeting, F2F Meetings5</a:t>
                      </a:r>
                      <a:endParaRPr lang="zh-CN" altLang="en-US" sz="1400" dirty="0">
                        <a:latin typeface="+mj-ea"/>
                        <a:ea typeface="+mj-ea"/>
                      </a:endParaRPr>
                    </a:p>
                  </a:txBody>
                  <a:tcPr/>
                </a:tc>
                <a:extLst>
                  <a:ext uri="{0D108BD9-81ED-4DB2-BD59-A6C34878D82A}">
                    <a16:rowId xmlns:a16="http://schemas.microsoft.com/office/drawing/2014/main" val="1193705072"/>
                  </a:ext>
                </a:extLst>
              </a:tr>
            </a:tbl>
          </a:graphicData>
        </a:graphic>
      </p:graphicFrame>
      <p:sp>
        <p:nvSpPr>
          <p:cNvPr id="2" name="矩形 1">
            <a:extLst>
              <a:ext uri="{FF2B5EF4-FFF2-40B4-BE49-F238E27FC236}">
                <a16:creationId xmlns:a16="http://schemas.microsoft.com/office/drawing/2014/main" id="{EEF2B676-3DCE-8B17-D6F7-A8319C3C2F43}"/>
              </a:ext>
            </a:extLst>
          </p:cNvPr>
          <p:cNvSpPr/>
          <p:nvPr/>
        </p:nvSpPr>
        <p:spPr>
          <a:xfrm>
            <a:off x="1015732" y="5485811"/>
            <a:ext cx="10160533" cy="846001"/>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latin typeface="+mj-ea"/>
                <a:ea typeface="+mj-ea"/>
              </a:rPr>
              <a:t>Communication Logs: </a:t>
            </a:r>
            <a:r>
              <a:rPr kumimoji="0" lang="zh-CN" altLang="zh-CN" sz="1400" b="0" i="0" u="none" strike="noStrike" cap="none" normalizeH="0" baseline="0" dirty="0">
                <a:ln>
                  <a:noFill/>
                </a:ln>
                <a:solidFill>
                  <a:schemeClr val="tx1"/>
                </a:solidFill>
                <a:effectLst/>
                <a:latin typeface="+mj-ea"/>
                <a:ea typeface="+mj-ea"/>
              </a:rPr>
              <a:t>Meeting minutes recorded for all mentor and supervisor sessions</a:t>
            </a:r>
            <a:endParaRPr kumimoji="0" lang="en-US" altLang="zh-CN" sz="1400" b="0" i="0" u="none" strike="noStrike" cap="none" normalizeH="0" baseline="0" dirty="0">
              <a:ln>
                <a:noFill/>
              </a:ln>
              <a:solidFill>
                <a:schemeClr val="tx1"/>
              </a:solidFill>
              <a:effectLst/>
              <a:latin typeface="+mj-ea"/>
              <a:ea typeface="+mj-ea"/>
            </a:endParaRPr>
          </a:p>
          <a:p>
            <a:pPr algn="just">
              <a:lnSpc>
                <a:spcPct val="120000"/>
              </a:lnSpc>
            </a:pPr>
            <a:r>
              <a:rPr kumimoji="0" lang="en-AU" altLang="zh-CN" sz="1400" b="0" i="0" u="none" strike="noStrike" cap="none" normalizeH="0" baseline="0" dirty="0">
                <a:ln>
                  <a:noFill/>
                </a:ln>
                <a:solidFill>
                  <a:schemeClr val="tx1"/>
                </a:solidFill>
                <a:effectLst/>
                <a:latin typeface="+mj-ea"/>
                <a:ea typeface="+mj-ea"/>
              </a:rPr>
              <a:t>Collaboration Tool: </a:t>
            </a:r>
            <a:r>
              <a:rPr kumimoji="0" lang="en-US" altLang="zh-CN" sz="1400" b="0" i="0" u="none" strike="noStrike" cap="none" normalizeH="0" baseline="0" dirty="0">
                <a:ln>
                  <a:noFill/>
                </a:ln>
                <a:solidFill>
                  <a:schemeClr val="tx1"/>
                </a:solidFill>
                <a:effectLst/>
                <a:latin typeface="+mj-ea"/>
                <a:ea typeface="+mj-ea"/>
              </a:rPr>
              <a:t>All documents relating to the project will be shared on Microsoft teams</a:t>
            </a:r>
          </a:p>
          <a:p>
            <a:pPr algn="just">
              <a:lnSpc>
                <a:spcPct val="120000"/>
              </a:lnSpc>
            </a:pPr>
            <a:r>
              <a:rPr kumimoji="0" lang="en-US" altLang="zh-CN" sz="1400" b="0" i="0" u="none" strike="noStrike" cap="none" normalizeH="0" baseline="0" dirty="0">
                <a:ln>
                  <a:noFill/>
                </a:ln>
                <a:solidFill>
                  <a:schemeClr val="tx1"/>
                </a:solidFill>
                <a:effectLst/>
                <a:latin typeface="+mj-ea"/>
                <a:ea typeface="+mj-ea"/>
              </a:rPr>
              <a:t>Emergency: Use phone or WhatsApp</a:t>
            </a:r>
            <a:endParaRPr kumimoji="0" lang="zh-CN" altLang="zh-CN" sz="1400" b="0" i="0" u="none" strike="noStrike" cap="none" normalizeH="0" baseline="0" dirty="0">
              <a:ln>
                <a:noFill/>
              </a:ln>
              <a:solidFill>
                <a:schemeClr val="tx1"/>
              </a:solidFill>
              <a:effectLst/>
              <a:latin typeface="+mj-ea"/>
              <a:ea typeface="+mj-ea"/>
            </a:endParaRPr>
          </a:p>
        </p:txBody>
      </p:sp>
    </p:spTree>
    <p:extLst>
      <p:ext uri="{BB962C8B-B14F-4D97-AF65-F5344CB8AC3E}">
        <p14:creationId xmlns:p14="http://schemas.microsoft.com/office/powerpoint/2010/main" val="1517703770"/>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2348065" y="357414"/>
            <a:ext cx="5300938"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Part 06 Project Stakeholders</a:t>
            </a:r>
            <a:endParaRPr lang="zh-CN" altLang="en-US" sz="2800" b="1" dirty="0">
              <a:latin typeface="+mj-ea"/>
              <a:ea typeface="+mj-ea"/>
            </a:endParaRPr>
          </a:p>
        </p:txBody>
      </p:sp>
      <p:graphicFrame>
        <p:nvGraphicFramePr>
          <p:cNvPr id="4" name="表格 3">
            <a:extLst>
              <a:ext uri="{FF2B5EF4-FFF2-40B4-BE49-F238E27FC236}">
                <a16:creationId xmlns:a16="http://schemas.microsoft.com/office/drawing/2014/main" id="{3C7BE165-2122-ECE6-B1F3-3748868D6108}"/>
              </a:ext>
            </a:extLst>
          </p:cNvPr>
          <p:cNvGraphicFramePr>
            <a:graphicFrameLocks noGrp="1"/>
          </p:cNvGraphicFramePr>
          <p:nvPr>
            <p:extLst>
              <p:ext uri="{D42A27DB-BD31-4B8C-83A1-F6EECF244321}">
                <p14:modId xmlns:p14="http://schemas.microsoft.com/office/powerpoint/2010/main" val="1563798482"/>
              </p:ext>
            </p:extLst>
          </p:nvPr>
        </p:nvGraphicFramePr>
        <p:xfrm>
          <a:off x="1964155" y="1518929"/>
          <a:ext cx="9062787" cy="3474720"/>
        </p:xfrm>
        <a:graphic>
          <a:graphicData uri="http://schemas.openxmlformats.org/drawingml/2006/table">
            <a:tbl>
              <a:tblPr firstRow="1" bandRow="1">
                <a:tableStyleId>{073A0DAA-6AF3-43AB-8588-CEC1D06C72B9}</a:tableStyleId>
              </a:tblPr>
              <a:tblGrid>
                <a:gridCol w="2367213">
                  <a:extLst>
                    <a:ext uri="{9D8B030D-6E8A-4147-A177-3AD203B41FA5}">
                      <a16:colId xmlns:a16="http://schemas.microsoft.com/office/drawing/2014/main" val="3290732623"/>
                    </a:ext>
                  </a:extLst>
                </a:gridCol>
                <a:gridCol w="6695574">
                  <a:extLst>
                    <a:ext uri="{9D8B030D-6E8A-4147-A177-3AD203B41FA5}">
                      <a16:colId xmlns:a16="http://schemas.microsoft.com/office/drawing/2014/main" val="3525083271"/>
                    </a:ext>
                  </a:extLst>
                </a:gridCol>
              </a:tblGrid>
              <a:tr h="202443">
                <a:tc>
                  <a:txBody>
                    <a:bodyPr/>
                    <a:lstStyle/>
                    <a:p>
                      <a:r>
                        <a:rPr lang="en-AU" altLang="zh-CN" dirty="0"/>
                        <a:t>Stakeholders</a:t>
                      </a:r>
                      <a:endParaRPr lang="zh-CN" altLang="en-US" dirty="0"/>
                    </a:p>
                  </a:txBody>
                  <a:tcPr/>
                </a:tc>
                <a:tc>
                  <a:txBody>
                    <a:bodyPr/>
                    <a:lstStyle/>
                    <a:p>
                      <a:r>
                        <a:rPr lang="en-AU" altLang="zh-CN" dirty="0"/>
                        <a:t>Interests</a:t>
                      </a:r>
                      <a:endParaRPr lang="zh-CN" altLang="en-US" dirty="0"/>
                    </a:p>
                  </a:txBody>
                  <a:tcPr/>
                </a:tc>
                <a:extLst>
                  <a:ext uri="{0D108BD9-81ED-4DB2-BD59-A6C34878D82A}">
                    <a16:rowId xmlns:a16="http://schemas.microsoft.com/office/drawing/2014/main" val="2081798039"/>
                  </a:ext>
                </a:extLst>
              </a:tr>
              <a:tr h="553176">
                <a:tc>
                  <a:txBody>
                    <a:bodyPr/>
                    <a:lstStyle/>
                    <a:p>
                      <a:r>
                        <a:rPr lang="en-US" altLang="zh-CN" dirty="0">
                          <a:latin typeface="+mj-ea"/>
                          <a:ea typeface="+mj-ea"/>
                        </a:rPr>
                        <a:t>End User</a:t>
                      </a:r>
                      <a:endParaRPr lang="zh-CN" altLang="en-US" dirty="0">
                        <a:latin typeface="+mj-ea"/>
                        <a:ea typeface="+mj-ea"/>
                      </a:endParaRPr>
                    </a:p>
                  </a:txBody>
                  <a:tcPr/>
                </a:tc>
                <a:tc>
                  <a:txBody>
                    <a:bodyPr/>
                    <a:lstStyle/>
                    <a:p>
                      <a:r>
                        <a:rPr lang="en-US" altLang="zh-CN" dirty="0">
                          <a:latin typeface="+mj-ea"/>
                          <a:ea typeface="+mj-ea"/>
                        </a:rPr>
                        <a:t>Have access to automated checklist and process flow management tool</a:t>
                      </a:r>
                      <a:endParaRPr lang="zh-CN" altLang="en-US" dirty="0">
                        <a:latin typeface="+mj-ea"/>
                        <a:ea typeface="+mj-ea"/>
                      </a:endParaRPr>
                    </a:p>
                  </a:txBody>
                  <a:tcPr/>
                </a:tc>
                <a:extLst>
                  <a:ext uri="{0D108BD9-81ED-4DB2-BD59-A6C34878D82A}">
                    <a16:rowId xmlns:a16="http://schemas.microsoft.com/office/drawing/2014/main" val="107171466"/>
                  </a:ext>
                </a:extLst>
              </a:tr>
              <a:tr h="370840">
                <a:tc>
                  <a:txBody>
                    <a:bodyPr/>
                    <a:lstStyle/>
                    <a:p>
                      <a:r>
                        <a:rPr lang="en-AU" altLang="zh-CN" dirty="0">
                          <a:latin typeface="+mj-ea"/>
                          <a:ea typeface="+mj-ea"/>
                        </a:rPr>
                        <a:t>Industry Supervisor</a:t>
                      </a:r>
                      <a:endParaRPr lang="zh-CN" altLang="en-US" dirty="0">
                        <a:latin typeface="+mj-ea"/>
                        <a:ea typeface="+mj-ea"/>
                      </a:endParaRPr>
                    </a:p>
                  </a:txBody>
                  <a:tcPr/>
                </a:tc>
                <a:tc>
                  <a:txBody>
                    <a:bodyPr/>
                    <a:lstStyle/>
                    <a:p>
                      <a:r>
                        <a:rPr lang="en-US" altLang="zh-CN" dirty="0">
                          <a:latin typeface="+mj-ea"/>
                          <a:ea typeface="+mj-ea"/>
                        </a:rPr>
                        <a:t>Ensure that the project scope meets their requirements and provide feedback on the progress of the project</a:t>
                      </a:r>
                      <a:endParaRPr lang="zh-CN" altLang="en-US" dirty="0">
                        <a:latin typeface="+mj-ea"/>
                        <a:ea typeface="+mj-ea"/>
                      </a:endParaRPr>
                    </a:p>
                  </a:txBody>
                  <a:tcPr/>
                </a:tc>
                <a:extLst>
                  <a:ext uri="{0D108BD9-81ED-4DB2-BD59-A6C34878D82A}">
                    <a16:rowId xmlns:a16="http://schemas.microsoft.com/office/drawing/2014/main" val="3889496461"/>
                  </a:ext>
                </a:extLst>
              </a:tr>
              <a:tr h="370840">
                <a:tc>
                  <a:txBody>
                    <a:bodyPr/>
                    <a:lstStyle/>
                    <a:p>
                      <a:r>
                        <a:rPr lang="en-AU" altLang="zh-CN" dirty="0">
                          <a:latin typeface="+mj-ea"/>
                          <a:ea typeface="+mj-ea"/>
                        </a:rPr>
                        <a:t>Project Mentor</a:t>
                      </a:r>
                      <a:endParaRPr lang="zh-CN" altLang="en-US" dirty="0">
                        <a:latin typeface="+mj-ea"/>
                        <a:ea typeface="+mj-ea"/>
                      </a:endParaRPr>
                    </a:p>
                  </a:txBody>
                  <a:tcPr/>
                </a:tc>
                <a:tc>
                  <a:txBody>
                    <a:bodyPr/>
                    <a:lstStyle/>
                    <a:p>
                      <a:r>
                        <a:rPr lang="en-US" altLang="zh-CN" dirty="0">
                          <a:latin typeface="+mj-ea"/>
                          <a:ea typeface="+mj-ea"/>
                        </a:rPr>
                        <a:t>Provide guidance and feedback to the team, share industry knowledge, and help in ensuring that the project standards are met</a:t>
                      </a:r>
                      <a:endParaRPr lang="zh-CN" altLang="en-US" dirty="0">
                        <a:latin typeface="+mj-ea"/>
                        <a:ea typeface="+mj-ea"/>
                      </a:endParaRPr>
                    </a:p>
                  </a:txBody>
                  <a:tcPr/>
                </a:tc>
                <a:extLst>
                  <a:ext uri="{0D108BD9-81ED-4DB2-BD59-A6C34878D82A}">
                    <a16:rowId xmlns:a16="http://schemas.microsoft.com/office/drawing/2014/main" val="1193705072"/>
                  </a:ext>
                </a:extLst>
              </a:tr>
              <a:tr h="370840">
                <a:tc>
                  <a:txBody>
                    <a:bodyPr/>
                    <a:lstStyle/>
                    <a:p>
                      <a:r>
                        <a:rPr lang="en-AU" altLang="zh-CN" dirty="0">
                          <a:latin typeface="+mj-ea"/>
                          <a:ea typeface="+mj-ea"/>
                        </a:rPr>
                        <a:t>Project Team</a:t>
                      </a:r>
                      <a:endParaRPr lang="zh-CN" altLang="en-US" dirty="0">
                        <a:latin typeface="+mj-ea"/>
                        <a:ea typeface="+mj-ea"/>
                      </a:endParaRPr>
                    </a:p>
                  </a:txBody>
                  <a:tcPr/>
                </a:tc>
                <a:tc>
                  <a:txBody>
                    <a:bodyPr/>
                    <a:lstStyle/>
                    <a:p>
                      <a:r>
                        <a:rPr lang="en-US" altLang="zh-CN" dirty="0">
                          <a:latin typeface="+mj-ea"/>
                          <a:ea typeface="+mj-ea"/>
                        </a:rPr>
                        <a:t>Meet client requirements and project goals, collaborate effectively and provide timely updates on the project status</a:t>
                      </a:r>
                      <a:endParaRPr lang="zh-CN" altLang="en-US" dirty="0">
                        <a:latin typeface="+mj-ea"/>
                        <a:ea typeface="+mj-ea"/>
                      </a:endParaRPr>
                    </a:p>
                  </a:txBody>
                  <a:tcPr/>
                </a:tc>
                <a:extLst>
                  <a:ext uri="{0D108BD9-81ED-4DB2-BD59-A6C34878D82A}">
                    <a16:rowId xmlns:a16="http://schemas.microsoft.com/office/drawing/2014/main" val="402327267"/>
                  </a:ext>
                </a:extLst>
              </a:tr>
            </a:tbl>
          </a:graphicData>
        </a:graphic>
      </p:graphicFrame>
    </p:spTree>
    <p:extLst>
      <p:ext uri="{BB962C8B-B14F-4D97-AF65-F5344CB8AC3E}">
        <p14:creationId xmlns:p14="http://schemas.microsoft.com/office/powerpoint/2010/main" val="261597097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293043" y="342900"/>
            <a:ext cx="1916757" cy="704850"/>
          </a:xfrm>
          <a:prstGeom prst="rect">
            <a:avLst/>
          </a:prstGeom>
        </p:spPr>
      </p:pic>
      <p:sp>
        <p:nvSpPr>
          <p:cNvPr id="8" name="文本框 7"/>
          <p:cNvSpPr txBox="1"/>
          <p:nvPr/>
        </p:nvSpPr>
        <p:spPr>
          <a:xfrm>
            <a:off x="2209800" y="342900"/>
            <a:ext cx="9377119" cy="523220"/>
          </a:xfrm>
          <a:prstGeom prst="rect">
            <a:avLst/>
          </a:prstGeom>
          <a:noFill/>
        </p:spPr>
        <p:txBody>
          <a:bodyPr wrap="none" rtlCol="0">
            <a:spAutoFit/>
            <a:scene3d>
              <a:camera prst="orthographicFront"/>
              <a:lightRig rig="threePt" dir="t"/>
            </a:scene3d>
            <a:sp3d contourW="12700"/>
          </a:bodyPr>
          <a:lstStyle/>
          <a:p>
            <a:r>
              <a:rPr lang="en-US" altLang="zh-CN" sz="2800" b="1" dirty="0">
                <a:latin typeface="+mj-ea"/>
                <a:ea typeface="+mj-ea"/>
              </a:rPr>
              <a:t>Part 07 Deliverables and Project Evaluation Criteria</a:t>
            </a:r>
            <a:endParaRPr lang="zh-CN" altLang="en-US" sz="2800" b="1" dirty="0">
              <a:latin typeface="+mj-ea"/>
              <a:ea typeface="+mj-ea"/>
            </a:endParaRPr>
          </a:p>
        </p:txBody>
      </p:sp>
      <p:graphicFrame>
        <p:nvGraphicFramePr>
          <p:cNvPr id="4" name="表格 3">
            <a:extLst>
              <a:ext uri="{FF2B5EF4-FFF2-40B4-BE49-F238E27FC236}">
                <a16:creationId xmlns:a16="http://schemas.microsoft.com/office/drawing/2014/main" id="{3C7BE165-2122-ECE6-B1F3-3748868D6108}"/>
              </a:ext>
            </a:extLst>
          </p:cNvPr>
          <p:cNvGraphicFramePr>
            <a:graphicFrameLocks noGrp="1"/>
          </p:cNvGraphicFramePr>
          <p:nvPr>
            <p:extLst>
              <p:ext uri="{D42A27DB-BD31-4B8C-83A1-F6EECF244321}">
                <p14:modId xmlns:p14="http://schemas.microsoft.com/office/powerpoint/2010/main" val="2543419260"/>
              </p:ext>
            </p:extLst>
          </p:nvPr>
        </p:nvGraphicFramePr>
        <p:xfrm>
          <a:off x="472239" y="1142999"/>
          <a:ext cx="10849477" cy="5293896"/>
        </p:xfrm>
        <a:graphic>
          <a:graphicData uri="http://schemas.openxmlformats.org/drawingml/2006/table">
            <a:tbl>
              <a:tblPr firstRow="1" bandRow="1">
                <a:tableStyleId>{073A0DAA-6AF3-43AB-8588-CEC1D06C72B9}</a:tableStyleId>
              </a:tblPr>
              <a:tblGrid>
                <a:gridCol w="2036345">
                  <a:extLst>
                    <a:ext uri="{9D8B030D-6E8A-4147-A177-3AD203B41FA5}">
                      <a16:colId xmlns:a16="http://schemas.microsoft.com/office/drawing/2014/main" val="3290732623"/>
                    </a:ext>
                  </a:extLst>
                </a:gridCol>
                <a:gridCol w="4854742">
                  <a:extLst>
                    <a:ext uri="{9D8B030D-6E8A-4147-A177-3AD203B41FA5}">
                      <a16:colId xmlns:a16="http://schemas.microsoft.com/office/drawing/2014/main" val="3525083271"/>
                    </a:ext>
                  </a:extLst>
                </a:gridCol>
                <a:gridCol w="3958390">
                  <a:extLst>
                    <a:ext uri="{9D8B030D-6E8A-4147-A177-3AD203B41FA5}">
                      <a16:colId xmlns:a16="http://schemas.microsoft.com/office/drawing/2014/main" val="2128581057"/>
                    </a:ext>
                  </a:extLst>
                </a:gridCol>
              </a:tblGrid>
              <a:tr h="423512">
                <a:tc>
                  <a:txBody>
                    <a:bodyPr/>
                    <a:lstStyle/>
                    <a:p>
                      <a:r>
                        <a:rPr lang="en-AU" altLang="zh-CN" sz="1600" dirty="0"/>
                        <a:t>Deliverables</a:t>
                      </a:r>
                      <a:endParaRPr lang="zh-CN" altLang="en-US" sz="1600" dirty="0"/>
                    </a:p>
                  </a:txBody>
                  <a:tcPr/>
                </a:tc>
                <a:tc>
                  <a:txBody>
                    <a:bodyPr/>
                    <a:lstStyle/>
                    <a:p>
                      <a:r>
                        <a:rPr lang="en-AU" altLang="zh-CN" sz="1600" dirty="0"/>
                        <a:t>Outcomes</a:t>
                      </a:r>
                      <a:endParaRPr lang="zh-CN" altLang="en-US" sz="1600" dirty="0"/>
                    </a:p>
                  </a:txBody>
                  <a:tcPr/>
                </a:tc>
                <a:tc>
                  <a:txBody>
                    <a:bodyPr/>
                    <a:lstStyle/>
                    <a:p>
                      <a:r>
                        <a:rPr lang="en-AU" altLang="zh-CN" sz="1600" dirty="0"/>
                        <a:t>Project Evaluation Criteria</a:t>
                      </a:r>
                      <a:endParaRPr lang="zh-CN" altLang="en-US" sz="1600" dirty="0"/>
                    </a:p>
                  </a:txBody>
                  <a:tcPr/>
                </a:tc>
                <a:extLst>
                  <a:ext uri="{0D108BD9-81ED-4DB2-BD59-A6C34878D82A}">
                    <a16:rowId xmlns:a16="http://schemas.microsoft.com/office/drawing/2014/main" val="2081798039"/>
                  </a:ext>
                </a:extLst>
              </a:tr>
              <a:tr h="1376413">
                <a:tc>
                  <a:txBody>
                    <a:bodyPr/>
                    <a:lstStyle/>
                    <a:p>
                      <a:r>
                        <a:rPr lang="en-US" altLang="zh-CN" sz="1600" dirty="0">
                          <a:latin typeface="+mj-ea"/>
                          <a:ea typeface="+mj-ea"/>
                        </a:rPr>
                        <a:t>Documentation of OCR Tools and Libraries Research</a:t>
                      </a:r>
                      <a:endParaRPr lang="zh-CN" altLang="en-US" sz="1600" dirty="0">
                        <a:latin typeface="+mj-ea"/>
                        <a:ea typeface="+mj-ea"/>
                      </a:endParaRPr>
                    </a:p>
                  </a:txBody>
                  <a:tcPr/>
                </a:tc>
                <a:tc>
                  <a:txBody>
                    <a:bodyPr/>
                    <a:lstStyle/>
                    <a:p>
                      <a:r>
                        <a:rPr lang="en-US" altLang="zh-CN" sz="1600" dirty="0">
                          <a:latin typeface="+mj-ea"/>
                          <a:ea typeface="+mj-ea"/>
                        </a:rPr>
                        <a:t>Document an analysis of various OCR tools and libraries, summarizing the findings to highlight each tool's accuracy, performance, and suitability for extracting data from engineering documents</a:t>
                      </a:r>
                      <a:endParaRPr lang="zh-CN" altLang="en-US" sz="1600" dirty="0">
                        <a:latin typeface="+mj-ea"/>
                        <a:ea typeface="+mj-ea"/>
                      </a:endParaRPr>
                    </a:p>
                  </a:txBody>
                  <a:tcPr/>
                </a:tc>
                <a:tc>
                  <a:txBody>
                    <a:bodyPr/>
                    <a:lstStyle/>
                    <a:p>
                      <a:r>
                        <a:rPr lang="en-US" altLang="zh-CN" sz="1600" dirty="0">
                          <a:latin typeface="+mj-ea"/>
                          <a:ea typeface="+mj-ea"/>
                        </a:rPr>
                        <a:t>Covers a large number of OCR tools and libraries; analyzes and compares the accuracy, performance and applicability of these libraries; clearly presents research results</a:t>
                      </a:r>
                      <a:endParaRPr lang="zh-CN" altLang="en-US" sz="1600" dirty="0">
                        <a:latin typeface="+mj-ea"/>
                        <a:ea typeface="+mj-ea"/>
                      </a:endParaRPr>
                    </a:p>
                  </a:txBody>
                  <a:tcPr/>
                </a:tc>
                <a:extLst>
                  <a:ext uri="{0D108BD9-81ED-4DB2-BD59-A6C34878D82A}">
                    <a16:rowId xmlns:a16="http://schemas.microsoft.com/office/drawing/2014/main" val="107171466"/>
                  </a:ext>
                </a:extLst>
              </a:tr>
              <a:tr h="1058779">
                <a:tc>
                  <a:txBody>
                    <a:bodyPr/>
                    <a:lstStyle/>
                    <a:p>
                      <a:r>
                        <a:rPr lang="en-AU" altLang="zh-CN" sz="1600" dirty="0">
                          <a:latin typeface="+mj-ea"/>
                          <a:ea typeface="+mj-ea"/>
                        </a:rPr>
                        <a:t>Optimized OCR Implementation Code</a:t>
                      </a:r>
                      <a:endParaRPr lang="zh-CN" altLang="en-US" sz="1600" dirty="0">
                        <a:latin typeface="+mj-ea"/>
                        <a:ea typeface="+mj-ea"/>
                      </a:endParaRPr>
                    </a:p>
                  </a:txBody>
                  <a:tcPr/>
                </a:tc>
                <a:tc>
                  <a:txBody>
                    <a:bodyPr/>
                    <a:lstStyle/>
                    <a:p>
                      <a:r>
                        <a:rPr lang="en-US" altLang="zh-CN" sz="1600" dirty="0">
                          <a:latin typeface="+mj-ea"/>
                          <a:ea typeface="+mj-ea"/>
                        </a:rPr>
                        <a:t>Develop and optimize adaptable and reusable code for extracting accurate and meaningful data from engineering drawings</a:t>
                      </a:r>
                      <a:endParaRPr lang="zh-CN" altLang="en-US" sz="1600" dirty="0">
                        <a:latin typeface="+mj-ea"/>
                        <a:ea typeface="+mj-ea"/>
                      </a:endParaRPr>
                    </a:p>
                  </a:txBody>
                  <a:tcPr/>
                </a:tc>
                <a:tc>
                  <a:txBody>
                    <a:bodyPr/>
                    <a:lstStyle/>
                    <a:p>
                      <a:r>
                        <a:rPr lang="en-AU" altLang="zh-CN" sz="1600" dirty="0">
                          <a:latin typeface="+mj-ea"/>
                          <a:ea typeface="+mj-ea"/>
                        </a:rPr>
                        <a:t>Code Efficiency</a:t>
                      </a:r>
                    </a:p>
                    <a:p>
                      <a:r>
                        <a:rPr lang="en-AU" altLang="zh-CN" sz="1600" dirty="0">
                          <a:latin typeface="+mj-ea"/>
                          <a:ea typeface="+mj-ea"/>
                        </a:rPr>
                        <a:t>Documentation Clarity</a:t>
                      </a:r>
                    </a:p>
                    <a:p>
                      <a:r>
                        <a:rPr lang="en-AU" altLang="zh-CN" sz="1600" dirty="0">
                          <a:latin typeface="+mj-ea"/>
                          <a:ea typeface="+mj-ea"/>
                        </a:rPr>
                        <a:t>Functionality</a:t>
                      </a:r>
                      <a:endParaRPr lang="zh-CN" altLang="en-US" sz="1600" dirty="0">
                        <a:latin typeface="+mj-ea"/>
                        <a:ea typeface="+mj-ea"/>
                      </a:endParaRPr>
                    </a:p>
                  </a:txBody>
                  <a:tcPr/>
                </a:tc>
                <a:extLst>
                  <a:ext uri="{0D108BD9-81ED-4DB2-BD59-A6C34878D82A}">
                    <a16:rowId xmlns:a16="http://schemas.microsoft.com/office/drawing/2014/main" val="3889496461"/>
                  </a:ext>
                </a:extLst>
              </a:tr>
              <a:tr h="1058779">
                <a:tc>
                  <a:txBody>
                    <a:bodyPr/>
                    <a:lstStyle/>
                    <a:p>
                      <a:r>
                        <a:rPr lang="en-AU" altLang="zh-CN" sz="1600" dirty="0">
                          <a:latin typeface="+mj-ea"/>
                          <a:ea typeface="+mj-ea"/>
                        </a:rPr>
                        <a:t>Automated Checklist Generation Code</a:t>
                      </a:r>
                      <a:endParaRPr lang="zh-CN" altLang="en-US" sz="1600" dirty="0">
                        <a:latin typeface="+mj-ea"/>
                        <a:ea typeface="+mj-ea"/>
                      </a:endParaRPr>
                    </a:p>
                  </a:txBody>
                  <a:tcPr/>
                </a:tc>
                <a:tc>
                  <a:txBody>
                    <a:bodyPr/>
                    <a:lstStyle/>
                    <a:p>
                      <a:r>
                        <a:rPr lang="en-US" altLang="zh-CN" sz="1600" dirty="0">
                          <a:latin typeface="+mj-ea"/>
                          <a:ea typeface="+mj-ea"/>
                        </a:rPr>
                        <a:t>Code module to automate checklist tasks using data extracted from engineering drawings</a:t>
                      </a:r>
                      <a:endParaRPr lang="zh-CN" altLang="en-US" sz="1600" dirty="0">
                        <a:latin typeface="+mj-ea"/>
                        <a:ea typeface="+mj-ea"/>
                      </a:endParaRPr>
                    </a:p>
                  </a:txBody>
                  <a:tcPr/>
                </a:tc>
                <a:tc>
                  <a:txBody>
                    <a:bodyPr/>
                    <a:lstStyle/>
                    <a:p>
                      <a:r>
                        <a:rPr lang="en-US" altLang="zh-CN" sz="1600" dirty="0">
                          <a:latin typeface="+mj-ea"/>
                          <a:ea typeface="+mj-ea"/>
                        </a:rPr>
                        <a:t>Check table generation for accuracy, completeness, adaptability and reusability.</a:t>
                      </a:r>
                      <a:endParaRPr lang="zh-CN" altLang="en-US" sz="1600" dirty="0">
                        <a:latin typeface="+mj-ea"/>
                        <a:ea typeface="+mj-ea"/>
                      </a:endParaRPr>
                    </a:p>
                  </a:txBody>
                  <a:tcPr/>
                </a:tc>
                <a:extLst>
                  <a:ext uri="{0D108BD9-81ED-4DB2-BD59-A6C34878D82A}">
                    <a16:rowId xmlns:a16="http://schemas.microsoft.com/office/drawing/2014/main" val="1193705072"/>
                  </a:ext>
                </a:extLst>
              </a:tr>
              <a:tr h="1376413">
                <a:tc>
                  <a:txBody>
                    <a:bodyPr/>
                    <a:lstStyle/>
                    <a:p>
                      <a:r>
                        <a:rPr lang="en-US" altLang="zh-CN" sz="1600" dirty="0">
                          <a:latin typeface="+mj-ea"/>
                          <a:ea typeface="+mj-ea"/>
                        </a:rPr>
                        <a:t>Documentation of Process Management Tools Research</a:t>
                      </a:r>
                      <a:endParaRPr lang="zh-CN" altLang="en-US" sz="1600" dirty="0">
                        <a:latin typeface="+mj-ea"/>
                        <a:ea typeface="+mj-ea"/>
                      </a:endParaRPr>
                    </a:p>
                  </a:txBody>
                  <a:tcPr/>
                </a:tc>
                <a:tc>
                  <a:txBody>
                    <a:bodyPr/>
                    <a:lstStyle/>
                    <a:p>
                      <a:r>
                        <a:rPr lang="en-US" altLang="zh-CN" sz="1600" dirty="0">
                          <a:latin typeface="+mj-ea"/>
                          <a:ea typeface="+mj-ea"/>
                        </a:rPr>
                        <a:t>A detailed study of existing process management tools and time tracking tools, assessing their feasibility, advantages, disadvantages, and costs</a:t>
                      </a:r>
                      <a:endParaRPr lang="zh-CN" altLang="en-US" sz="1600" dirty="0">
                        <a:latin typeface="+mj-ea"/>
                        <a:ea typeface="+mj-ea"/>
                      </a:endParaRPr>
                    </a:p>
                  </a:txBody>
                  <a:tcPr/>
                </a:tc>
                <a:tc>
                  <a:txBody>
                    <a:bodyPr/>
                    <a:lstStyle/>
                    <a:p>
                      <a:r>
                        <a:rPr lang="en-US" altLang="zh-CN" sz="1600" dirty="0">
                          <a:latin typeface="+mj-ea"/>
                          <a:ea typeface="+mj-ea"/>
                        </a:rPr>
                        <a:t>Comprehensive research covers process management tools, assessing feasibility, advantages, disadvantages and costs.</a:t>
                      </a:r>
                      <a:endParaRPr lang="zh-CN" altLang="en-US" sz="1600" dirty="0">
                        <a:latin typeface="+mj-ea"/>
                        <a:ea typeface="+mj-ea"/>
                      </a:endParaRPr>
                    </a:p>
                  </a:txBody>
                  <a:tcPr/>
                </a:tc>
                <a:extLst>
                  <a:ext uri="{0D108BD9-81ED-4DB2-BD59-A6C34878D82A}">
                    <a16:rowId xmlns:a16="http://schemas.microsoft.com/office/drawing/2014/main" val="402327267"/>
                  </a:ext>
                </a:extLst>
              </a:tr>
            </a:tbl>
          </a:graphicData>
        </a:graphic>
      </p:graphicFrame>
    </p:spTree>
    <p:extLst>
      <p:ext uri="{BB962C8B-B14F-4D97-AF65-F5344CB8AC3E}">
        <p14:creationId xmlns:p14="http://schemas.microsoft.com/office/powerpoint/2010/main" val="95714004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637</TotalTime>
  <Words>2428</Words>
  <Application>Microsoft Office PowerPoint</Application>
  <PresentationFormat>宽屏</PresentationFormat>
  <Paragraphs>256</Paragraphs>
  <Slides>13</Slides>
  <Notes>12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13</vt:i4>
      </vt:variant>
    </vt:vector>
  </HeadingPairs>
  <TitlesOfParts>
    <vt:vector size="21" baseType="lpstr">
      <vt:lpstr>Söhne</vt:lpstr>
      <vt:lpstr>等线</vt:lpstr>
      <vt:lpstr>方正正黑简体</vt:lpstr>
      <vt:lpstr>微软雅黑</vt:lpstr>
      <vt:lpstr>Arial</vt:lpstr>
      <vt:lpstr>Times New Roman</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https:/www.ypppt.com</cp:keywords>
  <dc:description/>
  <cp:lastModifiedBy>wangjun shen</cp:lastModifiedBy>
  <cp:revision>35</cp:revision>
  <dcterms:created xsi:type="dcterms:W3CDTF">2017-07-15T03:45:17Z</dcterms:created>
  <dcterms:modified xsi:type="dcterms:W3CDTF">2024-03-19T21:09:28Z</dcterms:modified>
  <cp:contentStatus>https:/shop410307923.taobao.com;</cp:contentStatus>
</cp:coreProperties>
</file>