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4"/>
  </p:notesMasterIdLst>
  <p:sldIdLst>
    <p:sldId id="256" r:id="rId2"/>
    <p:sldId id="257" r:id="rId3"/>
    <p:sldId id="261" r:id="rId4"/>
    <p:sldId id="270" r:id="rId5"/>
    <p:sldId id="258" r:id="rId6"/>
    <p:sldId id="269" r:id="rId7"/>
    <p:sldId id="282" r:id="rId8"/>
    <p:sldId id="283" r:id="rId9"/>
    <p:sldId id="284" r:id="rId10"/>
    <p:sldId id="285" r:id="rId11"/>
    <p:sldId id="286" r:id="rId12"/>
    <p:sldId id="277" r:id="rId13"/>
  </p:sldIdLst>
  <p:sldSz cx="12192000" cy="6858000"/>
  <p:notesSz cx="6858000" cy="9144000"/>
  <p:embeddedFontLst>
    <p:embeddedFont>
      <p:font typeface="Abril Fatface" panose="02000503000000020003" pitchFamily="2" charset="0"/>
      <p:regular r:id="rId15"/>
    </p:embeddedFont>
    <p:embeddedFont>
      <p:font typeface="Calibri" panose="020F0502020204030204" pitchFamily="34" charset="0"/>
      <p:regular r:id="rId16"/>
      <p:bold r:id="rId17"/>
      <p:italic r:id="rId18"/>
      <p:boldItalic r:id="rId19"/>
    </p:embeddedFont>
    <p:embeddedFont>
      <p:font typeface="Griffy" panose="02010600030101010101" charset="0"/>
      <p:regular r:id="rId20"/>
    </p:embeddedFont>
    <p:embeddedFont>
      <p:font typeface="Roboto Mono" panose="00000009000000000000" pitchFamily="49" charset="0"/>
      <p:regular r:id="rId21"/>
      <p:bold r:id="rId22"/>
      <p:italic r:id="rId23"/>
      <p:boldItalic r:id="rId24"/>
    </p:embeddedFont>
    <p:embeddedFont>
      <p:font typeface="Roboto Mono SemiBold" panose="02010600030101010101"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57" autoAdjust="0"/>
  </p:normalViewPr>
  <p:slideViewPr>
    <p:cSldViewPr snapToGrid="0">
      <p:cViewPr varScale="1">
        <p:scale>
          <a:sx n="94" d="100"/>
          <a:sy n="94" d="100"/>
        </p:scale>
        <p:origin x="119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era of big data, anomaly detection is crucial to ensure data quality and discover valuable insights. We will review the anomaly detection algorithm, and design an anomaly detection algorithm based on K-mean cluster, and use it in the dataset for practice.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use visualization tools to view the distribution of Anomaly Score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can be found that most of the data are distributed between 3~4 and 4~5, but one data has an Anomaly Value of 9, which is much higher than other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Extracting this data and comparing it with the average value, we can find that the CRIM feature value of the data is 23.64, while the average value is only 3.62, which can be regarded as the reason for the extremely high Anomaly Score of the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can be speculated that other selected data have similar problems, but because the value of Anomaly Score is low, the gap between a certain feature and the average is not so obvious.</a:t>
            </a:r>
            <a:endParaRPr dirty="0"/>
          </a:p>
        </p:txBody>
      </p:sp>
    </p:spTree>
    <p:extLst>
      <p:ext uri="{BB962C8B-B14F-4D97-AF65-F5344CB8AC3E}">
        <p14:creationId xmlns:p14="http://schemas.microsoft.com/office/powerpoint/2010/main" val="307702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Although the algorithm is effective in brief, it also has a defect, that is, when setting the number of clusters for k-means, it may cause an outlier value to be set as centroids due to a large gap with other values, resulting in some normal values being judged as an outlier.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modified one of the data in the previous example and showed the result through visualization, which can be well observed.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next research, we can try to combine other algorithms to solve this problem.</a:t>
            </a:r>
            <a:endParaRPr dirty="0"/>
          </a:p>
        </p:txBody>
      </p:sp>
    </p:spTree>
    <p:extLst>
      <p:ext uri="{BB962C8B-B14F-4D97-AF65-F5344CB8AC3E}">
        <p14:creationId xmlns:p14="http://schemas.microsoft.com/office/powerpoint/2010/main" val="1668227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My name is Wangjun Shen, and I am currently pursuing my studies at the College of Science, Engineering, and Technology at the University of South Australia in Adelaide. I am passionate about exploring the fascinating world of data science and its applications. Currently, I am focusing on my academic journey and actively engaging in research and coursework related to data science and analytics. I am very happy to be able to give you this talk today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Anomaly detection is a powerful technique used to identify data points that behave unusually or deviate significantly from what is expected. These deviations, known as anomalies or outliers, can be caused by factors like data errors, system faults, or fraudulent activity. As we continue to generate and collect more data than ever before, anomaly detection has become increasingly important. It helps identify unusual patterns within large datasets, which in turn helps prevent risks and improves overall efficiency. For example, in finance, anomaly detection helps identify fraudulent transactions, reducing financial losses. In healthcare, it helps detect disease outbreaks, aiding in prevention and control. In manufacturing, it identifies equipment failures, reducing downtime and boosting productivity. By detecting anomalies, we can make better informed decisions and take actions to mitigate their impact, ultimately leading to better outcomes.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There are different methods to identify anomalies in data. Statistical methods assume that the data follows a certain distribution and identify anomalies as any data point that deviates significantly from this distribution. This method is suitable for low-dimensional data with a clear statistical distribution. Machine learning methods use supervised or unsupervised learning to identify anomalies. Supervised learning uses labeled data to train a model that can identify anomalies in new data, while unsupervised learning uses unlabeled data to identify anomalies based on deviations from the expected pattern. This method is suitable for high-dimensional data or data with complex relationships. Rule-based methods use a set of rules to identify anomalies based on domain knowledge or statistical thresholds. It is suitable for situations where there is a clear set of rules that can be applied to identify anomalies.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Anomaly detection via clustering is a popular technique that divides data points into clusters and uses metrics to identify exceptional clusters as anomalous. Different clustering methods exist, such as distance-based, density estimation, subspace clustering, and hierarchical clustering. Each method has its strengths and limitations, depending on factors such as dimensionality, data sparsity, and computational resources. Distance-based clustering measures distance between data points and clusters them based on density thresholds to detect anomalies. Density estimation calculates the local density of each point and compares it to the densities of its neighbors to identify anomalies. Subspace clustering analyzes the local density within subspaces to detect anomalies, and hierarchical clustering identifies anomalies by examining the quality of cluster hierarchies and their stability.</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Anomaly score measures how anomalous a data object is to its closest cluster center. It is calculated by dividing the distance to the nearest centroid by the standard deviation of the distances to the closest centroids. This score is useful because it identifies data objects that are far from any cluster center or in sparsely populated areas of the data space, making them more likely to be considered anomalies.</a:t>
            </a:r>
          </a:p>
          <a:p>
            <a:pPr marL="0" lvl="0" indent="0" algn="l" rtl="0">
              <a:spcBef>
                <a:spcPts val="0"/>
              </a:spcBef>
              <a:spcAft>
                <a:spcPts val="0"/>
              </a:spcAft>
              <a:buNone/>
            </a:pPr>
            <a:endParaRPr lang="en-US" dirty="0"/>
          </a:p>
          <a:p>
            <a:pPr marL="0" lvl="0" indent="0" algn="l" rtl="0">
              <a:spcBef>
                <a:spcPts val="0"/>
              </a:spcBef>
              <a:spcAft>
                <a:spcPts val="0"/>
              </a:spcAft>
              <a:buNone/>
            </a:pPr>
            <a:r>
              <a:rPr lang="en-US" altLang="zh-CN" dirty="0"/>
              <a:t>The KMBADN algorithm is an anomaly detection approach based on k-means. The algorithm requires a dataset X, the number of clusters k, and a threshold value t as input. Initially, centroids are randomly initialized and each data object is assigned to its closest centroid. The algorithm repeats this process until convergence by updating centroids to the means of the assigned data objects and reassigning each data object to its nearest centroid. The algorithm then computes the anomaly score for each data object and identifies all data objects with anomaly scores greater than t as anomalies. The algorithm outputs the set of anomalies A. In summary, the KMBADN algorithm leverages k-means clustering to identify anomalies in a dataset by detecting data objects that are far from their assigned centroid. This algorithm was created by myself and is a simple and clear algorithm.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use a sample data to visualize the result of </a:t>
            </a:r>
            <a:r>
              <a:rPr lang="en-US" dirty="0" err="1"/>
              <a:t>alrogithm</a:t>
            </a:r>
            <a:r>
              <a:rPr lang="en-US" dirty="0"/>
              <a:t>, it can be seen it works well.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we use the File Import provided by SAS EM to import data, and check the distribution of missing values in the data. We can find that some features have missing values, but the proportion is very low, so we can directly remove the data containing missing values</a:t>
            </a:r>
            <a:endParaRPr dirty="0"/>
          </a:p>
        </p:txBody>
      </p:sp>
    </p:spTree>
    <p:extLst>
      <p:ext uri="{BB962C8B-B14F-4D97-AF65-F5344CB8AC3E}">
        <p14:creationId xmlns:p14="http://schemas.microsoft.com/office/powerpoint/2010/main" val="104751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we use the Cluster Node provided by SAS EM to perform cluster analysis on the imported data. Because the scales of different features are different, we use the Standardization method for scaling, and then set the parameters of Missing Values to default. It means that the Missing Values data will be ignored during the clustering process.</a:t>
            </a:r>
            <a:endParaRPr dirty="0"/>
          </a:p>
        </p:txBody>
      </p:sp>
    </p:spTree>
    <p:extLst>
      <p:ext uri="{BB962C8B-B14F-4D97-AF65-F5344CB8AC3E}">
        <p14:creationId xmlns:p14="http://schemas.microsoft.com/office/powerpoint/2010/main" val="3755530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SAS EM provides the specific value of each Centroids, through these values, we calculate the nearest Centroids of each data, and assign the data to this cluster.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we calculate the Anomaly Score of each data.</a:t>
            </a:r>
            <a:endParaRPr dirty="0"/>
          </a:p>
        </p:txBody>
      </p:sp>
    </p:spTree>
    <p:extLst>
      <p:ext uri="{BB962C8B-B14F-4D97-AF65-F5344CB8AC3E}">
        <p14:creationId xmlns:p14="http://schemas.microsoft.com/office/powerpoint/2010/main" val="3694908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1466800" y="5813575"/>
            <a:ext cx="77973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484350" y="581357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484350" y="4750100"/>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1500" y="470775"/>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91200" y="46542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57700" y="465425"/>
            <a:ext cx="731400" cy="731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rot="10800000">
            <a:off x="10057500" y="1242425"/>
            <a:ext cx="0" cy="3110100"/>
          </a:xfrm>
          <a:prstGeom prst="straightConnector1">
            <a:avLst/>
          </a:prstGeom>
          <a:noFill/>
          <a:ln w="19050" cap="flat" cmpd="sng">
            <a:solidFill>
              <a:schemeClr val="accent3"/>
            </a:solidFill>
            <a:prstDash val="solid"/>
            <a:round/>
            <a:headEnd type="none" w="med" len="med"/>
            <a:tailEnd type="none" w="med" len="med"/>
          </a:ln>
        </p:spPr>
      </p:cxnSp>
      <p:sp>
        <p:nvSpPr>
          <p:cNvPr id="18" name="Google Shape;18;p2"/>
          <p:cNvSpPr/>
          <p:nvPr/>
        </p:nvSpPr>
        <p:spPr>
          <a:xfrm>
            <a:off x="1543000" y="5661175"/>
            <a:ext cx="77973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1"/>
          </p:nvPr>
        </p:nvSpPr>
        <p:spPr>
          <a:xfrm>
            <a:off x="2056525" y="5668100"/>
            <a:ext cx="6775200" cy="717900"/>
          </a:xfrm>
          <a:prstGeom prst="rect">
            <a:avLst/>
          </a:prstGeom>
          <a:ln>
            <a:noFill/>
          </a:ln>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sp>
        <p:nvSpPr>
          <p:cNvPr id="20" name="Google Shape;20;p2"/>
          <p:cNvSpPr/>
          <p:nvPr/>
        </p:nvSpPr>
        <p:spPr>
          <a:xfrm>
            <a:off x="1545150" y="1535116"/>
            <a:ext cx="7609800" cy="38598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30400" y="1345301"/>
            <a:ext cx="7609800" cy="38598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title"/>
          </p:nvPr>
        </p:nvSpPr>
        <p:spPr>
          <a:xfrm>
            <a:off x="2056525" y="1739802"/>
            <a:ext cx="6775200" cy="2876400"/>
          </a:xfrm>
          <a:prstGeom prst="rect">
            <a:avLst/>
          </a:prstGeom>
          <a:ln>
            <a:noFill/>
          </a:ln>
        </p:spPr>
        <p:txBody>
          <a:bodyPr spcFirstLastPara="1" wrap="square" lIns="121900" tIns="121900" rIns="121900" bIns="12190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23" name="Google Shape;23;p2"/>
          <p:cNvSpPr/>
          <p:nvPr/>
        </p:nvSpPr>
        <p:spPr>
          <a:xfrm>
            <a:off x="9560550" y="5661175"/>
            <a:ext cx="18207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560550" y="4597700"/>
            <a:ext cx="9939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5;p2"/>
          <p:cNvCxnSpPr/>
          <p:nvPr/>
        </p:nvCxnSpPr>
        <p:spPr>
          <a:xfrm>
            <a:off x="10774800" y="5106200"/>
            <a:ext cx="1341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75300" y="5106200"/>
            <a:ext cx="1341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4392225" y="670025"/>
            <a:ext cx="5168400" cy="0"/>
          </a:xfrm>
          <a:prstGeom prst="straightConnector1">
            <a:avLst/>
          </a:prstGeom>
          <a:noFill/>
          <a:ln w="19050" cap="flat" cmpd="sng">
            <a:solidFill>
              <a:schemeClr val="accent3"/>
            </a:solidFill>
            <a:prstDash val="solid"/>
            <a:round/>
            <a:headEnd type="none" w="med" len="med"/>
            <a:tailEnd type="none" w="med" len="med"/>
          </a:ln>
        </p:spPr>
      </p:cxnSp>
      <p:sp>
        <p:nvSpPr>
          <p:cNvPr id="28" name="Google Shape;28;p2"/>
          <p:cNvSpPr/>
          <p:nvPr/>
        </p:nvSpPr>
        <p:spPr>
          <a:xfrm>
            <a:off x="227700" y="318375"/>
            <a:ext cx="9939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67400" y="313025"/>
            <a:ext cx="18207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333900" y="313025"/>
            <a:ext cx="731400" cy="731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32" name="Google Shape;32;p2"/>
          <p:cNvGrpSpPr/>
          <p:nvPr/>
        </p:nvGrpSpPr>
        <p:grpSpPr>
          <a:xfrm>
            <a:off x="9662375" y="343650"/>
            <a:ext cx="737725" cy="887475"/>
            <a:chOff x="4038950" y="1664675"/>
            <a:chExt cx="737725" cy="887475"/>
          </a:xfrm>
        </p:grpSpPr>
        <p:sp>
          <p:nvSpPr>
            <p:cNvPr id="33" name="Google Shape;33;p2"/>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 name="Google Shape;34;p2"/>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 name="Google Shape;35;p2"/>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1" name="Google Shape;41;p4"/>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42" name="Google Shape;42;p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3" name="Google Shape;43;p4"/>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
        <p:nvSpPr>
          <p:cNvPr id="44" name="Google Shape;44;p4"/>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4"/>
          <p:cNvCxnSpPr/>
          <p:nvPr/>
        </p:nvCxnSpPr>
        <p:spPr>
          <a:xfrm>
            <a:off x="3160913" y="601238"/>
            <a:ext cx="4394100" cy="0"/>
          </a:xfrm>
          <a:prstGeom prst="straightConnector1">
            <a:avLst/>
          </a:prstGeom>
          <a:noFill/>
          <a:ln w="19050" cap="flat" cmpd="sng">
            <a:solidFill>
              <a:schemeClr val="accent3"/>
            </a:solidFill>
            <a:prstDash val="solid"/>
            <a:round/>
            <a:headEnd type="none" w="med" len="med"/>
            <a:tailEnd type="none" w="med" len="med"/>
          </a:ln>
        </p:spPr>
      </p:cxnSp>
      <p:sp>
        <p:nvSpPr>
          <p:cNvPr id="48" name="Google Shape;48;p4"/>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1127815" y="6032232"/>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9788916" y="6028470"/>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9193674" y="6028470"/>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4"/>
          <p:cNvCxnSpPr/>
          <p:nvPr/>
        </p:nvCxnSpPr>
        <p:spPr>
          <a:xfrm rot="10800000">
            <a:off x="4604537" y="6221743"/>
            <a:ext cx="4394100" cy="0"/>
          </a:xfrm>
          <a:prstGeom prst="straightConnector1">
            <a:avLst/>
          </a:prstGeom>
          <a:noFill/>
          <a:ln w="19050" cap="flat" cmpd="sng">
            <a:solidFill>
              <a:schemeClr val="accent3"/>
            </a:solidFill>
            <a:prstDash val="solid"/>
            <a:round/>
            <a:headEnd type="none" w="med" len="med"/>
            <a:tailEnd type="none" w="med" len="med"/>
          </a:ln>
        </p:spPr>
      </p:cxnSp>
      <p:sp>
        <p:nvSpPr>
          <p:cNvPr id="55" name="Google Shape;55;p4"/>
          <p:cNvSpPr/>
          <p:nvPr/>
        </p:nvSpPr>
        <p:spPr>
          <a:xfrm>
            <a:off x="11179647" y="5925067"/>
            <a:ext cx="6759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9840748" y="5921305"/>
            <a:ext cx="12396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9245506" y="5921305"/>
            <a:ext cx="497400" cy="515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8"/>
        <p:cNvGrpSpPr/>
        <p:nvPr/>
      </p:nvGrpSpPr>
      <p:grpSpPr>
        <a:xfrm>
          <a:off x="0" y="0"/>
          <a:ext cx="0" cy="0"/>
          <a:chOff x="0" y="0"/>
          <a:chExt cx="0" cy="0"/>
        </a:xfrm>
      </p:grpSpPr>
      <p:sp>
        <p:nvSpPr>
          <p:cNvPr id="59" name="Google Shape;59;p5"/>
          <p:cNvSpPr/>
          <p:nvPr/>
        </p:nvSpPr>
        <p:spPr>
          <a:xfrm>
            <a:off x="540900" y="366575"/>
            <a:ext cx="11110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367575" y="1486249"/>
            <a:ext cx="11110200" cy="4284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40911" y="1286551"/>
            <a:ext cx="11110200" cy="42849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txBox="1">
            <a:spLocks noGrp="1"/>
          </p:cNvSpPr>
          <p:nvPr>
            <p:ph type="body" idx="1"/>
          </p:nvPr>
        </p:nvSpPr>
        <p:spPr>
          <a:xfrm>
            <a:off x="710250"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cxnSp>
        <p:nvCxnSpPr>
          <p:cNvPr id="63" name="Google Shape;63;p5"/>
          <p:cNvCxnSpPr/>
          <p:nvPr/>
        </p:nvCxnSpPr>
        <p:spPr>
          <a:xfrm rot="10800000">
            <a:off x="3011250" y="6375425"/>
            <a:ext cx="8287500" cy="0"/>
          </a:xfrm>
          <a:prstGeom prst="straightConnector1">
            <a:avLst/>
          </a:prstGeom>
          <a:noFill/>
          <a:ln w="19050" cap="flat" cmpd="sng">
            <a:solidFill>
              <a:schemeClr val="accent3"/>
            </a:solidFill>
            <a:prstDash val="solid"/>
            <a:round/>
            <a:headEnd type="none" w="med" len="med"/>
            <a:tailEnd type="none" w="med" len="med"/>
          </a:ln>
        </p:spPr>
      </p:cxnSp>
      <p:sp>
        <p:nvSpPr>
          <p:cNvPr id="64" name="Google Shape;64;p5"/>
          <p:cNvSpPr txBox="1">
            <a:spLocks noGrp="1"/>
          </p:cNvSpPr>
          <p:nvPr>
            <p:ph type="title"/>
          </p:nvPr>
        </p:nvSpPr>
        <p:spPr>
          <a:xfrm>
            <a:off x="769500" y="370875"/>
            <a:ext cx="10639500" cy="7314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5" name="Google Shape;65;p5"/>
          <p:cNvSpPr txBox="1">
            <a:spLocks noGrp="1"/>
          </p:cNvSpPr>
          <p:nvPr>
            <p:ph type="body" idx="2"/>
          </p:nvPr>
        </p:nvSpPr>
        <p:spPr>
          <a:xfrm>
            <a:off x="710250"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6" name="Google Shape;66;p5"/>
          <p:cNvSpPr txBox="1">
            <a:spLocks noGrp="1"/>
          </p:cNvSpPr>
          <p:nvPr>
            <p:ph type="body" idx="3"/>
          </p:nvPr>
        </p:nvSpPr>
        <p:spPr>
          <a:xfrm>
            <a:off x="4513203"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7" name="Google Shape;67;p5"/>
          <p:cNvSpPr txBox="1">
            <a:spLocks noGrp="1"/>
          </p:cNvSpPr>
          <p:nvPr>
            <p:ph type="body" idx="4"/>
          </p:nvPr>
        </p:nvSpPr>
        <p:spPr>
          <a:xfrm>
            <a:off x="4513203"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8" name="Google Shape;68;p5"/>
          <p:cNvSpPr txBox="1">
            <a:spLocks noGrp="1"/>
          </p:cNvSpPr>
          <p:nvPr>
            <p:ph type="title" idx="5"/>
          </p:nvPr>
        </p:nvSpPr>
        <p:spPr>
          <a:xfrm>
            <a:off x="710250"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69" name="Google Shape;69;p5"/>
          <p:cNvSpPr txBox="1">
            <a:spLocks noGrp="1"/>
          </p:cNvSpPr>
          <p:nvPr>
            <p:ph type="title" idx="6"/>
          </p:nvPr>
        </p:nvSpPr>
        <p:spPr>
          <a:xfrm>
            <a:off x="4513203"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0" name="Google Shape;70;p5"/>
          <p:cNvSpPr txBox="1">
            <a:spLocks noGrp="1"/>
          </p:cNvSpPr>
          <p:nvPr>
            <p:ph type="title" idx="7"/>
          </p:nvPr>
        </p:nvSpPr>
        <p:spPr>
          <a:xfrm>
            <a:off x="710250"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1" name="Google Shape;71;p5"/>
          <p:cNvSpPr txBox="1">
            <a:spLocks noGrp="1"/>
          </p:cNvSpPr>
          <p:nvPr>
            <p:ph type="title" idx="8"/>
          </p:nvPr>
        </p:nvSpPr>
        <p:spPr>
          <a:xfrm>
            <a:off x="4513203"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2" name="Google Shape;72;p5"/>
          <p:cNvSpPr txBox="1">
            <a:spLocks noGrp="1"/>
          </p:cNvSpPr>
          <p:nvPr>
            <p:ph type="body" idx="9"/>
          </p:nvPr>
        </p:nvSpPr>
        <p:spPr>
          <a:xfrm>
            <a:off x="8316156"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3" name="Google Shape;73;p5"/>
          <p:cNvSpPr txBox="1">
            <a:spLocks noGrp="1"/>
          </p:cNvSpPr>
          <p:nvPr>
            <p:ph type="body" idx="13"/>
          </p:nvPr>
        </p:nvSpPr>
        <p:spPr>
          <a:xfrm>
            <a:off x="8316156"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4" name="Google Shape;74;p5"/>
          <p:cNvSpPr txBox="1">
            <a:spLocks noGrp="1"/>
          </p:cNvSpPr>
          <p:nvPr>
            <p:ph type="title" idx="14"/>
          </p:nvPr>
        </p:nvSpPr>
        <p:spPr>
          <a:xfrm>
            <a:off x="8316156"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5" name="Google Shape;75;p5"/>
          <p:cNvSpPr txBox="1">
            <a:spLocks noGrp="1"/>
          </p:cNvSpPr>
          <p:nvPr>
            <p:ph type="title" idx="15"/>
          </p:nvPr>
        </p:nvSpPr>
        <p:spPr>
          <a:xfrm>
            <a:off x="8316156"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6" name="Google Shape;76;p5"/>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5"/>
          <p:cNvSpPr/>
          <p:nvPr/>
        </p:nvSpPr>
        <p:spPr>
          <a:xfrm>
            <a:off x="1987645" y="6162582"/>
            <a:ext cx="5664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409" y="6159429"/>
            <a:ext cx="10389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66218" y="6159429"/>
            <a:ext cx="417000" cy="432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031087" y="6072767"/>
            <a:ext cx="566400" cy="4320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908850" y="6069614"/>
            <a:ext cx="1038900" cy="4320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09659" y="6069614"/>
            <a:ext cx="417000" cy="4320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06"/>
        <p:cNvGrpSpPr/>
        <p:nvPr/>
      </p:nvGrpSpPr>
      <p:grpSpPr>
        <a:xfrm>
          <a:off x="0" y="0"/>
          <a:ext cx="0" cy="0"/>
          <a:chOff x="0" y="0"/>
          <a:chExt cx="0" cy="0"/>
        </a:xfrm>
      </p:grpSpPr>
      <p:sp>
        <p:nvSpPr>
          <p:cNvPr id="107" name="Google Shape;107;p7"/>
          <p:cNvSpPr/>
          <p:nvPr/>
        </p:nvSpPr>
        <p:spPr>
          <a:xfrm>
            <a:off x="241675" y="666675"/>
            <a:ext cx="11332800" cy="58932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94685" y="392025"/>
            <a:ext cx="11332800" cy="58932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873360" y="17375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100"/>
              <a:buNone/>
              <a:defRPr sz="2100" b="1">
                <a:solidFill>
                  <a:schemeClr val="lt2"/>
                </a:solidFill>
                <a:highlight>
                  <a:schemeClr val="accent3"/>
                </a:highlight>
              </a:defRPr>
            </a:lvl1pPr>
            <a:lvl2pPr lvl="1" rtl="0">
              <a:spcBef>
                <a:spcPts val="2100"/>
              </a:spcBef>
              <a:spcAft>
                <a:spcPts val="0"/>
              </a:spcAft>
              <a:buClr>
                <a:schemeClr val="lt2"/>
              </a:buClr>
              <a:buSzPts val="2100"/>
              <a:buNone/>
              <a:defRPr sz="2100" b="1">
                <a:solidFill>
                  <a:schemeClr val="lt2"/>
                </a:solidFill>
                <a:highlight>
                  <a:schemeClr val="accent3"/>
                </a:highlight>
              </a:defRPr>
            </a:lvl2pPr>
            <a:lvl3pPr lvl="2" rtl="0">
              <a:spcBef>
                <a:spcPts val="2100"/>
              </a:spcBef>
              <a:spcAft>
                <a:spcPts val="0"/>
              </a:spcAft>
              <a:buClr>
                <a:schemeClr val="lt2"/>
              </a:buClr>
              <a:buSzPts val="2100"/>
              <a:buNone/>
              <a:defRPr sz="2100" b="1">
                <a:solidFill>
                  <a:schemeClr val="lt2"/>
                </a:solidFill>
                <a:highlight>
                  <a:schemeClr val="accent3"/>
                </a:highlight>
              </a:defRPr>
            </a:lvl3pPr>
            <a:lvl4pPr lvl="3" rtl="0">
              <a:spcBef>
                <a:spcPts val="2100"/>
              </a:spcBef>
              <a:spcAft>
                <a:spcPts val="0"/>
              </a:spcAft>
              <a:buClr>
                <a:schemeClr val="lt2"/>
              </a:buClr>
              <a:buSzPts val="2100"/>
              <a:buNone/>
              <a:defRPr sz="2100" b="1">
                <a:solidFill>
                  <a:schemeClr val="lt2"/>
                </a:solidFill>
                <a:highlight>
                  <a:schemeClr val="accent3"/>
                </a:highlight>
              </a:defRPr>
            </a:lvl4pPr>
            <a:lvl5pPr lvl="4" rtl="0">
              <a:spcBef>
                <a:spcPts val="2100"/>
              </a:spcBef>
              <a:spcAft>
                <a:spcPts val="0"/>
              </a:spcAft>
              <a:buClr>
                <a:schemeClr val="lt2"/>
              </a:buClr>
              <a:buSzPts val="2100"/>
              <a:buNone/>
              <a:defRPr sz="2100" b="1">
                <a:solidFill>
                  <a:schemeClr val="lt2"/>
                </a:solidFill>
                <a:highlight>
                  <a:schemeClr val="accent3"/>
                </a:highlight>
              </a:defRPr>
            </a:lvl5pPr>
            <a:lvl6pPr lvl="5" rtl="0">
              <a:spcBef>
                <a:spcPts val="2100"/>
              </a:spcBef>
              <a:spcAft>
                <a:spcPts val="0"/>
              </a:spcAft>
              <a:buClr>
                <a:schemeClr val="lt2"/>
              </a:buClr>
              <a:buSzPts val="2100"/>
              <a:buNone/>
              <a:defRPr sz="2100" b="1">
                <a:solidFill>
                  <a:schemeClr val="lt2"/>
                </a:solidFill>
                <a:highlight>
                  <a:schemeClr val="accent3"/>
                </a:highlight>
              </a:defRPr>
            </a:lvl6pPr>
            <a:lvl7pPr lvl="6" rtl="0">
              <a:spcBef>
                <a:spcPts val="2100"/>
              </a:spcBef>
              <a:spcAft>
                <a:spcPts val="0"/>
              </a:spcAft>
              <a:buClr>
                <a:schemeClr val="lt2"/>
              </a:buClr>
              <a:buSzPts val="2100"/>
              <a:buNone/>
              <a:defRPr sz="2100" b="1">
                <a:solidFill>
                  <a:schemeClr val="lt2"/>
                </a:solidFill>
                <a:highlight>
                  <a:schemeClr val="accent3"/>
                </a:highlight>
              </a:defRPr>
            </a:lvl7pPr>
            <a:lvl8pPr lvl="7" rtl="0">
              <a:spcBef>
                <a:spcPts val="2100"/>
              </a:spcBef>
              <a:spcAft>
                <a:spcPts val="0"/>
              </a:spcAft>
              <a:buClr>
                <a:schemeClr val="lt2"/>
              </a:buClr>
              <a:buSzPts val="2100"/>
              <a:buNone/>
              <a:defRPr sz="2100" b="1">
                <a:solidFill>
                  <a:schemeClr val="lt2"/>
                </a:solidFill>
                <a:highlight>
                  <a:schemeClr val="accent3"/>
                </a:highlight>
              </a:defRPr>
            </a:lvl8pPr>
            <a:lvl9pPr lvl="8" rtl="0">
              <a:spcBef>
                <a:spcPts val="2100"/>
              </a:spcBef>
              <a:spcAft>
                <a:spcPts val="2100"/>
              </a:spcAft>
              <a:buClr>
                <a:schemeClr val="lt2"/>
              </a:buClr>
              <a:buSzPts val="2100"/>
              <a:buNone/>
              <a:defRPr sz="2100" b="1">
                <a:solidFill>
                  <a:schemeClr val="lt2"/>
                </a:solidFill>
                <a:highlight>
                  <a:schemeClr val="accent3"/>
                </a:highlight>
              </a:defRPr>
            </a:lvl9pPr>
          </a:lstStyle>
          <a:p>
            <a:endParaRPr/>
          </a:p>
        </p:txBody>
      </p:sp>
      <p:sp>
        <p:nvSpPr>
          <p:cNvPr id="110" name="Google Shape;110;p7"/>
          <p:cNvSpPr txBox="1">
            <a:spLocks noGrp="1"/>
          </p:cNvSpPr>
          <p:nvPr>
            <p:ph type="subTitle" idx="2"/>
          </p:nvPr>
        </p:nvSpPr>
        <p:spPr>
          <a:xfrm>
            <a:off x="6464155" y="17375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100"/>
              <a:buNone/>
              <a:defRPr sz="2100" b="1">
                <a:solidFill>
                  <a:schemeClr val="lt2"/>
                </a:solidFill>
                <a:highlight>
                  <a:schemeClr val="accent3"/>
                </a:highlight>
              </a:defRPr>
            </a:lvl1pPr>
            <a:lvl2pPr lvl="1" rtl="0">
              <a:spcBef>
                <a:spcPts val="2100"/>
              </a:spcBef>
              <a:spcAft>
                <a:spcPts val="0"/>
              </a:spcAft>
              <a:buClr>
                <a:schemeClr val="lt2"/>
              </a:buClr>
              <a:buSzPts val="2100"/>
              <a:buNone/>
              <a:defRPr sz="2100" b="1">
                <a:solidFill>
                  <a:schemeClr val="lt2"/>
                </a:solidFill>
                <a:highlight>
                  <a:schemeClr val="accent3"/>
                </a:highlight>
              </a:defRPr>
            </a:lvl2pPr>
            <a:lvl3pPr lvl="2" rtl="0">
              <a:spcBef>
                <a:spcPts val="2100"/>
              </a:spcBef>
              <a:spcAft>
                <a:spcPts val="0"/>
              </a:spcAft>
              <a:buClr>
                <a:schemeClr val="lt2"/>
              </a:buClr>
              <a:buSzPts val="2100"/>
              <a:buNone/>
              <a:defRPr sz="2100" b="1">
                <a:solidFill>
                  <a:schemeClr val="lt2"/>
                </a:solidFill>
                <a:highlight>
                  <a:schemeClr val="accent3"/>
                </a:highlight>
              </a:defRPr>
            </a:lvl3pPr>
            <a:lvl4pPr lvl="3" rtl="0">
              <a:spcBef>
                <a:spcPts val="2100"/>
              </a:spcBef>
              <a:spcAft>
                <a:spcPts val="0"/>
              </a:spcAft>
              <a:buClr>
                <a:schemeClr val="lt2"/>
              </a:buClr>
              <a:buSzPts val="2100"/>
              <a:buNone/>
              <a:defRPr sz="2100" b="1">
                <a:solidFill>
                  <a:schemeClr val="lt2"/>
                </a:solidFill>
                <a:highlight>
                  <a:schemeClr val="accent3"/>
                </a:highlight>
              </a:defRPr>
            </a:lvl4pPr>
            <a:lvl5pPr lvl="4" rtl="0">
              <a:spcBef>
                <a:spcPts val="2100"/>
              </a:spcBef>
              <a:spcAft>
                <a:spcPts val="0"/>
              </a:spcAft>
              <a:buClr>
                <a:schemeClr val="lt2"/>
              </a:buClr>
              <a:buSzPts val="2100"/>
              <a:buNone/>
              <a:defRPr sz="2100" b="1">
                <a:solidFill>
                  <a:schemeClr val="lt2"/>
                </a:solidFill>
                <a:highlight>
                  <a:schemeClr val="accent3"/>
                </a:highlight>
              </a:defRPr>
            </a:lvl5pPr>
            <a:lvl6pPr lvl="5" rtl="0">
              <a:spcBef>
                <a:spcPts val="2100"/>
              </a:spcBef>
              <a:spcAft>
                <a:spcPts val="0"/>
              </a:spcAft>
              <a:buClr>
                <a:schemeClr val="lt2"/>
              </a:buClr>
              <a:buSzPts val="2100"/>
              <a:buNone/>
              <a:defRPr sz="2100" b="1">
                <a:solidFill>
                  <a:schemeClr val="lt2"/>
                </a:solidFill>
                <a:highlight>
                  <a:schemeClr val="accent3"/>
                </a:highlight>
              </a:defRPr>
            </a:lvl6pPr>
            <a:lvl7pPr lvl="6" rtl="0">
              <a:spcBef>
                <a:spcPts val="2100"/>
              </a:spcBef>
              <a:spcAft>
                <a:spcPts val="0"/>
              </a:spcAft>
              <a:buClr>
                <a:schemeClr val="lt2"/>
              </a:buClr>
              <a:buSzPts val="2100"/>
              <a:buNone/>
              <a:defRPr sz="2100" b="1">
                <a:solidFill>
                  <a:schemeClr val="lt2"/>
                </a:solidFill>
                <a:highlight>
                  <a:schemeClr val="accent3"/>
                </a:highlight>
              </a:defRPr>
            </a:lvl7pPr>
            <a:lvl8pPr lvl="7" rtl="0">
              <a:spcBef>
                <a:spcPts val="2100"/>
              </a:spcBef>
              <a:spcAft>
                <a:spcPts val="0"/>
              </a:spcAft>
              <a:buClr>
                <a:schemeClr val="lt2"/>
              </a:buClr>
              <a:buSzPts val="2100"/>
              <a:buNone/>
              <a:defRPr sz="2100" b="1">
                <a:solidFill>
                  <a:schemeClr val="lt2"/>
                </a:solidFill>
                <a:highlight>
                  <a:schemeClr val="accent3"/>
                </a:highlight>
              </a:defRPr>
            </a:lvl8pPr>
            <a:lvl9pPr lvl="8" rtl="0">
              <a:spcBef>
                <a:spcPts val="2100"/>
              </a:spcBef>
              <a:spcAft>
                <a:spcPts val="2100"/>
              </a:spcAft>
              <a:buClr>
                <a:schemeClr val="lt2"/>
              </a:buClr>
              <a:buSzPts val="2100"/>
              <a:buNone/>
              <a:defRPr sz="2100" b="1">
                <a:solidFill>
                  <a:schemeClr val="lt2"/>
                </a:solidFill>
                <a:highlight>
                  <a:schemeClr val="accent3"/>
                </a:highlight>
              </a:defRPr>
            </a:lvl9pPr>
          </a:lstStyle>
          <a:p>
            <a:endParaRPr/>
          </a:p>
        </p:txBody>
      </p:sp>
      <p:sp>
        <p:nvSpPr>
          <p:cNvPr id="111" name="Google Shape;111;p7"/>
          <p:cNvSpPr txBox="1">
            <a:spLocks noGrp="1"/>
          </p:cNvSpPr>
          <p:nvPr>
            <p:ph type="title"/>
          </p:nvPr>
        </p:nvSpPr>
        <p:spPr>
          <a:xfrm>
            <a:off x="873350" y="7601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2" name="Google Shape;112;p7"/>
          <p:cNvSpPr txBox="1">
            <a:spLocks noGrp="1"/>
          </p:cNvSpPr>
          <p:nvPr>
            <p:ph type="body" idx="3"/>
          </p:nvPr>
        </p:nvSpPr>
        <p:spPr>
          <a:xfrm>
            <a:off x="873350" y="26746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13" name="Google Shape;113;p7"/>
          <p:cNvSpPr txBox="1">
            <a:spLocks noGrp="1"/>
          </p:cNvSpPr>
          <p:nvPr>
            <p:ph type="body" idx="4"/>
          </p:nvPr>
        </p:nvSpPr>
        <p:spPr>
          <a:xfrm>
            <a:off x="6464146" y="26628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14" name="Google Shape;114;p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15" name="Google Shape;115;p7"/>
          <p:cNvGrpSpPr/>
          <p:nvPr/>
        </p:nvGrpSpPr>
        <p:grpSpPr>
          <a:xfrm>
            <a:off x="10732250" y="566525"/>
            <a:ext cx="737725" cy="887475"/>
            <a:chOff x="4038950" y="1664675"/>
            <a:chExt cx="737725" cy="887475"/>
          </a:xfrm>
        </p:grpSpPr>
        <p:sp>
          <p:nvSpPr>
            <p:cNvPr id="116" name="Google Shape;116;p7"/>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7" name="Google Shape;117;p7"/>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8" name="Google Shape;118;p7"/>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36"/>
        <p:cNvGrpSpPr/>
        <p:nvPr/>
      </p:nvGrpSpPr>
      <p:grpSpPr>
        <a:xfrm>
          <a:off x="0" y="0"/>
          <a:ext cx="0" cy="0"/>
          <a:chOff x="0" y="0"/>
          <a:chExt cx="0" cy="0"/>
        </a:xfrm>
      </p:grpSpPr>
      <p:sp>
        <p:nvSpPr>
          <p:cNvPr id="237" name="Google Shape;237;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8" name="Google Shape;238;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239" name="Google Shape;239;p13"/>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40"/>
        <p:cNvGrpSpPr/>
        <p:nvPr/>
      </p:nvGrpSpPr>
      <p:grpSpPr>
        <a:xfrm>
          <a:off x="0" y="0"/>
          <a:ext cx="0" cy="0"/>
          <a:chOff x="0" y="0"/>
          <a:chExt cx="0" cy="0"/>
        </a:xfrm>
      </p:grpSpPr>
      <p:grpSp>
        <p:nvGrpSpPr>
          <p:cNvPr id="241" name="Google Shape;241;p14"/>
          <p:cNvGrpSpPr/>
          <p:nvPr/>
        </p:nvGrpSpPr>
        <p:grpSpPr>
          <a:xfrm>
            <a:off x="8251500" y="2275398"/>
            <a:ext cx="3271244" cy="3330073"/>
            <a:chOff x="8144875" y="2055723"/>
            <a:chExt cx="3271244" cy="3330073"/>
          </a:xfrm>
        </p:grpSpPr>
        <p:sp>
          <p:nvSpPr>
            <p:cNvPr id="242" name="Google Shape;242;p14"/>
            <p:cNvSpPr/>
            <p:nvPr/>
          </p:nvSpPr>
          <p:spPr>
            <a:xfrm>
              <a:off x="8144875" y="219679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8267019" y="205572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14"/>
          <p:cNvGrpSpPr/>
          <p:nvPr/>
        </p:nvGrpSpPr>
        <p:grpSpPr>
          <a:xfrm>
            <a:off x="4460375" y="2275398"/>
            <a:ext cx="3271244" cy="3330073"/>
            <a:chOff x="4231600" y="2055723"/>
            <a:chExt cx="3271244" cy="3330073"/>
          </a:xfrm>
        </p:grpSpPr>
        <p:sp>
          <p:nvSpPr>
            <p:cNvPr id="245" name="Google Shape;245;p14"/>
            <p:cNvSpPr/>
            <p:nvPr/>
          </p:nvSpPr>
          <p:spPr>
            <a:xfrm>
              <a:off x="4231600" y="219679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4353744" y="205572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4"/>
          <p:cNvGrpSpPr/>
          <p:nvPr/>
        </p:nvGrpSpPr>
        <p:grpSpPr>
          <a:xfrm>
            <a:off x="669250" y="2275398"/>
            <a:ext cx="3271244" cy="3330073"/>
            <a:chOff x="562625" y="2055723"/>
            <a:chExt cx="3271244" cy="3330073"/>
          </a:xfrm>
        </p:grpSpPr>
        <p:sp>
          <p:nvSpPr>
            <p:cNvPr id="248" name="Google Shape;248;p14"/>
            <p:cNvSpPr/>
            <p:nvPr/>
          </p:nvSpPr>
          <p:spPr>
            <a:xfrm>
              <a:off x="562625" y="219679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684769" y="205572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4"/>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1" name="Google Shape;251;p14"/>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2" name="Google Shape;252;p14"/>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4" name="Google Shape;254;p14"/>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6" name="Google Shape;256;p14"/>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7" name="Google Shape;257;p1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8" name="Google Shape;258;p14"/>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14"/>
          <p:cNvCxnSpPr/>
          <p:nvPr/>
        </p:nvCxnSpPr>
        <p:spPr>
          <a:xfrm>
            <a:off x="3160913" y="601238"/>
            <a:ext cx="4394100" cy="0"/>
          </a:xfrm>
          <a:prstGeom prst="straightConnector1">
            <a:avLst/>
          </a:prstGeom>
          <a:noFill/>
          <a:ln w="19050" cap="flat" cmpd="sng">
            <a:solidFill>
              <a:schemeClr val="accent3"/>
            </a:solidFill>
            <a:prstDash val="solid"/>
            <a:round/>
            <a:headEnd type="none" w="med" len="med"/>
            <a:tailEnd type="none" w="med" len="med"/>
          </a:ln>
        </p:spPr>
      </p:cxnSp>
      <p:sp>
        <p:nvSpPr>
          <p:cNvPr id="262" name="Google Shape;262;p14"/>
          <p:cNvSpPr/>
          <p:nvPr/>
        </p:nvSpPr>
        <p:spPr>
          <a:xfrm>
            <a:off x="355732" y="304562"/>
            <a:ext cx="6759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1130963" y="300800"/>
            <a:ext cx="12396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2468589" y="300800"/>
            <a:ext cx="497400" cy="515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11127815" y="6032232"/>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9788916" y="6028470"/>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9193674" y="6028470"/>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14"/>
          <p:cNvCxnSpPr/>
          <p:nvPr/>
        </p:nvCxnSpPr>
        <p:spPr>
          <a:xfrm rot="10800000">
            <a:off x="4604537" y="6221743"/>
            <a:ext cx="4394100" cy="0"/>
          </a:xfrm>
          <a:prstGeom prst="straightConnector1">
            <a:avLst/>
          </a:prstGeom>
          <a:noFill/>
          <a:ln w="19050" cap="flat" cmpd="sng">
            <a:solidFill>
              <a:schemeClr val="accent3"/>
            </a:solidFill>
            <a:prstDash val="solid"/>
            <a:round/>
            <a:headEnd type="none" w="med" len="med"/>
            <a:tailEnd type="none" w="med" len="med"/>
          </a:ln>
        </p:spPr>
      </p:cxnSp>
      <p:sp>
        <p:nvSpPr>
          <p:cNvPr id="269" name="Google Shape;269;p14"/>
          <p:cNvSpPr/>
          <p:nvPr/>
        </p:nvSpPr>
        <p:spPr>
          <a:xfrm>
            <a:off x="11179647" y="5925067"/>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9840748" y="5921305"/>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9245506" y="5921305"/>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14"/>
          <p:cNvGrpSpPr/>
          <p:nvPr/>
        </p:nvGrpSpPr>
        <p:grpSpPr>
          <a:xfrm>
            <a:off x="11287175" y="149950"/>
            <a:ext cx="737725" cy="887475"/>
            <a:chOff x="4038950" y="1664675"/>
            <a:chExt cx="737725" cy="887475"/>
          </a:xfrm>
        </p:grpSpPr>
        <p:sp>
          <p:nvSpPr>
            <p:cNvPr id="273" name="Google Shape;273;p14"/>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4" name="Google Shape;274;p14"/>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5" name="Google Shape;275;p14"/>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91"/>
        <p:cNvGrpSpPr/>
        <p:nvPr/>
      </p:nvGrpSpPr>
      <p:grpSpPr>
        <a:xfrm>
          <a:off x="0" y="0"/>
          <a:ext cx="0" cy="0"/>
          <a:chOff x="0" y="0"/>
          <a:chExt cx="0" cy="0"/>
        </a:xfrm>
      </p:grpSpPr>
      <p:sp>
        <p:nvSpPr>
          <p:cNvPr id="392" name="Google Shape;392;p20"/>
          <p:cNvSpPr/>
          <p:nvPr/>
        </p:nvSpPr>
        <p:spPr>
          <a:xfrm>
            <a:off x="532500" y="470775"/>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1672200" y="46542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3638700" y="465425"/>
            <a:ext cx="731400" cy="731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20"/>
          <p:cNvCxnSpPr/>
          <p:nvPr/>
        </p:nvCxnSpPr>
        <p:spPr>
          <a:xfrm>
            <a:off x="4882825" y="670025"/>
            <a:ext cx="5283900" cy="0"/>
          </a:xfrm>
          <a:prstGeom prst="straightConnector1">
            <a:avLst/>
          </a:prstGeom>
          <a:noFill/>
          <a:ln w="19050" cap="flat" cmpd="sng">
            <a:solidFill>
              <a:schemeClr val="accent3"/>
            </a:solidFill>
            <a:prstDash val="solid"/>
            <a:round/>
            <a:headEnd type="none" w="med" len="med"/>
            <a:tailEnd type="none" w="med" len="med"/>
          </a:ln>
        </p:spPr>
      </p:cxnSp>
      <p:sp>
        <p:nvSpPr>
          <p:cNvPr id="396" name="Google Shape;396;p20"/>
          <p:cNvSpPr/>
          <p:nvPr/>
        </p:nvSpPr>
        <p:spPr>
          <a:xfrm>
            <a:off x="608700" y="318375"/>
            <a:ext cx="9939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1748400" y="313025"/>
            <a:ext cx="18207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714900" y="313025"/>
            <a:ext cx="731400" cy="731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10017750" y="581357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10017750" y="4750100"/>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10093950" y="5661175"/>
            <a:ext cx="18207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10093950" y="4597700"/>
            <a:ext cx="9939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20"/>
          <p:cNvCxnSpPr/>
          <p:nvPr/>
        </p:nvCxnSpPr>
        <p:spPr>
          <a:xfrm rot="10800000">
            <a:off x="10590900" y="1242425"/>
            <a:ext cx="0" cy="3110100"/>
          </a:xfrm>
          <a:prstGeom prst="straightConnector1">
            <a:avLst/>
          </a:prstGeom>
          <a:noFill/>
          <a:ln w="19050" cap="flat" cmpd="sng">
            <a:solidFill>
              <a:schemeClr val="accent3"/>
            </a:solidFill>
            <a:prstDash val="solid"/>
            <a:round/>
            <a:headEnd type="none" w="med" len="med"/>
            <a:tailEnd type="none" w="med" len="med"/>
          </a:ln>
        </p:spPr>
      </p:cxnSp>
      <p:cxnSp>
        <p:nvCxnSpPr>
          <p:cNvPr id="404" name="Google Shape;404;p20"/>
          <p:cNvCxnSpPr/>
          <p:nvPr/>
        </p:nvCxnSpPr>
        <p:spPr>
          <a:xfrm>
            <a:off x="11308200" y="5106200"/>
            <a:ext cx="735300" cy="0"/>
          </a:xfrm>
          <a:prstGeom prst="straightConnector1">
            <a:avLst/>
          </a:prstGeom>
          <a:noFill/>
          <a:ln w="19050" cap="flat" cmpd="sng">
            <a:solidFill>
              <a:schemeClr val="accent3"/>
            </a:solidFill>
            <a:prstDash val="solid"/>
            <a:round/>
            <a:headEnd type="none" w="med" len="med"/>
            <a:tailEnd type="none" w="med" len="med"/>
          </a:ln>
        </p:spPr>
      </p:cxnSp>
      <p:cxnSp>
        <p:nvCxnSpPr>
          <p:cNvPr id="405" name="Google Shape;405;p20"/>
          <p:cNvCxnSpPr/>
          <p:nvPr/>
        </p:nvCxnSpPr>
        <p:spPr>
          <a:xfrm rot="10800000">
            <a:off x="548375" y="6179275"/>
            <a:ext cx="9046800" cy="0"/>
          </a:xfrm>
          <a:prstGeom prst="straightConnector1">
            <a:avLst/>
          </a:prstGeom>
          <a:noFill/>
          <a:ln w="19050" cap="flat" cmpd="sng">
            <a:solidFill>
              <a:schemeClr val="accent3"/>
            </a:solidFill>
            <a:prstDash val="solid"/>
            <a:round/>
            <a:headEnd type="none" w="med" len="med"/>
            <a:tailEnd type="none" w="med" len="med"/>
          </a:ln>
        </p:spPr>
      </p:cxnSp>
      <p:grpSp>
        <p:nvGrpSpPr>
          <p:cNvPr id="406" name="Google Shape;406;p20"/>
          <p:cNvGrpSpPr/>
          <p:nvPr/>
        </p:nvGrpSpPr>
        <p:grpSpPr>
          <a:xfrm>
            <a:off x="10195775" y="343650"/>
            <a:ext cx="737725" cy="887475"/>
            <a:chOff x="4038950" y="1664675"/>
            <a:chExt cx="737725" cy="887475"/>
          </a:xfrm>
        </p:grpSpPr>
        <p:sp>
          <p:nvSpPr>
            <p:cNvPr id="407" name="Google Shape;407;p20"/>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8" name="Google Shape;408;p20"/>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9" name="Google Shape;409;p20"/>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410" name="Google Shape;410;p20"/>
          <p:cNvSpPr txBox="1">
            <a:spLocks noGrp="1"/>
          </p:cNvSpPr>
          <p:nvPr>
            <p:ph type="subTitle" idx="1"/>
          </p:nvPr>
        </p:nvSpPr>
        <p:spPr>
          <a:xfrm>
            <a:off x="608700" y="3389100"/>
            <a:ext cx="73119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1" name="Google Shape;411;p20"/>
          <p:cNvSpPr txBox="1">
            <a:spLocks noGrp="1"/>
          </p:cNvSpPr>
          <p:nvPr>
            <p:ph type="title"/>
          </p:nvPr>
        </p:nvSpPr>
        <p:spPr>
          <a:xfrm>
            <a:off x="608700" y="2456250"/>
            <a:ext cx="7311900" cy="763500"/>
          </a:xfrm>
          <a:prstGeom prst="rect">
            <a:avLst/>
          </a:prstGeom>
        </p:spPr>
        <p:txBody>
          <a:bodyPr spcFirstLastPara="1" wrap="square" lIns="121900" tIns="121900" rIns="121900" bIns="121900" anchor="b"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412" name="Google Shape;412;p20"/>
          <p:cNvSpPr txBox="1">
            <a:spLocks noGrp="1"/>
          </p:cNvSpPr>
          <p:nvPr>
            <p:ph type="body" idx="2"/>
          </p:nvPr>
        </p:nvSpPr>
        <p:spPr>
          <a:xfrm>
            <a:off x="608766" y="4253900"/>
            <a:ext cx="73119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413" name="Google Shape;413;p20"/>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1pPr>
            <a:lvl2pPr lvl="1">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2pPr>
            <a:lvl3pPr lvl="2">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3pPr>
            <a:lvl4pPr lvl="3">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4pPr>
            <a:lvl5pPr lvl="4">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5pPr>
            <a:lvl6pPr lvl="5">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6pPr>
            <a:lvl7pPr lvl="6">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7pPr>
            <a:lvl8pPr lvl="7">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8pPr>
            <a:lvl9pPr lvl="8">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1pPr>
            <a:lvl2pPr marL="914400" lvl="1"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2pPr>
            <a:lvl3pPr marL="1371600" lvl="2"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3pPr>
            <a:lvl4pPr marL="1828800" lvl="3"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4pPr>
            <a:lvl5pPr marL="2286000" lvl="4"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5pPr>
            <a:lvl6pPr marL="2743200" lvl="5"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6pPr>
            <a:lvl7pPr marL="3200400" lvl="6"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7pPr>
            <a:lvl8pPr marL="3657600" lvl="7"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8pPr>
            <a:lvl9pPr marL="4114800" lvl="8" indent="-349250">
              <a:lnSpc>
                <a:spcPct val="115000"/>
              </a:lnSpc>
              <a:spcBef>
                <a:spcPts val="2100"/>
              </a:spcBef>
              <a:spcAft>
                <a:spcPts val="2100"/>
              </a:spcAft>
              <a:buClr>
                <a:schemeClr val="dk2"/>
              </a:buClr>
              <a:buSzPts val="1900"/>
              <a:buFont typeface="Roboto Mono"/>
              <a:buChar char="■"/>
              <a:defRPr sz="19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379435" y="6867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Roboto Mono"/>
                <a:ea typeface="Roboto Mono"/>
                <a:cs typeface="Roboto Mono"/>
                <a:sym typeface="Roboto Mono"/>
              </a:defRPr>
            </a:lvl1pPr>
            <a:lvl2pPr lvl="1" algn="r">
              <a:buNone/>
              <a:defRPr sz="1300">
                <a:solidFill>
                  <a:schemeClr val="dk2"/>
                </a:solidFill>
                <a:latin typeface="Roboto Mono"/>
                <a:ea typeface="Roboto Mono"/>
                <a:cs typeface="Roboto Mono"/>
                <a:sym typeface="Roboto Mono"/>
              </a:defRPr>
            </a:lvl2pPr>
            <a:lvl3pPr lvl="2" algn="r">
              <a:buNone/>
              <a:defRPr sz="1300">
                <a:solidFill>
                  <a:schemeClr val="dk2"/>
                </a:solidFill>
                <a:latin typeface="Roboto Mono"/>
                <a:ea typeface="Roboto Mono"/>
                <a:cs typeface="Roboto Mono"/>
                <a:sym typeface="Roboto Mono"/>
              </a:defRPr>
            </a:lvl3pPr>
            <a:lvl4pPr lvl="3" algn="r">
              <a:buNone/>
              <a:defRPr sz="1300">
                <a:solidFill>
                  <a:schemeClr val="dk2"/>
                </a:solidFill>
                <a:latin typeface="Roboto Mono"/>
                <a:ea typeface="Roboto Mono"/>
                <a:cs typeface="Roboto Mono"/>
                <a:sym typeface="Roboto Mono"/>
              </a:defRPr>
            </a:lvl4pPr>
            <a:lvl5pPr lvl="4" algn="r">
              <a:buNone/>
              <a:defRPr sz="1300">
                <a:solidFill>
                  <a:schemeClr val="dk2"/>
                </a:solidFill>
                <a:latin typeface="Roboto Mono"/>
                <a:ea typeface="Roboto Mono"/>
                <a:cs typeface="Roboto Mono"/>
                <a:sym typeface="Roboto Mono"/>
              </a:defRPr>
            </a:lvl5pPr>
            <a:lvl6pPr lvl="5" algn="r">
              <a:buNone/>
              <a:defRPr sz="1300">
                <a:solidFill>
                  <a:schemeClr val="dk2"/>
                </a:solidFill>
                <a:latin typeface="Roboto Mono"/>
                <a:ea typeface="Roboto Mono"/>
                <a:cs typeface="Roboto Mono"/>
                <a:sym typeface="Roboto Mono"/>
              </a:defRPr>
            </a:lvl6pPr>
            <a:lvl7pPr lvl="6" algn="r">
              <a:buNone/>
              <a:defRPr sz="1300">
                <a:solidFill>
                  <a:schemeClr val="dk2"/>
                </a:solidFill>
                <a:latin typeface="Roboto Mono"/>
                <a:ea typeface="Roboto Mono"/>
                <a:cs typeface="Roboto Mono"/>
                <a:sym typeface="Roboto Mono"/>
              </a:defRPr>
            </a:lvl7pPr>
            <a:lvl8pPr lvl="7" algn="r">
              <a:buNone/>
              <a:defRPr sz="1300">
                <a:solidFill>
                  <a:schemeClr val="dk2"/>
                </a:solidFill>
                <a:latin typeface="Roboto Mono"/>
                <a:ea typeface="Roboto Mono"/>
                <a:cs typeface="Roboto Mono"/>
                <a:sym typeface="Roboto Mono"/>
              </a:defRPr>
            </a:lvl8pPr>
            <a:lvl9pPr lvl="8" algn="r">
              <a:buNone/>
              <a:defRPr sz="1300">
                <a:solidFill>
                  <a:schemeClr val="dk2"/>
                </a:solidFill>
                <a:latin typeface="Roboto Mono"/>
                <a:ea typeface="Roboto Mono"/>
                <a:cs typeface="Roboto Mono"/>
                <a:sym typeface="Roboto Mono"/>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9" r:id="rId5"/>
    <p:sldLayoutId id="2147483660"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mailto:shewy009@mymail.unisa.edu.au"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yejiu97.github.io/" TargetMode="External"/><Relationship Id="rId4" Type="http://schemas.openxmlformats.org/officeDocument/2006/relationships/hyperlink" Target="https://github.com/YeJiu9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3"/>
          <p:cNvSpPr/>
          <p:nvPr/>
        </p:nvSpPr>
        <p:spPr>
          <a:xfrm rot="5400000">
            <a:off x="9856500" y="2406700"/>
            <a:ext cx="25116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rot="5400000">
            <a:off x="9989850" y="2330500"/>
            <a:ext cx="25116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txBox="1">
            <a:spLocks noGrp="1"/>
          </p:cNvSpPr>
          <p:nvPr>
            <p:ph type="title"/>
          </p:nvPr>
        </p:nvSpPr>
        <p:spPr>
          <a:xfrm>
            <a:off x="2056525" y="1739802"/>
            <a:ext cx="6775200" cy="2876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3600" dirty="0">
                <a:solidFill>
                  <a:schemeClr val="lt2"/>
                </a:solidFill>
                <a:highlight>
                  <a:schemeClr val="dk1"/>
                </a:highlight>
              </a:rPr>
              <a:t>Anomaly Detection</a:t>
            </a:r>
            <a:br>
              <a:rPr lang="en-US" sz="3600" dirty="0">
                <a:solidFill>
                  <a:schemeClr val="lt2"/>
                </a:solidFill>
                <a:highlight>
                  <a:schemeClr val="dk1"/>
                </a:highlight>
              </a:rPr>
            </a:br>
            <a:r>
              <a:rPr lang="en-US" sz="3600" dirty="0">
                <a:solidFill>
                  <a:schemeClr val="lt2"/>
                </a:solidFill>
                <a:highlight>
                  <a:schemeClr val="dk1"/>
                </a:highlight>
              </a:rPr>
              <a:t>A Comprehensive Overview of Methods and</a:t>
            </a:r>
            <a:br>
              <a:rPr lang="en-US" sz="3600" dirty="0">
                <a:solidFill>
                  <a:schemeClr val="lt2"/>
                </a:solidFill>
                <a:highlight>
                  <a:schemeClr val="dk1"/>
                </a:highlight>
              </a:rPr>
            </a:br>
            <a:r>
              <a:rPr lang="en-US" sz="3600" dirty="0">
                <a:solidFill>
                  <a:schemeClr val="lt2"/>
                </a:solidFill>
                <a:highlight>
                  <a:schemeClr val="dk1"/>
                </a:highlight>
              </a:rPr>
              <a:t>Applications of K-Means Based Detection Methods</a:t>
            </a:r>
            <a:endParaRPr sz="3600" dirty="0">
              <a:solidFill>
                <a:schemeClr val="lt2"/>
              </a:solidFill>
              <a:highlight>
                <a:schemeClr val="dk1"/>
              </a:highlight>
            </a:endParaRPr>
          </a:p>
        </p:txBody>
      </p:sp>
      <p:sp>
        <p:nvSpPr>
          <p:cNvPr id="459" name="Google Shape;459;p23"/>
          <p:cNvSpPr txBox="1">
            <a:spLocks noGrp="1"/>
          </p:cNvSpPr>
          <p:nvPr>
            <p:ph type="subTitle" idx="1"/>
          </p:nvPr>
        </p:nvSpPr>
        <p:spPr>
          <a:xfrm>
            <a:off x="2056525" y="5668100"/>
            <a:ext cx="6775200" cy="7179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1400" dirty="0"/>
              <a:t>Introducing the K-Means Based Anomaly Detection Algorithm and its Analysis on the Modified Version of UCI Housing Dataset</a:t>
            </a:r>
            <a:endParaRPr sz="1400" dirty="0"/>
          </a:p>
        </p:txBody>
      </p:sp>
      <p:sp>
        <p:nvSpPr>
          <p:cNvPr id="460" name="Google Shape;460;p23"/>
          <p:cNvSpPr txBox="1"/>
          <p:nvPr/>
        </p:nvSpPr>
        <p:spPr>
          <a:xfrm>
            <a:off x="11073384" y="1594450"/>
            <a:ext cx="322800" cy="2203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900" b="1" dirty="0">
                <a:solidFill>
                  <a:schemeClr val="dk1"/>
                </a:solidFill>
                <a:latin typeface="Roboto Mono"/>
                <a:ea typeface="Roboto Mono"/>
                <a:cs typeface="Roboto Mono"/>
                <a:sym typeface="Roboto Mono"/>
              </a:rPr>
              <a:t>WELCOME</a:t>
            </a:r>
            <a:endParaRPr sz="1900" b="1" dirty="0">
              <a:solidFill>
                <a:schemeClr val="dk1"/>
              </a:solidFill>
              <a:latin typeface="Roboto Mono"/>
              <a:ea typeface="Roboto Mono"/>
              <a:cs typeface="Roboto Mono"/>
              <a:sym typeface="Roboto Mono"/>
            </a:endParaRPr>
          </a:p>
        </p:txBody>
      </p:sp>
      <p:sp>
        <p:nvSpPr>
          <p:cNvPr id="461" name="Google Shape;461;p23"/>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a:t>
            </a:fld>
            <a:endParaRPr/>
          </a:p>
        </p:txBody>
      </p:sp>
      <p:pic>
        <p:nvPicPr>
          <p:cNvPr id="3" name="图片 2">
            <a:extLst>
              <a:ext uri="{FF2B5EF4-FFF2-40B4-BE49-F238E27FC236}">
                <a16:creationId xmlns:a16="http://schemas.microsoft.com/office/drawing/2014/main" id="{EB609FDA-A23B-6D7C-765A-3F6B4CA72AD0}"/>
              </a:ext>
            </a:extLst>
          </p:cNvPr>
          <p:cNvPicPr>
            <a:picLocks noChangeAspect="1"/>
          </p:cNvPicPr>
          <p:nvPr/>
        </p:nvPicPr>
        <p:blipFill>
          <a:blip r:embed="rId3"/>
          <a:stretch>
            <a:fillRect/>
          </a:stretch>
        </p:blipFill>
        <p:spPr>
          <a:xfrm>
            <a:off x="51255" y="5552182"/>
            <a:ext cx="220284" cy="12042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7" name="Google Shape;647;p36"/>
          <p:cNvSpPr txBox="1">
            <a:spLocks noGrp="1"/>
          </p:cNvSpPr>
          <p:nvPr>
            <p:ph type="title"/>
          </p:nvPr>
        </p:nvSpPr>
        <p:spPr>
          <a:xfrm>
            <a:off x="925500" y="1060948"/>
            <a:ext cx="6224598" cy="1446765"/>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AU" sz="2800" dirty="0"/>
              <a:t>Explore Anomaly Data</a:t>
            </a:r>
            <a:endParaRPr sz="2800" dirty="0"/>
          </a:p>
        </p:txBody>
      </p:sp>
      <p:sp>
        <p:nvSpPr>
          <p:cNvPr id="650" name="Google Shape;650;p36"/>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10</a:t>
            </a:fld>
            <a:endParaRPr/>
          </a:p>
        </p:txBody>
      </p:sp>
      <p:cxnSp>
        <p:nvCxnSpPr>
          <p:cNvPr id="651" name="Google Shape;651;p36"/>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
        <p:nvSpPr>
          <p:cNvPr id="652" name="Google Shape;652;p36"/>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5" name="Google Shape;655;p36"/>
          <p:cNvCxnSpPr/>
          <p:nvPr/>
        </p:nvCxnSpPr>
        <p:spPr>
          <a:xfrm>
            <a:off x="3160913" y="601238"/>
            <a:ext cx="2703000" cy="0"/>
          </a:xfrm>
          <a:prstGeom prst="straightConnector1">
            <a:avLst/>
          </a:prstGeom>
          <a:noFill/>
          <a:ln w="19050" cap="flat" cmpd="sng">
            <a:solidFill>
              <a:schemeClr val="accent3"/>
            </a:solidFill>
            <a:prstDash val="solid"/>
            <a:round/>
            <a:headEnd type="none" w="med" len="med"/>
            <a:tailEnd type="none" w="med" len="med"/>
          </a:ln>
        </p:spPr>
      </p:cxnSp>
      <p:sp>
        <p:nvSpPr>
          <p:cNvPr id="656" name="Google Shape;656;p36"/>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图片 12">
            <a:extLst>
              <a:ext uri="{FF2B5EF4-FFF2-40B4-BE49-F238E27FC236}">
                <a16:creationId xmlns:a16="http://schemas.microsoft.com/office/drawing/2014/main" id="{DB7B5B0C-96BB-B1BD-1596-6D143AC38B1B}"/>
              </a:ext>
            </a:extLst>
          </p:cNvPr>
          <p:cNvPicPr>
            <a:picLocks noChangeAspect="1"/>
          </p:cNvPicPr>
          <p:nvPr/>
        </p:nvPicPr>
        <p:blipFill>
          <a:blip r:embed="rId3"/>
          <a:stretch>
            <a:fillRect/>
          </a:stretch>
        </p:blipFill>
        <p:spPr>
          <a:xfrm>
            <a:off x="0" y="5432513"/>
            <a:ext cx="314286" cy="1409524"/>
          </a:xfrm>
          <a:prstGeom prst="rect">
            <a:avLst/>
          </a:prstGeom>
        </p:spPr>
      </p:pic>
      <p:sp>
        <p:nvSpPr>
          <p:cNvPr id="12" name="Google Shape;484;p25">
            <a:extLst>
              <a:ext uri="{FF2B5EF4-FFF2-40B4-BE49-F238E27FC236}">
                <a16:creationId xmlns:a16="http://schemas.microsoft.com/office/drawing/2014/main" id="{871F60F8-0137-89FD-527A-5EAA30015FE6}"/>
              </a:ext>
            </a:extLst>
          </p:cNvPr>
          <p:cNvSpPr txBox="1">
            <a:spLocks/>
          </p:cNvSpPr>
          <p:nvPr/>
        </p:nvSpPr>
        <p:spPr>
          <a:xfrm>
            <a:off x="2381724" y="5431018"/>
            <a:ext cx="3366450" cy="1259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altLang="zh-CN" sz="2000" dirty="0">
                <a:latin typeface="Söhne"/>
              </a:rPr>
              <a:t>Anomaly Scores Distribution</a:t>
            </a:r>
            <a:endParaRPr lang="en-US" sz="2000" dirty="0">
              <a:latin typeface="Söhne"/>
            </a:endParaRPr>
          </a:p>
        </p:txBody>
      </p:sp>
      <p:pic>
        <p:nvPicPr>
          <p:cNvPr id="4" name="图片 3">
            <a:extLst>
              <a:ext uri="{FF2B5EF4-FFF2-40B4-BE49-F238E27FC236}">
                <a16:creationId xmlns:a16="http://schemas.microsoft.com/office/drawing/2014/main" id="{9C3DCCC8-202A-2A54-2243-C851DE5C4361}"/>
              </a:ext>
            </a:extLst>
          </p:cNvPr>
          <p:cNvPicPr>
            <a:picLocks noChangeAspect="1"/>
          </p:cNvPicPr>
          <p:nvPr/>
        </p:nvPicPr>
        <p:blipFill>
          <a:blip r:embed="rId4"/>
          <a:stretch>
            <a:fillRect/>
          </a:stretch>
        </p:blipFill>
        <p:spPr>
          <a:xfrm>
            <a:off x="979800" y="1784330"/>
            <a:ext cx="6019131" cy="3646688"/>
          </a:xfrm>
          <a:prstGeom prst="rect">
            <a:avLst/>
          </a:prstGeom>
        </p:spPr>
      </p:pic>
      <p:pic>
        <p:nvPicPr>
          <p:cNvPr id="7" name="图片 6">
            <a:extLst>
              <a:ext uri="{FF2B5EF4-FFF2-40B4-BE49-F238E27FC236}">
                <a16:creationId xmlns:a16="http://schemas.microsoft.com/office/drawing/2014/main" id="{1A19E533-D7ED-D4E5-ABB7-F2D5B90C6A4B}"/>
              </a:ext>
            </a:extLst>
          </p:cNvPr>
          <p:cNvPicPr>
            <a:picLocks noChangeAspect="1"/>
          </p:cNvPicPr>
          <p:nvPr/>
        </p:nvPicPr>
        <p:blipFill>
          <a:blip r:embed="rId5"/>
          <a:stretch>
            <a:fillRect/>
          </a:stretch>
        </p:blipFill>
        <p:spPr>
          <a:xfrm>
            <a:off x="7446147" y="1798019"/>
            <a:ext cx="3615372" cy="3660377"/>
          </a:xfrm>
          <a:prstGeom prst="rect">
            <a:avLst/>
          </a:prstGeom>
        </p:spPr>
      </p:pic>
      <p:sp>
        <p:nvSpPr>
          <p:cNvPr id="11" name="Google Shape;484;p25">
            <a:extLst>
              <a:ext uri="{FF2B5EF4-FFF2-40B4-BE49-F238E27FC236}">
                <a16:creationId xmlns:a16="http://schemas.microsoft.com/office/drawing/2014/main" id="{FC9D6583-165C-4CA6-5163-07982D31A186}"/>
              </a:ext>
            </a:extLst>
          </p:cNvPr>
          <p:cNvSpPr txBox="1">
            <a:spLocks/>
          </p:cNvSpPr>
          <p:nvPr/>
        </p:nvSpPr>
        <p:spPr>
          <a:xfrm>
            <a:off x="6795908" y="5507725"/>
            <a:ext cx="5396092" cy="1259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sz="2000" dirty="0">
                <a:latin typeface="Söhne"/>
              </a:rPr>
              <a:t>Explore the Data with the Largest Anomaly Score</a:t>
            </a:r>
          </a:p>
        </p:txBody>
      </p:sp>
    </p:spTree>
    <p:extLst>
      <p:ext uri="{BB962C8B-B14F-4D97-AF65-F5344CB8AC3E}">
        <p14:creationId xmlns:p14="http://schemas.microsoft.com/office/powerpoint/2010/main" val="237910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7" name="Google Shape;647;p36"/>
          <p:cNvSpPr txBox="1">
            <a:spLocks noGrp="1"/>
          </p:cNvSpPr>
          <p:nvPr>
            <p:ph type="title"/>
          </p:nvPr>
        </p:nvSpPr>
        <p:spPr>
          <a:xfrm>
            <a:off x="925500" y="1060948"/>
            <a:ext cx="6897696" cy="1446765"/>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US" sz="2800" dirty="0"/>
              <a:t>The problem with the algorithm</a:t>
            </a:r>
            <a:endParaRPr sz="2800" dirty="0"/>
          </a:p>
        </p:txBody>
      </p:sp>
      <p:sp>
        <p:nvSpPr>
          <p:cNvPr id="650" name="Google Shape;650;p36"/>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11</a:t>
            </a:fld>
            <a:endParaRPr/>
          </a:p>
        </p:txBody>
      </p:sp>
      <p:cxnSp>
        <p:nvCxnSpPr>
          <p:cNvPr id="651" name="Google Shape;651;p36"/>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
        <p:nvSpPr>
          <p:cNvPr id="652" name="Google Shape;652;p36"/>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5" name="Google Shape;655;p36"/>
          <p:cNvCxnSpPr/>
          <p:nvPr/>
        </p:nvCxnSpPr>
        <p:spPr>
          <a:xfrm>
            <a:off x="3160913" y="601238"/>
            <a:ext cx="2703000" cy="0"/>
          </a:xfrm>
          <a:prstGeom prst="straightConnector1">
            <a:avLst/>
          </a:prstGeom>
          <a:noFill/>
          <a:ln w="19050" cap="flat" cmpd="sng">
            <a:solidFill>
              <a:schemeClr val="accent3"/>
            </a:solidFill>
            <a:prstDash val="solid"/>
            <a:round/>
            <a:headEnd type="none" w="med" len="med"/>
            <a:tailEnd type="none" w="med" len="med"/>
          </a:ln>
        </p:spPr>
      </p:cxnSp>
      <p:sp>
        <p:nvSpPr>
          <p:cNvPr id="656" name="Google Shape;656;p36"/>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图片 12">
            <a:extLst>
              <a:ext uri="{FF2B5EF4-FFF2-40B4-BE49-F238E27FC236}">
                <a16:creationId xmlns:a16="http://schemas.microsoft.com/office/drawing/2014/main" id="{DB7B5B0C-96BB-B1BD-1596-6D143AC38B1B}"/>
              </a:ext>
            </a:extLst>
          </p:cNvPr>
          <p:cNvPicPr>
            <a:picLocks noChangeAspect="1"/>
          </p:cNvPicPr>
          <p:nvPr/>
        </p:nvPicPr>
        <p:blipFill>
          <a:blip r:embed="rId3"/>
          <a:stretch>
            <a:fillRect/>
          </a:stretch>
        </p:blipFill>
        <p:spPr>
          <a:xfrm>
            <a:off x="0" y="5432513"/>
            <a:ext cx="314286" cy="1409524"/>
          </a:xfrm>
          <a:prstGeom prst="rect">
            <a:avLst/>
          </a:prstGeom>
        </p:spPr>
      </p:pic>
      <p:pic>
        <p:nvPicPr>
          <p:cNvPr id="3" name="图片 2">
            <a:extLst>
              <a:ext uri="{FF2B5EF4-FFF2-40B4-BE49-F238E27FC236}">
                <a16:creationId xmlns:a16="http://schemas.microsoft.com/office/drawing/2014/main" id="{0082786D-7201-7C19-BDB4-B155BA12BE53}"/>
              </a:ext>
            </a:extLst>
          </p:cNvPr>
          <p:cNvPicPr>
            <a:picLocks noChangeAspect="1"/>
          </p:cNvPicPr>
          <p:nvPr/>
        </p:nvPicPr>
        <p:blipFill>
          <a:blip r:embed="rId4"/>
          <a:stretch>
            <a:fillRect/>
          </a:stretch>
        </p:blipFill>
        <p:spPr>
          <a:xfrm>
            <a:off x="7021500" y="2768754"/>
            <a:ext cx="3946044" cy="2962645"/>
          </a:xfrm>
          <a:prstGeom prst="rect">
            <a:avLst/>
          </a:prstGeom>
        </p:spPr>
      </p:pic>
      <p:sp>
        <p:nvSpPr>
          <p:cNvPr id="5" name="文本框 4">
            <a:extLst>
              <a:ext uri="{FF2B5EF4-FFF2-40B4-BE49-F238E27FC236}">
                <a16:creationId xmlns:a16="http://schemas.microsoft.com/office/drawing/2014/main" id="{0FB92887-84FA-B3CA-B379-30DA51607D12}"/>
              </a:ext>
            </a:extLst>
          </p:cNvPr>
          <p:cNvSpPr txBox="1"/>
          <p:nvPr/>
        </p:nvSpPr>
        <p:spPr>
          <a:xfrm>
            <a:off x="925500" y="1784330"/>
            <a:ext cx="6096000" cy="738664"/>
          </a:xfrm>
          <a:prstGeom prst="rect">
            <a:avLst/>
          </a:prstGeom>
          <a:noFill/>
        </p:spPr>
        <p:txBody>
          <a:bodyPr wrap="square">
            <a:spAutoFit/>
          </a:bodyPr>
          <a:lstStyle/>
          <a:p>
            <a:r>
              <a:rPr lang="en-US" altLang="zh-CN" b="1" dirty="0"/>
              <a:t>Example Dataset:</a:t>
            </a:r>
          </a:p>
          <a:p>
            <a:br>
              <a:rPr lang="en-US" altLang="zh-CN" b="1" dirty="0"/>
            </a:br>
            <a:r>
              <a:rPr lang="zh-CN" altLang="en-US" b="1" dirty="0"/>
              <a:t>(2,1), (2,4), (3,2), (5,6), (6,5), (7,4), (8,5), (10, 10)</a:t>
            </a:r>
          </a:p>
        </p:txBody>
      </p:sp>
      <p:pic>
        <p:nvPicPr>
          <p:cNvPr id="6" name="图片 5">
            <a:extLst>
              <a:ext uri="{FF2B5EF4-FFF2-40B4-BE49-F238E27FC236}">
                <a16:creationId xmlns:a16="http://schemas.microsoft.com/office/drawing/2014/main" id="{3AFD2D32-242E-8977-231D-F3442C375AE5}"/>
              </a:ext>
            </a:extLst>
          </p:cNvPr>
          <p:cNvPicPr>
            <a:picLocks noChangeAspect="1"/>
          </p:cNvPicPr>
          <p:nvPr/>
        </p:nvPicPr>
        <p:blipFill>
          <a:blip r:embed="rId5"/>
          <a:stretch>
            <a:fillRect/>
          </a:stretch>
        </p:blipFill>
        <p:spPr>
          <a:xfrm>
            <a:off x="979800" y="2734197"/>
            <a:ext cx="3931990" cy="2962645"/>
          </a:xfrm>
          <a:prstGeom prst="rect">
            <a:avLst/>
          </a:prstGeom>
        </p:spPr>
      </p:pic>
      <p:sp>
        <p:nvSpPr>
          <p:cNvPr id="8" name="文本框 7">
            <a:extLst>
              <a:ext uri="{FF2B5EF4-FFF2-40B4-BE49-F238E27FC236}">
                <a16:creationId xmlns:a16="http://schemas.microsoft.com/office/drawing/2014/main" id="{913A3D08-44B0-9B88-406F-BB75CAF9F74C}"/>
              </a:ext>
            </a:extLst>
          </p:cNvPr>
          <p:cNvSpPr txBox="1"/>
          <p:nvPr/>
        </p:nvSpPr>
        <p:spPr>
          <a:xfrm>
            <a:off x="7021500" y="1769049"/>
            <a:ext cx="6096000" cy="738664"/>
          </a:xfrm>
          <a:prstGeom prst="rect">
            <a:avLst/>
          </a:prstGeom>
          <a:noFill/>
        </p:spPr>
        <p:txBody>
          <a:bodyPr wrap="square">
            <a:spAutoFit/>
          </a:bodyPr>
          <a:lstStyle/>
          <a:p>
            <a:r>
              <a:rPr lang="en-US" altLang="zh-CN" b="1" dirty="0"/>
              <a:t>Example Dataset:</a:t>
            </a:r>
          </a:p>
          <a:p>
            <a:br>
              <a:rPr lang="en-US" altLang="zh-CN" b="1" dirty="0"/>
            </a:br>
            <a:r>
              <a:rPr lang="zh-CN" altLang="en-US" b="1" dirty="0"/>
              <a:t>(2,1), (2,4), (3,2), (5,6), (6,5), (7,4), (8,5), (</a:t>
            </a:r>
            <a:r>
              <a:rPr lang="en-AU" altLang="zh-CN" b="1" dirty="0"/>
              <a:t>20</a:t>
            </a:r>
            <a:r>
              <a:rPr lang="zh-CN" altLang="en-US" b="1" dirty="0"/>
              <a:t>, </a:t>
            </a:r>
            <a:r>
              <a:rPr lang="en-AU" altLang="zh-CN" b="1" dirty="0"/>
              <a:t>20</a:t>
            </a:r>
            <a:r>
              <a:rPr lang="zh-CN" altLang="en-US" b="1" dirty="0"/>
              <a:t>)</a:t>
            </a:r>
          </a:p>
        </p:txBody>
      </p:sp>
      <p:sp>
        <p:nvSpPr>
          <p:cNvPr id="2" name="Google Shape;484;p25">
            <a:extLst>
              <a:ext uri="{FF2B5EF4-FFF2-40B4-BE49-F238E27FC236}">
                <a16:creationId xmlns:a16="http://schemas.microsoft.com/office/drawing/2014/main" id="{07291D92-2581-8128-5E81-151E108DC9A0}"/>
              </a:ext>
            </a:extLst>
          </p:cNvPr>
          <p:cNvSpPr txBox="1">
            <a:spLocks/>
          </p:cNvSpPr>
          <p:nvPr/>
        </p:nvSpPr>
        <p:spPr>
          <a:xfrm>
            <a:off x="1312664" y="5696842"/>
            <a:ext cx="3696498" cy="525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sz="2000" dirty="0">
                <a:latin typeface="Söhne"/>
              </a:rPr>
              <a:t>Visualization for Dataset 1</a:t>
            </a:r>
          </a:p>
        </p:txBody>
      </p:sp>
      <p:sp>
        <p:nvSpPr>
          <p:cNvPr id="4" name="Google Shape;484;p25">
            <a:extLst>
              <a:ext uri="{FF2B5EF4-FFF2-40B4-BE49-F238E27FC236}">
                <a16:creationId xmlns:a16="http://schemas.microsoft.com/office/drawing/2014/main" id="{AE6E6F78-BE05-E231-FA79-CB66A8F82CD1}"/>
              </a:ext>
            </a:extLst>
          </p:cNvPr>
          <p:cNvSpPr txBox="1">
            <a:spLocks/>
          </p:cNvSpPr>
          <p:nvPr/>
        </p:nvSpPr>
        <p:spPr>
          <a:xfrm>
            <a:off x="7465054" y="5731399"/>
            <a:ext cx="3696498" cy="525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sz="2000" dirty="0">
                <a:latin typeface="Söhne"/>
              </a:rPr>
              <a:t>Visualization for Dataset 2</a:t>
            </a:r>
          </a:p>
        </p:txBody>
      </p:sp>
      <p:sp>
        <p:nvSpPr>
          <p:cNvPr id="7" name="Google Shape;484;p25">
            <a:extLst>
              <a:ext uri="{FF2B5EF4-FFF2-40B4-BE49-F238E27FC236}">
                <a16:creationId xmlns:a16="http://schemas.microsoft.com/office/drawing/2014/main" id="{6CE33C67-DC48-91B2-4992-5B9CCAB30643}"/>
              </a:ext>
            </a:extLst>
          </p:cNvPr>
          <p:cNvSpPr txBox="1">
            <a:spLocks/>
          </p:cNvSpPr>
          <p:nvPr/>
        </p:nvSpPr>
        <p:spPr>
          <a:xfrm>
            <a:off x="5539269" y="3573206"/>
            <a:ext cx="854751" cy="12846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sz="2000" dirty="0">
                <a:latin typeface="Söhne"/>
              </a:rPr>
              <a:t>k = 2</a:t>
            </a:r>
          </a:p>
          <a:p>
            <a:pPr marL="0" indent="0">
              <a:spcAft>
                <a:spcPts val="2100"/>
              </a:spcAft>
            </a:pPr>
            <a:r>
              <a:rPr lang="en-US" sz="2000" dirty="0">
                <a:latin typeface="Söhne"/>
              </a:rPr>
              <a:t>t = 3</a:t>
            </a:r>
          </a:p>
        </p:txBody>
      </p:sp>
    </p:spTree>
    <p:extLst>
      <p:ext uri="{BB962C8B-B14F-4D97-AF65-F5344CB8AC3E}">
        <p14:creationId xmlns:p14="http://schemas.microsoft.com/office/powerpoint/2010/main" val="58173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4"/>
          <p:cNvSpPr txBox="1">
            <a:spLocks noGrp="1"/>
          </p:cNvSpPr>
          <p:nvPr>
            <p:ph type="title"/>
          </p:nvPr>
        </p:nvSpPr>
        <p:spPr>
          <a:xfrm>
            <a:off x="837300" y="2456250"/>
            <a:ext cx="63084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a:t>Thank you!</a:t>
            </a:r>
            <a:endParaRPr dirty="0">
              <a:solidFill>
                <a:schemeClr val="lt2"/>
              </a:solidFill>
              <a:highlight>
                <a:schemeClr val="accent3"/>
              </a:highlight>
            </a:endParaRPr>
          </a:p>
        </p:txBody>
      </p:sp>
      <p:sp>
        <p:nvSpPr>
          <p:cNvPr id="1047" name="Google Shape;1047;p44"/>
          <p:cNvSpPr txBox="1">
            <a:spLocks noGrp="1"/>
          </p:cNvSpPr>
          <p:nvPr>
            <p:ph type="subTitle" idx="1"/>
          </p:nvPr>
        </p:nvSpPr>
        <p:spPr>
          <a:xfrm>
            <a:off x="837300" y="3084300"/>
            <a:ext cx="46305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zh-CN" dirty="0"/>
              <a:t>If you have any question</a:t>
            </a:r>
            <a:endParaRPr dirty="0"/>
          </a:p>
        </p:txBody>
      </p:sp>
      <p:sp>
        <p:nvSpPr>
          <p:cNvPr id="1048" name="Google Shape;1048;p44"/>
          <p:cNvSpPr/>
          <p:nvPr/>
        </p:nvSpPr>
        <p:spPr>
          <a:xfrm>
            <a:off x="1491640" y="5687478"/>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9" name="Google Shape;1049;p44"/>
          <p:cNvGrpSpPr/>
          <p:nvPr/>
        </p:nvGrpSpPr>
        <p:grpSpPr>
          <a:xfrm>
            <a:off x="1829068" y="5677814"/>
            <a:ext cx="411849" cy="411917"/>
            <a:chOff x="5162200" y="4097750"/>
            <a:chExt cx="338385" cy="338414"/>
          </a:xfrm>
        </p:grpSpPr>
        <p:sp>
          <p:nvSpPr>
            <p:cNvPr id="1050" name="Google Shape;1050;p44"/>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4"/>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44"/>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3" name="Google Shape;1053;p44"/>
          <p:cNvSpPr/>
          <p:nvPr/>
        </p:nvSpPr>
        <p:spPr>
          <a:xfrm>
            <a:off x="954425" y="5728861"/>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44"/>
          <p:cNvSpPr txBox="1">
            <a:spLocks noGrp="1"/>
          </p:cNvSpPr>
          <p:nvPr>
            <p:ph type="body" idx="2"/>
          </p:nvPr>
        </p:nvSpPr>
        <p:spPr>
          <a:xfrm>
            <a:off x="837350" y="3568100"/>
            <a:ext cx="4630500" cy="1231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hlinkClick r:id="rId3"/>
              </a:rPr>
              <a:t>shewy009@mymail.unisa.edu.au</a:t>
            </a:r>
            <a:endParaRPr lang="en" dirty="0"/>
          </a:p>
          <a:p>
            <a:pPr marL="0" lvl="0" indent="0" algn="l" rtl="0">
              <a:spcBef>
                <a:spcPts val="0"/>
              </a:spcBef>
              <a:spcAft>
                <a:spcPts val="0"/>
              </a:spcAft>
              <a:buNone/>
            </a:pPr>
            <a:endParaRPr dirty="0"/>
          </a:p>
          <a:p>
            <a:pPr marL="0" lvl="0" indent="0" algn="l" rtl="0">
              <a:spcBef>
                <a:spcPts val="0"/>
              </a:spcBef>
              <a:spcAft>
                <a:spcPts val="0"/>
              </a:spcAft>
              <a:buNone/>
            </a:pPr>
            <a:r>
              <a:rPr lang="en-AU" dirty="0">
                <a:hlinkClick r:id="rId4"/>
              </a:rPr>
              <a:t>https://github.com/YeJiu97</a:t>
            </a:r>
            <a:endParaRPr lang="en-AU" dirty="0"/>
          </a:p>
          <a:p>
            <a:pPr marL="0" lvl="0" indent="0" algn="l" rtl="0">
              <a:spcBef>
                <a:spcPts val="0"/>
              </a:spcBef>
              <a:spcAft>
                <a:spcPts val="0"/>
              </a:spcAft>
              <a:buNone/>
            </a:pPr>
            <a:endParaRPr lang="en-AU" dirty="0">
              <a:hlinkClick r:id="rId5"/>
            </a:endParaRPr>
          </a:p>
          <a:p>
            <a:pPr marL="0" lvl="0" indent="0" algn="l" rtl="0">
              <a:spcBef>
                <a:spcPts val="0"/>
              </a:spcBef>
              <a:spcAft>
                <a:spcPts val="0"/>
              </a:spcAft>
              <a:buNone/>
            </a:pPr>
            <a:r>
              <a:rPr lang="en-AU" dirty="0">
                <a:hlinkClick r:id="rId5"/>
              </a:rPr>
              <a:t>https://yejiu97.github.io/</a:t>
            </a:r>
            <a:endParaRPr lang="en-AU" dirty="0"/>
          </a:p>
          <a:p>
            <a:pPr marL="0" lvl="0" indent="0" algn="l" rtl="0">
              <a:spcBef>
                <a:spcPts val="0"/>
              </a:spcBef>
              <a:spcAft>
                <a:spcPts val="0"/>
              </a:spcAft>
              <a:buNone/>
            </a:pPr>
            <a:endParaRPr dirty="0"/>
          </a:p>
        </p:txBody>
      </p:sp>
      <p:sp>
        <p:nvSpPr>
          <p:cNvPr id="1055" name="Google Shape;1055;p4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056" name="Google Shape;1056;p44"/>
          <p:cNvSpPr/>
          <p:nvPr/>
        </p:nvSpPr>
        <p:spPr>
          <a:xfrm rot="5400000">
            <a:off x="7387300" y="2907130"/>
            <a:ext cx="33300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rot="5400000">
            <a:off x="7520650" y="2806100"/>
            <a:ext cx="33300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txBox="1"/>
          <p:nvPr/>
        </p:nvSpPr>
        <p:spPr>
          <a:xfrm>
            <a:off x="9013375" y="1506800"/>
            <a:ext cx="322800" cy="32931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900" b="1">
                <a:solidFill>
                  <a:schemeClr val="dk1"/>
                </a:solidFill>
                <a:latin typeface="Roboto Mono"/>
                <a:ea typeface="Roboto Mono"/>
                <a:cs typeface="Roboto Mono"/>
                <a:sym typeface="Roboto Mono"/>
              </a:rPr>
              <a:t>THANK</a:t>
            </a:r>
            <a:endParaRPr sz="1900" b="1">
              <a:solidFill>
                <a:schemeClr val="dk1"/>
              </a:solidFill>
              <a:latin typeface="Roboto Mono"/>
              <a:ea typeface="Roboto Mono"/>
              <a:cs typeface="Roboto Mono"/>
              <a:sym typeface="Roboto Mono"/>
            </a:endParaRPr>
          </a:p>
          <a:p>
            <a:pPr marL="0" lvl="0" indent="0" algn="ctr" rtl="0">
              <a:spcBef>
                <a:spcPts val="0"/>
              </a:spcBef>
              <a:spcAft>
                <a:spcPts val="0"/>
              </a:spcAft>
              <a:buNone/>
            </a:pPr>
            <a:r>
              <a:rPr lang="en" sz="1900" b="1">
                <a:solidFill>
                  <a:schemeClr val="dk1"/>
                </a:solidFill>
                <a:latin typeface="Roboto Mono"/>
                <a:ea typeface="Roboto Mono"/>
                <a:cs typeface="Roboto Mono"/>
                <a:sym typeface="Roboto Mono"/>
              </a:rPr>
              <a:t> YOU</a:t>
            </a:r>
            <a:endParaRPr sz="1900" b="1">
              <a:solidFill>
                <a:schemeClr val="dk1"/>
              </a:solidFill>
              <a:latin typeface="Roboto Mono"/>
              <a:ea typeface="Roboto Mono"/>
              <a:cs typeface="Roboto Mono"/>
              <a:sym typeface="Roboto Mono"/>
            </a:endParaRPr>
          </a:p>
        </p:txBody>
      </p:sp>
      <p:pic>
        <p:nvPicPr>
          <p:cNvPr id="3" name="图片 2">
            <a:extLst>
              <a:ext uri="{FF2B5EF4-FFF2-40B4-BE49-F238E27FC236}">
                <a16:creationId xmlns:a16="http://schemas.microsoft.com/office/drawing/2014/main" id="{B4D7A16C-0612-05B6-108A-88A21940803D}"/>
              </a:ext>
            </a:extLst>
          </p:cNvPr>
          <p:cNvPicPr>
            <a:picLocks noChangeAspect="1"/>
          </p:cNvPicPr>
          <p:nvPr/>
        </p:nvPicPr>
        <p:blipFill>
          <a:blip r:embed="rId6"/>
          <a:stretch>
            <a:fillRect/>
          </a:stretch>
        </p:blipFill>
        <p:spPr>
          <a:xfrm>
            <a:off x="0" y="5431152"/>
            <a:ext cx="314286" cy="14190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4"/>
          <p:cNvSpPr/>
          <p:nvPr/>
        </p:nvSpPr>
        <p:spPr>
          <a:xfrm>
            <a:off x="1159850" y="217894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1281994" y="203787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4"/>
          <p:cNvSpPr/>
          <p:nvPr/>
        </p:nvSpPr>
        <p:spPr>
          <a:xfrm>
            <a:off x="5050200" y="2013350"/>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txBox="1">
            <a:spLocks noGrp="1"/>
          </p:cNvSpPr>
          <p:nvPr>
            <p:ph type="title"/>
          </p:nvPr>
        </p:nvSpPr>
        <p:spPr>
          <a:xfrm>
            <a:off x="5511000" y="2026225"/>
            <a:ext cx="5322600" cy="859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800" dirty="0"/>
              <a:t>Hello! I’m </a:t>
            </a:r>
            <a:r>
              <a:rPr lang="en-US" altLang="zh-CN" sz="2800" dirty="0"/>
              <a:t>Wangjun Shen</a:t>
            </a:r>
            <a:endParaRPr sz="2800" dirty="0"/>
          </a:p>
        </p:txBody>
      </p:sp>
      <p:sp>
        <p:nvSpPr>
          <p:cNvPr id="471" name="Google Shape;471;p24"/>
          <p:cNvSpPr txBox="1">
            <a:spLocks noGrp="1"/>
          </p:cNvSpPr>
          <p:nvPr>
            <p:ph type="body" idx="1"/>
          </p:nvPr>
        </p:nvSpPr>
        <p:spPr>
          <a:xfrm>
            <a:off x="5050200" y="3057875"/>
            <a:ext cx="6244200" cy="2235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Program: Master of Data Science</a:t>
            </a:r>
          </a:p>
          <a:p>
            <a:pPr marL="0" lvl="0" indent="0" algn="l" rtl="0">
              <a:spcBef>
                <a:spcPts val="0"/>
              </a:spcBef>
              <a:spcAft>
                <a:spcPts val="0"/>
              </a:spcAft>
              <a:buNone/>
            </a:pPr>
            <a:r>
              <a:rPr lang="en-US" dirty="0"/>
              <a:t>School: The University of South Australia</a:t>
            </a:r>
          </a:p>
          <a:p>
            <a:pPr marL="0" lvl="0" indent="0" algn="l" rtl="0">
              <a:spcBef>
                <a:spcPts val="0"/>
              </a:spcBef>
              <a:spcAft>
                <a:spcPts val="0"/>
              </a:spcAft>
              <a:buNone/>
            </a:pPr>
            <a:r>
              <a:rPr lang="en-US" dirty="0"/>
              <a:t>Course: Unsupervised Methods in Analytics</a:t>
            </a:r>
            <a:endParaRPr dirty="0"/>
          </a:p>
        </p:txBody>
      </p:sp>
      <p:grpSp>
        <p:nvGrpSpPr>
          <p:cNvPr id="472" name="Google Shape;472;p24"/>
          <p:cNvGrpSpPr/>
          <p:nvPr/>
        </p:nvGrpSpPr>
        <p:grpSpPr>
          <a:xfrm>
            <a:off x="4075525" y="1568350"/>
            <a:ext cx="737725" cy="887475"/>
            <a:chOff x="4038950" y="1664675"/>
            <a:chExt cx="737725" cy="887475"/>
          </a:xfrm>
        </p:grpSpPr>
        <p:sp>
          <p:nvSpPr>
            <p:cNvPr id="473" name="Google Shape;473;p24"/>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4" name="Google Shape;474;p24"/>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5" name="Google Shape;475;p24"/>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476" name="Google Shape;476;p2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图片 2" descr="黑色头发的人&#10;&#10;描述已自动生成">
            <a:extLst>
              <a:ext uri="{FF2B5EF4-FFF2-40B4-BE49-F238E27FC236}">
                <a16:creationId xmlns:a16="http://schemas.microsoft.com/office/drawing/2014/main" id="{F7773480-D018-B8FD-4729-0ED0EC7CE34F}"/>
              </a:ext>
            </a:extLst>
          </p:cNvPr>
          <p:cNvPicPr>
            <a:picLocks noChangeAspect="1"/>
          </p:cNvPicPr>
          <p:nvPr/>
        </p:nvPicPr>
        <p:blipFill>
          <a:blip r:embed="rId3"/>
          <a:stretch>
            <a:fillRect/>
          </a:stretch>
        </p:blipFill>
        <p:spPr>
          <a:xfrm>
            <a:off x="1458577" y="2290225"/>
            <a:ext cx="2623873" cy="2623873"/>
          </a:xfrm>
          <a:prstGeom prst="rect">
            <a:avLst/>
          </a:prstGeom>
        </p:spPr>
      </p:pic>
      <p:pic>
        <p:nvPicPr>
          <p:cNvPr id="5" name="图片 4">
            <a:extLst>
              <a:ext uri="{FF2B5EF4-FFF2-40B4-BE49-F238E27FC236}">
                <a16:creationId xmlns:a16="http://schemas.microsoft.com/office/drawing/2014/main" id="{F3479FE0-28B6-AEA3-FBA7-ECDC12D424D2}"/>
              </a:ext>
            </a:extLst>
          </p:cNvPr>
          <p:cNvPicPr>
            <a:picLocks noChangeAspect="1"/>
          </p:cNvPicPr>
          <p:nvPr/>
        </p:nvPicPr>
        <p:blipFill>
          <a:blip r:embed="rId4"/>
          <a:stretch>
            <a:fillRect/>
          </a:stretch>
        </p:blipFill>
        <p:spPr>
          <a:xfrm>
            <a:off x="0" y="5552182"/>
            <a:ext cx="238869" cy="13058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521" name="Google Shape;521;p28"/>
          <p:cNvGrpSpPr/>
          <p:nvPr/>
        </p:nvGrpSpPr>
        <p:grpSpPr>
          <a:xfrm>
            <a:off x="6534624" y="1799041"/>
            <a:ext cx="4808308" cy="702986"/>
            <a:chOff x="6534636" y="1768875"/>
            <a:chExt cx="4808308" cy="521812"/>
          </a:xfrm>
        </p:grpSpPr>
        <p:sp>
          <p:nvSpPr>
            <p:cNvPr id="522" name="Google Shape;522;p28"/>
            <p:cNvSpPr/>
            <p:nvPr/>
          </p:nvSpPr>
          <p:spPr>
            <a:xfrm>
              <a:off x="6534636" y="1858687"/>
              <a:ext cx="47616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6581344" y="1768875"/>
              <a:ext cx="4761600" cy="4320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8"/>
          <p:cNvGrpSpPr/>
          <p:nvPr/>
        </p:nvGrpSpPr>
        <p:grpSpPr>
          <a:xfrm>
            <a:off x="873399" y="1799041"/>
            <a:ext cx="4808308" cy="702986"/>
            <a:chOff x="873411" y="1813775"/>
            <a:chExt cx="4808308" cy="521812"/>
          </a:xfrm>
        </p:grpSpPr>
        <p:sp>
          <p:nvSpPr>
            <p:cNvPr id="525" name="Google Shape;525;p28"/>
            <p:cNvSpPr/>
            <p:nvPr/>
          </p:nvSpPr>
          <p:spPr>
            <a:xfrm>
              <a:off x="873411" y="1903587"/>
              <a:ext cx="47616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920119" y="1813775"/>
              <a:ext cx="4761600" cy="4320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28"/>
          <p:cNvSpPr txBox="1">
            <a:spLocks noGrp="1"/>
          </p:cNvSpPr>
          <p:nvPr>
            <p:ph type="title"/>
          </p:nvPr>
        </p:nvSpPr>
        <p:spPr>
          <a:xfrm>
            <a:off x="873399" y="683900"/>
            <a:ext cx="9872949"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lt2"/>
                </a:solidFill>
                <a:highlight>
                  <a:schemeClr val="accent3"/>
                </a:highlight>
              </a:rPr>
              <a:t>Did you know </a:t>
            </a:r>
            <a:r>
              <a:rPr lang="en-AU" dirty="0">
                <a:solidFill>
                  <a:schemeClr val="lt2"/>
                </a:solidFill>
                <a:highlight>
                  <a:schemeClr val="accent3"/>
                </a:highlight>
              </a:rPr>
              <a:t>Anomaly Detection</a:t>
            </a:r>
            <a:r>
              <a:rPr lang="en" dirty="0">
                <a:solidFill>
                  <a:schemeClr val="lt2"/>
                </a:solidFill>
                <a:highlight>
                  <a:schemeClr val="accent3"/>
                </a:highlight>
              </a:rPr>
              <a:t>?</a:t>
            </a:r>
            <a:endParaRPr dirty="0">
              <a:solidFill>
                <a:schemeClr val="lt2"/>
              </a:solidFill>
              <a:highlight>
                <a:schemeClr val="accent3"/>
              </a:highlight>
            </a:endParaRPr>
          </a:p>
        </p:txBody>
      </p:sp>
      <p:sp>
        <p:nvSpPr>
          <p:cNvPr id="528" name="Google Shape;528;p28"/>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en" sz="1800" dirty="0">
                <a:solidFill>
                  <a:schemeClr val="dk1"/>
                </a:solidFill>
              </a:rPr>
              <a:t>Big Data</a:t>
            </a:r>
          </a:p>
          <a:p>
            <a:pPr marL="342900" lvl="0" indent="-342900" algn="l" rtl="0">
              <a:spcBef>
                <a:spcPts val="0"/>
              </a:spcBef>
              <a:spcAft>
                <a:spcPts val="0"/>
              </a:spcAft>
              <a:buFontTx/>
              <a:buChar char="-"/>
            </a:pPr>
            <a:endParaRPr lang="en" sz="1800" dirty="0">
              <a:solidFill>
                <a:schemeClr val="dk1"/>
              </a:solidFill>
            </a:endParaRPr>
          </a:p>
          <a:p>
            <a:pPr marL="342900" lvl="0" indent="-342900" algn="l" rtl="0">
              <a:spcBef>
                <a:spcPts val="0"/>
              </a:spcBef>
              <a:spcAft>
                <a:spcPts val="0"/>
              </a:spcAft>
              <a:buFontTx/>
              <a:buChar char="-"/>
            </a:pPr>
            <a:endParaRPr lang="en" sz="1800" dirty="0">
              <a:solidFill>
                <a:schemeClr val="dk1"/>
              </a:solidFill>
            </a:endParaRPr>
          </a:p>
          <a:p>
            <a:pPr marL="342900" lvl="0" indent="-342900" algn="l" rtl="0">
              <a:spcBef>
                <a:spcPts val="0"/>
              </a:spcBef>
              <a:spcAft>
                <a:spcPts val="0"/>
              </a:spcAft>
              <a:buFontTx/>
              <a:buChar char="-"/>
            </a:pPr>
            <a:r>
              <a:rPr lang="en-AU" sz="1800" dirty="0">
                <a:solidFill>
                  <a:schemeClr val="dk1"/>
                </a:solidFill>
              </a:rPr>
              <a:t>prevent risk</a:t>
            </a:r>
          </a:p>
          <a:p>
            <a:pPr marL="342900" lvl="0" indent="-342900" algn="l" rtl="0">
              <a:spcBef>
                <a:spcPts val="0"/>
              </a:spcBef>
              <a:spcAft>
                <a:spcPts val="0"/>
              </a:spcAft>
              <a:buFontTx/>
              <a:buChar char="-"/>
            </a:pPr>
            <a:endParaRPr lang="en-AU" sz="1800" dirty="0">
              <a:solidFill>
                <a:schemeClr val="dk1"/>
              </a:solidFill>
            </a:endParaRPr>
          </a:p>
          <a:p>
            <a:pPr marL="0" lvl="0" indent="0" algn="l" rtl="0">
              <a:spcBef>
                <a:spcPts val="0"/>
              </a:spcBef>
              <a:spcAft>
                <a:spcPts val="0"/>
              </a:spcAft>
              <a:buNone/>
            </a:pPr>
            <a:endParaRPr lang="en-AU" sz="1800" dirty="0">
              <a:solidFill>
                <a:schemeClr val="dk1"/>
              </a:solidFill>
            </a:endParaRPr>
          </a:p>
          <a:p>
            <a:pPr marL="342900" lvl="0" indent="-342900" algn="l" rtl="0">
              <a:spcBef>
                <a:spcPts val="0"/>
              </a:spcBef>
              <a:spcAft>
                <a:spcPts val="0"/>
              </a:spcAft>
              <a:buFontTx/>
              <a:buChar char="-"/>
            </a:pPr>
            <a:r>
              <a:rPr lang="en-AU" sz="1800" dirty="0">
                <a:solidFill>
                  <a:schemeClr val="dk1"/>
                </a:solidFill>
              </a:rPr>
              <a:t>Improve efficiency</a:t>
            </a:r>
            <a:endParaRPr lang="en" sz="1800" dirty="0">
              <a:solidFill>
                <a:schemeClr val="dk1"/>
              </a:solidFill>
            </a:endParaRPr>
          </a:p>
          <a:p>
            <a:pPr marL="342900" lvl="0" indent="-342900" algn="l" rtl="0">
              <a:spcBef>
                <a:spcPts val="0"/>
              </a:spcBef>
              <a:spcAft>
                <a:spcPts val="0"/>
              </a:spcAft>
              <a:buFontTx/>
              <a:buChar char="-"/>
            </a:pPr>
            <a:endParaRPr dirty="0">
              <a:solidFill>
                <a:schemeClr val="dk1"/>
              </a:solidFill>
            </a:endParaRPr>
          </a:p>
        </p:txBody>
      </p:sp>
      <p:sp>
        <p:nvSpPr>
          <p:cNvPr id="529" name="Google Shape;529;p28"/>
          <p:cNvSpPr txBox="1">
            <a:spLocks noGrp="1"/>
          </p:cNvSpPr>
          <p:nvPr>
            <p:ph type="body" idx="3"/>
          </p:nvPr>
        </p:nvSpPr>
        <p:spPr>
          <a:xfrm>
            <a:off x="772132" y="2576470"/>
            <a:ext cx="5057550" cy="3118500"/>
          </a:xfrm>
          <a:prstGeom prst="rect">
            <a:avLst/>
          </a:prstGeom>
        </p:spPr>
        <p:txBody>
          <a:bodyPr spcFirstLastPara="1" wrap="square" lIns="121900" tIns="121900" rIns="121900" bIns="121900" anchor="t" anchorCtr="0">
            <a:noAutofit/>
          </a:bodyPr>
          <a:lstStyle/>
          <a:p>
            <a:pPr marL="342900" lvl="0" indent="-342900" algn="l" rtl="0">
              <a:spcBef>
                <a:spcPts val="2100"/>
              </a:spcBef>
              <a:spcAft>
                <a:spcPts val="2100"/>
              </a:spcAft>
              <a:buFontTx/>
              <a:buChar char="-"/>
            </a:pPr>
            <a:r>
              <a:rPr lang="en-US" sz="1800" dirty="0">
                <a:solidFill>
                  <a:schemeClr val="dk1"/>
                </a:solidFill>
              </a:rPr>
              <a:t>Identify data points </a:t>
            </a:r>
          </a:p>
          <a:p>
            <a:pPr marL="342900" lvl="0" indent="-342900" algn="l" rtl="0">
              <a:spcBef>
                <a:spcPts val="2100"/>
              </a:spcBef>
              <a:spcAft>
                <a:spcPts val="2100"/>
              </a:spcAft>
              <a:buFontTx/>
              <a:buChar char="-"/>
            </a:pPr>
            <a:r>
              <a:rPr lang="en-US" sz="1800" dirty="0">
                <a:solidFill>
                  <a:schemeClr val="dk1"/>
                </a:solidFill>
              </a:rPr>
              <a:t>significantly deviate from the expected behavior</a:t>
            </a:r>
          </a:p>
          <a:p>
            <a:pPr marL="342900" lvl="0" indent="-342900" algn="l" rtl="0">
              <a:spcBef>
                <a:spcPts val="2100"/>
              </a:spcBef>
              <a:spcAft>
                <a:spcPts val="2100"/>
              </a:spcAft>
              <a:buFontTx/>
              <a:buChar char="-"/>
            </a:pPr>
            <a:r>
              <a:rPr lang="en-US" sz="1800" dirty="0">
                <a:solidFill>
                  <a:schemeClr val="dk1"/>
                </a:solidFill>
              </a:rPr>
              <a:t>data errors, system faults, </a:t>
            </a:r>
            <a:r>
              <a:rPr lang="en-US" sz="1800" dirty="0" err="1">
                <a:solidFill>
                  <a:schemeClr val="dk1"/>
                </a:solidFill>
              </a:rPr>
              <a:t>etc</a:t>
            </a:r>
            <a:endParaRPr sz="1800" dirty="0">
              <a:solidFill>
                <a:schemeClr val="dk1"/>
              </a:solidFill>
            </a:endParaRPr>
          </a:p>
        </p:txBody>
      </p:sp>
      <p:sp>
        <p:nvSpPr>
          <p:cNvPr id="530" name="Google Shape;530;p28"/>
          <p:cNvSpPr txBox="1">
            <a:spLocks noGrp="1"/>
          </p:cNvSpPr>
          <p:nvPr>
            <p:ph type="subTitle" idx="1"/>
          </p:nvPr>
        </p:nvSpPr>
        <p:spPr>
          <a:xfrm>
            <a:off x="1025751" y="1737575"/>
            <a:ext cx="4424400" cy="7179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800" dirty="0">
                <a:solidFill>
                  <a:schemeClr val="dk1"/>
                </a:solidFill>
              </a:rPr>
              <a:t>A </a:t>
            </a:r>
            <a:r>
              <a:rPr lang="en" sz="1800" dirty="0">
                <a:solidFill>
                  <a:schemeClr val="tx2"/>
                </a:solidFill>
              </a:rPr>
              <a:t>What is Anomaly Detection</a:t>
            </a:r>
            <a:r>
              <a:rPr lang="en" dirty="0">
                <a:solidFill>
                  <a:schemeClr val="dk1"/>
                </a:solidFill>
              </a:rPr>
              <a:t>...</a:t>
            </a:r>
            <a:endParaRPr dirty="0">
              <a:solidFill>
                <a:schemeClr val="dk1"/>
              </a:solidFill>
            </a:endParaRPr>
          </a:p>
        </p:txBody>
      </p:sp>
      <p:sp>
        <p:nvSpPr>
          <p:cNvPr id="531" name="Google Shape;531;p28"/>
          <p:cNvSpPr txBox="1">
            <a:spLocks noGrp="1"/>
          </p:cNvSpPr>
          <p:nvPr>
            <p:ph type="subTitle" idx="2"/>
          </p:nvPr>
        </p:nvSpPr>
        <p:spPr>
          <a:xfrm>
            <a:off x="6692750" y="1744475"/>
            <a:ext cx="4424399" cy="7041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800" dirty="0"/>
              <a:t>Why use Anomaly Detection</a:t>
            </a:r>
            <a:endParaRPr dirty="0"/>
          </a:p>
        </p:txBody>
      </p:sp>
      <p:sp>
        <p:nvSpPr>
          <p:cNvPr id="532" name="Google Shape;532;p2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3</a:t>
            </a:fld>
            <a:endParaRPr/>
          </a:p>
        </p:txBody>
      </p:sp>
      <p:cxnSp>
        <p:nvCxnSpPr>
          <p:cNvPr id="533" name="Google Shape;533;p28"/>
          <p:cNvCxnSpPr/>
          <p:nvPr/>
        </p:nvCxnSpPr>
        <p:spPr>
          <a:xfrm rot="10800000">
            <a:off x="6108175" y="2261200"/>
            <a:ext cx="0" cy="3227100"/>
          </a:xfrm>
          <a:prstGeom prst="straightConnector1">
            <a:avLst/>
          </a:prstGeom>
          <a:noFill/>
          <a:ln w="19050" cap="flat" cmpd="sng">
            <a:solidFill>
              <a:schemeClr val="accent3"/>
            </a:solidFill>
            <a:prstDash val="solid"/>
            <a:round/>
            <a:headEnd type="none" w="med" len="med"/>
            <a:tailEnd type="none" w="med" len="med"/>
          </a:ln>
        </p:spPr>
      </p:cxnSp>
      <p:pic>
        <p:nvPicPr>
          <p:cNvPr id="3" name="图片 2">
            <a:extLst>
              <a:ext uri="{FF2B5EF4-FFF2-40B4-BE49-F238E27FC236}">
                <a16:creationId xmlns:a16="http://schemas.microsoft.com/office/drawing/2014/main" id="{26B74865-321E-8361-DAF0-AFB0E5BD516A}"/>
              </a:ext>
            </a:extLst>
          </p:cNvPr>
          <p:cNvPicPr>
            <a:picLocks noChangeAspect="1"/>
          </p:cNvPicPr>
          <p:nvPr/>
        </p:nvPicPr>
        <p:blipFill>
          <a:blip r:embed="rId3"/>
          <a:stretch>
            <a:fillRect/>
          </a:stretch>
        </p:blipFill>
        <p:spPr>
          <a:xfrm>
            <a:off x="0" y="5304494"/>
            <a:ext cx="142857" cy="780952"/>
          </a:xfrm>
          <a:prstGeom prst="rect">
            <a:avLst/>
          </a:prstGeom>
        </p:spPr>
      </p:pic>
      <p:pic>
        <p:nvPicPr>
          <p:cNvPr id="5" name="图片 4">
            <a:extLst>
              <a:ext uri="{FF2B5EF4-FFF2-40B4-BE49-F238E27FC236}">
                <a16:creationId xmlns:a16="http://schemas.microsoft.com/office/drawing/2014/main" id="{B1AF4F67-42B6-61A3-CEFA-0DC8A75B924C}"/>
              </a:ext>
            </a:extLst>
          </p:cNvPr>
          <p:cNvPicPr>
            <a:picLocks noChangeAspect="1"/>
          </p:cNvPicPr>
          <p:nvPr/>
        </p:nvPicPr>
        <p:blipFill>
          <a:blip r:embed="rId4"/>
          <a:stretch>
            <a:fillRect/>
          </a:stretch>
        </p:blipFill>
        <p:spPr>
          <a:xfrm>
            <a:off x="51255" y="5514693"/>
            <a:ext cx="152381" cy="685714"/>
          </a:xfrm>
          <a:prstGeom prst="rect">
            <a:avLst/>
          </a:prstGeom>
        </p:spPr>
      </p:pic>
      <p:pic>
        <p:nvPicPr>
          <p:cNvPr id="7" name="图片 6">
            <a:extLst>
              <a:ext uri="{FF2B5EF4-FFF2-40B4-BE49-F238E27FC236}">
                <a16:creationId xmlns:a16="http://schemas.microsoft.com/office/drawing/2014/main" id="{6136B094-B7B9-AB2E-ED2F-5F7CCB046554}"/>
              </a:ext>
            </a:extLst>
          </p:cNvPr>
          <p:cNvPicPr>
            <a:picLocks noChangeAspect="1"/>
          </p:cNvPicPr>
          <p:nvPr/>
        </p:nvPicPr>
        <p:blipFill>
          <a:blip r:embed="rId4"/>
          <a:stretch>
            <a:fillRect/>
          </a:stretch>
        </p:blipFill>
        <p:spPr>
          <a:xfrm>
            <a:off x="41731" y="6085446"/>
            <a:ext cx="152381" cy="6857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7"/>
          <p:cNvSpPr/>
          <p:nvPr/>
        </p:nvSpPr>
        <p:spPr>
          <a:xfrm>
            <a:off x="1162625" y="1142825"/>
            <a:ext cx="98400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txBox="1">
            <a:spLocks noGrp="1"/>
          </p:cNvSpPr>
          <p:nvPr>
            <p:ph type="title" idx="2"/>
          </p:nvPr>
        </p:nvSpPr>
        <p:spPr>
          <a:xfrm>
            <a:off x="1669025" y="1126775"/>
            <a:ext cx="8827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3200" dirty="0"/>
              <a:t>three main categories of methods</a:t>
            </a:r>
            <a:r>
              <a:rPr lang="en" sz="3200" dirty="0"/>
              <a:t> </a:t>
            </a:r>
            <a:endParaRPr sz="3200" dirty="0"/>
          </a:p>
        </p:txBody>
      </p:sp>
      <p:sp>
        <p:nvSpPr>
          <p:cNvPr id="665" name="Google Shape;665;p37"/>
          <p:cNvSpPr txBox="1">
            <a:spLocks noGrp="1"/>
          </p:cNvSpPr>
          <p:nvPr>
            <p:ph type="body" idx="5"/>
          </p:nvPr>
        </p:nvSpPr>
        <p:spPr>
          <a:xfrm>
            <a:off x="4654789" y="3178724"/>
            <a:ext cx="2882400" cy="1703501"/>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AU" sz="1600" dirty="0"/>
              <a:t>supervised </a:t>
            </a:r>
          </a:p>
          <a:p>
            <a:pPr marL="0" lvl="0" indent="0" algn="ctr" rtl="0">
              <a:spcBef>
                <a:spcPts val="0"/>
              </a:spcBef>
              <a:spcAft>
                <a:spcPts val="0"/>
              </a:spcAft>
              <a:buNone/>
            </a:pPr>
            <a:endParaRPr lang="en-AU" sz="1600" dirty="0"/>
          </a:p>
          <a:p>
            <a:pPr marL="0" lvl="0" indent="0" algn="ctr" rtl="0">
              <a:spcBef>
                <a:spcPts val="0"/>
              </a:spcBef>
              <a:spcAft>
                <a:spcPts val="0"/>
              </a:spcAft>
              <a:buNone/>
            </a:pPr>
            <a:r>
              <a:rPr lang="en-AU" sz="1600" dirty="0"/>
              <a:t>or </a:t>
            </a:r>
          </a:p>
          <a:p>
            <a:pPr marL="0" lvl="0" indent="0" algn="ctr" rtl="0">
              <a:spcBef>
                <a:spcPts val="0"/>
              </a:spcBef>
              <a:spcAft>
                <a:spcPts val="0"/>
              </a:spcAft>
              <a:buNone/>
            </a:pPr>
            <a:endParaRPr lang="en-AU" sz="1600" dirty="0"/>
          </a:p>
          <a:p>
            <a:pPr marL="0" lvl="0" indent="0" algn="ctr" rtl="0">
              <a:spcBef>
                <a:spcPts val="0"/>
              </a:spcBef>
              <a:spcAft>
                <a:spcPts val="0"/>
              </a:spcAft>
              <a:buNone/>
            </a:pPr>
            <a:r>
              <a:rPr lang="en-AU" sz="1600" dirty="0"/>
              <a:t>unsupervised learning</a:t>
            </a:r>
            <a:endParaRPr sz="1600" dirty="0"/>
          </a:p>
        </p:txBody>
      </p:sp>
      <p:sp>
        <p:nvSpPr>
          <p:cNvPr id="666" name="Google Shape;666;p37"/>
          <p:cNvSpPr txBox="1">
            <a:spLocks noGrp="1"/>
          </p:cNvSpPr>
          <p:nvPr>
            <p:ph type="body" idx="6"/>
          </p:nvPr>
        </p:nvSpPr>
        <p:spPr>
          <a:xfrm>
            <a:off x="1052525" y="3296074"/>
            <a:ext cx="2535900" cy="2063325"/>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AU" sz="1600" dirty="0"/>
              <a:t>follows a certain </a:t>
            </a:r>
            <a:r>
              <a:rPr lang="en-US" altLang="zh-CN" sz="1600" dirty="0"/>
              <a:t>d</a:t>
            </a:r>
            <a:r>
              <a:rPr lang="en-AU" sz="1600" dirty="0" err="1"/>
              <a:t>istribution</a:t>
            </a:r>
            <a:endParaRPr lang="en-AU" sz="1600" dirty="0"/>
          </a:p>
          <a:p>
            <a:pPr marL="0" lvl="0" indent="0" algn="ctr" rtl="0">
              <a:spcBef>
                <a:spcPts val="0"/>
              </a:spcBef>
              <a:spcAft>
                <a:spcPts val="0"/>
              </a:spcAft>
              <a:buNone/>
            </a:pPr>
            <a:endParaRPr lang="en-AU" sz="1600" dirty="0"/>
          </a:p>
          <a:p>
            <a:pPr marL="0" lvl="0" indent="0" algn="ctr" rtl="0">
              <a:spcBef>
                <a:spcPts val="0"/>
              </a:spcBef>
              <a:spcAft>
                <a:spcPts val="0"/>
              </a:spcAft>
              <a:buNone/>
            </a:pPr>
            <a:r>
              <a:rPr lang="en-AU" sz="1600" dirty="0"/>
              <a:t> </a:t>
            </a:r>
            <a:r>
              <a:rPr lang="en-US" sz="1600" dirty="0"/>
              <a:t>deviates</a:t>
            </a:r>
          </a:p>
          <a:p>
            <a:pPr marL="0" lvl="0" indent="0" algn="ctr" rtl="0">
              <a:spcBef>
                <a:spcPts val="0"/>
              </a:spcBef>
              <a:spcAft>
                <a:spcPts val="0"/>
              </a:spcAft>
              <a:buNone/>
            </a:pPr>
            <a:r>
              <a:rPr lang="en-US" sz="1600" dirty="0"/>
              <a:t>significantly from this distribution</a:t>
            </a:r>
            <a:endParaRPr lang="en-AU" sz="1600" dirty="0"/>
          </a:p>
          <a:p>
            <a:pPr marL="0" lvl="0" indent="0" algn="ctr" rtl="0">
              <a:spcBef>
                <a:spcPts val="0"/>
              </a:spcBef>
              <a:spcAft>
                <a:spcPts val="0"/>
              </a:spcAft>
              <a:buNone/>
            </a:pPr>
            <a:endParaRPr lang="en-AU" sz="1600" dirty="0">
              <a:solidFill>
                <a:schemeClr val="lt2"/>
              </a:solidFill>
              <a:highlight>
                <a:schemeClr val="accent3"/>
              </a:highlight>
            </a:endParaRPr>
          </a:p>
          <a:p>
            <a:pPr marL="0" lvl="0" indent="0" algn="ctr" rtl="0">
              <a:spcBef>
                <a:spcPts val="0"/>
              </a:spcBef>
              <a:spcAft>
                <a:spcPts val="0"/>
              </a:spcAft>
              <a:buNone/>
            </a:pPr>
            <a:endParaRPr lang="en-AU" sz="1600" dirty="0">
              <a:solidFill>
                <a:schemeClr val="lt2"/>
              </a:solidFill>
              <a:highlight>
                <a:schemeClr val="accent3"/>
              </a:highlight>
            </a:endParaRPr>
          </a:p>
          <a:p>
            <a:pPr marL="0" lvl="0" indent="0" algn="ctr" rtl="0">
              <a:spcBef>
                <a:spcPts val="0"/>
              </a:spcBef>
              <a:spcAft>
                <a:spcPts val="0"/>
              </a:spcAft>
              <a:buNone/>
            </a:pPr>
            <a:endParaRPr sz="1600" dirty="0">
              <a:solidFill>
                <a:schemeClr val="lt2"/>
              </a:solidFill>
              <a:highlight>
                <a:schemeClr val="accent3"/>
              </a:highlight>
            </a:endParaRPr>
          </a:p>
        </p:txBody>
      </p:sp>
      <p:sp>
        <p:nvSpPr>
          <p:cNvPr id="667" name="Google Shape;667;p37"/>
          <p:cNvSpPr txBox="1">
            <a:spLocks noGrp="1"/>
          </p:cNvSpPr>
          <p:nvPr>
            <p:ph type="title"/>
          </p:nvPr>
        </p:nvSpPr>
        <p:spPr>
          <a:xfrm>
            <a:off x="879275" y="1990124"/>
            <a:ext cx="2882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AU" sz="2000" dirty="0"/>
              <a:t>Statistical methods</a:t>
            </a:r>
            <a:endParaRPr sz="2000" dirty="0"/>
          </a:p>
        </p:txBody>
      </p:sp>
      <p:sp>
        <p:nvSpPr>
          <p:cNvPr id="668" name="Google Shape;668;p37"/>
          <p:cNvSpPr txBox="1">
            <a:spLocks noGrp="1"/>
          </p:cNvSpPr>
          <p:nvPr>
            <p:ph type="title" idx="3"/>
          </p:nvPr>
        </p:nvSpPr>
        <p:spPr>
          <a:xfrm>
            <a:off x="4312601" y="1990124"/>
            <a:ext cx="3587507"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AU" sz="2000" dirty="0"/>
              <a:t>Machine learning methods</a:t>
            </a:r>
            <a:endParaRPr sz="2000" dirty="0"/>
          </a:p>
        </p:txBody>
      </p:sp>
      <p:sp>
        <p:nvSpPr>
          <p:cNvPr id="669" name="Google Shape;669;p37"/>
          <p:cNvSpPr txBox="1">
            <a:spLocks noGrp="1"/>
          </p:cNvSpPr>
          <p:nvPr>
            <p:ph type="title" idx="4"/>
          </p:nvPr>
        </p:nvSpPr>
        <p:spPr>
          <a:xfrm>
            <a:off x="8451028" y="1990124"/>
            <a:ext cx="2882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AU" sz="2000" dirty="0"/>
              <a:t>Rule-based methods</a:t>
            </a:r>
            <a:endParaRPr sz="2000" dirty="0"/>
          </a:p>
        </p:txBody>
      </p:sp>
      <p:sp>
        <p:nvSpPr>
          <p:cNvPr id="670" name="Google Shape;670;p37"/>
          <p:cNvSpPr txBox="1">
            <a:spLocks noGrp="1"/>
          </p:cNvSpPr>
          <p:nvPr>
            <p:ph type="body" idx="1"/>
          </p:nvPr>
        </p:nvSpPr>
        <p:spPr>
          <a:xfrm>
            <a:off x="8451028" y="3178724"/>
            <a:ext cx="2882400" cy="1714651"/>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endParaRPr lang="en-AU" sz="1600" dirty="0"/>
          </a:p>
          <a:p>
            <a:pPr marL="0" lvl="0" indent="0" algn="ctr" rtl="0">
              <a:spcBef>
                <a:spcPts val="0"/>
              </a:spcBef>
              <a:spcAft>
                <a:spcPts val="0"/>
              </a:spcAft>
              <a:buNone/>
            </a:pPr>
            <a:r>
              <a:rPr lang="en-AU" sz="1600" dirty="0"/>
              <a:t>a set of rules</a:t>
            </a:r>
            <a:endParaRPr sz="1600" dirty="0">
              <a:solidFill>
                <a:schemeClr val="lt2"/>
              </a:solidFill>
              <a:highlight>
                <a:schemeClr val="accent3"/>
              </a:highlight>
            </a:endParaRPr>
          </a:p>
        </p:txBody>
      </p:sp>
      <p:sp>
        <p:nvSpPr>
          <p:cNvPr id="671" name="Google Shape;671;p3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图片 2">
            <a:extLst>
              <a:ext uri="{FF2B5EF4-FFF2-40B4-BE49-F238E27FC236}">
                <a16:creationId xmlns:a16="http://schemas.microsoft.com/office/drawing/2014/main" id="{AB0417E7-0571-B076-5B8A-6E8E5E638E22}"/>
              </a:ext>
            </a:extLst>
          </p:cNvPr>
          <p:cNvPicPr>
            <a:picLocks noChangeAspect="1"/>
          </p:cNvPicPr>
          <p:nvPr/>
        </p:nvPicPr>
        <p:blipFill>
          <a:blip r:embed="rId3"/>
          <a:stretch>
            <a:fillRect/>
          </a:stretch>
        </p:blipFill>
        <p:spPr>
          <a:xfrm>
            <a:off x="12700" y="5511842"/>
            <a:ext cx="299146" cy="13461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5"/>
          <p:cNvSpPr txBox="1">
            <a:spLocks noGrp="1"/>
          </p:cNvSpPr>
          <p:nvPr>
            <p:ph type="title"/>
          </p:nvPr>
        </p:nvSpPr>
        <p:spPr>
          <a:xfrm>
            <a:off x="769500" y="370875"/>
            <a:ext cx="10639500" cy="731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800" dirty="0"/>
              <a:t>Review of Anomaly Detection Using Clustering</a:t>
            </a:r>
            <a:endParaRPr sz="2800" dirty="0"/>
          </a:p>
        </p:txBody>
      </p:sp>
      <p:sp>
        <p:nvSpPr>
          <p:cNvPr id="482" name="Google Shape;482;p25"/>
          <p:cNvSpPr txBox="1">
            <a:spLocks noGrp="1"/>
          </p:cNvSpPr>
          <p:nvPr>
            <p:ph type="body" idx="2"/>
          </p:nvPr>
        </p:nvSpPr>
        <p:spPr>
          <a:xfrm>
            <a:off x="710250" y="2175436"/>
            <a:ext cx="3165600" cy="1259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AU" altLang="zh-CN" b="0" i="0" dirty="0">
                <a:solidFill>
                  <a:srgbClr val="374151"/>
                </a:solidFill>
                <a:effectLst/>
                <a:latin typeface="Söhne"/>
              </a:rPr>
              <a:t>partition data into clusters</a:t>
            </a:r>
          </a:p>
          <a:p>
            <a:pPr marL="0" lvl="0" indent="0" algn="l" rtl="0">
              <a:spcBef>
                <a:spcPts val="0"/>
              </a:spcBef>
              <a:spcAft>
                <a:spcPts val="2100"/>
              </a:spcAft>
              <a:buNone/>
            </a:pPr>
            <a:r>
              <a:rPr lang="en-AU" altLang="zh-CN" b="0" i="0" dirty="0">
                <a:solidFill>
                  <a:srgbClr val="374151"/>
                </a:solidFill>
                <a:effectLst/>
                <a:latin typeface="Söhne"/>
              </a:rPr>
              <a:t>identify exceptional clusters</a:t>
            </a:r>
            <a:endParaRPr lang="en-AU" dirty="0">
              <a:solidFill>
                <a:srgbClr val="374151"/>
              </a:solidFill>
              <a:latin typeface="Söhne"/>
            </a:endParaRPr>
          </a:p>
        </p:txBody>
      </p:sp>
      <p:sp>
        <p:nvSpPr>
          <p:cNvPr id="483" name="Google Shape;483;p25"/>
          <p:cNvSpPr txBox="1">
            <a:spLocks noGrp="1"/>
          </p:cNvSpPr>
          <p:nvPr>
            <p:ph type="body" idx="3"/>
          </p:nvPr>
        </p:nvSpPr>
        <p:spPr>
          <a:xfrm>
            <a:off x="4513203" y="2175436"/>
            <a:ext cx="3165600" cy="1259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AU" altLang="zh-CN" b="0" i="0" dirty="0">
                <a:solidFill>
                  <a:srgbClr val="374151"/>
                </a:solidFill>
                <a:effectLst/>
                <a:latin typeface="Söhne"/>
              </a:rPr>
              <a:t>density thresholds</a:t>
            </a:r>
          </a:p>
          <a:p>
            <a:pPr marL="0" lvl="0" indent="0" algn="l" rtl="0">
              <a:spcBef>
                <a:spcPts val="0"/>
              </a:spcBef>
              <a:spcAft>
                <a:spcPts val="2100"/>
              </a:spcAft>
              <a:buNone/>
            </a:pPr>
            <a:r>
              <a:rPr lang="en-AU" dirty="0">
                <a:solidFill>
                  <a:srgbClr val="374151"/>
                </a:solidFill>
                <a:latin typeface="Söhne"/>
              </a:rPr>
              <a:t>distance measurements</a:t>
            </a:r>
          </a:p>
        </p:txBody>
      </p:sp>
      <p:sp>
        <p:nvSpPr>
          <p:cNvPr id="484" name="Google Shape;484;p25"/>
          <p:cNvSpPr txBox="1">
            <a:spLocks noGrp="1"/>
          </p:cNvSpPr>
          <p:nvPr>
            <p:ph type="body" idx="1"/>
          </p:nvPr>
        </p:nvSpPr>
        <p:spPr>
          <a:xfrm>
            <a:off x="710250" y="4118123"/>
            <a:ext cx="3366450" cy="1259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000" dirty="0">
                <a:latin typeface="Söhne"/>
              </a:rPr>
              <a:t>local density within subspaces</a:t>
            </a:r>
          </a:p>
        </p:txBody>
      </p:sp>
      <p:sp>
        <p:nvSpPr>
          <p:cNvPr id="485" name="Google Shape;485;p25"/>
          <p:cNvSpPr txBox="1">
            <a:spLocks noGrp="1"/>
          </p:cNvSpPr>
          <p:nvPr>
            <p:ph type="body" idx="4"/>
          </p:nvPr>
        </p:nvSpPr>
        <p:spPr>
          <a:xfrm>
            <a:off x="4513202" y="4118123"/>
            <a:ext cx="3366449" cy="1259100"/>
          </a:xfrm>
          <a:prstGeom prst="rect">
            <a:avLst/>
          </a:prstGeom>
        </p:spPr>
        <p:txBody>
          <a:bodyPr spcFirstLastPara="1" wrap="square" lIns="121900" tIns="121900" rIns="121900" bIns="121900" anchor="t" anchorCtr="0">
            <a:noAutofit/>
          </a:bodyPr>
          <a:lstStyle/>
          <a:p>
            <a:pPr marL="0" indent="0">
              <a:spcAft>
                <a:spcPts val="2100"/>
              </a:spcAft>
              <a:buNone/>
            </a:pPr>
            <a:r>
              <a:rPr lang="en-AU" sz="1800" dirty="0">
                <a:latin typeface="Söhne"/>
              </a:rPr>
              <a:t>Quality </a:t>
            </a:r>
            <a:r>
              <a:rPr lang="en-US" altLang="zh-CN" sz="1800" dirty="0">
                <a:latin typeface="Söhne"/>
              </a:rPr>
              <a:t>and </a:t>
            </a:r>
            <a:r>
              <a:rPr lang="en-AU" altLang="zh-CN" sz="1800" dirty="0">
                <a:latin typeface="Söhne"/>
              </a:rPr>
              <a:t>stability</a:t>
            </a:r>
          </a:p>
          <a:p>
            <a:pPr marL="0" lvl="0" indent="0" algn="l" rtl="0">
              <a:spcBef>
                <a:spcPts val="0"/>
              </a:spcBef>
              <a:spcAft>
                <a:spcPts val="2100"/>
              </a:spcAft>
              <a:buNone/>
            </a:pPr>
            <a:r>
              <a:rPr lang="en-AU" sz="1800" dirty="0">
                <a:latin typeface="Söhne"/>
              </a:rPr>
              <a:t> of cluster hierarchies</a:t>
            </a:r>
          </a:p>
        </p:txBody>
      </p:sp>
      <p:sp>
        <p:nvSpPr>
          <p:cNvPr id="486" name="Google Shape;486;p25"/>
          <p:cNvSpPr txBox="1">
            <a:spLocks noGrp="1"/>
          </p:cNvSpPr>
          <p:nvPr>
            <p:ph type="title" idx="5"/>
          </p:nvPr>
        </p:nvSpPr>
        <p:spPr>
          <a:xfrm>
            <a:off x="710250" y="1513200"/>
            <a:ext cx="3165600"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000" dirty="0"/>
              <a:t>01 </a:t>
            </a:r>
            <a:r>
              <a:rPr lang="en-AU" sz="2000" dirty="0"/>
              <a:t>Clustering-based</a:t>
            </a:r>
            <a:endParaRPr sz="2000" dirty="0"/>
          </a:p>
        </p:txBody>
      </p:sp>
      <p:sp>
        <p:nvSpPr>
          <p:cNvPr id="487" name="Google Shape;487;p25"/>
          <p:cNvSpPr txBox="1">
            <a:spLocks noGrp="1"/>
          </p:cNvSpPr>
          <p:nvPr>
            <p:ph type="title" idx="6"/>
          </p:nvPr>
        </p:nvSpPr>
        <p:spPr>
          <a:xfrm>
            <a:off x="4513203" y="1513200"/>
            <a:ext cx="3165600"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AU" sz="2000" dirty="0"/>
              <a:t>02 Distance-Based</a:t>
            </a:r>
          </a:p>
        </p:txBody>
      </p:sp>
      <p:sp>
        <p:nvSpPr>
          <p:cNvPr id="488" name="Google Shape;488;p25"/>
          <p:cNvSpPr txBox="1">
            <a:spLocks noGrp="1"/>
          </p:cNvSpPr>
          <p:nvPr>
            <p:ph type="title" idx="7"/>
          </p:nvPr>
        </p:nvSpPr>
        <p:spPr>
          <a:xfrm>
            <a:off x="710250" y="3455887"/>
            <a:ext cx="3506150" cy="731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800" dirty="0"/>
              <a:t>04 </a:t>
            </a:r>
            <a:r>
              <a:rPr lang="en-AU" sz="1800" dirty="0"/>
              <a:t>Subspace Clustering</a:t>
            </a:r>
            <a:r>
              <a:rPr lang="en" sz="1800" dirty="0"/>
              <a:t> </a:t>
            </a:r>
            <a:endParaRPr sz="1800" dirty="0"/>
          </a:p>
        </p:txBody>
      </p:sp>
      <p:sp>
        <p:nvSpPr>
          <p:cNvPr id="489" name="Google Shape;489;p25"/>
          <p:cNvSpPr txBox="1">
            <a:spLocks noGrp="1"/>
          </p:cNvSpPr>
          <p:nvPr>
            <p:ph type="title" idx="8"/>
          </p:nvPr>
        </p:nvSpPr>
        <p:spPr>
          <a:xfrm>
            <a:off x="4513202" y="3455887"/>
            <a:ext cx="3802953"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800" dirty="0"/>
              <a:t>05 </a:t>
            </a:r>
            <a:r>
              <a:rPr lang="en-AU" sz="1800" dirty="0"/>
              <a:t>Hierarchical Clustering</a:t>
            </a:r>
            <a:endParaRPr sz="1800" dirty="0"/>
          </a:p>
        </p:txBody>
      </p:sp>
      <p:sp>
        <p:nvSpPr>
          <p:cNvPr id="490" name="Google Shape;490;p25"/>
          <p:cNvSpPr txBox="1">
            <a:spLocks noGrp="1"/>
          </p:cNvSpPr>
          <p:nvPr>
            <p:ph type="body" idx="9"/>
          </p:nvPr>
        </p:nvSpPr>
        <p:spPr>
          <a:xfrm>
            <a:off x="8316156" y="2175436"/>
            <a:ext cx="3165600" cy="1259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Then, we will talk about this.</a:t>
            </a:r>
            <a:endParaRPr/>
          </a:p>
        </p:txBody>
      </p:sp>
      <p:sp>
        <p:nvSpPr>
          <p:cNvPr id="491" name="Google Shape;491;p25"/>
          <p:cNvSpPr txBox="1">
            <a:spLocks noGrp="1"/>
          </p:cNvSpPr>
          <p:nvPr>
            <p:ph type="body" idx="13"/>
          </p:nvPr>
        </p:nvSpPr>
        <p:spPr>
          <a:xfrm>
            <a:off x="8316155" y="4118123"/>
            <a:ext cx="3458739" cy="1259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800" dirty="0">
                <a:latin typeface="Söhne"/>
              </a:rPr>
              <a:t>Robustness, dimension, Sparse, global, Computing costs</a:t>
            </a:r>
            <a:endParaRPr sz="1800" dirty="0">
              <a:latin typeface="Söhne"/>
            </a:endParaRPr>
          </a:p>
        </p:txBody>
      </p:sp>
      <p:sp>
        <p:nvSpPr>
          <p:cNvPr id="492" name="Google Shape;492;p25"/>
          <p:cNvSpPr txBox="1">
            <a:spLocks noGrp="1"/>
          </p:cNvSpPr>
          <p:nvPr>
            <p:ph type="title" idx="14"/>
          </p:nvPr>
        </p:nvSpPr>
        <p:spPr>
          <a:xfrm>
            <a:off x="8216551" y="1513200"/>
            <a:ext cx="3558344"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000" dirty="0"/>
              <a:t>03 </a:t>
            </a:r>
            <a:r>
              <a:rPr lang="en-AU" sz="2000" dirty="0"/>
              <a:t>Density Estimation</a:t>
            </a:r>
            <a:endParaRPr sz="2000" dirty="0"/>
          </a:p>
        </p:txBody>
      </p:sp>
      <p:sp>
        <p:nvSpPr>
          <p:cNvPr id="493" name="Google Shape;493;p25"/>
          <p:cNvSpPr txBox="1">
            <a:spLocks noGrp="1"/>
          </p:cNvSpPr>
          <p:nvPr>
            <p:ph type="title" idx="15"/>
          </p:nvPr>
        </p:nvSpPr>
        <p:spPr>
          <a:xfrm>
            <a:off x="8316156" y="3455887"/>
            <a:ext cx="3165600"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000" dirty="0"/>
              <a:t>06 Compare</a:t>
            </a:r>
            <a:endParaRPr sz="2000" dirty="0"/>
          </a:p>
        </p:txBody>
      </p:sp>
      <p:sp>
        <p:nvSpPr>
          <p:cNvPr id="494" name="Google Shape;494;p25"/>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图片 2">
            <a:extLst>
              <a:ext uri="{FF2B5EF4-FFF2-40B4-BE49-F238E27FC236}">
                <a16:creationId xmlns:a16="http://schemas.microsoft.com/office/drawing/2014/main" id="{A26C592A-D507-1D4C-85AC-59DB76E31B94}"/>
              </a:ext>
            </a:extLst>
          </p:cNvPr>
          <p:cNvPicPr>
            <a:picLocks noChangeAspect="1"/>
          </p:cNvPicPr>
          <p:nvPr/>
        </p:nvPicPr>
        <p:blipFill>
          <a:blip r:embed="rId3"/>
          <a:stretch>
            <a:fillRect/>
          </a:stretch>
        </p:blipFill>
        <p:spPr>
          <a:xfrm>
            <a:off x="0" y="5377223"/>
            <a:ext cx="208398" cy="14095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7" name="Google Shape;647;p36"/>
          <p:cNvSpPr txBox="1">
            <a:spLocks noGrp="1"/>
          </p:cNvSpPr>
          <p:nvPr>
            <p:ph type="title"/>
          </p:nvPr>
        </p:nvSpPr>
        <p:spPr>
          <a:xfrm>
            <a:off x="925500" y="1060948"/>
            <a:ext cx="5170500" cy="1446765"/>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US" sz="2800" dirty="0"/>
              <a:t>K-Means Based Anomaly Detection Algorithm</a:t>
            </a:r>
            <a:endParaRPr sz="2800" dirty="0"/>
          </a:p>
        </p:txBody>
      </p:sp>
      <p:sp>
        <p:nvSpPr>
          <p:cNvPr id="650" name="Google Shape;650;p36"/>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6</a:t>
            </a:fld>
            <a:endParaRPr/>
          </a:p>
        </p:txBody>
      </p:sp>
      <p:cxnSp>
        <p:nvCxnSpPr>
          <p:cNvPr id="651" name="Google Shape;651;p36"/>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
        <p:nvSpPr>
          <p:cNvPr id="652" name="Google Shape;652;p36"/>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5" name="Google Shape;655;p36"/>
          <p:cNvCxnSpPr/>
          <p:nvPr/>
        </p:nvCxnSpPr>
        <p:spPr>
          <a:xfrm>
            <a:off x="3160913" y="601238"/>
            <a:ext cx="2703000" cy="0"/>
          </a:xfrm>
          <a:prstGeom prst="straightConnector1">
            <a:avLst/>
          </a:prstGeom>
          <a:noFill/>
          <a:ln w="19050" cap="flat" cmpd="sng">
            <a:solidFill>
              <a:schemeClr val="accent3"/>
            </a:solidFill>
            <a:prstDash val="solid"/>
            <a:round/>
            <a:headEnd type="none" w="med" len="med"/>
            <a:tailEnd type="none" w="med" len="med"/>
          </a:ln>
        </p:spPr>
      </p:cxnSp>
      <p:sp>
        <p:nvSpPr>
          <p:cNvPr id="656" name="Google Shape;656;p36"/>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图片 4">
            <a:extLst>
              <a:ext uri="{FF2B5EF4-FFF2-40B4-BE49-F238E27FC236}">
                <a16:creationId xmlns:a16="http://schemas.microsoft.com/office/drawing/2014/main" id="{23D22419-BAE4-2C62-2CED-80AC29660A1E}"/>
              </a:ext>
            </a:extLst>
          </p:cNvPr>
          <p:cNvPicPr>
            <a:picLocks noChangeAspect="1"/>
          </p:cNvPicPr>
          <p:nvPr/>
        </p:nvPicPr>
        <p:blipFill>
          <a:blip r:embed="rId3"/>
          <a:stretch>
            <a:fillRect/>
          </a:stretch>
        </p:blipFill>
        <p:spPr>
          <a:xfrm>
            <a:off x="1031632" y="2205464"/>
            <a:ext cx="5064366" cy="3449076"/>
          </a:xfrm>
          <a:prstGeom prst="rect">
            <a:avLst/>
          </a:prstGeom>
        </p:spPr>
      </p:pic>
      <p:pic>
        <p:nvPicPr>
          <p:cNvPr id="7" name="图片 6">
            <a:extLst>
              <a:ext uri="{FF2B5EF4-FFF2-40B4-BE49-F238E27FC236}">
                <a16:creationId xmlns:a16="http://schemas.microsoft.com/office/drawing/2014/main" id="{2477BB63-323B-9FF4-3026-D3CE366896AB}"/>
              </a:ext>
            </a:extLst>
          </p:cNvPr>
          <p:cNvPicPr>
            <a:picLocks noChangeAspect="1"/>
          </p:cNvPicPr>
          <p:nvPr/>
        </p:nvPicPr>
        <p:blipFill>
          <a:blip r:embed="rId4"/>
          <a:stretch>
            <a:fillRect/>
          </a:stretch>
        </p:blipFill>
        <p:spPr>
          <a:xfrm>
            <a:off x="6769505" y="601238"/>
            <a:ext cx="4247619" cy="1466667"/>
          </a:xfrm>
          <a:prstGeom prst="rect">
            <a:avLst/>
          </a:prstGeom>
        </p:spPr>
      </p:pic>
      <p:sp>
        <p:nvSpPr>
          <p:cNvPr id="9" name="文本框 8">
            <a:extLst>
              <a:ext uri="{FF2B5EF4-FFF2-40B4-BE49-F238E27FC236}">
                <a16:creationId xmlns:a16="http://schemas.microsoft.com/office/drawing/2014/main" id="{EAC250A8-15F7-19D5-876C-957AE67B883E}"/>
              </a:ext>
            </a:extLst>
          </p:cNvPr>
          <p:cNvSpPr txBox="1"/>
          <p:nvPr/>
        </p:nvSpPr>
        <p:spPr>
          <a:xfrm>
            <a:off x="6885300" y="2507713"/>
            <a:ext cx="6096000" cy="738664"/>
          </a:xfrm>
          <a:prstGeom prst="rect">
            <a:avLst/>
          </a:prstGeom>
          <a:noFill/>
        </p:spPr>
        <p:txBody>
          <a:bodyPr wrap="square">
            <a:spAutoFit/>
          </a:bodyPr>
          <a:lstStyle/>
          <a:p>
            <a:r>
              <a:rPr lang="en-US" altLang="zh-CN" b="1" dirty="0"/>
              <a:t>Example Dataset        k=2 and t=3 </a:t>
            </a:r>
          </a:p>
          <a:p>
            <a:br>
              <a:rPr lang="en-US" altLang="zh-CN" b="1" dirty="0"/>
            </a:br>
            <a:r>
              <a:rPr lang="zh-CN" altLang="en-US" b="1" dirty="0"/>
              <a:t>(2,1), (2,4), (3,2), (5,6), (6,5), (7,4), (8,5), (10, 10)</a:t>
            </a:r>
          </a:p>
        </p:txBody>
      </p:sp>
      <p:pic>
        <p:nvPicPr>
          <p:cNvPr id="11" name="图片 10">
            <a:extLst>
              <a:ext uri="{FF2B5EF4-FFF2-40B4-BE49-F238E27FC236}">
                <a16:creationId xmlns:a16="http://schemas.microsoft.com/office/drawing/2014/main" id="{C6B682DB-6E68-2E0A-11DC-730411F04731}"/>
              </a:ext>
            </a:extLst>
          </p:cNvPr>
          <p:cNvPicPr>
            <a:picLocks noChangeAspect="1"/>
          </p:cNvPicPr>
          <p:nvPr/>
        </p:nvPicPr>
        <p:blipFill>
          <a:blip r:embed="rId5"/>
          <a:stretch>
            <a:fillRect/>
          </a:stretch>
        </p:blipFill>
        <p:spPr>
          <a:xfrm>
            <a:off x="6927320" y="3429000"/>
            <a:ext cx="3931990" cy="2962645"/>
          </a:xfrm>
          <a:prstGeom prst="rect">
            <a:avLst/>
          </a:prstGeom>
        </p:spPr>
      </p:pic>
      <p:pic>
        <p:nvPicPr>
          <p:cNvPr id="13" name="图片 12">
            <a:extLst>
              <a:ext uri="{FF2B5EF4-FFF2-40B4-BE49-F238E27FC236}">
                <a16:creationId xmlns:a16="http://schemas.microsoft.com/office/drawing/2014/main" id="{DB7B5B0C-96BB-B1BD-1596-6D143AC38B1B}"/>
              </a:ext>
            </a:extLst>
          </p:cNvPr>
          <p:cNvPicPr>
            <a:picLocks noChangeAspect="1"/>
          </p:cNvPicPr>
          <p:nvPr/>
        </p:nvPicPr>
        <p:blipFill>
          <a:blip r:embed="rId6"/>
          <a:stretch>
            <a:fillRect/>
          </a:stretch>
        </p:blipFill>
        <p:spPr>
          <a:xfrm>
            <a:off x="0" y="5432513"/>
            <a:ext cx="314286" cy="1409524"/>
          </a:xfrm>
          <a:prstGeom prst="rect">
            <a:avLst/>
          </a:prstGeom>
        </p:spPr>
      </p:pic>
      <p:sp>
        <p:nvSpPr>
          <p:cNvPr id="14" name="Google Shape;484;p25">
            <a:extLst>
              <a:ext uri="{FF2B5EF4-FFF2-40B4-BE49-F238E27FC236}">
                <a16:creationId xmlns:a16="http://schemas.microsoft.com/office/drawing/2014/main" id="{8BB17886-82D7-C452-C3BE-07AE58E99313}"/>
              </a:ext>
            </a:extLst>
          </p:cNvPr>
          <p:cNvSpPr txBox="1">
            <a:spLocks/>
          </p:cNvSpPr>
          <p:nvPr/>
        </p:nvSpPr>
        <p:spPr>
          <a:xfrm>
            <a:off x="2185950" y="5582937"/>
            <a:ext cx="3366450" cy="1259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sz="2000" dirty="0">
                <a:latin typeface="Söhne"/>
              </a:rPr>
              <a:t>Design the Algorithm</a:t>
            </a:r>
          </a:p>
        </p:txBody>
      </p:sp>
      <p:sp>
        <p:nvSpPr>
          <p:cNvPr id="15" name="Google Shape;484;p25">
            <a:extLst>
              <a:ext uri="{FF2B5EF4-FFF2-40B4-BE49-F238E27FC236}">
                <a16:creationId xmlns:a16="http://schemas.microsoft.com/office/drawing/2014/main" id="{4617B0A7-1B9B-A72C-BAAB-3578DD81F1D3}"/>
              </a:ext>
            </a:extLst>
          </p:cNvPr>
          <p:cNvSpPr txBox="1">
            <a:spLocks/>
          </p:cNvSpPr>
          <p:nvPr/>
        </p:nvSpPr>
        <p:spPr>
          <a:xfrm>
            <a:off x="7650674" y="1987277"/>
            <a:ext cx="3366450" cy="1259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sz="2000" dirty="0">
                <a:latin typeface="Söhne"/>
              </a:rPr>
              <a:t>Define Anomaly Score</a:t>
            </a:r>
          </a:p>
        </p:txBody>
      </p:sp>
      <p:sp>
        <p:nvSpPr>
          <p:cNvPr id="16" name="Google Shape;484;p25">
            <a:extLst>
              <a:ext uri="{FF2B5EF4-FFF2-40B4-BE49-F238E27FC236}">
                <a16:creationId xmlns:a16="http://schemas.microsoft.com/office/drawing/2014/main" id="{6AE1BC89-055A-57DE-36C9-F48293CB18E0}"/>
              </a:ext>
            </a:extLst>
          </p:cNvPr>
          <p:cNvSpPr txBox="1">
            <a:spLocks/>
          </p:cNvSpPr>
          <p:nvPr/>
        </p:nvSpPr>
        <p:spPr>
          <a:xfrm>
            <a:off x="8042595" y="6267723"/>
            <a:ext cx="3366450" cy="1259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altLang="zh-CN" sz="2000" dirty="0">
                <a:latin typeface="Söhne"/>
              </a:rPr>
              <a:t>Visual The Result</a:t>
            </a:r>
            <a:endParaRPr lang="en-US" sz="2000" dirty="0">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7" name="Google Shape;647;p36"/>
          <p:cNvSpPr txBox="1">
            <a:spLocks noGrp="1"/>
          </p:cNvSpPr>
          <p:nvPr>
            <p:ph type="title"/>
          </p:nvPr>
        </p:nvSpPr>
        <p:spPr>
          <a:xfrm>
            <a:off x="925500" y="1060948"/>
            <a:ext cx="5170500" cy="1446765"/>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US" sz="2800" dirty="0"/>
              <a:t>Import Data and Explore</a:t>
            </a:r>
            <a:endParaRPr sz="2800" dirty="0"/>
          </a:p>
        </p:txBody>
      </p:sp>
      <p:sp>
        <p:nvSpPr>
          <p:cNvPr id="650" name="Google Shape;650;p36"/>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7</a:t>
            </a:fld>
            <a:endParaRPr/>
          </a:p>
        </p:txBody>
      </p:sp>
      <p:cxnSp>
        <p:nvCxnSpPr>
          <p:cNvPr id="651" name="Google Shape;651;p36"/>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
        <p:nvSpPr>
          <p:cNvPr id="652" name="Google Shape;652;p36"/>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5" name="Google Shape;655;p36"/>
          <p:cNvCxnSpPr/>
          <p:nvPr/>
        </p:nvCxnSpPr>
        <p:spPr>
          <a:xfrm>
            <a:off x="3160913" y="601238"/>
            <a:ext cx="2703000" cy="0"/>
          </a:xfrm>
          <a:prstGeom prst="straightConnector1">
            <a:avLst/>
          </a:prstGeom>
          <a:noFill/>
          <a:ln w="19050" cap="flat" cmpd="sng">
            <a:solidFill>
              <a:schemeClr val="accent3"/>
            </a:solidFill>
            <a:prstDash val="solid"/>
            <a:round/>
            <a:headEnd type="none" w="med" len="med"/>
            <a:tailEnd type="none" w="med" len="med"/>
          </a:ln>
        </p:spPr>
      </p:cxnSp>
      <p:sp>
        <p:nvSpPr>
          <p:cNvPr id="656" name="Google Shape;656;p36"/>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图片 12">
            <a:extLst>
              <a:ext uri="{FF2B5EF4-FFF2-40B4-BE49-F238E27FC236}">
                <a16:creationId xmlns:a16="http://schemas.microsoft.com/office/drawing/2014/main" id="{DB7B5B0C-96BB-B1BD-1596-6D143AC38B1B}"/>
              </a:ext>
            </a:extLst>
          </p:cNvPr>
          <p:cNvPicPr>
            <a:picLocks noChangeAspect="1"/>
          </p:cNvPicPr>
          <p:nvPr/>
        </p:nvPicPr>
        <p:blipFill>
          <a:blip r:embed="rId3"/>
          <a:stretch>
            <a:fillRect/>
          </a:stretch>
        </p:blipFill>
        <p:spPr>
          <a:xfrm>
            <a:off x="0" y="5432513"/>
            <a:ext cx="314286" cy="1409524"/>
          </a:xfrm>
          <a:prstGeom prst="rect">
            <a:avLst/>
          </a:prstGeom>
        </p:spPr>
      </p:pic>
      <p:pic>
        <p:nvPicPr>
          <p:cNvPr id="3" name="图片 2">
            <a:extLst>
              <a:ext uri="{FF2B5EF4-FFF2-40B4-BE49-F238E27FC236}">
                <a16:creationId xmlns:a16="http://schemas.microsoft.com/office/drawing/2014/main" id="{96C15EEC-4AE1-D67A-25A0-09CC95EDBDAA}"/>
              </a:ext>
            </a:extLst>
          </p:cNvPr>
          <p:cNvPicPr>
            <a:picLocks noChangeAspect="1"/>
          </p:cNvPicPr>
          <p:nvPr/>
        </p:nvPicPr>
        <p:blipFill>
          <a:blip r:embed="rId4"/>
          <a:stretch>
            <a:fillRect/>
          </a:stretch>
        </p:blipFill>
        <p:spPr>
          <a:xfrm>
            <a:off x="1091720" y="1783966"/>
            <a:ext cx="4138386" cy="3363327"/>
          </a:xfrm>
          <a:prstGeom prst="rect">
            <a:avLst/>
          </a:prstGeom>
        </p:spPr>
      </p:pic>
      <p:pic>
        <p:nvPicPr>
          <p:cNvPr id="6" name="图片 5">
            <a:extLst>
              <a:ext uri="{FF2B5EF4-FFF2-40B4-BE49-F238E27FC236}">
                <a16:creationId xmlns:a16="http://schemas.microsoft.com/office/drawing/2014/main" id="{77924B2E-2500-040F-6ED7-4FC3D3DA7C46}"/>
              </a:ext>
            </a:extLst>
          </p:cNvPr>
          <p:cNvPicPr>
            <a:picLocks noChangeAspect="1"/>
          </p:cNvPicPr>
          <p:nvPr/>
        </p:nvPicPr>
        <p:blipFill>
          <a:blip r:embed="rId5"/>
          <a:stretch>
            <a:fillRect/>
          </a:stretch>
        </p:blipFill>
        <p:spPr>
          <a:xfrm>
            <a:off x="5951076" y="1783966"/>
            <a:ext cx="5821484" cy="3363327"/>
          </a:xfrm>
          <a:prstGeom prst="rect">
            <a:avLst/>
          </a:prstGeom>
        </p:spPr>
      </p:pic>
      <p:sp>
        <p:nvSpPr>
          <p:cNvPr id="8" name="Google Shape;484;p25">
            <a:extLst>
              <a:ext uri="{FF2B5EF4-FFF2-40B4-BE49-F238E27FC236}">
                <a16:creationId xmlns:a16="http://schemas.microsoft.com/office/drawing/2014/main" id="{92094979-7C94-07F6-2B78-9C281C741906}"/>
              </a:ext>
            </a:extLst>
          </p:cNvPr>
          <p:cNvSpPr txBox="1">
            <a:spLocks/>
          </p:cNvSpPr>
          <p:nvPr/>
        </p:nvSpPr>
        <p:spPr>
          <a:xfrm>
            <a:off x="1827525" y="5074034"/>
            <a:ext cx="3366450" cy="1259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altLang="zh-CN" sz="2000" dirty="0">
                <a:latin typeface="Söhne"/>
              </a:rPr>
              <a:t>Import Data Set</a:t>
            </a:r>
            <a:endParaRPr lang="en-US" sz="2000" dirty="0">
              <a:latin typeface="Söhne"/>
            </a:endParaRPr>
          </a:p>
        </p:txBody>
      </p:sp>
      <p:sp>
        <p:nvSpPr>
          <p:cNvPr id="10" name="Google Shape;484;p25">
            <a:extLst>
              <a:ext uri="{FF2B5EF4-FFF2-40B4-BE49-F238E27FC236}">
                <a16:creationId xmlns:a16="http://schemas.microsoft.com/office/drawing/2014/main" id="{B289A9E2-1AAC-650E-18A8-D48429A685EF}"/>
              </a:ext>
            </a:extLst>
          </p:cNvPr>
          <p:cNvSpPr txBox="1">
            <a:spLocks/>
          </p:cNvSpPr>
          <p:nvPr/>
        </p:nvSpPr>
        <p:spPr>
          <a:xfrm>
            <a:off x="8042595" y="5074034"/>
            <a:ext cx="3366450" cy="1259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sz="2000" dirty="0">
                <a:latin typeface="Söhne"/>
              </a:rPr>
              <a:t>Missing Value</a:t>
            </a:r>
          </a:p>
        </p:txBody>
      </p:sp>
    </p:spTree>
    <p:extLst>
      <p:ext uri="{BB962C8B-B14F-4D97-AF65-F5344CB8AC3E}">
        <p14:creationId xmlns:p14="http://schemas.microsoft.com/office/powerpoint/2010/main" val="152101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7" name="Google Shape;647;p36"/>
          <p:cNvSpPr txBox="1">
            <a:spLocks noGrp="1"/>
          </p:cNvSpPr>
          <p:nvPr>
            <p:ph type="title"/>
          </p:nvPr>
        </p:nvSpPr>
        <p:spPr>
          <a:xfrm>
            <a:off x="925500" y="1060948"/>
            <a:ext cx="6224598" cy="1446765"/>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AU" sz="2800" dirty="0"/>
              <a:t>Cleaning Data and Clustering</a:t>
            </a:r>
            <a:endParaRPr sz="2800" dirty="0"/>
          </a:p>
        </p:txBody>
      </p:sp>
      <p:sp>
        <p:nvSpPr>
          <p:cNvPr id="650" name="Google Shape;650;p36"/>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8</a:t>
            </a:fld>
            <a:endParaRPr/>
          </a:p>
        </p:txBody>
      </p:sp>
      <p:cxnSp>
        <p:nvCxnSpPr>
          <p:cNvPr id="651" name="Google Shape;651;p36"/>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
        <p:nvSpPr>
          <p:cNvPr id="652" name="Google Shape;652;p36"/>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5" name="Google Shape;655;p36"/>
          <p:cNvCxnSpPr/>
          <p:nvPr/>
        </p:nvCxnSpPr>
        <p:spPr>
          <a:xfrm>
            <a:off x="3160913" y="601238"/>
            <a:ext cx="2703000" cy="0"/>
          </a:xfrm>
          <a:prstGeom prst="straightConnector1">
            <a:avLst/>
          </a:prstGeom>
          <a:noFill/>
          <a:ln w="19050" cap="flat" cmpd="sng">
            <a:solidFill>
              <a:schemeClr val="accent3"/>
            </a:solidFill>
            <a:prstDash val="solid"/>
            <a:round/>
            <a:headEnd type="none" w="med" len="med"/>
            <a:tailEnd type="none" w="med" len="med"/>
          </a:ln>
        </p:spPr>
      </p:cxnSp>
      <p:sp>
        <p:nvSpPr>
          <p:cNvPr id="656" name="Google Shape;656;p36"/>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图片 12">
            <a:extLst>
              <a:ext uri="{FF2B5EF4-FFF2-40B4-BE49-F238E27FC236}">
                <a16:creationId xmlns:a16="http://schemas.microsoft.com/office/drawing/2014/main" id="{DB7B5B0C-96BB-B1BD-1596-6D143AC38B1B}"/>
              </a:ext>
            </a:extLst>
          </p:cNvPr>
          <p:cNvPicPr>
            <a:picLocks noChangeAspect="1"/>
          </p:cNvPicPr>
          <p:nvPr/>
        </p:nvPicPr>
        <p:blipFill>
          <a:blip r:embed="rId3"/>
          <a:stretch>
            <a:fillRect/>
          </a:stretch>
        </p:blipFill>
        <p:spPr>
          <a:xfrm>
            <a:off x="0" y="5432513"/>
            <a:ext cx="314286" cy="1409524"/>
          </a:xfrm>
          <a:prstGeom prst="rect">
            <a:avLst/>
          </a:prstGeom>
        </p:spPr>
      </p:pic>
      <p:sp>
        <p:nvSpPr>
          <p:cNvPr id="10" name="Google Shape;484;p25">
            <a:extLst>
              <a:ext uri="{FF2B5EF4-FFF2-40B4-BE49-F238E27FC236}">
                <a16:creationId xmlns:a16="http://schemas.microsoft.com/office/drawing/2014/main" id="{B289A9E2-1AAC-650E-18A8-D48429A685EF}"/>
              </a:ext>
            </a:extLst>
          </p:cNvPr>
          <p:cNvSpPr txBox="1">
            <a:spLocks/>
          </p:cNvSpPr>
          <p:nvPr/>
        </p:nvSpPr>
        <p:spPr>
          <a:xfrm>
            <a:off x="2717289" y="6131387"/>
            <a:ext cx="3366450" cy="1259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altLang="zh-CN" sz="2000" dirty="0">
                <a:latin typeface="Söhne"/>
              </a:rPr>
              <a:t>Cleaning and Clustering</a:t>
            </a:r>
            <a:endParaRPr lang="en-US" sz="2000" dirty="0">
              <a:latin typeface="Söhne"/>
            </a:endParaRPr>
          </a:p>
        </p:txBody>
      </p:sp>
      <p:pic>
        <p:nvPicPr>
          <p:cNvPr id="4" name="图片 3">
            <a:extLst>
              <a:ext uri="{FF2B5EF4-FFF2-40B4-BE49-F238E27FC236}">
                <a16:creationId xmlns:a16="http://schemas.microsoft.com/office/drawing/2014/main" id="{A65FA735-CC4D-4FDC-5F69-E523270FB6F0}"/>
              </a:ext>
            </a:extLst>
          </p:cNvPr>
          <p:cNvPicPr>
            <a:picLocks noChangeAspect="1"/>
          </p:cNvPicPr>
          <p:nvPr/>
        </p:nvPicPr>
        <p:blipFill>
          <a:blip r:embed="rId4"/>
          <a:stretch>
            <a:fillRect/>
          </a:stretch>
        </p:blipFill>
        <p:spPr>
          <a:xfrm>
            <a:off x="925500" y="1695525"/>
            <a:ext cx="5767394" cy="4435862"/>
          </a:xfrm>
          <a:prstGeom prst="rect">
            <a:avLst/>
          </a:prstGeom>
        </p:spPr>
      </p:pic>
      <p:pic>
        <p:nvPicPr>
          <p:cNvPr id="7" name="图片 6">
            <a:extLst>
              <a:ext uri="{FF2B5EF4-FFF2-40B4-BE49-F238E27FC236}">
                <a16:creationId xmlns:a16="http://schemas.microsoft.com/office/drawing/2014/main" id="{CE9E8ED1-F356-3DB3-0CB8-CFB31F61EF02}"/>
              </a:ext>
            </a:extLst>
          </p:cNvPr>
          <p:cNvPicPr>
            <a:picLocks noChangeAspect="1"/>
          </p:cNvPicPr>
          <p:nvPr/>
        </p:nvPicPr>
        <p:blipFill>
          <a:blip r:embed="rId5"/>
          <a:stretch>
            <a:fillRect/>
          </a:stretch>
        </p:blipFill>
        <p:spPr>
          <a:xfrm>
            <a:off x="8006802" y="1784330"/>
            <a:ext cx="3259698" cy="3055435"/>
          </a:xfrm>
          <a:prstGeom prst="rect">
            <a:avLst/>
          </a:prstGeom>
        </p:spPr>
      </p:pic>
      <p:sp>
        <p:nvSpPr>
          <p:cNvPr id="12" name="Google Shape;484;p25">
            <a:extLst>
              <a:ext uri="{FF2B5EF4-FFF2-40B4-BE49-F238E27FC236}">
                <a16:creationId xmlns:a16="http://schemas.microsoft.com/office/drawing/2014/main" id="{871F60F8-0137-89FD-527A-5EAA30015FE6}"/>
              </a:ext>
            </a:extLst>
          </p:cNvPr>
          <p:cNvSpPr txBox="1">
            <a:spLocks/>
          </p:cNvSpPr>
          <p:nvPr/>
        </p:nvSpPr>
        <p:spPr>
          <a:xfrm>
            <a:off x="8825550" y="4839765"/>
            <a:ext cx="3366450" cy="1259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altLang="zh-CN" sz="2000" dirty="0">
                <a:latin typeface="Söhne"/>
              </a:rPr>
              <a:t>Cluster Results</a:t>
            </a:r>
            <a:endParaRPr lang="en-US" sz="2000" dirty="0">
              <a:latin typeface="Söhne"/>
            </a:endParaRPr>
          </a:p>
        </p:txBody>
      </p:sp>
    </p:spTree>
    <p:extLst>
      <p:ext uri="{BB962C8B-B14F-4D97-AF65-F5344CB8AC3E}">
        <p14:creationId xmlns:p14="http://schemas.microsoft.com/office/powerpoint/2010/main" val="344303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7" name="Google Shape;647;p36"/>
          <p:cNvSpPr txBox="1">
            <a:spLocks noGrp="1"/>
          </p:cNvSpPr>
          <p:nvPr>
            <p:ph type="title"/>
          </p:nvPr>
        </p:nvSpPr>
        <p:spPr>
          <a:xfrm>
            <a:off x="925500" y="1060948"/>
            <a:ext cx="6224598" cy="1446765"/>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AU" sz="2800" dirty="0"/>
              <a:t>Find Anomaly Data</a:t>
            </a:r>
            <a:endParaRPr sz="2800" dirty="0"/>
          </a:p>
        </p:txBody>
      </p:sp>
      <p:sp>
        <p:nvSpPr>
          <p:cNvPr id="650" name="Google Shape;650;p36"/>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9</a:t>
            </a:fld>
            <a:endParaRPr/>
          </a:p>
        </p:txBody>
      </p:sp>
      <p:cxnSp>
        <p:nvCxnSpPr>
          <p:cNvPr id="651" name="Google Shape;651;p36"/>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
        <p:nvSpPr>
          <p:cNvPr id="652" name="Google Shape;652;p36"/>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5" name="Google Shape;655;p36"/>
          <p:cNvCxnSpPr/>
          <p:nvPr/>
        </p:nvCxnSpPr>
        <p:spPr>
          <a:xfrm>
            <a:off x="3160913" y="601238"/>
            <a:ext cx="2703000" cy="0"/>
          </a:xfrm>
          <a:prstGeom prst="straightConnector1">
            <a:avLst/>
          </a:prstGeom>
          <a:noFill/>
          <a:ln w="19050" cap="flat" cmpd="sng">
            <a:solidFill>
              <a:schemeClr val="accent3"/>
            </a:solidFill>
            <a:prstDash val="solid"/>
            <a:round/>
            <a:headEnd type="none" w="med" len="med"/>
            <a:tailEnd type="none" w="med" len="med"/>
          </a:ln>
        </p:spPr>
      </p:cxnSp>
      <p:sp>
        <p:nvSpPr>
          <p:cNvPr id="656" name="Google Shape;656;p36"/>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图片 12">
            <a:extLst>
              <a:ext uri="{FF2B5EF4-FFF2-40B4-BE49-F238E27FC236}">
                <a16:creationId xmlns:a16="http://schemas.microsoft.com/office/drawing/2014/main" id="{DB7B5B0C-96BB-B1BD-1596-6D143AC38B1B}"/>
              </a:ext>
            </a:extLst>
          </p:cNvPr>
          <p:cNvPicPr>
            <a:picLocks noChangeAspect="1"/>
          </p:cNvPicPr>
          <p:nvPr/>
        </p:nvPicPr>
        <p:blipFill>
          <a:blip r:embed="rId3"/>
          <a:stretch>
            <a:fillRect/>
          </a:stretch>
        </p:blipFill>
        <p:spPr>
          <a:xfrm>
            <a:off x="0" y="5432513"/>
            <a:ext cx="314286" cy="1409524"/>
          </a:xfrm>
          <a:prstGeom prst="rect">
            <a:avLst/>
          </a:prstGeom>
        </p:spPr>
      </p:pic>
      <p:sp>
        <p:nvSpPr>
          <p:cNvPr id="12" name="Google Shape;484;p25">
            <a:extLst>
              <a:ext uri="{FF2B5EF4-FFF2-40B4-BE49-F238E27FC236}">
                <a16:creationId xmlns:a16="http://schemas.microsoft.com/office/drawing/2014/main" id="{871F60F8-0137-89FD-527A-5EAA30015FE6}"/>
              </a:ext>
            </a:extLst>
          </p:cNvPr>
          <p:cNvSpPr txBox="1">
            <a:spLocks/>
          </p:cNvSpPr>
          <p:nvPr/>
        </p:nvSpPr>
        <p:spPr>
          <a:xfrm>
            <a:off x="4037799" y="3340100"/>
            <a:ext cx="3366450" cy="525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altLang="zh-CN" sz="2000" dirty="0">
                <a:latin typeface="Söhne"/>
              </a:rPr>
              <a:t>Centroid of Clusters</a:t>
            </a:r>
            <a:endParaRPr lang="en-US" sz="2000" dirty="0">
              <a:latin typeface="Söhne"/>
            </a:endParaRPr>
          </a:p>
        </p:txBody>
      </p:sp>
      <p:pic>
        <p:nvPicPr>
          <p:cNvPr id="3" name="图片 2">
            <a:extLst>
              <a:ext uri="{FF2B5EF4-FFF2-40B4-BE49-F238E27FC236}">
                <a16:creationId xmlns:a16="http://schemas.microsoft.com/office/drawing/2014/main" id="{E4A2CBD3-4739-4ACC-007F-5E9EDC507A7B}"/>
              </a:ext>
            </a:extLst>
          </p:cNvPr>
          <p:cNvPicPr>
            <a:picLocks noChangeAspect="1"/>
          </p:cNvPicPr>
          <p:nvPr/>
        </p:nvPicPr>
        <p:blipFill>
          <a:blip r:embed="rId4"/>
          <a:stretch>
            <a:fillRect/>
          </a:stretch>
        </p:blipFill>
        <p:spPr>
          <a:xfrm>
            <a:off x="1031632" y="1784330"/>
            <a:ext cx="8780670" cy="1555770"/>
          </a:xfrm>
          <a:prstGeom prst="rect">
            <a:avLst/>
          </a:prstGeom>
        </p:spPr>
      </p:pic>
      <p:pic>
        <p:nvPicPr>
          <p:cNvPr id="6" name="图片 5">
            <a:extLst>
              <a:ext uri="{FF2B5EF4-FFF2-40B4-BE49-F238E27FC236}">
                <a16:creationId xmlns:a16="http://schemas.microsoft.com/office/drawing/2014/main" id="{5DD768A1-415C-4449-BBCE-29A5F0807C0A}"/>
              </a:ext>
            </a:extLst>
          </p:cNvPr>
          <p:cNvPicPr>
            <a:picLocks noChangeAspect="1"/>
          </p:cNvPicPr>
          <p:nvPr/>
        </p:nvPicPr>
        <p:blipFill>
          <a:blip r:embed="rId5"/>
          <a:stretch>
            <a:fillRect/>
          </a:stretch>
        </p:blipFill>
        <p:spPr>
          <a:xfrm>
            <a:off x="2574348" y="4061834"/>
            <a:ext cx="5695238" cy="457143"/>
          </a:xfrm>
          <a:prstGeom prst="rect">
            <a:avLst/>
          </a:prstGeom>
        </p:spPr>
      </p:pic>
      <p:pic>
        <p:nvPicPr>
          <p:cNvPr id="9" name="图片 8">
            <a:extLst>
              <a:ext uri="{FF2B5EF4-FFF2-40B4-BE49-F238E27FC236}">
                <a16:creationId xmlns:a16="http://schemas.microsoft.com/office/drawing/2014/main" id="{A61096C6-0444-230E-C3FA-50CA6E604EE1}"/>
              </a:ext>
            </a:extLst>
          </p:cNvPr>
          <p:cNvPicPr>
            <a:picLocks noChangeAspect="1"/>
          </p:cNvPicPr>
          <p:nvPr/>
        </p:nvPicPr>
        <p:blipFill>
          <a:blip r:embed="rId6"/>
          <a:stretch>
            <a:fillRect/>
          </a:stretch>
        </p:blipFill>
        <p:spPr>
          <a:xfrm>
            <a:off x="2626729" y="5281866"/>
            <a:ext cx="5590476" cy="809524"/>
          </a:xfrm>
          <a:prstGeom prst="rect">
            <a:avLst/>
          </a:prstGeom>
        </p:spPr>
      </p:pic>
      <p:sp>
        <p:nvSpPr>
          <p:cNvPr id="11" name="Google Shape;484;p25">
            <a:extLst>
              <a:ext uri="{FF2B5EF4-FFF2-40B4-BE49-F238E27FC236}">
                <a16:creationId xmlns:a16="http://schemas.microsoft.com/office/drawing/2014/main" id="{0278ECED-7888-9827-D6F5-03541BCB95E0}"/>
              </a:ext>
            </a:extLst>
          </p:cNvPr>
          <p:cNvSpPr txBox="1">
            <a:spLocks/>
          </p:cNvSpPr>
          <p:nvPr/>
        </p:nvSpPr>
        <p:spPr>
          <a:xfrm>
            <a:off x="3573718" y="4559441"/>
            <a:ext cx="3696498" cy="525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altLang="zh-CN" sz="2000" dirty="0">
                <a:latin typeface="Söhne"/>
              </a:rPr>
              <a:t>Calculate the shortest distance</a:t>
            </a:r>
            <a:endParaRPr lang="en-US" sz="2000" dirty="0">
              <a:latin typeface="Söhne"/>
            </a:endParaRPr>
          </a:p>
        </p:txBody>
      </p:sp>
      <p:sp>
        <p:nvSpPr>
          <p:cNvPr id="14" name="Google Shape;484;p25">
            <a:extLst>
              <a:ext uri="{FF2B5EF4-FFF2-40B4-BE49-F238E27FC236}">
                <a16:creationId xmlns:a16="http://schemas.microsoft.com/office/drawing/2014/main" id="{BCE8EF78-E95C-D5E1-0812-FD5485CC1384}"/>
              </a:ext>
            </a:extLst>
          </p:cNvPr>
          <p:cNvSpPr txBox="1">
            <a:spLocks/>
          </p:cNvSpPr>
          <p:nvPr/>
        </p:nvSpPr>
        <p:spPr>
          <a:xfrm>
            <a:off x="3872775" y="6091390"/>
            <a:ext cx="3696498" cy="525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r>
              <a:rPr lang="en-US" altLang="zh-CN" sz="2000" dirty="0">
                <a:latin typeface="Söhne"/>
              </a:rPr>
              <a:t>Calculate Anomaly Score</a:t>
            </a:r>
            <a:endParaRPr lang="en-US" sz="2000" dirty="0">
              <a:latin typeface="Söhne"/>
            </a:endParaRPr>
          </a:p>
        </p:txBody>
      </p:sp>
    </p:spTree>
    <p:extLst>
      <p:ext uri="{BB962C8B-B14F-4D97-AF65-F5344CB8AC3E}">
        <p14:creationId xmlns:p14="http://schemas.microsoft.com/office/powerpoint/2010/main" val="1891185280"/>
      </p:ext>
    </p:extLst>
  </p:cSld>
  <p:clrMapOvr>
    <a:masterClrMapping/>
  </p:clrMapOvr>
</p:sld>
</file>

<file path=ppt/theme/theme1.xml><?xml version="1.0" encoding="utf-8"?>
<a:theme xmlns:a="http://schemas.openxmlformats.org/drawingml/2006/main" name="SlidesMania">
  <a:themeElements>
    <a:clrScheme name="Simple Light">
      <a:dk1>
        <a:srgbClr val="1D2236"/>
      </a:dk1>
      <a:lt1>
        <a:srgbClr val="FEF1E8"/>
      </a:lt1>
      <a:dk2>
        <a:srgbClr val="434343"/>
      </a:dk2>
      <a:lt2>
        <a:srgbClr val="FFFFFF"/>
      </a:lt2>
      <a:accent1>
        <a:srgbClr val="365CEF"/>
      </a:accent1>
      <a:accent2>
        <a:srgbClr val="8ACAF6"/>
      </a:accent2>
      <a:accent3>
        <a:srgbClr val="1D2236"/>
      </a:accent3>
      <a:accent4>
        <a:srgbClr val="FFFFFF"/>
      </a:accent4>
      <a:accent5>
        <a:srgbClr val="FFFFFF"/>
      </a:accent5>
      <a:accent6>
        <a:srgbClr val="FFFFFF"/>
      </a:accent6>
      <a:hlink>
        <a:srgbClr val="1F48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1649</Words>
  <Application>Microsoft Office PowerPoint</Application>
  <PresentationFormat>宽屏</PresentationFormat>
  <Paragraphs>128</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Roboto Mono SemiBold</vt:lpstr>
      <vt:lpstr>Roboto Mono</vt:lpstr>
      <vt:lpstr>Griffy</vt:lpstr>
      <vt:lpstr>Aldrich</vt:lpstr>
      <vt:lpstr>Arial</vt:lpstr>
      <vt:lpstr>Abril Fatface</vt:lpstr>
      <vt:lpstr>Calibri</vt:lpstr>
      <vt:lpstr>Söhne</vt:lpstr>
      <vt:lpstr>SlidesMania</vt:lpstr>
      <vt:lpstr>Anomaly Detection A Comprehensive Overview of Methods and Applications of K-Means Based Detection Methods</vt:lpstr>
      <vt:lpstr>Hello! I’m Wangjun Shen</vt:lpstr>
      <vt:lpstr>Did you know Anomaly Detection?</vt:lpstr>
      <vt:lpstr>three main categories of methods </vt:lpstr>
      <vt:lpstr>Review of Anomaly Detection Using Clustering</vt:lpstr>
      <vt:lpstr>K-Means Based Anomaly Detection Algorithm</vt:lpstr>
      <vt:lpstr>Import Data and Explore</vt:lpstr>
      <vt:lpstr>Cleaning Data and Clustering</vt:lpstr>
      <vt:lpstr>Find Anomaly Data</vt:lpstr>
      <vt:lpstr>Explore Anomaly Data</vt:lpstr>
      <vt:lpstr>The problem with the 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A Comprehensive Overview of Methods and Applications of K-Means Based Detection Methods</dc:title>
  <dc:creator>wangjun shen</dc:creator>
  <cp:lastModifiedBy>shen wangjun</cp:lastModifiedBy>
  <cp:revision>5</cp:revision>
  <dcterms:modified xsi:type="dcterms:W3CDTF">2023-06-18T00:57:26Z</dcterms:modified>
</cp:coreProperties>
</file>