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8" r:id="rId2"/>
    <p:sldId id="329" r:id="rId3"/>
    <p:sldId id="388" r:id="rId4"/>
    <p:sldId id="389" r:id="rId5"/>
    <p:sldId id="390" r:id="rId6"/>
    <p:sldId id="391" r:id="rId7"/>
    <p:sldId id="392" r:id="rId8"/>
    <p:sldId id="393" r:id="rId9"/>
    <p:sldId id="395" r:id="rId10"/>
    <p:sldId id="394" r:id="rId11"/>
    <p:sldId id="397" r:id="rId12"/>
    <p:sldId id="400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3" r:id="rId23"/>
    <p:sldId id="384" r:id="rId24"/>
    <p:sldId id="385" r:id="rId25"/>
    <p:sldId id="386" r:id="rId26"/>
    <p:sldId id="347" r:id="rId27"/>
    <p:sldId id="387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121" autoAdjust="0"/>
  </p:normalViewPr>
  <p:slideViewPr>
    <p:cSldViewPr>
      <p:cViewPr varScale="1">
        <p:scale>
          <a:sx n="78" d="100"/>
          <a:sy n="78" d="100"/>
        </p:scale>
        <p:origin x="2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onditional_probability" TargetMode="External"/><Relationship Id="rId4" Type="http://schemas.openxmlformats.org/officeDocument/2006/relationships/hyperlink" Target="https://en.wikipedia.org/wiki/Selection_bias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AU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3F8EA5-81E2-46D9-A7B4-C637CF15C0B9}" type="slidenum">
              <a:rPr lang="en-AU" altLang="en-US" sz="1200">
                <a:solidFill>
                  <a:srgbClr val="000000"/>
                </a:solidFill>
              </a:rPr>
              <a:pPr/>
              <a:t>19</a:t>
            </a:fld>
            <a:endParaRPr lang="en-AU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Arial" panose="020B0604020202020204" pitchFamily="34" charset="0"/>
              </a:rPr>
              <a:t>A </a:t>
            </a:r>
            <a:r>
              <a:rPr lang="en-AU" altLang="en-US" b="1">
                <a:latin typeface="Arial" panose="020B0604020202020204" pitchFamily="34" charset="0"/>
              </a:rPr>
              <a:t>propensity score</a:t>
            </a:r>
            <a:r>
              <a:rPr lang="en-AU" altLang="en-US">
                <a:latin typeface="Arial" panose="020B0604020202020204" pitchFamily="34" charset="0"/>
              </a:rPr>
              <a:t> is the </a:t>
            </a:r>
            <a:r>
              <a:rPr lang="en-AU" altLang="en-US">
                <a:latin typeface="Arial" panose="020B0604020202020204" pitchFamily="34" charset="0"/>
                <a:hlinkClick r:id="rId3" action="ppaction://hlinkfile" tooltip="Probability"/>
              </a:rPr>
              <a:t>probability</a:t>
            </a:r>
            <a:r>
              <a:rPr lang="en-AU" altLang="en-US">
                <a:latin typeface="Arial" panose="020B0604020202020204" pitchFamily="34" charset="0"/>
              </a:rPr>
              <a:t> of a unit (e.g., person, classroom, school) being assigned to a particular treatment given a set of observed covariates. Propensity scores are used to reduce </a:t>
            </a:r>
            <a:r>
              <a:rPr lang="en-AU" altLang="en-US">
                <a:latin typeface="Arial" panose="020B0604020202020204" pitchFamily="34" charset="0"/>
                <a:hlinkClick r:id="rId4" action="ppaction://hlinkfile" tooltip="Selection bias"/>
              </a:rPr>
              <a:t>selection bias</a:t>
            </a:r>
            <a:r>
              <a:rPr lang="en-AU" altLang="en-US">
                <a:latin typeface="Arial" panose="020B0604020202020204" pitchFamily="34" charset="0"/>
              </a:rPr>
              <a:t> by equating groups based on these covariates.</a:t>
            </a:r>
          </a:p>
          <a:p>
            <a:r>
              <a:rPr lang="en-AU" altLang="en-US">
                <a:latin typeface="Arial" panose="020B0604020202020204" pitchFamily="34" charset="0"/>
              </a:rPr>
              <a:t>Suppose that we have a binary treatment </a:t>
            </a:r>
            <a:r>
              <a:rPr lang="en-AU" altLang="en-US" i="1">
                <a:latin typeface="Arial" panose="020B0604020202020204" pitchFamily="34" charset="0"/>
              </a:rPr>
              <a:t>T</a:t>
            </a:r>
            <a:r>
              <a:rPr lang="en-AU" altLang="en-US">
                <a:latin typeface="Arial" panose="020B0604020202020204" pitchFamily="34" charset="0"/>
              </a:rPr>
              <a:t>, an outcome </a:t>
            </a:r>
            <a:r>
              <a:rPr lang="en-AU" altLang="en-US" i="1">
                <a:latin typeface="Arial" panose="020B0604020202020204" pitchFamily="34" charset="0"/>
              </a:rPr>
              <a:t>Y</a:t>
            </a:r>
            <a:r>
              <a:rPr lang="en-AU" altLang="en-US">
                <a:latin typeface="Arial" panose="020B0604020202020204" pitchFamily="34" charset="0"/>
              </a:rPr>
              <a:t>, and background variables </a:t>
            </a:r>
            <a:r>
              <a:rPr lang="en-AU" altLang="en-US" i="1">
                <a:latin typeface="Arial" panose="020B0604020202020204" pitchFamily="34" charset="0"/>
              </a:rPr>
              <a:t>X</a:t>
            </a:r>
            <a:r>
              <a:rPr lang="en-AU" altLang="en-US">
                <a:latin typeface="Arial" panose="020B0604020202020204" pitchFamily="34" charset="0"/>
              </a:rPr>
              <a:t>. The propensity score is defined as the </a:t>
            </a:r>
            <a:r>
              <a:rPr lang="en-AU" altLang="en-US">
                <a:latin typeface="Arial" panose="020B0604020202020204" pitchFamily="34" charset="0"/>
                <a:hlinkClick r:id="rId5" action="ppaction://hlinkfile" tooltip="Conditional probability"/>
              </a:rPr>
              <a:t>conditional probability</a:t>
            </a:r>
            <a:r>
              <a:rPr lang="en-AU" altLang="en-US">
                <a:latin typeface="Arial" panose="020B0604020202020204" pitchFamily="34" charset="0"/>
              </a:rPr>
              <a:t> of treatment given background variables:</a:t>
            </a:r>
          </a:p>
          <a:p>
            <a:endParaRPr lang="en-AU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1987ED-9A31-4DCD-8BEA-45935A3D4CAA}" type="slidenum">
              <a:rPr lang="en-AU" altLang="en-US" sz="1200">
                <a:solidFill>
                  <a:srgbClr val="000000"/>
                </a:solidFill>
              </a:rPr>
              <a:pPr/>
              <a:t>22</a:t>
            </a:fld>
            <a:endParaRPr lang="en-AU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7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emf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ugget.unisa.edu.au/jiuyong/CR-CS-ACMTIST-Final-Sub-April2.pdf" TargetMode="External"/><Relationship Id="rId2" Type="http://schemas.openxmlformats.org/officeDocument/2006/relationships/hyperlink" Target="http://nugget.unisa.edu.au/Causalbook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turing100.acm.org/" TargetMode="External"/><Relationship Id="rId4" Type="http://schemas.openxmlformats.org/officeDocument/2006/relationships/hyperlink" Target="http://www.acm.org/pear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AU" altLang="en-US" dirty="0"/>
              <a:t>Bayesian networks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Thuc Le</a:t>
            </a:r>
          </a:p>
          <a:p>
            <a:endParaRPr lang="en-AU" dirty="0"/>
          </a:p>
          <a:p>
            <a:r>
              <a:rPr lang="en-AU" sz="2400" dirty="0"/>
              <a:t>Advanced Analytic Techniques 2</a:t>
            </a:r>
          </a:p>
          <a:p>
            <a:r>
              <a:rPr lang="en-AU" sz="2400" dirty="0"/>
              <a:t>University of South Australia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5410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(The slides are based on </a:t>
            </a:r>
            <a:r>
              <a:rPr lang="en-AU" i="1" dirty="0"/>
              <a:t>Neapolitan’s books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69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7"/>
    </mc:Choice>
    <mc:Fallback xmlns="">
      <p:transition spd="slow" advTm="72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88025" cy="1143000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Causal Effect – Judea Pearl</a:t>
            </a:r>
            <a:endParaRPr lang="en-AU" altLang="en-US" i="1" dirty="0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5715000"/>
            <a:ext cx="8763000" cy="106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600" b="0">
                <a:solidFill>
                  <a:srgbClr val="000066"/>
                </a:solidFill>
              </a:rPr>
              <a:t>Judea Pearl. </a:t>
            </a:r>
            <a:r>
              <a:rPr lang="en-AU" altLang="en-US" sz="1600" b="0" i="1">
                <a:solidFill>
                  <a:srgbClr val="000066"/>
                </a:solidFill>
              </a:rPr>
              <a:t>Causality: Models, Reasoning, and Inference</a:t>
            </a:r>
            <a:r>
              <a:rPr lang="en-AU" altLang="en-US" sz="1600" b="0">
                <a:solidFill>
                  <a:srgbClr val="000066"/>
                </a:solidFill>
              </a:rPr>
              <a:t>. Cambridge University Press, 2000.</a:t>
            </a:r>
            <a:endParaRPr lang="en-US" altLang="en-US" sz="1600">
              <a:solidFill>
                <a:srgbClr val="966F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83025" y="1836738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1447800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21175" y="2090738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2400" y="2628900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13300" y="2078038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34025" y="2789238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05400" y="1447800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11663" y="3048000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89500" y="2895600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2925" y="2057400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72000" y="2636838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19738" y="1600200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172200" y="2286000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92825" y="3048000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40275" y="3505200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83213" y="3352800"/>
            <a:ext cx="152400" cy="1524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43611"/>
              </p:ext>
            </p:extLst>
          </p:nvPr>
        </p:nvGraphicFramePr>
        <p:xfrm>
          <a:off x="676273" y="3576637"/>
          <a:ext cx="2713040" cy="21947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14">
                <a:tc>
                  <a:txBody>
                    <a:bodyPr/>
                    <a:lstStyle/>
                    <a:p>
                      <a:r>
                        <a:rPr lang="en-AU" sz="1800" dirty="0"/>
                        <a:t>X</a:t>
                      </a:r>
                      <a:r>
                        <a:rPr lang="en-AU" sz="1800" baseline="-25000" dirty="0"/>
                        <a:t>1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X</a:t>
                      </a:r>
                      <a:r>
                        <a:rPr lang="en-AU" sz="1800" baseline="-25000" dirty="0"/>
                        <a:t>2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X</a:t>
                      </a:r>
                      <a:r>
                        <a:rPr lang="en-AU" sz="1800" baseline="-25000" dirty="0"/>
                        <a:t>n-1</a:t>
                      </a:r>
                      <a:endParaRPr lang="en-AU" sz="18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baseline="0" dirty="0" err="1"/>
                        <a:t>X</a:t>
                      </a:r>
                      <a:r>
                        <a:rPr lang="en-AU" sz="1800" baseline="-25000" dirty="0" err="1"/>
                        <a:t>n</a:t>
                      </a:r>
                      <a:endParaRPr lang="en-AU" sz="1800" baseline="0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r>
                        <a:rPr lang="en-AU" sz="1800" dirty="0"/>
                        <a:t>5.2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7.5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6.5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5.2</a:t>
                      </a:r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r>
                        <a:rPr lang="en-AU" sz="1800" dirty="0"/>
                        <a:t>5.6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7.2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6.6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5.3</a:t>
                      </a:r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…</a:t>
                      </a:r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r>
                        <a:rPr lang="en-AU" sz="1800" dirty="0"/>
                        <a:t>5.4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7.1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7.1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5.7</a:t>
                      </a:r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114">
                <a:tc>
                  <a:txBody>
                    <a:bodyPr/>
                    <a:lstStyle/>
                    <a:p>
                      <a:r>
                        <a:rPr lang="en-AU" sz="1800" dirty="0"/>
                        <a:t>5.7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6.9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6.9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5.8</a:t>
                      </a:r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3998913" y="1600200"/>
            <a:ext cx="398462" cy="236538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92625" y="1524000"/>
            <a:ext cx="612775" cy="14288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98913" y="1965325"/>
            <a:ext cx="322262" cy="147638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1"/>
          </p:cNvCxnSpPr>
          <p:nvPr/>
        </p:nvCxnSpPr>
        <p:spPr>
          <a:xfrm flipH="1">
            <a:off x="3984625" y="2276475"/>
            <a:ext cx="423863" cy="37465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5"/>
            <a:endCxn id="17" idx="0"/>
          </p:cNvCxnSpPr>
          <p:nvPr/>
        </p:nvCxnSpPr>
        <p:spPr>
          <a:xfrm>
            <a:off x="4451350" y="2220913"/>
            <a:ext cx="196850" cy="41592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3"/>
          </p:cNvCxnSpPr>
          <p:nvPr/>
        </p:nvCxnSpPr>
        <p:spPr>
          <a:xfrm>
            <a:off x="4478338" y="2178050"/>
            <a:ext cx="357187" cy="30163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22888" y="1524000"/>
            <a:ext cx="212725" cy="7620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4"/>
          </p:cNvCxnSpPr>
          <p:nvPr/>
        </p:nvCxnSpPr>
        <p:spPr>
          <a:xfrm flipV="1">
            <a:off x="4473575" y="1600200"/>
            <a:ext cx="708025" cy="490538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8" idx="4"/>
          </p:cNvCxnSpPr>
          <p:nvPr/>
        </p:nvCxnSpPr>
        <p:spPr>
          <a:xfrm flipV="1">
            <a:off x="4975225" y="1752600"/>
            <a:ext cx="620713" cy="39052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4" idx="1"/>
          </p:cNvCxnSpPr>
          <p:nvPr/>
        </p:nvCxnSpPr>
        <p:spPr>
          <a:xfrm>
            <a:off x="4043363" y="2754313"/>
            <a:ext cx="390525" cy="3159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4"/>
            <a:endCxn id="16" idx="0"/>
          </p:cNvCxnSpPr>
          <p:nvPr/>
        </p:nvCxnSpPr>
        <p:spPr>
          <a:xfrm>
            <a:off x="5595938" y="1752600"/>
            <a:ext cx="103187" cy="30480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9" idx="2"/>
          </p:cNvCxnSpPr>
          <p:nvPr/>
        </p:nvCxnSpPr>
        <p:spPr>
          <a:xfrm>
            <a:off x="5645150" y="1724025"/>
            <a:ext cx="527050" cy="63817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2" idx="6"/>
          </p:cNvCxnSpPr>
          <p:nvPr/>
        </p:nvCxnSpPr>
        <p:spPr>
          <a:xfrm flipH="1">
            <a:off x="5686425" y="2446338"/>
            <a:ext cx="485775" cy="41910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5" idx="2"/>
          </p:cNvCxnSpPr>
          <p:nvPr/>
        </p:nvCxnSpPr>
        <p:spPr>
          <a:xfrm>
            <a:off x="4657725" y="2803525"/>
            <a:ext cx="231775" cy="16827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041900" y="2243138"/>
            <a:ext cx="561975" cy="66992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049838" y="2919413"/>
            <a:ext cx="441325" cy="7143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1" idx="0"/>
          </p:cNvCxnSpPr>
          <p:nvPr/>
        </p:nvCxnSpPr>
        <p:spPr>
          <a:xfrm flipH="1">
            <a:off x="4816475" y="3073400"/>
            <a:ext cx="92075" cy="43180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048250" y="2992438"/>
            <a:ext cx="328613" cy="41592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0" idx="3"/>
          </p:cNvCxnSpPr>
          <p:nvPr/>
        </p:nvCxnSpPr>
        <p:spPr>
          <a:xfrm flipV="1">
            <a:off x="5503863" y="3178175"/>
            <a:ext cx="611187" cy="25082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15" name="TextBox 16414"/>
          <p:cNvSpPr txBox="1">
            <a:spLocks noChangeArrowheads="1"/>
          </p:cNvSpPr>
          <p:nvPr/>
        </p:nvSpPr>
        <p:spPr bwMode="auto">
          <a:xfrm>
            <a:off x="2855913" y="1804988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800" b="1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819400" y="2819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800" b="1">
                <a:solidFill>
                  <a:srgbClr val="FFC51E"/>
                </a:solidFill>
              </a:rPr>
              <a:t>+0.8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9200" y="4694238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/>
              <a:t>CausalEffect</a:t>
            </a:r>
            <a:r>
              <a:rPr lang="en-AU" sz="2400" dirty="0"/>
              <a:t>(X1</a:t>
            </a:r>
            <a:r>
              <a:rPr lang="en-AU" sz="2400" dirty="0">
                <a:sym typeface="Wingdings" panose="05000000000000000000" pitchFamily="2" charset="2"/>
              </a:rPr>
              <a:t>Xn)</a:t>
            </a:r>
            <a:endParaRPr lang="en-AU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90912" y="4878904"/>
            <a:ext cx="14620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6268" y="21719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do-calculus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07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02"/>
    </mc:Choice>
    <mc:Fallback xmlns="">
      <p:transition spd="slow" advTm="779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A0C0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6415" grpId="0"/>
      <p:bldP spid="8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573087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IDA method</a:t>
            </a: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3429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4775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Box 5"/>
          <p:cNvSpPr txBox="1">
            <a:spLocks noChangeArrowheads="1"/>
          </p:cNvSpPr>
          <p:nvPr/>
        </p:nvSpPr>
        <p:spPr bwMode="auto">
          <a:xfrm>
            <a:off x="3886200" y="3276600"/>
            <a:ext cx="472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/>
              <a:t>Use the PC algorithm to learn the CPDAG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/>
              <a:t>Infer the causal effects, e.g. eff(X2, Y), in all DAGs in the equivalent class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/>
              <a:t>Find the lower bound of causal effects.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47725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(I</a:t>
            </a:r>
            <a:r>
              <a:rPr lang="en-AU" dirty="0"/>
              <a:t>ntervention calculus when the </a:t>
            </a:r>
            <a:r>
              <a:rPr lang="en-AU" u="sng" dirty="0"/>
              <a:t>D</a:t>
            </a:r>
            <a:r>
              <a:rPr lang="en-AU" dirty="0"/>
              <a:t>AG is </a:t>
            </a:r>
            <a:r>
              <a:rPr lang="en-AU" u="sng" dirty="0"/>
              <a:t>A</a:t>
            </a:r>
            <a:r>
              <a:rPr lang="en-AU" dirty="0"/>
              <a:t>bsent)</a:t>
            </a:r>
          </a:p>
        </p:txBody>
      </p:sp>
    </p:spTree>
    <p:extLst>
      <p:ext uri="{BB962C8B-B14F-4D97-AF65-F5344CB8AC3E}">
        <p14:creationId xmlns:p14="http://schemas.microsoft.com/office/powerpoint/2010/main" val="36673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16"/>
    </mc:Choice>
    <mc:Fallback xmlns="">
      <p:transition spd="slow" advTm="13701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685800"/>
          </a:xfrm>
        </p:spPr>
        <p:txBody>
          <a:bodyPr>
            <a:normAutofit fontScale="90000"/>
          </a:bodyPr>
          <a:lstStyle/>
          <a:p>
            <a:r>
              <a:rPr lang="en-AU" dirty="0"/>
              <a:t>Causal inference - IDA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" y="2308286"/>
            <a:ext cx="6745997" cy="45259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827395"/>
            <a:ext cx="3771900" cy="14001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505200" y="1905000"/>
            <a:ext cx="152400" cy="533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8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958"/>
    </mc:Choice>
    <mc:Fallback xmlns="">
      <p:transition spd="slow" advTm="1269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-31044" y="228600"/>
            <a:ext cx="7543800" cy="1143000"/>
          </a:xfrm>
        </p:spPr>
        <p:txBody>
          <a:bodyPr>
            <a:normAutofit/>
          </a:bodyPr>
          <a:lstStyle/>
          <a:p>
            <a:r>
              <a:rPr lang="en-AU" altLang="en-US" sz="4000" dirty="0"/>
              <a:t>Local structure learning algorithms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A major weakness of PC algorithm</a:t>
            </a:r>
          </a:p>
          <a:p>
            <a:pPr lvl="1"/>
            <a:r>
              <a:rPr lang="en-AU" altLang="en-US"/>
              <a:t>Time complexity is exponential to the number of variables.</a:t>
            </a:r>
          </a:p>
          <a:p>
            <a:r>
              <a:rPr lang="en-AU" altLang="en-US"/>
              <a:t>Fix a variable and find parent and child nodes of the node. </a:t>
            </a:r>
          </a:p>
          <a:p>
            <a:pPr lvl="1"/>
            <a:r>
              <a:rPr lang="en-AU" altLang="en-US"/>
              <a:t>Both PC-Simple and Hiton-PC have polynomial time complexity with the number of variables. </a:t>
            </a:r>
          </a:p>
          <a:p>
            <a:pPr lvl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881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58"/>
    </mc:Choice>
    <mc:Fallback xmlns="">
      <p:transition spd="slow" advTm="1118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PC-simple = </a:t>
            </a:r>
            <a:r>
              <a:rPr lang="en-AU" altLang="en-US" dirty="0" err="1"/>
              <a:t>pcSelect</a:t>
            </a:r>
            <a:endParaRPr lang="en-AU" altLang="en-US" dirty="0"/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accent2"/>
                </a:solidFill>
              </a:rPr>
              <a:t>Database Technology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E30FA1-ECDC-4E59-A783-B0C6A7CFEDA3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pic>
        <p:nvPicPr>
          <p:cNvPr id="4608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14400"/>
            <a:ext cx="8458200" cy="594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2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66"/>
    </mc:Choice>
    <mc:Fallback xmlns="">
      <p:transition spd="slow" advTm="11166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615950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PC-Simple – an example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9090"/>
              </p:ext>
            </p:extLst>
          </p:nvPr>
        </p:nvGraphicFramePr>
        <p:xfrm>
          <a:off x="5257800" y="914400"/>
          <a:ext cx="3581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Acrobat Document" r:id="rId3" imgW="1246894" imgH="1504545" progId="Acrobat.Document.11">
                  <p:embed/>
                </p:oleObj>
              </mc:Choice>
              <mc:Fallback>
                <p:oleObj name="Acrobat Document" r:id="rId3" imgW="1246894" imgH="1504545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14400"/>
                        <a:ext cx="3581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4148138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Box 6"/>
          <p:cNvSpPr txBox="1">
            <a:spLocks noChangeArrowheads="1"/>
          </p:cNvSpPr>
          <p:nvPr/>
        </p:nvSpPr>
        <p:spPr bwMode="auto">
          <a:xfrm>
            <a:off x="304800" y="1046163"/>
            <a:ext cx="373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Let the Z be the target</a:t>
            </a:r>
          </a:p>
        </p:txBody>
      </p:sp>
      <p:sp>
        <p:nvSpPr>
          <p:cNvPr id="47112" name="TextBox 8"/>
          <p:cNvSpPr txBox="1">
            <a:spLocks noChangeArrowheads="1"/>
          </p:cNvSpPr>
          <p:nvPr/>
        </p:nvSpPr>
        <p:spPr bwMode="auto">
          <a:xfrm>
            <a:off x="304800" y="20574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H, D and E are independent of Z</a:t>
            </a:r>
          </a:p>
        </p:txBody>
      </p:sp>
      <p:pic>
        <p:nvPicPr>
          <p:cNvPr id="471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667000"/>
            <a:ext cx="2505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331788" y="3119438"/>
            <a:ext cx="4849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 dirty="0"/>
              <a:t>G is independent of Z given F. </a:t>
            </a:r>
          </a:p>
        </p:txBody>
      </p:sp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733800"/>
            <a:ext cx="2286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31788" y="4191000"/>
            <a:ext cx="4849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A is independent of Z given {B, C}. </a:t>
            </a:r>
          </a:p>
        </p:txBody>
      </p:sp>
      <p:pic>
        <p:nvPicPr>
          <p:cNvPr id="4711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724400"/>
            <a:ext cx="194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331788" y="5189538"/>
            <a:ext cx="8659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             		 , the program is terminated. </a:t>
            </a:r>
          </a:p>
        </p:txBody>
      </p:sp>
      <p:pic>
        <p:nvPicPr>
          <p:cNvPr id="4711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326063"/>
            <a:ext cx="280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5791200"/>
            <a:ext cx="1847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3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32"/>
    </mc:Choice>
    <mc:Fallback xmlns="">
      <p:transition spd="slow" advTm="2348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350837"/>
          </a:xfrm>
        </p:spPr>
        <p:txBody>
          <a:bodyPr>
            <a:normAutofit fontScale="90000"/>
          </a:bodyPr>
          <a:lstStyle/>
          <a:p>
            <a:r>
              <a:rPr lang="en-AU" altLang="en-US" dirty="0" err="1"/>
              <a:t>Hiton</a:t>
            </a:r>
            <a:r>
              <a:rPr lang="en-AU" altLang="en-US" dirty="0"/>
              <a:t> PC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accent2"/>
                </a:solidFill>
              </a:rPr>
              <a:t>Database Technology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A16692F-A56D-40E4-BFFF-0021E31CD941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762000"/>
            <a:ext cx="8231187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1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46"/>
    </mc:Choice>
    <mc:Fallback xmlns="">
      <p:transition spd="slow" advTm="11264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525462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HITON-PC – an example</a:t>
            </a:r>
          </a:p>
        </p:txBody>
      </p:sp>
      <p:graphicFrame>
        <p:nvGraphicFramePr>
          <p:cNvPr id="49157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6019800" y="5334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Acrobat Document" r:id="rId3" imgW="1246894" imgH="1504545" progId="Acrobat.Document.11">
                  <p:embed/>
                </p:oleObj>
              </mc:Choice>
              <mc:Fallback>
                <p:oleObj name="Acrobat Document" r:id="rId3" imgW="1246894" imgH="1504545" progId="Acrobat.Document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334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323850" y="1066800"/>
            <a:ext cx="516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Let Z be the fixed target and        = 2</a:t>
            </a:r>
          </a:p>
        </p:txBody>
      </p:sp>
      <p:pic>
        <p:nvPicPr>
          <p:cNvPr id="491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8763"/>
            <a:ext cx="27908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538288"/>
            <a:ext cx="1038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1" name="TextBox 9"/>
          <p:cNvSpPr txBox="1">
            <a:spLocks noChangeArrowheads="1"/>
          </p:cNvSpPr>
          <p:nvPr/>
        </p:nvSpPr>
        <p:spPr bwMode="auto">
          <a:xfrm>
            <a:off x="334963" y="1881188"/>
            <a:ext cx="4846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The first iteration</a:t>
            </a:r>
          </a:p>
        </p:txBody>
      </p:sp>
      <p:pic>
        <p:nvPicPr>
          <p:cNvPr id="4916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2343150"/>
            <a:ext cx="11620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333625"/>
            <a:ext cx="3038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4" name="TextBox 12"/>
          <p:cNvSpPr txBox="1">
            <a:spLocks noChangeArrowheads="1"/>
          </p:cNvSpPr>
          <p:nvPr/>
        </p:nvSpPr>
        <p:spPr bwMode="auto">
          <a:xfrm>
            <a:off x="334963" y="2625725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The second iteration</a:t>
            </a:r>
          </a:p>
        </p:txBody>
      </p:sp>
      <p:pic>
        <p:nvPicPr>
          <p:cNvPr id="4916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3133725"/>
            <a:ext cx="1181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084513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7" name="TextBox 15"/>
          <p:cNvSpPr txBox="1">
            <a:spLocks noChangeArrowheads="1"/>
          </p:cNvSpPr>
          <p:nvPr/>
        </p:nvSpPr>
        <p:spPr bwMode="auto">
          <a:xfrm>
            <a:off x="334963" y="3465513"/>
            <a:ext cx="480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The third iteration</a:t>
            </a:r>
          </a:p>
        </p:txBody>
      </p:sp>
      <p:pic>
        <p:nvPicPr>
          <p:cNvPr id="49168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25888"/>
            <a:ext cx="1885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906838"/>
            <a:ext cx="1571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0" name="TextBox 18"/>
          <p:cNvSpPr txBox="1">
            <a:spLocks noChangeArrowheads="1"/>
          </p:cNvSpPr>
          <p:nvPr/>
        </p:nvSpPr>
        <p:spPr bwMode="auto">
          <a:xfrm>
            <a:off x="323850" y="4230688"/>
            <a:ext cx="882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/>
              <a:t>       A is removed from the PC list since A is independent of Z given {B, C}</a:t>
            </a:r>
          </a:p>
        </p:txBody>
      </p:sp>
      <p:sp>
        <p:nvSpPr>
          <p:cNvPr id="49171" name="TextBox 19"/>
          <p:cNvSpPr txBox="1">
            <a:spLocks noChangeArrowheads="1"/>
          </p:cNvSpPr>
          <p:nvPr/>
        </p:nvSpPr>
        <p:spPr bwMode="auto">
          <a:xfrm>
            <a:off x="381000" y="45720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The fourth iteration</a:t>
            </a:r>
          </a:p>
        </p:txBody>
      </p:sp>
      <p:pic>
        <p:nvPicPr>
          <p:cNvPr id="49172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5013325"/>
            <a:ext cx="3943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3" name="TextBox 21"/>
          <p:cNvSpPr txBox="1">
            <a:spLocks noChangeArrowheads="1"/>
          </p:cNvSpPr>
          <p:nvPr/>
        </p:nvSpPr>
        <p:spPr bwMode="auto">
          <a:xfrm>
            <a:off x="334963" y="53975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The fifth iteration</a:t>
            </a:r>
          </a:p>
        </p:txBody>
      </p:sp>
      <p:pic>
        <p:nvPicPr>
          <p:cNvPr id="49174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5859463"/>
            <a:ext cx="15049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5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5888038"/>
            <a:ext cx="2162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6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252538"/>
            <a:ext cx="5429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6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44"/>
    </mc:Choice>
    <mc:Fallback xmlns="">
      <p:transition spd="slow" advTm="30964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487362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HITON-PC – an example 2</a:t>
            </a:r>
          </a:p>
        </p:txBody>
      </p:sp>
      <p:graphicFrame>
        <p:nvGraphicFramePr>
          <p:cNvPr id="50181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6019800" y="5334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Acrobat Document" r:id="rId3" imgW="1246894" imgH="1504545" progId="Acrobat.Document.11">
                  <p:embed/>
                </p:oleObj>
              </mc:Choice>
              <mc:Fallback>
                <p:oleObj name="Acrobat Document" r:id="rId3" imgW="1246894" imgH="1504545" progId="Acrobat.Document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334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Box 6"/>
          <p:cNvSpPr txBox="1">
            <a:spLocks noChangeArrowheads="1"/>
          </p:cNvSpPr>
          <p:nvPr/>
        </p:nvSpPr>
        <p:spPr bwMode="auto">
          <a:xfrm>
            <a:off x="327025" y="1009650"/>
            <a:ext cx="4930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Pruning the current PC list. </a:t>
            </a:r>
          </a:p>
        </p:txBody>
      </p:sp>
      <p:sp>
        <p:nvSpPr>
          <p:cNvPr id="50183" name="TextBox 9"/>
          <p:cNvSpPr txBox="1">
            <a:spLocks noChangeArrowheads="1"/>
          </p:cNvSpPr>
          <p:nvPr/>
        </p:nvSpPr>
        <p:spPr bwMode="auto">
          <a:xfrm>
            <a:off x="381000" y="1881188"/>
            <a:ext cx="4800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AU" altLang="en-US" sz="2400"/>
              <a:t>G is removed sine G is independent of Z given F </a:t>
            </a:r>
          </a:p>
        </p:txBody>
      </p:sp>
      <p:pic>
        <p:nvPicPr>
          <p:cNvPr id="5018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470025"/>
            <a:ext cx="2162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TextBox 23"/>
          <p:cNvSpPr txBox="1">
            <a:spLocks noChangeArrowheads="1"/>
          </p:cNvSpPr>
          <p:nvPr/>
        </p:nvSpPr>
        <p:spPr bwMode="auto">
          <a:xfrm>
            <a:off x="327025" y="271145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/>
              <a:t>The final PC list. </a:t>
            </a:r>
          </a:p>
        </p:txBody>
      </p:sp>
      <p:pic>
        <p:nvPicPr>
          <p:cNvPr id="501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270250"/>
            <a:ext cx="1838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5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766"/>
    </mc:Choice>
    <mc:Fallback xmlns="">
      <p:transition spd="slow" advTm="15176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8229600" cy="1066800"/>
          </a:xfrm>
        </p:spPr>
        <p:txBody>
          <a:bodyPr/>
          <a:lstStyle/>
          <a:p>
            <a:r>
              <a:rPr lang="en-AU" altLang="en-US"/>
              <a:t>Cohort study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7050" y="1481138"/>
            <a:ext cx="3671888" cy="523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Calibri"/>
                <a:ea typeface="+mn-ea"/>
              </a:rPr>
              <a:t>Defined population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0225" y="2667000"/>
            <a:ext cx="2362200" cy="523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Calibri"/>
                <a:ea typeface="+mn-ea"/>
              </a:rPr>
              <a:t>Expose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375" y="2633663"/>
            <a:ext cx="2171700" cy="523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Calibri"/>
                <a:ea typeface="+mn-ea"/>
              </a:rPr>
              <a:t>Not expose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3975100"/>
            <a:ext cx="1676400" cy="95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Calibri"/>
                <a:ea typeface="+mn-ea"/>
              </a:rPr>
              <a:t>Not have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Calibri"/>
                <a:ea typeface="+mn-ea"/>
              </a:rPr>
              <a:t>a disease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67313" y="3983038"/>
            <a:ext cx="1733550" cy="954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Calibri"/>
                <a:ea typeface="+mn-ea"/>
              </a:rPr>
              <a:t>Have a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Calibri"/>
                <a:ea typeface="+mn-ea"/>
              </a:rPr>
              <a:t>disease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09900" y="3962400"/>
            <a:ext cx="1638300" cy="95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Calibri"/>
                <a:ea typeface="+mn-ea"/>
              </a:rPr>
              <a:t>Not have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Calibri"/>
                <a:ea typeface="+mn-ea"/>
              </a:rPr>
              <a:t> a disease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525" y="3962400"/>
            <a:ext cx="1676400" cy="95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Calibri"/>
                <a:ea typeface="+mn-ea"/>
              </a:rPr>
              <a:t>Have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prstClr val="black"/>
                </a:solidFill>
                <a:latin typeface="Calibri"/>
                <a:ea typeface="+mn-ea"/>
              </a:rPr>
              <a:t>a disease </a:t>
            </a:r>
          </a:p>
        </p:txBody>
      </p:sp>
      <p:cxnSp>
        <p:nvCxnSpPr>
          <p:cNvPr id="23" name="Straight Arrow Connector 22"/>
          <p:cNvCxnSpPr>
            <a:stCxn id="5" idx="2"/>
            <a:endCxn id="10" idx="0"/>
          </p:cNvCxnSpPr>
          <p:nvPr/>
        </p:nvCxnSpPr>
        <p:spPr>
          <a:xfrm flipH="1">
            <a:off x="2981325" y="2005013"/>
            <a:ext cx="1920875" cy="661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1" idx="0"/>
          </p:cNvCxnSpPr>
          <p:nvPr/>
        </p:nvCxnSpPr>
        <p:spPr>
          <a:xfrm>
            <a:off x="4902200" y="2005013"/>
            <a:ext cx="2232025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21" idx="0"/>
          </p:cNvCxnSpPr>
          <p:nvPr/>
        </p:nvCxnSpPr>
        <p:spPr>
          <a:xfrm flipH="1">
            <a:off x="1609725" y="3190875"/>
            <a:ext cx="137160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20" idx="0"/>
          </p:cNvCxnSpPr>
          <p:nvPr/>
        </p:nvCxnSpPr>
        <p:spPr>
          <a:xfrm>
            <a:off x="2981325" y="3190875"/>
            <a:ext cx="847725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9" idx="0"/>
          </p:cNvCxnSpPr>
          <p:nvPr/>
        </p:nvCxnSpPr>
        <p:spPr>
          <a:xfrm flipH="1">
            <a:off x="6034088" y="3157538"/>
            <a:ext cx="1100137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8" idx="0"/>
          </p:cNvCxnSpPr>
          <p:nvPr/>
        </p:nvCxnSpPr>
        <p:spPr>
          <a:xfrm>
            <a:off x="7134225" y="3157538"/>
            <a:ext cx="1019175" cy="817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300" y="5297488"/>
            <a:ext cx="83058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3200" dirty="0">
                <a:solidFill>
                  <a:prstClr val="black"/>
                </a:solidFill>
                <a:latin typeface="Calibri"/>
                <a:ea typeface="+mn-ea"/>
              </a:rPr>
              <a:t>Prospective: follow up.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3200" dirty="0">
                <a:solidFill>
                  <a:prstClr val="black"/>
                </a:solidFill>
                <a:latin typeface="Calibri"/>
                <a:ea typeface="+mn-ea"/>
              </a:rPr>
              <a:t>Retrospective: look back. Historic study.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5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95"/>
    </mc:Choice>
    <mc:Fallback xmlns="">
      <p:transition spd="slow" advTm="13139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196157"/>
            <a:ext cx="8229057" cy="1077841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11" y="1540064"/>
            <a:ext cx="8263989" cy="45624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GB" altLang="en-US" sz="2736" dirty="0"/>
              <a:t>Correlation vs Causation – Observation vs Intervention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/>
              <a:t>Causal inference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/>
              <a:t>Local structure learning</a:t>
            </a:r>
          </a:p>
          <a:p>
            <a:pPr lvl="1">
              <a:lnSpc>
                <a:spcPct val="120000"/>
              </a:lnSpc>
            </a:pPr>
            <a:r>
              <a:rPr lang="en-GB" altLang="en-US" sz="2336" dirty="0"/>
              <a:t>PC simple</a:t>
            </a:r>
          </a:p>
          <a:p>
            <a:pPr lvl="1">
              <a:lnSpc>
                <a:spcPct val="120000"/>
              </a:lnSpc>
            </a:pPr>
            <a:r>
              <a:rPr lang="en-GB" altLang="en-US" sz="2336" dirty="0"/>
              <a:t>HITON PC</a:t>
            </a:r>
          </a:p>
          <a:p>
            <a:pPr lvl="1">
              <a:lnSpc>
                <a:spcPct val="120000"/>
              </a:lnSpc>
            </a:pPr>
            <a:r>
              <a:rPr lang="en-GB" altLang="en-US" sz="2336" dirty="0"/>
              <a:t>Cohort study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/>
              <a:t>Summary</a:t>
            </a:r>
          </a:p>
          <a:p>
            <a:pPr eaLnBrk="1" hangingPunct="1">
              <a:lnSpc>
                <a:spcPct val="80000"/>
              </a:lnSpc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360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08"/>
    </mc:Choice>
    <mc:Fallback xmlns="">
      <p:transition spd="slow" advTm="2620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AU" altLang="en-US"/>
              <a:t>Cohort study 2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AU" altLang="en-US"/>
              <a:t>Cohorts: share common characteristics but exposed or not exposed.</a:t>
            </a:r>
          </a:p>
          <a:p>
            <a:r>
              <a:rPr lang="en-AU" altLang="en-US"/>
              <a:t>Determine how the exposure causes an outcome.</a:t>
            </a:r>
          </a:p>
          <a:p>
            <a:r>
              <a:rPr lang="en-AU" altLang="en-US"/>
              <a:t>Measure: odds ratio = (a/b) / (c/d)</a:t>
            </a:r>
          </a:p>
          <a:p>
            <a:endParaRPr lang="en-AU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191000"/>
          <a:ext cx="5181599" cy="1554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Diseased 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Healthy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r>
                        <a:rPr lang="en-AU" sz="2800" dirty="0"/>
                        <a:t>Exposed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b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r>
                        <a:rPr lang="en-AU" sz="2800" dirty="0"/>
                        <a:t>Not exposed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c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d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02"/>
    </mc:Choice>
    <mc:Fallback xmlns="">
      <p:transition spd="slow" advTm="8090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AU" altLang="en-US"/>
              <a:t>Limitations of cohort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Need to know a hypothesis beforehand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/>
              <a:t>Domain experts determine the control variables.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/>
              <a:t>Collect data and test the hypothesis.  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/>
              <a:t>Not for data exploration. </a:t>
            </a:r>
          </a:p>
          <a:p>
            <a:pPr fontAlgn="auto">
              <a:spcAft>
                <a:spcPts val="0"/>
              </a:spcAft>
              <a:defRPr/>
            </a:pPr>
            <a:endParaRPr lang="en-AU" dirty="0"/>
          </a:p>
          <a:p>
            <a:pPr fontAlgn="auto">
              <a:spcAft>
                <a:spcPts val="0"/>
              </a:spcAft>
              <a:defRPr/>
            </a:pPr>
            <a:r>
              <a:rPr lang="en-AU" dirty="0"/>
              <a:t>We need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/>
              <a:t>Given a data set without any hypotheses.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/>
              <a:t>An automatic method to find and validate hypotheses.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/>
              <a:t>For data exploration.  </a:t>
            </a:r>
          </a:p>
        </p:txBody>
      </p:sp>
    </p:spTree>
    <p:extLst>
      <p:ext uri="{BB962C8B-B14F-4D97-AF65-F5344CB8AC3E}">
        <p14:creationId xmlns:p14="http://schemas.microsoft.com/office/powerpoint/2010/main" val="19640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11"/>
    </mc:Choice>
    <mc:Fallback xmlns="">
      <p:transition spd="slow" advTm="7261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AU" altLang="en-US"/>
              <a:t>Matches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AU" altLang="en-US"/>
              <a:t>Exact matching</a:t>
            </a:r>
          </a:p>
          <a:p>
            <a:pPr lvl="1"/>
            <a:r>
              <a:rPr lang="en-AU" altLang="en-US"/>
              <a:t>Exact matches on all covariates. Infeasible.</a:t>
            </a:r>
          </a:p>
          <a:p>
            <a:r>
              <a:rPr lang="en-AU" altLang="en-US"/>
              <a:t>Limited exact matching</a:t>
            </a:r>
          </a:p>
          <a:p>
            <a:pPr lvl="1"/>
            <a:r>
              <a:rPr lang="en-AU" altLang="en-US"/>
              <a:t>Exact matches on a few key covariates.  </a:t>
            </a:r>
          </a:p>
          <a:p>
            <a:r>
              <a:rPr lang="en-AU" altLang="en-US"/>
              <a:t>Nearest neighbour matching</a:t>
            </a:r>
          </a:p>
          <a:p>
            <a:pPr lvl="1"/>
            <a:r>
              <a:rPr lang="en-AU" altLang="en-US"/>
              <a:t>Find the closest neighbours</a:t>
            </a:r>
          </a:p>
          <a:p>
            <a:r>
              <a:rPr lang="en-AU" altLang="en-US"/>
              <a:t>Propensity score matching</a:t>
            </a:r>
          </a:p>
          <a:p>
            <a:pPr lvl="1"/>
            <a:r>
              <a:rPr lang="en-AU" altLang="en-US"/>
              <a:t>Based on the predicted probability of being selected to the treatment based on covariates. </a:t>
            </a:r>
          </a:p>
          <a:p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pPr lvl="1"/>
            <a:endParaRPr lang="en-AU" altLang="en-US"/>
          </a:p>
          <a:p>
            <a:endParaRPr lang="en-AU" altLang="en-US"/>
          </a:p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33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27"/>
    </mc:Choice>
    <mc:Fallback xmlns="">
      <p:transition spd="slow" advTm="11252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28575"/>
            <a:ext cx="8229600" cy="1033463"/>
          </a:xfrm>
        </p:spPr>
        <p:txBody>
          <a:bodyPr/>
          <a:lstStyle/>
          <a:p>
            <a:r>
              <a:rPr lang="en-AU" altLang="en-US"/>
              <a:t>Method1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81200"/>
          <a:ext cx="2971800" cy="407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AU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rgbClr val="FFFF00"/>
                          </a:solidFill>
                        </a:rPr>
                        <a:t>Y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0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6421" name="TextBox 4"/>
          <p:cNvSpPr txBox="1">
            <a:spLocks noChangeArrowheads="1"/>
          </p:cNvSpPr>
          <p:nvPr/>
        </p:nvSpPr>
        <p:spPr bwMode="auto">
          <a:xfrm>
            <a:off x="381000" y="1062038"/>
            <a:ext cx="8763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Discover </a:t>
            </a:r>
            <a:r>
              <a:rPr lang="en-AU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causal association rules </a:t>
            </a:r>
            <a:r>
              <a:rPr lang="en-AU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from large databases of binary variables</a:t>
            </a:r>
          </a:p>
        </p:txBody>
      </p:sp>
      <p:sp>
        <p:nvSpPr>
          <p:cNvPr id="56422" name="TextBox 6"/>
          <p:cNvSpPr txBox="1">
            <a:spLocks noChangeArrowheads="1"/>
          </p:cNvSpPr>
          <p:nvPr/>
        </p:nvSpPr>
        <p:spPr bwMode="auto">
          <a:xfrm>
            <a:off x="5867400" y="18923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AU" altLang="en-US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29200" y="2373313"/>
          <a:ext cx="2971800" cy="3714750"/>
        </p:xfrm>
        <a:graphic>
          <a:graphicData uri="http://schemas.openxmlformats.org/drawingml/2006/table">
            <a:tbl>
              <a:tblPr/>
              <a:tblGrid>
                <a:gridCol w="41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E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Y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513" name="TextBox 1"/>
          <p:cNvSpPr txBox="1">
            <a:spLocks noChangeArrowheads="1"/>
          </p:cNvSpPr>
          <p:nvPr/>
        </p:nvSpPr>
        <p:spPr bwMode="auto">
          <a:xfrm>
            <a:off x="4964113" y="6172200"/>
            <a:ext cx="312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800">
                <a:solidFill>
                  <a:srgbClr val="000000"/>
                </a:solidFill>
                <a:latin typeface="Arial" panose="020B0604020202020204" pitchFamily="34" charset="0"/>
              </a:rPr>
              <a:t>Fair dataset</a:t>
            </a:r>
          </a:p>
        </p:txBody>
      </p:sp>
    </p:spTree>
    <p:extLst>
      <p:ext uri="{BB962C8B-B14F-4D97-AF65-F5344CB8AC3E}">
        <p14:creationId xmlns:p14="http://schemas.microsoft.com/office/powerpoint/2010/main" val="30573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522"/>
    </mc:Choice>
    <mc:Fallback xmlns="">
      <p:transition spd="slow" advTm="16152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85788" y="0"/>
            <a:ext cx="8229600" cy="1143000"/>
          </a:xfrm>
        </p:spPr>
        <p:txBody>
          <a:bodyPr/>
          <a:lstStyle/>
          <a:p>
            <a:r>
              <a:rPr lang="en-AU" altLang="en-US"/>
              <a:t>Methods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2913" y="1728788"/>
          <a:ext cx="2743200" cy="3657740"/>
        </p:xfrm>
        <a:graphic>
          <a:graphicData uri="http://schemas.openxmlformats.org/drawingml/2006/table">
            <a:tbl>
              <a:tblPr/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E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Y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72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56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437" name="TextBox 1"/>
          <p:cNvSpPr txBox="1">
            <a:spLocks noChangeArrowheads="1"/>
          </p:cNvSpPr>
          <p:nvPr/>
        </p:nvSpPr>
        <p:spPr bwMode="auto">
          <a:xfrm>
            <a:off x="47625" y="12192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Fair dataset</a:t>
            </a:r>
          </a:p>
        </p:txBody>
      </p:sp>
      <p:sp>
        <p:nvSpPr>
          <p:cNvPr id="57438" name="TextBox 2"/>
          <p:cNvSpPr txBox="1">
            <a:spLocks noChangeArrowheads="1"/>
          </p:cNvSpPr>
          <p:nvPr/>
        </p:nvSpPr>
        <p:spPr bwMode="auto">
          <a:xfrm>
            <a:off x="3505200" y="990600"/>
            <a:ext cx="5791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A: </a:t>
            </a:r>
            <a:r>
              <a:rPr lang="en-US" altLang="en-US" sz="2400" b="1" i="1">
                <a:solidFill>
                  <a:srgbClr val="000000"/>
                </a:solidFill>
                <a:latin typeface="Arial" panose="020B0604020202020204" pitchFamily="34" charset="0"/>
              </a:rPr>
              <a:t>Exposure variable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{B,C,D,E,F}: </a:t>
            </a:r>
            <a:r>
              <a:rPr lang="en-US" altLang="en-US" sz="2400" b="1" i="1">
                <a:solidFill>
                  <a:srgbClr val="000000"/>
                </a:solidFill>
                <a:latin typeface="Arial" panose="020B0604020202020204" pitchFamily="34" charset="0"/>
              </a:rPr>
              <a:t>control variable set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Rows with the same color for the control variable set are called </a:t>
            </a:r>
            <a:r>
              <a:rPr lang="en-US" altLang="en-US" sz="2400" b="1" i="1">
                <a:solidFill>
                  <a:srgbClr val="000000"/>
                </a:solidFill>
                <a:latin typeface="Arial" panose="020B0604020202020204" pitchFamily="34" charset="0"/>
              </a:rPr>
              <a:t>matched record pairs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800" y="3429000"/>
          <a:ext cx="3352800" cy="146685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69" marR="91469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A=0</a:t>
                      </a:r>
                    </a:p>
                  </a:txBody>
                  <a:tcPr marL="91469" marR="91469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A=1</a:t>
                      </a:r>
                    </a:p>
                  </a:txBody>
                  <a:tcPr marL="91469" marR="91469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Y=1</a:t>
                      </a:r>
                    </a:p>
                  </a:txBody>
                  <a:tcPr marL="91469" marR="91469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3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Y=0</a:t>
                      </a:r>
                    </a:p>
                  </a:txBody>
                  <a:tcPr marL="91469" marR="91469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Y=1</a:t>
                      </a:r>
                    </a:p>
                  </a:txBody>
                  <a:tcPr marL="91469" marR="91469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n</a:t>
                      </a:r>
                      <a:r>
                        <a:rPr kumimoji="0" lang="en-AU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69" marR="91469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n</a:t>
                      </a:r>
                      <a:r>
                        <a:rPr kumimoji="0" lang="en-AU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12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69" marR="91469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Y=0</a:t>
                      </a:r>
                    </a:p>
                  </a:txBody>
                  <a:tcPr marL="91469" marR="91469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3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n</a:t>
                      </a:r>
                      <a:r>
                        <a:rPr kumimoji="0" lang="en-AU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21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69" marR="91469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3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n</a:t>
                      </a:r>
                      <a:r>
                        <a:rPr kumimoji="0" lang="en-AU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22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69" marR="91469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460" name="Object 5"/>
          <p:cNvGraphicFramePr>
            <a:graphicFrameLocks noChangeAspect="1"/>
          </p:cNvGraphicFramePr>
          <p:nvPr/>
        </p:nvGraphicFramePr>
        <p:xfrm>
          <a:off x="4038600" y="4724400"/>
          <a:ext cx="3519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3" imgW="1654560" imgH="420480" progId="Equation.3">
                  <p:embed/>
                </p:oleObj>
              </mc:Choice>
              <mc:Fallback>
                <p:oleObj name="Equation" r:id="rId3" imgW="165456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5194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61" name="TextBox 7"/>
          <p:cNvSpPr txBox="1">
            <a:spLocks noChangeArrowheads="1"/>
          </p:cNvSpPr>
          <p:nvPr/>
        </p:nvSpPr>
        <p:spPr bwMode="auto">
          <a:xfrm>
            <a:off x="633413" y="56388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An association rule              is a causal association rule if: </a:t>
            </a:r>
          </a:p>
        </p:txBody>
      </p:sp>
      <p:sp>
        <p:nvSpPr>
          <p:cNvPr id="57462" name="TextBox 14"/>
          <p:cNvSpPr txBox="1">
            <a:spLocks noChangeArrowheads="1"/>
          </p:cNvSpPr>
          <p:nvPr/>
        </p:nvSpPr>
        <p:spPr bwMode="auto">
          <a:xfrm>
            <a:off x="3757613" y="5672138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AU" altLang="en-US" sz="24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Y</a:t>
            </a:r>
          </a:p>
        </p:txBody>
      </p:sp>
      <p:graphicFrame>
        <p:nvGraphicFramePr>
          <p:cNvPr id="57463" name="Object 8"/>
          <p:cNvGraphicFramePr>
            <a:graphicFrameLocks noChangeAspect="1"/>
          </p:cNvGraphicFramePr>
          <p:nvPr/>
        </p:nvGraphicFramePr>
        <p:xfrm>
          <a:off x="3171825" y="6159500"/>
          <a:ext cx="3533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5" imgW="1638000" imgH="253800" progId="Equation.3">
                  <p:embed/>
                </p:oleObj>
              </mc:Choice>
              <mc:Fallback>
                <p:oleObj name="Equation" r:id="rId5" imgW="1638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6159500"/>
                        <a:ext cx="35337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69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04"/>
    </mc:Choice>
    <mc:Fallback xmlns="">
      <p:transition spd="slow" advTm="4810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96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altLang="en-US" dirty="0"/>
              <a:t>Algorithm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7F11D1D-A1A1-41E0-AD70-375A4D2E6A7A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90600"/>
          <a:ext cx="4572000" cy="1828800"/>
        </p:xfrm>
        <a:graphic>
          <a:graphicData uri="http://schemas.openxmlformats.org/drawingml/2006/table">
            <a:tbl>
              <a:tblPr/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E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F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G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Y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64" marR="91464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419" name="TextBox 1"/>
          <p:cNvSpPr txBox="1">
            <a:spLocks noChangeArrowheads="1"/>
          </p:cNvSpPr>
          <p:nvPr/>
        </p:nvSpPr>
        <p:spPr bwMode="auto">
          <a:xfrm>
            <a:off x="228600" y="2998788"/>
            <a:ext cx="868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AutoNum type="arabicPeriod"/>
            </a:pPr>
            <a:r>
              <a:rPr lang="en-AU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Find candidate exposure variables using association rule mining</a:t>
            </a:r>
          </a:p>
        </p:txBody>
      </p:sp>
      <p:sp>
        <p:nvSpPr>
          <p:cNvPr id="58420" name="TextBox 9"/>
          <p:cNvSpPr txBox="1">
            <a:spLocks noChangeArrowheads="1"/>
          </p:cNvSpPr>
          <p:nvPr/>
        </p:nvSpPr>
        <p:spPr bwMode="auto">
          <a:xfrm>
            <a:off x="914400" y="3810000"/>
            <a:ext cx="8001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n-AU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Find the exclusive variables of the  exposure variable  (support, association), i.e. G, F.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      The control variable set = {B, C, D, E}.</a:t>
            </a:r>
            <a:endParaRPr lang="en-AU" altLang="en-US" sz="22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21" name="TextBox 7"/>
          <p:cNvSpPr txBox="1">
            <a:spLocks noChangeArrowheads="1"/>
          </p:cNvSpPr>
          <p:nvPr/>
        </p:nvSpPr>
        <p:spPr bwMode="auto">
          <a:xfrm>
            <a:off x="3938588" y="914400"/>
            <a:ext cx="252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solidFill>
                  <a:srgbClr val="FA0C09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8422" name="TextBox 13"/>
          <p:cNvSpPr txBox="1">
            <a:spLocks noChangeArrowheads="1"/>
          </p:cNvSpPr>
          <p:nvPr/>
        </p:nvSpPr>
        <p:spPr bwMode="auto">
          <a:xfrm>
            <a:off x="838200" y="4903788"/>
            <a:ext cx="7696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3. Find the fair dataset. Search for all </a:t>
            </a:r>
            <a:r>
              <a:rPr lang="en-AU" altLang="en-US" sz="2200" i="1" dirty="0">
                <a:solidFill>
                  <a:srgbClr val="000000"/>
                </a:solidFill>
                <a:latin typeface="Arial" panose="020B0604020202020204" pitchFamily="34" charset="0"/>
              </a:rPr>
              <a:t>matched record pairs </a:t>
            </a:r>
          </a:p>
        </p:txBody>
      </p:sp>
      <p:sp>
        <p:nvSpPr>
          <p:cNvPr id="155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155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155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58426" name="TextBox 22"/>
          <p:cNvSpPr txBox="1">
            <a:spLocks noChangeArrowheads="1"/>
          </p:cNvSpPr>
          <p:nvPr/>
        </p:nvSpPr>
        <p:spPr bwMode="auto">
          <a:xfrm>
            <a:off x="838200" y="5360988"/>
            <a:ext cx="8382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200">
                <a:solidFill>
                  <a:srgbClr val="000000"/>
                </a:solidFill>
                <a:latin typeface="Arial" panose="020B0604020202020204" pitchFamily="34" charset="0"/>
              </a:rPr>
              <a:t>4. Calculate the odds-ratio to identify if the testing rule is causal</a:t>
            </a:r>
          </a:p>
        </p:txBody>
      </p:sp>
      <p:sp>
        <p:nvSpPr>
          <p:cNvPr id="58427" name="TextBox 23"/>
          <p:cNvSpPr txBox="1">
            <a:spLocks noChangeArrowheads="1"/>
          </p:cNvSpPr>
          <p:nvPr/>
        </p:nvSpPr>
        <p:spPr bwMode="auto">
          <a:xfrm>
            <a:off x="838200" y="5943600"/>
            <a:ext cx="7924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200">
                <a:solidFill>
                  <a:srgbClr val="000000"/>
                </a:solidFill>
                <a:latin typeface="Arial" panose="020B0604020202020204" pitchFamily="34" charset="0"/>
              </a:rPr>
              <a:t>5. Repeat 2-4 for each variable which is the combination of   </a:t>
            </a:r>
            <a:br>
              <a:rPr lang="en-AU" altLang="en-US" sz="2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AU" altLang="en-US" sz="2200">
                <a:solidFill>
                  <a:srgbClr val="000000"/>
                </a:solidFill>
                <a:latin typeface="Arial" panose="020B0604020202020204" pitchFamily="34" charset="0"/>
              </a:rPr>
              <a:t>    variables. Only consider combination of non-causal factors.</a:t>
            </a:r>
          </a:p>
        </p:txBody>
      </p:sp>
      <p:sp>
        <p:nvSpPr>
          <p:cNvPr id="58428" name="TextBox 2"/>
          <p:cNvSpPr txBox="1">
            <a:spLocks noChangeArrowheads="1"/>
          </p:cNvSpPr>
          <p:nvPr/>
        </p:nvSpPr>
        <p:spPr bwMode="auto">
          <a:xfrm>
            <a:off x="228600" y="3348038"/>
            <a:ext cx="6781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	For each association rule (e. g.             )   </a:t>
            </a:r>
          </a:p>
        </p:txBody>
      </p:sp>
      <p:sp>
        <p:nvSpPr>
          <p:cNvPr id="58429" name="TextBox 15"/>
          <p:cNvSpPr txBox="1">
            <a:spLocks noChangeArrowheads="1"/>
          </p:cNvSpPr>
          <p:nvPr/>
        </p:nvSpPr>
        <p:spPr bwMode="auto">
          <a:xfrm>
            <a:off x="5029200" y="3365854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 </a:t>
            </a:r>
            <a:r>
              <a:rPr lang="en-AU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Y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562600" y="838200"/>
          <a:ext cx="2717800" cy="2011716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E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Y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91444" marR="91444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481" name="TextBox 17"/>
          <p:cNvSpPr txBox="1">
            <a:spLocks noChangeArrowheads="1"/>
          </p:cNvSpPr>
          <p:nvPr/>
        </p:nvSpPr>
        <p:spPr bwMode="auto">
          <a:xfrm>
            <a:off x="3352800" y="914400"/>
            <a:ext cx="252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solidFill>
                  <a:srgbClr val="FA0C09"/>
                </a:solidFill>
                <a:latin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2201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50"/>
    </mc:Choice>
    <mc:Fallback xmlns="">
      <p:transition spd="slow" advTm="12885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spcBef>
                <a:spcPct val="20000"/>
              </a:spcBef>
              <a:buChar char="•"/>
              <a:defRPr sz="2394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35297" indent="-244345" defTabSz="891859" eaLnBrk="0" hangingPunct="0">
              <a:spcBef>
                <a:spcPct val="20000"/>
              </a:spcBef>
              <a:buChar char="–"/>
              <a:defRPr sz="205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7379" indent="-195476" defTabSz="891859" eaLnBrk="0" hangingPunct="0">
              <a:spcBef>
                <a:spcPct val="20000"/>
              </a:spcBef>
              <a:buChar char="•"/>
              <a:defRPr sz="171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368331" indent="-195476" defTabSz="89185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59283" indent="-195476" defTabSz="891859" eaLnBrk="0" hangingPunct="0">
              <a:spcBef>
                <a:spcPct val="20000"/>
              </a:spcBef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150234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41186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32138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323090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B4EA0B-5BE0-4FC5-92D7-351CEC5E1727}" type="slidenum">
              <a:rPr lang="en-GB" altLang="en-US" sz="1368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368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96157"/>
            <a:ext cx="8807344" cy="1077841"/>
          </a:xfrm>
        </p:spPr>
        <p:txBody>
          <a:bodyPr/>
          <a:lstStyle/>
          <a:p>
            <a:pPr eaLnBrk="1" hangingPunct="1"/>
            <a:r>
              <a:rPr lang="en-US" altLang="en-US" b="0" dirty="0"/>
              <a:t>Summary</a:t>
            </a:r>
            <a:r>
              <a:rPr lang="en-US" altLang="en-US" dirty="0"/>
              <a:t>	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344586"/>
            <a:ext cx="8545351" cy="5212732"/>
          </a:xfrm>
        </p:spPr>
        <p:txBody>
          <a:bodyPr>
            <a:normAutofit fontScale="77500" lnSpcReduction="20000"/>
          </a:bodyPr>
          <a:lstStyle/>
          <a:p>
            <a:pPr marL="456110" indent="-456110">
              <a:lnSpc>
                <a:spcPct val="120000"/>
              </a:lnSpc>
            </a:pPr>
            <a:r>
              <a:rPr lang="en-US" altLang="en-US" dirty="0"/>
              <a:t>Causal inference</a:t>
            </a:r>
          </a:p>
          <a:p>
            <a:pPr marL="856160" lvl="1" indent="-456110">
              <a:lnSpc>
                <a:spcPct val="120000"/>
              </a:lnSpc>
            </a:pPr>
            <a:r>
              <a:rPr lang="en-US" altLang="en-US" dirty="0"/>
              <a:t>RCE</a:t>
            </a:r>
          </a:p>
          <a:p>
            <a:pPr marL="856160" lvl="1" indent="-456110">
              <a:lnSpc>
                <a:spcPct val="120000"/>
              </a:lnSpc>
            </a:pPr>
            <a:r>
              <a:rPr lang="en-US" altLang="en-US" dirty="0"/>
              <a:t>IDA algorithm</a:t>
            </a:r>
          </a:p>
          <a:p>
            <a:pPr marL="856160" lvl="1" indent="-456110">
              <a:lnSpc>
                <a:spcPct val="120000"/>
              </a:lnSpc>
            </a:pPr>
            <a:endParaRPr lang="en-US" altLang="en-US" dirty="0"/>
          </a:p>
          <a:p>
            <a:pPr marL="456110" indent="-456110">
              <a:lnSpc>
                <a:spcPct val="120000"/>
              </a:lnSpc>
            </a:pPr>
            <a:r>
              <a:rPr lang="en-AU" altLang="en-US" dirty="0"/>
              <a:t>Local causal structure learning</a:t>
            </a:r>
          </a:p>
          <a:p>
            <a:pPr marL="856160" lvl="1" indent="-456110">
              <a:lnSpc>
                <a:spcPct val="120000"/>
              </a:lnSpc>
            </a:pPr>
            <a:r>
              <a:rPr lang="en-AU" altLang="en-US" dirty="0"/>
              <a:t>PC-simple</a:t>
            </a:r>
          </a:p>
          <a:p>
            <a:pPr marL="856160" lvl="1" indent="-456110">
              <a:lnSpc>
                <a:spcPct val="120000"/>
              </a:lnSpc>
            </a:pPr>
            <a:r>
              <a:rPr lang="en-AU" altLang="en-US" dirty="0"/>
              <a:t>HITON PC</a:t>
            </a:r>
          </a:p>
          <a:p>
            <a:pPr marL="856160" lvl="1" indent="-456110">
              <a:lnSpc>
                <a:spcPct val="120000"/>
              </a:lnSpc>
            </a:pPr>
            <a:r>
              <a:rPr lang="en-AU" altLang="en-US" dirty="0"/>
              <a:t>Cohort study</a:t>
            </a:r>
          </a:p>
          <a:p>
            <a:pPr marL="400050" lvl="1" indent="0">
              <a:lnSpc>
                <a:spcPct val="120000"/>
              </a:lnSpc>
              <a:buNone/>
            </a:pPr>
            <a:endParaRPr lang="en-AU" altLang="en-US" sz="2600" dirty="0"/>
          </a:p>
          <a:p>
            <a:pPr marL="456110" indent="-456110">
              <a:lnSpc>
                <a:spcPct val="120000"/>
              </a:lnSpc>
            </a:pPr>
            <a:r>
              <a:rPr lang="en-AU" altLang="en-US" sz="3000" dirty="0"/>
              <a:t>Next week, text mining and LDA</a:t>
            </a:r>
          </a:p>
          <a:p>
            <a:pPr marL="456110" indent="-456110">
              <a:lnSpc>
                <a:spcPct val="120000"/>
              </a:lnSpc>
            </a:pPr>
            <a:endParaRPr lang="en-US" altLang="en-US" sz="171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052" dirty="0"/>
              <a:t>     </a:t>
            </a:r>
            <a:endParaRPr lang="en-US" altLang="en-US" sz="1710" dirty="0">
              <a:solidFill>
                <a:schemeClr val="accent2"/>
              </a:solidFill>
            </a:endParaRPr>
          </a:p>
          <a:p>
            <a:pPr marL="837560" lvl="1" indent="-390952">
              <a:lnSpc>
                <a:spcPct val="110000"/>
              </a:lnSpc>
              <a:buNone/>
            </a:pPr>
            <a:r>
              <a:rPr lang="en-US" altLang="en-US" sz="171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68795082"/>
      </p:ext>
    </p:extLst>
  </p:cSld>
  <p:clrMapOvr>
    <a:masterClrMapping/>
  </p:clrMapOvr>
  <p:transition advTm="51472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Practical approaches to causal relationship exploration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>
                <a:hlinkClick r:id="rId2"/>
              </a:rPr>
              <a:t>http://nugget.unisa.edu.au/Causalbook/</a:t>
            </a:r>
            <a:endParaRPr lang="en-AU" altLang="en-US" dirty="0"/>
          </a:p>
          <a:p>
            <a:r>
              <a:rPr lang="en-AU" altLang="en-US" dirty="0"/>
              <a:t>J. Li, T. Le, J. Liu, J. Liu, J. Zhou, B. Sun, and S. Ma, </a:t>
            </a:r>
            <a:r>
              <a:rPr lang="en-AU" altLang="en-US" dirty="0">
                <a:hlinkClick r:id="rId3"/>
              </a:rPr>
              <a:t>From Observational Studies to Causal Rule Mining </a:t>
            </a:r>
            <a:r>
              <a:rPr lang="en-AU" altLang="en-US" dirty="0"/>
              <a:t>, ACM Transactions on Intelligent Systems and Technology, 2015.</a:t>
            </a:r>
          </a:p>
        </p:txBody>
      </p:sp>
    </p:spTree>
    <p:extLst>
      <p:ext uri="{BB962C8B-B14F-4D97-AF65-F5344CB8AC3E}">
        <p14:creationId xmlns:p14="http://schemas.microsoft.com/office/powerpoint/2010/main" val="301911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1258888"/>
          <a:ext cx="3352800" cy="422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6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Participant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Years</a:t>
                      </a:r>
                      <a:r>
                        <a:rPr lang="en-AU" sz="1400" baseline="0" dirty="0">
                          <a:solidFill>
                            <a:schemeClr val="tx1"/>
                          </a:solidFill>
                        </a:rPr>
                        <a:t> of education</a:t>
                      </a:r>
                      <a:endParaRPr lang="en-AU" sz="14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Income</a:t>
                      </a:r>
                    </a:p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($1000)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 dirty="0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/>
                        <a:t>2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/>
                        <a:t>3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/>
                        <a:t>4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/>
                        <a:t>5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/>
                        <a:t>6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/>
                        <a:t>7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/>
                        <a:t>8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/>
                        <a:t>9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55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/>
                        <a:t>10</a:t>
                      </a: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 dirty="0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446713" y="2286000"/>
            <a:ext cx="531812" cy="533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9" name="TextBox 55"/>
          <p:cNvSpPr txBox="1">
            <a:spLocks noChangeArrowheads="1"/>
          </p:cNvSpPr>
          <p:nvPr/>
        </p:nvSpPr>
        <p:spPr bwMode="auto">
          <a:xfrm>
            <a:off x="5410200" y="23431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>
                <a:solidFill>
                  <a:srgbClr val="000066"/>
                </a:solidFill>
              </a:rPr>
              <a:t>Edu</a:t>
            </a:r>
          </a:p>
        </p:txBody>
      </p:sp>
      <p:sp>
        <p:nvSpPr>
          <p:cNvPr id="10" name="Oval 9"/>
          <p:cNvSpPr/>
          <p:nvPr/>
        </p:nvSpPr>
        <p:spPr>
          <a:xfrm>
            <a:off x="7504113" y="2286000"/>
            <a:ext cx="531812" cy="533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TextBox 55"/>
          <p:cNvSpPr txBox="1">
            <a:spLocks noChangeArrowheads="1"/>
          </p:cNvSpPr>
          <p:nvPr/>
        </p:nvSpPr>
        <p:spPr bwMode="auto">
          <a:xfrm>
            <a:off x="7467600" y="23431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>
                <a:solidFill>
                  <a:srgbClr val="000066"/>
                </a:solidFill>
              </a:rPr>
              <a:t>Inc</a:t>
            </a:r>
          </a:p>
        </p:txBody>
      </p:sp>
      <p:sp>
        <p:nvSpPr>
          <p:cNvPr id="12" name="Oval 11"/>
          <p:cNvSpPr/>
          <p:nvPr/>
        </p:nvSpPr>
        <p:spPr>
          <a:xfrm>
            <a:off x="6437313" y="1219200"/>
            <a:ext cx="531812" cy="533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>
              <a:solidFill>
                <a:srgbClr val="FFFFFF"/>
              </a:solidFill>
            </a:endParaRPr>
          </a:p>
        </p:txBody>
      </p:sp>
      <p:sp>
        <p:nvSpPr>
          <p:cNvPr id="13" name="TextBox 55"/>
          <p:cNvSpPr txBox="1">
            <a:spLocks noChangeArrowheads="1"/>
          </p:cNvSpPr>
          <p:nvPr/>
        </p:nvSpPr>
        <p:spPr bwMode="auto">
          <a:xfrm>
            <a:off x="6400800" y="12763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>
                <a:solidFill>
                  <a:srgbClr val="000066"/>
                </a:solidFill>
              </a:rPr>
              <a:t>???</a:t>
            </a:r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6054725" y="2543175"/>
            <a:ext cx="1412875" cy="9525"/>
          </a:xfrm>
          <a:prstGeom prst="straightConnector1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5"/>
            <a:endCxn id="10" idx="1"/>
          </p:cNvCxnSpPr>
          <p:nvPr/>
        </p:nvCxnSpPr>
        <p:spPr>
          <a:xfrm>
            <a:off x="6891338" y="1674813"/>
            <a:ext cx="690562" cy="688975"/>
          </a:xfrm>
          <a:prstGeom prst="straightConnector1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07088" y="1600200"/>
            <a:ext cx="569912" cy="762000"/>
          </a:xfrm>
          <a:prstGeom prst="straightConnector1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54725" y="2667000"/>
            <a:ext cx="1393825" cy="0"/>
          </a:xfrm>
          <a:prstGeom prst="straightConnector1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5791200"/>
            <a:ext cx="5202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>
                <a:solidFill>
                  <a:srgbClr val="000066"/>
                </a:solidFill>
              </a:rPr>
              <a:t>Pearson correlation coefficent =0.91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91000" y="4038600"/>
            <a:ext cx="473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>
                <a:solidFill>
                  <a:srgbClr val="000066"/>
                </a:solidFill>
                <a:latin typeface="Verdana" panose="020B0604030504040204" pitchFamily="34" charset="0"/>
              </a:rPr>
              <a:t>Correlation is not Causation!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54513" y="3011488"/>
            <a:ext cx="4572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>
                <a:solidFill>
                  <a:srgbClr val="000066"/>
                </a:solidFill>
                <a:latin typeface="Verdana" panose="020B0604030504040204" pitchFamily="34" charset="0"/>
              </a:rPr>
              <a:t>People with more years of education tend to have higher incomes. </a:t>
            </a:r>
          </a:p>
          <a:p>
            <a:pPr eaLnBrk="1" hangingPunct="1"/>
            <a:endParaRPr lang="en-AU" altLang="en-US" sz="200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AU" altLang="en-US" sz="2000">
                <a:solidFill>
                  <a:srgbClr val="000066"/>
                </a:solidFill>
                <a:latin typeface="Verdana" panose="020B0604030504040204" pitchFamily="34" charset="0"/>
              </a:rPr>
              <a:t>People with fewer years of education tend to have lower income.</a:t>
            </a:r>
            <a:endParaRPr lang="en-AU" altLang="en-US" sz="2000">
              <a:solidFill>
                <a:srgbClr val="000066"/>
              </a:solidFill>
            </a:endParaRPr>
          </a:p>
        </p:txBody>
      </p:sp>
      <p:sp>
        <p:nvSpPr>
          <p:cNvPr id="1849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9900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Correlation v causation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1544638"/>
            <a:ext cx="4648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88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268"/>
    </mc:Choice>
    <mc:Fallback xmlns="">
      <p:transition spd="slow" advTm="169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30" grpId="0"/>
      <p:bldP spid="2" grpId="0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Simpson’s Paradox [Pearl, 2000]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042988"/>
          <a:ext cx="8458200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Recovered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Not recovered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Sum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Recover rate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AU" sz="1800" dirty="0"/>
                        <a:t>Drug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20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20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40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50%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AU" sz="1800" dirty="0"/>
                        <a:t>No Drug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24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40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40%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36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44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80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/>
        </p:nvGraphicFramePr>
        <p:xfrm>
          <a:off x="457200" y="3165475"/>
          <a:ext cx="8458200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AU" sz="1800" dirty="0"/>
                        <a:t>Female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Recovered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Not recovered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Sum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Recover rate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AU" sz="1800" dirty="0"/>
                        <a:t>Drug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8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20%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AU" sz="1800" dirty="0"/>
                        <a:t>No Drug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21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30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30%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29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40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/>
        </p:nvGraphicFramePr>
        <p:xfrm>
          <a:off x="457200" y="4648200"/>
          <a:ext cx="8458200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AU" sz="1800" dirty="0"/>
                        <a:t>Male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Recovered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Not recovered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Sum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Recover rate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AU" sz="1800" dirty="0"/>
                        <a:t>Drug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18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30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60%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AU" sz="1800" dirty="0"/>
                        <a:t>No Drug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7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70%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25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15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40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57" name="Rectangle 10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370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632"/>
    </mc:Choice>
    <mc:Fallback xmlns="">
      <p:transition spd="slow" advTm="144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865" y="320469"/>
            <a:ext cx="8229600" cy="1143000"/>
          </a:xfrm>
        </p:spPr>
        <p:txBody>
          <a:bodyPr/>
          <a:lstStyle/>
          <a:p>
            <a:r>
              <a:rPr lang="en-US" altLang="en-US" dirty="0"/>
              <a:t>Causality - definitions	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X causes Y </a:t>
            </a:r>
            <a:r>
              <a:rPr lang="en-US" altLang="en-US" dirty="0" err="1"/>
              <a:t>iff</a:t>
            </a:r>
            <a:r>
              <a:rPr lang="en-US" altLang="en-US" dirty="0"/>
              <a:t> there is some manipulation of X leading to a change in the probability distribution of Y.   </a:t>
            </a:r>
            <a:r>
              <a:rPr lang="en-US" altLang="en-US" sz="1800" dirty="0"/>
              <a:t>(Judea Pearl, 2000; Neapolitan, 2003)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18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50"/>
    </mc:Choice>
    <mc:Fallback xmlns="">
      <p:transition spd="slow" advTm="1773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724400" y="3429000"/>
            <a:ext cx="2971800" cy="2590800"/>
          </a:xfrm>
          <a:prstGeom prst="ellips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36616" y="-19214"/>
            <a:ext cx="8229600" cy="1143000"/>
          </a:xfrm>
        </p:spPr>
        <p:txBody>
          <a:bodyPr/>
          <a:lstStyle/>
          <a:p>
            <a:r>
              <a:rPr lang="en-AU" altLang="en-US" dirty="0"/>
              <a:t>How to discover causality?</a:t>
            </a:r>
          </a:p>
        </p:txBody>
      </p:sp>
      <p:sp>
        <p:nvSpPr>
          <p:cNvPr id="2" name="Oval 1"/>
          <p:cNvSpPr/>
          <p:nvPr/>
        </p:nvSpPr>
        <p:spPr>
          <a:xfrm>
            <a:off x="762000" y="3505200"/>
            <a:ext cx="2971800" cy="2590800"/>
          </a:xfrm>
          <a:prstGeom prst="ellips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1504950" y="3656013"/>
            <a:ext cx="14859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 dirty="0">
                <a:solidFill>
                  <a:srgbClr val="000066"/>
                </a:solidFill>
              </a:rPr>
              <a:t>Bachelor (16 years)</a:t>
            </a:r>
          </a:p>
        </p:txBody>
      </p:sp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5486400" y="3749675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>
                <a:solidFill>
                  <a:srgbClr val="000066"/>
                </a:solidFill>
              </a:rPr>
              <a:t>PhD (20 years)</a:t>
            </a:r>
          </a:p>
        </p:txBody>
      </p:sp>
      <p:sp>
        <p:nvSpPr>
          <p:cNvPr id="13322" name="TextBox 5"/>
          <p:cNvSpPr txBox="1">
            <a:spLocks noChangeArrowheads="1"/>
          </p:cNvSpPr>
          <p:nvPr/>
        </p:nvSpPr>
        <p:spPr bwMode="auto">
          <a:xfrm>
            <a:off x="1235075" y="4648200"/>
            <a:ext cx="2362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100 people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Male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Same background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…</a:t>
            </a:r>
          </a:p>
        </p:txBody>
      </p:sp>
      <p:sp>
        <p:nvSpPr>
          <p:cNvPr id="13323" name="TextBox 13"/>
          <p:cNvSpPr txBox="1">
            <a:spLocks noChangeArrowheads="1"/>
          </p:cNvSpPr>
          <p:nvPr/>
        </p:nvSpPr>
        <p:spPr bwMode="auto">
          <a:xfrm>
            <a:off x="5335588" y="4478338"/>
            <a:ext cx="2362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100 people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Male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Same background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…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95600" y="415131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 b="1">
                <a:solidFill>
                  <a:srgbClr val="FF0000"/>
                </a:solidFill>
              </a:rPr>
              <a:t>60K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00600" y="4122738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 b="1">
                <a:solidFill>
                  <a:srgbClr val="FF0000"/>
                </a:solidFill>
              </a:rPr>
              <a:t>80K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673"/>
            <a:ext cx="8458200" cy="13192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gold standard method: </a:t>
            </a:r>
          </a:p>
          <a:p>
            <a:pPr marL="0" indent="0">
              <a:buFontTx/>
              <a:buNone/>
              <a:defRPr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randomized controlled experiment (RCE)</a:t>
            </a:r>
          </a:p>
          <a:p>
            <a:pPr marL="0" indent="0" algn="ctr">
              <a:buFontTx/>
              <a:buNone/>
              <a:defRPr/>
            </a:pPr>
            <a:endParaRPr lang="en-A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  <a:defRPr/>
            </a:pPr>
            <a:r>
              <a:rPr lang="en-AU" sz="2400" b="1" i="1" dirty="0">
                <a:solidFill>
                  <a:srgbClr val="110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duration causes income level</a:t>
            </a:r>
          </a:p>
          <a:p>
            <a:pPr marL="0" indent="0">
              <a:buFontTx/>
              <a:buNone/>
              <a:defRPr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24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00"/>
    </mc:Choice>
    <mc:Fallback xmlns="">
      <p:transition spd="slow" advTm="147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3320" grpId="0"/>
      <p:bldP spid="13321" grpId="0"/>
      <p:bldP spid="13322" grpId="0"/>
      <p:bldP spid="13323" grpId="0"/>
      <p:bldP spid="5" grpId="0"/>
      <p:bldP spid="14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724400" y="3429000"/>
            <a:ext cx="2971800" cy="2590800"/>
          </a:xfrm>
          <a:prstGeom prst="ellips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56890" cy="1143000"/>
          </a:xfrm>
        </p:spPr>
        <p:txBody>
          <a:bodyPr/>
          <a:lstStyle/>
          <a:p>
            <a:r>
              <a:rPr lang="en-AU" altLang="en-US" dirty="0"/>
              <a:t>How to discover causality?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2432"/>
            <a:ext cx="8458200" cy="11668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AU" sz="2400" dirty="0"/>
              <a:t>The gold standard method: </a:t>
            </a:r>
          </a:p>
          <a:p>
            <a:pPr marL="0" indent="0">
              <a:buFontTx/>
              <a:buNone/>
              <a:defRPr/>
            </a:pPr>
            <a:r>
              <a:rPr lang="en-AU" sz="2400" dirty="0"/>
              <a:t>A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</a:t>
            </a:r>
            <a:r>
              <a:rPr lang="en-AU" sz="2400" dirty="0"/>
              <a:t> controlled experiment (RCE)</a:t>
            </a:r>
          </a:p>
          <a:p>
            <a:pPr marL="0" indent="0" algn="ctr">
              <a:buFontTx/>
              <a:buNone/>
              <a:defRPr/>
            </a:pPr>
            <a:endParaRPr lang="en-AU" sz="2400" b="1" i="1" dirty="0"/>
          </a:p>
          <a:p>
            <a:pPr marL="0" indent="0" algn="ctr">
              <a:buFontTx/>
              <a:buNone/>
              <a:defRPr/>
            </a:pPr>
            <a:r>
              <a:rPr lang="en-AU" sz="2400" b="1" i="1" dirty="0"/>
              <a:t>Smoking causes lung cancer</a:t>
            </a:r>
          </a:p>
          <a:p>
            <a:pPr marL="0" indent="0">
              <a:buFontTx/>
              <a:buNone/>
              <a:defRPr/>
            </a:pPr>
            <a:endParaRPr lang="en-AU" sz="2400" dirty="0"/>
          </a:p>
          <a:p>
            <a:pPr marL="0" indent="0">
              <a:buFontTx/>
              <a:buNone/>
              <a:defRPr/>
            </a:pPr>
            <a:endParaRPr lang="en-AU" sz="2400" dirty="0"/>
          </a:p>
        </p:txBody>
      </p:sp>
      <p:sp>
        <p:nvSpPr>
          <p:cNvPr id="2" name="Oval 1"/>
          <p:cNvSpPr/>
          <p:nvPr/>
        </p:nvSpPr>
        <p:spPr>
          <a:xfrm>
            <a:off x="762000" y="3505200"/>
            <a:ext cx="2971800" cy="2590800"/>
          </a:xfrm>
          <a:prstGeom prst="ellips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1600200" y="3762375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>
                <a:solidFill>
                  <a:srgbClr val="000066"/>
                </a:solidFill>
              </a:rPr>
              <a:t>Smoking</a:t>
            </a:r>
          </a:p>
        </p:txBody>
      </p:sp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5486400" y="3749675"/>
            <a:ext cx="1752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>
                <a:solidFill>
                  <a:srgbClr val="000066"/>
                </a:solidFill>
              </a:rPr>
              <a:t>Non-smoking</a:t>
            </a:r>
          </a:p>
        </p:txBody>
      </p:sp>
      <p:sp>
        <p:nvSpPr>
          <p:cNvPr id="13322" name="TextBox 5"/>
          <p:cNvSpPr txBox="1">
            <a:spLocks noChangeArrowheads="1"/>
          </p:cNvSpPr>
          <p:nvPr/>
        </p:nvSpPr>
        <p:spPr bwMode="auto">
          <a:xfrm>
            <a:off x="1447800" y="4343400"/>
            <a:ext cx="2362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10 people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Male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Same blood type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…</a:t>
            </a:r>
          </a:p>
        </p:txBody>
      </p:sp>
      <p:sp>
        <p:nvSpPr>
          <p:cNvPr id="13323" name="TextBox 13"/>
          <p:cNvSpPr txBox="1">
            <a:spLocks noChangeArrowheads="1"/>
          </p:cNvSpPr>
          <p:nvPr/>
        </p:nvSpPr>
        <p:spPr bwMode="auto">
          <a:xfrm>
            <a:off x="5335588" y="4478338"/>
            <a:ext cx="2362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10 people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Male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Same blood type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1600">
                <a:solidFill>
                  <a:srgbClr val="000066"/>
                </a:solidFill>
              </a:rPr>
              <a:t>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52800" y="57912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>
                <a:solidFill>
                  <a:srgbClr val="000066"/>
                </a:solidFill>
              </a:rPr>
              <a:t>5 years later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95600" y="415131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 b="1">
                <a:solidFill>
                  <a:srgbClr val="FF0000"/>
                </a:solidFill>
              </a:rPr>
              <a:t>7/10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00600" y="415131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 b="1">
                <a:solidFill>
                  <a:srgbClr val="FF0000"/>
                </a:solidFill>
              </a:rPr>
              <a:t>2/10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2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16"/>
    </mc:Choice>
    <mc:Fallback xmlns="">
      <p:transition spd="slow" advTm="837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3320" grpId="0"/>
      <p:bldP spid="13321" grpId="0"/>
      <p:bldP spid="13322" grpId="0"/>
      <p:bldP spid="13323" grpId="0"/>
      <p:bldP spid="4" grpId="0"/>
      <p:bldP spid="5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Randomised controlled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The gold standard method: </a:t>
            </a:r>
          </a:p>
          <a:p>
            <a:pPr marL="0" indent="0">
              <a:buFontTx/>
              <a:buNone/>
              <a:defRPr/>
            </a:pPr>
            <a:r>
              <a:rPr lang="en-AU" dirty="0"/>
              <a:t>A randomised controlled experiment (RCE)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/>
              <a:t>Infeasible</a:t>
            </a:r>
          </a:p>
          <a:p>
            <a:pPr>
              <a:defRPr/>
            </a:pPr>
            <a:r>
              <a:rPr lang="en-AU" dirty="0"/>
              <a:t>Unethical</a:t>
            </a:r>
          </a:p>
          <a:p>
            <a:pPr>
              <a:defRPr/>
            </a:pPr>
            <a:r>
              <a:rPr lang="en-AU" dirty="0"/>
              <a:t>Expensive</a:t>
            </a:r>
          </a:p>
          <a:p>
            <a:pPr marL="0" indent="0">
              <a:buFontTx/>
              <a:buNone/>
              <a:defRPr/>
            </a:pPr>
            <a:endParaRPr lang="en-AU" dirty="0"/>
          </a:p>
          <a:p>
            <a:pPr marL="0" indent="0">
              <a:buFontTx/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15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12"/>
    </mc:Choice>
    <mc:Fallback xmlns="">
      <p:transition spd="slow" advTm="13821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1958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2"/>
          <p:cNvSpPr txBox="1">
            <a:spLocks noChangeArrowheads="1"/>
          </p:cNvSpPr>
          <p:nvPr/>
        </p:nvSpPr>
        <p:spPr bwMode="auto">
          <a:xfrm>
            <a:off x="457200" y="179388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br>
              <a:rPr lang="en-US" altLang="en-US" sz="5400">
                <a:solidFill>
                  <a:srgbClr val="1E5A3C"/>
                </a:solidFill>
                <a:latin typeface="Comic Sans MS" panose="030F0702030302020204" pitchFamily="66" charset="0"/>
              </a:rPr>
            </a:br>
            <a:r>
              <a:rPr lang="en-US" altLang="en-US" sz="5400">
                <a:solidFill>
                  <a:srgbClr val="1E5A3C"/>
                </a:solidFill>
                <a:latin typeface="Comic Sans MS" panose="030F0702030302020204" pitchFamily="66" charset="0"/>
              </a:rPr>
              <a:t>  </a:t>
            </a:r>
            <a:r>
              <a:rPr lang="en-US" altLang="en-US" sz="4800">
                <a:solidFill>
                  <a:srgbClr val="1E5A3C"/>
                </a:solidFill>
                <a:latin typeface="Comic Sans MS" panose="030F0702030302020204" pitchFamily="66" charset="0"/>
              </a:rPr>
              <a:t>Judea Pearl</a:t>
            </a:r>
            <a:br>
              <a:rPr lang="en-US" altLang="en-US" sz="4800">
                <a:solidFill>
                  <a:srgbClr val="1E5A3C"/>
                </a:solidFill>
                <a:latin typeface="Comic Sans MS" panose="030F0702030302020204" pitchFamily="66" charset="0"/>
              </a:rPr>
            </a:br>
            <a:endParaRPr lang="en-US" altLang="en-US" sz="4800">
              <a:solidFill>
                <a:srgbClr val="1E5A3C"/>
              </a:solidFill>
            </a:endParaRPr>
          </a:p>
        </p:txBody>
      </p:sp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2743200" y="1143000"/>
            <a:ext cx="533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800" b="1">
                <a:solidFill>
                  <a:srgbClr val="000066"/>
                </a:solidFill>
              </a:rPr>
              <a:t>JUDEA PEARL WINS ACM TURING AWARD FOR CONTRIBUTIONS THAT TRANSFORMED ARTIFICIAL INTELLIGENCE</a:t>
            </a:r>
            <a:endParaRPr lang="en-AU" altLang="en-US" sz="1800">
              <a:solidFill>
                <a:srgbClr val="000066"/>
              </a:solidFill>
            </a:endParaRP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2819400" y="2209800"/>
            <a:ext cx="5638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200" b="1">
                <a:solidFill>
                  <a:srgbClr val="000066"/>
                </a:solidFill>
              </a:rPr>
              <a:t>Developed Novel Framework for Reasoning under Uncertainty that Changed How Scientists Approach Real World Problems</a:t>
            </a:r>
          </a:p>
          <a:p>
            <a:pPr eaLnBrk="1" hangingPunct="1"/>
            <a:endParaRPr lang="en-AU" altLang="en-US" sz="1200">
              <a:solidFill>
                <a:srgbClr val="000066"/>
              </a:solidFill>
            </a:endParaRPr>
          </a:p>
          <a:p>
            <a:pPr eaLnBrk="1" hangingPunct="1"/>
            <a:r>
              <a:rPr lang="en-AU" altLang="en-US" sz="1200" b="1">
                <a:solidFill>
                  <a:srgbClr val="000066"/>
                </a:solidFill>
              </a:rPr>
              <a:t>NEW YORK, March  15, 2012</a:t>
            </a:r>
            <a:r>
              <a:rPr lang="en-AU" altLang="en-US" sz="1200">
                <a:solidFill>
                  <a:srgbClr val="000066"/>
                </a:solidFill>
              </a:rPr>
              <a:t>– ACM, the Association for Computing Machinery </a:t>
            </a:r>
            <a:r>
              <a:rPr lang="en-AU" altLang="en-US" sz="1200">
                <a:solidFill>
                  <a:srgbClr val="000066"/>
                </a:solidFill>
                <a:hlinkClick r:id="rId3"/>
              </a:rPr>
              <a:t>www.acm.org</a:t>
            </a:r>
            <a:r>
              <a:rPr lang="en-AU" altLang="en-US" sz="1200">
                <a:solidFill>
                  <a:srgbClr val="000066"/>
                </a:solidFill>
              </a:rPr>
              <a:t> today named Judea Pearl of the University of California, Los Angeles the winner of the </a:t>
            </a:r>
            <a:r>
              <a:rPr lang="en-AU" altLang="en-US" sz="1200" b="1">
                <a:solidFill>
                  <a:srgbClr val="000066"/>
                </a:solidFill>
              </a:rPr>
              <a:t>2011 ACM A.M. Turing Award </a:t>
            </a:r>
            <a:r>
              <a:rPr lang="en-AU" altLang="en-US" sz="1200">
                <a:solidFill>
                  <a:srgbClr val="000066"/>
                </a:solidFill>
              </a:rPr>
              <a:t>for innovations that enabled remarkable advances in the partnership between humans and machines that is the foundation of Artificial Intelligence (AI) </a:t>
            </a:r>
            <a:r>
              <a:rPr lang="en-AU" altLang="en-US" sz="1200">
                <a:solidFill>
                  <a:srgbClr val="000066"/>
                </a:solidFill>
                <a:hlinkClick r:id="rId4"/>
              </a:rPr>
              <a:t>www.acm.org/pearl</a:t>
            </a:r>
            <a:r>
              <a:rPr lang="en-AU" altLang="en-US" sz="1200">
                <a:solidFill>
                  <a:srgbClr val="000066"/>
                </a:solidFill>
              </a:rPr>
              <a:t>.  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533400" y="3962400"/>
            <a:ext cx="800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600">
                <a:solidFill>
                  <a:srgbClr val="000066"/>
                </a:solidFill>
              </a:rPr>
              <a:t>The ACM Turing Award, widely considered the "Nobel Prize in Computing," carries a $250,000 prize, with financial support provided by Intel Corporation and Google Inc.  It is named for the British mathematician Alan M. Turing, whose 100</a:t>
            </a:r>
            <a:r>
              <a:rPr lang="en-AU" altLang="en-US" sz="1600" baseline="30000">
                <a:solidFill>
                  <a:srgbClr val="000066"/>
                </a:solidFill>
              </a:rPr>
              <a:t>th</a:t>
            </a:r>
            <a:r>
              <a:rPr lang="en-AU" altLang="en-US" sz="1600">
                <a:solidFill>
                  <a:srgbClr val="000066"/>
                </a:solidFill>
              </a:rPr>
              <a:t> anniversary will be celebrated in June at the ACM 2012 Turing Centenary Celebration </a:t>
            </a:r>
            <a:r>
              <a:rPr lang="en-AU" altLang="en-US" sz="1600">
                <a:solidFill>
                  <a:srgbClr val="000066"/>
                </a:solidFill>
                <a:hlinkClick r:id="rId5"/>
              </a:rPr>
              <a:t>http://turing100.acm.org</a:t>
            </a:r>
            <a:r>
              <a:rPr lang="en-AU" altLang="en-US" sz="1600">
                <a:solidFill>
                  <a:srgbClr val="000066"/>
                </a:solidFill>
              </a:rPr>
              <a:t> that includes 34 past Turing Award winners along with Pearl. </a:t>
            </a:r>
          </a:p>
        </p:txBody>
      </p:sp>
      <p:sp>
        <p:nvSpPr>
          <p:cNvPr id="38921" name="TextBox 8"/>
          <p:cNvSpPr txBox="1">
            <a:spLocks noChangeArrowheads="1"/>
          </p:cNvSpPr>
          <p:nvPr/>
        </p:nvSpPr>
        <p:spPr bwMode="auto">
          <a:xfrm>
            <a:off x="533400" y="5410200"/>
            <a:ext cx="8001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600">
                <a:solidFill>
                  <a:srgbClr val="000066"/>
                </a:solidFill>
              </a:rPr>
              <a:t>Pearl’s work on reasoning with uncertainty as well as his game˗changing contributions to machine reasoning about causality have had a pervasive influence not only on machine learning but on natural language processing, computer vision, robotics, computational biology, econometrics, cognitive science, and statistics," Cerf said. </a:t>
            </a:r>
          </a:p>
        </p:txBody>
      </p:sp>
    </p:spTree>
    <p:extLst>
      <p:ext uri="{BB962C8B-B14F-4D97-AF65-F5344CB8AC3E}">
        <p14:creationId xmlns:p14="http://schemas.microsoft.com/office/powerpoint/2010/main" val="349504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00"/>
    </mc:Choice>
    <mc:Fallback xmlns="">
      <p:transition spd="slow" advTm="9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87|14.962|9.049|19.105|13.548|16.034|58.4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789|34.0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094|16.453|9.577|0.9430008|23.008|17.7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37|5.682|15.15|7.096001|2.4949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62|8.646|1.394|2.521001|5.271999|1.296|32.70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7968</TotalTime>
  <Words>1512</Words>
  <Application>Microsoft Macintosh PowerPoint</Application>
  <PresentationFormat>On-screen Show (4:3)</PresentationFormat>
  <Paragraphs>593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ＭＳ Ｐゴシック</vt:lpstr>
      <vt:lpstr>ＭＳ Ｐゴシック</vt:lpstr>
      <vt:lpstr>Arial</vt:lpstr>
      <vt:lpstr>Calibri</vt:lpstr>
      <vt:lpstr>Comic Sans MS</vt:lpstr>
      <vt:lpstr>Times New Roman</vt:lpstr>
      <vt:lpstr>Verdana</vt:lpstr>
      <vt:lpstr>Wingdings</vt:lpstr>
      <vt:lpstr>Office Theme</vt:lpstr>
      <vt:lpstr>Acrobat Document</vt:lpstr>
      <vt:lpstr>Equation</vt:lpstr>
      <vt:lpstr>Bayesian networks</vt:lpstr>
      <vt:lpstr>Outline</vt:lpstr>
      <vt:lpstr>Correlation v causation</vt:lpstr>
      <vt:lpstr>Simpson’s Paradox [Pearl, 2000]</vt:lpstr>
      <vt:lpstr>Causality - definitions </vt:lpstr>
      <vt:lpstr>How to discover causality?</vt:lpstr>
      <vt:lpstr>How to discover causality?</vt:lpstr>
      <vt:lpstr>Randomised controlled experiment</vt:lpstr>
      <vt:lpstr>PowerPoint Presentation</vt:lpstr>
      <vt:lpstr>Causal Effect – Judea Pearl</vt:lpstr>
      <vt:lpstr>IDA method</vt:lpstr>
      <vt:lpstr>Causal inference - IDA</vt:lpstr>
      <vt:lpstr>Local structure learning algorithms</vt:lpstr>
      <vt:lpstr>PC-simple = pcSelect</vt:lpstr>
      <vt:lpstr>PC-Simple – an example</vt:lpstr>
      <vt:lpstr>Hiton PC</vt:lpstr>
      <vt:lpstr>HITON-PC – an example</vt:lpstr>
      <vt:lpstr>HITON-PC – an example 2</vt:lpstr>
      <vt:lpstr>Cohort study 1</vt:lpstr>
      <vt:lpstr>Cohort study 2</vt:lpstr>
      <vt:lpstr>Limitations of cohort study</vt:lpstr>
      <vt:lpstr>Matches</vt:lpstr>
      <vt:lpstr>Method1</vt:lpstr>
      <vt:lpstr>Methods</vt:lpstr>
      <vt:lpstr>Algorithm</vt:lpstr>
      <vt:lpstr>Summary </vt:lpstr>
      <vt:lpstr>Practical approaches to causal relationship exploration</vt:lpstr>
      <vt:lpstr>Thank You.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Microsoft Office User</cp:lastModifiedBy>
  <cp:revision>361</cp:revision>
  <dcterms:created xsi:type="dcterms:W3CDTF">2014-02-08T14:13:03Z</dcterms:created>
  <dcterms:modified xsi:type="dcterms:W3CDTF">2018-08-29T00:21:44Z</dcterms:modified>
</cp:coreProperties>
</file>