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9"/>
  </p:notesMasterIdLst>
  <p:handoutMasterIdLst>
    <p:handoutMasterId r:id="rId10"/>
  </p:handoutMasterIdLst>
  <p:sldIdLst>
    <p:sldId id="447" r:id="rId6"/>
    <p:sldId id="553" r:id="rId7"/>
    <p:sldId id="554" r:id="rId8"/>
  </p:sldIdLst>
  <p:sldSz cx="12195175" cy="6858000"/>
  <p:notesSz cx="6858000" cy="9144000"/>
  <p:custDataLst>
    <p:tags r:id="rId11"/>
  </p:custData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98" autoAdjust="0"/>
    <p:restoredTop sz="95701" autoAdjust="0"/>
  </p:normalViewPr>
  <p:slideViewPr>
    <p:cSldViewPr snapToGrid="0" showGuides="1">
      <p:cViewPr varScale="1">
        <p:scale>
          <a:sx n="94" d="100"/>
          <a:sy n="94" d="100"/>
        </p:scale>
        <p:origin x="78" y="14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2461065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26.xml"/><Relationship Id="rId7" Type="http://schemas.openxmlformats.org/officeDocument/2006/relationships/tags" Target="../tags/tag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ags" Target="../tags/tag4.xml"/><Relationship Id="rId5" Type="http://schemas.openxmlformats.org/officeDocument/2006/relationships/vmlDrawing" Target="../drawings/vmlDrawing2.vml"/><Relationship Id="rId4" Type="http://schemas.openxmlformats.org/officeDocument/2006/relationships/theme" Target="../theme/theme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837B4A0-3FC0-4C93-B755-6D629E164035}"/>
              </a:ext>
            </a:extLst>
          </p:cNvPr>
          <p:cNvGraphicFramePr>
            <a:graphicFrameLocks noChangeAspect="1"/>
          </p:cNvGraphicFramePr>
          <p:nvPr userDrawn="1">
            <p:custDataLst>
              <p:tags r:id="rId26"/>
            </p:custDataLst>
            <p:extLst>
              <p:ext uri="{D42A27DB-BD31-4B8C-83A1-F6EECF244321}">
                <p14:modId xmlns:p14="http://schemas.microsoft.com/office/powerpoint/2010/main" val="37479100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28" imgW="501" imgH="501" progId="TCLayout.ActiveDocument.1">
                  <p:embed/>
                </p:oleObj>
              </mc:Choice>
              <mc:Fallback>
                <p:oleObj name="think-cell Slide" r:id="rId28" imgW="501" imgH="501" progId="TCLayout.ActiveDocument.1">
                  <p:embed/>
                  <p:pic>
                    <p:nvPicPr>
                      <p:cNvPr id="5" name="Object 4" hidden="1">
                        <a:extLst>
                          <a:ext uri="{FF2B5EF4-FFF2-40B4-BE49-F238E27FC236}">
                            <a16:creationId xmlns:a16="http://schemas.microsoft.com/office/drawing/2014/main" id="{D837B4A0-3FC0-4C93-B755-6D629E164035}"/>
                          </a:ext>
                        </a:extLst>
                      </p:cNvPr>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1701E33-82E0-4B73-8CFA-151CE2676763}"/>
              </a:ext>
            </a:extLst>
          </p:cNvPr>
          <p:cNvSpPr/>
          <p:nvPr userDrawn="1">
            <p:custDataLst>
              <p:tags r:id="rId27"/>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marL="0" marR="0" lvl="0" indent="0" algn="ctr" defTabSz="914400" eaLnBrk="1" fontAlgn="base" latinLnBrk="0" hangingPunct="1">
              <a:lnSpc>
                <a:spcPct val="100000"/>
              </a:lnSpc>
              <a:spcBef>
                <a:spcPct val="50000"/>
              </a:spcBef>
              <a:spcAft>
                <a:spcPct val="0"/>
              </a:spcAft>
              <a:buClr>
                <a:srgbClr val="F0AB00"/>
              </a:buClr>
              <a:buSzPct val="80000"/>
              <a:tabLst/>
            </a:pPr>
            <a:endParaRPr kumimoji="0" lang="en-US" sz="2400" b="1" i="0" u="none" strike="noStrike" kern="0" cap="none" spc="0" normalizeH="0" baseline="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539CEDE-8489-44B8-BA45-BC0E0A93C3DA}"/>
              </a:ext>
            </a:extLst>
          </p:cNvPr>
          <p:cNvGraphicFramePr>
            <a:graphicFrameLocks noChangeAspect="1"/>
          </p:cNvGraphicFramePr>
          <p:nvPr userDrawn="1">
            <p:custDataLst>
              <p:tags r:id="rId6"/>
            </p:custDataLst>
            <p:extLst>
              <p:ext uri="{D42A27DB-BD31-4B8C-83A1-F6EECF244321}">
                <p14:modId xmlns:p14="http://schemas.microsoft.com/office/powerpoint/2010/main" val="620730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8" imgW="501" imgH="501" progId="TCLayout.ActiveDocument.1">
                  <p:embed/>
                </p:oleObj>
              </mc:Choice>
              <mc:Fallback>
                <p:oleObj name="think-cell Slide" r:id="rId8" imgW="501" imgH="501" progId="TCLayout.ActiveDocument.1">
                  <p:embed/>
                  <p:pic>
                    <p:nvPicPr>
                      <p:cNvPr id="5" name="Object 4" hidden="1">
                        <a:extLst>
                          <a:ext uri="{FF2B5EF4-FFF2-40B4-BE49-F238E27FC236}">
                            <a16:creationId xmlns:a16="http://schemas.microsoft.com/office/drawing/2014/main" id="{6539CEDE-8489-44B8-BA45-BC0E0A93C3DA}"/>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F88CB46-44A8-4945-B0A8-4B7C9232D848}"/>
              </a:ext>
            </a:extLst>
          </p:cNvPr>
          <p:cNvSpPr/>
          <p:nvPr userDrawn="1">
            <p:custDataLst>
              <p:tags r:id="rId7"/>
            </p:custDataLst>
          </p:nvPr>
        </p:nvSpPr>
        <p:spPr bwMode="gray">
          <a:xfrm>
            <a:off x="0" y="0"/>
            <a:ext cx="158750" cy="158750"/>
          </a:xfrm>
          <a:prstGeom prst="rect">
            <a:avLst/>
          </a:prstGeom>
          <a:noFill/>
          <a:ln w="25400" algn="ctr">
            <a:solidFill>
              <a:schemeClr val="tx1"/>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50000"/>
              </a:spcBef>
              <a:spcAft>
                <a:spcPct val="0"/>
              </a:spcAft>
              <a:buClr>
                <a:srgbClr val="F0AB00"/>
              </a:buClr>
              <a:buSzPct val="80000"/>
              <a:tabLst/>
            </a:pPr>
            <a:endParaRPr kumimoji="0" lang="en-US" sz="2400" b="1" i="0" u="none" strike="noStrike" kern="0" cap="none" spc="0" normalizeH="0" baseline="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7.xml"/><Relationship Id="rId7" Type="http://schemas.openxmlformats.org/officeDocument/2006/relationships/image" Target="../media/image1.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tags" Target="../tags/tag9.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8.emf"/><Relationship Id="rId11" Type="http://schemas.openxmlformats.org/officeDocument/2006/relationships/image" Target="../media/image13.png"/><Relationship Id="rId5" Type="http://schemas.openxmlformats.org/officeDocument/2006/relationships/oleObject" Target="../embeddings/oleObject4.bin"/><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663286C-368C-4C0A-9C64-82ABCF72B74F}"/>
              </a:ext>
            </a:extLst>
          </p:cNvPr>
          <p:cNvGraphicFramePr>
            <a:graphicFrameLocks noChangeAspect="1"/>
          </p:cNvGraphicFramePr>
          <p:nvPr>
            <p:custDataLst>
              <p:tags r:id="rId2"/>
            </p:custDataLst>
            <p:extLst>
              <p:ext uri="{D42A27DB-BD31-4B8C-83A1-F6EECF244321}">
                <p14:modId xmlns:p14="http://schemas.microsoft.com/office/powerpoint/2010/main" val="6666914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6" imgW="501" imgH="501" progId="TCLayout.ActiveDocument.1">
                  <p:embed/>
                </p:oleObj>
              </mc:Choice>
              <mc:Fallback>
                <p:oleObj name="think-cell Slide" r:id="rId6" imgW="501" imgH="501" progId="TCLayout.ActiveDocument.1">
                  <p:embed/>
                  <p:pic>
                    <p:nvPicPr>
                      <p:cNvPr id="5" name="Object 4" hidden="1">
                        <a:extLst>
                          <a:ext uri="{FF2B5EF4-FFF2-40B4-BE49-F238E27FC236}">
                            <a16:creationId xmlns:a16="http://schemas.microsoft.com/office/drawing/2014/main" id="{B663286C-368C-4C0A-9C64-82ABCF72B74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0A0F800-DBB5-443F-B299-0E7E023BDB1D}"/>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50000"/>
              </a:spcBef>
              <a:spcAft>
                <a:spcPct val="0"/>
              </a:spcAft>
              <a:buClr>
                <a:srgbClr val="F0AB00"/>
              </a:buClr>
              <a:buSzPct val="80000"/>
            </a:pPr>
            <a:endParaRPr kumimoji="0" lang="en-US" sz="3200" b="1" u="none" strike="noStrike" kern="0" cap="none" spc="0" normalizeH="0" noProof="0" dirty="0" err="1">
              <a:ln>
                <a:noFill/>
              </a:ln>
              <a:effectLst/>
              <a:uLnTx/>
              <a:uFillTx/>
              <a:latin typeface="Arial" panose="020B0604020202020204" pitchFamily="34" charset="0"/>
              <a:sym typeface="Arial" panose="020B0604020202020204" pitchFamily="34" charset="0"/>
            </a:endParaRPr>
          </a:p>
        </p:txBody>
      </p:sp>
      <p:sp>
        <p:nvSpPr>
          <p:cNvPr id="35" name="Speaker"/>
          <p:cNvSpPr>
            <a:spLocks noGrp="1"/>
          </p:cNvSpPr>
          <p:nvPr>
            <p:ph type="subTitle" idx="1"/>
          </p:nvPr>
        </p:nvSpPr>
        <p:spPr bwMode="gray"/>
        <p:txBody>
          <a:bodyPr/>
          <a:lstStyle/>
          <a:p>
            <a:r>
              <a:rPr lang="en-US" dirty="0"/>
              <a:t>Owner: Customer Service Transformation (Franchise for Cloud Excellence – GPSO – IEG)</a:t>
            </a:r>
          </a:p>
          <a:p>
            <a:pPr lvl="0"/>
            <a:r>
              <a:rPr lang="en-US" dirty="0"/>
              <a:t>December, 2019</a:t>
            </a:r>
          </a:p>
        </p:txBody>
      </p:sp>
      <p:sp>
        <p:nvSpPr>
          <p:cNvPr id="8" name="Presentation Title"/>
          <p:cNvSpPr>
            <a:spLocks noGrp="1"/>
          </p:cNvSpPr>
          <p:nvPr>
            <p:ph type="title"/>
          </p:nvPr>
        </p:nvSpPr>
        <p:spPr bwMode="gray">
          <a:xfrm>
            <a:off x="288000" y="4024430"/>
            <a:ext cx="10899174" cy="997196"/>
          </a:xfrm>
        </p:spPr>
        <p:txBody>
          <a:bodyPr/>
          <a:lstStyle/>
          <a:p>
            <a:r>
              <a:rPr lang="en-US" dirty="0"/>
              <a:t>Quick Reference Card</a:t>
            </a:r>
            <a:br>
              <a:rPr lang="en-US" dirty="0"/>
            </a:br>
            <a:r>
              <a:rPr lang="en-US" sz="3200" dirty="0">
                <a:solidFill>
                  <a:schemeClr val="accent1"/>
                </a:solidFill>
              </a:rPr>
              <a:t>Message Flow between Record Types in ServiceNow</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8"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05B5FF9-9B22-4FFF-B41D-0F63D084F0F0}"/>
              </a:ext>
            </a:extLst>
          </p:cNvPr>
          <p:cNvGraphicFramePr>
            <a:graphicFrameLocks noChangeAspect="1"/>
          </p:cNvGraphicFramePr>
          <p:nvPr>
            <p:custDataLst>
              <p:tags r:id="rId2"/>
            </p:custDataLst>
            <p:extLst>
              <p:ext uri="{D42A27DB-BD31-4B8C-83A1-F6EECF244321}">
                <p14:modId xmlns:p14="http://schemas.microsoft.com/office/powerpoint/2010/main" val="13991164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205B5FF9-9B22-4FFF-B41D-0F63D084F0F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953C733-5B66-41A2-AC5F-9C8B7DCDE77F}"/>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en-US" sz="2400" b="1" u="none" strike="noStrike" kern="0" cap="none" spc="0" normalizeH="0" noProof="0" dirty="0">
              <a:ln>
                <a:noFill/>
              </a:ln>
              <a:effectLst/>
              <a:uLnTx/>
              <a:uFillTx/>
              <a:latin typeface="Arial" panose="020B0604020202020204" pitchFamily="34" charset="0"/>
              <a:ea typeface="+mj-ea"/>
              <a:cs typeface="+mj-cs"/>
              <a:sym typeface="Arial" panose="020B0604020202020204" pitchFamily="34" charset="0"/>
            </a:endParaRPr>
          </a:p>
        </p:txBody>
      </p:sp>
      <p:sp>
        <p:nvSpPr>
          <p:cNvPr id="24" name="Title"/>
          <p:cNvSpPr>
            <a:spLocks noGrp="1"/>
          </p:cNvSpPr>
          <p:nvPr>
            <p:ph type="title"/>
          </p:nvPr>
        </p:nvSpPr>
        <p:spPr bwMode="gray">
          <a:xfrm>
            <a:off x="504000" y="504000"/>
            <a:ext cx="11186349" cy="369332"/>
          </a:xfrm>
        </p:spPr>
        <p:txBody>
          <a:bodyPr/>
          <a:lstStyle/>
          <a:p>
            <a:r>
              <a:rPr lang="en-US" dirty="0"/>
              <a:t>HCSM Message Flow between Record Types in ServiceNow</a:t>
            </a:r>
          </a:p>
        </p:txBody>
      </p:sp>
      <p:sp>
        <p:nvSpPr>
          <p:cNvPr id="22" name="Rectangle 21">
            <a:extLst>
              <a:ext uri="{FF2B5EF4-FFF2-40B4-BE49-F238E27FC236}">
                <a16:creationId xmlns:a16="http://schemas.microsoft.com/office/drawing/2014/main" id="{1A15397A-139C-4968-9BFE-F6ABEB7110D5}"/>
              </a:ext>
            </a:extLst>
          </p:cNvPr>
          <p:cNvSpPr/>
          <p:nvPr/>
        </p:nvSpPr>
        <p:spPr>
          <a:xfrm>
            <a:off x="309489" y="1749876"/>
            <a:ext cx="3634896" cy="600164"/>
          </a:xfrm>
          <a:prstGeom prst="rect">
            <a:avLst/>
          </a:prstGeom>
        </p:spPr>
        <p:txBody>
          <a:bodyPr wrap="square" anchor="t">
            <a:spAutoFit/>
          </a:bodyPr>
          <a:lstStyle/>
          <a:p>
            <a:pPr defTabSz="914400"/>
            <a:r>
              <a:rPr lang="en-US" sz="1100" dirty="0">
                <a:solidFill>
                  <a:srgbClr val="000000"/>
                </a:solidFill>
                <a:ea typeface="ＭＳ Ｐゴシック" pitchFamily="34" charset="-128"/>
              </a:rPr>
              <a:t>This document explains the message flow between the resolution providing and the resolution receiving record types via the External/Provider Info communication.</a:t>
            </a:r>
          </a:p>
        </p:txBody>
      </p:sp>
      <p:sp>
        <p:nvSpPr>
          <p:cNvPr id="23" name="Rectangle 22">
            <a:extLst>
              <a:ext uri="{FF2B5EF4-FFF2-40B4-BE49-F238E27FC236}">
                <a16:creationId xmlns:a16="http://schemas.microsoft.com/office/drawing/2014/main" id="{5BD93C33-1D0D-495A-B7BA-8F4B366EE2C2}"/>
              </a:ext>
            </a:extLst>
          </p:cNvPr>
          <p:cNvSpPr/>
          <p:nvPr/>
        </p:nvSpPr>
        <p:spPr>
          <a:xfrm>
            <a:off x="334347" y="3782140"/>
            <a:ext cx="3500247" cy="261610"/>
          </a:xfrm>
          <a:prstGeom prst="rect">
            <a:avLst/>
          </a:prstGeom>
        </p:spPr>
        <p:txBody>
          <a:bodyPr wrap="square" anchor="t">
            <a:spAutoFit/>
          </a:bodyPr>
          <a:lstStyle/>
          <a:p>
            <a:pPr defTabSz="914400"/>
            <a:r>
              <a:rPr lang="en-US" sz="1100" dirty="0">
                <a:solidFill>
                  <a:srgbClr val="000000"/>
                </a:solidFill>
                <a:ea typeface="ＭＳ Ｐゴシック" pitchFamily="34" charset="-128"/>
              </a:rPr>
              <a:t>Not applicable</a:t>
            </a:r>
          </a:p>
        </p:txBody>
      </p:sp>
      <p:sp>
        <p:nvSpPr>
          <p:cNvPr id="25" name="Rectangle 24">
            <a:extLst>
              <a:ext uri="{FF2B5EF4-FFF2-40B4-BE49-F238E27FC236}">
                <a16:creationId xmlns:a16="http://schemas.microsoft.com/office/drawing/2014/main" id="{0F7FA3AC-2E37-4C1D-899F-43D804EDA184}"/>
              </a:ext>
            </a:extLst>
          </p:cNvPr>
          <p:cNvSpPr/>
          <p:nvPr/>
        </p:nvSpPr>
        <p:spPr>
          <a:xfrm>
            <a:off x="373521" y="2875383"/>
            <a:ext cx="2921113" cy="261610"/>
          </a:xfrm>
          <a:prstGeom prst="rect">
            <a:avLst/>
          </a:prstGeom>
        </p:spPr>
        <p:txBody>
          <a:bodyPr wrap="square">
            <a:spAutoFit/>
          </a:bodyPr>
          <a:lstStyle/>
          <a:p>
            <a:pPr defTabSz="914400">
              <a:buClr>
                <a:srgbClr val="003068"/>
              </a:buClr>
            </a:pPr>
            <a:r>
              <a:rPr lang="en-US" sz="1100" dirty="0">
                <a:solidFill>
                  <a:srgbClr val="000000"/>
                </a:solidFill>
                <a:ea typeface="ＭＳ Ｐゴシック" pitchFamily="34" charset="-128"/>
              </a:rPr>
              <a:t>Support, Development and Operations</a:t>
            </a:r>
          </a:p>
        </p:txBody>
      </p:sp>
      <p:cxnSp>
        <p:nvCxnSpPr>
          <p:cNvPr id="26" name="Straight Connector 25">
            <a:extLst>
              <a:ext uri="{FF2B5EF4-FFF2-40B4-BE49-F238E27FC236}">
                <a16:creationId xmlns:a16="http://schemas.microsoft.com/office/drawing/2014/main" id="{4DDE0BC5-D2CC-4A9F-B156-8FEBE451986D}"/>
              </a:ext>
            </a:extLst>
          </p:cNvPr>
          <p:cNvCxnSpPr>
            <a:cxnSpLocks/>
          </p:cNvCxnSpPr>
          <p:nvPr/>
        </p:nvCxnSpPr>
        <p:spPr>
          <a:xfrm>
            <a:off x="4052248" y="1075408"/>
            <a:ext cx="0" cy="5474056"/>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30" name="TextBox 29">
            <a:extLst>
              <a:ext uri="{FF2B5EF4-FFF2-40B4-BE49-F238E27FC236}">
                <a16:creationId xmlns:a16="http://schemas.microsoft.com/office/drawing/2014/main" id="{0758CF31-74D6-4044-B856-556C9E2081FD}"/>
              </a:ext>
            </a:extLst>
          </p:cNvPr>
          <p:cNvSpPr txBox="1"/>
          <p:nvPr/>
        </p:nvSpPr>
        <p:spPr>
          <a:xfrm>
            <a:off x="940596" y="1179874"/>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Description</a:t>
            </a:r>
            <a:endParaRPr lang="en-US" sz="1800">
              <a:solidFill>
                <a:srgbClr val="717074"/>
              </a:solidFill>
            </a:endParaRPr>
          </a:p>
        </p:txBody>
      </p:sp>
      <p:grpSp>
        <p:nvGrpSpPr>
          <p:cNvPr id="31" name="Group 30">
            <a:extLst>
              <a:ext uri="{FF2B5EF4-FFF2-40B4-BE49-F238E27FC236}">
                <a16:creationId xmlns:a16="http://schemas.microsoft.com/office/drawing/2014/main" id="{661D79AC-0556-4189-96B2-BBF3BA0DFC47}"/>
              </a:ext>
            </a:extLst>
          </p:cNvPr>
          <p:cNvGrpSpPr>
            <a:grpSpLocks noChangeAspect="1"/>
          </p:cNvGrpSpPr>
          <p:nvPr/>
        </p:nvGrpSpPr>
        <p:grpSpPr>
          <a:xfrm>
            <a:off x="630255" y="1210507"/>
            <a:ext cx="416203" cy="317631"/>
            <a:chOff x="3494088" y="5276851"/>
            <a:chExt cx="939801" cy="839788"/>
          </a:xfrm>
          <a:solidFill>
            <a:schemeClr val="bg1"/>
          </a:solidFill>
        </p:grpSpPr>
        <p:sp>
          <p:nvSpPr>
            <p:cNvPr id="32" name="Freeform 1961">
              <a:extLst>
                <a:ext uri="{FF2B5EF4-FFF2-40B4-BE49-F238E27FC236}">
                  <a16:creationId xmlns:a16="http://schemas.microsoft.com/office/drawing/2014/main" id="{BD0ED1A1-6215-4E00-92FD-EA257CE3808A}"/>
                </a:ext>
              </a:extLst>
            </p:cNvPr>
            <p:cNvSpPr>
              <a:spLocks/>
            </p:cNvSpPr>
            <p:nvPr/>
          </p:nvSpPr>
          <p:spPr bwMode="auto">
            <a:xfrm>
              <a:off x="3494088" y="5276851"/>
              <a:ext cx="687388" cy="839788"/>
            </a:xfrm>
            <a:custGeom>
              <a:avLst/>
              <a:gdLst>
                <a:gd name="T0" fmla="*/ 401 w 433"/>
                <a:gd name="T1" fmla="*/ 370 h 529"/>
                <a:gd name="T2" fmla="*/ 401 w 433"/>
                <a:gd name="T3" fmla="*/ 473 h 529"/>
                <a:gd name="T4" fmla="*/ 399 w 433"/>
                <a:gd name="T5" fmla="*/ 482 h 529"/>
                <a:gd name="T6" fmla="*/ 394 w 433"/>
                <a:gd name="T7" fmla="*/ 490 h 529"/>
                <a:gd name="T8" fmla="*/ 386 w 433"/>
                <a:gd name="T9" fmla="*/ 495 h 529"/>
                <a:gd name="T10" fmla="*/ 376 w 433"/>
                <a:gd name="T11" fmla="*/ 497 h 529"/>
                <a:gd name="T12" fmla="*/ 57 w 433"/>
                <a:gd name="T13" fmla="*/ 497 h 529"/>
                <a:gd name="T14" fmla="*/ 47 w 433"/>
                <a:gd name="T15" fmla="*/ 495 h 529"/>
                <a:gd name="T16" fmla="*/ 40 w 433"/>
                <a:gd name="T17" fmla="*/ 490 h 529"/>
                <a:gd name="T18" fmla="*/ 35 w 433"/>
                <a:gd name="T19" fmla="*/ 482 h 529"/>
                <a:gd name="T20" fmla="*/ 33 w 433"/>
                <a:gd name="T21" fmla="*/ 473 h 529"/>
                <a:gd name="T22" fmla="*/ 33 w 433"/>
                <a:gd name="T23" fmla="*/ 56 h 529"/>
                <a:gd name="T24" fmla="*/ 35 w 433"/>
                <a:gd name="T25" fmla="*/ 47 h 529"/>
                <a:gd name="T26" fmla="*/ 40 w 433"/>
                <a:gd name="T27" fmla="*/ 39 h 529"/>
                <a:gd name="T28" fmla="*/ 47 w 433"/>
                <a:gd name="T29" fmla="*/ 34 h 529"/>
                <a:gd name="T30" fmla="*/ 57 w 433"/>
                <a:gd name="T31" fmla="*/ 32 h 529"/>
                <a:gd name="T32" fmla="*/ 376 w 433"/>
                <a:gd name="T33" fmla="*/ 32 h 529"/>
                <a:gd name="T34" fmla="*/ 386 w 433"/>
                <a:gd name="T35" fmla="*/ 34 h 529"/>
                <a:gd name="T36" fmla="*/ 394 w 433"/>
                <a:gd name="T37" fmla="*/ 39 h 529"/>
                <a:gd name="T38" fmla="*/ 399 w 433"/>
                <a:gd name="T39" fmla="*/ 47 h 529"/>
                <a:gd name="T40" fmla="*/ 401 w 433"/>
                <a:gd name="T41" fmla="*/ 56 h 529"/>
                <a:gd name="T42" fmla="*/ 401 w 433"/>
                <a:gd name="T43" fmla="*/ 192 h 529"/>
                <a:gd name="T44" fmla="*/ 433 w 433"/>
                <a:gd name="T45" fmla="*/ 169 h 529"/>
                <a:gd name="T46" fmla="*/ 433 w 433"/>
                <a:gd name="T47" fmla="*/ 56 h 529"/>
                <a:gd name="T48" fmla="*/ 430 w 433"/>
                <a:gd name="T49" fmla="*/ 39 h 529"/>
                <a:gd name="T50" fmla="*/ 422 w 433"/>
                <a:gd name="T51" fmla="*/ 23 h 529"/>
                <a:gd name="T52" fmla="*/ 410 w 433"/>
                <a:gd name="T53" fmla="*/ 11 h 529"/>
                <a:gd name="T54" fmla="*/ 394 w 433"/>
                <a:gd name="T55" fmla="*/ 3 h 529"/>
                <a:gd name="T56" fmla="*/ 376 w 433"/>
                <a:gd name="T57" fmla="*/ 0 h 529"/>
                <a:gd name="T58" fmla="*/ 57 w 433"/>
                <a:gd name="T59" fmla="*/ 0 h 529"/>
                <a:gd name="T60" fmla="*/ 39 w 433"/>
                <a:gd name="T61" fmla="*/ 3 h 529"/>
                <a:gd name="T62" fmla="*/ 24 w 433"/>
                <a:gd name="T63" fmla="*/ 11 h 529"/>
                <a:gd name="T64" fmla="*/ 11 w 433"/>
                <a:gd name="T65" fmla="*/ 23 h 529"/>
                <a:gd name="T66" fmla="*/ 3 w 433"/>
                <a:gd name="T67" fmla="*/ 39 h 529"/>
                <a:gd name="T68" fmla="*/ 0 w 433"/>
                <a:gd name="T69" fmla="*/ 56 h 529"/>
                <a:gd name="T70" fmla="*/ 0 w 433"/>
                <a:gd name="T71" fmla="*/ 473 h 529"/>
                <a:gd name="T72" fmla="*/ 3 w 433"/>
                <a:gd name="T73" fmla="*/ 490 h 529"/>
                <a:gd name="T74" fmla="*/ 11 w 433"/>
                <a:gd name="T75" fmla="*/ 506 h 529"/>
                <a:gd name="T76" fmla="*/ 24 w 433"/>
                <a:gd name="T77" fmla="*/ 518 h 529"/>
                <a:gd name="T78" fmla="*/ 39 w 433"/>
                <a:gd name="T79" fmla="*/ 526 h 529"/>
                <a:gd name="T80" fmla="*/ 57 w 433"/>
                <a:gd name="T81" fmla="*/ 529 h 529"/>
                <a:gd name="T82" fmla="*/ 376 w 433"/>
                <a:gd name="T83" fmla="*/ 529 h 529"/>
                <a:gd name="T84" fmla="*/ 394 w 433"/>
                <a:gd name="T85" fmla="*/ 526 h 529"/>
                <a:gd name="T86" fmla="*/ 410 w 433"/>
                <a:gd name="T87" fmla="*/ 518 h 529"/>
                <a:gd name="T88" fmla="*/ 422 w 433"/>
                <a:gd name="T89" fmla="*/ 506 h 529"/>
                <a:gd name="T90" fmla="*/ 430 w 433"/>
                <a:gd name="T91" fmla="*/ 490 h 529"/>
                <a:gd name="T92" fmla="*/ 433 w 433"/>
                <a:gd name="T93" fmla="*/ 473 h 529"/>
                <a:gd name="T94" fmla="*/ 433 w 433"/>
                <a:gd name="T95" fmla="*/ 346 h 529"/>
                <a:gd name="T96" fmla="*/ 401 w 433"/>
                <a:gd name="T97" fmla="*/ 37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3" h="529">
                  <a:moveTo>
                    <a:pt x="401" y="370"/>
                  </a:moveTo>
                  <a:lnTo>
                    <a:pt x="401" y="473"/>
                  </a:lnTo>
                  <a:lnTo>
                    <a:pt x="399" y="482"/>
                  </a:lnTo>
                  <a:lnTo>
                    <a:pt x="394" y="490"/>
                  </a:lnTo>
                  <a:lnTo>
                    <a:pt x="386" y="495"/>
                  </a:lnTo>
                  <a:lnTo>
                    <a:pt x="376" y="497"/>
                  </a:lnTo>
                  <a:lnTo>
                    <a:pt x="57" y="497"/>
                  </a:lnTo>
                  <a:lnTo>
                    <a:pt x="47" y="495"/>
                  </a:lnTo>
                  <a:lnTo>
                    <a:pt x="40" y="490"/>
                  </a:lnTo>
                  <a:lnTo>
                    <a:pt x="35" y="482"/>
                  </a:lnTo>
                  <a:lnTo>
                    <a:pt x="33" y="473"/>
                  </a:lnTo>
                  <a:lnTo>
                    <a:pt x="33" y="56"/>
                  </a:lnTo>
                  <a:lnTo>
                    <a:pt x="35" y="47"/>
                  </a:lnTo>
                  <a:lnTo>
                    <a:pt x="40" y="39"/>
                  </a:lnTo>
                  <a:lnTo>
                    <a:pt x="47" y="34"/>
                  </a:lnTo>
                  <a:lnTo>
                    <a:pt x="57" y="32"/>
                  </a:lnTo>
                  <a:lnTo>
                    <a:pt x="376" y="32"/>
                  </a:lnTo>
                  <a:lnTo>
                    <a:pt x="386" y="34"/>
                  </a:lnTo>
                  <a:lnTo>
                    <a:pt x="394" y="39"/>
                  </a:lnTo>
                  <a:lnTo>
                    <a:pt x="399" y="47"/>
                  </a:lnTo>
                  <a:lnTo>
                    <a:pt x="401" y="56"/>
                  </a:lnTo>
                  <a:lnTo>
                    <a:pt x="401" y="192"/>
                  </a:lnTo>
                  <a:lnTo>
                    <a:pt x="433" y="169"/>
                  </a:lnTo>
                  <a:lnTo>
                    <a:pt x="433" y="56"/>
                  </a:lnTo>
                  <a:lnTo>
                    <a:pt x="430" y="39"/>
                  </a:lnTo>
                  <a:lnTo>
                    <a:pt x="422" y="23"/>
                  </a:lnTo>
                  <a:lnTo>
                    <a:pt x="410" y="11"/>
                  </a:lnTo>
                  <a:lnTo>
                    <a:pt x="394" y="3"/>
                  </a:lnTo>
                  <a:lnTo>
                    <a:pt x="376" y="0"/>
                  </a:lnTo>
                  <a:lnTo>
                    <a:pt x="57" y="0"/>
                  </a:lnTo>
                  <a:lnTo>
                    <a:pt x="39" y="3"/>
                  </a:lnTo>
                  <a:lnTo>
                    <a:pt x="24" y="11"/>
                  </a:lnTo>
                  <a:lnTo>
                    <a:pt x="11" y="23"/>
                  </a:lnTo>
                  <a:lnTo>
                    <a:pt x="3" y="39"/>
                  </a:lnTo>
                  <a:lnTo>
                    <a:pt x="0" y="56"/>
                  </a:lnTo>
                  <a:lnTo>
                    <a:pt x="0" y="473"/>
                  </a:lnTo>
                  <a:lnTo>
                    <a:pt x="3" y="490"/>
                  </a:lnTo>
                  <a:lnTo>
                    <a:pt x="11" y="506"/>
                  </a:lnTo>
                  <a:lnTo>
                    <a:pt x="24" y="518"/>
                  </a:lnTo>
                  <a:lnTo>
                    <a:pt x="39" y="526"/>
                  </a:lnTo>
                  <a:lnTo>
                    <a:pt x="57" y="529"/>
                  </a:lnTo>
                  <a:lnTo>
                    <a:pt x="376" y="529"/>
                  </a:lnTo>
                  <a:lnTo>
                    <a:pt x="394" y="526"/>
                  </a:lnTo>
                  <a:lnTo>
                    <a:pt x="410" y="518"/>
                  </a:lnTo>
                  <a:lnTo>
                    <a:pt x="422" y="506"/>
                  </a:lnTo>
                  <a:lnTo>
                    <a:pt x="430" y="490"/>
                  </a:lnTo>
                  <a:lnTo>
                    <a:pt x="433" y="473"/>
                  </a:lnTo>
                  <a:lnTo>
                    <a:pt x="433" y="346"/>
                  </a:lnTo>
                  <a:lnTo>
                    <a:pt x="401" y="3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3" name="Freeform 1962">
              <a:extLst>
                <a:ext uri="{FF2B5EF4-FFF2-40B4-BE49-F238E27FC236}">
                  <a16:creationId xmlns:a16="http://schemas.microsoft.com/office/drawing/2014/main" id="{CDFE449F-26EC-4FF6-BD98-56F1CDD47373}"/>
                </a:ext>
              </a:extLst>
            </p:cNvPr>
            <p:cNvSpPr>
              <a:spLocks noEditPoints="1"/>
            </p:cNvSpPr>
            <p:nvPr/>
          </p:nvSpPr>
          <p:spPr bwMode="auto">
            <a:xfrm>
              <a:off x="3965576" y="5475288"/>
              <a:ext cx="468313" cy="377825"/>
            </a:xfrm>
            <a:custGeom>
              <a:avLst/>
              <a:gdLst>
                <a:gd name="T0" fmla="*/ 257 w 295"/>
                <a:gd name="T1" fmla="*/ 5 h 238"/>
                <a:gd name="T2" fmla="*/ 230 w 295"/>
                <a:gd name="T3" fmla="*/ 1 h 238"/>
                <a:gd name="T4" fmla="*/ 43 w 295"/>
                <a:gd name="T5" fmla="*/ 136 h 238"/>
                <a:gd name="T6" fmla="*/ 34 w 295"/>
                <a:gd name="T7" fmla="*/ 154 h 238"/>
                <a:gd name="T8" fmla="*/ 15 w 295"/>
                <a:gd name="T9" fmla="*/ 189 h 238"/>
                <a:gd name="T10" fmla="*/ 3 w 295"/>
                <a:gd name="T11" fmla="*/ 213 h 238"/>
                <a:gd name="T12" fmla="*/ 0 w 295"/>
                <a:gd name="T13" fmla="*/ 224 h 238"/>
                <a:gd name="T14" fmla="*/ 6 w 295"/>
                <a:gd name="T15" fmla="*/ 237 h 238"/>
                <a:gd name="T16" fmla="*/ 37 w 295"/>
                <a:gd name="T17" fmla="*/ 235 h 238"/>
                <a:gd name="T18" fmla="*/ 82 w 295"/>
                <a:gd name="T19" fmla="*/ 225 h 238"/>
                <a:gd name="T20" fmla="*/ 104 w 295"/>
                <a:gd name="T21" fmla="*/ 219 h 238"/>
                <a:gd name="T22" fmla="*/ 282 w 295"/>
                <a:gd name="T23" fmla="*/ 89 h 238"/>
                <a:gd name="T24" fmla="*/ 294 w 295"/>
                <a:gd name="T25" fmla="*/ 56 h 238"/>
                <a:gd name="T26" fmla="*/ 34 w 295"/>
                <a:gd name="T27" fmla="*/ 211 h 238"/>
                <a:gd name="T28" fmla="*/ 29 w 295"/>
                <a:gd name="T29" fmla="*/ 195 h 238"/>
                <a:gd name="T30" fmla="*/ 41 w 295"/>
                <a:gd name="T31" fmla="*/ 172 h 238"/>
                <a:gd name="T32" fmla="*/ 77 w 295"/>
                <a:gd name="T33" fmla="*/ 210 h 238"/>
                <a:gd name="T34" fmla="*/ 59 w 295"/>
                <a:gd name="T35" fmla="*/ 214 h 238"/>
                <a:gd name="T36" fmla="*/ 88 w 295"/>
                <a:gd name="T37" fmla="*/ 140 h 238"/>
                <a:gd name="T38" fmla="*/ 83 w 295"/>
                <a:gd name="T39" fmla="*/ 137 h 238"/>
                <a:gd name="T40" fmla="*/ 83 w 295"/>
                <a:gd name="T41" fmla="*/ 131 h 238"/>
                <a:gd name="T42" fmla="*/ 182 w 295"/>
                <a:gd name="T43" fmla="*/ 57 h 238"/>
                <a:gd name="T44" fmla="*/ 188 w 295"/>
                <a:gd name="T45" fmla="*/ 60 h 238"/>
                <a:gd name="T46" fmla="*/ 188 w 295"/>
                <a:gd name="T47" fmla="*/ 66 h 238"/>
                <a:gd name="T48" fmla="*/ 90 w 295"/>
                <a:gd name="T49" fmla="*/ 140 h 238"/>
                <a:gd name="T50" fmla="*/ 102 w 295"/>
                <a:gd name="T51" fmla="*/ 161 h 238"/>
                <a:gd name="T52" fmla="*/ 98 w 295"/>
                <a:gd name="T53" fmla="*/ 157 h 238"/>
                <a:gd name="T54" fmla="*/ 100 w 295"/>
                <a:gd name="T55" fmla="*/ 151 h 238"/>
                <a:gd name="T56" fmla="*/ 201 w 295"/>
                <a:gd name="T57" fmla="*/ 79 h 238"/>
                <a:gd name="T58" fmla="*/ 206 w 295"/>
                <a:gd name="T59" fmla="*/ 84 h 238"/>
                <a:gd name="T60" fmla="*/ 204 w 295"/>
                <a:gd name="T61" fmla="*/ 90 h 238"/>
                <a:gd name="T62" fmla="*/ 104 w 295"/>
                <a:gd name="T63" fmla="*/ 162 h 238"/>
                <a:gd name="T64" fmla="*/ 122 w 295"/>
                <a:gd name="T65" fmla="*/ 183 h 238"/>
                <a:gd name="T66" fmla="*/ 117 w 295"/>
                <a:gd name="T67" fmla="*/ 182 h 238"/>
                <a:gd name="T68" fmla="*/ 114 w 295"/>
                <a:gd name="T69" fmla="*/ 176 h 238"/>
                <a:gd name="T70" fmla="*/ 213 w 295"/>
                <a:gd name="T71" fmla="*/ 102 h 238"/>
                <a:gd name="T72" fmla="*/ 220 w 295"/>
                <a:gd name="T73" fmla="*/ 102 h 238"/>
                <a:gd name="T74" fmla="*/ 222 w 295"/>
                <a:gd name="T75" fmla="*/ 108 h 238"/>
                <a:gd name="T76" fmla="*/ 271 w 295"/>
                <a:gd name="T77" fmla="*/ 74 h 238"/>
                <a:gd name="T78" fmla="*/ 232 w 295"/>
                <a:gd name="T79" fmla="*/ 20 h 238"/>
                <a:gd name="T80" fmla="*/ 239 w 295"/>
                <a:gd name="T81" fmla="*/ 18 h 238"/>
                <a:gd name="T82" fmla="*/ 250 w 295"/>
                <a:gd name="T83" fmla="*/ 23 h 238"/>
                <a:gd name="T84" fmla="*/ 276 w 295"/>
                <a:gd name="T85" fmla="*/ 6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5" h="238">
                  <a:moveTo>
                    <a:pt x="289" y="45"/>
                  </a:moveTo>
                  <a:lnTo>
                    <a:pt x="265" y="12"/>
                  </a:lnTo>
                  <a:lnTo>
                    <a:pt x="257" y="5"/>
                  </a:lnTo>
                  <a:lnTo>
                    <a:pt x="249" y="1"/>
                  </a:lnTo>
                  <a:lnTo>
                    <a:pt x="239" y="0"/>
                  </a:lnTo>
                  <a:lnTo>
                    <a:pt x="230" y="1"/>
                  </a:lnTo>
                  <a:lnTo>
                    <a:pt x="221" y="6"/>
                  </a:lnTo>
                  <a:lnTo>
                    <a:pt x="203" y="19"/>
                  </a:lnTo>
                  <a:lnTo>
                    <a:pt x="43" y="136"/>
                  </a:lnTo>
                  <a:lnTo>
                    <a:pt x="42" y="139"/>
                  </a:lnTo>
                  <a:lnTo>
                    <a:pt x="39" y="145"/>
                  </a:lnTo>
                  <a:lnTo>
                    <a:pt x="34" y="154"/>
                  </a:lnTo>
                  <a:lnTo>
                    <a:pt x="28" y="166"/>
                  </a:lnTo>
                  <a:lnTo>
                    <a:pt x="21" y="178"/>
                  </a:lnTo>
                  <a:lnTo>
                    <a:pt x="15" y="189"/>
                  </a:lnTo>
                  <a:lnTo>
                    <a:pt x="10" y="200"/>
                  </a:lnTo>
                  <a:lnTo>
                    <a:pt x="6" y="208"/>
                  </a:lnTo>
                  <a:lnTo>
                    <a:pt x="3" y="213"/>
                  </a:lnTo>
                  <a:lnTo>
                    <a:pt x="2" y="216"/>
                  </a:lnTo>
                  <a:lnTo>
                    <a:pt x="0" y="219"/>
                  </a:lnTo>
                  <a:lnTo>
                    <a:pt x="0" y="224"/>
                  </a:lnTo>
                  <a:lnTo>
                    <a:pt x="0" y="229"/>
                  </a:lnTo>
                  <a:lnTo>
                    <a:pt x="2" y="234"/>
                  </a:lnTo>
                  <a:lnTo>
                    <a:pt x="6" y="237"/>
                  </a:lnTo>
                  <a:lnTo>
                    <a:pt x="13" y="238"/>
                  </a:lnTo>
                  <a:lnTo>
                    <a:pt x="23" y="237"/>
                  </a:lnTo>
                  <a:lnTo>
                    <a:pt x="37" y="235"/>
                  </a:lnTo>
                  <a:lnTo>
                    <a:pt x="53" y="231"/>
                  </a:lnTo>
                  <a:lnTo>
                    <a:pt x="68" y="228"/>
                  </a:lnTo>
                  <a:lnTo>
                    <a:pt x="82" y="225"/>
                  </a:lnTo>
                  <a:lnTo>
                    <a:pt x="94" y="222"/>
                  </a:lnTo>
                  <a:lnTo>
                    <a:pt x="102" y="220"/>
                  </a:lnTo>
                  <a:lnTo>
                    <a:pt x="104" y="219"/>
                  </a:lnTo>
                  <a:lnTo>
                    <a:pt x="239" y="121"/>
                  </a:lnTo>
                  <a:lnTo>
                    <a:pt x="239" y="121"/>
                  </a:lnTo>
                  <a:lnTo>
                    <a:pt x="282" y="89"/>
                  </a:lnTo>
                  <a:lnTo>
                    <a:pt x="291" y="80"/>
                  </a:lnTo>
                  <a:lnTo>
                    <a:pt x="295" y="68"/>
                  </a:lnTo>
                  <a:lnTo>
                    <a:pt x="294" y="56"/>
                  </a:lnTo>
                  <a:lnTo>
                    <a:pt x="289" y="45"/>
                  </a:lnTo>
                  <a:close/>
                  <a:moveTo>
                    <a:pt x="37" y="218"/>
                  </a:moveTo>
                  <a:lnTo>
                    <a:pt x="34" y="211"/>
                  </a:lnTo>
                  <a:lnTo>
                    <a:pt x="29" y="206"/>
                  </a:lnTo>
                  <a:lnTo>
                    <a:pt x="25" y="202"/>
                  </a:lnTo>
                  <a:lnTo>
                    <a:pt x="29" y="195"/>
                  </a:lnTo>
                  <a:lnTo>
                    <a:pt x="33" y="187"/>
                  </a:lnTo>
                  <a:lnTo>
                    <a:pt x="37" y="179"/>
                  </a:lnTo>
                  <a:lnTo>
                    <a:pt x="41" y="172"/>
                  </a:lnTo>
                  <a:lnTo>
                    <a:pt x="43" y="168"/>
                  </a:lnTo>
                  <a:lnTo>
                    <a:pt x="44" y="166"/>
                  </a:lnTo>
                  <a:lnTo>
                    <a:pt x="77" y="210"/>
                  </a:lnTo>
                  <a:lnTo>
                    <a:pt x="74" y="210"/>
                  </a:lnTo>
                  <a:lnTo>
                    <a:pt x="68" y="212"/>
                  </a:lnTo>
                  <a:lnTo>
                    <a:pt x="59" y="214"/>
                  </a:lnTo>
                  <a:lnTo>
                    <a:pt x="48" y="216"/>
                  </a:lnTo>
                  <a:lnTo>
                    <a:pt x="37" y="218"/>
                  </a:lnTo>
                  <a:close/>
                  <a:moveTo>
                    <a:pt x="88" y="140"/>
                  </a:moveTo>
                  <a:lnTo>
                    <a:pt x="86" y="140"/>
                  </a:lnTo>
                  <a:lnTo>
                    <a:pt x="84" y="139"/>
                  </a:lnTo>
                  <a:lnTo>
                    <a:pt x="83" y="137"/>
                  </a:lnTo>
                  <a:lnTo>
                    <a:pt x="82" y="135"/>
                  </a:lnTo>
                  <a:lnTo>
                    <a:pt x="82" y="133"/>
                  </a:lnTo>
                  <a:lnTo>
                    <a:pt x="83" y="131"/>
                  </a:lnTo>
                  <a:lnTo>
                    <a:pt x="84" y="129"/>
                  </a:lnTo>
                  <a:lnTo>
                    <a:pt x="180" y="59"/>
                  </a:lnTo>
                  <a:lnTo>
                    <a:pt x="182" y="57"/>
                  </a:lnTo>
                  <a:lnTo>
                    <a:pt x="184" y="57"/>
                  </a:lnTo>
                  <a:lnTo>
                    <a:pt x="186" y="58"/>
                  </a:lnTo>
                  <a:lnTo>
                    <a:pt x="188" y="60"/>
                  </a:lnTo>
                  <a:lnTo>
                    <a:pt x="189" y="62"/>
                  </a:lnTo>
                  <a:lnTo>
                    <a:pt x="189" y="64"/>
                  </a:lnTo>
                  <a:lnTo>
                    <a:pt x="188" y="66"/>
                  </a:lnTo>
                  <a:lnTo>
                    <a:pt x="187" y="68"/>
                  </a:lnTo>
                  <a:lnTo>
                    <a:pt x="92" y="139"/>
                  </a:lnTo>
                  <a:lnTo>
                    <a:pt x="90" y="140"/>
                  </a:lnTo>
                  <a:lnTo>
                    <a:pt x="88" y="140"/>
                  </a:lnTo>
                  <a:close/>
                  <a:moveTo>
                    <a:pt x="104" y="162"/>
                  </a:moveTo>
                  <a:lnTo>
                    <a:pt x="102" y="161"/>
                  </a:lnTo>
                  <a:lnTo>
                    <a:pt x="101" y="161"/>
                  </a:lnTo>
                  <a:lnTo>
                    <a:pt x="99" y="159"/>
                  </a:lnTo>
                  <a:lnTo>
                    <a:pt x="98" y="157"/>
                  </a:lnTo>
                  <a:lnTo>
                    <a:pt x="98" y="155"/>
                  </a:lnTo>
                  <a:lnTo>
                    <a:pt x="99" y="152"/>
                  </a:lnTo>
                  <a:lnTo>
                    <a:pt x="100" y="151"/>
                  </a:lnTo>
                  <a:lnTo>
                    <a:pt x="196" y="80"/>
                  </a:lnTo>
                  <a:lnTo>
                    <a:pt x="199" y="79"/>
                  </a:lnTo>
                  <a:lnTo>
                    <a:pt x="201" y="79"/>
                  </a:lnTo>
                  <a:lnTo>
                    <a:pt x="203" y="80"/>
                  </a:lnTo>
                  <a:lnTo>
                    <a:pt x="205" y="82"/>
                  </a:lnTo>
                  <a:lnTo>
                    <a:pt x="206" y="84"/>
                  </a:lnTo>
                  <a:lnTo>
                    <a:pt x="206" y="86"/>
                  </a:lnTo>
                  <a:lnTo>
                    <a:pt x="206" y="88"/>
                  </a:lnTo>
                  <a:lnTo>
                    <a:pt x="204" y="90"/>
                  </a:lnTo>
                  <a:lnTo>
                    <a:pt x="108" y="160"/>
                  </a:lnTo>
                  <a:lnTo>
                    <a:pt x="106" y="161"/>
                  </a:lnTo>
                  <a:lnTo>
                    <a:pt x="104" y="162"/>
                  </a:lnTo>
                  <a:close/>
                  <a:moveTo>
                    <a:pt x="220" y="112"/>
                  </a:moveTo>
                  <a:lnTo>
                    <a:pt x="124" y="182"/>
                  </a:lnTo>
                  <a:lnTo>
                    <a:pt x="122" y="183"/>
                  </a:lnTo>
                  <a:lnTo>
                    <a:pt x="120" y="183"/>
                  </a:lnTo>
                  <a:lnTo>
                    <a:pt x="118" y="183"/>
                  </a:lnTo>
                  <a:lnTo>
                    <a:pt x="117" y="182"/>
                  </a:lnTo>
                  <a:lnTo>
                    <a:pt x="115" y="181"/>
                  </a:lnTo>
                  <a:lnTo>
                    <a:pt x="114" y="179"/>
                  </a:lnTo>
                  <a:lnTo>
                    <a:pt x="114" y="176"/>
                  </a:lnTo>
                  <a:lnTo>
                    <a:pt x="115" y="174"/>
                  </a:lnTo>
                  <a:lnTo>
                    <a:pt x="117" y="172"/>
                  </a:lnTo>
                  <a:lnTo>
                    <a:pt x="213" y="102"/>
                  </a:lnTo>
                  <a:lnTo>
                    <a:pt x="215" y="101"/>
                  </a:lnTo>
                  <a:lnTo>
                    <a:pt x="217" y="101"/>
                  </a:lnTo>
                  <a:lnTo>
                    <a:pt x="220" y="102"/>
                  </a:lnTo>
                  <a:lnTo>
                    <a:pt x="221" y="103"/>
                  </a:lnTo>
                  <a:lnTo>
                    <a:pt x="222" y="106"/>
                  </a:lnTo>
                  <a:lnTo>
                    <a:pt x="222" y="108"/>
                  </a:lnTo>
                  <a:lnTo>
                    <a:pt x="222" y="110"/>
                  </a:lnTo>
                  <a:lnTo>
                    <a:pt x="220" y="112"/>
                  </a:lnTo>
                  <a:close/>
                  <a:moveTo>
                    <a:pt x="271" y="74"/>
                  </a:moveTo>
                  <a:lnTo>
                    <a:pt x="253" y="88"/>
                  </a:lnTo>
                  <a:lnTo>
                    <a:pt x="213" y="34"/>
                  </a:lnTo>
                  <a:lnTo>
                    <a:pt x="232" y="20"/>
                  </a:lnTo>
                  <a:lnTo>
                    <a:pt x="235" y="19"/>
                  </a:lnTo>
                  <a:lnTo>
                    <a:pt x="237" y="18"/>
                  </a:lnTo>
                  <a:lnTo>
                    <a:pt x="239" y="18"/>
                  </a:lnTo>
                  <a:lnTo>
                    <a:pt x="243" y="18"/>
                  </a:lnTo>
                  <a:lnTo>
                    <a:pt x="247" y="20"/>
                  </a:lnTo>
                  <a:lnTo>
                    <a:pt x="250" y="23"/>
                  </a:lnTo>
                  <a:lnTo>
                    <a:pt x="274" y="56"/>
                  </a:lnTo>
                  <a:lnTo>
                    <a:pt x="277" y="62"/>
                  </a:lnTo>
                  <a:lnTo>
                    <a:pt x="276" y="69"/>
                  </a:lnTo>
                  <a:lnTo>
                    <a:pt x="271" y="7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4" name="Freeform 1963">
              <a:extLst>
                <a:ext uri="{FF2B5EF4-FFF2-40B4-BE49-F238E27FC236}">
                  <a16:creationId xmlns:a16="http://schemas.microsoft.com/office/drawing/2014/main" id="{E90C0236-FE1C-4837-82E0-E2F372DEE877}"/>
                </a:ext>
              </a:extLst>
            </p:cNvPr>
            <p:cNvSpPr>
              <a:spLocks/>
            </p:cNvSpPr>
            <p:nvPr/>
          </p:nvSpPr>
          <p:spPr bwMode="auto">
            <a:xfrm>
              <a:off x="3632201" y="5503863"/>
              <a:ext cx="180975" cy="39688"/>
            </a:xfrm>
            <a:custGeom>
              <a:avLst/>
              <a:gdLst>
                <a:gd name="T0" fmla="*/ 101 w 114"/>
                <a:gd name="T1" fmla="*/ 25 h 25"/>
                <a:gd name="T2" fmla="*/ 13 w 114"/>
                <a:gd name="T3" fmla="*/ 25 h 25"/>
                <a:gd name="T4" fmla="*/ 9 w 114"/>
                <a:gd name="T5" fmla="*/ 24 h 25"/>
                <a:gd name="T6" fmla="*/ 5 w 114"/>
                <a:gd name="T7" fmla="*/ 22 h 25"/>
                <a:gd name="T8" fmla="*/ 3 w 114"/>
                <a:gd name="T9" fmla="*/ 20 h 25"/>
                <a:gd name="T10" fmla="*/ 1 w 114"/>
                <a:gd name="T11" fmla="*/ 16 h 25"/>
                <a:gd name="T12" fmla="*/ 0 w 114"/>
                <a:gd name="T13" fmla="*/ 12 h 25"/>
                <a:gd name="T14" fmla="*/ 1 w 114"/>
                <a:gd name="T15" fmla="*/ 8 h 25"/>
                <a:gd name="T16" fmla="*/ 3 w 114"/>
                <a:gd name="T17" fmla="*/ 5 h 25"/>
                <a:gd name="T18" fmla="*/ 5 w 114"/>
                <a:gd name="T19" fmla="*/ 2 h 25"/>
                <a:gd name="T20" fmla="*/ 9 w 114"/>
                <a:gd name="T21" fmla="*/ 0 h 25"/>
                <a:gd name="T22" fmla="*/ 13 w 114"/>
                <a:gd name="T23" fmla="*/ 0 h 25"/>
                <a:gd name="T24" fmla="*/ 101 w 114"/>
                <a:gd name="T25" fmla="*/ 0 h 25"/>
                <a:gd name="T26" fmla="*/ 105 w 114"/>
                <a:gd name="T27" fmla="*/ 0 h 25"/>
                <a:gd name="T28" fmla="*/ 109 w 114"/>
                <a:gd name="T29" fmla="*/ 2 h 25"/>
                <a:gd name="T30" fmla="*/ 111 w 114"/>
                <a:gd name="T31" fmla="*/ 5 h 25"/>
                <a:gd name="T32" fmla="*/ 113 w 114"/>
                <a:gd name="T33" fmla="*/ 8 h 25"/>
                <a:gd name="T34" fmla="*/ 114 w 114"/>
                <a:gd name="T35" fmla="*/ 12 h 25"/>
                <a:gd name="T36" fmla="*/ 113 w 114"/>
                <a:gd name="T37" fmla="*/ 16 h 25"/>
                <a:gd name="T38" fmla="*/ 111 w 114"/>
                <a:gd name="T39" fmla="*/ 20 h 25"/>
                <a:gd name="T40" fmla="*/ 109 w 114"/>
                <a:gd name="T41" fmla="*/ 22 h 25"/>
                <a:gd name="T42" fmla="*/ 105 w 114"/>
                <a:gd name="T43" fmla="*/ 24 h 25"/>
                <a:gd name="T44" fmla="*/ 101 w 114"/>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25">
                  <a:moveTo>
                    <a:pt x="101" y="25"/>
                  </a:moveTo>
                  <a:lnTo>
                    <a:pt x="13" y="25"/>
                  </a:lnTo>
                  <a:lnTo>
                    <a:pt x="9" y="24"/>
                  </a:lnTo>
                  <a:lnTo>
                    <a:pt x="5" y="22"/>
                  </a:lnTo>
                  <a:lnTo>
                    <a:pt x="3" y="20"/>
                  </a:lnTo>
                  <a:lnTo>
                    <a:pt x="1" y="16"/>
                  </a:lnTo>
                  <a:lnTo>
                    <a:pt x="0" y="12"/>
                  </a:lnTo>
                  <a:lnTo>
                    <a:pt x="1" y="8"/>
                  </a:lnTo>
                  <a:lnTo>
                    <a:pt x="3" y="5"/>
                  </a:lnTo>
                  <a:lnTo>
                    <a:pt x="5" y="2"/>
                  </a:lnTo>
                  <a:lnTo>
                    <a:pt x="9" y="0"/>
                  </a:lnTo>
                  <a:lnTo>
                    <a:pt x="13" y="0"/>
                  </a:lnTo>
                  <a:lnTo>
                    <a:pt x="101" y="0"/>
                  </a:lnTo>
                  <a:lnTo>
                    <a:pt x="105" y="0"/>
                  </a:lnTo>
                  <a:lnTo>
                    <a:pt x="109" y="2"/>
                  </a:lnTo>
                  <a:lnTo>
                    <a:pt x="111" y="5"/>
                  </a:lnTo>
                  <a:lnTo>
                    <a:pt x="113" y="8"/>
                  </a:lnTo>
                  <a:lnTo>
                    <a:pt x="114" y="12"/>
                  </a:lnTo>
                  <a:lnTo>
                    <a:pt x="113" y="16"/>
                  </a:lnTo>
                  <a:lnTo>
                    <a:pt x="111" y="20"/>
                  </a:lnTo>
                  <a:lnTo>
                    <a:pt x="109" y="22"/>
                  </a:lnTo>
                  <a:lnTo>
                    <a:pt x="105" y="24"/>
                  </a:lnTo>
                  <a:lnTo>
                    <a:pt x="101"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5" name="Freeform 1964">
              <a:extLst>
                <a:ext uri="{FF2B5EF4-FFF2-40B4-BE49-F238E27FC236}">
                  <a16:creationId xmlns:a16="http://schemas.microsoft.com/office/drawing/2014/main" id="{4D8D7C37-4EF8-42A5-B848-5DFCBF046828}"/>
                </a:ext>
              </a:extLst>
            </p:cNvPr>
            <p:cNvSpPr>
              <a:spLocks/>
            </p:cNvSpPr>
            <p:nvPr/>
          </p:nvSpPr>
          <p:spPr bwMode="auto">
            <a:xfrm>
              <a:off x="3632201" y="5576888"/>
              <a:ext cx="303213" cy="39688"/>
            </a:xfrm>
            <a:custGeom>
              <a:avLst/>
              <a:gdLst>
                <a:gd name="T0" fmla="*/ 179 w 191"/>
                <a:gd name="T1" fmla="*/ 25 h 25"/>
                <a:gd name="T2" fmla="*/ 13 w 191"/>
                <a:gd name="T3" fmla="*/ 25 h 25"/>
                <a:gd name="T4" fmla="*/ 9 w 191"/>
                <a:gd name="T5" fmla="*/ 24 h 25"/>
                <a:gd name="T6" fmla="*/ 5 w 191"/>
                <a:gd name="T7" fmla="*/ 22 h 25"/>
                <a:gd name="T8" fmla="*/ 3 w 191"/>
                <a:gd name="T9" fmla="*/ 20 h 25"/>
                <a:gd name="T10" fmla="*/ 1 w 191"/>
                <a:gd name="T11" fmla="*/ 16 h 25"/>
                <a:gd name="T12" fmla="*/ 0 w 191"/>
                <a:gd name="T13" fmla="*/ 12 h 25"/>
                <a:gd name="T14" fmla="*/ 1 w 191"/>
                <a:gd name="T15" fmla="*/ 8 h 25"/>
                <a:gd name="T16" fmla="*/ 3 w 191"/>
                <a:gd name="T17" fmla="*/ 5 h 25"/>
                <a:gd name="T18" fmla="*/ 5 w 191"/>
                <a:gd name="T19" fmla="*/ 2 h 25"/>
                <a:gd name="T20" fmla="*/ 9 w 191"/>
                <a:gd name="T21" fmla="*/ 1 h 25"/>
                <a:gd name="T22" fmla="*/ 13 w 191"/>
                <a:gd name="T23" fmla="*/ 0 h 25"/>
                <a:gd name="T24" fmla="*/ 179 w 191"/>
                <a:gd name="T25" fmla="*/ 0 h 25"/>
                <a:gd name="T26" fmla="*/ 182 w 191"/>
                <a:gd name="T27" fmla="*/ 1 h 25"/>
                <a:gd name="T28" fmla="*/ 186 w 191"/>
                <a:gd name="T29" fmla="*/ 2 h 25"/>
                <a:gd name="T30" fmla="*/ 189 w 191"/>
                <a:gd name="T31" fmla="*/ 5 h 25"/>
                <a:gd name="T32" fmla="*/ 190 w 191"/>
                <a:gd name="T33" fmla="*/ 8 h 25"/>
                <a:gd name="T34" fmla="*/ 191 w 191"/>
                <a:gd name="T35" fmla="*/ 12 h 25"/>
                <a:gd name="T36" fmla="*/ 190 w 191"/>
                <a:gd name="T37" fmla="*/ 16 h 25"/>
                <a:gd name="T38" fmla="*/ 189 w 191"/>
                <a:gd name="T39" fmla="*/ 20 h 25"/>
                <a:gd name="T40" fmla="*/ 186 w 191"/>
                <a:gd name="T41" fmla="*/ 22 h 25"/>
                <a:gd name="T42" fmla="*/ 182 w 191"/>
                <a:gd name="T43" fmla="*/ 24 h 25"/>
                <a:gd name="T44" fmla="*/ 179 w 191"/>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25">
                  <a:moveTo>
                    <a:pt x="179" y="25"/>
                  </a:moveTo>
                  <a:lnTo>
                    <a:pt x="13" y="25"/>
                  </a:lnTo>
                  <a:lnTo>
                    <a:pt x="9" y="24"/>
                  </a:lnTo>
                  <a:lnTo>
                    <a:pt x="5" y="22"/>
                  </a:lnTo>
                  <a:lnTo>
                    <a:pt x="3" y="20"/>
                  </a:lnTo>
                  <a:lnTo>
                    <a:pt x="1" y="16"/>
                  </a:lnTo>
                  <a:lnTo>
                    <a:pt x="0" y="12"/>
                  </a:lnTo>
                  <a:lnTo>
                    <a:pt x="1" y="8"/>
                  </a:lnTo>
                  <a:lnTo>
                    <a:pt x="3" y="5"/>
                  </a:lnTo>
                  <a:lnTo>
                    <a:pt x="5" y="2"/>
                  </a:lnTo>
                  <a:lnTo>
                    <a:pt x="9" y="1"/>
                  </a:lnTo>
                  <a:lnTo>
                    <a:pt x="13" y="0"/>
                  </a:lnTo>
                  <a:lnTo>
                    <a:pt x="179" y="0"/>
                  </a:lnTo>
                  <a:lnTo>
                    <a:pt x="182" y="1"/>
                  </a:lnTo>
                  <a:lnTo>
                    <a:pt x="186" y="2"/>
                  </a:lnTo>
                  <a:lnTo>
                    <a:pt x="189" y="5"/>
                  </a:lnTo>
                  <a:lnTo>
                    <a:pt x="190" y="8"/>
                  </a:lnTo>
                  <a:lnTo>
                    <a:pt x="191" y="12"/>
                  </a:lnTo>
                  <a:lnTo>
                    <a:pt x="190" y="16"/>
                  </a:lnTo>
                  <a:lnTo>
                    <a:pt x="189" y="20"/>
                  </a:lnTo>
                  <a:lnTo>
                    <a:pt x="186" y="22"/>
                  </a:lnTo>
                  <a:lnTo>
                    <a:pt x="182" y="24"/>
                  </a:lnTo>
                  <a:lnTo>
                    <a:pt x="179"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6" name="Freeform 1965">
              <a:extLst>
                <a:ext uri="{FF2B5EF4-FFF2-40B4-BE49-F238E27FC236}">
                  <a16:creationId xmlns:a16="http://schemas.microsoft.com/office/drawing/2014/main" id="{3419DA4A-4B31-48E9-BC52-9E0E66D5131C}"/>
                </a:ext>
              </a:extLst>
            </p:cNvPr>
            <p:cNvSpPr>
              <a:spLocks/>
            </p:cNvSpPr>
            <p:nvPr/>
          </p:nvSpPr>
          <p:spPr bwMode="auto">
            <a:xfrm>
              <a:off x="3632201" y="5729288"/>
              <a:ext cx="180975" cy="39688"/>
            </a:xfrm>
            <a:custGeom>
              <a:avLst/>
              <a:gdLst>
                <a:gd name="T0" fmla="*/ 101 w 114"/>
                <a:gd name="T1" fmla="*/ 25 h 25"/>
                <a:gd name="T2" fmla="*/ 13 w 114"/>
                <a:gd name="T3" fmla="*/ 25 h 25"/>
                <a:gd name="T4" fmla="*/ 9 w 114"/>
                <a:gd name="T5" fmla="*/ 24 h 25"/>
                <a:gd name="T6" fmla="*/ 5 w 114"/>
                <a:gd name="T7" fmla="*/ 22 h 25"/>
                <a:gd name="T8" fmla="*/ 3 w 114"/>
                <a:gd name="T9" fmla="*/ 19 h 25"/>
                <a:gd name="T10" fmla="*/ 1 w 114"/>
                <a:gd name="T11" fmla="*/ 16 h 25"/>
                <a:gd name="T12" fmla="*/ 0 w 114"/>
                <a:gd name="T13" fmla="*/ 12 h 25"/>
                <a:gd name="T14" fmla="*/ 1 w 114"/>
                <a:gd name="T15" fmla="*/ 8 h 25"/>
                <a:gd name="T16" fmla="*/ 3 w 114"/>
                <a:gd name="T17" fmla="*/ 5 h 25"/>
                <a:gd name="T18" fmla="*/ 5 w 114"/>
                <a:gd name="T19" fmla="*/ 2 h 25"/>
                <a:gd name="T20" fmla="*/ 9 w 114"/>
                <a:gd name="T21" fmla="*/ 0 h 25"/>
                <a:gd name="T22" fmla="*/ 13 w 114"/>
                <a:gd name="T23" fmla="*/ 0 h 25"/>
                <a:gd name="T24" fmla="*/ 101 w 114"/>
                <a:gd name="T25" fmla="*/ 0 h 25"/>
                <a:gd name="T26" fmla="*/ 105 w 114"/>
                <a:gd name="T27" fmla="*/ 0 h 25"/>
                <a:gd name="T28" fmla="*/ 109 w 114"/>
                <a:gd name="T29" fmla="*/ 2 h 25"/>
                <a:gd name="T30" fmla="*/ 111 w 114"/>
                <a:gd name="T31" fmla="*/ 5 h 25"/>
                <a:gd name="T32" fmla="*/ 113 w 114"/>
                <a:gd name="T33" fmla="*/ 8 h 25"/>
                <a:gd name="T34" fmla="*/ 114 w 114"/>
                <a:gd name="T35" fmla="*/ 12 h 25"/>
                <a:gd name="T36" fmla="*/ 113 w 114"/>
                <a:gd name="T37" fmla="*/ 16 h 25"/>
                <a:gd name="T38" fmla="*/ 111 w 114"/>
                <a:gd name="T39" fmla="*/ 19 h 25"/>
                <a:gd name="T40" fmla="*/ 109 w 114"/>
                <a:gd name="T41" fmla="*/ 22 h 25"/>
                <a:gd name="T42" fmla="*/ 105 w 114"/>
                <a:gd name="T43" fmla="*/ 24 h 25"/>
                <a:gd name="T44" fmla="*/ 101 w 114"/>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25">
                  <a:moveTo>
                    <a:pt x="101" y="25"/>
                  </a:moveTo>
                  <a:lnTo>
                    <a:pt x="13" y="25"/>
                  </a:lnTo>
                  <a:lnTo>
                    <a:pt x="9" y="24"/>
                  </a:lnTo>
                  <a:lnTo>
                    <a:pt x="5" y="22"/>
                  </a:lnTo>
                  <a:lnTo>
                    <a:pt x="3" y="19"/>
                  </a:lnTo>
                  <a:lnTo>
                    <a:pt x="1" y="16"/>
                  </a:lnTo>
                  <a:lnTo>
                    <a:pt x="0" y="12"/>
                  </a:lnTo>
                  <a:lnTo>
                    <a:pt x="1" y="8"/>
                  </a:lnTo>
                  <a:lnTo>
                    <a:pt x="3" y="5"/>
                  </a:lnTo>
                  <a:lnTo>
                    <a:pt x="5" y="2"/>
                  </a:lnTo>
                  <a:lnTo>
                    <a:pt x="9" y="0"/>
                  </a:lnTo>
                  <a:lnTo>
                    <a:pt x="13" y="0"/>
                  </a:lnTo>
                  <a:lnTo>
                    <a:pt x="101" y="0"/>
                  </a:lnTo>
                  <a:lnTo>
                    <a:pt x="105" y="0"/>
                  </a:lnTo>
                  <a:lnTo>
                    <a:pt x="109" y="2"/>
                  </a:lnTo>
                  <a:lnTo>
                    <a:pt x="111" y="5"/>
                  </a:lnTo>
                  <a:lnTo>
                    <a:pt x="113" y="8"/>
                  </a:lnTo>
                  <a:lnTo>
                    <a:pt x="114" y="12"/>
                  </a:lnTo>
                  <a:lnTo>
                    <a:pt x="113" y="16"/>
                  </a:lnTo>
                  <a:lnTo>
                    <a:pt x="111" y="19"/>
                  </a:lnTo>
                  <a:lnTo>
                    <a:pt x="109" y="22"/>
                  </a:lnTo>
                  <a:lnTo>
                    <a:pt x="105" y="24"/>
                  </a:lnTo>
                  <a:lnTo>
                    <a:pt x="101"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sp>
          <p:nvSpPr>
            <p:cNvPr id="37" name="Freeform 1966">
              <a:extLst>
                <a:ext uri="{FF2B5EF4-FFF2-40B4-BE49-F238E27FC236}">
                  <a16:creationId xmlns:a16="http://schemas.microsoft.com/office/drawing/2014/main" id="{9ABBF52F-61BC-4EE1-9FFA-2E78E05C7A3E}"/>
                </a:ext>
              </a:extLst>
            </p:cNvPr>
            <p:cNvSpPr>
              <a:spLocks/>
            </p:cNvSpPr>
            <p:nvPr/>
          </p:nvSpPr>
          <p:spPr bwMode="auto">
            <a:xfrm>
              <a:off x="3632201" y="5802313"/>
              <a:ext cx="298450" cy="39688"/>
            </a:xfrm>
            <a:custGeom>
              <a:avLst/>
              <a:gdLst>
                <a:gd name="T0" fmla="*/ 175 w 188"/>
                <a:gd name="T1" fmla="*/ 25 h 25"/>
                <a:gd name="T2" fmla="*/ 13 w 188"/>
                <a:gd name="T3" fmla="*/ 25 h 25"/>
                <a:gd name="T4" fmla="*/ 9 w 188"/>
                <a:gd name="T5" fmla="*/ 24 h 25"/>
                <a:gd name="T6" fmla="*/ 5 w 188"/>
                <a:gd name="T7" fmla="*/ 22 h 25"/>
                <a:gd name="T8" fmla="*/ 3 w 188"/>
                <a:gd name="T9" fmla="*/ 20 h 25"/>
                <a:gd name="T10" fmla="*/ 1 w 188"/>
                <a:gd name="T11" fmla="*/ 16 h 25"/>
                <a:gd name="T12" fmla="*/ 0 w 188"/>
                <a:gd name="T13" fmla="*/ 12 h 25"/>
                <a:gd name="T14" fmla="*/ 1 w 188"/>
                <a:gd name="T15" fmla="*/ 8 h 25"/>
                <a:gd name="T16" fmla="*/ 3 w 188"/>
                <a:gd name="T17" fmla="*/ 5 h 25"/>
                <a:gd name="T18" fmla="*/ 5 w 188"/>
                <a:gd name="T19" fmla="*/ 2 h 25"/>
                <a:gd name="T20" fmla="*/ 9 w 188"/>
                <a:gd name="T21" fmla="*/ 0 h 25"/>
                <a:gd name="T22" fmla="*/ 13 w 188"/>
                <a:gd name="T23" fmla="*/ 0 h 25"/>
                <a:gd name="T24" fmla="*/ 175 w 188"/>
                <a:gd name="T25" fmla="*/ 0 h 25"/>
                <a:gd name="T26" fmla="*/ 179 w 188"/>
                <a:gd name="T27" fmla="*/ 0 h 25"/>
                <a:gd name="T28" fmla="*/ 183 w 188"/>
                <a:gd name="T29" fmla="*/ 2 h 25"/>
                <a:gd name="T30" fmla="*/ 185 w 188"/>
                <a:gd name="T31" fmla="*/ 5 h 25"/>
                <a:gd name="T32" fmla="*/ 187 w 188"/>
                <a:gd name="T33" fmla="*/ 8 h 25"/>
                <a:gd name="T34" fmla="*/ 188 w 188"/>
                <a:gd name="T35" fmla="*/ 12 h 25"/>
                <a:gd name="T36" fmla="*/ 187 w 188"/>
                <a:gd name="T37" fmla="*/ 16 h 25"/>
                <a:gd name="T38" fmla="*/ 185 w 188"/>
                <a:gd name="T39" fmla="*/ 20 h 25"/>
                <a:gd name="T40" fmla="*/ 183 w 188"/>
                <a:gd name="T41" fmla="*/ 22 h 25"/>
                <a:gd name="T42" fmla="*/ 179 w 188"/>
                <a:gd name="T43" fmla="*/ 24 h 25"/>
                <a:gd name="T44" fmla="*/ 175 w 188"/>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8" h="25">
                  <a:moveTo>
                    <a:pt x="175" y="25"/>
                  </a:moveTo>
                  <a:lnTo>
                    <a:pt x="13" y="25"/>
                  </a:lnTo>
                  <a:lnTo>
                    <a:pt x="9" y="24"/>
                  </a:lnTo>
                  <a:lnTo>
                    <a:pt x="5" y="22"/>
                  </a:lnTo>
                  <a:lnTo>
                    <a:pt x="3" y="20"/>
                  </a:lnTo>
                  <a:lnTo>
                    <a:pt x="1" y="16"/>
                  </a:lnTo>
                  <a:lnTo>
                    <a:pt x="0" y="12"/>
                  </a:lnTo>
                  <a:lnTo>
                    <a:pt x="1" y="8"/>
                  </a:lnTo>
                  <a:lnTo>
                    <a:pt x="3" y="5"/>
                  </a:lnTo>
                  <a:lnTo>
                    <a:pt x="5" y="2"/>
                  </a:lnTo>
                  <a:lnTo>
                    <a:pt x="9" y="0"/>
                  </a:lnTo>
                  <a:lnTo>
                    <a:pt x="13" y="0"/>
                  </a:lnTo>
                  <a:lnTo>
                    <a:pt x="175" y="0"/>
                  </a:lnTo>
                  <a:lnTo>
                    <a:pt x="179" y="0"/>
                  </a:lnTo>
                  <a:lnTo>
                    <a:pt x="183" y="2"/>
                  </a:lnTo>
                  <a:lnTo>
                    <a:pt x="185" y="5"/>
                  </a:lnTo>
                  <a:lnTo>
                    <a:pt x="187" y="8"/>
                  </a:lnTo>
                  <a:lnTo>
                    <a:pt x="188" y="12"/>
                  </a:lnTo>
                  <a:lnTo>
                    <a:pt x="187" y="16"/>
                  </a:lnTo>
                  <a:lnTo>
                    <a:pt x="185" y="20"/>
                  </a:lnTo>
                  <a:lnTo>
                    <a:pt x="183" y="22"/>
                  </a:lnTo>
                  <a:lnTo>
                    <a:pt x="179" y="24"/>
                  </a:lnTo>
                  <a:lnTo>
                    <a:pt x="175"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en-US" sz="1800">
                <a:solidFill>
                  <a:srgbClr val="717074"/>
                </a:solidFill>
              </a:endParaRPr>
            </a:p>
          </p:txBody>
        </p:sp>
      </p:grpSp>
      <p:pic>
        <p:nvPicPr>
          <p:cNvPr id="38" name="Picture 37">
            <a:extLst>
              <a:ext uri="{FF2B5EF4-FFF2-40B4-BE49-F238E27FC236}">
                <a16:creationId xmlns:a16="http://schemas.microsoft.com/office/drawing/2014/main" id="{C8A5773A-F091-45EC-B52F-4C064A3877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521" y="1073595"/>
            <a:ext cx="3524245" cy="681823"/>
          </a:xfrm>
          <a:prstGeom prst="rect">
            <a:avLst/>
          </a:prstGeom>
        </p:spPr>
      </p:pic>
      <p:sp>
        <p:nvSpPr>
          <p:cNvPr id="39" name="TextBox 38">
            <a:extLst>
              <a:ext uri="{FF2B5EF4-FFF2-40B4-BE49-F238E27FC236}">
                <a16:creationId xmlns:a16="http://schemas.microsoft.com/office/drawing/2014/main" id="{F8252CBF-8796-4E79-A5CD-E654FFC74729}"/>
              </a:ext>
            </a:extLst>
          </p:cNvPr>
          <p:cNvSpPr txBox="1"/>
          <p:nvPr/>
        </p:nvSpPr>
        <p:spPr>
          <a:xfrm>
            <a:off x="1685544" y="1106941"/>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Description</a:t>
            </a:r>
            <a:endParaRPr lang="en-US" sz="1800">
              <a:solidFill>
                <a:srgbClr val="717074"/>
              </a:solidFill>
            </a:endParaRPr>
          </a:p>
        </p:txBody>
      </p:sp>
      <p:pic>
        <p:nvPicPr>
          <p:cNvPr id="47" name="Picture 46">
            <a:extLst>
              <a:ext uri="{FF2B5EF4-FFF2-40B4-BE49-F238E27FC236}">
                <a16:creationId xmlns:a16="http://schemas.microsoft.com/office/drawing/2014/main" id="{ED52F3BC-37C9-4E4B-8F67-44C2A73570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6675" y="2372986"/>
            <a:ext cx="3459091" cy="502371"/>
          </a:xfrm>
          <a:prstGeom prst="rect">
            <a:avLst/>
          </a:prstGeom>
        </p:spPr>
      </p:pic>
      <p:sp>
        <p:nvSpPr>
          <p:cNvPr id="49" name="TextBox 48">
            <a:extLst>
              <a:ext uri="{FF2B5EF4-FFF2-40B4-BE49-F238E27FC236}">
                <a16:creationId xmlns:a16="http://schemas.microsoft.com/office/drawing/2014/main" id="{11EED3F2-4C11-48B6-8F1F-03EBA6B44D2A}"/>
              </a:ext>
            </a:extLst>
          </p:cNvPr>
          <p:cNvSpPr txBox="1"/>
          <p:nvPr/>
        </p:nvSpPr>
        <p:spPr>
          <a:xfrm>
            <a:off x="1068868" y="2457296"/>
            <a:ext cx="1605995" cy="304800"/>
          </a:xfrm>
          <a:prstGeom prst="rect">
            <a:avLst/>
          </a:prstGeom>
          <a:noFill/>
        </p:spPr>
        <p:txBody>
          <a:bodyPr wrap="none" lIns="0" tIns="0" rIns="0" bIns="0" rtlCol="0" anchor="ctr">
            <a:noAutofit/>
          </a:bodyPr>
          <a:lstStyle>
            <a:defPPr>
              <a:defRPr lang="en-US"/>
            </a:defPPr>
            <a:lvl1pPr lvl="0" indent="92075" eaLnBrk="0" fontAlgn="base" hangingPunct="0">
              <a:spcBef>
                <a:spcPts val="400"/>
              </a:spcBef>
              <a:spcAft>
                <a:spcPts val="900"/>
              </a:spcAft>
              <a:defRPr sz="1200" b="1">
                <a:solidFill>
                  <a:prstClr val="white"/>
                </a:solidFill>
                <a:ea typeface="Verdana" panose="020B0604030504040204" pitchFamily="34" charset="0"/>
                <a:cs typeface="Verdana" panose="020B0604030504040204" pitchFamily="34" charset="0"/>
              </a:defRPr>
            </a:lvl1pPr>
          </a:lstStyle>
          <a:p>
            <a:pPr defTabSz="914400"/>
            <a:r>
              <a:rPr lang="en-AU" altLang="en-US"/>
              <a:t>Audience</a:t>
            </a:r>
            <a:endParaRPr lang="en-US"/>
          </a:p>
        </p:txBody>
      </p:sp>
      <p:pic>
        <p:nvPicPr>
          <p:cNvPr id="50" name="Picture 49">
            <a:extLst>
              <a:ext uri="{FF2B5EF4-FFF2-40B4-BE49-F238E27FC236}">
                <a16:creationId xmlns:a16="http://schemas.microsoft.com/office/drawing/2014/main" id="{6E014DCD-5027-40BE-9472-E3814C21CC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6675" y="3254723"/>
            <a:ext cx="3459091" cy="502371"/>
          </a:xfrm>
          <a:prstGeom prst="rect">
            <a:avLst/>
          </a:prstGeom>
        </p:spPr>
      </p:pic>
      <p:sp>
        <p:nvSpPr>
          <p:cNvPr id="60" name="TextBox 59">
            <a:extLst>
              <a:ext uri="{FF2B5EF4-FFF2-40B4-BE49-F238E27FC236}">
                <a16:creationId xmlns:a16="http://schemas.microsoft.com/office/drawing/2014/main" id="{4851E232-9A08-418A-B4CC-176E17A6570C}"/>
              </a:ext>
            </a:extLst>
          </p:cNvPr>
          <p:cNvSpPr txBox="1"/>
          <p:nvPr/>
        </p:nvSpPr>
        <p:spPr>
          <a:xfrm>
            <a:off x="1027019" y="3349462"/>
            <a:ext cx="1605995" cy="3048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Prerequisites</a:t>
            </a:r>
          </a:p>
        </p:txBody>
      </p:sp>
      <p:pic>
        <p:nvPicPr>
          <p:cNvPr id="70" name="Picture 69">
            <a:extLst>
              <a:ext uri="{FF2B5EF4-FFF2-40B4-BE49-F238E27FC236}">
                <a16:creationId xmlns:a16="http://schemas.microsoft.com/office/drawing/2014/main" id="{AF56B7E6-43E1-4250-B66D-D347CDCD01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2540" y="4163015"/>
            <a:ext cx="3459091" cy="502371"/>
          </a:xfrm>
          <a:prstGeom prst="rect">
            <a:avLst/>
          </a:prstGeom>
        </p:spPr>
      </p:pic>
      <p:sp>
        <p:nvSpPr>
          <p:cNvPr id="71" name="TextBox 70">
            <a:extLst>
              <a:ext uri="{FF2B5EF4-FFF2-40B4-BE49-F238E27FC236}">
                <a16:creationId xmlns:a16="http://schemas.microsoft.com/office/drawing/2014/main" id="{162FFDF4-28D7-4DB8-A796-D646E5B6FE41}"/>
              </a:ext>
            </a:extLst>
          </p:cNvPr>
          <p:cNvSpPr txBox="1"/>
          <p:nvPr/>
        </p:nvSpPr>
        <p:spPr>
          <a:xfrm>
            <a:off x="1001936" y="4217642"/>
            <a:ext cx="1605995" cy="360000"/>
          </a:xfrm>
          <a:prstGeom prst="rect">
            <a:avLst/>
          </a:prstGeom>
          <a:noFill/>
        </p:spPr>
        <p:txBody>
          <a:bodyPr wrap="none" lIns="0" tIns="0" rIns="0" bIns="0" rtlCol="0" anchor="ctr">
            <a:noAutofit/>
          </a:bodyPr>
          <a:lstStyle/>
          <a:p>
            <a:pPr indent="92075" defTabSz="914400" eaLnBrk="0" fontAlgn="base" hangingPunct="0">
              <a:spcBef>
                <a:spcPts val="400"/>
              </a:spcBef>
              <a:spcAft>
                <a:spcPts val="900"/>
              </a:spcAft>
            </a:pPr>
            <a:r>
              <a:rPr lang="en-AU" altLang="en-US" sz="1200" b="1">
                <a:solidFill>
                  <a:prstClr val="white"/>
                </a:solidFill>
                <a:ea typeface="Verdana" panose="020B0604030504040204" pitchFamily="34" charset="0"/>
                <a:cs typeface="Verdana" panose="020B0604030504040204" pitchFamily="34" charset="0"/>
              </a:rPr>
              <a:t>Overview</a:t>
            </a:r>
          </a:p>
        </p:txBody>
      </p:sp>
      <p:sp>
        <p:nvSpPr>
          <p:cNvPr id="75" name="Rectangle 74">
            <a:extLst>
              <a:ext uri="{FF2B5EF4-FFF2-40B4-BE49-F238E27FC236}">
                <a16:creationId xmlns:a16="http://schemas.microsoft.com/office/drawing/2014/main" id="{7549D3A6-61C2-4EC2-A2EE-A17119E59DB6}"/>
              </a:ext>
            </a:extLst>
          </p:cNvPr>
          <p:cNvSpPr/>
          <p:nvPr/>
        </p:nvSpPr>
        <p:spPr>
          <a:xfrm>
            <a:off x="334347" y="4665386"/>
            <a:ext cx="3500247" cy="1954381"/>
          </a:xfrm>
          <a:prstGeom prst="rect">
            <a:avLst/>
          </a:prstGeom>
        </p:spPr>
        <p:txBody>
          <a:bodyPr wrap="square" anchor="t">
            <a:spAutoFit/>
          </a:bodyPr>
          <a:lstStyle/>
          <a:p>
            <a:pPr defTabSz="914400"/>
            <a:r>
              <a:rPr lang="en-US" sz="1100" b="1" dirty="0"/>
              <a:t>Context</a:t>
            </a:r>
          </a:p>
          <a:p>
            <a:pPr defTabSz="914400"/>
            <a:endParaRPr lang="en-US" sz="1100" dirty="0">
              <a:ea typeface="ＭＳ Ｐゴシック" pitchFamily="34" charset="-128"/>
            </a:endParaRPr>
          </a:p>
          <a:p>
            <a:pPr defTabSz="914400"/>
            <a:r>
              <a:rPr lang="en-US" sz="1100" dirty="0">
                <a:ea typeface="ＭＳ Ｐゴシック" pitchFamily="34" charset="-128"/>
              </a:rPr>
              <a:t>To communicate via the ServiceNow message system inside the different records you can select </a:t>
            </a:r>
            <a:r>
              <a:rPr lang="en-US" sz="1100" b="1" dirty="0">
                <a:ea typeface="ＭＳ Ｐゴシック" pitchFamily="34" charset="-128"/>
              </a:rPr>
              <a:t>Draft, Internal Info, External Info or Provider Info. </a:t>
            </a:r>
            <a:r>
              <a:rPr lang="en-US" sz="1100" dirty="0">
                <a:ea typeface="ＭＳ Ｐゴシック" pitchFamily="34" charset="-128"/>
              </a:rPr>
              <a:t>Depending on the record you are working on different behavior is triggered while selecting External Info/Provider info. </a:t>
            </a:r>
            <a:br>
              <a:rPr lang="en-US" sz="1100" dirty="0">
                <a:ea typeface="ＭＳ Ｐゴシック" pitchFamily="34" charset="-128"/>
              </a:rPr>
            </a:br>
            <a:br>
              <a:rPr lang="en-US" sz="1100" dirty="0">
                <a:ea typeface="ＭＳ Ｐゴシック" pitchFamily="34" charset="-128"/>
              </a:rPr>
            </a:br>
            <a:r>
              <a:rPr lang="en-US" sz="1100" dirty="0">
                <a:ea typeface="ＭＳ Ｐゴシック" pitchFamily="34" charset="-128"/>
              </a:rPr>
              <a:t>If you select Draft or Internal Info messages, these messages always stay within the same record.</a:t>
            </a:r>
          </a:p>
        </p:txBody>
      </p:sp>
      <p:grpSp>
        <p:nvGrpSpPr>
          <p:cNvPr id="83" name="Group 82">
            <a:extLst>
              <a:ext uri="{FF2B5EF4-FFF2-40B4-BE49-F238E27FC236}">
                <a16:creationId xmlns:a16="http://schemas.microsoft.com/office/drawing/2014/main" id="{055F843A-E40F-42FD-AAE4-9FF10C8BA25E}"/>
              </a:ext>
            </a:extLst>
          </p:cNvPr>
          <p:cNvGrpSpPr/>
          <p:nvPr/>
        </p:nvGrpSpPr>
        <p:grpSpPr>
          <a:xfrm>
            <a:off x="4266232" y="1040912"/>
            <a:ext cx="7587422" cy="555279"/>
            <a:chOff x="3150020" y="633645"/>
            <a:chExt cx="3032760" cy="555279"/>
          </a:xfrm>
        </p:grpSpPr>
        <p:sp>
          <p:nvSpPr>
            <p:cNvPr id="84" name="Rectangle 83">
              <a:extLst>
                <a:ext uri="{FF2B5EF4-FFF2-40B4-BE49-F238E27FC236}">
                  <a16:creationId xmlns:a16="http://schemas.microsoft.com/office/drawing/2014/main" id="{A6620758-1DE2-4EE5-BB9F-C0F6C1790E6E}"/>
                </a:ext>
              </a:extLst>
            </p:cNvPr>
            <p:cNvSpPr/>
            <p:nvPr/>
          </p:nvSpPr>
          <p:spPr bwMode="gray">
            <a:xfrm>
              <a:off x="3150020" y="633645"/>
              <a:ext cx="3032760" cy="45719"/>
            </a:xfrm>
            <a:prstGeom prst="rect">
              <a:avLst/>
            </a:prstGeom>
            <a:solidFill>
              <a:srgbClr val="FBB24B"/>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85" name="Rectangle 84">
              <a:extLst>
                <a:ext uri="{FF2B5EF4-FFF2-40B4-BE49-F238E27FC236}">
                  <a16:creationId xmlns:a16="http://schemas.microsoft.com/office/drawing/2014/main" id="{4B14670A-17F5-43F2-9C32-2629582A43F0}"/>
                </a:ext>
              </a:extLst>
            </p:cNvPr>
            <p:cNvSpPr/>
            <p:nvPr/>
          </p:nvSpPr>
          <p:spPr bwMode="gray">
            <a:xfrm flipV="1">
              <a:off x="3150020" y="679364"/>
              <a:ext cx="3032760" cy="457200"/>
            </a:xfrm>
            <a:prstGeom prst="rect">
              <a:avLst/>
            </a:prstGeom>
            <a:solidFill>
              <a:srgbClr val="0095D3"/>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600" kern="0">
                <a:solidFill>
                  <a:srgbClr val="FFFFFF"/>
                </a:solidFill>
                <a:latin typeface="Verdana"/>
              </a:endParaRPr>
            </a:p>
          </p:txBody>
        </p:sp>
        <p:sp>
          <p:nvSpPr>
            <p:cNvPr id="86" name="TextBox 85">
              <a:extLst>
                <a:ext uri="{FF2B5EF4-FFF2-40B4-BE49-F238E27FC236}">
                  <a16:creationId xmlns:a16="http://schemas.microsoft.com/office/drawing/2014/main" id="{5A878B44-0C9A-43D2-84F3-8B894F6DD98E}"/>
                </a:ext>
              </a:extLst>
            </p:cNvPr>
            <p:cNvSpPr txBox="1"/>
            <p:nvPr/>
          </p:nvSpPr>
          <p:spPr>
            <a:xfrm>
              <a:off x="4014614" y="715635"/>
              <a:ext cx="1371600" cy="360000"/>
            </a:xfrm>
            <a:prstGeom prst="rect">
              <a:avLst/>
            </a:prstGeom>
            <a:noFill/>
          </p:spPr>
          <p:txBody>
            <a:bodyPr wrap="none" lIns="0" tIns="0" rIns="0" bIns="0" rtlCol="0" anchor="ctr">
              <a:noAutofit/>
            </a:bodyPr>
            <a:lstStyle/>
            <a:p>
              <a:pPr lvl="0" indent="92075" eaLnBrk="0" fontAlgn="base" hangingPunct="0">
                <a:spcBef>
                  <a:spcPts val="400"/>
                </a:spcBef>
                <a:spcAft>
                  <a:spcPts val="900"/>
                </a:spcAft>
              </a:pPr>
              <a:r>
                <a:rPr lang="en-AU" altLang="en-US" sz="1200" b="1" dirty="0">
                  <a:solidFill>
                    <a:prstClr val="white"/>
                  </a:solidFill>
                  <a:ea typeface="Verdana" panose="020B0604030504040204" pitchFamily="34" charset="0"/>
                  <a:cs typeface="Verdana" panose="020B0604030504040204" pitchFamily="34" charset="0"/>
                </a:rPr>
                <a:t>Process / Explanation</a:t>
              </a:r>
            </a:p>
          </p:txBody>
        </p:sp>
        <p:sp>
          <p:nvSpPr>
            <p:cNvPr id="87" name="Isosceles Triangle 86">
              <a:extLst>
                <a:ext uri="{FF2B5EF4-FFF2-40B4-BE49-F238E27FC236}">
                  <a16:creationId xmlns:a16="http://schemas.microsoft.com/office/drawing/2014/main" id="{A07BD9D9-F4B5-4771-8519-1F26B6EE2CEF}"/>
                </a:ext>
              </a:extLst>
            </p:cNvPr>
            <p:cNvSpPr/>
            <p:nvPr/>
          </p:nvSpPr>
          <p:spPr>
            <a:xfrm flipV="1">
              <a:off x="5785619" y="984544"/>
              <a:ext cx="396938" cy="204380"/>
            </a:xfrm>
            <a:prstGeom prst="triangle">
              <a:avLst/>
            </a:prstGeom>
            <a:solidFill>
              <a:srgbClr val="0095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9" name="Illustration" descr="Example of an illustration" title="Illustration for title slide">
            <a:extLst>
              <a:ext uri="{FF2B5EF4-FFF2-40B4-BE49-F238E27FC236}">
                <a16:creationId xmlns:a16="http://schemas.microsoft.com/office/drawing/2014/main" id="{8F1690E4-F0A3-432F-A8C5-ADFF9F911587}"/>
              </a:ext>
            </a:extLst>
          </p:cNvPr>
          <p:cNvPicPr>
            <a:picLocks noChangeAspect="1"/>
          </p:cNvPicPr>
          <p:nvPr/>
        </p:nvPicPr>
        <p:blipFill rotWithShape="1">
          <a:blip r:embed="rId9"/>
          <a:srcRect l="70221" t="59532" r="26482" b="26655"/>
          <a:stretch/>
        </p:blipFill>
        <p:spPr bwMode="gray">
          <a:xfrm>
            <a:off x="1238797" y="1025071"/>
            <a:ext cx="413965" cy="449277"/>
          </a:xfrm>
          <a:prstGeom prst="rect">
            <a:avLst/>
          </a:prstGeom>
          <a:noFill/>
        </p:spPr>
      </p:pic>
      <p:pic>
        <p:nvPicPr>
          <p:cNvPr id="100" name="Picture 99">
            <a:extLst>
              <a:ext uri="{FF2B5EF4-FFF2-40B4-BE49-F238E27FC236}">
                <a16:creationId xmlns:a16="http://schemas.microsoft.com/office/drawing/2014/main" id="{60765153-FD05-41F0-AEC1-D721534E38E4}"/>
              </a:ext>
            </a:extLst>
          </p:cNvPr>
          <p:cNvPicPr>
            <a:picLocks noChangeAspect="1"/>
          </p:cNvPicPr>
          <p:nvPr/>
        </p:nvPicPr>
        <p:blipFill>
          <a:blip r:embed="rId10"/>
          <a:stretch>
            <a:fillRect/>
          </a:stretch>
        </p:blipFill>
        <p:spPr>
          <a:xfrm>
            <a:off x="4245847" y="756444"/>
            <a:ext cx="1104390" cy="1104390"/>
          </a:xfrm>
          <a:prstGeom prst="rect">
            <a:avLst/>
          </a:prstGeom>
        </p:spPr>
      </p:pic>
      <p:pic>
        <p:nvPicPr>
          <p:cNvPr id="105" name="Picture 76">
            <a:extLst>
              <a:ext uri="{FF2B5EF4-FFF2-40B4-BE49-F238E27FC236}">
                <a16:creationId xmlns:a16="http://schemas.microsoft.com/office/drawing/2014/main" id="{17CAE407-ED69-42F8-A569-6816A5847D75}"/>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391457" y="3146375"/>
            <a:ext cx="675418" cy="675418"/>
          </a:xfrm>
          <a:prstGeom prst="rect">
            <a:avLst/>
          </a:prstGeom>
        </p:spPr>
      </p:pic>
      <p:pic>
        <p:nvPicPr>
          <p:cNvPr id="106" name="Picture 105">
            <a:extLst>
              <a:ext uri="{FF2B5EF4-FFF2-40B4-BE49-F238E27FC236}">
                <a16:creationId xmlns:a16="http://schemas.microsoft.com/office/drawing/2014/main" id="{16D3741E-9674-4F69-B92E-84206CF0A9DE}"/>
              </a:ext>
            </a:extLst>
          </p:cNvPr>
          <p:cNvPicPr>
            <a:picLocks noChangeAspect="1"/>
          </p:cNvPicPr>
          <p:nvPr/>
        </p:nvPicPr>
        <p:blipFill>
          <a:blip r:embed="rId12"/>
          <a:stretch>
            <a:fillRect/>
          </a:stretch>
        </p:blipFill>
        <p:spPr>
          <a:xfrm>
            <a:off x="369657" y="4094766"/>
            <a:ext cx="666403" cy="636330"/>
          </a:xfrm>
          <a:prstGeom prst="rect">
            <a:avLst/>
          </a:prstGeom>
        </p:spPr>
      </p:pic>
      <p:grpSp>
        <p:nvGrpSpPr>
          <p:cNvPr id="107" name="Group 5">
            <a:extLst>
              <a:ext uri="{FF2B5EF4-FFF2-40B4-BE49-F238E27FC236}">
                <a16:creationId xmlns:a16="http://schemas.microsoft.com/office/drawing/2014/main" id="{F7B1E092-42EE-4B98-BE93-5060B09B0E56}"/>
              </a:ext>
            </a:extLst>
          </p:cNvPr>
          <p:cNvGrpSpPr>
            <a:grpSpLocks noChangeAspect="1"/>
          </p:cNvGrpSpPr>
          <p:nvPr/>
        </p:nvGrpSpPr>
        <p:grpSpPr bwMode="auto">
          <a:xfrm>
            <a:off x="453198" y="2444823"/>
            <a:ext cx="423854" cy="356441"/>
            <a:chOff x="471" y="958"/>
            <a:chExt cx="269" cy="265"/>
          </a:xfrm>
          <a:solidFill>
            <a:schemeClr val="accent1"/>
          </a:solidFill>
        </p:grpSpPr>
        <p:sp>
          <p:nvSpPr>
            <p:cNvPr id="108" name="Freeform 6">
              <a:extLst>
                <a:ext uri="{FF2B5EF4-FFF2-40B4-BE49-F238E27FC236}">
                  <a16:creationId xmlns:a16="http://schemas.microsoft.com/office/drawing/2014/main" id="{54B29DB9-39DA-4152-A637-8F597DD26ED0}"/>
                </a:ext>
              </a:extLst>
            </p:cNvPr>
            <p:cNvSpPr>
              <a:spLocks noEditPoints="1"/>
            </p:cNvSpPr>
            <p:nvPr/>
          </p:nvSpPr>
          <p:spPr bwMode="auto">
            <a:xfrm>
              <a:off x="471" y="1096"/>
              <a:ext cx="269" cy="127"/>
            </a:xfrm>
            <a:custGeom>
              <a:avLst/>
              <a:gdLst>
                <a:gd name="T0" fmla="*/ 793 w 1586"/>
                <a:gd name="T1" fmla="*/ 55 h 746"/>
                <a:gd name="T2" fmla="*/ 975 w 1586"/>
                <a:gd name="T3" fmla="*/ 245 h 746"/>
                <a:gd name="T4" fmla="*/ 1095 w 1586"/>
                <a:gd name="T5" fmla="*/ 0 h 746"/>
                <a:gd name="T6" fmla="*/ 1333 w 1586"/>
                <a:gd name="T7" fmla="*/ 81 h 746"/>
                <a:gd name="T8" fmla="*/ 1458 w 1586"/>
                <a:gd name="T9" fmla="*/ 155 h 746"/>
                <a:gd name="T10" fmla="*/ 1519 w 1586"/>
                <a:gd name="T11" fmla="*/ 234 h 746"/>
                <a:gd name="T12" fmla="*/ 1568 w 1586"/>
                <a:gd name="T13" fmla="*/ 508 h 746"/>
                <a:gd name="T14" fmla="*/ 1586 w 1586"/>
                <a:gd name="T15" fmla="*/ 746 h 746"/>
                <a:gd name="T16" fmla="*/ 1302 w 1586"/>
                <a:gd name="T17" fmla="*/ 746 h 746"/>
                <a:gd name="T18" fmla="*/ 1299 w 1586"/>
                <a:gd name="T19" fmla="*/ 592 h 746"/>
                <a:gd name="T20" fmla="*/ 1201 w 1586"/>
                <a:gd name="T21" fmla="*/ 592 h 746"/>
                <a:gd name="T22" fmla="*/ 1201 w 1586"/>
                <a:gd name="T23" fmla="*/ 746 h 746"/>
                <a:gd name="T24" fmla="*/ 385 w 1586"/>
                <a:gd name="T25" fmla="*/ 746 h 746"/>
                <a:gd name="T26" fmla="*/ 385 w 1586"/>
                <a:gd name="T27" fmla="*/ 592 h 746"/>
                <a:gd name="T28" fmla="*/ 287 w 1586"/>
                <a:gd name="T29" fmla="*/ 592 h 746"/>
                <a:gd name="T30" fmla="*/ 285 w 1586"/>
                <a:gd name="T31" fmla="*/ 746 h 746"/>
                <a:gd name="T32" fmla="*/ 0 w 1586"/>
                <a:gd name="T33" fmla="*/ 746 h 746"/>
                <a:gd name="T34" fmla="*/ 18 w 1586"/>
                <a:gd name="T35" fmla="*/ 508 h 746"/>
                <a:gd name="T36" fmla="*/ 67 w 1586"/>
                <a:gd name="T37" fmla="*/ 234 h 746"/>
                <a:gd name="T38" fmla="*/ 128 w 1586"/>
                <a:gd name="T39" fmla="*/ 155 h 746"/>
                <a:gd name="T40" fmla="*/ 253 w 1586"/>
                <a:gd name="T41" fmla="*/ 81 h 746"/>
                <a:gd name="T42" fmla="*/ 491 w 1586"/>
                <a:gd name="T43" fmla="*/ 0 h 746"/>
                <a:gd name="T44" fmla="*/ 612 w 1586"/>
                <a:gd name="T45" fmla="*/ 245 h 746"/>
                <a:gd name="T46" fmla="*/ 793 w 1586"/>
                <a:gd name="T47" fmla="*/ 55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6" h="746">
                  <a:moveTo>
                    <a:pt x="793" y="55"/>
                  </a:moveTo>
                  <a:cubicBezTo>
                    <a:pt x="854" y="118"/>
                    <a:pt x="914" y="182"/>
                    <a:pt x="975" y="245"/>
                  </a:cubicBezTo>
                  <a:cubicBezTo>
                    <a:pt x="1015" y="163"/>
                    <a:pt x="1055" y="82"/>
                    <a:pt x="1095" y="0"/>
                  </a:cubicBezTo>
                  <a:cubicBezTo>
                    <a:pt x="1183" y="27"/>
                    <a:pt x="1271" y="55"/>
                    <a:pt x="1333" y="81"/>
                  </a:cubicBezTo>
                  <a:cubicBezTo>
                    <a:pt x="1395" y="106"/>
                    <a:pt x="1431" y="131"/>
                    <a:pt x="1458" y="155"/>
                  </a:cubicBezTo>
                  <a:cubicBezTo>
                    <a:pt x="1485" y="179"/>
                    <a:pt x="1503" y="202"/>
                    <a:pt x="1519" y="234"/>
                  </a:cubicBezTo>
                  <a:cubicBezTo>
                    <a:pt x="1536" y="265"/>
                    <a:pt x="1550" y="305"/>
                    <a:pt x="1568" y="508"/>
                  </a:cubicBezTo>
                  <a:cubicBezTo>
                    <a:pt x="1574" y="573"/>
                    <a:pt x="1580" y="654"/>
                    <a:pt x="1586" y="746"/>
                  </a:cubicBezTo>
                  <a:moveTo>
                    <a:pt x="1302" y="746"/>
                  </a:moveTo>
                  <a:cubicBezTo>
                    <a:pt x="1301" y="695"/>
                    <a:pt x="1300" y="643"/>
                    <a:pt x="1299" y="592"/>
                  </a:cubicBezTo>
                  <a:cubicBezTo>
                    <a:pt x="1266" y="559"/>
                    <a:pt x="1233" y="561"/>
                    <a:pt x="1201" y="592"/>
                  </a:cubicBezTo>
                  <a:cubicBezTo>
                    <a:pt x="1201" y="643"/>
                    <a:pt x="1201" y="694"/>
                    <a:pt x="1201" y="746"/>
                  </a:cubicBezTo>
                  <a:moveTo>
                    <a:pt x="385" y="746"/>
                  </a:moveTo>
                  <a:cubicBezTo>
                    <a:pt x="385" y="694"/>
                    <a:pt x="385" y="643"/>
                    <a:pt x="385" y="592"/>
                  </a:cubicBezTo>
                  <a:cubicBezTo>
                    <a:pt x="352" y="561"/>
                    <a:pt x="320" y="557"/>
                    <a:pt x="287" y="592"/>
                  </a:cubicBezTo>
                  <a:cubicBezTo>
                    <a:pt x="286" y="643"/>
                    <a:pt x="286" y="695"/>
                    <a:pt x="285" y="746"/>
                  </a:cubicBezTo>
                  <a:moveTo>
                    <a:pt x="0" y="746"/>
                  </a:moveTo>
                  <a:cubicBezTo>
                    <a:pt x="6" y="654"/>
                    <a:pt x="12" y="573"/>
                    <a:pt x="18" y="508"/>
                  </a:cubicBezTo>
                  <a:cubicBezTo>
                    <a:pt x="36" y="305"/>
                    <a:pt x="50" y="265"/>
                    <a:pt x="67" y="234"/>
                  </a:cubicBezTo>
                  <a:cubicBezTo>
                    <a:pt x="83" y="202"/>
                    <a:pt x="101" y="179"/>
                    <a:pt x="128" y="155"/>
                  </a:cubicBezTo>
                  <a:cubicBezTo>
                    <a:pt x="155" y="131"/>
                    <a:pt x="191" y="106"/>
                    <a:pt x="253" y="81"/>
                  </a:cubicBezTo>
                  <a:cubicBezTo>
                    <a:pt x="315" y="55"/>
                    <a:pt x="403" y="27"/>
                    <a:pt x="491" y="0"/>
                  </a:cubicBezTo>
                  <a:cubicBezTo>
                    <a:pt x="531" y="82"/>
                    <a:pt x="571" y="163"/>
                    <a:pt x="612" y="245"/>
                  </a:cubicBezTo>
                  <a:cubicBezTo>
                    <a:pt x="672" y="182"/>
                    <a:pt x="733" y="118"/>
                    <a:pt x="793" y="55"/>
                  </a:cubicBezTo>
                </a:path>
              </a:pathLst>
            </a:custGeom>
            <a:grp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09" name="Oval 7">
              <a:extLst>
                <a:ext uri="{FF2B5EF4-FFF2-40B4-BE49-F238E27FC236}">
                  <a16:creationId xmlns:a16="http://schemas.microsoft.com/office/drawing/2014/main" id="{50078655-C2F9-4ACE-A5E3-4C4DCD242528}"/>
                </a:ext>
              </a:extLst>
            </p:cNvPr>
            <p:cNvSpPr>
              <a:spLocks noChangeArrowheads="1"/>
            </p:cNvSpPr>
            <p:nvPr/>
          </p:nvSpPr>
          <p:spPr bwMode="auto">
            <a:xfrm>
              <a:off x="542" y="958"/>
              <a:ext cx="126" cy="126"/>
            </a:xfrm>
            <a:prstGeom prst="ellipse">
              <a:avLst/>
            </a:prstGeom>
            <a:grp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10" name="Freeform 8">
              <a:extLst>
                <a:ext uri="{FF2B5EF4-FFF2-40B4-BE49-F238E27FC236}">
                  <a16:creationId xmlns:a16="http://schemas.microsoft.com/office/drawing/2014/main" id="{0EC97590-4640-42E8-9A2A-13F26EDEEA0C}"/>
                </a:ext>
              </a:extLst>
            </p:cNvPr>
            <p:cNvSpPr>
              <a:spLocks/>
            </p:cNvSpPr>
            <p:nvPr/>
          </p:nvSpPr>
          <p:spPr bwMode="auto">
            <a:xfrm>
              <a:off x="582" y="1131"/>
              <a:ext cx="46" cy="46"/>
            </a:xfrm>
            <a:custGeom>
              <a:avLst/>
              <a:gdLst>
                <a:gd name="T0" fmla="*/ 0 w 273"/>
                <a:gd name="T1" fmla="*/ 137 h 273"/>
                <a:gd name="T2" fmla="*/ 137 w 273"/>
                <a:gd name="T3" fmla="*/ 0 h 273"/>
                <a:gd name="T4" fmla="*/ 273 w 273"/>
                <a:gd name="T5" fmla="*/ 137 h 273"/>
                <a:gd name="T6" fmla="*/ 137 w 273"/>
                <a:gd name="T7" fmla="*/ 273 h 273"/>
                <a:gd name="T8" fmla="*/ 0 w 273"/>
                <a:gd name="T9" fmla="*/ 137 h 273"/>
              </a:gdLst>
              <a:ahLst/>
              <a:cxnLst>
                <a:cxn ang="0">
                  <a:pos x="T0" y="T1"/>
                </a:cxn>
                <a:cxn ang="0">
                  <a:pos x="T2" y="T3"/>
                </a:cxn>
                <a:cxn ang="0">
                  <a:pos x="T4" y="T5"/>
                </a:cxn>
                <a:cxn ang="0">
                  <a:pos x="T6" y="T7"/>
                </a:cxn>
                <a:cxn ang="0">
                  <a:pos x="T8" y="T9"/>
                </a:cxn>
              </a:cxnLst>
              <a:rect l="0" t="0" r="r" b="b"/>
              <a:pathLst>
                <a:path w="273" h="273">
                  <a:moveTo>
                    <a:pt x="0" y="137"/>
                  </a:moveTo>
                  <a:lnTo>
                    <a:pt x="137" y="0"/>
                  </a:lnTo>
                  <a:lnTo>
                    <a:pt x="273" y="137"/>
                  </a:lnTo>
                  <a:lnTo>
                    <a:pt x="137" y="273"/>
                  </a:lnTo>
                  <a:lnTo>
                    <a:pt x="0" y="137"/>
                  </a:lnTo>
                  <a:close/>
                </a:path>
              </a:pathLst>
            </a:custGeom>
            <a:grp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sp>
          <p:nvSpPr>
            <p:cNvPr id="111" name="Freeform 9">
              <a:extLst>
                <a:ext uri="{FF2B5EF4-FFF2-40B4-BE49-F238E27FC236}">
                  <a16:creationId xmlns:a16="http://schemas.microsoft.com/office/drawing/2014/main" id="{388AC070-6A91-4240-AF33-A4953009903F}"/>
                </a:ext>
              </a:extLst>
            </p:cNvPr>
            <p:cNvSpPr>
              <a:spLocks/>
            </p:cNvSpPr>
            <p:nvPr/>
          </p:nvSpPr>
          <p:spPr bwMode="auto">
            <a:xfrm>
              <a:off x="586" y="1169"/>
              <a:ext cx="38" cy="54"/>
            </a:xfrm>
            <a:custGeom>
              <a:avLst/>
              <a:gdLst>
                <a:gd name="T0" fmla="*/ 224 w 224"/>
                <a:gd name="T1" fmla="*/ 319 h 319"/>
                <a:gd name="T2" fmla="*/ 162 w 224"/>
                <a:gd name="T3" fmla="*/ 0 h 319"/>
                <a:gd name="T4" fmla="*/ 113 w 224"/>
                <a:gd name="T5" fmla="*/ 49 h 319"/>
                <a:gd name="T6" fmla="*/ 65 w 224"/>
                <a:gd name="T7" fmla="*/ 1 h 319"/>
                <a:gd name="T8" fmla="*/ 0 w 224"/>
                <a:gd name="T9" fmla="*/ 319 h 319"/>
              </a:gdLst>
              <a:ahLst/>
              <a:cxnLst>
                <a:cxn ang="0">
                  <a:pos x="T0" y="T1"/>
                </a:cxn>
                <a:cxn ang="0">
                  <a:pos x="T2" y="T3"/>
                </a:cxn>
                <a:cxn ang="0">
                  <a:pos x="T4" y="T5"/>
                </a:cxn>
                <a:cxn ang="0">
                  <a:pos x="T6" y="T7"/>
                </a:cxn>
                <a:cxn ang="0">
                  <a:pos x="T8" y="T9"/>
                </a:cxn>
              </a:cxnLst>
              <a:rect l="0" t="0" r="r" b="b"/>
              <a:pathLst>
                <a:path w="224" h="319">
                  <a:moveTo>
                    <a:pt x="224" y="319"/>
                  </a:moveTo>
                  <a:lnTo>
                    <a:pt x="162" y="0"/>
                  </a:lnTo>
                  <a:lnTo>
                    <a:pt x="113" y="49"/>
                  </a:lnTo>
                  <a:lnTo>
                    <a:pt x="65" y="1"/>
                  </a:lnTo>
                  <a:lnTo>
                    <a:pt x="0" y="319"/>
                  </a:lnTo>
                </a:path>
              </a:pathLst>
            </a:custGeom>
            <a:grp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accent3"/>
                </a:solidFill>
                <a:effectLst/>
                <a:uLnTx/>
                <a:uFillTx/>
                <a:latin typeface="Arial"/>
                <a:ea typeface="+mn-ea"/>
                <a:cs typeface="+mn-cs"/>
              </a:endParaRPr>
            </a:p>
          </p:txBody>
        </p:sp>
      </p:grpSp>
      <p:sp>
        <p:nvSpPr>
          <p:cNvPr id="58" name="TextBox 57">
            <a:extLst>
              <a:ext uri="{FF2B5EF4-FFF2-40B4-BE49-F238E27FC236}">
                <a16:creationId xmlns:a16="http://schemas.microsoft.com/office/drawing/2014/main" id="{252DBFD4-A2DC-4BCB-BCE1-D99565D87CF0}"/>
              </a:ext>
            </a:extLst>
          </p:cNvPr>
          <p:cNvSpPr txBox="1"/>
          <p:nvPr/>
        </p:nvSpPr>
        <p:spPr>
          <a:xfrm>
            <a:off x="8560152" y="1639286"/>
            <a:ext cx="3293502" cy="407804"/>
          </a:xfrm>
          <a:prstGeom prst="rect">
            <a:avLst/>
          </a:prstGeom>
          <a:solidFill>
            <a:schemeClr val="accent1">
              <a:lumMod val="20000"/>
              <a:lumOff val="80000"/>
            </a:schemeClr>
          </a:solidFill>
          <a:ln w="25400" cmpd="sng">
            <a:solidFill>
              <a:schemeClr val="tx1"/>
            </a:solidFill>
          </a:ln>
        </p:spPr>
        <p:txBody>
          <a:bodyPr wrap="square" rIns="36000" rtlCol="0" anchor="t">
            <a:spAutoFit/>
          </a:bodyPr>
          <a:lstStyle/>
          <a:p>
            <a:pPr marL="1588"/>
            <a:r>
              <a:rPr lang="en-US" sz="1050" b="1" dirty="0">
                <a:solidFill>
                  <a:schemeClr val="tx1">
                    <a:lumMod val="50000"/>
                  </a:schemeClr>
                </a:solidFill>
                <a:latin typeface="+mn-lt"/>
                <a:cs typeface="Calibri" panose="020F0502020204030204" pitchFamily="34" charset="0"/>
              </a:rPr>
              <a:t>Draft </a:t>
            </a:r>
            <a:r>
              <a:rPr lang="en-US" sz="1000" dirty="0">
                <a:solidFill>
                  <a:schemeClr val="tx1">
                    <a:lumMod val="50000"/>
                  </a:schemeClr>
                </a:solidFill>
                <a:latin typeface="+mn-lt"/>
                <a:cs typeface="Calibri" panose="020F0502020204030204" pitchFamily="34" charset="0"/>
              </a:rPr>
              <a:t>messages are stored in the respective record field pending a type selection</a:t>
            </a:r>
            <a:endParaRPr lang="en-US" sz="1050" dirty="0">
              <a:solidFill>
                <a:schemeClr val="tx1">
                  <a:lumMod val="50000"/>
                </a:schemeClr>
              </a:solidFill>
              <a:latin typeface="+mn-lt"/>
              <a:cs typeface="Calibri" panose="020F0502020204030204" pitchFamily="34" charset="0"/>
            </a:endParaRPr>
          </a:p>
        </p:txBody>
      </p:sp>
      <p:sp>
        <p:nvSpPr>
          <p:cNvPr id="59" name="TextBox 58">
            <a:extLst>
              <a:ext uri="{FF2B5EF4-FFF2-40B4-BE49-F238E27FC236}">
                <a16:creationId xmlns:a16="http://schemas.microsoft.com/office/drawing/2014/main" id="{E02F7ED2-7B2D-406F-8966-4C5311F3F06A}"/>
              </a:ext>
            </a:extLst>
          </p:cNvPr>
          <p:cNvSpPr txBox="1"/>
          <p:nvPr/>
        </p:nvSpPr>
        <p:spPr>
          <a:xfrm>
            <a:off x="8560152" y="2089690"/>
            <a:ext cx="3293502" cy="561692"/>
          </a:xfrm>
          <a:prstGeom prst="rect">
            <a:avLst/>
          </a:prstGeom>
          <a:solidFill>
            <a:schemeClr val="accent1">
              <a:lumMod val="20000"/>
              <a:lumOff val="80000"/>
            </a:schemeClr>
          </a:solidFill>
          <a:ln w="25400" cmpd="sng">
            <a:solidFill>
              <a:schemeClr val="tx1"/>
            </a:solidFill>
          </a:ln>
        </p:spPr>
        <p:txBody>
          <a:bodyPr wrap="square" rIns="36000" rtlCol="0" anchor="t">
            <a:spAutoFit/>
          </a:bodyPr>
          <a:lstStyle/>
          <a:p>
            <a:pPr marL="1588"/>
            <a:r>
              <a:rPr lang="en-US" sz="1050" b="1" dirty="0">
                <a:solidFill>
                  <a:schemeClr val="tx1">
                    <a:lumMod val="50000"/>
                  </a:schemeClr>
                </a:solidFill>
                <a:latin typeface="+mn-lt"/>
                <a:cs typeface="Calibri" panose="020F0502020204030204" pitchFamily="34" charset="0"/>
              </a:rPr>
              <a:t>Internal Info </a:t>
            </a:r>
            <a:r>
              <a:rPr lang="en-US" sz="1000" dirty="0">
                <a:solidFill>
                  <a:schemeClr val="tx1">
                    <a:lumMod val="50000"/>
                  </a:schemeClr>
                </a:solidFill>
                <a:latin typeface="+mn-lt"/>
                <a:cs typeface="Calibri" panose="020F0502020204030204" pitchFamily="34" charset="0"/>
              </a:rPr>
              <a:t>messages are stored (in the activity log) in the record and visible only to the users viewing that record</a:t>
            </a:r>
            <a:endParaRPr lang="en-US" sz="1050" dirty="0">
              <a:solidFill>
                <a:schemeClr val="tx1">
                  <a:lumMod val="50000"/>
                </a:schemeClr>
              </a:solidFill>
              <a:latin typeface="+mn-lt"/>
              <a:cs typeface="Calibri" panose="020F0502020204030204" pitchFamily="34" charset="0"/>
            </a:endParaRPr>
          </a:p>
        </p:txBody>
      </p:sp>
      <p:cxnSp>
        <p:nvCxnSpPr>
          <p:cNvPr id="65" name="Straight Connector 64">
            <a:extLst>
              <a:ext uri="{FF2B5EF4-FFF2-40B4-BE49-F238E27FC236}">
                <a16:creationId xmlns:a16="http://schemas.microsoft.com/office/drawing/2014/main" id="{0FCA8B55-7271-4B9A-B612-055D11031131}"/>
              </a:ext>
            </a:extLst>
          </p:cNvPr>
          <p:cNvCxnSpPr>
            <a:cxnSpLocks/>
            <a:stCxn id="58" idx="1"/>
          </p:cNvCxnSpPr>
          <p:nvPr/>
        </p:nvCxnSpPr>
        <p:spPr>
          <a:xfrm flipH="1">
            <a:off x="8221784" y="1843188"/>
            <a:ext cx="338368" cy="529798"/>
          </a:xfrm>
          <a:prstGeom prst="line">
            <a:avLst/>
          </a:prstGeom>
          <a:ln w="44450">
            <a:solidFill>
              <a:schemeClr val="accent6">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E805ACBC-E89D-40B9-B127-AC52C666ECF8}"/>
              </a:ext>
            </a:extLst>
          </p:cNvPr>
          <p:cNvCxnSpPr>
            <a:cxnSpLocks/>
            <a:stCxn id="59" idx="1"/>
          </p:cNvCxnSpPr>
          <p:nvPr/>
        </p:nvCxnSpPr>
        <p:spPr>
          <a:xfrm flipH="1">
            <a:off x="8187764" y="2370536"/>
            <a:ext cx="372388" cy="315996"/>
          </a:xfrm>
          <a:prstGeom prst="line">
            <a:avLst/>
          </a:prstGeom>
          <a:ln w="44450">
            <a:solidFill>
              <a:schemeClr val="accent6">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705AB605-A3AD-412E-9167-23D16298396E}"/>
              </a:ext>
            </a:extLst>
          </p:cNvPr>
          <p:cNvCxnSpPr>
            <a:cxnSpLocks/>
          </p:cNvCxnSpPr>
          <p:nvPr/>
        </p:nvCxnSpPr>
        <p:spPr>
          <a:xfrm flipH="1">
            <a:off x="8187763" y="2963146"/>
            <a:ext cx="307234" cy="0"/>
          </a:xfrm>
          <a:prstGeom prst="line">
            <a:avLst/>
          </a:prstGeom>
          <a:ln w="44450">
            <a:solidFill>
              <a:schemeClr val="accent6">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5F61B25-735D-45E1-BC92-DAC09082F965}"/>
              </a:ext>
            </a:extLst>
          </p:cNvPr>
          <p:cNvCxnSpPr>
            <a:cxnSpLocks/>
          </p:cNvCxnSpPr>
          <p:nvPr/>
        </p:nvCxnSpPr>
        <p:spPr>
          <a:xfrm>
            <a:off x="4237242" y="3676452"/>
            <a:ext cx="7610599"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82" name="Rectangle 81">
            <a:extLst>
              <a:ext uri="{FF2B5EF4-FFF2-40B4-BE49-F238E27FC236}">
                <a16:creationId xmlns:a16="http://schemas.microsoft.com/office/drawing/2014/main" id="{ABB86B0B-633D-4E1D-B637-14EF2CB15AD6}"/>
              </a:ext>
            </a:extLst>
          </p:cNvPr>
          <p:cNvSpPr/>
          <p:nvPr/>
        </p:nvSpPr>
        <p:spPr>
          <a:xfrm>
            <a:off x="4242497" y="3745214"/>
            <a:ext cx="5639179" cy="261610"/>
          </a:xfrm>
          <a:prstGeom prst="rect">
            <a:avLst/>
          </a:prstGeom>
        </p:spPr>
        <p:txBody>
          <a:bodyPr wrap="square" anchor="t">
            <a:spAutoFit/>
          </a:bodyPr>
          <a:lstStyle/>
          <a:p>
            <a:pPr defTabSz="914400"/>
            <a:r>
              <a:rPr lang="en-US" sz="1100" b="1" dirty="0"/>
              <a:t>What happens if I select External Info for communication?</a:t>
            </a:r>
            <a:endParaRPr lang="en-US" sz="1100" dirty="0">
              <a:ea typeface="ＭＳ Ｐゴシック" pitchFamily="34" charset="-128"/>
            </a:endParaRPr>
          </a:p>
        </p:txBody>
      </p:sp>
      <p:sp>
        <p:nvSpPr>
          <p:cNvPr id="74" name="Rectangle: Rounded Corners 73">
            <a:extLst>
              <a:ext uri="{FF2B5EF4-FFF2-40B4-BE49-F238E27FC236}">
                <a16:creationId xmlns:a16="http://schemas.microsoft.com/office/drawing/2014/main" id="{9F1A48FC-CE83-408F-8C19-EDAA7E26C712}"/>
              </a:ext>
            </a:extLst>
          </p:cNvPr>
          <p:cNvSpPr/>
          <p:nvPr/>
        </p:nvSpPr>
        <p:spPr bwMode="gray">
          <a:xfrm>
            <a:off x="4461027" y="4134211"/>
            <a:ext cx="1728000" cy="990338"/>
          </a:xfrm>
          <a:prstGeom prst="roundRect">
            <a:avLst>
              <a:gd name="adj" fmla="val 5967"/>
            </a:avLst>
          </a:prstGeom>
          <a:solidFill>
            <a:srgbClr val="FFC000"/>
          </a:solidFill>
          <a:ln w="19050" algn="ctr">
            <a:solidFill>
              <a:schemeClr val="accent1">
                <a:lumMod val="75000"/>
              </a:schemeClr>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solidFill>
                  <a:schemeClr val="accent1">
                    <a:lumMod val="50000"/>
                  </a:schemeClr>
                </a:solidFill>
                <a:effectLst/>
                <a:uLnTx/>
                <a:uFillTx/>
                <a:ea typeface="Arial Unicode MS" pitchFamily="34" charset="-128"/>
                <a:cs typeface="Arial Unicode MS" pitchFamily="34" charset="-128"/>
              </a:rPr>
              <a:t>Resolution </a:t>
            </a:r>
            <a:r>
              <a:rPr lang="de-DE" sz="1800" b="1" u="sng" kern="0" dirty="0">
                <a:solidFill>
                  <a:schemeClr val="accent1">
                    <a:lumMod val="50000"/>
                  </a:schemeClr>
                </a:solidFill>
                <a:ea typeface="Arial Unicode MS" pitchFamily="34" charset="-128"/>
                <a:cs typeface="Arial Unicode MS" pitchFamily="34" charset="-128"/>
              </a:rPr>
              <a:t>providing</a:t>
            </a:r>
            <a:br>
              <a:rPr lang="de-DE" sz="1800" b="1" kern="0" dirty="0">
                <a:solidFill>
                  <a:schemeClr val="accent1">
                    <a:lumMod val="50000"/>
                  </a:schemeClr>
                </a:solidFill>
                <a:ea typeface="Arial Unicode MS" pitchFamily="34" charset="-128"/>
                <a:cs typeface="Arial Unicode MS" pitchFamily="34" charset="-128"/>
              </a:rPr>
            </a:br>
            <a:r>
              <a:rPr lang="de-DE" sz="1800" b="1" kern="0" dirty="0">
                <a:solidFill>
                  <a:schemeClr val="accent1">
                    <a:lumMod val="50000"/>
                  </a:schemeClr>
                </a:solidFill>
                <a:ea typeface="Arial Unicode MS" pitchFamily="34" charset="-128"/>
                <a:cs typeface="Arial Unicode MS" pitchFamily="34" charset="-128"/>
              </a:rPr>
              <a:t>NOW </a:t>
            </a:r>
            <a:r>
              <a:rPr kumimoji="0" lang="de-DE" sz="1800" b="1" i="0" u="none" strike="noStrike" kern="0" cap="none" spc="0" normalizeH="0" baseline="0" noProof="0" dirty="0">
                <a:ln>
                  <a:noFill/>
                </a:ln>
                <a:solidFill>
                  <a:schemeClr val="accent1">
                    <a:lumMod val="50000"/>
                  </a:schemeClr>
                </a:solidFill>
                <a:effectLst/>
                <a:uLnTx/>
                <a:uFillTx/>
                <a:ea typeface="Arial Unicode MS" pitchFamily="34" charset="-128"/>
                <a:cs typeface="Arial Unicode MS" pitchFamily="34" charset="-128"/>
              </a:rPr>
              <a:t>Record</a:t>
            </a:r>
          </a:p>
        </p:txBody>
      </p:sp>
      <p:sp>
        <p:nvSpPr>
          <p:cNvPr id="76" name="Rectangle: Rounded Corners 75">
            <a:extLst>
              <a:ext uri="{FF2B5EF4-FFF2-40B4-BE49-F238E27FC236}">
                <a16:creationId xmlns:a16="http://schemas.microsoft.com/office/drawing/2014/main" id="{DF38E2FF-D625-488A-B251-E4B3B6D423EC}"/>
              </a:ext>
            </a:extLst>
          </p:cNvPr>
          <p:cNvSpPr/>
          <p:nvPr/>
        </p:nvSpPr>
        <p:spPr bwMode="gray">
          <a:xfrm>
            <a:off x="9905481" y="4134211"/>
            <a:ext cx="1728000" cy="990338"/>
          </a:xfrm>
          <a:prstGeom prst="roundRect">
            <a:avLst>
              <a:gd name="adj" fmla="val 5967"/>
            </a:avLst>
          </a:prstGeom>
          <a:solidFill>
            <a:srgbClr val="FFC000"/>
          </a:solidFill>
          <a:ln w="19050" algn="ctr">
            <a:solidFill>
              <a:schemeClr val="accent1">
                <a:lumMod val="75000"/>
              </a:schemeClr>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solidFill>
                  <a:schemeClr val="accent1">
                    <a:lumMod val="50000"/>
                  </a:schemeClr>
                </a:solidFill>
                <a:ea typeface="Arial Unicode MS" pitchFamily="34" charset="-128"/>
                <a:cs typeface="Arial Unicode MS" pitchFamily="34" charset="-128"/>
              </a:rPr>
              <a:t>Resolution </a:t>
            </a:r>
            <a:r>
              <a:rPr lang="de-DE" sz="1800" b="1" u="sng" kern="0" dirty="0">
                <a:solidFill>
                  <a:schemeClr val="accent1">
                    <a:lumMod val="50000"/>
                  </a:schemeClr>
                </a:solidFill>
                <a:ea typeface="Arial Unicode MS" pitchFamily="34" charset="-128"/>
                <a:cs typeface="Arial Unicode MS" pitchFamily="34" charset="-128"/>
              </a:rPr>
              <a:t>receiving</a:t>
            </a:r>
            <a:br>
              <a:rPr lang="de-DE" sz="1800" b="1" kern="0" dirty="0">
                <a:solidFill>
                  <a:schemeClr val="accent1">
                    <a:lumMod val="50000"/>
                  </a:schemeClr>
                </a:solidFill>
                <a:ea typeface="Arial Unicode MS" pitchFamily="34" charset="-128"/>
                <a:cs typeface="Arial Unicode MS" pitchFamily="34" charset="-128"/>
              </a:rPr>
            </a:br>
            <a:r>
              <a:rPr lang="de-DE" sz="1800" b="1" kern="0" dirty="0">
                <a:solidFill>
                  <a:schemeClr val="accent1">
                    <a:lumMod val="50000"/>
                  </a:schemeClr>
                </a:solidFill>
                <a:ea typeface="Arial Unicode MS" pitchFamily="34" charset="-128"/>
                <a:cs typeface="Arial Unicode MS" pitchFamily="34" charset="-128"/>
              </a:rPr>
              <a:t>NOW Record</a:t>
            </a:r>
            <a:endParaRPr kumimoji="0" lang="de-DE" sz="1800" b="1" i="0" u="none" strike="noStrike" kern="0" cap="none" spc="0" normalizeH="0" baseline="0" noProof="0" dirty="0">
              <a:ln>
                <a:noFill/>
              </a:ln>
              <a:solidFill>
                <a:schemeClr val="accent1">
                  <a:lumMod val="50000"/>
                </a:schemeClr>
              </a:solidFill>
              <a:effectLst/>
              <a:uLnTx/>
              <a:uFillTx/>
              <a:ea typeface="Arial Unicode MS" pitchFamily="34" charset="-128"/>
              <a:cs typeface="Arial Unicode MS" pitchFamily="34" charset="-128"/>
            </a:endParaRPr>
          </a:p>
        </p:txBody>
      </p:sp>
      <p:sp>
        <p:nvSpPr>
          <p:cNvPr id="78" name="TextBox 77">
            <a:extLst>
              <a:ext uri="{FF2B5EF4-FFF2-40B4-BE49-F238E27FC236}">
                <a16:creationId xmlns:a16="http://schemas.microsoft.com/office/drawing/2014/main" id="{C2ED059C-779B-4C6D-B325-ED2392EEB729}"/>
              </a:ext>
            </a:extLst>
          </p:cNvPr>
          <p:cNvSpPr txBox="1"/>
          <p:nvPr/>
        </p:nvSpPr>
        <p:spPr>
          <a:xfrm>
            <a:off x="8929581" y="4108094"/>
            <a:ext cx="916792"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solidFill>
                  <a:schemeClr val="accent3"/>
                </a:solidFill>
                <a:ea typeface="Arial Unicode MS" pitchFamily="34" charset="-128"/>
                <a:cs typeface="Arial Unicode MS" pitchFamily="34" charset="-128"/>
              </a:rPr>
              <a:t>Appears as Internal Info</a:t>
            </a:r>
          </a:p>
        </p:txBody>
      </p:sp>
      <p:sp>
        <p:nvSpPr>
          <p:cNvPr id="80" name="TextBox 79">
            <a:extLst>
              <a:ext uri="{FF2B5EF4-FFF2-40B4-BE49-F238E27FC236}">
                <a16:creationId xmlns:a16="http://schemas.microsoft.com/office/drawing/2014/main" id="{3EE8EDE2-5886-4492-B3B4-5C56E33D94EB}"/>
              </a:ext>
            </a:extLst>
          </p:cNvPr>
          <p:cNvSpPr txBox="1"/>
          <p:nvPr/>
        </p:nvSpPr>
        <p:spPr>
          <a:xfrm>
            <a:off x="6344291" y="4835871"/>
            <a:ext cx="3405926"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solidFill>
                  <a:schemeClr val="tx1">
                    <a:lumMod val="75000"/>
                    <a:lumOff val="25000"/>
                  </a:schemeClr>
                </a:solidFill>
                <a:ea typeface="Arial Unicode MS" pitchFamily="34" charset="-128"/>
                <a:cs typeface="Arial Unicode MS" pitchFamily="34" charset="-128"/>
              </a:rPr>
              <a:t>Way back by jumping to the providing Record</a:t>
            </a:r>
            <a:br>
              <a:rPr lang="en-US" sz="1200" kern="0" dirty="0">
                <a:solidFill>
                  <a:schemeClr val="tx1">
                    <a:lumMod val="75000"/>
                    <a:lumOff val="25000"/>
                  </a:schemeClr>
                </a:solidFill>
                <a:ea typeface="Arial Unicode MS" pitchFamily="34" charset="-128"/>
                <a:cs typeface="Arial Unicode MS" pitchFamily="34" charset="-128"/>
              </a:rPr>
            </a:br>
            <a:r>
              <a:rPr lang="en-US" sz="1200" kern="0" dirty="0">
                <a:solidFill>
                  <a:schemeClr val="tx1">
                    <a:lumMod val="75000"/>
                    <a:lumOff val="25000"/>
                  </a:schemeClr>
                </a:solidFill>
                <a:ea typeface="Arial Unicode MS" pitchFamily="34" charset="-128"/>
                <a:cs typeface="Arial Unicode MS" pitchFamily="34" charset="-128"/>
              </a:rPr>
              <a:t>directly or via link of the Internal Info</a:t>
            </a:r>
          </a:p>
        </p:txBody>
      </p:sp>
      <p:sp>
        <p:nvSpPr>
          <p:cNvPr id="81" name="TextBox 80">
            <a:extLst>
              <a:ext uri="{FF2B5EF4-FFF2-40B4-BE49-F238E27FC236}">
                <a16:creationId xmlns:a16="http://schemas.microsoft.com/office/drawing/2014/main" id="{FD91B081-5B92-4062-9770-C9596B82000B}"/>
              </a:ext>
            </a:extLst>
          </p:cNvPr>
          <p:cNvSpPr txBox="1"/>
          <p:nvPr/>
        </p:nvSpPr>
        <p:spPr>
          <a:xfrm>
            <a:off x="6229576" y="4132661"/>
            <a:ext cx="916793"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solidFill>
                  <a:schemeClr val="accent3"/>
                </a:solidFill>
                <a:ea typeface="Arial Unicode MS" pitchFamily="34" charset="-128"/>
                <a:cs typeface="Arial Unicode MS" pitchFamily="34" charset="-128"/>
              </a:rPr>
              <a:t>Logging an External Info</a:t>
            </a:r>
          </a:p>
        </p:txBody>
      </p:sp>
      <p:cxnSp>
        <p:nvCxnSpPr>
          <p:cNvPr id="88" name="Straight Arrow Connector 87">
            <a:extLst>
              <a:ext uri="{FF2B5EF4-FFF2-40B4-BE49-F238E27FC236}">
                <a16:creationId xmlns:a16="http://schemas.microsoft.com/office/drawing/2014/main" id="{5B4B3A22-47EC-4BC2-975F-19FEDA182EB0}"/>
              </a:ext>
            </a:extLst>
          </p:cNvPr>
          <p:cNvCxnSpPr>
            <a:cxnSpLocks/>
            <a:stCxn id="76" idx="1"/>
            <a:endCxn id="74" idx="3"/>
          </p:cNvCxnSpPr>
          <p:nvPr/>
        </p:nvCxnSpPr>
        <p:spPr>
          <a:xfrm flipH="1">
            <a:off x="6189027" y="4629380"/>
            <a:ext cx="3716454" cy="0"/>
          </a:xfrm>
          <a:prstGeom prst="straightConnector1">
            <a:avLst/>
          </a:prstGeom>
          <a:ln w="63500">
            <a:solidFill>
              <a:schemeClr val="accent3"/>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90" name="Connector: Curved 89">
            <a:extLst>
              <a:ext uri="{FF2B5EF4-FFF2-40B4-BE49-F238E27FC236}">
                <a16:creationId xmlns:a16="http://schemas.microsoft.com/office/drawing/2014/main" id="{A066E7B7-5F70-4110-BD19-E92219DB62B1}"/>
              </a:ext>
            </a:extLst>
          </p:cNvPr>
          <p:cNvCxnSpPr>
            <a:cxnSpLocks/>
            <a:stCxn id="74" idx="2"/>
            <a:endCxn id="76" idx="2"/>
          </p:cNvCxnSpPr>
          <p:nvPr/>
        </p:nvCxnSpPr>
        <p:spPr>
          <a:xfrm rot="16200000" flipH="1">
            <a:off x="8047254" y="2402322"/>
            <a:ext cx="12700" cy="5444454"/>
          </a:xfrm>
          <a:prstGeom prst="curvedConnector3">
            <a:avLst>
              <a:gd name="adj1" fmla="val 1800000"/>
            </a:avLst>
          </a:prstGeom>
          <a:ln w="63500">
            <a:solidFill>
              <a:schemeClr val="tx1">
                <a:lumMod val="65000"/>
                <a:lumOff val="35000"/>
              </a:schemeClr>
            </a:solidFill>
            <a:prstDash val="sysDash"/>
            <a:headEnd type="triangle" w="med" len="lg"/>
            <a:tailEnd type="none" w="med" len="lg"/>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1DE1092B-7DB8-40EE-B2C7-B20B83DED3A6}"/>
              </a:ext>
            </a:extLst>
          </p:cNvPr>
          <p:cNvGraphicFramePr>
            <a:graphicFrameLocks noGrp="1"/>
          </p:cNvGraphicFramePr>
          <p:nvPr>
            <p:extLst>
              <p:ext uri="{D42A27DB-BD31-4B8C-83A1-F6EECF244321}">
                <p14:modId xmlns:p14="http://schemas.microsoft.com/office/powerpoint/2010/main" val="1258981860"/>
              </p:ext>
            </p:extLst>
          </p:nvPr>
        </p:nvGraphicFramePr>
        <p:xfrm>
          <a:off x="4456314" y="5466028"/>
          <a:ext cx="7172454" cy="958560"/>
        </p:xfrm>
        <a:graphic>
          <a:graphicData uri="http://schemas.openxmlformats.org/drawingml/2006/table">
            <a:tbl>
              <a:tblPr firstRow="1" bandRow="1">
                <a:tableStyleId>{5DA37D80-6434-44D0-A028-1B22A696006F}</a:tableStyleId>
              </a:tblPr>
              <a:tblGrid>
                <a:gridCol w="1736381">
                  <a:extLst>
                    <a:ext uri="{9D8B030D-6E8A-4147-A177-3AD203B41FA5}">
                      <a16:colId xmlns:a16="http://schemas.microsoft.com/office/drawing/2014/main" val="1492505424"/>
                    </a:ext>
                  </a:extLst>
                </a:gridCol>
                <a:gridCol w="3726968">
                  <a:extLst>
                    <a:ext uri="{9D8B030D-6E8A-4147-A177-3AD203B41FA5}">
                      <a16:colId xmlns:a16="http://schemas.microsoft.com/office/drawing/2014/main" val="4060801792"/>
                    </a:ext>
                  </a:extLst>
                </a:gridCol>
                <a:gridCol w="1709105">
                  <a:extLst>
                    <a:ext uri="{9D8B030D-6E8A-4147-A177-3AD203B41FA5}">
                      <a16:colId xmlns:a16="http://schemas.microsoft.com/office/drawing/2014/main" val="621493537"/>
                    </a:ext>
                  </a:extLst>
                </a:gridCol>
              </a:tblGrid>
              <a:tr h="167931">
                <a:tc>
                  <a:txBody>
                    <a:bodyPr/>
                    <a:lstStyle/>
                    <a:p>
                      <a:pPr algn="ctr"/>
                      <a:r>
                        <a:rPr lang="en-US" sz="1100" dirty="0"/>
                        <a:t>Record</a:t>
                      </a:r>
                    </a:p>
                  </a:txBody>
                  <a:tcPr marL="36000" marR="36000" marT="36000" marB="36000"/>
                </a:tc>
                <a:tc>
                  <a:txBody>
                    <a:bodyPr/>
                    <a:lstStyle/>
                    <a:p>
                      <a:pPr algn="ctr"/>
                      <a:r>
                        <a:rPr lang="en-US" sz="1100" dirty="0"/>
                        <a:t>Relationship</a:t>
                      </a:r>
                    </a:p>
                  </a:txBody>
                  <a:tcPr marL="36000" marR="36000" marT="36000" marB="36000"/>
                </a:tc>
                <a:tc>
                  <a:txBody>
                    <a:bodyPr/>
                    <a:lstStyle/>
                    <a:p>
                      <a:pPr algn="ctr"/>
                      <a:r>
                        <a:rPr lang="en-US" sz="1100" dirty="0"/>
                        <a:t>Record</a:t>
                      </a:r>
                    </a:p>
                  </a:txBody>
                  <a:tcPr marL="36000" marR="36000" marT="36000" marB="36000"/>
                </a:tc>
                <a:extLst>
                  <a:ext uri="{0D108BD9-81ED-4DB2-BD59-A6C34878D82A}">
                    <a16:rowId xmlns:a16="http://schemas.microsoft.com/office/drawing/2014/main" val="3048990647"/>
                  </a:ext>
                </a:extLst>
              </a:tr>
              <a:tr h="167931">
                <a:tc>
                  <a:txBody>
                    <a:bodyPr/>
                    <a:lstStyle/>
                    <a:p>
                      <a:pPr algn="ctr"/>
                      <a:r>
                        <a:rPr lang="en-US" sz="1100" dirty="0"/>
                        <a:t>Incident</a:t>
                      </a:r>
                    </a:p>
                  </a:txBody>
                  <a:tcPr marL="36000" marR="36000" marT="36000" marB="36000"/>
                </a:tc>
                <a:tc>
                  <a:txBody>
                    <a:bodyPr/>
                    <a:lstStyle/>
                    <a:p>
                      <a:pPr algn="ctr"/>
                      <a:r>
                        <a:rPr lang="en-US" sz="1100" dirty="0"/>
                        <a:t>N : 1</a:t>
                      </a:r>
                    </a:p>
                  </a:txBody>
                  <a:tcPr marL="36000" marR="36000" marT="36000" marB="36000"/>
                </a:tc>
                <a:tc>
                  <a:txBody>
                    <a:bodyPr/>
                    <a:lstStyle/>
                    <a:p>
                      <a:pPr algn="ctr"/>
                      <a:r>
                        <a:rPr lang="en-US" sz="1100" dirty="0"/>
                        <a:t>Case</a:t>
                      </a:r>
                    </a:p>
                  </a:txBody>
                  <a:tcPr marL="36000" marR="36000" marT="36000" marB="36000"/>
                </a:tc>
                <a:extLst>
                  <a:ext uri="{0D108BD9-81ED-4DB2-BD59-A6C34878D82A}">
                    <a16:rowId xmlns:a16="http://schemas.microsoft.com/office/drawing/2014/main" val="1189075861"/>
                  </a:ext>
                </a:extLst>
              </a:tr>
              <a:tr h="167931">
                <a:tc>
                  <a:txBody>
                    <a:bodyPr/>
                    <a:lstStyle/>
                    <a:p>
                      <a:pPr algn="ctr"/>
                      <a:r>
                        <a:rPr lang="en-US" sz="1100" dirty="0"/>
                        <a:t>Problem</a:t>
                      </a:r>
                    </a:p>
                  </a:txBody>
                  <a:tcPr marL="36000" marR="36000" marT="36000" marB="36000"/>
                </a:tc>
                <a:tc>
                  <a:txBody>
                    <a:bodyPr/>
                    <a:lstStyle/>
                    <a:p>
                      <a:pPr algn="ctr"/>
                      <a:r>
                        <a:rPr lang="en-US" sz="1100" dirty="0"/>
                        <a:t>1 : 1</a:t>
                      </a:r>
                    </a:p>
                  </a:txBody>
                  <a:tcPr marL="36000" marR="36000" marT="36000" marB="36000"/>
                </a:tc>
                <a:tc>
                  <a:txBody>
                    <a:bodyPr/>
                    <a:lstStyle/>
                    <a:p>
                      <a:pPr algn="ctr"/>
                      <a:r>
                        <a:rPr lang="en-US" sz="1100" dirty="0"/>
                        <a:t>Case</a:t>
                      </a:r>
                    </a:p>
                  </a:txBody>
                  <a:tcPr marL="36000" marR="36000" marT="36000" marB="36000"/>
                </a:tc>
                <a:extLst>
                  <a:ext uri="{0D108BD9-81ED-4DB2-BD59-A6C34878D82A}">
                    <a16:rowId xmlns:a16="http://schemas.microsoft.com/office/drawing/2014/main" val="945218512"/>
                  </a:ext>
                </a:extLst>
              </a:tr>
              <a:tr h="167931">
                <a:tc>
                  <a:txBody>
                    <a:bodyPr/>
                    <a:lstStyle/>
                    <a:p>
                      <a:pPr algn="ctr"/>
                      <a:r>
                        <a:rPr lang="en-US" sz="1100" dirty="0"/>
                        <a:t>Problem</a:t>
                      </a:r>
                    </a:p>
                  </a:txBody>
                  <a:tcPr marL="36000" marR="36000" marT="36000" marB="36000"/>
                </a:tc>
                <a:tc>
                  <a:txBody>
                    <a:bodyPr/>
                    <a:lstStyle/>
                    <a:p>
                      <a:pPr algn="ctr"/>
                      <a:r>
                        <a:rPr lang="en-US" sz="1100" dirty="0"/>
                        <a:t>1 : 1</a:t>
                      </a:r>
                    </a:p>
                  </a:txBody>
                  <a:tcPr marL="36000" marR="36000" marT="36000" marB="36000"/>
                </a:tc>
                <a:tc>
                  <a:txBody>
                    <a:bodyPr/>
                    <a:lstStyle/>
                    <a:p>
                      <a:pPr algn="ctr"/>
                      <a:r>
                        <a:rPr lang="en-US" sz="1100" dirty="0"/>
                        <a:t>Incident</a:t>
                      </a:r>
                    </a:p>
                  </a:txBody>
                  <a:tcPr marL="36000" marR="36000" marT="36000" marB="36000"/>
                </a:tc>
                <a:extLst>
                  <a:ext uri="{0D108BD9-81ED-4DB2-BD59-A6C34878D82A}">
                    <a16:rowId xmlns:a16="http://schemas.microsoft.com/office/drawing/2014/main" val="846677567"/>
                  </a:ext>
                </a:extLst>
              </a:tr>
            </a:tbl>
          </a:graphicData>
        </a:graphic>
      </p:graphicFrame>
      <p:sp>
        <p:nvSpPr>
          <p:cNvPr id="6" name="TextBox 5">
            <a:extLst>
              <a:ext uri="{FF2B5EF4-FFF2-40B4-BE49-F238E27FC236}">
                <a16:creationId xmlns:a16="http://schemas.microsoft.com/office/drawing/2014/main" id="{8F30D66E-B6BC-4CA4-AE5E-DD689B5373D6}"/>
              </a:ext>
            </a:extLst>
          </p:cNvPr>
          <p:cNvSpPr txBox="1"/>
          <p:nvPr/>
        </p:nvSpPr>
        <p:spPr>
          <a:xfrm rot="16200000">
            <a:off x="3963523" y="5884474"/>
            <a:ext cx="578685" cy="3231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50" kern="0" dirty="0">
                <a:ea typeface="Arial Unicode MS" pitchFamily="34" charset="-128"/>
                <a:cs typeface="Arial Unicode MS" pitchFamily="34" charset="-128"/>
              </a:rPr>
              <a:t>Selected</a:t>
            </a:r>
            <a:br>
              <a:rPr lang="en-US" sz="1050" kern="0" dirty="0">
                <a:ea typeface="Arial Unicode MS" pitchFamily="34" charset="-128"/>
                <a:cs typeface="Arial Unicode MS" pitchFamily="34" charset="-128"/>
              </a:rPr>
            </a:br>
            <a:r>
              <a:rPr lang="en-US" sz="1050" kern="0" dirty="0">
                <a:ea typeface="Arial Unicode MS" pitchFamily="34" charset="-128"/>
                <a:cs typeface="Arial Unicode MS" pitchFamily="34" charset="-128"/>
              </a:rPr>
              <a:t>scenarios</a:t>
            </a:r>
          </a:p>
        </p:txBody>
      </p:sp>
      <p:sp>
        <p:nvSpPr>
          <p:cNvPr id="93" name="TextBox 92">
            <a:extLst>
              <a:ext uri="{FF2B5EF4-FFF2-40B4-BE49-F238E27FC236}">
                <a16:creationId xmlns:a16="http://schemas.microsoft.com/office/drawing/2014/main" id="{60C12459-7891-4423-B4CA-C37225EEAEBB}"/>
              </a:ext>
            </a:extLst>
          </p:cNvPr>
          <p:cNvSpPr txBox="1"/>
          <p:nvPr/>
        </p:nvSpPr>
        <p:spPr>
          <a:xfrm>
            <a:off x="9500814" y="6568021"/>
            <a:ext cx="2024593"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50" kern="0" dirty="0">
                <a:ea typeface="Arial Unicode MS" pitchFamily="34" charset="-128"/>
                <a:cs typeface="Arial Unicode MS" pitchFamily="34" charset="-128"/>
              </a:rPr>
              <a:t>For more scenarios see next slide</a:t>
            </a:r>
          </a:p>
        </p:txBody>
      </p:sp>
      <p:sp>
        <p:nvSpPr>
          <p:cNvPr id="94" name="TextBox 93">
            <a:extLst>
              <a:ext uri="{FF2B5EF4-FFF2-40B4-BE49-F238E27FC236}">
                <a16:creationId xmlns:a16="http://schemas.microsoft.com/office/drawing/2014/main" id="{A7AAB3D0-FF89-4525-B228-E572F4D411B5}"/>
              </a:ext>
            </a:extLst>
          </p:cNvPr>
          <p:cNvSpPr txBox="1"/>
          <p:nvPr/>
        </p:nvSpPr>
        <p:spPr>
          <a:xfrm>
            <a:off x="5741703" y="6424588"/>
            <a:ext cx="15388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p>
        </p:txBody>
      </p:sp>
      <p:pic>
        <p:nvPicPr>
          <p:cNvPr id="7" name="Picture 6">
            <a:extLst>
              <a:ext uri="{FF2B5EF4-FFF2-40B4-BE49-F238E27FC236}">
                <a16:creationId xmlns:a16="http://schemas.microsoft.com/office/drawing/2014/main" id="{AA484BBF-B790-4787-B5BA-E63A3503925C}"/>
              </a:ext>
            </a:extLst>
          </p:cNvPr>
          <p:cNvPicPr>
            <a:picLocks noChangeAspect="1"/>
          </p:cNvPicPr>
          <p:nvPr/>
        </p:nvPicPr>
        <p:blipFill>
          <a:blip r:embed="rId13"/>
          <a:stretch>
            <a:fillRect/>
          </a:stretch>
        </p:blipFill>
        <p:spPr>
          <a:xfrm>
            <a:off x="4130867" y="1608739"/>
            <a:ext cx="4056896" cy="1786078"/>
          </a:xfrm>
          <a:prstGeom prst="rect">
            <a:avLst/>
          </a:prstGeom>
        </p:spPr>
      </p:pic>
      <p:sp>
        <p:nvSpPr>
          <p:cNvPr id="69" name="TextBox 68">
            <a:extLst>
              <a:ext uri="{FF2B5EF4-FFF2-40B4-BE49-F238E27FC236}">
                <a16:creationId xmlns:a16="http://schemas.microsoft.com/office/drawing/2014/main" id="{F2DA5093-91E5-4C49-B040-36B067F19156}"/>
              </a:ext>
            </a:extLst>
          </p:cNvPr>
          <p:cNvSpPr txBox="1"/>
          <p:nvPr/>
        </p:nvSpPr>
        <p:spPr>
          <a:xfrm>
            <a:off x="8560152" y="2693982"/>
            <a:ext cx="3293502" cy="561692"/>
          </a:xfrm>
          <a:prstGeom prst="rect">
            <a:avLst/>
          </a:prstGeom>
          <a:solidFill>
            <a:schemeClr val="accent1">
              <a:lumMod val="20000"/>
              <a:lumOff val="80000"/>
            </a:schemeClr>
          </a:solidFill>
          <a:ln w="25400" cmpd="sng">
            <a:solidFill>
              <a:schemeClr val="tx1"/>
            </a:solidFill>
          </a:ln>
        </p:spPr>
        <p:txBody>
          <a:bodyPr wrap="square" rIns="36000" rtlCol="0" anchor="t">
            <a:spAutoFit/>
          </a:bodyPr>
          <a:lstStyle/>
          <a:p>
            <a:pPr marL="1588"/>
            <a:r>
              <a:rPr lang="en-US" sz="1050" b="1" dirty="0">
                <a:solidFill>
                  <a:schemeClr val="tx1">
                    <a:lumMod val="50000"/>
                  </a:schemeClr>
                </a:solidFill>
                <a:latin typeface="+mn-lt"/>
                <a:cs typeface="Calibri" panose="020F0502020204030204" pitchFamily="34" charset="0"/>
              </a:rPr>
              <a:t>External Info </a:t>
            </a:r>
            <a:r>
              <a:rPr lang="en-US" sz="1000" dirty="0">
                <a:solidFill>
                  <a:schemeClr val="tx1">
                    <a:lumMod val="50000"/>
                  </a:schemeClr>
                </a:solidFill>
                <a:latin typeface="+mn-lt"/>
                <a:cs typeface="Calibri" panose="020F0502020204030204" pitchFamily="34" charset="0"/>
              </a:rPr>
              <a:t>messages are stored (in the activity log) in the record itself &amp; depending on the record type sent to the requestor/customer</a:t>
            </a:r>
            <a:endParaRPr lang="en-US" sz="1050" dirty="0">
              <a:solidFill>
                <a:schemeClr val="tx1">
                  <a:lumMod val="50000"/>
                </a:schemeClr>
              </a:solidFill>
              <a:latin typeface="+mn-lt"/>
              <a:cs typeface="Calibri" panose="020F0502020204030204" pitchFamily="34" charset="0"/>
            </a:endParaRPr>
          </a:p>
        </p:txBody>
      </p:sp>
      <p:sp>
        <p:nvSpPr>
          <p:cNvPr id="72" name="TextBox 71">
            <a:extLst>
              <a:ext uri="{FF2B5EF4-FFF2-40B4-BE49-F238E27FC236}">
                <a16:creationId xmlns:a16="http://schemas.microsoft.com/office/drawing/2014/main" id="{82842016-607C-453C-A14A-C1F26180A280}"/>
              </a:ext>
            </a:extLst>
          </p:cNvPr>
          <p:cNvSpPr txBox="1"/>
          <p:nvPr/>
        </p:nvSpPr>
        <p:spPr>
          <a:xfrm>
            <a:off x="8560152" y="3298275"/>
            <a:ext cx="3293502" cy="561692"/>
          </a:xfrm>
          <a:prstGeom prst="rect">
            <a:avLst/>
          </a:prstGeom>
          <a:solidFill>
            <a:schemeClr val="accent1">
              <a:lumMod val="20000"/>
              <a:lumOff val="80000"/>
            </a:schemeClr>
          </a:solidFill>
          <a:ln w="25400" cmpd="sng">
            <a:solidFill>
              <a:schemeClr val="tx1"/>
            </a:solidFill>
          </a:ln>
        </p:spPr>
        <p:txBody>
          <a:bodyPr wrap="square" rIns="36000" rtlCol="0" anchor="t">
            <a:spAutoFit/>
          </a:bodyPr>
          <a:lstStyle/>
          <a:p>
            <a:pPr marL="1588"/>
            <a:r>
              <a:rPr lang="en-US" sz="1050" b="1" dirty="0">
                <a:solidFill>
                  <a:schemeClr val="tx1">
                    <a:lumMod val="50000"/>
                  </a:schemeClr>
                </a:solidFill>
                <a:latin typeface="+mn-lt"/>
                <a:cs typeface="Calibri" panose="020F0502020204030204" pitchFamily="34" charset="0"/>
              </a:rPr>
              <a:t>Provider Info </a:t>
            </a:r>
            <a:r>
              <a:rPr lang="en-US" sz="1000" dirty="0">
                <a:solidFill>
                  <a:schemeClr val="tx1">
                    <a:lumMod val="50000"/>
                  </a:schemeClr>
                </a:solidFill>
                <a:latin typeface="+mn-lt"/>
                <a:cs typeface="Calibri" panose="020F0502020204030204" pitchFamily="34" charset="0"/>
              </a:rPr>
              <a:t>messages are stored (in the activity log) in the record itself &amp; depending on the record type sent to the provider (3</a:t>
            </a:r>
            <a:r>
              <a:rPr lang="en-US" sz="1000" baseline="30000" dirty="0">
                <a:solidFill>
                  <a:schemeClr val="tx1">
                    <a:lumMod val="50000"/>
                  </a:schemeClr>
                </a:solidFill>
                <a:latin typeface="+mn-lt"/>
                <a:cs typeface="Calibri" panose="020F0502020204030204" pitchFamily="34" charset="0"/>
              </a:rPr>
              <a:t>rd</a:t>
            </a:r>
            <a:r>
              <a:rPr lang="en-US" sz="1000" dirty="0">
                <a:solidFill>
                  <a:schemeClr val="tx1">
                    <a:lumMod val="50000"/>
                  </a:schemeClr>
                </a:solidFill>
                <a:latin typeface="+mn-lt"/>
                <a:cs typeface="Calibri" panose="020F0502020204030204" pitchFamily="34" charset="0"/>
              </a:rPr>
              <a:t> party, SAP partners)</a:t>
            </a:r>
            <a:endParaRPr lang="en-US" sz="1050" dirty="0">
              <a:solidFill>
                <a:schemeClr val="tx1">
                  <a:lumMod val="50000"/>
                </a:schemeClr>
              </a:solidFill>
              <a:latin typeface="+mn-lt"/>
              <a:cs typeface="Calibri" panose="020F0502020204030204" pitchFamily="34" charset="0"/>
            </a:endParaRPr>
          </a:p>
        </p:txBody>
      </p:sp>
      <p:cxnSp>
        <p:nvCxnSpPr>
          <p:cNvPr id="73" name="Straight Connector 72">
            <a:extLst>
              <a:ext uri="{FF2B5EF4-FFF2-40B4-BE49-F238E27FC236}">
                <a16:creationId xmlns:a16="http://schemas.microsoft.com/office/drawing/2014/main" id="{C16953FD-B9D9-4F1B-AEA2-897A8C46487D}"/>
              </a:ext>
            </a:extLst>
          </p:cNvPr>
          <p:cNvCxnSpPr>
            <a:cxnSpLocks/>
            <a:stCxn id="72" idx="1"/>
          </p:cNvCxnSpPr>
          <p:nvPr/>
        </p:nvCxnSpPr>
        <p:spPr>
          <a:xfrm flipH="1" flipV="1">
            <a:off x="8187765" y="3269013"/>
            <a:ext cx="372387" cy="310108"/>
          </a:xfrm>
          <a:prstGeom prst="line">
            <a:avLst/>
          </a:prstGeom>
          <a:ln w="44450">
            <a:solidFill>
              <a:schemeClr val="accent6">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297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Object 38" hidden="1">
            <a:extLst>
              <a:ext uri="{FF2B5EF4-FFF2-40B4-BE49-F238E27FC236}">
                <a16:creationId xmlns:a16="http://schemas.microsoft.com/office/drawing/2014/main" id="{D4142244-A649-49F3-B299-A281C34F178C}"/>
              </a:ext>
            </a:extLst>
          </p:cNvPr>
          <p:cNvGraphicFramePr>
            <a:graphicFrameLocks noChangeAspect="1"/>
          </p:cNvGraphicFramePr>
          <p:nvPr>
            <p:custDataLst>
              <p:tags r:id="rId2"/>
            </p:custDataLst>
            <p:extLst>
              <p:ext uri="{D42A27DB-BD31-4B8C-83A1-F6EECF244321}">
                <p14:modId xmlns:p14="http://schemas.microsoft.com/office/powerpoint/2010/main" val="21520446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5" imgW="501" imgH="501" progId="TCLayout.ActiveDocument.1">
                  <p:embed/>
                </p:oleObj>
              </mc:Choice>
              <mc:Fallback>
                <p:oleObj name="think-cell Slide" r:id="rId5" imgW="501" imgH="501" progId="TCLayout.ActiveDocument.1">
                  <p:embed/>
                  <p:pic>
                    <p:nvPicPr>
                      <p:cNvPr id="39" name="Object 38" hidden="1">
                        <a:extLst>
                          <a:ext uri="{FF2B5EF4-FFF2-40B4-BE49-F238E27FC236}">
                            <a16:creationId xmlns:a16="http://schemas.microsoft.com/office/drawing/2014/main" id="{D4142244-A649-49F3-B299-A281C34F178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8" name="Rectangle 37" hidden="1">
            <a:extLst>
              <a:ext uri="{FF2B5EF4-FFF2-40B4-BE49-F238E27FC236}">
                <a16:creationId xmlns:a16="http://schemas.microsoft.com/office/drawing/2014/main" id="{6C0D0DF3-B3CA-4849-ACAA-9023254E049A}"/>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50000"/>
              </a:spcBef>
              <a:spcAft>
                <a:spcPct val="0"/>
              </a:spcAft>
              <a:buClr>
                <a:srgbClr val="F0AB00"/>
              </a:buClr>
              <a:buSzPct val="80000"/>
            </a:pPr>
            <a:endParaRPr kumimoji="0" lang="en-US" sz="2400" b="1"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7C2F34D5-89E4-4063-8840-A4A554471F03}"/>
              </a:ext>
            </a:extLst>
          </p:cNvPr>
          <p:cNvSpPr>
            <a:spLocks noGrp="1"/>
          </p:cNvSpPr>
          <p:nvPr>
            <p:ph type="title"/>
          </p:nvPr>
        </p:nvSpPr>
        <p:spPr>
          <a:xfrm>
            <a:off x="504001" y="504000"/>
            <a:ext cx="11186476" cy="369332"/>
          </a:xfrm>
        </p:spPr>
        <p:txBody>
          <a:bodyPr/>
          <a:lstStyle/>
          <a:p>
            <a:r>
              <a:rPr lang="en-US" dirty="0"/>
              <a:t>HCSM Message Flow between Record Types in ServiceNow – All Scenarios</a:t>
            </a:r>
          </a:p>
        </p:txBody>
      </p:sp>
      <p:sp>
        <p:nvSpPr>
          <p:cNvPr id="3" name="Rectangle: Rounded Corners 2">
            <a:extLst>
              <a:ext uri="{FF2B5EF4-FFF2-40B4-BE49-F238E27FC236}">
                <a16:creationId xmlns:a16="http://schemas.microsoft.com/office/drawing/2014/main" id="{955DF9EC-CAA5-4E50-BA1B-918FBBC3CF1B}"/>
              </a:ext>
            </a:extLst>
          </p:cNvPr>
          <p:cNvSpPr/>
          <p:nvPr/>
        </p:nvSpPr>
        <p:spPr bwMode="gray">
          <a:xfrm>
            <a:off x="508714" y="1456526"/>
            <a:ext cx="1728000" cy="990338"/>
          </a:xfrm>
          <a:prstGeom prst="roundRect">
            <a:avLst>
              <a:gd name="adj" fmla="val 5967"/>
            </a:avLst>
          </a:prstGeom>
          <a:solidFill>
            <a:srgbClr val="FFC000"/>
          </a:solidFill>
          <a:ln w="19050" algn="ctr">
            <a:solidFill>
              <a:schemeClr val="accent1">
                <a:lumMod val="75000"/>
              </a:schemeClr>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solidFill>
                  <a:schemeClr val="accent1">
                    <a:lumMod val="50000"/>
                  </a:schemeClr>
                </a:solidFill>
                <a:effectLst/>
                <a:uLnTx/>
                <a:uFillTx/>
                <a:ea typeface="Arial Unicode MS" pitchFamily="34" charset="-128"/>
                <a:cs typeface="Arial Unicode MS" pitchFamily="34" charset="-128"/>
              </a:rPr>
              <a:t>Resolution </a:t>
            </a:r>
            <a:r>
              <a:rPr lang="de-DE" sz="1800" b="1" u="sng" kern="0" dirty="0">
                <a:solidFill>
                  <a:schemeClr val="accent1">
                    <a:lumMod val="50000"/>
                  </a:schemeClr>
                </a:solidFill>
                <a:ea typeface="Arial Unicode MS" pitchFamily="34" charset="-128"/>
                <a:cs typeface="Arial Unicode MS" pitchFamily="34" charset="-128"/>
              </a:rPr>
              <a:t>providing</a:t>
            </a:r>
            <a:br>
              <a:rPr lang="de-DE" sz="1800" b="1" kern="0" dirty="0">
                <a:solidFill>
                  <a:schemeClr val="accent1">
                    <a:lumMod val="50000"/>
                  </a:schemeClr>
                </a:solidFill>
                <a:ea typeface="Arial Unicode MS" pitchFamily="34" charset="-128"/>
                <a:cs typeface="Arial Unicode MS" pitchFamily="34" charset="-128"/>
              </a:rPr>
            </a:br>
            <a:r>
              <a:rPr lang="de-DE" sz="1800" b="1" kern="0" dirty="0">
                <a:solidFill>
                  <a:schemeClr val="accent1">
                    <a:lumMod val="50000"/>
                  </a:schemeClr>
                </a:solidFill>
                <a:ea typeface="Arial Unicode MS" pitchFamily="34" charset="-128"/>
                <a:cs typeface="Arial Unicode MS" pitchFamily="34" charset="-128"/>
              </a:rPr>
              <a:t>NOW </a:t>
            </a:r>
            <a:r>
              <a:rPr kumimoji="0" lang="de-DE" sz="1800" b="1" i="0" u="none" strike="noStrike" kern="0" cap="none" spc="0" normalizeH="0" baseline="0" noProof="0" dirty="0">
                <a:ln>
                  <a:noFill/>
                </a:ln>
                <a:solidFill>
                  <a:schemeClr val="accent1">
                    <a:lumMod val="50000"/>
                  </a:schemeClr>
                </a:solidFill>
                <a:effectLst/>
                <a:uLnTx/>
                <a:uFillTx/>
                <a:ea typeface="Arial Unicode MS" pitchFamily="34" charset="-128"/>
                <a:cs typeface="Arial Unicode MS" pitchFamily="34" charset="-128"/>
              </a:rPr>
              <a:t>Record</a:t>
            </a:r>
          </a:p>
        </p:txBody>
      </p:sp>
      <p:sp>
        <p:nvSpPr>
          <p:cNvPr id="4" name="Rectangle: Rounded Corners 3">
            <a:extLst>
              <a:ext uri="{FF2B5EF4-FFF2-40B4-BE49-F238E27FC236}">
                <a16:creationId xmlns:a16="http://schemas.microsoft.com/office/drawing/2014/main" id="{4FB63578-28CC-4246-B486-72DEB4337845}"/>
              </a:ext>
            </a:extLst>
          </p:cNvPr>
          <p:cNvSpPr/>
          <p:nvPr/>
        </p:nvSpPr>
        <p:spPr bwMode="gray">
          <a:xfrm>
            <a:off x="5953168" y="1456526"/>
            <a:ext cx="1728000" cy="990338"/>
          </a:xfrm>
          <a:prstGeom prst="roundRect">
            <a:avLst>
              <a:gd name="adj" fmla="val 5967"/>
            </a:avLst>
          </a:prstGeom>
          <a:solidFill>
            <a:srgbClr val="FFC000"/>
          </a:solidFill>
          <a:ln w="19050" algn="ctr">
            <a:solidFill>
              <a:schemeClr val="accent1">
                <a:lumMod val="75000"/>
              </a:schemeClr>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solidFill>
                  <a:schemeClr val="accent1">
                    <a:lumMod val="50000"/>
                  </a:schemeClr>
                </a:solidFill>
                <a:ea typeface="Arial Unicode MS" pitchFamily="34" charset="-128"/>
                <a:cs typeface="Arial Unicode MS" pitchFamily="34" charset="-128"/>
              </a:rPr>
              <a:t>Resolution </a:t>
            </a:r>
            <a:r>
              <a:rPr lang="de-DE" sz="1800" b="1" u="sng" kern="0" dirty="0">
                <a:solidFill>
                  <a:schemeClr val="accent1">
                    <a:lumMod val="50000"/>
                  </a:schemeClr>
                </a:solidFill>
                <a:ea typeface="Arial Unicode MS" pitchFamily="34" charset="-128"/>
                <a:cs typeface="Arial Unicode MS" pitchFamily="34" charset="-128"/>
              </a:rPr>
              <a:t>receiving</a:t>
            </a:r>
            <a:br>
              <a:rPr lang="de-DE" sz="1800" b="1" kern="0" dirty="0">
                <a:solidFill>
                  <a:schemeClr val="accent1">
                    <a:lumMod val="50000"/>
                  </a:schemeClr>
                </a:solidFill>
                <a:ea typeface="Arial Unicode MS" pitchFamily="34" charset="-128"/>
                <a:cs typeface="Arial Unicode MS" pitchFamily="34" charset="-128"/>
              </a:rPr>
            </a:br>
            <a:r>
              <a:rPr lang="de-DE" sz="1800" b="1" kern="0" dirty="0">
                <a:solidFill>
                  <a:schemeClr val="accent1">
                    <a:lumMod val="50000"/>
                  </a:schemeClr>
                </a:solidFill>
                <a:ea typeface="Arial Unicode MS" pitchFamily="34" charset="-128"/>
                <a:cs typeface="Arial Unicode MS" pitchFamily="34" charset="-128"/>
              </a:rPr>
              <a:t>NOW Record</a:t>
            </a:r>
            <a:endParaRPr kumimoji="0" lang="de-DE" sz="1800" b="1" i="0" u="none" strike="noStrike" kern="0" cap="none" spc="0" normalizeH="0" baseline="0" noProof="0" dirty="0">
              <a:ln>
                <a:noFill/>
              </a:ln>
              <a:solidFill>
                <a:schemeClr val="accent1">
                  <a:lumMod val="50000"/>
                </a:schemeClr>
              </a:solidFill>
              <a:effectLst/>
              <a:uLnTx/>
              <a:uFillTx/>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562124FF-D293-4881-B5D4-3876A06B9CD5}"/>
              </a:ext>
            </a:extLst>
          </p:cNvPr>
          <p:cNvSpPr txBox="1"/>
          <p:nvPr/>
        </p:nvSpPr>
        <p:spPr>
          <a:xfrm>
            <a:off x="4977268" y="1430409"/>
            <a:ext cx="916792"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solidFill>
                  <a:schemeClr val="accent3"/>
                </a:solidFill>
                <a:ea typeface="Arial Unicode MS" pitchFamily="34" charset="-128"/>
                <a:cs typeface="Arial Unicode MS" pitchFamily="34" charset="-128"/>
              </a:rPr>
              <a:t>Appears as Internal Info</a:t>
            </a:r>
          </a:p>
        </p:txBody>
      </p:sp>
      <p:sp>
        <p:nvSpPr>
          <p:cNvPr id="6" name="TextBox 5">
            <a:extLst>
              <a:ext uri="{FF2B5EF4-FFF2-40B4-BE49-F238E27FC236}">
                <a16:creationId xmlns:a16="http://schemas.microsoft.com/office/drawing/2014/main" id="{E2ABA863-90A5-4690-B63D-AE87C4FEFD21}"/>
              </a:ext>
            </a:extLst>
          </p:cNvPr>
          <p:cNvSpPr txBox="1"/>
          <p:nvPr/>
        </p:nvSpPr>
        <p:spPr>
          <a:xfrm>
            <a:off x="2391978" y="2158186"/>
            <a:ext cx="3405926"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solidFill>
                  <a:schemeClr val="tx1">
                    <a:lumMod val="75000"/>
                    <a:lumOff val="25000"/>
                  </a:schemeClr>
                </a:solidFill>
                <a:ea typeface="Arial Unicode MS" pitchFamily="34" charset="-128"/>
                <a:cs typeface="Arial Unicode MS" pitchFamily="34" charset="-128"/>
              </a:rPr>
              <a:t>Way back by jumping to the providing Record</a:t>
            </a:r>
            <a:br>
              <a:rPr lang="en-US" sz="1200" kern="0" dirty="0">
                <a:solidFill>
                  <a:schemeClr val="tx1">
                    <a:lumMod val="75000"/>
                    <a:lumOff val="25000"/>
                  </a:schemeClr>
                </a:solidFill>
                <a:ea typeface="Arial Unicode MS" pitchFamily="34" charset="-128"/>
                <a:cs typeface="Arial Unicode MS" pitchFamily="34" charset="-128"/>
              </a:rPr>
            </a:br>
            <a:r>
              <a:rPr lang="en-US" sz="1200" kern="0" dirty="0">
                <a:solidFill>
                  <a:schemeClr val="tx1">
                    <a:lumMod val="75000"/>
                    <a:lumOff val="25000"/>
                  </a:schemeClr>
                </a:solidFill>
                <a:ea typeface="Arial Unicode MS" pitchFamily="34" charset="-128"/>
                <a:cs typeface="Arial Unicode MS" pitchFamily="34" charset="-128"/>
              </a:rPr>
              <a:t>directly or via link of the Internal Info</a:t>
            </a:r>
          </a:p>
        </p:txBody>
      </p:sp>
      <p:sp>
        <p:nvSpPr>
          <p:cNvPr id="7" name="TextBox 6">
            <a:extLst>
              <a:ext uri="{FF2B5EF4-FFF2-40B4-BE49-F238E27FC236}">
                <a16:creationId xmlns:a16="http://schemas.microsoft.com/office/drawing/2014/main" id="{8AEFCAA3-7688-4E20-B3B8-86CBA9D7CE4B}"/>
              </a:ext>
            </a:extLst>
          </p:cNvPr>
          <p:cNvSpPr txBox="1"/>
          <p:nvPr/>
        </p:nvSpPr>
        <p:spPr>
          <a:xfrm>
            <a:off x="2277263" y="1454976"/>
            <a:ext cx="916793"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solidFill>
                  <a:schemeClr val="accent3"/>
                </a:solidFill>
                <a:ea typeface="Arial Unicode MS" pitchFamily="34" charset="-128"/>
                <a:cs typeface="Arial Unicode MS" pitchFamily="34" charset="-128"/>
              </a:rPr>
              <a:t>Logging an External Info</a:t>
            </a:r>
          </a:p>
        </p:txBody>
      </p:sp>
      <p:cxnSp>
        <p:nvCxnSpPr>
          <p:cNvPr id="8" name="Straight Arrow Connector 7">
            <a:extLst>
              <a:ext uri="{FF2B5EF4-FFF2-40B4-BE49-F238E27FC236}">
                <a16:creationId xmlns:a16="http://schemas.microsoft.com/office/drawing/2014/main" id="{621E51D1-7FCC-4600-94E7-0B12D2A81D52}"/>
              </a:ext>
            </a:extLst>
          </p:cNvPr>
          <p:cNvCxnSpPr>
            <a:cxnSpLocks/>
            <a:stCxn id="4" idx="1"/>
            <a:endCxn id="3" idx="3"/>
          </p:cNvCxnSpPr>
          <p:nvPr/>
        </p:nvCxnSpPr>
        <p:spPr>
          <a:xfrm flipH="1">
            <a:off x="2236714" y="1951695"/>
            <a:ext cx="3716454" cy="0"/>
          </a:xfrm>
          <a:prstGeom prst="straightConnector1">
            <a:avLst/>
          </a:prstGeom>
          <a:ln w="63500">
            <a:solidFill>
              <a:schemeClr val="accent3"/>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6D8BD74C-8F7E-4693-B155-24D755CB67E4}"/>
              </a:ext>
            </a:extLst>
          </p:cNvPr>
          <p:cNvCxnSpPr>
            <a:cxnSpLocks/>
            <a:stCxn id="3" idx="2"/>
            <a:endCxn id="4" idx="2"/>
          </p:cNvCxnSpPr>
          <p:nvPr/>
        </p:nvCxnSpPr>
        <p:spPr>
          <a:xfrm rot="16200000" flipH="1">
            <a:off x="4094941" y="-275363"/>
            <a:ext cx="12700" cy="5444454"/>
          </a:xfrm>
          <a:prstGeom prst="curvedConnector3">
            <a:avLst>
              <a:gd name="adj1" fmla="val 1800000"/>
            </a:avLst>
          </a:prstGeom>
          <a:ln w="63500">
            <a:solidFill>
              <a:schemeClr val="tx1">
                <a:lumMod val="65000"/>
                <a:lumOff val="35000"/>
              </a:schemeClr>
            </a:solidFill>
            <a:prstDash val="sysDash"/>
            <a:headEnd type="triangle" w="med" len="lg"/>
            <a:tailEnd type="none" w="med" len="lg"/>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607526F9-0877-4AED-AA06-F34808003617}"/>
              </a:ext>
            </a:extLst>
          </p:cNvPr>
          <p:cNvGraphicFramePr>
            <a:graphicFrameLocks noGrp="1"/>
          </p:cNvGraphicFramePr>
          <p:nvPr>
            <p:extLst>
              <p:ext uri="{D42A27DB-BD31-4B8C-83A1-F6EECF244321}">
                <p14:modId xmlns:p14="http://schemas.microsoft.com/office/powerpoint/2010/main" val="4205351151"/>
              </p:ext>
            </p:extLst>
          </p:nvPr>
        </p:nvGraphicFramePr>
        <p:xfrm>
          <a:off x="504001" y="2788343"/>
          <a:ext cx="7172454" cy="3115320"/>
        </p:xfrm>
        <a:graphic>
          <a:graphicData uri="http://schemas.openxmlformats.org/drawingml/2006/table">
            <a:tbl>
              <a:tblPr firstRow="1" bandRow="1">
                <a:tableStyleId>{5DA37D80-6434-44D0-A028-1B22A696006F}</a:tableStyleId>
              </a:tblPr>
              <a:tblGrid>
                <a:gridCol w="1736381">
                  <a:extLst>
                    <a:ext uri="{9D8B030D-6E8A-4147-A177-3AD203B41FA5}">
                      <a16:colId xmlns:a16="http://schemas.microsoft.com/office/drawing/2014/main" val="1492505424"/>
                    </a:ext>
                  </a:extLst>
                </a:gridCol>
                <a:gridCol w="3726968">
                  <a:extLst>
                    <a:ext uri="{9D8B030D-6E8A-4147-A177-3AD203B41FA5}">
                      <a16:colId xmlns:a16="http://schemas.microsoft.com/office/drawing/2014/main" val="4060801792"/>
                    </a:ext>
                  </a:extLst>
                </a:gridCol>
                <a:gridCol w="1709105">
                  <a:extLst>
                    <a:ext uri="{9D8B030D-6E8A-4147-A177-3AD203B41FA5}">
                      <a16:colId xmlns:a16="http://schemas.microsoft.com/office/drawing/2014/main" val="621493537"/>
                    </a:ext>
                  </a:extLst>
                </a:gridCol>
              </a:tblGrid>
              <a:tr h="167931">
                <a:tc>
                  <a:txBody>
                    <a:bodyPr/>
                    <a:lstStyle/>
                    <a:p>
                      <a:pPr algn="ctr"/>
                      <a:r>
                        <a:rPr lang="en-US" sz="1100" dirty="0"/>
                        <a:t>Record</a:t>
                      </a:r>
                    </a:p>
                  </a:txBody>
                  <a:tcPr marL="36000" marR="36000" marT="36000" marB="36000"/>
                </a:tc>
                <a:tc>
                  <a:txBody>
                    <a:bodyPr/>
                    <a:lstStyle/>
                    <a:p>
                      <a:pPr algn="ctr"/>
                      <a:r>
                        <a:rPr lang="en-US" sz="1100" dirty="0"/>
                        <a:t>Relationship</a:t>
                      </a:r>
                    </a:p>
                  </a:txBody>
                  <a:tcPr marL="36000" marR="36000" marT="36000" marB="36000"/>
                </a:tc>
                <a:tc>
                  <a:txBody>
                    <a:bodyPr/>
                    <a:lstStyle/>
                    <a:p>
                      <a:pPr algn="ctr"/>
                      <a:r>
                        <a:rPr lang="en-US" sz="1100" dirty="0"/>
                        <a:t>Record</a:t>
                      </a:r>
                    </a:p>
                  </a:txBody>
                  <a:tcPr marL="36000" marR="36000" marT="36000" marB="36000"/>
                </a:tc>
                <a:extLst>
                  <a:ext uri="{0D108BD9-81ED-4DB2-BD59-A6C34878D82A}">
                    <a16:rowId xmlns:a16="http://schemas.microsoft.com/office/drawing/2014/main" val="3048990647"/>
                  </a:ext>
                </a:extLst>
              </a:tr>
              <a:tr h="167931">
                <a:tc>
                  <a:txBody>
                    <a:bodyPr/>
                    <a:lstStyle/>
                    <a:p>
                      <a:pPr algn="ctr"/>
                      <a:r>
                        <a:rPr lang="en-US" sz="1100" dirty="0"/>
                        <a:t>Incident</a:t>
                      </a:r>
                    </a:p>
                  </a:txBody>
                  <a:tcPr marL="36000" marR="36000" marT="36000" marB="36000"/>
                </a:tc>
                <a:tc>
                  <a:txBody>
                    <a:bodyPr/>
                    <a:lstStyle/>
                    <a:p>
                      <a:pPr algn="ctr"/>
                      <a:r>
                        <a:rPr lang="en-US" sz="1100" dirty="0"/>
                        <a:t>N : 1</a:t>
                      </a:r>
                    </a:p>
                  </a:txBody>
                  <a:tcPr marL="36000" marR="36000" marT="36000" marB="36000"/>
                </a:tc>
                <a:tc>
                  <a:txBody>
                    <a:bodyPr/>
                    <a:lstStyle/>
                    <a:p>
                      <a:pPr algn="ctr"/>
                      <a:r>
                        <a:rPr lang="en-US" sz="1100" dirty="0"/>
                        <a:t>Case</a:t>
                      </a:r>
                    </a:p>
                  </a:txBody>
                  <a:tcPr marL="36000" marR="36000" marT="36000" marB="36000"/>
                </a:tc>
                <a:extLst>
                  <a:ext uri="{0D108BD9-81ED-4DB2-BD59-A6C34878D82A}">
                    <a16:rowId xmlns:a16="http://schemas.microsoft.com/office/drawing/2014/main" val="1189075861"/>
                  </a:ext>
                </a:extLst>
              </a:tr>
              <a:tr h="167931">
                <a:tc>
                  <a:txBody>
                    <a:bodyPr/>
                    <a:lstStyle/>
                    <a:p>
                      <a:pPr algn="ctr"/>
                      <a:r>
                        <a:rPr lang="en-US" sz="1100" dirty="0"/>
                        <a:t>Problem</a:t>
                      </a:r>
                    </a:p>
                  </a:txBody>
                  <a:tcPr marL="36000" marR="36000" marT="36000" marB="36000"/>
                </a:tc>
                <a:tc>
                  <a:txBody>
                    <a:bodyPr/>
                    <a:lstStyle/>
                    <a:p>
                      <a:pPr algn="ctr"/>
                      <a:r>
                        <a:rPr lang="en-US" sz="1100" dirty="0"/>
                        <a:t>1 : 1</a:t>
                      </a:r>
                    </a:p>
                  </a:txBody>
                  <a:tcPr marL="36000" marR="36000" marT="36000" marB="36000"/>
                </a:tc>
                <a:tc>
                  <a:txBody>
                    <a:bodyPr/>
                    <a:lstStyle/>
                    <a:p>
                      <a:pPr algn="ctr"/>
                      <a:r>
                        <a:rPr lang="en-US" sz="1100" dirty="0"/>
                        <a:t>Case</a:t>
                      </a:r>
                    </a:p>
                  </a:txBody>
                  <a:tcPr marL="36000" marR="36000" marT="36000" marB="36000"/>
                </a:tc>
                <a:extLst>
                  <a:ext uri="{0D108BD9-81ED-4DB2-BD59-A6C34878D82A}">
                    <a16:rowId xmlns:a16="http://schemas.microsoft.com/office/drawing/2014/main" val="945218512"/>
                  </a:ext>
                </a:extLst>
              </a:tr>
              <a:tr h="167931">
                <a:tc>
                  <a:txBody>
                    <a:bodyPr/>
                    <a:lstStyle/>
                    <a:p>
                      <a:pPr algn="ctr"/>
                      <a:r>
                        <a:rPr lang="en-US" sz="1100" dirty="0"/>
                        <a:t>Major Case</a:t>
                      </a:r>
                    </a:p>
                  </a:txBody>
                  <a:tcPr marL="36000" marR="36000" marT="36000" marB="36000"/>
                </a:tc>
                <a:tc>
                  <a:txBody>
                    <a:bodyPr/>
                    <a:lstStyle/>
                    <a:p>
                      <a:pPr algn="ctr"/>
                      <a:r>
                        <a:rPr lang="en-US" sz="1100" dirty="0"/>
                        <a:t>1 : N</a:t>
                      </a:r>
                    </a:p>
                  </a:txBody>
                  <a:tcPr marL="36000" marR="36000" marT="36000" marB="36000"/>
                </a:tc>
                <a:tc>
                  <a:txBody>
                    <a:bodyPr/>
                    <a:lstStyle/>
                    <a:p>
                      <a:pPr algn="ctr"/>
                      <a:r>
                        <a:rPr lang="en-US" sz="1100" dirty="0"/>
                        <a:t>Case</a:t>
                      </a:r>
                    </a:p>
                  </a:txBody>
                  <a:tcPr marL="36000" marR="36000" marT="36000" marB="36000"/>
                </a:tc>
                <a:extLst>
                  <a:ext uri="{0D108BD9-81ED-4DB2-BD59-A6C34878D82A}">
                    <a16:rowId xmlns:a16="http://schemas.microsoft.com/office/drawing/2014/main" val="846677567"/>
                  </a:ext>
                </a:extLst>
              </a:tr>
              <a:tr h="167931">
                <a:tc>
                  <a:txBody>
                    <a:bodyPr/>
                    <a:lstStyle/>
                    <a:p>
                      <a:pPr algn="ctr"/>
                      <a:r>
                        <a:rPr lang="en-US" sz="1100" dirty="0"/>
                        <a:t>Major Incident</a:t>
                      </a:r>
                    </a:p>
                  </a:txBody>
                  <a:tcPr marL="36000" marR="36000" marT="36000" marB="36000"/>
                </a:tc>
                <a:tc>
                  <a:txBody>
                    <a:bodyPr/>
                    <a:lstStyle/>
                    <a:p>
                      <a:pPr algn="ctr"/>
                      <a:r>
                        <a:rPr lang="en-US" sz="1100" dirty="0"/>
                        <a:t>1 : 1</a:t>
                      </a:r>
                    </a:p>
                  </a:txBody>
                  <a:tcPr marL="36000" marR="36000" marT="36000" marB="36000"/>
                </a:tc>
                <a:tc>
                  <a:txBody>
                    <a:bodyPr/>
                    <a:lstStyle/>
                    <a:p>
                      <a:pPr algn="ctr"/>
                      <a:r>
                        <a:rPr lang="en-US" sz="1100" dirty="0"/>
                        <a:t>Case</a:t>
                      </a:r>
                    </a:p>
                  </a:txBody>
                  <a:tcPr marL="36000" marR="36000" marT="36000" marB="36000"/>
                </a:tc>
                <a:extLst>
                  <a:ext uri="{0D108BD9-81ED-4DB2-BD59-A6C34878D82A}">
                    <a16:rowId xmlns:a16="http://schemas.microsoft.com/office/drawing/2014/main" val="2170544036"/>
                  </a:ext>
                </a:extLst>
              </a:tr>
              <a:tr h="167931">
                <a:tc>
                  <a:txBody>
                    <a:bodyPr/>
                    <a:lstStyle/>
                    <a:p>
                      <a:pPr algn="ctr"/>
                      <a:r>
                        <a:rPr lang="en-US" sz="1100" dirty="0"/>
                        <a:t>Incident</a:t>
                      </a:r>
                    </a:p>
                  </a:txBody>
                  <a:tcPr marL="36000" marR="36000" marT="36000" marB="36000"/>
                </a:tc>
                <a:tc>
                  <a:txBody>
                    <a:bodyPr/>
                    <a:lstStyle/>
                    <a:p>
                      <a:pPr algn="ctr"/>
                      <a:r>
                        <a:rPr lang="en-US" sz="1100" dirty="0"/>
                        <a:t>N :1</a:t>
                      </a:r>
                    </a:p>
                  </a:txBody>
                  <a:tcPr marL="36000" marR="36000" marT="36000" marB="36000"/>
                </a:tc>
                <a:tc>
                  <a:txBody>
                    <a:bodyPr/>
                    <a:lstStyle/>
                    <a:p>
                      <a:pPr algn="ctr"/>
                      <a:r>
                        <a:rPr lang="en-US" sz="1100" dirty="0"/>
                        <a:t>Major Case</a:t>
                      </a:r>
                    </a:p>
                  </a:txBody>
                  <a:tcPr marL="36000" marR="36000" marT="36000" marB="36000"/>
                </a:tc>
                <a:extLst>
                  <a:ext uri="{0D108BD9-81ED-4DB2-BD59-A6C34878D82A}">
                    <a16:rowId xmlns:a16="http://schemas.microsoft.com/office/drawing/2014/main" val="2457937174"/>
                  </a:ext>
                </a:extLst>
              </a:tr>
              <a:tr h="167931">
                <a:tc>
                  <a:txBody>
                    <a:bodyPr/>
                    <a:lstStyle/>
                    <a:p>
                      <a:pPr algn="ctr"/>
                      <a:r>
                        <a:rPr lang="en-US" sz="1100" dirty="0"/>
                        <a:t>Problem</a:t>
                      </a:r>
                    </a:p>
                  </a:txBody>
                  <a:tcPr marL="36000" marR="36000" marT="36000" marB="36000"/>
                </a:tc>
                <a:tc>
                  <a:txBody>
                    <a:bodyPr/>
                    <a:lstStyle/>
                    <a:p>
                      <a:pPr algn="ctr"/>
                      <a:r>
                        <a:rPr lang="en-US" sz="1100" dirty="0"/>
                        <a:t>1 : 1</a:t>
                      </a:r>
                    </a:p>
                  </a:txBody>
                  <a:tcPr marL="36000" marR="36000" marT="36000" marB="36000"/>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sz="1100" dirty="0"/>
                        <a:t>Major Case</a:t>
                      </a:r>
                    </a:p>
                  </a:txBody>
                  <a:tcPr marL="36000" marR="36000" marT="36000" marB="36000"/>
                </a:tc>
                <a:extLst>
                  <a:ext uri="{0D108BD9-81ED-4DB2-BD59-A6C34878D82A}">
                    <a16:rowId xmlns:a16="http://schemas.microsoft.com/office/drawing/2014/main" val="3208239199"/>
                  </a:ext>
                </a:extLst>
              </a:tr>
              <a:tr h="167931">
                <a:tc>
                  <a:txBody>
                    <a:bodyPr/>
                    <a:lstStyle/>
                    <a:p>
                      <a:pPr algn="ctr"/>
                      <a:r>
                        <a:rPr lang="en-US" sz="1100" dirty="0"/>
                        <a:t>Major Incident</a:t>
                      </a:r>
                    </a:p>
                  </a:txBody>
                  <a:tcPr marL="36000" marR="36000" marT="36000" marB="36000"/>
                </a:tc>
                <a:tc>
                  <a:txBody>
                    <a:bodyPr/>
                    <a:lstStyle/>
                    <a:p>
                      <a:pPr algn="ctr"/>
                      <a:r>
                        <a:rPr lang="en-US" sz="1100" dirty="0"/>
                        <a:t>1 : 1</a:t>
                      </a:r>
                    </a:p>
                  </a:txBody>
                  <a:tcPr marL="36000" marR="36000" marT="36000" marB="36000"/>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sz="1100" dirty="0"/>
                        <a:t>Major Case</a:t>
                      </a:r>
                    </a:p>
                  </a:txBody>
                  <a:tcPr marL="36000" marR="36000" marT="36000" marB="36000"/>
                </a:tc>
                <a:extLst>
                  <a:ext uri="{0D108BD9-81ED-4DB2-BD59-A6C34878D82A}">
                    <a16:rowId xmlns:a16="http://schemas.microsoft.com/office/drawing/2014/main" val="1978253930"/>
                  </a:ext>
                </a:extLst>
              </a:tr>
              <a:tr h="167931">
                <a:tc>
                  <a:txBody>
                    <a:bodyPr/>
                    <a:lstStyle/>
                    <a:p>
                      <a:pPr algn="ctr"/>
                      <a:r>
                        <a:rPr lang="en-US" sz="1100" dirty="0"/>
                        <a:t>Incident</a:t>
                      </a:r>
                    </a:p>
                  </a:txBody>
                  <a:tcPr marL="36000" marR="36000" marT="36000" marB="36000"/>
                </a:tc>
                <a:tc>
                  <a:txBody>
                    <a:bodyPr/>
                    <a:lstStyle/>
                    <a:p>
                      <a:pPr algn="ctr"/>
                      <a:r>
                        <a:rPr lang="en-US" sz="1100" dirty="0"/>
                        <a:t>N : 1</a:t>
                      </a:r>
                    </a:p>
                  </a:txBody>
                  <a:tcPr marL="36000" marR="36000" marT="36000" marB="36000"/>
                </a:tc>
                <a:tc>
                  <a:txBody>
                    <a:bodyPr/>
                    <a:lstStyle/>
                    <a:p>
                      <a:pPr algn="ctr"/>
                      <a:r>
                        <a:rPr lang="en-US" sz="1100" dirty="0"/>
                        <a:t>Incident</a:t>
                      </a:r>
                    </a:p>
                  </a:txBody>
                  <a:tcPr marL="36000" marR="36000" marT="36000" marB="36000"/>
                </a:tc>
                <a:extLst>
                  <a:ext uri="{0D108BD9-81ED-4DB2-BD59-A6C34878D82A}">
                    <a16:rowId xmlns:a16="http://schemas.microsoft.com/office/drawing/2014/main" val="3684437705"/>
                  </a:ext>
                </a:extLst>
              </a:tr>
              <a:tr h="167931">
                <a:tc>
                  <a:txBody>
                    <a:bodyPr/>
                    <a:lstStyle/>
                    <a:p>
                      <a:pPr algn="ctr"/>
                      <a:r>
                        <a:rPr lang="en-US" sz="1100" dirty="0"/>
                        <a:t>Problem</a:t>
                      </a:r>
                    </a:p>
                  </a:txBody>
                  <a:tcPr marL="36000" marR="36000" marT="36000" marB="36000"/>
                </a:tc>
                <a:tc>
                  <a:txBody>
                    <a:bodyPr/>
                    <a:lstStyle/>
                    <a:p>
                      <a:pPr algn="ctr"/>
                      <a:r>
                        <a:rPr lang="en-US" sz="1100" dirty="0"/>
                        <a:t>1 : 1</a:t>
                      </a:r>
                    </a:p>
                  </a:txBody>
                  <a:tcPr marL="36000" marR="36000" marT="36000" marB="36000"/>
                </a:tc>
                <a:tc>
                  <a:txBody>
                    <a:bodyPr/>
                    <a:lstStyle/>
                    <a:p>
                      <a:pPr algn="ctr"/>
                      <a:r>
                        <a:rPr lang="en-US" sz="1100" dirty="0"/>
                        <a:t>Incident</a:t>
                      </a:r>
                    </a:p>
                  </a:txBody>
                  <a:tcPr marL="36000" marR="36000" marT="36000" marB="36000"/>
                </a:tc>
                <a:extLst>
                  <a:ext uri="{0D108BD9-81ED-4DB2-BD59-A6C34878D82A}">
                    <a16:rowId xmlns:a16="http://schemas.microsoft.com/office/drawing/2014/main" val="4244535818"/>
                  </a:ext>
                </a:extLst>
              </a:tr>
              <a:tr h="167931">
                <a:tc>
                  <a:txBody>
                    <a:bodyPr/>
                    <a:lstStyle/>
                    <a:p>
                      <a:pPr algn="ctr"/>
                      <a:r>
                        <a:rPr lang="en-US" sz="1100" dirty="0"/>
                        <a:t>Major Incident</a:t>
                      </a:r>
                    </a:p>
                  </a:txBody>
                  <a:tcPr marL="36000" marR="36000" marT="36000" marB="36000"/>
                </a:tc>
                <a:tc>
                  <a:txBody>
                    <a:bodyPr/>
                    <a:lstStyle/>
                    <a:p>
                      <a:pPr algn="ctr"/>
                      <a:r>
                        <a:rPr lang="en-US" sz="1100" dirty="0"/>
                        <a:t>1 : N</a:t>
                      </a:r>
                    </a:p>
                  </a:txBody>
                  <a:tcPr marL="36000" marR="36000" marT="36000" marB="36000"/>
                </a:tc>
                <a:tc>
                  <a:txBody>
                    <a:bodyPr/>
                    <a:lstStyle/>
                    <a:p>
                      <a:pPr algn="ctr"/>
                      <a:r>
                        <a:rPr lang="en-US" sz="1100" dirty="0"/>
                        <a:t>Incident</a:t>
                      </a:r>
                    </a:p>
                  </a:txBody>
                  <a:tcPr marL="36000" marR="36000" marT="36000" marB="36000"/>
                </a:tc>
                <a:extLst>
                  <a:ext uri="{0D108BD9-81ED-4DB2-BD59-A6C34878D82A}">
                    <a16:rowId xmlns:a16="http://schemas.microsoft.com/office/drawing/2014/main" val="3640883229"/>
                  </a:ext>
                </a:extLst>
              </a:tr>
              <a:tr h="167931">
                <a:tc>
                  <a:txBody>
                    <a:bodyPr/>
                    <a:lstStyle/>
                    <a:p>
                      <a:pPr algn="ctr"/>
                      <a:r>
                        <a:rPr lang="en-US" sz="1100" dirty="0"/>
                        <a:t>Incident</a:t>
                      </a:r>
                    </a:p>
                  </a:txBody>
                  <a:tcPr marL="36000" marR="36000" marT="36000" marB="36000"/>
                </a:tc>
                <a:tc>
                  <a:txBody>
                    <a:bodyPr/>
                    <a:lstStyle/>
                    <a:p>
                      <a:pPr algn="ctr"/>
                      <a:r>
                        <a:rPr lang="en-US" sz="1100" dirty="0"/>
                        <a:t>N : 1</a:t>
                      </a:r>
                    </a:p>
                  </a:txBody>
                  <a:tcPr marL="36000" marR="36000" marT="36000" marB="36000"/>
                </a:tc>
                <a:tc>
                  <a:txBody>
                    <a:bodyPr/>
                    <a:lstStyle/>
                    <a:p>
                      <a:pPr algn="ctr"/>
                      <a:r>
                        <a:rPr lang="en-US" sz="1100" dirty="0"/>
                        <a:t>Major Incident</a:t>
                      </a:r>
                    </a:p>
                  </a:txBody>
                  <a:tcPr marL="36000" marR="36000" marT="36000" marB="36000"/>
                </a:tc>
                <a:extLst>
                  <a:ext uri="{0D108BD9-81ED-4DB2-BD59-A6C34878D82A}">
                    <a16:rowId xmlns:a16="http://schemas.microsoft.com/office/drawing/2014/main" val="2598884953"/>
                  </a:ext>
                </a:extLst>
              </a:tr>
              <a:tr h="167931">
                <a:tc>
                  <a:txBody>
                    <a:bodyPr/>
                    <a:lstStyle/>
                    <a:p>
                      <a:pPr algn="ctr"/>
                      <a:r>
                        <a:rPr lang="en-US" sz="1100" dirty="0"/>
                        <a:t>Problem</a:t>
                      </a:r>
                    </a:p>
                  </a:txBody>
                  <a:tcPr marL="36000" marR="36000" marT="36000" marB="36000"/>
                </a:tc>
                <a:tc>
                  <a:txBody>
                    <a:bodyPr/>
                    <a:lstStyle/>
                    <a:p>
                      <a:pPr algn="ctr"/>
                      <a:r>
                        <a:rPr lang="en-US" sz="1100" dirty="0"/>
                        <a:t>1 : 1</a:t>
                      </a:r>
                    </a:p>
                  </a:txBody>
                  <a:tcPr marL="36000" marR="36000" marT="36000" marB="36000"/>
                </a:tc>
                <a:tc>
                  <a:txBody>
                    <a:bodyPr/>
                    <a:lstStyle/>
                    <a:p>
                      <a:pPr algn="ctr"/>
                      <a:r>
                        <a:rPr lang="en-US" sz="1100" dirty="0"/>
                        <a:t>Major Incident</a:t>
                      </a:r>
                    </a:p>
                  </a:txBody>
                  <a:tcPr marL="36000" marR="36000" marT="36000" marB="36000"/>
                </a:tc>
                <a:extLst>
                  <a:ext uri="{0D108BD9-81ED-4DB2-BD59-A6C34878D82A}">
                    <a16:rowId xmlns:a16="http://schemas.microsoft.com/office/drawing/2014/main" val="3055317449"/>
                  </a:ext>
                </a:extLst>
              </a:tr>
            </a:tbl>
          </a:graphicData>
        </a:graphic>
      </p:graphicFrame>
      <p:graphicFrame>
        <p:nvGraphicFramePr>
          <p:cNvPr id="40" name="Table 39">
            <a:extLst>
              <a:ext uri="{FF2B5EF4-FFF2-40B4-BE49-F238E27FC236}">
                <a16:creationId xmlns:a16="http://schemas.microsoft.com/office/drawing/2014/main" id="{D7B64819-FFD1-4981-863F-219B43750E56}"/>
              </a:ext>
            </a:extLst>
          </p:cNvPr>
          <p:cNvGraphicFramePr>
            <a:graphicFrameLocks noGrp="1"/>
          </p:cNvGraphicFramePr>
          <p:nvPr>
            <p:extLst>
              <p:ext uri="{D42A27DB-BD31-4B8C-83A1-F6EECF244321}">
                <p14:modId xmlns:p14="http://schemas.microsoft.com/office/powerpoint/2010/main" val="62893814"/>
              </p:ext>
            </p:extLst>
          </p:nvPr>
        </p:nvGraphicFramePr>
        <p:xfrm>
          <a:off x="8079740" y="2788343"/>
          <a:ext cx="3586552" cy="479280"/>
        </p:xfrm>
        <a:graphic>
          <a:graphicData uri="http://schemas.openxmlformats.org/drawingml/2006/table">
            <a:tbl>
              <a:tblPr firstRow="1" bandRow="1">
                <a:tableStyleId>{5DA37D80-6434-44D0-A028-1B22A696006F}</a:tableStyleId>
              </a:tblPr>
              <a:tblGrid>
                <a:gridCol w="868269">
                  <a:extLst>
                    <a:ext uri="{9D8B030D-6E8A-4147-A177-3AD203B41FA5}">
                      <a16:colId xmlns:a16="http://schemas.microsoft.com/office/drawing/2014/main" val="1492505424"/>
                    </a:ext>
                  </a:extLst>
                </a:gridCol>
                <a:gridCol w="1863653">
                  <a:extLst>
                    <a:ext uri="{9D8B030D-6E8A-4147-A177-3AD203B41FA5}">
                      <a16:colId xmlns:a16="http://schemas.microsoft.com/office/drawing/2014/main" val="4060801792"/>
                    </a:ext>
                  </a:extLst>
                </a:gridCol>
                <a:gridCol w="854630">
                  <a:extLst>
                    <a:ext uri="{9D8B030D-6E8A-4147-A177-3AD203B41FA5}">
                      <a16:colId xmlns:a16="http://schemas.microsoft.com/office/drawing/2014/main" val="621493537"/>
                    </a:ext>
                  </a:extLst>
                </a:gridCol>
              </a:tblGrid>
              <a:tr h="167931">
                <a:tc>
                  <a:txBody>
                    <a:bodyPr/>
                    <a:lstStyle/>
                    <a:p>
                      <a:pPr algn="ctr"/>
                      <a:r>
                        <a:rPr lang="en-US" sz="1100" dirty="0"/>
                        <a:t>Record</a:t>
                      </a:r>
                    </a:p>
                  </a:txBody>
                  <a:tcPr marL="36000" marR="36000" marT="36000" marB="36000"/>
                </a:tc>
                <a:tc>
                  <a:txBody>
                    <a:bodyPr/>
                    <a:lstStyle/>
                    <a:p>
                      <a:pPr algn="ctr"/>
                      <a:r>
                        <a:rPr lang="en-US" sz="1100" dirty="0"/>
                        <a:t>Relationship</a:t>
                      </a:r>
                    </a:p>
                  </a:txBody>
                  <a:tcPr marL="36000" marR="36000" marT="36000" marB="36000"/>
                </a:tc>
                <a:tc>
                  <a:txBody>
                    <a:bodyPr/>
                    <a:lstStyle/>
                    <a:p>
                      <a:pPr algn="ctr"/>
                      <a:r>
                        <a:rPr lang="en-US" sz="1100" dirty="0"/>
                        <a:t>Customer</a:t>
                      </a:r>
                    </a:p>
                  </a:txBody>
                  <a:tcPr marL="36000" marR="36000" marT="36000" marB="36000"/>
                </a:tc>
                <a:extLst>
                  <a:ext uri="{0D108BD9-81ED-4DB2-BD59-A6C34878D82A}">
                    <a16:rowId xmlns:a16="http://schemas.microsoft.com/office/drawing/2014/main" val="3048990647"/>
                  </a:ext>
                </a:extLst>
              </a:tr>
              <a:tr h="167931">
                <a:tc>
                  <a:txBody>
                    <a:bodyPr/>
                    <a:lstStyle/>
                    <a:p>
                      <a:pPr algn="ctr"/>
                      <a:r>
                        <a:rPr lang="en-US" sz="1100" dirty="0"/>
                        <a:t>Case</a:t>
                      </a:r>
                    </a:p>
                  </a:txBody>
                  <a:tcPr marL="36000" marR="36000" marT="36000" marB="36000"/>
                </a:tc>
                <a:tc>
                  <a:txBody>
                    <a:bodyPr/>
                    <a:lstStyle/>
                    <a:p>
                      <a:pPr algn="ctr"/>
                      <a:r>
                        <a:rPr lang="en-US" sz="1100" dirty="0"/>
                        <a:t>1 : 1</a:t>
                      </a:r>
                    </a:p>
                  </a:txBody>
                  <a:tcPr marL="36000" marR="36000" marT="36000" marB="36000"/>
                </a:tc>
                <a:tc>
                  <a:txBody>
                    <a:bodyPr/>
                    <a:lstStyle/>
                    <a:p>
                      <a:pPr algn="ctr"/>
                      <a:r>
                        <a:rPr lang="en-US" sz="1100" dirty="0"/>
                        <a:t>XYZ</a:t>
                      </a:r>
                    </a:p>
                  </a:txBody>
                  <a:tcPr marL="36000" marR="36000" marT="36000" marB="36000"/>
                </a:tc>
                <a:extLst>
                  <a:ext uri="{0D108BD9-81ED-4DB2-BD59-A6C34878D82A}">
                    <a16:rowId xmlns:a16="http://schemas.microsoft.com/office/drawing/2014/main" val="1189075861"/>
                  </a:ext>
                </a:extLst>
              </a:tr>
            </a:tbl>
          </a:graphicData>
        </a:graphic>
      </p:graphicFrame>
      <p:sp>
        <p:nvSpPr>
          <p:cNvPr id="43" name="Rectangle: Rounded Corners 42">
            <a:extLst>
              <a:ext uri="{FF2B5EF4-FFF2-40B4-BE49-F238E27FC236}">
                <a16:creationId xmlns:a16="http://schemas.microsoft.com/office/drawing/2014/main" id="{00E58F8A-6D77-41D7-B72E-E3E9D82CD027}"/>
              </a:ext>
            </a:extLst>
          </p:cNvPr>
          <p:cNvSpPr/>
          <p:nvPr/>
        </p:nvSpPr>
        <p:spPr bwMode="gray">
          <a:xfrm>
            <a:off x="8024185" y="1636501"/>
            <a:ext cx="1028546" cy="706351"/>
          </a:xfrm>
          <a:prstGeom prst="roundRect">
            <a:avLst>
              <a:gd name="adj" fmla="val 5967"/>
            </a:avLst>
          </a:prstGeom>
          <a:solidFill>
            <a:srgbClr val="FFC000"/>
          </a:solidFill>
          <a:ln w="19050" algn="ctr">
            <a:solidFill>
              <a:schemeClr val="accent1">
                <a:lumMod val="75000"/>
              </a:schemeClr>
            </a:solidFill>
            <a:miter lim="800000"/>
            <a:headEnd/>
            <a:tailEnd/>
          </a:ln>
        </p:spPr>
        <p:txBody>
          <a:bodyPr lIns="36000" tIns="36000" rIns="36000" bIns="36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accent1">
                    <a:lumMod val="50000"/>
                  </a:schemeClr>
                </a:solidFill>
                <a:effectLst/>
                <a:uLnTx/>
                <a:uFillTx/>
                <a:ea typeface="Arial Unicode MS" pitchFamily="34" charset="-128"/>
                <a:cs typeface="Arial Unicode MS" pitchFamily="34" charset="-128"/>
              </a:rPr>
              <a:t>Resolution </a:t>
            </a:r>
            <a:r>
              <a:rPr lang="de-DE" sz="1400" b="1" u="sng" kern="0" dirty="0">
                <a:solidFill>
                  <a:schemeClr val="accent1">
                    <a:lumMod val="50000"/>
                  </a:schemeClr>
                </a:solidFill>
                <a:ea typeface="Arial Unicode MS" pitchFamily="34" charset="-128"/>
                <a:cs typeface="Arial Unicode MS" pitchFamily="34" charset="-128"/>
              </a:rPr>
              <a:t>providing</a:t>
            </a:r>
            <a:br>
              <a:rPr lang="de-DE" sz="1400" b="1" kern="0" dirty="0">
                <a:solidFill>
                  <a:schemeClr val="accent1">
                    <a:lumMod val="50000"/>
                  </a:schemeClr>
                </a:solidFill>
                <a:ea typeface="Arial Unicode MS" pitchFamily="34" charset="-128"/>
                <a:cs typeface="Arial Unicode MS" pitchFamily="34" charset="-128"/>
              </a:rPr>
            </a:br>
            <a:r>
              <a:rPr kumimoji="0" lang="de-DE" sz="1400" b="1" i="0" u="none" strike="noStrike" kern="0" cap="none" spc="0" normalizeH="0" baseline="0" noProof="0" dirty="0" err="1">
                <a:ln>
                  <a:noFill/>
                </a:ln>
                <a:solidFill>
                  <a:schemeClr val="accent1">
                    <a:lumMod val="50000"/>
                  </a:schemeClr>
                </a:solidFill>
                <a:effectLst/>
                <a:uLnTx/>
                <a:uFillTx/>
                <a:ea typeface="Arial Unicode MS" pitchFamily="34" charset="-128"/>
                <a:cs typeface="Arial Unicode MS" pitchFamily="34" charset="-128"/>
              </a:rPr>
              <a:t>Record</a:t>
            </a:r>
            <a:endParaRPr kumimoji="0" lang="de-DE" sz="1400" b="1" i="0" u="none" strike="noStrike" kern="0" cap="none" spc="0" normalizeH="0" baseline="0" noProof="0" dirty="0">
              <a:ln>
                <a:noFill/>
              </a:ln>
              <a:solidFill>
                <a:schemeClr val="accent1">
                  <a:lumMod val="50000"/>
                </a:schemeClr>
              </a:solidFill>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BAAE1F22-C32B-4F0F-978B-853F6E6F0620}"/>
              </a:ext>
            </a:extLst>
          </p:cNvPr>
          <p:cNvCxnSpPr>
            <a:cxnSpLocks/>
            <a:endCxn id="43" idx="3"/>
          </p:cNvCxnSpPr>
          <p:nvPr/>
        </p:nvCxnSpPr>
        <p:spPr>
          <a:xfrm flipH="1">
            <a:off x="9052731" y="1989677"/>
            <a:ext cx="1694212" cy="0"/>
          </a:xfrm>
          <a:prstGeom prst="straightConnector1">
            <a:avLst/>
          </a:prstGeom>
          <a:ln w="63500">
            <a:solidFill>
              <a:schemeClr val="accent3"/>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F28EF8AD-4984-431B-96CE-F80B66A31341}"/>
              </a:ext>
            </a:extLst>
          </p:cNvPr>
          <p:cNvSpPr/>
          <p:nvPr/>
        </p:nvSpPr>
        <p:spPr bwMode="gray">
          <a:xfrm>
            <a:off x="10746943" y="1598519"/>
            <a:ext cx="1028546" cy="706351"/>
          </a:xfrm>
          <a:prstGeom prst="roundRect">
            <a:avLst>
              <a:gd name="adj" fmla="val 5967"/>
            </a:avLst>
          </a:prstGeom>
          <a:solidFill>
            <a:srgbClr val="FFC000"/>
          </a:solidFill>
          <a:ln w="19050" algn="ctr">
            <a:solidFill>
              <a:schemeClr val="accent1">
                <a:lumMod val="75000"/>
              </a:schemeClr>
            </a:solidFill>
            <a:miter lim="800000"/>
            <a:headEnd/>
            <a:tailEnd/>
          </a:ln>
        </p:spPr>
        <p:txBody>
          <a:bodyPr lIns="36000" tIns="36000" rIns="36000" bIns="36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accent1">
                    <a:lumMod val="50000"/>
                  </a:schemeClr>
                </a:solidFill>
                <a:effectLst/>
                <a:uLnTx/>
                <a:uFillTx/>
                <a:ea typeface="Arial Unicode MS" pitchFamily="34" charset="-128"/>
                <a:cs typeface="Arial Unicode MS" pitchFamily="34" charset="-128"/>
              </a:rPr>
              <a:t>Resolution </a:t>
            </a:r>
            <a:r>
              <a:rPr lang="de-DE" sz="1400" b="1" u="sng" kern="0" dirty="0" err="1">
                <a:solidFill>
                  <a:schemeClr val="accent1">
                    <a:lumMod val="50000"/>
                  </a:schemeClr>
                </a:solidFill>
                <a:ea typeface="Arial Unicode MS" pitchFamily="34" charset="-128"/>
                <a:cs typeface="Arial Unicode MS" pitchFamily="34" charset="-128"/>
              </a:rPr>
              <a:t>receiving</a:t>
            </a:r>
            <a:br>
              <a:rPr lang="de-DE" sz="1400" b="1" kern="0" dirty="0">
                <a:solidFill>
                  <a:schemeClr val="accent1">
                    <a:lumMod val="50000"/>
                  </a:schemeClr>
                </a:solidFill>
                <a:ea typeface="Arial Unicode MS" pitchFamily="34" charset="-128"/>
                <a:cs typeface="Arial Unicode MS" pitchFamily="34" charset="-128"/>
              </a:rPr>
            </a:br>
            <a:r>
              <a:rPr kumimoji="0" lang="de-DE" sz="1400" b="1" i="0" u="none" strike="noStrike" kern="0" cap="none" spc="0" normalizeH="0" baseline="0" noProof="0" dirty="0" err="1">
                <a:ln>
                  <a:noFill/>
                </a:ln>
                <a:solidFill>
                  <a:schemeClr val="accent1">
                    <a:lumMod val="50000"/>
                  </a:schemeClr>
                </a:solidFill>
                <a:effectLst/>
                <a:uLnTx/>
                <a:uFillTx/>
                <a:ea typeface="Arial Unicode MS" pitchFamily="34" charset="-128"/>
                <a:cs typeface="Arial Unicode MS" pitchFamily="34" charset="-128"/>
              </a:rPr>
              <a:t>customer</a:t>
            </a:r>
            <a:endParaRPr kumimoji="0" lang="de-DE" sz="1400" b="1" i="0" u="none" strike="noStrike" kern="0" cap="none" spc="0" normalizeH="0" baseline="0" noProof="0" dirty="0">
              <a:ln>
                <a:noFill/>
              </a:ln>
              <a:solidFill>
                <a:schemeClr val="accent1">
                  <a:lumMod val="50000"/>
                </a:schemeClr>
              </a:solidFill>
              <a:effectLst/>
              <a:uLnTx/>
              <a:uFillTx/>
              <a:ea typeface="Arial Unicode MS" pitchFamily="34" charset="-128"/>
              <a:cs typeface="Arial Unicode MS" pitchFamily="34" charset="-128"/>
            </a:endParaRPr>
          </a:p>
        </p:txBody>
      </p:sp>
      <p:sp>
        <p:nvSpPr>
          <p:cNvPr id="48" name="TextBox 47">
            <a:extLst>
              <a:ext uri="{FF2B5EF4-FFF2-40B4-BE49-F238E27FC236}">
                <a16:creationId xmlns:a16="http://schemas.microsoft.com/office/drawing/2014/main" id="{501BBF4D-BF1D-4884-8D5E-8448BA424590}"/>
              </a:ext>
            </a:extLst>
          </p:cNvPr>
          <p:cNvSpPr txBox="1"/>
          <p:nvPr/>
        </p:nvSpPr>
        <p:spPr>
          <a:xfrm>
            <a:off x="9069633" y="1582266"/>
            <a:ext cx="916793"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solidFill>
                  <a:schemeClr val="accent3"/>
                </a:solidFill>
                <a:ea typeface="Arial Unicode MS" pitchFamily="34" charset="-128"/>
                <a:cs typeface="Arial Unicode MS" pitchFamily="34" charset="-128"/>
              </a:rPr>
              <a:t>Logging an External Info</a:t>
            </a:r>
          </a:p>
        </p:txBody>
      </p:sp>
      <p:sp>
        <p:nvSpPr>
          <p:cNvPr id="49" name="TextBox 48">
            <a:extLst>
              <a:ext uri="{FF2B5EF4-FFF2-40B4-BE49-F238E27FC236}">
                <a16:creationId xmlns:a16="http://schemas.microsoft.com/office/drawing/2014/main" id="{03EC4795-49CD-4BCC-8566-4E2C0C7E1ACD}"/>
              </a:ext>
            </a:extLst>
          </p:cNvPr>
          <p:cNvSpPr txBox="1"/>
          <p:nvPr/>
        </p:nvSpPr>
        <p:spPr>
          <a:xfrm>
            <a:off x="9701494" y="2101193"/>
            <a:ext cx="1028546"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solidFill>
                  <a:schemeClr val="accent3"/>
                </a:solidFill>
                <a:ea typeface="Arial Unicode MS" pitchFamily="34" charset="-128"/>
                <a:cs typeface="Arial Unicode MS" pitchFamily="34" charset="-128"/>
              </a:rPr>
              <a:t>Appears as SAP comment</a:t>
            </a:r>
          </a:p>
        </p:txBody>
      </p:sp>
      <p:sp>
        <p:nvSpPr>
          <p:cNvPr id="50" name="Rectangle 49">
            <a:extLst>
              <a:ext uri="{FF2B5EF4-FFF2-40B4-BE49-F238E27FC236}">
                <a16:creationId xmlns:a16="http://schemas.microsoft.com/office/drawing/2014/main" id="{908D6222-C209-445B-874F-13C2DA7176B7}"/>
              </a:ext>
            </a:extLst>
          </p:cNvPr>
          <p:cNvSpPr/>
          <p:nvPr/>
        </p:nvSpPr>
        <p:spPr>
          <a:xfrm>
            <a:off x="8079740" y="3308442"/>
            <a:ext cx="3586552" cy="461665"/>
          </a:xfrm>
          <a:prstGeom prst="rect">
            <a:avLst/>
          </a:prstGeom>
        </p:spPr>
        <p:txBody>
          <a:bodyPr wrap="square" lIns="36000" rIns="36000" anchor="t">
            <a:spAutoFit/>
          </a:bodyPr>
          <a:lstStyle/>
          <a:p>
            <a:pPr defTabSz="914400"/>
            <a:r>
              <a:rPr lang="en-US" sz="1200" b="1" dirty="0"/>
              <a:t>External Info out of a Case always goes to the customer</a:t>
            </a:r>
          </a:p>
        </p:txBody>
      </p:sp>
      <p:cxnSp>
        <p:nvCxnSpPr>
          <p:cNvPr id="51" name="Straight Connector 50">
            <a:extLst>
              <a:ext uri="{FF2B5EF4-FFF2-40B4-BE49-F238E27FC236}">
                <a16:creationId xmlns:a16="http://schemas.microsoft.com/office/drawing/2014/main" id="{6D88880C-5514-4D58-8DA0-6FE012F528D7}"/>
              </a:ext>
            </a:extLst>
          </p:cNvPr>
          <p:cNvCxnSpPr>
            <a:cxnSpLocks/>
          </p:cNvCxnSpPr>
          <p:nvPr/>
        </p:nvCxnSpPr>
        <p:spPr>
          <a:xfrm>
            <a:off x="7846612" y="1267548"/>
            <a:ext cx="0" cy="463610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1" name="TextBox 10">
            <a:extLst>
              <a:ext uri="{FF2B5EF4-FFF2-40B4-BE49-F238E27FC236}">
                <a16:creationId xmlns:a16="http://schemas.microsoft.com/office/drawing/2014/main" id="{F089157B-0F0C-4F92-8D0B-1FEA93C72FD9}"/>
              </a:ext>
            </a:extLst>
          </p:cNvPr>
          <p:cNvSpPr txBox="1"/>
          <p:nvPr/>
        </p:nvSpPr>
        <p:spPr>
          <a:xfrm>
            <a:off x="546459" y="6072554"/>
            <a:ext cx="11148429" cy="33855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ct val="50000"/>
              </a:spcBef>
              <a:spcAft>
                <a:spcPct val="0"/>
              </a:spcAft>
              <a:buClr>
                <a:srgbClr val="F0AB00"/>
              </a:buClr>
              <a:buSzPct val="80000"/>
            </a:pPr>
            <a:r>
              <a:rPr lang="en-US" sz="1100" b="1" kern="0" dirty="0">
                <a:ea typeface="Arial Unicode MS"/>
                <a:cs typeface="Arial Unicode MS"/>
              </a:rPr>
              <a:t>Reasoning</a:t>
            </a:r>
            <a:r>
              <a:rPr lang="en-US" sz="1100" kern="0">
                <a:ea typeface="Arial Unicode MS"/>
                <a:cs typeface="Arial Unicode MS"/>
              </a:rPr>
              <a:t>: The designed relationship between the records has been decided to support the processes and the ITIL logic. 1 external issue results in 1 Case. </a:t>
            </a:r>
            <a:br>
              <a:rPr lang="en-US" sz="1100" kern="0" dirty="0">
                <a:ea typeface="Arial Unicode MS"/>
                <a:cs typeface="Arial Unicode MS"/>
              </a:rPr>
            </a:br>
            <a:r>
              <a:rPr lang="en-US" sz="1100" kern="0">
                <a:ea typeface="Arial Unicode MS"/>
                <a:cs typeface="Arial Unicode MS"/>
              </a:rPr>
              <a:t>1 internal issue results in </a:t>
            </a:r>
            <a:r>
              <a:rPr lang="en-US" sz="1100" kern="0" dirty="0">
                <a:ea typeface="Arial Unicode MS"/>
                <a:cs typeface="Arial Unicode MS"/>
              </a:rPr>
              <a:t>1 Incident. 1 Incident can only be related to 1 sustainable resolution via 1 Problem. </a:t>
            </a:r>
            <a:endParaRPr lang="en-US">
              <a:cs typeface="Arial"/>
            </a:endParaRPr>
          </a:p>
        </p:txBody>
      </p:sp>
    </p:spTree>
    <p:extLst>
      <p:ext uri="{BB962C8B-B14F-4D97-AF65-F5344CB8AC3E}">
        <p14:creationId xmlns:p14="http://schemas.microsoft.com/office/powerpoint/2010/main" val="29493292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5v_YPbNxwCOVEZ4vsJaP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Z1751cgIK1pUnkRvGjEEB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41o6uYHGrqt0mm_Cs7Wi1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d74GLlHl6V7dDev1i8KIp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q81zgHvJTcq4wrWggTLDrA"/>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C3EBB584A6904297D0A86EA0402E1A" ma:contentTypeVersion="10" ma:contentTypeDescription="Create a new document." ma:contentTypeScope="" ma:versionID="a34094974a1637f37a69413886e71350">
  <xsd:schema xmlns:xsd="http://www.w3.org/2001/XMLSchema" xmlns:xs="http://www.w3.org/2001/XMLSchema" xmlns:p="http://schemas.microsoft.com/office/2006/metadata/properties" xmlns:ns2="d3900df9-9aa9-44c4-882e-f9cf5011b5a5" xmlns:ns3="f01567fd-a12b-4266-8456-3f962b983be1" targetNamespace="http://schemas.microsoft.com/office/2006/metadata/properties" ma:root="true" ma:fieldsID="dc3cf24cab956f40998c9d1d54c2a301" ns2:_="" ns3:_="">
    <xsd:import namespace="d3900df9-9aa9-44c4-882e-f9cf5011b5a5"/>
    <xsd:import namespace="f01567fd-a12b-4266-8456-3f962b983be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900df9-9aa9-44c4-882e-f9cf5011b5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1567fd-a12b-4266-8456-3f962b983be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51C22D-872F-43D3-AE02-6D6A49C953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900df9-9aa9-44c4-882e-f9cf5011b5a5"/>
    <ds:schemaRef ds:uri="f01567fd-a12b-4266-8456-3f962b983b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19CAE8-D3EA-4459-A3BA-265DE7F6529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CD94587-24C4-45F2-9819-2206C85449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0</TotalTime>
  <Words>425</Words>
  <Application>Microsoft Office PowerPoint</Application>
  <PresentationFormat>Custom</PresentationFormat>
  <Paragraphs>99</Paragraphs>
  <Slides>3</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12" baseType="lpstr">
      <vt:lpstr>Arial</vt:lpstr>
      <vt:lpstr>Courier New</vt:lpstr>
      <vt:lpstr>Symbol</vt:lpstr>
      <vt:lpstr>Verdana</vt:lpstr>
      <vt:lpstr>Wingdings</vt:lpstr>
      <vt:lpstr>Wingdings</vt:lpstr>
      <vt:lpstr>SAP 2019 16x9 white</vt:lpstr>
      <vt:lpstr>SAP 2019 16x9 blue</vt:lpstr>
      <vt:lpstr>think-cell Slide</vt:lpstr>
      <vt:lpstr>Quick Reference Card Message Flow between Record Types in ServiceNow</vt:lpstr>
      <vt:lpstr>HCSM Message Flow between Record Types in ServiceNow</vt:lpstr>
      <vt:lpstr>HCSM Message Flow between Record Types in ServiceNow – All Scenarios</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Castelo Branco, Christian</cp:lastModifiedBy>
  <cp:revision>53</cp:revision>
  <dcterms:created xsi:type="dcterms:W3CDTF">2019-07-25T11:21:30Z</dcterms:created>
  <dcterms:modified xsi:type="dcterms:W3CDTF">2019-12-12T10:28:15Z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0x0101002FC3EBB584A6904297D0A86EA0402E1A</vt:lpwstr>
  </property>
</Properties>
</file>