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256" r:id="rId2"/>
    <p:sldId id="305" r:id="rId3"/>
    <p:sldId id="306" r:id="rId4"/>
    <p:sldId id="269" r:id="rId5"/>
    <p:sldId id="307" r:id="rId6"/>
    <p:sldId id="298" r:id="rId7"/>
    <p:sldId id="260" r:id="rId8"/>
    <p:sldId id="262" r:id="rId9"/>
    <p:sldId id="310" r:id="rId10"/>
    <p:sldId id="280" r:id="rId11"/>
    <p:sldId id="309" r:id="rId12"/>
    <p:sldId id="276" r:id="rId13"/>
    <p:sldId id="311" r:id="rId14"/>
    <p:sldId id="304" r:id="rId15"/>
    <p:sldId id="316" r:id="rId16"/>
    <p:sldId id="301" r:id="rId17"/>
    <p:sldId id="273" r:id="rId18"/>
    <p:sldId id="283" r:id="rId19"/>
    <p:sldId id="284" r:id="rId20"/>
    <p:sldId id="314" r:id="rId21"/>
    <p:sldId id="296" r:id="rId22"/>
    <p:sldId id="286" r:id="rId23"/>
    <p:sldId id="313" r:id="rId24"/>
    <p:sldId id="317" r:id="rId25"/>
    <p:sldId id="318" r:id="rId26"/>
    <p:sldId id="319" r:id="rId27"/>
    <p:sldId id="315" r:id="rId28"/>
    <p:sldId id="287" r:id="rId29"/>
    <p:sldId id="288" r:id="rId30"/>
    <p:sldId id="291" r:id="rId31"/>
    <p:sldId id="292" r:id="rId32"/>
    <p:sldId id="26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vhenii Liubchyk" initials="YL" lastIdx="1" clrIdx="0">
    <p:extLst>
      <p:ext uri="{19B8F6BF-5375-455C-9EA6-DF929625EA0E}">
        <p15:presenceInfo xmlns:p15="http://schemas.microsoft.com/office/powerpoint/2012/main" userId="914e9548978b2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A0"/>
    <a:srgbClr val="7BA6FF"/>
    <a:srgbClr val="3A63AD"/>
    <a:srgbClr val="3791F1"/>
    <a:srgbClr val="AA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5" autoAdjust="0"/>
    <p:restoredTop sz="94660"/>
  </p:normalViewPr>
  <p:slideViewPr>
    <p:cSldViewPr snapToGrid="0">
      <p:cViewPr varScale="1">
        <p:scale>
          <a:sx n="26" d="100"/>
          <a:sy n="26" d="100"/>
        </p:scale>
        <p:origin x="97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Accuracy,</a:t>
            </a:r>
            <a:r>
              <a:rPr lang="en-US" sz="2800" baseline="0" dirty="0"/>
              <a:t> </a:t>
            </a:r>
            <a:r>
              <a:rPr lang="en-US" sz="2800" b="1" i="0" u="none" strike="noStrike" cap="none" baseline="0" dirty="0">
                <a:effectLst/>
              </a:rPr>
              <a:t>NUM = 100 000,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100</c:v>
                </c:pt>
                <c:pt idx="1">
                  <c:v>96.517412935300001</c:v>
                </c:pt>
                <c:pt idx="2">
                  <c:v>91.521197007500007</c:v>
                </c:pt>
                <c:pt idx="3">
                  <c:v>89.517470881899996</c:v>
                </c:pt>
                <c:pt idx="4">
                  <c:v>89.138576779000005</c:v>
                </c:pt>
                <c:pt idx="5">
                  <c:v>87.012987013</c:v>
                </c:pt>
                <c:pt idx="6">
                  <c:v>83.263946711100004</c:v>
                </c:pt>
                <c:pt idx="7">
                  <c:v>81.655960028600006</c:v>
                </c:pt>
                <c:pt idx="8">
                  <c:v>80.262336039999994</c:v>
                </c:pt>
                <c:pt idx="9">
                  <c:v>80.5108273182</c:v>
                </c:pt>
                <c:pt idx="10">
                  <c:v>79.910044977499993</c:v>
                </c:pt>
                <c:pt idx="11">
                  <c:v>78.555202180799995</c:v>
                </c:pt>
                <c:pt idx="12">
                  <c:v>76.718034152399994</c:v>
                </c:pt>
                <c:pt idx="13">
                  <c:v>75.317185697799999</c:v>
                </c:pt>
                <c:pt idx="14">
                  <c:v>74.580506961799998</c:v>
                </c:pt>
                <c:pt idx="15">
                  <c:v>72.075974675099999</c:v>
                </c:pt>
                <c:pt idx="16">
                  <c:v>69.728209934399999</c:v>
                </c:pt>
                <c:pt idx="17">
                  <c:v>67.891796530400001</c:v>
                </c:pt>
                <c:pt idx="18">
                  <c:v>66.2593723966</c:v>
                </c:pt>
                <c:pt idx="19">
                  <c:v>65.061825835299999</c:v>
                </c:pt>
                <c:pt idx="20">
                  <c:v>63.571804313500003</c:v>
                </c:pt>
                <c:pt idx="21">
                  <c:v>63.571804313500003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effectLst/>
                  </a:rPr>
                  <a:t>K</a:t>
                </a:r>
                <a:r>
                  <a:rPr lang="en-US" sz="1200" baseline="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– number of “heavy-hitter” flows which we check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="1" i="0" u="none" strike="noStrike" cap="none" baseline="0" dirty="0">
                <a:effectLst/>
              </a:rPr>
              <a:t>, NUM = 100 000,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100.776119403</c:v>
                </c:pt>
                <c:pt idx="2">
                  <c:v>207.01246882800001</c:v>
                </c:pt>
                <c:pt idx="3">
                  <c:v>318.08153078200002</c:v>
                </c:pt>
                <c:pt idx="4">
                  <c:v>426.10112359599998</c:v>
                </c:pt>
                <c:pt idx="5">
                  <c:v>556.92407592400002</c:v>
                </c:pt>
                <c:pt idx="6">
                  <c:v>691.69442131599999</c:v>
                </c:pt>
                <c:pt idx="7">
                  <c:v>827.53533190600001</c:v>
                </c:pt>
                <c:pt idx="8">
                  <c:v>979.14615865099995</c:v>
                </c:pt>
                <c:pt idx="9">
                  <c:v>1119.32204331</c:v>
                </c:pt>
                <c:pt idx="10">
                  <c:v>1267.1164417800001</c:v>
                </c:pt>
                <c:pt idx="11">
                  <c:v>1458.9036801499999</c:v>
                </c:pt>
                <c:pt idx="12">
                  <c:v>1697.2561432699999</c:v>
                </c:pt>
                <c:pt idx="13">
                  <c:v>1894.4609765499999</c:v>
                </c:pt>
                <c:pt idx="14">
                  <c:v>2087.7675830100002</c:v>
                </c:pt>
                <c:pt idx="15">
                  <c:v>2619.27790736</c:v>
                </c:pt>
                <c:pt idx="16">
                  <c:v>3096.8472352399999</c:v>
                </c:pt>
                <c:pt idx="17">
                  <c:v>3516.7497794800001</c:v>
                </c:pt>
                <c:pt idx="18">
                  <c:v>3940.7647875600001</c:v>
                </c:pt>
                <c:pt idx="19">
                  <c:v>4314.6832412499998</c:v>
                </c:pt>
                <c:pt idx="20">
                  <c:v>4485.1141504500001</c:v>
                </c:pt>
                <c:pt idx="21">
                  <c:v>4485.1141504500001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</c:v>
                </c:pt>
                <c:pt idx="1">
                  <c:v>101</c:v>
                </c:pt>
                <c:pt idx="2">
                  <c:v>201</c:v>
                </c:pt>
                <c:pt idx="3">
                  <c:v>301</c:v>
                </c:pt>
                <c:pt idx="4">
                  <c:v>401</c:v>
                </c:pt>
                <c:pt idx="5">
                  <c:v>501</c:v>
                </c:pt>
                <c:pt idx="6">
                  <c:v>601</c:v>
                </c:pt>
                <c:pt idx="7">
                  <c:v>701</c:v>
                </c:pt>
                <c:pt idx="8">
                  <c:v>801</c:v>
                </c:pt>
                <c:pt idx="9">
                  <c:v>901</c:v>
                </c:pt>
                <c:pt idx="10">
                  <c:v>1001</c:v>
                </c:pt>
                <c:pt idx="11">
                  <c:v>1101</c:v>
                </c:pt>
                <c:pt idx="12">
                  <c:v>1201</c:v>
                </c:pt>
                <c:pt idx="13">
                  <c:v>1301</c:v>
                </c:pt>
                <c:pt idx="14">
                  <c:v>1401</c:v>
                </c:pt>
                <c:pt idx="15">
                  <c:v>1501</c:v>
                </c:pt>
                <c:pt idx="16">
                  <c:v>1601</c:v>
                </c:pt>
                <c:pt idx="17">
                  <c:v>1701</c:v>
                </c:pt>
                <c:pt idx="18">
                  <c:v>1801</c:v>
                </c:pt>
                <c:pt idx="19">
                  <c:v>1901</c:v>
                </c:pt>
                <c:pt idx="20">
                  <c:v>1901.5</c:v>
                </c:pt>
                <c:pt idx="21">
                  <c:v>1901.5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rgbClr val="FFC00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</c:v>
                </c:pt>
                <c:pt idx="1">
                  <c:v>201</c:v>
                </c:pt>
                <c:pt idx="2">
                  <c:v>401</c:v>
                </c:pt>
                <c:pt idx="3">
                  <c:v>601</c:v>
                </c:pt>
                <c:pt idx="4">
                  <c:v>801</c:v>
                </c:pt>
                <c:pt idx="5">
                  <c:v>1001</c:v>
                </c:pt>
                <c:pt idx="6">
                  <c:v>1201</c:v>
                </c:pt>
                <c:pt idx="7">
                  <c:v>1401</c:v>
                </c:pt>
                <c:pt idx="8">
                  <c:v>1601</c:v>
                </c:pt>
                <c:pt idx="9">
                  <c:v>1801</c:v>
                </c:pt>
                <c:pt idx="10">
                  <c:v>2001</c:v>
                </c:pt>
                <c:pt idx="11">
                  <c:v>2201</c:v>
                </c:pt>
                <c:pt idx="12">
                  <c:v>2401</c:v>
                </c:pt>
                <c:pt idx="13">
                  <c:v>2601</c:v>
                </c:pt>
                <c:pt idx="14">
                  <c:v>2801</c:v>
                </c:pt>
                <c:pt idx="15">
                  <c:v>3001</c:v>
                </c:pt>
                <c:pt idx="16">
                  <c:v>3201</c:v>
                </c:pt>
                <c:pt idx="17">
                  <c:v>3401</c:v>
                </c:pt>
                <c:pt idx="18">
                  <c:v>3601</c:v>
                </c:pt>
                <c:pt idx="19">
                  <c:v>3801</c:v>
                </c:pt>
                <c:pt idx="20">
                  <c:v>3802</c:v>
                </c:pt>
                <c:pt idx="21">
                  <c:v>3802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CA-4AA4-95F8-533AF035E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K</a:t>
                </a:r>
                <a:r>
                  <a:rPr lang="ru-RU" sz="1200" b="1" i="0" baseline="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– number of “heavy-hitter” flows which we check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4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</a:t>
                </a:r>
                <a:r>
                  <a:rPr lang="en-US" baseline="0" dirty="0"/>
                  <a:t> of packet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cap="none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800" b="1" i="0" u="none" strike="noStrike" cap="none" baseline="0" dirty="0">
                <a:effectLst/>
              </a:rPr>
              <a:t>NUM = 100 000, 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K = 2000, Size = 5x12xC</a:t>
            </a:r>
            <a:r>
              <a:rPr lang="en-US" sz="2800" b="1" i="0" u="none" strike="noStrike" cap="none" baseline="0" dirty="0">
                <a:effectLst/>
              </a:rPr>
              <a:t> </a:t>
            </a:r>
            <a:endParaRPr lang="en-US" sz="2800" b="1" i="0" u="none" strike="noStrike" kern="1200" cap="none" baseline="0" dirty="0">
              <a:solidFill>
                <a:prstClr val="white">
                  <a:lumMod val="85000"/>
                </a:prst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1" i="0" u="none" strike="noStrike" kern="1200" cap="none" baseline="0">
              <a:solidFill>
                <a:prstClr val="white">
                  <a:lumMod val="8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43.396226415100003</c:v>
                </c:pt>
                <c:pt idx="1">
                  <c:v>52.586206896599997</c:v>
                </c:pt>
                <c:pt idx="2">
                  <c:v>61.658031088100003</c:v>
                </c:pt>
                <c:pt idx="3">
                  <c:v>61.989795918399999</c:v>
                </c:pt>
                <c:pt idx="4">
                  <c:v>67.110036275699997</c:v>
                </c:pt>
                <c:pt idx="5">
                  <c:v>64.922048997800005</c:v>
                </c:pt>
                <c:pt idx="6">
                  <c:v>79.5</c:v>
                </c:pt>
                <c:pt idx="7">
                  <c:v>87.7</c:v>
                </c:pt>
                <c:pt idx="8">
                  <c:v>93.3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err="1">
                    <a:effectLst/>
                  </a:rPr>
                  <a:t>BxC</a:t>
                </a:r>
                <a:r>
                  <a:rPr lang="en-US" sz="1200" b="1" i="0" baseline="0" dirty="0">
                    <a:effectLst/>
                  </a:rPr>
                  <a:t> – Number of hash-tables x Hash-table size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4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aseline="0" dirty="0"/>
              <a:t>, </a:t>
            </a:r>
            <a:r>
              <a:rPr lang="en-US" sz="2800" b="1" i="0" u="none" strike="noStrike" cap="none" baseline="0" dirty="0">
                <a:effectLst/>
              </a:rPr>
              <a:t>NUM = 100 000, K = 2000, , Size = 5x12xC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598.490566038</c:v>
                </c:pt>
                <c:pt idx="1">
                  <c:v>672.02586206900003</c:v>
                </c:pt>
                <c:pt idx="2">
                  <c:v>772.92227979300003</c:v>
                </c:pt>
                <c:pt idx="3">
                  <c:v>967.45918367299998</c:v>
                </c:pt>
                <c:pt idx="4">
                  <c:v>1511.98548972</c:v>
                </c:pt>
                <c:pt idx="5">
                  <c:v>2574.78062361</c:v>
                </c:pt>
                <c:pt idx="6">
                  <c:v>1278.5744999999999</c:v>
                </c:pt>
                <c:pt idx="7">
                  <c:v>1085.7080000000001</c:v>
                </c:pt>
                <c:pt idx="8">
                  <c:v>1024.2085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27</c:v>
                </c:pt>
                <c:pt idx="1">
                  <c:v>58.5</c:v>
                </c:pt>
                <c:pt idx="2">
                  <c:v>97</c:v>
                </c:pt>
                <c:pt idx="3">
                  <c:v>196.5</c:v>
                </c:pt>
                <c:pt idx="4">
                  <c:v>414</c:v>
                </c:pt>
                <c:pt idx="5">
                  <c:v>898.5</c:v>
                </c:pt>
                <c:pt idx="6">
                  <c:v>1000.5</c:v>
                </c:pt>
                <c:pt idx="7">
                  <c:v>1000.5</c:v>
                </c:pt>
                <c:pt idx="8">
                  <c:v>1000.5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53</c:v>
                </c:pt>
                <c:pt idx="1">
                  <c:v>116</c:v>
                </c:pt>
                <c:pt idx="2">
                  <c:v>193</c:v>
                </c:pt>
                <c:pt idx="3">
                  <c:v>392</c:v>
                </c:pt>
                <c:pt idx="4">
                  <c:v>827</c:v>
                </c:pt>
                <c:pt idx="5">
                  <c:v>1796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6-47E0-B9D5-D2220EEAA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err="1">
                    <a:effectLst/>
                  </a:rPr>
                  <a:t>BxC</a:t>
                </a:r>
                <a:r>
                  <a:rPr lang="en-US" sz="1200" b="1" i="0" baseline="0" dirty="0">
                    <a:effectLst/>
                  </a:rPr>
                  <a:t> – Number of hash-tables x Hash-table size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 of packet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cap="none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800" b="1" i="0" u="none" strike="noStrike" cap="none" baseline="0" dirty="0">
                <a:effectLst/>
              </a:rPr>
              <a:t>NUM = 100 000, 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K = 2000, Size = 5xBxC</a:t>
            </a:r>
            <a:r>
              <a:rPr lang="en-US" sz="2800" b="1" i="0" u="none" strike="noStrike" cap="none" baseline="0" dirty="0">
                <a:effectLst/>
              </a:rPr>
              <a:t> </a:t>
            </a:r>
            <a:endParaRPr lang="en-US" sz="2800" b="1" i="0" u="none" strike="noStrike" kern="1200" cap="none" baseline="0" dirty="0">
              <a:solidFill>
                <a:prstClr val="white">
                  <a:lumMod val="85000"/>
                </a:prst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1" i="0" u="none" strike="noStrike" kern="1200" cap="none" baseline="0">
              <a:solidFill>
                <a:prstClr val="white">
                  <a:lumMod val="8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60.1</c:v>
                </c:pt>
                <c:pt idx="1">
                  <c:v>73.849999999999994</c:v>
                </c:pt>
                <c:pt idx="2">
                  <c:v>79.349999999999994</c:v>
                </c:pt>
                <c:pt idx="3">
                  <c:v>80.400000000000006</c:v>
                </c:pt>
                <c:pt idx="4">
                  <c:v>81.349999999999994</c:v>
                </c:pt>
                <c:pt idx="5">
                  <c:v>79.650000000000006</c:v>
                </c:pt>
                <c:pt idx="6">
                  <c:v>79.400000000000006</c:v>
                </c:pt>
                <c:pt idx="7">
                  <c:v>76.150000000000006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BxC</a:t>
                </a:r>
                <a:r>
                  <a:rPr lang="en-US" dirty="0"/>
                  <a:t> – Number of hash-tables x Hash-table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aseline="0" dirty="0"/>
              <a:t>, </a:t>
            </a:r>
            <a:r>
              <a:rPr lang="en-US" sz="2800" b="1" i="0" u="none" strike="noStrike" cap="none" baseline="0" dirty="0">
                <a:effectLst/>
              </a:rPr>
              <a:t>NUM = 100 000, K = 2000, , Size = 5xBxC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2145.8649999999998</c:v>
                </c:pt>
                <c:pt idx="1">
                  <c:v>1521.3644999999999</c:v>
                </c:pt>
                <c:pt idx="2">
                  <c:v>1280.4055000000001</c:v>
                </c:pt>
                <c:pt idx="3">
                  <c:v>1261.9684999999999</c:v>
                </c:pt>
                <c:pt idx="4">
                  <c:v>1224.8820000000001</c:v>
                </c:pt>
                <c:pt idx="5">
                  <c:v>1258.7660000000001</c:v>
                </c:pt>
                <c:pt idx="6">
                  <c:v>1292.5274999999999</c:v>
                </c:pt>
                <c:pt idx="7">
                  <c:v>1416.6579999999999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1000.5</c:v>
                </c:pt>
                <c:pt idx="1">
                  <c:v>1000.5</c:v>
                </c:pt>
                <c:pt idx="2">
                  <c:v>1000.5</c:v>
                </c:pt>
                <c:pt idx="3">
                  <c:v>1000.5</c:v>
                </c:pt>
                <c:pt idx="4">
                  <c:v>1000.5</c:v>
                </c:pt>
                <c:pt idx="5">
                  <c:v>1000.5</c:v>
                </c:pt>
                <c:pt idx="6">
                  <c:v>1000.5</c:v>
                </c:pt>
                <c:pt idx="7">
                  <c:v>1000.5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6-47E0-B9D5-D2220EEAA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err="1">
                    <a:effectLst/>
                  </a:rPr>
                  <a:t>BxC</a:t>
                </a:r>
                <a:r>
                  <a:rPr lang="en-US" sz="1200" b="1" i="0" baseline="0" dirty="0">
                    <a:effectLst/>
                  </a:rPr>
                  <a:t> – Number of hash-tables x Hash-table size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 of packet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  <c:pt idx="11">
                  <c:v>1100000</c:v>
                </c:pt>
                <c:pt idx="12">
                  <c:v>1200000</c:v>
                </c:pt>
                <c:pt idx="13">
                  <c:v>1300000</c:v>
                </c:pt>
                <c:pt idx="14">
                  <c:v>1400000</c:v>
                </c:pt>
                <c:pt idx="15">
                  <c:v>1500000</c:v>
                </c:pt>
                <c:pt idx="16">
                  <c:v>1600000</c:v>
                </c:pt>
                <c:pt idx="17">
                  <c:v>1700000</c:v>
                </c:pt>
                <c:pt idx="18">
                  <c:v>1800000</c:v>
                </c:pt>
                <c:pt idx="19">
                  <c:v>1900000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0.24778599999262951</c:v>
                </c:pt>
                <c:pt idx="2">
                  <c:v>0.48356299998704344</c:v>
                </c:pt>
                <c:pt idx="3">
                  <c:v>0.7071519999881275</c:v>
                </c:pt>
                <c:pt idx="4">
                  <c:v>0.93005799999809824</c:v>
                </c:pt>
                <c:pt idx="5">
                  <c:v>1.1608249999990221</c:v>
                </c:pt>
                <c:pt idx="6">
                  <c:v>1.3980359999986831</c:v>
                </c:pt>
                <c:pt idx="7">
                  <c:v>1.6376319999981206</c:v>
                </c:pt>
                <c:pt idx="8">
                  <c:v>1.8641249999927823</c:v>
                </c:pt>
                <c:pt idx="9">
                  <c:v>2.0855910000100266</c:v>
                </c:pt>
                <c:pt idx="10">
                  <c:v>2.3152619999891613</c:v>
                </c:pt>
                <c:pt idx="11">
                  <c:v>2.5423740000114776</c:v>
                </c:pt>
                <c:pt idx="12">
                  <c:v>2.779711999988649</c:v>
                </c:pt>
                <c:pt idx="13">
                  <c:v>3.0233000000007451</c:v>
                </c:pt>
                <c:pt idx="14">
                  <c:v>3.267519999993965</c:v>
                </c:pt>
                <c:pt idx="15">
                  <c:v>3.5060620000003837</c:v>
                </c:pt>
                <c:pt idx="16">
                  <c:v>3.741321000008611</c:v>
                </c:pt>
                <c:pt idx="17">
                  <c:v>3.9920050000073388</c:v>
                </c:pt>
                <c:pt idx="18">
                  <c:v>4.2422430000151508</c:v>
                </c:pt>
                <c:pt idx="19">
                  <c:v>4.4838919999892823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 – number of sending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, sec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</a:t>
            </a:r>
            <a:r>
              <a:rPr lang="en-US" sz="2800" b="1" i="0" u="none" strike="noStrike" cap="none" baseline="0" dirty="0">
                <a:effectLst/>
              </a:rPr>
              <a:t>, K = 2000,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94.15</c:v>
                </c:pt>
                <c:pt idx="2">
                  <c:v>79.900000000000006</c:v>
                </c:pt>
                <c:pt idx="3">
                  <c:v>77.900000000000006</c:v>
                </c:pt>
                <c:pt idx="4">
                  <c:v>76.599999999999994</c:v>
                </c:pt>
                <c:pt idx="5">
                  <c:v>74.2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NUM – number of sending packets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aseline="0" dirty="0"/>
              <a:t>, </a:t>
            </a:r>
            <a:r>
              <a:rPr lang="en-US" sz="2800" b="1" i="0" u="none" strike="noStrike" cap="none" baseline="0" dirty="0">
                <a:effectLst/>
              </a:rPr>
              <a:t>K = 2000,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419</c:v>
                </c:pt>
                <c:pt idx="1">
                  <c:v>1054.0930000000001</c:v>
                </c:pt>
                <c:pt idx="2">
                  <c:v>1260.6759999999999</c:v>
                </c:pt>
                <c:pt idx="3">
                  <c:v>1371.2184999999999</c:v>
                </c:pt>
                <c:pt idx="4">
                  <c:v>1411.7355</c:v>
                </c:pt>
                <c:pt idx="5">
                  <c:v>1500.2729999999999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420</c:v>
                </c:pt>
                <c:pt idx="1">
                  <c:v>1000.5</c:v>
                </c:pt>
                <c:pt idx="2">
                  <c:v>1000.5</c:v>
                </c:pt>
                <c:pt idx="3">
                  <c:v>1000.5</c:v>
                </c:pt>
                <c:pt idx="4">
                  <c:v>1000.5</c:v>
                </c:pt>
                <c:pt idx="5">
                  <c:v>1000.5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839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D6-41C5-8DA4-8E5C3D38D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NUM – number of sending packets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2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</a:t>
                </a:r>
                <a:r>
                  <a:rPr lang="en-US" baseline="0" dirty="0"/>
                  <a:t> of packet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E40B6-E028-4EE4-9DAE-7DD33F13F6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403582C-C802-454A-9A28-201105D52A3D}">
      <dgm:prSet custT="1"/>
      <dgm:spPr/>
      <dgm:t>
        <a:bodyPr/>
        <a:lstStyle/>
        <a:p>
          <a:r>
            <a:rPr lang="en-US" sz="2400" dirty="0"/>
            <a:t>Implement </a:t>
          </a:r>
          <a:r>
            <a:rPr lang="en-US" sz="2400" dirty="0" err="1"/>
            <a:t>HashPipe</a:t>
          </a:r>
          <a:r>
            <a:rPr lang="en-US" sz="2400" dirty="0"/>
            <a:t> algorithm on a programmable hardware </a:t>
          </a:r>
          <a:r>
            <a:rPr lang="en-US" sz="2400" dirty="0" err="1"/>
            <a:t>Netronome</a:t>
          </a:r>
          <a:r>
            <a:rPr lang="en-US" sz="2400" dirty="0"/>
            <a:t> </a:t>
          </a:r>
          <a:r>
            <a:rPr lang="en-US" sz="2400" dirty="0" err="1"/>
            <a:t>SmartNic</a:t>
          </a:r>
          <a:r>
            <a:rPr lang="en-US" sz="2400" dirty="0"/>
            <a:t> using P4 language.</a:t>
          </a:r>
        </a:p>
      </dgm:t>
    </dgm:pt>
    <dgm:pt modelId="{093BD239-1142-47C2-8D88-C61F312BE2DF}" type="parTrans" cxnId="{9384A931-1426-46D0-9AAB-DC6D118BBC74}">
      <dgm:prSet/>
      <dgm:spPr/>
      <dgm:t>
        <a:bodyPr/>
        <a:lstStyle/>
        <a:p>
          <a:endParaRPr lang="en-US"/>
        </a:p>
      </dgm:t>
    </dgm:pt>
    <dgm:pt modelId="{817E0B78-12A6-48C9-B006-B02EA0A0CB52}" type="sibTrans" cxnId="{9384A931-1426-46D0-9AAB-DC6D118BBC74}">
      <dgm:prSet/>
      <dgm:spPr/>
      <dgm:t>
        <a:bodyPr/>
        <a:lstStyle/>
        <a:p>
          <a:endParaRPr lang="en-US"/>
        </a:p>
      </dgm:t>
    </dgm:pt>
    <dgm:pt modelId="{AB4D1E08-C6FE-4522-B49D-3DEBBCB6CF3E}">
      <dgm:prSet custT="1"/>
      <dgm:spPr/>
      <dgm:t>
        <a:bodyPr/>
        <a:lstStyle/>
        <a:p>
          <a:r>
            <a:rPr lang="en-US" sz="2400" dirty="0"/>
            <a:t>Evaluate the accuracy and quality of the algorithm</a:t>
          </a:r>
        </a:p>
      </dgm:t>
    </dgm:pt>
    <dgm:pt modelId="{60DC1A86-3D4D-4757-B310-A1C7FF8CCA81}" type="parTrans" cxnId="{AAC96CCB-6BF3-43E5-95B8-3388502A14A2}">
      <dgm:prSet/>
      <dgm:spPr/>
      <dgm:t>
        <a:bodyPr/>
        <a:lstStyle/>
        <a:p>
          <a:endParaRPr lang="en-US"/>
        </a:p>
      </dgm:t>
    </dgm:pt>
    <dgm:pt modelId="{8E0F7DA2-6721-450F-A282-83F345A8B36D}" type="sibTrans" cxnId="{AAC96CCB-6BF3-43E5-95B8-3388502A14A2}">
      <dgm:prSet/>
      <dgm:spPr/>
      <dgm:t>
        <a:bodyPr/>
        <a:lstStyle/>
        <a:p>
          <a:endParaRPr lang="en-US"/>
        </a:p>
      </dgm:t>
    </dgm:pt>
    <dgm:pt modelId="{E4D83429-FC78-4C4F-8652-7018941DE3E2}" type="pres">
      <dgm:prSet presAssocID="{8B9E40B6-E028-4EE4-9DAE-7DD33F13F668}" presName="root" presStyleCnt="0">
        <dgm:presLayoutVars>
          <dgm:dir/>
          <dgm:resizeHandles val="exact"/>
        </dgm:presLayoutVars>
      </dgm:prSet>
      <dgm:spPr/>
    </dgm:pt>
    <dgm:pt modelId="{7CF3C996-B2B9-4267-AF12-431F432C9162}" type="pres">
      <dgm:prSet presAssocID="{7403582C-C802-454A-9A28-201105D52A3D}" presName="compNode" presStyleCnt="0"/>
      <dgm:spPr/>
    </dgm:pt>
    <dgm:pt modelId="{0D16888C-9F15-4AA5-88E8-194FB66DFE7C}" type="pres">
      <dgm:prSet presAssocID="{7403582C-C802-454A-9A28-201105D52A3D}" presName="bgRect" presStyleLbl="bgShp" presStyleIdx="0" presStyleCnt="2"/>
      <dgm:spPr/>
    </dgm:pt>
    <dgm:pt modelId="{6C7ADADA-5351-4DD8-988C-81C2EE8F7F62}" type="pres">
      <dgm:prSet presAssocID="{7403582C-C802-454A-9A28-201105D52A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3BA9BF3-4F91-453D-9689-D0931EBC1A4D}" type="pres">
      <dgm:prSet presAssocID="{7403582C-C802-454A-9A28-201105D52A3D}" presName="spaceRect" presStyleCnt="0"/>
      <dgm:spPr/>
    </dgm:pt>
    <dgm:pt modelId="{A153A8DC-0039-4D64-BF93-0A19D3878E44}" type="pres">
      <dgm:prSet presAssocID="{7403582C-C802-454A-9A28-201105D52A3D}" presName="parTx" presStyleLbl="revTx" presStyleIdx="0" presStyleCnt="2">
        <dgm:presLayoutVars>
          <dgm:chMax val="0"/>
          <dgm:chPref val="0"/>
        </dgm:presLayoutVars>
      </dgm:prSet>
      <dgm:spPr/>
    </dgm:pt>
    <dgm:pt modelId="{FE0FD58C-ABFE-4630-AE9B-83E55976B137}" type="pres">
      <dgm:prSet presAssocID="{817E0B78-12A6-48C9-B006-B02EA0A0CB52}" presName="sibTrans" presStyleCnt="0"/>
      <dgm:spPr/>
    </dgm:pt>
    <dgm:pt modelId="{D077B2E9-5E06-4897-B3FD-7306C94AE6E2}" type="pres">
      <dgm:prSet presAssocID="{AB4D1E08-C6FE-4522-B49D-3DEBBCB6CF3E}" presName="compNode" presStyleCnt="0"/>
      <dgm:spPr/>
    </dgm:pt>
    <dgm:pt modelId="{F6735299-6231-40C2-A659-AD42D2E105E6}" type="pres">
      <dgm:prSet presAssocID="{AB4D1E08-C6FE-4522-B49D-3DEBBCB6CF3E}" presName="bgRect" presStyleLbl="bgShp" presStyleIdx="1" presStyleCnt="2"/>
      <dgm:spPr/>
    </dgm:pt>
    <dgm:pt modelId="{0AD87777-7299-4A8C-B33A-7128C8A896E4}" type="pres">
      <dgm:prSet presAssocID="{AB4D1E08-C6FE-4522-B49D-3DEBBCB6CF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7E26A77-7FD7-48A5-BC96-788079C58265}" type="pres">
      <dgm:prSet presAssocID="{AB4D1E08-C6FE-4522-B49D-3DEBBCB6CF3E}" presName="spaceRect" presStyleCnt="0"/>
      <dgm:spPr/>
    </dgm:pt>
    <dgm:pt modelId="{D515886A-05B0-40CE-ABC0-D4F2FC2686DA}" type="pres">
      <dgm:prSet presAssocID="{AB4D1E08-C6FE-4522-B49D-3DEBBCB6CF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97201A-BC5E-4AE2-9078-BBF76E2F99B0}" type="presOf" srcId="{8B9E40B6-E028-4EE4-9DAE-7DD33F13F668}" destId="{E4D83429-FC78-4C4F-8652-7018941DE3E2}" srcOrd="0" destOrd="0" presId="urn:microsoft.com/office/officeart/2018/2/layout/IconVerticalSolidList"/>
    <dgm:cxn modelId="{9384A931-1426-46D0-9AAB-DC6D118BBC74}" srcId="{8B9E40B6-E028-4EE4-9DAE-7DD33F13F668}" destId="{7403582C-C802-454A-9A28-201105D52A3D}" srcOrd="0" destOrd="0" parTransId="{093BD239-1142-47C2-8D88-C61F312BE2DF}" sibTransId="{817E0B78-12A6-48C9-B006-B02EA0A0CB52}"/>
    <dgm:cxn modelId="{C0FF61A5-0A51-4E63-89D7-6CAEBAE659BF}" type="presOf" srcId="{AB4D1E08-C6FE-4522-B49D-3DEBBCB6CF3E}" destId="{D515886A-05B0-40CE-ABC0-D4F2FC2686DA}" srcOrd="0" destOrd="0" presId="urn:microsoft.com/office/officeart/2018/2/layout/IconVerticalSolidList"/>
    <dgm:cxn modelId="{AAC96CCB-6BF3-43E5-95B8-3388502A14A2}" srcId="{8B9E40B6-E028-4EE4-9DAE-7DD33F13F668}" destId="{AB4D1E08-C6FE-4522-B49D-3DEBBCB6CF3E}" srcOrd="1" destOrd="0" parTransId="{60DC1A86-3D4D-4757-B310-A1C7FF8CCA81}" sibTransId="{8E0F7DA2-6721-450F-A282-83F345A8B36D}"/>
    <dgm:cxn modelId="{E36F6AEA-2814-44FD-980F-890DA7FAEA23}" type="presOf" srcId="{7403582C-C802-454A-9A28-201105D52A3D}" destId="{A153A8DC-0039-4D64-BF93-0A19D3878E44}" srcOrd="0" destOrd="0" presId="urn:microsoft.com/office/officeart/2018/2/layout/IconVerticalSolidList"/>
    <dgm:cxn modelId="{59CBC36C-5FAF-4C3E-A56A-0DAE803990F9}" type="presParOf" srcId="{E4D83429-FC78-4C4F-8652-7018941DE3E2}" destId="{7CF3C996-B2B9-4267-AF12-431F432C9162}" srcOrd="0" destOrd="0" presId="urn:microsoft.com/office/officeart/2018/2/layout/IconVerticalSolidList"/>
    <dgm:cxn modelId="{15A1AC46-C888-40B8-A5B4-AD5CC31FAE26}" type="presParOf" srcId="{7CF3C996-B2B9-4267-AF12-431F432C9162}" destId="{0D16888C-9F15-4AA5-88E8-194FB66DFE7C}" srcOrd="0" destOrd="0" presId="urn:microsoft.com/office/officeart/2018/2/layout/IconVerticalSolidList"/>
    <dgm:cxn modelId="{6C11B78D-C08D-4E5E-A681-29DAEBC94FF7}" type="presParOf" srcId="{7CF3C996-B2B9-4267-AF12-431F432C9162}" destId="{6C7ADADA-5351-4DD8-988C-81C2EE8F7F62}" srcOrd="1" destOrd="0" presId="urn:microsoft.com/office/officeart/2018/2/layout/IconVerticalSolidList"/>
    <dgm:cxn modelId="{252A32E4-1389-4B85-81E9-2A067E47143A}" type="presParOf" srcId="{7CF3C996-B2B9-4267-AF12-431F432C9162}" destId="{13BA9BF3-4F91-453D-9689-D0931EBC1A4D}" srcOrd="2" destOrd="0" presId="urn:microsoft.com/office/officeart/2018/2/layout/IconVerticalSolidList"/>
    <dgm:cxn modelId="{303DA58D-4592-4AA0-A34E-2E923C0DC13A}" type="presParOf" srcId="{7CF3C996-B2B9-4267-AF12-431F432C9162}" destId="{A153A8DC-0039-4D64-BF93-0A19D3878E44}" srcOrd="3" destOrd="0" presId="urn:microsoft.com/office/officeart/2018/2/layout/IconVerticalSolidList"/>
    <dgm:cxn modelId="{C55DE6D0-78F7-4D42-8632-53056A93BE51}" type="presParOf" srcId="{E4D83429-FC78-4C4F-8652-7018941DE3E2}" destId="{FE0FD58C-ABFE-4630-AE9B-83E55976B137}" srcOrd="1" destOrd="0" presId="urn:microsoft.com/office/officeart/2018/2/layout/IconVerticalSolidList"/>
    <dgm:cxn modelId="{F116D39E-D1B1-45A1-918E-AA728C0A37CE}" type="presParOf" srcId="{E4D83429-FC78-4C4F-8652-7018941DE3E2}" destId="{D077B2E9-5E06-4897-B3FD-7306C94AE6E2}" srcOrd="2" destOrd="0" presId="urn:microsoft.com/office/officeart/2018/2/layout/IconVerticalSolidList"/>
    <dgm:cxn modelId="{CF454E0E-19CF-420F-8333-A54FE1DDE24C}" type="presParOf" srcId="{D077B2E9-5E06-4897-B3FD-7306C94AE6E2}" destId="{F6735299-6231-40C2-A659-AD42D2E105E6}" srcOrd="0" destOrd="0" presId="urn:microsoft.com/office/officeart/2018/2/layout/IconVerticalSolidList"/>
    <dgm:cxn modelId="{C6D93A64-F3F1-4D66-A392-73787ABD015C}" type="presParOf" srcId="{D077B2E9-5E06-4897-B3FD-7306C94AE6E2}" destId="{0AD87777-7299-4A8C-B33A-7128C8A896E4}" srcOrd="1" destOrd="0" presId="urn:microsoft.com/office/officeart/2018/2/layout/IconVerticalSolidList"/>
    <dgm:cxn modelId="{09E5760D-C87B-482E-90CC-616A781AD5BF}" type="presParOf" srcId="{D077B2E9-5E06-4897-B3FD-7306C94AE6E2}" destId="{07E26A77-7FD7-48A5-BC96-788079C58265}" srcOrd="2" destOrd="0" presId="urn:microsoft.com/office/officeart/2018/2/layout/IconVerticalSolidList"/>
    <dgm:cxn modelId="{543936D7-2EC9-461E-B8EF-A13389B8D098}" type="presParOf" srcId="{D077B2E9-5E06-4897-B3FD-7306C94AE6E2}" destId="{D515886A-05B0-40CE-ABC0-D4F2FC268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9976A-AB36-41A8-B101-F2AA0E365B2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73C806-8D2D-4A88-ADBF-0A9F95467A95}">
      <dgm:prSet/>
      <dgm:spPr/>
      <dgm:t>
        <a:bodyPr/>
        <a:lstStyle/>
        <a:p>
          <a:r>
            <a:rPr lang="en-US" dirty="0"/>
            <a:t>hh.p4:</a:t>
          </a:r>
        </a:p>
      </dgm:t>
    </dgm:pt>
    <dgm:pt modelId="{073FA5E4-515E-44A2-BBB3-DD6D8E2B0BF5}" type="parTrans" cxnId="{DBE7EA33-D50B-498F-A75F-7BFF6EAFE0EB}">
      <dgm:prSet/>
      <dgm:spPr/>
      <dgm:t>
        <a:bodyPr/>
        <a:lstStyle/>
        <a:p>
          <a:endParaRPr lang="en-US"/>
        </a:p>
      </dgm:t>
    </dgm:pt>
    <dgm:pt modelId="{55D3AF65-BC7F-4F8D-BB58-6DC918D25147}" type="sibTrans" cxnId="{DBE7EA33-D50B-498F-A75F-7BFF6EAFE0EB}">
      <dgm:prSet/>
      <dgm:spPr/>
      <dgm:t>
        <a:bodyPr/>
        <a:lstStyle/>
        <a:p>
          <a:endParaRPr lang="en-US"/>
        </a:p>
      </dgm:t>
    </dgm:pt>
    <dgm:pt modelId="{A3934E5D-85A3-4998-904E-ED2DF296E91A}">
      <dgm:prSet/>
      <dgm:spPr/>
      <dgm:t>
        <a:bodyPr/>
        <a:lstStyle/>
        <a:p>
          <a:pPr>
            <a:buFont typeface="+mj-lt"/>
            <a:buAutoNum type="arabicParenR"/>
          </a:pPr>
          <a:r>
            <a:rPr lang="en-US" b="0" dirty="0"/>
            <a:t> </a:t>
          </a:r>
          <a:r>
            <a:rPr lang="en-US" b="0" dirty="0" err="1"/>
            <a:t>hashpipe_algorithm</a:t>
          </a:r>
          <a:r>
            <a:rPr lang="en-US" b="0" dirty="0"/>
            <a:t>();</a:t>
          </a:r>
        </a:p>
      </dgm:t>
    </dgm:pt>
    <dgm:pt modelId="{30BA1A50-B49C-4B91-A33E-5B8D16F084B2}" type="parTrans" cxnId="{2B385EC3-7573-4A14-A8A8-9EF1264F52AD}">
      <dgm:prSet/>
      <dgm:spPr/>
      <dgm:t>
        <a:bodyPr/>
        <a:lstStyle/>
        <a:p>
          <a:endParaRPr lang="en-US"/>
        </a:p>
      </dgm:t>
    </dgm:pt>
    <dgm:pt modelId="{09A258DC-5907-41F7-932E-52984E2D264C}" type="sibTrans" cxnId="{2B385EC3-7573-4A14-A8A8-9EF1264F52AD}">
      <dgm:prSet/>
      <dgm:spPr/>
      <dgm:t>
        <a:bodyPr/>
        <a:lstStyle/>
        <a:p>
          <a:endParaRPr lang="en-US"/>
        </a:p>
      </dgm:t>
    </dgm:pt>
    <dgm:pt modelId="{BC33ABCA-D5EE-4593-8F39-3CA1E0F2CB81}">
      <dgm:prSet/>
      <dgm:spPr/>
      <dgm:t>
        <a:bodyPr/>
        <a:lstStyle/>
        <a:p>
          <a:pPr>
            <a:buFont typeface="+mj-lt"/>
            <a:buAutoNum type="arabicParenR"/>
          </a:pPr>
          <a:r>
            <a:rPr lang="en-US" dirty="0"/>
            <a:t> </a:t>
          </a:r>
          <a:r>
            <a:rPr lang="en-US" dirty="0" err="1"/>
            <a:t>modify_field</a:t>
          </a:r>
          <a:r>
            <a:rPr lang="en-US" dirty="0"/>
            <a:t>(</a:t>
          </a:r>
          <a:r>
            <a:rPr lang="en-US" dirty="0" err="1"/>
            <a:t>standard_metadata.egress_spec</a:t>
          </a:r>
          <a:r>
            <a:rPr lang="en-US" dirty="0"/>
            <a:t>, port);</a:t>
          </a:r>
        </a:p>
      </dgm:t>
    </dgm:pt>
    <dgm:pt modelId="{F59D57BB-2662-4AA4-8823-62A8AEA33277}" type="parTrans" cxnId="{C84D00D0-335B-4D63-B4B4-882D67998186}">
      <dgm:prSet/>
      <dgm:spPr/>
      <dgm:t>
        <a:bodyPr/>
        <a:lstStyle/>
        <a:p>
          <a:endParaRPr lang="en-US"/>
        </a:p>
      </dgm:t>
    </dgm:pt>
    <dgm:pt modelId="{2DC16033-E447-4393-A93F-394F8FC459E9}" type="sibTrans" cxnId="{C84D00D0-335B-4D63-B4B4-882D67998186}">
      <dgm:prSet/>
      <dgm:spPr/>
      <dgm:t>
        <a:bodyPr/>
        <a:lstStyle/>
        <a:p>
          <a:endParaRPr lang="en-US"/>
        </a:p>
      </dgm:t>
    </dgm:pt>
    <dgm:pt modelId="{2224B5AA-6ED8-4F43-AF5F-F0C930195694}">
      <dgm:prSet/>
      <dgm:spPr/>
      <dgm:t>
        <a:bodyPr/>
        <a:lstStyle/>
        <a:p>
          <a:r>
            <a:rPr lang="en-US" dirty="0" err="1"/>
            <a:t>plugin.c</a:t>
          </a:r>
          <a:r>
            <a:rPr lang="en-US" dirty="0"/>
            <a:t>:</a:t>
          </a:r>
        </a:p>
      </dgm:t>
    </dgm:pt>
    <dgm:pt modelId="{15289691-F7FE-44E6-835F-8BE423A36F48}" type="parTrans" cxnId="{1E6427AE-3B37-4D5A-9F07-A60540FFB7F1}">
      <dgm:prSet/>
      <dgm:spPr/>
      <dgm:t>
        <a:bodyPr/>
        <a:lstStyle/>
        <a:p>
          <a:endParaRPr lang="en-US"/>
        </a:p>
      </dgm:t>
    </dgm:pt>
    <dgm:pt modelId="{F8417726-C91F-4BE9-8C14-0A24F4A681FE}" type="sibTrans" cxnId="{1E6427AE-3B37-4D5A-9F07-A60540FFB7F1}">
      <dgm:prSet/>
      <dgm:spPr/>
      <dgm:t>
        <a:bodyPr/>
        <a:lstStyle/>
        <a:p>
          <a:endParaRPr lang="en-US"/>
        </a:p>
      </dgm:t>
    </dgm:pt>
    <dgm:pt modelId="{4C43534A-349A-44C6-A2EB-3AF2FF931EA5}">
      <dgm:prSet/>
      <dgm:spPr/>
      <dgm:t>
        <a:bodyPr/>
        <a:lstStyle/>
        <a:p>
          <a:r>
            <a:rPr lang="en-US" dirty="0"/>
            <a:t>__export __mem static struct </a:t>
          </a:r>
          <a:r>
            <a:rPr lang="en-US" dirty="0" err="1"/>
            <a:t>Heavy_Hitter</a:t>
          </a:r>
          <a:r>
            <a:rPr lang="en-US" dirty="0"/>
            <a:t> </a:t>
          </a:r>
          <a:r>
            <a:rPr lang="en-US" b="1" dirty="0"/>
            <a:t>sketch</a:t>
          </a:r>
          <a:r>
            <a:rPr lang="en-US" dirty="0"/>
            <a:t>[NUM_SKETCH][SKETCH_COLUMN_COUNT];</a:t>
          </a:r>
        </a:p>
      </dgm:t>
    </dgm:pt>
    <dgm:pt modelId="{C36F656B-12E4-4427-9FE6-C8505828B3AE}" type="parTrans" cxnId="{C80A4653-DA94-4239-B706-253E1FF1FEF6}">
      <dgm:prSet/>
      <dgm:spPr/>
      <dgm:t>
        <a:bodyPr/>
        <a:lstStyle/>
        <a:p>
          <a:endParaRPr lang="en-US"/>
        </a:p>
      </dgm:t>
    </dgm:pt>
    <dgm:pt modelId="{DA3AE5AA-93F6-4A21-B1FB-68650FEAEE69}" type="sibTrans" cxnId="{C80A4653-DA94-4239-B706-253E1FF1FEF6}">
      <dgm:prSet/>
      <dgm:spPr/>
      <dgm:t>
        <a:bodyPr/>
        <a:lstStyle/>
        <a:p>
          <a:endParaRPr lang="en-US"/>
        </a:p>
      </dgm:t>
    </dgm:pt>
    <dgm:pt modelId="{41C3CEF7-5AA0-49AB-8627-676DC7BC0E9E}" type="pres">
      <dgm:prSet presAssocID="{8A89976A-AB36-41A8-B101-F2AA0E365B2E}" presName="linear" presStyleCnt="0">
        <dgm:presLayoutVars>
          <dgm:animLvl val="lvl"/>
          <dgm:resizeHandles val="exact"/>
        </dgm:presLayoutVars>
      </dgm:prSet>
      <dgm:spPr/>
    </dgm:pt>
    <dgm:pt modelId="{7A351866-2339-4CFC-9B48-3C7B9559339A}" type="pres">
      <dgm:prSet presAssocID="{F173C806-8D2D-4A88-ADBF-0A9F95467A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5D9066-4BB4-4B26-97E2-30216BF40EA1}" type="pres">
      <dgm:prSet presAssocID="{F173C806-8D2D-4A88-ADBF-0A9F95467A95}" presName="childText" presStyleLbl="revTx" presStyleIdx="0" presStyleCnt="2">
        <dgm:presLayoutVars>
          <dgm:bulletEnabled val="1"/>
        </dgm:presLayoutVars>
      </dgm:prSet>
      <dgm:spPr/>
    </dgm:pt>
    <dgm:pt modelId="{CD3EBBBE-45F9-4407-A098-0FB20562A00D}" type="pres">
      <dgm:prSet presAssocID="{2224B5AA-6ED8-4F43-AF5F-F0C9301956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6FE420-096A-4A1B-8EE0-33E2E1FFB70A}" type="pres">
      <dgm:prSet presAssocID="{2224B5AA-6ED8-4F43-AF5F-F0C9301956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564229-043D-4E6C-AA5F-68570384D918}" type="presOf" srcId="{BC33ABCA-D5EE-4593-8F39-3CA1E0F2CB81}" destId="{FD5D9066-4BB4-4B26-97E2-30216BF40EA1}" srcOrd="0" destOrd="1" presId="urn:microsoft.com/office/officeart/2005/8/layout/vList2"/>
    <dgm:cxn modelId="{DBE7EA33-D50B-498F-A75F-7BFF6EAFE0EB}" srcId="{8A89976A-AB36-41A8-B101-F2AA0E365B2E}" destId="{F173C806-8D2D-4A88-ADBF-0A9F95467A95}" srcOrd="0" destOrd="0" parTransId="{073FA5E4-515E-44A2-BBB3-DD6D8E2B0BF5}" sibTransId="{55D3AF65-BC7F-4F8D-BB58-6DC918D25147}"/>
    <dgm:cxn modelId="{5247F05F-E8E5-4810-80E0-53B2832CD313}" type="presOf" srcId="{A3934E5D-85A3-4998-904E-ED2DF296E91A}" destId="{FD5D9066-4BB4-4B26-97E2-30216BF40EA1}" srcOrd="0" destOrd="0" presId="urn:microsoft.com/office/officeart/2005/8/layout/vList2"/>
    <dgm:cxn modelId="{C80A4653-DA94-4239-B706-253E1FF1FEF6}" srcId="{2224B5AA-6ED8-4F43-AF5F-F0C930195694}" destId="{4C43534A-349A-44C6-A2EB-3AF2FF931EA5}" srcOrd="0" destOrd="0" parTransId="{C36F656B-12E4-4427-9FE6-C8505828B3AE}" sibTransId="{DA3AE5AA-93F6-4A21-B1FB-68650FEAEE69}"/>
    <dgm:cxn modelId="{3FE18487-3721-41A5-AB8E-405DD224E8A3}" type="presOf" srcId="{4C43534A-349A-44C6-A2EB-3AF2FF931EA5}" destId="{806FE420-096A-4A1B-8EE0-33E2E1FFB70A}" srcOrd="0" destOrd="0" presId="urn:microsoft.com/office/officeart/2005/8/layout/vList2"/>
    <dgm:cxn modelId="{1E6427AE-3B37-4D5A-9F07-A60540FFB7F1}" srcId="{8A89976A-AB36-41A8-B101-F2AA0E365B2E}" destId="{2224B5AA-6ED8-4F43-AF5F-F0C930195694}" srcOrd="1" destOrd="0" parTransId="{15289691-F7FE-44E6-835F-8BE423A36F48}" sibTransId="{F8417726-C91F-4BE9-8C14-0A24F4A681FE}"/>
    <dgm:cxn modelId="{2B385EC3-7573-4A14-A8A8-9EF1264F52AD}" srcId="{F173C806-8D2D-4A88-ADBF-0A9F95467A95}" destId="{A3934E5D-85A3-4998-904E-ED2DF296E91A}" srcOrd="0" destOrd="0" parTransId="{30BA1A50-B49C-4B91-A33E-5B8D16F084B2}" sibTransId="{09A258DC-5907-41F7-932E-52984E2D264C}"/>
    <dgm:cxn modelId="{B6771CC7-687E-45C5-A470-32A51F1B2E5C}" type="presOf" srcId="{F173C806-8D2D-4A88-ADBF-0A9F95467A95}" destId="{7A351866-2339-4CFC-9B48-3C7B9559339A}" srcOrd="0" destOrd="0" presId="urn:microsoft.com/office/officeart/2005/8/layout/vList2"/>
    <dgm:cxn modelId="{C84D00D0-335B-4D63-B4B4-882D67998186}" srcId="{F173C806-8D2D-4A88-ADBF-0A9F95467A95}" destId="{BC33ABCA-D5EE-4593-8F39-3CA1E0F2CB81}" srcOrd="1" destOrd="0" parTransId="{F59D57BB-2662-4AA4-8823-62A8AEA33277}" sibTransId="{2DC16033-E447-4393-A93F-394F8FC459E9}"/>
    <dgm:cxn modelId="{FD17B0E8-7687-48CD-8FA5-F647188191AD}" type="presOf" srcId="{8A89976A-AB36-41A8-B101-F2AA0E365B2E}" destId="{41C3CEF7-5AA0-49AB-8627-676DC7BC0E9E}" srcOrd="0" destOrd="0" presId="urn:microsoft.com/office/officeart/2005/8/layout/vList2"/>
    <dgm:cxn modelId="{37EFF9EF-539B-4700-A8AD-59DD576136B0}" type="presOf" srcId="{2224B5AA-6ED8-4F43-AF5F-F0C930195694}" destId="{CD3EBBBE-45F9-4407-A098-0FB20562A00D}" srcOrd="0" destOrd="0" presId="urn:microsoft.com/office/officeart/2005/8/layout/vList2"/>
    <dgm:cxn modelId="{C9906399-2676-44B4-88A9-53BEF725346C}" type="presParOf" srcId="{41C3CEF7-5AA0-49AB-8627-676DC7BC0E9E}" destId="{7A351866-2339-4CFC-9B48-3C7B9559339A}" srcOrd="0" destOrd="0" presId="urn:microsoft.com/office/officeart/2005/8/layout/vList2"/>
    <dgm:cxn modelId="{BB4C91CB-7780-48EB-8818-2D67B1F2DA05}" type="presParOf" srcId="{41C3CEF7-5AA0-49AB-8627-676DC7BC0E9E}" destId="{FD5D9066-4BB4-4B26-97E2-30216BF40EA1}" srcOrd="1" destOrd="0" presId="urn:microsoft.com/office/officeart/2005/8/layout/vList2"/>
    <dgm:cxn modelId="{CC8E7119-403B-4526-97B8-1EA4F3CAC177}" type="presParOf" srcId="{41C3CEF7-5AA0-49AB-8627-676DC7BC0E9E}" destId="{CD3EBBBE-45F9-4407-A098-0FB20562A00D}" srcOrd="2" destOrd="0" presId="urn:microsoft.com/office/officeart/2005/8/layout/vList2"/>
    <dgm:cxn modelId="{74E0BEDC-5CE4-4FC5-BA62-2CAFC1A7AA0D}" type="presParOf" srcId="{41C3CEF7-5AA0-49AB-8627-676DC7BC0E9E}" destId="{806FE420-096A-4A1B-8EE0-33E2E1FFB70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6888C-9F15-4AA5-88E8-194FB66DFE7C}">
      <dsp:nvSpPr>
        <dsp:cNvPr id="0" name=""/>
        <dsp:cNvSpPr/>
      </dsp:nvSpPr>
      <dsp:spPr>
        <a:xfrm>
          <a:off x="0" y="503203"/>
          <a:ext cx="9742319" cy="928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DADA-5351-4DD8-988C-81C2EE8F7F62}">
      <dsp:nvSpPr>
        <dsp:cNvPr id="0" name=""/>
        <dsp:cNvSpPr/>
      </dsp:nvSpPr>
      <dsp:spPr>
        <a:xfrm>
          <a:off x="281019" y="712226"/>
          <a:ext cx="510945" cy="510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3A8DC-0039-4D64-BF93-0A19D3878E44}">
      <dsp:nvSpPr>
        <dsp:cNvPr id="0" name=""/>
        <dsp:cNvSpPr/>
      </dsp:nvSpPr>
      <dsp:spPr>
        <a:xfrm>
          <a:off x="1072985" y="503203"/>
          <a:ext cx="8669333" cy="92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8" tIns="98318" rIns="98318" bIns="983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</a:t>
          </a:r>
          <a:r>
            <a:rPr lang="en-US" sz="2400" kern="1200" dirty="0" err="1"/>
            <a:t>HashPipe</a:t>
          </a:r>
          <a:r>
            <a:rPr lang="en-US" sz="2400" kern="1200" dirty="0"/>
            <a:t> algorithm on a programmable hardware </a:t>
          </a:r>
          <a:r>
            <a:rPr lang="en-US" sz="2400" kern="1200" dirty="0" err="1"/>
            <a:t>Netronome</a:t>
          </a:r>
          <a:r>
            <a:rPr lang="en-US" sz="2400" kern="1200" dirty="0"/>
            <a:t> </a:t>
          </a:r>
          <a:r>
            <a:rPr lang="en-US" sz="2400" kern="1200" dirty="0" err="1"/>
            <a:t>SmartNic</a:t>
          </a:r>
          <a:r>
            <a:rPr lang="en-US" sz="2400" kern="1200" dirty="0"/>
            <a:t> using P4 language.</a:t>
          </a:r>
        </a:p>
      </dsp:txBody>
      <dsp:txXfrm>
        <a:off x="1072985" y="503203"/>
        <a:ext cx="8669333" cy="928991"/>
      </dsp:txXfrm>
    </dsp:sp>
    <dsp:sp modelId="{F6735299-6231-40C2-A659-AD42D2E105E6}">
      <dsp:nvSpPr>
        <dsp:cNvPr id="0" name=""/>
        <dsp:cNvSpPr/>
      </dsp:nvSpPr>
      <dsp:spPr>
        <a:xfrm>
          <a:off x="0" y="1664442"/>
          <a:ext cx="9742319" cy="928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87777-7299-4A8C-B33A-7128C8A896E4}">
      <dsp:nvSpPr>
        <dsp:cNvPr id="0" name=""/>
        <dsp:cNvSpPr/>
      </dsp:nvSpPr>
      <dsp:spPr>
        <a:xfrm>
          <a:off x="281019" y="1873465"/>
          <a:ext cx="510945" cy="510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5886A-05B0-40CE-ABC0-D4F2FC2686DA}">
      <dsp:nvSpPr>
        <dsp:cNvPr id="0" name=""/>
        <dsp:cNvSpPr/>
      </dsp:nvSpPr>
      <dsp:spPr>
        <a:xfrm>
          <a:off x="1072985" y="1664442"/>
          <a:ext cx="8669333" cy="92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8" tIns="98318" rIns="98318" bIns="983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the accuracy and quality of the algorithm</a:t>
          </a:r>
        </a:p>
      </dsp:txBody>
      <dsp:txXfrm>
        <a:off x="1072985" y="1664442"/>
        <a:ext cx="8669333" cy="928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51866-2339-4CFC-9B48-3C7B9559339A}">
      <dsp:nvSpPr>
        <dsp:cNvPr id="0" name=""/>
        <dsp:cNvSpPr/>
      </dsp:nvSpPr>
      <dsp:spPr>
        <a:xfrm>
          <a:off x="0" y="10680"/>
          <a:ext cx="9742319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hh.p4:</a:t>
          </a:r>
        </a:p>
      </dsp:txBody>
      <dsp:txXfrm>
        <a:off x="36296" y="46976"/>
        <a:ext cx="9669727" cy="670943"/>
      </dsp:txXfrm>
    </dsp:sp>
    <dsp:sp modelId="{FD5D9066-4BB4-4B26-97E2-30216BF40EA1}">
      <dsp:nvSpPr>
        <dsp:cNvPr id="0" name=""/>
        <dsp:cNvSpPr/>
      </dsp:nvSpPr>
      <dsp:spPr>
        <a:xfrm>
          <a:off x="0" y="754215"/>
          <a:ext cx="9742319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2400" b="0" kern="1200" dirty="0"/>
            <a:t> </a:t>
          </a:r>
          <a:r>
            <a:rPr lang="en-US" sz="2400" b="0" kern="1200" dirty="0" err="1"/>
            <a:t>hashpipe_algorithm</a:t>
          </a:r>
          <a:r>
            <a:rPr lang="en-US" sz="2400" b="0" kern="1200" dirty="0"/>
            <a:t>();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2400" kern="1200" dirty="0"/>
            <a:t> </a:t>
          </a:r>
          <a:r>
            <a:rPr lang="en-US" sz="2400" kern="1200" dirty="0" err="1"/>
            <a:t>modify_field</a:t>
          </a:r>
          <a:r>
            <a:rPr lang="en-US" sz="2400" kern="1200" dirty="0"/>
            <a:t>(</a:t>
          </a:r>
          <a:r>
            <a:rPr lang="en-US" sz="2400" kern="1200" dirty="0" err="1"/>
            <a:t>standard_metadata.egress_spec</a:t>
          </a:r>
          <a:r>
            <a:rPr lang="en-US" sz="2400" kern="1200" dirty="0"/>
            <a:t>, port);</a:t>
          </a:r>
        </a:p>
      </dsp:txBody>
      <dsp:txXfrm>
        <a:off x="0" y="754215"/>
        <a:ext cx="9742319" cy="834210"/>
      </dsp:txXfrm>
    </dsp:sp>
    <dsp:sp modelId="{CD3EBBBE-45F9-4407-A098-0FB20562A00D}">
      <dsp:nvSpPr>
        <dsp:cNvPr id="0" name=""/>
        <dsp:cNvSpPr/>
      </dsp:nvSpPr>
      <dsp:spPr>
        <a:xfrm>
          <a:off x="0" y="1588425"/>
          <a:ext cx="9742319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plugin.c</a:t>
          </a:r>
          <a:r>
            <a:rPr lang="en-US" sz="3100" kern="1200" dirty="0"/>
            <a:t>:</a:t>
          </a:r>
        </a:p>
      </dsp:txBody>
      <dsp:txXfrm>
        <a:off x="36296" y="1624721"/>
        <a:ext cx="9669727" cy="670943"/>
      </dsp:txXfrm>
    </dsp:sp>
    <dsp:sp modelId="{806FE420-096A-4A1B-8EE0-33E2E1FFB70A}">
      <dsp:nvSpPr>
        <dsp:cNvPr id="0" name=""/>
        <dsp:cNvSpPr/>
      </dsp:nvSpPr>
      <dsp:spPr>
        <a:xfrm>
          <a:off x="0" y="2331960"/>
          <a:ext cx="9742319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__export __mem static struct </a:t>
          </a:r>
          <a:r>
            <a:rPr lang="en-US" sz="2400" kern="1200" dirty="0" err="1"/>
            <a:t>Heavy_Hitter</a:t>
          </a:r>
          <a:r>
            <a:rPr lang="en-US" sz="2400" kern="1200" dirty="0"/>
            <a:t> </a:t>
          </a:r>
          <a:r>
            <a:rPr lang="en-US" sz="2400" b="1" kern="1200" dirty="0"/>
            <a:t>sketch</a:t>
          </a:r>
          <a:r>
            <a:rPr lang="en-US" sz="2400" kern="1200" dirty="0"/>
            <a:t>[NUM_SKETCH][SKETCH_COLUMN_COUNT];</a:t>
          </a:r>
        </a:p>
      </dsp:txBody>
      <dsp:txXfrm>
        <a:off x="0" y="2331960"/>
        <a:ext cx="9742319" cy="753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A7F9-EA04-5548-85EC-7C4EC765724D}" type="datetimeFigureOut">
              <a:rPr lang="en-US" smtClean="0"/>
              <a:t>07/09/19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7DB0-97C4-9C40-AB12-3D27032A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0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5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7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7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3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5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3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7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8ADF71-4A6D-4D3F-8C18-ED525B01D724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0933B-8AF1-4E93-9AA4-225965581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6700" b="1" dirty="0"/>
              <a:t>Heavy-Hitter Detection</a:t>
            </a:r>
            <a:br>
              <a:rPr lang="en-US" sz="6700" b="1" dirty="0"/>
            </a:br>
            <a:r>
              <a:rPr lang="en-US" sz="6700" b="1" dirty="0"/>
              <a:t>on </a:t>
            </a:r>
            <a:r>
              <a:rPr lang="en-US" sz="6700" b="1" dirty="0" err="1"/>
              <a:t>SmatNIC</a:t>
            </a:r>
            <a:br>
              <a:rPr lang="ru-RU" sz="6700" b="1" dirty="0"/>
            </a:br>
            <a:endParaRPr lang="ru-RU" sz="6700" b="1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C3381EE-1534-45CA-98F9-64A4794F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Yevhenii Liubchyk, Maria Shestakova</a:t>
            </a:r>
          </a:p>
          <a:p>
            <a:pPr algn="ctr"/>
            <a:r>
              <a:rPr lang="en-US" sz="2400"/>
              <a:t>Itzik Ashkenazi, Prof. Ori Rotenstreich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26713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E094-EA83-4748-9BB8-C981587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Code on the </a:t>
            </a:r>
            <a:r>
              <a:rPr lang="en-US" b="1" dirty="0" err="1"/>
              <a:t>Netronome</a:t>
            </a:r>
            <a:r>
              <a:rPr lang="en-US" b="1" dirty="0"/>
              <a:t> </a:t>
            </a:r>
            <a:r>
              <a:rPr lang="en-US" b="1" dirty="0" err="1"/>
              <a:t>SmartNIC</a:t>
            </a:r>
            <a:endParaRPr lang="en-IL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0B5332-7414-46A6-9A3E-14A012CBF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6894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05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3A5E-01EA-4EF9-9552-C91DC842166F}"/>
              </a:ext>
            </a:extLst>
          </p:cNvPr>
          <p:cNvSpPr/>
          <p:nvPr/>
        </p:nvSpPr>
        <p:spPr>
          <a:xfrm>
            <a:off x="4267200" y="1600200"/>
            <a:ext cx="4572000" cy="301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755E-F163-4F49-A304-EE5AF08E3A63}"/>
              </a:ext>
            </a:extLst>
          </p:cNvPr>
          <p:cNvSpPr/>
          <p:nvPr/>
        </p:nvSpPr>
        <p:spPr>
          <a:xfrm>
            <a:off x="6096000" y="2697480"/>
            <a:ext cx="914400" cy="64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  <a:endParaRPr lang="en-IL" sz="2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9526DE7-BFEA-49A4-867E-422FFE0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914400" cy="45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vf0_0</a:t>
            </a:r>
            <a:endParaRPr lang="en-IL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AC576C9-BE0C-44C4-821F-384169907E6C}"/>
              </a:ext>
            </a:extLst>
          </p:cNvPr>
          <p:cNvSpPr txBox="1">
            <a:spLocks/>
          </p:cNvSpPr>
          <p:nvPr/>
        </p:nvSpPr>
        <p:spPr>
          <a:xfrm>
            <a:off x="7010400" y="16002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2800" b="1" dirty="0"/>
              <a:t>vf0_1</a:t>
            </a:r>
            <a:endParaRPr lang="en-IL" sz="2800" b="1" dirty="0"/>
          </a:p>
        </p:txBody>
      </p:sp>
      <p:sp>
        <p:nvSpPr>
          <p:cNvPr id="9" name="Прямоугольник 19">
            <a:extLst>
              <a:ext uri="{FF2B5EF4-FFF2-40B4-BE49-F238E27FC236}">
                <a16:creationId xmlns:a16="http://schemas.microsoft.com/office/drawing/2014/main" id="{5492F690-ED12-4A2F-993E-72D30F50D9B6}"/>
              </a:ext>
            </a:extLst>
          </p:cNvPr>
          <p:cNvSpPr/>
          <p:nvPr/>
        </p:nvSpPr>
        <p:spPr>
          <a:xfrm>
            <a:off x="1750331" y="457200"/>
            <a:ext cx="2286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file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F0A80-E5E6-4F1B-9E58-3CDA3FD3782D}"/>
              </a:ext>
            </a:extLst>
          </p:cNvPr>
          <p:cNvSpPr/>
          <p:nvPr/>
        </p:nvSpPr>
        <p:spPr>
          <a:xfrm>
            <a:off x="5638800" y="3794760"/>
            <a:ext cx="1828800" cy="64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</a:t>
            </a:r>
            <a:endParaRPr lang="en-IL" sz="2800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4C81F8CF-87DF-4ED4-A73F-3A8491EBB890}"/>
              </a:ext>
            </a:extLst>
          </p:cNvPr>
          <p:cNvSpPr/>
          <p:nvPr/>
        </p:nvSpPr>
        <p:spPr>
          <a:xfrm>
            <a:off x="9221336" y="45720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“Heavy-hit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ters” flows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006153D-DFAA-4AB3-8E01-1EC5D6B90D9A}"/>
              </a:ext>
            </a:extLst>
          </p:cNvPr>
          <p:cNvSpPr/>
          <p:nvPr/>
        </p:nvSpPr>
        <p:spPr>
          <a:xfrm rot="5400000">
            <a:off x="4572000" y="91440"/>
            <a:ext cx="914400" cy="2286000"/>
          </a:xfrm>
          <a:prstGeom prst="bentArrow">
            <a:avLst>
              <a:gd name="adj1" fmla="val 25000"/>
              <a:gd name="adj2" fmla="val 50000"/>
              <a:gd name="adj3" fmla="val 424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 anchorCtr="0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1187475-9989-447B-B1A9-33D833115450}"/>
              </a:ext>
            </a:extLst>
          </p:cNvPr>
          <p:cNvSpPr/>
          <p:nvPr/>
        </p:nvSpPr>
        <p:spPr>
          <a:xfrm flipV="1">
            <a:off x="5540989" y="2011680"/>
            <a:ext cx="640080" cy="118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AC090D-6C3F-4119-910E-09DCB3E2B141}"/>
              </a:ext>
            </a:extLst>
          </p:cNvPr>
          <p:cNvSpPr/>
          <p:nvPr/>
        </p:nvSpPr>
        <p:spPr>
          <a:xfrm>
            <a:off x="6370320" y="3246120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9A02D484-A05F-4FFC-8FEA-003BA356B7DF}"/>
              </a:ext>
            </a:extLst>
          </p:cNvPr>
          <p:cNvSpPr/>
          <p:nvPr/>
        </p:nvSpPr>
        <p:spPr>
          <a:xfrm rot="16200000" flipV="1">
            <a:off x="6701163" y="2171700"/>
            <a:ext cx="1143000" cy="731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D57-FA7E-4FC8-8833-5469526186A8}"/>
              </a:ext>
            </a:extLst>
          </p:cNvPr>
          <p:cNvSpPr/>
          <p:nvPr/>
        </p:nvSpPr>
        <p:spPr>
          <a:xfrm>
            <a:off x="4242748" y="3337560"/>
            <a:ext cx="2792103" cy="45720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HashPipe</a:t>
            </a:r>
            <a:r>
              <a:rPr lang="en-US" sz="2000" b="1" dirty="0"/>
              <a:t> </a:t>
            </a:r>
            <a:r>
              <a:rPr lang="en-US" sz="2000" b="1" dirty="0" err="1"/>
              <a:t>Alg</a:t>
            </a:r>
            <a:r>
              <a:rPr lang="en-US" sz="2000" b="1" dirty="0"/>
              <a:t>’</a:t>
            </a:r>
            <a:endParaRPr lang="en-IL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1EAD3-5F61-4563-ACEE-CECFBF323B67}"/>
              </a:ext>
            </a:extLst>
          </p:cNvPr>
          <p:cNvSpPr txBox="1"/>
          <p:nvPr/>
        </p:nvSpPr>
        <p:spPr>
          <a:xfrm>
            <a:off x="4540124" y="2160657"/>
            <a:ext cx="978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499EB-7A7E-4B23-BA73-8B068B84CD84}"/>
              </a:ext>
            </a:extLst>
          </p:cNvPr>
          <p:cNvSpPr txBox="1"/>
          <p:nvPr/>
        </p:nvSpPr>
        <p:spPr>
          <a:xfrm>
            <a:off x="7620192" y="2156622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32" name="Прямоугольник 19">
            <a:extLst>
              <a:ext uri="{FF2B5EF4-FFF2-40B4-BE49-F238E27FC236}">
                <a16:creationId xmlns:a16="http://schemas.microsoft.com/office/drawing/2014/main" id="{2C1B6CAF-C237-4ED3-9C69-77391645DA71}"/>
              </a:ext>
            </a:extLst>
          </p:cNvPr>
          <p:cNvSpPr/>
          <p:nvPr/>
        </p:nvSpPr>
        <p:spPr>
          <a:xfrm>
            <a:off x="5181600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HashPipe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flows</a:t>
            </a:r>
            <a:endParaRPr lang="en-IL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Commands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dirty="0"/>
              <a:t> – is a type of packet analyzer software utility that monitors and logs TCP/IP traffic passing between a network and the computer on which it is executed.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tcpreplay</a:t>
            </a:r>
            <a:r>
              <a:rPr lang="en-US" dirty="0"/>
              <a:t> – is a tool for replaying network traffic from files saved with </a:t>
            </a: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dirty="0"/>
              <a:t> or other tools which write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nfp_rtsym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– Read/write contents of runtime symbol</a:t>
            </a:r>
            <a:endParaRPr lang="en-IL" dirty="0"/>
          </a:p>
        </p:txBody>
      </p: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226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3A5E-01EA-4EF9-9552-C91DC842166F}"/>
              </a:ext>
            </a:extLst>
          </p:cNvPr>
          <p:cNvSpPr/>
          <p:nvPr/>
        </p:nvSpPr>
        <p:spPr>
          <a:xfrm>
            <a:off x="4267200" y="1636594"/>
            <a:ext cx="4572000" cy="301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755E-F163-4F49-A304-EE5AF08E3A63}"/>
              </a:ext>
            </a:extLst>
          </p:cNvPr>
          <p:cNvSpPr/>
          <p:nvPr/>
        </p:nvSpPr>
        <p:spPr>
          <a:xfrm>
            <a:off x="6096000" y="2697480"/>
            <a:ext cx="914400" cy="64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  <a:endParaRPr lang="en-IL" sz="2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9526DE7-BFEA-49A4-867E-422FFE0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914400" cy="45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vf0_0</a:t>
            </a:r>
            <a:endParaRPr lang="en-IL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AC576C9-BE0C-44C4-821F-384169907E6C}"/>
              </a:ext>
            </a:extLst>
          </p:cNvPr>
          <p:cNvSpPr txBox="1">
            <a:spLocks/>
          </p:cNvSpPr>
          <p:nvPr/>
        </p:nvSpPr>
        <p:spPr>
          <a:xfrm>
            <a:off x="7010400" y="16002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2800" b="1" dirty="0"/>
              <a:t>vf0_1</a:t>
            </a:r>
            <a:endParaRPr lang="en-IL" sz="2800" b="1" dirty="0"/>
          </a:p>
        </p:txBody>
      </p:sp>
      <p:sp>
        <p:nvSpPr>
          <p:cNvPr id="9" name="Прямоугольник 19">
            <a:extLst>
              <a:ext uri="{FF2B5EF4-FFF2-40B4-BE49-F238E27FC236}">
                <a16:creationId xmlns:a16="http://schemas.microsoft.com/office/drawing/2014/main" id="{5492F690-ED12-4A2F-993E-72D30F50D9B6}"/>
              </a:ext>
            </a:extLst>
          </p:cNvPr>
          <p:cNvSpPr/>
          <p:nvPr/>
        </p:nvSpPr>
        <p:spPr>
          <a:xfrm>
            <a:off x="1750331" y="457200"/>
            <a:ext cx="2286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file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F0A80-E5E6-4F1B-9E58-3CDA3FD3782D}"/>
              </a:ext>
            </a:extLst>
          </p:cNvPr>
          <p:cNvSpPr/>
          <p:nvPr/>
        </p:nvSpPr>
        <p:spPr>
          <a:xfrm>
            <a:off x="5638800" y="3794760"/>
            <a:ext cx="1828800" cy="64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</a:t>
            </a:r>
            <a:endParaRPr lang="en-IL" sz="2800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4C81F8CF-87DF-4ED4-A73F-3A8491EBB890}"/>
              </a:ext>
            </a:extLst>
          </p:cNvPr>
          <p:cNvSpPr/>
          <p:nvPr/>
        </p:nvSpPr>
        <p:spPr>
          <a:xfrm>
            <a:off x="9221336" y="45720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“Heavy-hit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ters” flows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19">
            <a:extLst>
              <a:ext uri="{FF2B5EF4-FFF2-40B4-BE49-F238E27FC236}">
                <a16:creationId xmlns:a16="http://schemas.microsoft.com/office/drawing/2014/main" id="{F1D3FCC0-4595-479F-8EED-96F05C0858A5}"/>
              </a:ext>
            </a:extLst>
          </p:cNvPr>
          <p:cNvSpPr/>
          <p:nvPr/>
        </p:nvSpPr>
        <p:spPr>
          <a:xfrm>
            <a:off x="5181600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HashPipe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flows</a:t>
            </a:r>
            <a:endParaRPr lang="en-IL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006153D-DFAA-4AB3-8E01-1EC5D6B90D9A}"/>
              </a:ext>
            </a:extLst>
          </p:cNvPr>
          <p:cNvSpPr/>
          <p:nvPr/>
        </p:nvSpPr>
        <p:spPr>
          <a:xfrm rot="5400000">
            <a:off x="4572000" y="91440"/>
            <a:ext cx="914400" cy="2286000"/>
          </a:xfrm>
          <a:prstGeom prst="bentArrow">
            <a:avLst>
              <a:gd name="adj1" fmla="val 25000"/>
              <a:gd name="adj2" fmla="val 50000"/>
              <a:gd name="adj3" fmla="val 424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 anchorCtr="0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1187475-9989-447B-B1A9-33D833115450}"/>
              </a:ext>
            </a:extLst>
          </p:cNvPr>
          <p:cNvSpPr/>
          <p:nvPr/>
        </p:nvSpPr>
        <p:spPr>
          <a:xfrm flipV="1">
            <a:off x="5540989" y="2011680"/>
            <a:ext cx="640080" cy="118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AC090D-6C3F-4119-910E-09DCB3E2B141}"/>
              </a:ext>
            </a:extLst>
          </p:cNvPr>
          <p:cNvSpPr/>
          <p:nvPr/>
        </p:nvSpPr>
        <p:spPr>
          <a:xfrm>
            <a:off x="6370320" y="3246120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9A02D484-A05F-4FFC-8FEA-003BA356B7DF}"/>
              </a:ext>
            </a:extLst>
          </p:cNvPr>
          <p:cNvSpPr/>
          <p:nvPr/>
        </p:nvSpPr>
        <p:spPr>
          <a:xfrm rot="16200000" flipV="1">
            <a:off x="6701163" y="2171700"/>
            <a:ext cx="1143000" cy="731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D57-FA7E-4FC8-8833-5469526186A8}"/>
              </a:ext>
            </a:extLst>
          </p:cNvPr>
          <p:cNvSpPr/>
          <p:nvPr/>
        </p:nvSpPr>
        <p:spPr>
          <a:xfrm>
            <a:off x="4242748" y="3337560"/>
            <a:ext cx="2792103" cy="45720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HashPipe</a:t>
            </a:r>
            <a:r>
              <a:rPr lang="en-US" sz="2000" b="1" dirty="0"/>
              <a:t> </a:t>
            </a:r>
            <a:r>
              <a:rPr lang="en-US" sz="2000" b="1" dirty="0" err="1"/>
              <a:t>Alg</a:t>
            </a:r>
            <a:r>
              <a:rPr lang="en-US" sz="2000" b="1" dirty="0"/>
              <a:t>’</a:t>
            </a:r>
            <a:endParaRPr lang="en-IL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1EAD3-5F61-4563-ACEE-CECFBF323B67}"/>
              </a:ext>
            </a:extLst>
          </p:cNvPr>
          <p:cNvSpPr txBox="1"/>
          <p:nvPr/>
        </p:nvSpPr>
        <p:spPr>
          <a:xfrm>
            <a:off x="4540124" y="2160657"/>
            <a:ext cx="978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499EB-7A7E-4B23-BA73-8B068B84CD84}"/>
              </a:ext>
            </a:extLst>
          </p:cNvPr>
          <p:cNvSpPr txBox="1"/>
          <p:nvPr/>
        </p:nvSpPr>
        <p:spPr>
          <a:xfrm>
            <a:off x="7620192" y="2156622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C9D5E0F1-FDBA-409F-88A5-C1ADD30D91DB}"/>
              </a:ext>
            </a:extLst>
          </p:cNvPr>
          <p:cNvSpPr/>
          <p:nvPr/>
        </p:nvSpPr>
        <p:spPr>
          <a:xfrm>
            <a:off x="7467600" y="453763"/>
            <a:ext cx="1933436" cy="1235644"/>
          </a:xfrm>
          <a:prstGeom prst="bentArrow">
            <a:avLst>
              <a:gd name="adj1" fmla="val 18601"/>
              <a:gd name="adj2" fmla="val 34554"/>
              <a:gd name="adj3" fmla="val 29705"/>
              <a:gd name="adj4" fmla="val 43320"/>
            </a:avLst>
          </a:prstGeom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D2267-C2E3-4FDD-A5E9-F1275913146B}"/>
              </a:ext>
            </a:extLst>
          </p:cNvPr>
          <p:cNvSpPr txBox="1"/>
          <p:nvPr/>
        </p:nvSpPr>
        <p:spPr>
          <a:xfrm>
            <a:off x="7392536" y="32823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tcpdump</a:t>
            </a:r>
            <a:endParaRPr lang="en-IL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01E0E-078E-405D-9A85-16F218442EE9}"/>
              </a:ext>
            </a:extLst>
          </p:cNvPr>
          <p:cNvSpPr txBox="1"/>
          <p:nvPr/>
        </p:nvSpPr>
        <p:spPr>
          <a:xfrm>
            <a:off x="6778866" y="470692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nfp-rtsym</a:t>
            </a:r>
            <a:endParaRPr lang="en-IL" sz="2400" b="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4FB0B20-9B18-43E6-952B-1900DF303EAD}"/>
              </a:ext>
            </a:extLst>
          </p:cNvPr>
          <p:cNvSpPr/>
          <p:nvPr/>
        </p:nvSpPr>
        <p:spPr>
          <a:xfrm>
            <a:off x="6278880" y="4343400"/>
            <a:ext cx="548640" cy="118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F6A96-DB72-4B6E-87BC-C9A800F1D3D4}"/>
              </a:ext>
            </a:extLst>
          </p:cNvPr>
          <p:cNvSpPr txBox="1"/>
          <p:nvPr/>
        </p:nvSpPr>
        <p:spPr>
          <a:xfrm>
            <a:off x="4202188" y="322004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tcpreplay</a:t>
            </a:r>
            <a:endParaRPr lang="en-IL" sz="2400" b="1" dirty="0"/>
          </a:p>
        </p:txBody>
      </p:sp>
      <p:sp>
        <p:nvSpPr>
          <p:cNvPr id="26" name="Прямоугольник 19">
            <a:extLst>
              <a:ext uri="{FF2B5EF4-FFF2-40B4-BE49-F238E27FC236}">
                <a16:creationId xmlns:a16="http://schemas.microsoft.com/office/drawing/2014/main" id="{88DB7F9B-1EF1-443D-AE08-A6B4737F7FA2}"/>
              </a:ext>
            </a:extLst>
          </p:cNvPr>
          <p:cNvSpPr/>
          <p:nvPr/>
        </p:nvSpPr>
        <p:spPr>
          <a:xfrm>
            <a:off x="9221336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Compare: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Accuracy, Errors, Average</a:t>
            </a:r>
            <a:endParaRPr lang="en-IL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6AB13BA-849B-4F2E-9924-64E155E66ECC}"/>
              </a:ext>
            </a:extLst>
          </p:cNvPr>
          <p:cNvSpPr/>
          <p:nvPr/>
        </p:nvSpPr>
        <p:spPr>
          <a:xfrm>
            <a:off x="7794633" y="5655564"/>
            <a:ext cx="1676913" cy="484632"/>
          </a:xfrm>
          <a:prstGeom prst="rightArrow">
            <a:avLst>
              <a:gd name="adj1" fmla="val 50000"/>
              <a:gd name="adj2" fmla="val 100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6F0FF86-E123-4601-A187-48509642A0C1}"/>
              </a:ext>
            </a:extLst>
          </p:cNvPr>
          <p:cNvSpPr/>
          <p:nvPr/>
        </p:nvSpPr>
        <p:spPr>
          <a:xfrm>
            <a:off x="10350620" y="1310960"/>
            <a:ext cx="484632" cy="4344604"/>
          </a:xfrm>
          <a:prstGeom prst="downArrow">
            <a:avLst>
              <a:gd name="adj1" fmla="val 50000"/>
              <a:gd name="adj2" fmla="val 11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37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2" grpId="0" animBg="1"/>
      <p:bldP spid="24" grpId="0"/>
      <p:bldP spid="26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Testing – Input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NUM</a:t>
            </a:r>
            <a:r>
              <a:rPr lang="en-US" dirty="0"/>
              <a:t> – number of sending packets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– number of “heavy-hitter” flows which we want to check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AxBxC</a:t>
            </a:r>
            <a:r>
              <a:rPr lang="en-US" dirty="0"/>
              <a:t> – memory size: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A=5</a:t>
            </a:r>
            <a:r>
              <a:rPr lang="en-US" dirty="0"/>
              <a:t> – number of 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 – number of hash-tables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 – size of hash-table</a:t>
            </a:r>
          </a:p>
        </p:txBody>
      </p: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9603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Testing – Output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dirty="0"/>
              <a:t> of </a:t>
            </a:r>
            <a:r>
              <a:rPr lang="en-US" dirty="0" err="1"/>
              <a:t>HashPipe</a:t>
            </a:r>
            <a:r>
              <a:rPr lang="en-US" dirty="0"/>
              <a:t> Algorithm (Errors False Negative and False Positive)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Average</a:t>
            </a:r>
            <a:r>
              <a:rPr lang="en-US" dirty="0"/>
              <a:t> place of packets from </a:t>
            </a:r>
            <a:r>
              <a:rPr lang="en-US" dirty="0" err="1"/>
              <a:t>HashPipe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n-US" dirty="0"/>
              <a:t>’ in sorted list</a:t>
            </a:r>
            <a:r>
              <a:rPr lang="ru-RU" dirty="0"/>
              <a:t> </a:t>
            </a:r>
            <a:r>
              <a:rPr lang="en-US" dirty="0"/>
              <a:t>of Real "Heavy-Hitter" flows start from heaviest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Optimal K = min(K, Number of </a:t>
            </a:r>
            <a:r>
              <a:rPr lang="en-US" b="1" dirty="0" err="1">
                <a:solidFill>
                  <a:srgbClr val="FF0000"/>
                </a:solidFill>
              </a:rPr>
              <a:t>HashPipe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alg</a:t>
            </a:r>
            <a:r>
              <a:rPr lang="en-US" b="1" dirty="0">
                <a:solidFill>
                  <a:srgbClr val="FF0000"/>
                </a:solidFill>
              </a:rPr>
              <a:t>’ Flows, Number of Real “Heavy-hitter” Flows)</a:t>
            </a:r>
            <a:r>
              <a:rPr lang="en-US" b="1" dirty="0"/>
              <a:t> </a:t>
            </a:r>
            <a:r>
              <a:rPr lang="en-US" dirty="0"/>
              <a:t>– biggest number of “heavy-hitter” flows which we can check (not bigger than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Optimal Average = (Optimal K + 1) / 2 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Average</a:t>
            </a:r>
            <a:r>
              <a:rPr lang="en-US" dirty="0"/>
              <a:t> which we get for</a:t>
            </a:r>
            <a:r>
              <a:rPr lang="ru-RU" dirty="0"/>
              <a:t> </a:t>
            </a: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ru-RU" b="1" dirty="0">
                <a:solidFill>
                  <a:srgbClr val="FF0000"/>
                </a:solidFill>
              </a:rPr>
              <a:t>=100%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667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2593BE-4227-473A-9CB6-3D933289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5864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8319B-26EF-4C25-9A67-688EE0F873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84310" y="1465385"/>
                <a:ext cx="6649756" cy="4658857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K = 3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b="1" dirty="0"/>
                  <a:t>Output: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Accuracy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∙100%=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Average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1+3+5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Optimal Average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1+2+3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8319B-26EF-4C25-9A67-688EE0F87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84310" y="1465385"/>
                <a:ext cx="6649756" cy="4658857"/>
              </a:xfrm>
              <a:blipFill>
                <a:blip r:embed="rId3"/>
                <a:stretch>
                  <a:fillRect l="-2291" t="-18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3BA268-0FAA-4F50-A509-22B8518F32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6147209"/>
              </p:ext>
            </p:extLst>
          </p:nvPr>
        </p:nvGraphicFramePr>
        <p:xfrm>
          <a:off x="6182436" y="1091309"/>
          <a:ext cx="5362259" cy="465885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692706">
                  <a:extLst>
                    <a:ext uri="{9D8B030D-6E8A-4147-A177-3AD203B41FA5}">
                      <a16:colId xmlns:a16="http://schemas.microsoft.com/office/drawing/2014/main" val="2262764810"/>
                    </a:ext>
                  </a:extLst>
                </a:gridCol>
                <a:gridCol w="2669553">
                  <a:extLst>
                    <a:ext uri="{9D8B030D-6E8A-4147-A177-3AD203B41FA5}">
                      <a16:colId xmlns:a16="http://schemas.microsoft.com/office/drawing/2014/main" val="3587365816"/>
                    </a:ext>
                  </a:extLst>
                </a:gridCol>
              </a:tblGrid>
              <a:tr h="1187287">
                <a:tc>
                  <a:txBody>
                    <a:bodyPr/>
                    <a:lstStyle/>
                    <a:p>
                      <a:r>
                        <a:rPr lang="en-US" sz="2900" dirty="0" err="1"/>
                        <a:t>HashPipe</a:t>
                      </a:r>
                      <a:r>
                        <a:rPr lang="en-US" sz="2900" dirty="0"/>
                        <a:t> </a:t>
                      </a:r>
                      <a:r>
                        <a:rPr lang="en-US" sz="2900" dirty="0" err="1"/>
                        <a:t>Alg</a:t>
                      </a:r>
                      <a:r>
                        <a:rPr lang="en-US" sz="2900" dirty="0"/>
                        <a:t>’ Flows</a:t>
                      </a:r>
                      <a:endParaRPr lang="en-IL" sz="2900" dirty="0"/>
                    </a:p>
                  </a:txBody>
                  <a:tcPr marL="144852" marR="144852" marT="72427" marB="724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Real Heavy-Hitter Flows</a:t>
                      </a:r>
                      <a:endParaRPr lang="en-IL" sz="2900" dirty="0"/>
                    </a:p>
                  </a:txBody>
                  <a:tcPr marL="144852" marR="144852" marT="72427" marB="724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29160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4374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/>
                        <a:t>2</a:t>
                      </a:r>
                      <a:endParaRPr lang="en-IL" sz="2900" b="1" dirty="0"/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43812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79048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/>
                        <a:t>2</a:t>
                      </a:r>
                      <a:endParaRPr lang="en-IL" sz="2900" b="1"/>
                    </a:p>
                  </a:txBody>
                  <a:tcPr marL="144852" marR="144852" marT="72427" marB="724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/>
                        <a:t>4</a:t>
                      </a:r>
                      <a:endParaRPr lang="en-IL" sz="2900" b="1" dirty="0"/>
                    </a:p>
                  </a:txBody>
                  <a:tcPr marL="144852" marR="144852" marT="72427" marB="724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8723716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/>
                        <a:t>4</a:t>
                      </a:r>
                      <a:endParaRPr lang="en-IL" sz="2900" b="1" dirty="0"/>
                    </a:p>
                  </a:txBody>
                  <a:tcPr marL="144852" marR="144852" marT="72427" marB="724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/>
                </a:tc>
                <a:extLst>
                  <a:ext uri="{0D108BD9-81ED-4DB2-BD59-A6C34878D82A}">
                    <a16:rowId xmlns:a16="http://schemas.microsoft.com/office/drawing/2014/main" val="231868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2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0CAA-7FF5-42F9-87B7-09BDE858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err="1"/>
              <a:t>Makefile</a:t>
            </a:r>
            <a:endParaRPr lang="en-IL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7489-212E-44F7-A84B-5604BE2B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.PHONY: </a:t>
            </a:r>
            <a:r>
              <a:rPr lang="en-US" sz="1400" dirty="0" err="1"/>
              <a:t>tcpdump</a:t>
            </a:r>
            <a:r>
              <a:rPr lang="en-US" sz="1400" dirty="0"/>
              <a:t> </a:t>
            </a:r>
            <a:r>
              <a:rPr lang="en-US" sz="1400" dirty="0" err="1"/>
              <a:t>tcpreplay</a:t>
            </a:r>
            <a:r>
              <a:rPr lang="en-US" sz="1400" dirty="0"/>
              <a:t> result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tcpdump</a:t>
            </a:r>
            <a:r>
              <a:rPr lang="en-US" sz="1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tcpdump</a:t>
            </a:r>
            <a:r>
              <a:rPr lang="en-US" sz="1400" dirty="0"/>
              <a:t> -B 262144 -l -xx -n -v -</a:t>
            </a:r>
            <a:r>
              <a:rPr lang="en-US" sz="1400" dirty="0" err="1"/>
              <a:t>i</a:t>
            </a:r>
            <a:r>
              <a:rPr lang="en-US" sz="1400" dirty="0"/>
              <a:t> vf0_1 &gt; </a:t>
            </a:r>
            <a:r>
              <a:rPr lang="en-US" sz="1400" dirty="0" err="1"/>
              <a:t>RealHeavyHitterFlows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tcpreplay</a:t>
            </a:r>
            <a:r>
              <a:rPr lang="en-US" sz="1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tcpreplay</a:t>
            </a:r>
            <a:r>
              <a:rPr lang="en-US" sz="1400" dirty="0"/>
              <a:t> -L$(NUM) -</a:t>
            </a:r>
            <a:r>
              <a:rPr lang="en-US" sz="1400" dirty="0" err="1"/>
              <a:t>i</a:t>
            </a:r>
            <a:r>
              <a:rPr lang="en-US" sz="1400" dirty="0"/>
              <a:t> vf0_0 $(CAPTURE)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i32._sketch.108 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i33._sketch.108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i34._sketch.108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i35._sketch.108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i36._sketch.108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python getResult.py $(K)</a:t>
            </a:r>
            <a:endParaRPr lang="en-IL" sz="1400" dirty="0"/>
          </a:p>
        </p:txBody>
      </p:sp>
      <p:pic>
        <p:nvPicPr>
          <p:cNvPr id="40" name="Graphic 39" descr="Hammer">
            <a:extLst>
              <a:ext uri="{FF2B5EF4-FFF2-40B4-BE49-F238E27FC236}">
                <a16:creationId xmlns:a16="http://schemas.microsoft.com/office/drawing/2014/main" id="{01CCCA87-BC39-48F3-A93A-580F5D4A8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53127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234326"/>
              </p:ext>
            </p:extLst>
          </p:nvPr>
        </p:nvGraphicFramePr>
        <p:xfrm>
          <a:off x="0" y="1799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0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789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27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A79-5C35-42EB-BF61-B1DFCDC7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1B2B-7B44-4A1B-BAAB-BA31F6E0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Track the K heaviest flows with high accuracy using limited available memory.</a:t>
            </a:r>
          </a:p>
          <a:p>
            <a:endParaRPr lang="en-US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6BE261BE-2747-47F7-B403-B0D27425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8776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</a:t>
            </a:r>
            <a:r>
              <a:rPr lang="en-US" b="1" dirty="0"/>
              <a:t>NUM=100 000 </a:t>
            </a:r>
            <a:r>
              <a:rPr lang="en-US" dirty="0"/>
              <a:t>packets and memory size </a:t>
            </a:r>
            <a:r>
              <a:rPr lang="en-US" b="1" dirty="0"/>
              <a:t>5x12x128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accuracy </a:t>
            </a:r>
            <a:r>
              <a:rPr lang="en-US" b="1" dirty="0"/>
              <a:t>&gt;60%</a:t>
            </a:r>
            <a:r>
              <a:rPr lang="ru-RU" b="1" dirty="0"/>
              <a:t> </a:t>
            </a:r>
            <a:r>
              <a:rPr lang="en-US" dirty="0"/>
              <a:t>for a big value of </a:t>
            </a:r>
            <a:r>
              <a:rPr lang="en-US" b="1" dirty="0"/>
              <a:t>K</a:t>
            </a:r>
            <a:r>
              <a:rPr lang="en-US" dirty="0"/>
              <a:t> such as </a:t>
            </a:r>
            <a:r>
              <a:rPr lang="en-US" b="1" dirty="0"/>
              <a:t>4000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a result of the </a:t>
            </a:r>
            <a:r>
              <a:rPr lang="en-US" dirty="0" err="1"/>
              <a:t>HashPipe</a:t>
            </a:r>
            <a:r>
              <a:rPr lang="en-US" dirty="0"/>
              <a:t> Algorithm, we got less than </a:t>
            </a:r>
            <a:r>
              <a:rPr lang="en-US" b="1" dirty="0"/>
              <a:t>4000</a:t>
            </a:r>
            <a:r>
              <a:rPr lang="en-US" dirty="0"/>
              <a:t> packets, so for </a:t>
            </a:r>
            <a:r>
              <a:rPr lang="en-US" b="1" dirty="0"/>
              <a:t>K</a:t>
            </a:r>
            <a:r>
              <a:rPr lang="en-US" dirty="0"/>
              <a:t> more than </a:t>
            </a:r>
            <a:r>
              <a:rPr lang="en-US" b="1" dirty="0"/>
              <a:t>4000</a:t>
            </a:r>
            <a:r>
              <a:rPr lang="en-US" dirty="0"/>
              <a:t> the results will not change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0337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58423"/>
              </p:ext>
            </p:extLst>
          </p:nvPr>
        </p:nvGraphicFramePr>
        <p:xfrm>
          <a:off x="-4482" y="4482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988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89252"/>
              </p:ext>
            </p:extLst>
          </p:nvPr>
        </p:nvGraphicFramePr>
        <p:xfrm>
          <a:off x="0" y="-18196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666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8133"/>
            <a:ext cx="7022793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is highly dependent on </a:t>
            </a:r>
            <a:r>
              <a:rPr lang="en-US" b="1" dirty="0"/>
              <a:t>memory size</a:t>
            </a:r>
            <a:r>
              <a:rPr lang="uk-UA" b="1" dirty="0"/>
              <a:t> </a:t>
            </a:r>
            <a:r>
              <a:rPr lang="en-US" dirty="0"/>
              <a:t>– for standard parameters (</a:t>
            </a:r>
            <a:r>
              <a:rPr lang="en-US" b="1" dirty="0"/>
              <a:t>NUM=100 000 </a:t>
            </a:r>
            <a:r>
              <a:rPr lang="en-US" dirty="0"/>
              <a:t>and </a:t>
            </a:r>
            <a:r>
              <a:rPr lang="en-US" b="1" dirty="0"/>
              <a:t>K=2000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5x12x4</a:t>
            </a:r>
            <a:r>
              <a:rPr lang="en-US" dirty="0"/>
              <a:t> – accuracy </a:t>
            </a:r>
            <a:r>
              <a:rPr lang="en-US" b="1" dirty="0"/>
              <a:t>≈52%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5x12x128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accuracy </a:t>
            </a:r>
            <a:r>
              <a:rPr lang="en-US" b="1" dirty="0"/>
              <a:t>≈80%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5x12x512</a:t>
            </a:r>
            <a:r>
              <a:rPr lang="en-US" dirty="0"/>
              <a:t> – accuracy </a:t>
            </a:r>
            <a:r>
              <a:rPr lang="en-US" b="1" dirty="0"/>
              <a:t>≈93%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good results, it is important that the </a:t>
            </a:r>
            <a:r>
              <a:rPr lang="en-US" b="1" dirty="0"/>
              <a:t>memory size</a:t>
            </a:r>
            <a:r>
              <a:rPr lang="en-US" dirty="0"/>
              <a:t> (number of places for different packages) be significantly larger than </a:t>
            </a:r>
            <a:r>
              <a:rPr lang="en-US" b="1" dirty="0"/>
              <a:t>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438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47236"/>
              </p:ext>
            </p:extLst>
          </p:nvPr>
        </p:nvGraphicFramePr>
        <p:xfrm>
          <a:off x="0" y="4549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76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589895"/>
              </p:ext>
            </p:extLst>
          </p:nvPr>
        </p:nvGraphicFramePr>
        <p:xfrm>
          <a:off x="0" y="-18196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8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8133"/>
            <a:ext cx="7022793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constant </a:t>
            </a:r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b="1" dirty="0"/>
              <a:t>size</a:t>
            </a:r>
            <a:r>
              <a:rPr lang="en-US" dirty="0"/>
              <a:t> best results are achieved when </a:t>
            </a:r>
            <a:r>
              <a:rPr lang="en-US" b="1" dirty="0"/>
              <a:t>the number of hash-tables</a:t>
            </a:r>
            <a:r>
              <a:rPr lang="en-US" dirty="0"/>
              <a:t> and the </a:t>
            </a:r>
            <a:r>
              <a:rPr lang="en-US" b="1" dirty="0"/>
              <a:t>hash-table size </a:t>
            </a:r>
            <a:r>
              <a:rPr lang="en-US" dirty="0"/>
              <a:t>are approximately equal: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5x48x32</a:t>
            </a:r>
            <a:r>
              <a:rPr lang="en-US" dirty="0"/>
              <a:t> – accuracy </a:t>
            </a:r>
            <a:r>
              <a:rPr lang="en-US" b="1" dirty="0"/>
              <a:t>≈81%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if one of the parameters is greatly reduced, then the results will deteriorate: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5x3x512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accuracy </a:t>
            </a:r>
            <a:r>
              <a:rPr lang="en-US" b="1" dirty="0"/>
              <a:t>≈60%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5x384x4</a:t>
            </a:r>
            <a:r>
              <a:rPr lang="en-US" dirty="0"/>
              <a:t> – accuracy </a:t>
            </a:r>
            <a:r>
              <a:rPr lang="en-US" b="1" dirty="0"/>
              <a:t>≈76%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6783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3794"/>
              </p:ext>
            </p:extLst>
          </p:nvPr>
        </p:nvGraphicFramePr>
        <p:xfrm>
          <a:off x="0" y="-13647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94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1040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095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60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2422-29C6-45DC-AA19-BC6DAC75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E0EE-2FA4-4AD9-B8E1-B240D4CA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“Heavy Hitters” flows are flows that contributing significant amounts of traffic to a link.</a:t>
            </a:r>
          </a:p>
          <a:p>
            <a:pPr marL="0" indent="0">
              <a:buNone/>
            </a:pPr>
            <a:r>
              <a:rPr lang="en-US" dirty="0"/>
              <a:t>Detection “heavy hitters” flows is required, for example, for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DoS</a:t>
            </a:r>
            <a:r>
              <a:rPr lang="en-US" dirty="0"/>
              <a:t> detection (anomalies and attack)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traffic engineering</a:t>
            </a:r>
            <a:endParaRPr lang="en-I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relieve link congestion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flow-size aware routing</a:t>
            </a:r>
          </a:p>
        </p:txBody>
      </p:sp>
    </p:spTree>
    <p:extLst>
      <p:ext uri="{BB962C8B-B14F-4D97-AF65-F5344CB8AC3E}">
        <p14:creationId xmlns:p14="http://schemas.microsoft.com/office/powerpoint/2010/main" val="3078417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a large number of packets, we can assume that the graphs, depending on the number of packets, are identical to the graphs of the processing time of these packets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number of sent (</a:t>
            </a:r>
            <a:r>
              <a:rPr lang="en-US" b="1" dirty="0"/>
              <a:t>NUM</a:t>
            </a:r>
            <a:r>
              <a:rPr lang="en-US" dirty="0"/>
              <a:t>) packets affects the results much weaker than</a:t>
            </a:r>
            <a:r>
              <a:rPr lang="ru-RU" dirty="0"/>
              <a:t> </a:t>
            </a:r>
            <a:r>
              <a:rPr lang="en-US" b="1" dirty="0"/>
              <a:t>K</a:t>
            </a:r>
            <a:r>
              <a:rPr lang="en-US" dirty="0"/>
              <a:t> or </a:t>
            </a:r>
            <a:r>
              <a:rPr lang="en-US" b="1" dirty="0"/>
              <a:t>memory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</a:t>
            </a:r>
            <a:r>
              <a:rPr lang="en-US" b="1" dirty="0"/>
              <a:t>NUM</a:t>
            </a:r>
            <a:r>
              <a:rPr lang="en-US" dirty="0"/>
              <a:t> strongly affects the execution time of the program.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8272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AB5-5552-4EDF-A9BF-5B61BD0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Learning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1F45-E6CF-42FE-9B5E-CA7B22D3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 dirty="0"/>
              <a:t>Learned to work with </a:t>
            </a:r>
            <a:r>
              <a:rPr lang="en-US" b="1" dirty="0" err="1"/>
              <a:t>Netronome</a:t>
            </a:r>
            <a:r>
              <a:rPr lang="en-US" b="1" dirty="0"/>
              <a:t> </a:t>
            </a:r>
            <a:r>
              <a:rPr lang="en-US" b="1" dirty="0" err="1"/>
              <a:t>SmartNIC</a:t>
            </a:r>
            <a:endParaRPr lang="en-US" b="1" dirty="0"/>
          </a:p>
          <a:p>
            <a:r>
              <a:rPr lang="en-US" dirty="0"/>
              <a:t>Learned to use IDE </a:t>
            </a:r>
            <a:r>
              <a:rPr lang="en-US" b="1" dirty="0"/>
              <a:t>Programmer Studio 6.0</a:t>
            </a:r>
          </a:p>
          <a:p>
            <a:r>
              <a:rPr lang="en-US" dirty="0"/>
              <a:t>Practiced writing code in the programming languages </a:t>
            </a:r>
            <a:r>
              <a:rPr lang="en-US" b="1" dirty="0"/>
              <a:t>P4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Python</a:t>
            </a:r>
          </a:p>
          <a:p>
            <a:r>
              <a:rPr lang="en-US" dirty="0"/>
              <a:t>Practiced using console commands to work with traffic and with </a:t>
            </a:r>
            <a:r>
              <a:rPr lang="en-US" dirty="0" err="1"/>
              <a:t>SmartNIC</a:t>
            </a:r>
            <a:r>
              <a:rPr lang="en-US" dirty="0"/>
              <a:t> (</a:t>
            </a:r>
            <a:r>
              <a:rPr lang="en-US" b="1" dirty="0" err="1"/>
              <a:t>tcpreplay</a:t>
            </a:r>
            <a:r>
              <a:rPr lang="en-US" dirty="0"/>
              <a:t>, </a:t>
            </a:r>
            <a:r>
              <a:rPr lang="en-US" b="1" dirty="0" err="1"/>
              <a:t>tcpdump</a:t>
            </a:r>
            <a:r>
              <a:rPr lang="en-US" dirty="0"/>
              <a:t>, </a:t>
            </a:r>
            <a:r>
              <a:rPr lang="en-US" b="1" dirty="0" err="1"/>
              <a:t>nfp-rtsym</a:t>
            </a:r>
            <a:r>
              <a:rPr lang="en-US" dirty="0"/>
              <a:t>)</a:t>
            </a:r>
            <a:endParaRPr lang="en-IL" dirty="0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100B783F-EF11-407D-A8A0-9D161D54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8998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15755-B9D4-4DA2-930D-A0C0F5DC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Thanks for watching!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4047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13AEEE-BFDC-4901-B28A-3DD1B443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Background – </a:t>
            </a:r>
            <a:r>
              <a:rPr lang="en-US" b="1" dirty="0" err="1"/>
              <a:t>Netronome</a:t>
            </a:r>
            <a:r>
              <a:rPr lang="en-US" b="1" dirty="0"/>
              <a:t> </a:t>
            </a:r>
            <a:r>
              <a:rPr lang="en-US" b="1" dirty="0" err="1"/>
              <a:t>SmartNIC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C272-911B-4D8F-AF22-9FF1AD8A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Agilio</a:t>
            </a:r>
            <a:r>
              <a:rPr lang="en-US" sz="2400" dirty="0"/>
              <a:t> CX </a:t>
            </a:r>
            <a:r>
              <a:rPr lang="en-US" sz="2400" dirty="0" err="1"/>
              <a:t>SmartNIC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Interfaces: 2x10Gb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Processor: NFP-4000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Memory: 2GB </a:t>
            </a:r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×ª××¦××ª ×ª××× × ×¢×××¨ âªnetronome smartnic logoâ¬â">
            <a:extLst>
              <a:ext uri="{FF2B5EF4-FFF2-40B4-BE49-F238E27FC236}">
                <a16:creationId xmlns:a16="http://schemas.microsoft.com/office/drawing/2014/main" id="{3712A94B-83F4-4D86-BA4A-090A67E1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0776" y="1011765"/>
            <a:ext cx="2127240" cy="21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Agilio CX 2x10GbE">
            <a:extLst>
              <a:ext uri="{FF2B5EF4-FFF2-40B4-BE49-F238E27FC236}">
                <a16:creationId xmlns:a16="http://schemas.microsoft.com/office/drawing/2014/main" id="{67A477FF-12C1-4BB9-B1F7-64E17E2BDD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3672" y="3367415"/>
            <a:ext cx="3221447" cy="21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523A-A77E-4D3D-BFF8-7E6E545C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Background – P4 Language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858F-81DE-408E-A3F6-5A042E90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P4 is a programming language designed to allow programming of packet forwarding planes.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P4 is a domain-specific language with a number of constructs optimized around network data forwarding</a:t>
            </a:r>
          </a:p>
        </p:txBody>
      </p:sp>
      <p:pic>
        <p:nvPicPr>
          <p:cNvPr id="4" name="Picture 2" descr="×ª××¦××ª ×ª××× × ×¢×××¨ âªP4 languageâ¬â">
            <a:extLst>
              <a:ext uri="{FF2B5EF4-FFF2-40B4-BE49-F238E27FC236}">
                <a16:creationId xmlns:a16="http://schemas.microsoft.com/office/drawing/2014/main" id="{0B9BEDA4-317B-44E7-983B-415BB85E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5907" y="3350466"/>
            <a:ext cx="2717116" cy="108684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1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8927"/>
          </a:xfrm>
        </p:spPr>
        <p:txBody>
          <a:bodyPr>
            <a:noAutofit/>
          </a:bodyPr>
          <a:lstStyle/>
          <a:p>
            <a:r>
              <a:rPr lang="en-US" b="1" dirty="0"/>
              <a:t>Background – Programmer Studio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5135" y="2128058"/>
            <a:ext cx="3773978" cy="42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6451" y="2227810"/>
            <a:ext cx="15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</a:t>
            </a:r>
            <a:endParaRPr lang="en-US" b="1" dirty="0"/>
          </a:p>
        </p:txBody>
      </p:sp>
      <p:pic>
        <p:nvPicPr>
          <p:cNvPr id="8" name="Picture 2" descr="ÐÐ°ÑÑÐ¸Ð½ÐºÐ¸ Ð¿Ð¾ Ð·Ð°Ð¿ÑÐ¾ÑÑ Agilio CX 2x10GbE">
            <a:extLst>
              <a:ext uri="{FF2B5EF4-FFF2-40B4-BE49-F238E27FC236}">
                <a16:creationId xmlns:a16="http://schemas.microsoft.com/office/drawing/2014/main" id="{67A477FF-12C1-4BB9-B1F7-64E17E2BDD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6451" y="3826157"/>
            <a:ext cx="3504315" cy="23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32073" y="2128058"/>
            <a:ext cx="3773978" cy="42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0" y="2227811"/>
            <a:ext cx="172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Windows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90" y="3186182"/>
            <a:ext cx="2996405" cy="28904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30525" y="2816854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Studio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69546" y="3732833"/>
            <a:ext cx="50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6" name="Down Arrow 15"/>
          <p:cNvSpPr/>
          <p:nvPr/>
        </p:nvSpPr>
        <p:spPr>
          <a:xfrm rot="3713257">
            <a:off x="9920545" y="3744769"/>
            <a:ext cx="367371" cy="92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0800000">
            <a:off x="4588625" y="3186179"/>
            <a:ext cx="2851258" cy="1768205"/>
          </a:xfrm>
          <a:prstGeom prst="bentUpArrow">
            <a:avLst>
              <a:gd name="adj1" fmla="val 18251"/>
              <a:gd name="adj2" fmla="val 19785"/>
              <a:gd name="adj3" fmla="val 2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46377" y="3802768"/>
            <a:ext cx="140440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8849" y="5830035"/>
            <a:ext cx="23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Netronome</a:t>
            </a:r>
            <a:r>
              <a:rPr lang="en-US" dirty="0"/>
              <a:t> </a:t>
            </a:r>
            <a:r>
              <a:rPr lang="en-US" dirty="0" err="1"/>
              <a:t>SmartNIC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15755-B9D4-4DA2-930D-A0C0F5DC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138605C-C9DC-438C-903F-034AC58B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82552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46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7D494-3508-4F01-AB4D-7CCBCC0C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522" y="1"/>
            <a:ext cx="8041478" cy="153352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HashPipe</a:t>
            </a:r>
            <a:r>
              <a:rPr lang="en-US" b="1" dirty="0"/>
              <a:t> Algorithm</a:t>
            </a:r>
            <a:endParaRPr lang="ru-RU" b="1" dirty="0"/>
          </a:p>
        </p:txBody>
      </p:sp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32231E23-E4D6-454F-90BD-043388BC3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67" y="1883465"/>
            <a:ext cx="7602092" cy="367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C7E74A8D-B96E-4BF3-BE26-EEC89008A8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5052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09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3A5E-01EA-4EF9-9552-C91DC842166F}"/>
              </a:ext>
            </a:extLst>
          </p:cNvPr>
          <p:cNvSpPr/>
          <p:nvPr/>
        </p:nvSpPr>
        <p:spPr>
          <a:xfrm>
            <a:off x="4267200" y="1600200"/>
            <a:ext cx="4572000" cy="301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755E-F163-4F49-A304-EE5AF08E3A63}"/>
              </a:ext>
            </a:extLst>
          </p:cNvPr>
          <p:cNvSpPr/>
          <p:nvPr/>
        </p:nvSpPr>
        <p:spPr>
          <a:xfrm>
            <a:off x="6096000" y="2697480"/>
            <a:ext cx="914400" cy="64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  <a:endParaRPr lang="en-IL" sz="2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9526DE7-BFEA-49A4-867E-422FFE0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914400" cy="45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vf0_0</a:t>
            </a:r>
            <a:endParaRPr lang="en-IL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AC576C9-BE0C-44C4-821F-384169907E6C}"/>
              </a:ext>
            </a:extLst>
          </p:cNvPr>
          <p:cNvSpPr txBox="1">
            <a:spLocks/>
          </p:cNvSpPr>
          <p:nvPr/>
        </p:nvSpPr>
        <p:spPr>
          <a:xfrm>
            <a:off x="7010400" y="16002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2800" b="1" dirty="0"/>
              <a:t>vf0_1</a:t>
            </a:r>
            <a:endParaRPr lang="en-IL" sz="2800" b="1" dirty="0"/>
          </a:p>
        </p:txBody>
      </p:sp>
      <p:sp>
        <p:nvSpPr>
          <p:cNvPr id="9" name="Прямоугольник 19">
            <a:extLst>
              <a:ext uri="{FF2B5EF4-FFF2-40B4-BE49-F238E27FC236}">
                <a16:creationId xmlns:a16="http://schemas.microsoft.com/office/drawing/2014/main" id="{5492F690-ED12-4A2F-993E-72D30F50D9B6}"/>
              </a:ext>
            </a:extLst>
          </p:cNvPr>
          <p:cNvSpPr/>
          <p:nvPr/>
        </p:nvSpPr>
        <p:spPr>
          <a:xfrm>
            <a:off x="1750331" y="457200"/>
            <a:ext cx="2286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file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F0A80-E5E6-4F1B-9E58-3CDA3FD3782D}"/>
              </a:ext>
            </a:extLst>
          </p:cNvPr>
          <p:cNvSpPr/>
          <p:nvPr/>
        </p:nvSpPr>
        <p:spPr>
          <a:xfrm>
            <a:off x="5638800" y="3794760"/>
            <a:ext cx="1828800" cy="64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</a:t>
            </a:r>
            <a:endParaRPr lang="en-IL" sz="2800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4C81F8CF-87DF-4ED4-A73F-3A8491EBB890}"/>
              </a:ext>
            </a:extLst>
          </p:cNvPr>
          <p:cNvSpPr/>
          <p:nvPr/>
        </p:nvSpPr>
        <p:spPr>
          <a:xfrm>
            <a:off x="9221336" y="45720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“Heavy-hit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ters” flows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19">
            <a:extLst>
              <a:ext uri="{FF2B5EF4-FFF2-40B4-BE49-F238E27FC236}">
                <a16:creationId xmlns:a16="http://schemas.microsoft.com/office/drawing/2014/main" id="{F1D3FCC0-4595-479F-8EED-96F05C0858A5}"/>
              </a:ext>
            </a:extLst>
          </p:cNvPr>
          <p:cNvSpPr/>
          <p:nvPr/>
        </p:nvSpPr>
        <p:spPr>
          <a:xfrm>
            <a:off x="5181600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HashPipe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flows</a:t>
            </a:r>
            <a:endParaRPr lang="en-IL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006153D-DFAA-4AB3-8E01-1EC5D6B90D9A}"/>
              </a:ext>
            </a:extLst>
          </p:cNvPr>
          <p:cNvSpPr/>
          <p:nvPr/>
        </p:nvSpPr>
        <p:spPr>
          <a:xfrm rot="5400000">
            <a:off x="4572000" y="91440"/>
            <a:ext cx="914400" cy="2286000"/>
          </a:xfrm>
          <a:prstGeom prst="bentArrow">
            <a:avLst>
              <a:gd name="adj1" fmla="val 25000"/>
              <a:gd name="adj2" fmla="val 50000"/>
              <a:gd name="adj3" fmla="val 424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 anchorCtr="0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1187475-9989-447B-B1A9-33D833115450}"/>
              </a:ext>
            </a:extLst>
          </p:cNvPr>
          <p:cNvSpPr/>
          <p:nvPr/>
        </p:nvSpPr>
        <p:spPr>
          <a:xfrm flipV="1">
            <a:off x="5540989" y="2011680"/>
            <a:ext cx="640080" cy="118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AFC0A-97A7-4DE8-AE07-9C0C49992E00}"/>
              </a:ext>
            </a:extLst>
          </p:cNvPr>
          <p:cNvSpPr txBox="1"/>
          <p:nvPr/>
        </p:nvSpPr>
        <p:spPr>
          <a:xfrm>
            <a:off x="4540124" y="2160657"/>
            <a:ext cx="978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36052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9" grpId="0" animBg="1"/>
      <p:bldP spid="7" grpId="0" animBg="1"/>
      <p:bldP spid="12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1168</Words>
  <Application>Microsoft Office PowerPoint</Application>
  <PresentationFormat>Widescreen</PresentationFormat>
  <Paragraphs>180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Heavy-Hitter Detection on SmatNIC </vt:lpstr>
      <vt:lpstr>Goal</vt:lpstr>
      <vt:lpstr>Motivation</vt:lpstr>
      <vt:lpstr>Background – Netronome SmartNIC</vt:lpstr>
      <vt:lpstr>Background – P4 Language</vt:lpstr>
      <vt:lpstr>Background – Programmer Studio</vt:lpstr>
      <vt:lpstr>Overview</vt:lpstr>
      <vt:lpstr>HashPipe Algorithm</vt:lpstr>
      <vt:lpstr>PowerPoint Presentation</vt:lpstr>
      <vt:lpstr>Code on the Netronome SmartNIC</vt:lpstr>
      <vt:lpstr>PowerPoint Presentation</vt:lpstr>
      <vt:lpstr>Commands</vt:lpstr>
      <vt:lpstr>PowerPoint Presentation</vt:lpstr>
      <vt:lpstr>Testing – Input</vt:lpstr>
      <vt:lpstr>Testing – Output</vt:lpstr>
      <vt:lpstr>Example</vt:lpstr>
      <vt:lpstr>Makefile</vt:lpstr>
      <vt:lpstr>PowerPoint Presentation</vt:lpstr>
      <vt:lpstr>PowerPoint Presentation</vt:lpstr>
      <vt:lpstr>Conclusions</vt:lpstr>
      <vt:lpstr>PowerPoint Presentation</vt:lpstr>
      <vt:lpstr>PowerPoint Presentation</vt:lpstr>
      <vt:lpstr>Conclusions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  <vt:lpstr>Conclusions</vt:lpstr>
      <vt:lpstr>Learning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Heavy-Hitter Detection on SmatNIC </dc:title>
  <dc:creator>Yevhenii Liubchyk</dc:creator>
  <cp:lastModifiedBy>Yevhenii Liubchyk</cp:lastModifiedBy>
  <cp:revision>25</cp:revision>
  <dcterms:created xsi:type="dcterms:W3CDTF">2019-09-03T08:17:11Z</dcterms:created>
  <dcterms:modified xsi:type="dcterms:W3CDTF">2019-09-07T13:48:25Z</dcterms:modified>
</cp:coreProperties>
</file>