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31" r:id="rId4"/>
    <p:sldId id="332" r:id="rId5"/>
    <p:sldId id="333" r:id="rId6"/>
    <p:sldId id="334" r:id="rId7"/>
    <p:sldId id="335" r:id="rId8"/>
    <p:sldId id="336" r:id="rId9"/>
    <p:sldId id="368" r:id="rId10"/>
    <p:sldId id="369" r:id="rId11"/>
    <p:sldId id="371" r:id="rId12"/>
    <p:sldId id="370" r:id="rId13"/>
    <p:sldId id="373" r:id="rId14"/>
    <p:sldId id="367" r:id="rId15"/>
    <p:sldId id="337" r:id="rId16"/>
    <p:sldId id="338" r:id="rId17"/>
    <p:sldId id="361" r:id="rId18"/>
    <p:sldId id="362" r:id="rId19"/>
    <p:sldId id="364" r:id="rId20"/>
    <p:sldId id="339" r:id="rId21"/>
    <p:sldId id="340" r:id="rId22"/>
    <p:sldId id="341" r:id="rId23"/>
    <p:sldId id="342" r:id="rId24"/>
    <p:sldId id="343" r:id="rId25"/>
    <p:sldId id="344" r:id="rId26"/>
    <p:sldId id="354" r:id="rId27"/>
    <p:sldId id="345" r:id="rId28"/>
    <p:sldId id="352" r:id="rId29"/>
    <p:sldId id="353" r:id="rId30"/>
    <p:sldId id="348" r:id="rId31"/>
    <p:sldId id="366" r:id="rId32"/>
    <p:sldId id="365" r:id="rId33"/>
    <p:sldId id="349" r:id="rId34"/>
    <p:sldId id="355" r:id="rId35"/>
    <p:sldId id="356" r:id="rId36"/>
    <p:sldId id="357" r:id="rId37"/>
    <p:sldId id="358" r:id="rId38"/>
    <p:sldId id="359" r:id="rId39"/>
    <p:sldId id="374" r:id="rId40"/>
    <p:sldId id="360" r:id="rId41"/>
  </p:sldIdLst>
  <p:sldSz cx="12192000" cy="6858000"/>
  <p:notesSz cx="6858000" cy="9144000"/>
  <p:custDataLst>
    <p:tags r:id="rId4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B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8"/>
    <p:restoredTop sz="95262" autoAdjust="0"/>
  </p:normalViewPr>
  <p:slideViewPr>
    <p:cSldViewPr snapToGrid="0">
      <p:cViewPr varScale="1">
        <p:scale>
          <a:sx n="86" d="100"/>
          <a:sy n="86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  <a:lvl2pPr>
              <a:defRPr baseline="0">
                <a:ea typeface="微软雅黑" panose="020B0503020204020204" pitchFamily="34" charset="-122"/>
              </a:defRPr>
            </a:lvl2pPr>
            <a:lvl3pPr>
              <a:defRPr baseline="0">
                <a:ea typeface="微软雅黑" panose="020B0503020204020204" pitchFamily="34" charset="-122"/>
              </a:defRPr>
            </a:lvl3pPr>
            <a:lvl4pPr>
              <a:defRPr baseline="0">
                <a:ea typeface="微软雅黑" panose="020B0503020204020204" pitchFamily="34" charset="-122"/>
              </a:defRPr>
            </a:lvl4pPr>
            <a:lvl5pPr>
              <a:defRPr baseline="0">
                <a:ea typeface="微软雅黑" panose="020B050302020402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216152"/>
            <a:ext cx="5181600" cy="496519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3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216152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216152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/>
          </a:p>
        </p:txBody>
      </p:sp>
      <p:pic>
        <p:nvPicPr>
          <p:cNvPr id="5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718185" indent="-260985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219200" indent="-30480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737360" indent="-36576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194560" indent="-365760"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 dirty="0"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indent="4572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indent="9144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indent="13716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indent="1828800">
              <a:buSzTx/>
              <a:buFontTx/>
              <a:buNone/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213836"/>
            <a:ext cx="10515600" cy="496312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5" descr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3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01179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微软雅黑" panose="020B0503020204020204" pitchFamily="34" charset="-122"/>
          <a:cs typeface="Gill Sans MT" panose="020B0502020104020203"/>
          <a:sym typeface="Gill Sans MT" panose="020B0502020104020203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微软雅黑" panose="020B0503020204020204" pitchFamily="34" charset="-122"/>
          <a:cs typeface="Gill Sans MT" panose="020B0502020104020203"/>
          <a:sym typeface="Gill Sans MT" panose="020B0502020104020203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微软雅黑" panose="020B0503020204020204" pitchFamily="34" charset="-122"/>
          <a:cs typeface="Gill Sans MT" panose="020B0502020104020203"/>
          <a:sym typeface="Gill Sans MT" panose="020B0502020104020203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微软雅黑" panose="020B0503020204020204" pitchFamily="34" charset="-122"/>
          <a:cs typeface="Gill Sans MT" panose="020B0502020104020203"/>
          <a:sym typeface="Gill Sans MT" panose="020B0502020104020203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微软雅黑" panose="020B0503020204020204" pitchFamily="34" charset="-122"/>
          <a:cs typeface="Gill Sans MT" panose="020B0502020104020203"/>
          <a:sym typeface="Gill Sans MT" panose="020B0502020104020203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微软雅黑" panose="020B0503020204020204" pitchFamily="34" charset="-122"/>
          <a:cs typeface="Gill Sans MT" panose="020B0502020104020203"/>
          <a:sym typeface="Gill Sans MT" panose="020B0502020104020203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Gill Sans MT" panose="020B0502020104020203"/>
          <a:ea typeface="Gill Sans MT" panose="020B0502020104020203"/>
          <a:cs typeface="Gill Sans MT" panose="020B0502020104020203"/>
          <a:sym typeface="Gill Sans MT" panose="020B0502020104020203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4"/>
          <p:cNvSpPr txBox="1"/>
          <p:nvPr/>
        </p:nvSpPr>
        <p:spPr>
          <a:xfrm>
            <a:off x="4045191" y="1678117"/>
            <a:ext cx="4101442" cy="83099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ctr">
              <a:defRPr sz="4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dirty="0"/>
              <a:t>习题解答</a:t>
            </a:r>
            <a:r>
              <a:rPr lang="en-US" altLang="zh-CN" dirty="0" smtClean="0"/>
              <a:t>HW7</a:t>
            </a:r>
            <a:endParaRPr lang="en-US" altLang="zh-CN" dirty="0"/>
          </a:p>
        </p:txBody>
      </p:sp>
      <p:sp>
        <p:nvSpPr>
          <p:cNvPr id="101" name="文本框 13"/>
          <p:cNvSpPr txBox="1"/>
          <p:nvPr/>
        </p:nvSpPr>
        <p:spPr>
          <a:xfrm>
            <a:off x="5176114" y="2687675"/>
            <a:ext cx="1839604" cy="14826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200" b="1">
                <a:latin typeface="Gill Sans MT" panose="020B0502020104020203"/>
                <a:ea typeface="Gill Sans MT" panose="020B0502020104020203"/>
                <a:cs typeface="Gill Sans MT" panose="020B0502020104020203"/>
                <a:sym typeface="Gill Sans MT" panose="020B0502020104020203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</a:rPr>
              <a:t>杨柏森</a:t>
            </a:r>
            <a:endParaRPr lang="en-US" altLang="zh-CN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微软雅黑" panose="020B0503020204020204" charset="-122"/>
                <a:ea typeface="微软雅黑" panose="020B0503020204020204" charset="-122"/>
              </a:rPr>
              <a:t>Fall 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</a:rPr>
              <a:t>2023</a:t>
            </a:r>
          </a:p>
        </p:txBody>
      </p:sp>
      <p:pic>
        <p:nvPicPr>
          <p:cNvPr id="10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25" y="4348886"/>
            <a:ext cx="5447373" cy="165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(d)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95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流</a:t>
            </a:r>
            <a:r>
              <a:rPr lang="zh-CN" altLang="en-US" sz="2000" dirty="0" smtClean="0">
                <a:ea typeface="楷体" panose="02010609060101010101" pitchFamily="49" charset="-122"/>
              </a:rPr>
              <a:t>图</a:t>
            </a:r>
            <a:r>
              <a:rPr lang="en-US" altLang="zh-CN" sz="2000" dirty="0" smtClean="0">
                <a:ea typeface="楷体" panose="02010609060101010101" pitchFamily="49" charset="-122"/>
              </a:rPr>
              <a:t>9.32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6744" y="1630907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(1) a = 1</a:t>
            </a:r>
          </a:p>
          <a:p>
            <a:r>
              <a:rPr lang="en-US" altLang="zh-CN" sz="2000" dirty="0" smtClean="0"/>
              <a:t>(2) b = 2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4846744" y="2797859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(3) c = a + b</a:t>
            </a:r>
          </a:p>
          <a:p>
            <a:r>
              <a:rPr lang="en-US" altLang="zh-CN" sz="2000" dirty="0" smtClean="0"/>
              <a:t>(4) d = c - a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846744" y="3964811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(8) </a:t>
            </a:r>
            <a:r>
              <a:rPr lang="en-US" altLang="zh-CN" sz="2000" dirty="0" smtClean="0">
                <a:solidFill>
                  <a:srgbClr val="FF0000"/>
                </a:solidFill>
              </a:rPr>
              <a:t>b = a + b</a:t>
            </a:r>
          </a:p>
          <a:p>
            <a:r>
              <a:rPr lang="en-US" altLang="zh-CN" sz="2000" dirty="0" smtClean="0"/>
              <a:t>(9) e = c - a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846744" y="5131763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(10) a = b * d</a:t>
            </a:r>
          </a:p>
          <a:p>
            <a:r>
              <a:rPr lang="en-US" altLang="zh-CN" sz="2000" dirty="0" smtClean="0"/>
              <a:t>(11) b = a - 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043293" y="3353496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 d = b + d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2043293" y="4679461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(6) d = a + b</a:t>
            </a:r>
          </a:p>
          <a:p>
            <a:r>
              <a:rPr lang="en-US" altLang="zh-CN" sz="2000" dirty="0" smtClean="0"/>
              <a:t>(7) e = e + 1</a:t>
            </a:r>
            <a:endParaRPr lang="en-US" altLang="zh-CN" sz="2000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6005693" y="2438981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87972" y="3605933"/>
            <a:ext cx="0" cy="358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05693" y="4772885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</p:cNvCxnSpPr>
          <p:nvPr/>
        </p:nvCxnSpPr>
        <p:spPr>
          <a:xfrm flipH="1">
            <a:off x="4361191" y="3201896"/>
            <a:ext cx="485553" cy="15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4361191" y="4161570"/>
            <a:ext cx="485553" cy="2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3202242" y="4161570"/>
            <a:ext cx="0" cy="517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6312510" y="2672897"/>
            <a:ext cx="2169042" cy="2295433"/>
          </a:xfrm>
          <a:prstGeom prst="arc">
            <a:avLst>
              <a:gd name="adj1" fmla="val 15728084"/>
              <a:gd name="adj2" fmla="val 72395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>
            <a:off x="6941358" y="2684969"/>
            <a:ext cx="298791" cy="112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0800000">
            <a:off x="838200" y="3137710"/>
            <a:ext cx="2321372" cy="2462275"/>
          </a:xfrm>
          <a:prstGeom prst="arc">
            <a:avLst>
              <a:gd name="adj1" fmla="val 14948966"/>
              <a:gd name="adj2" fmla="val 65652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>
            <a:off x="2405444" y="3215706"/>
            <a:ext cx="314789" cy="137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64642" y="1823762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642" y="3046829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64642" y="416879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4642" y="5344225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4839" y="3585317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54839" y="488344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191" y="6303671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EXIT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07710" y="5939837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37118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(d)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识别每个循环的归纳变量，不要忘记把（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）的复写传播引入的常量考虑进去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1135"/>
            <a:ext cx="8062659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29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(d)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95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流</a:t>
            </a:r>
            <a:r>
              <a:rPr lang="zh-CN" altLang="en-US" sz="2000" dirty="0" smtClean="0">
                <a:ea typeface="楷体" panose="02010609060101010101" pitchFamily="49" charset="-122"/>
              </a:rPr>
              <a:t>图</a:t>
            </a:r>
            <a:r>
              <a:rPr lang="en-US" altLang="zh-CN" sz="2000" dirty="0" smtClean="0">
                <a:ea typeface="楷体" panose="02010609060101010101" pitchFamily="49" charset="-122"/>
              </a:rPr>
              <a:t>9.32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6744" y="1630907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(1) a = 1</a:t>
            </a:r>
          </a:p>
          <a:p>
            <a:r>
              <a:rPr lang="en-US" altLang="zh-CN" sz="2000" dirty="0" smtClean="0"/>
              <a:t>(2) b = 2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4846744" y="2797859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(3) </a:t>
            </a:r>
            <a:r>
              <a:rPr lang="en-US" altLang="zh-CN" sz="2000" dirty="0" smtClean="0">
                <a:solidFill>
                  <a:srgbClr val="FF0000"/>
                </a:solidFill>
              </a:rPr>
              <a:t>c = a + b</a:t>
            </a:r>
          </a:p>
          <a:p>
            <a:r>
              <a:rPr lang="en-US" altLang="zh-CN" sz="2000" dirty="0" smtClean="0"/>
              <a:t>(4) d = c - a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846744" y="3964811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(8) </a:t>
            </a:r>
            <a:r>
              <a:rPr lang="en-US" altLang="zh-CN" sz="2000" dirty="0" smtClean="0">
                <a:solidFill>
                  <a:srgbClr val="FF0000"/>
                </a:solidFill>
              </a:rPr>
              <a:t>b = a + b</a:t>
            </a:r>
          </a:p>
          <a:p>
            <a:r>
              <a:rPr lang="en-US" altLang="zh-CN" sz="2000" dirty="0" smtClean="0"/>
              <a:t>(9) e = c - a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846744" y="5131763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(10) a = b * d</a:t>
            </a:r>
          </a:p>
          <a:p>
            <a:r>
              <a:rPr lang="en-US" altLang="zh-CN" sz="2000" dirty="0" smtClean="0"/>
              <a:t>(11) b = a - 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043293" y="3353496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 d = b + d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2043293" y="4679461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(6) d = a + b</a:t>
            </a:r>
          </a:p>
          <a:p>
            <a:r>
              <a:rPr lang="en-US" altLang="zh-CN" sz="2000" dirty="0" smtClean="0"/>
              <a:t>(7) e = e + 1</a:t>
            </a:r>
            <a:endParaRPr lang="en-US" altLang="zh-CN" sz="2000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6005693" y="2438981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87972" y="3605933"/>
            <a:ext cx="0" cy="358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05693" y="4772885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</p:cNvCxnSpPr>
          <p:nvPr/>
        </p:nvCxnSpPr>
        <p:spPr>
          <a:xfrm flipH="1">
            <a:off x="4361191" y="3201896"/>
            <a:ext cx="485553" cy="15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4361191" y="4161570"/>
            <a:ext cx="485553" cy="2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3202242" y="4161570"/>
            <a:ext cx="0" cy="517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6312510" y="2672897"/>
            <a:ext cx="2169042" cy="2295433"/>
          </a:xfrm>
          <a:prstGeom prst="arc">
            <a:avLst>
              <a:gd name="adj1" fmla="val 15728084"/>
              <a:gd name="adj2" fmla="val 72395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>
            <a:off x="6941358" y="2684969"/>
            <a:ext cx="298791" cy="112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0800000">
            <a:off x="838200" y="3137710"/>
            <a:ext cx="2321372" cy="2462275"/>
          </a:xfrm>
          <a:prstGeom prst="arc">
            <a:avLst>
              <a:gd name="adj1" fmla="val 14948966"/>
              <a:gd name="adj2" fmla="val 65652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>
            <a:off x="2405444" y="3215706"/>
            <a:ext cx="314789" cy="137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64642" y="1823762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642" y="3046829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64642" y="416879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4642" y="5344225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4839" y="3585317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54839" y="488344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191" y="6303671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EXIT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07710" y="5939837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05386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(d)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95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流</a:t>
            </a:r>
            <a:r>
              <a:rPr lang="zh-CN" altLang="en-US" sz="2000" dirty="0" smtClean="0">
                <a:ea typeface="楷体" panose="02010609060101010101" pitchFamily="49" charset="-122"/>
              </a:rPr>
              <a:t>图</a:t>
            </a:r>
            <a:r>
              <a:rPr lang="en-US" altLang="zh-CN" sz="2000" dirty="0" smtClean="0">
                <a:ea typeface="楷体" panose="02010609060101010101" pitchFamily="49" charset="-122"/>
              </a:rPr>
              <a:t>9.32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6744" y="1630907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(1) a = 1</a:t>
            </a:r>
          </a:p>
          <a:p>
            <a:r>
              <a:rPr lang="en-US" altLang="zh-CN" sz="2000" dirty="0" smtClean="0"/>
              <a:t>(2) b = 2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4846744" y="2797859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(3) </a:t>
            </a:r>
            <a:r>
              <a:rPr lang="en-US" altLang="zh-CN" sz="2000" dirty="0" smtClean="0">
                <a:solidFill>
                  <a:srgbClr val="FF0000"/>
                </a:solidFill>
              </a:rPr>
              <a:t>c = a + b</a:t>
            </a:r>
          </a:p>
          <a:p>
            <a:r>
              <a:rPr lang="en-US" altLang="zh-CN" sz="2000" dirty="0" smtClean="0"/>
              <a:t>(4) </a:t>
            </a:r>
            <a:r>
              <a:rPr lang="en-US" altLang="zh-CN" sz="2000" dirty="0" smtClean="0">
                <a:solidFill>
                  <a:srgbClr val="FF0000"/>
                </a:solidFill>
              </a:rPr>
              <a:t>d = c - 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6744" y="3964811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(8) </a:t>
            </a:r>
            <a:r>
              <a:rPr lang="en-US" altLang="zh-CN" sz="2000" dirty="0" smtClean="0">
                <a:solidFill>
                  <a:srgbClr val="FF0000"/>
                </a:solidFill>
              </a:rPr>
              <a:t>b = a + b</a:t>
            </a:r>
          </a:p>
          <a:p>
            <a:r>
              <a:rPr lang="en-US" altLang="zh-CN" sz="2000" dirty="0" smtClean="0"/>
              <a:t>(9) </a:t>
            </a:r>
            <a:r>
              <a:rPr lang="en-US" altLang="zh-CN" sz="2000" dirty="0" smtClean="0">
                <a:solidFill>
                  <a:srgbClr val="FF0000"/>
                </a:solidFill>
              </a:rPr>
              <a:t>e = c - 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6744" y="5131763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(10) a = b * d</a:t>
            </a:r>
          </a:p>
          <a:p>
            <a:r>
              <a:rPr lang="en-US" altLang="zh-CN" sz="2000" dirty="0" smtClean="0"/>
              <a:t>(11) b = a - 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043293" y="3353496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 d = b + d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2043293" y="4679461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(6) d = a + b</a:t>
            </a:r>
          </a:p>
          <a:p>
            <a:r>
              <a:rPr lang="en-US" altLang="zh-CN" sz="2000" dirty="0" smtClean="0"/>
              <a:t>(7) e = e + 1</a:t>
            </a:r>
            <a:endParaRPr lang="en-US" altLang="zh-CN" sz="2000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6005693" y="2438981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87972" y="3605933"/>
            <a:ext cx="0" cy="358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05693" y="4772885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</p:cNvCxnSpPr>
          <p:nvPr/>
        </p:nvCxnSpPr>
        <p:spPr>
          <a:xfrm flipH="1">
            <a:off x="4361191" y="3201896"/>
            <a:ext cx="485553" cy="15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4361191" y="4161570"/>
            <a:ext cx="485553" cy="2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3202242" y="4161570"/>
            <a:ext cx="0" cy="517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6312510" y="2672897"/>
            <a:ext cx="2169042" cy="2295433"/>
          </a:xfrm>
          <a:prstGeom prst="arc">
            <a:avLst>
              <a:gd name="adj1" fmla="val 15728084"/>
              <a:gd name="adj2" fmla="val 72395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>
            <a:off x="6941358" y="2684969"/>
            <a:ext cx="298791" cy="1128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0800000">
            <a:off x="838200" y="3137710"/>
            <a:ext cx="2321372" cy="2462275"/>
          </a:xfrm>
          <a:prstGeom prst="arc">
            <a:avLst>
              <a:gd name="adj1" fmla="val 14948966"/>
              <a:gd name="adj2" fmla="val 65652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>
            <a:off x="2405444" y="3215706"/>
            <a:ext cx="314789" cy="137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64642" y="1823762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642" y="3046829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64642" y="416879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4642" y="5344225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4839" y="3585317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54839" y="488344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191" y="6303671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EXIT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07710" y="5939837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64843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(d)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识别每个循环的归纳变量，不要忘记把（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）的复写传播引入的常量考虑进去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1885946"/>
            <a:ext cx="9122546" cy="25853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循环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{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B3, B4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e(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每次增加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1)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{B2, B3, B4, B5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b(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每次增加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a),c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{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B2, B3, B5}: b(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每次增加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),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c,e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{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B2, B5}: b(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每次增加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),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c,d,e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2009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(e)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818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识别每个循环的循环不变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1885946"/>
            <a:ext cx="9122546" cy="21698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循环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{B3, B4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a+b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{B2, B3, B4, B5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无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{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B2, B3, B5}: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无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{B2, B5}: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8496" y="4133459"/>
            <a:ext cx="4015248" cy="121701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mtClean="0">
                <a:solidFill>
                  <a:srgbClr val="FF0000"/>
                </a:solidFill>
                <a:ea typeface="微软雅黑" panose="020B0503020204020204" pitchFamily="34" charset="-122"/>
              </a:rPr>
              <a:t>循环不变式可以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提出循环外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59479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9.2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ea typeface="楷体" panose="02010609060101010101" pitchFamily="49" charset="-122"/>
              </a:rPr>
              <a:t>   </a:t>
            </a:r>
            <a:r>
              <a:rPr lang="zh-CN" altLang="en-US" sz="2000" dirty="0" smtClean="0">
                <a:ea typeface="楷体" panose="02010609060101010101" pitchFamily="49" charset="-122"/>
              </a:rPr>
              <a:t>为下图计算向量</a:t>
            </a:r>
            <a:r>
              <a:rPr lang="en-US" altLang="zh-CN" sz="2000" dirty="0" smtClean="0">
                <a:ea typeface="楷体" panose="02010609060101010101" pitchFamily="49" charset="-122"/>
              </a:rPr>
              <a:t>A</a:t>
            </a:r>
            <a:r>
              <a:rPr lang="zh-CN" altLang="en-US" sz="2000" dirty="0" smtClean="0">
                <a:ea typeface="楷体" panose="02010609060101010101" pitchFamily="49" charset="-122"/>
              </a:rPr>
              <a:t>和</a:t>
            </a:r>
            <a:r>
              <a:rPr lang="en-US" altLang="zh-CN" sz="2000" dirty="0" smtClean="0">
                <a:ea typeface="楷体" panose="02010609060101010101" pitchFamily="49" charset="-122"/>
              </a:rPr>
              <a:t>B</a:t>
            </a:r>
            <a:r>
              <a:rPr lang="zh-CN" altLang="en-US" sz="2000" dirty="0" smtClean="0">
                <a:ea typeface="楷体" panose="02010609060101010101" pitchFamily="49" charset="-122"/>
              </a:rPr>
              <a:t>点积的中间代码完成下列优化</a:t>
            </a:r>
            <a:r>
              <a:rPr lang="en-US" altLang="zh-CN" sz="2000" dirty="0" smtClean="0">
                <a:ea typeface="楷体" panose="02010609060101010101" pitchFamily="49" charset="-122"/>
              </a:rPr>
              <a:t>: </a:t>
            </a:r>
            <a:r>
              <a:rPr lang="zh-CN" altLang="en-US" sz="2000" dirty="0" smtClean="0">
                <a:ea typeface="楷体" panose="02010609060101010101" pitchFamily="49" charset="-122"/>
              </a:rPr>
              <a:t>删除公共子表达式，归纳变量上的强度削弱和尽量删除归纳变量。</a:t>
            </a:r>
            <a:endParaRPr lang="en-US" altLang="zh-CN" sz="2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53692"/>
              </p:ext>
            </p:extLst>
          </p:nvPr>
        </p:nvGraphicFramePr>
        <p:xfrm>
          <a:off x="1961965" y="2747719"/>
          <a:ext cx="8703099" cy="33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099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  <a:ea typeface="楷体" panose="02010609060101010101" pitchFamily="49" charset="-122"/>
                        </a:rPr>
                        <a:t>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+mj-lt"/>
                        </a:rPr>
                        <a:t>dp</a:t>
                      </a:r>
                      <a:r>
                        <a:rPr lang="en-US" altLang="zh-CN" sz="1800" dirty="0" smtClean="0">
                          <a:latin typeface="+mj-lt"/>
                        </a:rPr>
                        <a:t> = 0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  </a:t>
                      </a:r>
                      <a:r>
                        <a:rPr lang="en-US" altLang="zh-CN" sz="1800" dirty="0" err="1" smtClean="0">
                          <a:latin typeface="+mj-lt"/>
                        </a:rPr>
                        <a:t>i</a:t>
                      </a:r>
                      <a:r>
                        <a:rPr lang="en-US" altLang="zh-CN" sz="1800" dirty="0" smtClean="0">
                          <a:latin typeface="+mj-lt"/>
                        </a:rPr>
                        <a:t>  = 0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L: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t1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* 8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8661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t2 = A[t1]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t3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* 8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961638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t4 = B[t3]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t5 = t2 * t4</a:t>
                      </a:r>
                      <a:endParaRPr lang="zh-CN" altLang="en-US" sz="1800" b="1" baseline="-250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+ t5</a:t>
                      </a:r>
                      <a:endParaRPr lang="zh-CN" altLang="en-US" sz="1800" b="0" i="0" u="none" strike="noStrike" cap="none" spc="0" baseline="0" dirty="0" smtClean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+ 1</a:t>
                      </a: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if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&lt; n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goto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L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553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9.2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ea typeface="楷体" panose="02010609060101010101" pitchFamily="49" charset="-122"/>
              </a:rPr>
              <a:t>   </a:t>
            </a:r>
            <a:r>
              <a:rPr lang="zh-CN" altLang="en-US" sz="2000" dirty="0" smtClean="0">
                <a:ea typeface="楷体" panose="02010609060101010101" pitchFamily="49" charset="-122"/>
              </a:rPr>
              <a:t>为下图计算向量</a:t>
            </a:r>
            <a:r>
              <a:rPr lang="en-US" altLang="zh-CN" sz="2000" dirty="0" smtClean="0">
                <a:ea typeface="楷体" panose="02010609060101010101" pitchFamily="49" charset="-122"/>
              </a:rPr>
              <a:t>A</a:t>
            </a:r>
            <a:r>
              <a:rPr lang="zh-CN" altLang="en-US" sz="2000" dirty="0" smtClean="0">
                <a:ea typeface="楷体" panose="02010609060101010101" pitchFamily="49" charset="-122"/>
              </a:rPr>
              <a:t>和</a:t>
            </a:r>
            <a:r>
              <a:rPr lang="en-US" altLang="zh-CN" sz="2000" dirty="0" smtClean="0">
                <a:ea typeface="楷体" panose="02010609060101010101" pitchFamily="49" charset="-122"/>
              </a:rPr>
              <a:t>B</a:t>
            </a:r>
            <a:r>
              <a:rPr lang="zh-CN" altLang="en-US" sz="2000" dirty="0" smtClean="0">
                <a:ea typeface="楷体" panose="02010609060101010101" pitchFamily="49" charset="-122"/>
              </a:rPr>
              <a:t>点积的中间代码完成下列优化</a:t>
            </a:r>
            <a:r>
              <a:rPr lang="en-US" altLang="zh-CN" sz="2000" dirty="0" smtClean="0">
                <a:ea typeface="楷体" panose="02010609060101010101" pitchFamily="49" charset="-122"/>
              </a:rPr>
              <a:t>: </a:t>
            </a:r>
            <a:r>
              <a:rPr lang="zh-CN" altLang="en-US" sz="2000" dirty="0" smtClean="0">
                <a:ea typeface="楷体" panose="02010609060101010101" pitchFamily="49" charset="-122"/>
              </a:rPr>
              <a:t>删除公共子表达式，归纳变量上的强度削弱和尽量删除归纳变量。</a:t>
            </a:r>
            <a:endParaRPr lang="en-US" altLang="zh-CN" sz="2000" dirty="0"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971365" y="2569553"/>
            <a:ext cx="9122546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公共子表达式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* 8,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删除公共子表达式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03262"/>
              </p:ext>
            </p:extLst>
          </p:nvPr>
        </p:nvGraphicFramePr>
        <p:xfrm>
          <a:off x="1523977" y="3077382"/>
          <a:ext cx="8703099" cy="297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099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  <a:ea typeface="楷体" panose="02010609060101010101" pitchFamily="49" charset="-122"/>
                        </a:rPr>
                        <a:t>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+mj-lt"/>
                        </a:rPr>
                        <a:t>dp</a:t>
                      </a:r>
                      <a:r>
                        <a:rPr lang="en-US" altLang="zh-CN" sz="1800" dirty="0" smtClean="0">
                          <a:latin typeface="+mj-lt"/>
                        </a:rPr>
                        <a:t> = 0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  </a:t>
                      </a:r>
                      <a:r>
                        <a:rPr lang="en-US" altLang="zh-CN" sz="1800" dirty="0" err="1" smtClean="0">
                          <a:latin typeface="+mj-lt"/>
                        </a:rPr>
                        <a:t>i</a:t>
                      </a:r>
                      <a:r>
                        <a:rPr lang="en-US" altLang="zh-CN" sz="1800" dirty="0" smtClean="0">
                          <a:latin typeface="+mj-lt"/>
                        </a:rPr>
                        <a:t>  = 0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L: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t1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* 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8661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t2 = A[t1]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t4 = B[t1]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t5 = t2 * t4</a:t>
                      </a:r>
                      <a:endParaRPr lang="zh-CN" altLang="en-US" sz="1800" b="1" baseline="-250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+ t5</a:t>
                      </a:r>
                      <a:endParaRPr lang="zh-CN" altLang="en-US" sz="1800" b="0" i="0" u="none" strike="noStrike" cap="none" spc="0" baseline="0" dirty="0" smtClean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+ 1</a:t>
                      </a: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if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&lt; n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goto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L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628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9.2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ea typeface="楷体" panose="02010609060101010101" pitchFamily="49" charset="-122"/>
              </a:rPr>
              <a:t>   </a:t>
            </a:r>
            <a:r>
              <a:rPr lang="zh-CN" altLang="en-US" sz="2000" dirty="0" smtClean="0">
                <a:ea typeface="楷体" panose="02010609060101010101" pitchFamily="49" charset="-122"/>
              </a:rPr>
              <a:t>为下图计算向量</a:t>
            </a:r>
            <a:r>
              <a:rPr lang="en-US" altLang="zh-CN" sz="2000" dirty="0" smtClean="0">
                <a:ea typeface="楷体" panose="02010609060101010101" pitchFamily="49" charset="-122"/>
              </a:rPr>
              <a:t>A</a:t>
            </a:r>
            <a:r>
              <a:rPr lang="zh-CN" altLang="en-US" sz="2000" dirty="0" smtClean="0">
                <a:ea typeface="楷体" panose="02010609060101010101" pitchFamily="49" charset="-122"/>
              </a:rPr>
              <a:t>和</a:t>
            </a:r>
            <a:r>
              <a:rPr lang="en-US" altLang="zh-CN" sz="2000" dirty="0" smtClean="0">
                <a:ea typeface="楷体" panose="02010609060101010101" pitchFamily="49" charset="-122"/>
              </a:rPr>
              <a:t>B</a:t>
            </a:r>
            <a:r>
              <a:rPr lang="zh-CN" altLang="en-US" sz="2000" dirty="0" smtClean="0">
                <a:ea typeface="楷体" panose="02010609060101010101" pitchFamily="49" charset="-122"/>
              </a:rPr>
              <a:t>点积的中间代码完成下列优化</a:t>
            </a:r>
            <a:r>
              <a:rPr lang="en-US" altLang="zh-CN" sz="2000" dirty="0" smtClean="0">
                <a:ea typeface="楷体" panose="02010609060101010101" pitchFamily="49" charset="-122"/>
              </a:rPr>
              <a:t>: </a:t>
            </a:r>
            <a:r>
              <a:rPr lang="zh-CN" altLang="en-US" sz="2000" dirty="0" smtClean="0">
                <a:ea typeface="楷体" panose="02010609060101010101" pitchFamily="49" charset="-122"/>
              </a:rPr>
              <a:t>删除公共子表达式，归纳变量上的强度削弱和尽量删除归纳变量。</a:t>
            </a:r>
            <a:endParaRPr lang="en-US" altLang="zh-CN" sz="2000" dirty="0"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971365" y="2569553"/>
            <a:ext cx="9122546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删除公共子表达式后的归纳变量：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, t1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，进行归纳变量上的强度削弱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(t1)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54020"/>
              </p:ext>
            </p:extLst>
          </p:nvPr>
        </p:nvGraphicFramePr>
        <p:xfrm>
          <a:off x="1523977" y="3077382"/>
          <a:ext cx="8703099" cy="31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099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  <a:ea typeface="楷体" panose="02010609060101010101" pitchFamily="49" charset="-122"/>
                        </a:rPr>
                        <a:t>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+mj-lt"/>
                        </a:rPr>
                        <a:t>dp</a:t>
                      </a:r>
                      <a:r>
                        <a:rPr lang="en-US" altLang="zh-CN" sz="1800" dirty="0" smtClean="0">
                          <a:latin typeface="+mj-lt"/>
                        </a:rPr>
                        <a:t> = 0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  </a:t>
                      </a:r>
                      <a:r>
                        <a:rPr lang="en-US" altLang="zh-CN" sz="1800" dirty="0" err="1" smtClean="0">
                          <a:latin typeface="+mj-lt"/>
                        </a:rPr>
                        <a:t>i</a:t>
                      </a:r>
                      <a:r>
                        <a:rPr lang="en-US" altLang="zh-CN" sz="1800" dirty="0" smtClean="0">
                          <a:latin typeface="+mj-lt"/>
                        </a:rPr>
                        <a:t>  = 0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t1 = 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L:</a:t>
                      </a:r>
                      <a:endParaRPr lang="zh-CN" altLang="en-US" sz="1800" b="0" i="0" u="none" strike="noStrike" cap="none" spc="0" baseline="0" dirty="0" smtClean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t2 = A[t1]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t4 = B[t1]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t5 = t2 * t4</a:t>
                      </a:r>
                      <a:endParaRPr lang="zh-CN" altLang="en-US" sz="1800" b="1" baseline="-250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+ t5</a:t>
                      </a: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t1 = t1 + 8</a:t>
                      </a:r>
                      <a:endParaRPr lang="zh-CN" altLang="en-US" sz="1800" b="0" i="0" u="none" strike="noStrike" cap="none" spc="0" baseline="0" dirty="0" smtClean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+ 1</a:t>
                      </a: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 if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&lt; n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goto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L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7786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9.2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ea typeface="楷体" panose="02010609060101010101" pitchFamily="49" charset="-122"/>
              </a:rPr>
              <a:t>   </a:t>
            </a:r>
            <a:r>
              <a:rPr lang="zh-CN" altLang="en-US" sz="2000" dirty="0" smtClean="0">
                <a:ea typeface="楷体" panose="02010609060101010101" pitchFamily="49" charset="-122"/>
              </a:rPr>
              <a:t>为下图计算向量</a:t>
            </a:r>
            <a:r>
              <a:rPr lang="en-US" altLang="zh-CN" sz="2000" dirty="0" smtClean="0">
                <a:ea typeface="楷体" panose="02010609060101010101" pitchFamily="49" charset="-122"/>
              </a:rPr>
              <a:t>A</a:t>
            </a:r>
            <a:r>
              <a:rPr lang="zh-CN" altLang="en-US" sz="2000" dirty="0" smtClean="0">
                <a:ea typeface="楷体" panose="02010609060101010101" pitchFamily="49" charset="-122"/>
              </a:rPr>
              <a:t>和</a:t>
            </a:r>
            <a:r>
              <a:rPr lang="en-US" altLang="zh-CN" sz="2000" dirty="0" smtClean="0">
                <a:ea typeface="楷体" panose="02010609060101010101" pitchFamily="49" charset="-122"/>
              </a:rPr>
              <a:t>B</a:t>
            </a:r>
            <a:r>
              <a:rPr lang="zh-CN" altLang="en-US" sz="2000" dirty="0" smtClean="0">
                <a:ea typeface="楷体" panose="02010609060101010101" pitchFamily="49" charset="-122"/>
              </a:rPr>
              <a:t>点积的中间代码完成下列优化</a:t>
            </a:r>
            <a:r>
              <a:rPr lang="en-US" altLang="zh-CN" sz="2000" dirty="0" smtClean="0">
                <a:ea typeface="楷体" panose="02010609060101010101" pitchFamily="49" charset="-122"/>
              </a:rPr>
              <a:t>: </a:t>
            </a:r>
            <a:r>
              <a:rPr lang="zh-CN" altLang="en-US" sz="2000" dirty="0" smtClean="0">
                <a:ea typeface="楷体" panose="02010609060101010101" pitchFamily="49" charset="-122"/>
              </a:rPr>
              <a:t>删除公共子表达式，归纳变量上的强度削弱和尽量删除归纳变量。</a:t>
            </a:r>
            <a:endParaRPr lang="en-US" altLang="zh-CN" sz="2000" dirty="0"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971365" y="2569553"/>
            <a:ext cx="9122546" cy="5078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归纳变量：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t1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，尽量删除归纳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变量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此时只用于测试，可用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t1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代替测试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91543"/>
              </p:ext>
            </p:extLst>
          </p:nvPr>
        </p:nvGraphicFramePr>
        <p:xfrm>
          <a:off x="1523977" y="3077382"/>
          <a:ext cx="8703099" cy="290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099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  <a:ea typeface="楷体" panose="02010609060101010101" pitchFamily="49" charset="-122"/>
                        </a:rPr>
                        <a:t>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+mj-lt"/>
                        </a:rPr>
                        <a:t>dp</a:t>
                      </a:r>
                      <a:r>
                        <a:rPr lang="en-US" altLang="zh-CN" sz="1800" dirty="0" smtClean="0">
                          <a:latin typeface="+mj-lt"/>
                        </a:rPr>
                        <a:t> = 0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latin typeface="+mj-lt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 = 8 * n</a:t>
                      </a:r>
                    </a:p>
                    <a:p>
                      <a:pPr algn="l"/>
                      <a:r>
                        <a:rPr lang="en-US" altLang="zh-CN" sz="1800" dirty="0" smtClean="0">
                          <a:latin typeface="+mj-lt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 =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L:</a:t>
                      </a:r>
                      <a:endParaRPr lang="zh-CN" altLang="en-US" sz="1800" b="0" i="0" u="none" strike="noStrike" cap="none" spc="0" baseline="0" dirty="0" smtClean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t2 = A[t1]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t4 = B[t1]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t5 = t2 * t4</a:t>
                      </a:r>
                      <a:endParaRPr lang="zh-CN" altLang="en-US" sz="1800" b="1" baseline="-250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=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dp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+ t5</a:t>
                      </a: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t1 = t1 + 8</a:t>
                      </a:r>
                      <a:endParaRPr lang="zh-CN" altLang="en-US" sz="1800" b="0" i="0" u="none" strike="noStrike" cap="none" spc="0" baseline="0" dirty="0" smtClean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  <a:p>
                      <a:pPr algn="l"/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if 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t1 &lt;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i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</a:t>
                      </a:r>
                      <a:r>
                        <a:rPr lang="en-US" altLang="zh-CN" sz="1800" b="0" i="0" u="none" strike="noStrike" cap="none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goto</a:t>
                      </a:r>
                      <a:r>
                        <a:rPr lang="en-US" altLang="zh-CN" sz="1800" b="0" i="0" u="none" strike="noStrike" cap="none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L 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22764" y="5065614"/>
            <a:ext cx="4015248" cy="121701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有同学这里写了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t1 &lt; n*8,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这样每次循环都要计算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n*8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612283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1AE4A8-24BF-4B60-B9E9-B8FC2D1CA1A3}"/>
                  </a:ext>
                </a:extLst>
              </p:cNvPr>
              <p:cNvSpPr txBox="1"/>
              <p:nvPr/>
            </p:nvSpPr>
            <p:spPr>
              <a:xfrm>
                <a:off x="838200" y="1092225"/>
                <a:ext cx="10318707" cy="37856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ea typeface="楷体" panose="02010609060101010101" pitchFamily="49" charset="-122"/>
                  </a:rPr>
                  <a:t>题目：</a:t>
                </a:r>
                <a:endParaRPr lang="en-US" altLang="zh-CN" sz="2000" dirty="0"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ea typeface="楷体" panose="02010609060101010101" pitchFamily="49" charset="-122"/>
                  </a:rPr>
                  <a:t> </a:t>
                </a:r>
                <a:r>
                  <a:rPr lang="en-US" altLang="zh-CN" sz="2000" dirty="0" smtClean="0">
                    <a:ea typeface="楷体" panose="02010609060101010101" pitchFamily="49" charset="-122"/>
                  </a:rPr>
                  <a:t>   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对于图</a:t>
                </a:r>
                <a:r>
                  <a:rPr lang="en-US" altLang="zh-CN" sz="2000" dirty="0" smtClean="0">
                    <a:ea typeface="楷体" panose="02010609060101010101" pitchFamily="49" charset="-122"/>
                  </a:rPr>
                  <a:t>9.32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所示的流图</a:t>
                </a:r>
                <a:endParaRPr lang="en-US" altLang="zh-CN" sz="2000" dirty="0"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 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）识别该流图的循环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中的语句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(1)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(2)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都是复写语句，并且它们给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赋的都是常量。可以对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的哪些引用实施复写传播并将这些引用替换成对常量的引用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?;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）识别每个循环的全局公共子表达式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）识别每个循环的归纳变量，不要忘记把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）的复写传播引入的常量考虑进去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Roboto Mono" panose="00000009000000000000" pitchFamily="49" charset="0"/>
                    <a:ea typeface="Roboto Mono" panose="00000009000000000000" pitchFamily="49" charset="0"/>
                  </a:rPr>
                  <a:t> 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e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）识别每个循环的循环不变计算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1AE4A8-24BF-4B60-B9E9-B8FC2D1CA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92225"/>
                <a:ext cx="10318707" cy="3785652"/>
              </a:xfrm>
              <a:prstGeom prst="rect">
                <a:avLst/>
              </a:prstGeom>
              <a:blipFill>
                <a:blip r:embed="rId2"/>
                <a:stretch>
                  <a:fillRect l="-650" r="-23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2400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ea typeface="楷体" panose="02010609060101010101" pitchFamily="49" charset="-122"/>
              </a:rPr>
              <a:t>   </a:t>
            </a:r>
            <a:r>
              <a:rPr lang="zh-CN" altLang="en-US" sz="2000" dirty="0">
                <a:ea typeface="楷体" panose="02010609060101010101" pitchFamily="49" charset="-122"/>
              </a:rPr>
              <a:t>对于图</a:t>
            </a:r>
            <a:r>
              <a:rPr lang="en-US" altLang="zh-CN" sz="2000" dirty="0">
                <a:ea typeface="楷体" panose="02010609060101010101" pitchFamily="49" charset="-122"/>
              </a:rPr>
              <a:t>9.32</a:t>
            </a:r>
            <a:r>
              <a:rPr lang="zh-CN" altLang="en-US" sz="2000" dirty="0">
                <a:ea typeface="楷体" panose="02010609060101010101" pitchFamily="49" charset="-122"/>
              </a:rPr>
              <a:t>所示的</a:t>
            </a:r>
            <a:r>
              <a:rPr lang="zh-CN" altLang="en-US" sz="2000" dirty="0" smtClean="0">
                <a:ea typeface="楷体" panose="02010609060101010101" pitchFamily="49" charset="-122"/>
              </a:rPr>
              <a:t>流图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）为到达定值分析，计算每个块的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gen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kill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zh-CN" alt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为可用表达式分析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，计算每个块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 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e_gen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e_kill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zh-CN" alt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为活跃变量分析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，计算每个块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 </a:t>
            </a:r>
            <a:r>
              <a:rPr lang="en-US" altLang="zh-CN" sz="2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def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use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集合。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338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为到达定值分析，计算每个块的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0458"/>
              </p:ext>
            </p:extLst>
          </p:nvPr>
        </p:nvGraphicFramePr>
        <p:xfrm>
          <a:off x="932682" y="1838687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(1), (2)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(3), (4)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(6), (7)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(8), (9)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(10), (11)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(8),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(10), (11)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(5), (6)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(4),</a:t>
                      </a:r>
                      <a:r>
                        <a:rPr lang="en-US" altLang="zh-CN" sz="18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(6)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(4), (5), (9)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(2), (7), (11)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(1), (2), (8)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4714043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用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11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位二进制数表示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11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个表达式是否在集合中，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表示在，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表示不在，从左至右表示表达式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(1) ~ (11)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800127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为到达定值分析，计算每个块的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16276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000 0000 0000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110 0000 0000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111 0100 0000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111 1100 0000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101 1100 1100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110 0000 0000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111 0100 0000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111 0011 0000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101 1100 1100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001 1100 0111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第一次迭代结束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8363126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为到达定值分析，计算每个块的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40674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000 0000 0000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111 1100 1100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111 1011 1100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111 0101 1100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111 1101 1100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101 1100 1100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110 0000 0000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111 1000 1100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111 0101 1100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111 0011 1000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101 1100 1100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001 1100 0111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次迭代结束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564024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为到达定值分析，计算每个块的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40674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000 0000 0000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111 1100 1100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111 1011 1100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111 0101 1100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111 </a:t>
                      </a:r>
                      <a:r>
                        <a:rPr kumimoji="0" lang="en-US" altLang="zh-CN" sz="1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1101 1100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101 1100 1100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110 0000 0000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111 1000 1100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111 0101 1100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111 0011 1000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101 1100 1100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001 1100 0111</a:t>
                      </a:r>
                      <a:endParaRPr kumimoji="0" lang="zh-CN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第三次迭代结束，集合不变，循环结束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4360146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(b)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为可用表达式分析，计算每个块的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92890"/>
              </p:ext>
            </p:extLst>
          </p:nvPr>
        </p:nvGraphicFramePr>
        <p:xfrm>
          <a:off x="932682" y="1838687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e_gen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e_kill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c-a, </a:t>
                      </a:r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e+1,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</a:t>
                      </a:r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e+1, b*d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c-a, </a:t>
                      </a:r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4714043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全部表达式 </a:t>
            </a:r>
            <a:r>
              <a:rPr lang="en-US" altLang="zh-CN" dirty="0" smtClean="0"/>
              <a:t>U = {1, 2,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, c-a, </a:t>
            </a:r>
            <a:r>
              <a:rPr lang="en-US" altLang="zh-CN" dirty="0" err="1" smtClean="0"/>
              <a:t>b+d</a:t>
            </a:r>
            <a:r>
              <a:rPr lang="en-US" altLang="zh-CN" dirty="0" smtClean="0"/>
              <a:t>, e+1, b*d, a-d}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3858733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(b)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为可用表达式分析，计算每个块的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92890"/>
              </p:ext>
            </p:extLst>
          </p:nvPr>
        </p:nvGraphicFramePr>
        <p:xfrm>
          <a:off x="932682" y="1838687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e_gen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e_kill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c-a, </a:t>
                      </a:r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e+1, b*d, 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</a:t>
                      </a:r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e+1, b*d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a+b</a:t>
                      </a:r>
                      <a:r>
                        <a:rPr lang="en-US" altLang="zh-CN" sz="1800" dirty="0" smtClean="0"/>
                        <a:t>, c-a, </a:t>
                      </a:r>
                      <a:r>
                        <a:rPr lang="en-US" altLang="zh-CN" sz="1800" dirty="0" err="1" smtClean="0"/>
                        <a:t>b+d</a:t>
                      </a:r>
                      <a:r>
                        <a:rPr lang="en-US" altLang="zh-CN" sz="1800" dirty="0" smtClean="0"/>
                        <a:t>, b*d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4714043"/>
            <a:ext cx="10874619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全部表达式 </a:t>
            </a:r>
            <a:r>
              <a:rPr lang="en-US" altLang="zh-CN" dirty="0" smtClean="0"/>
              <a:t>U = {1, 2,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, c-a, </a:t>
            </a:r>
            <a:r>
              <a:rPr lang="en-US" altLang="zh-CN" dirty="0" err="1" smtClean="0"/>
              <a:t>b+d</a:t>
            </a:r>
            <a:r>
              <a:rPr lang="en-US" altLang="zh-CN" dirty="0" smtClean="0"/>
              <a:t>, e+1, b*d, a-d}</a:t>
            </a:r>
          </a:p>
          <a:p>
            <a:r>
              <a:rPr lang="en-US" altLang="zh-CN" dirty="0" err="1" smtClean="0"/>
              <a:t>e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_gen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[ENTRY] = 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e_gen</a:t>
            </a:r>
            <a:r>
              <a:rPr lang="en-US" altLang="zh-CN" dirty="0" smtClean="0"/>
              <a:t>[EXIT] = </a:t>
            </a:r>
            <a:r>
              <a:rPr lang="en-US" altLang="zh-CN" dirty="0" err="1" smtClean="0"/>
              <a:t>e_kill</a:t>
            </a:r>
            <a:r>
              <a:rPr lang="en-US" altLang="zh-CN" dirty="0" smtClean="0"/>
              <a:t>[ENTRY] = </a:t>
            </a:r>
            <a:r>
              <a:rPr lang="en-US" altLang="zh-CN" dirty="0" err="1" smtClean="0"/>
              <a:t>e_kill</a:t>
            </a:r>
            <a:r>
              <a:rPr lang="en-US" altLang="zh-CN" dirty="0" smtClean="0"/>
              <a:t>[EXIT] = </a:t>
            </a:r>
            <a:r>
              <a:rPr lang="en-US" altLang="zh-CN" kern="1200" dirty="0">
                <a:solidFill>
                  <a:schemeClr val="dk1"/>
                </a:solidFill>
              </a:rPr>
              <a:t>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50010" y="4525899"/>
            <a:ext cx="4015248" cy="197550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这里注意</a:t>
            </a:r>
            <a:r>
              <a:rPr lang="en-US" altLang="zh-CN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e_gen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e_kill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都是基于整个块来考虑的，所以我们认为它们之间不相交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7140269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(b)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为可用表达式分析，计算每个块的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68387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1, 2, a+b, c-a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1, 2,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a+b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, c-a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第一次迭代结束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735727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(b)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为可用表达式分析，计算每个块的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68387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1, 2, a+b, c-a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1, 2,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a+b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, c-a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次迭代结束，</a:t>
            </a:r>
            <a:r>
              <a:rPr lang="zh-CN" altLang="en-US" dirty="0"/>
              <a:t>集合不变，循环结束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733654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(b)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为可用表达式分析，计算每个块的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e_gen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e_kill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68387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1, 2, a+b, c-a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1, 2,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a+b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宋体"/>
                          <a:cs typeface="Calibri"/>
                          <a:sym typeface="Times New Roman" panose="02020603050405020304"/>
                        </a:rPr>
                        <a:t>, c-a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1, 2, 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次迭代结束，</a:t>
            </a:r>
            <a:r>
              <a:rPr lang="zh-CN" altLang="en-US" dirty="0"/>
              <a:t>集合不变，循环结束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682" y="4862079"/>
            <a:ext cx="1087461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smtClean="0"/>
              <a:t>IN[ENTRY] = </a:t>
            </a:r>
            <a:r>
              <a:rPr lang="en-US" altLang="zh-CN" kern="1200" dirty="0" smtClean="0">
                <a:solidFill>
                  <a:schemeClr val="dk1"/>
                </a:solidFill>
              </a:rPr>
              <a:t>Ø, OUT[ENTRY] = 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 IN[EXIT]  = {1, 2, a-d}, OUT[EXIT] = </a:t>
            </a:r>
            <a:r>
              <a:rPr lang="en-US" altLang="zh-CN" dirty="0"/>
              <a:t>{1, 2, a-d}</a:t>
            </a: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021249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95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流</a:t>
            </a:r>
            <a:r>
              <a:rPr lang="zh-CN" altLang="en-US" sz="2000" dirty="0" smtClean="0">
                <a:ea typeface="楷体" panose="02010609060101010101" pitchFamily="49" charset="-122"/>
              </a:rPr>
              <a:t>图</a:t>
            </a:r>
            <a:r>
              <a:rPr lang="en-US" altLang="zh-CN" sz="2000" dirty="0" smtClean="0">
                <a:ea typeface="楷体" panose="02010609060101010101" pitchFamily="49" charset="-122"/>
              </a:rPr>
              <a:t>9.32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6744" y="1630907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(1) a = 1</a:t>
            </a:r>
          </a:p>
          <a:p>
            <a:r>
              <a:rPr lang="en-US" altLang="zh-CN" sz="2000" dirty="0" smtClean="0"/>
              <a:t>(2) b = 2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4846744" y="2797859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(3) c = a + b</a:t>
            </a:r>
          </a:p>
          <a:p>
            <a:r>
              <a:rPr lang="en-US" altLang="zh-CN" sz="2000" dirty="0" smtClean="0"/>
              <a:t>(4) d = c - a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846744" y="3964811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(8) b = a + b</a:t>
            </a:r>
          </a:p>
          <a:p>
            <a:r>
              <a:rPr lang="en-US" altLang="zh-CN" sz="2000" dirty="0" smtClean="0"/>
              <a:t>(9) e = c - a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846744" y="5131763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(10) a = b * d</a:t>
            </a:r>
          </a:p>
          <a:p>
            <a:r>
              <a:rPr lang="en-US" altLang="zh-CN" sz="2000" dirty="0" smtClean="0"/>
              <a:t>(11) b = a - 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043293" y="3353496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 d = b + d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2043293" y="4679461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(6) d = a + b</a:t>
            </a:r>
          </a:p>
          <a:p>
            <a:r>
              <a:rPr lang="en-US" altLang="zh-CN" sz="2000" dirty="0" smtClean="0"/>
              <a:t>(7) e = e + 1</a:t>
            </a:r>
            <a:endParaRPr lang="en-US" altLang="zh-CN" sz="2000" dirty="0"/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6005693" y="2438981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87972" y="3605933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05693" y="4772885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</p:cNvCxnSpPr>
          <p:nvPr/>
        </p:nvCxnSpPr>
        <p:spPr>
          <a:xfrm flipH="1">
            <a:off x="4361191" y="3201896"/>
            <a:ext cx="485553" cy="15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4361191" y="4161570"/>
            <a:ext cx="485553" cy="2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3202242" y="4161570"/>
            <a:ext cx="0" cy="517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6312510" y="2672897"/>
            <a:ext cx="2169042" cy="2295433"/>
          </a:xfrm>
          <a:prstGeom prst="arc">
            <a:avLst>
              <a:gd name="adj1" fmla="val 15728084"/>
              <a:gd name="adj2" fmla="val 72395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>
            <a:off x="6941358" y="2684969"/>
            <a:ext cx="298791" cy="112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0800000">
            <a:off x="838200" y="3137710"/>
            <a:ext cx="2321372" cy="2462275"/>
          </a:xfrm>
          <a:prstGeom prst="arc">
            <a:avLst>
              <a:gd name="adj1" fmla="val 14948966"/>
              <a:gd name="adj2" fmla="val 65652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>
            <a:off x="2405444" y="3215706"/>
            <a:ext cx="314789" cy="137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64642" y="1823762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642" y="3046829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64642" y="416879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4642" y="5344225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4839" y="3585317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54839" y="488344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191" y="6303671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EXIT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07710" y="5939837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23943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(c)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为活跃变量分析，计算每个块的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use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1222"/>
              </p:ext>
            </p:extLst>
          </p:nvPr>
        </p:nvGraphicFramePr>
        <p:xfrm>
          <a:off x="932682" y="1838687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 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1621"/>
            <a:ext cx="7795936" cy="19356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86606" y="4709435"/>
            <a:ext cx="3340292" cy="48666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感谢这位同学的认真作答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736755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(c)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为活跃变量分析，计算每个块的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use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1621"/>
            <a:ext cx="7795936" cy="19356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2" y="1838687"/>
            <a:ext cx="7117697" cy="24157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86606" y="4709435"/>
            <a:ext cx="3340292" cy="48666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感谢这位同学的认真作答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292204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(c)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为活跃变量分析，计算每个块的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use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1222"/>
              </p:ext>
            </p:extLst>
          </p:nvPr>
        </p:nvGraphicFramePr>
        <p:xfrm>
          <a:off x="932682" y="1838687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b, 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 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95010" y="4851478"/>
            <a:ext cx="3340292" cy="486661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按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定义来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5851315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(c)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为活跃变量分析，计算每个块的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use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05982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b, d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a, b, c, d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b, d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第一次迭代结束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9993305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(c)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为活跃变量分析，计算每个块的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use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6200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a, b,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c, 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a, b, c, d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b, d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次迭代结束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9083140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9.3 (c)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为活跃变量分析，计算每个块的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def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use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OUT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6200"/>
              </p:ext>
            </p:extLst>
          </p:nvPr>
        </p:nvGraphicFramePr>
        <p:xfrm>
          <a:off x="932682" y="2219295"/>
          <a:ext cx="10617166" cy="249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738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1923625426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484338985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4233798837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159283678"/>
                    </a:ext>
                  </a:extLst>
                </a:gridCol>
                <a:gridCol w="1516738">
                  <a:extLst>
                    <a:ext uri="{9D8B030D-6E8A-4147-A177-3AD203B41FA5}">
                      <a16:colId xmlns:a16="http://schemas.microsoft.com/office/drawing/2014/main" val="3524111002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基本块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a, b,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831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a, b, c, d, e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a, b, c, 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a, b, c, d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b, d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2682" y="1748094"/>
            <a:ext cx="1087461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次迭代结束，集合</a:t>
            </a:r>
            <a:r>
              <a:rPr lang="zh-CN" altLang="en-US" dirty="0"/>
              <a:t>不变，循环结束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613186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9.15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ea typeface="楷体" panose="02010609060101010101" pitchFamily="49" charset="-122"/>
              </a:rPr>
              <a:t>   </a:t>
            </a:r>
            <a:r>
              <a:rPr lang="zh-CN" altLang="en-US" sz="2000" dirty="0">
                <a:ea typeface="楷体" panose="02010609060101010101" pitchFamily="49" charset="-122"/>
              </a:rPr>
              <a:t>对于图</a:t>
            </a:r>
            <a:r>
              <a:rPr lang="en-US" altLang="zh-CN" sz="2000" dirty="0">
                <a:ea typeface="楷体" panose="02010609060101010101" pitchFamily="49" charset="-122"/>
              </a:rPr>
              <a:t>9.32</a:t>
            </a:r>
            <a:r>
              <a:rPr lang="zh-CN" altLang="en-US" sz="2000" dirty="0">
                <a:ea typeface="楷体" panose="02010609060101010101" pitchFamily="49" charset="-122"/>
              </a:rPr>
              <a:t>所示的</a:t>
            </a:r>
            <a:r>
              <a:rPr lang="zh-CN" altLang="en-US" sz="2000" dirty="0" smtClean="0">
                <a:ea typeface="楷体" panose="02010609060101010101" pitchFamily="49" charset="-122"/>
              </a:rPr>
              <a:t>流图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）计算支配关系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）找出该流图的自然循环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8179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9.15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818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计算支配关系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4873"/>
            <a:ext cx="6530906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9049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9.15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818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计算支配关系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03267"/>
              </p:ext>
            </p:extLst>
          </p:nvPr>
        </p:nvGraphicFramePr>
        <p:xfrm>
          <a:off x="1219936" y="1573985"/>
          <a:ext cx="3343186" cy="515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93">
                  <a:extLst>
                    <a:ext uri="{9D8B030D-6E8A-4147-A177-3AD203B41FA5}">
                      <a16:colId xmlns:a16="http://schemas.microsoft.com/office/drawing/2014/main" val="53874257"/>
                    </a:ext>
                  </a:extLst>
                </a:gridCol>
                <a:gridCol w="1671593">
                  <a:extLst>
                    <a:ext uri="{9D8B030D-6E8A-4147-A177-3AD203B41FA5}">
                      <a16:colId xmlns:a16="http://schemas.microsoft.com/office/drawing/2014/main" val="3670178373"/>
                    </a:ext>
                  </a:extLst>
                </a:gridCol>
              </a:tblGrid>
              <a:tr h="8315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支配结点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支配对象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87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1, 2, 3, 4, 5, 6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2466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Times New Roman" panose="02020603050405020304"/>
                        </a:rPr>
                        <a:t>2, 3, 4, 5, 6</a:t>
                      </a: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25052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3, 4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369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5708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5, 6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0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7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44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9.15 (f)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818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找出该流图的自然循环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781"/>
            <a:ext cx="681287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66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识别该流图的循环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781"/>
            <a:ext cx="681287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0904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9.15 (f)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找出该流图的自然循环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913981" y="1661135"/>
            <a:ext cx="5694680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边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(1)B4-&gt;B3,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对应的循环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{B3, B4}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(2)B5-&gt;B2,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对应的循环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{B2, B3, B4, B5}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3926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(a)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识别该流图的循环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913981" y="1661135"/>
            <a:ext cx="5694680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(1)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循环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{B3, B4}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(2)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循环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{B2, B3, B4, B5}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(3)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循环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{B2, B3,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B5}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(4)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循环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{B2,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B5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10741" y="3430371"/>
            <a:ext cx="4015248" cy="121701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注意不要漏掉内循环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5677536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(b)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1AE4A8-24BF-4B60-B9E9-B8FC2D1CA1A3}"/>
                  </a:ext>
                </a:extLst>
              </p:cNvPr>
              <p:cNvSpPr txBox="1"/>
              <p:nvPr/>
            </p:nvSpPr>
            <p:spPr>
              <a:xfrm>
                <a:off x="838200" y="1092225"/>
                <a:ext cx="10318707" cy="1015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ea typeface="楷体" panose="02010609060101010101" pitchFamily="49" charset="-122"/>
                  </a:rPr>
                  <a:t>题目：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中的语句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(1)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(2)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都是复写语句，并且它们给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赋的都是常量。可以对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的哪些引用实施复写传播并将这些引用替换成对常量的引用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?;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1AE4A8-24BF-4B60-B9E9-B8FC2D1CA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92225"/>
                <a:ext cx="10318707" cy="1015663"/>
              </a:xfrm>
              <a:prstGeom prst="rect">
                <a:avLst/>
              </a:prstGeom>
              <a:blipFill>
                <a:blip r:embed="rId2"/>
                <a:stretch>
                  <a:fillRect l="-650" b="-23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107888"/>
            <a:ext cx="9122546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B2,B3,B4,B5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中都未被修改，可以对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(3)(4)(6)(8)(9)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的引用实施复写传播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并将这些引用替换成对常量的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</a:t>
            </a:r>
            <a:r>
              <a:rPr lang="en-US" altLang="zh-CN" dirty="0" smtClean="0">
                <a:latin typeface="+mj-lt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(8)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中被修改所以无法实施。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3291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(c)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识别每个循环的全局公共子表达式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1885946"/>
            <a:ext cx="9122546" cy="25853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循环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{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B3, B4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无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{B2, B3, B4, B5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a+b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c-a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{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B2, B3, B5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c-a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{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B2, B5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}: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c-a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1477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(d)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楷体" panose="02010609060101010101" pitchFamily="49" charset="-122"/>
              </a:rPr>
              <a:t>题目：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识别每个循环的归纳变量，不要忘记把（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）的复写传播引入的常量考虑进去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1135"/>
            <a:ext cx="8062659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62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9.1 (d)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495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楷体" panose="02010609060101010101" pitchFamily="49" charset="-122"/>
              </a:rPr>
              <a:t>流</a:t>
            </a:r>
            <a:r>
              <a:rPr lang="zh-CN" altLang="en-US" sz="2000" dirty="0" smtClean="0">
                <a:ea typeface="楷体" panose="02010609060101010101" pitchFamily="49" charset="-122"/>
              </a:rPr>
              <a:t>图</a:t>
            </a:r>
            <a:r>
              <a:rPr lang="en-US" altLang="zh-CN" sz="2000" dirty="0" smtClean="0">
                <a:ea typeface="楷体" panose="02010609060101010101" pitchFamily="49" charset="-122"/>
              </a:rPr>
              <a:t>9.32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6744" y="1630907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(1) a = 1</a:t>
            </a:r>
          </a:p>
          <a:p>
            <a:r>
              <a:rPr lang="en-US" altLang="zh-CN" sz="2000" dirty="0" smtClean="0"/>
              <a:t>(2) b = 2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4846744" y="2797859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(3) c = a + b</a:t>
            </a:r>
          </a:p>
          <a:p>
            <a:r>
              <a:rPr lang="en-US" altLang="zh-CN" sz="2000" dirty="0" smtClean="0"/>
              <a:t>(4) d = c - a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846744" y="3964811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(8) b = a + b</a:t>
            </a:r>
          </a:p>
          <a:p>
            <a:r>
              <a:rPr lang="en-US" altLang="zh-CN" sz="2000" dirty="0" smtClean="0"/>
              <a:t>(9) e = c - a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4846744" y="5131763"/>
            <a:ext cx="2317898" cy="8080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(10) a = b * d</a:t>
            </a:r>
          </a:p>
          <a:p>
            <a:r>
              <a:rPr lang="en-US" altLang="zh-CN" sz="2000" dirty="0" smtClean="0"/>
              <a:t>(11) b = a - d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043293" y="3353496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) d = b + d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2043293" y="4679461"/>
            <a:ext cx="2317898" cy="80807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(6) d = a + b</a:t>
            </a:r>
          </a:p>
          <a:p>
            <a:r>
              <a:rPr lang="en-US" altLang="zh-CN" sz="2000" dirty="0" smtClean="0"/>
              <a:t>(7)</a:t>
            </a:r>
            <a:r>
              <a:rPr lang="en-US" altLang="zh-CN" sz="2000" dirty="0" smtClean="0">
                <a:solidFill>
                  <a:srgbClr val="FF0000"/>
                </a:solidFill>
              </a:rPr>
              <a:t> e = e + 1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6005693" y="2438981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87972" y="3605933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005693" y="4772885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1"/>
          </p:cNvCxnSpPr>
          <p:nvPr/>
        </p:nvCxnSpPr>
        <p:spPr>
          <a:xfrm flipH="1">
            <a:off x="4361191" y="3201896"/>
            <a:ext cx="485553" cy="15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4361191" y="4161570"/>
            <a:ext cx="485553" cy="207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3202242" y="4161570"/>
            <a:ext cx="0" cy="517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6312510" y="2672897"/>
            <a:ext cx="2169042" cy="2295433"/>
          </a:xfrm>
          <a:prstGeom prst="arc">
            <a:avLst>
              <a:gd name="adj1" fmla="val 15728084"/>
              <a:gd name="adj2" fmla="val 723959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H="1">
            <a:off x="6941358" y="2684969"/>
            <a:ext cx="298791" cy="112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形 20"/>
          <p:cNvSpPr/>
          <p:nvPr/>
        </p:nvSpPr>
        <p:spPr>
          <a:xfrm rot="10800000">
            <a:off x="838200" y="3137710"/>
            <a:ext cx="2321372" cy="2462275"/>
          </a:xfrm>
          <a:prstGeom prst="arc">
            <a:avLst>
              <a:gd name="adj1" fmla="val 14948966"/>
              <a:gd name="adj2" fmla="val 656525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>
            <a:off x="2405444" y="3215706"/>
            <a:ext cx="314789" cy="1377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64642" y="1823762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642" y="3046829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64642" y="416879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4642" y="5344225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54839" y="3585317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54839" y="4883443"/>
            <a:ext cx="90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61191" y="6303671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EXIT</a:t>
            </a:r>
            <a:endParaRPr lang="zh-CN" altLang="en-US" sz="20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007710" y="5939837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005693" y="1272029"/>
            <a:ext cx="0" cy="35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361191" y="895302"/>
            <a:ext cx="3361416" cy="3640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ENTRY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382632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Y5NGQ3NjZiNzkxODBiNWFjN2Y0ODk1YmNkNDBjMjk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自定义 1">
      <a:majorFont>
        <a:latin typeface="Times New Roman"/>
        <a:ea typeface="黑体"/>
        <a:cs typeface="Helvetica"/>
      </a:majorFont>
      <a:minorFont>
        <a:latin typeface="Times New Roman"/>
        <a:ea typeface="宋体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3044</Words>
  <Application>Microsoft Office PowerPoint</Application>
  <PresentationFormat>宽屏</PresentationFormat>
  <Paragraphs>601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Roboto Mono</vt:lpstr>
      <vt:lpstr>楷体</vt:lpstr>
      <vt:lpstr>宋体</vt:lpstr>
      <vt:lpstr>微软雅黑</vt:lpstr>
      <vt:lpstr>Arial</vt:lpstr>
      <vt:lpstr>Calibri</vt:lpstr>
      <vt:lpstr>Cambria Math</vt:lpstr>
      <vt:lpstr>Gill Sans MT</vt:lpstr>
      <vt:lpstr>Times New Roman</vt:lpstr>
      <vt:lpstr>Office 主题</vt:lpstr>
      <vt:lpstr>PowerPoint 演示文稿</vt:lpstr>
      <vt:lpstr>9.1</vt:lpstr>
      <vt:lpstr>9.1</vt:lpstr>
      <vt:lpstr>9.1 (a)</vt:lpstr>
      <vt:lpstr>9.1 (a)</vt:lpstr>
      <vt:lpstr>9.1 (b)</vt:lpstr>
      <vt:lpstr>9.1 (c)</vt:lpstr>
      <vt:lpstr>9.1 (d)</vt:lpstr>
      <vt:lpstr>9.1 (d)</vt:lpstr>
      <vt:lpstr>9.1 (d)</vt:lpstr>
      <vt:lpstr>9.1 (d)</vt:lpstr>
      <vt:lpstr>9.1 (d)</vt:lpstr>
      <vt:lpstr>9.1 (d)</vt:lpstr>
      <vt:lpstr>9.1 (d)</vt:lpstr>
      <vt:lpstr>9.1 (e)</vt:lpstr>
      <vt:lpstr>9.2</vt:lpstr>
      <vt:lpstr>9.2</vt:lpstr>
      <vt:lpstr>9.2</vt:lpstr>
      <vt:lpstr>9.2</vt:lpstr>
      <vt:lpstr>9.3</vt:lpstr>
      <vt:lpstr>9.3 (a)</vt:lpstr>
      <vt:lpstr>9.3 (a)</vt:lpstr>
      <vt:lpstr>9.3 (a)</vt:lpstr>
      <vt:lpstr>9.3 (a)</vt:lpstr>
      <vt:lpstr>9.3 (b)</vt:lpstr>
      <vt:lpstr>9.3 (b)</vt:lpstr>
      <vt:lpstr>9.3 (b)</vt:lpstr>
      <vt:lpstr>9.3 (b)</vt:lpstr>
      <vt:lpstr>9.3 (b)</vt:lpstr>
      <vt:lpstr>9.3 (c)</vt:lpstr>
      <vt:lpstr>9.3 (c)</vt:lpstr>
      <vt:lpstr>9.3 (c)</vt:lpstr>
      <vt:lpstr>9.3 (c)</vt:lpstr>
      <vt:lpstr>9.3 (c)</vt:lpstr>
      <vt:lpstr>9.3 (c)</vt:lpstr>
      <vt:lpstr>9.15</vt:lpstr>
      <vt:lpstr>9.15 (a)</vt:lpstr>
      <vt:lpstr>9.15 (a)</vt:lpstr>
      <vt:lpstr>9.15 (f)</vt:lpstr>
      <vt:lpstr>9.15 (f)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86139</cp:lastModifiedBy>
  <cp:revision>164</cp:revision>
  <dcterms:created xsi:type="dcterms:W3CDTF">2023-10-07T04:57:00Z</dcterms:created>
  <dcterms:modified xsi:type="dcterms:W3CDTF">2024-01-09T09:02:50Z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C47D7A7E79BC48329B41D39E0B52DA12_12</vt:lpwstr>
  </property>
  <property fmtid="{D5CDD505-2E9C-101B-9397-08002B2CF9AE}" pid="3" name="KSOProductBuildVer">
    <vt:lpwstr>2052-12.1.0.15712</vt:lpwstr>
  </property>
</Properties>
</file>