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661" r:id="rId5"/>
    <p:sldId id="663" r:id="rId6"/>
    <p:sldId id="669" r:id="rId7"/>
    <p:sldId id="258" r:id="rId8"/>
    <p:sldId id="665" r:id="rId9"/>
    <p:sldId id="668" r:id="rId10"/>
    <p:sldId id="666" r:id="rId11"/>
    <p:sldId id="664" r:id="rId12"/>
    <p:sldId id="6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C30C6-DFCE-4F7C-9738-6C66C4A4082B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ECCE9-ADBC-4834-9A7D-6354C3294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3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ECCE9-ADBC-4834-9A7D-6354C3294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89F6D-D16B-4DAB-B21D-B7B8B749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B4894-FFC1-4C98-AD14-EDBDD5AA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F8F2A-C839-4B17-9064-FBE7FF19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6871E-E2BD-4552-A312-AFA3BE6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2D509-BB85-4C14-BB4B-C1EDD17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2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0DBE8-5A09-424A-91A0-96B0CB98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D61D1-F1BE-4609-9F27-3512E2BB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ED001-E79E-42CE-938F-70E652BA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369A5-B5EF-4025-B599-521E735B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66E2F-D003-4039-A9AB-D18E33B1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8972A-25D0-4A3C-8894-AA694A6B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3905F-ECC9-4C67-8BCC-8C8F8834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F9B49-B320-4F00-9343-C7BAFAAD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9AF53-89AC-4423-9214-E99B1C6D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410C8-175D-4FAE-BA9E-74A50391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3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5258F-9384-425D-9B0B-EA013FEE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9F3F5-B332-4866-BE06-6FE71D22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BBC33-64D2-4EE5-80D1-F6B4850E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D62DB-7B92-4EC3-901A-B7EACD5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1FBDD-6656-4810-AA5B-B9175848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9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B2F7-889C-4C66-9BF5-F724DAE9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01979-60F3-45A1-9719-77B56CBC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EA7D5-4068-4405-994C-A64F677A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EB05F-66EF-4613-847A-7B0885ED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D9B08-F524-4F67-8414-E169CBE3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FF029-A75C-4B0E-AE3F-46CF0350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9347A-F5B2-414E-A144-0AE94F4E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41A90-4E8B-470F-97CF-8439E0B56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811A2-EA47-494F-9FE0-54EF01CD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F7CB1-0A89-4CAB-801B-FDDF00B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C8E0D-E6A0-46A9-9BC0-4466684E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6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10D24-594C-4770-A6FF-55675C20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28B81-8DA5-4E6B-95FB-4A84AF91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B94A8-DB9C-42F7-9106-A627F9B3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D2AAB-744A-4056-9306-BD9437E8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A04D1D-342F-49CC-BF4A-625B7E67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FAFE3-4987-492D-A988-763AFBB8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A8D7C1-6651-4577-BFAC-51C425A7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B53F8-40EB-4D0F-B9E0-83553D48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C9B43-1A2B-4151-AC0B-C72AC819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9A13E7-C6DD-41E4-ABE1-185CB5F1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010C87-D7B7-4D0E-8B7F-4F7E83ED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4D99A9-5631-4E9E-B5D5-9CE921A7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0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7A5E8F-E0D4-43EF-A47C-F4079D05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8AFBD-483B-48A3-9950-A2B6A8F2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B89AC-BFBD-4278-8816-04B6483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11F03-F95A-41C4-B03A-9A01ECC2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554B5-D883-4C2C-A354-DF7B4DA7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0D6AE2-A428-4A48-AFE4-4DF6E529E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D46D3-85B6-4776-93BA-5015C6B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9C37FE-C4C6-48DE-85BC-9F811972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730AE-2871-4660-8670-06621AE0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0D612-4F28-4496-B94F-2D2461D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33A1C-15FC-464B-8EBD-D9FD6C7C5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6CA57-9BDC-4578-BCFA-6DF4DF1A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99F67-A158-47E6-92F0-C98CFB4C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066B6-D873-4E08-BC04-13AF6AEA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BD0EE-635C-4B0C-8800-DA6879EE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D6076-78BC-4CC5-878B-D8D0CB4B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10BCB-CB43-42B6-B78D-C5799743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7EB54-8962-4EF3-90A2-D838BD87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055A-3E4D-4099-8456-607F5DC13410}" type="datetimeFigureOut">
              <a:rPr lang="zh-CN" altLang="en-US" smtClean="0"/>
              <a:t>2024/5/4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2B06-0A0E-4F7E-806C-25738087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CE1FA-C60F-4891-95EE-6AAE5FC0A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6D4B-0390-4499-83CB-7864041E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DE86A13-1754-4B44-9919-1C98E3722857}"/>
              </a:ext>
            </a:extLst>
          </p:cNvPr>
          <p:cNvSpPr/>
          <p:nvPr/>
        </p:nvSpPr>
        <p:spPr>
          <a:xfrm>
            <a:off x="266330" y="257452"/>
            <a:ext cx="116741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>
                <a:solidFill>
                  <a:prstClr val="black"/>
                </a:solidFill>
              </a:rPr>
              <a:t>一、已知有关系模式𝑅</a:t>
            </a:r>
            <a:r>
              <a:rPr lang="en-US" altLang="zh-CN" sz="2800">
                <a:solidFill>
                  <a:prstClr val="black"/>
                </a:solidFill>
              </a:rPr>
              <a:t>(</a:t>
            </a:r>
            <a:r>
              <a:rPr lang="zh-CN" altLang="en-US" sz="2800">
                <a:solidFill>
                  <a:prstClr val="black"/>
                </a:solidFill>
              </a:rPr>
              <a:t>𝐴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𝐵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𝐶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𝐷</a:t>
            </a:r>
            <a:r>
              <a:rPr lang="en-US" altLang="zh-CN" sz="2800">
                <a:solidFill>
                  <a:prstClr val="black"/>
                </a:solidFill>
              </a:rPr>
              <a:t>, </a:t>
            </a:r>
            <a:r>
              <a:rPr lang="zh-CN" altLang="en-US" sz="2800">
                <a:solidFill>
                  <a:prstClr val="black"/>
                </a:solidFill>
              </a:rPr>
              <a:t>𝐸</a:t>
            </a:r>
            <a:r>
              <a:rPr lang="en-US" altLang="zh-CN" sz="2800">
                <a:solidFill>
                  <a:prstClr val="black"/>
                </a:solidFill>
              </a:rPr>
              <a:t>)</a:t>
            </a:r>
            <a:r>
              <a:rPr lang="zh-CN" altLang="en-US" sz="2800">
                <a:solidFill>
                  <a:prstClr val="black"/>
                </a:solidFill>
              </a:rPr>
              <a:t>，𝑅上的一个函数依赖集如下： </a:t>
            </a:r>
            <a:endParaRPr lang="en-US" altLang="zh-CN" sz="2800">
              <a:solidFill>
                <a:prstClr val="black"/>
              </a:solidFill>
            </a:endParaRPr>
          </a:p>
          <a:p>
            <a:pPr lvl="0"/>
            <a:r>
              <a:rPr lang="zh-CN" altLang="en-US" sz="2800">
                <a:solidFill>
                  <a:prstClr val="black"/>
                </a:solidFill>
              </a:rPr>
              <a:t>𝐹 </a:t>
            </a:r>
            <a:r>
              <a:rPr lang="en-US" altLang="zh-CN" sz="2800">
                <a:solidFill>
                  <a:prstClr val="black"/>
                </a:solidFill>
              </a:rPr>
              <a:t>= { A</a:t>
            </a:r>
            <a:r>
              <a:rPr lang="zh-CN" altLang="en-US" sz="2800">
                <a:solidFill>
                  <a:prstClr val="black"/>
                </a:solidFill>
              </a:rPr>
              <a:t>→</a:t>
            </a:r>
            <a:r>
              <a:rPr lang="en-US" altLang="zh-CN" sz="2800">
                <a:solidFill>
                  <a:prstClr val="black"/>
                </a:solidFill>
              </a:rPr>
              <a:t>BD, BC→D, DCE→A, D→B, E→D } </a:t>
            </a:r>
            <a:br>
              <a:rPr lang="en-US" altLang="zh-CN" sz="2800">
                <a:solidFill>
                  <a:prstClr val="black"/>
                </a:solidFill>
              </a:rPr>
            </a:br>
            <a:endParaRPr lang="en-US" altLang="zh-CN" sz="280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2800">
                <a:solidFill>
                  <a:prstClr val="black"/>
                </a:solidFill>
              </a:rPr>
              <a:t>求出 </a:t>
            </a:r>
            <a:r>
              <a:rPr lang="en-US" altLang="zh-CN" sz="2800">
                <a:solidFill>
                  <a:prstClr val="black"/>
                </a:solidFill>
              </a:rPr>
              <a:t>F </a:t>
            </a:r>
            <a:r>
              <a:rPr lang="zh-CN" altLang="en-US" sz="2800">
                <a:solidFill>
                  <a:prstClr val="black"/>
                </a:solidFill>
              </a:rPr>
              <a:t>的最小函数依赖集 。</a:t>
            </a:r>
            <a:br>
              <a:rPr lang="en-US" altLang="zh-CN" sz="2800">
                <a:solidFill>
                  <a:srgbClr val="FF0000"/>
                </a:solidFill>
              </a:rPr>
            </a:br>
            <a:endParaRPr lang="en-US" altLang="zh-CN" sz="2800">
              <a:solidFill>
                <a:srgbClr val="FF0000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2800">
                <a:solidFill>
                  <a:prstClr val="black"/>
                </a:solidFill>
              </a:rPr>
              <a:t>求 </a:t>
            </a:r>
            <a:r>
              <a:rPr lang="en-US" altLang="zh-CN" sz="2800">
                <a:solidFill>
                  <a:prstClr val="black"/>
                </a:solidFill>
              </a:rPr>
              <a:t>R </a:t>
            </a:r>
            <a:r>
              <a:rPr lang="zh-CN" altLang="en-US" sz="2800">
                <a:solidFill>
                  <a:prstClr val="black"/>
                </a:solidFill>
              </a:rPr>
              <a:t>的候选码 。</a:t>
            </a:r>
            <a:br>
              <a:rPr lang="en-US" altLang="zh-CN" sz="2800">
                <a:solidFill>
                  <a:prstClr val="black"/>
                </a:solidFill>
              </a:rPr>
            </a:br>
            <a:endParaRPr lang="en-US" altLang="zh-CN" sz="2800">
              <a:solidFill>
                <a:srgbClr val="0070C0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en-US" altLang="zh-CN" sz="2800">
                <a:solidFill>
                  <a:prstClr val="black"/>
                </a:solidFill>
              </a:rPr>
              <a:t>R </a:t>
            </a:r>
            <a:r>
              <a:rPr lang="zh-CN" altLang="en-US" sz="2800">
                <a:solidFill>
                  <a:prstClr val="black"/>
                </a:solidFill>
              </a:rPr>
              <a:t>属于第几范式？为什么？ </a:t>
            </a:r>
            <a:br>
              <a:rPr lang="en-US" altLang="zh-CN" sz="2800">
                <a:solidFill>
                  <a:prstClr val="black"/>
                </a:solidFill>
              </a:rPr>
            </a:br>
            <a:endParaRPr lang="en-US" altLang="zh-CN" sz="280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2800">
                <a:solidFill>
                  <a:prstClr val="black"/>
                </a:solidFill>
              </a:rPr>
              <a:t>若 </a:t>
            </a:r>
            <a:r>
              <a:rPr lang="en-US" altLang="zh-CN" sz="2800">
                <a:solidFill>
                  <a:prstClr val="black"/>
                </a:solidFill>
              </a:rPr>
              <a:t>R </a:t>
            </a:r>
            <a:r>
              <a:rPr lang="zh-CN" altLang="en-US" sz="2800">
                <a:solidFill>
                  <a:prstClr val="black"/>
                </a:solidFill>
              </a:rPr>
              <a:t>不满足 </a:t>
            </a:r>
            <a:r>
              <a:rPr lang="en-US" altLang="zh-CN" sz="2800">
                <a:solidFill>
                  <a:prstClr val="black"/>
                </a:solidFill>
              </a:rPr>
              <a:t>3NF</a:t>
            </a:r>
            <a:r>
              <a:rPr lang="zh-CN" altLang="en-US" sz="2800">
                <a:solidFill>
                  <a:prstClr val="black"/>
                </a:solidFill>
              </a:rPr>
              <a:t>，请将 </a:t>
            </a:r>
            <a:r>
              <a:rPr lang="en-US" altLang="zh-CN" sz="2800">
                <a:solidFill>
                  <a:prstClr val="black"/>
                </a:solidFill>
              </a:rPr>
              <a:t>R </a:t>
            </a:r>
            <a:r>
              <a:rPr lang="zh-CN" altLang="en-US" sz="2800">
                <a:solidFill>
                  <a:prstClr val="black"/>
                </a:solidFill>
              </a:rPr>
              <a:t>无损连接并且保持函数依赖地分解到 </a:t>
            </a:r>
            <a:r>
              <a:rPr lang="en-US" altLang="zh-CN" sz="2800">
                <a:solidFill>
                  <a:prstClr val="black"/>
                </a:solidFill>
              </a:rPr>
              <a:t>3NF</a:t>
            </a:r>
            <a:r>
              <a:rPr lang="zh-CN" altLang="en-US" sz="2800">
                <a:solidFill>
                  <a:prstClr val="blac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4803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8255B-7587-4BEF-9962-025EB7981339}"/>
              </a:ext>
            </a:extLst>
          </p:cNvPr>
          <p:cNvSpPr/>
          <p:nvPr/>
        </p:nvSpPr>
        <p:spPr>
          <a:xfrm>
            <a:off x="310718" y="292964"/>
            <a:ext cx="1157648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3. </a:t>
            </a:r>
            <a:r>
              <a:rPr lang="zh-CN" altLang="en-US" sz="2000"/>
              <a:t>查询每个系选修了“</a:t>
            </a:r>
            <a:r>
              <a:rPr lang="en-US" altLang="zh-CN" sz="2000"/>
              <a:t>DB”</a:t>
            </a:r>
            <a:r>
              <a:rPr lang="zh-CN" altLang="en-US" sz="2000"/>
              <a:t>课程但缺少成绩的学生人数，要求返回两列：一列显示系名称 </a:t>
            </a:r>
            <a:r>
              <a:rPr lang="zh-CN" altLang="en-US" sz="2000">
                <a:solidFill>
                  <a:srgbClr val="00B050"/>
                </a:solidFill>
              </a:rPr>
              <a:t>（</a:t>
            </a:r>
            <a:r>
              <a:rPr lang="en-US" altLang="zh-CN" sz="2000">
                <a:solidFill>
                  <a:srgbClr val="00B050"/>
                </a:solidFill>
              </a:rPr>
              <a:t>department</a:t>
            </a:r>
            <a:r>
              <a:rPr lang="zh-CN" altLang="en-US" sz="2000">
                <a:solidFill>
                  <a:srgbClr val="00B050"/>
                </a:solidFill>
              </a:rPr>
              <a:t>）</a:t>
            </a:r>
            <a:r>
              <a:rPr lang="zh-CN" altLang="en-US" sz="2000"/>
              <a:t>，另一列显示学生人数</a:t>
            </a:r>
            <a:r>
              <a:rPr lang="zh-CN" altLang="en-US" sz="2000">
                <a:solidFill>
                  <a:srgbClr val="00B050"/>
                </a:solidFill>
              </a:rPr>
              <a:t>（</a:t>
            </a:r>
            <a:r>
              <a:rPr lang="en-US" altLang="zh-CN" sz="2000">
                <a:solidFill>
                  <a:srgbClr val="00B050"/>
                </a:solidFill>
              </a:rPr>
              <a:t>st_count</a:t>
            </a:r>
            <a:r>
              <a:rPr lang="zh-CN" altLang="en-US" sz="2000">
                <a:solidFill>
                  <a:srgbClr val="00B050"/>
                </a:solidFill>
              </a:rPr>
              <a:t>）</a:t>
            </a:r>
            <a:r>
              <a:rPr lang="zh-CN" altLang="en-US" sz="2000"/>
              <a:t>，并且查询结果按学生人数降序排列；</a:t>
            </a:r>
            <a:endParaRPr lang="en-US" altLang="zh-CN" sz="2000"/>
          </a:p>
          <a:p>
            <a:r>
              <a:rPr lang="zh-CN" altLang="en-US" sz="2000"/>
              <a:t>（假定系名称</a:t>
            </a:r>
            <a:r>
              <a:rPr lang="en-US" altLang="zh-CN" sz="2000"/>
              <a:t>dname</a:t>
            </a:r>
            <a:r>
              <a:rPr lang="zh-CN" altLang="en-US" sz="2000"/>
              <a:t>不重复） </a:t>
            </a:r>
            <a:br>
              <a:rPr lang="en-US" altLang="zh-CN" sz="2000"/>
            </a:br>
            <a:r>
              <a:rPr lang="zh-CN" altLang="en-US" sz="2000">
                <a:solidFill>
                  <a:srgbClr val="0070C0"/>
                </a:solidFill>
              </a:rPr>
              <a:t>答案一：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0070C0"/>
                </a:solidFill>
              </a:rPr>
              <a:t>SELECT dname </a:t>
            </a:r>
            <a:r>
              <a:rPr lang="en-US" altLang="zh-CN" sz="2000">
                <a:solidFill>
                  <a:srgbClr val="00B050"/>
                </a:solidFill>
              </a:rPr>
              <a:t>AS department</a:t>
            </a:r>
            <a:r>
              <a:rPr lang="en-US" altLang="zh-CN" sz="2000">
                <a:solidFill>
                  <a:srgbClr val="0070C0"/>
                </a:solidFill>
              </a:rPr>
              <a:t>, count(</a:t>
            </a:r>
            <a:r>
              <a:rPr lang="en-US" altLang="zh-CN" sz="2000">
                <a:solidFill>
                  <a:srgbClr val="FF0000"/>
                </a:solidFill>
              </a:rPr>
              <a:t>DISTINCT student.sid</a:t>
            </a:r>
            <a:r>
              <a:rPr lang="en-US" altLang="zh-CN" sz="2000">
                <a:solidFill>
                  <a:srgbClr val="0070C0"/>
                </a:solidFill>
              </a:rPr>
              <a:t>)  </a:t>
            </a:r>
            <a:r>
              <a:rPr lang="en-US" altLang="zh-CN" sz="2000">
                <a:solidFill>
                  <a:srgbClr val="00B050"/>
                </a:solidFill>
              </a:rPr>
              <a:t>AS st_count </a:t>
            </a:r>
            <a:br>
              <a:rPr lang="en-US" altLang="zh-CN" sz="2000">
                <a:solidFill>
                  <a:srgbClr val="00B050"/>
                </a:solidFill>
              </a:rPr>
            </a:br>
            <a:r>
              <a:rPr lang="en-US" altLang="zh-CN" sz="2000">
                <a:solidFill>
                  <a:srgbClr val="00B050"/>
                </a:solidFill>
              </a:rPr>
              <a:t>    </a:t>
            </a:r>
            <a:r>
              <a:rPr lang="en-US" altLang="zh-CN" sz="2000">
                <a:solidFill>
                  <a:srgbClr val="0070C0"/>
                </a:solidFill>
              </a:rPr>
              <a:t>FROM department, student, SC, course 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WHERE department.did = student.did AND student.sid = SC.sid AND SC.cid = course.cid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AND cname = “DB” AND score IS NULL </a:t>
            </a:r>
            <a:br>
              <a:rPr lang="en-US" altLang="zh-CN" sz="2000">
                <a:solidFill>
                  <a:srgbClr val="FF0000"/>
                </a:solidFill>
              </a:rPr>
            </a:b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0070C0"/>
                </a:solidFill>
              </a:rPr>
              <a:t>GROUP BY dname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</a:rPr>
              <a:t>ORDER BY count(DISTINCT student.sid) 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0070C0"/>
                </a:solidFill>
              </a:rPr>
              <a:t>DESC; </a:t>
            </a:r>
            <a:r>
              <a:rPr lang="en-US" altLang="zh-CN" sz="2000">
                <a:solidFill>
                  <a:srgbClr val="FF0000"/>
                </a:solidFill>
              </a:rPr>
              <a:t>	</a:t>
            </a:r>
            <a:br>
              <a:rPr lang="en-US" altLang="zh-CN" sz="2000">
                <a:solidFill>
                  <a:srgbClr val="FF0000"/>
                </a:solidFill>
              </a:rPr>
            </a:b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答案二（使用</a:t>
            </a:r>
            <a:r>
              <a:rPr lang="en-US" altLang="zh-CN" sz="2000">
                <a:solidFill>
                  <a:srgbClr val="0070C0"/>
                </a:solidFill>
              </a:rPr>
              <a:t>JOIN</a:t>
            </a:r>
            <a:r>
              <a:rPr lang="zh-CN" altLang="en-US" sz="2000">
                <a:solidFill>
                  <a:srgbClr val="0070C0"/>
                </a:solidFill>
              </a:rPr>
              <a:t>）</a:t>
            </a:r>
            <a:r>
              <a:rPr lang="en-US" altLang="zh-CN" sz="2000">
                <a:solidFill>
                  <a:srgbClr val="0070C0"/>
                </a:solidFill>
              </a:rPr>
              <a:t>: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    </a:t>
            </a:r>
            <a:r>
              <a:rPr lang="en-US" altLang="zh-CN" sz="2000">
                <a:solidFill>
                  <a:srgbClr val="0070C0"/>
                </a:solidFill>
              </a:rPr>
              <a:t>SELECT dname AS department, COUNT(DISTINCT s.sid) AS st_count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FROM department d JOIN student s ON d.did = s.did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           JOIN SC sc ON s.sid = sc.sid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           JOIN course c ON sc.cid = c.cid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WHERE cname = 'DB' AND score IS NULL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GROUP BY dname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ORDER BY COUNT(DISTINCT s.sid)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DESC;</a:t>
            </a:r>
            <a:br>
              <a:rPr lang="en-US" altLang="zh-CN" sz="2000">
                <a:solidFill>
                  <a:srgbClr val="0070C0"/>
                </a:solidFill>
              </a:rPr>
            </a:b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68484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8255B-7587-4BEF-9962-025EB7981339}"/>
              </a:ext>
            </a:extLst>
          </p:cNvPr>
          <p:cNvSpPr/>
          <p:nvPr/>
        </p:nvSpPr>
        <p:spPr>
          <a:xfrm>
            <a:off x="310718" y="292964"/>
            <a:ext cx="115764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4. </a:t>
            </a:r>
            <a:r>
              <a:rPr lang="zh-CN" altLang="en-US" sz="2000"/>
              <a:t>查询选课数不少于 </a:t>
            </a:r>
            <a:r>
              <a:rPr lang="en-US" altLang="zh-CN" sz="2000"/>
              <a:t>4 </a:t>
            </a:r>
            <a:r>
              <a:rPr lang="zh-CN" altLang="en-US" sz="2000"/>
              <a:t>门并且各科成绩均不低于 </a:t>
            </a:r>
            <a:r>
              <a:rPr lang="en-US" altLang="zh-CN" sz="2000"/>
              <a:t>95 </a:t>
            </a:r>
            <a:r>
              <a:rPr lang="zh-CN" altLang="en-US" sz="2000"/>
              <a:t>的学生姓名、选修课程数和平均成绩。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>
                <a:solidFill>
                  <a:srgbClr val="0070C0"/>
                </a:solidFill>
              </a:rPr>
              <a:t>答案一：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sname, count(*), avg(score) FROM student, SC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WHERE student.sid = SC.sid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GROUP BY student.sid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HAVING count(*) &gt;= 4 AND min(score) &gt;= 95; </a:t>
            </a:r>
          </a:p>
          <a:p>
            <a:endParaRPr lang="en-US" altLang="zh-CN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答案二（使用</a:t>
            </a:r>
            <a:r>
              <a:rPr lang="en-US" altLang="zh-CN" sz="2000">
                <a:solidFill>
                  <a:srgbClr val="0070C0"/>
                </a:solidFill>
              </a:rPr>
              <a:t>JOIN</a:t>
            </a:r>
            <a:r>
              <a:rPr lang="zh-CN" altLang="en-US" sz="2000">
                <a:solidFill>
                  <a:srgbClr val="0070C0"/>
                </a:solidFill>
              </a:rPr>
              <a:t>）：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sname, count(*), avg(score)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    FROM student JOIN SC on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student.sid = SC.sid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GROUP BY student.sid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HAVING count(*) &gt;= 4 AND min(score) &gt;= 95; 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8255B-7587-4BEF-9962-025EB7981339}"/>
              </a:ext>
            </a:extLst>
          </p:cNvPr>
          <p:cNvSpPr/>
          <p:nvPr/>
        </p:nvSpPr>
        <p:spPr>
          <a:xfrm>
            <a:off x="307759" y="292964"/>
            <a:ext cx="1157648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5. </a:t>
            </a:r>
            <a:r>
              <a:rPr lang="zh-CN" altLang="en-US" sz="2000"/>
              <a:t>查询选修过“</a:t>
            </a:r>
            <a:r>
              <a:rPr lang="en-US" altLang="zh-CN" sz="2000"/>
              <a:t>DB”</a:t>
            </a:r>
            <a:r>
              <a:rPr lang="zh-CN" altLang="en-US" sz="2000"/>
              <a:t>和“</a:t>
            </a:r>
            <a:r>
              <a:rPr lang="en-US" altLang="zh-CN" sz="2000"/>
              <a:t>AI”</a:t>
            </a:r>
            <a:r>
              <a:rPr lang="zh-CN" altLang="en-US" sz="2000"/>
              <a:t>课程但“</a:t>
            </a:r>
            <a:r>
              <a:rPr lang="en-US" altLang="zh-CN" sz="2000"/>
              <a:t>DB”</a:t>
            </a:r>
            <a:r>
              <a:rPr lang="zh-CN" altLang="en-US" sz="2000"/>
              <a:t>课程成绩不低于“</a:t>
            </a:r>
            <a:r>
              <a:rPr lang="en-US" altLang="zh-CN" sz="2000"/>
              <a:t>AI”</a:t>
            </a:r>
            <a:r>
              <a:rPr lang="zh-CN" altLang="en-US" sz="2000"/>
              <a:t>成绩的学生学号和姓名； </a:t>
            </a:r>
            <a:endParaRPr lang="en-US" altLang="zh-CN" sz="2000"/>
          </a:p>
          <a:p>
            <a:r>
              <a:rPr lang="zh-CN" altLang="en-US" sz="2000">
                <a:solidFill>
                  <a:srgbClr val="0070C0"/>
                </a:solidFill>
              </a:rPr>
              <a:t>答案一：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0070C0"/>
                </a:solidFill>
              </a:rPr>
              <a:t>SELECT student.sid, sname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	FROM student,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           ( SELECT SC_DB.sid, SC_DB.score AS DB_score, SC_AI.score as AI_score</a:t>
            </a:r>
          </a:p>
          <a:p>
            <a:pPr lvl="4"/>
            <a:r>
              <a:rPr lang="en-US" altLang="zh-CN" sz="2000">
                <a:solidFill>
                  <a:srgbClr val="0070C0"/>
                </a:solidFill>
              </a:rPr>
              <a:t>FROM 	( SELECT * FROM SC, course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WHERE SC.cid = course.cid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    AND cname = “DB” )  </a:t>
            </a:r>
            <a:r>
              <a:rPr lang="en-US" altLang="zh-CN" sz="2000">
                <a:solidFill>
                  <a:srgbClr val="00B050"/>
                </a:solidFill>
              </a:rPr>
              <a:t>SC_DB</a:t>
            </a:r>
            <a:r>
              <a:rPr lang="en-US" altLang="zh-CN" sz="2000">
                <a:solidFill>
                  <a:srgbClr val="0070C0"/>
                </a:solidFill>
              </a:rPr>
              <a:t>,</a:t>
            </a:r>
          </a:p>
          <a:p>
            <a:pPr lvl="4"/>
            <a:r>
              <a:rPr lang="en-US" altLang="zh-CN" sz="2000">
                <a:solidFill>
                  <a:srgbClr val="0070C0"/>
                </a:solidFill>
              </a:rPr>
              <a:t>	( SELECT * FROM SC, course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WHERE SC.cid = course.cid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    AND cname = “AI” </a:t>
            </a:r>
            <a:r>
              <a:rPr lang="zh-CN" altLang="en-US" sz="2000">
                <a:solidFill>
                  <a:srgbClr val="0070C0"/>
                </a:solidFill>
              </a:rPr>
              <a:t>）</a:t>
            </a:r>
            <a:r>
              <a:rPr lang="en-US" altLang="zh-CN" sz="2000">
                <a:solidFill>
                  <a:srgbClr val="00B050"/>
                </a:solidFill>
              </a:rPr>
              <a:t>SC_AI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	WHERE SC_DB.sid = SC_AI.sid ) </a:t>
            </a:r>
            <a:r>
              <a:rPr lang="en-US" altLang="zh-CN" sz="2000">
                <a:solidFill>
                  <a:srgbClr val="00B050"/>
                </a:solidFill>
              </a:rPr>
              <a:t>scores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WHERE student.sid = scores.sid AND DB_score &gt;= AI_score;	</a:t>
            </a:r>
            <a:r>
              <a:rPr lang="zh-CN" altLang="en-US" sz="2000">
                <a:solidFill>
                  <a:srgbClr val="FF0000"/>
                </a:solidFill>
              </a:rPr>
              <a:t>（标绿部分前有没有</a:t>
            </a:r>
            <a:r>
              <a:rPr lang="en-US" altLang="zh-CN" sz="2000">
                <a:solidFill>
                  <a:srgbClr val="FF0000"/>
                </a:solidFill>
              </a:rPr>
              <a:t>AS</a:t>
            </a:r>
            <a:r>
              <a:rPr lang="zh-CN" altLang="en-US" sz="2000">
                <a:solidFill>
                  <a:srgbClr val="FF0000"/>
                </a:solidFill>
              </a:rPr>
              <a:t>都行）</a:t>
            </a:r>
            <a:endParaRPr lang="en-US" altLang="zh-CN" sz="2000"/>
          </a:p>
          <a:p>
            <a:r>
              <a:rPr lang="zh-CN" altLang="en-US" sz="2000">
                <a:solidFill>
                  <a:srgbClr val="0070C0"/>
                </a:solidFill>
              </a:rPr>
              <a:t>答案二：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s.sid, s.sname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FROM student s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SC sc_db ON s.sid = sc_db.sid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SC sc_ai ON s.sid = sc_ai.sid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course c_db ON sc_db.cid = c_db.cid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course c_ai ON sc_ai.cid = c_ai.cid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WHERE c_db.cname = 'DB' AND c_ai.cname = 'AI' AND sc_db.score &gt;= sc_ai.score;</a:t>
            </a:r>
          </a:p>
          <a:p>
            <a:br>
              <a:rPr lang="en-US" altLang="zh-CN" sz="2000"/>
            </a:b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5881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71123F-B270-4C2F-9995-E1FF9EF52A5B}"/>
              </a:ext>
            </a:extLst>
          </p:cNvPr>
          <p:cNvSpPr/>
          <p:nvPr/>
        </p:nvSpPr>
        <p:spPr>
          <a:xfrm>
            <a:off x="668783" y="302243"/>
            <a:ext cx="109698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一、已知有关系模式𝑅</a:t>
            </a:r>
            <a:r>
              <a:rPr lang="en-US" altLang="zh-CN" sz="2800"/>
              <a:t>(</a:t>
            </a:r>
            <a:r>
              <a:rPr lang="zh-CN" altLang="en-US" sz="2800"/>
              <a:t>𝐴</a:t>
            </a:r>
            <a:r>
              <a:rPr lang="en-US" altLang="zh-CN" sz="2800"/>
              <a:t>, </a:t>
            </a:r>
            <a:r>
              <a:rPr lang="zh-CN" altLang="en-US" sz="2800"/>
              <a:t>𝐵</a:t>
            </a:r>
            <a:r>
              <a:rPr lang="en-US" altLang="zh-CN" sz="2800"/>
              <a:t>, </a:t>
            </a:r>
            <a:r>
              <a:rPr lang="zh-CN" altLang="en-US" sz="2800"/>
              <a:t>𝐶</a:t>
            </a:r>
            <a:r>
              <a:rPr lang="en-US" altLang="zh-CN" sz="2800"/>
              <a:t>, </a:t>
            </a:r>
            <a:r>
              <a:rPr lang="zh-CN" altLang="en-US" sz="2800"/>
              <a:t>𝐷</a:t>
            </a:r>
            <a:r>
              <a:rPr lang="en-US" altLang="zh-CN" sz="2800"/>
              <a:t>, </a:t>
            </a:r>
            <a:r>
              <a:rPr lang="zh-CN" altLang="en-US" sz="2800"/>
              <a:t>𝐸</a:t>
            </a:r>
            <a:r>
              <a:rPr lang="en-US" altLang="zh-CN" sz="2800"/>
              <a:t>)</a:t>
            </a:r>
            <a:r>
              <a:rPr lang="zh-CN" altLang="en-US" sz="2800"/>
              <a:t>，𝑅上的一个函数依赖集如下： </a:t>
            </a:r>
            <a:endParaRPr lang="en-US" altLang="zh-CN" sz="2800"/>
          </a:p>
          <a:p>
            <a:r>
              <a:rPr lang="zh-CN" altLang="en-US" sz="2800"/>
              <a:t>𝐹 </a:t>
            </a:r>
            <a:r>
              <a:rPr lang="en-US" altLang="zh-CN" sz="2800"/>
              <a:t>= { A</a:t>
            </a:r>
            <a:r>
              <a:rPr lang="zh-CN" altLang="en-US" sz="2800"/>
              <a:t>→</a:t>
            </a:r>
            <a:r>
              <a:rPr lang="en-US" altLang="zh-CN" sz="2800"/>
              <a:t>BD, BC→D, DCE→A, D→B, E→D } </a:t>
            </a:r>
            <a:br>
              <a:rPr lang="en-US" altLang="zh-CN" sz="2800"/>
            </a:br>
            <a:endParaRPr lang="en-US" altLang="zh-CN" sz="2800"/>
          </a:p>
          <a:p>
            <a:pPr marL="342900" indent="-342900">
              <a:buAutoNum type="arabicPeriod"/>
            </a:pPr>
            <a:r>
              <a:rPr lang="zh-CN" altLang="en-US" sz="2800"/>
              <a:t>求出 </a:t>
            </a:r>
            <a:r>
              <a:rPr lang="en-US" altLang="zh-CN" sz="2800"/>
              <a:t>F </a:t>
            </a:r>
            <a:r>
              <a:rPr lang="zh-CN" altLang="en-US" sz="2800"/>
              <a:t>的最小函数依赖集 。</a:t>
            </a:r>
            <a:br>
              <a:rPr lang="en-US" altLang="zh-CN" sz="2800"/>
            </a:br>
            <a:r>
              <a:rPr lang="en-US" altLang="zh-CN" sz="2800">
                <a:solidFill>
                  <a:srgbClr val="0070C0"/>
                </a:solidFill>
              </a:rPr>
              <a:t>F = {A→B, A→D,</a:t>
            </a:r>
            <a:r>
              <a:rPr lang="zh-CN" altLang="en-US" sz="2800">
                <a:solidFill>
                  <a:srgbClr val="0070C0"/>
                </a:solidFill>
              </a:rPr>
              <a:t> </a:t>
            </a:r>
            <a:r>
              <a:rPr lang="en-US" altLang="zh-CN" sz="2800">
                <a:solidFill>
                  <a:srgbClr val="0070C0"/>
                </a:solidFill>
              </a:rPr>
              <a:t>D→B, BC →D, </a:t>
            </a:r>
            <a:r>
              <a:rPr lang="en-US" altLang="zh-CN" sz="2800">
                <a:solidFill>
                  <a:srgbClr val="FF0000"/>
                </a:solidFill>
              </a:rPr>
              <a:t>DCE→A</a:t>
            </a:r>
            <a:r>
              <a:rPr lang="en-US" altLang="zh-CN" sz="2800">
                <a:solidFill>
                  <a:srgbClr val="0070C0"/>
                </a:solidFill>
              </a:rPr>
              <a:t>, E→D }	</a:t>
            </a:r>
            <a:r>
              <a:rPr lang="zh-CN" altLang="en-US" sz="2800">
                <a:solidFill>
                  <a:srgbClr val="0070C0"/>
                </a:solidFill>
              </a:rPr>
              <a:t>右边写单属性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en-US" altLang="zh-CN" sz="2800">
                <a:solidFill>
                  <a:srgbClr val="0070C0"/>
                </a:solidFill>
              </a:rPr>
              <a:t>F = {</a:t>
            </a:r>
            <a:r>
              <a:rPr lang="en-US" altLang="zh-CN" sz="2800">
                <a:solidFill>
                  <a:srgbClr val="FF0000"/>
                </a:solidFill>
              </a:rPr>
              <a:t>A→B, A→D</a:t>
            </a:r>
            <a:r>
              <a:rPr lang="en-US" altLang="zh-CN" sz="2800">
                <a:solidFill>
                  <a:srgbClr val="0070C0"/>
                </a:solidFill>
              </a:rPr>
              <a:t>,</a:t>
            </a:r>
            <a:r>
              <a:rPr lang="zh-CN" altLang="en-US" sz="2800">
                <a:solidFill>
                  <a:srgbClr val="0070C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D→B</a:t>
            </a:r>
            <a:r>
              <a:rPr lang="en-US" altLang="zh-CN" sz="2800">
                <a:solidFill>
                  <a:srgbClr val="0070C0"/>
                </a:solidFill>
              </a:rPr>
              <a:t>, BC →D, </a:t>
            </a:r>
            <a:r>
              <a:rPr lang="en-US" altLang="zh-CN" sz="2800">
                <a:solidFill>
                  <a:srgbClr val="00B050"/>
                </a:solidFill>
              </a:rPr>
              <a:t>CE→A</a:t>
            </a:r>
            <a:r>
              <a:rPr lang="en-US" altLang="zh-CN" sz="2800">
                <a:solidFill>
                  <a:srgbClr val="0070C0"/>
                </a:solidFill>
              </a:rPr>
              <a:t>, E→D }	</a:t>
            </a:r>
            <a:r>
              <a:rPr lang="zh-CN" altLang="en-US" sz="2800">
                <a:solidFill>
                  <a:srgbClr val="0070C0"/>
                </a:solidFill>
              </a:rPr>
              <a:t>消除左部冗余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en-US" altLang="zh-CN" sz="2800">
                <a:solidFill>
                  <a:srgbClr val="0070C0"/>
                </a:solidFill>
              </a:rPr>
              <a:t>F = {</a:t>
            </a:r>
            <a:r>
              <a:rPr lang="en-US" altLang="zh-CN" sz="2800">
                <a:solidFill>
                  <a:srgbClr val="00B050"/>
                </a:solidFill>
              </a:rPr>
              <a:t>A→D</a:t>
            </a:r>
            <a:r>
              <a:rPr lang="en-US" altLang="zh-CN" sz="2800">
                <a:solidFill>
                  <a:srgbClr val="0070C0"/>
                </a:solidFill>
              </a:rPr>
              <a:t>,</a:t>
            </a:r>
            <a:r>
              <a:rPr lang="zh-CN" altLang="en-US" sz="2800">
                <a:solidFill>
                  <a:srgbClr val="0070C0"/>
                </a:solidFill>
              </a:rPr>
              <a:t> </a:t>
            </a:r>
            <a:r>
              <a:rPr lang="en-US" altLang="zh-CN" sz="2800">
                <a:solidFill>
                  <a:srgbClr val="00B050"/>
                </a:solidFill>
              </a:rPr>
              <a:t>D→B</a:t>
            </a:r>
            <a:r>
              <a:rPr lang="en-US" altLang="zh-CN" sz="2800">
                <a:solidFill>
                  <a:srgbClr val="0070C0"/>
                </a:solidFill>
              </a:rPr>
              <a:t>, BC →D, CE→A, E→D }		</a:t>
            </a:r>
            <a:r>
              <a:rPr lang="zh-CN" altLang="en-US" sz="2800">
                <a:solidFill>
                  <a:srgbClr val="0070C0"/>
                </a:solidFill>
              </a:rPr>
              <a:t>消除冗余依赖</a:t>
            </a:r>
            <a:br>
              <a:rPr lang="en-US" altLang="zh-CN" sz="2800">
                <a:solidFill>
                  <a:srgbClr val="0070C0"/>
                </a:solidFill>
              </a:rPr>
            </a:br>
            <a:endParaRPr lang="en-US" altLang="zh-CN" sz="280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/>
              <a:t>求 </a:t>
            </a:r>
            <a:r>
              <a:rPr lang="en-US" altLang="zh-CN" sz="2800"/>
              <a:t>R </a:t>
            </a:r>
            <a:r>
              <a:rPr lang="zh-CN" altLang="en-US" sz="2800"/>
              <a:t>的候选码 。</a:t>
            </a:r>
            <a:br>
              <a:rPr lang="en-US" altLang="zh-CN" sz="2800"/>
            </a:br>
            <a:r>
              <a:rPr lang="en-US" altLang="zh-CN" sz="2800">
                <a:solidFill>
                  <a:srgbClr val="0070C0"/>
                </a:solidFill>
              </a:rPr>
              <a:t>C</a:t>
            </a:r>
            <a:r>
              <a:rPr lang="zh-CN" altLang="en-US" sz="2800">
                <a:solidFill>
                  <a:srgbClr val="0070C0"/>
                </a:solidFill>
              </a:rPr>
              <a:t>、</a:t>
            </a:r>
            <a:r>
              <a:rPr lang="en-US" altLang="zh-CN" sz="2800">
                <a:solidFill>
                  <a:srgbClr val="0070C0"/>
                </a:solidFill>
              </a:rPr>
              <a:t>E</a:t>
            </a:r>
            <a:r>
              <a:rPr lang="zh-CN" altLang="en-US" sz="2800">
                <a:solidFill>
                  <a:srgbClr val="0070C0"/>
                </a:solidFill>
              </a:rPr>
              <a:t>只出现在左部，故候选码必然包含</a:t>
            </a:r>
            <a:r>
              <a:rPr lang="en-US" altLang="zh-CN" sz="2800">
                <a:solidFill>
                  <a:srgbClr val="0070C0"/>
                </a:solidFill>
              </a:rPr>
              <a:t>CE</a:t>
            </a:r>
            <a:r>
              <a:rPr lang="zh-CN" altLang="en-US" sz="2800">
                <a:solidFill>
                  <a:srgbClr val="0070C0"/>
                </a:solidFill>
              </a:rPr>
              <a:t>。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en-US" altLang="zh-CN" sz="2800">
                <a:solidFill>
                  <a:srgbClr val="0070C0"/>
                </a:solidFill>
              </a:rPr>
              <a:t>CE+=ABCDE</a:t>
            </a:r>
            <a:r>
              <a:rPr lang="zh-CN" altLang="en-US" sz="2800">
                <a:solidFill>
                  <a:srgbClr val="0070C0"/>
                </a:solidFill>
              </a:rPr>
              <a:t>，故候选码只有</a:t>
            </a:r>
            <a:r>
              <a:rPr lang="en-US" altLang="zh-CN" sz="2800">
                <a:solidFill>
                  <a:srgbClr val="0070C0"/>
                </a:solidFill>
              </a:rPr>
              <a:t>CE</a:t>
            </a:r>
            <a:r>
              <a:rPr lang="zh-CN" altLang="en-US" sz="2800">
                <a:solidFill>
                  <a:srgbClr val="0070C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70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A004ED-0FEF-408C-9056-CB0183A29BBE}"/>
              </a:ext>
            </a:extLst>
          </p:cNvPr>
          <p:cNvSpPr/>
          <p:nvPr/>
        </p:nvSpPr>
        <p:spPr>
          <a:xfrm>
            <a:off x="668783" y="302243"/>
            <a:ext cx="109698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/>
              <a:t>一、已知有关系模式𝑅</a:t>
            </a:r>
            <a:r>
              <a:rPr lang="en-US" altLang="zh-CN" sz="2800"/>
              <a:t>(</a:t>
            </a:r>
            <a:r>
              <a:rPr lang="zh-CN" altLang="en-US" sz="2800"/>
              <a:t>𝐴</a:t>
            </a:r>
            <a:r>
              <a:rPr lang="en-US" altLang="zh-CN" sz="2800"/>
              <a:t>, </a:t>
            </a:r>
            <a:r>
              <a:rPr lang="zh-CN" altLang="en-US" sz="2800"/>
              <a:t>𝐵</a:t>
            </a:r>
            <a:r>
              <a:rPr lang="en-US" altLang="zh-CN" sz="2800"/>
              <a:t>, </a:t>
            </a:r>
            <a:r>
              <a:rPr lang="zh-CN" altLang="en-US" sz="2800"/>
              <a:t>𝐶</a:t>
            </a:r>
            <a:r>
              <a:rPr lang="en-US" altLang="zh-CN" sz="2800"/>
              <a:t>, </a:t>
            </a:r>
            <a:r>
              <a:rPr lang="zh-CN" altLang="en-US" sz="2800"/>
              <a:t>𝐷</a:t>
            </a:r>
            <a:r>
              <a:rPr lang="en-US" altLang="zh-CN" sz="2800"/>
              <a:t>, </a:t>
            </a:r>
            <a:r>
              <a:rPr lang="zh-CN" altLang="en-US" sz="2800"/>
              <a:t>𝐸</a:t>
            </a:r>
            <a:r>
              <a:rPr lang="en-US" altLang="zh-CN" sz="2800"/>
              <a:t>)</a:t>
            </a:r>
            <a:r>
              <a:rPr lang="zh-CN" altLang="en-US" sz="2800"/>
              <a:t>，𝑅上的一个函数依赖集如下： </a:t>
            </a:r>
            <a:endParaRPr lang="en-US" altLang="zh-CN" sz="2800"/>
          </a:p>
          <a:p>
            <a:r>
              <a:rPr lang="zh-CN" altLang="en-US" sz="2800"/>
              <a:t>𝐹 </a:t>
            </a:r>
            <a:r>
              <a:rPr lang="en-US" altLang="zh-CN" sz="2800"/>
              <a:t>= { A</a:t>
            </a:r>
            <a:r>
              <a:rPr lang="zh-CN" altLang="en-US" sz="2800"/>
              <a:t>→</a:t>
            </a:r>
            <a:r>
              <a:rPr lang="en-US" altLang="zh-CN" sz="2800"/>
              <a:t>BD, BC→D, DCE→A, D→B, E→D } </a:t>
            </a:r>
            <a:br>
              <a:rPr lang="en-US" altLang="zh-CN" sz="2800"/>
            </a:br>
            <a:endParaRPr lang="en-US" altLang="zh-CN" sz="2800"/>
          </a:p>
          <a:p>
            <a:r>
              <a:rPr lang="en-US" altLang="zh-CN" sz="2800"/>
              <a:t>3. R </a:t>
            </a:r>
            <a:r>
              <a:rPr lang="zh-CN" altLang="en-US" sz="2800"/>
              <a:t>属于第几范式？为什么？ </a:t>
            </a:r>
            <a:br>
              <a:rPr lang="en-US" altLang="zh-CN" sz="2800"/>
            </a:br>
            <a:r>
              <a:rPr lang="zh-CN" altLang="en-US" sz="2800">
                <a:solidFill>
                  <a:srgbClr val="0070C0"/>
                </a:solidFill>
              </a:rPr>
              <a:t>答：</a:t>
            </a:r>
            <a:r>
              <a:rPr lang="en-US" altLang="zh-CN" sz="2800">
                <a:solidFill>
                  <a:srgbClr val="0070C0"/>
                </a:solidFill>
              </a:rPr>
              <a:t>1NF</a:t>
            </a:r>
            <a:r>
              <a:rPr lang="zh-CN" altLang="en-US" sz="2800">
                <a:solidFill>
                  <a:srgbClr val="0070C0"/>
                </a:solidFill>
              </a:rPr>
              <a:t>。</a:t>
            </a:r>
            <a:br>
              <a:rPr lang="en-US" altLang="zh-CN" sz="2800"/>
            </a:br>
            <a:r>
              <a:rPr lang="zh-CN" altLang="en-US" sz="2800">
                <a:solidFill>
                  <a:srgbClr val="0070C0"/>
                </a:solidFill>
              </a:rPr>
              <a:t>首先观察最小函数依赖集 </a:t>
            </a:r>
            <a:r>
              <a:rPr lang="en-US" altLang="zh-CN" sz="2800">
                <a:solidFill>
                  <a:srgbClr val="0070C0"/>
                </a:solidFill>
              </a:rPr>
              <a:t>F = {A→D,</a:t>
            </a:r>
            <a:r>
              <a:rPr lang="zh-CN" altLang="en-US" sz="2800">
                <a:solidFill>
                  <a:srgbClr val="0070C0"/>
                </a:solidFill>
              </a:rPr>
              <a:t> </a:t>
            </a:r>
            <a:r>
              <a:rPr lang="en-US" altLang="zh-CN" sz="2800">
                <a:solidFill>
                  <a:srgbClr val="0070C0"/>
                </a:solidFill>
              </a:rPr>
              <a:t>D→B, BC →D, CE→A, </a:t>
            </a:r>
            <a:r>
              <a:rPr lang="en-US" altLang="zh-CN" sz="2800">
                <a:solidFill>
                  <a:srgbClr val="FF0000"/>
                </a:solidFill>
              </a:rPr>
              <a:t>E→D</a:t>
            </a:r>
            <a:r>
              <a:rPr lang="en-US" altLang="zh-CN" sz="2800">
                <a:solidFill>
                  <a:srgbClr val="0070C0"/>
                </a:solidFill>
              </a:rPr>
              <a:t> }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en-US" altLang="zh-CN" sz="2800">
                <a:solidFill>
                  <a:srgbClr val="0070C0"/>
                </a:solidFill>
              </a:rPr>
              <a:t>R </a:t>
            </a:r>
            <a:r>
              <a:rPr lang="zh-CN" altLang="en-US" sz="2800">
                <a:solidFill>
                  <a:srgbClr val="0070C0"/>
                </a:solidFill>
              </a:rPr>
              <a:t>的主码为 </a:t>
            </a:r>
            <a:r>
              <a:rPr lang="en-US" altLang="zh-CN" sz="2800">
                <a:solidFill>
                  <a:srgbClr val="0070C0"/>
                </a:solidFill>
              </a:rPr>
              <a:t>CE</a:t>
            </a:r>
            <a:r>
              <a:rPr lang="zh-CN" altLang="en-US" sz="2800">
                <a:solidFill>
                  <a:srgbClr val="0070C0"/>
                </a:solidFill>
              </a:rPr>
              <a:t>，但由 </a:t>
            </a:r>
            <a:r>
              <a:rPr lang="en-US" altLang="zh-CN" sz="2800">
                <a:solidFill>
                  <a:srgbClr val="0070C0"/>
                </a:solidFill>
              </a:rPr>
              <a:t>E→D </a:t>
            </a:r>
            <a:r>
              <a:rPr lang="zh-CN" altLang="en-US" sz="2800">
                <a:solidFill>
                  <a:srgbClr val="0070C0"/>
                </a:solidFill>
              </a:rPr>
              <a:t>可知 </a:t>
            </a:r>
            <a:r>
              <a:rPr lang="en-US" altLang="zh-CN" sz="2800">
                <a:solidFill>
                  <a:srgbClr val="0070C0"/>
                </a:solidFill>
              </a:rPr>
              <a:t>D </a:t>
            </a:r>
            <a:r>
              <a:rPr lang="zh-CN" altLang="en-US" sz="2800">
                <a:solidFill>
                  <a:srgbClr val="0070C0"/>
                </a:solidFill>
              </a:rPr>
              <a:t>不完全函数依赖于主码，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zh-CN" altLang="en-US" sz="2800">
                <a:solidFill>
                  <a:srgbClr val="0070C0"/>
                </a:solidFill>
              </a:rPr>
              <a:t>所以 </a:t>
            </a:r>
            <a:r>
              <a:rPr lang="en-US" altLang="zh-CN" sz="2800">
                <a:solidFill>
                  <a:srgbClr val="0070C0"/>
                </a:solidFill>
              </a:rPr>
              <a:t>R </a:t>
            </a:r>
            <a:r>
              <a:rPr lang="zh-CN" altLang="en-US" sz="2800">
                <a:solidFill>
                  <a:srgbClr val="0070C0"/>
                </a:solidFill>
              </a:rPr>
              <a:t>不属于</a:t>
            </a:r>
            <a:r>
              <a:rPr lang="en-US" altLang="zh-CN" sz="2800">
                <a:solidFill>
                  <a:srgbClr val="0070C0"/>
                </a:solidFill>
              </a:rPr>
              <a:t>2NF</a:t>
            </a:r>
            <a:r>
              <a:rPr lang="zh-CN" altLang="en-US" sz="2800">
                <a:solidFill>
                  <a:srgbClr val="0070C0"/>
                </a:solidFill>
              </a:rPr>
              <a:t>，属于</a:t>
            </a:r>
            <a:r>
              <a:rPr lang="en-US" altLang="zh-CN" sz="2800">
                <a:solidFill>
                  <a:srgbClr val="0070C0"/>
                </a:solidFill>
              </a:rPr>
              <a:t>1NF</a:t>
            </a:r>
            <a:r>
              <a:rPr lang="zh-CN" altLang="en-US" sz="2800">
                <a:solidFill>
                  <a:srgbClr val="0070C0"/>
                </a:solidFill>
              </a:rPr>
              <a:t>。</a:t>
            </a:r>
            <a:endParaRPr lang="en-US" altLang="zh-CN" sz="2800">
              <a:solidFill>
                <a:srgbClr val="0070C0"/>
              </a:solidFill>
            </a:endParaRPr>
          </a:p>
          <a:p>
            <a:endParaRPr lang="en-US" altLang="zh-CN" sz="2800"/>
          </a:p>
          <a:p>
            <a:r>
              <a:rPr lang="en-US" altLang="zh-CN" sz="2800"/>
              <a:t>4. </a:t>
            </a:r>
            <a:r>
              <a:rPr lang="zh-CN" altLang="en-US" sz="2800"/>
              <a:t>若 </a:t>
            </a:r>
            <a:r>
              <a:rPr lang="en-US" altLang="zh-CN" sz="2800"/>
              <a:t>R </a:t>
            </a:r>
            <a:r>
              <a:rPr lang="zh-CN" altLang="en-US" sz="2800"/>
              <a:t>不满足 </a:t>
            </a:r>
            <a:r>
              <a:rPr lang="en-US" altLang="zh-CN" sz="2800"/>
              <a:t>3NF</a:t>
            </a:r>
            <a:r>
              <a:rPr lang="zh-CN" altLang="en-US" sz="2800"/>
              <a:t>，请将 </a:t>
            </a:r>
            <a:r>
              <a:rPr lang="en-US" altLang="zh-CN" sz="2800"/>
              <a:t>R </a:t>
            </a:r>
            <a:r>
              <a:rPr lang="zh-CN" altLang="en-US" sz="2800"/>
              <a:t>无损连接并且保持函数依赖地分解到 </a:t>
            </a:r>
            <a:r>
              <a:rPr lang="en-US" altLang="zh-CN" sz="2800"/>
              <a:t>3NF</a:t>
            </a:r>
            <a:r>
              <a:rPr lang="zh-CN" altLang="en-US" sz="2800"/>
              <a:t>。</a:t>
            </a:r>
            <a:br>
              <a:rPr lang="en-US" altLang="zh-CN" sz="2800"/>
            </a:br>
            <a:r>
              <a:rPr lang="zh-CN" altLang="en-US" sz="2800">
                <a:solidFill>
                  <a:srgbClr val="0070C0"/>
                </a:solidFill>
              </a:rPr>
              <a:t>答：</a:t>
            </a:r>
            <a:r>
              <a:rPr lang="en-US" altLang="zh-CN" sz="2800">
                <a:solidFill>
                  <a:srgbClr val="0070C0"/>
                </a:solidFill>
              </a:rPr>
              <a:t>p={</a:t>
            </a:r>
            <a:r>
              <a:rPr lang="zh-CN" altLang="en-US" sz="2800">
                <a:solidFill>
                  <a:srgbClr val="0070C0"/>
                </a:solidFill>
              </a:rPr>
              <a:t> </a:t>
            </a:r>
            <a:r>
              <a:rPr lang="en-US" altLang="zh-CN" sz="2800">
                <a:solidFill>
                  <a:srgbClr val="0070C0"/>
                </a:solidFill>
              </a:rPr>
              <a:t>R1(AD), R2(BCD), R3(ACE), R4(DE) }</a:t>
            </a:r>
            <a:br>
              <a:rPr lang="en-US" altLang="zh-CN" sz="2800">
                <a:solidFill>
                  <a:srgbClr val="0070C0"/>
                </a:solidFill>
              </a:rPr>
            </a:br>
            <a:r>
              <a:rPr lang="zh-CN" altLang="en-US" sz="2800">
                <a:solidFill>
                  <a:srgbClr val="0070C0"/>
                </a:solidFill>
              </a:rPr>
              <a:t>使用的算法附在后两页</a:t>
            </a:r>
            <a:endParaRPr lang="en-US" altLang="zh-CN" sz="2800">
              <a:solidFill>
                <a:srgbClr val="0070C0"/>
              </a:solidFill>
            </a:endParaRPr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57275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04117-43E1-40AF-8E22-C669E15B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54" y="228601"/>
            <a:ext cx="8378105" cy="990601"/>
          </a:xfrm>
        </p:spPr>
        <p:txBody>
          <a:bodyPr/>
          <a:lstStyle/>
          <a:p>
            <a:r>
              <a:rPr lang="zh-CN" altLang="en-US" sz="3591">
                <a:solidFill>
                  <a:srgbClr val="B95B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算法</a:t>
            </a:r>
            <a:r>
              <a:rPr lang="en-US" altLang="zh-CN" sz="3591">
                <a:solidFill>
                  <a:srgbClr val="B95B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591">
                <a:solidFill>
                  <a:srgbClr val="B95B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：保持函数依赖地分解到</a:t>
            </a:r>
            <a:r>
              <a:rPr lang="en-US" altLang="zh-CN" sz="3591">
                <a:solidFill>
                  <a:srgbClr val="B95B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3NF</a:t>
            </a:r>
            <a:endParaRPr lang="zh-CN" altLang="en-US" sz="3591">
              <a:solidFill>
                <a:srgbClr val="B95B2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522F0-C375-E0B1-EA77-7F401FC4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330" y="1219202"/>
            <a:ext cx="11398928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9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求出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R&lt;U, F&gt;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的最小函数依赖集（仍记为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en-US" altLang="zh-CN" sz="2409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把所有不在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中出现的属性组成一个关系模式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，并在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中去掉这些属性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剩余属性仍记为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U)</a:t>
            </a:r>
          </a:p>
          <a:p>
            <a:pPr marL="0" indent="0">
              <a:buNone/>
            </a:pPr>
            <a:r>
              <a:rPr lang="en-US" altLang="zh-CN" sz="2409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中存在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X →A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XA=U,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则输出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R(U)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R’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，算法结束，否则</a:t>
            </a:r>
          </a:p>
          <a:p>
            <a:pPr marL="0" indent="0">
              <a:buNone/>
            </a:pPr>
            <a:r>
              <a:rPr lang="en-US" altLang="zh-CN" sz="2409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按相同的左部分组，将所有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X →A1, X →A2, …, X →Ak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形式的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FD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分为一组，并将每组涉及的所有属性作为一个关系模式输出。若某个关系模式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的属性集是另一个关系模式的属性集的子集，则在结果中去掉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。设最后得到关系模式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R1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R2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9" err="1">
                <a:ea typeface="楷体" panose="02010609060101010101" pitchFamily="49" charset="-122"/>
                <a:cs typeface="Times New Roman" panose="02020603050405020304" pitchFamily="18" charset="0"/>
              </a:rPr>
              <a:t>Rk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，则 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p = {R1, R2, …, Rk, R’} </a:t>
            </a:r>
            <a:r>
              <a:rPr lang="zh-CN" altLang="en-US" sz="2409">
                <a:ea typeface="楷体" panose="02010609060101010101" pitchFamily="49" charset="-122"/>
                <a:cs typeface="Times New Roman" panose="02020603050405020304" pitchFamily="18" charset="0"/>
              </a:rPr>
              <a:t>是一个保持函数依赖的分解，并且满足</a:t>
            </a:r>
            <a:r>
              <a:rPr lang="en-US" altLang="zh-CN" sz="2409"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endParaRPr lang="zh-CN" altLang="en-US" sz="2409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6412-8434-4313-74DC-2D6830CE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91">
                <a:solidFill>
                  <a:srgbClr val="B95B22"/>
                </a:solidFill>
                <a:latin typeface="+mn-lt"/>
                <a:ea typeface="楷体" panose="02010609060101010101" pitchFamily="49" charset="-122"/>
              </a:rPr>
              <a:t>算法</a:t>
            </a:r>
            <a:r>
              <a:rPr lang="en-US" altLang="zh-CN" sz="3591">
                <a:solidFill>
                  <a:srgbClr val="B95B22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sz="3591">
                <a:solidFill>
                  <a:srgbClr val="B95B22"/>
                </a:solidFill>
                <a:latin typeface="+mn-lt"/>
                <a:ea typeface="楷体" panose="02010609060101010101" pitchFamily="49" charset="-122"/>
              </a:rPr>
              <a:t>：无损连接且保持函数依赖地分解到</a:t>
            </a:r>
            <a:r>
              <a:rPr lang="en-US" altLang="zh-CN" sz="3591">
                <a:solidFill>
                  <a:srgbClr val="B95B22"/>
                </a:solidFill>
                <a:latin typeface="+mn-lt"/>
                <a:ea typeface="楷体" panose="02010609060101010101" pitchFamily="49" charset="-122"/>
              </a:rPr>
              <a:t>3NF</a:t>
            </a:r>
            <a:endParaRPr lang="zh-CN" altLang="en-US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8F5EE-20B6-0384-1F44-5B139E18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617" y="1825625"/>
            <a:ext cx="109631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首先用算法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求出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的保持函数依赖的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3NF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分解，</a:t>
            </a:r>
            <a:b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设为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q={R1, R2, …, Rk}</a:t>
            </a:r>
          </a:p>
          <a:p>
            <a:pPr marL="0" indent="0">
              <a:buNone/>
            </a:pP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的主码，求出 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p=q∪{R(X)}</a:t>
            </a:r>
          </a:p>
          <a:p>
            <a:pPr marL="0" indent="0">
              <a:buNone/>
            </a:pP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中某个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的子集，则在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中去掉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R(X)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  ；</a:t>
            </a:r>
            <a:b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中某个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的子集，则在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中去掉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Ri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得到的</a:t>
            </a:r>
            <a:r>
              <a:rPr lang="en-US" altLang="zh-CN" sz="320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200">
                <a:ea typeface="楷体" panose="02010609060101010101" pitchFamily="49" charset="-122"/>
                <a:cs typeface="Times New Roman" panose="02020603050405020304" pitchFamily="18" charset="0"/>
              </a:rPr>
              <a:t>就是最终结果</a:t>
            </a:r>
          </a:p>
        </p:txBody>
      </p:sp>
    </p:spTree>
    <p:extLst>
      <p:ext uri="{BB962C8B-B14F-4D97-AF65-F5344CB8AC3E}">
        <p14:creationId xmlns:p14="http://schemas.microsoft.com/office/powerpoint/2010/main" val="407069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8255B-7587-4BEF-9962-025EB7981339}"/>
              </a:ext>
            </a:extLst>
          </p:cNvPr>
          <p:cNvSpPr/>
          <p:nvPr/>
        </p:nvSpPr>
        <p:spPr>
          <a:xfrm>
            <a:off x="310718" y="292964"/>
            <a:ext cx="115764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/>
              <a:t>二、给定下列基本表：</a:t>
            </a:r>
            <a:endParaRPr lang="en-US" altLang="zh-CN" sz="2000"/>
          </a:p>
          <a:p>
            <a:r>
              <a:rPr lang="zh-CN" altLang="en-US" sz="2000"/>
              <a:t>学生（</a:t>
            </a:r>
            <a:r>
              <a:rPr lang="en-US" altLang="zh-CN" sz="2000"/>
              <a:t>student</a:t>
            </a:r>
            <a:r>
              <a:rPr lang="zh-CN" altLang="en-US" sz="2000"/>
              <a:t>）：</a:t>
            </a:r>
            <a:r>
              <a:rPr lang="en-US" altLang="zh-CN" sz="2000"/>
              <a:t>	student(</a:t>
            </a:r>
            <a:r>
              <a:rPr lang="en-US" altLang="zh-CN" sz="2000" u="sng"/>
              <a:t>sid</a:t>
            </a:r>
            <a:r>
              <a:rPr lang="en-US" altLang="zh-CN" sz="2000"/>
              <a:t>, sname, did)</a:t>
            </a:r>
          </a:p>
          <a:p>
            <a:r>
              <a:rPr lang="zh-CN" altLang="en-US" sz="2000"/>
              <a:t>课程（</a:t>
            </a:r>
            <a:r>
              <a:rPr lang="en-US" altLang="zh-CN" sz="2000"/>
              <a:t>course</a:t>
            </a:r>
            <a:r>
              <a:rPr lang="zh-CN" altLang="en-US" sz="2000"/>
              <a:t>）：</a:t>
            </a:r>
            <a:r>
              <a:rPr lang="en-US" altLang="zh-CN" sz="2000"/>
              <a:t>	course(</a:t>
            </a:r>
            <a:r>
              <a:rPr lang="en-US" altLang="zh-CN" sz="2000" u="sng"/>
              <a:t>cid</a:t>
            </a:r>
            <a:r>
              <a:rPr lang="en-US" altLang="zh-CN" sz="2000"/>
              <a:t>, cname, room, fid)</a:t>
            </a:r>
          </a:p>
          <a:p>
            <a:r>
              <a:rPr lang="zh-CN" altLang="en-US" sz="2000"/>
              <a:t>系（</a:t>
            </a:r>
            <a:r>
              <a:rPr lang="en-US" altLang="zh-CN" sz="2000"/>
              <a:t>department</a:t>
            </a:r>
            <a:r>
              <a:rPr lang="zh-CN" altLang="en-US" sz="2000"/>
              <a:t>）：</a:t>
            </a:r>
            <a:r>
              <a:rPr lang="en-US" altLang="zh-CN" sz="2000"/>
              <a:t>	department(</a:t>
            </a:r>
            <a:r>
              <a:rPr lang="en-US" altLang="zh-CN" sz="2000" u="sng"/>
              <a:t>did</a:t>
            </a:r>
            <a:r>
              <a:rPr lang="en-US" altLang="zh-CN" sz="2000"/>
              <a:t>, dname, location)</a:t>
            </a:r>
          </a:p>
          <a:p>
            <a:r>
              <a:rPr lang="zh-CN" altLang="en-US" sz="2000"/>
              <a:t>教师（</a:t>
            </a:r>
            <a:r>
              <a:rPr lang="en-US" altLang="zh-CN" sz="2000"/>
              <a:t>faculty</a:t>
            </a:r>
            <a:r>
              <a:rPr lang="zh-CN" altLang="en-US" sz="2000"/>
              <a:t>） ：</a:t>
            </a:r>
            <a:r>
              <a:rPr lang="en-US" altLang="zh-CN" sz="2000"/>
              <a:t>	faculty(</a:t>
            </a:r>
            <a:r>
              <a:rPr lang="en-US" altLang="zh-CN" sz="2000" u="sng"/>
              <a:t>fid</a:t>
            </a:r>
            <a:r>
              <a:rPr lang="en-US" altLang="zh-CN" sz="2000"/>
              <a:t>, fname, sex, did)</a:t>
            </a:r>
          </a:p>
          <a:p>
            <a:r>
              <a:rPr lang="zh-CN" altLang="en-US" sz="2000"/>
              <a:t>选课（</a:t>
            </a:r>
            <a:r>
              <a:rPr lang="en-US" altLang="zh-CN" sz="2000"/>
              <a:t>SC</a:t>
            </a:r>
            <a:r>
              <a:rPr lang="zh-CN" altLang="en-US" sz="2000"/>
              <a:t>）：</a:t>
            </a:r>
            <a:r>
              <a:rPr lang="en-US" altLang="zh-CN" sz="2000"/>
              <a:t>		SC(</a:t>
            </a:r>
            <a:r>
              <a:rPr lang="en-US" altLang="zh-CN" sz="2000" u="sng"/>
              <a:t>sid, cid</a:t>
            </a:r>
            <a:r>
              <a:rPr lang="en-US" altLang="zh-CN" sz="2000"/>
              <a:t>, score) </a:t>
            </a:r>
          </a:p>
          <a:p>
            <a:r>
              <a:rPr lang="zh-CN" altLang="en-US" sz="2000"/>
              <a:t>其中加下划线的字段是主键，</a:t>
            </a:r>
            <a:r>
              <a:rPr lang="en-US" altLang="zh-CN" sz="2000"/>
              <a:t>score </a:t>
            </a:r>
            <a:r>
              <a:rPr lang="zh-CN" altLang="en-US" sz="2000"/>
              <a:t>字段是整型，其它字段都是字符串类型。 </a:t>
            </a:r>
            <a:endParaRPr lang="en-US" altLang="zh-CN" sz="2000"/>
          </a:p>
          <a:p>
            <a:r>
              <a:rPr lang="zh-CN" altLang="en-US" sz="2000"/>
              <a:t>请用 </a:t>
            </a:r>
            <a:r>
              <a:rPr lang="en-US" altLang="zh-CN" sz="2000"/>
              <a:t>SQL </a:t>
            </a:r>
            <a:r>
              <a:rPr lang="zh-CN" altLang="en-US" sz="2000"/>
              <a:t>语句完成下列查询（要求：只能用一个 </a:t>
            </a:r>
            <a:r>
              <a:rPr lang="en-US" altLang="zh-CN" sz="2000"/>
              <a:t>SQL </a:t>
            </a:r>
            <a:r>
              <a:rPr lang="zh-CN" altLang="en-US" sz="2000"/>
              <a:t>语句）： </a:t>
            </a:r>
            <a:endParaRPr lang="en-US" altLang="zh-CN" sz="2000"/>
          </a:p>
          <a:p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查询在“</a:t>
            </a:r>
            <a:r>
              <a:rPr lang="en-US" altLang="zh-CN" sz="2000"/>
              <a:t>3C102”</a:t>
            </a:r>
            <a:r>
              <a:rPr lang="zh-CN" altLang="en-US" sz="2000"/>
              <a:t>上课的所有姓“赵”的“计算机”系老师姓名； </a:t>
            </a:r>
            <a:endParaRPr lang="en-US" altLang="zh-CN" sz="2000"/>
          </a:p>
          <a:p>
            <a:pPr marL="342900" indent="-342900">
              <a:buAutoNum type="arabicPeriod"/>
            </a:pPr>
            <a:endParaRPr lang="en-US" altLang="zh-CN" sz="2000"/>
          </a:p>
          <a:p>
            <a:pPr marL="342900" indent="-342900">
              <a:buAutoNum type="arabicPeriod"/>
            </a:pPr>
            <a:r>
              <a:rPr lang="zh-CN" altLang="en-US" sz="2000"/>
              <a:t>查询选过课的学生中只选了“张三”老师所授课程的学生学号和姓名； </a:t>
            </a:r>
            <a:br>
              <a:rPr lang="en-US" altLang="zh-CN" sz="2000"/>
            </a:br>
            <a:endParaRPr lang="en-US" altLang="zh-CN" sz="2000"/>
          </a:p>
          <a:p>
            <a:pPr lvl="0"/>
            <a:r>
              <a:rPr lang="en-US" altLang="zh-CN" sz="2000"/>
              <a:t>3. </a:t>
            </a:r>
            <a:r>
              <a:rPr lang="zh-CN" altLang="en-US" sz="2000"/>
              <a:t>查询每个系选修了“</a:t>
            </a:r>
            <a:r>
              <a:rPr lang="en-US" altLang="zh-CN" sz="2000"/>
              <a:t>DB”</a:t>
            </a:r>
            <a:r>
              <a:rPr lang="zh-CN" altLang="en-US" sz="2000"/>
              <a:t>课程但缺少成绩的学生人数，要求返回两列：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zh-CN" altLang="en-US" sz="2000"/>
              <a:t>一列显示系名称 （列名显示为</a:t>
            </a:r>
            <a:r>
              <a:rPr lang="en-US" altLang="zh-CN" sz="2000"/>
              <a:t>department</a:t>
            </a:r>
            <a:r>
              <a:rPr lang="zh-CN" altLang="en-US" sz="2000"/>
              <a:t>），另一列显示学生人数（列名显示为</a:t>
            </a:r>
            <a:r>
              <a:rPr lang="en-US" altLang="zh-CN" sz="2000"/>
              <a:t>st_count</a:t>
            </a:r>
            <a:r>
              <a:rPr lang="zh-CN" altLang="en-US" sz="2000"/>
              <a:t>），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zh-CN" altLang="en-US" sz="2000"/>
              <a:t>并且查询结果按学生人数降序排列；（假定系名称</a:t>
            </a:r>
            <a:r>
              <a:rPr lang="en-US" altLang="zh-CN" sz="2000"/>
              <a:t>dname</a:t>
            </a:r>
            <a:r>
              <a:rPr lang="zh-CN" altLang="en-US" sz="2000"/>
              <a:t>不重复）</a:t>
            </a:r>
            <a:br>
              <a:rPr lang="en-US" altLang="zh-CN" sz="2000"/>
            </a:br>
            <a:endParaRPr lang="en-US" altLang="zh-CN" sz="2000"/>
          </a:p>
          <a:p>
            <a:pPr lvl="0"/>
            <a:r>
              <a:rPr lang="en-US" altLang="zh-CN" sz="2000"/>
              <a:t>4. </a:t>
            </a:r>
            <a:r>
              <a:rPr lang="zh-CN" altLang="en-US" sz="2000"/>
              <a:t>查询选课数不少于 </a:t>
            </a:r>
            <a:r>
              <a:rPr lang="en-US" altLang="zh-CN" sz="2000"/>
              <a:t>4 </a:t>
            </a:r>
            <a:r>
              <a:rPr lang="zh-CN" altLang="en-US" sz="2000"/>
              <a:t>门并且各科成绩均不低于 </a:t>
            </a:r>
            <a:r>
              <a:rPr lang="en-US" altLang="zh-CN" sz="2000"/>
              <a:t>95 </a:t>
            </a:r>
            <a:r>
              <a:rPr lang="zh-CN" altLang="en-US" sz="2000"/>
              <a:t>的学生姓名、选修课程数和平均成绩。</a:t>
            </a:r>
            <a:endParaRPr lang="en-US" altLang="zh-CN" sz="2000"/>
          </a:p>
          <a:p>
            <a:pPr lvl="0"/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查询选修过“</a:t>
            </a:r>
            <a:r>
              <a:rPr lang="en-US" altLang="zh-CN" sz="2000"/>
              <a:t>DB”</a:t>
            </a:r>
            <a:r>
              <a:rPr lang="zh-CN" altLang="en-US" sz="2000"/>
              <a:t>和“</a:t>
            </a:r>
            <a:r>
              <a:rPr lang="en-US" altLang="zh-CN" sz="2000"/>
              <a:t>AI”</a:t>
            </a:r>
            <a:r>
              <a:rPr lang="zh-CN" altLang="en-US" sz="2000"/>
              <a:t>课程但“</a:t>
            </a:r>
            <a:r>
              <a:rPr lang="en-US" altLang="zh-CN" sz="2000"/>
              <a:t>DB”</a:t>
            </a:r>
            <a:r>
              <a:rPr lang="zh-CN" altLang="en-US" sz="2000"/>
              <a:t>课程成绩不低于“</a:t>
            </a:r>
            <a:r>
              <a:rPr lang="en-US" altLang="zh-CN" sz="2000"/>
              <a:t>AI”</a:t>
            </a:r>
            <a:r>
              <a:rPr lang="zh-CN" altLang="en-US" sz="2000"/>
              <a:t>成绩的学生学号和姓名； </a:t>
            </a:r>
            <a:br>
              <a:rPr lang="en-US" altLang="zh-CN" sz="2000"/>
            </a:b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49460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338690-C011-4C19-B810-2178C6DB27CA}"/>
              </a:ext>
            </a:extLst>
          </p:cNvPr>
          <p:cNvSpPr/>
          <p:nvPr/>
        </p:nvSpPr>
        <p:spPr>
          <a:xfrm>
            <a:off x="310718" y="292964"/>
            <a:ext cx="1157648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查询在“</a:t>
            </a:r>
            <a:r>
              <a:rPr lang="en-US" altLang="zh-CN" sz="2000"/>
              <a:t>3C102”</a:t>
            </a:r>
            <a:r>
              <a:rPr lang="zh-CN" altLang="en-US" sz="2000"/>
              <a:t>上课的所有姓“赵”的“计算机”系老师姓名；</a:t>
            </a:r>
            <a:br>
              <a:rPr lang="en-US" altLang="zh-CN" sz="2000"/>
            </a:br>
            <a:br>
              <a:rPr lang="en-US" altLang="zh-CN" sz="2000"/>
            </a:br>
            <a:r>
              <a:rPr lang="zh-CN" altLang="en-US" sz="2000">
                <a:solidFill>
                  <a:srgbClr val="0070C0"/>
                </a:solidFill>
              </a:rPr>
              <a:t>答案一：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0070C0"/>
                </a:solidFill>
              </a:rPr>
              <a:t>SELECT DISTINCT fname FROM faculty, department, course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WHERE faculty.fid = course.fid AND faculty.did = department.did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</a:t>
            </a:r>
            <a:r>
              <a:rPr lang="zh-CN" altLang="en-US" sz="2000">
                <a:solidFill>
                  <a:srgbClr val="FF0000"/>
                </a:solidFill>
              </a:rPr>
              <a:t>（连接相关属性所在的表）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AND fname LIKE “</a:t>
            </a:r>
            <a:r>
              <a:rPr lang="zh-CN" altLang="en-US" sz="2000">
                <a:solidFill>
                  <a:srgbClr val="0070C0"/>
                </a:solidFill>
              </a:rPr>
              <a:t>赵</a:t>
            </a:r>
            <a:r>
              <a:rPr lang="en-US" altLang="zh-CN" sz="2000">
                <a:solidFill>
                  <a:srgbClr val="0070C0"/>
                </a:solidFill>
              </a:rPr>
              <a:t>%” AND room = “3C102” AND dname=“</a:t>
            </a:r>
            <a:r>
              <a:rPr lang="zh-CN" altLang="en-US" sz="2000">
                <a:solidFill>
                  <a:srgbClr val="0070C0"/>
                </a:solidFill>
              </a:rPr>
              <a:t>计算机”；</a:t>
            </a:r>
            <a:r>
              <a:rPr lang="en-US" altLang="zh-CN" sz="2000">
                <a:solidFill>
                  <a:srgbClr val="0070C0"/>
                </a:solidFill>
              </a:rPr>
              <a:t> 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</a:t>
            </a:r>
            <a:r>
              <a:rPr lang="zh-CN" altLang="en-US" sz="2000">
                <a:solidFill>
                  <a:srgbClr val="FF0000"/>
                </a:solidFill>
              </a:rPr>
              <a:t>（添加筛选条件，这一行中的属性在相关表中都没有重复，所以不指定表名也是可以的）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答案二（使用</a:t>
            </a:r>
            <a:r>
              <a:rPr lang="en-US" altLang="zh-CN" sz="2000">
                <a:solidFill>
                  <a:srgbClr val="0070C0"/>
                </a:solidFill>
              </a:rPr>
              <a:t>JOIN</a:t>
            </a:r>
            <a:r>
              <a:rPr lang="zh-CN" altLang="en-US" sz="2000">
                <a:solidFill>
                  <a:srgbClr val="0070C0"/>
                </a:solidFill>
              </a:rPr>
              <a:t>）：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 SELECT DISTINCT fname FROM faculty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department ON department.did = faculty.did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JOIN course ON course.fid = faculty.fid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AND fname LIKE “</a:t>
            </a:r>
            <a:r>
              <a:rPr lang="zh-CN" altLang="en-US" sz="2000">
                <a:solidFill>
                  <a:srgbClr val="0070C0"/>
                </a:solidFill>
              </a:rPr>
              <a:t>赵</a:t>
            </a:r>
            <a:r>
              <a:rPr lang="en-US" altLang="zh-CN" sz="2000">
                <a:solidFill>
                  <a:srgbClr val="0070C0"/>
                </a:solidFill>
              </a:rPr>
              <a:t>%” AND room = “3C102” AND dname=“</a:t>
            </a:r>
            <a:r>
              <a:rPr lang="zh-CN" altLang="en-US" sz="2000">
                <a:solidFill>
                  <a:srgbClr val="0070C0"/>
                </a:solidFill>
              </a:rPr>
              <a:t>计算机”；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7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08255B-7587-4BEF-9962-025EB7981339}"/>
              </a:ext>
            </a:extLst>
          </p:cNvPr>
          <p:cNvSpPr/>
          <p:nvPr/>
        </p:nvSpPr>
        <p:spPr>
          <a:xfrm>
            <a:off x="310718" y="292964"/>
            <a:ext cx="1157648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/>
              <a:t>2. </a:t>
            </a:r>
            <a:r>
              <a:rPr lang="zh-CN" altLang="en-US" sz="2000"/>
              <a:t>查询</a:t>
            </a:r>
            <a:r>
              <a:rPr lang="zh-CN" altLang="en-US" sz="2000">
                <a:solidFill>
                  <a:srgbClr val="FF0000"/>
                </a:solidFill>
              </a:rPr>
              <a:t>选过课</a:t>
            </a:r>
            <a:r>
              <a:rPr lang="zh-CN" altLang="en-US" sz="2000"/>
              <a:t>的学生中只选了“张三”老师所授课程的学生学号和姓名；</a:t>
            </a:r>
            <a:endParaRPr lang="en-US" altLang="zh-CN" sz="2000"/>
          </a:p>
          <a:p>
            <a:r>
              <a:rPr lang="zh-CN" altLang="en-US" sz="2000">
                <a:solidFill>
                  <a:srgbClr val="0070C0"/>
                </a:solidFill>
              </a:rPr>
              <a:t>答案一：</a:t>
            </a:r>
            <a:r>
              <a:rPr lang="zh-CN" altLang="en-US" sz="2000"/>
              <a:t> 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0070C0"/>
                </a:solidFill>
              </a:rPr>
              <a:t>SELECT DISTINCT </a:t>
            </a:r>
            <a:r>
              <a:rPr lang="en-US" altLang="zh-CN" sz="2000">
                <a:solidFill>
                  <a:srgbClr val="FF0000"/>
                </a:solidFill>
              </a:rPr>
              <a:t>student.</a:t>
            </a:r>
            <a:r>
              <a:rPr lang="en-US" altLang="zh-CN" sz="2000">
                <a:solidFill>
                  <a:srgbClr val="0070C0"/>
                </a:solidFill>
              </a:rPr>
              <a:t>sid, sname FROM </a:t>
            </a:r>
            <a:r>
              <a:rPr lang="en-US" altLang="zh-CN" sz="2000">
                <a:solidFill>
                  <a:srgbClr val="00B050"/>
                </a:solidFill>
              </a:rPr>
              <a:t>student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WHERE NOT EXISTS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    ( SELECT * from SC, faculty, course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        WHERE SC.sid = </a:t>
            </a:r>
            <a:r>
              <a:rPr lang="en-US" altLang="zh-CN" sz="2000">
                <a:solidFill>
                  <a:srgbClr val="00B050"/>
                </a:solidFill>
              </a:rPr>
              <a:t>student</a:t>
            </a:r>
            <a:r>
              <a:rPr lang="en-US" altLang="zh-CN" sz="2000">
                <a:solidFill>
                  <a:srgbClr val="0070C0"/>
                </a:solidFill>
              </a:rPr>
              <a:t>.sid AND SC.cid = course.cid AND course.fid = faculty.fid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  AND fname &lt;&gt; “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” )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</a:t>
            </a:r>
            <a:r>
              <a:rPr lang="en-US" altLang="zh-CN" sz="2000">
                <a:solidFill>
                  <a:srgbClr val="FF0000"/>
                </a:solidFill>
              </a:rPr>
              <a:t>AND EXISTS (SELECT * FROM SC where SC.sid = student.sid)</a:t>
            </a:r>
            <a:r>
              <a:rPr lang="zh-CN" altLang="en-US" sz="2000">
                <a:solidFill>
                  <a:srgbClr val="FF0000"/>
                </a:solidFill>
              </a:rPr>
              <a:t>；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	</a:t>
            </a:r>
            <a:r>
              <a:rPr lang="zh-CN" altLang="en-US" sz="2000">
                <a:solidFill>
                  <a:srgbClr val="FF0000"/>
                </a:solidFill>
              </a:rPr>
              <a:t>（注意：采用“没有选不是‘张三’老师所教授课程”的排除法思路时，</a:t>
            </a:r>
            <a:br>
              <a:rPr lang="en-US" altLang="zh-CN" sz="2000">
                <a:solidFill>
                  <a:srgbClr val="FF0000"/>
                </a:solidFill>
              </a:rPr>
            </a:br>
            <a:r>
              <a:rPr lang="en-US" altLang="zh-CN" sz="2000">
                <a:solidFill>
                  <a:srgbClr val="FF0000"/>
                </a:solidFill>
              </a:rPr>
              <a:t>	              </a:t>
            </a:r>
            <a:r>
              <a:rPr lang="zh-CN" altLang="en-US" sz="2000">
                <a:solidFill>
                  <a:srgbClr val="FF0000"/>
                </a:solidFill>
              </a:rPr>
              <a:t>应考虑没选任何课程的情况并将其排除在外）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答案二：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DISTINCT </a:t>
            </a:r>
            <a:r>
              <a:rPr lang="en-US" altLang="zh-CN" sz="2000">
                <a:solidFill>
                  <a:srgbClr val="FF0000"/>
                </a:solidFill>
              </a:rPr>
              <a:t>s.</a:t>
            </a:r>
            <a:r>
              <a:rPr lang="en-US" altLang="zh-CN" sz="2000">
                <a:solidFill>
                  <a:srgbClr val="0070C0"/>
                </a:solidFill>
              </a:rPr>
              <a:t>sid, s.sname FROM student s, SC sc, course c, faculty f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WHERE s.sid = sc.sid AND sc.cid = c.cid AND c.fid = f.fid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AND fname = '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'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AND s.sid NOT IN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( SELECT DISTINCT s2.sid FROM student s2, SC sc2, course c2, faculty f2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	WHERE s2.sid = sc2.sid AND sc2.cid = c2.cid AND c2.fid = f2.fid 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		AND fname &lt;&gt; ‘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’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); </a:t>
            </a:r>
            <a:br>
              <a:rPr lang="zh-CN" altLang="en-US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</a:t>
            </a:r>
            <a:r>
              <a:rPr lang="zh-CN" altLang="en-US" sz="2000">
                <a:solidFill>
                  <a:srgbClr val="FF0000"/>
                </a:solidFill>
              </a:rPr>
              <a:t>（这里是采用了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		“</a:t>
            </a:r>
            <a:r>
              <a:rPr lang="zh-CN" altLang="en-US" sz="2000">
                <a:solidFill>
                  <a:srgbClr val="FF0000"/>
                </a:solidFill>
              </a:rPr>
              <a:t>在选过 张三老师教的课 的学生中，排除选过 不是张三老师教的课 的学生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			</a:t>
            </a:r>
            <a:r>
              <a:rPr lang="zh-CN" altLang="en-US" sz="2000">
                <a:solidFill>
                  <a:srgbClr val="FF0000"/>
                </a:solidFill>
              </a:rPr>
              <a:t>的思路）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4D9CA4-1F8F-416C-A4D7-E900CA4F613C}"/>
              </a:ext>
            </a:extLst>
          </p:cNvPr>
          <p:cNvSpPr/>
          <p:nvPr/>
        </p:nvSpPr>
        <p:spPr>
          <a:xfrm>
            <a:off x="310718" y="292964"/>
            <a:ext cx="115764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70C0"/>
                </a:solidFill>
              </a:rPr>
              <a:t>答案三（使用</a:t>
            </a:r>
            <a:r>
              <a:rPr lang="en-US" altLang="zh-CN" sz="2000">
                <a:solidFill>
                  <a:srgbClr val="0070C0"/>
                </a:solidFill>
              </a:rPr>
              <a:t>JOIN</a:t>
            </a:r>
            <a:r>
              <a:rPr lang="zh-CN" altLang="en-US" sz="2000">
                <a:solidFill>
                  <a:srgbClr val="0070C0"/>
                </a:solidFill>
              </a:rPr>
              <a:t>）：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DISTINCT student.sid, sname FROM student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WHERE NOT EXISTS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    ( SELECT * from student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JOIN SC ON SC.sid = student.sid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JOIN course ON course.cid = SC.cid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	JOIN faculty ON faculty.fid = course.fid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                WHERE fname &lt;&gt; “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” )</a:t>
            </a:r>
          </a:p>
          <a:p>
            <a:r>
              <a:rPr lang="en-US" altLang="zh-CN" sz="2000">
                <a:solidFill>
                  <a:srgbClr val="0070C0"/>
                </a:solidFill>
              </a:rPr>
              <a:t>	AND EXISTS ( SELECT * FROM SC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JOIN student ON SC.sid = student.sid )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答案四（使用</a:t>
            </a:r>
            <a:r>
              <a:rPr lang="en-US" altLang="zh-CN" sz="2000">
                <a:solidFill>
                  <a:srgbClr val="0070C0"/>
                </a:solidFill>
              </a:rPr>
              <a:t>JOIN</a:t>
            </a:r>
            <a:r>
              <a:rPr lang="zh-CN" altLang="en-US" sz="2000">
                <a:solidFill>
                  <a:srgbClr val="0070C0"/>
                </a:solidFill>
              </a:rPr>
              <a:t>）：</a:t>
            </a:r>
            <a:endParaRPr lang="en-US" altLang="zh-CN" sz="2000">
              <a:solidFill>
                <a:srgbClr val="0070C0"/>
              </a:solidFill>
            </a:endParaRPr>
          </a:p>
          <a:p>
            <a:r>
              <a:rPr lang="en-US" altLang="zh-CN" sz="2000">
                <a:solidFill>
                  <a:srgbClr val="0070C0"/>
                </a:solidFill>
              </a:rPr>
              <a:t>    SELECT DISTINCT s.sid, s.sname FROM student s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JOIN SC sc ON s.sid = sc.sid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JOIN course c ON sc.cid = c.cid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JOIN faculty f ON c.fid = f.fid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WHERE fname = '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'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AND s.sid NOT IN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( SELECT DISTINCT s2.sid FROM student s2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JOIN SC sc2 ON s2.sid = sc2.sid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JOIN course c2 ON sc2.cid = c2.cid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JOIN faculty f2 ON c2.fid = f2.fid </a:t>
            </a:r>
            <a:br>
              <a:rPr lang="en-US" altLang="zh-CN" sz="2000">
                <a:solidFill>
                  <a:srgbClr val="0070C0"/>
                </a:solidFill>
              </a:rPr>
            </a:br>
            <a:r>
              <a:rPr lang="en-US" altLang="zh-CN" sz="2000">
                <a:solidFill>
                  <a:srgbClr val="0070C0"/>
                </a:solidFill>
              </a:rPr>
              <a:t>				WHERE fname &lt;&gt; '</a:t>
            </a:r>
            <a:r>
              <a:rPr lang="zh-CN" altLang="en-US" sz="2000">
                <a:solidFill>
                  <a:srgbClr val="0070C0"/>
                </a:solidFill>
              </a:rPr>
              <a:t>张三</a:t>
            </a:r>
            <a:r>
              <a:rPr lang="en-US" altLang="zh-CN" sz="2000">
                <a:solidFill>
                  <a:srgbClr val="0070C0"/>
                </a:solidFill>
              </a:rPr>
              <a:t>'</a:t>
            </a:r>
            <a:r>
              <a:rPr lang="zh-CN" altLang="en-US" sz="2000">
                <a:solidFill>
                  <a:srgbClr val="0070C0"/>
                </a:solidFill>
              </a:rPr>
              <a:t> </a:t>
            </a:r>
            <a:r>
              <a:rPr lang="en-US" altLang="zh-CN" sz="2000">
                <a:solidFill>
                  <a:srgbClr val="0070C0"/>
                </a:solidFill>
              </a:rPr>
              <a:t>);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582</Words>
  <Application>Microsoft Office PowerPoint</Application>
  <PresentationFormat>宽屏</PresentationFormat>
  <Paragraphs>108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算法1：保持函数依赖地分解到3NF</vt:lpstr>
      <vt:lpstr>算法2：无损连接且保持函数依赖地分解到3NF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80689</dc:creator>
  <cp:lastModifiedBy>80689</cp:lastModifiedBy>
  <cp:revision>26</cp:revision>
  <dcterms:created xsi:type="dcterms:W3CDTF">2024-05-04T03:23:02Z</dcterms:created>
  <dcterms:modified xsi:type="dcterms:W3CDTF">2024-05-04T08:01:14Z</dcterms:modified>
</cp:coreProperties>
</file>