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584" r:id="rId2"/>
    <p:sldId id="643" r:id="rId3"/>
    <p:sldId id="679" r:id="rId4"/>
    <p:sldId id="651" r:id="rId5"/>
    <p:sldId id="678" r:id="rId6"/>
    <p:sldId id="655" r:id="rId7"/>
  </p:sldIdLst>
  <p:sldSz cx="9144000" cy="6858000" type="screen4x3"/>
  <p:notesSz cx="9144000" cy="6858000"/>
  <p:embeddedFontLst>
    <p:embeddedFont>
      <p:font typeface="BFKPSC+SimHei" panose="02010600030101010101" charset="-122"/>
      <p:regular r:id="rId10"/>
    </p:embeddedFont>
    <p:embeddedFont>
      <p:font typeface="UJECJA+SimHei" panose="02010600030101010101" charset="-122"/>
      <p:regular r:id="rId11"/>
    </p:embeddedFont>
    <p:embeddedFont>
      <p:font typeface="JIIBRG+Calibri-Bold" panose="02010600030101010101" charset="0"/>
      <p:regular r:id="rId12"/>
    </p:embeddedFont>
    <p:embeddedFont>
      <p:font typeface="KKKGGM+Arial-BoldMT" panose="02010600030101010101" charset="0"/>
      <p:regular r:id="rId13"/>
    </p:embeddedFont>
    <p:embeddedFont>
      <p:font typeface="OUGAEQ+Arial-BoldMT" panose="02010600030101010101" charset="0"/>
      <p:regular r:id="rId14"/>
    </p:embeddedFont>
    <p:embeddedFont>
      <p:font typeface="Palatino Linotype" panose="02040502050505030304" pitchFamily="18" charset="0"/>
      <p:regular r:id="rId15"/>
      <p:bold r:id="rId16"/>
      <p:italic r:id="rId17"/>
      <p:boldItalic r:id="rId18"/>
    </p:embeddedFont>
    <p:embeddedFont>
      <p:font typeface="Times New Roman" panose="02020603050405020304" pitchFamily="18" charset="0"/>
      <p:regular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楷体" panose="02010609060101010101" pitchFamily="49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FF"/>
    <a:srgbClr val="0000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3757" autoAdjust="0"/>
  </p:normalViewPr>
  <p:slideViewPr>
    <p:cSldViewPr>
      <p:cViewPr>
        <p:scale>
          <a:sx n="100" d="100"/>
          <a:sy n="100" d="100"/>
        </p:scale>
        <p:origin x="1506" y="22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17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4938CD3-2F0C-E909-92AB-2B081C5D5F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D8F2E-6E10-D2AD-0D66-DA5488DD1F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B1E07-109B-4CA6-912C-1FC466D18B7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DC53C-3B7E-EA3D-C2AA-7F6ADBACD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D56D7-16F9-8987-34FC-47F32CF63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BC53-EF18-4507-B96C-C66F9EEB4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58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95A-8308-4FA0-87AC-E7FA45CEF4C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312D-A6FE-417C-8092-94EBB98B2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9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专业基础课</a:t>
            </a:r>
            <a:endParaRPr lang="en-US" altLang="zh-CN" dirty="0"/>
          </a:p>
          <a:p>
            <a:r>
              <a:rPr lang="zh-CN" altLang="en-US" dirty="0"/>
              <a:t>数据管理的入门课</a:t>
            </a:r>
          </a:p>
        </p:txBody>
      </p:sp>
      <p:sp>
        <p:nvSpPr>
          <p:cNvPr id="2253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00"/>
              <a:t>1</a:t>
            </a:r>
          </a:p>
        </p:txBody>
      </p:sp>
      <p:sp>
        <p:nvSpPr>
          <p:cNvPr id="10244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9485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47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00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53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106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88D0AB1-430E-4171-9944-D72A7EBE0911}" type="slidenum">
              <a:rPr altLang="zh-CN" dirty="0" smtClean="0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31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2556F-2587-4925-8D6D-5AB6F99E21D2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3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07A8-089E-4A15-9594-51BFD03E806F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4B94B-6E28-434F-9E4C-260086081422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E301-843C-4BEC-8243-28380AFC052C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3A56-7549-4B4A-A90E-CC5B29018169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2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F5901-9113-4430-A5FB-9D8A1155278F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6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8DE6-F49F-480A-9F1B-925F7150FEAA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75FD-BC63-4721-98B9-58879C866AA3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3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BA8C82D8-26A2-4F07-9EFB-AD085EB7EC73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  <a:t>‹#›</a:t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3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2EE262-5FB5-430D-824D-4787C2987FD3}" type="datetime1">
              <a:rPr lang="en-US" altLang="zh-CN" smtClean="0"/>
              <a:t>3/6/2024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485086" y="2001341"/>
            <a:ext cx="8173827" cy="4104456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关系数据模型</a:t>
            </a:r>
            <a:b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4400" b="0" noProof="1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4613" y="4699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04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15B7-BF40-2961-D1AE-02EF5046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A86F33-CAFB-5846-FDC3-DA3EBEF9F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96958"/>
              </p:ext>
            </p:extLst>
          </p:nvPr>
        </p:nvGraphicFramePr>
        <p:xfrm>
          <a:off x="1347635" y="2204864"/>
          <a:ext cx="3080349" cy="178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83">
                  <a:extLst>
                    <a:ext uri="{9D8B030D-6E8A-4147-A177-3AD203B41FA5}">
                      <a16:colId xmlns:a16="http://schemas.microsoft.com/office/drawing/2014/main" val="2080875343"/>
                    </a:ext>
                  </a:extLst>
                </a:gridCol>
                <a:gridCol w="1026783">
                  <a:extLst>
                    <a:ext uri="{9D8B030D-6E8A-4147-A177-3AD203B41FA5}">
                      <a16:colId xmlns:a16="http://schemas.microsoft.com/office/drawing/2014/main" val="3913127107"/>
                    </a:ext>
                  </a:extLst>
                </a:gridCol>
                <a:gridCol w="1026783">
                  <a:extLst>
                    <a:ext uri="{9D8B030D-6E8A-4147-A177-3AD203B41FA5}">
                      <a16:colId xmlns:a16="http://schemas.microsoft.com/office/drawing/2014/main" val="2251582846"/>
                    </a:ext>
                  </a:extLst>
                </a:gridCol>
              </a:tblGrid>
              <a:tr h="445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1042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60676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08761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446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72C679-64E6-C760-7BE8-AB91E95A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5907"/>
              </p:ext>
            </p:extLst>
          </p:nvPr>
        </p:nvGraphicFramePr>
        <p:xfrm>
          <a:off x="5292080" y="2204864"/>
          <a:ext cx="3080349" cy="178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83">
                  <a:extLst>
                    <a:ext uri="{9D8B030D-6E8A-4147-A177-3AD203B41FA5}">
                      <a16:colId xmlns:a16="http://schemas.microsoft.com/office/drawing/2014/main" val="2080875343"/>
                    </a:ext>
                  </a:extLst>
                </a:gridCol>
                <a:gridCol w="1026783">
                  <a:extLst>
                    <a:ext uri="{9D8B030D-6E8A-4147-A177-3AD203B41FA5}">
                      <a16:colId xmlns:a16="http://schemas.microsoft.com/office/drawing/2014/main" val="3913127107"/>
                    </a:ext>
                  </a:extLst>
                </a:gridCol>
                <a:gridCol w="1026783">
                  <a:extLst>
                    <a:ext uri="{9D8B030D-6E8A-4147-A177-3AD203B41FA5}">
                      <a16:colId xmlns:a16="http://schemas.microsoft.com/office/drawing/2014/main" val="2251582846"/>
                    </a:ext>
                  </a:extLst>
                </a:gridCol>
              </a:tblGrid>
              <a:tr h="445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1042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60676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08761"/>
                  </a:ext>
                </a:extLst>
              </a:tr>
              <a:tr h="4454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44689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C2E2A15C-85A2-4AEB-7A5D-7C62072D3883}"/>
              </a:ext>
            </a:extLst>
          </p:cNvPr>
          <p:cNvSpPr txBox="1"/>
          <p:nvPr/>
        </p:nvSpPr>
        <p:spPr>
          <a:xfrm>
            <a:off x="1412080" y="1675941"/>
            <a:ext cx="445705" cy="491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2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R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E8A5F45-9C1C-E0AC-70E2-F26EE7C6F6D4}"/>
              </a:ext>
            </a:extLst>
          </p:cNvPr>
          <p:cNvSpPr txBox="1"/>
          <p:nvPr/>
        </p:nvSpPr>
        <p:spPr>
          <a:xfrm>
            <a:off x="5360225" y="1736457"/>
            <a:ext cx="423296" cy="491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2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S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CA1A7C8-C0F1-FE4F-7EB8-7D554145D0E7}"/>
              </a:ext>
            </a:extLst>
          </p:cNvPr>
          <p:cNvSpPr txBox="1"/>
          <p:nvPr/>
        </p:nvSpPr>
        <p:spPr>
          <a:xfrm>
            <a:off x="1580523" y="2204864"/>
            <a:ext cx="33709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9819161-DB8E-18B0-33FE-640FE07B2D60}"/>
              </a:ext>
            </a:extLst>
          </p:cNvPr>
          <p:cNvSpPr txBox="1"/>
          <p:nvPr/>
        </p:nvSpPr>
        <p:spPr>
          <a:xfrm>
            <a:off x="2599165" y="2204864"/>
            <a:ext cx="32325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B27E06C-2B50-D94F-6282-535FED770F37}"/>
              </a:ext>
            </a:extLst>
          </p:cNvPr>
          <p:cNvSpPr txBox="1"/>
          <p:nvPr/>
        </p:nvSpPr>
        <p:spPr>
          <a:xfrm>
            <a:off x="3615368" y="2204864"/>
            <a:ext cx="31372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EE6585D-EC41-D19D-C7BB-C1FB6BEAB44C}"/>
              </a:ext>
            </a:extLst>
          </p:cNvPr>
          <p:cNvSpPr txBox="1"/>
          <p:nvPr/>
        </p:nvSpPr>
        <p:spPr>
          <a:xfrm>
            <a:off x="5488821" y="2204913"/>
            <a:ext cx="33709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4DAD075-0293-5676-BFCA-F25725C29A55}"/>
              </a:ext>
            </a:extLst>
          </p:cNvPr>
          <p:cNvSpPr txBox="1"/>
          <p:nvPr/>
        </p:nvSpPr>
        <p:spPr>
          <a:xfrm>
            <a:off x="6551963" y="2204913"/>
            <a:ext cx="32325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A293734-73FC-769C-4F2F-80A4711288C6}"/>
              </a:ext>
            </a:extLst>
          </p:cNvPr>
          <p:cNvSpPr txBox="1"/>
          <p:nvPr/>
        </p:nvSpPr>
        <p:spPr>
          <a:xfrm>
            <a:off x="7612667" y="2204913"/>
            <a:ext cx="31372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16CE192-343D-1CF6-78D2-F0CB9015FB57}"/>
              </a:ext>
            </a:extLst>
          </p:cNvPr>
          <p:cNvSpPr txBox="1"/>
          <p:nvPr/>
        </p:nvSpPr>
        <p:spPr>
          <a:xfrm>
            <a:off x="1520173" y="2662064"/>
            <a:ext cx="457759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a1</a:t>
            </a:r>
          </a:p>
          <a:p>
            <a:pPr marL="304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a1</a:t>
            </a:r>
          </a:p>
          <a:p>
            <a:pPr marL="609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a2</a:t>
            </a: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373EE87-BE16-AAD7-2A11-4D69B7343188}"/>
              </a:ext>
            </a:extLst>
          </p:cNvPr>
          <p:cNvSpPr txBox="1"/>
          <p:nvPr/>
        </p:nvSpPr>
        <p:spPr>
          <a:xfrm>
            <a:off x="2525099" y="2662064"/>
            <a:ext cx="471475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b1</a:t>
            </a:r>
          </a:p>
          <a:p>
            <a:pPr marL="304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b2</a:t>
            </a:r>
          </a:p>
          <a:p>
            <a:pPr marL="609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b2</a:t>
            </a: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8811EF3-118A-557B-F642-E7E94BECC2FB}"/>
              </a:ext>
            </a:extLst>
          </p:cNvPr>
          <p:cNvSpPr txBox="1"/>
          <p:nvPr/>
        </p:nvSpPr>
        <p:spPr>
          <a:xfrm>
            <a:off x="3555323" y="2662064"/>
            <a:ext cx="434594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c1</a:t>
            </a:r>
          </a:p>
          <a:p>
            <a:pPr marL="304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c2</a:t>
            </a:r>
          </a:p>
          <a:p>
            <a:pPr marL="609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c1</a:t>
            </a: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1B9DCEE-6216-8260-CFA7-AB05C2685249}"/>
              </a:ext>
            </a:extLst>
          </p:cNvPr>
          <p:cNvSpPr txBox="1"/>
          <p:nvPr/>
        </p:nvSpPr>
        <p:spPr>
          <a:xfrm>
            <a:off x="5428470" y="2662114"/>
            <a:ext cx="457348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a1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a1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a2</a:t>
            </a: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4EB6E2A2-D60E-0740-565A-E422E1121203}"/>
              </a:ext>
            </a:extLst>
          </p:cNvPr>
          <p:cNvSpPr txBox="1"/>
          <p:nvPr/>
        </p:nvSpPr>
        <p:spPr>
          <a:xfrm>
            <a:off x="6477897" y="2662114"/>
            <a:ext cx="470866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b2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b3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b2</a:t>
            </a: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7B2ED93-2CEB-2DF5-1736-5313510BF776}"/>
              </a:ext>
            </a:extLst>
          </p:cNvPr>
          <p:cNvSpPr txBox="1"/>
          <p:nvPr/>
        </p:nvSpPr>
        <p:spPr>
          <a:xfrm>
            <a:off x="7552317" y="2662114"/>
            <a:ext cx="434429" cy="132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c2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c2</a:t>
            </a:r>
          </a:p>
          <a:p>
            <a:pPr marL="0" marR="0">
              <a:lnSpc>
                <a:spcPts val="2929"/>
              </a:lnSpc>
              <a:spcBef>
                <a:spcPts val="67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IIBRG+Calibri-Bold"/>
                <a:cs typeface="JIIBRG+Calibri-Bold"/>
              </a:rPr>
              <a:t>c1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E9BF81B3-51DD-E148-1C62-016263967A8B}"/>
              </a:ext>
            </a:extLst>
          </p:cNvPr>
          <p:cNvSpPr txBox="1"/>
          <p:nvPr/>
        </p:nvSpPr>
        <p:spPr>
          <a:xfrm>
            <a:off x="2259706" y="4458041"/>
            <a:ext cx="1242492" cy="206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2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R</a:t>
            </a:r>
            <a:r>
              <a:rPr sz="3200" spc="87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U</a:t>
            </a:r>
            <a:r>
              <a:rPr sz="3200" spc="90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S</a:t>
            </a:r>
          </a:p>
          <a:p>
            <a:pPr marL="6498" marR="0">
              <a:lnSpc>
                <a:spcPts val="3572"/>
              </a:lnSpc>
              <a:spcBef>
                <a:spcPts val="509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KKKGGM+Arial-BoldMT"/>
                <a:cs typeface="KKKGGM+Arial-BoldMT"/>
              </a:rPr>
              <a:t>R</a:t>
            </a:r>
            <a:r>
              <a:rPr sz="3200" spc="87" dirty="0">
                <a:solidFill>
                  <a:srgbClr val="000000"/>
                </a:solidFill>
                <a:latin typeface="KKKGGM+Arial-BoldMT"/>
                <a:cs typeface="KKKGGM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KKKGGM+Arial-BoldMT"/>
                <a:cs typeface="KKKGGM+Arial-BoldMT"/>
              </a:rPr>
              <a:t>∩</a:t>
            </a:r>
            <a:r>
              <a:rPr sz="3200" spc="90" dirty="0">
                <a:solidFill>
                  <a:srgbClr val="000000"/>
                </a:solidFill>
                <a:latin typeface="KKKGGM+Arial-BoldMT"/>
                <a:cs typeface="KKKGGM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KKKGGM+Arial-BoldMT"/>
                <a:cs typeface="KKKGGM+Arial-BoldMT"/>
              </a:rPr>
              <a:t>S</a:t>
            </a:r>
          </a:p>
          <a:p>
            <a:pPr marL="6498" marR="0">
              <a:lnSpc>
                <a:spcPts val="3572"/>
              </a:lnSpc>
              <a:spcBef>
                <a:spcPts val="52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R</a:t>
            </a:r>
            <a:r>
              <a:rPr sz="3200" spc="87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-</a:t>
            </a:r>
            <a:r>
              <a:rPr sz="3200" spc="971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S</a:t>
            </a:r>
          </a:p>
          <a:p>
            <a:pPr marL="15027" marR="0">
              <a:lnSpc>
                <a:spcPts val="3572"/>
              </a:lnSpc>
              <a:spcBef>
                <a:spcPts val="528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R</a:t>
            </a:r>
            <a:r>
              <a:rPr sz="3200" spc="87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×</a:t>
            </a:r>
            <a:r>
              <a:rPr sz="3200" spc="97" dirty="0">
                <a:solidFill>
                  <a:srgbClr val="000000"/>
                </a:solidFill>
                <a:latin typeface="OUGAEQ+Arial-BoldMT"/>
                <a:cs typeface="OUGAEQ+Arial-BoldMT"/>
              </a:rPr>
              <a:t> </a:t>
            </a:r>
            <a:r>
              <a:rPr sz="3200" dirty="0">
                <a:solidFill>
                  <a:srgbClr val="000000"/>
                </a:solidFill>
                <a:latin typeface="OUGAEQ+Arial-BoldMT"/>
                <a:cs typeface="OUGAEQ+Arial-BoldMT"/>
              </a:rPr>
              <a:t>S</a:t>
            </a: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D21B9AC-EDD1-69FF-186E-912CBBAC5370}"/>
              </a:ext>
            </a:extLst>
          </p:cNvPr>
          <p:cNvSpPr txBox="1"/>
          <p:nvPr/>
        </p:nvSpPr>
        <p:spPr>
          <a:xfrm>
            <a:off x="4781254" y="5214394"/>
            <a:ext cx="992122" cy="596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8"/>
              </a:lnSpc>
              <a:spcBef>
                <a:spcPts val="0"/>
              </a:spcBef>
              <a:spcAft>
                <a:spcPts val="0"/>
              </a:spcAft>
            </a:pPr>
            <a:r>
              <a:rPr sz="4400" spc="14" dirty="0">
                <a:solidFill>
                  <a:srgbClr val="000000"/>
                </a:solidFill>
                <a:latin typeface="UJECJA+SimHei"/>
                <a:cs typeface="UJECJA+SimHei"/>
              </a:rPr>
              <a:t>=</a:t>
            </a:r>
            <a:r>
              <a:rPr sz="4400" dirty="0">
                <a:solidFill>
                  <a:srgbClr val="000000"/>
                </a:solidFill>
                <a:latin typeface="BFKPSC+SimHei"/>
                <a:cs typeface="BFKPSC+SimHei"/>
              </a:rPr>
              <a:t>？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83174016-804E-3240-FBEA-C1AF0D32270B}"/>
              </a:ext>
            </a:extLst>
          </p:cNvPr>
          <p:cNvSpPr/>
          <p:nvPr/>
        </p:nvSpPr>
        <p:spPr>
          <a:xfrm>
            <a:off x="3779912" y="4458041"/>
            <a:ext cx="504056" cy="2063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15B7-BF40-2961-D1AE-02EF5046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</a:p>
        </p:txBody>
      </p:sp>
      <p:graphicFrame>
        <p:nvGraphicFramePr>
          <p:cNvPr id="23" name="内容占位符 9">
            <a:extLst>
              <a:ext uri="{FF2B5EF4-FFF2-40B4-BE49-F238E27FC236}">
                <a16:creationId xmlns:a16="http://schemas.microsoft.com/office/drawing/2014/main" id="{34C8A140-3766-4DB4-AD97-0792F60F4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392576"/>
              </p:ext>
            </p:extLst>
          </p:nvPr>
        </p:nvGraphicFramePr>
        <p:xfrm>
          <a:off x="3519737" y="1923196"/>
          <a:ext cx="2057400" cy="116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b2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c2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a2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b2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c1</a:t>
                      </a:r>
                      <a:endParaRPr lang="zh-CN" altLang="en-US" sz="16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11">
            <a:extLst>
              <a:ext uri="{FF2B5EF4-FFF2-40B4-BE49-F238E27FC236}">
                <a16:creationId xmlns:a16="http://schemas.microsoft.com/office/drawing/2014/main" id="{787B1B6C-D5EA-48FE-830D-28AA1EB8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137" y="1484784"/>
            <a:ext cx="1220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 ∩ S</a:t>
            </a:r>
            <a:endParaRPr lang="zh-CN" altLang="en-US" b="1" dirty="0"/>
          </a:p>
        </p:txBody>
      </p:sp>
      <p:graphicFrame>
        <p:nvGraphicFramePr>
          <p:cNvPr id="25" name="内容占位符 9">
            <a:extLst>
              <a:ext uri="{FF2B5EF4-FFF2-40B4-BE49-F238E27FC236}">
                <a16:creationId xmlns:a16="http://schemas.microsoft.com/office/drawing/2014/main" id="{4217CC85-899F-4284-BBDB-D857336D8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29744"/>
              </p:ext>
            </p:extLst>
          </p:nvPr>
        </p:nvGraphicFramePr>
        <p:xfrm>
          <a:off x="611560" y="1923196"/>
          <a:ext cx="2450976" cy="167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b2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c2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a2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b2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b3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c2</a:t>
                      </a:r>
                      <a:endParaRPr lang="zh-CN" altLang="en-US" sz="16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11">
            <a:extLst>
              <a:ext uri="{FF2B5EF4-FFF2-40B4-BE49-F238E27FC236}">
                <a16:creationId xmlns:a16="http://schemas.microsoft.com/office/drawing/2014/main" id="{CCBA97CB-766A-4464-AE90-8265EE650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37" y="1507779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 U S</a:t>
            </a:r>
            <a:endParaRPr lang="zh-CN" altLang="en-US" b="1" dirty="0"/>
          </a:p>
        </p:txBody>
      </p:sp>
      <p:graphicFrame>
        <p:nvGraphicFramePr>
          <p:cNvPr id="27" name="内容占位符 9">
            <a:extLst>
              <a:ext uri="{FF2B5EF4-FFF2-40B4-BE49-F238E27FC236}">
                <a16:creationId xmlns:a16="http://schemas.microsoft.com/office/drawing/2014/main" id="{1B2B4A40-243B-41B4-B1F9-89DBC3EA2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55810"/>
              </p:ext>
            </p:extLst>
          </p:nvPr>
        </p:nvGraphicFramePr>
        <p:xfrm>
          <a:off x="6032672" y="1906054"/>
          <a:ext cx="219075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b1</a:t>
                      </a:r>
                      <a:endParaRPr lang="zh-CN" altLang="en-US" sz="16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c1</a:t>
                      </a:r>
                      <a:endParaRPr lang="zh-CN" altLang="en-US" sz="1600" b="1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14">
            <a:extLst>
              <a:ext uri="{FF2B5EF4-FFF2-40B4-BE49-F238E27FC236}">
                <a16:creationId xmlns:a16="http://schemas.microsoft.com/office/drawing/2014/main" id="{D57BDE40-7268-4B78-BC5E-1AE29A4C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950" y="1492309"/>
            <a:ext cx="669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R-S</a:t>
            </a:r>
            <a:endParaRPr lang="zh-CN" altLang="en-US" b="1" dirty="0"/>
          </a:p>
        </p:txBody>
      </p:sp>
      <p:graphicFrame>
        <p:nvGraphicFramePr>
          <p:cNvPr id="29" name="内容占位符 9">
            <a:extLst>
              <a:ext uri="{FF2B5EF4-FFF2-40B4-BE49-F238E27FC236}">
                <a16:creationId xmlns:a16="http://schemas.microsoft.com/office/drawing/2014/main" id="{556BE343-A344-4782-9975-C7627F656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604105"/>
              </p:ext>
            </p:extLst>
          </p:nvPr>
        </p:nvGraphicFramePr>
        <p:xfrm>
          <a:off x="3519737" y="3212976"/>
          <a:ext cx="4897440" cy="36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TextBox 11">
            <a:extLst>
              <a:ext uri="{FF2B5EF4-FFF2-40B4-BE49-F238E27FC236}">
                <a16:creationId xmlns:a16="http://schemas.microsoft.com/office/drawing/2014/main" id="{CF6DF38E-6C19-4B3A-AD4C-2B92A05C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880" y="4281145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 × S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69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B1D75A15-7607-4D04-E1B8-2760512C6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01077"/>
              </p:ext>
            </p:extLst>
          </p:nvPr>
        </p:nvGraphicFramePr>
        <p:xfrm>
          <a:off x="5953865" y="2556800"/>
          <a:ext cx="2154302" cy="258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51">
                  <a:extLst>
                    <a:ext uri="{9D8B030D-6E8A-4147-A177-3AD203B41FA5}">
                      <a16:colId xmlns:a16="http://schemas.microsoft.com/office/drawing/2014/main" val="2909202578"/>
                    </a:ext>
                  </a:extLst>
                </a:gridCol>
                <a:gridCol w="1077151">
                  <a:extLst>
                    <a:ext uri="{9D8B030D-6E8A-4147-A177-3AD203B41FA5}">
                      <a16:colId xmlns:a16="http://schemas.microsoft.com/office/drawing/2014/main" val="875306759"/>
                    </a:ext>
                  </a:extLst>
                </a:gridCol>
              </a:tblGrid>
              <a:tr h="4304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11127"/>
                  </a:ext>
                </a:extLst>
              </a:tr>
              <a:tr h="4304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28926"/>
                  </a:ext>
                </a:extLst>
              </a:tr>
              <a:tr h="4304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18869"/>
                  </a:ext>
                </a:extLst>
              </a:tr>
              <a:tr h="4304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91239"/>
                  </a:ext>
                </a:extLst>
              </a:tr>
              <a:tr h="4304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46911"/>
                  </a:ext>
                </a:extLst>
              </a:tr>
              <a:tr h="4304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5072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02C01B87-1FC7-62DE-E20D-004CC9CB8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87028"/>
              </p:ext>
            </p:extLst>
          </p:nvPr>
        </p:nvGraphicFramePr>
        <p:xfrm>
          <a:off x="1921415" y="2714957"/>
          <a:ext cx="2789358" cy="218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6">
                  <a:extLst>
                    <a:ext uri="{9D8B030D-6E8A-4147-A177-3AD203B41FA5}">
                      <a16:colId xmlns:a16="http://schemas.microsoft.com/office/drawing/2014/main" val="2193498281"/>
                    </a:ext>
                  </a:extLst>
                </a:gridCol>
                <a:gridCol w="929786">
                  <a:extLst>
                    <a:ext uri="{9D8B030D-6E8A-4147-A177-3AD203B41FA5}">
                      <a16:colId xmlns:a16="http://schemas.microsoft.com/office/drawing/2014/main" val="2754363002"/>
                    </a:ext>
                  </a:extLst>
                </a:gridCol>
                <a:gridCol w="929786">
                  <a:extLst>
                    <a:ext uri="{9D8B030D-6E8A-4147-A177-3AD203B41FA5}">
                      <a16:colId xmlns:a16="http://schemas.microsoft.com/office/drawing/2014/main" val="3668474501"/>
                    </a:ext>
                  </a:extLst>
                </a:gridCol>
              </a:tblGrid>
              <a:tr h="4374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03897"/>
                  </a:ext>
                </a:extLst>
              </a:tr>
              <a:tr h="4374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35385"/>
                  </a:ext>
                </a:extLst>
              </a:tr>
              <a:tr h="4374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27275"/>
                  </a:ext>
                </a:extLst>
              </a:tr>
              <a:tr h="4374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6424"/>
                  </a:ext>
                </a:extLst>
              </a:tr>
              <a:tr h="4374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8971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6D3E9C3-5647-CD25-6245-54FC1CC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D9E2879-F13E-7D2A-B643-2E1D343481A4}"/>
              </a:ext>
            </a:extLst>
          </p:cNvPr>
          <p:cNvSpPr txBox="1"/>
          <p:nvPr/>
        </p:nvSpPr>
        <p:spPr>
          <a:xfrm>
            <a:off x="899592" y="1686486"/>
            <a:ext cx="444200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14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关系</a:t>
            </a:r>
            <a:r>
              <a:rPr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800" b="1" spc="2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800" b="1" spc="16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和关系</a:t>
            </a:r>
            <a:r>
              <a:rPr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r>
              <a:rPr sz="2800" b="1" spc="2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800" b="1" spc="1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如下所示：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857A3C-5FA4-CA16-E303-19138AB090B2}"/>
              </a:ext>
            </a:extLst>
          </p:cNvPr>
          <p:cNvSpPr txBox="1"/>
          <p:nvPr/>
        </p:nvSpPr>
        <p:spPr>
          <a:xfrm>
            <a:off x="6302488" y="2073628"/>
            <a:ext cx="338927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92D35A6-D55E-BC63-6D4C-6ABE75ED3668}"/>
              </a:ext>
            </a:extLst>
          </p:cNvPr>
          <p:cNvSpPr txBox="1"/>
          <p:nvPr/>
        </p:nvSpPr>
        <p:spPr>
          <a:xfrm>
            <a:off x="1992461" y="2229116"/>
            <a:ext cx="354357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E3F3F-DBCC-3242-1FE0-46365C310B00}"/>
              </a:ext>
            </a:extLst>
          </p:cNvPr>
          <p:cNvSpPr txBox="1"/>
          <p:nvPr/>
        </p:nvSpPr>
        <p:spPr>
          <a:xfrm>
            <a:off x="6445111" y="2626260"/>
            <a:ext cx="309159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D82A979-DC75-506E-C378-818585F20547}"/>
              </a:ext>
            </a:extLst>
          </p:cNvPr>
          <p:cNvSpPr txBox="1"/>
          <p:nvPr/>
        </p:nvSpPr>
        <p:spPr>
          <a:xfrm>
            <a:off x="7509195" y="2626260"/>
            <a:ext cx="294138" cy="73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7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E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3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655B7FD-F268-F8D3-E582-9121D0243577}"/>
              </a:ext>
            </a:extLst>
          </p:cNvPr>
          <p:cNvSpPr txBox="1"/>
          <p:nvPr/>
        </p:nvSpPr>
        <p:spPr>
          <a:xfrm>
            <a:off x="2168635" y="2767503"/>
            <a:ext cx="32185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6D9A689-2532-6FB5-7E7D-ADEECFDE8CC5}"/>
              </a:ext>
            </a:extLst>
          </p:cNvPr>
          <p:cNvSpPr txBox="1"/>
          <p:nvPr/>
        </p:nvSpPr>
        <p:spPr>
          <a:xfrm>
            <a:off x="3186575" y="2767503"/>
            <a:ext cx="309159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CF28D12-06FE-6726-F45C-D60338D3FBEC}"/>
              </a:ext>
            </a:extLst>
          </p:cNvPr>
          <p:cNvSpPr txBox="1"/>
          <p:nvPr/>
        </p:nvSpPr>
        <p:spPr>
          <a:xfrm>
            <a:off x="4202838" y="2767503"/>
            <a:ext cx="300420" cy="73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</a:t>
            </a:r>
          </a:p>
          <a:p>
            <a:pPr marL="3076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5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CE97D8C-B4AD-E3D0-EAAC-B376B070017D}"/>
              </a:ext>
            </a:extLst>
          </p:cNvPr>
          <p:cNvSpPr txBox="1"/>
          <p:nvPr/>
        </p:nvSpPr>
        <p:spPr>
          <a:xfrm>
            <a:off x="6377155" y="3053012"/>
            <a:ext cx="444312" cy="2086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b3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b3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BF4ECDC-F3B6-1F8F-69D1-09E98A9B6312}"/>
              </a:ext>
            </a:extLst>
          </p:cNvPr>
          <p:cNvSpPr txBox="1"/>
          <p:nvPr/>
        </p:nvSpPr>
        <p:spPr>
          <a:xfrm>
            <a:off x="2112984" y="3194255"/>
            <a:ext cx="432287" cy="165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a1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a2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a2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0532A9E-15B4-D8FB-FE61-5598321BBC7A}"/>
              </a:ext>
            </a:extLst>
          </p:cNvPr>
          <p:cNvSpPr txBox="1"/>
          <p:nvPr/>
        </p:nvSpPr>
        <p:spPr>
          <a:xfrm>
            <a:off x="3118619" y="3194255"/>
            <a:ext cx="444312" cy="165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b3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b4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58A182-3C02-67D3-BB4B-7C1B8A458926}"/>
              </a:ext>
            </a:extLst>
          </p:cNvPr>
          <p:cNvSpPr txBox="1"/>
          <p:nvPr/>
        </p:nvSpPr>
        <p:spPr>
          <a:xfrm>
            <a:off x="7509195" y="3479764"/>
            <a:ext cx="29413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7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94B8D29-7319-D1F0-107F-5EA59E405A79}"/>
              </a:ext>
            </a:extLst>
          </p:cNvPr>
          <p:cNvSpPr txBox="1"/>
          <p:nvPr/>
        </p:nvSpPr>
        <p:spPr>
          <a:xfrm>
            <a:off x="4205914" y="3621007"/>
            <a:ext cx="29413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6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0BDDE9-D802-E050-ADB2-BB9802C1CEFF}"/>
              </a:ext>
            </a:extLst>
          </p:cNvPr>
          <p:cNvSpPr txBox="1"/>
          <p:nvPr/>
        </p:nvSpPr>
        <p:spPr>
          <a:xfrm>
            <a:off x="7438163" y="3906516"/>
            <a:ext cx="435923" cy="73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10</a:t>
            </a:r>
          </a:p>
          <a:p>
            <a:pPr marL="71032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2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046D135-58FA-E900-6233-951B950E3093}"/>
              </a:ext>
            </a:extLst>
          </p:cNvPr>
          <p:cNvSpPr txBox="1"/>
          <p:nvPr/>
        </p:nvSpPr>
        <p:spPr>
          <a:xfrm>
            <a:off x="4205914" y="4047759"/>
            <a:ext cx="29413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8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BE9B508-5C74-0AF3-92D0-78666717AE74}"/>
              </a:ext>
            </a:extLst>
          </p:cNvPr>
          <p:cNvSpPr txBox="1"/>
          <p:nvPr/>
        </p:nvSpPr>
        <p:spPr>
          <a:xfrm>
            <a:off x="4134882" y="4474512"/>
            <a:ext cx="435923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12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6AE4520-C431-0CF2-D735-B23F951FD120}"/>
              </a:ext>
            </a:extLst>
          </p:cNvPr>
          <p:cNvSpPr txBox="1"/>
          <p:nvPr/>
        </p:nvSpPr>
        <p:spPr>
          <a:xfrm>
            <a:off x="7509195" y="4760021"/>
            <a:ext cx="29413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2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54BA2D2-A239-68D0-1E7B-B1F6E96F4F95}"/>
              </a:ext>
            </a:extLst>
          </p:cNvPr>
          <p:cNvSpPr txBox="1"/>
          <p:nvPr/>
        </p:nvSpPr>
        <p:spPr>
          <a:xfrm>
            <a:off x="587111" y="5308239"/>
            <a:ext cx="36774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1.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连接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400" b="1" spc="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sz="2400" b="1" spc="6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spc="12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r>
              <a:rPr sz="2400" b="1" spc="12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的结果</a:t>
            </a:r>
            <a:r>
              <a:rPr lang="zh-CN" altLang="en-US"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？</a:t>
            </a:r>
            <a:endParaRPr lang="en-US" altLang="zh-CN" sz="2400" b="1" spc="12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BFKPSC+SimHei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RNRBDE+SimSun"/>
              </a:rPr>
              <a:t>＜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E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949B8DB-716A-B00F-D73A-05515AD6A643}"/>
              </a:ext>
            </a:extLst>
          </p:cNvPr>
          <p:cNvSpPr txBox="1"/>
          <p:nvPr/>
        </p:nvSpPr>
        <p:spPr>
          <a:xfrm>
            <a:off x="4982761" y="6023353"/>
            <a:ext cx="36774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3.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自然连接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400" b="1" spc="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sz="2400" b="1" spc="6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的结果？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F00FA4E-5E28-F8DF-D167-DAED01D773B4}"/>
              </a:ext>
            </a:extLst>
          </p:cNvPr>
          <p:cNvSpPr txBox="1"/>
          <p:nvPr/>
        </p:nvSpPr>
        <p:spPr>
          <a:xfrm>
            <a:off x="587111" y="5997706"/>
            <a:ext cx="41236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2.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等值连接</a:t>
            </a:r>
            <a:r>
              <a:rPr sz="2400" b="1" spc="6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400" b="1" spc="209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8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sz="2800" b="1" spc="696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r>
              <a:rPr sz="2400" b="1" spc="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的结果？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653247B-EAC1-84DD-67D7-53CCCCAB18C9}"/>
              </a:ext>
            </a:extLst>
          </p:cNvPr>
          <p:cNvSpPr txBox="1"/>
          <p:nvPr/>
        </p:nvSpPr>
        <p:spPr>
          <a:xfrm>
            <a:off x="2248234" y="6356779"/>
            <a:ext cx="93834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 </a:t>
            </a:r>
            <a:r>
              <a:rPr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R.B=S.B</a:t>
            </a:r>
          </a:p>
        </p:txBody>
      </p:sp>
    </p:spTree>
    <p:extLst>
      <p:ext uri="{BB962C8B-B14F-4D97-AF65-F5344CB8AC3E}">
        <p14:creationId xmlns:p14="http://schemas.microsoft.com/office/powerpoint/2010/main" val="2868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3E9C3-5647-CD25-6245-54FC1CC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</a:p>
        </p:txBody>
      </p:sp>
      <p:graphicFrame>
        <p:nvGraphicFramePr>
          <p:cNvPr id="56" name="内容占位符 9">
            <a:extLst>
              <a:ext uri="{FF2B5EF4-FFF2-40B4-BE49-F238E27FC236}">
                <a16:creationId xmlns:a16="http://schemas.microsoft.com/office/drawing/2014/main" id="{775D6473-DC04-4D04-95E5-D096292B3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90501"/>
              </p:ext>
            </p:extLst>
          </p:nvPr>
        </p:nvGraphicFramePr>
        <p:xfrm>
          <a:off x="279728" y="2461998"/>
          <a:ext cx="3429000" cy="23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b2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b3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b2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b2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a1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b2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b3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a2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b3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b3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7" name="内容占位符 9">
            <a:extLst>
              <a:ext uri="{FF2B5EF4-FFF2-40B4-BE49-F238E27FC236}">
                <a16:creationId xmlns:a16="http://schemas.microsoft.com/office/drawing/2014/main" id="{0CA73EC2-6EB6-4B2D-818E-6EEA19FDD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05130"/>
              </p:ext>
            </p:extLst>
          </p:nvPr>
        </p:nvGraphicFramePr>
        <p:xfrm>
          <a:off x="5105400" y="1426617"/>
          <a:ext cx="3071810" cy="256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2459655792"/>
                  </a:ext>
                </a:extLst>
              </a:tr>
              <a:tr h="350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内容占位符 9">
            <a:extLst>
              <a:ext uri="{FF2B5EF4-FFF2-40B4-BE49-F238E27FC236}">
                <a16:creationId xmlns:a16="http://schemas.microsoft.com/office/drawing/2014/main" id="{1AF82957-DAD0-4475-8A27-74B00A934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610128"/>
              </p:ext>
            </p:extLst>
          </p:nvPr>
        </p:nvGraphicFramePr>
        <p:xfrm>
          <a:off x="5105402" y="4159006"/>
          <a:ext cx="3071808" cy="256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4221538622"/>
                  </a:ext>
                </a:extLst>
              </a:tr>
              <a:tr h="31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object 21">
            <a:extLst>
              <a:ext uri="{FF2B5EF4-FFF2-40B4-BE49-F238E27FC236}">
                <a16:creationId xmlns:a16="http://schemas.microsoft.com/office/drawing/2014/main" id="{178F5288-2ABA-4083-87A4-9F349F5FFE72}"/>
              </a:ext>
            </a:extLst>
          </p:cNvPr>
          <p:cNvSpPr txBox="1"/>
          <p:nvPr/>
        </p:nvSpPr>
        <p:spPr>
          <a:xfrm>
            <a:off x="729652" y="2123107"/>
            <a:ext cx="3677412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400" b="1" spc="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sz="2400" b="1" spc="6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endParaRPr lang="en-US" altLang="zh-CN" sz="2400" b="1" spc="12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BFKPSC+SimHei"/>
            </a:endParaRPr>
          </a:p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RNRBDE+SimSun"/>
              </a:rPr>
              <a:t>＜</a:t>
            </a:r>
            <a:r>
              <a:rPr 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E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2EEE382-FC6A-4CD6-9AF0-BB1BED8771E8}"/>
              </a:ext>
            </a:extLst>
          </p:cNvPr>
          <p:cNvSpPr txBox="1"/>
          <p:nvPr/>
        </p:nvSpPr>
        <p:spPr>
          <a:xfrm>
            <a:off x="4038601" y="5377909"/>
            <a:ext cx="1066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lang="en-US" altLang="zh-CN" sz="1800" b="1" spc="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lang="en-US" altLang="zh-CN" sz="1800" b="1" spc="618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lang="en-US" altLang="zh-CN" sz="1800" b="1" spc="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endParaRPr lang="zh-CN" altLang="en-US" dirty="0"/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BBC1B238-17BA-47D8-91CA-A11623C92913}"/>
              </a:ext>
            </a:extLst>
          </p:cNvPr>
          <p:cNvSpPr txBox="1"/>
          <p:nvPr/>
        </p:nvSpPr>
        <p:spPr>
          <a:xfrm>
            <a:off x="4572000" y="836712"/>
            <a:ext cx="41236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12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BFKPSC+SimHei"/>
              </a:rPr>
              <a:t>等值连接</a:t>
            </a:r>
            <a:r>
              <a:rPr sz="2400" b="1" spc="612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R</a:t>
            </a:r>
            <a:r>
              <a:rPr sz="2400" b="1" spc="209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 </a:t>
            </a:r>
            <a:r>
              <a:rPr sz="28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WEDUGR+MS-Gothic"/>
              </a:rPr>
              <a:t>⋈</a:t>
            </a:r>
            <a:r>
              <a:rPr sz="2800" b="1" spc="696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UJECJA+SimHei"/>
              </a:rPr>
              <a:t>S</a:t>
            </a:r>
            <a:endParaRPr sz="2400" b="1" spc="12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BFKPSC+SimHei"/>
            </a:endParaRPr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FAD8D3F5-7E3C-4334-95EF-8ADEC6820FC1}"/>
              </a:ext>
            </a:extLst>
          </p:cNvPr>
          <p:cNvSpPr txBox="1"/>
          <p:nvPr/>
        </p:nvSpPr>
        <p:spPr>
          <a:xfrm>
            <a:off x="5940152" y="1195785"/>
            <a:ext cx="93834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 </a:t>
            </a:r>
            <a:r>
              <a:rPr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GQCDNE+Arial-ItalicMT"/>
              </a:rPr>
              <a:t>R.B=S.B</a:t>
            </a:r>
          </a:p>
        </p:txBody>
      </p:sp>
    </p:spTree>
    <p:extLst>
      <p:ext uri="{BB962C8B-B14F-4D97-AF65-F5344CB8AC3E}">
        <p14:creationId xmlns:p14="http://schemas.microsoft.com/office/powerpoint/2010/main" val="20635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211A24F-B84B-C353-4CDE-C59D80E0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75635"/>
              </p:ext>
            </p:extLst>
          </p:nvPr>
        </p:nvGraphicFramePr>
        <p:xfrm>
          <a:off x="4296935" y="2492898"/>
          <a:ext cx="1681832" cy="167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16">
                  <a:extLst>
                    <a:ext uri="{9D8B030D-6E8A-4147-A177-3AD203B41FA5}">
                      <a16:colId xmlns:a16="http://schemas.microsoft.com/office/drawing/2014/main" val="2769292312"/>
                    </a:ext>
                  </a:extLst>
                </a:gridCol>
                <a:gridCol w="840916">
                  <a:extLst>
                    <a:ext uri="{9D8B030D-6E8A-4147-A177-3AD203B41FA5}">
                      <a16:colId xmlns:a16="http://schemas.microsoft.com/office/drawing/2014/main" val="3023208306"/>
                    </a:ext>
                  </a:extLst>
                </a:gridCol>
              </a:tblGrid>
              <a:tr h="397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51124"/>
                  </a:ext>
                </a:extLst>
              </a:tr>
              <a:tr h="4244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81882"/>
                  </a:ext>
                </a:extLst>
              </a:tr>
              <a:tr h="4244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688671"/>
                  </a:ext>
                </a:extLst>
              </a:tr>
              <a:tr h="4244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26408"/>
                  </a:ext>
                </a:extLst>
              </a:tr>
            </a:tbl>
          </a:graphicData>
        </a:graphic>
      </p:graphicFrame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37A58CE1-77A8-00BE-AF82-8BBAC84F3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703"/>
              </p:ext>
            </p:extLst>
          </p:nvPr>
        </p:nvGraphicFramePr>
        <p:xfrm>
          <a:off x="863078" y="2465505"/>
          <a:ext cx="3113295" cy="347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65">
                  <a:extLst>
                    <a:ext uri="{9D8B030D-6E8A-4147-A177-3AD203B41FA5}">
                      <a16:colId xmlns:a16="http://schemas.microsoft.com/office/drawing/2014/main" val="136540102"/>
                    </a:ext>
                  </a:extLst>
                </a:gridCol>
                <a:gridCol w="1037765">
                  <a:extLst>
                    <a:ext uri="{9D8B030D-6E8A-4147-A177-3AD203B41FA5}">
                      <a16:colId xmlns:a16="http://schemas.microsoft.com/office/drawing/2014/main" val="51119730"/>
                    </a:ext>
                  </a:extLst>
                </a:gridCol>
                <a:gridCol w="1037765">
                  <a:extLst>
                    <a:ext uri="{9D8B030D-6E8A-4147-A177-3AD203B41FA5}">
                      <a16:colId xmlns:a16="http://schemas.microsoft.com/office/drawing/2014/main" val="3394943103"/>
                    </a:ext>
                  </a:extLst>
                </a:gridCol>
              </a:tblGrid>
              <a:tr h="4339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73398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44964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83852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81270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25609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2983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20559"/>
                  </a:ext>
                </a:extLst>
              </a:tr>
              <a:tr h="4339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5409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A95E49DB-916D-F1C9-2157-38B2288A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600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）除：例子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7E214E-7FC7-9F26-5DAD-FD25FEAFCC92}"/>
              </a:ext>
            </a:extLst>
          </p:cNvPr>
          <p:cNvSpPr txBox="1"/>
          <p:nvPr/>
        </p:nvSpPr>
        <p:spPr>
          <a:xfrm>
            <a:off x="949581" y="1964399"/>
            <a:ext cx="354357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R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7E90469-BEF2-0427-735D-B2EA461EC984}"/>
              </a:ext>
            </a:extLst>
          </p:cNvPr>
          <p:cNvSpPr txBox="1"/>
          <p:nvPr/>
        </p:nvSpPr>
        <p:spPr>
          <a:xfrm>
            <a:off x="4820578" y="2030699"/>
            <a:ext cx="338927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S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BFE2A9D-70EB-7586-1201-9CA23DC8D90D}"/>
              </a:ext>
            </a:extLst>
          </p:cNvPr>
          <p:cNvSpPr txBox="1"/>
          <p:nvPr/>
        </p:nvSpPr>
        <p:spPr>
          <a:xfrm>
            <a:off x="6935872" y="2173170"/>
            <a:ext cx="98486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R</a:t>
            </a: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QUQPRD+SimSun"/>
              </a:rPr>
              <a:t>÷</a:t>
            </a: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OUGAEQ+Arial-BoldMT"/>
              </a:rPr>
              <a:t>S=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B611EF8-968F-28AE-CF2B-C797387A4698}"/>
              </a:ext>
            </a:extLst>
          </p:cNvPr>
          <p:cNvSpPr txBox="1"/>
          <p:nvPr/>
        </p:nvSpPr>
        <p:spPr>
          <a:xfrm>
            <a:off x="1303938" y="2570177"/>
            <a:ext cx="321858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699BED4-35CA-B356-9422-0A185A699E39}"/>
              </a:ext>
            </a:extLst>
          </p:cNvPr>
          <p:cNvSpPr txBox="1"/>
          <p:nvPr/>
        </p:nvSpPr>
        <p:spPr>
          <a:xfrm>
            <a:off x="2321879" y="2570177"/>
            <a:ext cx="309159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92F9590-1493-59D4-E844-5FA781763330}"/>
              </a:ext>
            </a:extLst>
          </p:cNvPr>
          <p:cNvSpPr txBox="1"/>
          <p:nvPr/>
        </p:nvSpPr>
        <p:spPr>
          <a:xfrm>
            <a:off x="3338142" y="2570177"/>
            <a:ext cx="300420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57E170B-3BF6-E957-5AFA-444A4B0E03FB}"/>
              </a:ext>
            </a:extLst>
          </p:cNvPr>
          <p:cNvSpPr txBox="1"/>
          <p:nvPr/>
        </p:nvSpPr>
        <p:spPr>
          <a:xfrm>
            <a:off x="4639117" y="2570200"/>
            <a:ext cx="309159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E5E28A2-4D8B-2434-4336-6F1F81A8C1C3}"/>
              </a:ext>
            </a:extLst>
          </p:cNvPr>
          <p:cNvSpPr txBox="1"/>
          <p:nvPr/>
        </p:nvSpPr>
        <p:spPr>
          <a:xfrm>
            <a:off x="5348040" y="2570200"/>
            <a:ext cx="300420" cy="30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AC5BA94-1FE2-0B61-B9AD-FFA208864026}"/>
              </a:ext>
            </a:extLst>
          </p:cNvPr>
          <p:cNvSpPr txBox="1"/>
          <p:nvPr/>
        </p:nvSpPr>
        <p:spPr>
          <a:xfrm>
            <a:off x="1248287" y="2996929"/>
            <a:ext cx="432288" cy="29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a2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a3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a4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a2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a1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BA4C899-B1F2-2902-6C35-C897085924F7}"/>
              </a:ext>
            </a:extLst>
          </p:cNvPr>
          <p:cNvSpPr txBox="1"/>
          <p:nvPr/>
        </p:nvSpPr>
        <p:spPr>
          <a:xfrm>
            <a:off x="2253923" y="2996929"/>
            <a:ext cx="444312" cy="29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b1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b3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b4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b6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B9C4D1C-FC90-2358-902E-9AB45BCAFA52}"/>
              </a:ext>
            </a:extLst>
          </p:cNvPr>
          <p:cNvSpPr txBox="1"/>
          <p:nvPr/>
        </p:nvSpPr>
        <p:spPr>
          <a:xfrm>
            <a:off x="3282490" y="2996929"/>
            <a:ext cx="411313" cy="29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c2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c7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c6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c3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c6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c3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c1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269F5CE-9531-15D0-B144-AA98B593C2EF}"/>
              </a:ext>
            </a:extLst>
          </p:cNvPr>
          <p:cNvSpPr txBox="1"/>
          <p:nvPr/>
        </p:nvSpPr>
        <p:spPr>
          <a:xfrm>
            <a:off x="4572000" y="2996952"/>
            <a:ext cx="1131702" cy="1166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b1</a:t>
            </a:r>
            <a:r>
              <a:rPr sz="2200" b="1" spc="2823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c2</a:t>
            </a:r>
          </a:p>
          <a:p>
            <a:pPr marL="0" marR="0">
              <a:lnSpc>
                <a:spcPts val="2687"/>
              </a:lnSpc>
              <a:spcBef>
                <a:spcPts val="62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  <a:r>
              <a:rPr sz="2200" b="1" spc="2823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c1</a:t>
            </a:r>
          </a:p>
          <a:p>
            <a:pPr marL="0" marR="0">
              <a:lnSpc>
                <a:spcPts val="2687"/>
              </a:lnSpc>
              <a:spcBef>
                <a:spcPts val="672"/>
              </a:spcBef>
              <a:spcAft>
                <a:spcPts val="0"/>
              </a:spcAft>
            </a:pP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b2</a:t>
            </a:r>
            <a:r>
              <a:rPr sz="2200" b="1" spc="2823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</a:t>
            </a:r>
            <a:r>
              <a:rPr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JIIBRG+Calibri-Bold"/>
              </a:rPr>
              <a:t>c3</a:t>
            </a:r>
          </a:p>
        </p:txBody>
      </p:sp>
      <p:graphicFrame>
        <p:nvGraphicFramePr>
          <p:cNvPr id="19" name="内容占位符 8">
            <a:extLst>
              <a:ext uri="{FF2B5EF4-FFF2-40B4-BE49-F238E27FC236}">
                <a16:creationId xmlns:a16="http://schemas.microsoft.com/office/drawing/2014/main" id="{04D3E6D1-5282-4A10-B918-C60B3EFFF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99645"/>
              </p:ext>
            </p:extLst>
          </p:nvPr>
        </p:nvGraphicFramePr>
        <p:xfrm>
          <a:off x="6935872" y="249289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-lab02.pptx [只读]" id="{ED86CEA0-FBD3-4B23-8B14-8267EEDE2E91}" vid="{31CB7857-CA04-4C35-A6E0-57D02D3710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403</Words>
  <Application>Microsoft Office PowerPoint</Application>
  <PresentationFormat>全屏显示(4:3)</PresentationFormat>
  <Paragraphs>294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OUGAEQ+Arial-BoldMT</vt:lpstr>
      <vt:lpstr>JIIBRG+Calibri-Bold</vt:lpstr>
      <vt:lpstr>Palatino Linotype</vt:lpstr>
      <vt:lpstr>UJECJA+SimHei</vt:lpstr>
      <vt:lpstr>等线</vt:lpstr>
      <vt:lpstr>BFKPSC+SimHei</vt:lpstr>
      <vt:lpstr>Tw Cen MT</vt:lpstr>
      <vt:lpstr>Wingdings</vt:lpstr>
      <vt:lpstr>楷体</vt:lpstr>
      <vt:lpstr>KKKGGM+Arial-BoldMT</vt:lpstr>
      <vt:lpstr>Arial</vt:lpstr>
      <vt:lpstr>Times New Roman</vt:lpstr>
      <vt:lpstr>4_Rutgers</vt:lpstr>
      <vt:lpstr>第3章 关系数据模型  </vt:lpstr>
      <vt:lpstr>例子</vt:lpstr>
      <vt:lpstr>例子</vt:lpstr>
      <vt:lpstr>例子</vt:lpstr>
      <vt:lpstr>例子</vt:lpstr>
      <vt:lpstr>（10）除：例子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10235</dc:creator>
  <cp:lastModifiedBy>Administrator</cp:lastModifiedBy>
  <cp:revision>85</cp:revision>
  <dcterms:modified xsi:type="dcterms:W3CDTF">2024-03-06T10:47:51Z</dcterms:modified>
</cp:coreProperties>
</file>