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320" r:id="rId4"/>
    <p:sldId id="271" r:id="rId5"/>
    <p:sldId id="304" r:id="rId6"/>
    <p:sldId id="305" r:id="rId7"/>
    <p:sldId id="321" r:id="rId8"/>
    <p:sldId id="303" r:id="rId9"/>
    <p:sldId id="352" r:id="rId10"/>
    <p:sldId id="272" r:id="rId11"/>
    <p:sldId id="302" r:id="rId12"/>
    <p:sldId id="282" r:id="rId13"/>
    <p:sldId id="273" r:id="rId14"/>
    <p:sldId id="322" r:id="rId15"/>
    <p:sldId id="309" r:id="rId16"/>
    <p:sldId id="274" r:id="rId17"/>
    <p:sldId id="275" r:id="rId18"/>
    <p:sldId id="276" r:id="rId19"/>
    <p:sldId id="281" r:id="rId20"/>
    <p:sldId id="323" r:id="rId21"/>
    <p:sldId id="310" r:id="rId22"/>
    <p:sldId id="311" r:id="rId23"/>
    <p:sldId id="350" r:id="rId24"/>
    <p:sldId id="324" r:id="rId25"/>
    <p:sldId id="265" r:id="rId26"/>
    <p:sldId id="325" r:id="rId27"/>
    <p:sldId id="301" r:id="rId28"/>
    <p:sldId id="266" r:id="rId29"/>
    <p:sldId id="326" r:id="rId30"/>
    <p:sldId id="267" r:id="rId31"/>
    <p:sldId id="351" r:id="rId32"/>
    <p:sldId id="327" r:id="rId33"/>
    <p:sldId id="268" r:id="rId34"/>
    <p:sldId id="328" r:id="rId35"/>
    <p:sldId id="269" r:id="rId36"/>
    <p:sldId id="260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43" autoAdjust="0"/>
  </p:normalViewPr>
  <p:slideViewPr>
    <p:cSldViewPr snapToGrid="0">
      <p:cViewPr varScale="1">
        <p:scale>
          <a:sx n="98" d="100"/>
          <a:sy n="98" d="100"/>
        </p:scale>
        <p:origin x="1896" y="84"/>
      </p:cViewPr>
      <p:guideLst/>
    </p:cSldViewPr>
  </p:slideViewPr>
  <p:outlineViewPr>
    <p:cViewPr>
      <p:scale>
        <a:sx n="33" d="100"/>
        <a:sy n="33" d="100"/>
      </p:scale>
      <p:origin x="0" y="-538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D34100-DA5F-4909-94A8-6C37F9827627}" type="datetimeFigureOut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7F6C1AC-CD3E-487C-A38D-E641A1B5E7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8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6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可靠性：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）是否具备容错恢复能力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）能容纳多少错误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）需要多长时间恢复（平均维修时间）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个磁盘同时发生故障，则为</a:t>
            </a:r>
            <a:r>
              <a:rPr lang="en-US" altLang="zh-CN" dirty="0" smtClean="0"/>
              <a:t>MTTF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r>
              <a:rPr lang="zh-CN" altLang="en-US" dirty="0" smtClean="0"/>
              <a:t>这里考虑的是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个磁盘中的某个磁盘（不是特定的某个，任一磁盘）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4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个磁盘同时发生故障，则为</a:t>
            </a:r>
            <a:r>
              <a:rPr lang="en-US" altLang="zh-CN" dirty="0" smtClean="0"/>
              <a:t>MTTF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</a:t>
            </a:r>
            <a:endParaRPr lang="en-US" altLang="zh-CN" dirty="0" smtClean="0"/>
          </a:p>
          <a:p>
            <a:r>
              <a:rPr lang="zh-CN" altLang="en-US" dirty="0" smtClean="0"/>
              <a:t>这里考虑的时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个磁盘中的某个磁盘（不是特定的某个，任一磁盘）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0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注意，对单个磁盘而言：平均故障时间，就是平均数据丢失时间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个磁盘而言，当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个磁盘同时（包括在修复期间）丢失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94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7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5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这个理解，主要在于理解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“对于单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差错”的含义：系统假设只可能发生单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r>
              <a:rPr lang="zh-CN" altLang="en-US" dirty="0" smtClean="0"/>
              <a:t>“对于双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差错”的含义：系统假设可能发生单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错误，也可能发生双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错误。以收到</a:t>
            </a:r>
            <a:r>
              <a:rPr lang="en-US" altLang="zh-CN" dirty="0" smtClean="0"/>
              <a:t>101</a:t>
            </a:r>
            <a:r>
              <a:rPr lang="zh-CN" altLang="en-US" dirty="0" smtClean="0"/>
              <a:t>为例，</a:t>
            </a:r>
            <a:r>
              <a:rPr lang="en-US" altLang="zh-CN" dirty="0" smtClean="0"/>
              <a:t>101</a:t>
            </a:r>
            <a:r>
              <a:rPr lang="zh-CN" altLang="en-US" dirty="0" smtClean="0"/>
              <a:t>是错误的组合，因此一定出错，但可能原值是</a:t>
            </a:r>
            <a:r>
              <a:rPr lang="en-US" altLang="zh-CN" dirty="0" smtClean="0"/>
              <a:t>000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111</a:t>
            </a:r>
            <a:r>
              <a:rPr lang="zh-CN" altLang="en-US" dirty="0" smtClean="0"/>
              <a:t>，无法判定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1AC-CD3E-487C-A38D-E641A1B5E77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6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0250"/>
            <a:ext cx="7772400" cy="2114548"/>
          </a:xfr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584" y="4177771"/>
            <a:ext cx="6858000" cy="453495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0620A79-4256-4192-B87C-317643F95A75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727C79AC-E8B3-483C-B1A0-B8BB5B8E2DD3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4F2F4AA-2662-4BE9-B226-E9E0C80C911B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B30934A0-4A9F-42C7-ADAE-9817DDF7C222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1789BD2-967E-45FD-BE39-8BF2731E5408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6BB809BB-0107-40A2-8C0A-AC654C0E05D1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0555E8C3-3FE8-4C30-8105-BE8F0BE9D0AF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2E1EFC61-A5D4-4372-8368-5900F8E782B9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61C6EB49-FE0C-47D2-9D65-CE0CF095A324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71E534D2-0219-4954-A56A-F599EFCA24C7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59" y="6431490"/>
            <a:ext cx="930274" cy="365125"/>
          </a:xfrm>
          <a:prstGeom prst="rect">
            <a:avLst/>
          </a:prstGeom>
        </p:spPr>
        <p:txBody>
          <a:bodyPr/>
          <a:lstStyle/>
          <a:p>
            <a:fld id="{35A23B95-A404-44C5-BDE0-5456BB48967A}" type="datetime1">
              <a:rPr lang="zh-CN" altLang="en-US" smtClean="0"/>
              <a:t>2023/6/12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PPT内页副本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17" y="160867"/>
            <a:ext cx="5289550" cy="804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59" y="1126068"/>
            <a:ext cx="8938683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7318" y="6431490"/>
            <a:ext cx="5655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9342" y="6431490"/>
            <a:ext cx="1962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372CB6B5-25D7-4D75-939C-F20CD3CC63E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102659" y="6431490"/>
            <a:ext cx="22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8195733" y="6431490"/>
            <a:ext cx="845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</a:t>
            </a:r>
            <a:r>
              <a:rPr lang="en-US" altLang="zh-CN" baseline="0" dirty="0" smtClean="0"/>
              <a:t> 36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anchen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8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0117401: Operating </a:t>
            </a:r>
            <a:r>
              <a:rPr lang="en-US" altLang="zh-CN" dirty="0" smtClean="0"/>
              <a:t>System</a:t>
            </a:r>
            <a:br>
              <a:rPr lang="en-US" altLang="zh-CN" dirty="0" smtClean="0"/>
            </a:br>
            <a:r>
              <a:rPr lang="zh-CN" altLang="en-US" dirty="0" smtClean="0"/>
              <a:t>操作系统</a:t>
            </a:r>
            <a:r>
              <a:rPr lang="zh-CN" altLang="en-US" dirty="0"/>
              <a:t>原理与设计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388" y="4177771"/>
            <a:ext cx="8637224" cy="453495"/>
          </a:xfrm>
        </p:spPr>
        <p:txBody>
          <a:bodyPr/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12 </a:t>
            </a:r>
            <a:r>
              <a:rPr lang="zh-CN" altLang="en-US" dirty="0" smtClean="0"/>
              <a:t>之 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专题</a:t>
            </a:r>
            <a:endParaRPr lang="zh-CN" altLang="en-US" dirty="0"/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408313" y="5312923"/>
            <a:ext cx="632737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陈香兰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/>
              </a:rPr>
              <a:t>xlanchen@ustc.edu.cn</a:t>
            </a:r>
            <a:r>
              <a:rPr lang="en-US" altLang="zh-CN" sz="24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高能效智能计算实验室，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/>
              <a:t>合肥</a:t>
            </a:r>
            <a:endParaRPr lang="en-US" altLang="zh-CN" sz="24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嵌入式系统实验室，</a:t>
            </a:r>
            <a:r>
              <a:rPr lang="en-US" altLang="zh-CN" sz="2400" dirty="0"/>
              <a:t>CS</a:t>
            </a:r>
            <a:r>
              <a:rPr lang="zh-CN" altLang="en-US" sz="2400" dirty="0"/>
              <a:t>，</a:t>
            </a:r>
            <a:r>
              <a:rPr lang="en-US" altLang="zh-CN" sz="2400" dirty="0"/>
              <a:t>USTC </a:t>
            </a:r>
            <a:r>
              <a:rPr lang="zh-CN" altLang="en-US" sz="2400" dirty="0"/>
              <a:t> </a:t>
            </a:r>
            <a:r>
              <a:rPr lang="en-US" altLang="zh-CN" sz="2400" dirty="0"/>
              <a:t>@ </a:t>
            </a:r>
            <a:r>
              <a:rPr lang="zh-CN" altLang="en-US" sz="2400" dirty="0" smtClean="0"/>
              <a:t>苏州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关于磁盘和阵列的可靠性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59" y="1619597"/>
                <a:ext cx="8938683" cy="420727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考虑运行中的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个磁盘，</a:t>
                </a:r>
                <a:r>
                  <a:rPr lang="zh-CN" altLang="en-US" dirty="0"/>
                  <a:t>若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年内出了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次故障，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则每个磁盘的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故障率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=2/100=0.02</a:t>
                </a:r>
                <a:r>
                  <a:rPr lang="zh-CN" altLang="en-US" dirty="0" smtClean="0"/>
                  <a:t>次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年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若满足下列两个假设：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：磁盘的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寿命</a:t>
                </a:r>
                <a:r>
                  <a:rPr lang="zh-CN" altLang="en-US" dirty="0" smtClean="0"/>
                  <a:t>服从指数分布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：磁盘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故障独立性假设</a:t>
                </a:r>
                <a:r>
                  <a:rPr lang="zh-CN" altLang="en-US" dirty="0" smtClean="0"/>
                  <a:t>：即磁盘故障是相互独立的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一个磁盘故障与另一个磁盘故障无关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平均故障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时间</a:t>
                </a:r>
                <a:r>
                  <a:rPr lang="en-US" altLang="zh-CN" dirty="0" smtClean="0"/>
                  <a:t>(</a:t>
                </a:r>
                <a:r>
                  <a:rPr lang="en-US" altLang="zh-CN" sz="2400" b="1" dirty="0" smtClean="0"/>
                  <a:t>M</a:t>
                </a:r>
                <a:r>
                  <a:rPr lang="en-US" altLang="zh-CN" sz="2400" dirty="0" smtClean="0"/>
                  <a:t>ean </a:t>
                </a:r>
                <a:r>
                  <a:rPr lang="en-US" altLang="zh-CN" sz="2400" b="1" dirty="0"/>
                  <a:t>T</a:t>
                </a:r>
                <a:r>
                  <a:rPr lang="en-US" altLang="zh-CN" sz="2400" dirty="0"/>
                  <a:t>ime </a:t>
                </a:r>
                <a:r>
                  <a:rPr lang="en-US" altLang="zh-CN" sz="2400" b="1" dirty="0"/>
                  <a:t>T</a:t>
                </a:r>
                <a:r>
                  <a:rPr lang="en-US" altLang="zh-CN" sz="2400" dirty="0"/>
                  <a:t>o </a:t>
                </a:r>
                <a:r>
                  <a:rPr lang="en-US" altLang="zh-CN" sz="2400" b="1" dirty="0" smtClean="0"/>
                  <a:t>F</a:t>
                </a:r>
                <a:r>
                  <a:rPr lang="en-US" altLang="zh-CN" sz="2400" dirty="0" smtClean="0"/>
                  <a:t>ailure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为故障率的倒数</a:t>
                </a:r>
                <a:r>
                  <a:rPr lang="zh-CN" altLang="en-US" dirty="0"/>
                  <a:t>：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𝑴𝑻𝑻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𝒅𝒊𝒔𝒌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=438000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小时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59" y="1619597"/>
                <a:ext cx="8938683" cy="4207274"/>
              </a:xfrm>
              <a:blipFill rotWithShape="0">
                <a:blip r:embed="rId3"/>
                <a:stretch>
                  <a:fillRect l="-1228" t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659" y="5826871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思考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：磁盘阵列中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</a:rPr>
              <a:t>个磁盘同时</a:t>
            </a:r>
            <a:r>
              <a:rPr lang="zh-CN" altLang="en-US" sz="2000" dirty="0" smtClean="0"/>
              <a:t>发生故障的平均故障时间是多少？</a:t>
            </a:r>
            <a:endParaRPr lang="en-US" altLang="zh-CN" sz="2000" dirty="0" smtClean="0"/>
          </a:p>
          <a:p>
            <a:r>
              <a:rPr lang="zh-CN" altLang="en-US" sz="2000" dirty="0" smtClean="0"/>
              <a:t>思考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：磁盘阵列中</a:t>
            </a:r>
            <a:r>
              <a:rPr lang="zh-CN" altLang="en-US" sz="2000" dirty="0" smtClean="0">
                <a:solidFill>
                  <a:srgbClr val="FF0000"/>
                </a:solidFill>
              </a:rPr>
              <a:t>任意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个磁盘</a:t>
            </a:r>
            <a:r>
              <a:rPr lang="zh-CN" altLang="en-US" sz="2000" dirty="0" smtClean="0"/>
              <a:t>发生故障的平均故障时间是多少？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2659" y="1096377"/>
            <a:ext cx="66479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单块</a:t>
            </a:r>
            <a:r>
              <a:rPr lang="zh-CN" altLang="en-US" sz="2800" dirty="0">
                <a:solidFill>
                  <a:srgbClr val="FF0000"/>
                </a:solidFill>
              </a:rPr>
              <a:t>磁盘的可靠性指标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437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关于磁盘</a:t>
            </a:r>
            <a:r>
              <a:rPr lang="zh-CN" altLang="en-US" dirty="0"/>
              <a:t>和阵列的可靠性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关于磁盘的故障独立性假设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</a:t>
            </a:r>
            <a:r>
              <a:rPr lang="zh-CN" altLang="en-US" dirty="0"/>
              <a:t>故障独立性假设</a:t>
            </a:r>
            <a:r>
              <a:rPr lang="zh-CN" altLang="en-US" b="1" dirty="0">
                <a:solidFill>
                  <a:srgbClr val="FF0000"/>
                </a:solidFill>
              </a:rPr>
              <a:t>并不真正</a:t>
            </a:r>
            <a:r>
              <a:rPr lang="zh-CN" altLang="en-US" b="1" dirty="0" smtClean="0">
                <a:solidFill>
                  <a:srgbClr val="FF0000"/>
                </a:solidFill>
              </a:rPr>
              <a:t>成立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自然灾害、电源故障</a:t>
            </a:r>
            <a:r>
              <a:rPr lang="zh-CN" altLang="en-US" dirty="0" smtClean="0"/>
              <a:t>等，可能导致两个磁盘同时损坏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如，同一批磁盘可能具有共同的缺陷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如，同一批磁盘可能同时在老化，故障率都增加，等等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关于磁盘</a:t>
            </a:r>
            <a:r>
              <a:rPr lang="zh-CN" altLang="en-US" dirty="0"/>
              <a:t>和阵列的可靠性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59" y="1663222"/>
                <a:ext cx="8938683" cy="46894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思考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：</a:t>
                </a:r>
                <a:r>
                  <a:rPr lang="zh-CN" altLang="en-US" b="1" dirty="0" smtClean="0"/>
                  <a:t>磁盘</a:t>
                </a:r>
                <a:r>
                  <a:rPr lang="zh-CN" altLang="en-US" b="1" dirty="0"/>
                  <a:t>阵列</a:t>
                </a:r>
                <a:r>
                  <a:rPr lang="zh-CN" altLang="en-US" b="1" dirty="0" smtClean="0"/>
                  <a:t>中</a:t>
                </a:r>
                <a:r>
                  <a:rPr lang="zh-CN" altLang="en-US" b="1" dirty="0"/>
                  <a:t>任意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个磁盘发生故障</a:t>
                </a:r>
                <a:r>
                  <a:rPr lang="zh-CN" altLang="en-US" dirty="0"/>
                  <a:t>的平均故障时间是多少</a:t>
                </a:r>
                <a:r>
                  <a:rPr lang="zh-CN" altLang="en-US" dirty="0" smtClean="0"/>
                  <a:t>？（即</a:t>
                </a:r>
                <a:r>
                  <a:rPr lang="zh-CN" altLang="en-US" b="1" dirty="0" smtClean="0"/>
                  <a:t>阵列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MTTF</a:t>
                </a:r>
                <a:r>
                  <a:rPr lang="zh-CN" altLang="en-US" dirty="0" smtClean="0"/>
                  <a:t>）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MTTF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MTTF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disk</m:t>
                              </m:r>
                            </m:sub>
                          </m:sSub>
                        </m:num>
                        <m:den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阵列中磁盘的个数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】</a:t>
                </a:r>
                <a:r>
                  <a:rPr lang="zh-CN" altLang="en-US" dirty="0" smtClean="0"/>
                  <a:t>上例中，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个磁盘（ 其中，任意某个磁盘）的平均故障时间为：半年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59" y="1663222"/>
                <a:ext cx="8938683" cy="4689425"/>
              </a:xfrm>
              <a:blipFill rotWithShape="0">
                <a:blip r:embed="rId3"/>
                <a:stretch>
                  <a:fillRect l="-1228" t="-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51804" y="5023259"/>
            <a:ext cx="686772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注意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】N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个磁盘中某个磁盘故障的机会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远远高于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单个特定磁盘故障的机会！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368" y="1140002"/>
            <a:ext cx="66479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 smtClean="0"/>
              <a:t>】</a:t>
            </a:r>
            <a:r>
              <a:rPr lang="zh-CN" altLang="en-US" sz="2800" dirty="0" smtClean="0">
                <a:solidFill>
                  <a:srgbClr val="FF0000"/>
                </a:solidFill>
              </a:rPr>
              <a:t>磁盘阵列的</a:t>
            </a:r>
            <a:r>
              <a:rPr lang="zh-CN" altLang="en-US" sz="2800" b="1" dirty="0">
                <a:solidFill>
                  <a:srgbClr val="FF0000"/>
                </a:solidFill>
              </a:rPr>
              <a:t>可靠性指标</a:t>
            </a:r>
            <a:r>
              <a:rPr lang="zh-CN" altLang="en-US" sz="2800" dirty="0"/>
              <a:t>是什么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19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关于磁盘</a:t>
            </a:r>
            <a:r>
              <a:rPr lang="zh-CN" altLang="en-US" dirty="0"/>
              <a:t>和阵列的可靠性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663222"/>
            <a:ext cx="8938683" cy="46894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需求：即使磁盘故障，但数据不丢失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能抵御一定数量的磁盘故障</a:t>
            </a:r>
            <a:endParaRPr lang="en-US" altLang="zh-CN" dirty="0" smtClean="0"/>
          </a:p>
          <a:p>
            <a:r>
              <a:rPr lang="zh-CN" altLang="en-US" dirty="0" smtClean="0"/>
              <a:t>解决思路：冗余，即存储额外的数据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 1~RAID 6</a:t>
            </a:r>
          </a:p>
          <a:p>
            <a:pPr lvl="1"/>
            <a:r>
              <a:rPr lang="zh-CN" altLang="en-US" dirty="0" smtClean="0"/>
              <a:t>冗余方案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：镜像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数据盘</a:t>
            </a:r>
            <a:r>
              <a:rPr lang="en-US" altLang="zh-CN" dirty="0" smtClean="0"/>
              <a:t>+</a:t>
            </a:r>
            <a:r>
              <a:rPr lang="zh-CN" altLang="en-US" dirty="0" smtClean="0"/>
              <a:t>镜像盘、数据备份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冗余方案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：校验和纠错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数据盘</a:t>
            </a:r>
            <a:r>
              <a:rPr lang="en-US" altLang="zh-CN" dirty="0" smtClean="0"/>
              <a:t>+</a:t>
            </a:r>
            <a:r>
              <a:rPr lang="zh-CN" altLang="en-US" dirty="0" smtClean="0"/>
              <a:t>校验盘、校验和纠错信息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368" y="1140002"/>
            <a:ext cx="526618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如何</a:t>
            </a:r>
            <a:r>
              <a:rPr lang="zh-CN" altLang="en-US" sz="2800" b="1" dirty="0" smtClean="0"/>
              <a:t>处理</a:t>
            </a:r>
            <a:r>
              <a:rPr lang="zh-CN" altLang="en-US" sz="2800" dirty="0" smtClean="0">
                <a:solidFill>
                  <a:srgbClr val="FF0000"/>
                </a:solidFill>
              </a:rPr>
              <a:t>可靠性问题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4173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zh-CN" altLang="en-US" dirty="0"/>
              <a:t>和阵列的</a:t>
            </a:r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1</a:t>
            </a:r>
            <a:r>
              <a:rPr lang="zh-CN" altLang="en-US" b="1" dirty="0" smtClean="0">
                <a:solidFill>
                  <a:srgbClr val="FF0000"/>
                </a:solidFill>
              </a:rPr>
              <a:t>：镜像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2</a:t>
            </a:r>
          </a:p>
          <a:p>
            <a:r>
              <a:rPr lang="en-US" altLang="zh-CN" dirty="0" smtClean="0"/>
              <a:t>RAID 3</a:t>
            </a: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4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/>
              <a:t>一个数据</a:t>
            </a:r>
            <a:r>
              <a:rPr lang="zh-CN" altLang="en-US" dirty="0" smtClean="0"/>
              <a:t>盘都</a:t>
            </a:r>
            <a:r>
              <a:rPr lang="zh-CN" altLang="en-US" dirty="0"/>
              <a:t>配一个镜像</a:t>
            </a:r>
            <a:r>
              <a:rPr lang="zh-CN" altLang="en-US" dirty="0" smtClean="0"/>
              <a:t>盘，形成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组（</a:t>
            </a:r>
            <a:r>
              <a:rPr lang="en-US" altLang="zh-CN" dirty="0"/>
              <a:t>G=1</a:t>
            </a:r>
            <a:r>
              <a:rPr lang="zh-CN" altLang="en-US" dirty="0"/>
              <a:t>，</a:t>
            </a:r>
            <a:r>
              <a:rPr lang="en-US" altLang="zh-CN" dirty="0" smtClean="0"/>
              <a:t>C=1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每组中：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个逻辑磁盘</a:t>
            </a:r>
            <a:r>
              <a:rPr lang="en-US" altLang="zh-CN" dirty="0" smtClean="0"/>
              <a:t>=2</a:t>
            </a:r>
            <a:r>
              <a:rPr lang="zh-CN" altLang="en-US" dirty="0" smtClean="0"/>
              <a:t>块物理磁盘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相对于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块磁盘：容量不变，成本增加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</a:t>
            </a:r>
            <a:r>
              <a:rPr lang="zh-CN" altLang="en-US" dirty="0" smtClean="0"/>
              <a:t>个数据盘，即</a:t>
            </a:r>
            <a:r>
              <a:rPr lang="en-US" altLang="zh-CN" dirty="0" smtClean="0"/>
              <a:t>D</a:t>
            </a:r>
            <a:r>
              <a:rPr lang="zh-CN" altLang="en-US" dirty="0" smtClean="0"/>
              <a:t>组，共</a:t>
            </a:r>
            <a:r>
              <a:rPr lang="en-US" altLang="zh-CN" dirty="0" smtClean="0"/>
              <a:t>2D</a:t>
            </a:r>
            <a:r>
              <a:rPr lang="zh-CN" altLang="en-US" dirty="0" smtClean="0"/>
              <a:t>个磁盘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对于整个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成本倍增，但利用率只有</a:t>
            </a:r>
            <a:r>
              <a:rPr lang="en-US" altLang="zh-CN" b="1" dirty="0" smtClean="0">
                <a:solidFill>
                  <a:srgbClr val="FF0000"/>
                </a:solidFill>
              </a:rPr>
              <a:t>50%</a:t>
            </a:r>
          </a:p>
          <a:p>
            <a:pPr lvl="3"/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5" name="流程图: 磁盘 24"/>
          <p:cNvSpPr/>
          <p:nvPr/>
        </p:nvSpPr>
        <p:spPr>
          <a:xfrm>
            <a:off x="148151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磁盘 25"/>
          <p:cNvSpPr/>
          <p:nvPr/>
        </p:nvSpPr>
        <p:spPr>
          <a:xfrm>
            <a:off x="219906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磁盘 26"/>
          <p:cNvSpPr/>
          <p:nvPr/>
        </p:nvSpPr>
        <p:spPr>
          <a:xfrm>
            <a:off x="291661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磁盘 27"/>
          <p:cNvSpPr/>
          <p:nvPr/>
        </p:nvSpPr>
        <p:spPr>
          <a:xfrm>
            <a:off x="3634167" y="4616749"/>
            <a:ext cx="648000" cy="5862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磁盘 28"/>
          <p:cNvSpPr/>
          <p:nvPr/>
        </p:nvSpPr>
        <p:spPr>
          <a:xfrm>
            <a:off x="435171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磁盘 29"/>
          <p:cNvSpPr/>
          <p:nvPr/>
        </p:nvSpPr>
        <p:spPr>
          <a:xfrm>
            <a:off x="506926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流程图: 磁盘 30"/>
          <p:cNvSpPr/>
          <p:nvPr/>
        </p:nvSpPr>
        <p:spPr>
          <a:xfrm>
            <a:off x="578681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磁盘 31"/>
          <p:cNvSpPr/>
          <p:nvPr/>
        </p:nvSpPr>
        <p:spPr>
          <a:xfrm>
            <a:off x="6504367" y="4611704"/>
            <a:ext cx="648000" cy="58621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16617" y="521876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：镜像（</a:t>
            </a:r>
            <a:r>
              <a:rPr lang="en-US" altLang="zh-CN" dirty="0" smtClean="0"/>
              <a:t>D=4</a:t>
            </a:r>
            <a:r>
              <a:rPr lang="zh-CN" altLang="en-US" dirty="0" smtClean="0"/>
              <a:t>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8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镜像的可靠性和性能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冗余方法</a:t>
            </a:r>
            <a:r>
              <a:rPr lang="en-US" altLang="zh-CN" dirty="0"/>
              <a:t>1</a:t>
            </a:r>
            <a:r>
              <a:rPr lang="zh-CN" altLang="en-US" dirty="0"/>
              <a:t>：镜像，即重复每个磁盘；</a:t>
            </a:r>
            <a:r>
              <a:rPr lang="zh-CN" altLang="en-US" b="1" dirty="0"/>
              <a:t>简单，但昂贵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镜像卷</a:t>
            </a:r>
            <a:r>
              <a:rPr lang="zh-CN" altLang="en-US" dirty="0"/>
              <a:t>：一个逻辑磁盘由两个物理磁盘组成，每次写入两个物理磁盘</a:t>
            </a:r>
            <a:endParaRPr lang="en-US" altLang="zh-CN" dirty="0"/>
          </a:p>
          <a:p>
            <a:pPr lvl="1"/>
            <a:r>
              <a:rPr lang="zh-CN" altLang="en-US" dirty="0"/>
              <a:t>当某个磁盘发生故障时，可以从另一个磁盘上恢复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磁盘故障独立性假设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什么时候数据会丢失？</a:t>
            </a:r>
            <a:endParaRPr lang="en-US" altLang="zh-CN" dirty="0"/>
          </a:p>
          <a:p>
            <a:pPr lvl="2"/>
            <a:r>
              <a:rPr lang="zh-CN" altLang="en-US" dirty="0"/>
              <a:t>两个磁盘同时发生故障，或者</a:t>
            </a:r>
            <a:endParaRPr lang="en-US" altLang="zh-CN" dirty="0"/>
          </a:p>
          <a:p>
            <a:pPr lvl="2"/>
            <a:r>
              <a:rPr lang="zh-CN" altLang="en-US" dirty="0"/>
              <a:t>一个磁盘先发生故障，在换新磁盘并恢复的过程中，另一个磁盘发生故障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11867" y="3554691"/>
            <a:ext cx="29546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例如：自然灾害；电源故障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459128" y="4689536"/>
            <a:ext cx="36471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例如：当磁盘老化，故障概率增加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18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镜像</a:t>
            </a:r>
            <a:r>
              <a:rPr lang="zh-CN" altLang="en-US" dirty="0"/>
              <a:t>的可靠性和性能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镜像卷的可靠性：平均数据丢失时间（</a:t>
                </a:r>
                <a:r>
                  <a:rPr lang="en-US" altLang="zh-CN" sz="2400" dirty="0" smtClean="0"/>
                  <a:t>mean time to data loss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MTTDL</a:t>
                </a:r>
                <a:r>
                  <a:rPr lang="zh-CN" altLang="en-US" dirty="0" smtClean="0"/>
                  <a:t>）取决于两个因素：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单个磁盘的平均故障时间</a:t>
                </a:r>
                <a:r>
                  <a:rPr lang="en-US" altLang="zh-CN" dirty="0" smtClean="0"/>
                  <a:t>MTTF</a:t>
                </a:r>
              </a:p>
              <a:p>
                <a:pPr lvl="1"/>
                <a:r>
                  <a:rPr lang="zh-CN" altLang="en-US" dirty="0" smtClean="0"/>
                  <a:t>平均维修时间（</a:t>
                </a:r>
                <a:r>
                  <a:rPr lang="en-US" altLang="zh-CN" dirty="0" smtClean="0"/>
                  <a:t>mean time to </a:t>
                </a:r>
                <a:r>
                  <a:rPr lang="en-US" altLang="zh-CN" dirty="0" err="1" smtClean="0"/>
                  <a:t>repare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MTTR)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MTTDL</m:t>
                      </m:r>
                      <m:r>
                        <m:rPr>
                          <m:nor/>
                        </m:rPr>
                        <a:rPr lang="en-US" altLang="zh-CN" dirty="0"/>
                        <m:t> 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𝑀𝑇𝑇𝐹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𝑀𝑇𝑇𝑅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镜像卷的成本：数据盘和镜像盘</a:t>
                </a:r>
                <a:r>
                  <a:rPr lang="en-US" altLang="zh-CN" dirty="0" smtClean="0"/>
                  <a:t>1:1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1333228" y="4357991"/>
            <a:ext cx="2208179" cy="301558"/>
          </a:xfrm>
          <a:prstGeom prst="wedgeRoundRectCallout">
            <a:avLst>
              <a:gd name="adj1" fmla="val 49211"/>
              <a:gd name="adj2" fmla="val -20846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个磁盘故障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4864369" y="4357991"/>
            <a:ext cx="3102584" cy="301558"/>
          </a:xfrm>
          <a:prstGeom prst="wedgeRoundRectCallout">
            <a:avLst>
              <a:gd name="adj1" fmla="val -45476"/>
              <a:gd name="adj2" fmla="val -21491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另一个磁盘在修复期间故障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6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</a:t>
            </a:r>
            <a:r>
              <a:rPr lang="zh-CN" altLang="en-US" dirty="0" smtClean="0"/>
              <a:t>镜像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镜像</a:t>
            </a:r>
            <a:r>
              <a:rPr lang="zh-CN" altLang="en-US" dirty="0"/>
              <a:t>的可靠性和性能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磁盘镜像的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r>
              <a:rPr lang="zh-CN" altLang="en-US" dirty="0" smtClean="0"/>
              <a:t>：与单个磁盘相比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写相当</a:t>
            </a:r>
            <a:r>
              <a:rPr lang="zh-CN" altLang="en-US" dirty="0" smtClean="0"/>
              <a:t>：一个写请求同时送到两个磁盘，多个写请求</a:t>
            </a:r>
            <a:r>
              <a:rPr lang="zh-CN" altLang="en-US" b="1" dirty="0" smtClean="0"/>
              <a:t>串行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读翻番</a:t>
            </a:r>
            <a:r>
              <a:rPr lang="zh-CN" altLang="en-US" dirty="0" smtClean="0"/>
              <a:t>：多个读请求可以送到任一磁盘，</a:t>
            </a:r>
            <a:r>
              <a:rPr lang="zh-CN" altLang="en-US" b="1" dirty="0" smtClean="0"/>
              <a:t>并行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2076" y="2766316"/>
            <a:ext cx="2728090" cy="2567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003854" y="3857384"/>
            <a:ext cx="428625" cy="438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1651554" y="3857384"/>
            <a:ext cx="428625" cy="4381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99224" y="3130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写：串行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11441" y="32745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11441" y="30094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87641" y="27663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641" y="2766317"/>
                <a:ext cx="3097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 rot="3668151">
            <a:off x="1439818" y="3723604"/>
            <a:ext cx="72000" cy="180000"/>
          </a:xfrm>
          <a:prstGeom prst="down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19157" y="3615514"/>
            <a:ext cx="45719" cy="180000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7931849" flipH="1">
            <a:off x="1572215" y="3723604"/>
            <a:ext cx="72000" cy="180000"/>
          </a:xfrm>
          <a:prstGeom prst="downArrow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105595" y="4417165"/>
            <a:ext cx="271934" cy="17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781806" y="4420042"/>
            <a:ext cx="271934" cy="17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194514" y="48052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读：并行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28202" y="4806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04413" y="48254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86712" y="454457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12" y="4544577"/>
                <a:ext cx="3097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67794" y="45582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94" y="4558200"/>
                <a:ext cx="3097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105275" y="3009469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个组时：</a:t>
            </a:r>
            <a:endParaRPr lang="en-US" altLang="zh-CN" dirty="0" smtClean="0"/>
          </a:p>
          <a:p>
            <a:r>
              <a:rPr lang="en-US" altLang="zh-CN" dirty="0"/>
              <a:t>——</a:t>
            </a:r>
            <a:r>
              <a:rPr lang="zh-CN" altLang="en-US" dirty="0" smtClean="0"/>
              <a:t>组内读并行、写串行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组间并行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镜像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镜像的经济成本太高：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解决方案：采用具有检测和纠正能力的编码方案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 2 ~ RAID 6</a:t>
            </a:r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404574"/>
            <a:ext cx="8937625" cy="4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</a:t>
            </a:r>
            <a:endParaRPr lang="en-US" altLang="zh-CN" dirty="0" smtClean="0"/>
          </a:p>
          <a:p>
            <a:r>
              <a:rPr lang="zh-CN" altLang="en-US" dirty="0"/>
              <a:t>磁盘和阵列的</a:t>
            </a:r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2</a:t>
            </a:r>
            <a:r>
              <a:rPr lang="zh-CN" altLang="en-US" b="1" dirty="0" smtClean="0">
                <a:solidFill>
                  <a:srgbClr val="FF0000"/>
                </a:solidFill>
              </a:rPr>
              <a:t>：海明码校验，</a:t>
            </a:r>
            <a:r>
              <a:rPr lang="en-US" altLang="zh-CN" b="1" dirty="0" smtClean="0">
                <a:solidFill>
                  <a:srgbClr val="FF0000"/>
                </a:solidFill>
              </a:rPr>
              <a:t>ECC</a:t>
            </a:r>
          </a:p>
          <a:p>
            <a:r>
              <a:rPr lang="en-US" altLang="zh-CN" dirty="0" smtClean="0"/>
              <a:t>RAID 3</a:t>
            </a: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6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RAID2: Hamming Code for ECC</a:t>
                </a:r>
              </a:p>
              <a:p>
                <a:pPr lvl="1"/>
                <a:r>
                  <a:rPr lang="zh-CN" altLang="en-US" dirty="0" smtClean="0"/>
                  <a:t>每个组内采用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位级</a:t>
                </a:r>
                <a:r>
                  <a:rPr lang="zh-CN" altLang="en-US" dirty="0" smtClean="0"/>
                  <a:t>分条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【</a:t>
                </a: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1】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块磁盘</a:t>
                </a:r>
                <a:r>
                  <a:rPr lang="zh-CN" altLang="en-US" dirty="0" smtClean="0"/>
                  <a:t>：每个</a:t>
                </a:r>
                <a:r>
                  <a:rPr lang="zh-CN" altLang="en-US" dirty="0"/>
                  <a:t>字节的第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2】4</a:t>
                </a:r>
                <a:r>
                  <a:rPr lang="zh-CN" altLang="en-US" dirty="0"/>
                  <a:t>块磁盘</a:t>
                </a:r>
                <a:r>
                  <a:rPr lang="zh-CN" altLang="en-US" dirty="0" smtClean="0"/>
                  <a:t>：每个</a:t>
                </a:r>
                <a:r>
                  <a:rPr lang="zh-CN" altLang="en-US" dirty="0"/>
                  <a:t>字节的位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和位</a:t>
                </a:r>
                <a:r>
                  <a:rPr lang="en-US" altLang="zh-CN" dirty="0"/>
                  <a:t>4+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一个分组，按照海明码的规律，可能是：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校验盘</a:t>
                </a:r>
                <a:r>
                  <a:rPr lang="en-US" altLang="zh-CN" dirty="0" smtClean="0"/>
                  <a:t>C=2</a:t>
                </a:r>
                <a:r>
                  <a:rPr lang="zh-CN" altLang="en-US" dirty="0" smtClean="0"/>
                  <a:t>：数据盘</a:t>
                </a:r>
                <a:r>
                  <a:rPr lang="en-US" altLang="zh-CN" dirty="0" smtClean="0"/>
                  <a:t>G=1</a:t>
                </a:r>
              </a:p>
              <a:p>
                <a:pPr lvl="2"/>
                <a:r>
                  <a:rPr lang="zh-CN" altLang="en-US" dirty="0" smtClean="0"/>
                  <a:t>校验盘</a:t>
                </a:r>
                <a:r>
                  <a:rPr lang="en-US" altLang="zh-CN" dirty="0" smtClean="0"/>
                  <a:t>C=3</a:t>
                </a:r>
                <a:r>
                  <a:rPr lang="zh-CN" altLang="en-US" dirty="0" smtClean="0"/>
                  <a:t>：数据盘</a:t>
                </a:r>
                <a:r>
                  <a:rPr lang="en-US" altLang="zh-CN" dirty="0" smtClean="0"/>
                  <a:t>G=2~4</a:t>
                </a:r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 smtClean="0"/>
                  <a:t>C=4</a:t>
                </a:r>
                <a:r>
                  <a:rPr lang="zh-CN" altLang="en-US" dirty="0" smtClean="0"/>
                  <a:t>：数据盘</a:t>
                </a:r>
                <a:r>
                  <a:rPr lang="en-US" altLang="zh-CN" dirty="0" smtClean="0"/>
                  <a:t>G=5~11</a:t>
                </a:r>
              </a:p>
              <a:p>
                <a:pPr lvl="2"/>
                <a:r>
                  <a:rPr lang="zh-CN" altLang="en-US" dirty="0"/>
                  <a:t>校验盘</a:t>
                </a:r>
                <a:r>
                  <a:rPr lang="en-US" altLang="zh-CN" dirty="0" smtClean="0"/>
                  <a:t>C=5</a:t>
                </a:r>
                <a:r>
                  <a:rPr lang="zh-CN" altLang="en-US" dirty="0"/>
                  <a:t>：数据</a:t>
                </a:r>
                <a:r>
                  <a:rPr lang="zh-CN" altLang="en-US" dirty="0" smtClean="0"/>
                  <a:t>盘</a:t>
                </a:r>
                <a:r>
                  <a:rPr lang="en-US" altLang="zh-CN" dirty="0" smtClean="0"/>
                  <a:t>G=12~26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1298" y="1245140"/>
            <a:ext cx="172354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ECC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请看：</a:t>
            </a:r>
            <a:r>
              <a:rPr lang="zh-CN" altLang="en-US" sz="2400" dirty="0" smtClean="0">
                <a:hlinkClick r:id="rId3" action="ppaction://hlinksldjump"/>
              </a:rPr>
              <a:t>这里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53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矩形 659"/>
          <p:cNvSpPr/>
          <p:nvPr/>
        </p:nvSpPr>
        <p:spPr>
          <a:xfrm>
            <a:off x="79814" y="1319660"/>
            <a:ext cx="8961527" cy="3324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 smtClean="0"/>
              <a:t>ECC</a:t>
            </a:r>
            <a:br>
              <a:rPr lang="en-US" altLang="zh-CN" dirty="0" smtClean="0"/>
            </a:br>
            <a:r>
              <a:rPr lang="zh-CN" altLang="en-US" dirty="0"/>
              <a:t>位</a:t>
            </a:r>
            <a:r>
              <a:rPr lang="zh-CN" altLang="en-US" dirty="0" smtClean="0"/>
              <a:t>级分条</a:t>
            </a:r>
            <a:r>
              <a:rPr lang="en-US" altLang="zh-CN" dirty="0" smtClean="0"/>
              <a:t>+ECC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505834" y="37927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672" y="29611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2520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176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2431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6309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882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34558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4775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94992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2520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176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2431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6309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882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34558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14775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94992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2520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176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82431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309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4882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558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4775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94992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2520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176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2431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6309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882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558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14775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94992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8" idx="1"/>
          </p:cNvCxnSpPr>
          <p:nvPr/>
        </p:nvCxnSpPr>
        <p:spPr>
          <a:xfrm flipH="1" flipV="1">
            <a:off x="199372" y="36319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8" idx="3"/>
          </p:cNvCxnSpPr>
          <p:nvPr/>
        </p:nvCxnSpPr>
        <p:spPr>
          <a:xfrm flipV="1">
            <a:off x="594520" y="36319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01605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085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1516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4218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2791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643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93860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77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01605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8085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1516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4218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2791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3643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3860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74077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1605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8085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61516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218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791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13643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93860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74077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1605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8085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1516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4218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2791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13643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3860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74077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674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8892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69585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5025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3598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21712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701929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82146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01605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8085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61516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218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2791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13643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93860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74077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01605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8085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361516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4218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52791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13643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93860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74077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流程图: 磁盘 100"/>
          <p:cNvSpPr/>
          <p:nvPr/>
        </p:nvSpPr>
        <p:spPr>
          <a:xfrm>
            <a:off x="1892565" y="37927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1573403" y="29611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909251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98849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069162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149827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235558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321289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401506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481723" y="40273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909251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98849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069162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149827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235558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321289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401506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481723" y="41225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909251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198849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069162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2149827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235558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321289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401506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481723" y="42126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909251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98849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069162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149827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235558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321289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401506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481723" y="42978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stCxn id="103" idx="1"/>
          </p:cNvCxnSpPr>
          <p:nvPr/>
        </p:nvCxnSpPr>
        <p:spPr>
          <a:xfrm flipH="1" flipV="1">
            <a:off x="1586103" y="36319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03" idx="3"/>
          </p:cNvCxnSpPr>
          <p:nvPr/>
        </p:nvCxnSpPr>
        <p:spPr>
          <a:xfrm flipV="1">
            <a:off x="1981251" y="36319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1588336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6758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1748247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1828912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1914643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000374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080591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160808" y="29801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588336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166758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1748247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828912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914643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000374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080591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160808" y="30729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588336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166758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748247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1828912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914643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000374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2080591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2160808" y="31542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588336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66758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748247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1828912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1914643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2000374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080591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2160808" y="32507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596405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67565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756316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836981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922712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2008443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088660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168877" y="33406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588336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66758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748247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828912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914643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2000374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2080591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2160808" y="34371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588336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166758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748247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1828912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1914643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2000374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2080591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2160808" y="35324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磁盘 192"/>
          <p:cNvSpPr/>
          <p:nvPr/>
        </p:nvSpPr>
        <p:spPr>
          <a:xfrm>
            <a:off x="3057923" y="381182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2738761" y="298015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3074609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153855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3234520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3315185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00916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486647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566864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3647081" y="40463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3074609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3153855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3234520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3315185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400916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3486647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3566864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3647081" y="41416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074609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3153855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3234520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3315185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3400916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486647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566864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3647081" y="423168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3074609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153855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3234520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3315185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3400916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3486647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3566864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3647081" y="431692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7" name="直接连接符 226"/>
          <p:cNvCxnSpPr>
            <a:stCxn id="195" idx="1"/>
          </p:cNvCxnSpPr>
          <p:nvPr/>
        </p:nvCxnSpPr>
        <p:spPr>
          <a:xfrm flipH="1" flipV="1">
            <a:off x="2751461" y="365095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95" idx="3"/>
          </p:cNvCxnSpPr>
          <p:nvPr/>
        </p:nvCxnSpPr>
        <p:spPr>
          <a:xfrm flipV="1">
            <a:off x="3146609" y="365095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/>
          <p:cNvSpPr/>
          <p:nvPr/>
        </p:nvSpPr>
        <p:spPr>
          <a:xfrm>
            <a:off x="2753694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2832940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913605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994270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080001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3165732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3245949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3326166" y="29992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2753694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2832940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2913605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2994270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3080001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3165732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3245949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3326166" y="30919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2753694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2832940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2913605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2994270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080001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3165732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3245949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3326166" y="317326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2753694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832940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2913605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2994270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3080001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3165732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3245949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3326166" y="326975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2761763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2841009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2921674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3002339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3088070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3173801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3254018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3334235" y="335971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753694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832940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2913605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2994270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3080001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3165732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3245949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3326166" y="34562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2753694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2832940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2913605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2994270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>
            <a:off x="3080001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165732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>
            <a:off x="3245949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3326166" y="35514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磁盘 284"/>
          <p:cNvSpPr/>
          <p:nvPr/>
        </p:nvSpPr>
        <p:spPr>
          <a:xfrm>
            <a:off x="4341595" y="3796294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4022433" y="2964624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4358281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4437527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4518192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4598857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4684588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4770319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4850536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4930753" y="403084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4358281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4437527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518192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4598857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4684588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4770319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850536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4930753" y="412609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4358281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4437527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518192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598857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684588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770319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850536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930753" y="4216158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4358281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4437527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4518192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4598857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684588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770319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850536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4930753" y="430139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连接符 318"/>
          <p:cNvCxnSpPr>
            <a:stCxn id="287" idx="1"/>
          </p:cNvCxnSpPr>
          <p:nvPr/>
        </p:nvCxnSpPr>
        <p:spPr>
          <a:xfrm flipH="1" flipV="1">
            <a:off x="4035133" y="3635427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87" idx="3"/>
          </p:cNvCxnSpPr>
          <p:nvPr/>
        </p:nvCxnSpPr>
        <p:spPr>
          <a:xfrm flipV="1">
            <a:off x="4430281" y="3635427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矩形 320"/>
          <p:cNvSpPr/>
          <p:nvPr/>
        </p:nvSpPr>
        <p:spPr>
          <a:xfrm>
            <a:off x="4037366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4116612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4197277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4277942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4363673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4449404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4529621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4609838" y="298367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4037366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4116612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4197277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4277942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363673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4449404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4529621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4609838" y="30764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4037366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4116612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4197277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4277942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4363673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4449404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4529621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4609838" y="315773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4037366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4116612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4197277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4277942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4363673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4449404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4529621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4609838" y="325422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4045435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4124681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4205346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4286011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4371742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4457473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4537690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4617907" y="33441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4037366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4116612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4197277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4277942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4363673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4449404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4529621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4609838" y="344067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4037366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4116612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4197277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4277942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4363673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4449404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4529621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4609838" y="353592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流程图: 磁盘 376"/>
          <p:cNvSpPr/>
          <p:nvPr/>
        </p:nvSpPr>
        <p:spPr>
          <a:xfrm>
            <a:off x="5680125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5360963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569681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577605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5856722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593738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6023118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610884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618906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6269283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569681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577605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5856722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593738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6023118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610884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618906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6269283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569681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577605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5856722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593738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6023118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610884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618906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6269283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569681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577605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5856722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593738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6023118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610884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618906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6269283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1" name="直接连接符 410"/>
          <p:cNvCxnSpPr>
            <a:stCxn id="379" idx="1"/>
          </p:cNvCxnSpPr>
          <p:nvPr/>
        </p:nvCxnSpPr>
        <p:spPr>
          <a:xfrm flipH="1" flipV="1">
            <a:off x="5373663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379" idx="3"/>
          </p:cNvCxnSpPr>
          <p:nvPr/>
        </p:nvCxnSpPr>
        <p:spPr>
          <a:xfrm flipV="1">
            <a:off x="5768811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537589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545514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5535807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561647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5702203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578793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586815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5948368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537589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545514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5535807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561647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5702203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578793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586815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5948368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537589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545514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矩形 430"/>
          <p:cNvSpPr/>
          <p:nvPr/>
        </p:nvSpPr>
        <p:spPr>
          <a:xfrm>
            <a:off x="5535807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/>
        </p:nvSpPr>
        <p:spPr>
          <a:xfrm>
            <a:off x="561647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矩形 432"/>
          <p:cNvSpPr/>
          <p:nvPr/>
        </p:nvSpPr>
        <p:spPr>
          <a:xfrm>
            <a:off x="5702203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矩形 433"/>
          <p:cNvSpPr/>
          <p:nvPr/>
        </p:nvSpPr>
        <p:spPr>
          <a:xfrm>
            <a:off x="578793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586815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矩形 435"/>
          <p:cNvSpPr/>
          <p:nvPr/>
        </p:nvSpPr>
        <p:spPr>
          <a:xfrm>
            <a:off x="5948368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矩形 436"/>
          <p:cNvSpPr/>
          <p:nvPr/>
        </p:nvSpPr>
        <p:spPr>
          <a:xfrm>
            <a:off x="537589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>
            <a:off x="545514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5535807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561647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5702203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>
            <a:off x="578793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矩形 442"/>
          <p:cNvSpPr/>
          <p:nvPr/>
        </p:nvSpPr>
        <p:spPr>
          <a:xfrm>
            <a:off x="586815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矩形 443"/>
          <p:cNvSpPr/>
          <p:nvPr/>
        </p:nvSpPr>
        <p:spPr>
          <a:xfrm>
            <a:off x="5948368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矩形 444"/>
          <p:cNvSpPr/>
          <p:nvPr/>
        </p:nvSpPr>
        <p:spPr>
          <a:xfrm>
            <a:off x="538396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546321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矩形 446"/>
          <p:cNvSpPr/>
          <p:nvPr/>
        </p:nvSpPr>
        <p:spPr>
          <a:xfrm>
            <a:off x="5543876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562454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矩形 448"/>
          <p:cNvSpPr/>
          <p:nvPr/>
        </p:nvSpPr>
        <p:spPr>
          <a:xfrm>
            <a:off x="5710272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579600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587622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5956437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537589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545514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5535807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561647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5702203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578793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/>
          <p:cNvSpPr/>
          <p:nvPr/>
        </p:nvSpPr>
        <p:spPr>
          <a:xfrm>
            <a:off x="586815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/>
          <p:cNvSpPr/>
          <p:nvPr/>
        </p:nvSpPr>
        <p:spPr>
          <a:xfrm>
            <a:off x="5948368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537589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545514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5535807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/>
          <p:cNvSpPr/>
          <p:nvPr/>
        </p:nvSpPr>
        <p:spPr>
          <a:xfrm>
            <a:off x="561647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/>
          <p:cNvSpPr/>
          <p:nvPr/>
        </p:nvSpPr>
        <p:spPr>
          <a:xfrm>
            <a:off x="5702203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/>
          <p:cNvSpPr/>
          <p:nvPr/>
        </p:nvSpPr>
        <p:spPr>
          <a:xfrm>
            <a:off x="578793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/>
          <p:cNvSpPr/>
          <p:nvPr/>
        </p:nvSpPr>
        <p:spPr>
          <a:xfrm>
            <a:off x="586815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/>
          <p:cNvSpPr/>
          <p:nvPr/>
        </p:nvSpPr>
        <p:spPr>
          <a:xfrm>
            <a:off x="5948368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流程图: 磁盘 468"/>
          <p:cNvSpPr/>
          <p:nvPr/>
        </p:nvSpPr>
        <p:spPr>
          <a:xfrm>
            <a:off x="7071353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6752191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708803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/>
          <p:cNvSpPr/>
          <p:nvPr/>
        </p:nvSpPr>
        <p:spPr>
          <a:xfrm>
            <a:off x="716728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/>
          <p:cNvSpPr/>
          <p:nvPr/>
        </p:nvSpPr>
        <p:spPr>
          <a:xfrm>
            <a:off x="7247950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/>
          <p:cNvSpPr/>
          <p:nvPr/>
        </p:nvSpPr>
        <p:spPr>
          <a:xfrm>
            <a:off x="732861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>
          <a:xfrm>
            <a:off x="741434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/>
          <p:cNvSpPr/>
          <p:nvPr/>
        </p:nvSpPr>
        <p:spPr>
          <a:xfrm>
            <a:off x="750007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>
          <a:xfrm>
            <a:off x="7580294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>
          <a:xfrm>
            <a:off x="766051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/>
          <p:cNvSpPr/>
          <p:nvPr/>
        </p:nvSpPr>
        <p:spPr>
          <a:xfrm>
            <a:off x="708803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>
          <a:xfrm>
            <a:off x="716728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>
          <a:xfrm>
            <a:off x="7247950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>
          <a:xfrm>
            <a:off x="732861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741434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>
          <a:xfrm>
            <a:off x="750007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>
          <a:xfrm>
            <a:off x="7580294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>
          <a:xfrm>
            <a:off x="766051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/>
          <p:cNvSpPr/>
          <p:nvPr/>
        </p:nvSpPr>
        <p:spPr>
          <a:xfrm>
            <a:off x="708803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/>
          <p:cNvSpPr/>
          <p:nvPr/>
        </p:nvSpPr>
        <p:spPr>
          <a:xfrm>
            <a:off x="716728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/>
          <p:cNvSpPr/>
          <p:nvPr/>
        </p:nvSpPr>
        <p:spPr>
          <a:xfrm>
            <a:off x="7247950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/>
          <p:cNvSpPr/>
          <p:nvPr/>
        </p:nvSpPr>
        <p:spPr>
          <a:xfrm>
            <a:off x="732861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741434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/>
          <p:cNvSpPr/>
          <p:nvPr/>
        </p:nvSpPr>
        <p:spPr>
          <a:xfrm>
            <a:off x="750007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7580294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766051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708803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716728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7247950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/>
          <p:cNvSpPr/>
          <p:nvPr/>
        </p:nvSpPr>
        <p:spPr>
          <a:xfrm>
            <a:off x="732861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/>
          <p:cNvSpPr/>
          <p:nvPr/>
        </p:nvSpPr>
        <p:spPr>
          <a:xfrm>
            <a:off x="741434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750007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/>
          <p:cNvSpPr/>
          <p:nvPr/>
        </p:nvSpPr>
        <p:spPr>
          <a:xfrm>
            <a:off x="7580294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/>
          <p:cNvSpPr/>
          <p:nvPr/>
        </p:nvSpPr>
        <p:spPr>
          <a:xfrm>
            <a:off x="766051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3" name="直接连接符 502"/>
          <p:cNvCxnSpPr>
            <a:stCxn id="471" idx="1"/>
          </p:cNvCxnSpPr>
          <p:nvPr/>
        </p:nvCxnSpPr>
        <p:spPr>
          <a:xfrm flipH="1" flipV="1">
            <a:off x="6764891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>
            <a:stCxn id="471" idx="3"/>
          </p:cNvCxnSpPr>
          <p:nvPr/>
        </p:nvCxnSpPr>
        <p:spPr>
          <a:xfrm flipV="1">
            <a:off x="7160039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/>
          <p:cNvSpPr/>
          <p:nvPr/>
        </p:nvSpPr>
        <p:spPr>
          <a:xfrm>
            <a:off x="676712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 505"/>
          <p:cNvSpPr/>
          <p:nvPr/>
        </p:nvSpPr>
        <p:spPr>
          <a:xfrm>
            <a:off x="684637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6927035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700770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>
            <a:off x="709343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17916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>
            <a:off x="7259379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矩形 511"/>
          <p:cNvSpPr/>
          <p:nvPr/>
        </p:nvSpPr>
        <p:spPr>
          <a:xfrm>
            <a:off x="733959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/>
          <p:cNvSpPr/>
          <p:nvPr/>
        </p:nvSpPr>
        <p:spPr>
          <a:xfrm>
            <a:off x="676712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/>
          <p:cNvSpPr/>
          <p:nvPr/>
        </p:nvSpPr>
        <p:spPr>
          <a:xfrm>
            <a:off x="684637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/>
          <p:cNvSpPr/>
          <p:nvPr/>
        </p:nvSpPr>
        <p:spPr>
          <a:xfrm>
            <a:off x="6927035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700770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矩形 516"/>
          <p:cNvSpPr/>
          <p:nvPr/>
        </p:nvSpPr>
        <p:spPr>
          <a:xfrm>
            <a:off x="709343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/>
          <p:cNvSpPr/>
          <p:nvPr/>
        </p:nvSpPr>
        <p:spPr>
          <a:xfrm>
            <a:off x="717916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7259379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733959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676712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矩形 521"/>
          <p:cNvSpPr/>
          <p:nvPr/>
        </p:nvSpPr>
        <p:spPr>
          <a:xfrm>
            <a:off x="684637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矩形 522"/>
          <p:cNvSpPr/>
          <p:nvPr/>
        </p:nvSpPr>
        <p:spPr>
          <a:xfrm>
            <a:off x="6927035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/>
          <p:cNvSpPr/>
          <p:nvPr/>
        </p:nvSpPr>
        <p:spPr>
          <a:xfrm>
            <a:off x="700770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矩形 524"/>
          <p:cNvSpPr/>
          <p:nvPr/>
        </p:nvSpPr>
        <p:spPr>
          <a:xfrm>
            <a:off x="709343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717916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7259379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733959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676712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矩形 529"/>
          <p:cNvSpPr/>
          <p:nvPr/>
        </p:nvSpPr>
        <p:spPr>
          <a:xfrm>
            <a:off x="684637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矩形 530"/>
          <p:cNvSpPr/>
          <p:nvPr/>
        </p:nvSpPr>
        <p:spPr>
          <a:xfrm>
            <a:off x="6927035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/>
          <p:cNvSpPr/>
          <p:nvPr/>
        </p:nvSpPr>
        <p:spPr>
          <a:xfrm>
            <a:off x="700770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矩形 532"/>
          <p:cNvSpPr/>
          <p:nvPr/>
        </p:nvSpPr>
        <p:spPr>
          <a:xfrm>
            <a:off x="709343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矩形 533"/>
          <p:cNvSpPr/>
          <p:nvPr/>
        </p:nvSpPr>
        <p:spPr>
          <a:xfrm>
            <a:off x="717916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矩形 534"/>
          <p:cNvSpPr/>
          <p:nvPr/>
        </p:nvSpPr>
        <p:spPr>
          <a:xfrm>
            <a:off x="7259379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矩形 535"/>
          <p:cNvSpPr/>
          <p:nvPr/>
        </p:nvSpPr>
        <p:spPr>
          <a:xfrm>
            <a:off x="733959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矩形 536"/>
          <p:cNvSpPr/>
          <p:nvPr/>
        </p:nvSpPr>
        <p:spPr>
          <a:xfrm>
            <a:off x="677519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矩形 537"/>
          <p:cNvSpPr/>
          <p:nvPr/>
        </p:nvSpPr>
        <p:spPr>
          <a:xfrm>
            <a:off x="685443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矩形 538"/>
          <p:cNvSpPr/>
          <p:nvPr/>
        </p:nvSpPr>
        <p:spPr>
          <a:xfrm>
            <a:off x="6935104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矩形 539"/>
          <p:cNvSpPr/>
          <p:nvPr/>
        </p:nvSpPr>
        <p:spPr>
          <a:xfrm>
            <a:off x="701576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矩形 540"/>
          <p:cNvSpPr/>
          <p:nvPr/>
        </p:nvSpPr>
        <p:spPr>
          <a:xfrm>
            <a:off x="710150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矩形 541"/>
          <p:cNvSpPr/>
          <p:nvPr/>
        </p:nvSpPr>
        <p:spPr>
          <a:xfrm>
            <a:off x="718723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7267448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矩形 543"/>
          <p:cNvSpPr/>
          <p:nvPr/>
        </p:nvSpPr>
        <p:spPr>
          <a:xfrm>
            <a:off x="734766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矩形 544"/>
          <p:cNvSpPr/>
          <p:nvPr/>
        </p:nvSpPr>
        <p:spPr>
          <a:xfrm>
            <a:off x="676712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矩形 545"/>
          <p:cNvSpPr/>
          <p:nvPr/>
        </p:nvSpPr>
        <p:spPr>
          <a:xfrm>
            <a:off x="684637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矩形 546"/>
          <p:cNvSpPr/>
          <p:nvPr/>
        </p:nvSpPr>
        <p:spPr>
          <a:xfrm>
            <a:off x="6927035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矩形 547"/>
          <p:cNvSpPr/>
          <p:nvPr/>
        </p:nvSpPr>
        <p:spPr>
          <a:xfrm>
            <a:off x="700770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/>
          <p:cNvSpPr/>
          <p:nvPr/>
        </p:nvSpPr>
        <p:spPr>
          <a:xfrm>
            <a:off x="709343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矩形 549"/>
          <p:cNvSpPr/>
          <p:nvPr/>
        </p:nvSpPr>
        <p:spPr>
          <a:xfrm>
            <a:off x="717916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矩形 550"/>
          <p:cNvSpPr/>
          <p:nvPr/>
        </p:nvSpPr>
        <p:spPr>
          <a:xfrm>
            <a:off x="7259379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矩形 551"/>
          <p:cNvSpPr/>
          <p:nvPr/>
        </p:nvSpPr>
        <p:spPr>
          <a:xfrm>
            <a:off x="733959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 552"/>
          <p:cNvSpPr/>
          <p:nvPr/>
        </p:nvSpPr>
        <p:spPr>
          <a:xfrm>
            <a:off x="676712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矩形 553"/>
          <p:cNvSpPr/>
          <p:nvPr/>
        </p:nvSpPr>
        <p:spPr>
          <a:xfrm>
            <a:off x="684637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矩形 554"/>
          <p:cNvSpPr/>
          <p:nvPr/>
        </p:nvSpPr>
        <p:spPr>
          <a:xfrm>
            <a:off x="6927035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矩形 555"/>
          <p:cNvSpPr/>
          <p:nvPr/>
        </p:nvSpPr>
        <p:spPr>
          <a:xfrm>
            <a:off x="700770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矩形 556"/>
          <p:cNvSpPr/>
          <p:nvPr/>
        </p:nvSpPr>
        <p:spPr>
          <a:xfrm>
            <a:off x="709343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/>
          <p:cNvSpPr/>
          <p:nvPr/>
        </p:nvSpPr>
        <p:spPr>
          <a:xfrm>
            <a:off x="717916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矩形 558"/>
          <p:cNvSpPr/>
          <p:nvPr/>
        </p:nvSpPr>
        <p:spPr>
          <a:xfrm>
            <a:off x="7259379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>
            <a:off x="733959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流程图: 磁盘 560"/>
          <p:cNvSpPr/>
          <p:nvPr/>
        </p:nvSpPr>
        <p:spPr>
          <a:xfrm>
            <a:off x="8285823" y="3830875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/>
          <p:cNvSpPr/>
          <p:nvPr/>
        </p:nvSpPr>
        <p:spPr>
          <a:xfrm>
            <a:off x="7966661" y="2999205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矩形 562"/>
          <p:cNvSpPr/>
          <p:nvPr/>
        </p:nvSpPr>
        <p:spPr>
          <a:xfrm>
            <a:off x="8302509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矩形 563"/>
          <p:cNvSpPr/>
          <p:nvPr/>
        </p:nvSpPr>
        <p:spPr>
          <a:xfrm>
            <a:off x="838175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矩形 564"/>
          <p:cNvSpPr/>
          <p:nvPr/>
        </p:nvSpPr>
        <p:spPr>
          <a:xfrm>
            <a:off x="8462420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矩形 565"/>
          <p:cNvSpPr/>
          <p:nvPr/>
        </p:nvSpPr>
        <p:spPr>
          <a:xfrm>
            <a:off x="8543085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矩形 566"/>
          <p:cNvSpPr/>
          <p:nvPr/>
        </p:nvSpPr>
        <p:spPr>
          <a:xfrm>
            <a:off x="8628816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矩形 567"/>
          <p:cNvSpPr/>
          <p:nvPr/>
        </p:nvSpPr>
        <p:spPr>
          <a:xfrm>
            <a:off x="8714547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矩形 568"/>
          <p:cNvSpPr/>
          <p:nvPr/>
        </p:nvSpPr>
        <p:spPr>
          <a:xfrm>
            <a:off x="8794764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矩形 569"/>
          <p:cNvSpPr/>
          <p:nvPr/>
        </p:nvSpPr>
        <p:spPr>
          <a:xfrm>
            <a:off x="8874981" y="406542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矩形 570"/>
          <p:cNvSpPr/>
          <p:nvPr/>
        </p:nvSpPr>
        <p:spPr>
          <a:xfrm>
            <a:off x="8302509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矩形 571"/>
          <p:cNvSpPr/>
          <p:nvPr/>
        </p:nvSpPr>
        <p:spPr>
          <a:xfrm>
            <a:off x="838175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矩形 572"/>
          <p:cNvSpPr/>
          <p:nvPr/>
        </p:nvSpPr>
        <p:spPr>
          <a:xfrm>
            <a:off x="8462420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矩形 573"/>
          <p:cNvSpPr/>
          <p:nvPr/>
        </p:nvSpPr>
        <p:spPr>
          <a:xfrm>
            <a:off x="8543085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矩形 574"/>
          <p:cNvSpPr/>
          <p:nvPr/>
        </p:nvSpPr>
        <p:spPr>
          <a:xfrm>
            <a:off x="8628816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矩形 575"/>
          <p:cNvSpPr/>
          <p:nvPr/>
        </p:nvSpPr>
        <p:spPr>
          <a:xfrm>
            <a:off x="8714547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/>
          <p:cNvSpPr/>
          <p:nvPr/>
        </p:nvSpPr>
        <p:spPr>
          <a:xfrm>
            <a:off x="8794764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8874981" y="416067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矩形 578"/>
          <p:cNvSpPr/>
          <p:nvPr/>
        </p:nvSpPr>
        <p:spPr>
          <a:xfrm>
            <a:off x="8302509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838175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矩形 580"/>
          <p:cNvSpPr/>
          <p:nvPr/>
        </p:nvSpPr>
        <p:spPr>
          <a:xfrm>
            <a:off x="8462420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8543085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矩形 582"/>
          <p:cNvSpPr/>
          <p:nvPr/>
        </p:nvSpPr>
        <p:spPr>
          <a:xfrm>
            <a:off x="8628816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矩形 583"/>
          <p:cNvSpPr/>
          <p:nvPr/>
        </p:nvSpPr>
        <p:spPr>
          <a:xfrm>
            <a:off x="8714547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矩形 584"/>
          <p:cNvSpPr/>
          <p:nvPr/>
        </p:nvSpPr>
        <p:spPr>
          <a:xfrm>
            <a:off x="8794764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矩形 585"/>
          <p:cNvSpPr/>
          <p:nvPr/>
        </p:nvSpPr>
        <p:spPr>
          <a:xfrm>
            <a:off x="8874981" y="4250739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矩形 586"/>
          <p:cNvSpPr/>
          <p:nvPr/>
        </p:nvSpPr>
        <p:spPr>
          <a:xfrm>
            <a:off x="8302509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/>
          <p:cNvSpPr/>
          <p:nvPr/>
        </p:nvSpPr>
        <p:spPr>
          <a:xfrm>
            <a:off x="838175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矩形 588"/>
          <p:cNvSpPr/>
          <p:nvPr/>
        </p:nvSpPr>
        <p:spPr>
          <a:xfrm>
            <a:off x="8462420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矩形 589"/>
          <p:cNvSpPr/>
          <p:nvPr/>
        </p:nvSpPr>
        <p:spPr>
          <a:xfrm>
            <a:off x="8543085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矩形 590"/>
          <p:cNvSpPr/>
          <p:nvPr/>
        </p:nvSpPr>
        <p:spPr>
          <a:xfrm>
            <a:off x="8628816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矩形 591"/>
          <p:cNvSpPr/>
          <p:nvPr/>
        </p:nvSpPr>
        <p:spPr>
          <a:xfrm>
            <a:off x="8714547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矩形 592"/>
          <p:cNvSpPr/>
          <p:nvPr/>
        </p:nvSpPr>
        <p:spPr>
          <a:xfrm>
            <a:off x="8794764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矩形 593"/>
          <p:cNvSpPr/>
          <p:nvPr/>
        </p:nvSpPr>
        <p:spPr>
          <a:xfrm>
            <a:off x="8874981" y="4335977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5" name="直接连接符 594"/>
          <p:cNvCxnSpPr>
            <a:stCxn id="563" idx="1"/>
          </p:cNvCxnSpPr>
          <p:nvPr/>
        </p:nvCxnSpPr>
        <p:spPr>
          <a:xfrm flipH="1" flipV="1">
            <a:off x="7979361" y="3670008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>
            <a:stCxn id="563" idx="3"/>
          </p:cNvCxnSpPr>
          <p:nvPr/>
        </p:nvCxnSpPr>
        <p:spPr>
          <a:xfrm flipV="1">
            <a:off x="8374509" y="3670008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7981594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矩形 597"/>
          <p:cNvSpPr/>
          <p:nvPr/>
        </p:nvSpPr>
        <p:spPr>
          <a:xfrm>
            <a:off x="806084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矩形 598"/>
          <p:cNvSpPr/>
          <p:nvPr/>
        </p:nvSpPr>
        <p:spPr>
          <a:xfrm>
            <a:off x="8141505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8222170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/>
          <p:cNvSpPr/>
          <p:nvPr/>
        </p:nvSpPr>
        <p:spPr>
          <a:xfrm>
            <a:off x="8307901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8393632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矩形 602"/>
          <p:cNvSpPr/>
          <p:nvPr/>
        </p:nvSpPr>
        <p:spPr>
          <a:xfrm>
            <a:off x="8473849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矩形 603"/>
          <p:cNvSpPr/>
          <p:nvPr/>
        </p:nvSpPr>
        <p:spPr>
          <a:xfrm>
            <a:off x="8554066" y="30182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矩形 604"/>
          <p:cNvSpPr/>
          <p:nvPr/>
        </p:nvSpPr>
        <p:spPr>
          <a:xfrm>
            <a:off x="7981594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/>
          <p:cNvSpPr/>
          <p:nvPr/>
        </p:nvSpPr>
        <p:spPr>
          <a:xfrm>
            <a:off x="806084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矩形 606"/>
          <p:cNvSpPr/>
          <p:nvPr/>
        </p:nvSpPr>
        <p:spPr>
          <a:xfrm>
            <a:off x="8141505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8222170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矩形 608"/>
          <p:cNvSpPr/>
          <p:nvPr/>
        </p:nvSpPr>
        <p:spPr>
          <a:xfrm>
            <a:off x="8307901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8393632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8473849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8554066" y="31110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7981594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806084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矩形 614"/>
          <p:cNvSpPr/>
          <p:nvPr/>
        </p:nvSpPr>
        <p:spPr>
          <a:xfrm>
            <a:off x="8141505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矩形 615"/>
          <p:cNvSpPr/>
          <p:nvPr/>
        </p:nvSpPr>
        <p:spPr>
          <a:xfrm>
            <a:off x="8222170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8307901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矩形 617"/>
          <p:cNvSpPr/>
          <p:nvPr/>
        </p:nvSpPr>
        <p:spPr>
          <a:xfrm>
            <a:off x="8393632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 618"/>
          <p:cNvSpPr/>
          <p:nvPr/>
        </p:nvSpPr>
        <p:spPr>
          <a:xfrm>
            <a:off x="8473849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矩形 619"/>
          <p:cNvSpPr/>
          <p:nvPr/>
        </p:nvSpPr>
        <p:spPr>
          <a:xfrm>
            <a:off x="8554066" y="319231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矩形 620"/>
          <p:cNvSpPr/>
          <p:nvPr/>
        </p:nvSpPr>
        <p:spPr>
          <a:xfrm>
            <a:off x="7981594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矩形 621"/>
          <p:cNvSpPr/>
          <p:nvPr/>
        </p:nvSpPr>
        <p:spPr>
          <a:xfrm>
            <a:off x="806084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8141505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 623"/>
          <p:cNvSpPr/>
          <p:nvPr/>
        </p:nvSpPr>
        <p:spPr>
          <a:xfrm>
            <a:off x="8222170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 624"/>
          <p:cNvSpPr/>
          <p:nvPr/>
        </p:nvSpPr>
        <p:spPr>
          <a:xfrm>
            <a:off x="8307901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矩形 625"/>
          <p:cNvSpPr/>
          <p:nvPr/>
        </p:nvSpPr>
        <p:spPr>
          <a:xfrm>
            <a:off x="8393632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/>
          <p:cNvSpPr/>
          <p:nvPr/>
        </p:nvSpPr>
        <p:spPr>
          <a:xfrm>
            <a:off x="8473849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>
            <a:off x="8554066" y="328880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7989663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>
            <a:off x="806890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矩形 630"/>
          <p:cNvSpPr/>
          <p:nvPr/>
        </p:nvSpPr>
        <p:spPr>
          <a:xfrm>
            <a:off x="8149574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矩形 631"/>
          <p:cNvSpPr/>
          <p:nvPr/>
        </p:nvSpPr>
        <p:spPr>
          <a:xfrm>
            <a:off x="8230239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8315970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矩形 633"/>
          <p:cNvSpPr/>
          <p:nvPr/>
        </p:nvSpPr>
        <p:spPr>
          <a:xfrm>
            <a:off x="8401701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矩形 634"/>
          <p:cNvSpPr/>
          <p:nvPr/>
        </p:nvSpPr>
        <p:spPr>
          <a:xfrm>
            <a:off x="8481918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矩形 635"/>
          <p:cNvSpPr/>
          <p:nvPr/>
        </p:nvSpPr>
        <p:spPr>
          <a:xfrm>
            <a:off x="8562135" y="3378764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矩形 636"/>
          <p:cNvSpPr/>
          <p:nvPr/>
        </p:nvSpPr>
        <p:spPr>
          <a:xfrm>
            <a:off x="7981594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矩形 637"/>
          <p:cNvSpPr/>
          <p:nvPr/>
        </p:nvSpPr>
        <p:spPr>
          <a:xfrm>
            <a:off x="806084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矩形 638"/>
          <p:cNvSpPr/>
          <p:nvPr/>
        </p:nvSpPr>
        <p:spPr>
          <a:xfrm>
            <a:off x="8141505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矩形 639"/>
          <p:cNvSpPr/>
          <p:nvPr/>
        </p:nvSpPr>
        <p:spPr>
          <a:xfrm>
            <a:off x="8222170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矩形 640"/>
          <p:cNvSpPr/>
          <p:nvPr/>
        </p:nvSpPr>
        <p:spPr>
          <a:xfrm>
            <a:off x="8307901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矩形 641"/>
          <p:cNvSpPr/>
          <p:nvPr/>
        </p:nvSpPr>
        <p:spPr>
          <a:xfrm>
            <a:off x="8393632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矩形 642"/>
          <p:cNvSpPr/>
          <p:nvPr/>
        </p:nvSpPr>
        <p:spPr>
          <a:xfrm>
            <a:off x="8473849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矩形 643"/>
          <p:cNvSpPr/>
          <p:nvPr/>
        </p:nvSpPr>
        <p:spPr>
          <a:xfrm>
            <a:off x="8554066" y="347525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矩形 644"/>
          <p:cNvSpPr/>
          <p:nvPr/>
        </p:nvSpPr>
        <p:spPr>
          <a:xfrm>
            <a:off x="7981594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矩形 645"/>
          <p:cNvSpPr/>
          <p:nvPr/>
        </p:nvSpPr>
        <p:spPr>
          <a:xfrm>
            <a:off x="806084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矩形 646"/>
          <p:cNvSpPr/>
          <p:nvPr/>
        </p:nvSpPr>
        <p:spPr>
          <a:xfrm>
            <a:off x="8141505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矩形 647"/>
          <p:cNvSpPr/>
          <p:nvPr/>
        </p:nvSpPr>
        <p:spPr>
          <a:xfrm>
            <a:off x="8222170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矩形 648"/>
          <p:cNvSpPr/>
          <p:nvPr/>
        </p:nvSpPr>
        <p:spPr>
          <a:xfrm>
            <a:off x="8307901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矩形 649"/>
          <p:cNvSpPr/>
          <p:nvPr/>
        </p:nvSpPr>
        <p:spPr>
          <a:xfrm>
            <a:off x="8393632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矩形 650"/>
          <p:cNvSpPr/>
          <p:nvPr/>
        </p:nvSpPr>
        <p:spPr>
          <a:xfrm>
            <a:off x="8473849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矩形 651"/>
          <p:cNvSpPr/>
          <p:nvPr/>
        </p:nvSpPr>
        <p:spPr>
          <a:xfrm>
            <a:off x="8554066" y="3570509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文本框 652"/>
              <p:cNvSpPr txBox="1"/>
              <p:nvPr/>
            </p:nvSpPr>
            <p:spPr>
              <a:xfrm>
                <a:off x="1660336" y="1302493"/>
                <a:ext cx="509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数据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𝑒𝑐𝑐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3" name="文本框 6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36" y="1302493"/>
                <a:ext cx="509671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57" t="-150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直接箭头连接符 654"/>
          <p:cNvCxnSpPr>
            <a:endCxn id="44" idx="0"/>
          </p:cNvCxnSpPr>
          <p:nvPr/>
        </p:nvCxnSpPr>
        <p:spPr>
          <a:xfrm flipH="1">
            <a:off x="237605" y="1671825"/>
            <a:ext cx="2326169" cy="130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endCxn id="137" idx="0"/>
          </p:cNvCxnSpPr>
          <p:nvPr/>
        </p:nvCxnSpPr>
        <p:spPr>
          <a:xfrm flipH="1">
            <a:off x="1624336" y="1669440"/>
            <a:ext cx="1171361" cy="13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接箭头连接符 658"/>
          <p:cNvCxnSpPr>
            <a:endCxn id="229" idx="0"/>
          </p:cNvCxnSpPr>
          <p:nvPr/>
        </p:nvCxnSpPr>
        <p:spPr>
          <a:xfrm flipH="1">
            <a:off x="2789694" y="1651377"/>
            <a:ext cx="238216" cy="134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endCxn id="321" idx="0"/>
          </p:cNvCxnSpPr>
          <p:nvPr/>
        </p:nvCxnSpPr>
        <p:spPr>
          <a:xfrm>
            <a:off x="3351185" y="1661601"/>
            <a:ext cx="722181" cy="132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endCxn id="413" idx="0"/>
          </p:cNvCxnSpPr>
          <p:nvPr/>
        </p:nvCxnSpPr>
        <p:spPr>
          <a:xfrm>
            <a:off x="5342243" y="1634679"/>
            <a:ext cx="69653" cy="13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>
            <a:endCxn id="505" idx="0"/>
          </p:cNvCxnSpPr>
          <p:nvPr/>
        </p:nvCxnSpPr>
        <p:spPr>
          <a:xfrm>
            <a:off x="5821227" y="1643727"/>
            <a:ext cx="981897" cy="137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>
            <a:endCxn id="597" idx="0"/>
          </p:cNvCxnSpPr>
          <p:nvPr/>
        </p:nvCxnSpPr>
        <p:spPr>
          <a:xfrm>
            <a:off x="6454294" y="1671825"/>
            <a:ext cx="1563300" cy="134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矩形 660"/>
          <p:cNvSpPr/>
          <p:nvPr/>
        </p:nvSpPr>
        <p:spPr>
          <a:xfrm>
            <a:off x="133282" y="2903198"/>
            <a:ext cx="4638974" cy="8297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矩形 662"/>
          <p:cNvSpPr/>
          <p:nvPr/>
        </p:nvSpPr>
        <p:spPr>
          <a:xfrm>
            <a:off x="1815014" y="2481207"/>
            <a:ext cx="29851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扇区</a:t>
            </a:r>
            <a:r>
              <a:rPr lang="en-US" altLang="zh-CN" dirty="0" smtClean="0"/>
              <a:t>=G</a:t>
            </a:r>
            <a:r>
              <a:rPr lang="zh-CN" altLang="en-US" dirty="0" smtClean="0"/>
              <a:t>倍物理扇区大小</a:t>
            </a:r>
            <a:endParaRPr lang="zh-CN" altLang="en-US" dirty="0"/>
          </a:p>
        </p:txBody>
      </p:sp>
      <p:sp>
        <p:nvSpPr>
          <p:cNvPr id="664" name="矩形 663"/>
          <p:cNvSpPr/>
          <p:nvPr/>
        </p:nvSpPr>
        <p:spPr>
          <a:xfrm>
            <a:off x="7980422" y="4579752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扇区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 smtClean="0"/>
              <a:t>性能和可靠性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性能</a:t>
            </a:r>
            <a:r>
              <a:rPr lang="zh-CN" altLang="en-US" dirty="0"/>
              <a:t>：存在校验</a:t>
            </a:r>
            <a:r>
              <a:rPr lang="zh-CN" altLang="en-US" dirty="0" smtClean="0"/>
              <a:t>开销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数据量请求（读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/R-M-W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组内</a:t>
            </a:r>
            <a:r>
              <a:rPr lang="en-US" altLang="zh-CN" dirty="0" smtClean="0"/>
              <a:t>G</a:t>
            </a:r>
            <a:r>
              <a:rPr lang="zh-CN" altLang="en-US" dirty="0" smtClean="0"/>
              <a:t>个数据盘并行，接近</a:t>
            </a:r>
            <a:r>
              <a:rPr lang="en-US" altLang="zh-CN" dirty="0" smtClean="0"/>
              <a:t>G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小数据量请求：</a:t>
            </a:r>
            <a:r>
              <a:rPr lang="zh-CN" altLang="en-US" dirty="0"/>
              <a:t>每组一次只能响应</a:t>
            </a:r>
            <a:r>
              <a:rPr lang="en-US" altLang="zh-CN" dirty="0"/>
              <a:t>1</a:t>
            </a:r>
            <a:r>
              <a:rPr lang="zh-CN" altLang="en-US" dirty="0" smtClean="0"/>
              <a:t>个请求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读：</a:t>
            </a:r>
            <a:r>
              <a:rPr lang="zh-CN" altLang="en-US" dirty="0"/>
              <a:t>组</a:t>
            </a:r>
            <a:r>
              <a:rPr lang="zh-CN" altLang="en-US" dirty="0" smtClean="0"/>
              <a:t>内</a:t>
            </a:r>
            <a:r>
              <a:rPr lang="en-US" altLang="zh-CN" dirty="0" smtClean="0"/>
              <a:t>G</a:t>
            </a:r>
            <a:r>
              <a:rPr lang="zh-CN" altLang="en-US" dirty="0" smtClean="0"/>
              <a:t>个数据盘并行，但效果相当于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写：需要先读后写（为了校验）；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；效果相当于</a:t>
            </a:r>
            <a:r>
              <a:rPr lang="en-US" altLang="zh-CN" dirty="0" smtClean="0"/>
              <a:t>1/2</a:t>
            </a:r>
            <a:r>
              <a:rPr lang="zh-CN" altLang="en-US" dirty="0" smtClean="0"/>
              <a:t>个数据盘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R-M-W</a:t>
            </a:r>
            <a:r>
              <a:rPr lang="zh-CN" altLang="en-US" dirty="0" smtClean="0"/>
              <a:t>：效果相当于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个数据盘</a:t>
            </a:r>
            <a:endParaRPr lang="en-US" altLang="zh-CN" dirty="0" smtClean="0"/>
          </a:p>
          <a:p>
            <a:r>
              <a:rPr lang="zh-CN" altLang="en-US" dirty="0" smtClean="0"/>
              <a:t>可靠性（容错能力）：单个磁盘故障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在实际中很少使用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195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</a:t>
            </a:r>
            <a:endParaRPr lang="en-US" altLang="zh-CN" dirty="0" smtClean="0"/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</a:t>
            </a:r>
            <a:endParaRPr lang="en-US" altLang="zh-CN" dirty="0" smtClean="0"/>
          </a:p>
          <a:p>
            <a:r>
              <a:rPr lang="en-US" altLang="zh-CN" dirty="0" smtClean="0"/>
              <a:t>RAID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ECC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3</a:t>
            </a:r>
            <a:r>
              <a:rPr lang="zh-CN" altLang="en-US" b="1" dirty="0" smtClean="0">
                <a:solidFill>
                  <a:srgbClr val="FF0000"/>
                </a:solidFill>
              </a:rPr>
              <a:t>：奇偶校验，位级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751171" y="1757632"/>
            <a:ext cx="4341902" cy="2547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由于磁盘</a:t>
            </a:r>
            <a:r>
              <a:rPr lang="zh-CN" altLang="en-US" dirty="0"/>
              <a:t>本身能</a:t>
            </a:r>
            <a:r>
              <a:rPr lang="zh-CN" altLang="en-US" dirty="0" smtClean="0"/>
              <a:t>检错，不需要依靠</a:t>
            </a:r>
            <a:r>
              <a:rPr lang="en-US" altLang="zh-CN" dirty="0" smtClean="0"/>
              <a:t>ECC</a:t>
            </a:r>
            <a:r>
              <a:rPr lang="zh-CN" altLang="en-US" dirty="0" smtClean="0"/>
              <a:t>定位差错位</a:t>
            </a:r>
            <a:endParaRPr lang="en-US" altLang="zh-CN" dirty="0" smtClean="0"/>
          </a:p>
          <a:p>
            <a:r>
              <a:rPr lang="zh-CN" altLang="en-US" dirty="0" smtClean="0"/>
              <a:t>只需要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个奇偶校验盘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位级分条</a:t>
            </a:r>
            <a:r>
              <a:rPr lang="en-US" altLang="zh-CN" dirty="0" smtClean="0"/>
              <a:t>+</a:t>
            </a:r>
            <a:r>
              <a:rPr lang="zh-CN" altLang="en-US" dirty="0" smtClean="0"/>
              <a:t>奇偶位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单个磁盘错误时，可以从其他磁盘恢复错误盘的信息</a:t>
            </a:r>
            <a:endParaRPr lang="en-US" altLang="zh-CN" dirty="0" smtClean="0"/>
          </a:p>
          <a:p>
            <a:pPr lvl="1"/>
            <a:r>
              <a:rPr lang="zh-CN" altLang="en-US" dirty="0"/>
              <a:t>性能和可靠性与</a:t>
            </a:r>
            <a:r>
              <a:rPr lang="en-US" altLang="zh-CN" dirty="0"/>
              <a:t>RAID2</a:t>
            </a:r>
            <a:r>
              <a:rPr lang="zh-CN" altLang="en-US" dirty="0" smtClean="0"/>
              <a:t>相似，但</a:t>
            </a:r>
            <a:r>
              <a:rPr lang="zh-CN" altLang="en-US" dirty="0"/>
              <a:t>成本更低：每组只需要</a:t>
            </a:r>
            <a:r>
              <a:rPr lang="en-US" altLang="zh-CN" dirty="0"/>
              <a:t>1</a:t>
            </a:r>
            <a:r>
              <a:rPr lang="zh-CN" altLang="en-US" dirty="0"/>
              <a:t>块校验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实际中很少使用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4175367" y="368799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4756392" y="368799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922122" y="36879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474" y="37996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257730" y="3252661"/>
            <a:ext cx="141475" cy="4353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4701412" y="3252661"/>
            <a:ext cx="278818" cy="43533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5735208" y="3269273"/>
            <a:ext cx="410752" cy="4187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083579"/>
                  </p:ext>
                </p:extLst>
              </p:nvPr>
            </p:nvGraphicFramePr>
            <p:xfrm>
              <a:off x="4050151" y="249847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083579"/>
                  </p:ext>
                </p:extLst>
              </p:nvPr>
            </p:nvGraphicFramePr>
            <p:xfrm>
              <a:off x="4050151" y="249847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3" t="-8065" r="-3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333" t="-8065" r="-2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4615" t="-8065" r="-341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文本框 16"/>
          <p:cNvSpPr txBox="1"/>
          <p:nvPr/>
        </p:nvSpPr>
        <p:spPr>
          <a:xfrm>
            <a:off x="4106351" y="263491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66888" y="1757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4" name="下箭头 23"/>
          <p:cNvSpPr/>
          <p:nvPr/>
        </p:nvSpPr>
        <p:spPr>
          <a:xfrm>
            <a:off x="4840821" y="2210195"/>
            <a:ext cx="219075" cy="196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349243" y="213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奇偶校验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262654"/>
                  </p:ext>
                </p:extLst>
              </p:nvPr>
            </p:nvGraphicFramePr>
            <p:xfrm>
              <a:off x="6754418" y="2498475"/>
              <a:ext cx="45815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4262654"/>
                  </p:ext>
                </p:extLst>
              </p:nvPr>
            </p:nvGraphicFramePr>
            <p:xfrm>
              <a:off x="6754418" y="2498475"/>
              <a:ext cx="45815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32" t="-1613" r="-5263" b="-64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文本框 26"/>
          <p:cNvSpPr txBox="1"/>
          <p:nvPr/>
        </p:nvSpPr>
        <p:spPr>
          <a:xfrm>
            <a:off x="4106351" y="2697438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106351" y="275996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06351" y="282249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06351" y="288501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106351" y="294754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106351" y="301006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		.</a:t>
            </a:r>
            <a:endParaRPr lang="zh-CN" altLang="en-US" dirty="0"/>
          </a:p>
        </p:txBody>
      </p:sp>
      <p:sp>
        <p:nvSpPr>
          <p:cNvPr id="33" name="流程图: 磁盘 32"/>
          <p:cNvSpPr/>
          <p:nvPr/>
        </p:nvSpPr>
        <p:spPr>
          <a:xfrm>
            <a:off x="7160447" y="367604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6973532" y="3240692"/>
            <a:ext cx="410753" cy="43535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181943" y="3796763"/>
                <a:ext cx="491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43" y="3796763"/>
                <a:ext cx="4916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734392" y="3786886"/>
                <a:ext cx="4863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92" y="3786886"/>
                <a:ext cx="4863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901741" y="3796763"/>
                <a:ext cx="744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41" y="3796763"/>
                <a:ext cx="7440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168605" y="3796763"/>
                <a:ext cx="3858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05" y="3796763"/>
                <a:ext cx="3858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5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</a:t>
            </a:r>
            <a:endParaRPr lang="en-US" altLang="zh-CN" dirty="0" smtClean="0"/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 smtClean="0"/>
              <a:t>RAID 1</a:t>
            </a:r>
            <a:r>
              <a:rPr lang="zh-CN" altLang="en-US" dirty="0" smtClean="0"/>
              <a:t>：镜像</a:t>
            </a:r>
            <a:endParaRPr lang="en-US" altLang="zh-CN" dirty="0" smtClean="0"/>
          </a:p>
          <a:p>
            <a:r>
              <a:rPr lang="en-US" altLang="zh-CN" dirty="0" smtClean="0"/>
              <a:t>RAID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ECC</a:t>
            </a:r>
          </a:p>
          <a:p>
            <a:r>
              <a:rPr lang="en-US" altLang="zh-CN" dirty="0" smtClean="0"/>
              <a:t>RAID 3</a:t>
            </a:r>
            <a:r>
              <a:rPr lang="zh-CN" altLang="en-US" dirty="0" smtClean="0"/>
              <a:t>：奇偶校验，位级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4</a:t>
            </a:r>
            <a:r>
              <a:rPr lang="zh-CN" altLang="en-US" b="1" dirty="0" smtClean="0">
                <a:solidFill>
                  <a:srgbClr val="FF0000"/>
                </a:solidFill>
              </a:rPr>
              <a:t>：块级分条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奇偶校验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59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093088" y="1767527"/>
            <a:ext cx="4495239" cy="3216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块级分条</a:t>
            </a:r>
            <a:r>
              <a:rPr lang="en-US" altLang="zh-CN" dirty="0"/>
              <a:t>+</a:t>
            </a:r>
            <a:r>
              <a:rPr lang="zh-CN" altLang="en-US" dirty="0" smtClean="0"/>
              <a:t>奇偶校验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1812103" y="415259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2461647" y="415259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3639605" y="41525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9175" y="42744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40704" y="4565822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704" y="4565822"/>
                <a:ext cx="7851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92909" y="4565822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909" y="4565822"/>
                <a:ext cx="7904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503942" y="4565822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2" y="4565822"/>
                <a:ext cx="8232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745490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10595" y="25626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95034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72992" y="273379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45490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10595" y="276269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95034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72992" y="293384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45490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92358" y="36029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95034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572992" y="313431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213885" y="3033063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3033063"/>
                <a:ext cx="5504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213885" y="2828498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2828498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3885" y="2631071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5" y="2631071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334271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71" y="2421424"/>
                <a:ext cx="3097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941450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50" y="2421424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590994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94" y="2421424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768952" y="242142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52" y="2421424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上箭头 31"/>
          <p:cNvSpPr/>
          <p:nvPr/>
        </p:nvSpPr>
        <p:spPr>
          <a:xfrm flipV="1">
            <a:off x="1914400" y="3782853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箭头 32"/>
          <p:cNvSpPr/>
          <p:nvPr/>
        </p:nvSpPr>
        <p:spPr>
          <a:xfrm flipV="1">
            <a:off x="2563944" y="377363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上箭头 33"/>
          <p:cNvSpPr/>
          <p:nvPr/>
        </p:nvSpPr>
        <p:spPr>
          <a:xfrm flipV="1">
            <a:off x="3741902" y="379449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110595" y="30217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749056" y="3235572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56" y="3235572"/>
                <a:ext cx="6190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324831" y="3236380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31" y="3236380"/>
                <a:ext cx="84202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315494" y="3217068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94" y="3217068"/>
                <a:ext cx="1216615" cy="3888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上箭头 38"/>
          <p:cNvSpPr/>
          <p:nvPr/>
        </p:nvSpPr>
        <p:spPr>
          <a:xfrm flipV="1">
            <a:off x="2563584" y="2142104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131127" y="1812382"/>
                <a:ext cx="1189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文件的</a:t>
                </a:r>
                <a:r>
                  <a:rPr lang="zh-CN" altLang="en-US" dirty="0" smtClean="0"/>
                  <a:t>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27" y="1812382"/>
                <a:ext cx="1189043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4615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796324" y="273379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96324" y="293384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96324" y="313431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939283" y="242319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83" y="2423194"/>
                <a:ext cx="30970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5624904" y="2599598"/>
            <a:ext cx="28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分条中，块的奇偶校验</a:t>
            </a:r>
            <a:endParaRPr lang="zh-CN" altLang="en-US" dirty="0"/>
          </a:p>
        </p:txBody>
      </p:sp>
      <p:sp>
        <p:nvSpPr>
          <p:cNvPr id="49" name="上箭头 48"/>
          <p:cNvSpPr/>
          <p:nvPr/>
        </p:nvSpPr>
        <p:spPr>
          <a:xfrm flipV="1">
            <a:off x="4972592" y="3782853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磁盘 49"/>
          <p:cNvSpPr/>
          <p:nvPr/>
        </p:nvSpPr>
        <p:spPr>
          <a:xfrm>
            <a:off x="4915602" y="415259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47741" y="46145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校验</a:t>
            </a:r>
            <a:r>
              <a:rPr lang="zh-CN" altLang="en-US" dirty="0"/>
              <a:t>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715043" y="440428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每组：</a:t>
            </a:r>
            <a:r>
              <a:rPr lang="en-US" altLang="zh-CN" dirty="0" smtClean="0"/>
              <a:t>G=N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5808733" y="2943290"/>
                <a:ext cx="2962734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3⨁⋯⨁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33" y="2943290"/>
                <a:ext cx="2962734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59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RAID4</a:t>
            </a:r>
            <a:br>
              <a:rPr lang="en-US" altLang="zh-CN" dirty="0" smtClean="0"/>
            </a:br>
            <a:r>
              <a:rPr lang="zh-CN" altLang="en-US" dirty="0" smtClean="0"/>
              <a:t>性能和可靠性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/>
              <a:t>大数据</a:t>
            </a:r>
            <a:r>
              <a:rPr lang="zh-CN" altLang="en-US" dirty="0" smtClean="0"/>
              <a:t>量请求（读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/R-M-W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组内所有数据盘并行，性能提升</a:t>
            </a:r>
            <a:r>
              <a:rPr lang="en-US" altLang="zh-CN" dirty="0" smtClean="0"/>
              <a:t>G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小数据量请求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读：每个数据盘可以响应不同的请求，每组性能提升</a:t>
            </a:r>
            <a:r>
              <a:rPr lang="en-US" altLang="zh-CN" dirty="0" smtClean="0"/>
              <a:t>G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写：需校验，先读后写，每组只能响应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个请求，相当于</a:t>
            </a:r>
            <a:r>
              <a:rPr lang="en-US" altLang="zh-CN" dirty="0" smtClean="0"/>
              <a:t>1/2</a:t>
            </a:r>
            <a:r>
              <a:rPr lang="zh-CN" altLang="en-US" dirty="0" smtClean="0"/>
              <a:t>个数据盘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R-M-W</a:t>
            </a:r>
            <a:r>
              <a:rPr lang="zh-CN" altLang="en-US" dirty="0" smtClean="0"/>
              <a:t>：</a:t>
            </a:r>
            <a:r>
              <a:rPr lang="zh-CN" altLang="en-US" dirty="0"/>
              <a:t>每组只能响应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请求，相当于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个数据盘</a:t>
            </a:r>
            <a:endParaRPr lang="en-US" altLang="zh-CN" dirty="0"/>
          </a:p>
          <a:p>
            <a:r>
              <a:rPr lang="zh-CN" altLang="en-US" dirty="0" smtClean="0"/>
              <a:t>可靠性</a:t>
            </a:r>
            <a:r>
              <a:rPr lang="zh-CN" altLang="en-US" dirty="0"/>
              <a:t>（容错能力）：单个磁盘</a:t>
            </a:r>
            <a:r>
              <a:rPr lang="zh-CN" altLang="en-US" dirty="0" smtClean="0"/>
              <a:t>故障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</a:t>
            </a:r>
            <a:r>
              <a:rPr lang="en-US" altLang="zh-CN" dirty="0" smtClean="0"/>
              <a:t>RAID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 3</a:t>
            </a:r>
          </a:p>
          <a:p>
            <a:pPr lvl="1"/>
            <a:r>
              <a:rPr lang="zh-CN" altLang="en-US" dirty="0" smtClean="0"/>
              <a:t>成本同</a:t>
            </a:r>
            <a:r>
              <a:rPr lang="en-US" altLang="zh-CN" dirty="0" smtClean="0"/>
              <a:t>RAID 3</a:t>
            </a:r>
            <a:r>
              <a:rPr lang="zh-CN" altLang="en-US" dirty="0" smtClean="0"/>
              <a:t>，低于</a:t>
            </a:r>
            <a:r>
              <a:rPr lang="en-US" altLang="zh-CN" dirty="0" smtClean="0"/>
              <a:t>RAID 2</a:t>
            </a:r>
          </a:p>
          <a:p>
            <a:r>
              <a:rPr lang="zh-CN" altLang="en-US" dirty="0"/>
              <a:t>在实际中很少</a:t>
            </a:r>
            <a:r>
              <a:rPr lang="zh-CN" altLang="en-US" dirty="0" smtClean="0"/>
              <a:t>使用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5</a:t>
            </a:r>
            <a:r>
              <a:rPr lang="zh-CN" altLang="en-US" b="1" dirty="0">
                <a:solidFill>
                  <a:srgbClr val="FF0000"/>
                </a:solidFill>
              </a:rPr>
              <a:t>：块交错分布式</a:t>
            </a:r>
            <a:r>
              <a:rPr lang="zh-CN" altLang="en-US" b="1" dirty="0" smtClean="0">
                <a:solidFill>
                  <a:srgbClr val="FF0000"/>
                </a:solidFill>
              </a:rPr>
              <a:t>奇偶校验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1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RAID</a:t>
            </a:r>
            <a:r>
              <a:rPr lang="zh-CN" altLang="en-US" b="1" dirty="0">
                <a:solidFill>
                  <a:srgbClr val="FF0000"/>
                </a:solidFill>
              </a:rPr>
              <a:t>概述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0</a:t>
            </a:r>
          </a:p>
          <a:p>
            <a:r>
              <a:rPr lang="zh-CN" altLang="en-US" dirty="0"/>
              <a:t>磁盘和阵列的</a:t>
            </a:r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en-US" altLang="zh-CN" dirty="0" smtClean="0"/>
              <a:t>RAID 1</a:t>
            </a:r>
          </a:p>
          <a:p>
            <a:r>
              <a:rPr lang="en-US" altLang="zh-CN" dirty="0" smtClean="0"/>
              <a:t>RAID 2</a:t>
            </a:r>
          </a:p>
          <a:p>
            <a:r>
              <a:rPr lang="en-US" altLang="zh-CN" dirty="0" smtClean="0"/>
              <a:t>RAID 3</a:t>
            </a: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6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RAID4</a:t>
            </a:r>
            <a:r>
              <a:rPr lang="zh-CN" altLang="en-US" dirty="0" smtClean="0"/>
              <a:t>中，单独的奇偶校验盘是性能瓶颈</a:t>
            </a:r>
            <a:endParaRPr lang="en-US" altLang="zh-CN" dirty="0" smtClean="0"/>
          </a:p>
          <a:p>
            <a:r>
              <a:rPr lang="zh-CN" altLang="en-US" dirty="0" smtClean="0"/>
              <a:t>解决方案：</a:t>
            </a:r>
            <a:r>
              <a:rPr lang="en-US" altLang="zh-CN" dirty="0"/>
              <a:t>RAID 5: No Single Check Disk</a:t>
            </a:r>
          </a:p>
          <a:p>
            <a:pPr lvl="1"/>
            <a:r>
              <a:rPr lang="zh-CN" altLang="en-US" dirty="0" smtClean="0"/>
              <a:t>块交错</a:t>
            </a:r>
            <a:r>
              <a:rPr lang="zh-CN" altLang="en-US" b="1" dirty="0" smtClean="0">
                <a:solidFill>
                  <a:srgbClr val="0000FF"/>
                </a:solidFill>
              </a:rPr>
              <a:t>分布式</a:t>
            </a:r>
            <a:r>
              <a:rPr lang="zh-CN" altLang="en-US" dirty="0" smtClean="0"/>
              <a:t>奇偶校验</a:t>
            </a:r>
            <a:endParaRPr lang="en-US" altLang="zh-CN" dirty="0"/>
          </a:p>
          <a:p>
            <a:pPr lvl="1"/>
            <a:r>
              <a:rPr lang="zh-CN" altLang="en-US" dirty="0" smtClean="0"/>
              <a:t>将奇偶校验分散到所有的磁盘中，没有单独的奇偶校验盘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57183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306727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956271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57183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306727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6271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7183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306727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956271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338366" y="3488396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38366" y="368844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8366" y="388892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05815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05815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605815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3279255" y="3320172"/>
            <a:ext cx="0" cy="1439693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7183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306727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956271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57183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306727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56271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57183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306727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956271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05815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605815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605815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342884" y="408939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42884" y="428944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42884" y="448992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696008" y="467217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4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83268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732812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382356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083268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732812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382356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083268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732812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382356" y="3888920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031900" y="3488396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031900" y="3688443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31900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5083268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732812" y="4089397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382356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083268" y="428944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732812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382356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083268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732812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6382356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031900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7031900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031900" y="448992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6273643" y="47031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5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7681444" y="3488396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81444" y="3688443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681444" y="388892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681444" y="408939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681444" y="428944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681444" y="448992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右箭头 121"/>
          <p:cNvSpPr/>
          <p:nvPr/>
        </p:nvSpPr>
        <p:spPr>
          <a:xfrm>
            <a:off x="4334686" y="3688443"/>
            <a:ext cx="369651" cy="7719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2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RAID5</a:t>
            </a:r>
            <a:br>
              <a:rPr lang="en-US" altLang="zh-CN" dirty="0" smtClean="0"/>
            </a:br>
            <a:r>
              <a:rPr lang="zh-CN" altLang="en-US" dirty="0" smtClean="0"/>
              <a:t>性能和可靠性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性能：</a:t>
            </a:r>
            <a:endParaRPr lang="en-US" altLang="zh-CN" dirty="0"/>
          </a:p>
          <a:p>
            <a:pPr lvl="1"/>
            <a:r>
              <a:rPr lang="zh-CN" altLang="en-US" dirty="0"/>
              <a:t>大数据量请求：每组性能提升接近</a:t>
            </a:r>
            <a:r>
              <a:rPr lang="en-US" altLang="zh-CN" dirty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r>
              <a:rPr lang="zh-CN" altLang="en-US" dirty="0"/>
              <a:t>小数据量请求：</a:t>
            </a:r>
            <a:endParaRPr lang="en-US" altLang="zh-CN" dirty="0"/>
          </a:p>
          <a:p>
            <a:pPr lvl="2"/>
            <a:r>
              <a:rPr lang="zh-CN" altLang="en-US" dirty="0"/>
              <a:t>读</a:t>
            </a:r>
            <a:r>
              <a:rPr lang="zh-CN" altLang="en-US" dirty="0" smtClean="0"/>
              <a:t>：</a:t>
            </a:r>
            <a:r>
              <a:rPr lang="zh-CN" altLang="en-US" dirty="0"/>
              <a:t>每个数据盘可以响应不同的请求，每组性能</a:t>
            </a:r>
            <a:r>
              <a:rPr lang="zh-CN" altLang="en-US" dirty="0" smtClean="0"/>
              <a:t>提升接近</a:t>
            </a:r>
            <a:r>
              <a:rPr lang="en-US" altLang="zh-CN" dirty="0" smtClean="0"/>
              <a:t>G</a:t>
            </a:r>
            <a:r>
              <a:rPr lang="zh-CN" altLang="en-US" dirty="0"/>
              <a:t>倍</a:t>
            </a:r>
            <a:endParaRPr lang="en-US" altLang="zh-CN" dirty="0"/>
          </a:p>
          <a:p>
            <a:pPr lvl="2"/>
            <a:r>
              <a:rPr lang="zh-CN" altLang="en-US" dirty="0" smtClean="0"/>
              <a:t>写：由于校验信息分布在不同的磁盘中，不同的写请求有机会并行，相对于</a:t>
            </a:r>
            <a:r>
              <a:rPr lang="en-US" altLang="zh-CN" dirty="0" smtClean="0"/>
              <a:t>RAID4</a:t>
            </a:r>
            <a:r>
              <a:rPr lang="zh-CN" altLang="en-US" dirty="0" smtClean="0"/>
              <a:t>，性能得到了提升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R-M-W</a:t>
            </a:r>
            <a:r>
              <a:rPr lang="zh-CN" altLang="en-US" dirty="0" smtClean="0"/>
              <a:t>：也得到了提升</a:t>
            </a:r>
            <a:endParaRPr lang="en-US" altLang="zh-CN" dirty="0" smtClean="0"/>
          </a:p>
          <a:p>
            <a:r>
              <a:rPr lang="zh-CN" altLang="en-US" dirty="0" smtClean="0"/>
              <a:t>可靠性：同</a:t>
            </a:r>
            <a:r>
              <a:rPr lang="en-US" altLang="zh-CN" dirty="0" smtClean="0"/>
              <a:t>RAID4</a:t>
            </a:r>
          </a:p>
          <a:p>
            <a:r>
              <a:rPr lang="zh-CN" altLang="en-US" dirty="0" smtClean="0"/>
              <a:t>成本：同</a:t>
            </a:r>
            <a:r>
              <a:rPr lang="en-US" altLang="zh-CN" dirty="0" smtClean="0"/>
              <a:t>RAID4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RAID5 </a:t>
            </a:r>
            <a:r>
              <a:rPr lang="zh-CN" altLang="en-US" dirty="0" smtClean="0">
                <a:solidFill>
                  <a:srgbClr val="0000FF"/>
                </a:solidFill>
              </a:rPr>
              <a:t>是最常用的奇偶校验</a:t>
            </a:r>
            <a:r>
              <a:rPr lang="en-US" altLang="zh-CN" dirty="0" smtClean="0">
                <a:solidFill>
                  <a:srgbClr val="0000FF"/>
                </a:solidFill>
              </a:rPr>
              <a:t>RAID</a:t>
            </a:r>
            <a:r>
              <a:rPr lang="zh-CN" altLang="en-US" dirty="0" smtClean="0">
                <a:solidFill>
                  <a:srgbClr val="0000FF"/>
                </a:solidFill>
              </a:rPr>
              <a:t>系统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2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dirty="0"/>
              <a:t>RAID 5</a:t>
            </a:r>
            <a:r>
              <a:rPr lang="zh-CN" altLang="en-US" dirty="0"/>
              <a:t>：块交错分布式奇偶校验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6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P+Q</a:t>
            </a:r>
            <a:r>
              <a:rPr lang="zh-CN" altLang="en-US" b="1" dirty="0">
                <a:solidFill>
                  <a:srgbClr val="FF0000"/>
                </a:solidFill>
              </a:rPr>
              <a:t>冗余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4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RAID 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P+Q</a:t>
            </a:r>
            <a:r>
              <a:rPr lang="zh-CN" altLang="en-US" dirty="0" smtClean="0"/>
              <a:t>冗余方案</a:t>
            </a:r>
            <a:endParaRPr lang="en-US" altLang="zh-CN" dirty="0" smtClean="0"/>
          </a:p>
          <a:p>
            <a:pPr lvl="1"/>
            <a:r>
              <a:rPr lang="zh-CN" altLang="en-US" dirty="0"/>
              <a:t>带有两个独立分布式校验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RAID5</a:t>
            </a:r>
            <a:r>
              <a:rPr lang="zh-CN" altLang="en-US" dirty="0" smtClean="0"/>
              <a:t>的基础上，增加了一个独立校验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更多的冗余，以防范多个磁盘故障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除此以外，类似</a:t>
            </a:r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0973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00517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50061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0973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00517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50061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0973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00517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50061" y="4010378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9605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99605" y="380990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99605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0973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00517" y="4210855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0061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0973" y="4410902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00517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50061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0973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00517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50061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99605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599605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99605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86562" y="48129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49149" y="360985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49149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149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49149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49149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249149" y="4611379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28128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77672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227216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928128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77672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27216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928128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577672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227216" y="4010378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76760" y="360985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76760" y="3809901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76760" y="4010378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28128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577672" y="4210855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27216" y="4210855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28128" y="4410902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77672" y="4410902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7216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28128" y="4611379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7672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227216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876760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76760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76760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63717" y="481299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6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526304" y="3609854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526304" y="3809901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526304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526304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526304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526304" y="461137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175848" y="3609854"/>
            <a:ext cx="595619" cy="1709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175848" y="3809901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175848" y="4010378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175848" y="421085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175848" y="441090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175848" y="4611379"/>
            <a:ext cx="595619" cy="170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4182561" y="3732079"/>
            <a:ext cx="369651" cy="7719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RAID</a:t>
            </a:r>
            <a:r>
              <a:rPr lang="zh-CN" altLang="en-US" dirty="0"/>
              <a:t>概述</a:t>
            </a:r>
          </a:p>
          <a:p>
            <a:r>
              <a:rPr lang="en-US" altLang="zh-CN" dirty="0"/>
              <a:t>RAID 0</a:t>
            </a:r>
            <a:r>
              <a:rPr lang="zh-CN" altLang="en-US" dirty="0"/>
              <a:t>：非冗余条带</a:t>
            </a:r>
          </a:p>
          <a:p>
            <a:r>
              <a:rPr lang="zh-CN" altLang="en-US" dirty="0"/>
              <a:t>磁盘和阵列的可靠性</a:t>
            </a:r>
          </a:p>
          <a:p>
            <a:r>
              <a:rPr lang="en-US" altLang="zh-CN" dirty="0"/>
              <a:t>RAID 1</a:t>
            </a:r>
            <a:r>
              <a:rPr lang="zh-CN" altLang="en-US" dirty="0"/>
              <a:t>：镜像</a:t>
            </a:r>
          </a:p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</a:p>
          <a:p>
            <a:r>
              <a:rPr lang="en-US" altLang="zh-CN" dirty="0"/>
              <a:t>RAID 3</a:t>
            </a:r>
            <a:r>
              <a:rPr lang="zh-CN" altLang="en-US" dirty="0"/>
              <a:t>：奇偶校验，位级</a:t>
            </a:r>
          </a:p>
          <a:p>
            <a:r>
              <a:rPr lang="en-US" altLang="zh-CN" dirty="0"/>
              <a:t>RAID 4</a:t>
            </a:r>
            <a:r>
              <a:rPr lang="zh-CN" altLang="en-US" dirty="0"/>
              <a:t>：块级分条</a:t>
            </a:r>
            <a:r>
              <a:rPr lang="en-US" altLang="zh-CN" dirty="0"/>
              <a:t>+</a:t>
            </a:r>
            <a:r>
              <a:rPr lang="zh-CN" altLang="en-US" dirty="0"/>
              <a:t>奇偶校验</a:t>
            </a:r>
          </a:p>
          <a:p>
            <a:r>
              <a:rPr lang="en-US" altLang="zh-CN" dirty="0"/>
              <a:t>RAID 5</a:t>
            </a:r>
            <a:r>
              <a:rPr lang="zh-CN" altLang="en-US" dirty="0"/>
              <a:t>：块交错分布式奇偶校验</a:t>
            </a:r>
          </a:p>
          <a:p>
            <a:r>
              <a:rPr lang="en-US" altLang="zh-CN" dirty="0"/>
              <a:t>RAID 6</a:t>
            </a:r>
            <a:r>
              <a:rPr lang="zh-CN" altLang="en-US" dirty="0"/>
              <a:t>：</a:t>
            </a:r>
            <a:r>
              <a:rPr lang="en-US" altLang="zh-CN" dirty="0"/>
              <a:t>P+Q</a:t>
            </a:r>
            <a:r>
              <a:rPr lang="zh-CN" altLang="en-US" dirty="0"/>
              <a:t>冗余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0+1 VS RAID 1+0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27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 </a:t>
            </a:r>
            <a:r>
              <a:rPr lang="en-US" altLang="zh-CN" dirty="0" smtClean="0"/>
              <a:t>0+1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1+0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 0</a:t>
            </a:r>
            <a:r>
              <a:rPr lang="zh-CN" altLang="en-US" dirty="0" smtClean="0"/>
              <a:t>提供性能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RAID 1</a:t>
            </a:r>
            <a:r>
              <a:rPr lang="zh-CN" altLang="en-US" dirty="0" smtClean="0"/>
              <a:t>提供可靠性</a:t>
            </a:r>
            <a:endParaRPr lang="en-US" altLang="zh-CN" dirty="0" smtClean="0"/>
          </a:p>
          <a:p>
            <a:r>
              <a:rPr lang="en-US" altLang="zh-CN" dirty="0" smtClean="0"/>
              <a:t>RAID 0+1</a:t>
            </a:r>
          </a:p>
          <a:p>
            <a:pPr lvl="1"/>
            <a:r>
              <a:rPr lang="zh-CN" altLang="en-US" dirty="0" smtClean="0"/>
              <a:t>先分条，后镜像</a:t>
            </a:r>
            <a:endParaRPr lang="en-US" altLang="zh-CN" dirty="0" smtClean="0"/>
          </a:p>
          <a:p>
            <a:r>
              <a:rPr lang="en-US" altLang="zh-CN" dirty="0" smtClean="0"/>
              <a:t>RAID 1+0</a:t>
            </a:r>
          </a:p>
          <a:p>
            <a:pPr lvl="1"/>
            <a:r>
              <a:rPr lang="zh-CN" altLang="en-US" dirty="0" smtClean="0"/>
              <a:t>先镜像，后分条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55" y="1448875"/>
            <a:ext cx="5074920" cy="1950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046" y="3817181"/>
            <a:ext cx="5471160" cy="2301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3546" y="332062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单个磁盘故障的</a:t>
            </a:r>
            <a:r>
              <a:rPr lang="en-US" altLang="zh-CN" b="1" dirty="0" smtClean="0"/>
              <a:t>RAID 0+1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133546" y="6062158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单个磁盘故障的</a:t>
            </a:r>
            <a:r>
              <a:rPr lang="en-US" altLang="zh-CN" b="1" dirty="0" smtClean="0"/>
              <a:t>RAID 1+0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554291" y="1079543"/>
            <a:ext cx="2262158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考虑单个磁盘故障：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1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RAID</a:t>
            </a:r>
          </a:p>
          <a:p>
            <a:pPr lvl="1"/>
            <a:r>
              <a:rPr lang="zh-CN" altLang="en-US" dirty="0" smtClean="0"/>
              <a:t>通过冗余提高可靠性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镜像、</a:t>
            </a:r>
            <a:r>
              <a:rPr lang="en-US" altLang="zh-CN" dirty="0" smtClean="0"/>
              <a:t>ECC</a:t>
            </a:r>
            <a:r>
              <a:rPr lang="zh-CN" altLang="en-US" dirty="0" smtClean="0"/>
              <a:t>、奇偶校验等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通过并行提高性能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分条：位级、块级等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常用：</a:t>
            </a:r>
            <a:r>
              <a:rPr lang="en-US" altLang="zh-CN" dirty="0" smtClean="0"/>
              <a:t>RAID0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RAID5</a:t>
            </a:r>
          </a:p>
          <a:p>
            <a:pPr lvl="1"/>
            <a:r>
              <a:rPr lang="zh-CN" altLang="en-US" dirty="0" smtClean="0"/>
              <a:t>常用组合：</a:t>
            </a:r>
            <a:r>
              <a:rPr lang="en-US" altLang="zh-CN" dirty="0" smtClean="0"/>
              <a:t>RAID1+0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-56622" y="5839348"/>
            <a:ext cx="9359900" cy="762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/>
              <a:t>Q &amp; A</a:t>
            </a:r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4807532" y="816951"/>
            <a:ext cx="4222631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关于</a:t>
            </a:r>
            <a:r>
              <a:rPr lang="en-US" altLang="zh-CN" b="1" dirty="0" smtClean="0">
                <a:solidFill>
                  <a:srgbClr val="0000FF"/>
                </a:solidFill>
              </a:rPr>
              <a:t>RAID</a:t>
            </a:r>
            <a:r>
              <a:rPr lang="zh-CN" altLang="en-US" b="1" dirty="0" smtClean="0">
                <a:solidFill>
                  <a:srgbClr val="0000FF"/>
                </a:solidFill>
              </a:rPr>
              <a:t>级别的选择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数据损失并不重要：</a:t>
            </a:r>
            <a:r>
              <a:rPr lang="en-US" altLang="zh-CN" dirty="0"/>
              <a:t> </a:t>
            </a:r>
            <a:r>
              <a:rPr lang="en-US" altLang="zh-CN" dirty="0" smtClean="0"/>
              <a:t>RAID0</a:t>
            </a:r>
          </a:p>
          <a:p>
            <a:r>
              <a:rPr lang="zh-CN" altLang="en-US" dirty="0"/>
              <a:t>高可靠、快速</a:t>
            </a:r>
            <a:r>
              <a:rPr lang="zh-CN" altLang="en-US" dirty="0" smtClean="0"/>
              <a:t>恢复（重构性能）：</a:t>
            </a:r>
            <a:r>
              <a:rPr lang="en-US" altLang="zh-CN" dirty="0" smtClean="0"/>
              <a:t>RAID1</a:t>
            </a:r>
          </a:p>
          <a:p>
            <a:endParaRPr lang="en-US" altLang="zh-CN" dirty="0"/>
          </a:p>
          <a:p>
            <a:r>
              <a:rPr lang="zh-CN" altLang="en-US" dirty="0"/>
              <a:t>性能和可靠性</a:t>
            </a:r>
            <a:r>
              <a:rPr lang="zh-CN" altLang="en-US" dirty="0" smtClean="0"/>
              <a:t>并重：</a:t>
            </a:r>
            <a:endParaRPr lang="en-US" altLang="zh-CN" dirty="0" smtClean="0"/>
          </a:p>
          <a:p>
            <a:r>
              <a:rPr lang="en-US" altLang="zh-CN" dirty="0" smtClean="0"/>
              <a:t>RAID0+1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RAID1+0</a:t>
            </a:r>
            <a:r>
              <a:rPr lang="zh-CN" altLang="en-US" dirty="0" smtClean="0"/>
              <a:t>：适合小型数据库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存储大量</a:t>
            </a:r>
            <a:r>
              <a:rPr lang="zh-CN" altLang="en-US" dirty="0" smtClean="0"/>
              <a:t>数据：</a:t>
            </a:r>
            <a:r>
              <a:rPr lang="en-US" altLang="zh-CN" dirty="0" smtClean="0"/>
              <a:t>RAID5</a:t>
            </a:r>
          </a:p>
          <a:p>
            <a:r>
              <a:rPr lang="zh-CN" altLang="en-US" dirty="0" smtClean="0"/>
              <a:t>更高可靠性：</a:t>
            </a:r>
            <a:r>
              <a:rPr lang="en-US" altLang="zh-CN" dirty="0" smtClean="0"/>
              <a:t>RAID6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访问性能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数据访问请求：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读</a:t>
            </a:r>
            <a:r>
              <a:rPr lang="zh-CN" altLang="en-US" dirty="0" smtClean="0"/>
              <a:t> 或者 </a:t>
            </a:r>
            <a:r>
              <a:rPr lang="zh-CN" altLang="en-US" b="1" dirty="0" smtClean="0"/>
              <a:t>写</a:t>
            </a:r>
            <a:r>
              <a:rPr lang="zh-CN" altLang="en-US" dirty="0" smtClean="0"/>
              <a:t> 或者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R-M-W</a:t>
            </a:r>
            <a:r>
              <a:rPr lang="zh-CN" altLang="en-US" dirty="0"/>
              <a:t>（面向事务处理</a:t>
            </a:r>
            <a:r>
              <a:rPr lang="zh-CN" altLang="en-US" dirty="0" smtClean="0"/>
              <a:t>系统的数据更新）</a:t>
            </a:r>
            <a:endParaRPr lang="en-US" altLang="zh-CN" dirty="0"/>
          </a:p>
          <a:p>
            <a:pPr lvl="2"/>
            <a:r>
              <a:rPr lang="zh-CN" altLang="en-US" dirty="0"/>
              <a:t>先读入 </a:t>
            </a:r>
            <a:r>
              <a:rPr lang="en-US" altLang="zh-CN" dirty="0"/>
              <a:t>-- </a:t>
            </a:r>
            <a:r>
              <a:rPr lang="zh-CN" altLang="en-US" dirty="0"/>
              <a:t>在内存中修改后 </a:t>
            </a:r>
            <a:r>
              <a:rPr lang="en-US" altLang="zh-CN" dirty="0"/>
              <a:t>-- </a:t>
            </a:r>
            <a:r>
              <a:rPr lang="zh-CN" altLang="en-US" dirty="0"/>
              <a:t>再写出</a:t>
            </a:r>
            <a:endParaRPr lang="en-US" altLang="zh-CN" dirty="0"/>
          </a:p>
          <a:p>
            <a:r>
              <a:rPr lang="zh-CN" altLang="en-US" dirty="0" smtClean="0"/>
              <a:t>按照请求涉及的数据量：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大数据量请求：一个数据请求涉及所有组所有数据盘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小数据量请求：一个数据请求只涉及一个块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35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分条技术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通过并行提高访问性能：基于</a:t>
            </a:r>
            <a:r>
              <a:rPr lang="zh-CN" altLang="en-US" dirty="0"/>
              <a:t>数据</a:t>
            </a:r>
            <a:r>
              <a:rPr lang="zh-CN" altLang="en-US" dirty="0" smtClean="0"/>
              <a:t>条带化</a:t>
            </a:r>
            <a:r>
              <a:rPr lang="zh-CN" altLang="en-US" dirty="0"/>
              <a:t>的并行方案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条带化</a:t>
            </a:r>
            <a:r>
              <a:rPr lang="zh-CN" altLang="en-US" dirty="0"/>
              <a:t>（</a:t>
            </a:r>
            <a:r>
              <a:rPr lang="en-US" altLang="zh-CN" dirty="0"/>
              <a:t>data striping</a:t>
            </a:r>
            <a:r>
              <a:rPr lang="zh-CN" altLang="en-US" dirty="0"/>
              <a:t>，数据分条）：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把一组物理磁盘当作</a:t>
            </a:r>
            <a:r>
              <a:rPr lang="zh-CN" altLang="en-US" dirty="0"/>
              <a:t>一</a:t>
            </a:r>
            <a:r>
              <a:rPr lang="zh-CN" altLang="en-US" dirty="0" smtClean="0"/>
              <a:t>个逻辑磁盘，将</a:t>
            </a:r>
            <a:r>
              <a:rPr lang="zh-CN" altLang="en-US" dirty="0"/>
              <a:t>数据</a:t>
            </a:r>
            <a:r>
              <a:rPr lang="zh-CN" altLang="en-US" b="1" dirty="0" smtClean="0"/>
              <a:t>分散存储</a:t>
            </a:r>
            <a:r>
              <a:rPr lang="zh-CN" altLang="en-US" dirty="0" smtClean="0"/>
              <a:t>在</a:t>
            </a:r>
            <a:r>
              <a:rPr lang="zh-CN" altLang="en-US" dirty="0"/>
              <a:t>多</a:t>
            </a:r>
            <a:r>
              <a:rPr lang="zh-CN" altLang="en-US" dirty="0" smtClean="0"/>
              <a:t>个物理磁盘上</a:t>
            </a:r>
            <a:endParaRPr lang="en-US" altLang="zh-CN" dirty="0"/>
          </a:p>
          <a:p>
            <a:pPr lvl="2"/>
            <a:r>
              <a:rPr lang="en-US" altLang="zh-CN" dirty="0" smtClean="0"/>
              <a:t>Bit-level </a:t>
            </a:r>
            <a:r>
              <a:rPr lang="en-US" altLang="zh-CN" dirty="0"/>
              <a:t>striping</a:t>
            </a:r>
            <a:r>
              <a:rPr lang="zh-CN" altLang="en-US" dirty="0"/>
              <a:t>，位级</a:t>
            </a:r>
            <a:r>
              <a:rPr lang="zh-CN" altLang="en-US" dirty="0" smtClean="0"/>
              <a:t>分条：以位为单位，分散存储</a:t>
            </a:r>
            <a:endParaRPr lang="en-US" altLang="zh-CN" dirty="0"/>
          </a:p>
          <a:p>
            <a:pPr lvl="2"/>
            <a:r>
              <a:rPr lang="en-US" altLang="zh-CN" dirty="0"/>
              <a:t>Block-level striping</a:t>
            </a:r>
            <a:r>
              <a:rPr lang="zh-CN" altLang="en-US" dirty="0"/>
              <a:t>，块级</a:t>
            </a:r>
            <a:r>
              <a:rPr lang="zh-CN" altLang="en-US" dirty="0" smtClean="0"/>
              <a:t>分条：以块为单位，分散存储</a:t>
            </a:r>
            <a:endParaRPr lang="en-US" altLang="zh-CN" dirty="0"/>
          </a:p>
          <a:p>
            <a:pPr lvl="2"/>
            <a:r>
              <a:rPr lang="zh-CN" altLang="en-US" dirty="0"/>
              <a:t>等等</a:t>
            </a:r>
            <a:r>
              <a:rPr lang="zh-CN" altLang="en-US" dirty="0" smtClean="0"/>
              <a:t>（字节、扇区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不同的分条技术，对性能的影响不同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971104" y="2145232"/>
            <a:ext cx="3676475" cy="3093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dirty="0"/>
              <a:t>分条技术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块级分条：将文件的块分散在多个磁盘上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文件的块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：存到第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个磁盘上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个逻辑磁盘</a:t>
                </a:r>
                <a:r>
                  <a:rPr lang="en-US" altLang="zh-CN" dirty="0" smtClean="0"/>
                  <a:t>=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个物理磁盘</a:t>
                </a:r>
                <a:endParaRPr lang="en-US" altLang="zh-CN" dirty="0"/>
              </a:p>
              <a:p>
                <a:pPr lvl="2"/>
                <a:r>
                  <a:rPr lang="zh-CN" altLang="en-US" dirty="0" smtClean="0"/>
                  <a:t>但，</a:t>
                </a:r>
                <a:r>
                  <a:rPr lang="en-US" altLang="zh-CN" dirty="0" smtClean="0"/>
                  <a:t>1</a:t>
                </a:r>
                <a:r>
                  <a:rPr lang="zh-CN" altLang="en-US" dirty="0"/>
                  <a:t>个逻辑块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个物理块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RAID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：无冗余分条，采用块级分条技术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284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5777379" y="2634755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6426923" y="2634754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604881" y="2634753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75871" y="27464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05980" y="2289220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0" y="2289220"/>
                <a:ext cx="7851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58185" y="2289220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85" y="2289220"/>
                <a:ext cx="7904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469218" y="2289220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18" y="2289220"/>
                <a:ext cx="8232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703407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75871" y="3523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352951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30909" y="3623160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03407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75871" y="37239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52951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30909" y="3823207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703407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075871" y="39244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52951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530909" y="4023684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971105" y="3523947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523947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971105" y="3736347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736347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6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971105" y="3926026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5" y="3926026"/>
                <a:ext cx="55047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87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102333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33" y="4114854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846366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66" y="4114854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495910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910" y="4114854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7673868" y="41148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8" y="4114854"/>
                <a:ext cx="3097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上箭头 70"/>
          <p:cNvSpPr/>
          <p:nvPr/>
        </p:nvSpPr>
        <p:spPr>
          <a:xfrm>
            <a:off x="5879676" y="3208595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6529220" y="3199372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7707178" y="3220232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075871" y="30699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5718526" y="3297299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526" y="3297299"/>
                <a:ext cx="61901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326746" y="3288501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746" y="3288501"/>
                <a:ext cx="84202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7474766" y="3307783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66" y="3307783"/>
                <a:ext cx="1216615" cy="388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上箭头 77"/>
          <p:cNvSpPr/>
          <p:nvPr/>
        </p:nvSpPr>
        <p:spPr>
          <a:xfrm>
            <a:off x="6684069" y="4579095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268201" y="4869296"/>
                <a:ext cx="1324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201" y="4869296"/>
                <a:ext cx="13247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670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6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：</a:t>
            </a:r>
            <a:r>
              <a:rPr lang="zh-CN" altLang="en-US" dirty="0"/>
              <a:t>磁盘冗余阵列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原</a:t>
            </a:r>
            <a:r>
              <a:rPr lang="en-US" altLang="zh-CN" dirty="0" smtClean="0"/>
              <a:t>】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edundant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rrays </a:t>
            </a:r>
            <a:r>
              <a:rPr lang="en-US" altLang="zh-CN" dirty="0"/>
              <a:t>of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nexpensive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isks </a:t>
            </a:r>
            <a:br>
              <a:rPr lang="en-US" altLang="zh-CN" dirty="0" smtClean="0"/>
            </a:br>
            <a:r>
              <a:rPr lang="en-US" altLang="zh-CN" dirty="0" smtClean="0"/>
              <a:t>【</a:t>
            </a:r>
            <a:r>
              <a:rPr lang="zh-CN" altLang="en-US" dirty="0" smtClean="0"/>
              <a:t>现</a:t>
            </a:r>
            <a:r>
              <a:rPr lang="en-US" altLang="zh-CN" dirty="0" smtClean="0"/>
              <a:t>】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edundant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rrays of 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ndependent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isks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动机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在一个计算机系统上连接许多磁盘：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经济</a:t>
            </a:r>
            <a:r>
              <a:rPr lang="zh-CN" altLang="en-US" dirty="0" smtClean="0"/>
              <a:t>：一个大且昂贵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多个小且便宜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通过并行提高</a:t>
            </a:r>
            <a:r>
              <a:rPr lang="zh-CN" altLang="en-US" b="1" dirty="0" smtClean="0"/>
              <a:t>性能</a:t>
            </a:r>
            <a:r>
              <a:rPr lang="zh-CN" altLang="en-US" dirty="0" smtClean="0"/>
              <a:t>（数据的读写</a:t>
            </a:r>
            <a:r>
              <a:rPr lang="en-US" altLang="zh-CN" dirty="0" smtClean="0"/>
              <a:t>/</a:t>
            </a:r>
            <a:r>
              <a:rPr lang="zh-CN" altLang="en-US" dirty="0" smtClean="0"/>
              <a:t>传输速率）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通过冗余提高</a:t>
            </a:r>
            <a:r>
              <a:rPr lang="zh-CN" altLang="en-US" b="1" dirty="0" smtClean="0"/>
              <a:t>可靠性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0820" y="5559995"/>
            <a:ext cx="807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David A. Patterson, Garth A. Gibson, Randy H. Katz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A </a:t>
            </a:r>
            <a:r>
              <a:rPr lang="en-US" altLang="zh-CN" b="1" dirty="0"/>
              <a:t>Case for Redundant Arrays of Inexpensive Disks (RAID)</a:t>
            </a:r>
            <a:r>
              <a:rPr lang="en-US" altLang="zh-CN" dirty="0"/>
              <a:t>. SIGMOD Conference 1988: 109-116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9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364866" y="2135707"/>
            <a:ext cx="3676475" cy="3093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0</a:t>
            </a:r>
            <a:br>
              <a:rPr lang="en-US" altLang="zh-CN" dirty="0"/>
            </a:br>
            <a:r>
              <a:rPr lang="zh-CN" altLang="en-US" dirty="0"/>
              <a:t>关于分条技术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块级分条的性能</a:t>
            </a:r>
            <a:endParaRPr lang="en-US" altLang="zh-CN" dirty="0" smtClean="0"/>
          </a:p>
          <a:p>
            <a:pPr lvl="1"/>
            <a:r>
              <a:rPr lang="zh-CN" altLang="en-US" dirty="0"/>
              <a:t>大数据量</a:t>
            </a:r>
            <a:r>
              <a:rPr lang="zh-CN" altLang="en-US" dirty="0" smtClean="0"/>
              <a:t>访问（读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/R-M-W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</a:t>
            </a:r>
            <a:r>
              <a:rPr lang="zh-CN" altLang="en-US" dirty="0"/>
              <a:t>提高</a:t>
            </a:r>
            <a:r>
              <a:rPr lang="en-US" altLang="zh-CN" dirty="0"/>
              <a:t>N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可以并行读写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个盘中的块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小数据</a:t>
            </a:r>
            <a:r>
              <a:rPr lang="zh-CN" altLang="en-US" dirty="0"/>
              <a:t>量访问（读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/R-M-W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 smtClean="0"/>
              <a:t>N</a:t>
            </a:r>
            <a:r>
              <a:rPr lang="zh-CN" altLang="en-US" dirty="0" smtClean="0"/>
              <a:t>个涉及不同磁盘的请求可以并行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性能提升</a:t>
            </a:r>
            <a:r>
              <a:rPr lang="en-US" altLang="zh-CN" dirty="0" smtClean="0"/>
              <a:t>N</a:t>
            </a:r>
            <a:r>
              <a:rPr lang="zh-CN" altLang="en-US" dirty="0" smtClean="0"/>
              <a:t>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分条：磁盘系统得到并行，访问性能提升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流程图: 磁盘 5"/>
          <p:cNvSpPr/>
          <p:nvPr/>
        </p:nvSpPr>
        <p:spPr>
          <a:xfrm>
            <a:off x="6171141" y="2625230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6820685" y="262522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7998643" y="262522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69633" y="27369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99742" y="2279695"/>
                <a:ext cx="785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742" y="2279695"/>
                <a:ext cx="7851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651947" y="2279695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2279695"/>
                <a:ext cx="79047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62980" y="2279695"/>
                <a:ext cx="823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80" y="2279695"/>
                <a:ext cx="82323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097169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69633" y="35144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46713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924671" y="3613635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7169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69633" y="371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46713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924671" y="3813682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097169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69633" y="39149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46713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924671" y="4014159"/>
            <a:ext cx="595619" cy="170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364867" y="3514422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514422"/>
                <a:ext cx="55047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364867" y="3726822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726822"/>
                <a:ext cx="55047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5364867" y="3916501"/>
                <a:ext cx="550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=2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67" y="3916501"/>
                <a:ext cx="550472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96095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95" y="4105329"/>
                <a:ext cx="3097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240128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28" y="4105329"/>
                <a:ext cx="3097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6889672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672" y="4105329"/>
                <a:ext cx="309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067630" y="410532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30" y="4105329"/>
                <a:ext cx="30970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上箭头 70"/>
          <p:cNvSpPr/>
          <p:nvPr/>
        </p:nvSpPr>
        <p:spPr>
          <a:xfrm>
            <a:off x="6273438" y="319907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6922982" y="3189847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箭头 72"/>
          <p:cNvSpPr/>
          <p:nvPr/>
        </p:nvSpPr>
        <p:spPr>
          <a:xfrm>
            <a:off x="8100940" y="3210707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469633" y="30604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112288" y="3287774"/>
                <a:ext cx="6190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88" y="3287774"/>
                <a:ext cx="61901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720508" y="3278976"/>
                <a:ext cx="842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𝑘𝑁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508" y="3278976"/>
                <a:ext cx="84202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7868528" y="3298258"/>
                <a:ext cx="1216615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528" y="3298258"/>
                <a:ext cx="1216615" cy="3888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上箭头 77"/>
          <p:cNvSpPr/>
          <p:nvPr/>
        </p:nvSpPr>
        <p:spPr>
          <a:xfrm>
            <a:off x="7077831" y="4569570"/>
            <a:ext cx="243081" cy="2004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6661963" y="4859771"/>
                <a:ext cx="1324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963" y="4859771"/>
                <a:ext cx="132478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147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RAID2: </a:t>
            </a:r>
            <a:r>
              <a:rPr lang="en-US" altLang="zh-CN" dirty="0" smtClean="0"/>
              <a:t>ECC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 2</a:t>
            </a:r>
            <a:r>
              <a:rPr lang="zh-CN" altLang="en-US" dirty="0"/>
              <a:t>使用</a:t>
            </a:r>
            <a:r>
              <a:rPr lang="en-US" altLang="zh-CN" dirty="0" smtClean="0"/>
              <a:t>ECC</a:t>
            </a:r>
          </a:p>
          <a:p>
            <a:pPr lvl="1"/>
            <a:r>
              <a:rPr lang="zh-CN" altLang="en-US" dirty="0" smtClean="0"/>
              <a:t>源自</a:t>
            </a:r>
            <a:r>
              <a:rPr lang="zh-CN" altLang="en-US" dirty="0"/>
              <a:t>内存的</a:t>
            </a:r>
            <a:r>
              <a:rPr lang="en-US" altLang="zh-CN" dirty="0"/>
              <a:t>ECC</a:t>
            </a:r>
            <a:r>
              <a:rPr lang="zh-CN" altLang="en-US" dirty="0"/>
              <a:t>组织方式：能检测并</a:t>
            </a:r>
            <a:r>
              <a:rPr lang="zh-CN" altLang="en-US" dirty="0" smtClean="0"/>
              <a:t>纠正单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</a:t>
            </a:r>
            <a:r>
              <a:rPr lang="zh-CN" altLang="en-US" dirty="0"/>
              <a:t>，或检测</a:t>
            </a:r>
            <a:r>
              <a:rPr lang="zh-CN" altLang="en-US" dirty="0" smtClean="0"/>
              <a:t>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先介绍奇偶校验的概念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单个奇偶校验位只能检测奇数个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</a:t>
            </a:r>
            <a:endParaRPr lang="en-US" altLang="zh-CN" dirty="0" smtClean="0"/>
          </a:p>
          <a:p>
            <a:r>
              <a:rPr lang="zh-CN" altLang="en-US" dirty="0" smtClean="0"/>
              <a:t>再介绍基于海明码的</a:t>
            </a:r>
            <a:r>
              <a:rPr lang="en-US" altLang="zh-CN" dirty="0" smtClean="0"/>
              <a:t>ECC</a:t>
            </a:r>
            <a:r>
              <a:rPr lang="zh-CN" altLang="en-US" dirty="0"/>
              <a:t>（</a:t>
            </a:r>
            <a:r>
              <a:rPr lang="en-US" altLang="zh-CN" dirty="0"/>
              <a:t>Error Correcting 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对错误的乐观估计：单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定位出错的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纠错：对应的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位的值取反即可</a:t>
            </a:r>
            <a:endParaRPr lang="en-US" altLang="zh-CN" dirty="0" smtClean="0"/>
          </a:p>
          <a:p>
            <a:r>
              <a:rPr lang="zh-CN" altLang="en-US" dirty="0" smtClean="0"/>
              <a:t>最后再看</a:t>
            </a:r>
            <a:r>
              <a:rPr lang="en-US" altLang="zh-CN" dirty="0" smtClean="0"/>
              <a:t>RAID 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2894385" y="2152833"/>
            <a:ext cx="6036776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320620" y="2131644"/>
            <a:ext cx="216000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0620" y="3621631"/>
            <a:ext cx="144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考虑传送</a:t>
                </a:r>
                <a:r>
                  <a:rPr lang="en-US" altLang="zh-CN" dirty="0" smtClean="0"/>
                  <a:t>1bit</a:t>
                </a:r>
                <a:r>
                  <a:rPr lang="zh-CN" altLang="en-US" dirty="0" smtClean="0"/>
                  <a:t>数据：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40620" y="3981631"/>
            <a:ext cx="720000" cy="72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9562" y="37492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342110" y="4203132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97355" y="2676289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763534" y="2676289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82512" y="276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648691" y="276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3" idx="6"/>
            <a:endCxn id="28" idx="2"/>
          </p:cNvCxnSpPr>
          <p:nvPr/>
        </p:nvCxnSpPr>
        <p:spPr>
          <a:xfrm>
            <a:off x="869355" y="271228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3728" y="213164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22" idx="3"/>
            <a:endCxn id="25" idx="0"/>
          </p:cNvCxnSpPr>
          <p:nvPr/>
        </p:nvCxnSpPr>
        <p:spPr>
          <a:xfrm>
            <a:off x="966582" y="3887749"/>
            <a:ext cx="434038" cy="315383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86388" y="6491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海明距离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671" y="5375318"/>
            <a:ext cx="2036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接收方：</a:t>
            </a:r>
            <a:endParaRPr lang="en-US" altLang="zh-CN" dirty="0" smtClean="0"/>
          </a:p>
          <a:p>
            <a:r>
              <a:rPr lang="zh-CN" altLang="en-US" dirty="0" smtClean="0"/>
              <a:t>没有额外的信息，无法检测是否出错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994638" y="21328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增加一个奇偶校验位</a:t>
            </a:r>
            <a:endParaRPr lang="en-US" altLang="zh-CN" dirty="0" smtClean="0"/>
          </a:p>
        </p:txBody>
      </p:sp>
      <p:sp>
        <p:nvSpPr>
          <p:cNvPr id="52" name="椭圆 51"/>
          <p:cNvSpPr/>
          <p:nvPr/>
        </p:nvSpPr>
        <p:spPr>
          <a:xfrm>
            <a:off x="3720675" y="2869727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686854" y="2869727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2" idx="6"/>
            <a:endCxn id="53" idx="2"/>
          </p:cNvCxnSpPr>
          <p:nvPr/>
        </p:nvCxnSpPr>
        <p:spPr>
          <a:xfrm>
            <a:off x="3792675" y="2905727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720675" y="3536477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686854" y="3536477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56" idx="6"/>
            <a:endCxn id="57" idx="2"/>
          </p:cNvCxnSpPr>
          <p:nvPr/>
        </p:nvCxnSpPr>
        <p:spPr>
          <a:xfrm>
            <a:off x="3792675" y="3572477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512568" y="2574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13502" y="2572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603834" y="358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12568" y="358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52" idx="4"/>
            <a:endCxn id="56" idx="0"/>
          </p:cNvCxnSpPr>
          <p:nvPr/>
        </p:nvCxnSpPr>
        <p:spPr>
          <a:xfrm>
            <a:off x="3756675" y="2941727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4"/>
            <a:endCxn id="57" idx="0"/>
          </p:cNvCxnSpPr>
          <p:nvPr/>
        </p:nvCxnSpPr>
        <p:spPr>
          <a:xfrm>
            <a:off x="4722854" y="2941727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266255" y="2244609"/>
            <a:ext cx="374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令：</a:t>
            </a:r>
            <a:endParaRPr lang="en-US" altLang="zh-CN" dirty="0" smtClean="0"/>
          </a:p>
          <a:p>
            <a:r>
              <a:rPr lang="zh-CN" altLang="en-US" dirty="0" smtClean="0"/>
              <a:t>高位（红）：数据位，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低位（蓝）：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只考虑单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错误：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正确</a:t>
            </a:r>
            <a:r>
              <a:rPr lang="zh-CN" altLang="en-US" dirty="0"/>
              <a:t>的</a:t>
            </a:r>
            <a:r>
              <a:rPr lang="zh-CN" altLang="en-US" dirty="0" smtClean="0"/>
              <a:t>编码组合（绿点）：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单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出错</a:t>
            </a:r>
            <a:r>
              <a:rPr lang="zh-CN" altLang="en-US" dirty="0"/>
              <a:t>的</a:t>
            </a:r>
            <a:r>
              <a:rPr lang="zh-CN" altLang="en-US" dirty="0" smtClean="0"/>
              <a:t>组合（红点）：</a:t>
            </a:r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45747" y="5371289"/>
            <a:ext cx="4947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接收方：</a:t>
            </a:r>
            <a:endParaRPr lang="en-US" altLang="zh-CN" dirty="0" smtClean="0"/>
          </a:p>
          <a:p>
            <a:r>
              <a:rPr lang="zh-CN" altLang="en-US" dirty="0" smtClean="0"/>
              <a:t>对于单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错，可以检错</a:t>
            </a:r>
            <a:r>
              <a:rPr lang="zh-CN" altLang="en-US" dirty="0"/>
              <a:t>，不能纠错</a:t>
            </a:r>
            <a:endParaRPr lang="en-US" altLang="zh-CN" dirty="0"/>
          </a:p>
          <a:p>
            <a:r>
              <a:rPr lang="zh-CN" altLang="en-US" dirty="0" smtClean="0"/>
              <a:t>即出现</a:t>
            </a:r>
            <a:r>
              <a:rPr lang="en-US" altLang="zh-CN" dirty="0"/>
              <a:t>01</a:t>
            </a:r>
            <a:r>
              <a:rPr lang="zh-CN" altLang="en-US" dirty="0"/>
              <a:t>或</a:t>
            </a:r>
            <a:r>
              <a:rPr lang="en-US" altLang="zh-CN" dirty="0"/>
              <a:t>10</a:t>
            </a:r>
            <a:r>
              <a:rPr lang="zh-CN" altLang="en-US" dirty="0"/>
              <a:t>时，无法判断，到底哪一位</a:t>
            </a:r>
            <a:r>
              <a:rPr lang="zh-CN" altLang="en-US" dirty="0" smtClean="0"/>
              <a:t>出错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926269" y="4683854"/>
            <a:ext cx="597631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从一个正确的组合，到一个错误的组合，只需要单</a:t>
            </a:r>
            <a:r>
              <a:rPr lang="en-US" altLang="zh-CN" dirty="0"/>
              <a:t>bit</a:t>
            </a:r>
            <a:r>
              <a:rPr lang="zh-CN" altLang="en-US" dirty="0" smtClean="0"/>
              <a:t>出错</a:t>
            </a:r>
            <a:endParaRPr lang="en-US" altLang="zh-CN" dirty="0"/>
          </a:p>
          <a:p>
            <a:r>
              <a:rPr lang="zh-CN" altLang="en-US" dirty="0"/>
              <a:t>从一个正确的组合，到另一个正确的组合，需要双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</a:p>
        </p:txBody>
      </p:sp>
      <p:sp>
        <p:nvSpPr>
          <p:cNvPr id="10" name="右箭头 9"/>
          <p:cNvSpPr/>
          <p:nvPr/>
        </p:nvSpPr>
        <p:spPr>
          <a:xfrm>
            <a:off x="2600325" y="2941727"/>
            <a:ext cx="354519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921511" y="1705158"/>
            <a:ext cx="604775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032738" y="168519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末尾增加一个奇偶校验位</a:t>
            </a:r>
            <a:endParaRPr lang="en-US" altLang="zh-CN" dirty="0" smtClean="0"/>
          </a:p>
        </p:txBody>
      </p:sp>
      <p:sp>
        <p:nvSpPr>
          <p:cNvPr id="44" name="矩形 43"/>
          <p:cNvSpPr/>
          <p:nvPr/>
        </p:nvSpPr>
        <p:spPr>
          <a:xfrm>
            <a:off x="375712" y="1695266"/>
            <a:ext cx="2160000" cy="3192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/>
              <a:t>奇偶校验（</a:t>
            </a:r>
            <a:r>
              <a:rPr lang="en-US" altLang="zh-CN" sz="3200" dirty="0"/>
              <a:t>Parity Check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考虑传送</a:t>
            </a:r>
            <a:r>
              <a:rPr lang="en-US" altLang="zh-CN" dirty="0" smtClean="0"/>
              <a:t>2bit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依此类推，</a:t>
            </a:r>
            <a:r>
              <a:rPr lang="en-US" altLang="zh-CN" dirty="0" smtClean="0"/>
              <a:t>N+1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64066" y="228129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830245" y="228129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2" idx="6"/>
            <a:endCxn id="33" idx="2"/>
          </p:cNvCxnSpPr>
          <p:nvPr/>
        </p:nvCxnSpPr>
        <p:spPr>
          <a:xfrm>
            <a:off x="936066" y="231729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864066" y="294804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830245" y="2948041"/>
            <a:ext cx="72000" cy="7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6"/>
            <a:endCxn id="36" idx="2"/>
          </p:cNvCxnSpPr>
          <p:nvPr/>
        </p:nvCxnSpPr>
        <p:spPr>
          <a:xfrm>
            <a:off x="936066" y="298404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55959" y="198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656893" y="1983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7225" y="2996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55959" y="2996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32" idx="4"/>
            <a:endCxn id="35" idx="0"/>
          </p:cNvCxnSpPr>
          <p:nvPr/>
        </p:nvCxnSpPr>
        <p:spPr>
          <a:xfrm>
            <a:off x="900066" y="235329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3" idx="4"/>
            <a:endCxn id="36" idx="0"/>
          </p:cNvCxnSpPr>
          <p:nvPr/>
        </p:nvCxnSpPr>
        <p:spPr>
          <a:xfrm>
            <a:off x="1866245" y="235329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2600325" y="2494052"/>
            <a:ext cx="354519" cy="1084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625721" y="265062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591900" y="2650623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>
            <a:stCxn id="76" idx="6"/>
            <a:endCxn id="77" idx="2"/>
          </p:cNvCxnSpPr>
          <p:nvPr/>
        </p:nvCxnSpPr>
        <p:spPr>
          <a:xfrm>
            <a:off x="3697721" y="268662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625721" y="3317373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4591900" y="331737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stCxn id="79" idx="6"/>
            <a:endCxn id="80" idx="2"/>
          </p:cNvCxnSpPr>
          <p:nvPr/>
        </p:nvCxnSpPr>
        <p:spPr>
          <a:xfrm>
            <a:off x="3697721" y="335337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148719" y="24771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00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663900" y="20677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508880" y="33655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856868" y="30200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6" name="直接箭头连接符 85"/>
          <p:cNvCxnSpPr>
            <a:stCxn id="76" idx="4"/>
            <a:endCxn id="79" idx="0"/>
          </p:cNvCxnSpPr>
          <p:nvPr/>
        </p:nvCxnSpPr>
        <p:spPr>
          <a:xfrm>
            <a:off x="3661721" y="272262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4"/>
            <a:endCxn id="80" idx="0"/>
          </p:cNvCxnSpPr>
          <p:nvPr/>
        </p:nvCxnSpPr>
        <p:spPr>
          <a:xfrm>
            <a:off x="4627900" y="272262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3952093" y="2394569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918272" y="2394569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88" idx="6"/>
            <a:endCxn id="89" idx="2"/>
          </p:cNvCxnSpPr>
          <p:nvPr/>
        </p:nvCxnSpPr>
        <p:spPr>
          <a:xfrm>
            <a:off x="4024093" y="243056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3952093" y="3061319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918272" y="3061319"/>
            <a:ext cx="72000" cy="72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stCxn id="91" idx="6"/>
            <a:endCxn id="92" idx="2"/>
          </p:cNvCxnSpPr>
          <p:nvPr/>
        </p:nvCxnSpPr>
        <p:spPr>
          <a:xfrm>
            <a:off x="4024093" y="3097319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687176" y="20972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4216963" y="23739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4835252" y="31095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 smtClean="0"/>
              <a:t>111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3178542" y="32915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88" idx="4"/>
            <a:endCxn id="91" idx="0"/>
          </p:cNvCxnSpPr>
          <p:nvPr/>
        </p:nvCxnSpPr>
        <p:spPr>
          <a:xfrm>
            <a:off x="3988093" y="2466569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4"/>
            <a:endCxn id="92" idx="0"/>
          </p:cNvCxnSpPr>
          <p:nvPr/>
        </p:nvCxnSpPr>
        <p:spPr>
          <a:xfrm>
            <a:off x="4954272" y="2466569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8" idx="3"/>
            <a:endCxn id="76" idx="7"/>
          </p:cNvCxnSpPr>
          <p:nvPr/>
        </p:nvCxnSpPr>
        <p:spPr>
          <a:xfrm flipH="1">
            <a:off x="3687177" y="2456025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654096" y="2456025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4664235" y="3128876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3679992" y="3133668"/>
            <a:ext cx="275460" cy="20514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401621" y="2160237"/>
            <a:ext cx="3407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只考虑单</a:t>
            </a:r>
            <a:r>
              <a:rPr lang="en-US" altLang="zh-CN" dirty="0"/>
              <a:t>bit</a:t>
            </a:r>
            <a:r>
              <a:rPr lang="zh-CN" altLang="en-US" dirty="0"/>
              <a:t>错误：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正确的</a:t>
            </a:r>
            <a:r>
              <a:rPr lang="zh-CN" altLang="en-US" dirty="0"/>
              <a:t>编码组合（绿点）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00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单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>
                <a:solidFill>
                  <a:srgbClr val="FF0000"/>
                </a:solidFill>
              </a:rPr>
              <a:t>出错的</a:t>
            </a:r>
            <a:r>
              <a:rPr lang="zh-CN" altLang="en-US" dirty="0"/>
              <a:t>组合（红点）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001, 010, 100, 111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964369" y="4236179"/>
            <a:ext cx="597631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从一个正确的组合，到一个错误的组合，只需要单</a:t>
            </a:r>
            <a:r>
              <a:rPr lang="en-US" altLang="zh-CN" dirty="0"/>
              <a:t>bit</a:t>
            </a:r>
            <a:r>
              <a:rPr lang="zh-CN" altLang="en-US" dirty="0" smtClean="0"/>
              <a:t>出错</a:t>
            </a:r>
            <a:endParaRPr lang="en-US" altLang="zh-CN" dirty="0"/>
          </a:p>
          <a:p>
            <a:r>
              <a:rPr lang="zh-CN" altLang="en-US" dirty="0"/>
              <a:t>从一个正确的组合，到另一个正确的组合，需要双</a:t>
            </a:r>
            <a:r>
              <a:rPr lang="en-US" altLang="zh-CN" dirty="0"/>
              <a:t>bit</a:t>
            </a:r>
            <a:r>
              <a:rPr lang="zh-CN" altLang="en-US" dirty="0"/>
              <a:t>出错</a:t>
            </a:r>
          </a:p>
        </p:txBody>
      </p:sp>
    </p:spTree>
    <p:extLst>
      <p:ext uri="{BB962C8B-B14F-4D97-AF65-F5344CB8AC3E}">
        <p14:creationId xmlns:p14="http://schemas.microsoft.com/office/powerpoint/2010/main" val="413786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 smtClean="0"/>
              <a:t>ECC</a:t>
            </a:r>
            <a:br>
              <a:rPr lang="en-US" altLang="zh-CN" sz="3200" dirty="0" smtClean="0"/>
            </a:br>
            <a:r>
              <a:rPr lang="zh-CN" altLang="en-US" sz="3200" dirty="0" smtClean="0"/>
              <a:t>奇偶校验</a:t>
            </a:r>
            <a:r>
              <a:rPr lang="zh-CN" altLang="en-US" sz="3200" dirty="0"/>
              <a:t>（</a:t>
            </a:r>
            <a:r>
              <a:rPr lang="en-US" altLang="zh-CN" sz="3200" dirty="0"/>
              <a:t>Parity Check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奇偶校验是一种校验和（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所有位：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位（即奇偶位、错误检测位）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偶</a:t>
            </a:r>
            <a:r>
              <a:rPr lang="zh-CN" altLang="en-US" b="1" dirty="0" smtClean="0"/>
              <a:t>校验</a:t>
            </a:r>
            <a:r>
              <a:rPr lang="zh-CN" altLang="en-US" dirty="0" smtClean="0"/>
              <a:t>：所有位的异或为</a:t>
            </a:r>
            <a:r>
              <a:rPr lang="en-US" altLang="zh-CN" dirty="0" smtClean="0"/>
              <a:t>0</a:t>
            </a:r>
          </a:p>
          <a:p>
            <a:pPr lvl="2"/>
            <a:r>
              <a:rPr lang="zh-CN" altLang="en-US" dirty="0" smtClean="0"/>
              <a:t>校验位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个数据位中，有偶数个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；附加上校验位，还是偶数个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3"/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个数据位中，有奇数个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；附加上校验位，变成偶数个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3"/>
            <a:r>
              <a:rPr lang="zh-CN" altLang="en-US" dirty="0" smtClean="0"/>
              <a:t>校验位的计算方法：</a:t>
            </a:r>
            <a:r>
              <a:rPr lang="zh-CN" altLang="en-US" dirty="0"/>
              <a:t>校验位</a:t>
            </a:r>
            <a:r>
              <a:rPr lang="en-US" altLang="zh-CN" dirty="0" smtClean="0"/>
              <a:t>=N</a:t>
            </a:r>
            <a:r>
              <a:rPr lang="zh-CN" altLang="en-US" dirty="0" smtClean="0"/>
              <a:t>个数据位的</a:t>
            </a:r>
            <a:r>
              <a:rPr lang="zh-CN" altLang="en-US" dirty="0" smtClean="0">
                <a:solidFill>
                  <a:srgbClr val="FF0000"/>
                </a:solidFill>
              </a:rPr>
              <a:t>异或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收到所有位后，进行</a:t>
            </a:r>
            <a:r>
              <a:rPr lang="zh-CN" altLang="en-US" dirty="0" smtClean="0">
                <a:solidFill>
                  <a:srgbClr val="FF0000"/>
                </a:solidFill>
              </a:rPr>
              <a:t>偶校验</a:t>
            </a:r>
            <a:r>
              <a:rPr lang="zh-CN" altLang="en-US" dirty="0" smtClean="0"/>
              <a:t>：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zh-CN" altLang="en-US" dirty="0"/>
              <a:t>所有位的异或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若校验结果为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：没有错误，或者偶数个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若校验结果为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：一定有错，奇数个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奇</a:t>
            </a:r>
            <a:r>
              <a:rPr lang="zh-CN" altLang="en-US" dirty="0" smtClean="0"/>
              <a:t>校验：所有位的异或为</a:t>
            </a:r>
            <a:r>
              <a:rPr lang="en-US" altLang="zh-CN" dirty="0" smtClean="0"/>
              <a:t>1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06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 smtClean="0"/>
              <a:t>奇偶校验</a:t>
            </a:r>
            <a:r>
              <a:rPr lang="zh-CN" altLang="en-US" sz="3200" dirty="0"/>
              <a:t>（</a:t>
            </a:r>
            <a:r>
              <a:rPr lang="en-US" altLang="zh-CN" sz="3200" dirty="0"/>
              <a:t>Parity Check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奇偶校验是一种校验和（</a:t>
            </a:r>
            <a:r>
              <a:rPr lang="en-US" altLang="zh-CN" dirty="0" smtClean="0"/>
              <a:t>checksum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所有位：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偶</a:t>
            </a:r>
            <a:r>
              <a:rPr lang="zh-CN" altLang="en-US" dirty="0" smtClean="0"/>
              <a:t>校验：所有位的异或为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奇</a:t>
            </a:r>
            <a:r>
              <a:rPr lang="zh-CN" altLang="en-US" b="1" dirty="0" smtClean="0"/>
              <a:t>校验</a:t>
            </a:r>
            <a:r>
              <a:rPr lang="zh-CN" altLang="en-US" dirty="0" smtClean="0"/>
              <a:t>：所有位的异或为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校验位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个数据位中，有偶数个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；附加上校验位，变成奇数个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3"/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个数据位中，有奇数个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；附加上校验位，还是奇数个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lvl="3"/>
            <a:r>
              <a:rPr lang="zh-CN" altLang="en-US" dirty="0" smtClean="0"/>
              <a:t>校验位的计算方法：校验位</a:t>
            </a:r>
            <a:r>
              <a:rPr lang="en-US" altLang="zh-CN" dirty="0" smtClean="0"/>
              <a:t>=N</a:t>
            </a:r>
            <a:r>
              <a:rPr lang="zh-CN" altLang="en-US" dirty="0" smtClean="0"/>
              <a:t>个数据位的异或后取反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收到所有位后，进行奇校验：计算所有位的异或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若校验结果为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：没有错误，或者偶数个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若校验结果为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：一定有错，或者奇数个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53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RAID2</a:t>
            </a:r>
            <a:r>
              <a:rPr lang="zh-CN" altLang="en-US" sz="3200" dirty="0"/>
              <a:t>：</a:t>
            </a:r>
            <a:r>
              <a:rPr lang="en-US" altLang="zh-CN" sz="3200" dirty="0"/>
              <a:t>ECC</a:t>
            </a:r>
            <a:br>
              <a:rPr lang="en-US" altLang="zh-CN" sz="3200" dirty="0"/>
            </a:br>
            <a:r>
              <a:rPr lang="zh-CN" altLang="en-US" sz="3200" dirty="0" smtClean="0"/>
              <a:t>奇偶校验</a:t>
            </a:r>
            <a:r>
              <a:rPr lang="zh-CN" altLang="en-US" sz="3200" dirty="0"/>
              <a:t>（</a:t>
            </a:r>
            <a:r>
              <a:rPr lang="en-US" altLang="zh-CN" sz="3200" dirty="0"/>
              <a:t>Parity Check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内存：基于奇偶校验的错误</a:t>
            </a:r>
            <a:r>
              <a:rPr lang="zh-CN" altLang="en-US" b="1" dirty="0" smtClean="0"/>
              <a:t>检测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每个字节：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个数据位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Parity=0</a:t>
            </a:r>
            <a:r>
              <a:rPr lang="zh-CN" altLang="en-US" dirty="0" smtClean="0"/>
              <a:t>：字节中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的个数是偶数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Parity=1</a:t>
            </a:r>
            <a:r>
              <a:rPr lang="zh-CN" altLang="en-US" dirty="0" smtClean="0"/>
              <a:t>：</a:t>
            </a:r>
            <a:r>
              <a:rPr lang="zh-CN" altLang="en-US" dirty="0"/>
              <a:t>字节中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  <a:r>
              <a:rPr lang="zh-CN" altLang="en-US" dirty="0" smtClean="0"/>
              <a:t>是奇数</a:t>
            </a:r>
            <a:endParaRPr lang="en-US" altLang="zh-CN" dirty="0"/>
          </a:p>
          <a:p>
            <a:pPr lvl="1"/>
            <a:r>
              <a:rPr lang="zh-CN" altLang="en-US" dirty="0" smtClean="0"/>
              <a:t>奇偶校验：计算字节的最新的奇偶位值，与存储的奇偶位比对是否一致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可以检测：单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位中的任意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位）或奇数个错误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可以检测：偶数个错误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不能纠错：无法确定哪个位出现了错误，因此无法纠正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42317" y="5386685"/>
            <a:ext cx="4572000" cy="73866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如何</a:t>
            </a:r>
            <a:r>
              <a:rPr lang="zh-CN" altLang="en-US" sz="2400" b="1" dirty="0">
                <a:solidFill>
                  <a:srgbClr val="FF0000"/>
                </a:solidFill>
              </a:rPr>
              <a:t>纠错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针对</a:t>
            </a:r>
            <a:r>
              <a:rPr lang="zh-CN" altLang="en-US" dirty="0"/>
              <a:t>单</a:t>
            </a:r>
            <a:r>
              <a:rPr lang="en-US" altLang="zh-CN" dirty="0"/>
              <a:t>bit</a:t>
            </a:r>
            <a:r>
              <a:rPr lang="zh-CN" altLang="en-US" dirty="0"/>
              <a:t>错误，能够算出错误的具体位置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8464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 smtClean="0"/>
              <a:t>ECC</a:t>
            </a:r>
            <a:r>
              <a:rPr lang="en-US" altLang="zh-CN" dirty="0" smtClean="0"/>
              <a:t> &amp; </a:t>
            </a:r>
            <a:r>
              <a:rPr lang="zh-CN" altLang="en-US" dirty="0" smtClean="0"/>
              <a:t>海明码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ECC</a:t>
            </a:r>
            <a:r>
              <a:rPr lang="zh-CN" altLang="en-US" dirty="0" smtClean="0"/>
              <a:t>：</a:t>
            </a:r>
            <a:r>
              <a:rPr lang="en-US" altLang="zh-CN" dirty="0"/>
              <a:t>Error Correcting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RAID 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Hamming Code for ECC</a:t>
            </a:r>
            <a:r>
              <a:rPr lang="zh-CN" altLang="en-US" dirty="0" smtClean="0"/>
              <a:t>，使用海明码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海</a:t>
            </a:r>
            <a:r>
              <a:rPr lang="zh-CN" altLang="en-US" dirty="0" smtClean="0"/>
              <a:t>明码：采用</a:t>
            </a:r>
            <a:r>
              <a:rPr lang="zh-CN" altLang="en-US" b="1" dirty="0" smtClean="0">
                <a:solidFill>
                  <a:srgbClr val="0000FF"/>
                </a:solidFill>
              </a:rPr>
              <a:t>分组</a:t>
            </a:r>
            <a:r>
              <a:rPr lang="zh-CN" altLang="en-US" b="1" dirty="0" smtClean="0"/>
              <a:t>奇偶校验</a:t>
            </a:r>
            <a:r>
              <a:rPr lang="zh-CN" altLang="en-US" dirty="0" smtClean="0"/>
              <a:t>来确定单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所有位：若干数据位和若干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出错：数据位和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位都可能出错，都要考虑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分组：</a:t>
            </a:r>
            <a:endParaRPr lang="en-US" altLang="zh-CN" dirty="0" smtClean="0"/>
          </a:p>
          <a:p>
            <a:pPr lvl="2"/>
            <a:r>
              <a:rPr lang="zh-CN" altLang="en-US" dirty="0"/>
              <a:t>组间：所有数据位交错</a:t>
            </a:r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组内：若干数据位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Parity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2"/>
            <a:r>
              <a:rPr lang="zh-CN" altLang="en-US" dirty="0"/>
              <a:t>要求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组</a:t>
            </a:r>
            <a:r>
              <a:rPr lang="zh-CN" altLang="en-US" dirty="0"/>
              <a:t>数最少</a:t>
            </a:r>
            <a:endParaRPr lang="en-US" altLang="zh-CN" dirty="0"/>
          </a:p>
          <a:p>
            <a:pPr lvl="3"/>
            <a:r>
              <a:rPr lang="zh-CN" altLang="en-US" dirty="0" smtClean="0"/>
              <a:t>能根据各组出错情况，交错判定单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出错位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49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</a:t>
            </a:r>
            <a:r>
              <a:rPr lang="zh-CN" altLang="en-US" dirty="0" smtClean="0"/>
              <a:t>明码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分组目标：能唯一确定出错的位</a:t>
            </a:r>
            <a:r>
              <a:rPr lang="zh-CN" altLang="en-US" dirty="0"/>
              <a:t>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 smtClean="0"/>
              <a:t>数据，如何分组？至少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数据位</a:t>
            </a:r>
            <a:r>
              <a:rPr lang="en-US" altLang="zh-CN" dirty="0" smtClean="0"/>
              <a:t>+1Parity</a:t>
            </a:r>
            <a:r>
              <a:rPr lang="zh-CN" altLang="en-US" dirty="0" smtClean="0"/>
              <a:t>位；双保险！！！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22408" y="2980735"/>
            <a:ext cx="2488159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2972212" y="3431912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693763" y="3431912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778246" y="36474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259499" y="369531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448583" y="37207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3404504" y="310189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4162946" y="309177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6001" y="2559682"/>
            <a:ext cx="6400770" cy="2869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</a:t>
            </a:r>
            <a:r>
              <a:rPr lang="zh-CN" altLang="en-US" dirty="0" smtClean="0"/>
              <a:t>明码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分组目标：能唯一确定出错的位</a:t>
            </a:r>
            <a:r>
              <a:rPr lang="zh-CN" altLang="en-US" dirty="0"/>
              <a:t>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 smtClean="0"/>
              <a:t>数据，如何分组？至少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数据位</a:t>
            </a:r>
            <a:r>
              <a:rPr lang="en-US" altLang="zh-CN" dirty="0" smtClean="0"/>
              <a:t>+1Parity</a:t>
            </a:r>
            <a:r>
              <a:rPr lang="zh-CN" altLang="en-US" dirty="0" smtClean="0"/>
              <a:t>位；双保险！！！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421355" y="3214194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87534" y="3214194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4" idx="6"/>
            <a:endCxn id="36" idx="2"/>
          </p:cNvCxnSpPr>
          <p:nvPr/>
        </p:nvCxnSpPr>
        <p:spPr>
          <a:xfrm>
            <a:off x="1493355" y="3250194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421355" y="3880944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387534" y="3880944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5" idx="6"/>
            <a:endCxn id="51" idx="2"/>
          </p:cNvCxnSpPr>
          <p:nvPr/>
        </p:nvCxnSpPr>
        <p:spPr>
          <a:xfrm>
            <a:off x="1493355" y="3916944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045495" y="28915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73160" y="38739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889514" y="3443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61" name="直接箭头连接符 60"/>
          <p:cNvCxnSpPr>
            <a:stCxn id="34" idx="4"/>
            <a:endCxn id="45" idx="0"/>
          </p:cNvCxnSpPr>
          <p:nvPr/>
        </p:nvCxnSpPr>
        <p:spPr>
          <a:xfrm>
            <a:off x="1457355" y="3286194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4"/>
            <a:endCxn id="51" idx="0"/>
          </p:cNvCxnSpPr>
          <p:nvPr/>
        </p:nvCxnSpPr>
        <p:spPr>
          <a:xfrm>
            <a:off x="2423534" y="3286194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832445" y="2920241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798624" y="2920241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6"/>
            <a:endCxn id="70" idx="2"/>
          </p:cNvCxnSpPr>
          <p:nvPr/>
        </p:nvCxnSpPr>
        <p:spPr>
          <a:xfrm>
            <a:off x="1904445" y="2956241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832445" y="3586991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798624" y="3586991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2" idx="6"/>
            <a:endCxn id="73" idx="2"/>
          </p:cNvCxnSpPr>
          <p:nvPr/>
        </p:nvCxnSpPr>
        <p:spPr>
          <a:xfrm>
            <a:off x="1904445" y="3622991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4"/>
            <a:endCxn id="72" idx="0"/>
          </p:cNvCxnSpPr>
          <p:nvPr/>
        </p:nvCxnSpPr>
        <p:spPr>
          <a:xfrm>
            <a:off x="1868445" y="2992241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4"/>
            <a:endCxn id="73" idx="0"/>
          </p:cNvCxnSpPr>
          <p:nvPr/>
        </p:nvCxnSpPr>
        <p:spPr>
          <a:xfrm>
            <a:off x="2834624" y="2992241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34" idx="0"/>
          </p:cNvCxnSpPr>
          <p:nvPr/>
        </p:nvCxnSpPr>
        <p:spPr>
          <a:xfrm flipH="1">
            <a:off x="1457355" y="2956241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0" idx="3"/>
            <a:endCxn id="36" idx="7"/>
          </p:cNvCxnSpPr>
          <p:nvPr/>
        </p:nvCxnSpPr>
        <p:spPr>
          <a:xfrm flipH="1">
            <a:off x="2448990" y="2981697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4"/>
            <a:endCxn id="51" idx="6"/>
          </p:cNvCxnSpPr>
          <p:nvPr/>
        </p:nvCxnSpPr>
        <p:spPr>
          <a:xfrm flipH="1">
            <a:off x="2459534" y="3658991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3"/>
            <a:endCxn id="45" idx="7"/>
          </p:cNvCxnSpPr>
          <p:nvPr/>
        </p:nvCxnSpPr>
        <p:spPr>
          <a:xfrm flipH="1">
            <a:off x="1482811" y="3648447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030145" y="29005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596561" y="26077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213821" y="388046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566692" y="26159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719917" y="35652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886897" y="4739744"/>
            <a:ext cx="621384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从一个正确的组合，到</a:t>
            </a:r>
            <a:r>
              <a:rPr lang="zh-CN" altLang="en-US" dirty="0"/>
              <a:t>一</a:t>
            </a:r>
            <a:r>
              <a:rPr lang="zh-CN" altLang="en-US" dirty="0" smtClean="0"/>
              <a:t>个错误的组合，只需要单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</a:t>
            </a:r>
            <a:endParaRPr lang="en-US" altLang="zh-CN" dirty="0" smtClean="0"/>
          </a:p>
          <a:p>
            <a:r>
              <a:rPr lang="zh-CN" altLang="en-US" dirty="0" smtClean="0"/>
              <a:t>从一个正确的组合，到另一个正确的组合，需要</a:t>
            </a:r>
            <a:r>
              <a:rPr lang="en-US" altLang="zh-CN" dirty="0" smtClean="0"/>
              <a:t>3bit</a:t>
            </a:r>
            <a:r>
              <a:rPr lang="zh-CN" altLang="en-US" dirty="0" smtClean="0"/>
              <a:t>出错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3884801" y="2655112"/>
            <a:ext cx="3215945" cy="203132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绿色点：正确组合</a:t>
            </a:r>
            <a:endParaRPr lang="en-US" altLang="zh-CN" dirty="0" smtClean="0"/>
          </a:p>
          <a:p>
            <a:r>
              <a:rPr lang="zh-CN" altLang="en-US" dirty="0" smtClean="0"/>
              <a:t>橙色点：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出错组合</a:t>
            </a:r>
            <a:endParaRPr lang="en-US" altLang="zh-CN" dirty="0" smtClean="0"/>
          </a:p>
          <a:p>
            <a:r>
              <a:rPr lang="zh-CN" altLang="en-US" dirty="0" smtClean="0"/>
              <a:t>蓝色点：</a:t>
            </a:r>
            <a:r>
              <a:rPr lang="en-US" altLang="zh-CN" dirty="0" smtClean="0"/>
              <a:t>111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出错组合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橙色边：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出错边</a:t>
            </a:r>
            <a:endParaRPr lang="en-US" altLang="zh-CN" dirty="0" smtClean="0"/>
          </a:p>
          <a:p>
            <a:r>
              <a:rPr lang="zh-CN" altLang="en-US" dirty="0" smtClean="0"/>
              <a:t>蓝色边：</a:t>
            </a:r>
            <a:r>
              <a:rPr lang="en-US" altLang="zh-CN" dirty="0" smtClean="0"/>
              <a:t>111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出错边</a:t>
            </a:r>
            <a:endParaRPr lang="en-US" altLang="zh-CN" dirty="0" smtClean="0"/>
          </a:p>
          <a:p>
            <a:r>
              <a:rPr lang="zh-CN" altLang="en-US" dirty="0" smtClean="0"/>
              <a:t>红色边：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111</a:t>
            </a:r>
            <a:r>
              <a:rPr lang="zh-CN" altLang="en-US" dirty="0" smtClean="0"/>
              <a:t>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9778" y="5474914"/>
            <a:ext cx="5793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海明距离</a:t>
            </a:r>
            <a:r>
              <a:rPr lang="zh-CN" altLang="en-US" dirty="0"/>
              <a:t>：两个</a:t>
            </a:r>
            <a:r>
              <a:rPr lang="en-US" altLang="zh-CN" dirty="0"/>
              <a:t>N</a:t>
            </a:r>
            <a:r>
              <a:rPr lang="zh-CN" altLang="en-US" dirty="0"/>
              <a:t>位的数据按位差异的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/>
              <a:t>     计算方法</a:t>
            </a:r>
            <a:r>
              <a:rPr lang="zh-CN" altLang="en-US" dirty="0"/>
              <a:t>：按位异或后</a:t>
            </a:r>
            <a:r>
              <a:rPr lang="en-US" altLang="zh-CN" dirty="0"/>
              <a:t>1</a:t>
            </a:r>
            <a:r>
              <a:rPr lang="zh-CN" altLang="en-US" dirty="0"/>
              <a:t>的个数；</a:t>
            </a:r>
            <a:r>
              <a:rPr lang="en-US" altLang="zh-CN" dirty="0"/>
              <a:t>1</a:t>
            </a:r>
            <a:r>
              <a:rPr lang="zh-CN" altLang="en-US" dirty="0"/>
              <a:t>代表存在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zh-CN" altLang="en-US" b="1" dirty="0" smtClean="0"/>
              <a:t>     单</a:t>
            </a:r>
            <a:r>
              <a:rPr lang="en-US" altLang="zh-CN" b="1" dirty="0"/>
              <a:t>bit</a:t>
            </a:r>
            <a:r>
              <a:rPr lang="zh-CN" altLang="en-US" b="1" dirty="0"/>
              <a:t>错误</a:t>
            </a:r>
            <a:r>
              <a:rPr lang="zh-CN" altLang="en-US" dirty="0"/>
              <a:t>：海明距离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zh-CN" altLang="en-US" b="1" dirty="0" smtClean="0"/>
              <a:t>双</a:t>
            </a:r>
            <a:r>
              <a:rPr lang="en-US" altLang="zh-CN" b="1" dirty="0"/>
              <a:t>bit</a:t>
            </a:r>
            <a:r>
              <a:rPr lang="zh-CN" altLang="en-US" b="1" dirty="0"/>
              <a:t>错误</a:t>
            </a:r>
            <a:r>
              <a:rPr lang="zh-CN" altLang="en-US" dirty="0"/>
              <a:t>：海明距离</a:t>
            </a:r>
            <a:r>
              <a:rPr lang="en-US" altLang="zh-CN" dirty="0"/>
              <a:t>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543707" y="5549932"/>
            <a:ext cx="235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【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】</a:t>
            </a:r>
            <a:r>
              <a:rPr lang="zh-CN" altLang="en-US" dirty="0" smtClean="0">
                <a:solidFill>
                  <a:srgbClr val="FF0000"/>
                </a:solidFill>
              </a:rPr>
              <a:t>现在可以定位单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差错了吗？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</a:t>
            </a:r>
            <a:r>
              <a:rPr lang="zh-CN" altLang="en-US" dirty="0"/>
              <a:t>的</a:t>
            </a:r>
            <a:r>
              <a:rPr lang="zh-CN" altLang="en-US" dirty="0" smtClean="0"/>
              <a:t>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659" y="1126068"/>
            <a:ext cx="8938683" cy="5226579"/>
          </a:xfrm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" y="1574243"/>
            <a:ext cx="6272009" cy="45451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41342" y="5550273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RAID-6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：带有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两个独立分布式校验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方案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441342" y="4713996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RAID-5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基于分布式</a:t>
            </a:r>
            <a:r>
              <a:rPr lang="zh-CN" altLang="en-US" sz="1400" dirty="0" smtClean="0"/>
              <a:t>奇偶校验（</a:t>
            </a:r>
            <a:r>
              <a:rPr lang="en-US" altLang="zh-CN" sz="1400" dirty="0"/>
              <a:t>block-level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441342" y="4056005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RAID-4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</a:t>
            </a:r>
            <a:r>
              <a:rPr lang="zh-CN" altLang="en-US" sz="1400" dirty="0" smtClean="0"/>
              <a:t>奇偶校验码（</a:t>
            </a:r>
            <a:r>
              <a:rPr lang="en-US" altLang="zh-CN" sz="1400" dirty="0" smtClean="0"/>
              <a:t>block-level)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441342" y="3412099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RAID-3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/>
              <a:t>带</a:t>
            </a:r>
            <a:r>
              <a:rPr lang="zh-CN" altLang="en-US" sz="1400" dirty="0" smtClean="0"/>
              <a:t>奇偶校验码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400" dirty="0" smtClean="0"/>
              <a:t>(bit-, byte-level)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5441342" y="2880569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RAID-2</a:t>
            </a:r>
            <a:r>
              <a:rPr lang="zh-CN" altLang="en-US" sz="14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带</a:t>
            </a:r>
            <a:r>
              <a:rPr lang="zh-CN" altLang="en-US" sz="1400" dirty="0"/>
              <a:t>海</a:t>
            </a:r>
            <a:r>
              <a:rPr lang="zh-CN" altLang="en-US" sz="1400" dirty="0" smtClean="0"/>
              <a:t>明码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校验（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bit-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byte-level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293796" y="2266815"/>
            <a:ext cx="2747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RAID-1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：镜像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5441342" y="1826494"/>
            <a:ext cx="360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RAID-0</a:t>
            </a:r>
            <a:r>
              <a:rPr lang="zh-CN" altLang="en-US" sz="14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：并行（条带化）扩容，无冗余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659" y="1126068"/>
            <a:ext cx="2831544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C</a:t>
            </a:r>
            <a:r>
              <a:rPr lang="en-US" altLang="zh-CN" b="1" dirty="0" smtClean="0">
                <a:solidFill>
                  <a:srgbClr val="FFFF00"/>
                </a:solidFill>
              </a:rPr>
              <a:t>: checking disk	</a:t>
            </a:r>
            <a:r>
              <a:rPr lang="en-US" altLang="zh-CN" b="1" dirty="0" smtClean="0">
                <a:solidFill>
                  <a:srgbClr val="FFC000"/>
                </a:solidFill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</a:rPr>
              <a:t>: Parity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546752" y="2566131"/>
            <a:ext cx="2772306" cy="169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</a:t>
            </a:r>
            <a:r>
              <a:rPr lang="zh-CN" altLang="en-US" dirty="0" smtClean="0"/>
              <a:t>明码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分组目标：能唯一确定出错的位</a:t>
            </a:r>
            <a:r>
              <a:rPr lang="zh-CN" altLang="en-US" dirty="0"/>
              <a:t>编号，且组数最少</a:t>
            </a:r>
            <a:endParaRPr lang="en-US" altLang="zh-CN" dirty="0"/>
          </a:p>
          <a:p>
            <a:pPr lvl="1"/>
            <a:r>
              <a:rPr lang="zh-CN" altLang="en-US" dirty="0"/>
              <a:t>考虑传送</a:t>
            </a:r>
            <a:r>
              <a:rPr lang="en-US" altLang="zh-CN" dirty="0"/>
              <a:t>1bit</a:t>
            </a:r>
            <a:r>
              <a:rPr lang="zh-CN" altLang="en-US" dirty="0" smtClean="0"/>
              <a:t>数据，如何分组？至少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组：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数据位</a:t>
            </a:r>
            <a:r>
              <a:rPr lang="en-US" altLang="zh-CN" dirty="0" smtClean="0"/>
              <a:t>+1Parity</a:t>
            </a:r>
            <a:r>
              <a:rPr lang="zh-CN" altLang="en-US" dirty="0" smtClean="0"/>
              <a:t>位；双保险！！！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52106" y="3220643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118285" y="3220643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4" idx="6"/>
            <a:endCxn id="36" idx="2"/>
          </p:cNvCxnSpPr>
          <p:nvPr/>
        </p:nvCxnSpPr>
        <p:spPr>
          <a:xfrm>
            <a:off x="1224106" y="3256643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152106" y="3887393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118285" y="3887393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5" idx="6"/>
            <a:endCxn id="51" idx="2"/>
          </p:cNvCxnSpPr>
          <p:nvPr/>
        </p:nvCxnSpPr>
        <p:spPr>
          <a:xfrm>
            <a:off x="1224106" y="3923393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76246" y="28980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3911" y="38804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2620265" y="34498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61" name="直接箭头连接符 60"/>
          <p:cNvCxnSpPr>
            <a:stCxn id="34" idx="4"/>
            <a:endCxn id="45" idx="0"/>
          </p:cNvCxnSpPr>
          <p:nvPr/>
        </p:nvCxnSpPr>
        <p:spPr>
          <a:xfrm>
            <a:off x="1188106" y="3292643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4"/>
            <a:endCxn id="51" idx="0"/>
          </p:cNvCxnSpPr>
          <p:nvPr/>
        </p:nvCxnSpPr>
        <p:spPr>
          <a:xfrm>
            <a:off x="2154285" y="3292643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563196" y="2926690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529375" y="2926690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69" idx="6"/>
            <a:endCxn id="70" idx="2"/>
          </p:cNvCxnSpPr>
          <p:nvPr/>
        </p:nvCxnSpPr>
        <p:spPr>
          <a:xfrm>
            <a:off x="1635196" y="2962690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563196" y="3593440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2529375" y="3593440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>
            <a:stCxn id="72" idx="6"/>
            <a:endCxn id="73" idx="2"/>
          </p:cNvCxnSpPr>
          <p:nvPr/>
        </p:nvCxnSpPr>
        <p:spPr>
          <a:xfrm>
            <a:off x="1635196" y="3629440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9" idx="4"/>
            <a:endCxn id="72" idx="0"/>
          </p:cNvCxnSpPr>
          <p:nvPr/>
        </p:nvCxnSpPr>
        <p:spPr>
          <a:xfrm>
            <a:off x="1599196" y="2998690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4"/>
            <a:endCxn id="73" idx="0"/>
          </p:cNvCxnSpPr>
          <p:nvPr/>
        </p:nvCxnSpPr>
        <p:spPr>
          <a:xfrm>
            <a:off x="2565375" y="2998690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34" idx="0"/>
          </p:cNvCxnSpPr>
          <p:nvPr/>
        </p:nvCxnSpPr>
        <p:spPr>
          <a:xfrm flipH="1">
            <a:off x="1188106" y="2962690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0" idx="3"/>
            <a:endCxn id="36" idx="7"/>
          </p:cNvCxnSpPr>
          <p:nvPr/>
        </p:nvCxnSpPr>
        <p:spPr>
          <a:xfrm flipH="1">
            <a:off x="2179741" y="2988146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4"/>
            <a:endCxn id="51" idx="6"/>
          </p:cNvCxnSpPr>
          <p:nvPr/>
        </p:nvCxnSpPr>
        <p:spPr>
          <a:xfrm flipH="1">
            <a:off x="2190285" y="3665440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3"/>
            <a:endCxn id="45" idx="7"/>
          </p:cNvCxnSpPr>
          <p:nvPr/>
        </p:nvCxnSpPr>
        <p:spPr>
          <a:xfrm flipH="1">
            <a:off x="1213562" y="3654896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760896" y="29070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1327312" y="26142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1944572" y="38869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297443" y="26223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450668" y="35717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1733387" y="6237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海明距离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961696" y="3973335"/>
            <a:ext cx="32063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现在可以定位单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差错了吗？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60412" y="2560930"/>
            <a:ext cx="3195432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4600050" y="3012107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321601" y="3012107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406084" y="322768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887337" y="32755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076421" y="330096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032342" y="268209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90784" y="267196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6752" y="4391755"/>
            <a:ext cx="763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D1</a:t>
            </a:r>
            <a:r>
              <a:rPr lang="zh-CN" altLang="en-US" dirty="0" smtClean="0"/>
              <a:t>出错、</a:t>
            </a:r>
            <a:r>
              <a:rPr lang="en-US" altLang="zh-CN" dirty="0" smtClean="0"/>
              <a:t>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无错，则两组校验都错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P1</a:t>
            </a:r>
            <a:r>
              <a:rPr lang="zh-CN" altLang="en-US" dirty="0" smtClean="0"/>
              <a:t>出错、</a:t>
            </a:r>
            <a:r>
              <a:rPr lang="en-US" altLang="zh-CN" dirty="0" smtClean="0"/>
              <a:t>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无错，则组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校验出错，组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校验无错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P2</a:t>
            </a:r>
            <a:r>
              <a:rPr lang="zh-CN" altLang="en-US" dirty="0" smtClean="0"/>
              <a:t>出错、</a:t>
            </a:r>
            <a:r>
              <a:rPr lang="en-US" altLang="zh-CN" dirty="0" smtClean="0"/>
              <a:t>D1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</a:t>
            </a:r>
            <a:r>
              <a:rPr lang="zh-CN" altLang="en-US" dirty="0" smtClean="0"/>
              <a:t>出错，则组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校验无错，组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校验出错</a:t>
            </a:r>
            <a:endParaRPr lang="en-US" altLang="zh-CN" dirty="0" smtClean="0"/>
          </a:p>
          <a:p>
            <a:r>
              <a:rPr lang="zh-CN" altLang="en-US" dirty="0" smtClean="0"/>
              <a:t>反过来，就可以根据两组是否校验出错的不同组合来判定是哪一位出错，因此，</a:t>
            </a:r>
            <a:r>
              <a:rPr lang="zh-CN" altLang="en-US" dirty="0" smtClean="0">
                <a:solidFill>
                  <a:srgbClr val="FF0000"/>
                </a:solidFill>
              </a:rPr>
              <a:t>能唯一确定出错的位！！！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92818" y="5636141"/>
            <a:ext cx="423256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结论：对于单</a:t>
            </a:r>
            <a:r>
              <a:rPr lang="en-US" altLang="zh-CN" b="1" dirty="0" smtClean="0">
                <a:solidFill>
                  <a:srgbClr val="FF0000"/>
                </a:solidFill>
              </a:rPr>
              <a:t>bit</a:t>
            </a:r>
            <a:r>
              <a:rPr lang="zh-CN" altLang="en-US" b="1" dirty="0" smtClean="0">
                <a:solidFill>
                  <a:srgbClr val="FF0000"/>
                </a:solidFill>
              </a:rPr>
              <a:t>出错，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只传送</a:t>
            </a:r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</a:rPr>
              <a:t>个数据位，至少需要</a:t>
            </a:r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</a:rPr>
              <a:t>个</a:t>
            </a:r>
            <a:r>
              <a:rPr lang="en-US" altLang="zh-CN" b="1" dirty="0" smtClean="0">
                <a:solidFill>
                  <a:srgbClr val="FFFF00"/>
                </a:solidFill>
              </a:rPr>
              <a:t>Parity</a:t>
            </a:r>
            <a:r>
              <a:rPr lang="zh-CN" altLang="en-US" b="1" dirty="0" smtClean="0">
                <a:solidFill>
                  <a:srgbClr val="FFFF00"/>
                </a:solidFill>
              </a:rPr>
              <a:t>位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如何理解？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差错，</a:t>
            </a:r>
            <a:r>
              <a:rPr lang="en-US" altLang="zh-CN" dirty="0" smtClean="0"/>
              <a:t>ECC</a:t>
            </a:r>
            <a:r>
              <a:rPr lang="zh-CN" altLang="en-US" dirty="0" smtClean="0"/>
              <a:t>可以检错纠错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对于双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差错，</a:t>
            </a:r>
            <a:r>
              <a:rPr lang="en-US" altLang="zh-CN" dirty="0" smtClean="0"/>
              <a:t>ECC</a:t>
            </a:r>
            <a:r>
              <a:rPr lang="zh-CN" altLang="en-US" dirty="0" smtClean="0"/>
              <a:t>只能检错，不能纠错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40192" y="58308"/>
            <a:ext cx="290380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绿色点：正确组合</a:t>
            </a:r>
            <a:endParaRPr lang="en-US" altLang="zh-CN" dirty="0" smtClean="0"/>
          </a:p>
          <a:p>
            <a:r>
              <a:rPr lang="zh-CN" altLang="en-US" dirty="0" smtClean="0"/>
              <a:t>橙色点：</a:t>
            </a:r>
            <a:r>
              <a:rPr lang="en-US" altLang="zh-CN" dirty="0" smtClean="0"/>
              <a:t>000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出错组合</a:t>
            </a:r>
            <a:endParaRPr lang="en-US" altLang="zh-CN" dirty="0" smtClean="0"/>
          </a:p>
          <a:p>
            <a:r>
              <a:rPr lang="zh-CN" altLang="en-US" dirty="0" smtClean="0"/>
              <a:t>蓝色点：</a:t>
            </a:r>
            <a:r>
              <a:rPr lang="en-US" altLang="zh-CN" dirty="0" smtClean="0"/>
              <a:t>111</a:t>
            </a:r>
            <a:r>
              <a:rPr lang="zh-CN" altLang="en-US" dirty="0" smtClean="0"/>
              <a:t>单</a:t>
            </a:r>
            <a:r>
              <a:rPr lang="en-US" altLang="zh-CN" dirty="0" smtClean="0"/>
              <a:t>bit</a:t>
            </a:r>
            <a:r>
              <a:rPr lang="zh-CN" altLang="en-US" dirty="0" smtClean="0"/>
              <a:t>出错组合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20961" y="2670906"/>
            <a:ext cx="2772306" cy="1690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3226315" y="3325418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192494" y="3325418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8" idx="6"/>
            <a:endCxn id="59" idx="2"/>
          </p:cNvCxnSpPr>
          <p:nvPr/>
        </p:nvCxnSpPr>
        <p:spPr>
          <a:xfrm>
            <a:off x="3298315" y="3361418"/>
            <a:ext cx="894179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226315" y="3992168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192494" y="3992168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3" idx="6"/>
            <a:endCxn id="64" idx="2"/>
          </p:cNvCxnSpPr>
          <p:nvPr/>
        </p:nvCxnSpPr>
        <p:spPr>
          <a:xfrm>
            <a:off x="3298315" y="4028168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850455" y="30027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0000FF"/>
                </a:solidFill>
              </a:rPr>
              <a:t>00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78120" y="398520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694474" y="35546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11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89" name="直接箭头连接符 88"/>
          <p:cNvCxnSpPr>
            <a:stCxn id="58" idx="4"/>
            <a:endCxn id="63" idx="0"/>
          </p:cNvCxnSpPr>
          <p:nvPr/>
        </p:nvCxnSpPr>
        <p:spPr>
          <a:xfrm>
            <a:off x="3262315" y="3397418"/>
            <a:ext cx="0" cy="594750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59" idx="4"/>
            <a:endCxn id="64" idx="0"/>
          </p:cNvCxnSpPr>
          <p:nvPr/>
        </p:nvCxnSpPr>
        <p:spPr>
          <a:xfrm>
            <a:off x="4228494" y="3397418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3637405" y="3031465"/>
            <a:ext cx="72000" cy="72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603584" y="3031465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99" idx="6"/>
            <a:endCxn id="100" idx="2"/>
          </p:cNvCxnSpPr>
          <p:nvPr/>
        </p:nvCxnSpPr>
        <p:spPr>
          <a:xfrm>
            <a:off x="3709405" y="3067465"/>
            <a:ext cx="8941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3637405" y="3698215"/>
            <a:ext cx="72000" cy="72000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603584" y="3698215"/>
            <a:ext cx="72000" cy="72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>
            <a:stCxn id="102" idx="6"/>
            <a:endCxn id="103" idx="2"/>
          </p:cNvCxnSpPr>
          <p:nvPr/>
        </p:nvCxnSpPr>
        <p:spPr>
          <a:xfrm>
            <a:off x="3709405" y="3734215"/>
            <a:ext cx="894179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9" idx="4"/>
            <a:endCxn id="102" idx="0"/>
          </p:cNvCxnSpPr>
          <p:nvPr/>
        </p:nvCxnSpPr>
        <p:spPr>
          <a:xfrm>
            <a:off x="3673405" y="3103465"/>
            <a:ext cx="0" cy="5947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0" idx="4"/>
            <a:endCxn id="103" idx="0"/>
          </p:cNvCxnSpPr>
          <p:nvPr/>
        </p:nvCxnSpPr>
        <p:spPr>
          <a:xfrm>
            <a:off x="4639584" y="3103465"/>
            <a:ext cx="0" cy="594750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9" idx="2"/>
            <a:endCxn id="58" idx="0"/>
          </p:cNvCxnSpPr>
          <p:nvPr/>
        </p:nvCxnSpPr>
        <p:spPr>
          <a:xfrm flipH="1">
            <a:off x="3262315" y="3067465"/>
            <a:ext cx="375090" cy="257953"/>
          </a:xfrm>
          <a:prstGeom prst="straightConnector1">
            <a:avLst/>
          </a:prstGeom>
          <a:ln w="190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0" idx="3"/>
            <a:endCxn id="59" idx="7"/>
          </p:cNvCxnSpPr>
          <p:nvPr/>
        </p:nvCxnSpPr>
        <p:spPr>
          <a:xfrm flipH="1">
            <a:off x="4253950" y="3092921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4"/>
            <a:endCxn id="64" idx="6"/>
          </p:cNvCxnSpPr>
          <p:nvPr/>
        </p:nvCxnSpPr>
        <p:spPr>
          <a:xfrm flipH="1">
            <a:off x="4264494" y="3770215"/>
            <a:ext cx="375090" cy="257953"/>
          </a:xfrm>
          <a:prstGeom prst="straightConnector1">
            <a:avLst/>
          </a:prstGeom>
          <a:ln w="190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2" idx="3"/>
            <a:endCxn id="63" idx="7"/>
          </p:cNvCxnSpPr>
          <p:nvPr/>
        </p:nvCxnSpPr>
        <p:spPr>
          <a:xfrm flipH="1">
            <a:off x="3287771" y="3759671"/>
            <a:ext cx="360178" cy="24304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3835105" y="30118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3401521" y="2719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018781" y="39916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011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371652" y="27271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524877" y="36765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1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分组目标：能唯一确定出错的位</a:t>
            </a:r>
            <a:r>
              <a:rPr lang="zh-CN" altLang="en-US" dirty="0"/>
              <a:t>编号，且组数最少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87061" y="1788694"/>
                <a:ext cx="60612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组时：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两个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位，校验结果的组合有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种，其中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种为正确情况，另外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种为错误情况；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种错误情况，分别定位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个出错位，因此最多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位，数据位最多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位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61" y="1788694"/>
                <a:ext cx="6061259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05" t="-4061" r="-503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/>
          <p:cNvSpPr/>
          <p:nvPr/>
        </p:nvSpPr>
        <p:spPr>
          <a:xfrm>
            <a:off x="361949" y="1748312"/>
            <a:ext cx="2533651" cy="1398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椭圆 143"/>
          <p:cNvSpPr/>
          <p:nvPr/>
        </p:nvSpPr>
        <p:spPr>
          <a:xfrm>
            <a:off x="606155" y="2199489"/>
            <a:ext cx="1293779" cy="805866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1327706" y="2199489"/>
            <a:ext cx="1293779" cy="80586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1412189" y="24150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93442" y="246289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2082526" y="248834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1038447" y="186947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1796889" y="185935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6134100" y="3206322"/>
            <a:ext cx="2213993" cy="2326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椭圆 151"/>
          <p:cNvSpPr/>
          <p:nvPr/>
        </p:nvSpPr>
        <p:spPr>
          <a:xfrm>
            <a:off x="6420598" y="3657499"/>
            <a:ext cx="1080000" cy="1080000"/>
          </a:xfrm>
          <a:prstGeom prst="ellipse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6958370" y="3657499"/>
            <a:ext cx="1080000" cy="108000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6425852" y="334368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7453627" y="334368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椭圆 158"/>
          <p:cNvSpPr/>
          <p:nvPr/>
        </p:nvSpPr>
        <p:spPr>
          <a:xfrm>
            <a:off x="6739082" y="4137870"/>
            <a:ext cx="1080000" cy="1080000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7045285" y="51630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5625" y="3885428"/>
                <a:ext cx="55831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组时，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校验结果的组合有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种，其中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种为正确情况，另外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种为错误情况；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种错误情况分别定位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个出错位，因此最多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位，数据位最多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5" y="3885428"/>
                <a:ext cx="558312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873" t="-3292" r="-873" b="-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文本框 160"/>
          <p:cNvSpPr txBox="1"/>
          <p:nvPr/>
        </p:nvSpPr>
        <p:spPr>
          <a:xfrm>
            <a:off x="6479330" y="387436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7565837" y="386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063423" y="480168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033941" y="376853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705409" y="43535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370267" y="434139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D3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7028573" y="41961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0533" y="346426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组时，情况如何？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30533" y="5442931"/>
                <a:ext cx="4687309" cy="926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依此类推：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组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位，数据位最多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 smtClean="0"/>
                  <a:t>-1-4=11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组时，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位，</a:t>
                </a:r>
                <a:r>
                  <a:rPr lang="zh-CN" altLang="en-US" dirty="0"/>
                  <a:t>数据位最多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smtClean="0"/>
                  <a:t>1-5=26</a:t>
                </a:r>
                <a:r>
                  <a:rPr lang="zh-CN" altLang="en-US" dirty="0" smtClean="0"/>
                  <a:t>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3" y="5442931"/>
                <a:ext cx="4687309" cy="926407"/>
              </a:xfrm>
              <a:prstGeom prst="rect">
                <a:avLst/>
              </a:prstGeom>
              <a:blipFill rotWithShape="0">
                <a:blip r:embed="rId4"/>
                <a:stretch>
                  <a:fillRect l="-1170" t="-5921" r="-390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海明码：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奇偶位的</a:t>
                </a:r>
                <a:r>
                  <a:rPr lang="zh-CN" altLang="en-US" dirty="0"/>
                  <a:t>位</a:t>
                </a:r>
                <a:r>
                  <a:rPr lang="zh-CN" altLang="en-US" dirty="0" smtClean="0"/>
                  <a:t>数：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海</a:t>
                </a:r>
                <a:r>
                  <a:rPr lang="zh-CN" altLang="en-US" dirty="0" smtClean="0"/>
                  <a:t>明码的位数：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数据位的位数：海明码的位数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 smtClean="0"/>
                  <a:t>奇偶位的位数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95520" y="3127915"/>
              <a:ext cx="2994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2"/>
                    <a:gridCol w="930212"/>
                    <a:gridCol w="161639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数据位的位数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95520" y="3127915"/>
              <a:ext cx="299459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992"/>
                    <a:gridCol w="930212"/>
                    <a:gridCol w="161639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351" t="-13115" r="-5716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020" t="-13115" r="-1764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数据位的位数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8484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m=3</a:t>
            </a:r>
            <a:r>
              <a:rPr lang="zh-CN" altLang="en-US" dirty="0" smtClean="0"/>
              <a:t>时：</a:t>
            </a:r>
            <a:r>
              <a:rPr lang="en-US" altLang="zh-CN" dirty="0" smtClean="0"/>
              <a:t>4+3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247138" y="1889682"/>
          <a:ext cx="33248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/>
                <a:gridCol w="467043"/>
                <a:gridCol w="492443"/>
                <a:gridCol w="468630"/>
                <a:gridCol w="492443"/>
                <a:gridCol w="468630"/>
                <a:gridCol w="468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90093" y="18746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位编号</a:t>
            </a:r>
          </a:p>
        </p:txBody>
      </p:sp>
      <p:sp>
        <p:nvSpPr>
          <p:cNvPr id="8" name="矩形 7"/>
          <p:cNvSpPr/>
          <p:nvPr/>
        </p:nvSpPr>
        <p:spPr>
          <a:xfrm>
            <a:off x="390093" y="22439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位标识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7317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97838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1495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79486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27317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7838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271495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79486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327317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97838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327317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797838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271495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71495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179486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79486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271495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179486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271495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179486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271495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271495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79486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179486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271495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79486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1495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179486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271495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271495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179486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179486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2271495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179486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271495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179486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2271495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271495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179486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179486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797838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797838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797838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97838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1797838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797838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797838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97838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97838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797838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797838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797838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327317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327317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327317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27317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327317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327317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1327317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327317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327317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327317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327317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327317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2754207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754207" y="2771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2754207" y="2988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754207" y="3205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754207" y="3422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2754207" y="3638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2754207" y="385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754207" y="4072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2754207" y="4289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754207" y="4505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2754207" y="4722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2754207" y="4939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754207" y="515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754207" y="537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2754207" y="558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754207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3666745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3666745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3666745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3666745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3666745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3666745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3666745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3666745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3666745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3666745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666745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3666745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3666745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666745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666745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666745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4170042" y="255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170042" y="2772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170042" y="2990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170042" y="3207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170042" y="34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4170042" y="364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4170042" y="386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170042" y="4078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170042" y="429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170042" y="4513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4170042" y="4731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4170042" y="4948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4170042" y="5166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4170042" y="5383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4170042" y="5601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21" name="文本框 120"/>
          <p:cNvSpPr txBox="1"/>
          <p:nvPr/>
        </p:nvSpPr>
        <p:spPr>
          <a:xfrm>
            <a:off x="4170042" y="5819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/>
              <p:cNvSpPr txBox="1"/>
              <p:nvPr/>
            </p:nvSpPr>
            <p:spPr>
              <a:xfrm>
                <a:off x="4982633" y="1320602"/>
                <a:ext cx="40587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种数据组合，每种数据组合唯一确定</a:t>
                </a:r>
                <a:r>
                  <a:rPr lang="en-US" altLang="zh-CN" dirty="0" smtClean="0"/>
                  <a:t>Parity</a:t>
                </a:r>
                <a:r>
                  <a:rPr lang="zh-CN" altLang="en-US" dirty="0" smtClean="0"/>
                  <a:t>位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错误组合：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-16=128-16=112</a:t>
                </a:r>
                <a:r>
                  <a:rPr lang="zh-CN" altLang="en-US" dirty="0" smtClean="0"/>
                  <a:t>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单</a:t>
                </a:r>
                <a:r>
                  <a:rPr lang="en-US" altLang="zh-CN" dirty="0" smtClean="0"/>
                  <a:t>bit</a:t>
                </a:r>
                <a:r>
                  <a:rPr lang="zh-CN" altLang="en-US" dirty="0" smtClean="0"/>
                  <a:t>差错：</a:t>
                </a:r>
                <a:r>
                  <a:rPr lang="en-US" altLang="zh-CN" dirty="0" smtClean="0"/>
                  <a:t>16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 smtClean="0"/>
                  <a:t>7=112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任意两个正确的组合，海明距离为</a:t>
                </a:r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33" y="1320602"/>
                <a:ext cx="4058709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201" t="-2381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672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766199" y="3801691"/>
            <a:ext cx="108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12709" y="4521691"/>
            <a:ext cx="10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52537" y="4953691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8811" y="4179063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2709" y="2943497"/>
            <a:ext cx="108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52537" y="3375497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52537" y="2571931"/>
            <a:ext cx="108000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en-US" altLang="zh-CN" dirty="0" err="1"/>
              <a:t>ECC</a:t>
            </a:r>
            <a:r>
              <a:rPr lang="en-US" altLang="zh-CN" dirty="0"/>
              <a:t> &amp; </a:t>
            </a:r>
            <a:r>
              <a:rPr lang="zh-CN" altLang="en-US" dirty="0"/>
              <a:t>海明码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如何编码？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位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编号（位宽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）：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0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000</a:t>
                </a:r>
                <a:r>
                  <a:rPr lang="zh-CN" altLang="en-US" dirty="0" smtClean="0"/>
                  <a:t>：不用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001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010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011</a:t>
                </a:r>
              </a:p>
              <a:p>
                <a:pPr lvl="2"/>
                <a:r>
                  <a:rPr lang="en-US" altLang="zh-CN" dirty="0"/>
                  <a:t>4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组校验位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101</a:t>
                </a:r>
              </a:p>
              <a:p>
                <a:pPr lvl="2"/>
                <a:r>
                  <a:rPr lang="en-US" altLang="zh-CN" dirty="0"/>
                  <a:t>6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110</a:t>
                </a:r>
              </a:p>
              <a:p>
                <a:pPr lvl="2"/>
                <a:r>
                  <a:rPr lang="en-US" altLang="zh-CN" dirty="0"/>
                  <a:t>7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111</a:t>
                </a:r>
              </a:p>
              <a:p>
                <a:pPr lvl="2"/>
                <a:r>
                  <a:rPr lang="en-US" altLang="zh-CN" dirty="0" smtClean="0"/>
                  <a:t>…</a:t>
                </a:r>
                <a:endParaRPr lang="zh-CN" altLang="en-US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70587" y="1765171"/>
                <a:ext cx="5288505" cy="34163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对位编号进行交错分组：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，就分入第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组，一共有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组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特别地，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不在任何分组中，所以位编号</a:t>
                </a:r>
                <a:r>
                  <a:rPr lang="en-US" altLang="zh-CN" dirty="0"/>
                  <a:t>0</a:t>
                </a:r>
                <a:r>
                  <a:rPr lang="zh-CN" altLang="en-US" dirty="0" smtClean="0"/>
                  <a:t>不用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每组包含一个校验位，有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个校验位</a:t>
                </a:r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每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组中最小位编号的位，用作校验位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发生单</a:t>
                </a:r>
                <a:r>
                  <a:rPr lang="en-US" altLang="zh-CN" dirty="0"/>
                  <a:t>bit</a:t>
                </a:r>
                <a:r>
                  <a:rPr lang="zh-CN" altLang="en-US" dirty="0"/>
                  <a:t>错误时：</a:t>
                </a:r>
                <a:endParaRPr lang="en-US" altLang="zh-CN" dirty="0"/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根据位编号的分组，所属组一定能检测出错误，</a:t>
                </a:r>
                <a:endParaRPr lang="en-US" altLang="zh-CN" dirty="0"/>
              </a:p>
              <a:p>
                <a:r>
                  <a:rPr lang="zh-CN" altLang="en-US" dirty="0"/>
                  <a:t>即对应的</a:t>
                </a:r>
                <a:r>
                  <a:rPr lang="zh-CN" altLang="en-US" dirty="0" smtClean="0"/>
                  <a:t>校验结果为</a:t>
                </a:r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组错误，则地址的第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位为</a:t>
                </a:r>
                <a:r>
                  <a:rPr lang="en-US" altLang="zh-CN" dirty="0"/>
                  <a:t>1</a:t>
                </a:r>
              </a:p>
              <a:p>
                <a:r>
                  <a:rPr lang="en-US" altLang="zh-CN" dirty="0"/>
                  <a:t>——</a:t>
                </a:r>
                <a:r>
                  <a:rPr lang="zh-CN" altLang="en-US" dirty="0"/>
                  <a:t>组成并得到出错的位</a:t>
                </a:r>
                <a:r>
                  <a:rPr lang="zh-CN" altLang="en-US" dirty="0" smtClean="0"/>
                  <a:t>编号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87" y="1765171"/>
                <a:ext cx="5288505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922" t="-1607" r="-2995" b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31338" y="5290491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290491"/>
                <a:ext cx="130766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831338" y="5534123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=1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534123"/>
                <a:ext cx="130766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831338" y="5777755"/>
                <a:ext cx="130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=2</a:t>
                </a:r>
                <a:r>
                  <a:rPr lang="zh-CN" altLang="en-US" dirty="0" smtClean="0"/>
                  <a:t>：第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38" y="5777755"/>
                <a:ext cx="130766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5000" r="-372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肘形连接符 20"/>
          <p:cNvCxnSpPr>
            <a:stCxn id="12" idx="2"/>
            <a:endCxn id="17" idx="1"/>
          </p:cNvCxnSpPr>
          <p:nvPr/>
        </p:nvCxnSpPr>
        <p:spPr>
          <a:xfrm rot="16200000" flipH="1">
            <a:off x="2352204" y="4996023"/>
            <a:ext cx="233466" cy="724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2"/>
            <a:endCxn id="18" idx="1"/>
          </p:cNvCxnSpPr>
          <p:nvPr/>
        </p:nvCxnSpPr>
        <p:spPr>
          <a:xfrm rot="16200000" flipH="1">
            <a:off x="2160474" y="5047925"/>
            <a:ext cx="477098" cy="86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5" idx="2"/>
            <a:endCxn id="19" idx="1"/>
          </p:cNvCxnSpPr>
          <p:nvPr/>
        </p:nvCxnSpPr>
        <p:spPr>
          <a:xfrm rot="16200000" flipH="1">
            <a:off x="1965403" y="5096486"/>
            <a:ext cx="720730" cy="1011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68984" y="1406660"/>
            <a:ext cx="2789767" cy="3093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ECC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关于位级分条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2660" y="1126068"/>
                <a:ext cx="5566324" cy="522657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位级分条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块逻辑磁盘</a:t>
                </a:r>
                <a:r>
                  <a:rPr lang="en-US" altLang="zh-CN" dirty="0" smtClean="0"/>
                  <a:t>=N</a:t>
                </a:r>
                <a:r>
                  <a:rPr lang="zh-CN" altLang="en-US" dirty="0" smtClean="0"/>
                  <a:t>块物理磁盘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按</a:t>
                </a:r>
                <a:r>
                  <a:rPr lang="en-US" altLang="zh-CN" dirty="0" smtClean="0"/>
                  <a:t>bit</a:t>
                </a:r>
                <a:r>
                  <a:rPr lang="zh-CN" altLang="en-US" dirty="0" smtClean="0"/>
                  <a:t>流分条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N</a:t>
                </a:r>
                <a:r>
                  <a:rPr lang="zh-CN" altLang="en-US" dirty="0"/>
                  <a:t>可以</a:t>
                </a:r>
                <a:r>
                  <a:rPr lang="en-US" altLang="zh-CN" dirty="0"/>
                  <a:t>4, 8, </a:t>
                </a:r>
                <a:r>
                  <a:rPr lang="zh-CN" altLang="en-US" dirty="0" smtClean="0"/>
                  <a:t>等等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 smtClean="0"/>
                  <a:t>1】8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磁盘：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每个</a:t>
                </a:r>
                <a:r>
                  <a:rPr lang="zh-CN" altLang="en-US" dirty="0"/>
                  <a:t>字节的第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/>
                  <a:t>【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2】4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磁盘：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每个</a:t>
                </a:r>
                <a:r>
                  <a:rPr lang="zh-CN" altLang="en-US" dirty="0"/>
                  <a:t>字节的位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和位</a:t>
                </a:r>
                <a:r>
                  <a:rPr lang="en-US" altLang="zh-CN" dirty="0"/>
                  <a:t>4+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写入磁盘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上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60" y="1126068"/>
                <a:ext cx="5566324" cy="5226579"/>
              </a:xfrm>
              <a:blipFill rotWithShape="0">
                <a:blip r:embed="rId2"/>
                <a:stretch>
                  <a:fillRect l="-1972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8" name="流程图: 磁盘 7"/>
          <p:cNvSpPr/>
          <p:nvPr/>
        </p:nvSpPr>
        <p:spPr>
          <a:xfrm>
            <a:off x="5886082" y="3475089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磁盘 8"/>
          <p:cNvSpPr/>
          <p:nvPr/>
        </p:nvSpPr>
        <p:spPr>
          <a:xfrm>
            <a:off x="6467107" y="3475088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7632837" y="3475087"/>
            <a:ext cx="447675" cy="485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08189" y="35867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749052" y="3956097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052" y="3956097"/>
                <a:ext cx="79047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56486" y="3956097"/>
                <a:ext cx="785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86" y="3956097"/>
                <a:ext cx="7851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464098" y="3979905"/>
                <a:ext cx="1042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098" y="3979905"/>
                <a:ext cx="10428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endCxn id="8" idx="1"/>
          </p:cNvCxnSpPr>
          <p:nvPr/>
        </p:nvCxnSpPr>
        <p:spPr>
          <a:xfrm>
            <a:off x="5968445" y="3039751"/>
            <a:ext cx="141475" cy="4353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>
            <a:off x="6412127" y="3039751"/>
            <a:ext cx="278818" cy="43533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1"/>
          </p:cNvCxnSpPr>
          <p:nvPr/>
        </p:nvCxnSpPr>
        <p:spPr>
          <a:xfrm>
            <a:off x="7445923" y="3056363"/>
            <a:ext cx="410752" cy="41872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0866" y="228556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60866" y="2285565"/>
              <a:ext cx="20194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152"/>
                    <a:gridCol w="452882"/>
                    <a:gridCol w="397193"/>
                    <a:gridCol w="71126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667" t="-8065" r="-3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2667" t="-8065" r="-248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85470" t="-8065" r="-341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1" name="文本框 30"/>
          <p:cNvSpPr txBox="1"/>
          <p:nvPr/>
        </p:nvSpPr>
        <p:spPr>
          <a:xfrm>
            <a:off x="5826972" y="2509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826972" y="257535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826972" y="263597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826972" y="269659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826972" y="275722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817147" y="2444957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        .       …        .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377603" y="1544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2" name="下箭头 41"/>
          <p:cNvSpPr/>
          <p:nvPr/>
        </p:nvSpPr>
        <p:spPr>
          <a:xfrm>
            <a:off x="6551536" y="1997285"/>
            <a:ext cx="219075" cy="196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3011432" y="3833264"/>
            <a:ext cx="5612782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8332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位级分条的性能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逻辑</a:t>
            </a:r>
            <a:r>
              <a:rPr lang="zh-CN" altLang="en-US" dirty="0"/>
              <a:t>扇区的访问（读</a:t>
            </a:r>
            <a:r>
              <a:rPr lang="en-US" altLang="zh-CN" dirty="0"/>
              <a:t>/</a:t>
            </a:r>
            <a:r>
              <a:rPr lang="zh-CN" altLang="en-US" dirty="0" smtClean="0"/>
              <a:t>写，</a:t>
            </a:r>
            <a:r>
              <a:rPr lang="en-US" altLang="zh-CN" dirty="0" smtClean="0"/>
              <a:t>R-M-W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时间：相当（</a:t>
            </a:r>
            <a:r>
              <a:rPr lang="zh-CN" altLang="en-US" dirty="0"/>
              <a:t>相对于</a:t>
            </a:r>
            <a:r>
              <a:rPr lang="zh-CN" altLang="en-US" dirty="0" smtClean="0"/>
              <a:t>单个物理扇区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大小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 smtClean="0"/>
              <a:t>倍（</a:t>
            </a:r>
            <a:r>
              <a:rPr lang="zh-CN" altLang="en-US" dirty="0"/>
              <a:t>相对于</a:t>
            </a:r>
            <a:r>
              <a:rPr lang="zh-CN" altLang="en-US" dirty="0" smtClean="0"/>
              <a:t>单个物理扇区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性能提高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 smtClean="0"/>
              <a:t>无论是大数据量还是小数据量</a:t>
            </a:r>
            <a:r>
              <a:rPr lang="zh-CN" altLang="en-US" dirty="0"/>
              <a:t>，访问时涉及组内所有数据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不利于小数据量请求：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块物理磁盘只能当作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块物理磁盘使用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442" name="矩形 441"/>
          <p:cNvSpPr/>
          <p:nvPr/>
        </p:nvSpPr>
        <p:spPr>
          <a:xfrm>
            <a:off x="1735171" y="1553723"/>
            <a:ext cx="5341904" cy="240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RAID 2</a:t>
            </a:r>
            <a:r>
              <a:rPr lang="zh-CN" altLang="en-US" dirty="0"/>
              <a:t>：</a:t>
            </a:r>
            <a:r>
              <a:rPr lang="en-US" altLang="zh-CN" dirty="0"/>
              <a:t>ECC</a:t>
            </a:r>
            <a:br>
              <a:rPr lang="en-US" altLang="zh-CN" dirty="0"/>
            </a:br>
            <a:r>
              <a:rPr lang="zh-CN" altLang="en-US" dirty="0"/>
              <a:t>关于位级分条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3011432" y="3833264"/>
            <a:ext cx="5612782" cy="522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altLang="zh-CN" dirty="0" smtClean="0"/>
          </a:p>
        </p:txBody>
      </p:sp>
      <p:sp>
        <p:nvSpPr>
          <p:cNvPr id="63" name="流程图: 磁盘 62"/>
          <p:cNvSpPr/>
          <p:nvPr/>
        </p:nvSpPr>
        <p:spPr>
          <a:xfrm>
            <a:off x="2347605" y="318870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028443" y="235703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364291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44353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524202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60486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69059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76329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856546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36763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364291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44353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524202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60486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69059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776329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856546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936763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364291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44353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24202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60486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69059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76329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856546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936763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364291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44353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524202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60486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69059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776329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856546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936763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/>
          <p:cNvCxnSpPr>
            <a:stCxn id="65" idx="1"/>
          </p:cNvCxnSpPr>
          <p:nvPr/>
        </p:nvCxnSpPr>
        <p:spPr>
          <a:xfrm flipH="1" flipV="1">
            <a:off x="2041143" y="302783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5" idx="3"/>
          </p:cNvCxnSpPr>
          <p:nvPr/>
        </p:nvCxnSpPr>
        <p:spPr>
          <a:xfrm flipV="1">
            <a:off x="2436291" y="302783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043376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12262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203287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28395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36968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455414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535631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615848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043376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12262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203287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28395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36968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2455414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535631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615848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043376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212262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203287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28395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36968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455414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535631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2615848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2043376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212262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203287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228395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36968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455414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535631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615848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2051445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213069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2211356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29202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237775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2463483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2543700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623917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043376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12262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203287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28395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36968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455414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535631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2615848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2043376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212262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203287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28395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36968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2455414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535631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2615848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流程图: 磁盘 154"/>
          <p:cNvSpPr/>
          <p:nvPr/>
        </p:nvSpPr>
        <p:spPr>
          <a:xfrm>
            <a:off x="3734336" y="318870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3415174" y="235703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751022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383026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3910933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3991598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4077329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4163060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4243277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4323494" y="34232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3751022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383026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910933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3991598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4077329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4163060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4243277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4323494" y="35185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3751022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383026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3910933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3991598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4077329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4163060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4243277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323494" y="360856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751022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83026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910933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3991598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4077329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4163060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4243277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323494" y="369380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/>
          <p:cNvCxnSpPr>
            <a:stCxn id="157" idx="1"/>
          </p:cNvCxnSpPr>
          <p:nvPr/>
        </p:nvCxnSpPr>
        <p:spPr>
          <a:xfrm flipH="1" flipV="1">
            <a:off x="3427874" y="302783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57" idx="3"/>
          </p:cNvCxnSpPr>
          <p:nvPr/>
        </p:nvCxnSpPr>
        <p:spPr>
          <a:xfrm flipV="1">
            <a:off x="3823022" y="302783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3430107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350935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3590018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3670683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3756414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3842145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3922362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4002579" y="23760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3430107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350935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3590018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3670683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3756414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3842145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3922362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4002579" y="246886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3430107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350935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3590018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3670683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3756414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3842145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3922362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4002579" y="255013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3430107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50935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3590018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3670683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3756414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3842145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3922362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4002579" y="264663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3438176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351742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3598087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3678752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3764483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3850214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3930431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4010648" y="273659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3430107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350935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3590018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3670683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3756414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3842145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3922362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002579" y="28330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3430107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350935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3590018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3670683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3756414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3842145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3922362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4002579" y="29283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流程图: 磁盘 246"/>
          <p:cNvSpPr/>
          <p:nvPr/>
        </p:nvSpPr>
        <p:spPr>
          <a:xfrm>
            <a:off x="4899694" y="3207752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4580532" y="2376082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4916380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995626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5076291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5156956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242687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5328418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5408635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5488852" y="344230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4916380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4995626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5076291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5156956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242687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5328418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5408635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488852" y="353755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4916380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4995626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5076291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5156956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5242687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5328418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5408635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5488852" y="3627616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4916380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4995626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5076291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5156956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5242687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5328418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5408635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>
            <a:off x="5488852" y="3712854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1" name="直接连接符 280"/>
          <p:cNvCxnSpPr>
            <a:stCxn id="249" idx="1"/>
          </p:cNvCxnSpPr>
          <p:nvPr/>
        </p:nvCxnSpPr>
        <p:spPr>
          <a:xfrm flipH="1" flipV="1">
            <a:off x="4593232" y="3046885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49" idx="3"/>
          </p:cNvCxnSpPr>
          <p:nvPr/>
        </p:nvCxnSpPr>
        <p:spPr>
          <a:xfrm flipV="1">
            <a:off x="4988380" y="3046885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95465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4674711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4755376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4836041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4921772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5007503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5087720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5167937" y="239513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4595465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4674711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4755376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4836041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4921772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5007503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5087720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167937" y="248791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4595465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4674711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4755376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4836041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4921772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5007503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5087720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5167937" y="2569188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595465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4674711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4755376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4836041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4921772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5007503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5087720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5167937" y="2665683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603534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682780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763445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4844110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4929841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5015572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5095789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5176006" y="275564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4595465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4674711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4755376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4836041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4921772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5007503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5087720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5167937" y="285213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4595465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4674711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755376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4836041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4921772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5007503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5087720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5167937" y="2947386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流程图: 磁盘 338"/>
          <p:cNvSpPr/>
          <p:nvPr/>
        </p:nvSpPr>
        <p:spPr>
          <a:xfrm>
            <a:off x="6183366" y="3192221"/>
            <a:ext cx="671209" cy="6906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5864204" y="2360551"/>
            <a:ext cx="684000" cy="65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6200052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279298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6359963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6440628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6526359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6612090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6692307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6772524" y="342677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6200052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6279298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6359963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6440628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6526359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6612090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6692307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6772524" y="3522022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6200052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6279298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6359963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6440628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6526359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6612090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6692307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6772524" y="3612085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6200052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6279298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6359963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6440628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6526359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6612090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6692307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6772524" y="3697323"/>
            <a:ext cx="72000" cy="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3" name="直接连接符 372"/>
          <p:cNvCxnSpPr>
            <a:stCxn id="341" idx="1"/>
          </p:cNvCxnSpPr>
          <p:nvPr/>
        </p:nvCxnSpPr>
        <p:spPr>
          <a:xfrm flipH="1" flipV="1">
            <a:off x="5876904" y="3031354"/>
            <a:ext cx="323148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>
            <a:stCxn id="341" idx="3"/>
          </p:cNvCxnSpPr>
          <p:nvPr/>
        </p:nvCxnSpPr>
        <p:spPr>
          <a:xfrm flipV="1">
            <a:off x="6272052" y="3031354"/>
            <a:ext cx="276152" cy="431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 374"/>
          <p:cNvSpPr/>
          <p:nvPr/>
        </p:nvSpPr>
        <p:spPr>
          <a:xfrm>
            <a:off x="5879137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5958383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6039048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6119713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6205444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6291175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6371392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6451609" y="2379601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5879137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5958383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6039048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6119713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6205444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6291175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6371392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6451609" y="247238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5879137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5958383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6039048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6119713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6205444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6291175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6371392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6451609" y="2553657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/>
          <p:cNvSpPr/>
          <p:nvPr/>
        </p:nvSpPr>
        <p:spPr>
          <a:xfrm>
            <a:off x="5879137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5958383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/>
          <p:cNvSpPr/>
          <p:nvPr/>
        </p:nvSpPr>
        <p:spPr>
          <a:xfrm>
            <a:off x="6039048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/>
          <p:cNvSpPr/>
          <p:nvPr/>
        </p:nvSpPr>
        <p:spPr>
          <a:xfrm>
            <a:off x="6119713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/>
          <p:cNvSpPr/>
          <p:nvPr/>
        </p:nvSpPr>
        <p:spPr>
          <a:xfrm>
            <a:off x="6205444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矩形 403"/>
          <p:cNvSpPr/>
          <p:nvPr/>
        </p:nvSpPr>
        <p:spPr>
          <a:xfrm>
            <a:off x="6291175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6371392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矩形 405"/>
          <p:cNvSpPr/>
          <p:nvPr/>
        </p:nvSpPr>
        <p:spPr>
          <a:xfrm>
            <a:off x="6451609" y="2650152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矩形 406"/>
          <p:cNvSpPr/>
          <p:nvPr/>
        </p:nvSpPr>
        <p:spPr>
          <a:xfrm>
            <a:off x="5887206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/>
          <p:cNvSpPr/>
          <p:nvPr/>
        </p:nvSpPr>
        <p:spPr>
          <a:xfrm>
            <a:off x="5966452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6047117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矩形 409"/>
          <p:cNvSpPr/>
          <p:nvPr/>
        </p:nvSpPr>
        <p:spPr>
          <a:xfrm>
            <a:off x="6127782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/>
          <p:cNvSpPr/>
          <p:nvPr/>
        </p:nvSpPr>
        <p:spPr>
          <a:xfrm>
            <a:off x="6213513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6299244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6379461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 413"/>
          <p:cNvSpPr/>
          <p:nvPr/>
        </p:nvSpPr>
        <p:spPr>
          <a:xfrm>
            <a:off x="6459678" y="2740110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5879137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5958383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矩形 416"/>
          <p:cNvSpPr/>
          <p:nvPr/>
        </p:nvSpPr>
        <p:spPr>
          <a:xfrm>
            <a:off x="6039048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矩形 417"/>
          <p:cNvSpPr/>
          <p:nvPr/>
        </p:nvSpPr>
        <p:spPr>
          <a:xfrm>
            <a:off x="6119713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6205444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矩形 419"/>
          <p:cNvSpPr/>
          <p:nvPr/>
        </p:nvSpPr>
        <p:spPr>
          <a:xfrm>
            <a:off x="6291175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矩形 420"/>
          <p:cNvSpPr/>
          <p:nvPr/>
        </p:nvSpPr>
        <p:spPr>
          <a:xfrm>
            <a:off x="6371392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6451609" y="283660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/>
          <p:cNvSpPr/>
          <p:nvPr/>
        </p:nvSpPr>
        <p:spPr>
          <a:xfrm>
            <a:off x="5879137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矩形 423"/>
          <p:cNvSpPr/>
          <p:nvPr/>
        </p:nvSpPr>
        <p:spPr>
          <a:xfrm>
            <a:off x="5958383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矩形 424"/>
          <p:cNvSpPr/>
          <p:nvPr/>
        </p:nvSpPr>
        <p:spPr>
          <a:xfrm>
            <a:off x="6039048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/>
          <p:cNvSpPr/>
          <p:nvPr/>
        </p:nvSpPr>
        <p:spPr>
          <a:xfrm>
            <a:off x="6119713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矩形 426"/>
          <p:cNvSpPr/>
          <p:nvPr/>
        </p:nvSpPr>
        <p:spPr>
          <a:xfrm>
            <a:off x="6205444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矩形 427"/>
          <p:cNvSpPr/>
          <p:nvPr/>
        </p:nvSpPr>
        <p:spPr>
          <a:xfrm>
            <a:off x="6291175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/>
        </p:nvSpPr>
        <p:spPr>
          <a:xfrm>
            <a:off x="6371392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/>
        </p:nvSpPr>
        <p:spPr>
          <a:xfrm>
            <a:off x="6451609" y="2931855"/>
            <a:ext cx="72000" cy="7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1" name="直接箭头连接符 430"/>
          <p:cNvCxnSpPr>
            <a:endCxn id="99" idx="0"/>
          </p:cNvCxnSpPr>
          <p:nvPr/>
        </p:nvCxnSpPr>
        <p:spPr>
          <a:xfrm flipH="1">
            <a:off x="2079376" y="1775425"/>
            <a:ext cx="2270707" cy="60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>
            <a:endCxn id="191" idx="0"/>
          </p:cNvCxnSpPr>
          <p:nvPr/>
        </p:nvCxnSpPr>
        <p:spPr>
          <a:xfrm flipH="1">
            <a:off x="3466107" y="1820305"/>
            <a:ext cx="1191817" cy="55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>
            <a:endCxn id="283" idx="0"/>
          </p:cNvCxnSpPr>
          <p:nvPr/>
        </p:nvCxnSpPr>
        <p:spPr>
          <a:xfrm flipH="1">
            <a:off x="4631465" y="1826091"/>
            <a:ext cx="238301" cy="56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箭头连接符 433"/>
          <p:cNvCxnSpPr>
            <a:endCxn id="375" idx="0"/>
          </p:cNvCxnSpPr>
          <p:nvPr/>
        </p:nvCxnSpPr>
        <p:spPr>
          <a:xfrm>
            <a:off x="5159720" y="1815648"/>
            <a:ext cx="755417" cy="5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文本框 434"/>
              <p:cNvSpPr txBox="1"/>
              <p:nvPr/>
            </p:nvSpPr>
            <p:spPr>
              <a:xfrm>
                <a:off x="3509353" y="1496573"/>
                <a:ext cx="1883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数据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5" name="文本框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3" y="1496573"/>
                <a:ext cx="18839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13" t="-15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矩形 438"/>
          <p:cNvSpPr/>
          <p:nvPr/>
        </p:nvSpPr>
        <p:spPr>
          <a:xfrm>
            <a:off x="1982061" y="2312364"/>
            <a:ext cx="4630029" cy="7625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>
            <a:off x="5876904" y="1823657"/>
            <a:ext cx="298831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扇区</a:t>
            </a:r>
            <a:r>
              <a:rPr lang="en-US" altLang="zh-CN" dirty="0" smtClean="0"/>
              <a:t>=N</a:t>
            </a:r>
            <a:r>
              <a:rPr lang="zh-CN" altLang="en-US" dirty="0" smtClean="0"/>
              <a:t>倍物理扇区大小</a:t>
            </a:r>
            <a:endParaRPr lang="zh-CN" altLang="en-US" dirty="0"/>
          </a:p>
        </p:txBody>
      </p:sp>
      <p:sp>
        <p:nvSpPr>
          <p:cNvPr id="441" name="矩形 440"/>
          <p:cNvSpPr/>
          <p:nvPr/>
        </p:nvSpPr>
        <p:spPr>
          <a:xfrm>
            <a:off x="6878587" y="3254027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物理</a:t>
            </a:r>
            <a:r>
              <a:rPr lang="zh-CN" altLang="en-US" dirty="0" smtClean="0"/>
              <a:t>扇区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42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主要参数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部分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主要参数：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：数据盘（</a:t>
                </a:r>
                <a:r>
                  <a:rPr lang="en-US" altLang="zh-CN" dirty="0" smtClean="0"/>
                  <a:t>Data Disk</a:t>
                </a:r>
                <a:r>
                  <a:rPr lang="zh-CN" altLang="en-US" dirty="0" smtClean="0"/>
                  <a:t>）总数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分组（</a:t>
                </a:r>
                <a:r>
                  <a:rPr lang="en-US" altLang="zh-CN" dirty="0" smtClean="0"/>
                  <a:t>group</a:t>
                </a:r>
                <a:r>
                  <a:rPr lang="zh-CN" altLang="en-US" dirty="0" smtClean="0"/>
                  <a:t>）：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：每组数据盘个数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：每组中冗余盘（</a:t>
                </a:r>
                <a:r>
                  <a:rPr lang="en-US" altLang="zh-CN" dirty="0" smtClean="0"/>
                  <a:t>Checking Disk</a:t>
                </a:r>
                <a:r>
                  <a:rPr lang="zh-CN" altLang="en-US" dirty="0" smtClean="0"/>
                  <a:t>）的个数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组数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zh-CN" altLang="en-US" dirty="0"/>
              </a:p>
              <a:p>
                <a:pPr lvl="2"/>
                <a:r>
                  <a:rPr lang="zh-CN" altLang="en-US" dirty="0" smtClean="0"/>
                  <a:t>磁盘总数：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RAID 0</a:t>
            </a:r>
            <a:r>
              <a:rPr lang="zh-CN" altLang="en-US" b="1" dirty="0" smtClean="0">
                <a:solidFill>
                  <a:srgbClr val="FF0000"/>
                </a:solidFill>
              </a:rPr>
              <a:t>：非冗余条带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磁盘和阵列的可靠性</a:t>
            </a:r>
            <a:endParaRPr lang="en-US" altLang="zh-CN" dirty="0" smtClean="0"/>
          </a:p>
          <a:p>
            <a:r>
              <a:rPr lang="en-US" altLang="zh-CN" dirty="0" smtClean="0"/>
              <a:t>RAID 1</a:t>
            </a:r>
          </a:p>
          <a:p>
            <a:r>
              <a:rPr lang="en-US" altLang="zh-CN" dirty="0" smtClean="0"/>
              <a:t>RAID 2</a:t>
            </a:r>
          </a:p>
          <a:p>
            <a:r>
              <a:rPr lang="en-US" altLang="zh-CN" dirty="0" smtClean="0"/>
              <a:t>RAID 3</a:t>
            </a: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00456" y="3447337"/>
            <a:ext cx="6159999" cy="2563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RAID0</a:t>
            </a:r>
            <a:r>
              <a:rPr lang="zh-CN" altLang="en-US" dirty="0" smtClean="0"/>
              <a:t>：非冗余条带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RAID 0</a:t>
                </a:r>
              </a:p>
              <a:p>
                <a:pPr lvl="1"/>
                <a:r>
                  <a:rPr lang="zh-CN" altLang="en-US" dirty="0" smtClean="0"/>
                  <a:t>无冗余，所有磁盘都是数据盘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采用</a:t>
                </a:r>
                <a:r>
                  <a:rPr lang="zh-CN" altLang="en-US" b="1" dirty="0" smtClean="0"/>
                  <a:t>块</a:t>
                </a:r>
                <a:r>
                  <a:rPr lang="zh-CN" altLang="en-US" b="1" dirty="0"/>
                  <a:t>级</a:t>
                </a:r>
                <a:r>
                  <a:rPr lang="zh-CN" altLang="en-US" b="1" dirty="0" smtClean="0"/>
                  <a:t>分条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block-level striping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将</a:t>
                </a:r>
                <a:r>
                  <a:rPr lang="zh-CN" altLang="en-US" dirty="0"/>
                  <a:t>文件的块分散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磁盘上</a:t>
                </a:r>
              </a:p>
              <a:p>
                <a:pPr lvl="2"/>
                <a:r>
                  <a:rPr lang="zh-CN" altLang="en-US" dirty="0"/>
                  <a:t>文件的</a:t>
                </a:r>
                <a:r>
                  <a:rPr lang="zh-CN" altLang="en-US" dirty="0" smtClean="0"/>
                  <a:t>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：存到第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𝑖 𝑚𝑜𝑑 𝑁</a:t>
                </a:r>
                <a:r>
                  <a:rPr lang="en-US" altLang="zh-CN" dirty="0"/>
                  <a:t>)+1</a:t>
                </a:r>
                <a:r>
                  <a:rPr lang="zh-CN" altLang="en-US" dirty="0"/>
                  <a:t>个磁盘</a:t>
                </a:r>
                <a:r>
                  <a:rPr lang="zh-CN" altLang="en-US" dirty="0" smtClean="0"/>
                  <a:t>上</a:t>
                </a:r>
                <a:endParaRPr lang="en-US" altLang="zh-CN" dirty="0" smtClean="0"/>
              </a:p>
              <a:p>
                <a:pPr lvl="3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8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专题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10522" y="5983315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：非冗余条带（</a:t>
            </a:r>
            <a:r>
              <a:rPr lang="en-US" altLang="zh-CN" dirty="0" smtClean="0"/>
              <a:t>N=4, 1</a:t>
            </a:r>
            <a:r>
              <a:rPr lang="zh-CN" altLang="en-US" dirty="0" smtClean="0"/>
              <a:t>组）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流程图: 磁盘 47"/>
              <p:cNvSpPr/>
              <p:nvPr/>
            </p:nvSpPr>
            <p:spPr>
              <a:xfrm>
                <a:off x="659068" y="5198209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流程图: 磁盘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5198209"/>
                <a:ext cx="1080000" cy="504000"/>
              </a:xfrm>
              <a:prstGeom prst="flowChartMagneticDisk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图: 磁盘 48"/>
              <p:cNvSpPr/>
              <p:nvPr/>
            </p:nvSpPr>
            <p:spPr>
              <a:xfrm>
                <a:off x="659068" y="486275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流程图: 磁盘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862755"/>
                <a:ext cx="1080000" cy="504000"/>
              </a:xfrm>
              <a:prstGeom prst="flowChartMagneticDisk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流程图: 磁盘 49"/>
              <p:cNvSpPr/>
              <p:nvPr/>
            </p:nvSpPr>
            <p:spPr>
              <a:xfrm>
                <a:off x="659068" y="451789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流程图: 磁盘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517895"/>
                <a:ext cx="1080000" cy="504000"/>
              </a:xfrm>
              <a:prstGeom prst="flowChartMagneticDisk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流程图: 磁盘 50"/>
              <p:cNvSpPr/>
              <p:nvPr/>
            </p:nvSpPr>
            <p:spPr>
              <a:xfrm>
                <a:off x="659068" y="4174382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流程图: 磁盘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8" y="4174382"/>
                <a:ext cx="1080000" cy="504000"/>
              </a:xfrm>
              <a:prstGeom prst="flowChartMagneticDisk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流程图: 磁盘 51"/>
              <p:cNvSpPr/>
              <p:nvPr/>
            </p:nvSpPr>
            <p:spPr>
              <a:xfrm>
                <a:off x="2070679" y="5198209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流程图: 磁盘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5198209"/>
                <a:ext cx="1080000" cy="504000"/>
              </a:xfrm>
              <a:prstGeom prst="flowChartMagneticDisk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流程图: 磁盘 52"/>
              <p:cNvSpPr/>
              <p:nvPr/>
            </p:nvSpPr>
            <p:spPr>
              <a:xfrm>
                <a:off x="2070679" y="486275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流程图: 磁盘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862755"/>
                <a:ext cx="1080000" cy="504000"/>
              </a:xfrm>
              <a:prstGeom prst="flowChartMagneticDisk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流程图: 磁盘 53"/>
              <p:cNvSpPr/>
              <p:nvPr/>
            </p:nvSpPr>
            <p:spPr>
              <a:xfrm>
                <a:off x="2070679" y="4517895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流程图: 磁盘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517895"/>
                <a:ext cx="1080000" cy="504000"/>
              </a:xfrm>
              <a:prstGeom prst="flowChartMagneticDisk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流程图: 磁盘 54"/>
              <p:cNvSpPr/>
              <p:nvPr/>
            </p:nvSpPr>
            <p:spPr>
              <a:xfrm>
                <a:off x="2070679" y="4174382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流程图: 磁盘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679" y="4174382"/>
                <a:ext cx="1080000" cy="504000"/>
              </a:xfrm>
              <a:prstGeom prst="flowChartMagneticDisk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流程图: 磁盘 55"/>
              <p:cNvSpPr/>
              <p:nvPr/>
            </p:nvSpPr>
            <p:spPr>
              <a:xfrm>
                <a:off x="3487459" y="5198201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流程图: 磁盘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5198201"/>
                <a:ext cx="1080000" cy="504000"/>
              </a:xfrm>
              <a:prstGeom prst="flowChartMagneticDisk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流程图: 磁盘 56"/>
              <p:cNvSpPr/>
              <p:nvPr/>
            </p:nvSpPr>
            <p:spPr>
              <a:xfrm>
                <a:off x="3487459" y="486274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流程图: 磁盘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862747"/>
                <a:ext cx="1080000" cy="504000"/>
              </a:xfrm>
              <a:prstGeom prst="flowChartMagneticDisk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流程图: 磁盘 57"/>
              <p:cNvSpPr/>
              <p:nvPr/>
            </p:nvSpPr>
            <p:spPr>
              <a:xfrm>
                <a:off x="3487459" y="451788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流程图: 磁盘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517887"/>
                <a:ext cx="1080000" cy="504000"/>
              </a:xfrm>
              <a:prstGeom prst="flowChartMagneticDisk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流程图: 磁盘 58"/>
              <p:cNvSpPr/>
              <p:nvPr/>
            </p:nvSpPr>
            <p:spPr>
              <a:xfrm>
                <a:off x="3487459" y="4174374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流程图: 磁盘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9" y="4174374"/>
                <a:ext cx="1080000" cy="504000"/>
              </a:xfrm>
              <a:prstGeom prst="flowChartMagneticDisk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流程图: 磁盘 59"/>
              <p:cNvSpPr/>
              <p:nvPr/>
            </p:nvSpPr>
            <p:spPr>
              <a:xfrm>
                <a:off x="4895892" y="5198201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流程图: 磁盘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5198201"/>
                <a:ext cx="1080000" cy="504000"/>
              </a:xfrm>
              <a:prstGeom prst="flowChartMagneticDisk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流程图: 磁盘 60"/>
              <p:cNvSpPr/>
              <p:nvPr/>
            </p:nvSpPr>
            <p:spPr>
              <a:xfrm>
                <a:off x="4895892" y="486274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流程图: 磁盘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862747"/>
                <a:ext cx="1080000" cy="504000"/>
              </a:xfrm>
              <a:prstGeom prst="flowChartMagneticDisk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流程图: 磁盘 61"/>
              <p:cNvSpPr/>
              <p:nvPr/>
            </p:nvSpPr>
            <p:spPr>
              <a:xfrm>
                <a:off x="4895892" y="4517887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流程图: 磁盘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517887"/>
                <a:ext cx="1080000" cy="504000"/>
              </a:xfrm>
              <a:prstGeom prst="flowChartMagneticDisk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流程图: 磁盘 62"/>
              <p:cNvSpPr/>
              <p:nvPr/>
            </p:nvSpPr>
            <p:spPr>
              <a:xfrm>
                <a:off x="4895892" y="4174374"/>
                <a:ext cx="1080000" cy="504000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流程图: 磁盘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92" y="4174374"/>
                <a:ext cx="1080000" cy="504000"/>
              </a:xfrm>
              <a:prstGeom prst="flowChartMagneticDisk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806493" y="5635415"/>
                <a:ext cx="785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93" y="5635415"/>
                <a:ext cx="78515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2215443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43" y="5635415"/>
                <a:ext cx="79047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3632223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23" y="5635415"/>
                <a:ext cx="79047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040656" y="5635415"/>
                <a:ext cx="79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56" y="5635415"/>
                <a:ext cx="79047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611925" y="4353146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11925" y="4702635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11925" y="5052124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11925" y="5401614"/>
            <a:ext cx="5400000" cy="2520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961225" y="432466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分条</a:t>
            </a:r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5961225" y="4656620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分条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961225" y="5008847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分条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961225" y="536107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分条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2078387" y="3552111"/>
                <a:ext cx="2818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文件的块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387" y="3552111"/>
                <a:ext cx="281814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948" t="-15000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下箭头 78"/>
          <p:cNvSpPr/>
          <p:nvPr/>
        </p:nvSpPr>
        <p:spPr>
          <a:xfrm>
            <a:off x="3150679" y="3910814"/>
            <a:ext cx="574539" cy="205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895892" y="6090164"/>
            <a:ext cx="39064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小数据量访问（读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/R-M-W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r>
              <a:rPr lang="en-US" altLang="zh-CN" dirty="0" smtClean="0"/>
              <a:t>——D=N=4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组；</a:t>
            </a:r>
            <a:r>
              <a:rPr lang="zh-CN" altLang="en-US" dirty="0" smtClean="0">
                <a:solidFill>
                  <a:srgbClr val="FF0000"/>
                </a:solidFill>
              </a:rPr>
              <a:t>性能提升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94682" y="3628157"/>
            <a:ext cx="20857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若一个磁盘出现故障，则所有数据不可用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RAID</a:t>
            </a:r>
            <a:r>
              <a:rPr lang="zh-CN" altLang="en-US" dirty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RAID 0</a:t>
            </a:r>
            <a:r>
              <a:rPr lang="zh-CN" altLang="en-US" dirty="0" smtClean="0"/>
              <a:t>：非冗余条带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磁盘和阵列的可靠性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RAID 1</a:t>
            </a:r>
          </a:p>
          <a:p>
            <a:r>
              <a:rPr lang="en-US" altLang="zh-CN" dirty="0" smtClean="0"/>
              <a:t>RAID 2</a:t>
            </a:r>
          </a:p>
          <a:p>
            <a:r>
              <a:rPr lang="en-US" altLang="zh-CN" dirty="0" smtClean="0"/>
              <a:t>RAID 3</a:t>
            </a:r>
          </a:p>
          <a:p>
            <a:r>
              <a:rPr lang="en-US" altLang="zh-CN" dirty="0" smtClean="0"/>
              <a:t>RAID 4</a:t>
            </a:r>
          </a:p>
          <a:p>
            <a:r>
              <a:rPr lang="en-US" altLang="zh-CN" dirty="0" smtClean="0"/>
              <a:t>RAID 5</a:t>
            </a:r>
          </a:p>
          <a:p>
            <a:r>
              <a:rPr lang="en-US" altLang="zh-CN" dirty="0" smtClean="0"/>
              <a:t>RAID 6</a:t>
            </a:r>
          </a:p>
          <a:p>
            <a:r>
              <a:rPr lang="en-US" altLang="zh-CN" dirty="0" smtClean="0"/>
              <a:t>RAID 0+1 VS RAID 1+0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RAID</a:t>
            </a:r>
            <a:r>
              <a:rPr lang="zh-CN" altLang="en-US" smtClean="0"/>
              <a:t>专题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B6B5-25D7-4D75-939C-F20CD3CC63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1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4053</TotalTime>
  <Words>4616</Words>
  <Application>Microsoft Office PowerPoint</Application>
  <PresentationFormat>全屏显示(4:3)</PresentationFormat>
  <Paragraphs>1125</Paragraphs>
  <Slides>57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 Unicode MS</vt:lpstr>
      <vt:lpstr>宋体</vt:lpstr>
      <vt:lpstr>微软雅黑</vt:lpstr>
      <vt:lpstr>Arial</vt:lpstr>
      <vt:lpstr>Arial</vt:lpstr>
      <vt:lpstr>Calibri</vt:lpstr>
      <vt:lpstr>Calibri Light</vt:lpstr>
      <vt:lpstr>Cambria Math</vt:lpstr>
      <vt:lpstr>Office 主题</vt:lpstr>
      <vt:lpstr>0117401: Operating System 操作系统原理与设计</vt:lpstr>
      <vt:lpstr>PowerPoint 演示文稿</vt:lpstr>
      <vt:lpstr>outline</vt:lpstr>
      <vt:lpstr>RAID</vt:lpstr>
      <vt:lpstr>RAID的级别</vt:lpstr>
      <vt:lpstr>RAID主要参数</vt:lpstr>
      <vt:lpstr>outline</vt:lpstr>
      <vt:lpstr>RAID0：非冗余条带</vt:lpstr>
      <vt:lpstr>outline</vt:lpstr>
      <vt:lpstr>关于磁盘和阵列的可靠性</vt:lpstr>
      <vt:lpstr>关于磁盘和阵列的可靠性</vt:lpstr>
      <vt:lpstr>关于磁盘和阵列的可靠性</vt:lpstr>
      <vt:lpstr>关于磁盘和阵列的可靠性</vt:lpstr>
      <vt:lpstr>outline</vt:lpstr>
      <vt:lpstr>RAID 1：镜像</vt:lpstr>
      <vt:lpstr>RAID 1：镜像 镜像的可靠性和性能</vt:lpstr>
      <vt:lpstr>RAID 1：镜像 镜像的可靠性和性能</vt:lpstr>
      <vt:lpstr>RAID 1：镜像 镜像的可靠性和性能</vt:lpstr>
      <vt:lpstr>RAID 1：镜像 镜像的缺点</vt:lpstr>
      <vt:lpstr>outline</vt:lpstr>
      <vt:lpstr>RAID2：ECC</vt:lpstr>
      <vt:lpstr>RAID2：ECC 位级分条+ECC</vt:lpstr>
      <vt:lpstr>RAID2：ECC 性能和可靠性</vt:lpstr>
      <vt:lpstr>outline</vt:lpstr>
      <vt:lpstr>RAID3</vt:lpstr>
      <vt:lpstr>outline</vt:lpstr>
      <vt:lpstr>RAID 4</vt:lpstr>
      <vt:lpstr>RAID4 性能和可靠性</vt:lpstr>
      <vt:lpstr>outline</vt:lpstr>
      <vt:lpstr>RAID5</vt:lpstr>
      <vt:lpstr>RAID5 性能和可靠性</vt:lpstr>
      <vt:lpstr>outline</vt:lpstr>
      <vt:lpstr>RAID6</vt:lpstr>
      <vt:lpstr>outline</vt:lpstr>
      <vt:lpstr>RAID 0+1和1+0</vt:lpstr>
      <vt:lpstr>小结</vt:lpstr>
      <vt:lpstr>访问性能分析</vt:lpstr>
      <vt:lpstr>关于分条技术</vt:lpstr>
      <vt:lpstr>关于分条技术</vt:lpstr>
      <vt:lpstr>RAID 0 关于分条技术</vt:lpstr>
      <vt:lpstr>RAID2: ECC</vt:lpstr>
      <vt:lpstr>RAID2：ECC 奇偶校验（Parity Check）</vt:lpstr>
      <vt:lpstr>RAID2：ECC 奇偶校验（Parity Check）</vt:lpstr>
      <vt:lpstr>RAID2：ECC 奇偶校验（Parity Check）</vt:lpstr>
      <vt:lpstr>RAID2：ECC 奇偶校验（Parity Check）</vt:lpstr>
      <vt:lpstr>RAID2：ECC 奇偶校验（Parity Check）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RAID2：ECC ECC &amp; 海明码</vt:lpstr>
      <vt:lpstr>RAID 2：ECC 关于位级分条</vt:lpstr>
      <vt:lpstr>RAID 2：ECC 关于位级分条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</dc:creator>
  <cp:lastModifiedBy>USTC</cp:lastModifiedBy>
  <cp:revision>590</cp:revision>
  <cp:lastPrinted>2022-05-31T00:56:28Z</cp:lastPrinted>
  <dcterms:created xsi:type="dcterms:W3CDTF">2022-02-22T08:52:00Z</dcterms:created>
  <dcterms:modified xsi:type="dcterms:W3CDTF">2023-06-12T01:23:23Z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74D13C9975BF45338929CA04D99805F2</vt:lpwstr>
  </property>
  <property fmtid="{D5CDD505-2E9C-101B-9397-08002B2CF9AE}" pid="3" name="KSOProductBuildVer">
    <vt:lpwstr>2052-11.1.0.11365</vt:lpwstr>
  </property>
</Properties>
</file>