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50"/>
  </p:notesMasterIdLst>
  <p:handoutMasterIdLst>
    <p:handoutMasterId r:id="rId51"/>
  </p:handoutMasterIdLst>
  <p:sldIdLst>
    <p:sldId id="257" r:id="rId2"/>
    <p:sldId id="537" r:id="rId3"/>
    <p:sldId id="584" r:id="rId4"/>
    <p:sldId id="585" r:id="rId5"/>
    <p:sldId id="586" r:id="rId6"/>
    <p:sldId id="587" r:id="rId7"/>
    <p:sldId id="588" r:id="rId8"/>
    <p:sldId id="589" r:id="rId9"/>
    <p:sldId id="590" r:id="rId10"/>
    <p:sldId id="591" r:id="rId11"/>
    <p:sldId id="592" r:id="rId12"/>
    <p:sldId id="593" r:id="rId13"/>
    <p:sldId id="594" r:id="rId14"/>
    <p:sldId id="595" r:id="rId15"/>
    <p:sldId id="596" r:id="rId16"/>
    <p:sldId id="597" r:id="rId17"/>
    <p:sldId id="598" r:id="rId18"/>
    <p:sldId id="599" r:id="rId19"/>
    <p:sldId id="600" r:id="rId20"/>
    <p:sldId id="601" r:id="rId21"/>
    <p:sldId id="602" r:id="rId22"/>
    <p:sldId id="605" r:id="rId23"/>
    <p:sldId id="606" r:id="rId24"/>
    <p:sldId id="607" r:id="rId25"/>
    <p:sldId id="608" r:id="rId26"/>
    <p:sldId id="609" r:id="rId27"/>
    <p:sldId id="610" r:id="rId28"/>
    <p:sldId id="612" r:id="rId29"/>
    <p:sldId id="613" r:id="rId30"/>
    <p:sldId id="623" r:id="rId31"/>
    <p:sldId id="627" r:id="rId32"/>
    <p:sldId id="625" r:id="rId33"/>
    <p:sldId id="645" r:id="rId34"/>
    <p:sldId id="630" r:id="rId35"/>
    <p:sldId id="631" r:id="rId36"/>
    <p:sldId id="632" r:id="rId37"/>
    <p:sldId id="633" r:id="rId38"/>
    <p:sldId id="634" r:id="rId39"/>
    <p:sldId id="635" r:id="rId40"/>
    <p:sldId id="614" r:id="rId41"/>
    <p:sldId id="615" r:id="rId42"/>
    <p:sldId id="646" r:id="rId43"/>
    <p:sldId id="648" r:id="rId44"/>
    <p:sldId id="636" r:id="rId45"/>
    <p:sldId id="647" r:id="rId46"/>
    <p:sldId id="637" r:id="rId47"/>
    <p:sldId id="638" r:id="rId48"/>
    <p:sldId id="639" r:id="rId49"/>
  </p:sldIdLst>
  <p:sldSz cx="10287000" cy="6858000" type="35mm"/>
  <p:notesSz cx="6858000" cy="9144000"/>
  <p:custDataLst>
    <p:tags r:id="rId52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E79"/>
    <a:srgbClr val="FEC524"/>
    <a:srgbClr val="032389"/>
    <a:srgbClr val="063FF6"/>
    <a:srgbClr val="011965"/>
    <a:srgbClr val="032695"/>
    <a:srgbClr val="9999FF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040" y="44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0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52763" y="8710613"/>
            <a:ext cx="75088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4138" tIns="44450" rIns="84138" bIns="44450">
            <a:spAutoFit/>
          </a:bodyPr>
          <a:lstStyle/>
          <a:p>
            <a:pPr algn="ctr" defTabSz="849313" eaLnBrk="0" hangingPunct="0">
              <a:lnSpc>
                <a:spcPct val="90000"/>
              </a:lnSpc>
              <a:defRPr/>
            </a:pPr>
            <a:r>
              <a:rPr lang="en-US" sz="1200"/>
              <a:t>Page </a:t>
            </a:r>
            <a:fld id="{41A0F292-590D-4B94-8EBC-5BE955F86CAA}" type="slidenum">
              <a:rPr lang="en-US" sz="1200"/>
              <a:pPr algn="ctr" defTabSz="849313" eaLnBrk="0" hangingPunct="0">
                <a:lnSpc>
                  <a:spcPct val="90000"/>
                </a:lnSpc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9-15T08:28:00.85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424 0,'0'0,"0"0,0 25,0-25,-24 0,-1 49,25-49,-25 25,25-25,-25 25,0 0,25-25,0 25,0-25,-24 0,24 24,0-24,-25 50,0-50,25 25,-25-25,25 25,0-25,0 24,0-24,-25 0,25 25,0-25,0 0,0 25,-24-25,24 0,-25 0,25 25,0-25,0 25,-25-25,25 24,0-24,-25 25,25 0,0-25,0 0,0 25,-25-25,25 0,-24 0,24 25,0-25,0 24,-25-24,25 25,0-25,0 0,0 0,0 0,25 0,-1 0,-24 0,25 0,-25 0,25 0,-25 0,25 0,0 0,-25 0,24 0,-24 0,50 0,-25 0,-25 0,25 0,-1 0,-24 25,25-25,-25 0,25 0,0 0,-25 0,0 0,25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9-15T08:24:48.2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052763" y="8710613"/>
            <a:ext cx="75088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4138" tIns="44450" rIns="84138" bIns="44450">
            <a:spAutoFit/>
          </a:bodyPr>
          <a:lstStyle/>
          <a:p>
            <a:pPr algn="ctr" defTabSz="849313" eaLnBrk="0" hangingPunct="0">
              <a:lnSpc>
                <a:spcPct val="90000"/>
              </a:lnSpc>
              <a:defRPr/>
            </a:pPr>
            <a:r>
              <a:rPr lang="en-US" sz="1200">
                <a:cs typeface="Arial" pitchFamily="34" charset="0"/>
              </a:rPr>
              <a:t>Page </a:t>
            </a:r>
            <a:fld id="{49A15D08-EACB-4199-B1C6-F303E49037BA}" type="slidenum">
              <a:rPr lang="en-US" sz="1200">
                <a:cs typeface="Arial" pitchFamily="34" charset="0"/>
              </a:rPr>
              <a:pPr algn="ctr" defTabSz="849313" eaLnBrk="0" hangingPunct="0">
                <a:lnSpc>
                  <a:spcPct val="90000"/>
                </a:lnSpc>
                <a:defRPr/>
              </a:pPr>
              <a:t>‹#›</a:t>
            </a:fld>
            <a:endParaRPr lang="en-US" sz="1200">
              <a:cs typeface="Arial" pitchFamily="34" charset="0"/>
            </a:endParaRPr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3600" y="692150"/>
            <a:ext cx="51308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8900" tIns="44450" rIns="88900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6088" algn="l" defTabSz="895350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895350" algn="l" defTabSz="895350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1438" algn="l" defTabSz="895350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787525" algn="l" defTabSz="895350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5909A-3DDF-4338-814D-9855B3C9C4E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FE459-305D-411E-8A0C-FAC5E8009B1B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0B8DF-3D33-43F1-8165-82BBDDC34FA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F5D48-CAB6-4231-AFBB-73821733D376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754B8-990D-497D-9747-E9ECE49B18E3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BB34A-F41A-431F-BC05-EC180C71CEDE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75F3A-650F-4F64-9E8A-44FC37DF66A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289E4-068D-4DC1-90C7-ADA9A46D60A3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A53BA-80BF-44C5-9E16-16F5930156EF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63C5A-4DC3-480D-8784-EC4FFDC015C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9F133-71A0-4CC3-BD13-03B08168BDDD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436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36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436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8CF47C2B-4028-46C9-9BE2-1430789FE459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brilliant.org/wiki/markov-chains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brilliant.org/wiki/markov-chains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brilliant.org/wiki/markov-chains/" TargetMode="External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brilliant.org/wiki/markov-chains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brilliant.org/wiki/markov-chains/" TargetMode="External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brilliant.org/wiki/markov-chains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brilliant.org/wiki/markov-chain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err="1"/>
              <a:t>Asst.Prof.Dr</a:t>
            </a:r>
            <a:r>
              <a:rPr lang="en-US" dirty="0"/>
              <a:t>. </a:t>
            </a:r>
            <a:r>
              <a:rPr lang="en-US" dirty="0" err="1"/>
              <a:t>Anilkumar</a:t>
            </a:r>
            <a:r>
              <a:rPr lang="en-US" dirty="0"/>
              <a:t> K.G</a:t>
            </a:r>
            <a:endParaRPr lang="th-TH" dirty="0"/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8897BA-CE8B-42BE-B40D-8E059E95CAB9}" type="slidenum">
              <a:rPr lang="en-US" smtClean="0"/>
              <a:pPr/>
              <a:t>1</a:t>
            </a:fld>
            <a:endParaRPr lang="th-TH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3900" y="1447800"/>
            <a:ext cx="8839200" cy="1695450"/>
          </a:xfrm>
        </p:spPr>
        <p:txBody>
          <a:bodyPr/>
          <a:lstStyle/>
          <a:p>
            <a:pPr eaLnBrk="1" hangingPunct="1"/>
            <a:r>
              <a:rPr lang="en-US" sz="4000" b="1" dirty="0"/>
              <a:t>Chapter 8</a:t>
            </a:r>
            <a:br>
              <a:rPr lang="en-US" dirty="0"/>
            </a:br>
            <a:r>
              <a:rPr lang="en-US" b="1" dirty="0"/>
              <a:t>Reasoning Under Uncertainty –Part II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14500" y="3352800"/>
            <a:ext cx="7162800" cy="1679575"/>
          </a:xfrm>
        </p:spPr>
        <p:txBody>
          <a:bodyPr/>
          <a:lstStyle/>
          <a:p>
            <a:pPr eaLnBrk="1" hangingPunct="1"/>
            <a:endParaRPr lang="en-US" sz="3600" b="1" dirty="0"/>
          </a:p>
          <a:p>
            <a:pPr eaLnBrk="1" hangingPunct="1"/>
            <a:r>
              <a:rPr lang="en-US" sz="3600" b="1" dirty="0"/>
              <a:t>   </a:t>
            </a:r>
            <a:r>
              <a:rPr lang="en-US" sz="2900" dirty="0"/>
              <a:t>                                                                   		</a:t>
            </a:r>
            <a:r>
              <a:rPr lang="en-US" sz="2400" dirty="0"/>
              <a:t>		</a:t>
            </a:r>
            <a:r>
              <a:rPr lang="en-US" sz="2900" dirty="0"/>
              <a:t>	        </a:t>
            </a:r>
          </a:p>
          <a:p>
            <a:pPr eaLnBrk="1" hangingPunct="1"/>
            <a:r>
              <a:rPr lang="en-US" sz="2900" dirty="0"/>
              <a:t> 						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9100" y="3352800"/>
            <a:ext cx="670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Main Textbook:</a:t>
            </a:r>
            <a:r>
              <a:rPr lang="en-US" sz="2400" dirty="0"/>
              <a:t> </a:t>
            </a:r>
            <a:r>
              <a:rPr lang="en-US" sz="2400" b="1" i="1" dirty="0"/>
              <a:t>Artificial Intelligence Foundations of Computational Agents</a:t>
            </a:r>
            <a:r>
              <a:rPr lang="en-US" sz="2400" dirty="0"/>
              <a:t>, 2</a:t>
            </a:r>
            <a:r>
              <a:rPr lang="en-US" sz="2400" baseline="30000" dirty="0"/>
              <a:t>nd</a:t>
            </a:r>
            <a:r>
              <a:rPr lang="en-US" sz="2400" dirty="0"/>
              <a:t> Edition, David L. Poole and Alan K </a:t>
            </a:r>
            <a:r>
              <a:rPr lang="en-US" sz="2400" dirty="0" err="1"/>
              <a:t>Mackworth</a:t>
            </a:r>
            <a:r>
              <a:rPr lang="en-US" sz="2400" dirty="0"/>
              <a:t>, Cambridge University Press, 2018. </a:t>
            </a:r>
          </a:p>
          <a:p>
            <a:r>
              <a:rPr lang="en-US" sz="2400" b="1" u="sng" dirty="0"/>
              <a:t>Reference Textbook</a:t>
            </a:r>
            <a:r>
              <a:rPr lang="en-US" sz="2400" dirty="0"/>
              <a:t>: </a:t>
            </a:r>
            <a:r>
              <a:rPr lang="en-US" sz="2400" b="1" i="1" dirty="0"/>
              <a:t>Artificial Intelligence: A Guide to Intelligence Systems</a:t>
            </a:r>
            <a:r>
              <a:rPr lang="en-US" sz="2400" i="1" dirty="0"/>
              <a:t>, </a:t>
            </a:r>
            <a:r>
              <a:rPr lang="en-US" sz="2400" dirty="0"/>
              <a:t>Michael </a:t>
            </a:r>
            <a:r>
              <a:rPr lang="en-US" sz="2400" dirty="0" err="1"/>
              <a:t>Negnevitsky</a:t>
            </a:r>
            <a:r>
              <a:rPr lang="en-US" sz="2400" dirty="0"/>
              <a:t>, 3</a:t>
            </a:r>
            <a:r>
              <a:rPr lang="en-US" sz="2400" baseline="30000" dirty="0"/>
              <a:t>rd</a:t>
            </a:r>
            <a:r>
              <a:rPr lang="en-US" sz="2400" dirty="0"/>
              <a:t> Edition, 2011, Addison Wesley, ISBN 978-1408225745</a:t>
            </a:r>
            <a:endParaRPr lang="th-TH" sz="2400" dirty="0"/>
          </a:p>
        </p:txBody>
      </p:sp>
      <p:pic>
        <p:nvPicPr>
          <p:cNvPr id="7" name="Picture 2" descr="Artificial Intelligen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0" y="3810000"/>
            <a:ext cx="1714500" cy="24669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868362"/>
          </a:xfrm>
        </p:spPr>
        <p:txBody>
          <a:bodyPr/>
          <a:lstStyle/>
          <a:p>
            <a:r>
              <a:rPr lang="en-US" sz="4000" dirty="0"/>
              <a:t>Factors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95400"/>
            <a:ext cx="9753600" cy="4830763"/>
          </a:xfrm>
        </p:spPr>
        <p:txBody>
          <a:bodyPr/>
          <a:lstStyle/>
          <a:p>
            <a:r>
              <a:rPr lang="en-US" sz="2400" b="1" u="sng" dirty="0"/>
              <a:t>Example 8.19</a:t>
            </a:r>
            <a:r>
              <a:rPr lang="en-US" sz="2400" b="1" dirty="0"/>
              <a:t>: Figure 8.7</a:t>
            </a:r>
            <a:r>
              <a:rPr lang="en-US" sz="2400" dirty="0"/>
              <a:t> shows a </a:t>
            </a:r>
            <a:r>
              <a:rPr lang="en-US" sz="2400" b="1" dirty="0"/>
              <a:t>factor </a:t>
            </a:r>
            <a:r>
              <a:rPr lang="en-US" sz="2400" b="1" i="1" dirty="0"/>
              <a:t>r</a:t>
            </a:r>
            <a:r>
              <a:rPr lang="en-US" sz="2400" b="1" dirty="0"/>
              <a:t>(</a:t>
            </a:r>
            <a:r>
              <a:rPr lang="en-US" sz="2400" b="1" i="1" dirty="0"/>
              <a:t>X</a:t>
            </a:r>
            <a:r>
              <a:rPr lang="en-US" sz="2400" b="1" dirty="0"/>
              <a:t>, </a:t>
            </a:r>
            <a:r>
              <a:rPr lang="en-US" sz="2400" b="1" i="1" dirty="0"/>
              <a:t>Y</a:t>
            </a:r>
            <a:r>
              <a:rPr lang="en-US" sz="2400" b="1" dirty="0"/>
              <a:t>, </a:t>
            </a:r>
            <a:r>
              <a:rPr lang="en-US" sz="2400" b="1" i="1" dirty="0"/>
              <a:t>Z</a:t>
            </a:r>
            <a:r>
              <a:rPr lang="en-US" sz="2400" b="1" dirty="0"/>
              <a:t>) </a:t>
            </a:r>
            <a:r>
              <a:rPr lang="en-US" sz="2400" dirty="0"/>
              <a:t>on variables </a:t>
            </a:r>
            <a:r>
              <a:rPr lang="en-US" sz="2400" b="1" i="1" dirty="0"/>
              <a:t>X</a:t>
            </a:r>
            <a:r>
              <a:rPr lang="en-US" sz="2400" dirty="0"/>
              <a:t>, </a:t>
            </a:r>
            <a:r>
              <a:rPr lang="en-US" sz="2400" b="1" i="1" dirty="0"/>
              <a:t>Y,</a:t>
            </a:r>
            <a:r>
              <a:rPr lang="en-US" sz="2400" dirty="0"/>
              <a:t> and </a:t>
            </a:r>
            <a:r>
              <a:rPr lang="en-US" sz="2400" b="1" i="1" dirty="0"/>
              <a:t>Z</a:t>
            </a:r>
            <a:r>
              <a:rPr lang="en-US" sz="2400" dirty="0"/>
              <a:t> as a table. This assumes that each variable is binary with </a:t>
            </a:r>
            <a:r>
              <a:rPr lang="en-US" sz="2400" b="1" dirty="0"/>
              <a:t>domain {</a:t>
            </a:r>
            <a:r>
              <a:rPr lang="en-US" sz="2400" b="1" i="1" dirty="0"/>
              <a:t>t</a:t>
            </a:r>
            <a:r>
              <a:rPr lang="en-US" sz="2400" b="1" dirty="0"/>
              <a:t>, </a:t>
            </a:r>
            <a:r>
              <a:rPr lang="en-US" sz="2400" b="1" i="1" dirty="0"/>
              <a:t>f</a:t>
            </a:r>
            <a:r>
              <a:rPr lang="en-US" sz="2400" b="1" dirty="0"/>
              <a:t>}. </a:t>
            </a:r>
            <a:r>
              <a:rPr lang="en-US" sz="2400" dirty="0"/>
              <a:t>This factor could be obtained from the last conditional probability table in </a:t>
            </a:r>
            <a:r>
              <a:rPr lang="en-US" sz="2400" b="1" dirty="0"/>
              <a:t>Figure 8.6</a:t>
            </a:r>
            <a:r>
              <a:rPr lang="en-US" sz="2400" dirty="0"/>
              <a:t>.</a:t>
            </a:r>
          </a:p>
          <a:p>
            <a:r>
              <a:rPr lang="en-US" sz="2400" dirty="0"/>
              <a:t> </a:t>
            </a:r>
            <a:r>
              <a:rPr lang="en-US" sz="2400" b="1" dirty="0"/>
              <a:t>Figure 8.7 </a:t>
            </a:r>
            <a:r>
              <a:rPr lang="en-US" sz="2400" dirty="0"/>
              <a:t>also gives a table for the </a:t>
            </a:r>
            <a:r>
              <a:rPr lang="en-US" sz="2400" b="1" u="sng" dirty="0"/>
              <a:t>factor </a:t>
            </a:r>
            <a:r>
              <a:rPr lang="en-US" sz="2400" b="1" i="1" u="sng" dirty="0"/>
              <a:t>r</a:t>
            </a:r>
            <a:r>
              <a:rPr lang="en-US" sz="2400" b="1" u="sng" dirty="0"/>
              <a:t>(</a:t>
            </a:r>
            <a:r>
              <a:rPr lang="en-US" sz="2400" b="1" i="1" u="sng" dirty="0"/>
              <a:t>X</a:t>
            </a:r>
            <a:r>
              <a:rPr lang="en-US" sz="2400" b="1" u="sng" dirty="0"/>
              <a:t>=</a:t>
            </a:r>
            <a:r>
              <a:rPr lang="en-US" sz="2400" b="1" i="1" u="sng" dirty="0"/>
              <a:t>t</a:t>
            </a:r>
            <a:r>
              <a:rPr lang="en-US" sz="2400" b="1" u="sng" dirty="0"/>
              <a:t>, </a:t>
            </a:r>
            <a:r>
              <a:rPr lang="en-US" sz="2400" b="1" i="1" u="sng" dirty="0"/>
              <a:t>Y</a:t>
            </a:r>
            <a:r>
              <a:rPr lang="en-US" sz="2400" b="1" u="sng" dirty="0"/>
              <a:t>, </a:t>
            </a:r>
            <a:r>
              <a:rPr lang="en-US" sz="2400" b="1" i="1" u="sng" dirty="0"/>
              <a:t>Z</a:t>
            </a:r>
            <a:r>
              <a:rPr lang="en-US" sz="2400" b="1" u="sng" dirty="0"/>
              <a:t>)</a:t>
            </a:r>
            <a:r>
              <a:rPr lang="en-US" sz="2400" u="sng" dirty="0"/>
              <a:t>,</a:t>
            </a:r>
            <a:r>
              <a:rPr lang="en-US" sz="2400" dirty="0"/>
              <a:t> which is a factor on </a:t>
            </a:r>
            <a:r>
              <a:rPr lang="en-US" sz="2400" b="1" i="1" dirty="0"/>
              <a:t>Y</a:t>
            </a:r>
            <a:r>
              <a:rPr lang="en-US" sz="2400" dirty="0"/>
              <a:t>, </a:t>
            </a:r>
            <a:r>
              <a:rPr lang="en-US" sz="2400" b="1" i="1" dirty="0"/>
              <a:t>Z</a:t>
            </a:r>
            <a:r>
              <a:rPr lang="en-US" sz="2400" dirty="0"/>
              <a:t>.</a:t>
            </a:r>
          </a:p>
          <a:p>
            <a:r>
              <a:rPr lang="en-US" sz="2400" dirty="0"/>
              <a:t> Similarly, </a:t>
            </a:r>
            <a:r>
              <a:rPr lang="en-US" sz="2400" b="1" i="1" u="sng" dirty="0"/>
              <a:t>r</a:t>
            </a:r>
            <a:r>
              <a:rPr lang="en-US" sz="2400" b="1" u="sng" dirty="0"/>
              <a:t>(</a:t>
            </a:r>
            <a:r>
              <a:rPr lang="en-US" sz="2400" b="1" i="1" u="sng" dirty="0"/>
              <a:t>X</a:t>
            </a:r>
            <a:r>
              <a:rPr lang="en-US" sz="2400" b="1" u="sng" dirty="0"/>
              <a:t>=</a:t>
            </a:r>
            <a:r>
              <a:rPr lang="en-US" sz="2400" b="1" i="1" u="sng" dirty="0"/>
              <a:t>t</a:t>
            </a:r>
            <a:r>
              <a:rPr lang="en-US" sz="2400" b="1" u="sng" dirty="0"/>
              <a:t>, </a:t>
            </a:r>
            <a:r>
              <a:rPr lang="en-US" sz="2400" b="1" i="1" u="sng" dirty="0"/>
              <a:t>Y=t</a:t>
            </a:r>
            <a:r>
              <a:rPr lang="en-US" sz="2400" b="1" u="sng" dirty="0"/>
              <a:t>, </a:t>
            </a:r>
            <a:r>
              <a:rPr lang="en-US" sz="2400" b="1" i="1" u="sng" dirty="0"/>
              <a:t>Z</a:t>
            </a:r>
            <a:r>
              <a:rPr lang="en-US" sz="2400" b="1" u="sng" dirty="0"/>
              <a:t>=</a:t>
            </a:r>
            <a:r>
              <a:rPr lang="en-US" sz="2400" b="1" i="1" u="sng" dirty="0"/>
              <a:t>f</a:t>
            </a:r>
            <a:r>
              <a:rPr lang="en-US" sz="2400" b="1" u="sng" dirty="0"/>
              <a:t> )</a:t>
            </a:r>
            <a:r>
              <a:rPr lang="en-US" sz="2400" b="1" dirty="0"/>
              <a:t> </a:t>
            </a:r>
            <a:r>
              <a:rPr lang="en-US" sz="2400" dirty="0"/>
              <a:t>is a factor on </a:t>
            </a:r>
            <a:r>
              <a:rPr lang="en-US" sz="2400" b="1" i="1" dirty="0"/>
              <a:t>Y</a:t>
            </a:r>
            <a:r>
              <a:rPr lang="en-US" sz="2400" dirty="0"/>
              <a:t>, and </a:t>
            </a:r>
            <a:r>
              <a:rPr lang="en-US" sz="2400" b="1" i="1" u="sng" dirty="0"/>
              <a:t>r</a:t>
            </a:r>
            <a:r>
              <a:rPr lang="en-US" sz="2400" b="1" u="sng" dirty="0"/>
              <a:t>(</a:t>
            </a:r>
            <a:r>
              <a:rPr lang="en-US" sz="2400" b="1" i="1" u="sng" dirty="0"/>
              <a:t>X</a:t>
            </a:r>
            <a:r>
              <a:rPr lang="en-US" sz="2400" b="1" u="sng" dirty="0"/>
              <a:t>=</a:t>
            </a:r>
            <a:r>
              <a:rPr lang="en-US" sz="2400" b="1" i="1" u="sng" dirty="0"/>
              <a:t>t</a:t>
            </a:r>
            <a:r>
              <a:rPr lang="en-US" sz="2400" b="1" u="sng" dirty="0"/>
              <a:t>, </a:t>
            </a:r>
            <a:r>
              <a:rPr lang="en-US" sz="2400" b="1" i="1" u="sng" dirty="0"/>
              <a:t>Y</a:t>
            </a:r>
            <a:r>
              <a:rPr lang="en-US" sz="2400" b="1" u="sng" dirty="0"/>
              <a:t>=</a:t>
            </a:r>
            <a:r>
              <a:rPr lang="en-US" sz="2400" b="1" i="1" u="sng" dirty="0"/>
              <a:t>f</a:t>
            </a:r>
            <a:r>
              <a:rPr lang="en-US" sz="2400" b="1" u="sng" dirty="0"/>
              <a:t> ,</a:t>
            </a:r>
            <a:r>
              <a:rPr lang="en-US" sz="2400" b="1" i="1" u="sng" dirty="0"/>
              <a:t>Z</a:t>
            </a:r>
            <a:r>
              <a:rPr lang="en-US" sz="2400" b="1" u="sng" dirty="0"/>
              <a:t>=</a:t>
            </a:r>
            <a:r>
              <a:rPr lang="en-US" sz="2400" b="1" i="1" u="sng" dirty="0"/>
              <a:t>f</a:t>
            </a:r>
            <a:r>
              <a:rPr lang="en-US" sz="2400" b="1" u="sng" dirty="0"/>
              <a:t> ) </a:t>
            </a:r>
            <a:r>
              <a:rPr lang="en-US" sz="2400" dirty="0"/>
              <a:t>is a number.</a:t>
            </a:r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10</a:t>
            </a:fld>
            <a:endParaRPr lang="th-T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639762"/>
          </a:xfrm>
        </p:spPr>
        <p:txBody>
          <a:bodyPr/>
          <a:lstStyle/>
          <a:p>
            <a:r>
              <a:rPr lang="en-US" sz="4000" dirty="0"/>
              <a:t>Factors</a:t>
            </a:r>
            <a:endParaRPr lang="th-TH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11</a:t>
            </a:fld>
            <a:endParaRPr lang="th-TH"/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" y="1371601"/>
            <a:ext cx="7924800" cy="4615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990600"/>
            <a:ext cx="9753600" cy="5135563"/>
          </a:xfrm>
        </p:spPr>
        <p:txBody>
          <a:bodyPr/>
          <a:lstStyle/>
          <a:p>
            <a:r>
              <a:rPr lang="en-US" sz="2400" b="1" u="sng" dirty="0"/>
              <a:t>Factors</a:t>
            </a:r>
            <a:r>
              <a:rPr lang="en-US" sz="2400" u="sng" dirty="0"/>
              <a:t> can be multiplied together</a:t>
            </a:r>
            <a:r>
              <a:rPr lang="en-US" sz="2400" dirty="0"/>
              <a:t>. Suppose </a:t>
            </a:r>
            <a:r>
              <a:rPr lang="en-US" sz="2400" b="1" i="1" dirty="0"/>
              <a:t>f</a:t>
            </a:r>
            <a:r>
              <a:rPr lang="en-US" sz="2400" b="1" baseline="-25000" dirty="0"/>
              <a:t>1</a:t>
            </a:r>
            <a:r>
              <a:rPr lang="en-US" sz="2400" dirty="0"/>
              <a:t> and </a:t>
            </a:r>
            <a:r>
              <a:rPr lang="en-US" sz="2400" b="1" i="1" dirty="0"/>
              <a:t>f</a:t>
            </a:r>
            <a:r>
              <a:rPr lang="en-US" sz="2400" b="1" baseline="-25000" dirty="0"/>
              <a:t>2</a:t>
            </a:r>
            <a:r>
              <a:rPr lang="en-US" sz="2400" dirty="0"/>
              <a:t> are </a:t>
            </a:r>
            <a:r>
              <a:rPr lang="en-US" sz="2400" b="1" dirty="0"/>
              <a:t>factors</a:t>
            </a:r>
            <a:r>
              <a:rPr lang="en-US" sz="2400" dirty="0"/>
              <a:t>, where </a:t>
            </a:r>
            <a:r>
              <a:rPr lang="en-US" sz="2400" b="1" i="1" dirty="0"/>
              <a:t>f</a:t>
            </a:r>
            <a:r>
              <a:rPr lang="en-US" sz="2400" b="1" baseline="-25000" dirty="0"/>
              <a:t>1</a:t>
            </a:r>
            <a:r>
              <a:rPr lang="en-US" sz="2400" dirty="0"/>
              <a:t> is a factor that contains variables </a:t>
            </a:r>
            <a:r>
              <a:rPr lang="en-US" sz="2400" b="1" i="1" dirty="0"/>
              <a:t>X</a:t>
            </a:r>
            <a:r>
              <a:rPr lang="en-US" sz="2400" b="1" baseline="-25000" dirty="0"/>
              <a:t>1</a:t>
            </a:r>
            <a:r>
              <a:rPr lang="en-US" sz="2400" dirty="0"/>
              <a:t>, . . . ,</a:t>
            </a:r>
            <a:r>
              <a:rPr lang="en-US" sz="2400" b="1" i="1" dirty="0"/>
              <a:t>X</a:t>
            </a:r>
            <a:r>
              <a:rPr lang="en-US" sz="2400" b="1" i="1" baseline="-25000" dirty="0"/>
              <a:t>i</a:t>
            </a:r>
            <a:r>
              <a:rPr lang="en-US" sz="2400" dirty="0"/>
              <a:t> and </a:t>
            </a:r>
            <a:r>
              <a:rPr lang="en-US" sz="2400" b="1" i="1" dirty="0"/>
              <a:t>Y</a:t>
            </a:r>
            <a:r>
              <a:rPr lang="en-US" sz="2400" b="1" baseline="-25000" dirty="0"/>
              <a:t>1</a:t>
            </a:r>
            <a:r>
              <a:rPr lang="en-US" sz="2400" dirty="0"/>
              <a:t>, . . . , </a:t>
            </a:r>
            <a:r>
              <a:rPr lang="en-US" sz="2400" b="1" i="1" dirty="0"/>
              <a:t>Y</a:t>
            </a:r>
            <a:r>
              <a:rPr lang="en-US" sz="2400" b="1" i="1" baseline="-25000" dirty="0"/>
              <a:t>j</a:t>
            </a:r>
            <a:r>
              <a:rPr lang="en-US" sz="2400" dirty="0"/>
              <a:t>, and </a:t>
            </a:r>
            <a:r>
              <a:rPr lang="en-US" sz="2400" b="1" i="1" dirty="0"/>
              <a:t>f</a:t>
            </a:r>
            <a:r>
              <a:rPr lang="en-US" sz="2400" b="1" baseline="-25000" dirty="0"/>
              <a:t>2</a:t>
            </a:r>
            <a:r>
              <a:rPr lang="en-US" sz="2400" dirty="0"/>
              <a:t> is a </a:t>
            </a:r>
            <a:r>
              <a:rPr lang="en-US" sz="2400" b="1" dirty="0"/>
              <a:t>factor</a:t>
            </a:r>
            <a:r>
              <a:rPr lang="en-US" sz="2400" dirty="0"/>
              <a:t> with variables </a:t>
            </a:r>
            <a:r>
              <a:rPr lang="en-US" sz="2400" b="1" i="1" dirty="0"/>
              <a:t>Y</a:t>
            </a:r>
            <a:r>
              <a:rPr lang="en-US" sz="2400" b="1" baseline="-25000" dirty="0"/>
              <a:t>1</a:t>
            </a:r>
            <a:r>
              <a:rPr lang="en-US" sz="2400" dirty="0"/>
              <a:t>, . . . ,</a:t>
            </a:r>
            <a:r>
              <a:rPr lang="en-US" sz="2400" b="1" i="1" dirty="0"/>
              <a:t>Y</a:t>
            </a:r>
            <a:r>
              <a:rPr lang="en-US" sz="2400" b="1" i="1" baseline="-25000" dirty="0"/>
              <a:t>j</a:t>
            </a:r>
            <a:r>
              <a:rPr lang="en-US" sz="2400" dirty="0"/>
              <a:t> and </a:t>
            </a:r>
            <a:r>
              <a:rPr lang="en-US" sz="2400" b="1" i="1" dirty="0"/>
              <a:t>Z</a:t>
            </a:r>
            <a:r>
              <a:rPr lang="en-US" sz="2400" b="1" baseline="-25000" dirty="0"/>
              <a:t>1</a:t>
            </a:r>
            <a:r>
              <a:rPr lang="en-US" sz="2400" dirty="0"/>
              <a:t>, . . . ,</a:t>
            </a:r>
            <a:r>
              <a:rPr lang="en-US" sz="2400" b="1" i="1" dirty="0" err="1"/>
              <a:t>Z</a:t>
            </a:r>
            <a:r>
              <a:rPr lang="en-US" sz="2400" b="1" i="1" baseline="-25000" dirty="0" err="1"/>
              <a:t>k</a:t>
            </a:r>
            <a:r>
              <a:rPr lang="en-US" sz="2400" dirty="0"/>
              <a:t>, where </a:t>
            </a:r>
            <a:r>
              <a:rPr lang="en-US" sz="2400" b="1" i="1" dirty="0"/>
              <a:t>Y</a:t>
            </a:r>
            <a:r>
              <a:rPr lang="en-US" sz="2400" b="1" baseline="-25000" dirty="0"/>
              <a:t>1</a:t>
            </a:r>
            <a:r>
              <a:rPr lang="en-US" sz="2400" dirty="0"/>
              <a:t>, . . . ,</a:t>
            </a:r>
            <a:r>
              <a:rPr lang="en-US" sz="2400" b="1" i="1" dirty="0"/>
              <a:t> Y</a:t>
            </a:r>
            <a:r>
              <a:rPr lang="en-US" sz="2400" b="1" i="1" baseline="-25000" dirty="0"/>
              <a:t>j</a:t>
            </a:r>
            <a:r>
              <a:rPr lang="en-US" sz="2400" dirty="0"/>
              <a:t> are the variables in common to </a:t>
            </a:r>
            <a:r>
              <a:rPr lang="en-US" sz="2400" b="1" i="1" dirty="0"/>
              <a:t>f</a:t>
            </a:r>
            <a:r>
              <a:rPr lang="en-US" sz="2400" b="1" baseline="-25000" dirty="0"/>
              <a:t>1</a:t>
            </a:r>
            <a:r>
              <a:rPr lang="en-US" sz="2400" dirty="0"/>
              <a:t> and </a:t>
            </a:r>
            <a:r>
              <a:rPr lang="en-US" sz="2400" b="1" i="1" dirty="0"/>
              <a:t>f</a:t>
            </a:r>
            <a:r>
              <a:rPr lang="en-US" sz="2400" b="1" baseline="-25000" dirty="0"/>
              <a:t>2</a:t>
            </a:r>
            <a:r>
              <a:rPr lang="en-US" sz="2400" dirty="0"/>
              <a:t>.</a:t>
            </a:r>
          </a:p>
          <a:p>
            <a:r>
              <a:rPr lang="en-US" sz="2400" dirty="0"/>
              <a:t>The </a:t>
            </a:r>
            <a:r>
              <a:rPr lang="en-US" sz="2400" b="1" u="sng" dirty="0"/>
              <a:t>product</a:t>
            </a:r>
            <a:r>
              <a:rPr lang="en-US" sz="2400" u="sng" dirty="0"/>
              <a:t> of </a:t>
            </a:r>
            <a:r>
              <a:rPr lang="en-US" sz="2400" b="1" i="1" u="sng" dirty="0"/>
              <a:t>f</a:t>
            </a:r>
            <a:r>
              <a:rPr lang="en-US" sz="2400" b="1" u="sng" baseline="-25000" dirty="0"/>
              <a:t>1</a:t>
            </a:r>
            <a:r>
              <a:rPr lang="en-US" sz="2400" u="sng" dirty="0"/>
              <a:t> and </a:t>
            </a:r>
            <a:r>
              <a:rPr lang="en-US" sz="2400" b="1" i="1" u="sng" dirty="0"/>
              <a:t>f</a:t>
            </a:r>
            <a:r>
              <a:rPr lang="en-US" sz="2400" b="1" u="sng" baseline="-25000" dirty="0"/>
              <a:t>2</a:t>
            </a:r>
            <a:r>
              <a:rPr lang="en-US" sz="2400" dirty="0"/>
              <a:t>, </a:t>
            </a:r>
            <a:r>
              <a:rPr lang="en-US" sz="2400" u="sng" dirty="0"/>
              <a:t>written (</a:t>
            </a:r>
            <a:r>
              <a:rPr lang="en-US" sz="2400" b="1" i="1" u="sng" dirty="0"/>
              <a:t>f</a:t>
            </a:r>
            <a:r>
              <a:rPr lang="en-US" sz="2400" b="1" u="sng" baseline="-25000" dirty="0"/>
              <a:t>1</a:t>
            </a:r>
            <a:r>
              <a:rPr lang="en-US" sz="2400" b="1" u="sng" dirty="0"/>
              <a:t> ∗ </a:t>
            </a:r>
            <a:r>
              <a:rPr lang="en-US" sz="2400" b="1" i="1" u="sng" dirty="0"/>
              <a:t>f</a:t>
            </a:r>
            <a:r>
              <a:rPr lang="en-US" sz="2400" b="1" u="sng" baseline="-25000" dirty="0"/>
              <a:t>2</a:t>
            </a:r>
            <a:r>
              <a:rPr lang="en-US" sz="2400" u="sng" dirty="0"/>
              <a:t>), is a </a:t>
            </a:r>
            <a:r>
              <a:rPr lang="en-US" sz="2400" b="1" u="sng" dirty="0"/>
              <a:t>factor</a:t>
            </a:r>
            <a:r>
              <a:rPr lang="en-US" sz="2400" u="sng" dirty="0"/>
              <a:t> on the </a:t>
            </a:r>
            <a:r>
              <a:rPr lang="en-US" sz="2400" b="1" u="sng" dirty="0"/>
              <a:t>union</a:t>
            </a:r>
            <a:r>
              <a:rPr lang="en-US" sz="2400" u="sng" dirty="0"/>
              <a:t> </a:t>
            </a:r>
            <a:r>
              <a:rPr lang="en-US" sz="2400" dirty="0"/>
              <a:t>of the variables, namely </a:t>
            </a:r>
            <a:r>
              <a:rPr lang="en-US" sz="2400" b="1" i="1" dirty="0"/>
              <a:t>X</a:t>
            </a:r>
            <a:r>
              <a:rPr lang="en-US" sz="2400" b="1" baseline="-25000" dirty="0"/>
              <a:t>1</a:t>
            </a:r>
            <a:r>
              <a:rPr lang="en-US" sz="2400" dirty="0"/>
              <a:t>, . . . ,</a:t>
            </a:r>
            <a:r>
              <a:rPr lang="en-US" sz="2400" b="1" i="1" dirty="0"/>
              <a:t> X</a:t>
            </a:r>
            <a:r>
              <a:rPr lang="en-US" sz="2400" b="1" i="1" baseline="-25000" dirty="0"/>
              <a:t>i</a:t>
            </a:r>
            <a:r>
              <a:rPr lang="en-US" sz="2400" dirty="0"/>
              <a:t>, </a:t>
            </a:r>
            <a:r>
              <a:rPr lang="en-US" sz="2400" b="1" i="1" dirty="0"/>
              <a:t>Y</a:t>
            </a:r>
            <a:r>
              <a:rPr lang="en-US" sz="2400" b="1" baseline="-25000" dirty="0"/>
              <a:t>1</a:t>
            </a:r>
            <a:r>
              <a:rPr lang="en-US" sz="2400" dirty="0"/>
              <a:t>, . . . ,</a:t>
            </a:r>
            <a:r>
              <a:rPr lang="en-US" sz="2400" b="1" i="1" dirty="0"/>
              <a:t>Y</a:t>
            </a:r>
            <a:r>
              <a:rPr lang="en-US" sz="2400" b="1" i="1" baseline="-25000" dirty="0"/>
              <a:t>j</a:t>
            </a:r>
            <a:r>
              <a:rPr lang="en-US" sz="2400" dirty="0"/>
              <a:t> , </a:t>
            </a:r>
            <a:r>
              <a:rPr lang="en-US" sz="2400" b="1" i="1" dirty="0"/>
              <a:t>Z</a:t>
            </a:r>
            <a:r>
              <a:rPr lang="en-US" sz="2400" b="1" baseline="-25000" dirty="0"/>
              <a:t>1</a:t>
            </a:r>
            <a:r>
              <a:rPr lang="en-US" sz="2400" dirty="0"/>
              <a:t>, . . . ,</a:t>
            </a:r>
            <a:r>
              <a:rPr lang="en-US" sz="2400" b="1" i="1" dirty="0" err="1"/>
              <a:t>Z</a:t>
            </a:r>
            <a:r>
              <a:rPr lang="en-US" sz="2400" b="1" i="1" baseline="-25000" dirty="0" err="1"/>
              <a:t>k</a:t>
            </a:r>
            <a:r>
              <a:rPr lang="en-US" sz="2400" dirty="0"/>
              <a:t>, defined by:</a:t>
            </a:r>
          </a:p>
          <a:p>
            <a:pPr>
              <a:buNone/>
            </a:pPr>
            <a:r>
              <a:rPr lang="en-US" sz="2400" dirty="0"/>
              <a:t>       </a:t>
            </a:r>
            <a:r>
              <a:rPr lang="pl-PL" sz="2400" b="1" dirty="0"/>
              <a:t>(</a:t>
            </a:r>
            <a:r>
              <a:rPr lang="en-US" sz="2400" b="1" i="1" dirty="0"/>
              <a:t>f</a:t>
            </a:r>
            <a:r>
              <a:rPr lang="en-US" sz="2400" b="1" baseline="-25000" dirty="0"/>
              <a:t>1</a:t>
            </a:r>
            <a:r>
              <a:rPr lang="pl-PL" sz="2400" b="1" dirty="0"/>
              <a:t> ∗ </a:t>
            </a:r>
            <a:r>
              <a:rPr lang="en-US" sz="2400" b="1" i="1" dirty="0"/>
              <a:t>f</a:t>
            </a:r>
            <a:r>
              <a:rPr lang="en-US" sz="2400" b="1" baseline="-25000" dirty="0"/>
              <a:t>2</a:t>
            </a:r>
            <a:r>
              <a:rPr lang="pl-PL" sz="2400" b="1" dirty="0"/>
              <a:t>)(</a:t>
            </a:r>
            <a:r>
              <a:rPr lang="en-US" sz="2400" b="1" i="1" dirty="0"/>
              <a:t>X</a:t>
            </a:r>
            <a:r>
              <a:rPr lang="en-US" sz="2400" b="1" baseline="-25000" dirty="0"/>
              <a:t>1</a:t>
            </a:r>
            <a:r>
              <a:rPr lang="pl-PL" sz="2400" b="1" dirty="0"/>
              <a:t>, . . . ,</a:t>
            </a:r>
            <a:r>
              <a:rPr lang="en-US" sz="2400" b="1" i="1" dirty="0"/>
              <a:t> X</a:t>
            </a:r>
            <a:r>
              <a:rPr lang="en-US" sz="2400" b="1" i="1" baseline="-25000" dirty="0"/>
              <a:t>i</a:t>
            </a:r>
            <a:r>
              <a:rPr lang="pl-PL" sz="2400" b="1" dirty="0"/>
              <a:t>, </a:t>
            </a:r>
            <a:r>
              <a:rPr lang="en-US" sz="2400" b="1" i="1" dirty="0"/>
              <a:t>Y</a:t>
            </a:r>
            <a:r>
              <a:rPr lang="en-US" sz="2400" b="1" baseline="-25000" dirty="0"/>
              <a:t>1</a:t>
            </a:r>
            <a:r>
              <a:rPr lang="pl-PL" sz="2400" b="1" dirty="0"/>
              <a:t>, . . . ,</a:t>
            </a:r>
            <a:r>
              <a:rPr lang="en-US" sz="2400" b="1" i="1" dirty="0"/>
              <a:t>Y</a:t>
            </a:r>
            <a:r>
              <a:rPr lang="en-US" sz="2400" b="1" i="1" baseline="-25000" dirty="0"/>
              <a:t>j</a:t>
            </a:r>
            <a:r>
              <a:rPr lang="pl-PL" sz="2400" b="1" dirty="0"/>
              <a:t> , </a:t>
            </a:r>
            <a:r>
              <a:rPr lang="en-US" sz="2400" b="1" i="1" dirty="0"/>
              <a:t>Z</a:t>
            </a:r>
            <a:r>
              <a:rPr lang="en-US" sz="2400" b="1" baseline="-25000" dirty="0"/>
              <a:t>1</a:t>
            </a:r>
            <a:r>
              <a:rPr lang="pl-PL" sz="2400" b="1" dirty="0"/>
              <a:t>, . . . ,</a:t>
            </a:r>
            <a:r>
              <a:rPr lang="en-US" sz="2400" b="1" i="1" dirty="0" err="1"/>
              <a:t>Z</a:t>
            </a:r>
            <a:r>
              <a:rPr lang="en-US" sz="2400" b="1" i="1" baseline="-25000" dirty="0" err="1"/>
              <a:t>k</a:t>
            </a:r>
            <a:r>
              <a:rPr lang="pl-PL" sz="2400" b="1" dirty="0"/>
              <a:t>)</a:t>
            </a:r>
            <a:r>
              <a:rPr lang="en-US" sz="2400" b="1" dirty="0"/>
              <a:t> =</a:t>
            </a:r>
            <a:endParaRPr lang="pl-PL" sz="2400" b="1" dirty="0"/>
          </a:p>
          <a:p>
            <a:pPr>
              <a:buNone/>
            </a:pPr>
            <a:r>
              <a:rPr lang="es-ES" sz="2400" b="1" dirty="0"/>
              <a:t>                     </a:t>
            </a:r>
            <a:r>
              <a:rPr lang="en-US" sz="2400" b="1" i="1" dirty="0"/>
              <a:t>f</a:t>
            </a:r>
            <a:r>
              <a:rPr lang="en-US" sz="2400" b="1" baseline="-25000" dirty="0"/>
              <a:t>1</a:t>
            </a:r>
            <a:r>
              <a:rPr lang="es-ES" sz="2400" b="1" dirty="0"/>
              <a:t>(</a:t>
            </a:r>
            <a:r>
              <a:rPr lang="en-US" sz="2400" b="1" i="1" dirty="0"/>
              <a:t>X</a:t>
            </a:r>
            <a:r>
              <a:rPr lang="en-US" sz="2400" b="1" baseline="-25000" dirty="0"/>
              <a:t>1</a:t>
            </a:r>
            <a:r>
              <a:rPr lang="es-ES" sz="2400" b="1" dirty="0"/>
              <a:t>, . . . ,</a:t>
            </a:r>
            <a:r>
              <a:rPr lang="en-US" sz="2400" b="1" i="1" dirty="0"/>
              <a:t> X</a:t>
            </a:r>
            <a:r>
              <a:rPr lang="en-US" sz="2400" b="1" i="1" baseline="-25000" dirty="0"/>
              <a:t>i</a:t>
            </a:r>
            <a:r>
              <a:rPr lang="es-ES" sz="2400" b="1" dirty="0"/>
              <a:t>, </a:t>
            </a:r>
            <a:r>
              <a:rPr lang="en-US" sz="2400" b="1" i="1" dirty="0"/>
              <a:t>Y</a:t>
            </a:r>
            <a:r>
              <a:rPr lang="en-US" sz="2400" b="1" baseline="-25000" dirty="0"/>
              <a:t>1</a:t>
            </a:r>
            <a:r>
              <a:rPr lang="es-ES" sz="2400" b="1" dirty="0"/>
              <a:t>, . . . ,</a:t>
            </a:r>
            <a:r>
              <a:rPr lang="en-US" sz="2400" b="1" i="1" dirty="0"/>
              <a:t> Y</a:t>
            </a:r>
            <a:r>
              <a:rPr lang="en-US" sz="2400" b="1" i="1" baseline="-25000" dirty="0"/>
              <a:t>j</a:t>
            </a:r>
            <a:r>
              <a:rPr lang="es-ES" sz="2400" b="1" dirty="0"/>
              <a:t>) ∗ </a:t>
            </a:r>
            <a:r>
              <a:rPr lang="en-US" sz="2400" b="1" i="1" dirty="0"/>
              <a:t>f</a:t>
            </a:r>
            <a:r>
              <a:rPr lang="en-US" sz="2400" b="1" baseline="-25000" dirty="0"/>
              <a:t>2</a:t>
            </a:r>
            <a:r>
              <a:rPr lang="es-ES" sz="2400" b="1" dirty="0"/>
              <a:t>(</a:t>
            </a:r>
            <a:r>
              <a:rPr lang="en-US" sz="2400" b="1" i="1" dirty="0"/>
              <a:t>Y</a:t>
            </a:r>
            <a:r>
              <a:rPr lang="en-US" sz="2400" b="1" baseline="-25000" dirty="0"/>
              <a:t>1</a:t>
            </a:r>
            <a:r>
              <a:rPr lang="es-ES" sz="2400" b="1" dirty="0"/>
              <a:t>, . . . ,</a:t>
            </a:r>
            <a:r>
              <a:rPr lang="en-US" sz="2400" b="1" i="1" dirty="0"/>
              <a:t> Y</a:t>
            </a:r>
            <a:r>
              <a:rPr lang="en-US" sz="2400" b="1" i="1" baseline="-25000" dirty="0"/>
              <a:t>j</a:t>
            </a:r>
            <a:r>
              <a:rPr lang="es-ES" sz="2400" b="1" dirty="0"/>
              <a:t>, </a:t>
            </a:r>
            <a:r>
              <a:rPr lang="en-US" sz="2400" b="1" i="1" dirty="0"/>
              <a:t>Z</a:t>
            </a:r>
            <a:r>
              <a:rPr lang="en-US" sz="2400" b="1" baseline="-25000" dirty="0"/>
              <a:t>1</a:t>
            </a:r>
            <a:r>
              <a:rPr lang="es-ES" sz="2400" b="1" dirty="0"/>
              <a:t>, . . . ,</a:t>
            </a:r>
            <a:r>
              <a:rPr lang="en-US" sz="2400" b="1" i="1" dirty="0"/>
              <a:t> </a:t>
            </a:r>
            <a:r>
              <a:rPr lang="en-US" sz="2400" b="1" i="1" dirty="0" err="1"/>
              <a:t>Z</a:t>
            </a:r>
            <a:r>
              <a:rPr lang="en-US" sz="2400" b="1" i="1" baseline="-25000" dirty="0" err="1"/>
              <a:t>k</a:t>
            </a:r>
            <a:r>
              <a:rPr lang="es-ES" sz="2400" b="1" dirty="0"/>
              <a:t>).</a:t>
            </a:r>
            <a:endParaRPr lang="th-TH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12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639762"/>
          </a:xfrm>
        </p:spPr>
        <p:txBody>
          <a:bodyPr/>
          <a:lstStyle/>
          <a:p>
            <a:r>
              <a:rPr lang="en-US" sz="4000" dirty="0"/>
              <a:t>Factors</a:t>
            </a:r>
            <a:endParaRPr lang="th-TH" sz="4000" dirty="0"/>
          </a:p>
        </p:txBody>
      </p:sp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4419600"/>
            <a:ext cx="9448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13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639762"/>
          </a:xfrm>
        </p:spPr>
        <p:txBody>
          <a:bodyPr/>
          <a:lstStyle/>
          <a:p>
            <a:r>
              <a:rPr lang="en-US" sz="4000" dirty="0"/>
              <a:t>Factors</a:t>
            </a:r>
            <a:endParaRPr lang="th-TH" sz="4000" dirty="0"/>
          </a:p>
        </p:txBody>
      </p:sp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1143000"/>
            <a:ext cx="8036298" cy="496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914400"/>
            <a:ext cx="9829800" cy="5211763"/>
          </a:xfrm>
        </p:spPr>
        <p:txBody>
          <a:bodyPr/>
          <a:lstStyle/>
          <a:p>
            <a:r>
              <a:rPr lang="en-US" sz="2400" dirty="0"/>
              <a:t>The remaining operation is to </a:t>
            </a:r>
            <a:r>
              <a:rPr lang="en-US" sz="2400" b="1" u="sng" dirty="0"/>
              <a:t>sum out </a:t>
            </a:r>
            <a:r>
              <a:rPr lang="en-US" sz="2400" dirty="0"/>
              <a:t>a variable in a </a:t>
            </a:r>
            <a:r>
              <a:rPr lang="en-US" sz="2400" b="1" dirty="0"/>
              <a:t>factor</a:t>
            </a:r>
            <a:r>
              <a:rPr lang="en-US" sz="2400" dirty="0"/>
              <a:t>. Given </a:t>
            </a:r>
            <a:r>
              <a:rPr lang="en-US" sz="2400" b="1" dirty="0"/>
              <a:t>factor </a:t>
            </a:r>
            <a:r>
              <a:rPr lang="en-US" sz="2400" b="1" i="1" dirty="0"/>
              <a:t>f</a:t>
            </a:r>
            <a:r>
              <a:rPr lang="en-US" sz="2400" b="1" dirty="0"/>
              <a:t>(</a:t>
            </a:r>
            <a:r>
              <a:rPr lang="en-US" sz="2400" b="1" i="1" dirty="0"/>
              <a:t>X</a:t>
            </a:r>
            <a:r>
              <a:rPr lang="en-US" sz="2400" b="1" baseline="-25000" dirty="0"/>
              <a:t>1</a:t>
            </a:r>
            <a:r>
              <a:rPr lang="en-US" sz="2400" b="1" dirty="0"/>
              <a:t>, . . . ,</a:t>
            </a:r>
            <a:r>
              <a:rPr lang="en-US" sz="2400" b="1" i="1" dirty="0"/>
              <a:t>X</a:t>
            </a:r>
            <a:r>
              <a:rPr lang="en-US" sz="2400" b="1" i="1" baseline="-25000" dirty="0"/>
              <a:t>j</a:t>
            </a:r>
            <a:r>
              <a:rPr lang="en-US" sz="2400" b="1" dirty="0"/>
              <a:t>), </a:t>
            </a:r>
            <a:r>
              <a:rPr lang="en-US" sz="2400" dirty="0"/>
              <a:t>summing out a variable, say </a:t>
            </a:r>
            <a:r>
              <a:rPr lang="en-US" sz="2400" b="1" i="1" dirty="0"/>
              <a:t>X</a:t>
            </a:r>
            <a:r>
              <a:rPr lang="en-US" sz="2400" b="1" baseline="-25000" dirty="0"/>
              <a:t>1</a:t>
            </a:r>
            <a:r>
              <a:rPr lang="en-US" sz="2400" dirty="0"/>
              <a:t>, results in a factor on the other variables, </a:t>
            </a:r>
            <a:r>
              <a:rPr lang="en-US" sz="2400" b="1" i="1" dirty="0"/>
              <a:t>X</a:t>
            </a:r>
            <a:r>
              <a:rPr lang="en-US" sz="2400" b="1" baseline="-25000" dirty="0"/>
              <a:t>2</a:t>
            </a:r>
            <a:r>
              <a:rPr lang="en-US" sz="2400" dirty="0"/>
              <a:t>, . . . ,</a:t>
            </a:r>
            <a:r>
              <a:rPr lang="en-US" sz="2400" b="1" i="1" dirty="0"/>
              <a:t> X</a:t>
            </a:r>
            <a:r>
              <a:rPr lang="en-US" sz="2400" b="1" i="1" baseline="-25000" dirty="0"/>
              <a:t>j</a:t>
            </a:r>
            <a:r>
              <a:rPr lang="en-US" sz="2400" dirty="0"/>
              <a:t>, defined by</a:t>
            </a:r>
          </a:p>
          <a:p>
            <a:pPr>
              <a:buNone/>
            </a:pPr>
            <a:endParaRPr lang="en-US" sz="2800" dirty="0"/>
          </a:p>
          <a:p>
            <a:endParaRPr lang="en-US" sz="2800" dirty="0"/>
          </a:p>
          <a:p>
            <a:pPr lvl="1"/>
            <a:r>
              <a:rPr lang="en-US" sz="2400" dirty="0"/>
              <a:t>where </a:t>
            </a:r>
            <a:r>
              <a:rPr lang="en-US" sz="2400" b="1" dirty="0"/>
              <a:t>{</a:t>
            </a:r>
            <a:r>
              <a:rPr lang="en-US" sz="2400" b="1" i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, . . . , </a:t>
            </a:r>
            <a:r>
              <a:rPr lang="en-US" sz="2400" b="1" i="1" dirty="0"/>
              <a:t>v</a:t>
            </a:r>
            <a:r>
              <a:rPr lang="en-US" sz="2400" b="1" i="1" baseline="-25000" dirty="0"/>
              <a:t>k</a:t>
            </a:r>
            <a:r>
              <a:rPr lang="en-US" sz="2400" b="1" dirty="0"/>
              <a:t>} </a:t>
            </a:r>
            <a:r>
              <a:rPr lang="en-US" sz="2400" dirty="0"/>
              <a:t>is the set of possible values of variable </a:t>
            </a:r>
            <a:r>
              <a:rPr lang="en-US" sz="2400" b="1" i="1" dirty="0"/>
              <a:t>X</a:t>
            </a:r>
            <a:r>
              <a:rPr lang="en-US" sz="2400" b="1" baseline="-25000" dirty="0"/>
              <a:t>1</a:t>
            </a:r>
            <a:r>
              <a:rPr lang="en-US" sz="2400" dirty="0"/>
              <a:t>.</a:t>
            </a:r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14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639762"/>
          </a:xfrm>
        </p:spPr>
        <p:txBody>
          <a:bodyPr/>
          <a:lstStyle/>
          <a:p>
            <a:r>
              <a:rPr lang="en-US" sz="4000" dirty="0"/>
              <a:t>Factors</a:t>
            </a:r>
            <a:endParaRPr lang="th-TH" sz="40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9100" y="2209800"/>
          <a:ext cx="9601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22" name="Equation" r:id="rId2" imgW="4178160" imgH="583920" progId="Equation.3">
                  <p:embed/>
                </p:oleObj>
              </mc:Choice>
              <mc:Fallback>
                <p:oleObj name="Equation" r:id="rId2" imgW="4178160" imgH="5839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2209800"/>
                        <a:ext cx="96012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" y="3733800"/>
            <a:ext cx="9296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15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9258300" cy="639762"/>
          </a:xfrm>
        </p:spPr>
        <p:txBody>
          <a:bodyPr/>
          <a:lstStyle/>
          <a:p>
            <a:r>
              <a:rPr lang="en-US" sz="4000" dirty="0"/>
              <a:t>Factors</a:t>
            </a:r>
            <a:endParaRPr lang="th-TH" sz="4000" dirty="0"/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161" y="1219200"/>
            <a:ext cx="857113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792162"/>
          </a:xfrm>
        </p:spPr>
        <p:txBody>
          <a:bodyPr/>
          <a:lstStyle/>
          <a:p>
            <a:r>
              <a:rPr lang="en-US" sz="4000" dirty="0"/>
              <a:t>Variable Elimination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143000"/>
            <a:ext cx="9829800" cy="4983163"/>
          </a:xfrm>
        </p:spPr>
        <p:txBody>
          <a:bodyPr/>
          <a:lstStyle/>
          <a:p>
            <a:r>
              <a:rPr lang="en-US" sz="2400" dirty="0"/>
              <a:t>Given </a:t>
            </a:r>
            <a:r>
              <a:rPr lang="en-US" sz="2400" b="1" dirty="0"/>
              <a:t>evidence </a:t>
            </a:r>
            <a:r>
              <a:rPr lang="en-US" sz="2400" b="1" i="1" dirty="0"/>
              <a:t>Y</a:t>
            </a:r>
            <a:r>
              <a:rPr lang="en-US" sz="2400" b="1" baseline="-25000" dirty="0"/>
              <a:t>1</a:t>
            </a:r>
            <a:r>
              <a:rPr lang="en-US" sz="2400" dirty="0"/>
              <a:t> = </a:t>
            </a:r>
            <a:r>
              <a:rPr lang="en-US" sz="2400" b="1" i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, . . . , </a:t>
            </a:r>
            <a:r>
              <a:rPr lang="en-US" sz="2400" b="1" i="1" dirty="0"/>
              <a:t>Y</a:t>
            </a:r>
            <a:r>
              <a:rPr lang="en-US" sz="2400" b="1" i="1" baseline="-25000" dirty="0"/>
              <a:t>j</a:t>
            </a:r>
            <a:r>
              <a:rPr lang="en-US" sz="2400" b="1" dirty="0"/>
              <a:t> </a:t>
            </a:r>
            <a:r>
              <a:rPr lang="en-US" sz="2400" dirty="0"/>
              <a:t>=</a:t>
            </a:r>
            <a:r>
              <a:rPr lang="en-US" sz="2400" b="1" dirty="0"/>
              <a:t> </a:t>
            </a:r>
            <a:r>
              <a:rPr lang="en-US" sz="2400" b="1" i="1" dirty="0"/>
              <a:t>v</a:t>
            </a:r>
            <a:r>
              <a:rPr lang="en-US" sz="2400" b="1" i="1" baseline="-25000" dirty="0"/>
              <a:t>j</a:t>
            </a:r>
            <a:r>
              <a:rPr lang="en-US" sz="2400" dirty="0"/>
              <a:t>, and query variable </a:t>
            </a:r>
            <a:r>
              <a:rPr lang="en-US" sz="2400" b="1" i="1" dirty="0"/>
              <a:t>Q</a:t>
            </a:r>
            <a:r>
              <a:rPr lang="en-US" sz="2400" dirty="0"/>
              <a:t>, the problem of computing the </a:t>
            </a:r>
            <a:r>
              <a:rPr lang="en-US" sz="2400" b="1" dirty="0"/>
              <a:t>posterior distribution </a:t>
            </a:r>
            <a:r>
              <a:rPr lang="en-US" sz="2400" dirty="0"/>
              <a:t>on </a:t>
            </a:r>
            <a:r>
              <a:rPr lang="en-US" sz="2400" b="1" i="1" dirty="0"/>
              <a:t>Q</a:t>
            </a:r>
            <a:r>
              <a:rPr lang="en-US" sz="2400" dirty="0"/>
              <a:t> can be reduced to the problem of computing </a:t>
            </a:r>
            <a:r>
              <a:rPr lang="en-US" sz="2400" b="1" dirty="0"/>
              <a:t>the probability of conjunctions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algorithm computes the factor </a:t>
            </a:r>
            <a:r>
              <a:rPr lang="en-US" sz="2400" b="1" i="1" dirty="0"/>
              <a:t>P</a:t>
            </a:r>
            <a:r>
              <a:rPr lang="en-US" sz="2400" dirty="0"/>
              <a:t>(</a:t>
            </a:r>
            <a:r>
              <a:rPr lang="en-US" sz="2400" b="1" i="1" dirty="0"/>
              <a:t>Q</a:t>
            </a:r>
            <a:r>
              <a:rPr lang="en-US" sz="2400" dirty="0"/>
              <a:t>, </a:t>
            </a:r>
            <a:r>
              <a:rPr lang="en-US" sz="2400" b="1" i="1" dirty="0"/>
              <a:t>Y</a:t>
            </a:r>
            <a:r>
              <a:rPr lang="en-US" sz="2400" b="1" baseline="-25000" dirty="0"/>
              <a:t>1</a:t>
            </a:r>
            <a:r>
              <a:rPr lang="en-US" sz="2400" dirty="0"/>
              <a:t> = </a:t>
            </a:r>
            <a:r>
              <a:rPr lang="en-US" sz="2400" b="1" i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, . . . , </a:t>
            </a:r>
            <a:r>
              <a:rPr lang="en-US" sz="2400" b="1" i="1" dirty="0"/>
              <a:t>Y</a:t>
            </a:r>
            <a:r>
              <a:rPr lang="en-US" sz="2400" b="1" i="1" baseline="-25000" dirty="0"/>
              <a:t>j</a:t>
            </a:r>
            <a:r>
              <a:rPr lang="en-US" sz="2400" b="1" dirty="0"/>
              <a:t> </a:t>
            </a:r>
            <a:r>
              <a:rPr lang="en-US" sz="2400" dirty="0"/>
              <a:t>=</a:t>
            </a:r>
            <a:r>
              <a:rPr lang="en-US" sz="2400" b="1" dirty="0"/>
              <a:t> </a:t>
            </a:r>
            <a:r>
              <a:rPr lang="en-US" sz="2400" b="1" i="1" dirty="0"/>
              <a:t>v</a:t>
            </a:r>
            <a:r>
              <a:rPr lang="en-US" sz="2400" b="1" i="1" baseline="-25000" dirty="0"/>
              <a:t>j</a:t>
            </a:r>
            <a:r>
              <a:rPr lang="en-US" sz="2400" dirty="0"/>
              <a:t>) and normalizes.</a:t>
            </a:r>
          </a:p>
          <a:p>
            <a:pPr lvl="1"/>
            <a:r>
              <a:rPr lang="en-US" sz="2000" dirty="0"/>
              <a:t>Note that this is a factor only of </a:t>
            </a:r>
            <a:r>
              <a:rPr lang="en-US" sz="2000" b="1" i="1" dirty="0"/>
              <a:t>Q</a:t>
            </a:r>
            <a:r>
              <a:rPr lang="en-US" sz="2000" dirty="0"/>
              <a:t>; given a value for </a:t>
            </a:r>
            <a:r>
              <a:rPr lang="en-US" sz="2000" b="1" i="1" dirty="0"/>
              <a:t>Q</a:t>
            </a:r>
            <a:r>
              <a:rPr lang="en-US" sz="2000" dirty="0"/>
              <a:t>, it returns a number that is the probability of the </a:t>
            </a:r>
            <a:r>
              <a:rPr lang="en-US" sz="2000" b="1" dirty="0"/>
              <a:t>conjunction of the evidence </a:t>
            </a:r>
            <a:r>
              <a:rPr lang="en-US" sz="2000" dirty="0"/>
              <a:t>and the value for </a:t>
            </a:r>
            <a:r>
              <a:rPr lang="en-US" sz="2000" b="1" i="1" dirty="0"/>
              <a:t>Q</a:t>
            </a:r>
            <a:r>
              <a:rPr lang="en-US" sz="2000" dirty="0"/>
              <a:t>.</a:t>
            </a:r>
            <a:endParaRPr lang="th-TH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16</a:t>
            </a:fld>
            <a:endParaRPr lang="th-TH"/>
          </a:p>
        </p:txBody>
      </p:sp>
      <p:pic>
        <p:nvPicPr>
          <p:cNvPr id="2068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3100" y="2590800"/>
            <a:ext cx="63817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066800"/>
            <a:ext cx="9829800" cy="5059363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b="1" dirty="0"/>
              <a:t>belief network inference </a:t>
            </a:r>
            <a:r>
              <a:rPr lang="en-US" sz="2400" dirty="0"/>
              <a:t>problem is thus reduced to a problem of </a:t>
            </a:r>
            <a:r>
              <a:rPr lang="en-US" sz="2400" b="1" dirty="0"/>
              <a:t>summing out a set of variables </a:t>
            </a:r>
            <a:r>
              <a:rPr lang="en-US" sz="2400" dirty="0"/>
              <a:t>from a </a:t>
            </a:r>
            <a:r>
              <a:rPr lang="en-US" sz="2400" b="1" dirty="0"/>
              <a:t>product of factors</a:t>
            </a:r>
            <a:r>
              <a:rPr lang="en-US" sz="2400" dirty="0"/>
              <a:t>.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distribution law</a:t>
            </a:r>
            <a:r>
              <a:rPr lang="en-US" sz="2400" dirty="0"/>
              <a:t> specifies that a sum of products, such as (</a:t>
            </a:r>
            <a:r>
              <a:rPr lang="en-US" sz="2400" b="1" i="1" dirty="0" err="1"/>
              <a:t>xy</a:t>
            </a:r>
            <a:r>
              <a:rPr lang="en-US" sz="2400" b="1" dirty="0"/>
              <a:t> + </a:t>
            </a:r>
            <a:r>
              <a:rPr lang="en-US" sz="2400" b="1" i="1" dirty="0" err="1"/>
              <a:t>xz</a:t>
            </a:r>
            <a:r>
              <a:rPr lang="en-US" sz="2400" dirty="0"/>
              <a:t>), can be simplified by distributing its </a:t>
            </a:r>
            <a:r>
              <a:rPr lang="en-US" sz="2400" b="1" dirty="0"/>
              <a:t>common factor </a:t>
            </a:r>
            <a:r>
              <a:rPr lang="en-US" sz="2400" b="1" i="1" dirty="0"/>
              <a:t>x </a:t>
            </a:r>
            <a:r>
              <a:rPr lang="en-US" sz="2400" dirty="0"/>
              <a:t>results in </a:t>
            </a:r>
            <a:r>
              <a:rPr lang="en-US" sz="2400" b="1" i="1" dirty="0"/>
              <a:t>x</a:t>
            </a:r>
            <a:r>
              <a:rPr lang="en-US" sz="2400" dirty="0"/>
              <a:t>(</a:t>
            </a:r>
            <a:r>
              <a:rPr lang="en-US" sz="2400" b="1" i="1" dirty="0"/>
              <a:t>y</a:t>
            </a:r>
            <a:r>
              <a:rPr lang="en-US" sz="2400" dirty="0"/>
              <a:t> + </a:t>
            </a:r>
            <a:r>
              <a:rPr lang="en-US" sz="2400" b="1" i="1" dirty="0"/>
              <a:t>z</a:t>
            </a:r>
            <a:r>
              <a:rPr lang="en-US" sz="2400" dirty="0"/>
              <a:t>).</a:t>
            </a:r>
          </a:p>
          <a:p>
            <a:pPr lvl="1"/>
            <a:r>
              <a:rPr lang="en-US" sz="2000" dirty="0"/>
              <a:t>The resulting form is more efficient to compute. </a:t>
            </a:r>
          </a:p>
          <a:p>
            <a:r>
              <a:rPr lang="en-US" sz="2400" b="1" u="sng" dirty="0"/>
              <a:t>Distributing out common factors </a:t>
            </a:r>
            <a:r>
              <a:rPr lang="en-US" sz="2400" u="sng" dirty="0"/>
              <a:t>is the essence of the </a:t>
            </a:r>
            <a:r>
              <a:rPr lang="en-US" sz="2400" b="1" u="sng" dirty="0"/>
              <a:t>VE</a:t>
            </a:r>
            <a:r>
              <a:rPr lang="en-US" sz="2400" u="sng" dirty="0"/>
              <a:t> algorithm </a:t>
            </a:r>
          </a:p>
          <a:p>
            <a:pPr lvl="1"/>
            <a:r>
              <a:rPr lang="en-US" sz="2000" dirty="0"/>
              <a:t>The elements multiplied together are called “f</a:t>
            </a:r>
            <a:r>
              <a:rPr lang="en-US" sz="2000" b="1" dirty="0"/>
              <a:t>actors</a:t>
            </a:r>
            <a:r>
              <a:rPr lang="en-US" sz="2000" dirty="0"/>
              <a:t>” because of the use of the term in algebra.</a:t>
            </a:r>
          </a:p>
          <a:p>
            <a:pPr lvl="1"/>
            <a:r>
              <a:rPr lang="en-US" sz="2000" dirty="0"/>
              <a:t>Initially, the factors represent the </a:t>
            </a:r>
            <a:r>
              <a:rPr lang="en-US" sz="2000" b="1" dirty="0"/>
              <a:t>conditional probability distributions</a:t>
            </a:r>
            <a:r>
              <a:rPr lang="en-US" sz="2000" dirty="0"/>
              <a:t>, but the </a:t>
            </a:r>
            <a:r>
              <a:rPr lang="en-US" sz="2000" b="1" dirty="0"/>
              <a:t>intermediate factors </a:t>
            </a:r>
            <a:r>
              <a:rPr lang="en-US" sz="2000" dirty="0"/>
              <a:t>are just functions of variables created by </a:t>
            </a:r>
            <a:r>
              <a:rPr lang="en-US" sz="2000" b="1" dirty="0"/>
              <a:t>adding</a:t>
            </a:r>
            <a:r>
              <a:rPr lang="en-US" sz="2000" dirty="0"/>
              <a:t> and </a:t>
            </a:r>
            <a:r>
              <a:rPr lang="en-US" sz="2000" b="1" dirty="0"/>
              <a:t>multiplying fact</a:t>
            </a:r>
            <a:r>
              <a:rPr lang="en-US" sz="2000" dirty="0"/>
              <a:t>ors.</a:t>
            </a:r>
            <a:endParaRPr lang="th-TH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17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792162"/>
          </a:xfrm>
        </p:spPr>
        <p:txBody>
          <a:bodyPr/>
          <a:lstStyle/>
          <a:p>
            <a:r>
              <a:rPr lang="en-US" sz="4000" dirty="0"/>
              <a:t>Variable Elimination</a:t>
            </a:r>
            <a:endParaRPr lang="th-TH" sz="4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10287000" cy="5287963"/>
          </a:xfrm>
        </p:spPr>
        <p:txBody>
          <a:bodyPr/>
          <a:lstStyle/>
          <a:p>
            <a:r>
              <a:rPr lang="en-US" sz="2400" dirty="0"/>
              <a:t>To compute the </a:t>
            </a:r>
            <a:r>
              <a:rPr lang="en-US" sz="2400" b="1" dirty="0"/>
              <a:t>posterior distribution </a:t>
            </a:r>
            <a:r>
              <a:rPr lang="en-US" sz="2400" dirty="0"/>
              <a:t>of a query variable given observations: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Construct a </a:t>
            </a:r>
            <a:r>
              <a:rPr lang="en-US" sz="2000" b="1" dirty="0"/>
              <a:t>factor</a:t>
            </a:r>
            <a:r>
              <a:rPr lang="en-US" sz="2000" dirty="0"/>
              <a:t> for each conditional probability distribution.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b="1" dirty="0"/>
              <a:t>Eliminate</a:t>
            </a:r>
            <a:r>
              <a:rPr lang="en-US" sz="2000" dirty="0"/>
              <a:t> each of the non-query variables: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2000" dirty="0"/>
              <a:t>if the variable is </a:t>
            </a:r>
            <a:r>
              <a:rPr lang="en-US" sz="2000" b="1" dirty="0"/>
              <a:t>observed</a:t>
            </a:r>
            <a:r>
              <a:rPr lang="en-US" sz="2000" dirty="0"/>
              <a:t>, its value is </a:t>
            </a:r>
            <a:r>
              <a:rPr lang="en-US" sz="2000" b="1" dirty="0"/>
              <a:t>set to the observed </a:t>
            </a:r>
            <a:r>
              <a:rPr lang="en-US" sz="2000" dirty="0"/>
              <a:t>value in each of the factors in which the variable appears, 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2000" dirty="0"/>
              <a:t>otherwise the </a:t>
            </a:r>
            <a:r>
              <a:rPr lang="en-US" sz="2000" b="1" dirty="0"/>
              <a:t>variable is summed out</a:t>
            </a:r>
            <a:r>
              <a:rPr lang="en-US" sz="20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Multiply</a:t>
            </a:r>
            <a:r>
              <a:rPr lang="en-US" sz="2000" dirty="0"/>
              <a:t> the remaining factors and </a:t>
            </a:r>
            <a:r>
              <a:rPr lang="en-US" sz="2000" b="1" dirty="0"/>
              <a:t>normalize</a:t>
            </a:r>
            <a:r>
              <a:rPr lang="en-US" sz="2000" dirty="0"/>
              <a:t>.</a:t>
            </a:r>
            <a:endParaRPr lang="th-TH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18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563562"/>
          </a:xfrm>
        </p:spPr>
        <p:txBody>
          <a:bodyPr/>
          <a:lstStyle/>
          <a:p>
            <a:r>
              <a:rPr lang="en-US" sz="4000" dirty="0"/>
              <a:t>Variable Elimination</a:t>
            </a:r>
            <a:endParaRPr lang="th-TH" sz="4000" dirty="0"/>
          </a:p>
        </p:txBody>
      </p:sp>
      <p:pic>
        <p:nvPicPr>
          <p:cNvPr id="2078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3886200"/>
            <a:ext cx="89058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295400"/>
            <a:ext cx="9906000" cy="4830763"/>
          </a:xfrm>
        </p:spPr>
        <p:txBody>
          <a:bodyPr/>
          <a:lstStyle/>
          <a:p>
            <a:r>
              <a:rPr lang="en-US" sz="2400" b="1" dirty="0"/>
              <a:t>Figure 8.10 </a:t>
            </a:r>
            <a:r>
              <a:rPr lang="en-US" sz="2400" dirty="0"/>
              <a:t>gives </a:t>
            </a:r>
            <a:r>
              <a:rPr lang="en-US" sz="2400" dirty="0" err="1"/>
              <a:t>pseudocode</a:t>
            </a:r>
            <a:r>
              <a:rPr lang="en-US" sz="2400" dirty="0"/>
              <a:t> for the </a:t>
            </a:r>
            <a:r>
              <a:rPr lang="en-US" sz="2400" b="1" dirty="0"/>
              <a:t>VE algorithm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The </a:t>
            </a:r>
            <a:r>
              <a:rPr lang="en-US" sz="2400" b="1" dirty="0"/>
              <a:t>elimination ordering </a:t>
            </a:r>
            <a:r>
              <a:rPr lang="en-US" sz="2400" dirty="0"/>
              <a:t>could be given a priori or computed on the fly. </a:t>
            </a:r>
          </a:p>
          <a:p>
            <a:pPr lvl="1"/>
            <a:r>
              <a:rPr lang="en-US" sz="2400" dirty="0"/>
              <a:t>It is worthwhile to select observed variables first in the </a:t>
            </a:r>
            <a:r>
              <a:rPr lang="en-US" sz="2400" b="1" dirty="0"/>
              <a:t>elimination ordering</a:t>
            </a:r>
            <a:r>
              <a:rPr lang="en-US" sz="2400" dirty="0"/>
              <a:t>, because eliminating these simplifies the problem.</a:t>
            </a:r>
          </a:p>
          <a:p>
            <a:pPr lvl="1"/>
            <a:r>
              <a:rPr lang="en-US" sz="2400" dirty="0"/>
              <a:t>This algorithm assumes that the query variable is not observed. </a:t>
            </a:r>
          </a:p>
          <a:p>
            <a:pPr lvl="1"/>
            <a:r>
              <a:rPr lang="en-US" sz="2400" dirty="0"/>
              <a:t>If it is observed to have a particular value, its posterior probability is just 1 for the observed value and 0 for the other values.</a:t>
            </a:r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19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9100" y="381000"/>
            <a:ext cx="9258300" cy="563562"/>
          </a:xfrm>
        </p:spPr>
        <p:txBody>
          <a:bodyPr/>
          <a:lstStyle/>
          <a:p>
            <a:r>
              <a:rPr lang="en-US" sz="4000" dirty="0"/>
              <a:t>Variable Elimination</a:t>
            </a:r>
            <a:endParaRPr lang="th-TH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9258300" cy="715962"/>
          </a:xfrm>
        </p:spPr>
        <p:txBody>
          <a:bodyPr/>
          <a:lstStyle/>
          <a:p>
            <a:r>
              <a:rPr lang="en-US" sz="4000" dirty="0"/>
              <a:t>Probabilistic Inference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990600"/>
            <a:ext cx="9753600" cy="5135563"/>
          </a:xfrm>
        </p:spPr>
        <p:txBody>
          <a:bodyPr/>
          <a:lstStyle/>
          <a:p>
            <a:pPr lvl="1"/>
            <a:endParaRPr lang="en-US" sz="2400" dirty="0"/>
          </a:p>
          <a:p>
            <a:endParaRPr lang="th-TH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2</a:t>
            </a:fld>
            <a:endParaRPr lang="th-TH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42900" y="1295400"/>
            <a:ext cx="942975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most common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probabilistic inference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task is to compute the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posterior distribution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a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 variable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given some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evidence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/>
              <a:t>The main approaches for </a:t>
            </a:r>
            <a:r>
              <a:rPr lang="en-US" sz="2400" b="1" dirty="0"/>
              <a:t>probabilistic inference </a:t>
            </a:r>
            <a:r>
              <a:rPr lang="en-US" sz="2400" dirty="0"/>
              <a:t>in </a:t>
            </a:r>
            <a:r>
              <a:rPr lang="en-US" sz="2400" b="1" dirty="0"/>
              <a:t>belief networks</a:t>
            </a:r>
            <a:r>
              <a:rPr lang="en-US" sz="2400" dirty="0"/>
              <a:t> are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400" b="1" u="sng" dirty="0"/>
              <a:t>Exact inference</a:t>
            </a:r>
            <a:r>
              <a:rPr lang="en-US" sz="2400" dirty="0"/>
              <a:t>: </a:t>
            </a:r>
          </a:p>
          <a:p>
            <a:pPr marL="12573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200" dirty="0"/>
              <a:t>where the </a:t>
            </a:r>
            <a:r>
              <a:rPr lang="en-US" sz="2200" b="1" dirty="0"/>
              <a:t>probabilities are computed exactly</a:t>
            </a:r>
            <a:r>
              <a:rPr lang="en-US" sz="2200" dirty="0"/>
              <a:t>. </a:t>
            </a:r>
          </a:p>
          <a:p>
            <a:pPr marL="12573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200" dirty="0"/>
              <a:t>A simple way is to enumerate the worlds consistent with the </a:t>
            </a:r>
            <a:r>
              <a:rPr lang="en-US" sz="2200" b="1" dirty="0"/>
              <a:t>evidence</a:t>
            </a:r>
            <a:r>
              <a:rPr lang="en-US" sz="2200" dirty="0"/>
              <a:t>. </a:t>
            </a:r>
          </a:p>
          <a:p>
            <a:pPr marL="12573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200" dirty="0"/>
              <a:t>The </a:t>
            </a:r>
            <a:r>
              <a:rPr lang="en-US" sz="2200" b="1" u="sng" dirty="0"/>
              <a:t>variable elimination (VE)</a:t>
            </a:r>
            <a:r>
              <a:rPr lang="en-US" sz="2200" b="1" dirty="0"/>
              <a:t> algorithm </a:t>
            </a:r>
            <a:r>
              <a:rPr lang="en-US" sz="2200" dirty="0"/>
              <a:t>is an </a:t>
            </a:r>
            <a:r>
              <a:rPr lang="en-US" sz="2200" b="1" dirty="0"/>
              <a:t>Exact Inference algorithm </a:t>
            </a:r>
            <a:r>
              <a:rPr lang="en-US" sz="2200" dirty="0"/>
              <a:t>that uses </a:t>
            </a:r>
            <a:r>
              <a:rPr lang="en-US" sz="2200" b="1" dirty="0"/>
              <a:t>dynamic programming </a:t>
            </a:r>
            <a:r>
              <a:rPr lang="en-US" sz="2200" dirty="0"/>
              <a:t>and exploits </a:t>
            </a:r>
            <a:r>
              <a:rPr lang="en-US" sz="2200" b="1" dirty="0"/>
              <a:t>conditional independence</a:t>
            </a:r>
            <a:r>
              <a:rPr lang="en-US" sz="2200" dirty="0"/>
              <a:t>.</a:t>
            </a:r>
            <a:endParaRPr kumimoji="0" lang="th-TH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20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9100" y="381000"/>
            <a:ext cx="9258300" cy="563562"/>
          </a:xfrm>
        </p:spPr>
        <p:txBody>
          <a:bodyPr/>
          <a:lstStyle/>
          <a:p>
            <a:r>
              <a:rPr lang="en-US" sz="4000" dirty="0"/>
              <a:t>Variable Elimination</a:t>
            </a:r>
            <a:endParaRPr lang="th-TH" sz="4000" dirty="0"/>
          </a:p>
        </p:txBody>
      </p:sp>
      <p:pic>
        <p:nvPicPr>
          <p:cNvPr id="208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1143000"/>
            <a:ext cx="9523742" cy="487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21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9100" y="381000"/>
            <a:ext cx="9258300" cy="563562"/>
          </a:xfrm>
        </p:spPr>
        <p:txBody>
          <a:bodyPr/>
          <a:lstStyle/>
          <a:p>
            <a:r>
              <a:rPr lang="en-US" sz="4000" dirty="0"/>
              <a:t>Variable Elimination</a:t>
            </a:r>
            <a:endParaRPr lang="th-TH" sz="4000" dirty="0"/>
          </a:p>
        </p:txBody>
      </p:sp>
      <p:pic>
        <p:nvPicPr>
          <p:cNvPr id="209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1066800"/>
            <a:ext cx="98488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22</a:t>
            </a:fld>
            <a:endParaRPr lang="th-TH"/>
          </a:p>
        </p:txBody>
      </p:sp>
      <p:pic>
        <p:nvPicPr>
          <p:cNvPr id="210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894" y="533400"/>
            <a:ext cx="9357392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838200"/>
            <a:ext cx="9829800" cy="5287963"/>
          </a:xfrm>
        </p:spPr>
        <p:txBody>
          <a:bodyPr/>
          <a:lstStyle/>
          <a:p>
            <a:r>
              <a:rPr lang="en-US" sz="2200" b="1" u="sng" dirty="0"/>
              <a:t>Example 8.23</a:t>
            </a:r>
            <a:r>
              <a:rPr lang="en-US" sz="2200" b="1" dirty="0"/>
              <a:t>:</a:t>
            </a:r>
            <a:r>
              <a:rPr lang="en-US" sz="2200" dirty="0"/>
              <a:t>Consider the same network as in the previous example but with the following query: </a:t>
            </a:r>
            <a:r>
              <a:rPr lang="en-US" sz="2200" b="1" i="1" dirty="0"/>
              <a:t>P</a:t>
            </a:r>
            <a:r>
              <a:rPr lang="en-US" sz="2200" b="1" dirty="0"/>
              <a:t>(</a:t>
            </a:r>
            <a:r>
              <a:rPr lang="en-US" sz="2200" b="1" i="1" dirty="0"/>
              <a:t>Alarm </a:t>
            </a:r>
            <a:r>
              <a:rPr lang="en-US" sz="2200" b="1" dirty="0"/>
              <a:t>| </a:t>
            </a:r>
            <a:r>
              <a:rPr lang="en-US" sz="2200" b="1" i="1" dirty="0"/>
              <a:t>Fire</a:t>
            </a:r>
            <a:r>
              <a:rPr lang="en-US" sz="2200" b="1" dirty="0"/>
              <a:t>=</a:t>
            </a:r>
            <a:r>
              <a:rPr lang="en-US" sz="2200" b="1" i="1" dirty="0"/>
              <a:t>true</a:t>
            </a:r>
            <a:r>
              <a:rPr lang="en-US" sz="2200" b="1" dirty="0"/>
              <a:t>). </a:t>
            </a:r>
            <a:r>
              <a:rPr lang="en-US" sz="2200" dirty="0"/>
              <a:t>When </a:t>
            </a:r>
            <a:r>
              <a:rPr lang="en-US" sz="2200" b="1" i="1" dirty="0"/>
              <a:t>Fire</a:t>
            </a:r>
            <a:r>
              <a:rPr lang="en-US" sz="2200" dirty="0"/>
              <a:t> is eliminated, the factor </a:t>
            </a:r>
            <a:r>
              <a:rPr lang="en-US" sz="2200" b="1" i="1" dirty="0"/>
              <a:t>P</a:t>
            </a:r>
            <a:r>
              <a:rPr lang="en-US" sz="2200" b="1" dirty="0"/>
              <a:t>(</a:t>
            </a:r>
            <a:r>
              <a:rPr lang="en-US" sz="2200" b="1" i="1" dirty="0"/>
              <a:t>Fire</a:t>
            </a:r>
            <a:r>
              <a:rPr lang="en-US" sz="2200" b="1" dirty="0"/>
              <a:t>)</a:t>
            </a:r>
            <a:r>
              <a:rPr lang="en-US" sz="2200" dirty="0"/>
              <a:t> becomes a factor of no variables; it is just a number, </a:t>
            </a:r>
            <a:r>
              <a:rPr lang="en-US" sz="2200" b="1" i="1" dirty="0"/>
              <a:t>P</a:t>
            </a:r>
            <a:r>
              <a:rPr lang="en-US" sz="2200" b="1" dirty="0"/>
              <a:t>(</a:t>
            </a:r>
            <a:r>
              <a:rPr lang="en-US" sz="2200" b="1" i="1" dirty="0"/>
              <a:t>Fire</a:t>
            </a:r>
            <a:r>
              <a:rPr lang="en-US" sz="2200" b="1" dirty="0"/>
              <a:t>=</a:t>
            </a:r>
            <a:r>
              <a:rPr lang="en-US" sz="2200" b="1" i="1" dirty="0"/>
              <a:t>true</a:t>
            </a:r>
            <a:r>
              <a:rPr lang="en-US" sz="2200" b="1" dirty="0"/>
              <a:t>). </a:t>
            </a:r>
            <a:r>
              <a:rPr lang="en-US" sz="2200" dirty="0"/>
              <a:t>Suppose the </a:t>
            </a:r>
            <a:r>
              <a:rPr lang="en-US" sz="2200" b="1" i="1" dirty="0"/>
              <a:t>Report</a:t>
            </a:r>
            <a:r>
              <a:rPr lang="en-US" sz="2200" dirty="0"/>
              <a:t> is eliminated next. It is in one factor, which represents </a:t>
            </a:r>
            <a:r>
              <a:rPr lang="en-US" sz="2200" b="1" i="1" dirty="0"/>
              <a:t>P</a:t>
            </a:r>
            <a:r>
              <a:rPr lang="en-US" sz="2200" b="1" dirty="0"/>
              <a:t>(</a:t>
            </a:r>
            <a:r>
              <a:rPr lang="en-US" sz="2200" b="1" i="1" dirty="0"/>
              <a:t>Report</a:t>
            </a:r>
            <a:r>
              <a:rPr lang="en-US" sz="2200" b="1" dirty="0"/>
              <a:t> | </a:t>
            </a:r>
            <a:r>
              <a:rPr lang="en-US" sz="2200" b="1" i="1" dirty="0"/>
              <a:t>Leaving</a:t>
            </a:r>
            <a:r>
              <a:rPr lang="en-US" sz="2200" b="1" dirty="0"/>
              <a:t>). </a:t>
            </a:r>
            <a:r>
              <a:rPr lang="en-US" sz="2200" dirty="0"/>
              <a:t>Summing over all of the values of the </a:t>
            </a:r>
            <a:r>
              <a:rPr lang="en-US" sz="2200" b="1" i="1" dirty="0"/>
              <a:t>Report</a:t>
            </a:r>
            <a:r>
              <a:rPr lang="en-US" sz="2200" dirty="0"/>
              <a:t> gives a factor on Leaving, all of whose values are </a:t>
            </a:r>
            <a:r>
              <a:rPr lang="en-US" sz="2200" b="1" dirty="0"/>
              <a:t>1</a:t>
            </a:r>
            <a:r>
              <a:rPr lang="en-US" sz="2200" dirty="0"/>
              <a:t>. This is because </a:t>
            </a:r>
          </a:p>
          <a:p>
            <a:pPr>
              <a:buNone/>
            </a:pPr>
            <a:r>
              <a:rPr lang="en-US" sz="2200" dirty="0"/>
              <a:t>       </a:t>
            </a:r>
            <a:r>
              <a:rPr lang="en-US" sz="2200" b="1" i="1" dirty="0"/>
              <a:t>P</a:t>
            </a:r>
            <a:r>
              <a:rPr lang="en-US" sz="2200" b="1" dirty="0"/>
              <a:t>(</a:t>
            </a:r>
            <a:r>
              <a:rPr lang="en-US" sz="2200" b="1" i="1" dirty="0"/>
              <a:t>Report</a:t>
            </a:r>
            <a:r>
              <a:rPr lang="en-US" sz="2200" b="1" dirty="0"/>
              <a:t>=</a:t>
            </a:r>
            <a:r>
              <a:rPr lang="en-US" sz="2200" b="1" i="1" dirty="0"/>
              <a:t>true</a:t>
            </a:r>
            <a:r>
              <a:rPr lang="en-US" sz="2200" b="1" dirty="0"/>
              <a:t> | </a:t>
            </a:r>
            <a:r>
              <a:rPr lang="en-US" sz="2200" b="1" i="1" dirty="0"/>
              <a:t>Leaving</a:t>
            </a:r>
            <a:r>
              <a:rPr lang="en-US" sz="2200" b="1" dirty="0"/>
              <a:t>=</a:t>
            </a:r>
            <a:r>
              <a:rPr lang="en-US" sz="2200" b="1" i="1" dirty="0"/>
              <a:t>v</a:t>
            </a:r>
            <a:r>
              <a:rPr lang="en-US" sz="2200" b="1" dirty="0"/>
              <a:t>) +</a:t>
            </a:r>
            <a:r>
              <a:rPr lang="en-US" sz="2200" b="1" i="1" dirty="0"/>
              <a:t>P</a:t>
            </a:r>
            <a:r>
              <a:rPr lang="en-US" sz="2200" b="1" dirty="0"/>
              <a:t>(</a:t>
            </a:r>
            <a:r>
              <a:rPr lang="en-US" sz="2200" b="1" i="1" dirty="0"/>
              <a:t>Report</a:t>
            </a:r>
            <a:r>
              <a:rPr lang="en-US" sz="2200" b="1" dirty="0"/>
              <a:t>=</a:t>
            </a:r>
            <a:r>
              <a:rPr lang="en-US" sz="2200" b="1" i="1" dirty="0"/>
              <a:t>false </a:t>
            </a:r>
            <a:r>
              <a:rPr lang="en-US" sz="2200" b="1" dirty="0"/>
              <a:t>| </a:t>
            </a:r>
            <a:r>
              <a:rPr lang="en-US" sz="2200" b="1" i="1" dirty="0"/>
              <a:t>Leaving</a:t>
            </a:r>
            <a:r>
              <a:rPr lang="en-US" sz="2200" b="1" dirty="0"/>
              <a:t>=</a:t>
            </a:r>
            <a:r>
              <a:rPr lang="en-US" sz="2200" b="1" i="1" dirty="0"/>
              <a:t>v</a:t>
            </a:r>
            <a:r>
              <a:rPr lang="en-US" sz="2200" b="1" dirty="0"/>
              <a:t>) = 1 </a:t>
            </a:r>
            <a:r>
              <a:rPr lang="en-US" sz="2200" dirty="0"/>
              <a:t>for any value </a:t>
            </a:r>
            <a:r>
              <a:rPr lang="en-US" sz="2200" b="1" i="1" dirty="0"/>
              <a:t>v</a:t>
            </a:r>
            <a:r>
              <a:rPr lang="en-US" sz="2200" dirty="0"/>
              <a:t> of </a:t>
            </a:r>
            <a:r>
              <a:rPr lang="en-US" sz="2200" b="1" i="1" dirty="0"/>
              <a:t>Leaving. </a:t>
            </a:r>
            <a:r>
              <a:rPr lang="en-US" sz="2200" dirty="0"/>
              <a:t>If </a:t>
            </a:r>
            <a:r>
              <a:rPr lang="en-US" sz="2200" b="1" i="1" dirty="0"/>
              <a:t>Leaving</a:t>
            </a:r>
            <a:r>
              <a:rPr lang="en-US" sz="2200" dirty="0"/>
              <a:t> is eliminated next, a factor of all </a:t>
            </a:r>
            <a:r>
              <a:rPr lang="en-US" sz="2200" b="1" dirty="0"/>
              <a:t>1</a:t>
            </a:r>
            <a:r>
              <a:rPr lang="en-US" sz="2200" dirty="0"/>
              <a:t> is multiplied by a factor representing </a:t>
            </a:r>
            <a:r>
              <a:rPr lang="en-US" sz="2200" b="1" i="1" dirty="0"/>
              <a:t>P</a:t>
            </a:r>
            <a:r>
              <a:rPr lang="en-US" sz="2200" b="1" dirty="0"/>
              <a:t>(</a:t>
            </a:r>
            <a:r>
              <a:rPr lang="en-US" sz="2200" b="1" i="1" dirty="0"/>
              <a:t>Leaving</a:t>
            </a:r>
            <a:r>
              <a:rPr lang="en-US" sz="2200" b="1" dirty="0"/>
              <a:t> | </a:t>
            </a:r>
            <a:r>
              <a:rPr lang="en-US" sz="2200" b="1" i="1" dirty="0"/>
              <a:t>Alarm</a:t>
            </a:r>
            <a:r>
              <a:rPr lang="en-US" sz="2200" b="1" dirty="0"/>
              <a:t>), </a:t>
            </a:r>
            <a:r>
              <a:rPr lang="en-US" sz="2200" dirty="0"/>
              <a:t>and </a:t>
            </a:r>
            <a:r>
              <a:rPr lang="en-US" sz="2200" b="1" i="1" dirty="0"/>
              <a:t>Leaving </a:t>
            </a:r>
            <a:r>
              <a:rPr lang="en-US" sz="2200" dirty="0"/>
              <a:t>is summed out. This, again, results in a factor, all of whose values are </a:t>
            </a:r>
            <a:r>
              <a:rPr lang="en-US" sz="2200" b="1" dirty="0"/>
              <a:t>1</a:t>
            </a:r>
            <a:r>
              <a:rPr lang="en-US" sz="2200" dirty="0"/>
              <a:t>. Similarly, eliminating </a:t>
            </a:r>
            <a:r>
              <a:rPr lang="en-US" sz="2200" b="1" dirty="0"/>
              <a:t>Smoke</a:t>
            </a:r>
            <a:r>
              <a:rPr lang="en-US" sz="2200" dirty="0"/>
              <a:t> results in a factor of no variables, whose value is </a:t>
            </a:r>
            <a:r>
              <a:rPr lang="en-US" sz="2200" b="1" dirty="0"/>
              <a:t>1</a:t>
            </a:r>
            <a:r>
              <a:rPr lang="en-US" sz="2200" dirty="0"/>
              <a:t>. Eliminating </a:t>
            </a:r>
            <a:r>
              <a:rPr lang="en-US" sz="2200" b="1" dirty="0"/>
              <a:t>Smoke</a:t>
            </a:r>
            <a:r>
              <a:rPr lang="en-US" sz="2200" dirty="0"/>
              <a:t> would result in a factor of no variables, which would not affect the posterior distribution of the </a:t>
            </a:r>
            <a:r>
              <a:rPr lang="en-US" sz="2200" b="1" i="1" dirty="0"/>
              <a:t>Alarm</a:t>
            </a:r>
            <a:r>
              <a:rPr lang="en-US" sz="2200" dirty="0"/>
              <a:t>. Eventually, there is only the factor on the </a:t>
            </a:r>
            <a:r>
              <a:rPr lang="en-US" sz="2200" b="1" i="1" dirty="0"/>
              <a:t>Alarm</a:t>
            </a:r>
            <a:r>
              <a:rPr lang="en-US" sz="2200" dirty="0"/>
              <a:t> that represents its prior probability and a constant factor that will cancel in the normalization.</a:t>
            </a:r>
            <a:endParaRPr lang="th-TH" sz="2200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23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9258300" cy="563562"/>
          </a:xfrm>
        </p:spPr>
        <p:txBody>
          <a:bodyPr/>
          <a:lstStyle/>
          <a:p>
            <a:r>
              <a:rPr lang="en-US" sz="4000" dirty="0"/>
              <a:t>Variable Elimination</a:t>
            </a:r>
            <a:endParaRPr lang="th-TH" sz="4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838200"/>
            <a:ext cx="9829800" cy="5410200"/>
          </a:xfrm>
        </p:spPr>
        <p:txBody>
          <a:bodyPr/>
          <a:lstStyle/>
          <a:p>
            <a:r>
              <a:rPr lang="en-US" sz="2400" dirty="0"/>
              <a:t>To speed up the inference, variables that are irrelevant to answer a query given the observations can be </a:t>
            </a:r>
            <a:r>
              <a:rPr lang="en-US" sz="2400" b="1" dirty="0"/>
              <a:t>pruned.</a:t>
            </a:r>
          </a:p>
          <a:p>
            <a:r>
              <a:rPr lang="en-US" sz="2400" dirty="0"/>
              <a:t>In particular, any node that has no observed or queried descendants and is itself not observed or queried may be pruned. </a:t>
            </a:r>
          </a:p>
          <a:p>
            <a:r>
              <a:rPr lang="en-US" sz="2400" dirty="0"/>
              <a:t>This may result in a smaller network with fewer factors and variables</a:t>
            </a:r>
          </a:p>
          <a:p>
            <a:pPr lvl="1"/>
            <a:r>
              <a:rPr lang="en-US" sz="2000" dirty="0"/>
              <a:t>For example, to compute </a:t>
            </a:r>
            <a:r>
              <a:rPr lang="en-US" sz="2000" b="1" i="1" dirty="0"/>
              <a:t>P</a:t>
            </a:r>
            <a:r>
              <a:rPr lang="en-US" sz="2000" b="1" dirty="0"/>
              <a:t>(</a:t>
            </a:r>
            <a:r>
              <a:rPr lang="en-US" sz="2000" b="1" i="1" dirty="0"/>
              <a:t>Alarm</a:t>
            </a:r>
            <a:r>
              <a:rPr lang="en-US" sz="2000" b="1" dirty="0"/>
              <a:t> | </a:t>
            </a:r>
            <a:r>
              <a:rPr lang="en-US" sz="2000" b="1" i="1" dirty="0"/>
              <a:t>Fire</a:t>
            </a:r>
            <a:r>
              <a:rPr lang="en-US" sz="2000" b="1" dirty="0"/>
              <a:t>=</a:t>
            </a:r>
            <a:r>
              <a:rPr lang="en-US" sz="2000" b="1" i="1" dirty="0"/>
              <a:t>true</a:t>
            </a:r>
            <a:r>
              <a:rPr lang="en-US" sz="2000" b="1" dirty="0"/>
              <a:t>)</a:t>
            </a:r>
            <a:r>
              <a:rPr lang="en-US" sz="2000" dirty="0"/>
              <a:t>, the variables </a:t>
            </a:r>
            <a:r>
              <a:rPr lang="en-US" sz="2000" b="1" i="1" dirty="0"/>
              <a:t>Report</a:t>
            </a:r>
            <a:r>
              <a:rPr lang="en-US" sz="2000" dirty="0"/>
              <a:t>, </a:t>
            </a:r>
            <a:r>
              <a:rPr lang="en-US" sz="2000" b="1" i="1" dirty="0"/>
              <a:t>Leaving</a:t>
            </a:r>
            <a:r>
              <a:rPr lang="en-US" sz="2000" dirty="0"/>
              <a:t> and </a:t>
            </a:r>
            <a:r>
              <a:rPr lang="en-US" sz="2000" b="1" i="1" dirty="0"/>
              <a:t>Smoke</a:t>
            </a:r>
            <a:r>
              <a:rPr lang="en-US" sz="2000" dirty="0"/>
              <a:t> may be </a:t>
            </a:r>
            <a:r>
              <a:rPr lang="en-US" sz="2000" b="1" dirty="0"/>
              <a:t>pruned</a:t>
            </a:r>
            <a:r>
              <a:rPr lang="en-US" sz="2000" dirty="0"/>
              <a:t>.</a:t>
            </a:r>
          </a:p>
          <a:p>
            <a:r>
              <a:rPr lang="en-US" sz="2400" dirty="0"/>
              <a:t>The complexity of the algorithm depends on a measure of complexity of the network.</a:t>
            </a:r>
          </a:p>
          <a:p>
            <a:r>
              <a:rPr lang="en-US" sz="2400" dirty="0"/>
              <a:t>The size of a tabular representation of a factor is exponential in the number of variables in the factor</a:t>
            </a:r>
          </a:p>
          <a:p>
            <a:pPr lvl="1"/>
            <a:r>
              <a:rPr lang="en-US" sz="2000" dirty="0"/>
              <a:t>The complexity of </a:t>
            </a:r>
            <a:r>
              <a:rPr lang="en-US" sz="2000" b="1" dirty="0"/>
              <a:t>VE</a:t>
            </a:r>
            <a:r>
              <a:rPr lang="en-US" sz="2000" dirty="0"/>
              <a:t> is exponential in the </a:t>
            </a:r>
            <a:r>
              <a:rPr lang="en-US" sz="2000" b="1" dirty="0" err="1"/>
              <a:t>treewidth</a:t>
            </a:r>
            <a:r>
              <a:rPr lang="en-US" sz="2000" b="1" dirty="0"/>
              <a:t> </a:t>
            </a:r>
            <a:r>
              <a:rPr lang="en-US" sz="2000" dirty="0"/>
              <a:t>(The </a:t>
            </a:r>
            <a:r>
              <a:rPr lang="en-US" sz="2000" dirty="0" err="1"/>
              <a:t>treewidth</a:t>
            </a:r>
            <a:r>
              <a:rPr lang="en-US" sz="2000" dirty="0"/>
              <a:t> of a network</a:t>
            </a:r>
            <a:r>
              <a:rPr lang="en-US" sz="2000" b="1" dirty="0"/>
              <a:t>) </a:t>
            </a:r>
            <a:r>
              <a:rPr lang="en-US" sz="2000" dirty="0"/>
              <a:t>and linear in the number of variables. Finding the elimination ordering with minimum </a:t>
            </a:r>
            <a:r>
              <a:rPr lang="en-US" sz="2000" dirty="0" err="1"/>
              <a:t>treewidth</a:t>
            </a:r>
            <a:r>
              <a:rPr lang="en-US" sz="2000" dirty="0"/>
              <a:t> is </a:t>
            </a:r>
            <a:r>
              <a:rPr lang="en-US" sz="2000" b="1" dirty="0"/>
              <a:t>NP</a:t>
            </a:r>
            <a:r>
              <a:rPr lang="en-US" sz="2000" dirty="0"/>
              <a:t>-</a:t>
            </a:r>
            <a:r>
              <a:rPr lang="en-US" sz="2000" b="1" dirty="0"/>
              <a:t>hard</a:t>
            </a:r>
            <a:r>
              <a:rPr lang="en-US" sz="2000" dirty="0"/>
              <a:t>.</a:t>
            </a:r>
            <a:endParaRPr lang="th-TH" sz="2000" b="1" dirty="0"/>
          </a:p>
          <a:p>
            <a:pPr lvl="1"/>
            <a:endParaRPr lang="th-TH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24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9258300" cy="563562"/>
          </a:xfrm>
        </p:spPr>
        <p:txBody>
          <a:bodyPr/>
          <a:lstStyle/>
          <a:p>
            <a:r>
              <a:rPr lang="en-US" sz="4000" dirty="0"/>
              <a:t>Variable Elimination</a:t>
            </a:r>
            <a:endParaRPr lang="th-TH" sz="4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25</a:t>
            </a:fld>
            <a:endParaRPr lang="th-TH"/>
          </a:p>
        </p:txBody>
      </p:sp>
      <p:pic>
        <p:nvPicPr>
          <p:cNvPr id="211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1524000"/>
            <a:ext cx="9796034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9258300" cy="563562"/>
          </a:xfrm>
        </p:spPr>
        <p:txBody>
          <a:bodyPr/>
          <a:lstStyle/>
          <a:p>
            <a:r>
              <a:rPr lang="en-US" sz="4000" dirty="0"/>
              <a:t>Variable Elimination</a:t>
            </a:r>
            <a:endParaRPr lang="th-TH" sz="4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26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9258300" cy="563562"/>
          </a:xfrm>
        </p:spPr>
        <p:txBody>
          <a:bodyPr/>
          <a:lstStyle/>
          <a:p>
            <a:r>
              <a:rPr lang="en-US" sz="4000" dirty="0"/>
              <a:t>Variable Elimination</a:t>
            </a:r>
            <a:endParaRPr lang="th-TH" sz="4000" dirty="0"/>
          </a:p>
        </p:txBody>
      </p:sp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7900" y="1066800"/>
            <a:ext cx="4924425" cy="472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Representing Conditional Probabilities and Factors</a:t>
            </a:r>
            <a:endParaRPr lang="th-T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10287000" cy="4830763"/>
          </a:xfrm>
        </p:spPr>
        <p:txBody>
          <a:bodyPr/>
          <a:lstStyle/>
          <a:p>
            <a:r>
              <a:rPr lang="en-US" sz="2400" dirty="0"/>
              <a:t>This section explores some variants for </a:t>
            </a:r>
            <a:r>
              <a:rPr lang="en-US" sz="2400" b="1" dirty="0"/>
              <a:t>representing factors </a:t>
            </a:r>
            <a:r>
              <a:rPr lang="en-US" sz="2400" dirty="0"/>
              <a:t>and </a:t>
            </a:r>
            <a:r>
              <a:rPr lang="en-US" sz="2400" b="1" dirty="0"/>
              <a:t>conditional probabilities</a:t>
            </a:r>
            <a:r>
              <a:rPr lang="en-US" sz="2400" dirty="0"/>
              <a:t>.</a:t>
            </a:r>
          </a:p>
          <a:p>
            <a:r>
              <a:rPr lang="en-US" sz="2400" dirty="0"/>
              <a:t>A </a:t>
            </a:r>
            <a:r>
              <a:rPr lang="en-US" sz="2400" b="1" dirty="0"/>
              <a:t>conditional probability distribution </a:t>
            </a:r>
            <a:r>
              <a:rPr lang="en-US" sz="2400" dirty="0"/>
              <a:t>is a function on variables; given an assignment to the values of the variables, it gives a </a:t>
            </a:r>
            <a:r>
              <a:rPr lang="en-US" sz="2400" b="1" dirty="0"/>
              <a:t>number</a:t>
            </a:r>
            <a:r>
              <a:rPr lang="en-US" sz="2400" dirty="0"/>
              <a:t>. </a:t>
            </a:r>
          </a:p>
          <a:p>
            <a:r>
              <a:rPr lang="en-US" sz="2400" dirty="0"/>
              <a:t>A </a:t>
            </a:r>
            <a:r>
              <a:rPr lang="en-US" sz="2400" b="1" dirty="0"/>
              <a:t>factor</a:t>
            </a:r>
            <a:r>
              <a:rPr lang="en-US" sz="2400" dirty="0"/>
              <a:t> is a function of a set of variables; the variables it depends on are the scope of the factor. </a:t>
            </a:r>
          </a:p>
          <a:p>
            <a:r>
              <a:rPr lang="en-US" sz="2400" u="sng" dirty="0"/>
              <a:t>Thus a </a:t>
            </a:r>
            <a:r>
              <a:rPr lang="en-US" sz="2400" b="1" u="sng" dirty="0"/>
              <a:t>conditional probability </a:t>
            </a:r>
            <a:r>
              <a:rPr lang="en-US" sz="2400" u="sng" dirty="0"/>
              <a:t>is a factor, as it is a function on variables. </a:t>
            </a:r>
          </a:p>
          <a:p>
            <a:r>
              <a:rPr lang="en-US" sz="2400" dirty="0"/>
              <a:t>Some of the representations are for arbitrary factors and some are specific to </a:t>
            </a:r>
            <a:r>
              <a:rPr lang="en-US" sz="2400" b="1" dirty="0"/>
              <a:t>conditional probabilities</a:t>
            </a:r>
          </a:p>
          <a:p>
            <a:r>
              <a:rPr lang="en-US" sz="2400" b="1" dirty="0"/>
              <a:t>Factors</a:t>
            </a:r>
            <a:r>
              <a:rPr lang="en-US" sz="2400" dirty="0"/>
              <a:t> do not have to be implemented as </a:t>
            </a:r>
            <a:r>
              <a:rPr lang="en-US" sz="2400" b="1" dirty="0"/>
              <a:t>conditional probability tables</a:t>
            </a:r>
            <a:r>
              <a:rPr lang="en-US" sz="2400" dirty="0"/>
              <a:t>.</a:t>
            </a:r>
          </a:p>
          <a:p>
            <a:r>
              <a:rPr lang="en-US" sz="2400" dirty="0"/>
              <a:t>.</a:t>
            </a:r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27</a:t>
            </a:fld>
            <a:endParaRPr lang="th-TH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28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/>
          <a:p>
            <a:r>
              <a:rPr lang="en-US" sz="3600" dirty="0"/>
              <a:t>Representing Conditional Probabilities and Factors</a:t>
            </a:r>
            <a:endParaRPr lang="th-TH" sz="3600" dirty="0"/>
          </a:p>
        </p:txBody>
      </p:sp>
      <p:pic>
        <p:nvPicPr>
          <p:cNvPr id="214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1752600"/>
            <a:ext cx="953124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29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/>
          <a:p>
            <a:r>
              <a:rPr lang="en-US" sz="3600" dirty="0"/>
              <a:t>Representing Conditional Probabilities and Factors</a:t>
            </a:r>
            <a:endParaRPr lang="th-TH" sz="3600" dirty="0"/>
          </a:p>
        </p:txBody>
      </p:sp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1447800"/>
            <a:ext cx="9206766" cy="477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9925"/>
            <a:ext cx="10287000" cy="5578475"/>
          </a:xfrm>
        </p:spPr>
        <p:txBody>
          <a:bodyPr/>
          <a:lstStyle/>
          <a:p>
            <a:pPr lvl="2"/>
            <a:r>
              <a:rPr lang="en-US" b="1" u="sng" dirty="0"/>
              <a:t>Approximate inference</a:t>
            </a:r>
            <a:r>
              <a:rPr lang="en-US" b="1" dirty="0"/>
              <a:t>:</a:t>
            </a:r>
          </a:p>
          <a:p>
            <a:pPr lvl="3"/>
            <a:r>
              <a:rPr lang="en-US" b="1" dirty="0"/>
              <a:t> </a:t>
            </a:r>
            <a:r>
              <a:rPr lang="en-US" sz="2200" dirty="0"/>
              <a:t>where </a:t>
            </a:r>
            <a:r>
              <a:rPr lang="en-US" sz="2200" b="1" i="1" dirty="0"/>
              <a:t>probabilities are only approximated </a:t>
            </a:r>
            <a:r>
              <a:rPr lang="en-US" sz="2200" dirty="0"/>
              <a:t>and:</a:t>
            </a:r>
          </a:p>
          <a:p>
            <a:pPr lvl="3"/>
            <a:r>
              <a:rPr lang="en-US" sz="2200" dirty="0"/>
              <a:t>They produce </a:t>
            </a:r>
            <a:r>
              <a:rPr lang="en-US" sz="2200" b="1" dirty="0"/>
              <a:t>guaranteed bounds </a:t>
            </a:r>
            <a:r>
              <a:rPr lang="en-US" sz="2200" dirty="0"/>
              <a:t>on the probabilities.</a:t>
            </a:r>
          </a:p>
          <a:p>
            <a:pPr lvl="3"/>
            <a:r>
              <a:rPr lang="en-US" sz="2200" dirty="0"/>
              <a:t>They produce </a:t>
            </a:r>
            <a:r>
              <a:rPr lang="en-US" sz="2200" b="1" dirty="0"/>
              <a:t>probabilistic bounds </a:t>
            </a:r>
            <a:r>
              <a:rPr lang="en-US" sz="2200" dirty="0"/>
              <a:t>on the </a:t>
            </a:r>
            <a:r>
              <a:rPr lang="en-US" sz="2200" b="1" dirty="0"/>
              <a:t>error</a:t>
            </a:r>
            <a:r>
              <a:rPr lang="en-US" sz="2200" dirty="0"/>
              <a:t> produced. Such algorithms might guarantee that the error, for example, is within 0.1 of the correct answer 95% of the time.</a:t>
            </a:r>
          </a:p>
          <a:p>
            <a:pPr lvl="2"/>
            <a:r>
              <a:rPr lang="en-US" b="1" u="sng" dirty="0" err="1"/>
              <a:t>Variational</a:t>
            </a:r>
            <a:r>
              <a:rPr lang="en-US" b="1" u="sng" dirty="0"/>
              <a:t> inference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pPr lvl="3"/>
            <a:r>
              <a:rPr lang="en-US" sz="2200" dirty="0"/>
              <a:t>To find an </a:t>
            </a:r>
            <a:r>
              <a:rPr lang="en-US" sz="2200" b="1" i="1" dirty="0"/>
              <a:t>approximation</a:t>
            </a:r>
            <a:r>
              <a:rPr lang="en-US" sz="2200" dirty="0"/>
              <a:t> to the problem that is easy to compute</a:t>
            </a:r>
          </a:p>
          <a:p>
            <a:pPr lvl="3"/>
            <a:r>
              <a:rPr lang="en-US" sz="2200" b="1" u="sng" dirty="0"/>
              <a:t>First</a:t>
            </a:r>
            <a:r>
              <a:rPr lang="en-US" sz="2200" dirty="0"/>
              <a:t>, choose a </a:t>
            </a:r>
            <a:r>
              <a:rPr lang="en-US" sz="2200" b="1" i="1" dirty="0"/>
              <a:t>class of representations </a:t>
            </a:r>
            <a:r>
              <a:rPr lang="en-US" sz="2200" dirty="0"/>
              <a:t>that are easy to compute. </a:t>
            </a:r>
          </a:p>
          <a:p>
            <a:pPr lvl="4"/>
            <a:r>
              <a:rPr lang="en-US" dirty="0"/>
              <a:t>This class could be a set of </a:t>
            </a:r>
            <a:r>
              <a:rPr lang="en-US" b="1" dirty="0"/>
              <a:t>disconnected belief networks </a:t>
            </a:r>
            <a:r>
              <a:rPr lang="en-US" dirty="0"/>
              <a:t>(with no arcs)</a:t>
            </a:r>
          </a:p>
          <a:p>
            <a:pPr lvl="3"/>
            <a:r>
              <a:rPr lang="en-US" sz="2200" b="1" u="sng" dirty="0"/>
              <a:t>Next</a:t>
            </a:r>
            <a:r>
              <a:rPr lang="en-US" sz="2200" dirty="0"/>
              <a:t>, try to find a member of the class that is </a:t>
            </a:r>
            <a:r>
              <a:rPr lang="en-US" sz="2200" i="1" u="sng" dirty="0"/>
              <a:t>closest to the original problem</a:t>
            </a:r>
            <a:r>
              <a:rPr lang="en-US" sz="2200" dirty="0"/>
              <a:t>. </a:t>
            </a:r>
          </a:p>
          <a:p>
            <a:pPr lvl="4"/>
            <a:r>
              <a:rPr lang="en-US" dirty="0"/>
              <a:t>Thus, the problem reduces to an optimization problem of </a:t>
            </a:r>
            <a:r>
              <a:rPr lang="en-US" b="1" dirty="0"/>
              <a:t>minimizing the error, </a:t>
            </a:r>
            <a:r>
              <a:rPr lang="en-US" dirty="0"/>
              <a:t>followed by a simple inference problem.</a:t>
            </a:r>
            <a:endParaRPr lang="th-TH" dirty="0"/>
          </a:p>
          <a:p>
            <a:pPr lvl="2"/>
            <a:endParaRPr lang="th-TH" sz="2000" dirty="0"/>
          </a:p>
          <a:p>
            <a:pPr lvl="2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3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350" y="136525"/>
            <a:ext cx="9258300" cy="533400"/>
          </a:xfrm>
        </p:spPr>
        <p:txBody>
          <a:bodyPr/>
          <a:lstStyle/>
          <a:p>
            <a:r>
              <a:rPr lang="en-US" sz="4000" dirty="0"/>
              <a:t>Probabilistic Inference</a:t>
            </a:r>
            <a:endParaRPr lang="th-TH" sz="4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447800"/>
            <a:ext cx="9753600" cy="4678363"/>
          </a:xfrm>
        </p:spPr>
        <p:txBody>
          <a:bodyPr/>
          <a:lstStyle/>
          <a:p>
            <a:r>
              <a:rPr lang="en-US" sz="2400" b="1" u="sng" dirty="0"/>
              <a:t>Log-linear model of probability</a:t>
            </a:r>
            <a:r>
              <a:rPr lang="en-US" sz="2400" b="1" dirty="0"/>
              <a:t>: </a:t>
            </a:r>
            <a:r>
              <a:rPr lang="en-US" sz="2400" dirty="0"/>
              <a:t>A </a:t>
            </a:r>
            <a:r>
              <a:rPr lang="en-US" sz="2400" b="1" dirty="0"/>
              <a:t>log-linear model </a:t>
            </a:r>
            <a:r>
              <a:rPr lang="en-US" sz="2400" dirty="0"/>
              <a:t>is a model where probabilities are specified as a product of terms. When the terms are </a:t>
            </a:r>
            <a:r>
              <a:rPr lang="en-US" sz="2400" b="1" dirty="0"/>
              <a:t>non-zero</a:t>
            </a:r>
            <a:r>
              <a:rPr lang="en-US" sz="2400" dirty="0"/>
              <a:t>, the </a:t>
            </a:r>
            <a:r>
              <a:rPr lang="en-US" sz="2400" b="1" dirty="0"/>
              <a:t>log</a:t>
            </a:r>
            <a:r>
              <a:rPr lang="en-US" sz="2400" dirty="0"/>
              <a:t> of a product is the </a:t>
            </a:r>
            <a:r>
              <a:rPr lang="en-US" sz="2400" b="1" dirty="0"/>
              <a:t>sum of logs</a:t>
            </a:r>
            <a:r>
              <a:rPr lang="en-US" sz="2400" dirty="0"/>
              <a:t>. To see how such a form is used to represent </a:t>
            </a:r>
            <a:r>
              <a:rPr lang="en-US" sz="2400" b="1" dirty="0"/>
              <a:t>conditional probabilities</a:t>
            </a:r>
            <a:r>
              <a:rPr lang="en-US" sz="2400" dirty="0"/>
              <a:t>, we can write the conditional probability in the following way:</a:t>
            </a:r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30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/>
          <a:p>
            <a:r>
              <a:rPr lang="en-US" sz="3600" dirty="0"/>
              <a:t>Representing Conditional Probabilities and Factors</a:t>
            </a:r>
            <a:endParaRPr lang="th-TH" sz="3600" dirty="0"/>
          </a:p>
        </p:txBody>
      </p:sp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3581400"/>
            <a:ext cx="779929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88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45138" y="4438650"/>
              <a:ext cx="152400" cy="222250"/>
            </p14:xfrm>
          </p:contentPart>
        </mc:Choice>
        <mc:Fallback>
          <p:pic>
            <p:nvPicPr>
              <p:cNvPr id="2088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5815" y="4429419"/>
                <a:ext cx="171047" cy="240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890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555575" y="19032538"/>
              <a:ext cx="0" cy="0"/>
            </p14:xfrm>
          </p:contentPart>
        </mc:Choice>
        <mc:Fallback>
          <p:pic>
            <p:nvPicPr>
              <p:cNvPr id="20890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55575" y="19032538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524000"/>
            <a:ext cx="9829800" cy="4602163"/>
          </a:xfrm>
        </p:spPr>
        <p:txBody>
          <a:bodyPr/>
          <a:lstStyle/>
          <a:p>
            <a:r>
              <a:rPr lang="en-US" sz="2400" dirty="0"/>
              <a:t>The logistic regression model of a </a:t>
            </a:r>
            <a:r>
              <a:rPr lang="en-US" sz="2400" b="1" dirty="0"/>
              <a:t>conditional probability </a:t>
            </a:r>
            <a:r>
              <a:rPr lang="en-US" sz="2400" b="1" i="1" dirty="0"/>
              <a:t>P</a:t>
            </a:r>
            <a:r>
              <a:rPr lang="en-US" sz="2400" b="1" dirty="0"/>
              <a:t>(</a:t>
            </a:r>
            <a:r>
              <a:rPr lang="en-US" sz="2400" b="1" i="1" dirty="0"/>
              <a:t>X</a:t>
            </a:r>
            <a:r>
              <a:rPr lang="en-US" sz="2400" b="1" dirty="0"/>
              <a:t> |</a:t>
            </a:r>
            <a:r>
              <a:rPr lang="en-US" sz="2400" b="1" i="1" dirty="0"/>
              <a:t>Y</a:t>
            </a:r>
            <a:r>
              <a:rPr lang="en-US" sz="2400" b="1" baseline="-25000" dirty="0"/>
              <a:t>1</a:t>
            </a:r>
            <a:r>
              <a:rPr lang="en-US" sz="2400" b="1" dirty="0"/>
              <a:t>, . . . , </a:t>
            </a:r>
            <a:r>
              <a:rPr lang="en-US" sz="2400" b="1" i="1" dirty="0"/>
              <a:t>Y</a:t>
            </a:r>
            <a:r>
              <a:rPr lang="en-US" sz="2400" b="1" i="1" baseline="-25000" dirty="0"/>
              <a:t>k</a:t>
            </a:r>
            <a:r>
              <a:rPr lang="en-US" sz="2400" b="1" dirty="0"/>
              <a:t>)</a:t>
            </a:r>
            <a:r>
              <a:rPr lang="en-US" sz="2400" dirty="0"/>
              <a:t> is of the form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where </a:t>
            </a:r>
            <a:r>
              <a:rPr lang="en-US" sz="2400" b="1" i="1" dirty="0"/>
              <a:t>Y</a:t>
            </a:r>
            <a:r>
              <a:rPr lang="en-US" sz="2400" b="1" i="1" baseline="-25000" dirty="0"/>
              <a:t>i</a:t>
            </a:r>
            <a:r>
              <a:rPr lang="en-US" sz="2400" dirty="0"/>
              <a:t> is assumed to have domain </a:t>
            </a:r>
            <a:r>
              <a:rPr lang="en-US" sz="2400" b="1" dirty="0"/>
              <a:t>{0, 1}</a:t>
            </a:r>
            <a:r>
              <a:rPr lang="en-US" sz="2400" dirty="0"/>
              <a:t>. This corresponds to a decomposition of the </a:t>
            </a:r>
            <a:r>
              <a:rPr lang="en-US" sz="2400" b="1" dirty="0"/>
              <a:t>conditional probability</a:t>
            </a:r>
            <a:r>
              <a:rPr lang="en-US" sz="2400" dirty="0"/>
              <a:t>, where the probabilities are a product of terms for each </a:t>
            </a:r>
            <a:r>
              <a:rPr lang="en-US" sz="2400" b="1" i="1" dirty="0"/>
              <a:t>Y</a:t>
            </a:r>
            <a:r>
              <a:rPr lang="en-US" sz="2400" b="1" i="1" baseline="-25000" dirty="0"/>
              <a:t>i</a:t>
            </a:r>
            <a:r>
              <a:rPr lang="en-US" sz="2400" dirty="0"/>
              <a:t>.</a:t>
            </a:r>
          </a:p>
          <a:p>
            <a:r>
              <a:rPr lang="en-US" sz="2400" dirty="0"/>
              <a:t>Note that </a:t>
            </a:r>
            <a:r>
              <a:rPr lang="en-US" sz="2400" b="1" i="1" dirty="0"/>
              <a:t>P</a:t>
            </a:r>
            <a:r>
              <a:rPr lang="en-US" sz="2400" b="1" dirty="0"/>
              <a:t>(</a:t>
            </a:r>
            <a:r>
              <a:rPr lang="en-US" sz="2400" b="1" i="1" dirty="0"/>
              <a:t>X</a:t>
            </a:r>
            <a:r>
              <a:rPr lang="en-US" sz="2400" b="1" dirty="0"/>
              <a:t> |</a:t>
            </a:r>
            <a:r>
              <a:rPr lang="en-US" sz="2400" b="1" i="1" dirty="0"/>
              <a:t>Y</a:t>
            </a:r>
            <a:r>
              <a:rPr lang="en-US" sz="2400" b="1" baseline="-25000" dirty="0"/>
              <a:t>1</a:t>
            </a:r>
            <a:r>
              <a:rPr lang="en-US" sz="2400" b="1" dirty="0"/>
              <a:t>= 0, . . , </a:t>
            </a:r>
            <a:r>
              <a:rPr lang="en-US" sz="2400" b="1" i="1" dirty="0"/>
              <a:t>Y</a:t>
            </a:r>
            <a:r>
              <a:rPr lang="en-US" sz="2400" b="1" i="1" baseline="-25000" dirty="0"/>
              <a:t>k</a:t>
            </a:r>
            <a:r>
              <a:rPr lang="en-US" sz="2400" b="1" dirty="0"/>
              <a:t>= 0) =</a:t>
            </a:r>
            <a:r>
              <a:rPr lang="en-US" sz="2400" dirty="0"/>
              <a:t> </a:t>
            </a:r>
            <a:r>
              <a:rPr lang="en-US" sz="2400" b="1" i="1" dirty="0"/>
              <a:t>sigmoid</a:t>
            </a:r>
            <a:r>
              <a:rPr lang="en-US" sz="2400" b="1" dirty="0"/>
              <a:t>(</a:t>
            </a:r>
            <a:r>
              <a:rPr lang="en-US" sz="2400" b="1" i="1" dirty="0"/>
              <a:t>w</a:t>
            </a:r>
            <a:r>
              <a:rPr lang="en-US" sz="2400" b="1" baseline="-25000" dirty="0"/>
              <a:t>0</a:t>
            </a:r>
            <a:r>
              <a:rPr lang="en-US" sz="2400" b="1" dirty="0"/>
              <a:t>)</a:t>
            </a:r>
            <a:r>
              <a:rPr lang="en-US" sz="2400" dirty="0"/>
              <a:t>. Thus </a:t>
            </a:r>
            <a:r>
              <a:rPr lang="en-US" sz="2400" b="1" i="1" dirty="0"/>
              <a:t>w</a:t>
            </a:r>
            <a:r>
              <a:rPr lang="en-US" sz="2400" b="1" baseline="-25000" dirty="0"/>
              <a:t>0</a:t>
            </a:r>
            <a:r>
              <a:rPr lang="en-US" sz="2400" dirty="0"/>
              <a:t> determines the probability when all of the parents are </a:t>
            </a:r>
            <a:r>
              <a:rPr lang="en-US" sz="2400" b="1" dirty="0"/>
              <a:t>zero</a:t>
            </a:r>
            <a:r>
              <a:rPr lang="en-US" sz="2400" dirty="0"/>
              <a:t>.</a:t>
            </a:r>
          </a:p>
          <a:p>
            <a:r>
              <a:rPr lang="en-US" sz="2400" dirty="0"/>
              <a:t>If </a:t>
            </a:r>
            <a:r>
              <a:rPr lang="en-US" sz="2400" b="1" i="1" dirty="0"/>
              <a:t>Y</a:t>
            </a:r>
            <a:r>
              <a:rPr lang="en-US" sz="2400" b="1" i="1" baseline="-25000" dirty="0"/>
              <a:t>i</a:t>
            </a:r>
            <a:r>
              <a:rPr lang="en-US" sz="2400" dirty="0"/>
              <a:t> is Boolean with values </a:t>
            </a:r>
            <a:r>
              <a:rPr lang="en-US" sz="2400" b="1" dirty="0"/>
              <a:t>{0, 1}, </a:t>
            </a:r>
            <a:r>
              <a:rPr lang="en-US" sz="2400" dirty="0"/>
              <a:t>then </a:t>
            </a:r>
            <a:r>
              <a:rPr lang="en-US" sz="2400" b="1" i="1" dirty="0"/>
              <a:t>P</a:t>
            </a:r>
            <a:r>
              <a:rPr lang="en-US" sz="2400" b="1" dirty="0"/>
              <a:t>(</a:t>
            </a:r>
            <a:r>
              <a:rPr lang="en-US" sz="2400" b="1" i="1" dirty="0"/>
              <a:t>X</a:t>
            </a:r>
            <a:r>
              <a:rPr lang="en-US" sz="2400" b="1" dirty="0"/>
              <a:t> |</a:t>
            </a:r>
            <a:r>
              <a:rPr lang="en-US" sz="2400" b="1" i="1" dirty="0"/>
              <a:t>Y</a:t>
            </a:r>
            <a:r>
              <a:rPr lang="en-US" sz="2400" b="1" baseline="-25000" dirty="0"/>
              <a:t>1</a:t>
            </a:r>
            <a:r>
              <a:rPr lang="en-US" sz="2400" b="1" dirty="0"/>
              <a:t>= 0, . . </a:t>
            </a:r>
            <a:r>
              <a:rPr lang="en-US" sz="2400" b="1" i="1" dirty="0"/>
              <a:t>Y</a:t>
            </a:r>
            <a:r>
              <a:rPr lang="en-US" sz="2400" b="1" i="1" baseline="-25000" dirty="0"/>
              <a:t>i</a:t>
            </a:r>
            <a:r>
              <a:rPr lang="en-US" sz="2400" b="1" dirty="0"/>
              <a:t>= 1, . , </a:t>
            </a:r>
            <a:r>
              <a:rPr lang="en-US" sz="2400" b="1" i="1" dirty="0"/>
              <a:t>Y</a:t>
            </a:r>
            <a:r>
              <a:rPr lang="en-US" sz="2400" b="1" i="1" baseline="-25000" dirty="0"/>
              <a:t>k</a:t>
            </a:r>
            <a:r>
              <a:rPr lang="en-US" sz="2400" b="1" dirty="0"/>
              <a:t>= 0)</a:t>
            </a:r>
            <a:r>
              <a:rPr lang="en-US" sz="2400" dirty="0"/>
              <a:t> </a:t>
            </a:r>
            <a:r>
              <a:rPr lang="en-US" sz="2400" b="1" dirty="0"/>
              <a:t>=</a:t>
            </a:r>
            <a:r>
              <a:rPr lang="en-US" sz="2400" dirty="0"/>
              <a:t> </a:t>
            </a:r>
            <a:r>
              <a:rPr lang="en-US" sz="2400" b="1" i="1" dirty="0"/>
              <a:t>sigmoid</a:t>
            </a:r>
            <a:r>
              <a:rPr lang="en-US" sz="2400" dirty="0"/>
              <a:t>(</a:t>
            </a:r>
            <a:r>
              <a:rPr lang="en-US" sz="2400" b="1" i="1" dirty="0"/>
              <a:t>w</a:t>
            </a:r>
            <a:r>
              <a:rPr lang="en-US" sz="2400" b="1" baseline="-25000" dirty="0"/>
              <a:t>0</a:t>
            </a:r>
            <a:r>
              <a:rPr lang="en-US" sz="2400" dirty="0"/>
              <a:t> + </a:t>
            </a:r>
            <a:r>
              <a:rPr lang="en-US" sz="2400" b="1" i="1" dirty="0" err="1"/>
              <a:t>w</a:t>
            </a:r>
            <a:r>
              <a:rPr lang="en-US" sz="2400" b="1" i="1" baseline="-25000" dirty="0" err="1"/>
              <a:t>i</a:t>
            </a:r>
            <a:r>
              <a:rPr lang="en-US" sz="2400" dirty="0"/>
              <a:t>)</a:t>
            </a:r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31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/>
          <a:p>
            <a:r>
              <a:rPr lang="en-US" sz="3600" dirty="0"/>
              <a:t>Representing Conditional Probabilities and Factors</a:t>
            </a:r>
            <a:endParaRPr lang="th-TH" sz="36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467100" y="1981200"/>
          <a:ext cx="5867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74" name="Equation" r:id="rId2" imgW="2222280" imgH="558720" progId="Equation.3">
                  <p:embed/>
                </p:oleObj>
              </mc:Choice>
              <mc:Fallback>
                <p:oleObj name="Equation" r:id="rId2" imgW="2222280" imgH="558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1981200"/>
                        <a:ext cx="58674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32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/>
          <a:p>
            <a:r>
              <a:rPr lang="en-US" sz="3600" dirty="0"/>
              <a:t>Representing Conditional Probabilities and Factors</a:t>
            </a:r>
            <a:endParaRPr lang="th-TH" sz="3600" dirty="0"/>
          </a:p>
        </p:txBody>
      </p:sp>
      <p:pic>
        <p:nvPicPr>
          <p:cNvPr id="209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1447800"/>
            <a:ext cx="9753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33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020762"/>
          </a:xfrm>
        </p:spPr>
        <p:txBody>
          <a:bodyPr/>
          <a:lstStyle/>
          <a:p>
            <a:r>
              <a:rPr lang="en-US" sz="3600" dirty="0"/>
              <a:t>Representing Conditional Probabilities and Factors</a:t>
            </a:r>
            <a:endParaRPr lang="th-TH" sz="3600" dirty="0"/>
          </a:p>
        </p:txBody>
      </p:sp>
      <p:pic>
        <p:nvPicPr>
          <p:cNvPr id="2263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" y="1681163"/>
            <a:ext cx="10172700" cy="372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64D4A4-C290-44A7-893F-087BD883E971}" type="slidenum">
              <a:rPr lang="en-US" smtClean="0"/>
              <a:pPr/>
              <a:t>34</a:t>
            </a:fld>
            <a:endParaRPr lang="th-TH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0096500" cy="914400"/>
          </a:xfrm>
        </p:spPr>
        <p:txBody>
          <a:bodyPr/>
          <a:lstStyle/>
          <a:p>
            <a:pPr eaLnBrk="1" hangingPunct="1"/>
            <a:r>
              <a:rPr lang="en-US" sz="3200" b="1" dirty="0"/>
              <a:t>Accumulation of Evidence Using Conditional Odds </a:t>
            </a:r>
            <a:endParaRPr lang="th-TH" sz="3200" b="1" dirty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219200"/>
            <a:ext cx="9753600" cy="4983163"/>
          </a:xfrm>
        </p:spPr>
        <p:txBody>
          <a:bodyPr/>
          <a:lstStyle/>
          <a:p>
            <a:pPr eaLnBrk="1" hangingPunct="1"/>
            <a:r>
              <a:rPr lang="en-US" sz="2400" dirty="0"/>
              <a:t>Developing an</a:t>
            </a:r>
            <a:r>
              <a:rPr lang="en-US" sz="2400" b="1" dirty="0"/>
              <a:t> agent </a:t>
            </a:r>
            <a:r>
              <a:rPr lang="en-US" sz="2400" dirty="0"/>
              <a:t>for a real problem such as the </a:t>
            </a:r>
            <a:r>
              <a:rPr lang="en-US" sz="2400" b="1" dirty="0"/>
              <a:t>weather forecast</a:t>
            </a:r>
            <a:r>
              <a:rPr lang="en-US" sz="2400" dirty="0"/>
              <a:t>:</a:t>
            </a:r>
            <a:endParaRPr lang="en-US" sz="2400" b="1" dirty="0"/>
          </a:p>
          <a:p>
            <a:pPr lvl="1" eaLnBrk="1" hangingPunct="1"/>
            <a:r>
              <a:rPr lang="en-US" sz="2400" dirty="0"/>
              <a:t>How the agent  predicts it is going to </a:t>
            </a:r>
            <a:r>
              <a:rPr lang="en-US" sz="2400" b="1" i="1" dirty="0"/>
              <a:t>rain tomorrow </a:t>
            </a:r>
            <a:r>
              <a:rPr lang="en-US" sz="2400" dirty="0"/>
              <a:t>based on the given  </a:t>
            </a:r>
            <a:r>
              <a:rPr lang="en-US" sz="2400" b="1" dirty="0"/>
              <a:t>conditional probabilities </a:t>
            </a:r>
            <a:r>
              <a:rPr lang="en-US" sz="2400" dirty="0"/>
              <a:t>of the </a:t>
            </a:r>
            <a:r>
              <a:rPr lang="en-US" sz="2400" b="1" dirty="0"/>
              <a:t>two hypotheses </a:t>
            </a:r>
            <a:r>
              <a:rPr lang="en-US" sz="2400" dirty="0"/>
              <a:t>(THEN part of the rules) </a:t>
            </a:r>
            <a:r>
              <a:rPr lang="en-US" sz="2400" b="1" i="1" dirty="0"/>
              <a:t>tomorrow is rain</a:t>
            </a:r>
            <a:r>
              <a:rPr lang="en-US" sz="2400" b="1" dirty="0"/>
              <a:t> </a:t>
            </a:r>
            <a:r>
              <a:rPr lang="en-US" sz="2400" dirty="0"/>
              <a:t>and </a:t>
            </a:r>
            <a:r>
              <a:rPr lang="en-US" sz="2400" b="1" i="1" dirty="0"/>
              <a:t>tomorrow is dry </a:t>
            </a:r>
            <a:r>
              <a:rPr lang="en-US" sz="2400" dirty="0"/>
              <a:t>from the following </a:t>
            </a:r>
            <a:r>
              <a:rPr lang="en-US" sz="2400" b="1" dirty="0"/>
              <a:t>two rules</a:t>
            </a:r>
            <a:r>
              <a:rPr lang="en-US" sz="2400" dirty="0"/>
              <a:t>:</a:t>
            </a:r>
            <a:endParaRPr lang="en-US" sz="2400" b="1" i="1" dirty="0"/>
          </a:p>
          <a:p>
            <a:pPr eaLnBrk="1" hangingPunct="1">
              <a:buNone/>
            </a:pPr>
            <a:r>
              <a:rPr lang="en-US" sz="2400" dirty="0"/>
              <a:t>		</a:t>
            </a:r>
          </a:p>
          <a:p>
            <a:pPr eaLnBrk="1" hangingPunct="1">
              <a:buFontTx/>
              <a:buNone/>
            </a:pPr>
            <a:r>
              <a:rPr lang="en-US" sz="2000" b="1" dirty="0"/>
              <a:t>             Rule1:	</a:t>
            </a:r>
            <a:r>
              <a:rPr lang="en-US" sz="2000" dirty="0"/>
              <a:t>	IF		</a:t>
            </a:r>
            <a:r>
              <a:rPr lang="en-US" sz="2000" i="1" dirty="0"/>
              <a:t>today is rain</a:t>
            </a:r>
            <a:r>
              <a:rPr lang="en-US" sz="2000" dirty="0"/>
              <a:t> </a:t>
            </a:r>
          </a:p>
          <a:p>
            <a:pPr eaLnBrk="1" hangingPunct="1">
              <a:buFontTx/>
              <a:buNone/>
            </a:pPr>
            <a:r>
              <a:rPr lang="en-US" sz="2000" dirty="0"/>
              <a:t>				THEN		</a:t>
            </a:r>
            <a:r>
              <a:rPr lang="en-US" sz="2000" i="1" dirty="0"/>
              <a:t>tomorrow is rain</a:t>
            </a:r>
            <a:r>
              <a:rPr lang="en-US" sz="2000" dirty="0"/>
              <a:t> </a:t>
            </a:r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</a:p>
          <a:p>
            <a:pPr eaLnBrk="1" hangingPunct="1">
              <a:buFontTx/>
              <a:buNone/>
            </a:pPr>
            <a:r>
              <a:rPr lang="en-US" sz="2000" dirty="0"/>
              <a:t>		</a:t>
            </a:r>
            <a:r>
              <a:rPr lang="en-US" sz="2000" b="1" dirty="0"/>
              <a:t>Rule2:		</a:t>
            </a:r>
            <a:r>
              <a:rPr lang="en-US" sz="2000" dirty="0"/>
              <a:t>IF		</a:t>
            </a:r>
            <a:r>
              <a:rPr lang="en-US" sz="2000" i="1" dirty="0"/>
              <a:t>today is dry</a:t>
            </a:r>
            <a:r>
              <a:rPr lang="en-US" sz="2000" dirty="0"/>
              <a:t> </a:t>
            </a:r>
          </a:p>
          <a:p>
            <a:pPr eaLnBrk="1" hangingPunct="1">
              <a:buFontTx/>
              <a:buNone/>
            </a:pPr>
            <a:r>
              <a:rPr lang="en-US" sz="2000" dirty="0"/>
              <a:t>				THEN		</a:t>
            </a:r>
            <a:r>
              <a:rPr lang="en-US" sz="2000" i="1" dirty="0"/>
              <a:t>tomorrow is dry</a:t>
            </a:r>
            <a:r>
              <a:rPr lang="en-US" sz="2000" dirty="0"/>
              <a:t> </a:t>
            </a:r>
          </a:p>
          <a:p>
            <a:pPr eaLnBrk="1" hangingPunct="1">
              <a:buFontTx/>
              <a:buNone/>
            </a:pPr>
            <a:endParaRPr lang="en-US" sz="1800" dirty="0"/>
          </a:p>
          <a:p>
            <a:pPr lvl="1" eaLnBrk="1" hangingPunct="1"/>
            <a:endParaRPr lang="th-TH" sz="20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52500" y="3962400"/>
            <a:ext cx="6019800" cy="1981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E9BC02-CDEA-4CEC-9D26-919141DE0383}" type="slidenum">
              <a:rPr lang="en-US" smtClean="0"/>
              <a:pPr/>
              <a:t>35</a:t>
            </a:fld>
            <a:endParaRPr lang="th-TH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10287000" cy="5334000"/>
          </a:xfrm>
        </p:spPr>
        <p:txBody>
          <a:bodyPr/>
          <a:lstStyle/>
          <a:p>
            <a:pPr eaLnBrk="1" hangingPunct="1"/>
            <a:r>
              <a:rPr lang="en-US" sz="2400" dirty="0"/>
              <a:t>At every time a ‘</a:t>
            </a:r>
            <a:r>
              <a:rPr lang="en-US" sz="2400" b="1" i="1" dirty="0"/>
              <a:t>wet day</a:t>
            </a:r>
            <a:r>
              <a:rPr lang="en-US" sz="2400" i="1" dirty="0"/>
              <a:t>’</a:t>
            </a:r>
            <a:r>
              <a:rPr lang="en-US" sz="2400" dirty="0"/>
              <a:t> precedes a ‘</a:t>
            </a:r>
            <a:r>
              <a:rPr lang="en-US" sz="2400" b="1" i="1" dirty="0"/>
              <a:t>dry one</a:t>
            </a:r>
            <a:r>
              <a:rPr lang="en-US" sz="2400" i="1" dirty="0"/>
              <a:t>’</a:t>
            </a:r>
            <a:r>
              <a:rPr lang="en-US" sz="2400" dirty="0"/>
              <a:t> or a ‘</a:t>
            </a:r>
            <a:r>
              <a:rPr lang="en-US" sz="2400" b="1" i="1" dirty="0"/>
              <a:t>dry day</a:t>
            </a:r>
            <a:r>
              <a:rPr lang="en-US" sz="2400" i="1" dirty="0"/>
              <a:t>’</a:t>
            </a:r>
            <a:r>
              <a:rPr lang="en-US" sz="2400" dirty="0"/>
              <a:t> precedes a ‘</a:t>
            </a:r>
            <a:r>
              <a:rPr lang="en-US" sz="2400" b="1" i="1" dirty="0"/>
              <a:t>wet one</a:t>
            </a:r>
            <a:r>
              <a:rPr lang="en-US" sz="2400" i="1" dirty="0"/>
              <a:t>’</a:t>
            </a:r>
            <a:r>
              <a:rPr lang="en-US" sz="2400" dirty="0"/>
              <a:t>, thus the </a:t>
            </a:r>
            <a:r>
              <a:rPr lang="en-US" sz="2400" b="1" dirty="0"/>
              <a:t>prior probabilities </a:t>
            </a:r>
            <a:r>
              <a:rPr lang="en-US" sz="2400" dirty="0"/>
              <a:t>of </a:t>
            </a:r>
            <a:r>
              <a:rPr lang="en-US" sz="2400" b="1" dirty="0"/>
              <a:t>0.5</a:t>
            </a:r>
            <a:r>
              <a:rPr lang="en-US" sz="2400" dirty="0"/>
              <a:t> for both the </a:t>
            </a:r>
            <a:r>
              <a:rPr lang="en-US" sz="2400" b="1" dirty="0"/>
              <a:t>hypothesis </a:t>
            </a:r>
            <a:r>
              <a:rPr lang="en-US" sz="2400" dirty="0"/>
              <a:t>and rewrite the rules as:</a:t>
            </a:r>
          </a:p>
          <a:p>
            <a:pPr eaLnBrk="1" hangingPunct="1">
              <a:buFontTx/>
              <a:buNone/>
            </a:pPr>
            <a:r>
              <a:rPr lang="en-US" sz="2400" dirty="0"/>
              <a:t>		</a:t>
            </a:r>
            <a:r>
              <a:rPr lang="en-US" sz="2400" b="1" dirty="0"/>
              <a:t>Rule1:  </a:t>
            </a:r>
            <a:r>
              <a:rPr lang="en-US" sz="2400" dirty="0"/>
              <a:t>IF	           </a:t>
            </a:r>
            <a:r>
              <a:rPr lang="en-US" sz="2400" b="1" i="1" dirty="0"/>
              <a:t>today is rain</a:t>
            </a:r>
            <a:r>
              <a:rPr lang="en-US" sz="2400" b="1" dirty="0"/>
              <a:t> </a:t>
            </a:r>
            <a:r>
              <a:rPr lang="en-US" sz="2400" dirty="0"/>
              <a:t>{</a:t>
            </a:r>
            <a:r>
              <a:rPr lang="en-US" sz="2400" b="1" i="1" dirty="0"/>
              <a:t>LS</a:t>
            </a:r>
            <a:r>
              <a:rPr lang="en-US" sz="2400" dirty="0"/>
              <a:t> = 2.5, </a:t>
            </a:r>
            <a:r>
              <a:rPr lang="en-US" sz="2400" b="1" i="1" dirty="0"/>
              <a:t>LN</a:t>
            </a:r>
            <a:r>
              <a:rPr lang="en-US" sz="2400" dirty="0"/>
              <a:t> = 0.6}</a:t>
            </a:r>
          </a:p>
          <a:p>
            <a:pPr eaLnBrk="1" hangingPunct="1">
              <a:buFontTx/>
              <a:buNone/>
            </a:pPr>
            <a:r>
              <a:rPr lang="en-US" sz="2400" dirty="0"/>
              <a:t>			 THEN	</a:t>
            </a:r>
            <a:r>
              <a:rPr lang="en-US" sz="2400" b="1" i="1" dirty="0"/>
              <a:t>tomorrow is rain</a:t>
            </a:r>
            <a:r>
              <a:rPr lang="en-US" sz="2400" b="1" dirty="0"/>
              <a:t> </a:t>
            </a:r>
            <a:r>
              <a:rPr lang="en-US" sz="2400" dirty="0"/>
              <a:t>{ prior probability is </a:t>
            </a:r>
            <a:r>
              <a:rPr lang="en-US" sz="2400" b="1" dirty="0"/>
              <a:t>0.5</a:t>
            </a:r>
            <a:r>
              <a:rPr lang="en-US" sz="2400" dirty="0"/>
              <a:t>}</a:t>
            </a:r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	Rule2:  </a:t>
            </a:r>
            <a:r>
              <a:rPr lang="en-US" sz="2400" dirty="0"/>
              <a:t>IF	           </a:t>
            </a:r>
            <a:r>
              <a:rPr lang="en-US" sz="2400" b="1" i="1" dirty="0"/>
              <a:t>today is dry</a:t>
            </a:r>
            <a:r>
              <a:rPr lang="en-US" sz="2400" b="1" dirty="0"/>
              <a:t> </a:t>
            </a:r>
            <a:r>
              <a:rPr lang="en-US" sz="2400" dirty="0"/>
              <a:t>{</a:t>
            </a:r>
            <a:r>
              <a:rPr lang="en-US" sz="2400" b="1" i="1" dirty="0"/>
              <a:t>LS</a:t>
            </a:r>
            <a:r>
              <a:rPr lang="en-US" sz="2400" i="1" dirty="0"/>
              <a:t> </a:t>
            </a:r>
            <a:r>
              <a:rPr lang="en-US" sz="2400" dirty="0"/>
              <a:t>= 1.6, </a:t>
            </a:r>
            <a:r>
              <a:rPr lang="en-US" sz="2400" b="1" i="1" dirty="0"/>
              <a:t>LN</a:t>
            </a:r>
            <a:r>
              <a:rPr lang="en-US" sz="2400" i="1" dirty="0"/>
              <a:t> </a:t>
            </a:r>
            <a:r>
              <a:rPr lang="en-US" sz="2400" dirty="0"/>
              <a:t>= 0.4}</a:t>
            </a:r>
          </a:p>
          <a:p>
            <a:pPr eaLnBrk="1" hangingPunct="1">
              <a:buFontTx/>
              <a:buNone/>
            </a:pPr>
            <a:r>
              <a:rPr lang="en-US" sz="2400" dirty="0"/>
              <a:t>			 THEN	</a:t>
            </a:r>
            <a:r>
              <a:rPr lang="en-US" sz="2400" b="1" i="1" dirty="0"/>
              <a:t>tomorrow is dry</a:t>
            </a:r>
            <a:r>
              <a:rPr lang="en-US" sz="2400" b="1" dirty="0"/>
              <a:t> </a:t>
            </a:r>
            <a:r>
              <a:rPr lang="en-US" sz="2400" dirty="0"/>
              <a:t>{ prior probability is </a:t>
            </a:r>
            <a:r>
              <a:rPr lang="en-US" sz="2400" b="1" dirty="0"/>
              <a:t>0.5</a:t>
            </a:r>
            <a:r>
              <a:rPr lang="en-US" sz="2400" dirty="0"/>
              <a:t>}</a:t>
            </a:r>
          </a:p>
          <a:p>
            <a:pPr lvl="1" eaLnBrk="1" hangingPunct="1"/>
            <a:endParaRPr lang="en-US" sz="2000" dirty="0"/>
          </a:p>
          <a:p>
            <a:pPr lvl="1" eaLnBrk="1" hangingPunct="1"/>
            <a:r>
              <a:rPr lang="en-US" sz="2000" u="sng" dirty="0"/>
              <a:t>From the </a:t>
            </a:r>
            <a:r>
              <a:rPr lang="en-US" sz="2000" b="1" u="sng" dirty="0"/>
              <a:t>rule1</a:t>
            </a:r>
            <a:r>
              <a:rPr lang="en-US" sz="2000" u="sng" dirty="0"/>
              <a:t>: </a:t>
            </a:r>
            <a:r>
              <a:rPr lang="en-US" sz="2000" b="1" dirty="0"/>
              <a:t>evidence </a:t>
            </a:r>
            <a:r>
              <a:rPr lang="en-US" sz="2000" b="1" i="1" dirty="0"/>
              <a:t>E </a:t>
            </a:r>
            <a:r>
              <a:rPr lang="en-US" sz="2000" dirty="0"/>
              <a:t> = </a:t>
            </a:r>
            <a:r>
              <a:rPr lang="en-US" sz="2000" i="1" dirty="0"/>
              <a:t>today is rain</a:t>
            </a:r>
            <a:r>
              <a:rPr lang="en-US" sz="2000" b="1" i="1" dirty="0"/>
              <a:t>, ~E </a:t>
            </a:r>
            <a:r>
              <a:rPr lang="en-US" sz="2000" i="1" dirty="0"/>
              <a:t>= today is dry, </a:t>
            </a:r>
          </a:p>
          <a:p>
            <a:pPr lvl="1" eaLnBrk="1" hangingPunct="1">
              <a:buNone/>
            </a:pPr>
            <a:r>
              <a:rPr lang="en-US" sz="2000" b="1" i="1" dirty="0"/>
              <a:t>    hypothesis H </a:t>
            </a:r>
            <a:r>
              <a:rPr lang="en-US" sz="2000" i="1" dirty="0"/>
              <a:t>= tomorrow is rain</a:t>
            </a:r>
            <a:r>
              <a:rPr lang="en-US" sz="2000" b="1" i="1" dirty="0"/>
              <a:t>, </a:t>
            </a:r>
            <a:r>
              <a:rPr lang="en-US" sz="2000" dirty="0"/>
              <a:t>and</a:t>
            </a:r>
            <a:r>
              <a:rPr lang="en-US" sz="2000" b="1" i="1" dirty="0"/>
              <a:t> ~H </a:t>
            </a:r>
            <a:r>
              <a:rPr lang="en-US" sz="2000" i="1" dirty="0"/>
              <a:t>= tomorrow is dry </a:t>
            </a:r>
          </a:p>
          <a:p>
            <a:pPr lvl="1" eaLnBrk="1" hangingPunct="1"/>
            <a:r>
              <a:rPr lang="en-US" sz="2000" u="sng" dirty="0"/>
              <a:t>From the </a:t>
            </a:r>
            <a:r>
              <a:rPr lang="en-US" sz="2000" b="1" u="sng" dirty="0"/>
              <a:t>rule2</a:t>
            </a:r>
            <a:r>
              <a:rPr lang="en-US" sz="2000" dirty="0"/>
              <a:t>: </a:t>
            </a:r>
            <a:r>
              <a:rPr lang="en-US" sz="2000" b="1" dirty="0"/>
              <a:t>evidence </a:t>
            </a:r>
            <a:r>
              <a:rPr lang="en-US" sz="2000" b="1" i="1" dirty="0"/>
              <a:t>E </a:t>
            </a:r>
            <a:r>
              <a:rPr lang="en-US" sz="2000" dirty="0"/>
              <a:t> = </a:t>
            </a:r>
            <a:r>
              <a:rPr lang="en-US" sz="2000" i="1" dirty="0"/>
              <a:t>today is dry</a:t>
            </a:r>
            <a:r>
              <a:rPr lang="en-US" sz="2000" b="1" i="1" dirty="0"/>
              <a:t>, ~E </a:t>
            </a:r>
            <a:r>
              <a:rPr lang="en-US" sz="2000" i="1" dirty="0"/>
              <a:t>= today is rain, </a:t>
            </a:r>
          </a:p>
          <a:p>
            <a:pPr lvl="1" eaLnBrk="1" hangingPunct="1">
              <a:buNone/>
            </a:pPr>
            <a:r>
              <a:rPr lang="en-US" sz="2000" b="1" i="1" dirty="0"/>
              <a:t>    hypothesis H </a:t>
            </a:r>
            <a:r>
              <a:rPr lang="en-US" sz="2000" i="1" dirty="0"/>
              <a:t>= tomorrow is dry</a:t>
            </a:r>
            <a:r>
              <a:rPr lang="en-US" sz="2000" b="1" i="1" dirty="0"/>
              <a:t>, </a:t>
            </a:r>
            <a:r>
              <a:rPr lang="en-US" sz="2000" dirty="0"/>
              <a:t>and</a:t>
            </a:r>
            <a:r>
              <a:rPr lang="en-US" sz="2000" b="1" i="1" dirty="0"/>
              <a:t> ~H </a:t>
            </a:r>
            <a:r>
              <a:rPr lang="en-US" sz="2000" i="1" dirty="0"/>
              <a:t>= tomorrow is rain</a:t>
            </a:r>
            <a:endParaRPr lang="th-TH" sz="2000" dirty="0"/>
          </a:p>
          <a:p>
            <a:pPr eaLnBrk="1" hangingPunct="1"/>
            <a:endParaRPr lang="th-TH" sz="24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0096500" cy="914400"/>
          </a:xfrm>
        </p:spPr>
        <p:txBody>
          <a:bodyPr/>
          <a:lstStyle/>
          <a:p>
            <a:pPr eaLnBrk="1" hangingPunct="1"/>
            <a:r>
              <a:rPr lang="en-US" sz="3200" b="1" dirty="0"/>
              <a:t>Accumulation of Evidence Using Conditional Odds </a:t>
            </a:r>
            <a:endParaRPr lang="th-TH" sz="3200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C9BAAF-985C-47D9-B14B-46BAB4B3A4D2}" type="slidenum">
              <a:rPr lang="en-US" smtClean="0"/>
              <a:pPr/>
              <a:t>36</a:t>
            </a:fld>
            <a:endParaRPr lang="th-TH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10287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value </a:t>
            </a:r>
            <a:r>
              <a:rPr lang="en-US" sz="2400" b="1" dirty="0"/>
              <a:t>LS</a:t>
            </a:r>
            <a:r>
              <a:rPr lang="en-US" sz="2400" dirty="0"/>
              <a:t> (</a:t>
            </a:r>
            <a:r>
              <a:rPr lang="en-US" sz="2400" b="1" dirty="0"/>
              <a:t>likelihood of sufficiency</a:t>
            </a:r>
            <a:r>
              <a:rPr lang="en-US" sz="2400" dirty="0"/>
              <a:t>) represents a measure of the belief in </a:t>
            </a:r>
            <a:r>
              <a:rPr lang="en-US" sz="2400" b="1" dirty="0"/>
              <a:t>Hypothesis </a:t>
            </a:r>
            <a:r>
              <a:rPr lang="en-US" sz="2400" b="1" i="1" dirty="0"/>
              <a:t>H</a:t>
            </a:r>
            <a:r>
              <a:rPr lang="en-US" sz="2400" b="1" dirty="0"/>
              <a:t> </a:t>
            </a:r>
            <a:r>
              <a:rPr lang="en-US" sz="2400" dirty="0"/>
              <a:t>if </a:t>
            </a:r>
            <a:r>
              <a:rPr lang="en-US" sz="2400" b="1" dirty="0"/>
              <a:t>evidence </a:t>
            </a:r>
            <a:r>
              <a:rPr lang="en-US" sz="2400" b="1" i="1" dirty="0"/>
              <a:t>E</a:t>
            </a:r>
            <a:r>
              <a:rPr lang="en-US" sz="2400" b="1" dirty="0"/>
              <a:t> </a:t>
            </a:r>
            <a:r>
              <a:rPr lang="en-US" sz="2400" dirty="0"/>
              <a:t>is present, and the </a:t>
            </a:r>
            <a:r>
              <a:rPr lang="en-US" sz="2400" b="1" i="1" dirty="0"/>
              <a:t>LS</a:t>
            </a:r>
            <a:r>
              <a:rPr lang="en-US" sz="2400" dirty="0"/>
              <a:t> is given as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	</a:t>
            </a:r>
            <a:r>
              <a:rPr lang="en-US" sz="2000" b="1" i="1" dirty="0"/>
              <a:t>LS</a:t>
            </a:r>
            <a:r>
              <a:rPr lang="en-US" sz="2000" b="1" dirty="0"/>
              <a:t> = </a:t>
            </a:r>
            <a:r>
              <a:rPr lang="en-US" sz="2000" b="1" i="1" dirty="0"/>
              <a:t>p</a:t>
            </a:r>
            <a:r>
              <a:rPr lang="en-US" sz="2000" b="1" dirty="0"/>
              <a:t>(</a:t>
            </a:r>
            <a:r>
              <a:rPr lang="en-US" sz="2000" b="1" i="1" dirty="0"/>
              <a:t>E</a:t>
            </a:r>
            <a:r>
              <a:rPr lang="en-US" sz="2000" b="1" dirty="0"/>
              <a:t>|</a:t>
            </a:r>
            <a:r>
              <a:rPr lang="en-US" sz="2000" b="1" i="1" dirty="0"/>
              <a:t>H</a:t>
            </a:r>
            <a:r>
              <a:rPr lang="en-US" sz="2000" b="1" dirty="0"/>
              <a:t>) </a:t>
            </a:r>
            <a:r>
              <a:rPr lang="en-US" sz="2000" b="1" dirty="0">
                <a:sym typeface="Symbol"/>
              </a:rPr>
              <a:t> </a:t>
            </a:r>
            <a:r>
              <a:rPr lang="en-US" sz="2000" b="1" i="1" dirty="0"/>
              <a:t>p</a:t>
            </a:r>
            <a:r>
              <a:rPr lang="en-US" sz="2000" b="1" dirty="0"/>
              <a:t>(</a:t>
            </a:r>
            <a:r>
              <a:rPr lang="en-US" sz="2000" b="1" i="1" dirty="0"/>
              <a:t>E</a:t>
            </a:r>
            <a:r>
              <a:rPr lang="en-US" sz="2000" b="1" dirty="0"/>
              <a:t>|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i="1" dirty="0"/>
              <a:t>H</a:t>
            </a:r>
            <a:r>
              <a:rPr lang="en-US" sz="2000" b="1" dirty="0"/>
              <a:t>)		</a:t>
            </a:r>
            <a:r>
              <a:rPr lang="en-US" sz="2000" dirty="0"/>
              <a:t>				</a:t>
            </a:r>
            <a:r>
              <a:rPr lang="en-US" sz="2000" b="1" dirty="0"/>
              <a:t>(1)	</a:t>
            </a:r>
            <a:endParaRPr lang="th-TH" sz="20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/>
              <a:t>		</a:t>
            </a:r>
            <a:r>
              <a:rPr lang="en-US" sz="2000" b="1" i="1" dirty="0"/>
              <a:t>LS</a:t>
            </a:r>
            <a:r>
              <a:rPr lang="en-US" sz="2000" b="1" dirty="0"/>
              <a:t> = </a:t>
            </a:r>
            <a:r>
              <a:rPr lang="en-US" sz="2000" b="1" i="1" dirty="0"/>
              <a:t>p(today is rain</a:t>
            </a:r>
            <a:r>
              <a:rPr lang="en-US" sz="2000" b="1" dirty="0"/>
              <a:t> | </a:t>
            </a:r>
            <a:r>
              <a:rPr lang="en-US" sz="2000" b="1" i="1" dirty="0"/>
              <a:t>tomorrow rain</a:t>
            </a:r>
            <a:r>
              <a:rPr lang="en-US" sz="2000" b="1" dirty="0"/>
              <a:t>) / </a:t>
            </a:r>
            <a:r>
              <a:rPr lang="en-US" sz="2000" b="1" i="1" dirty="0"/>
              <a:t>p(today is rain| tomorrow dry</a:t>
            </a:r>
            <a:r>
              <a:rPr lang="en-US" sz="2000" b="1" dirty="0"/>
              <a:t>)</a:t>
            </a:r>
            <a:endParaRPr lang="th-TH" sz="2000" b="1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Similarly, </a:t>
            </a:r>
            <a:r>
              <a:rPr lang="en-US" sz="2400" b="1" dirty="0"/>
              <a:t>LN</a:t>
            </a:r>
            <a:r>
              <a:rPr lang="en-US" sz="2400" dirty="0"/>
              <a:t> (</a:t>
            </a:r>
            <a:r>
              <a:rPr lang="en-US" sz="2400" b="1" dirty="0"/>
              <a:t>likelihood of necessity</a:t>
            </a:r>
            <a:r>
              <a:rPr lang="en-US" sz="2400" dirty="0"/>
              <a:t>) can be defined as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	</a:t>
            </a:r>
            <a:r>
              <a:rPr lang="en-US" sz="2000" b="1" i="1" dirty="0"/>
              <a:t>LN</a:t>
            </a:r>
            <a:r>
              <a:rPr lang="en-US" sz="2000" b="1" dirty="0"/>
              <a:t> = </a:t>
            </a:r>
            <a:r>
              <a:rPr lang="en-US" sz="2000" b="1" i="1" dirty="0"/>
              <a:t>p</a:t>
            </a:r>
            <a:r>
              <a:rPr lang="en-US" sz="2000" b="1" dirty="0"/>
              <a:t>(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i="1" dirty="0"/>
              <a:t>E</a:t>
            </a:r>
            <a:r>
              <a:rPr lang="en-US" sz="2000" b="1" dirty="0"/>
              <a:t>|</a:t>
            </a:r>
            <a:r>
              <a:rPr lang="en-US" sz="2000" b="1" i="1" dirty="0"/>
              <a:t>H</a:t>
            </a:r>
            <a:r>
              <a:rPr lang="en-US" sz="2000" b="1" dirty="0"/>
              <a:t>) </a:t>
            </a:r>
            <a:r>
              <a:rPr lang="en-US" sz="2000" b="1" dirty="0">
                <a:sym typeface="Symbol"/>
              </a:rPr>
              <a:t> </a:t>
            </a:r>
            <a:r>
              <a:rPr lang="en-US" sz="2000" b="1" i="1" dirty="0"/>
              <a:t>p</a:t>
            </a:r>
            <a:r>
              <a:rPr lang="en-US" sz="2000" b="1" dirty="0"/>
              <a:t>(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i="1" dirty="0"/>
              <a:t>E</a:t>
            </a:r>
            <a:r>
              <a:rPr lang="en-US" sz="2000" b="1" dirty="0"/>
              <a:t>|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i="1" dirty="0"/>
              <a:t>H</a:t>
            </a:r>
            <a:r>
              <a:rPr lang="en-US" sz="2000" b="1" dirty="0"/>
              <a:t>)	</a:t>
            </a:r>
            <a:r>
              <a:rPr lang="en-US" sz="2000" dirty="0"/>
              <a:t>				</a:t>
            </a:r>
            <a:r>
              <a:rPr lang="en-US" sz="2000" b="1" dirty="0"/>
              <a:t>(2)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b="1" i="1" dirty="0"/>
              <a:t>LN</a:t>
            </a:r>
            <a:r>
              <a:rPr lang="en-US" sz="2000" b="1" dirty="0"/>
              <a:t> = </a:t>
            </a:r>
            <a:r>
              <a:rPr lang="en-US" sz="2000" b="1" i="1" dirty="0"/>
              <a:t>p(today is dry | tomorrow is rain) / p(today is dry | tomorrow dry)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i="1" dirty="0"/>
              <a:t>How does the </a:t>
            </a:r>
            <a:r>
              <a:rPr lang="en-US" sz="2400" b="1" i="1" dirty="0"/>
              <a:t>Agent </a:t>
            </a:r>
            <a:r>
              <a:rPr lang="en-US" sz="2400" i="1" dirty="0"/>
              <a:t>get overall probability of a </a:t>
            </a:r>
            <a:r>
              <a:rPr lang="en-US" sz="2400" b="1" i="1" dirty="0"/>
              <a:t>dry</a:t>
            </a:r>
            <a:r>
              <a:rPr lang="en-US" sz="2400" i="1" dirty="0"/>
              <a:t> or </a:t>
            </a:r>
            <a:r>
              <a:rPr lang="en-US" sz="2400" b="1" i="1" dirty="0"/>
              <a:t>wet  </a:t>
            </a:r>
            <a:r>
              <a:rPr lang="en-US" sz="2400" i="1" dirty="0"/>
              <a:t>day?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</a:t>
            </a:r>
            <a:r>
              <a:rPr lang="en-US" sz="2000" b="1" dirty="0"/>
              <a:t>prior probability of the rule consequent (hypothesis)</a:t>
            </a:r>
            <a:r>
              <a:rPr lang="en-US" sz="2000" dirty="0"/>
              <a:t> </a:t>
            </a:r>
            <a:r>
              <a:rPr lang="en-US" sz="2000" b="1" i="1" dirty="0"/>
              <a:t>p</a:t>
            </a:r>
            <a:r>
              <a:rPr lang="en-US" sz="2000" b="1" dirty="0"/>
              <a:t>(</a:t>
            </a:r>
            <a:r>
              <a:rPr lang="en-US" sz="2000" b="1" i="1" dirty="0"/>
              <a:t>H</a:t>
            </a:r>
            <a:r>
              <a:rPr lang="en-US" sz="2000" b="1" dirty="0"/>
              <a:t>) is</a:t>
            </a:r>
            <a:r>
              <a:rPr lang="en-US" sz="2000" dirty="0"/>
              <a:t> </a:t>
            </a:r>
            <a:r>
              <a:rPr lang="en-US" sz="2000" b="1" dirty="0"/>
              <a:t>converted into the prior odds </a:t>
            </a:r>
            <a:r>
              <a:rPr lang="en-US" sz="2000" b="1" i="1" dirty="0"/>
              <a:t>O</a:t>
            </a:r>
            <a:r>
              <a:rPr lang="en-US" sz="2000" b="1" dirty="0"/>
              <a:t>(</a:t>
            </a:r>
            <a:r>
              <a:rPr lang="en-US" sz="2000" b="1" i="1" dirty="0"/>
              <a:t>H</a:t>
            </a:r>
            <a:r>
              <a:rPr lang="en-US" sz="2000" b="1" dirty="0"/>
              <a:t>):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      </a:t>
            </a:r>
            <a:r>
              <a:rPr lang="en-US" sz="2000" b="1" i="1" dirty="0"/>
              <a:t>O</a:t>
            </a:r>
            <a:r>
              <a:rPr lang="en-US" sz="2000" b="1" dirty="0"/>
              <a:t>(</a:t>
            </a:r>
            <a:r>
              <a:rPr lang="en-US" sz="2000" b="1" i="1" dirty="0"/>
              <a:t>H</a:t>
            </a:r>
            <a:r>
              <a:rPr lang="en-US" sz="2000" b="1" dirty="0"/>
              <a:t>) = </a:t>
            </a:r>
            <a:r>
              <a:rPr lang="en-US" sz="2000" b="1" i="1" dirty="0"/>
              <a:t>p</a:t>
            </a:r>
            <a:r>
              <a:rPr lang="en-US" sz="2000" b="1" dirty="0"/>
              <a:t>(</a:t>
            </a:r>
            <a:r>
              <a:rPr lang="en-US" sz="2000" b="1" i="1" dirty="0"/>
              <a:t>H</a:t>
            </a:r>
            <a:r>
              <a:rPr lang="en-US" sz="2000" b="1" dirty="0"/>
              <a:t>) </a:t>
            </a:r>
            <a:r>
              <a:rPr lang="en-US" sz="2000" b="1" dirty="0">
                <a:sym typeface="Symbol"/>
              </a:rPr>
              <a:t></a:t>
            </a:r>
            <a:r>
              <a:rPr lang="en-US" sz="2000" b="1" dirty="0"/>
              <a:t> (1- </a:t>
            </a:r>
            <a:r>
              <a:rPr lang="en-US" sz="2000" b="1" i="1" dirty="0"/>
              <a:t>p</a:t>
            </a:r>
            <a:r>
              <a:rPr lang="en-US" sz="2000" b="1" dirty="0"/>
              <a:t>(</a:t>
            </a:r>
            <a:r>
              <a:rPr lang="en-US" sz="2000" b="1" i="1" dirty="0"/>
              <a:t>H</a:t>
            </a:r>
            <a:r>
              <a:rPr lang="en-US" sz="2000" b="1" dirty="0"/>
              <a:t>))</a:t>
            </a:r>
            <a:r>
              <a:rPr lang="th-TH" sz="2000" dirty="0"/>
              <a:t>	</a:t>
            </a:r>
            <a:r>
              <a:rPr lang="en-US" sz="2000" dirty="0"/>
              <a:t>; where </a:t>
            </a:r>
            <a:r>
              <a:rPr lang="en-US" sz="2000" b="1" i="1" dirty="0"/>
              <a:t>H</a:t>
            </a:r>
            <a:r>
              <a:rPr lang="en-US" sz="2000" dirty="0"/>
              <a:t> is the hypothesis	               </a:t>
            </a:r>
            <a:r>
              <a:rPr lang="en-US" sz="2000" b="1" dirty="0"/>
              <a:t>(3)</a:t>
            </a:r>
            <a:endParaRPr lang="th-TH" sz="2000" b="1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0096500" cy="914400"/>
          </a:xfrm>
        </p:spPr>
        <p:txBody>
          <a:bodyPr/>
          <a:lstStyle/>
          <a:p>
            <a:pPr eaLnBrk="1" hangingPunct="1"/>
            <a:r>
              <a:rPr lang="en-US" sz="3200" b="1" dirty="0"/>
              <a:t>Accumulation of Evidence Using Conditional Odds </a:t>
            </a:r>
            <a:endParaRPr lang="th-TH" sz="32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83B320-87BE-48D0-B90B-C01895170757}" type="slidenum">
              <a:rPr lang="en-US" smtClean="0"/>
              <a:pPr/>
              <a:t>37</a:t>
            </a:fld>
            <a:endParaRPr lang="th-TH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906000" cy="5486400"/>
          </a:xfrm>
        </p:spPr>
        <p:txBody>
          <a:bodyPr/>
          <a:lstStyle/>
          <a:p>
            <a:pPr eaLnBrk="1" hangingPunct="1"/>
            <a:r>
              <a:rPr lang="en-US" sz="2400" dirty="0"/>
              <a:t>The </a:t>
            </a:r>
            <a:r>
              <a:rPr lang="en-US" sz="2400" b="1" dirty="0"/>
              <a:t>prior probability</a:t>
            </a:r>
            <a:r>
              <a:rPr lang="en-US" sz="2400" dirty="0"/>
              <a:t> is only used when the uncertainty of the consequent (hypothesis) is adjusted for the first time</a:t>
            </a:r>
          </a:p>
          <a:p>
            <a:pPr eaLnBrk="1" hangingPunct="1"/>
            <a:r>
              <a:rPr lang="en-US" sz="2400" dirty="0"/>
              <a:t>Then in order to obtain the </a:t>
            </a:r>
            <a:r>
              <a:rPr lang="en-US" sz="2400" b="1" i="1" dirty="0"/>
              <a:t>posterior odds</a:t>
            </a:r>
            <a:r>
              <a:rPr lang="en-US" sz="2400" b="1" dirty="0"/>
              <a:t> </a:t>
            </a:r>
            <a:r>
              <a:rPr lang="en-US" sz="2400" dirty="0"/>
              <a:t>(the prior odds are updated by</a:t>
            </a:r>
            <a:r>
              <a:rPr lang="en-US" sz="2400" i="1" dirty="0"/>
              <a:t> </a:t>
            </a:r>
            <a:r>
              <a:rPr lang="en-US" sz="2400" b="1" i="1" dirty="0"/>
              <a:t>LS </a:t>
            </a:r>
            <a:r>
              <a:rPr lang="en-US" sz="2400" dirty="0"/>
              <a:t>if the antecedent of the rule </a:t>
            </a:r>
            <a:r>
              <a:rPr lang="en-US" sz="2400" b="1" i="1" dirty="0"/>
              <a:t>E</a:t>
            </a:r>
            <a:r>
              <a:rPr lang="en-US" sz="2400" dirty="0"/>
              <a:t> is </a:t>
            </a:r>
            <a:r>
              <a:rPr lang="en-US" sz="2400" b="1" dirty="0"/>
              <a:t>true</a:t>
            </a:r>
            <a:r>
              <a:rPr lang="th-TH" sz="2400" dirty="0"/>
              <a:t> </a:t>
            </a:r>
            <a:r>
              <a:rPr lang="en-US" sz="2400" dirty="0"/>
              <a:t>and by</a:t>
            </a:r>
            <a:r>
              <a:rPr lang="en-US" sz="2400" i="1" dirty="0"/>
              <a:t> </a:t>
            </a:r>
            <a:r>
              <a:rPr lang="en-US" sz="2400" b="1" i="1" dirty="0"/>
              <a:t>LN</a:t>
            </a:r>
            <a:r>
              <a:rPr lang="en-US" sz="2400" dirty="0"/>
              <a:t> if the antecedent is </a:t>
            </a:r>
            <a:r>
              <a:rPr lang="en-US" sz="2400" b="1" dirty="0"/>
              <a:t>false</a:t>
            </a:r>
            <a:r>
              <a:rPr lang="en-US" sz="2400" dirty="0"/>
              <a:t>)</a:t>
            </a:r>
            <a:r>
              <a:rPr lang="en-US" sz="2400" b="1" dirty="0"/>
              <a:t>;</a:t>
            </a:r>
          </a:p>
          <a:p>
            <a:pPr eaLnBrk="1" hangingPunct="1">
              <a:buFontTx/>
              <a:buNone/>
            </a:pPr>
            <a:r>
              <a:rPr lang="en-US" sz="2400" dirty="0"/>
              <a:t>	</a:t>
            </a:r>
            <a:r>
              <a:rPr lang="en-US" sz="2000" b="1" i="1" dirty="0"/>
              <a:t>O</a:t>
            </a:r>
            <a:r>
              <a:rPr lang="en-US" sz="2000" b="1" dirty="0"/>
              <a:t>(</a:t>
            </a:r>
            <a:r>
              <a:rPr lang="en-US" sz="2000" b="1" i="1" dirty="0"/>
              <a:t>H</a:t>
            </a:r>
            <a:r>
              <a:rPr lang="en-US" sz="2000" b="1" dirty="0"/>
              <a:t>|</a:t>
            </a:r>
            <a:r>
              <a:rPr lang="en-US" sz="2000" b="1" i="1" dirty="0"/>
              <a:t>E</a:t>
            </a:r>
            <a:r>
              <a:rPr lang="en-US" sz="2000" b="1" dirty="0"/>
              <a:t>) = </a:t>
            </a:r>
            <a:r>
              <a:rPr lang="en-US" sz="2000" b="1" i="1" dirty="0"/>
              <a:t>LS</a:t>
            </a:r>
            <a:r>
              <a:rPr lang="en-US" sz="2000" b="1" dirty="0"/>
              <a:t> * </a:t>
            </a:r>
            <a:r>
              <a:rPr lang="en-US" sz="2000" b="1" i="1" dirty="0"/>
              <a:t>O</a:t>
            </a:r>
            <a:r>
              <a:rPr lang="en-US" sz="2000" b="1" dirty="0"/>
              <a:t>(</a:t>
            </a:r>
            <a:r>
              <a:rPr lang="en-US" sz="2000" b="1" i="1" dirty="0"/>
              <a:t>H</a:t>
            </a:r>
            <a:r>
              <a:rPr lang="en-US" sz="2000" b="1" dirty="0"/>
              <a:t>)</a:t>
            </a:r>
            <a:r>
              <a:rPr lang="th-TH" sz="2000" b="1" dirty="0"/>
              <a:t>	</a:t>
            </a:r>
            <a:r>
              <a:rPr lang="en-US" sz="2000" dirty="0"/>
              <a:t>; if </a:t>
            </a:r>
            <a:r>
              <a:rPr lang="en-US" sz="2000" b="1" i="1" dirty="0"/>
              <a:t>E</a:t>
            </a:r>
            <a:r>
              <a:rPr lang="en-US" sz="2000" b="1" dirty="0"/>
              <a:t> is true</a:t>
            </a:r>
            <a:r>
              <a:rPr lang="th-TH" sz="2000" dirty="0"/>
              <a:t>	</a:t>
            </a:r>
            <a:r>
              <a:rPr lang="en-US" sz="2000" b="1" dirty="0"/>
              <a:t>                          (4)</a:t>
            </a:r>
          </a:p>
          <a:p>
            <a:pPr eaLnBrk="1" hangingPunct="1">
              <a:buFontTx/>
              <a:buNone/>
            </a:pPr>
            <a:r>
              <a:rPr lang="en-US" sz="2400" dirty="0"/>
              <a:t>	and </a:t>
            </a:r>
          </a:p>
          <a:p>
            <a:pPr eaLnBrk="1" hangingPunct="1">
              <a:buFontTx/>
              <a:buNone/>
            </a:pPr>
            <a:r>
              <a:rPr lang="en-US" sz="2400" dirty="0"/>
              <a:t>	</a:t>
            </a:r>
            <a:r>
              <a:rPr lang="en-US" sz="2000" b="1" i="1" dirty="0"/>
              <a:t>O</a:t>
            </a:r>
            <a:r>
              <a:rPr lang="en-US" sz="2000" b="1" dirty="0"/>
              <a:t>(</a:t>
            </a:r>
            <a:r>
              <a:rPr lang="en-US" sz="2000" b="1" i="1" dirty="0"/>
              <a:t>H</a:t>
            </a:r>
            <a:r>
              <a:rPr lang="en-US" sz="2000" b="1" dirty="0"/>
              <a:t>|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i="1" dirty="0"/>
              <a:t>E</a:t>
            </a:r>
            <a:r>
              <a:rPr lang="en-US" sz="2000" b="1" dirty="0"/>
              <a:t>) = </a:t>
            </a:r>
            <a:r>
              <a:rPr lang="en-US" sz="2000" b="1" i="1" dirty="0"/>
              <a:t>LN</a:t>
            </a:r>
            <a:r>
              <a:rPr lang="en-US" sz="2000" b="1" dirty="0"/>
              <a:t> * </a:t>
            </a:r>
            <a:r>
              <a:rPr lang="en-US" sz="2000" b="1" i="1" dirty="0"/>
              <a:t>O</a:t>
            </a:r>
            <a:r>
              <a:rPr lang="en-US" sz="2000" b="1" dirty="0"/>
              <a:t>(</a:t>
            </a:r>
            <a:r>
              <a:rPr lang="en-US" sz="2000" b="1" i="1" dirty="0"/>
              <a:t>H</a:t>
            </a:r>
            <a:r>
              <a:rPr lang="en-US" sz="2000" b="1" dirty="0"/>
              <a:t>)</a:t>
            </a:r>
            <a:r>
              <a:rPr lang="en-US" sz="2000" dirty="0"/>
              <a:t>	 ;if </a:t>
            </a:r>
            <a:r>
              <a:rPr lang="en-US" sz="2000" b="1" i="1" dirty="0"/>
              <a:t>E</a:t>
            </a:r>
            <a:r>
              <a:rPr lang="en-US" sz="2000" b="1" dirty="0"/>
              <a:t> is false </a:t>
            </a:r>
            <a:r>
              <a:rPr lang="en-US" sz="2000" dirty="0"/>
              <a:t>	                          </a:t>
            </a:r>
            <a:r>
              <a:rPr lang="en-US" sz="2000" b="1" dirty="0"/>
              <a:t>(5)</a:t>
            </a:r>
            <a:endParaRPr lang="th-TH" sz="2000" b="1" dirty="0"/>
          </a:p>
          <a:p>
            <a:pPr eaLnBrk="1" hangingPunct="1"/>
            <a:r>
              <a:rPr lang="en-US" sz="2400" dirty="0"/>
              <a:t>The </a:t>
            </a:r>
            <a:r>
              <a:rPr lang="en-US" sz="2400" b="1" dirty="0"/>
              <a:t>posterior odds</a:t>
            </a:r>
            <a:r>
              <a:rPr lang="en-US" sz="2400" dirty="0"/>
              <a:t> are then used </a:t>
            </a:r>
            <a:r>
              <a:rPr lang="en-US" sz="2400" b="1" dirty="0"/>
              <a:t>to recover </a:t>
            </a:r>
            <a:r>
              <a:rPr lang="en-US" sz="2400" dirty="0"/>
              <a:t>the </a:t>
            </a:r>
            <a:r>
              <a:rPr lang="en-US" sz="2400" b="1" dirty="0"/>
              <a:t>posterior probabilities</a:t>
            </a:r>
            <a:r>
              <a:rPr lang="en-US" sz="2400" dirty="0"/>
              <a:t>:</a:t>
            </a:r>
          </a:p>
          <a:p>
            <a:pPr eaLnBrk="1" hangingPunct="1">
              <a:buFontTx/>
              <a:buNone/>
            </a:pPr>
            <a:r>
              <a:rPr lang="en-US" sz="2400" dirty="0"/>
              <a:t>	</a:t>
            </a:r>
            <a:r>
              <a:rPr lang="en-US" sz="2000" b="1" i="1" dirty="0"/>
              <a:t>p</a:t>
            </a:r>
            <a:r>
              <a:rPr lang="en-US" sz="2000" b="1" dirty="0"/>
              <a:t>(</a:t>
            </a:r>
            <a:r>
              <a:rPr lang="en-US" sz="2000" b="1" i="1" dirty="0"/>
              <a:t>H</a:t>
            </a:r>
            <a:r>
              <a:rPr lang="en-US" sz="2000" b="1" dirty="0"/>
              <a:t>|</a:t>
            </a:r>
            <a:r>
              <a:rPr lang="en-US" sz="2000" b="1" i="1" dirty="0"/>
              <a:t>E</a:t>
            </a:r>
            <a:r>
              <a:rPr lang="en-US" sz="2000" b="1" dirty="0"/>
              <a:t>) = </a:t>
            </a:r>
            <a:r>
              <a:rPr lang="en-US" sz="2000" b="1" i="1" dirty="0"/>
              <a:t>O</a:t>
            </a:r>
            <a:r>
              <a:rPr lang="en-US" sz="2000" b="1" dirty="0"/>
              <a:t>(</a:t>
            </a:r>
            <a:r>
              <a:rPr lang="en-US" sz="2000" b="1" i="1" dirty="0"/>
              <a:t>H</a:t>
            </a:r>
            <a:r>
              <a:rPr lang="en-US" sz="2000" b="1" dirty="0"/>
              <a:t>|</a:t>
            </a:r>
            <a:r>
              <a:rPr lang="en-US" sz="2000" b="1" i="1" dirty="0"/>
              <a:t>E</a:t>
            </a:r>
            <a:r>
              <a:rPr lang="en-US" sz="2000" b="1" dirty="0"/>
              <a:t>) </a:t>
            </a:r>
            <a:r>
              <a:rPr lang="en-US" sz="2000" b="1" dirty="0">
                <a:sym typeface="Symbol"/>
              </a:rPr>
              <a:t></a:t>
            </a:r>
            <a:r>
              <a:rPr lang="en-US" sz="2000" b="1" dirty="0"/>
              <a:t> (1 + </a:t>
            </a:r>
            <a:r>
              <a:rPr lang="en-US" sz="2000" b="1" i="1" dirty="0"/>
              <a:t>O</a:t>
            </a:r>
            <a:r>
              <a:rPr lang="en-US" sz="2000" b="1" dirty="0"/>
              <a:t>(</a:t>
            </a:r>
            <a:r>
              <a:rPr lang="en-US" sz="2000" b="1" i="1" dirty="0"/>
              <a:t>H</a:t>
            </a:r>
            <a:r>
              <a:rPr lang="en-US" sz="2000" b="1" dirty="0"/>
              <a:t>|</a:t>
            </a:r>
            <a:r>
              <a:rPr lang="en-US" sz="2000" b="1" i="1" dirty="0"/>
              <a:t>E</a:t>
            </a:r>
            <a:r>
              <a:rPr lang="en-US" sz="2000" b="1" dirty="0"/>
              <a:t>))</a:t>
            </a:r>
            <a:r>
              <a:rPr lang="en-US" sz="2000" dirty="0"/>
              <a:t>			</a:t>
            </a:r>
            <a:r>
              <a:rPr lang="en-US" sz="2000" b="1" dirty="0"/>
              <a:t>(6)</a:t>
            </a:r>
          </a:p>
          <a:p>
            <a:pPr eaLnBrk="1" hangingPunct="1">
              <a:buFontTx/>
              <a:buNone/>
            </a:pPr>
            <a:r>
              <a:rPr lang="en-US" sz="2400" dirty="0"/>
              <a:t>   and</a:t>
            </a:r>
          </a:p>
          <a:p>
            <a:pPr eaLnBrk="1" hangingPunct="1">
              <a:buFontTx/>
              <a:buNone/>
            </a:pPr>
            <a:r>
              <a:rPr lang="en-US" sz="2400" dirty="0"/>
              <a:t>	</a:t>
            </a:r>
            <a:r>
              <a:rPr lang="en-US" sz="2000" b="1" i="1" dirty="0"/>
              <a:t>p</a:t>
            </a:r>
            <a:r>
              <a:rPr lang="en-US" sz="2000" b="1" dirty="0"/>
              <a:t>(</a:t>
            </a:r>
            <a:r>
              <a:rPr lang="en-US" sz="2000" b="1" i="1" dirty="0"/>
              <a:t>H</a:t>
            </a:r>
            <a:r>
              <a:rPr lang="en-US" sz="2000" b="1" dirty="0"/>
              <a:t>|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i="1" dirty="0"/>
              <a:t>E</a:t>
            </a:r>
            <a:r>
              <a:rPr lang="en-US" sz="2000" b="1" dirty="0"/>
              <a:t>) = </a:t>
            </a:r>
            <a:r>
              <a:rPr lang="en-US" sz="2000" b="1" i="1" dirty="0"/>
              <a:t>O</a:t>
            </a:r>
            <a:r>
              <a:rPr lang="en-US" sz="2000" b="1" dirty="0"/>
              <a:t>(</a:t>
            </a:r>
            <a:r>
              <a:rPr lang="en-US" sz="2000" b="1" i="1" dirty="0"/>
              <a:t>H</a:t>
            </a:r>
            <a:r>
              <a:rPr lang="en-US" sz="2000" b="1" dirty="0"/>
              <a:t>|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i="1" dirty="0"/>
              <a:t>E</a:t>
            </a:r>
            <a:r>
              <a:rPr lang="en-US" sz="2000" b="1" dirty="0"/>
              <a:t>) </a:t>
            </a:r>
            <a:r>
              <a:rPr lang="en-US" sz="2000" b="1" dirty="0">
                <a:sym typeface="Symbol"/>
              </a:rPr>
              <a:t></a:t>
            </a:r>
            <a:r>
              <a:rPr lang="en-US" sz="2000" b="1" dirty="0"/>
              <a:t> (1 + </a:t>
            </a:r>
            <a:r>
              <a:rPr lang="en-US" sz="2000" b="1" i="1" dirty="0"/>
              <a:t>O</a:t>
            </a:r>
            <a:r>
              <a:rPr lang="en-US" sz="2000" b="1" dirty="0"/>
              <a:t>(</a:t>
            </a:r>
            <a:r>
              <a:rPr lang="en-US" sz="2000" b="1" i="1" dirty="0"/>
              <a:t>H</a:t>
            </a:r>
            <a:r>
              <a:rPr lang="en-US" sz="2000" b="1" dirty="0"/>
              <a:t>|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i="1" dirty="0"/>
              <a:t>E</a:t>
            </a:r>
            <a:r>
              <a:rPr lang="en-US" sz="2000" b="1" dirty="0"/>
              <a:t>))	</a:t>
            </a:r>
            <a:r>
              <a:rPr lang="en-US" sz="2000" dirty="0"/>
              <a:t>		</a:t>
            </a:r>
            <a:r>
              <a:rPr lang="en-US" sz="2000" b="1" dirty="0"/>
              <a:t>(7)</a:t>
            </a:r>
            <a:endParaRPr lang="th-TH" sz="2000" b="1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0096500" cy="914400"/>
          </a:xfrm>
        </p:spPr>
        <p:txBody>
          <a:bodyPr/>
          <a:lstStyle/>
          <a:p>
            <a:pPr eaLnBrk="1" hangingPunct="1"/>
            <a:r>
              <a:rPr lang="en-US" sz="3200" b="1" dirty="0"/>
              <a:t>Accumulation of Evidence Using Conditional Odds </a:t>
            </a:r>
            <a:endParaRPr lang="th-TH" sz="3200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Asst. Prof. Dr. </a:t>
            </a:r>
            <a:r>
              <a:rPr lang="en-US" dirty="0" err="1"/>
              <a:t>Anilkumar</a:t>
            </a:r>
            <a:r>
              <a:rPr lang="en-US" dirty="0"/>
              <a:t> K.G</a:t>
            </a:r>
            <a:endParaRPr lang="th-TH" dirty="0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365A10-A69E-4861-9659-B7CE88E7D131}" type="slidenum">
              <a:rPr lang="en-US" smtClean="0"/>
              <a:pPr/>
              <a:t>38</a:t>
            </a:fld>
            <a:endParaRPr lang="th-TH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066800"/>
            <a:ext cx="100965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Suppose the user indicates </a:t>
            </a:r>
            <a:r>
              <a:rPr lang="en-US" sz="2400"/>
              <a:t>that </a:t>
            </a:r>
            <a:r>
              <a:rPr lang="en-US" sz="2400" b="1" i="1" u="sng">
                <a:solidFill>
                  <a:srgbClr val="C00000"/>
                </a:solidFill>
              </a:rPr>
              <a:t>today </a:t>
            </a:r>
            <a:r>
              <a:rPr lang="en-US" sz="2400" b="1" i="1" u="sng" dirty="0">
                <a:solidFill>
                  <a:srgbClr val="C00000"/>
                </a:solidFill>
              </a:rPr>
              <a:t>is rain </a:t>
            </a:r>
            <a:r>
              <a:rPr lang="en-US" sz="2400" dirty="0"/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Consider </a:t>
            </a:r>
            <a:r>
              <a:rPr lang="en-US" sz="2400" b="1" u="sng" dirty="0"/>
              <a:t>Rule1</a:t>
            </a:r>
            <a:r>
              <a:rPr lang="en-US" sz="2400" dirty="0"/>
              <a:t>: The prior probability of </a:t>
            </a:r>
            <a:r>
              <a:rPr lang="en-US" sz="2400" b="1" i="1" dirty="0"/>
              <a:t>tomorrow is rain</a:t>
            </a:r>
            <a:r>
              <a:rPr lang="en-US" sz="2400" b="1" dirty="0"/>
              <a:t> </a:t>
            </a:r>
            <a:r>
              <a:rPr lang="en-US" sz="2400" dirty="0"/>
              <a:t>is converted into the </a:t>
            </a:r>
            <a:r>
              <a:rPr lang="en-US" sz="2400" b="1" dirty="0"/>
              <a:t>prior odds</a:t>
            </a:r>
            <a:r>
              <a:rPr lang="en-US" sz="2400" dirty="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      </a:t>
            </a:r>
            <a:r>
              <a:rPr lang="en-US" sz="2000" b="1" i="1" dirty="0"/>
              <a:t>O</a:t>
            </a:r>
            <a:r>
              <a:rPr lang="en-US" sz="2000" b="1" dirty="0"/>
              <a:t>( </a:t>
            </a:r>
            <a:r>
              <a:rPr lang="en-US" sz="2000" b="1" i="1" dirty="0"/>
              <a:t>tomorrow is rain</a:t>
            </a:r>
            <a:r>
              <a:rPr lang="en-US" sz="2000" b="1" dirty="0"/>
              <a:t>) </a:t>
            </a:r>
            <a:r>
              <a:rPr lang="en-US" sz="2000" dirty="0"/>
              <a:t>= </a:t>
            </a:r>
            <a:r>
              <a:rPr lang="en-US" sz="2000" b="1" i="1" dirty="0"/>
              <a:t>O</a:t>
            </a:r>
            <a:r>
              <a:rPr lang="en-US" sz="2000" b="1" dirty="0"/>
              <a:t>(</a:t>
            </a:r>
            <a:r>
              <a:rPr lang="en-US" sz="2000" b="1" i="1" dirty="0"/>
              <a:t>H</a:t>
            </a:r>
            <a:r>
              <a:rPr lang="en-US" sz="2000" b="1" dirty="0"/>
              <a:t>) =  </a:t>
            </a:r>
            <a:r>
              <a:rPr lang="en-US" sz="2000" b="1" i="1" dirty="0"/>
              <a:t>p</a:t>
            </a:r>
            <a:r>
              <a:rPr lang="en-US" sz="2000" b="1" dirty="0"/>
              <a:t>(</a:t>
            </a:r>
            <a:r>
              <a:rPr lang="en-US" sz="2000" b="1" i="1" dirty="0"/>
              <a:t>H</a:t>
            </a:r>
            <a:r>
              <a:rPr lang="en-US" sz="2000" b="1" dirty="0"/>
              <a:t>) / (1- </a:t>
            </a:r>
            <a:r>
              <a:rPr lang="en-US" sz="2000" b="1" i="1" dirty="0"/>
              <a:t>p</a:t>
            </a:r>
            <a:r>
              <a:rPr lang="en-US" sz="2000" b="1" dirty="0"/>
              <a:t>(</a:t>
            </a:r>
            <a:r>
              <a:rPr lang="en-US" sz="2000" b="1" i="1" dirty="0"/>
              <a:t>H</a:t>
            </a:r>
            <a:r>
              <a:rPr lang="en-US" sz="2000" b="1" dirty="0"/>
              <a:t>)) = 0.5 / (1 – 0.5) = 1.0</a:t>
            </a:r>
            <a:r>
              <a:rPr lang="en-US" sz="2000" dirty="0"/>
              <a:t> (by </a:t>
            </a:r>
            <a:r>
              <a:rPr lang="en-US" sz="2000" b="1" dirty="0"/>
              <a:t>Eq. 3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dirty="0"/>
              <a:t>The evidence </a:t>
            </a:r>
            <a:r>
              <a:rPr lang="en-US" sz="2000" b="1" i="1" dirty="0">
                <a:solidFill>
                  <a:srgbClr val="C00000"/>
                </a:solidFill>
              </a:rPr>
              <a:t>today is rain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increases the odds by a factor of </a:t>
            </a:r>
            <a:r>
              <a:rPr lang="en-US" sz="2000" b="1" dirty="0"/>
              <a:t>2.5 (</a:t>
            </a:r>
            <a:r>
              <a:rPr lang="en-US" sz="2000" b="1" i="1" dirty="0"/>
              <a:t>LS</a:t>
            </a:r>
            <a:r>
              <a:rPr lang="en-US" sz="2000" b="1" dirty="0"/>
              <a:t>), </a:t>
            </a:r>
            <a:r>
              <a:rPr lang="en-US" sz="2000" dirty="0"/>
              <a:t>thereby raising the probability from </a:t>
            </a:r>
            <a:r>
              <a:rPr lang="en-US" sz="2000" b="1" dirty="0"/>
              <a:t>0.5 </a:t>
            </a:r>
            <a:r>
              <a:rPr lang="en-US" sz="2000" dirty="0"/>
              <a:t>to </a:t>
            </a:r>
            <a:r>
              <a:rPr lang="en-US" sz="2000" b="1" dirty="0"/>
              <a:t>0.71</a:t>
            </a:r>
            <a:r>
              <a:rPr lang="en-US" sz="2000" dirty="0"/>
              <a:t> as per following: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400" dirty="0"/>
              <a:t>	</a:t>
            </a:r>
            <a:r>
              <a:rPr lang="en-US" sz="2000" b="1" i="1" dirty="0"/>
              <a:t>O</a:t>
            </a:r>
            <a:r>
              <a:rPr lang="en-US" sz="2000" b="1" dirty="0"/>
              <a:t>( </a:t>
            </a:r>
            <a:r>
              <a:rPr lang="en-US" sz="2000" b="1" i="1" dirty="0"/>
              <a:t>tomorrow is rain</a:t>
            </a:r>
            <a:r>
              <a:rPr lang="en-US" sz="2000" b="1" dirty="0"/>
              <a:t>| </a:t>
            </a:r>
            <a:r>
              <a:rPr lang="en-US" sz="2000" b="1" i="1" dirty="0">
                <a:solidFill>
                  <a:srgbClr val="C00000"/>
                </a:solidFill>
              </a:rPr>
              <a:t>today is rain</a:t>
            </a:r>
            <a:r>
              <a:rPr lang="en-US" sz="2000" dirty="0"/>
              <a:t>) = </a:t>
            </a:r>
            <a:r>
              <a:rPr lang="en-US" sz="2000" b="1" i="1" dirty="0"/>
              <a:t>O</a:t>
            </a:r>
            <a:r>
              <a:rPr lang="en-US" sz="2000" b="1" dirty="0"/>
              <a:t>(</a:t>
            </a:r>
            <a:r>
              <a:rPr lang="en-US" sz="2000" b="1" i="1" dirty="0"/>
              <a:t>H</a:t>
            </a:r>
            <a:r>
              <a:rPr lang="en-US" sz="2000" b="1" dirty="0"/>
              <a:t>|</a:t>
            </a:r>
            <a:r>
              <a:rPr lang="en-US" sz="2000" b="1" i="1" dirty="0"/>
              <a:t>E</a:t>
            </a:r>
            <a:r>
              <a:rPr lang="en-US" sz="2000" b="1" dirty="0"/>
              <a:t>) =</a:t>
            </a:r>
            <a:r>
              <a:rPr lang="en-US" sz="2000" b="1" i="1" dirty="0"/>
              <a:t>LS</a:t>
            </a:r>
            <a:r>
              <a:rPr lang="en-US" sz="2000" b="1" dirty="0"/>
              <a:t> * </a:t>
            </a:r>
            <a:r>
              <a:rPr lang="en-US" sz="2000" b="1" i="1" dirty="0"/>
              <a:t>O</a:t>
            </a:r>
            <a:r>
              <a:rPr lang="en-US" sz="2000" b="1" dirty="0"/>
              <a:t>(</a:t>
            </a:r>
            <a:r>
              <a:rPr lang="en-US" sz="2000" b="1" i="1" dirty="0"/>
              <a:t>H</a:t>
            </a:r>
            <a:r>
              <a:rPr lang="en-US" sz="2000" b="1" dirty="0"/>
              <a:t>) </a:t>
            </a:r>
            <a:r>
              <a:rPr lang="en-US" sz="2000" dirty="0"/>
              <a:t>= 2.5 * 1.0 = </a:t>
            </a:r>
            <a:r>
              <a:rPr lang="en-US" sz="2000" b="1" dirty="0"/>
              <a:t>2.5</a:t>
            </a:r>
            <a:r>
              <a:rPr lang="en-US" sz="2000" dirty="0"/>
              <a:t> (by </a:t>
            </a:r>
            <a:r>
              <a:rPr lang="en-US" sz="2000" b="1" dirty="0"/>
              <a:t>Eq.</a:t>
            </a:r>
            <a:r>
              <a:rPr lang="en-US" sz="2000" dirty="0"/>
              <a:t> </a:t>
            </a:r>
            <a:r>
              <a:rPr lang="en-US" sz="2000" b="1" dirty="0"/>
              <a:t>4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i="1" dirty="0"/>
              <a:t>p</a:t>
            </a:r>
            <a:r>
              <a:rPr lang="en-US" sz="2000" b="1" dirty="0"/>
              <a:t>( </a:t>
            </a:r>
            <a:r>
              <a:rPr lang="en-US" sz="2000" b="1" i="1" dirty="0"/>
              <a:t>tomorrow is rain</a:t>
            </a:r>
            <a:r>
              <a:rPr lang="en-US" sz="2000" b="1" dirty="0"/>
              <a:t>| </a:t>
            </a:r>
            <a:r>
              <a:rPr lang="en-US" sz="2000" b="1" i="1" dirty="0">
                <a:solidFill>
                  <a:srgbClr val="C00000"/>
                </a:solidFill>
              </a:rPr>
              <a:t>today is rain</a:t>
            </a:r>
            <a:r>
              <a:rPr lang="en-US" sz="2000" dirty="0"/>
              <a:t>) </a:t>
            </a:r>
            <a:r>
              <a:rPr lang="en-US" sz="2000" b="1" dirty="0"/>
              <a:t>= </a:t>
            </a:r>
            <a:r>
              <a:rPr lang="en-US" sz="2000" b="1" i="1" dirty="0"/>
              <a:t>p</a:t>
            </a:r>
            <a:r>
              <a:rPr lang="en-US" sz="2000" b="1" dirty="0"/>
              <a:t>(</a:t>
            </a:r>
            <a:r>
              <a:rPr lang="en-US" sz="2000" b="1" i="1" dirty="0"/>
              <a:t>H</a:t>
            </a:r>
            <a:r>
              <a:rPr lang="en-US" sz="2000" b="1" dirty="0"/>
              <a:t>|</a:t>
            </a:r>
            <a:r>
              <a:rPr lang="en-US" sz="2000" b="1" i="1" dirty="0"/>
              <a:t>E</a:t>
            </a:r>
            <a:r>
              <a:rPr lang="en-US" sz="2000" b="1" dirty="0"/>
              <a:t>) </a:t>
            </a:r>
            <a:r>
              <a:rPr lang="en-US" sz="2000" dirty="0"/>
              <a:t>= 2.5 /(1 + 2.5) = </a:t>
            </a:r>
            <a:r>
              <a:rPr lang="en-US" sz="2000" b="1" dirty="0"/>
              <a:t>0.71</a:t>
            </a:r>
            <a:r>
              <a:rPr lang="en-US" sz="2000" dirty="0"/>
              <a:t> (by </a:t>
            </a:r>
            <a:r>
              <a:rPr lang="en-US" sz="2000" b="1" dirty="0"/>
              <a:t>Eq. 6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u="sng" dirty="0"/>
              <a:t>Rule2</a:t>
            </a:r>
            <a:r>
              <a:rPr lang="en-US" sz="2400" dirty="0"/>
              <a:t> is also fired based on user indication “</a:t>
            </a:r>
            <a:r>
              <a:rPr lang="en-US" sz="2400" b="1" i="1" dirty="0">
                <a:solidFill>
                  <a:srgbClr val="C00000"/>
                </a:solidFill>
              </a:rPr>
              <a:t>today is rain</a:t>
            </a:r>
            <a:r>
              <a:rPr lang="en-US" sz="2400" dirty="0"/>
              <a:t>”, the probability of </a:t>
            </a:r>
            <a:r>
              <a:rPr lang="en-US" sz="2400" b="1" i="1" dirty="0"/>
              <a:t>tomorrow is dry</a:t>
            </a:r>
            <a:r>
              <a:rPr lang="en-US" sz="2400" b="1" dirty="0"/>
              <a:t> </a:t>
            </a:r>
            <a:r>
              <a:rPr lang="en-US" sz="2400" dirty="0"/>
              <a:t>is converted into the </a:t>
            </a:r>
            <a:r>
              <a:rPr lang="en-US" sz="2400" b="1" dirty="0"/>
              <a:t>prior odds</a:t>
            </a:r>
            <a:r>
              <a:rPr lang="en-US" sz="2400" dirty="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i="1" dirty="0"/>
              <a:t>O</a:t>
            </a:r>
            <a:r>
              <a:rPr lang="en-US" sz="2000" b="1" dirty="0"/>
              <a:t>( </a:t>
            </a:r>
            <a:r>
              <a:rPr lang="en-US" sz="2000" b="1" i="1" dirty="0"/>
              <a:t>tomorrow is dry</a:t>
            </a:r>
            <a:r>
              <a:rPr lang="en-US" sz="2000" b="1" dirty="0"/>
              <a:t>) </a:t>
            </a:r>
            <a:r>
              <a:rPr lang="en-US" sz="2000" dirty="0"/>
              <a:t>= </a:t>
            </a:r>
            <a:r>
              <a:rPr lang="en-US" sz="2000" b="1" i="1" dirty="0"/>
              <a:t>O</a:t>
            </a:r>
            <a:r>
              <a:rPr lang="en-US" sz="2000" b="1" dirty="0"/>
              <a:t>(</a:t>
            </a:r>
            <a:r>
              <a:rPr lang="en-US" sz="2000" b="1" i="1" dirty="0"/>
              <a:t>H</a:t>
            </a:r>
            <a:r>
              <a:rPr lang="en-US" sz="2000" b="1" dirty="0"/>
              <a:t>) =  </a:t>
            </a:r>
            <a:r>
              <a:rPr lang="en-US" sz="2000" b="1" i="1" dirty="0"/>
              <a:t>p</a:t>
            </a:r>
            <a:r>
              <a:rPr lang="en-US" sz="2000" b="1" dirty="0"/>
              <a:t>(</a:t>
            </a:r>
            <a:r>
              <a:rPr lang="en-US" sz="2000" b="1" i="1" dirty="0"/>
              <a:t>H</a:t>
            </a:r>
            <a:r>
              <a:rPr lang="en-US" sz="2000" b="1" dirty="0"/>
              <a:t>) / (1- </a:t>
            </a:r>
            <a:r>
              <a:rPr lang="en-US" sz="2000" b="1" i="1" dirty="0"/>
              <a:t>p</a:t>
            </a:r>
            <a:r>
              <a:rPr lang="en-US" sz="2000" b="1" dirty="0"/>
              <a:t>(</a:t>
            </a:r>
            <a:r>
              <a:rPr lang="en-US" sz="2000" b="1" i="1" dirty="0"/>
              <a:t>H</a:t>
            </a:r>
            <a:r>
              <a:rPr lang="en-US" sz="2000" b="1" dirty="0"/>
              <a:t>)) </a:t>
            </a:r>
            <a:r>
              <a:rPr lang="en-US" sz="2000" dirty="0"/>
              <a:t>= 0.5 / (1 – 0.5) = </a:t>
            </a:r>
            <a:r>
              <a:rPr lang="en-US" sz="2000" b="1" dirty="0"/>
              <a:t>1.0</a:t>
            </a:r>
            <a:r>
              <a:rPr lang="en-US" sz="2000" dirty="0"/>
              <a:t> (by </a:t>
            </a:r>
            <a:r>
              <a:rPr lang="en-US" sz="2000" b="1" dirty="0"/>
              <a:t>Eq. 3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i="1" dirty="0"/>
              <a:t>O</a:t>
            </a:r>
            <a:r>
              <a:rPr lang="en-US" sz="2000" b="1" dirty="0"/>
              <a:t>( </a:t>
            </a:r>
            <a:r>
              <a:rPr lang="en-US" sz="2000" b="1" i="1" dirty="0"/>
              <a:t>tomorrow is dry</a:t>
            </a:r>
            <a:r>
              <a:rPr lang="en-US" sz="2000" b="1" dirty="0"/>
              <a:t>| </a:t>
            </a:r>
            <a:r>
              <a:rPr lang="en-US" sz="2000" b="1" i="1" dirty="0">
                <a:solidFill>
                  <a:srgbClr val="C00000"/>
                </a:solidFill>
              </a:rPr>
              <a:t>today is rain</a:t>
            </a:r>
            <a:r>
              <a:rPr lang="en-US" sz="2000" dirty="0"/>
              <a:t>)=</a:t>
            </a:r>
            <a:r>
              <a:rPr lang="en-US" sz="2000" b="1" i="1" dirty="0"/>
              <a:t>O</a:t>
            </a:r>
            <a:r>
              <a:rPr lang="en-US" sz="2000" b="1" dirty="0"/>
              <a:t>(</a:t>
            </a:r>
            <a:r>
              <a:rPr lang="en-US" sz="2000" b="1" i="1" dirty="0"/>
              <a:t>H</a:t>
            </a:r>
            <a:r>
              <a:rPr lang="en-US" sz="2000" b="1" dirty="0"/>
              <a:t>|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i="1" dirty="0"/>
              <a:t>E</a:t>
            </a:r>
            <a:r>
              <a:rPr lang="en-US" sz="2000" b="1" dirty="0"/>
              <a:t>) = </a:t>
            </a:r>
            <a:r>
              <a:rPr lang="en-US" sz="2000" b="1" i="1" dirty="0"/>
              <a:t>LN</a:t>
            </a:r>
            <a:r>
              <a:rPr lang="en-US" sz="2000" b="1" dirty="0"/>
              <a:t> * </a:t>
            </a:r>
            <a:r>
              <a:rPr lang="en-US" sz="2000" b="1" i="1" dirty="0"/>
              <a:t>O</a:t>
            </a:r>
            <a:r>
              <a:rPr lang="en-US" sz="2000" b="1" dirty="0"/>
              <a:t>(</a:t>
            </a:r>
            <a:r>
              <a:rPr lang="en-US" sz="2000" b="1" i="1" dirty="0"/>
              <a:t>H</a:t>
            </a:r>
            <a:r>
              <a:rPr lang="en-US" sz="2000" b="1" dirty="0"/>
              <a:t>) </a:t>
            </a:r>
            <a:r>
              <a:rPr lang="en-US" sz="2000" dirty="0"/>
              <a:t>= 0.4 *1.0 = </a:t>
            </a:r>
            <a:r>
              <a:rPr lang="en-US" sz="2000" b="1" dirty="0"/>
              <a:t>0.4 </a:t>
            </a:r>
            <a:r>
              <a:rPr lang="en-US" sz="2000" dirty="0"/>
              <a:t>(by </a:t>
            </a:r>
            <a:r>
              <a:rPr lang="en-US" sz="2000" b="1" dirty="0"/>
              <a:t>Eq. 5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i="1" dirty="0"/>
              <a:t>p</a:t>
            </a:r>
            <a:r>
              <a:rPr lang="en-US" sz="2000" b="1" dirty="0"/>
              <a:t>( </a:t>
            </a:r>
            <a:r>
              <a:rPr lang="en-US" sz="2000" b="1" i="1" dirty="0"/>
              <a:t>tomorrow is dry</a:t>
            </a:r>
            <a:r>
              <a:rPr lang="en-US" sz="2000" b="1" dirty="0"/>
              <a:t>| </a:t>
            </a:r>
            <a:r>
              <a:rPr lang="en-US" sz="2000" b="1" i="1" dirty="0">
                <a:solidFill>
                  <a:srgbClr val="C00000"/>
                </a:solidFill>
              </a:rPr>
              <a:t>today is rain</a:t>
            </a:r>
            <a:r>
              <a:rPr lang="en-US" sz="2000" dirty="0"/>
              <a:t>) = </a:t>
            </a:r>
            <a:r>
              <a:rPr lang="en-US" sz="2000" b="1" i="1" dirty="0"/>
              <a:t>p</a:t>
            </a:r>
            <a:r>
              <a:rPr lang="en-US" sz="2000" b="1" dirty="0"/>
              <a:t>(</a:t>
            </a:r>
            <a:r>
              <a:rPr lang="en-US" sz="2000" b="1" i="1" dirty="0"/>
              <a:t>H</a:t>
            </a:r>
            <a:r>
              <a:rPr lang="en-US" sz="2000" b="1" dirty="0"/>
              <a:t>|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i="1" dirty="0"/>
              <a:t>E</a:t>
            </a:r>
            <a:r>
              <a:rPr lang="en-US" sz="2000" b="1" dirty="0"/>
              <a:t>)</a:t>
            </a:r>
            <a:r>
              <a:rPr lang="en-US" sz="2000" dirty="0"/>
              <a:t> = 0.4 /1 + 0.4 = </a:t>
            </a:r>
            <a:r>
              <a:rPr lang="en-US" sz="2000" b="1" dirty="0"/>
              <a:t>0.29</a:t>
            </a:r>
            <a:r>
              <a:rPr lang="en-US" sz="2000" dirty="0"/>
              <a:t> (by </a:t>
            </a:r>
            <a:r>
              <a:rPr lang="en-US" sz="2000" b="1" dirty="0"/>
              <a:t>Eq. 7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Hence if it is raining today there is a </a:t>
            </a:r>
            <a:r>
              <a:rPr lang="en-US" sz="2400" b="1" dirty="0"/>
              <a:t>71%</a:t>
            </a:r>
            <a:r>
              <a:rPr lang="en-US" sz="2400" dirty="0"/>
              <a:t> chance of it raining and </a:t>
            </a:r>
            <a:r>
              <a:rPr lang="en-US" sz="2400" b="1" dirty="0"/>
              <a:t>29%</a:t>
            </a:r>
            <a:r>
              <a:rPr lang="en-US" sz="2400" dirty="0"/>
              <a:t> chance of it being dry tomorrow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th-TH" sz="24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0096500" cy="914400"/>
          </a:xfrm>
        </p:spPr>
        <p:txBody>
          <a:bodyPr/>
          <a:lstStyle/>
          <a:p>
            <a:pPr eaLnBrk="1" hangingPunct="1"/>
            <a:r>
              <a:rPr lang="en-US" sz="3200" b="1" dirty="0"/>
              <a:t>Accumulation of Evidence Using Conditional Odds </a:t>
            </a:r>
            <a:endParaRPr lang="th-TH" sz="3200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BF3852-CCA6-43E3-8DD5-727F0C92A6DD}" type="slidenum">
              <a:rPr lang="en-US" smtClean="0"/>
              <a:pPr/>
              <a:t>39</a:t>
            </a:fld>
            <a:endParaRPr lang="th-TH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143000"/>
            <a:ext cx="9677400" cy="4983163"/>
          </a:xfrm>
        </p:spPr>
        <p:txBody>
          <a:bodyPr/>
          <a:lstStyle/>
          <a:p>
            <a:pPr eaLnBrk="1" hangingPunct="1"/>
            <a:r>
              <a:rPr lang="en-US" dirty="0"/>
              <a:t>Suppose the user indicates that </a:t>
            </a:r>
            <a:r>
              <a:rPr lang="en-US" b="1" i="1" u="sng" dirty="0"/>
              <a:t>today is dry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By a similar calculation there is a </a:t>
            </a:r>
            <a:r>
              <a:rPr lang="en-US" b="1" dirty="0"/>
              <a:t>61.5%</a:t>
            </a:r>
            <a:r>
              <a:rPr lang="en-US" dirty="0"/>
              <a:t> chance of it being </a:t>
            </a:r>
            <a:r>
              <a:rPr lang="en-US" b="1" dirty="0"/>
              <a:t>dry</a:t>
            </a:r>
            <a:r>
              <a:rPr lang="en-US" dirty="0"/>
              <a:t> and </a:t>
            </a:r>
            <a:r>
              <a:rPr lang="en-US" b="1" dirty="0"/>
              <a:t>37.5%</a:t>
            </a:r>
            <a:r>
              <a:rPr lang="en-US" dirty="0"/>
              <a:t> chance of it </a:t>
            </a:r>
            <a:r>
              <a:rPr lang="en-US" b="1" dirty="0"/>
              <a:t>raining</a:t>
            </a:r>
            <a:r>
              <a:rPr lang="en-US" dirty="0"/>
              <a:t> tomorrow</a:t>
            </a:r>
          </a:p>
          <a:p>
            <a:pPr lvl="1" eaLnBrk="1" hangingPunct="1"/>
            <a:r>
              <a:rPr lang="en-US" dirty="0"/>
              <a:t>Show your calculations.</a:t>
            </a:r>
            <a:endParaRPr lang="th-TH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0096500" cy="914400"/>
          </a:xfrm>
        </p:spPr>
        <p:txBody>
          <a:bodyPr/>
          <a:lstStyle/>
          <a:p>
            <a:pPr eaLnBrk="1" hangingPunct="1"/>
            <a:r>
              <a:rPr lang="en-US" sz="3200" b="1" dirty="0"/>
              <a:t>Accumulation of Evidence Using Conditional Odds </a:t>
            </a:r>
            <a:endParaRPr lang="th-TH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944562"/>
          </a:xfrm>
        </p:spPr>
        <p:txBody>
          <a:bodyPr/>
          <a:lstStyle/>
          <a:p>
            <a:r>
              <a:rPr lang="en-US" sz="4000" dirty="0"/>
              <a:t>Variable Elimination for Belief Networks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066800"/>
            <a:ext cx="9753600" cy="5059363"/>
          </a:xfrm>
        </p:spPr>
        <p:txBody>
          <a:bodyPr/>
          <a:lstStyle/>
          <a:p>
            <a:r>
              <a:rPr lang="en-US" sz="2400" dirty="0"/>
              <a:t>As for finding solutions to </a:t>
            </a:r>
            <a:r>
              <a:rPr lang="en-US" sz="2400" b="1" dirty="0"/>
              <a:t>CSPs, </a:t>
            </a:r>
            <a:r>
              <a:rPr lang="en-US" sz="2400" dirty="0"/>
              <a:t>the </a:t>
            </a:r>
            <a:r>
              <a:rPr lang="en-US" sz="2400" b="1" u="sng" dirty="0"/>
              <a:t>variable elimination </a:t>
            </a:r>
            <a:r>
              <a:rPr lang="en-US" sz="2400" u="sng" dirty="0"/>
              <a:t>(</a:t>
            </a:r>
            <a:r>
              <a:rPr lang="en-US" sz="2400" b="1" u="sng" dirty="0"/>
              <a:t>VE</a:t>
            </a:r>
            <a:r>
              <a:rPr lang="en-US" sz="2400" u="sng" dirty="0"/>
              <a:t>) </a:t>
            </a:r>
            <a:r>
              <a:rPr lang="en-US" sz="2400" b="1" dirty="0"/>
              <a:t>algorithm</a:t>
            </a:r>
            <a:r>
              <a:rPr lang="en-US" sz="2400" dirty="0"/>
              <a:t> can be adapted to find the </a:t>
            </a:r>
            <a:r>
              <a:rPr lang="en-US" sz="2400" b="1" dirty="0"/>
              <a:t>posterior distribution </a:t>
            </a:r>
            <a:r>
              <a:rPr lang="en-US" sz="2400" dirty="0"/>
              <a:t>for a variable in a </a:t>
            </a:r>
            <a:r>
              <a:rPr lang="en-US" sz="2400" b="1" dirty="0"/>
              <a:t>belief network </a:t>
            </a:r>
            <a:r>
              <a:rPr lang="en-US" sz="2400" dirty="0"/>
              <a:t>with </a:t>
            </a:r>
            <a:r>
              <a:rPr lang="en-US" sz="2400" b="1" dirty="0"/>
              <a:t>conjunctive evidence</a:t>
            </a:r>
            <a:r>
              <a:rPr lang="en-US" sz="2400" dirty="0"/>
              <a:t>.</a:t>
            </a:r>
          </a:p>
          <a:p>
            <a:pPr lvl="1"/>
            <a:r>
              <a:rPr lang="en-US" sz="2200" dirty="0"/>
              <a:t>The </a:t>
            </a:r>
            <a:r>
              <a:rPr lang="en-US" sz="2200" b="1" dirty="0"/>
              <a:t>VE</a:t>
            </a:r>
            <a:r>
              <a:rPr lang="en-US" sz="2200" dirty="0"/>
              <a:t> </a:t>
            </a:r>
            <a:r>
              <a:rPr lang="en-US" sz="2200" b="1" dirty="0"/>
              <a:t>algorithm</a:t>
            </a:r>
            <a:r>
              <a:rPr lang="en-US" sz="2200" dirty="0"/>
              <a:t> is based on the notion that a </a:t>
            </a:r>
            <a:r>
              <a:rPr lang="en-US" sz="2200" b="1" dirty="0"/>
              <a:t>belief network </a:t>
            </a:r>
            <a:r>
              <a:rPr lang="en-US" sz="2200" dirty="0"/>
              <a:t>specifies a factorization of the </a:t>
            </a:r>
            <a:r>
              <a:rPr lang="en-US" sz="2200" b="1" dirty="0"/>
              <a:t>joint probability distribution</a:t>
            </a:r>
          </a:p>
          <a:p>
            <a:r>
              <a:rPr lang="en-US" sz="2400" dirty="0"/>
              <a:t>Recall that </a:t>
            </a:r>
            <a:r>
              <a:rPr lang="en-US" sz="2400" b="1" i="1" dirty="0"/>
              <a:t>P</a:t>
            </a:r>
            <a:r>
              <a:rPr lang="en-US" sz="2400" b="1" dirty="0"/>
              <a:t>(</a:t>
            </a:r>
            <a:r>
              <a:rPr lang="en-US" sz="2400" b="1" i="1" dirty="0"/>
              <a:t>X</a:t>
            </a:r>
            <a:r>
              <a:rPr lang="en-US" sz="2400" b="1" dirty="0"/>
              <a:t>|</a:t>
            </a:r>
            <a:r>
              <a:rPr lang="en-US" sz="2400" b="1" i="1" dirty="0"/>
              <a:t>Y</a:t>
            </a:r>
            <a:r>
              <a:rPr lang="en-US" sz="2400" b="1" dirty="0"/>
              <a:t>) </a:t>
            </a:r>
            <a:r>
              <a:rPr lang="en-US" sz="2400" dirty="0"/>
              <a:t>is a function from variables (or sets of variables) </a:t>
            </a:r>
            <a:r>
              <a:rPr lang="en-US" sz="2400" b="1" i="1" dirty="0"/>
              <a:t>X</a:t>
            </a:r>
            <a:r>
              <a:rPr lang="en-US" sz="2400" dirty="0"/>
              <a:t> and </a:t>
            </a:r>
            <a:r>
              <a:rPr lang="en-US" sz="2400" b="1" i="1" dirty="0"/>
              <a:t>Y</a:t>
            </a:r>
            <a:r>
              <a:rPr lang="en-US" sz="2400" dirty="0"/>
              <a:t> into the real numbers that, given a value for </a:t>
            </a:r>
            <a:r>
              <a:rPr lang="en-US" sz="2400" b="1" i="1" dirty="0"/>
              <a:t>X</a:t>
            </a:r>
            <a:r>
              <a:rPr lang="en-US" sz="2400" dirty="0"/>
              <a:t> and a value for </a:t>
            </a:r>
            <a:r>
              <a:rPr lang="en-US" sz="2400" b="1" i="1" dirty="0"/>
              <a:t>Y</a:t>
            </a:r>
            <a:r>
              <a:rPr lang="en-US" sz="2400" dirty="0"/>
              <a:t>, return the </a:t>
            </a:r>
            <a:r>
              <a:rPr lang="en-US" sz="2400" b="1" dirty="0"/>
              <a:t>conditional probability </a:t>
            </a:r>
            <a:r>
              <a:rPr lang="en-US" sz="2400" dirty="0"/>
              <a:t>of the value for </a:t>
            </a:r>
            <a:r>
              <a:rPr lang="en-US" sz="2400" b="1" i="1" dirty="0"/>
              <a:t>X</a:t>
            </a:r>
            <a:r>
              <a:rPr lang="en-US" sz="2400" dirty="0"/>
              <a:t>, given the value for </a:t>
            </a:r>
            <a:r>
              <a:rPr lang="en-US" sz="2400" b="1" i="1" dirty="0"/>
              <a:t>Y</a:t>
            </a:r>
            <a:r>
              <a:rPr lang="en-US" sz="2400" dirty="0"/>
              <a:t>.</a:t>
            </a:r>
          </a:p>
          <a:p>
            <a:pPr lvl="1"/>
            <a:r>
              <a:rPr lang="en-US" sz="2400" u="sng" dirty="0"/>
              <a:t>The </a:t>
            </a:r>
            <a:r>
              <a:rPr lang="en-US" sz="2400" b="1" u="sng" dirty="0"/>
              <a:t>VE algorithm </a:t>
            </a:r>
            <a:r>
              <a:rPr lang="en-US" sz="2400" u="sng" dirty="0"/>
              <a:t>for </a:t>
            </a:r>
            <a:r>
              <a:rPr lang="en-US" sz="2400" b="1" u="sng" dirty="0"/>
              <a:t>belief networks </a:t>
            </a:r>
            <a:r>
              <a:rPr lang="en-US" sz="2400" u="sng" dirty="0"/>
              <a:t>manipulates </a:t>
            </a:r>
            <a:r>
              <a:rPr lang="en-US" sz="2400" b="1" u="sng" dirty="0"/>
              <a:t>factors</a:t>
            </a:r>
            <a:r>
              <a:rPr lang="en-US" sz="2400" u="sng" dirty="0"/>
              <a:t> to compute </a:t>
            </a:r>
            <a:r>
              <a:rPr lang="en-US" sz="2400" b="1" u="sng" dirty="0"/>
              <a:t>posterior probabilities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A </a:t>
            </a:r>
            <a:r>
              <a:rPr lang="en-US" sz="2400" b="1" u="sng" dirty="0"/>
              <a:t>factor</a:t>
            </a:r>
            <a:r>
              <a:rPr lang="en-US" sz="2400" dirty="0"/>
              <a:t> is a function from a </a:t>
            </a:r>
            <a:r>
              <a:rPr lang="en-US" sz="2400" b="1" dirty="0"/>
              <a:t>set of random variables </a:t>
            </a:r>
            <a:r>
              <a:rPr lang="en-US" sz="2400" dirty="0"/>
              <a:t>into a </a:t>
            </a:r>
            <a:r>
              <a:rPr lang="en-US" sz="2400" b="1" dirty="0"/>
              <a:t>number</a:t>
            </a:r>
            <a:r>
              <a:rPr lang="en-US" sz="2400" dirty="0"/>
              <a:t>.</a:t>
            </a:r>
          </a:p>
          <a:p>
            <a:pPr lvl="1"/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4</a:t>
            </a:fld>
            <a:endParaRPr lang="th-TH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792162"/>
          </a:xfrm>
        </p:spPr>
        <p:txBody>
          <a:bodyPr/>
          <a:lstStyle/>
          <a:p>
            <a:r>
              <a:rPr lang="en-US" sz="4000" dirty="0"/>
              <a:t>Markov Chains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990600"/>
            <a:ext cx="9829800" cy="5135563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/>
              <a:t>Markov chain </a:t>
            </a:r>
            <a:r>
              <a:rPr lang="en-US" sz="2400" dirty="0"/>
              <a:t>is a belief network with </a:t>
            </a:r>
            <a:r>
              <a:rPr lang="en-US" sz="2400" b="1" dirty="0"/>
              <a:t>random variables </a:t>
            </a:r>
            <a:r>
              <a:rPr lang="en-US" sz="2400" dirty="0"/>
              <a:t>in a sequence, where each variable only directly depends on its predecessor in the sequence.</a:t>
            </a:r>
          </a:p>
          <a:p>
            <a:r>
              <a:rPr lang="en-US" sz="2400" b="1" dirty="0"/>
              <a:t>Markov chains </a:t>
            </a:r>
            <a:r>
              <a:rPr lang="en-US" sz="2400" dirty="0"/>
              <a:t>are used to represent sequences of values, such as the sequence of states in a dynamic system or the sequence of words in a sentence. Each point in the sequence is called </a:t>
            </a:r>
            <a:r>
              <a:rPr lang="en-US" sz="2400" b="1" dirty="0"/>
              <a:t>stage</a:t>
            </a:r>
            <a:r>
              <a:rPr lang="en-US" sz="2400" dirty="0"/>
              <a:t>.</a:t>
            </a:r>
          </a:p>
          <a:p>
            <a:r>
              <a:rPr lang="en-US" sz="2400" b="1" dirty="0"/>
              <a:t>Figure 8.11 </a:t>
            </a:r>
            <a:r>
              <a:rPr lang="en-US" sz="2400" dirty="0"/>
              <a:t>shows a </a:t>
            </a:r>
            <a:r>
              <a:rPr lang="en-US" sz="2400" b="1" dirty="0"/>
              <a:t>generic Markov chain </a:t>
            </a:r>
            <a:r>
              <a:rPr lang="en-US" sz="2400" dirty="0"/>
              <a:t>as a </a:t>
            </a:r>
            <a:r>
              <a:rPr lang="en-US" sz="2400" b="1" dirty="0"/>
              <a:t>belief network</a:t>
            </a:r>
            <a:r>
              <a:rPr lang="en-US" sz="2400" dirty="0"/>
              <a:t>. </a:t>
            </a:r>
          </a:p>
          <a:p>
            <a:r>
              <a:rPr lang="en-US" sz="2400" dirty="0"/>
              <a:t>The network has </a:t>
            </a:r>
            <a:r>
              <a:rPr lang="en-US" sz="2400" b="1" dirty="0"/>
              <a:t>5 stages</a:t>
            </a:r>
            <a:r>
              <a:rPr lang="en-US" sz="2400" dirty="0"/>
              <a:t>, but does not have to stop at </a:t>
            </a:r>
            <a:r>
              <a:rPr lang="en-US" sz="2400" b="1" dirty="0"/>
              <a:t>stage 4</a:t>
            </a:r>
            <a:r>
              <a:rPr lang="en-US" sz="2400" dirty="0"/>
              <a:t>; it can extend indefinitely.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40</a:t>
            </a:fld>
            <a:endParaRPr lang="th-TH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0" y="4648200"/>
            <a:ext cx="589630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10287000" cy="5287963"/>
          </a:xfrm>
        </p:spPr>
        <p:txBody>
          <a:bodyPr/>
          <a:lstStyle/>
          <a:p>
            <a:r>
              <a:rPr lang="en-US" sz="2400" dirty="0"/>
              <a:t>The belief network conveys the independence assumption </a:t>
            </a:r>
            <a:r>
              <a:rPr lang="it-IT" sz="2400" b="1" i="1" dirty="0"/>
              <a:t>P</a:t>
            </a:r>
            <a:r>
              <a:rPr lang="it-IT" sz="2400" b="1" dirty="0"/>
              <a:t>(</a:t>
            </a:r>
            <a:r>
              <a:rPr lang="it-IT" sz="2400" b="1" i="1" dirty="0"/>
              <a:t>S</a:t>
            </a:r>
            <a:r>
              <a:rPr lang="it-IT" sz="2400" b="1" i="1" baseline="-25000" dirty="0"/>
              <a:t>i</a:t>
            </a:r>
            <a:r>
              <a:rPr lang="it-IT" sz="2400" b="1" dirty="0"/>
              <a:t>+1 | </a:t>
            </a:r>
            <a:r>
              <a:rPr lang="it-IT" sz="2400" b="1" i="1" dirty="0"/>
              <a:t>S</a:t>
            </a:r>
            <a:r>
              <a:rPr lang="it-IT" sz="2400" b="1" baseline="-25000" dirty="0"/>
              <a:t>0</a:t>
            </a:r>
            <a:r>
              <a:rPr lang="it-IT" sz="2400" b="1" dirty="0"/>
              <a:t>, . . . , </a:t>
            </a:r>
            <a:r>
              <a:rPr lang="it-IT" sz="2400" b="1" i="1" dirty="0"/>
              <a:t>S</a:t>
            </a:r>
            <a:r>
              <a:rPr lang="it-IT" sz="2400" b="1" i="1" baseline="-25000" dirty="0"/>
              <a:t>i</a:t>
            </a:r>
            <a:r>
              <a:rPr lang="it-IT" sz="2400" b="1" dirty="0"/>
              <a:t>) = P(</a:t>
            </a:r>
            <a:r>
              <a:rPr lang="it-IT" sz="2400" b="1" i="1" dirty="0"/>
              <a:t>S</a:t>
            </a:r>
            <a:r>
              <a:rPr lang="it-IT" sz="2400" b="1" i="1" baseline="-25000" dirty="0"/>
              <a:t>i</a:t>
            </a:r>
            <a:r>
              <a:rPr lang="it-IT" sz="2400" b="1" dirty="0"/>
              <a:t>+1 | </a:t>
            </a:r>
            <a:r>
              <a:rPr lang="it-IT" sz="2400" b="1" i="1" dirty="0"/>
              <a:t>S</a:t>
            </a:r>
            <a:r>
              <a:rPr lang="it-IT" sz="2400" b="1" i="1" baseline="-25000" dirty="0"/>
              <a:t>i</a:t>
            </a:r>
            <a:r>
              <a:rPr lang="it-IT" sz="2400" b="1" dirty="0"/>
              <a:t>)</a:t>
            </a:r>
            <a:r>
              <a:rPr lang="it-IT" sz="2400" dirty="0"/>
              <a:t>, </a:t>
            </a:r>
            <a:r>
              <a:rPr lang="en-US" sz="2400" dirty="0"/>
              <a:t>which is called the </a:t>
            </a:r>
            <a:r>
              <a:rPr lang="en-US" sz="2400" b="1" dirty="0"/>
              <a:t>Markov assumption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Often the sequences are in </a:t>
            </a:r>
            <a:r>
              <a:rPr lang="en-US" sz="2000" b="1" dirty="0"/>
              <a:t>time </a:t>
            </a:r>
            <a:r>
              <a:rPr lang="en-US" sz="2000" dirty="0"/>
              <a:t>and, </a:t>
            </a:r>
            <a:r>
              <a:rPr lang="en-US" sz="2000" b="1" i="1" dirty="0"/>
              <a:t>S</a:t>
            </a:r>
            <a:r>
              <a:rPr lang="en-US" sz="2000" b="1" i="1" baseline="-25000" dirty="0"/>
              <a:t>t</a:t>
            </a:r>
            <a:r>
              <a:rPr lang="en-US" sz="2000" dirty="0"/>
              <a:t> represents the state at time </a:t>
            </a:r>
            <a:r>
              <a:rPr lang="en-US" sz="2000" b="1" i="1" dirty="0"/>
              <a:t>t</a:t>
            </a:r>
            <a:r>
              <a:rPr lang="en-US" sz="2000" dirty="0"/>
              <a:t>.</a:t>
            </a:r>
            <a:endParaRPr lang="th-TH" sz="2000" dirty="0"/>
          </a:p>
          <a:p>
            <a:r>
              <a:rPr lang="en-US" sz="2400" dirty="0"/>
              <a:t>Intuitively, </a:t>
            </a:r>
            <a:r>
              <a:rPr lang="en-US" sz="2400" b="1" i="1" dirty="0"/>
              <a:t>S</a:t>
            </a:r>
            <a:r>
              <a:rPr lang="en-US" sz="2400" b="1" i="1" baseline="-25000" dirty="0"/>
              <a:t>t </a:t>
            </a:r>
            <a:r>
              <a:rPr lang="en-US" sz="2400" dirty="0"/>
              <a:t>conveys all of the information about the history that could affect the future states.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independence assumption </a:t>
            </a:r>
            <a:r>
              <a:rPr lang="en-US" sz="2000" dirty="0"/>
              <a:t>of the </a:t>
            </a:r>
            <a:r>
              <a:rPr lang="en-US" sz="2000" b="1" dirty="0"/>
              <a:t>Markov chain </a:t>
            </a:r>
            <a:r>
              <a:rPr lang="en-US" sz="2000" dirty="0"/>
              <a:t>can be seen as “</a:t>
            </a:r>
            <a:r>
              <a:rPr lang="en-US" sz="2000" i="1" dirty="0"/>
              <a:t>the future is conditionally independent of the past given the present</a:t>
            </a:r>
            <a:r>
              <a:rPr lang="en-US" sz="2000" dirty="0"/>
              <a:t>.”</a:t>
            </a:r>
          </a:p>
          <a:p>
            <a:r>
              <a:rPr lang="en-US" sz="2400" dirty="0"/>
              <a:t>A </a:t>
            </a:r>
            <a:r>
              <a:rPr lang="en-US" sz="2400" b="1" dirty="0"/>
              <a:t>Markov chain </a:t>
            </a:r>
            <a:r>
              <a:rPr lang="en-US" sz="2400" dirty="0"/>
              <a:t>is a stationary model or time-homogenous model if the variables all have the same domain, and the transition probabilities are the same for each stage, i.e., for all </a:t>
            </a:r>
            <a:r>
              <a:rPr lang="en-US" sz="2400" b="1" i="1" dirty="0" err="1"/>
              <a:t>i</a:t>
            </a:r>
            <a:r>
              <a:rPr lang="en-US" sz="2400" b="1" i="1" dirty="0"/>
              <a:t> </a:t>
            </a:r>
            <a:r>
              <a:rPr lang="en-US" sz="2400" b="1" dirty="0"/>
              <a:t>≥ 0, </a:t>
            </a:r>
            <a:r>
              <a:rPr lang="en-US" sz="2400" b="1" i="1" dirty="0"/>
              <a:t>P</a:t>
            </a:r>
            <a:r>
              <a:rPr lang="en-US" sz="2400" b="1" dirty="0"/>
              <a:t>(</a:t>
            </a:r>
            <a:r>
              <a:rPr lang="en-US" sz="2400" b="1" i="1" dirty="0"/>
              <a:t>S</a:t>
            </a:r>
            <a:r>
              <a:rPr lang="en-US" sz="2400" b="1" i="1" baseline="-25000" dirty="0"/>
              <a:t>i</a:t>
            </a:r>
            <a:r>
              <a:rPr lang="en-US" sz="2400" b="1" dirty="0"/>
              <a:t>+1|</a:t>
            </a:r>
            <a:r>
              <a:rPr lang="en-US" sz="2400" b="1" i="1" dirty="0"/>
              <a:t>S</a:t>
            </a:r>
            <a:r>
              <a:rPr lang="en-US" sz="2400" b="1" i="1" baseline="-25000" dirty="0"/>
              <a:t>i</a:t>
            </a:r>
            <a:r>
              <a:rPr lang="en-US" sz="2400" b="1" dirty="0"/>
              <a:t>) = </a:t>
            </a:r>
            <a:r>
              <a:rPr lang="en-US" sz="2400" b="1" i="1" dirty="0"/>
              <a:t>P</a:t>
            </a:r>
            <a:r>
              <a:rPr lang="en-US" sz="2400" b="1" dirty="0"/>
              <a:t>(</a:t>
            </a:r>
            <a:r>
              <a:rPr lang="en-US" sz="2400" b="1" i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|</a:t>
            </a:r>
            <a:r>
              <a:rPr lang="en-US" sz="2400" b="1" i="1" dirty="0"/>
              <a:t>S</a:t>
            </a:r>
            <a:r>
              <a:rPr lang="en-US" sz="2400" b="1" baseline="-25000" dirty="0"/>
              <a:t>0</a:t>
            </a:r>
            <a:r>
              <a:rPr lang="en-US" sz="2400" b="1" dirty="0"/>
              <a:t>) </a:t>
            </a:r>
          </a:p>
          <a:p>
            <a:r>
              <a:rPr lang="en-US" sz="2400" dirty="0"/>
              <a:t>To specify a stationary Markov chain, two conditional probabilities are provided:</a:t>
            </a:r>
          </a:p>
          <a:p>
            <a:pPr lvl="1"/>
            <a:r>
              <a:rPr lang="en-US" sz="2000" b="1" i="1" dirty="0"/>
              <a:t>P</a:t>
            </a:r>
            <a:r>
              <a:rPr lang="en-US" sz="2000" b="1" dirty="0"/>
              <a:t>(</a:t>
            </a:r>
            <a:r>
              <a:rPr lang="en-US" sz="2000" b="1" i="1" dirty="0"/>
              <a:t>S</a:t>
            </a:r>
            <a:r>
              <a:rPr lang="en-US" sz="2000" b="1" baseline="-25000" dirty="0"/>
              <a:t>0</a:t>
            </a:r>
            <a:r>
              <a:rPr lang="en-US" sz="2000" b="1" dirty="0"/>
              <a:t>)</a:t>
            </a:r>
            <a:r>
              <a:rPr lang="en-US" sz="2000" dirty="0"/>
              <a:t> specifies the initial conditions </a:t>
            </a:r>
          </a:p>
          <a:p>
            <a:pPr lvl="1"/>
            <a:r>
              <a:rPr lang="en-US" sz="2000" b="1" i="1" dirty="0"/>
              <a:t>P</a:t>
            </a:r>
            <a:r>
              <a:rPr lang="en-US" sz="2000" b="1" dirty="0"/>
              <a:t>(</a:t>
            </a:r>
            <a:r>
              <a:rPr lang="en-US" sz="2000" b="1" i="1" dirty="0"/>
              <a:t>S</a:t>
            </a:r>
            <a:r>
              <a:rPr lang="en-US" sz="2000" b="1" i="1" baseline="-25000" dirty="0"/>
              <a:t>i</a:t>
            </a:r>
            <a:r>
              <a:rPr lang="en-US" sz="2000" b="1" dirty="0"/>
              <a:t>+1|</a:t>
            </a:r>
            <a:r>
              <a:rPr lang="en-US" sz="2000" b="1" i="1" dirty="0"/>
              <a:t>S</a:t>
            </a:r>
            <a:r>
              <a:rPr lang="en-US" sz="2000" b="1" i="1" baseline="-25000" dirty="0"/>
              <a:t>i</a:t>
            </a:r>
            <a:r>
              <a:rPr lang="en-US" sz="2000" b="1" dirty="0"/>
              <a:t>) </a:t>
            </a:r>
            <a:r>
              <a:rPr lang="en-US" sz="2000" dirty="0"/>
              <a:t>specifies the dynamics, which is the same for each </a:t>
            </a:r>
            <a:r>
              <a:rPr lang="en-US" sz="2000" b="1" i="1" dirty="0" err="1"/>
              <a:t>i</a:t>
            </a:r>
            <a:r>
              <a:rPr lang="en-US" sz="2000" b="1" i="1" dirty="0"/>
              <a:t> </a:t>
            </a:r>
            <a:r>
              <a:rPr lang="en-US" sz="2000" b="1" dirty="0"/>
              <a:t>≥ 0.</a:t>
            </a:r>
            <a:endParaRPr lang="th-TH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41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563562"/>
          </a:xfrm>
        </p:spPr>
        <p:txBody>
          <a:bodyPr/>
          <a:lstStyle/>
          <a:p>
            <a:r>
              <a:rPr lang="en-US" sz="4000" dirty="0"/>
              <a:t>Markov Chains</a:t>
            </a:r>
            <a:endParaRPr lang="th-TH" sz="4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524000"/>
            <a:ext cx="9258300" cy="4602163"/>
          </a:xfrm>
        </p:spPr>
        <p:txBody>
          <a:bodyPr/>
          <a:lstStyle/>
          <a:p>
            <a:r>
              <a:rPr lang="en-US" sz="2800" dirty="0"/>
              <a:t>Markov chain is a </a:t>
            </a:r>
            <a:r>
              <a:rPr lang="en-US" sz="2800" u="sng" dirty="0"/>
              <a:t>stochastic process</a:t>
            </a:r>
            <a:r>
              <a:rPr lang="en-US" sz="2800" dirty="0"/>
              <a:t>, but it differs from a general stochastic process in that a Markov chain must be "memory-less." </a:t>
            </a:r>
          </a:p>
          <a:p>
            <a:pPr lvl="1"/>
            <a:r>
              <a:rPr lang="en-US" sz="2400" dirty="0"/>
              <a:t>That is, (the probability of) </a:t>
            </a:r>
            <a:r>
              <a:rPr lang="en-US" sz="2400" b="1" dirty="0"/>
              <a:t>future actions are not dependent upon the steps that led up to the present state</a:t>
            </a:r>
            <a:r>
              <a:rPr lang="en-US" sz="2400" dirty="0"/>
              <a:t>. This is called the </a:t>
            </a:r>
            <a:r>
              <a:rPr lang="en-US" sz="2400" b="1" dirty="0"/>
              <a:t>Markov property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While the theory of Markov chains is important precisely because so many "everyday" processes satisfy the Markov property, there are many common examples of </a:t>
            </a:r>
            <a:r>
              <a:rPr lang="en-US" sz="2400" b="1" dirty="0"/>
              <a:t>stochastic properties that do not satisfy the Markov property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sz="2400" u="sng" dirty="0"/>
          </a:p>
          <a:p>
            <a:endParaRPr lang="th-TH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42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9258300" cy="1066800"/>
          </a:xfrm>
        </p:spPr>
        <p:txBody>
          <a:bodyPr/>
          <a:lstStyle/>
          <a:p>
            <a:r>
              <a:rPr lang="en-US" sz="4000" dirty="0"/>
              <a:t>Markov Chains</a:t>
            </a:r>
            <a:br>
              <a:rPr lang="en-US" sz="4000" dirty="0"/>
            </a:br>
            <a:r>
              <a:rPr lang="en-US" sz="2400" u="sng" dirty="0">
                <a:hlinkClick r:id="rId2"/>
              </a:rPr>
              <a:t>https://brilliant.org/wiki/markov-chains/</a:t>
            </a:r>
            <a:br>
              <a:rPr lang="en-US" sz="2400" u="sng" dirty="0"/>
            </a:br>
            <a:endParaRPr lang="th-TH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19200"/>
            <a:ext cx="9677400" cy="4906963"/>
          </a:xfrm>
        </p:spPr>
        <p:txBody>
          <a:bodyPr/>
          <a:lstStyle/>
          <a:p>
            <a:r>
              <a:rPr lang="en-US" sz="2800" dirty="0"/>
              <a:t>A common probability question asks what the probability of getting a certain </a:t>
            </a:r>
            <a:r>
              <a:rPr lang="en-US" sz="2800" b="1" dirty="0"/>
              <a:t>color ball </a:t>
            </a:r>
            <a:r>
              <a:rPr lang="en-US" sz="2800" dirty="0"/>
              <a:t>is when selecting uniformly at random from a bag of multi-colored balls.</a:t>
            </a:r>
          </a:p>
          <a:p>
            <a:r>
              <a:rPr lang="en-US" sz="2800" dirty="0"/>
              <a:t> It could also ask what the probability of the next ball is, and so on. </a:t>
            </a:r>
          </a:p>
          <a:p>
            <a:r>
              <a:rPr lang="en-US" sz="2800" dirty="0"/>
              <a:t>In such a way, a </a:t>
            </a:r>
            <a:r>
              <a:rPr lang="en-US" sz="2800" b="1" dirty="0"/>
              <a:t>stochastic process </a:t>
            </a:r>
            <a:r>
              <a:rPr lang="en-US" sz="2800" dirty="0"/>
              <a:t>begins to exist with color for the random variable, and </a:t>
            </a:r>
            <a:r>
              <a:rPr lang="en-US" sz="2800" b="1" dirty="0"/>
              <a:t>it does not satisfy the Markov property</a:t>
            </a:r>
            <a:r>
              <a:rPr lang="en-US" sz="2800" dirty="0"/>
              <a:t>. </a:t>
            </a:r>
          </a:p>
          <a:p>
            <a:r>
              <a:rPr lang="en-US" sz="2800" dirty="0"/>
              <a:t>Depending upon which balls are removed, the probability of getting a certain color ball later may be drastically different.</a:t>
            </a:r>
          </a:p>
          <a:p>
            <a:endParaRPr lang="th-TH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43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9258300" cy="1066800"/>
          </a:xfrm>
        </p:spPr>
        <p:txBody>
          <a:bodyPr/>
          <a:lstStyle/>
          <a:p>
            <a:r>
              <a:rPr lang="en-US" sz="4000" dirty="0"/>
              <a:t>Markov Chains</a:t>
            </a:r>
            <a:br>
              <a:rPr lang="en-US" sz="4000" dirty="0"/>
            </a:br>
            <a:r>
              <a:rPr lang="en-US" sz="2400" u="sng" dirty="0">
                <a:hlinkClick r:id="rId2"/>
              </a:rPr>
              <a:t>https://brilliant.org/wiki/markov-chains/</a:t>
            </a:r>
            <a:br>
              <a:rPr lang="en-US" sz="2400" u="sng" dirty="0"/>
            </a:br>
            <a:endParaRPr lang="th-TH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44</a:t>
            </a:fld>
            <a:endParaRPr lang="th-TH"/>
          </a:p>
        </p:txBody>
      </p:sp>
      <p:pic>
        <p:nvPicPr>
          <p:cNvPr id="228354" name="Picture 2" descr="https://d18l82el6cdm1i.cloudfront.net/uploads/8izeywKSRU-stochastic-process-not-markov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3100" y="1981200"/>
            <a:ext cx="5781675" cy="2752725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9100" y="381000"/>
            <a:ext cx="9258300" cy="1066800"/>
          </a:xfrm>
        </p:spPr>
        <p:txBody>
          <a:bodyPr/>
          <a:lstStyle/>
          <a:p>
            <a:r>
              <a:rPr lang="en-US" sz="4000" dirty="0"/>
              <a:t>Markov Chains</a:t>
            </a:r>
            <a:br>
              <a:rPr lang="en-US" sz="4000" dirty="0"/>
            </a:br>
            <a:r>
              <a:rPr lang="en-US" sz="2400" u="sng" dirty="0">
                <a:hlinkClick r:id="rId3"/>
              </a:rPr>
              <a:t>https://brilliant.org/wiki/markov-chains/</a:t>
            </a:r>
            <a:br>
              <a:rPr lang="en-US" sz="2400" u="sng" dirty="0"/>
            </a:br>
            <a:endParaRPr lang="th-TH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variant of the same question asks once again for ball color, but it allows replacement each time a ball is drawn. </a:t>
            </a:r>
          </a:p>
          <a:p>
            <a:r>
              <a:rPr lang="en-US" sz="2800" dirty="0"/>
              <a:t>Once again, this creates a stochastic process with color for the random variable.</a:t>
            </a:r>
          </a:p>
          <a:p>
            <a:r>
              <a:rPr lang="en-US" sz="2800" dirty="0"/>
              <a:t> This process, however, does satisfy the Markov property. </a:t>
            </a:r>
            <a:endParaRPr lang="th-TH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45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9100" y="381000"/>
            <a:ext cx="9258300" cy="1066800"/>
          </a:xfrm>
        </p:spPr>
        <p:txBody>
          <a:bodyPr/>
          <a:lstStyle/>
          <a:p>
            <a:r>
              <a:rPr lang="en-US" sz="4000" dirty="0"/>
              <a:t>Markov Chains</a:t>
            </a:r>
            <a:br>
              <a:rPr lang="en-US" sz="4000" dirty="0"/>
            </a:br>
            <a:r>
              <a:rPr lang="en-US" sz="2400" u="sng" dirty="0">
                <a:hlinkClick r:id="rId2"/>
              </a:rPr>
              <a:t>https://brilliant.org/wiki/markov-chains/</a:t>
            </a:r>
            <a:br>
              <a:rPr lang="en-US" sz="2400" u="sng" dirty="0"/>
            </a:br>
            <a:endParaRPr lang="th-TH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46</a:t>
            </a:fld>
            <a:endParaRPr lang="th-TH"/>
          </a:p>
        </p:txBody>
      </p:sp>
      <p:pic>
        <p:nvPicPr>
          <p:cNvPr id="227330" name="Picture 2" descr="https://d18l82el6cdm1i.cloudfront.net/uploads/I1p8Np0BlO-stochastic-process-is-markov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1752600"/>
            <a:ext cx="5686425" cy="2714626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9100" y="381000"/>
            <a:ext cx="9258300" cy="1066800"/>
          </a:xfrm>
        </p:spPr>
        <p:txBody>
          <a:bodyPr/>
          <a:lstStyle/>
          <a:p>
            <a:r>
              <a:rPr lang="en-US" sz="4000" dirty="0"/>
              <a:t>Markov Chains</a:t>
            </a:r>
            <a:br>
              <a:rPr lang="en-US" sz="4000" dirty="0"/>
            </a:br>
            <a:r>
              <a:rPr lang="en-US" sz="2400" u="sng" dirty="0">
                <a:hlinkClick r:id="rId3"/>
              </a:rPr>
              <a:t>https://brilliant.org/wiki/markov-chains/</a:t>
            </a:r>
            <a:br>
              <a:rPr lang="en-US" sz="2400" u="sng" dirty="0"/>
            </a:br>
            <a:endParaRPr lang="th-TH" sz="2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</p:spPr>
        <p:txBody>
          <a:bodyPr/>
          <a:lstStyle/>
          <a:p>
            <a:r>
              <a:rPr lang="en-US" sz="2400" dirty="0"/>
              <a:t>In probability theory, the most immediate example is that of a </a:t>
            </a:r>
            <a:r>
              <a:rPr lang="en-US" sz="2400" b="1" dirty="0"/>
              <a:t>time-homogeneous Markov chain</a:t>
            </a:r>
            <a:r>
              <a:rPr lang="en-US" sz="2400" dirty="0"/>
              <a:t>, in which the probability of any state transition is independent of time. </a:t>
            </a:r>
          </a:p>
          <a:p>
            <a:r>
              <a:rPr lang="en-US" sz="2400" dirty="0"/>
              <a:t>Such a process may be visualized with a labeled </a:t>
            </a:r>
            <a:r>
              <a:rPr lang="en-US" sz="2400" b="1" dirty="0"/>
              <a:t>directed graph</a:t>
            </a:r>
            <a:r>
              <a:rPr lang="en-US" sz="2400" dirty="0"/>
              <a:t>, for which the sum of the labels of any vertex's outgoing edges is 1.</a:t>
            </a:r>
          </a:p>
          <a:p>
            <a:endParaRPr lang="th-TH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47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9100" y="381000"/>
            <a:ext cx="9258300" cy="1066800"/>
          </a:xfrm>
        </p:spPr>
        <p:txBody>
          <a:bodyPr/>
          <a:lstStyle/>
          <a:p>
            <a:r>
              <a:rPr lang="en-US" sz="4000" dirty="0"/>
              <a:t>Markov Chains</a:t>
            </a:r>
            <a:br>
              <a:rPr lang="en-US" sz="4000" dirty="0"/>
            </a:br>
            <a:r>
              <a:rPr lang="en-US" sz="2400" u="sng" dirty="0">
                <a:hlinkClick r:id="rId2"/>
              </a:rPr>
              <a:t>https://brilliant.org/wiki/markov-chains/</a:t>
            </a:r>
            <a:br>
              <a:rPr lang="en-US" sz="2400" u="sng" dirty="0"/>
            </a:br>
            <a:endParaRPr lang="th-TH" sz="2400" dirty="0"/>
          </a:p>
        </p:txBody>
      </p:sp>
      <p:pic>
        <p:nvPicPr>
          <p:cNvPr id="227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5500" y="4267200"/>
            <a:ext cx="58959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47800"/>
            <a:ext cx="9906000" cy="4678363"/>
          </a:xfrm>
        </p:spPr>
        <p:txBody>
          <a:bodyPr/>
          <a:lstStyle/>
          <a:p>
            <a:r>
              <a:rPr lang="en-US" sz="2800" dirty="0"/>
              <a:t> To move from </a:t>
            </a:r>
            <a:r>
              <a:rPr lang="en-US" sz="2800" b="1" dirty="0"/>
              <a:t>A</a:t>
            </a:r>
            <a:r>
              <a:rPr lang="en-US" sz="2800" dirty="0"/>
              <a:t> to </a:t>
            </a:r>
            <a:r>
              <a:rPr lang="en-US" sz="2800" b="1" dirty="0"/>
              <a:t>B</a:t>
            </a:r>
            <a:r>
              <a:rPr lang="en-US" sz="2800" dirty="0"/>
              <a:t>, the process must either stay on </a:t>
            </a:r>
            <a:r>
              <a:rPr lang="en-US" sz="2800" b="1" dirty="0"/>
              <a:t>A</a:t>
            </a:r>
            <a:r>
              <a:rPr lang="en-US" sz="2800" dirty="0"/>
              <a:t> the </a:t>
            </a:r>
            <a:r>
              <a:rPr lang="en-US" sz="2800" b="1" dirty="0"/>
              <a:t>first move</a:t>
            </a:r>
            <a:r>
              <a:rPr lang="en-US" sz="2800" dirty="0"/>
              <a:t>, then move to </a:t>
            </a:r>
            <a:r>
              <a:rPr lang="en-US" sz="2800" b="1" dirty="0"/>
              <a:t>B</a:t>
            </a:r>
            <a:r>
              <a:rPr lang="en-US" sz="2800" dirty="0"/>
              <a:t> the </a:t>
            </a:r>
            <a:r>
              <a:rPr lang="en-US" sz="2800" b="1" dirty="0"/>
              <a:t>second move</a:t>
            </a:r>
            <a:r>
              <a:rPr lang="en-US" sz="2800" dirty="0"/>
              <a:t>, or move to </a:t>
            </a:r>
            <a:r>
              <a:rPr lang="en-US" sz="2800" b="1" dirty="0"/>
              <a:t>B</a:t>
            </a:r>
            <a:r>
              <a:rPr lang="en-US" sz="2800" dirty="0"/>
              <a:t> the </a:t>
            </a:r>
            <a:r>
              <a:rPr lang="en-US" sz="2800" b="1" dirty="0"/>
              <a:t>first move</a:t>
            </a:r>
            <a:r>
              <a:rPr lang="en-US" sz="2800" dirty="0"/>
              <a:t>, then stay on </a:t>
            </a:r>
            <a:r>
              <a:rPr lang="en-US" sz="2800" b="1" dirty="0"/>
              <a:t>B</a:t>
            </a:r>
            <a:r>
              <a:rPr lang="en-US" sz="2800" dirty="0"/>
              <a:t> the </a:t>
            </a:r>
            <a:r>
              <a:rPr lang="en-US" sz="2800" b="1" dirty="0"/>
              <a:t>second move</a:t>
            </a:r>
            <a:r>
              <a:rPr lang="en-US" sz="2800" dirty="0"/>
              <a:t>. According to the diagram, that probability is 0.3 x 0.7+ 0.7 x 0.2 = </a:t>
            </a:r>
            <a:r>
              <a:rPr lang="en-US" sz="2800" b="1" dirty="0"/>
              <a:t>0.35</a:t>
            </a:r>
            <a:r>
              <a:rPr lang="en-US" sz="2800" dirty="0"/>
              <a:t>​.</a:t>
            </a:r>
          </a:p>
          <a:p>
            <a:r>
              <a:rPr lang="en-US" sz="2800" dirty="0"/>
              <a:t>Alternatively, the probability that the process will be on </a:t>
            </a:r>
            <a:r>
              <a:rPr lang="en-US" sz="2800" b="1" dirty="0"/>
              <a:t>A</a:t>
            </a:r>
            <a:r>
              <a:rPr lang="en-US" sz="2800" dirty="0"/>
              <a:t> after </a:t>
            </a:r>
            <a:r>
              <a:rPr lang="en-US" sz="2800" b="1" dirty="0"/>
              <a:t>2 moves </a:t>
            </a:r>
            <a:r>
              <a:rPr lang="en-US" sz="2800" dirty="0"/>
              <a:t>is 0.3 x 0.3 + 0.7 x 0.8 = </a:t>
            </a:r>
            <a:r>
              <a:rPr lang="en-US" sz="2800" b="1" dirty="0"/>
              <a:t>0.65</a:t>
            </a:r>
            <a:r>
              <a:rPr lang="en-US" sz="2800" dirty="0"/>
              <a:t>. Since there are only </a:t>
            </a:r>
            <a:r>
              <a:rPr lang="en-US" sz="2800" b="1" dirty="0"/>
              <a:t>two states </a:t>
            </a:r>
            <a:r>
              <a:rPr lang="en-US" sz="2800" dirty="0"/>
              <a:t>in the chain, the process must be on </a:t>
            </a:r>
            <a:r>
              <a:rPr lang="en-US" sz="2800" b="1" dirty="0"/>
              <a:t>B</a:t>
            </a:r>
            <a:r>
              <a:rPr lang="en-US" sz="2800" dirty="0"/>
              <a:t> if it is not on </a:t>
            </a:r>
            <a:r>
              <a:rPr lang="en-US" sz="2800" b="1" dirty="0"/>
              <a:t>A,</a:t>
            </a:r>
            <a:r>
              <a:rPr lang="en-US" sz="2800" dirty="0"/>
              <a:t> and therefore the probability that the process will be on </a:t>
            </a:r>
            <a:r>
              <a:rPr lang="en-US" sz="2800" b="1" dirty="0"/>
              <a:t>B</a:t>
            </a:r>
            <a:r>
              <a:rPr lang="en-US" sz="2800" dirty="0"/>
              <a:t> after 2 moves is </a:t>
            </a:r>
            <a:r>
              <a:rPr lang="en-US" sz="2800" b="1" dirty="0"/>
              <a:t>1 - 0.65 = 0.35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48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9100" y="381000"/>
            <a:ext cx="9258300" cy="1066800"/>
          </a:xfrm>
        </p:spPr>
        <p:txBody>
          <a:bodyPr/>
          <a:lstStyle/>
          <a:p>
            <a:r>
              <a:rPr lang="en-US" sz="4000" dirty="0"/>
              <a:t>Markov Chains</a:t>
            </a:r>
            <a:br>
              <a:rPr lang="en-US" sz="4000" dirty="0"/>
            </a:br>
            <a:r>
              <a:rPr lang="en-US" sz="2400" u="sng" dirty="0">
                <a:hlinkClick r:id="rId2"/>
              </a:rPr>
              <a:t>https://brilliant.org/wiki/markov-chains/</a:t>
            </a:r>
            <a:br>
              <a:rPr lang="en-US" sz="2400" u="sng" dirty="0"/>
            </a:br>
            <a:endParaRPr lang="th-TH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868362"/>
          </a:xfrm>
        </p:spPr>
        <p:txBody>
          <a:bodyPr/>
          <a:lstStyle/>
          <a:p>
            <a:r>
              <a:rPr lang="en-US" sz="4000" dirty="0"/>
              <a:t>Conditional Probability Tables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10287000" cy="5059363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/>
              <a:t>conditional probability</a:t>
            </a:r>
            <a:r>
              <a:rPr lang="en-US" sz="2400" dirty="0"/>
              <a:t>, </a:t>
            </a:r>
            <a:r>
              <a:rPr lang="en-US" sz="2400" b="1" i="1" dirty="0"/>
              <a:t>P</a:t>
            </a:r>
            <a:r>
              <a:rPr lang="en-US" sz="2400" b="1" dirty="0"/>
              <a:t>(</a:t>
            </a:r>
            <a:r>
              <a:rPr lang="en-US" sz="2400" b="1" i="1" dirty="0"/>
              <a:t>Y</a:t>
            </a:r>
            <a:r>
              <a:rPr lang="en-US" sz="2400" b="1" dirty="0"/>
              <a:t>| </a:t>
            </a:r>
            <a:r>
              <a:rPr lang="en-US" sz="2400" b="1" i="1" dirty="0"/>
              <a:t>X</a:t>
            </a:r>
            <a:r>
              <a:rPr lang="en-US" sz="2400" b="1" baseline="-25000" dirty="0"/>
              <a:t>1</a:t>
            </a:r>
            <a:r>
              <a:rPr lang="en-US" sz="2400" b="1" dirty="0"/>
              <a:t>, . . . , </a:t>
            </a:r>
            <a:r>
              <a:rPr lang="en-US" sz="2400" b="1" i="1" dirty="0" err="1"/>
              <a:t>X</a:t>
            </a:r>
            <a:r>
              <a:rPr lang="en-US" sz="2400" b="1" i="1" baseline="-25000" dirty="0" err="1"/>
              <a:t>k</a:t>
            </a:r>
            <a:r>
              <a:rPr lang="en-US" sz="2400" b="1" dirty="0"/>
              <a:t>), </a:t>
            </a:r>
            <a:r>
              <a:rPr lang="en-US" sz="2400" dirty="0"/>
              <a:t>is a function from the variables </a:t>
            </a:r>
            <a:r>
              <a:rPr lang="en-US" sz="2400" b="1" i="1" dirty="0"/>
              <a:t>Y</a:t>
            </a:r>
            <a:r>
              <a:rPr lang="en-US" sz="2400" dirty="0"/>
              <a:t>, </a:t>
            </a:r>
            <a:r>
              <a:rPr lang="en-US" sz="2400" b="1" i="1" dirty="0"/>
              <a:t>X</a:t>
            </a:r>
            <a:r>
              <a:rPr lang="en-US" sz="2400" b="1" baseline="-25000" dirty="0"/>
              <a:t>1</a:t>
            </a:r>
            <a:r>
              <a:rPr lang="en-US" sz="2400" dirty="0"/>
              <a:t>, . . . ,</a:t>
            </a:r>
            <a:r>
              <a:rPr lang="en-US" sz="2400" b="1" i="1" dirty="0"/>
              <a:t> X</a:t>
            </a:r>
            <a:r>
              <a:rPr lang="en-US" sz="2400" b="1" i="1" baseline="-25000" dirty="0"/>
              <a:t>k</a:t>
            </a:r>
            <a:r>
              <a:rPr lang="en-US" sz="2400" dirty="0"/>
              <a:t> into non-negative numbers that satisfy the constraints that for each assignment of values to all of </a:t>
            </a:r>
            <a:r>
              <a:rPr lang="en-US" sz="2400" b="1" i="1" dirty="0"/>
              <a:t>X</a:t>
            </a:r>
            <a:r>
              <a:rPr lang="en-US" sz="2400" b="1" baseline="-25000" dirty="0"/>
              <a:t>1</a:t>
            </a:r>
            <a:r>
              <a:rPr lang="en-US" sz="2400" dirty="0"/>
              <a:t>, . . . ,</a:t>
            </a:r>
            <a:r>
              <a:rPr lang="en-US" sz="2400" b="1" i="1" dirty="0"/>
              <a:t> X</a:t>
            </a:r>
            <a:r>
              <a:rPr lang="en-US" sz="2400" b="1" i="1" baseline="-25000" dirty="0"/>
              <a:t>k</a:t>
            </a:r>
            <a:r>
              <a:rPr lang="en-US" sz="2400" dirty="0"/>
              <a:t> the values for </a:t>
            </a:r>
            <a:r>
              <a:rPr lang="en-US" sz="2400" b="1" i="1" u="sng" dirty="0"/>
              <a:t>Y</a:t>
            </a:r>
            <a:r>
              <a:rPr lang="en-US" sz="2400" u="sng" dirty="0"/>
              <a:t> sum to </a:t>
            </a:r>
            <a:r>
              <a:rPr lang="en-US" sz="2400" b="1" u="sng" dirty="0"/>
              <a:t>1</a:t>
            </a:r>
            <a:r>
              <a:rPr lang="en-US" sz="2400" u="sng" dirty="0"/>
              <a:t>.</a:t>
            </a:r>
          </a:p>
          <a:p>
            <a:r>
              <a:rPr lang="en-US" sz="2400" dirty="0"/>
              <a:t>That is, given values to all of the variables, the function returns a number that satisfies the constraint: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With </a:t>
            </a:r>
            <a:r>
              <a:rPr lang="en-US" sz="2000" b="1" dirty="0"/>
              <a:t>a finite set of variables </a:t>
            </a:r>
            <a:r>
              <a:rPr lang="en-US" sz="2000" dirty="0"/>
              <a:t>with </a:t>
            </a:r>
            <a:r>
              <a:rPr lang="en-US" sz="2000" b="1" dirty="0"/>
              <a:t>finite domains</a:t>
            </a:r>
            <a:r>
              <a:rPr lang="en-US" sz="2000" dirty="0"/>
              <a:t>, </a:t>
            </a:r>
            <a:r>
              <a:rPr lang="en-US" sz="2000" b="1" dirty="0"/>
              <a:t>conditional probabilities </a:t>
            </a:r>
            <a:r>
              <a:rPr lang="en-US" sz="2000" dirty="0"/>
              <a:t>can be implemented as </a:t>
            </a:r>
            <a:r>
              <a:rPr lang="en-US" sz="2000" b="1" dirty="0"/>
              <a:t>arrays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There is a unique representation of each factor as a </a:t>
            </a:r>
            <a:r>
              <a:rPr lang="en-US" sz="2000" b="1" dirty="0"/>
              <a:t>one-dimensional array </a:t>
            </a:r>
            <a:r>
              <a:rPr lang="en-US" sz="2000" dirty="0"/>
              <a:t>indexed by natural numbers. This representation of a conditional probability is called a </a:t>
            </a:r>
            <a:r>
              <a:rPr lang="en-US" sz="2000" b="1" u="sng" dirty="0"/>
              <a:t>conditional probability table </a:t>
            </a:r>
            <a:r>
              <a:rPr lang="en-US" sz="2000" u="sng" dirty="0"/>
              <a:t>(</a:t>
            </a:r>
            <a:r>
              <a:rPr lang="en-US" sz="2000" b="1" u="sng" dirty="0"/>
              <a:t>CPT)</a:t>
            </a:r>
            <a:r>
              <a:rPr lang="en-US" sz="2000" dirty="0"/>
              <a:t>.</a:t>
            </a:r>
            <a:endParaRPr lang="th-TH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5</a:t>
            </a:fld>
            <a:endParaRPr lang="th-TH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81100" y="3429000"/>
          <a:ext cx="7848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02" name="Equation" r:id="rId2" imgW="3149280" imgH="583920" progId="Equation.3">
                  <p:embed/>
                </p:oleObj>
              </mc:Choice>
              <mc:Fallback>
                <p:oleObj name="Equation" r:id="rId2" imgW="3149280" imgH="5839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3429000"/>
                        <a:ext cx="78486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19200"/>
            <a:ext cx="9829800" cy="4906963"/>
          </a:xfrm>
        </p:spPr>
        <p:txBody>
          <a:bodyPr/>
          <a:lstStyle/>
          <a:p>
            <a:r>
              <a:rPr lang="en-US" sz="2400" dirty="0"/>
              <a:t>The following </a:t>
            </a:r>
            <a:r>
              <a:rPr lang="en-US" sz="2400" b="1" dirty="0"/>
              <a:t>two methods </a:t>
            </a:r>
            <a:r>
              <a:rPr lang="en-US" sz="2400" dirty="0"/>
              <a:t>are used to specify </a:t>
            </a:r>
            <a:r>
              <a:rPr lang="en-US" sz="2400" b="1" u="sng" dirty="0"/>
              <a:t>store probabilities</a:t>
            </a:r>
            <a:r>
              <a:rPr lang="en-US" sz="2400" dirty="0"/>
              <a:t>:</a:t>
            </a:r>
          </a:p>
          <a:p>
            <a:pPr lvl="1"/>
            <a:r>
              <a:rPr lang="en-US" sz="2400" b="1" dirty="0"/>
              <a:t>Store</a:t>
            </a:r>
            <a:r>
              <a:rPr lang="en-US" sz="2400" dirty="0"/>
              <a:t> </a:t>
            </a:r>
            <a:r>
              <a:rPr lang="en-US" sz="2400" b="1" dirty="0"/>
              <a:t>un-normalized probabilities</a:t>
            </a:r>
            <a:r>
              <a:rPr lang="en-US" sz="2400" dirty="0"/>
              <a:t>, which are </a:t>
            </a:r>
            <a:r>
              <a:rPr lang="en-US" sz="2400" b="1" dirty="0"/>
              <a:t>non-negative numbers proportional to the probability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The probability can be computed by </a:t>
            </a:r>
            <a:r>
              <a:rPr lang="en-US" sz="2400" b="1" u="sng" dirty="0"/>
              <a:t>normalizing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</a:p>
          <a:p>
            <a:pPr lvl="2"/>
            <a:r>
              <a:rPr lang="en-US" i="1" u="sng" dirty="0"/>
              <a:t>dividing each value by the sum of the values, summing over all values for the domain of hypothesis </a:t>
            </a:r>
            <a:r>
              <a:rPr lang="en-US" b="1" i="1" u="sng" dirty="0"/>
              <a:t>Y</a:t>
            </a:r>
            <a:r>
              <a:rPr lang="en-US" dirty="0"/>
              <a:t>.</a:t>
            </a:r>
          </a:p>
          <a:p>
            <a:pPr lvl="1"/>
            <a:r>
              <a:rPr lang="en-US" sz="2400" b="1" dirty="0"/>
              <a:t>Store </a:t>
            </a:r>
            <a:r>
              <a:rPr lang="en-US" sz="2400" dirty="0"/>
              <a:t>the probability for </a:t>
            </a:r>
            <a:r>
              <a:rPr lang="en-US" sz="2400" b="1" dirty="0"/>
              <a:t>all but one</a:t>
            </a:r>
            <a:r>
              <a:rPr lang="en-US" sz="2400" dirty="0"/>
              <a:t> of the values of </a:t>
            </a:r>
            <a:r>
              <a:rPr lang="en-US" sz="2400" b="1" i="1" dirty="0"/>
              <a:t>Y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In this case, the probability of this other value can be computed to obey the constraint above.</a:t>
            </a:r>
          </a:p>
          <a:p>
            <a:pPr lvl="2"/>
            <a:r>
              <a:rPr lang="en-US" sz="2200" dirty="0"/>
              <a:t>In particular, if </a:t>
            </a:r>
            <a:r>
              <a:rPr lang="en-US" sz="2200" b="1" i="1" dirty="0"/>
              <a:t>Y</a:t>
            </a:r>
            <a:r>
              <a:rPr lang="en-US" sz="2200" dirty="0"/>
              <a:t> is binary, we only need to represent the probability for one value, say </a:t>
            </a:r>
            <a:r>
              <a:rPr lang="en-US" sz="2200" b="1" i="1" dirty="0"/>
              <a:t>Y</a:t>
            </a:r>
            <a:r>
              <a:rPr lang="en-US" sz="2200" b="1" dirty="0"/>
              <a:t> = true</a:t>
            </a:r>
            <a:r>
              <a:rPr lang="en-US" sz="2200" dirty="0"/>
              <a:t> or </a:t>
            </a:r>
            <a:r>
              <a:rPr lang="en-US" sz="2200" b="1" i="1" dirty="0"/>
              <a:t>Y</a:t>
            </a:r>
            <a:r>
              <a:rPr lang="en-US" sz="2200" b="1" dirty="0"/>
              <a:t> = false</a:t>
            </a:r>
            <a:r>
              <a:rPr lang="en-US" sz="2200" dirty="0"/>
              <a:t>, which can be computed from this.</a:t>
            </a:r>
            <a:endParaRPr lang="th-TH" sz="2200" dirty="0"/>
          </a:p>
          <a:p>
            <a:pPr lvl="1"/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6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868362"/>
          </a:xfrm>
        </p:spPr>
        <p:txBody>
          <a:bodyPr/>
          <a:lstStyle/>
          <a:p>
            <a:r>
              <a:rPr lang="en-US" sz="4000" dirty="0"/>
              <a:t>Conditional Probability Tables</a:t>
            </a:r>
            <a:endParaRPr lang="th-TH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990600"/>
            <a:ext cx="9753600" cy="5135563"/>
          </a:xfrm>
        </p:spPr>
        <p:txBody>
          <a:bodyPr/>
          <a:lstStyle/>
          <a:p>
            <a:r>
              <a:rPr lang="en-US" sz="2400" b="1" u="sng" dirty="0"/>
              <a:t>Example 8.18</a:t>
            </a:r>
            <a:r>
              <a:rPr lang="en-US" sz="2400" b="1" dirty="0"/>
              <a:t>: Figure 8.6 </a:t>
            </a:r>
            <a:r>
              <a:rPr lang="en-US" sz="2400" dirty="0"/>
              <a:t>shows </a:t>
            </a:r>
            <a:r>
              <a:rPr lang="en-US" sz="2400" b="1" dirty="0"/>
              <a:t>three conditional probabilities tables</a:t>
            </a:r>
            <a:r>
              <a:rPr lang="en-US" sz="2400" dirty="0"/>
              <a:t>. On the top left is </a:t>
            </a:r>
            <a:r>
              <a:rPr lang="en-US" sz="2400" b="1" i="1" dirty="0"/>
              <a:t>P</a:t>
            </a:r>
            <a:r>
              <a:rPr lang="en-US" sz="2400" b="1" dirty="0"/>
              <a:t>(</a:t>
            </a:r>
            <a:r>
              <a:rPr lang="en-US" sz="2400" b="1" i="1" dirty="0" err="1"/>
              <a:t>Smoke</a:t>
            </a:r>
            <a:r>
              <a:rPr lang="en-US" sz="2400" b="1" dirty="0" err="1"/>
              <a:t>|</a:t>
            </a:r>
            <a:r>
              <a:rPr lang="en-US" sz="2400" b="1" i="1" dirty="0" err="1"/>
              <a:t>Fire</a:t>
            </a:r>
            <a:r>
              <a:rPr lang="en-US" sz="2400" b="1" dirty="0"/>
              <a:t>), </a:t>
            </a:r>
            <a:r>
              <a:rPr lang="en-US" sz="2400" dirty="0"/>
              <a:t>and on the right is </a:t>
            </a:r>
            <a:r>
              <a:rPr lang="en-US" sz="2400" b="1" i="1" dirty="0"/>
              <a:t>P</a:t>
            </a:r>
            <a:r>
              <a:rPr lang="en-US" sz="2400" b="1" dirty="0"/>
              <a:t>(</a:t>
            </a:r>
            <a:r>
              <a:rPr lang="en-US" sz="2400" b="1" i="1" dirty="0" err="1"/>
              <a:t>Alarm</a:t>
            </a:r>
            <a:r>
              <a:rPr lang="en-US" sz="2400" b="1" dirty="0" err="1"/>
              <a:t>|</a:t>
            </a:r>
            <a:r>
              <a:rPr lang="en-US" sz="2400" b="1" i="1" dirty="0" err="1"/>
              <a:t>Fire</a:t>
            </a:r>
            <a:r>
              <a:rPr lang="en-US" sz="2400" b="1" dirty="0"/>
              <a:t>, </a:t>
            </a:r>
            <a:r>
              <a:rPr lang="en-US" sz="2400" b="1" i="1" dirty="0"/>
              <a:t>Tampering</a:t>
            </a:r>
            <a:r>
              <a:rPr lang="en-US" sz="2400" b="1" dirty="0"/>
              <a:t>)</a:t>
            </a:r>
            <a:r>
              <a:rPr lang="en-US" sz="2400" dirty="0"/>
              <a:t>, from </a:t>
            </a:r>
            <a:r>
              <a:rPr lang="en-US" sz="2400" b="1" dirty="0"/>
              <a:t>Example 8.15</a:t>
            </a:r>
            <a:r>
              <a:rPr lang="en-US" sz="2400" dirty="0"/>
              <a:t>, which uses Boolean variables.</a:t>
            </a:r>
          </a:p>
          <a:p>
            <a:r>
              <a:rPr lang="en-US" sz="2400" dirty="0"/>
              <a:t>These tables do not specify the probability of the child being </a:t>
            </a:r>
            <a:r>
              <a:rPr lang="en-US" sz="2400" b="1" dirty="0"/>
              <a:t>false</a:t>
            </a:r>
            <a:r>
              <a:rPr lang="en-US" sz="2400" dirty="0"/>
              <a:t>. This can be computed from the given probabilities, for example,</a:t>
            </a:r>
          </a:p>
          <a:p>
            <a:pPr>
              <a:buNone/>
            </a:pPr>
            <a:r>
              <a:rPr lang="en-US" sz="2400" dirty="0"/>
              <a:t>       </a:t>
            </a:r>
            <a:r>
              <a:rPr lang="en-US" sz="2400" b="1" i="1" dirty="0"/>
              <a:t>P</a:t>
            </a:r>
            <a:r>
              <a:rPr lang="en-US" sz="2400" b="1" dirty="0"/>
              <a:t>(~</a:t>
            </a:r>
            <a:r>
              <a:rPr lang="en-US" sz="2400" b="1" i="1" dirty="0"/>
              <a:t>Alarm</a:t>
            </a:r>
            <a:r>
              <a:rPr lang="en-US" sz="2400" b="1" dirty="0"/>
              <a:t>|~</a:t>
            </a:r>
            <a:r>
              <a:rPr lang="en-US" sz="2400" b="1" i="1" dirty="0" err="1"/>
              <a:t>Fire</a:t>
            </a:r>
            <a:r>
              <a:rPr lang="en-US" sz="2400" b="1" dirty="0" err="1"/>
              <a:t>,</a:t>
            </a:r>
            <a:r>
              <a:rPr lang="en-US" sz="2400" b="1" i="1" dirty="0" err="1"/>
              <a:t>Tampering</a:t>
            </a:r>
            <a:r>
              <a:rPr lang="en-US" sz="2400" b="1" dirty="0"/>
              <a:t>) </a:t>
            </a:r>
            <a:r>
              <a:rPr lang="en-US" sz="2400" dirty="0"/>
              <a:t>= </a:t>
            </a:r>
            <a:r>
              <a:rPr lang="en-US" sz="2400" b="1" dirty="0"/>
              <a:t>1−0.85 = 0.15</a:t>
            </a:r>
          </a:p>
          <a:p>
            <a:pPr lvl="1"/>
            <a:r>
              <a:rPr lang="en-US" sz="2200" dirty="0"/>
              <a:t>On the bottom is a simple example, with domains </a:t>
            </a:r>
            <a:r>
              <a:rPr lang="en-US" sz="2200" b="1" dirty="0"/>
              <a:t>{</a:t>
            </a:r>
            <a:r>
              <a:rPr lang="en-US" sz="2200" b="1" i="1" dirty="0"/>
              <a:t>t</a:t>
            </a:r>
            <a:r>
              <a:rPr lang="en-US" sz="2200" b="1" dirty="0"/>
              <a:t>, </a:t>
            </a:r>
            <a:r>
              <a:rPr lang="en-US" sz="2200" b="1" i="1" dirty="0"/>
              <a:t>f</a:t>
            </a:r>
            <a:r>
              <a:rPr lang="en-US" sz="2200" b="1" dirty="0"/>
              <a:t>}, </a:t>
            </a:r>
            <a:r>
              <a:rPr lang="en-US" sz="2200" dirty="0"/>
              <a:t>which will be used in the following examples.</a:t>
            </a:r>
          </a:p>
          <a:p>
            <a:pPr>
              <a:buNone/>
            </a:pPr>
            <a:r>
              <a:rPr lang="en-US" sz="2400" dirty="0"/>
              <a:t>Given a </a:t>
            </a:r>
            <a:r>
              <a:rPr lang="en-US" sz="2400" b="1" dirty="0"/>
              <a:t>total ordering of the parents </a:t>
            </a:r>
            <a:r>
              <a:rPr lang="en-US" sz="2400" dirty="0"/>
              <a:t>(</a:t>
            </a:r>
            <a:r>
              <a:rPr lang="en-US" sz="2400" b="1" dirty="0"/>
              <a:t>Figure 8.6</a:t>
            </a:r>
            <a:r>
              <a:rPr lang="en-US" sz="2400" dirty="0"/>
              <a:t>), such as </a:t>
            </a:r>
            <a:r>
              <a:rPr lang="en-US" sz="2400" b="1" i="1" dirty="0"/>
              <a:t>Fire </a:t>
            </a:r>
            <a:r>
              <a:rPr lang="en-US" sz="2400" dirty="0"/>
              <a:t>is before </a:t>
            </a:r>
            <a:r>
              <a:rPr lang="en-US" sz="2400" b="1" i="1" dirty="0"/>
              <a:t>Tampering</a:t>
            </a:r>
            <a:r>
              <a:rPr lang="en-US" sz="2400" dirty="0"/>
              <a:t> in the right table, and a total ordering of the values, such as true is before false, the table can be specified by lexicographic order: [</a:t>
            </a:r>
            <a:r>
              <a:rPr lang="en-US" sz="2400" b="1" dirty="0"/>
              <a:t>0.5, 0.99, 0.85, 0.0001</a:t>
            </a:r>
            <a:r>
              <a:rPr lang="en-US" sz="2400" dirty="0"/>
              <a:t>].</a:t>
            </a:r>
            <a:endParaRPr lang="th-TH" sz="2400" dirty="0"/>
          </a:p>
          <a:p>
            <a:endParaRPr lang="th-TH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7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9100" y="228600"/>
            <a:ext cx="9258300" cy="792162"/>
          </a:xfrm>
        </p:spPr>
        <p:txBody>
          <a:bodyPr/>
          <a:lstStyle/>
          <a:p>
            <a:r>
              <a:rPr lang="en-US" sz="4000" dirty="0"/>
              <a:t>Conditional Probability Tables</a:t>
            </a:r>
            <a:endParaRPr lang="th-TH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8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792162"/>
          </a:xfrm>
        </p:spPr>
        <p:txBody>
          <a:bodyPr/>
          <a:lstStyle/>
          <a:p>
            <a:r>
              <a:rPr lang="en-US" sz="4000" dirty="0"/>
              <a:t>Conditional Probability Tables</a:t>
            </a:r>
            <a:endParaRPr lang="th-TH" sz="4000" dirty="0"/>
          </a:p>
        </p:txBody>
      </p: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348" y="1447800"/>
            <a:ext cx="9139561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10287000" cy="5257800"/>
          </a:xfrm>
        </p:spPr>
        <p:txBody>
          <a:bodyPr/>
          <a:lstStyle/>
          <a:p>
            <a:r>
              <a:rPr lang="en-US" sz="2800" b="1" dirty="0"/>
              <a:t>Factors:</a:t>
            </a:r>
          </a:p>
          <a:p>
            <a:pPr lvl="1"/>
            <a:r>
              <a:rPr lang="en-US" sz="2400" dirty="0"/>
              <a:t>A </a:t>
            </a:r>
            <a:r>
              <a:rPr lang="en-US" sz="2400" b="1" u="sng" dirty="0"/>
              <a:t>factor</a:t>
            </a:r>
            <a:r>
              <a:rPr lang="en-US" sz="2400" dirty="0"/>
              <a:t> is a function from a </a:t>
            </a:r>
            <a:r>
              <a:rPr lang="en-US" sz="2400" b="1" dirty="0"/>
              <a:t>set of random variables </a:t>
            </a:r>
            <a:r>
              <a:rPr lang="en-US" sz="2400" dirty="0"/>
              <a:t>into a </a:t>
            </a:r>
            <a:r>
              <a:rPr lang="en-US" sz="2400" b="1" dirty="0"/>
              <a:t>number:</a:t>
            </a:r>
            <a:endParaRPr lang="en-US" sz="2400" dirty="0"/>
          </a:p>
          <a:p>
            <a:pPr lvl="2"/>
            <a:r>
              <a:rPr lang="en-US" sz="2200" dirty="0"/>
              <a:t> A </a:t>
            </a:r>
            <a:r>
              <a:rPr lang="en-US" sz="2200" b="1" dirty="0"/>
              <a:t>factor</a:t>
            </a:r>
            <a:r>
              <a:rPr lang="en-US" sz="2200" dirty="0"/>
              <a:t> </a:t>
            </a:r>
            <a:r>
              <a:rPr lang="en-US" sz="2200" b="1" i="1" dirty="0"/>
              <a:t>f</a:t>
            </a:r>
            <a:r>
              <a:rPr lang="en-US" sz="2200" dirty="0"/>
              <a:t> on variables </a:t>
            </a:r>
            <a:r>
              <a:rPr lang="en-US" sz="2200" b="1" i="1" dirty="0"/>
              <a:t>X</a:t>
            </a:r>
            <a:r>
              <a:rPr lang="en-US" sz="2200" b="1" baseline="-25000" dirty="0"/>
              <a:t>1</a:t>
            </a:r>
            <a:r>
              <a:rPr lang="en-US" sz="2200" dirty="0"/>
              <a:t>, . . . ,</a:t>
            </a:r>
            <a:r>
              <a:rPr lang="en-US" sz="2200" b="1" i="1" dirty="0"/>
              <a:t>X</a:t>
            </a:r>
            <a:r>
              <a:rPr lang="en-US" sz="2200" b="1" i="1" baseline="-25000" dirty="0"/>
              <a:t>j</a:t>
            </a:r>
            <a:r>
              <a:rPr lang="en-US" sz="2200" dirty="0"/>
              <a:t> is written as </a:t>
            </a:r>
            <a:r>
              <a:rPr lang="en-US" sz="2200" b="1" i="1" dirty="0"/>
              <a:t>f</a:t>
            </a:r>
            <a:r>
              <a:rPr lang="en-US" sz="2200" b="1" dirty="0"/>
              <a:t>(</a:t>
            </a:r>
            <a:r>
              <a:rPr lang="en-US" sz="2200" b="1" i="1" dirty="0"/>
              <a:t>X</a:t>
            </a:r>
            <a:r>
              <a:rPr lang="en-US" sz="2200" b="1" baseline="-25000" dirty="0"/>
              <a:t>1</a:t>
            </a:r>
            <a:r>
              <a:rPr lang="en-US" sz="2200" b="1" dirty="0"/>
              <a:t>, . . ,</a:t>
            </a:r>
            <a:r>
              <a:rPr lang="en-US" sz="2200" b="1" i="1" dirty="0"/>
              <a:t> </a:t>
            </a:r>
            <a:r>
              <a:rPr lang="en-US" sz="2200" b="1" i="1" dirty="0" err="1"/>
              <a:t>X</a:t>
            </a:r>
            <a:r>
              <a:rPr lang="en-US" sz="2200" b="1" i="1" baseline="-25000" dirty="0" err="1"/>
              <a:t>j</a:t>
            </a:r>
            <a:r>
              <a:rPr lang="en-US" sz="2200" b="1" dirty="0"/>
              <a:t>). </a:t>
            </a:r>
          </a:p>
          <a:p>
            <a:pPr lvl="2"/>
            <a:r>
              <a:rPr lang="en-US" sz="2200" dirty="0"/>
              <a:t>The variables </a:t>
            </a:r>
            <a:r>
              <a:rPr lang="en-US" sz="2200" b="1" i="1" dirty="0"/>
              <a:t>X</a:t>
            </a:r>
            <a:r>
              <a:rPr lang="en-US" sz="2200" b="1" baseline="-25000" dirty="0"/>
              <a:t>1</a:t>
            </a:r>
            <a:r>
              <a:rPr lang="en-US" sz="2200" b="1" dirty="0"/>
              <a:t>, . . . ,</a:t>
            </a:r>
            <a:r>
              <a:rPr lang="en-US" sz="2200" b="1" i="1" dirty="0"/>
              <a:t> </a:t>
            </a:r>
            <a:r>
              <a:rPr lang="en-US" sz="2200" b="1" i="1" dirty="0" err="1"/>
              <a:t>X</a:t>
            </a:r>
            <a:r>
              <a:rPr lang="en-US" sz="2200" b="1" i="1" baseline="-25000" dirty="0" err="1"/>
              <a:t>j</a:t>
            </a:r>
            <a:r>
              <a:rPr lang="en-US" sz="2200" b="1" dirty="0"/>
              <a:t> </a:t>
            </a:r>
            <a:r>
              <a:rPr lang="en-US" sz="2200" dirty="0"/>
              <a:t>are the </a:t>
            </a:r>
            <a:r>
              <a:rPr lang="en-US" sz="2200" b="1" dirty="0"/>
              <a:t>variables</a:t>
            </a:r>
            <a:r>
              <a:rPr lang="en-US" sz="2200" dirty="0"/>
              <a:t> of </a:t>
            </a:r>
            <a:r>
              <a:rPr lang="en-US" sz="2200" b="1" dirty="0"/>
              <a:t>factor </a:t>
            </a:r>
            <a:r>
              <a:rPr lang="en-US" sz="2200" b="1" i="1" dirty="0"/>
              <a:t>f</a:t>
            </a:r>
            <a:r>
              <a:rPr lang="en-US" sz="2200" dirty="0"/>
              <a:t>, and </a:t>
            </a:r>
            <a:r>
              <a:rPr lang="en-US" sz="2200" b="1" i="1" dirty="0"/>
              <a:t>f</a:t>
            </a:r>
            <a:r>
              <a:rPr lang="en-US" sz="2200" dirty="0"/>
              <a:t> is a </a:t>
            </a:r>
            <a:r>
              <a:rPr lang="en-US" sz="2200" b="1" dirty="0"/>
              <a:t>factor</a:t>
            </a:r>
            <a:r>
              <a:rPr lang="en-US" sz="2200" dirty="0"/>
              <a:t> on </a:t>
            </a:r>
            <a:r>
              <a:rPr lang="en-US" sz="2200" b="1" i="1" dirty="0"/>
              <a:t>X</a:t>
            </a:r>
            <a:r>
              <a:rPr lang="en-US" sz="2200" b="1" baseline="-25000" dirty="0"/>
              <a:t>1</a:t>
            </a:r>
            <a:r>
              <a:rPr lang="en-US" sz="2200" b="1" dirty="0"/>
              <a:t>, . . . ,</a:t>
            </a:r>
            <a:r>
              <a:rPr lang="en-US" sz="2200" b="1" i="1" dirty="0"/>
              <a:t> </a:t>
            </a:r>
            <a:r>
              <a:rPr lang="en-US" sz="2200" b="1" i="1" dirty="0" err="1"/>
              <a:t>X</a:t>
            </a:r>
            <a:r>
              <a:rPr lang="en-US" sz="2200" b="1" i="1" baseline="-25000" dirty="0" err="1"/>
              <a:t>j</a:t>
            </a:r>
            <a:r>
              <a:rPr lang="en-US" sz="2200" b="1" i="1" dirty="0"/>
              <a:t> </a:t>
            </a:r>
            <a:r>
              <a:rPr lang="en-US" sz="2200" dirty="0"/>
              <a:t>.</a:t>
            </a:r>
          </a:p>
          <a:p>
            <a:pPr lvl="2"/>
            <a:r>
              <a:rPr lang="en-US" sz="2200" dirty="0"/>
              <a:t>Suppose </a:t>
            </a:r>
            <a:r>
              <a:rPr lang="en-US" sz="2200" b="1" i="1" dirty="0"/>
              <a:t>f</a:t>
            </a:r>
            <a:r>
              <a:rPr lang="en-US" sz="2200" b="1" dirty="0"/>
              <a:t> (</a:t>
            </a:r>
            <a:r>
              <a:rPr lang="en-US" sz="2200" b="1" i="1" dirty="0"/>
              <a:t>X</a:t>
            </a:r>
            <a:r>
              <a:rPr lang="en-US" sz="2200" b="1" baseline="-25000" dirty="0"/>
              <a:t>1</a:t>
            </a:r>
            <a:r>
              <a:rPr lang="en-US" sz="2200" b="1" dirty="0"/>
              <a:t>, . . . ,</a:t>
            </a:r>
            <a:r>
              <a:rPr lang="en-US" sz="2200" b="1" i="1" dirty="0"/>
              <a:t> </a:t>
            </a:r>
            <a:r>
              <a:rPr lang="en-US" sz="2200" b="1" i="1" dirty="0" err="1"/>
              <a:t>X</a:t>
            </a:r>
            <a:r>
              <a:rPr lang="en-US" sz="2200" b="1" i="1" baseline="-25000" dirty="0" err="1"/>
              <a:t>j</a:t>
            </a:r>
            <a:r>
              <a:rPr lang="en-US" sz="2200" b="1" dirty="0"/>
              <a:t>) </a:t>
            </a:r>
            <a:r>
              <a:rPr lang="en-US" sz="2200" dirty="0"/>
              <a:t>is a factor, and each </a:t>
            </a:r>
            <a:r>
              <a:rPr lang="en-US" sz="2200" b="1" i="1" dirty="0"/>
              <a:t>v</a:t>
            </a:r>
            <a:r>
              <a:rPr lang="en-US" sz="2200" b="1" i="1" baseline="-25000" dirty="0"/>
              <a:t>i</a:t>
            </a:r>
            <a:r>
              <a:rPr lang="en-US" sz="2200" dirty="0"/>
              <a:t> is an element of the domain of </a:t>
            </a:r>
            <a:r>
              <a:rPr lang="en-US" sz="2200" b="1" i="1" dirty="0"/>
              <a:t>X</a:t>
            </a:r>
            <a:r>
              <a:rPr lang="en-US" sz="2200" b="1" i="1" baseline="-25000" dirty="0"/>
              <a:t>i</a:t>
            </a:r>
            <a:r>
              <a:rPr lang="en-US" sz="2200" dirty="0"/>
              <a:t>. </a:t>
            </a:r>
          </a:p>
          <a:p>
            <a:pPr lvl="2"/>
            <a:r>
              <a:rPr lang="en-US" sz="2200" b="1" i="1" dirty="0"/>
              <a:t>f</a:t>
            </a:r>
            <a:r>
              <a:rPr lang="en-US" sz="2200" b="1" dirty="0"/>
              <a:t> (</a:t>
            </a:r>
            <a:r>
              <a:rPr lang="en-US" sz="2200" b="1" i="1" dirty="0"/>
              <a:t>X</a:t>
            </a:r>
            <a:r>
              <a:rPr lang="en-US" sz="2200" b="1" baseline="-25000" dirty="0"/>
              <a:t>1 </a:t>
            </a:r>
            <a:r>
              <a:rPr lang="en-US" sz="2200" b="1" dirty="0"/>
              <a:t>= </a:t>
            </a:r>
            <a:r>
              <a:rPr lang="en-US" sz="2200" b="1" i="1" dirty="0"/>
              <a:t>v</a:t>
            </a:r>
            <a:r>
              <a:rPr lang="en-US" sz="2200" b="1" baseline="-25000" dirty="0"/>
              <a:t>1</a:t>
            </a:r>
            <a:r>
              <a:rPr lang="en-US" sz="2200" b="1" dirty="0"/>
              <a:t>,</a:t>
            </a:r>
            <a:r>
              <a:rPr lang="en-US" sz="2200" b="1" i="1" dirty="0"/>
              <a:t> X</a:t>
            </a:r>
            <a:r>
              <a:rPr lang="en-US" sz="2200" b="1" baseline="-25000" dirty="0"/>
              <a:t>2</a:t>
            </a:r>
            <a:r>
              <a:rPr lang="en-US" sz="2200" b="1" dirty="0"/>
              <a:t> =</a:t>
            </a:r>
            <a:r>
              <a:rPr lang="en-US" sz="2200" b="1" i="1" dirty="0"/>
              <a:t> v</a:t>
            </a:r>
            <a:r>
              <a:rPr lang="en-US" sz="2200" b="1" baseline="-25000" dirty="0"/>
              <a:t>2</a:t>
            </a:r>
            <a:r>
              <a:rPr lang="en-US" sz="2200" b="1" dirty="0"/>
              <a:t>, . . . ,</a:t>
            </a:r>
            <a:r>
              <a:rPr lang="en-US" sz="2200" b="1" i="1" dirty="0"/>
              <a:t> </a:t>
            </a:r>
            <a:r>
              <a:rPr lang="en-US" sz="2200" b="1" i="1" dirty="0" err="1"/>
              <a:t>X</a:t>
            </a:r>
            <a:r>
              <a:rPr lang="en-US" sz="2200" b="1" i="1" baseline="-25000" dirty="0" err="1"/>
              <a:t>j</a:t>
            </a:r>
            <a:r>
              <a:rPr lang="en-US" sz="2200" b="1" i="1" dirty="0"/>
              <a:t> </a:t>
            </a:r>
            <a:r>
              <a:rPr lang="en-US" sz="2200" b="1" dirty="0"/>
              <a:t>=</a:t>
            </a:r>
            <a:r>
              <a:rPr lang="en-US" sz="2200" b="1" i="1" dirty="0"/>
              <a:t>v</a:t>
            </a:r>
            <a:r>
              <a:rPr lang="en-US" sz="2200" b="1" i="1" baseline="-25000" dirty="0"/>
              <a:t>j</a:t>
            </a:r>
            <a:r>
              <a:rPr lang="en-US" sz="2200" b="1" dirty="0"/>
              <a:t>)</a:t>
            </a:r>
            <a:r>
              <a:rPr lang="en-US" sz="2200" dirty="0"/>
              <a:t> is a number that is the value of </a:t>
            </a:r>
            <a:r>
              <a:rPr lang="en-US" sz="2200" b="1" i="1" dirty="0"/>
              <a:t>f</a:t>
            </a:r>
            <a:r>
              <a:rPr lang="en-US" sz="2200" dirty="0"/>
              <a:t> when each </a:t>
            </a:r>
            <a:r>
              <a:rPr lang="en-US" sz="2200" b="1" i="1" dirty="0"/>
              <a:t>X</a:t>
            </a:r>
            <a:r>
              <a:rPr lang="en-US" sz="2200" b="1" i="1" baseline="-25000" dirty="0"/>
              <a:t>i</a:t>
            </a:r>
            <a:r>
              <a:rPr lang="en-US" sz="2200" b="1" i="1" dirty="0"/>
              <a:t> </a:t>
            </a:r>
            <a:r>
              <a:rPr lang="en-US" sz="2200" dirty="0"/>
              <a:t>has value </a:t>
            </a:r>
            <a:r>
              <a:rPr lang="en-US" sz="2200" b="1" i="1" dirty="0"/>
              <a:t>v</a:t>
            </a:r>
            <a:r>
              <a:rPr lang="en-US" sz="2200" b="1" i="1" baseline="-25000" dirty="0"/>
              <a:t>i</a:t>
            </a:r>
            <a:r>
              <a:rPr lang="en-US" sz="2200" dirty="0"/>
              <a:t>.</a:t>
            </a:r>
          </a:p>
          <a:p>
            <a:pPr lvl="1"/>
            <a:r>
              <a:rPr lang="en-US" sz="2400" u="sng" dirty="0"/>
              <a:t>Some of the variables of a </a:t>
            </a:r>
            <a:r>
              <a:rPr lang="en-US" sz="2400" b="1" u="sng" dirty="0"/>
              <a:t>factor </a:t>
            </a:r>
            <a:r>
              <a:rPr lang="en-US" sz="2400" u="sng" dirty="0"/>
              <a:t>can be assigned to values to make a </a:t>
            </a:r>
            <a:r>
              <a:rPr lang="en-US" sz="2400" b="1" u="sng" dirty="0"/>
              <a:t>new factor </a:t>
            </a:r>
            <a:r>
              <a:rPr lang="en-US" sz="2400" u="sng" dirty="0"/>
              <a:t>on the other variables.</a:t>
            </a:r>
            <a:r>
              <a:rPr lang="en-US" sz="2400" dirty="0"/>
              <a:t> This operation is called </a:t>
            </a:r>
            <a:r>
              <a:rPr lang="en-US" sz="2400" b="1" u="sng" dirty="0"/>
              <a:t>conditioning</a:t>
            </a:r>
            <a:r>
              <a:rPr lang="en-US" sz="2400" b="1" dirty="0"/>
              <a:t> </a:t>
            </a:r>
            <a:r>
              <a:rPr lang="en-US" sz="2400" dirty="0"/>
              <a:t>on the values of the assigned variables.</a:t>
            </a:r>
            <a:endParaRPr lang="th-TH" sz="2400" dirty="0"/>
          </a:p>
          <a:p>
            <a:pPr lvl="1"/>
            <a:endParaRPr lang="th-TH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Asst.Prof.Dr.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F5D48-CAB6-4231-AFBB-73821733D376}" type="slidenum">
              <a:rPr lang="en-US" smtClean="0"/>
              <a:pPr>
                <a:defRPr/>
              </a:pPr>
              <a:t>9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792162"/>
          </a:xfrm>
        </p:spPr>
        <p:txBody>
          <a:bodyPr/>
          <a:lstStyle/>
          <a:p>
            <a:r>
              <a:rPr lang="en-US" sz="4000" dirty="0"/>
              <a:t>Conditional Probability Tables</a:t>
            </a:r>
            <a:endParaRPr lang="th-TH" sz="40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color}&#10;\begin{document}&#10;\color[rgb]{0.9, 0.9, 0.9}&#10;\boldmath&#10;\begin{math}&#10;\end{math}&#10;\end{document}&#10;"/>
  <p:tag name="TEX2PS" val="latex $(base).tex; dvips -D $(res) -E -o $(base).ps $(base).dvi"/>
  <p:tag name="TEX2PSBATCH" val="latex --interaction=nonstopmode $(base).tex; dvips -D $(res) -E -o $(base).ps $(base).dvi"/>
  <p:tag name="DEFAULTFONTSIZE" val="10"/>
  <p:tag name="DEFAULTBITMAP" val="bmp16m"/>
  <p:tag name="DEFAULTBLEND" val="False"/>
  <p:tag name="DEFAULTTRANSPARENT" val="True"/>
  <p:tag name="DEFAULTRESOLUTION" val="300"/>
  <p:tag name="DEFAULTWIDTH" val="324"/>
  <p:tag name="DEFAULTHEIGHT" val="370"/>
  <p:tag name="DEFAULTMAGNIFICATION" val="2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ngsana New" pitchFamily="18" charset="-34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03D7DD1D0BB8449E3E60626F7B1A99" ma:contentTypeVersion="4" ma:contentTypeDescription="Create a new document." ma:contentTypeScope="" ma:versionID="0fc199b17773dd63419173d0d55103a7">
  <xsd:schema xmlns:xsd="http://www.w3.org/2001/XMLSchema" xmlns:xs="http://www.w3.org/2001/XMLSchema" xmlns:p="http://schemas.microsoft.com/office/2006/metadata/properties" xmlns:ns2="fa2df159-9e40-4731-9c92-a5b72ab8e2fa" targetNamespace="http://schemas.microsoft.com/office/2006/metadata/properties" ma:root="true" ma:fieldsID="9a946f21db0004b8f36df2bd1ae1d6f2" ns2:_="">
    <xsd:import namespace="fa2df159-9e40-4731-9c92-a5b72ab8e2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2df159-9e40-4731-9c92-a5b72ab8e2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4B5257-DCD9-4944-B903-F5F66457C2B4}"/>
</file>

<file path=customXml/itemProps2.xml><?xml version="1.0" encoding="utf-8"?>
<ds:datastoreItem xmlns:ds="http://schemas.openxmlformats.org/officeDocument/2006/customXml" ds:itemID="{4E46D158-761E-49F1-A79E-00A5DCE37FC7}"/>
</file>

<file path=customXml/itemProps3.xml><?xml version="1.0" encoding="utf-8"?>
<ds:datastoreItem xmlns:ds="http://schemas.openxmlformats.org/officeDocument/2006/customXml" ds:itemID="{FF451B09-5CCC-4BBA-A95B-94B1D0802AD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5790</TotalTime>
  <Pages>1</Pages>
  <Words>4964</Words>
  <Application>Microsoft Office PowerPoint</Application>
  <PresentationFormat>35mm Slides</PresentationFormat>
  <Paragraphs>328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Default Design</vt:lpstr>
      <vt:lpstr>Equation</vt:lpstr>
      <vt:lpstr>Chapter 8 Reasoning Under Uncertainty –Part II</vt:lpstr>
      <vt:lpstr>Probabilistic Inference</vt:lpstr>
      <vt:lpstr>Probabilistic Inference</vt:lpstr>
      <vt:lpstr>Variable Elimination for Belief Networks</vt:lpstr>
      <vt:lpstr>Conditional Probability Tables</vt:lpstr>
      <vt:lpstr>Conditional Probability Tables</vt:lpstr>
      <vt:lpstr>Conditional Probability Tables</vt:lpstr>
      <vt:lpstr>Conditional Probability Tables</vt:lpstr>
      <vt:lpstr>Conditional Probability Tables</vt:lpstr>
      <vt:lpstr>Factors</vt:lpstr>
      <vt:lpstr>Factors</vt:lpstr>
      <vt:lpstr>Factors</vt:lpstr>
      <vt:lpstr>Factors</vt:lpstr>
      <vt:lpstr>Factors</vt:lpstr>
      <vt:lpstr>Factors</vt:lpstr>
      <vt:lpstr>Variable Elimination</vt:lpstr>
      <vt:lpstr>Variable Elimination</vt:lpstr>
      <vt:lpstr>Variable Elimination</vt:lpstr>
      <vt:lpstr>Variable Elimination</vt:lpstr>
      <vt:lpstr>Variable Elimination</vt:lpstr>
      <vt:lpstr>Variable Elimination</vt:lpstr>
      <vt:lpstr>PowerPoint Presentation</vt:lpstr>
      <vt:lpstr>Variable Elimination</vt:lpstr>
      <vt:lpstr>Variable Elimination</vt:lpstr>
      <vt:lpstr>Variable Elimination</vt:lpstr>
      <vt:lpstr>Variable Elimination</vt:lpstr>
      <vt:lpstr>Representing Conditional Probabilities and Factors</vt:lpstr>
      <vt:lpstr>Representing Conditional Probabilities and Factors</vt:lpstr>
      <vt:lpstr>Representing Conditional Probabilities and Factors</vt:lpstr>
      <vt:lpstr>Representing Conditional Probabilities and Factors</vt:lpstr>
      <vt:lpstr>Representing Conditional Probabilities and Factors</vt:lpstr>
      <vt:lpstr>Representing Conditional Probabilities and Factors</vt:lpstr>
      <vt:lpstr>Representing Conditional Probabilities and Factors</vt:lpstr>
      <vt:lpstr>Accumulation of Evidence Using Conditional Odds </vt:lpstr>
      <vt:lpstr>Accumulation of Evidence Using Conditional Odds </vt:lpstr>
      <vt:lpstr>Accumulation of Evidence Using Conditional Odds </vt:lpstr>
      <vt:lpstr>Accumulation of Evidence Using Conditional Odds </vt:lpstr>
      <vt:lpstr>Accumulation of Evidence Using Conditional Odds </vt:lpstr>
      <vt:lpstr>Accumulation of Evidence Using Conditional Odds </vt:lpstr>
      <vt:lpstr>Markov Chains</vt:lpstr>
      <vt:lpstr>Markov Chains</vt:lpstr>
      <vt:lpstr>Markov Chains https://brilliant.org/wiki/markov-chains/ </vt:lpstr>
      <vt:lpstr>Markov Chains https://brilliant.org/wiki/markov-chains/ </vt:lpstr>
      <vt:lpstr>Markov Chains https://brilliant.org/wiki/markov-chains/ </vt:lpstr>
      <vt:lpstr>Markov Chains https://brilliant.org/wiki/markov-chains/ </vt:lpstr>
      <vt:lpstr>Markov Chains https://brilliant.org/wiki/markov-chains/ </vt:lpstr>
      <vt:lpstr>Markov Chains https://brilliant.org/wiki/markov-chains/ </vt:lpstr>
      <vt:lpstr>Markov Chains https://brilliant.org/wiki/markov-chains/ </vt:lpstr>
    </vt:vector>
  </TitlesOfParts>
  <Company>University of Virginia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Anilkumar K.G</dc:creator>
  <cp:lastModifiedBy>SIDDHARTH KRISHNA</cp:lastModifiedBy>
  <cp:revision>1602</cp:revision>
  <cp:lastPrinted>1998-03-16T09:55:00Z</cp:lastPrinted>
  <dcterms:created xsi:type="dcterms:W3CDTF">2002-09-19T16:56:35Z</dcterms:created>
  <dcterms:modified xsi:type="dcterms:W3CDTF">2023-02-21T10:58:57Z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0x010100A803D7DD1D0BB8449E3E60626F7B1A99</vt:lpwstr>
  </property>
</Properties>
</file>