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87" r:id="rId6"/>
    <p:sldId id="258" r:id="rId7"/>
    <p:sldId id="259" r:id="rId8"/>
    <p:sldId id="260" r:id="rId9"/>
    <p:sldId id="262" r:id="rId10"/>
    <p:sldId id="263" r:id="rId11"/>
    <p:sldId id="291" r:id="rId12"/>
    <p:sldId id="286" r:id="rId13"/>
    <p:sldId id="264" r:id="rId14"/>
    <p:sldId id="266" r:id="rId15"/>
    <p:sldId id="293" r:id="rId16"/>
    <p:sldId id="294" r:id="rId17"/>
    <p:sldId id="292" r:id="rId18"/>
    <p:sldId id="267" r:id="rId19"/>
    <p:sldId id="268" r:id="rId20"/>
    <p:sldId id="269" r:id="rId21"/>
    <p:sldId id="270" r:id="rId22"/>
    <p:sldId id="271" r:id="rId23"/>
    <p:sldId id="290" r:id="rId24"/>
    <p:sldId id="272" r:id="rId25"/>
    <p:sldId id="295" r:id="rId26"/>
    <p:sldId id="307" r:id="rId27"/>
    <p:sldId id="308" r:id="rId28"/>
    <p:sldId id="273" r:id="rId29"/>
    <p:sldId id="274" r:id="rId30"/>
    <p:sldId id="276" r:id="rId31"/>
    <p:sldId id="275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36929B-6286-42BC-B2D0-F2E6B7D120AE}">
          <p14:sldIdLst>
            <p14:sldId id="256"/>
            <p14:sldId id="257"/>
            <p14:sldId id="288"/>
            <p14:sldId id="289"/>
            <p14:sldId id="287"/>
          </p14:sldIdLst>
        </p14:section>
        <p14:section name="Dev Environment" id="{F418E17E-F9CA-4821-8CDF-60CFB4391778}">
          <p14:sldIdLst>
            <p14:sldId id="258"/>
          </p14:sldIdLst>
        </p14:section>
        <p14:section name="Installation" id="{06B858BC-69F9-4D12-A4DF-691298815369}">
          <p14:sldIdLst>
            <p14:sldId id="259"/>
            <p14:sldId id="260"/>
            <p14:sldId id="262"/>
          </p14:sldIdLst>
        </p14:section>
        <p14:section name="Creating Vue Application" id="{C53191A9-D846-4202-A26E-5D49AA4AAE16}">
          <p14:sldIdLst>
            <p14:sldId id="263"/>
            <p14:sldId id="291"/>
          </p14:sldIdLst>
        </p14:section>
        <p14:section name="Two Writing Style of Vue" id="{841B89C7-BB09-48A8-8135-32675A04F9D8}">
          <p14:sldIdLst>
            <p14:sldId id="286"/>
            <p14:sldId id="264"/>
          </p14:sldIdLst>
        </p14:section>
        <p14:section name="Setup" id="{2BA099EA-FEA3-4E35-B6AA-E591D514495E}">
          <p14:sldIdLst>
            <p14:sldId id="266"/>
          </p14:sldIdLst>
        </p14:section>
        <p14:section name="Ref and Reactive" id="{4653F795-BAB8-4862-B05E-3A0D386E52EA}">
          <p14:sldIdLst>
            <p14:sldId id="293"/>
            <p14:sldId id="294"/>
          </p14:sldIdLst>
        </p14:section>
        <p14:section name="Binding" id="{5B7BDE10-E928-4E62-85C0-52B462EB5EBA}">
          <p14:sldIdLst>
            <p14:sldId id="292"/>
            <p14:sldId id="267"/>
            <p14:sldId id="268"/>
            <p14:sldId id="269"/>
            <p14:sldId id="270"/>
            <p14:sldId id="271"/>
          </p14:sldIdLst>
        </p14:section>
        <p14:section name="Vue File or Component" id="{869AE2CC-28EF-40FD-A301-6BE1BFE5C416}">
          <p14:sldIdLst>
            <p14:sldId id="290"/>
          </p14:sldIdLst>
        </p14:section>
        <p14:section name="Conditional Rendering" id="{54C644FA-4415-4C0A-AB6C-B79BDA9DC267}">
          <p14:sldIdLst>
            <p14:sldId id="272"/>
            <p14:sldId id="295"/>
          </p14:sldIdLst>
        </p14:section>
        <p14:section name="Setup script" id="{8F265317-502C-46D6-BFBA-E43AB368B72D}">
          <p14:sldIdLst>
            <p14:sldId id="307"/>
          </p14:sldIdLst>
        </p14:section>
        <p14:section name="Accessing ref and reactive" id="{6CF6B62F-079E-4054-AB32-6C92B7CCB48B}">
          <p14:sldIdLst>
            <p14:sldId id="308"/>
          </p14:sldIdLst>
        </p14:section>
        <p14:section name="List Rendering" id="{8710864D-2895-4704-8825-7BFCA1588416}">
          <p14:sldIdLst>
            <p14:sldId id="273"/>
            <p14:sldId id="274"/>
          </p14:sldIdLst>
        </p14:section>
        <p14:section name="Methods" id="{8F16A80F-D39D-406A-864E-3A08DAF26415}">
          <p14:sldIdLst>
            <p14:sldId id="276"/>
            <p14:sldId id="275"/>
          </p14:sldIdLst>
        </p14:section>
        <p14:section name="Event Handling" id="{A1391573-0085-43D2-8395-B6D30CE90FD5}">
          <p14:sldIdLst>
            <p14:sldId id="277"/>
            <p14:sldId id="278"/>
            <p14:sldId id="279"/>
          </p14:sldIdLst>
        </p14:section>
        <p14:section name="Form Handling" id="{7795DA40-7D13-4457-9F39-B2827EB62FB1}">
          <p14:sldIdLst>
            <p14:sldId id="280"/>
            <p14:sldId id="281"/>
            <p14:sldId id="282"/>
          </p14:sldIdLst>
        </p14:section>
        <p14:section name="Modifiers" id="{0FC02727-8D15-47FF-9048-3E7B9C140FCD}">
          <p14:sldIdLst>
            <p14:sldId id="283"/>
          </p14:sldIdLst>
        </p14:section>
        <p14:section name="Computed" id="{1D39EBE4-1376-4AB0-AEA6-8779C798F1CE}">
          <p14:sldIdLst>
            <p14:sldId id="284"/>
            <p14:sldId id="285"/>
            <p14:sldId id="296"/>
            <p14:sldId id="297"/>
          </p14:sldIdLst>
        </p14:section>
        <p14:section name="have to do" id="{A8A3BB44-F832-4184-8BBD-795305DBA0C0}">
          <p14:sldIdLst>
            <p14:sldId id="298"/>
          </p14:sldIdLst>
        </p14:section>
        <p14:section name="Component - SFC" id="{8A8E3F1A-4658-451F-B4E7-630B6A8B9631}">
          <p14:sldIdLst>
            <p14:sldId id="299"/>
            <p14:sldId id="300"/>
            <p14:sldId id="301"/>
          </p14:sldIdLst>
        </p14:section>
        <p14:section name="Provide &amp; Inject" id="{BD85BD7B-E917-43B9-ACFA-4EF31C179C10}">
          <p14:sldIdLst>
            <p14:sldId id="302"/>
            <p14:sldId id="303"/>
            <p14:sldId id="304"/>
          </p14:sldIdLst>
        </p14:section>
        <p14:section name="Component Event" id="{1F2E99BC-515F-4BCA-A9DD-3030DEFAA0AF}">
          <p14:sldIdLst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Myint Soe" initials="YMS" lastIdx="2" clrIdx="0">
    <p:extLst>
      <p:ext uri="{19B8F6BF-5375-455C-9EA6-DF929625EA0E}">
        <p15:presenceInfo xmlns:p15="http://schemas.microsoft.com/office/powerpoint/2012/main" userId="Ye Myint Soe" providerId="None"/>
      </p:ext>
    </p:extLst>
  </p:cmAuthor>
  <p:cmAuthor id="2" name="AsRock" initials="A" lastIdx="1" clrIdx="1">
    <p:extLst>
      <p:ext uri="{19B8F6BF-5375-455C-9EA6-DF929625EA0E}">
        <p15:presenceInfo xmlns:p15="http://schemas.microsoft.com/office/powerpoint/2012/main" userId="AsR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883"/>
    <a:srgbClr val="35495E"/>
    <a:srgbClr val="35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0T10:52:07.846" idx="1">
    <p:pos x="1647" y="507"/>
    <p:text>in vue.js, if we update the titile value, value from html DOM will also automatically updated.
While in Js, we have to manually update the DOM again.</p:text>
    <p:extLst>
      <p:ext uri="{C676402C-5697-4E1C-873F-D02D1690AC5C}">
        <p15:threadingInfo xmlns:p15="http://schemas.microsoft.com/office/powerpoint/2012/main" timeZoneBias="-39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9T21:37:33.104" idx="1">
    <p:pos x="7211" y="2177"/>
    <p:text>Use comma for multiple classes</p:text>
    <p:extLst>
      <p:ext uri="{C676402C-5697-4E1C-873F-D02D1690AC5C}">
        <p15:threadingInfo xmlns:p15="http://schemas.microsoft.com/office/powerpoint/2012/main" timeZoneBias="-39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5T13:43:47.354" idx="2">
    <p:pos x="3594" y="149"/>
    <p:text>Let's have a look at the virtual design example from the intro chapter.</p:text>
    <p:extLst>
      <p:ext uri="{C676402C-5697-4E1C-873F-D02D1690AC5C}">
        <p15:threadingInfo xmlns:p15="http://schemas.microsoft.com/office/powerpoint/2012/main" timeZoneBias="-39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CB57-9D44-4239-A330-D691E98AAA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7F0442-747A-435F-85E0-CFC80D389B4E}"/>
              </a:ext>
            </a:extLst>
          </p:cNvPr>
          <p:cNvSpPr txBox="1"/>
          <p:nvPr/>
        </p:nvSpPr>
        <p:spPr>
          <a:xfrm>
            <a:off x="637476" y="2389323"/>
            <a:ext cx="5820439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42B883"/>
                </a:solidFill>
              </a:rPr>
              <a:t>Vue</a:t>
            </a:r>
            <a:r>
              <a:rPr lang="en-US" sz="9600" b="1" dirty="0">
                <a:solidFill>
                  <a:srgbClr val="FFC000"/>
                </a:solidFill>
              </a:rPr>
              <a:t>.js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35495E"/>
                </a:solidFill>
              </a:rPr>
              <a:t>- 3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F3D6C-9646-48D0-87B5-E7B4E7253ED2}"/>
              </a:ext>
            </a:extLst>
          </p:cNvPr>
          <p:cNvSpPr txBox="1"/>
          <p:nvPr/>
        </p:nvSpPr>
        <p:spPr>
          <a:xfrm>
            <a:off x="1301263" y="5699184"/>
            <a:ext cx="58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Basic to Advance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F48E10-469B-49F2-8A48-DE1C09A2B1F7}"/>
              </a:ext>
            </a:extLst>
          </p:cNvPr>
          <p:cNvSpPr/>
          <p:nvPr/>
        </p:nvSpPr>
        <p:spPr>
          <a:xfrm>
            <a:off x="1301263" y="3958983"/>
            <a:ext cx="4492869" cy="506292"/>
          </a:xfrm>
          <a:prstGeom prst="rect">
            <a:avLst/>
          </a:prstGeom>
          <a:solidFill>
            <a:srgbClr val="42B8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Vue – Composition API, Vue-Router &amp; </a:t>
            </a:r>
            <a:r>
              <a:rPr lang="en-US" b="1" dirty="0" err="1">
                <a:solidFill>
                  <a:schemeClr val="tx1"/>
                </a:solidFill>
              </a:rPr>
              <a:t>Pinia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9F11B-B2A3-4E8D-A3AA-357095A83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85" y="1355190"/>
            <a:ext cx="4147619" cy="41476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026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26C37-03C1-41C0-8242-F36EDC8D0274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6C237C-ED8A-4297-A2CC-499B88D6E8A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Creating an Application – 3 steps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EC41A-E1BF-431D-A08D-23682BD7DD27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8" name="Picture 2" descr="File:Vue.js Logo 2.svg - Wikimedia Commons">
                <a:extLst>
                  <a:ext uri="{FF2B5EF4-FFF2-40B4-BE49-F238E27FC236}">
                    <a16:creationId xmlns:a16="http://schemas.microsoft.com/office/drawing/2014/main" id="{635AAB52-A45F-4153-A4E0-0B94ED365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CB39C-8D5D-4C65-AB71-EBCAB947896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086EF0-8FD1-4A90-9A0E-7DDB2A8CDCD6}"/>
              </a:ext>
            </a:extLst>
          </p:cNvPr>
          <p:cNvSpPr txBox="1"/>
          <p:nvPr/>
        </p:nvSpPr>
        <p:spPr>
          <a:xfrm>
            <a:off x="137780" y="791308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CDN –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856B1-E46E-450A-8E33-83B79A381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3" y="1299424"/>
            <a:ext cx="11166231" cy="43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26C37-03C1-41C0-8242-F36EDC8D0274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6C237C-ED8A-4297-A2CC-499B88D6E8A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Creating an Application – 3 steps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EC41A-E1BF-431D-A08D-23682BD7DD27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8" name="Picture 2" descr="File:Vue.js Logo 2.svg - Wikimedia Commons">
                <a:extLst>
                  <a:ext uri="{FF2B5EF4-FFF2-40B4-BE49-F238E27FC236}">
                    <a16:creationId xmlns:a16="http://schemas.microsoft.com/office/drawing/2014/main" id="{635AAB52-A45F-4153-A4E0-0B94ED365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CB39C-8D5D-4C65-AB71-EBCAB947896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D61551-9ABF-4486-915E-D64CFC90C025}"/>
              </a:ext>
            </a:extLst>
          </p:cNvPr>
          <p:cNvSpPr txBox="1"/>
          <p:nvPr/>
        </p:nvSpPr>
        <p:spPr>
          <a:xfrm>
            <a:off x="137780" y="791308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Official </a:t>
            </a:r>
            <a:r>
              <a:rPr lang="en-US" sz="1800" dirty="0" err="1"/>
              <a:t>Vue</a:t>
            </a:r>
            <a:r>
              <a:rPr lang="en-US" sz="1800" dirty="0"/>
              <a:t> </a:t>
            </a:r>
            <a:r>
              <a:rPr lang="en-US" dirty="0"/>
              <a:t>P</a:t>
            </a:r>
            <a:r>
              <a:rPr lang="en-US" sz="1800" dirty="0"/>
              <a:t>roject 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97E29-570D-497F-9428-A87CFDEC8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299424"/>
            <a:ext cx="11160034" cy="39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0" y="716708"/>
            <a:ext cx="4445228" cy="5080261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13" name="Rectangle 12"/>
          <p:cNvSpPr/>
          <p:nvPr/>
        </p:nvSpPr>
        <p:spPr>
          <a:xfrm rot="16200000">
            <a:off x="4458888" y="3025301"/>
            <a:ext cx="2213811" cy="463072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Option API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4" y="716708"/>
            <a:ext cx="4591286" cy="4442433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16" name="Rectangle 15"/>
          <p:cNvSpPr/>
          <p:nvPr/>
        </p:nvSpPr>
        <p:spPr>
          <a:xfrm rot="16200000">
            <a:off x="9725850" y="2672858"/>
            <a:ext cx="2213811" cy="463072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Composition API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78567-4024-4EDB-A88C-17411979EA0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84BEF-2F6F-4A50-8BF6-2C190B09A38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Option API vs Composition API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117B49-FB06-479F-8F67-8EE764D30FD9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83215CDC-0027-4A5A-8025-7C2D5667ED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9415D0-68FC-417D-A53F-8879CE923F6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21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97208" y="2772076"/>
            <a:ext cx="6314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Composition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50AF6D-7BA5-4CD2-8758-EF56C10472B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A49D2F-6996-4474-8090-A09D41244EDE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Option API vs Composition API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B96DCE-AC6D-46E6-885E-82CC8749E3D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3" name="Picture 2" descr="File:Vue.js Logo 2.svg - Wikimedia Commons">
                <a:extLst>
                  <a:ext uri="{FF2B5EF4-FFF2-40B4-BE49-F238E27FC236}">
                    <a16:creationId xmlns:a16="http://schemas.microsoft.com/office/drawing/2014/main" id="{EFE0ADE1-3969-4BA4-AEB9-81272DB05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306854-2D88-41C5-ABF8-AF0A66AD39E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51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setup() hook serves as the entry point for Composition API.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Setup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37781" y="1414913"/>
            <a:ext cx="11898273" cy="4889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- You can access </a:t>
            </a:r>
            <a:r>
              <a:rPr lang="en-US" sz="2000" b="1" dirty="0">
                <a:solidFill>
                  <a:schemeClr val="tx1"/>
                </a:solidFill>
              </a:rPr>
              <a:t>variables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functions</a:t>
            </a:r>
            <a:r>
              <a:rPr lang="en-US" sz="2000" dirty="0">
                <a:solidFill>
                  <a:schemeClr val="tx1"/>
                </a:solidFill>
              </a:rPr>
              <a:t> here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# </a:t>
            </a:r>
            <a:r>
              <a:rPr lang="en-US" sz="2000" dirty="0" err="1">
                <a:solidFill>
                  <a:schemeClr val="tx1"/>
                </a:solidFill>
              </a:rPr>
              <a:t>js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setup</a:t>
            </a:r>
            <a:r>
              <a:rPr lang="en-US" sz="20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- variables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- functions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expose to template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return { variables, functions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24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Reactivity</a:t>
            </a:r>
            <a:r>
              <a:rPr lang="en-US" sz="2000" dirty="0"/>
              <a:t> is a key feature that allows </a:t>
            </a:r>
            <a:r>
              <a:rPr lang="en-US" sz="2000" dirty="0" err="1"/>
              <a:t>Vue</a:t>
            </a:r>
            <a:r>
              <a:rPr lang="en-US" sz="2000" dirty="0"/>
              <a:t> to </a:t>
            </a:r>
            <a:r>
              <a:rPr lang="en-US" sz="2000" b="1" dirty="0"/>
              <a:t>automatically update the DOM </a:t>
            </a:r>
            <a:r>
              <a:rPr lang="en-US" sz="2000" dirty="0"/>
              <a:t>(Document Object Model) whenever the </a:t>
            </a:r>
            <a:r>
              <a:rPr lang="en-US" sz="2000" b="1" dirty="0"/>
              <a:t>underlying data changes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Use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 for primitive values (e.g., strings, numbers).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Use </a:t>
            </a:r>
            <a:r>
              <a:rPr lang="en-US" sz="2000" b="1" dirty="0">
                <a:solidFill>
                  <a:srgbClr val="42B883"/>
                </a:solidFill>
              </a:rPr>
              <a:t>reactive</a:t>
            </a:r>
            <a:r>
              <a:rPr lang="en-US" sz="2000" dirty="0"/>
              <a:t> for objects and arrays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Ref and Reactive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1434688"/>
            <a:ext cx="5829883" cy="3170099"/>
          </a:xfrm>
          <a:prstGeom prst="rect">
            <a:avLst/>
          </a:prstGeom>
          <a:noFill/>
          <a:ln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name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r>
              <a:rPr lang="en-US" sz="2000" dirty="0"/>
              <a:t>import {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 } from '</a:t>
            </a:r>
            <a:r>
              <a:rPr lang="en-US" sz="2000" dirty="0" err="1"/>
              <a:t>vue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 err="1"/>
              <a:t>const</a:t>
            </a:r>
            <a:r>
              <a:rPr lang="en-US" sz="2000" dirty="0"/>
              <a:t> name =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(‘Emma’)</a:t>
            </a:r>
          </a:p>
          <a:p>
            <a:endParaRPr lang="en-US" sz="2000" dirty="0"/>
          </a:p>
          <a:p>
            <a:r>
              <a:rPr lang="en-US" sz="2000" dirty="0"/>
              <a:t>console.log(</a:t>
            </a:r>
            <a:r>
              <a:rPr lang="en-US" sz="2000" dirty="0" err="1"/>
              <a:t>name.value</a:t>
            </a:r>
            <a:r>
              <a:rPr lang="en-US" sz="2000" dirty="0"/>
              <a:t>)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Emma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Ref and Reactive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224336" y="1434687"/>
            <a:ext cx="5829883" cy="3170099"/>
          </a:xfrm>
          <a:prstGeom prst="rect">
            <a:avLst/>
          </a:prstGeom>
          <a:noFill/>
          <a:ln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person.name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r>
              <a:rPr lang="en-US" sz="2000" dirty="0"/>
              <a:t>import { </a:t>
            </a:r>
            <a:r>
              <a:rPr lang="en-US" sz="2000" b="1" dirty="0">
                <a:solidFill>
                  <a:srgbClr val="42B883"/>
                </a:solidFill>
              </a:rPr>
              <a:t>reactive</a:t>
            </a:r>
            <a:r>
              <a:rPr lang="en-US" sz="2000" dirty="0"/>
              <a:t> } from '</a:t>
            </a:r>
            <a:r>
              <a:rPr lang="en-US" sz="2000" dirty="0" err="1"/>
              <a:t>vue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 err="1"/>
              <a:t>const</a:t>
            </a:r>
            <a:r>
              <a:rPr lang="en-US" sz="2000" dirty="0"/>
              <a:t> person = </a:t>
            </a:r>
            <a:r>
              <a:rPr lang="en-US" sz="2000" b="1" dirty="0">
                <a:solidFill>
                  <a:srgbClr val="42B883"/>
                </a:solidFill>
              </a:rPr>
              <a:t>reactive</a:t>
            </a:r>
            <a:r>
              <a:rPr lang="en-US" sz="2000" dirty="0"/>
              <a:t>({ name: ‘Emma’, age: 20 })</a:t>
            </a:r>
          </a:p>
          <a:p>
            <a:endParaRPr lang="en-US" sz="2000" dirty="0"/>
          </a:p>
          <a:p>
            <a:r>
              <a:rPr lang="en-US" sz="2000" dirty="0"/>
              <a:t>console.log(person.name)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Emma</a:t>
            </a:r>
          </a:p>
        </p:txBody>
      </p:sp>
      <p:sp>
        <p:nvSpPr>
          <p:cNvPr id="2" name="Rectangle 1"/>
          <p:cNvSpPr/>
          <p:nvPr/>
        </p:nvSpPr>
        <p:spPr>
          <a:xfrm>
            <a:off x="250257" y="1020278"/>
            <a:ext cx="2618071" cy="46964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ref()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36631" y="1037536"/>
            <a:ext cx="2618071" cy="46964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33714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var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dirty="0">
                <a:solidFill>
                  <a:srgbClr val="42B883"/>
                </a:solidFill>
              </a:rPr>
              <a:t>v-text</a:t>
            </a:r>
            <a:r>
              <a:rPr lang="en-US" sz="2000" dirty="0"/>
              <a:t>=“var”&gt;&lt;/div&gt;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var = ref(‘Hello Vue’)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Binding Text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24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13951"/>
            <a:ext cx="1191643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dirty="0">
                <a:solidFill>
                  <a:srgbClr val="42B883"/>
                </a:solidFill>
              </a:rPr>
              <a:t>v-html</a:t>
            </a:r>
            <a:r>
              <a:rPr lang="en-US" sz="2000" dirty="0"/>
              <a:t>=“</a:t>
            </a:r>
            <a:r>
              <a:rPr lang="en-US" sz="2000" dirty="0" err="1"/>
              <a:t>aTag</a:t>
            </a:r>
            <a:r>
              <a:rPr lang="en-US" sz="2000" dirty="0"/>
              <a:t>”&gt;&lt;/div&gt;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aTag</a:t>
            </a:r>
            <a:r>
              <a:rPr lang="en-US" sz="2000" dirty="0"/>
              <a:t> = ref(“&lt;a </a:t>
            </a:r>
            <a:r>
              <a:rPr lang="en-US" sz="2000" dirty="0" err="1"/>
              <a:t>href</a:t>
            </a:r>
            <a:r>
              <a:rPr lang="en-US" sz="2000" dirty="0"/>
              <a:t>="#"&gt;Link&lt;/a&gt;”)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92937E-51A1-49B8-A051-3B6A5B44A971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0D0320-78DC-40DE-83D6-AA32E62463A6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Binding HTML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718311-214F-435C-B5D6-9BA2FD630BC3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0A5C57F-4A6B-4595-ADCD-77506FBD29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49B38E-74C7-42F5-AEFB-DDF2DA8609D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78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13953"/>
            <a:ext cx="118982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b="1" dirty="0"/>
              <a:t>Mustaches – {{ }}</a:t>
            </a:r>
            <a:r>
              <a:rPr lang="en-US" sz="2000" dirty="0"/>
              <a:t> cannot be used inside </a:t>
            </a:r>
            <a:r>
              <a:rPr lang="en-US" sz="2000" b="1" dirty="0"/>
              <a:t>HTML attributes</a:t>
            </a:r>
            <a:r>
              <a:rPr lang="en-US" sz="2000" dirty="0"/>
              <a:t>. Instead, use a </a:t>
            </a:r>
            <a:r>
              <a:rPr lang="en-US" sz="2000" b="1" dirty="0">
                <a:solidFill>
                  <a:srgbClr val="42B883"/>
                </a:solidFill>
              </a:rPr>
              <a:t>v-bind</a:t>
            </a:r>
            <a:r>
              <a:rPr lang="en-US" sz="2000" dirty="0"/>
              <a:t> directive:</a:t>
            </a:r>
          </a:p>
          <a:p>
            <a:pPr>
              <a:lnSpc>
                <a:spcPct val="150000"/>
              </a:lnSpc>
            </a:pPr>
            <a:br>
              <a:rPr lang="en-US" sz="2000" b="1" dirty="0">
                <a:solidFill>
                  <a:srgbClr val="42B883"/>
                </a:solidFill>
              </a:rPr>
            </a:b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b="1" dirty="0" err="1">
                <a:solidFill>
                  <a:srgbClr val="42B883"/>
                </a:solidFill>
              </a:rPr>
              <a:t>v-bind:</a:t>
            </a:r>
            <a:r>
              <a:rPr lang="en-US" sz="2000" dirty="0" err="1"/>
              <a:t>id</a:t>
            </a:r>
            <a:r>
              <a:rPr lang="en-US" sz="2000" dirty="0"/>
              <a:t>="</a:t>
            </a:r>
            <a:r>
              <a:rPr lang="en-US" sz="2000" dirty="0" err="1"/>
              <a:t>myId</a:t>
            </a:r>
            <a:r>
              <a:rPr lang="en-US" sz="2000" dirty="0"/>
              <a:t>"&gt;&lt;/div&gt;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short hand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b="1" dirty="0">
                <a:solidFill>
                  <a:srgbClr val="42B883"/>
                </a:solidFill>
              </a:rPr>
              <a:t>:</a:t>
            </a:r>
            <a:r>
              <a:rPr lang="en-US" sz="2000" dirty="0"/>
              <a:t>id="</a:t>
            </a:r>
            <a:r>
              <a:rPr lang="en-US" sz="2000" dirty="0" err="1"/>
              <a:t>myId</a:t>
            </a:r>
            <a:r>
              <a:rPr lang="en-US" sz="2000" dirty="0"/>
              <a:t>"&gt;&lt;/div&gt;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myId</a:t>
            </a:r>
            <a:r>
              <a:rPr lang="en-US" sz="2000" b="1" dirty="0"/>
              <a:t> =</a:t>
            </a:r>
            <a:r>
              <a:rPr lang="en-US" sz="2000" dirty="0"/>
              <a:t> ref('header-section’)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58100" y="6140918"/>
            <a:ext cx="2877954" cy="346509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Boolean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B377C-8FB5-4E8E-941D-D0AB95D24536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7E6C15-121C-4A66-8E99-D3BCEC1A3982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Attribute Binding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869C5F-2D3A-4BCC-84D5-567BC8697A2A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4" name="Picture 2" descr="File:Vue.js Logo 2.svg - Wikimedia Commons">
                <a:extLst>
                  <a:ext uri="{FF2B5EF4-FFF2-40B4-BE49-F238E27FC236}">
                    <a16:creationId xmlns:a16="http://schemas.microsoft.com/office/drawing/2014/main" id="{379F8590-2AAB-4650-93E5-148189E41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4E5C3F-AAF9-45BE-8021-D95E1F87CA3B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102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Vue is a popular JavaScript framework for building user interfaces.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builds on top of standard HTML, CSS, and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provides a </a:t>
            </a:r>
            <a:r>
              <a:rPr lang="en-US" sz="2000" b="1" dirty="0"/>
              <a:t>declarative</a:t>
            </a:r>
            <a:r>
              <a:rPr lang="en-US" sz="2000" dirty="0"/>
              <a:t> and </a:t>
            </a:r>
            <a:r>
              <a:rPr lang="en-US" sz="2000" b="1" dirty="0"/>
              <a:t>component-based</a:t>
            </a:r>
            <a:r>
              <a:rPr lang="en-US" sz="2000" dirty="0"/>
              <a:t> programming model which allows developers to create </a:t>
            </a:r>
            <a:r>
              <a:rPr lang="en-US" sz="2000" u="sng" dirty="0"/>
              <a:t>interactive</a:t>
            </a:r>
            <a:r>
              <a:rPr lang="en-US" sz="2000" dirty="0"/>
              <a:t> and </a:t>
            </a:r>
            <a:r>
              <a:rPr lang="en-US" sz="2000" u="sng" dirty="0"/>
              <a:t>reusable components</a:t>
            </a:r>
            <a:r>
              <a:rPr lang="en-US" sz="2000" dirty="0"/>
              <a:t> for building modern web applications.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8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11790"/>
            <a:ext cx="1191643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:</a:t>
            </a:r>
            <a:r>
              <a:rPr lang="en-US" sz="2000" dirty="0"/>
              <a:t>disabled="</a:t>
            </a:r>
            <a:r>
              <a:rPr lang="en-US" sz="2000" dirty="0" err="1"/>
              <a:t>isBtnDisabled</a:t>
            </a:r>
            <a:r>
              <a:rPr lang="en-US" sz="2000" dirty="0"/>
              <a:t>"&gt;Submit&lt;/button&gt;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isBtnDisabled</a:t>
            </a:r>
            <a:r>
              <a:rPr lang="en-US" sz="2000" b="1" dirty="0"/>
              <a:t> = </a:t>
            </a:r>
            <a:r>
              <a:rPr lang="en-US" sz="2000" dirty="0"/>
              <a:t>ref(true)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76905-2097-4F9C-BB3A-EF2124573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5C7208-9F32-424C-ADB3-E05382E53B79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Boolean Attributes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3FD1DC-2807-43D2-A62E-B172D8744F8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4660CB9B-13A4-4EE0-9D2A-8BE3A2674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5C700B-1BE5-4BC2-B545-DFE3CF151B8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73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2" y="1217114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 </a:t>
            </a:r>
            <a:r>
              <a:rPr lang="en-US" sz="2000" b="1" dirty="0"/>
              <a:t>:</a:t>
            </a:r>
            <a:r>
              <a:rPr lang="en-US" sz="2000" dirty="0"/>
              <a:t>class=“</a:t>
            </a:r>
            <a:r>
              <a:rPr lang="en-US" sz="2000" dirty="0" err="1"/>
              <a:t>textColor</a:t>
            </a:r>
            <a:r>
              <a:rPr lang="en-US" sz="2000" dirty="0"/>
              <a:t>"&gt;Hello </a:t>
            </a:r>
            <a:r>
              <a:rPr lang="en-US" sz="2000" dirty="0" err="1"/>
              <a:t>Vue</a:t>
            </a:r>
            <a:r>
              <a:rPr lang="en-US" sz="2000" dirty="0"/>
              <a:t>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style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.</a:t>
            </a:r>
            <a:r>
              <a:rPr lang="en-US" sz="2000" dirty="0" err="1"/>
              <a:t>textColor</a:t>
            </a:r>
            <a:r>
              <a:rPr lang="en-US" sz="2000" dirty="0"/>
              <a:t> { color: red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6509" y="1217114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 </a:t>
            </a:r>
            <a:r>
              <a:rPr lang="en-US" sz="2000" b="1" dirty="0"/>
              <a:t>:</a:t>
            </a:r>
            <a:r>
              <a:rPr lang="en-US" sz="2000" dirty="0"/>
              <a:t>class=“{red: active}"&gt;Hello </a:t>
            </a:r>
            <a:r>
              <a:rPr lang="en-US" sz="2000" dirty="0" err="1"/>
              <a:t>Vue</a:t>
            </a:r>
            <a:r>
              <a:rPr lang="en-US" sz="2000" dirty="0"/>
              <a:t>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active</a:t>
            </a:r>
            <a:r>
              <a:rPr lang="en-US" sz="2000" b="1" dirty="0"/>
              <a:t> </a:t>
            </a:r>
            <a:r>
              <a:rPr lang="en-US" sz="2000" dirty="0"/>
              <a:t>= ref(true)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9269129" y="3372327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616" y="3665896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:class="[one, two]"&gt;Hello </a:t>
            </a:r>
            <a:r>
              <a:rPr lang="en-US" sz="2000" dirty="0" err="1"/>
              <a:t>Vue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style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.one { color: red }, .two { font-style: italic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4872" y="5385988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Array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460FF6-2E0A-4EBD-BD8B-7B58527D9AF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9C5F3C-A184-4267-87F0-268B2A572F53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Class Binding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584A39-E81E-4D52-B07F-D53E454436B3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6" name="Picture 2" descr="File:Vue.js Logo 2.svg - Wikimedia Commons">
                <a:extLst>
                  <a:ext uri="{FF2B5EF4-FFF2-40B4-BE49-F238E27FC236}">
                    <a16:creationId xmlns:a16="http://schemas.microsoft.com/office/drawing/2014/main" id="{88BF0AD9-EC6B-4E5F-A1F7-9E08CAA7A6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F34DF7-3832-40B8-AB39-2C6C1959024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30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3999"/>
            <a:ext cx="11906813" cy="189128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:style="{ color: </a:t>
            </a:r>
            <a:r>
              <a:rPr lang="en-US" sz="2000" dirty="0" err="1"/>
              <a:t>activeColor</a:t>
            </a:r>
            <a:r>
              <a:rPr lang="en-US" sz="2000" dirty="0"/>
              <a:t>, </a:t>
            </a:r>
            <a:r>
              <a:rPr lang="en-US" sz="2000" dirty="0" err="1"/>
              <a:t>fontSize</a:t>
            </a:r>
            <a:r>
              <a:rPr lang="en-US" sz="2000" dirty="0"/>
              <a:t>: </a:t>
            </a:r>
            <a:r>
              <a:rPr lang="en-US" sz="2000" dirty="0" err="1"/>
              <a:t>fontSize</a:t>
            </a:r>
            <a:r>
              <a:rPr lang="en-US" sz="2000" dirty="0"/>
              <a:t> + '</a:t>
            </a:r>
            <a:r>
              <a:rPr lang="en-US" sz="2000" dirty="0" err="1"/>
              <a:t>px</a:t>
            </a:r>
            <a:r>
              <a:rPr lang="en-US" sz="2000" dirty="0"/>
              <a:t>' }"&gt;Hello </a:t>
            </a:r>
            <a:r>
              <a:rPr lang="en-US" sz="2000" dirty="0" err="1"/>
              <a:t>Vue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activeColor</a:t>
            </a:r>
            <a:r>
              <a:rPr lang="en-US" sz="2000" dirty="0"/>
              <a:t> = ‘red’; const = </a:t>
            </a:r>
            <a:r>
              <a:rPr lang="en-US" sz="2000" dirty="0" err="1"/>
              <a:t>fontSize</a:t>
            </a:r>
            <a:r>
              <a:rPr lang="en-US" sz="2000" dirty="0"/>
              <a:t> = ‘30’;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616" y="3162781"/>
            <a:ext cx="11916438" cy="189128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:style="[</a:t>
            </a:r>
            <a:r>
              <a:rPr lang="en-US" sz="2000" dirty="0" err="1"/>
              <a:t>styleOne</a:t>
            </a:r>
            <a:r>
              <a:rPr lang="en-US" sz="2000" dirty="0"/>
              <a:t>, </a:t>
            </a:r>
            <a:r>
              <a:rPr lang="en-US" sz="2000" dirty="0" err="1"/>
              <a:t>styleTwo</a:t>
            </a:r>
            <a:r>
              <a:rPr lang="en-US" sz="2000" dirty="0"/>
              <a:t>]"&gt;&lt;/div&gt;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styleOne</a:t>
            </a:r>
            <a:r>
              <a:rPr lang="en-US" sz="2000" dirty="0"/>
              <a:t> </a:t>
            </a:r>
            <a:r>
              <a:rPr lang="en-US" sz="2000"/>
              <a:t>= reactive({ </a:t>
            </a:r>
            <a:r>
              <a:rPr lang="en-US" sz="2000" dirty="0"/>
              <a:t>color: ‘red</a:t>
            </a:r>
            <a:r>
              <a:rPr lang="en-US" sz="2000"/>
              <a:t>’ })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138025" y="4808624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Array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38025" y="2359842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Object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BAE20-26E8-4107-941E-443BC4299CA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F09A2-AFDC-400E-B9A6-0A245BA9F5D8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Style Binding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18A43-C0D6-4EA4-A185-3BF8DBE951A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F52B4507-6B72-46B9-AF84-5608F6663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C81643-A529-4F85-8045-2BFFDE48ACE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96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67" y="1797489"/>
            <a:ext cx="8029984" cy="692186"/>
          </a:xfrm>
          <a:prstGeom prst="rect">
            <a:avLst/>
          </a:prstGeom>
          <a:ln>
            <a:solidFill>
              <a:srgbClr val="42B88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65" y="5143923"/>
            <a:ext cx="8029985" cy="1314518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1242501" y="1719791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42501" y="3475100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(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309877" y="5284174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2"/>
          <a:stretch/>
        </p:blipFill>
        <p:spPr>
          <a:xfrm>
            <a:off x="2858366" y="2826148"/>
            <a:ext cx="8019026" cy="1981302"/>
          </a:xfrm>
          <a:prstGeom prst="rect">
            <a:avLst/>
          </a:prstGeom>
          <a:ln>
            <a:solidFill>
              <a:srgbClr val="42B883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1E332-DF1B-4043-B045-FE22BE156D78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7CECDD-C60C-4EDA-B829-22ECCA5F3B8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 (or) .</a:t>
              </a:r>
              <a:r>
                <a:rPr lang="en-US" sz="2400" b="1" dirty="0" err="1">
                  <a:cs typeface="Arial" panose="020B0604020202020204" pitchFamily="34" charset="0"/>
                </a:rPr>
                <a:t>vue</a:t>
              </a:r>
              <a:r>
                <a:rPr lang="en-US" sz="2400" b="1" dirty="0">
                  <a:cs typeface="Arial" panose="020B0604020202020204" pitchFamily="34" charset="0"/>
                </a:rPr>
                <a:t> file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1F37B6-8D2F-4022-815A-0F834ED10A96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E9A2F1A4-43C8-4514-9709-EB1B1CFEF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94C22A-0D93-4E3B-8E06-1E5FC3FA09E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37779" y="742902"/>
            <a:ext cx="1191643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- To achieve this, we have to download </a:t>
            </a:r>
            <a:r>
              <a:rPr lang="en-US" sz="2000" dirty="0" err="1"/>
              <a:t>Vue</a:t>
            </a:r>
            <a:r>
              <a:rPr lang="en-US" sz="2000" dirty="0"/>
              <a:t> Project!</a:t>
            </a:r>
          </a:p>
        </p:txBody>
      </p:sp>
    </p:spTree>
    <p:extLst>
      <p:ext uri="{BB962C8B-B14F-4D97-AF65-F5344CB8AC3E}">
        <p14:creationId xmlns:p14="http://schemas.microsoft.com/office/powerpoint/2010/main" val="39970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v-if Directives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v-if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v-else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v-else-if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v-show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241" y="3407696"/>
            <a:ext cx="1190681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difference is that an element with </a:t>
            </a: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will always be rendered and remain in the DOM.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only toggles the display CSS property of the 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doesn't support the &lt;template&gt; element, nor does it work with </a:t>
            </a:r>
            <a:r>
              <a:rPr lang="en-US" sz="2000" dirty="0">
                <a:solidFill>
                  <a:srgbClr val="42B883"/>
                </a:solidFill>
              </a:rPr>
              <a:t>v-else.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68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286232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v-if on  Template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&lt;template v-if=“</a:t>
            </a:r>
            <a:r>
              <a:rPr lang="en-US" sz="2000" dirty="0" err="1"/>
              <a:t>isTrue</a:t>
            </a:r>
            <a:r>
              <a:rPr lang="en-US" sz="2000" dirty="0"/>
              <a:t>”&gt;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&lt;/template&gt;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40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7406" y="696484"/>
            <a:ext cx="11906813" cy="300877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# Html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&lt;p&gt; {{ name }} &lt;/p&gt;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&lt;script </a:t>
            </a:r>
            <a:r>
              <a:rPr lang="en-US" sz="1600" b="1" dirty="0">
                <a:solidFill>
                  <a:srgbClr val="42B883"/>
                </a:solidFill>
              </a:rPr>
              <a:t>setup</a:t>
            </a:r>
            <a:r>
              <a:rPr lang="en-US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import { ref } from '</a:t>
            </a:r>
            <a:r>
              <a:rPr lang="en-US" sz="1600" dirty="0" err="1"/>
              <a:t>vue</a:t>
            </a:r>
            <a:r>
              <a:rPr lang="en-US" sz="1600" dirty="0"/>
              <a:t>'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const name = ref(‘John Doe’)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&lt;/script&gt;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&lt;script setup&gt;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20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7407" y="696484"/>
            <a:ext cx="5840156" cy="2270109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&lt;p&gt; {{ name }} &lt;/p&gt;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2B883"/>
                </a:solidFill>
              </a:rPr>
              <a:t># Js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const name = ref(‘Bella’)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console.log(</a:t>
            </a:r>
            <a:r>
              <a:rPr lang="en-US" sz="1600" dirty="0" err="1"/>
              <a:t>name.value</a:t>
            </a:r>
            <a:r>
              <a:rPr lang="en-US" sz="1600" dirty="0"/>
              <a:t>)     // Bella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Accessing ref and reactive inside JS and template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119EB5-FEF1-4A7E-94A3-06AF077499B9}"/>
              </a:ext>
            </a:extLst>
          </p:cNvPr>
          <p:cNvSpPr txBox="1"/>
          <p:nvPr/>
        </p:nvSpPr>
        <p:spPr>
          <a:xfrm>
            <a:off x="6214063" y="696483"/>
            <a:ext cx="5840156" cy="2270109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&lt;p&gt; {{ person.name }} &lt;/p&gt;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2B883"/>
                </a:solidFill>
              </a:rPr>
              <a:t># Js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const person = reactive({ name: “Bella”, age: 20 })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console.log(person.name)     // Bella</a:t>
            </a:r>
          </a:p>
        </p:txBody>
      </p:sp>
    </p:spTree>
    <p:extLst>
      <p:ext uri="{BB962C8B-B14F-4D97-AF65-F5344CB8AC3E}">
        <p14:creationId xmlns:p14="http://schemas.microsoft.com/office/powerpoint/2010/main" val="66800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9"/>
            <a:ext cx="11906813" cy="286232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v-for Directive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We can use </a:t>
            </a:r>
            <a:r>
              <a:rPr lang="en-US" sz="2000" b="1" dirty="0"/>
              <a:t>v-for</a:t>
            </a:r>
            <a:r>
              <a:rPr lang="en-US" sz="2000" dirty="0"/>
              <a:t> directive for the following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strings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Objects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arrays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Object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77806-EAD9-4662-9719-C2E9D1BC244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4214D-6591-40F9-AD72-9904DDDFB83A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List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536860-B474-4CA7-A82E-EE54F6DA6CA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5CC3EA7F-4B25-45D1-8068-9B1AA1A42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9A8563-76F9-478C-9BF5-D39EA61C264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595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37856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v-for with v-if Directive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- We can’t do like that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&lt;li </a:t>
            </a:r>
            <a:r>
              <a:rPr lang="en-US" sz="2000" dirty="0">
                <a:solidFill>
                  <a:srgbClr val="42B883"/>
                </a:solidFill>
              </a:rPr>
              <a:t>v-for</a:t>
            </a:r>
            <a:r>
              <a:rPr lang="en-US" sz="2000" dirty="0"/>
              <a:t>="user in users" </a:t>
            </a:r>
            <a:r>
              <a:rPr lang="en-US" sz="2000" dirty="0">
                <a:solidFill>
                  <a:srgbClr val="42B883"/>
                </a:solidFill>
              </a:rPr>
              <a:t>v-if</a:t>
            </a:r>
            <a:r>
              <a:rPr lang="en-US" sz="2000" dirty="0"/>
              <a:t>="</a:t>
            </a:r>
            <a:r>
              <a:rPr lang="en-US" sz="2000" dirty="0" err="1"/>
              <a:t>user.single</a:t>
            </a:r>
            <a:r>
              <a:rPr lang="en-US" sz="2000" dirty="0"/>
              <a:t>"&gt; ... &lt;/li&gt;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- We must do like that, instead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&lt;template </a:t>
            </a:r>
            <a:r>
              <a:rPr lang="en-US" sz="2000" dirty="0">
                <a:solidFill>
                  <a:srgbClr val="42B883"/>
                </a:solidFill>
              </a:rPr>
              <a:t>v-for</a:t>
            </a:r>
            <a:r>
              <a:rPr lang="en-US" sz="2000" dirty="0"/>
              <a:t>="user in users"&gt;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&lt;li </a:t>
            </a:r>
            <a:r>
              <a:rPr lang="en-US" sz="2000" dirty="0">
                <a:solidFill>
                  <a:srgbClr val="42B883"/>
                </a:solidFill>
              </a:rPr>
              <a:t>v-if</a:t>
            </a:r>
            <a:r>
              <a:rPr lang="en-US" sz="2000" dirty="0"/>
              <a:t>="</a:t>
            </a:r>
            <a:r>
              <a:rPr lang="en-US" sz="2000" dirty="0" err="1"/>
              <a:t>user.single</a:t>
            </a:r>
            <a:r>
              <a:rPr lang="en-US" sz="2000" dirty="0"/>
              <a:t>"&gt; ... &lt;/li&gt;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&lt;/template&gt;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734A43-B7D8-488D-9C14-CA2169B1EACD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E1660B-3053-4E0F-B4E4-44B73A194BD9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List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928112-0468-49FF-9D21-56B920F7C104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2BC66AFD-F420-4D8B-AA33-E59CAEDF7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E4FCEA-71E6-4D99-B251-967CDE55269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0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Declarative Rendering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Vue.js uses a declarative approach to building UIs. You describe the structure of your UI in the HTML, and Vue.js takes care of updating the DOM to match the data state.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1D575D-C290-42AE-8AD5-E8E472C5C729}"/>
              </a:ext>
            </a:extLst>
          </p:cNvPr>
          <p:cNvSpPr txBox="1"/>
          <p:nvPr/>
        </p:nvSpPr>
        <p:spPr>
          <a:xfrm>
            <a:off x="137780" y="2794190"/>
            <a:ext cx="5840989" cy="2126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//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&lt;h1&gt;{{ title }}&lt;/h1&gt;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// Js</a:t>
            </a:r>
          </a:p>
          <a:p>
            <a:pPr>
              <a:lnSpc>
                <a:spcPct val="150000"/>
              </a:lnSpc>
            </a:pPr>
            <a:r>
              <a:rPr lang="en-US" dirty="0"/>
              <a:t>const title = ref('Vue App')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1D82B-595F-4ED2-9D2E-E5C9EF9AE566}"/>
              </a:ext>
            </a:extLst>
          </p:cNvPr>
          <p:cNvSpPr txBox="1"/>
          <p:nvPr/>
        </p:nvSpPr>
        <p:spPr>
          <a:xfrm>
            <a:off x="6213233" y="2794190"/>
            <a:ext cx="5840989" cy="2542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//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&lt;h1 id=“title”&gt;&lt;/h1&gt;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// Js</a:t>
            </a:r>
          </a:p>
          <a:p>
            <a:pPr>
              <a:lnSpc>
                <a:spcPct val="150000"/>
              </a:lnSpc>
            </a:pPr>
            <a:r>
              <a:rPr lang="en-US" dirty="0"/>
              <a:t>const title = ‘JS App’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document.getElementById</a:t>
            </a:r>
            <a:r>
              <a:rPr lang="en-US" dirty="0"/>
              <a:t>(‘title’).</a:t>
            </a:r>
            <a:r>
              <a:rPr lang="en-US" dirty="0" err="1"/>
              <a:t>innerHTML</a:t>
            </a:r>
            <a:r>
              <a:rPr lang="en-US" dirty="0"/>
              <a:t> =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AE0E1-A76A-4CC6-AC70-C731B4C966E0}"/>
              </a:ext>
            </a:extLst>
          </p:cNvPr>
          <p:cNvSpPr/>
          <p:nvPr/>
        </p:nvSpPr>
        <p:spPr>
          <a:xfrm>
            <a:off x="137780" y="2382715"/>
            <a:ext cx="1392082" cy="36059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C2893-71A5-486E-89C7-4B102B82B5E2}"/>
              </a:ext>
            </a:extLst>
          </p:cNvPr>
          <p:cNvSpPr/>
          <p:nvPr/>
        </p:nvSpPr>
        <p:spPr>
          <a:xfrm>
            <a:off x="6213233" y="2380951"/>
            <a:ext cx="1392082" cy="36059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C4700-9266-464C-AF5B-930B11AFB330}"/>
              </a:ext>
            </a:extLst>
          </p:cNvPr>
          <p:cNvSpPr txBox="1"/>
          <p:nvPr/>
        </p:nvSpPr>
        <p:spPr>
          <a:xfrm>
            <a:off x="298938" y="6128238"/>
            <a:ext cx="5679831" cy="646331"/>
          </a:xfrm>
          <a:prstGeom prst="rect">
            <a:avLst/>
          </a:prstGeom>
          <a:noFill/>
          <a:ln w="3175"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title value is updated, Html DOM will be updated automatically.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EF04EC-2350-4E26-A89F-6A3E383BACDE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01027" y="4841507"/>
            <a:ext cx="2137827" cy="1286731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1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9111"/>
            <a:ext cx="11906813" cy="5632311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{{ </a:t>
            </a:r>
            <a:r>
              <a:rPr lang="en-US" sz="2000" dirty="0" err="1"/>
              <a:t>fullName</a:t>
            </a:r>
            <a:r>
              <a:rPr lang="en-US" sz="2000" dirty="0"/>
              <a:t>() }}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 </a:t>
            </a:r>
            <a:r>
              <a:rPr lang="en-US" sz="2000" dirty="0" err="1"/>
              <a:t>fullName</a:t>
            </a:r>
            <a:r>
              <a:rPr lang="en-US" sz="20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return “Bella Snow”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(or) using ES6 –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fullName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return “Bella Snow”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9A373-B621-4FCA-954B-506FEF461FD1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AA9D60-EBE5-451E-8050-F1882D208BC2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Method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AC70E5-EBCF-4655-A6C6-EBAC6D4BEECE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019F8217-9B9C-4B86-82F6-C2FC192EC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576804-FB06-48DC-A78A-4DBDD2812E01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634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7580"/>
            <a:ext cx="11906813" cy="4661276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{{ </a:t>
            </a:r>
            <a:r>
              <a:rPr lang="en-US" sz="2000" dirty="0" err="1"/>
              <a:t>fullName</a:t>
            </a:r>
            <a:r>
              <a:rPr lang="en-US" sz="2000" dirty="0"/>
              <a:t>() }}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firstName</a:t>
            </a:r>
            <a:r>
              <a:rPr lang="en-US" sz="2000" dirty="0"/>
              <a:t> = ref(‘Bella’)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lastName</a:t>
            </a:r>
            <a:r>
              <a:rPr lang="en-US" sz="2000" dirty="0"/>
              <a:t> = ref(‘Snow’)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fullName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return </a:t>
            </a:r>
            <a:r>
              <a:rPr lang="en-US" sz="2000" dirty="0" err="1"/>
              <a:t>firstName.value</a:t>
            </a:r>
            <a:r>
              <a:rPr lang="en-US" sz="2000" dirty="0"/>
              <a:t> + </a:t>
            </a:r>
            <a:r>
              <a:rPr lang="en-US" sz="2000" dirty="0" err="1"/>
              <a:t>lastName.value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5130A2-FEB3-4410-B9B1-8171A12A341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3C4B4-CD6A-4456-975A-CF6A641929C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Accessing data in methods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7B5A0B-766F-4D5E-B579-15BB46657F3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433BF1E5-6BEB-4F31-9073-1F414C4DF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C2FF3E-C6AA-4D33-9401-6638CBF173A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6241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2" y="709499"/>
            <a:ext cx="11906813" cy="23529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 err="1">
                <a:solidFill>
                  <a:srgbClr val="42B883"/>
                </a:solidFill>
              </a:rPr>
              <a:t>v-on:click</a:t>
            </a:r>
            <a:r>
              <a:rPr lang="en-US" sz="2000" dirty="0"/>
              <a:t>=“alert(‘u fire an event!’)"&gt;Click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//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65393" y="3395868"/>
            <a:ext cx="2783305" cy="1087544"/>
            <a:chOff x="9046143" y="4466232"/>
            <a:chExt cx="2783305" cy="1087544"/>
          </a:xfrm>
        </p:grpSpPr>
        <p:sp>
          <p:nvSpPr>
            <p:cNvPr id="10" name="Rectangle 9"/>
            <p:cNvSpPr/>
            <p:nvPr/>
          </p:nvSpPr>
          <p:spPr>
            <a:xfrm>
              <a:off x="9046143" y="4653925"/>
              <a:ext cx="2783305" cy="899851"/>
            </a:xfrm>
            <a:prstGeom prst="rect">
              <a:avLst/>
            </a:prstGeom>
            <a:solidFill>
              <a:srgbClr val="42B883"/>
            </a:solidFill>
            <a:ln>
              <a:solidFill>
                <a:srgbClr val="35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@click=“…”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30338" y="4466232"/>
              <a:ext cx="1414913" cy="356135"/>
            </a:xfrm>
            <a:prstGeom prst="rect">
              <a:avLst/>
            </a:prstGeom>
            <a:solidFill>
              <a:srgbClr val="3549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shorthand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8FF335-1AAC-418C-A724-40C4485CC76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483E61-12EC-45CB-A3C1-AAA0F6FBCE44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Inline Handler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D05B8F-6C16-4CD9-BBF4-E3AEBF3F0B4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6" name="Picture 2" descr="File:Vue.js Logo 2.svg - Wikimedia Commons">
                <a:extLst>
                  <a:ext uri="{FF2B5EF4-FFF2-40B4-BE49-F238E27FC236}">
                    <a16:creationId xmlns:a16="http://schemas.microsoft.com/office/drawing/2014/main" id="{66BF1DB2-FB22-4018-A534-6B8172CA8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817A40-D275-46A9-9ED1-7514EA31DCEF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3785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7583"/>
            <a:ext cx="11906813" cy="327628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@click</a:t>
            </a:r>
            <a:r>
              <a:rPr lang="en-US" sz="2000" dirty="0"/>
              <a:t>="</a:t>
            </a:r>
            <a:r>
              <a:rPr lang="en-US" sz="2000" dirty="0" err="1"/>
              <a:t>fireMe</a:t>
            </a:r>
            <a:r>
              <a:rPr lang="en-US" sz="2000" dirty="0"/>
              <a:t>()"&gt;Click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fireMe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alert('u fire an event!')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9646C-E8E5-49CC-BEE0-9AFA29375FE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504093-A414-4A03-8A61-422B2CB0EBD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Method Handler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EFC5E5-2B92-4ED2-976B-D478A0655624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AC3DE595-C5C1-4A7A-8FF3-4319EEFB9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0E1D47-2B44-46D0-B736-16E564A8876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761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9116"/>
            <a:ext cx="11906813" cy="3737946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@click</a:t>
            </a:r>
            <a:r>
              <a:rPr lang="en-US" sz="2000" dirty="0"/>
              <a:t>="</a:t>
            </a:r>
            <a:r>
              <a:rPr lang="en-US" sz="2000" dirty="0" err="1"/>
              <a:t>fireMe</a:t>
            </a:r>
            <a:r>
              <a:rPr lang="en-US" sz="2000" dirty="0"/>
              <a:t>(</a:t>
            </a:r>
            <a:r>
              <a:rPr lang="en-US" sz="2000" b="1" dirty="0"/>
              <a:t>$event</a:t>
            </a:r>
            <a:r>
              <a:rPr lang="en-US" sz="2000" dirty="0"/>
              <a:t>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fireMe</a:t>
            </a:r>
            <a:r>
              <a:rPr lang="en-US" sz="2000" dirty="0"/>
              <a:t> = (e)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console.log(e)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alert('u fire an event!’)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7C8B4A-A010-4E71-B028-2CEE00CADC3B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B5149B-461E-4CE4-9A5D-CB5D5856D9AB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Native Event Argument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D45508-3D04-425B-BDD1-603B92402A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7077A994-680C-4B34-BFAC-C129379DC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B22575-C41A-47B4-BBB0-84C06403984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33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00649"/>
            <a:ext cx="11916439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Input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Textarea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Select option (single &amp; multiple)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Checkbox (single &amp; multiple)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Radio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68BDD-CE4F-4BBA-B52F-E32DAEE006E6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FC90BF-8D8E-4AC9-93D5-9F5C595A8755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396BA6-5F01-4B5B-9EED-A47AEC4D51A6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80DFF4F4-31B8-4CB6-9BB6-C90C9531C6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C997D1-F80B-46E5-9EB7-ED353680283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826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44127" y="1991700"/>
            <a:ext cx="2197368" cy="1664646"/>
          </a:xfrm>
          <a:prstGeom prst="rect">
            <a:avLst/>
          </a:prstGeom>
          <a:solidFill>
            <a:srgbClr val="42B88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 Form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4127" y="3878253"/>
            <a:ext cx="2197368" cy="1664646"/>
          </a:xfrm>
          <a:prstGeom prst="rect">
            <a:avLst/>
          </a:prstGeom>
          <a:solidFill>
            <a:srgbClr val="42B88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EB5B0-7950-468B-B965-BBB641F3D149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BEE9D1-E153-4203-90CE-580109023F9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40F859-A307-4393-B9BB-2FAE4556815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23" name="Picture 2" descr="File:Vue.js Logo 2.svg - Wikimedia Commons">
                <a:extLst>
                  <a:ext uri="{FF2B5EF4-FFF2-40B4-BE49-F238E27FC236}">
                    <a16:creationId xmlns:a16="http://schemas.microsoft.com/office/drawing/2014/main" id="{852697BB-A4F2-4323-AA02-F7192528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9C19B1-737D-48F9-8B2D-98406BF7DC7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30733EE-F15A-436D-8054-C1802D160D0E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V="1">
            <a:off x="3541495" y="2824023"/>
            <a:ext cx="12700" cy="1886553"/>
          </a:xfrm>
          <a:prstGeom prst="curvedConnector3">
            <a:avLst>
              <a:gd name="adj1" fmla="val 7269228"/>
            </a:avLst>
          </a:prstGeom>
          <a:ln w="7620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3FB3554-A0ED-4E6D-BA26-CFCD5AF09151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>
            <a:off x="3541495" y="2824023"/>
            <a:ext cx="12700" cy="1886553"/>
          </a:xfrm>
          <a:prstGeom prst="curvedConnector3">
            <a:avLst>
              <a:gd name="adj1" fmla="val 12046150"/>
            </a:avLst>
          </a:prstGeom>
          <a:ln w="76200">
            <a:solidFill>
              <a:srgbClr val="35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756C69F-E480-42EB-8DF9-CA965441D48D}"/>
              </a:ext>
            </a:extLst>
          </p:cNvPr>
          <p:cNvSpPr/>
          <p:nvPr/>
        </p:nvSpPr>
        <p:spPr>
          <a:xfrm>
            <a:off x="3839724" y="3569997"/>
            <a:ext cx="1670538" cy="394604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sync with v-model</a:t>
            </a:r>
          </a:p>
        </p:txBody>
      </p:sp>
    </p:spTree>
    <p:extLst>
      <p:ext uri="{BB962C8B-B14F-4D97-AF65-F5344CB8AC3E}">
        <p14:creationId xmlns:p14="http://schemas.microsoft.com/office/powerpoint/2010/main" val="31322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2"/>
            <a:ext cx="11916439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&lt;input </a:t>
            </a:r>
            <a:r>
              <a:rPr lang="en-US" sz="2000" dirty="0">
                <a:solidFill>
                  <a:srgbClr val="42B883"/>
                </a:solidFill>
              </a:rPr>
              <a:t>v-model</a:t>
            </a:r>
            <a:r>
              <a:rPr lang="en-US" sz="2000" dirty="0"/>
              <a:t>=“name”&gt;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name = ref(‘Bella’)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1AED9B-F3A1-4BDC-BF25-748A86FEF229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2CD7A-9388-43B6-BBDD-6B897E7E02B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F30F3-AE7D-43D7-8878-D03BA70A4EB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01125F31-3258-48C8-9E70-B4E3EC1072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6B2317-3AEE-4835-9114-7D72F8163B2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443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17583"/>
            <a:ext cx="11916439" cy="424731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Modifiers help Events and v-model directive to get a another power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u="sng" dirty="0"/>
              <a:t>v-model Modifiers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.lazy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.trim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.number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u="sng" dirty="0"/>
              <a:t>Event Modifiers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.prevent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8336E-ED6A-4736-9680-4D12EE0F7B83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C34955-7793-4388-8EDD-24626E0EACC7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Modifiers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9753DC-B65A-406D-A9A2-6ADDC74AAF39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6B6916F9-EBB3-4732-8AB7-BD6848533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C935BF-3462-405C-AC4B-5C8C657B7F7D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965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6"/>
            <a:ext cx="11916439" cy="53123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Computed allows us to transform or perform calculations on our existing data to new data and then easily reuse the result in the template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&lt;p&gt; {{ </a:t>
            </a:r>
            <a:r>
              <a:rPr lang="en-US" sz="2000" dirty="0" err="1"/>
              <a:t>fullName</a:t>
            </a:r>
            <a:r>
              <a:rPr lang="en-US" sz="2000" dirty="0"/>
              <a:t> }} 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firstName</a:t>
            </a:r>
            <a:r>
              <a:rPr lang="en-US" dirty="0"/>
              <a:t> = ref(‘Ella’)</a:t>
            </a:r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lastName</a:t>
            </a:r>
            <a:r>
              <a:rPr lang="en-US" dirty="0"/>
              <a:t> = ref(‘Snow’)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sz="1800" dirty="0">
                <a:solidFill>
                  <a:srgbClr val="42B883"/>
                </a:solidFill>
              </a:rPr>
              <a:t>computed( </a:t>
            </a:r>
            <a:r>
              <a:rPr lang="en-US" sz="1800" dirty="0"/>
              <a:t>() =&gt; 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sz="1800" dirty="0"/>
              <a:t>return firstName.value + “ “ + lastName.value 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42B883"/>
                </a:solidFill>
              </a:rPr>
              <a:t>)</a:t>
            </a:r>
            <a:endParaRPr lang="en-US" dirty="0">
              <a:solidFill>
                <a:srgbClr val="42B88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8191C4-836A-406E-97BE-86A288A8211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A9FE4E-8CDA-463C-A522-2635BA7552F3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6259C1-FD14-4921-BD1C-B0B0AA11A748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ED3AD907-E7B0-4F63-B10B-904F4D99F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537E3D-4218-4A27-9B93-241C95FE850B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4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Component-based</a:t>
            </a:r>
            <a:r>
              <a:rPr lang="en-US" sz="2000" dirty="0"/>
              <a:t> programming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Vue.js follows a component-based architecture, where the user interface is broken down into reusable and self-contained components.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E71D2D-43C8-4071-B821-9E82B2C7763A}"/>
              </a:ext>
            </a:extLst>
          </p:cNvPr>
          <p:cNvSpPr/>
          <p:nvPr/>
        </p:nvSpPr>
        <p:spPr>
          <a:xfrm>
            <a:off x="287250" y="4123593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D0E1B312-9D11-414D-8199-CF3EEC122881}"/>
              </a:ext>
            </a:extLst>
          </p:cNvPr>
          <p:cNvSpPr/>
          <p:nvPr/>
        </p:nvSpPr>
        <p:spPr>
          <a:xfrm>
            <a:off x="3077308" y="3037743"/>
            <a:ext cx="2646484" cy="2910253"/>
          </a:xfrm>
          <a:prstGeom prst="round1Rect">
            <a:avLst/>
          </a:prstGeom>
          <a:noFill/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825C65-28DC-4953-9DD4-8D8A52BB2879}"/>
              </a:ext>
            </a:extLst>
          </p:cNvPr>
          <p:cNvSpPr/>
          <p:nvPr/>
        </p:nvSpPr>
        <p:spPr>
          <a:xfrm>
            <a:off x="3424605" y="4180743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Email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BD4FE-18D3-4586-9460-594937E2A390}"/>
              </a:ext>
            </a:extLst>
          </p:cNvPr>
          <p:cNvSpPr/>
          <p:nvPr/>
        </p:nvSpPr>
        <p:spPr>
          <a:xfrm>
            <a:off x="4451892" y="5165371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233DBF-CAC1-4CCC-AE4E-AD93A67BEDB0}"/>
              </a:ext>
            </a:extLst>
          </p:cNvPr>
          <p:cNvSpPr/>
          <p:nvPr/>
        </p:nvSpPr>
        <p:spPr>
          <a:xfrm>
            <a:off x="3424605" y="4673057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Password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5B16A9-452E-48FF-B4ED-B7A94DB1F4DB}"/>
              </a:ext>
            </a:extLst>
          </p:cNvPr>
          <p:cNvSpPr/>
          <p:nvPr/>
        </p:nvSpPr>
        <p:spPr>
          <a:xfrm>
            <a:off x="3424605" y="3642187"/>
            <a:ext cx="1951892" cy="31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7032E9EF-D16C-45BA-9432-E77AAA6F2AD3}"/>
              </a:ext>
            </a:extLst>
          </p:cNvPr>
          <p:cNvSpPr/>
          <p:nvPr/>
        </p:nvSpPr>
        <p:spPr>
          <a:xfrm>
            <a:off x="6468210" y="3037742"/>
            <a:ext cx="2646484" cy="2910253"/>
          </a:xfrm>
          <a:prstGeom prst="round1Rect">
            <a:avLst/>
          </a:prstGeom>
          <a:noFill/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27C5A3-525D-4958-8393-A8DA7EB3B97C}"/>
              </a:ext>
            </a:extLst>
          </p:cNvPr>
          <p:cNvSpPr/>
          <p:nvPr/>
        </p:nvSpPr>
        <p:spPr>
          <a:xfrm>
            <a:off x="6815507" y="4391754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716932-B42D-4881-99F6-D79D5B943ED8}"/>
              </a:ext>
            </a:extLst>
          </p:cNvPr>
          <p:cNvSpPr/>
          <p:nvPr/>
        </p:nvSpPr>
        <p:spPr>
          <a:xfrm>
            <a:off x="7842794" y="5270878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2E12A3-0F7B-44E2-A39C-0E867D83C9D5}"/>
              </a:ext>
            </a:extLst>
          </p:cNvPr>
          <p:cNvSpPr/>
          <p:nvPr/>
        </p:nvSpPr>
        <p:spPr>
          <a:xfrm>
            <a:off x="6815507" y="4831316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FEDC71-B4D1-40F7-87AF-996458A22E70}"/>
              </a:ext>
            </a:extLst>
          </p:cNvPr>
          <p:cNvSpPr/>
          <p:nvPr/>
        </p:nvSpPr>
        <p:spPr>
          <a:xfrm>
            <a:off x="6815507" y="3492713"/>
            <a:ext cx="1951892" cy="31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7C19F0-8A95-403B-9FBA-53A344B8D2D6}"/>
              </a:ext>
            </a:extLst>
          </p:cNvPr>
          <p:cNvSpPr/>
          <p:nvPr/>
        </p:nvSpPr>
        <p:spPr>
          <a:xfrm>
            <a:off x="6815506" y="3925654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199E54-237E-4FCE-BA2E-C07569B7B293}"/>
              </a:ext>
            </a:extLst>
          </p:cNvPr>
          <p:cNvSpPr txBox="1"/>
          <p:nvPr/>
        </p:nvSpPr>
        <p:spPr>
          <a:xfrm>
            <a:off x="186156" y="3672849"/>
            <a:ext cx="1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ButtonComponent.vue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3FBC82-2BC9-4704-8A34-34221F27740D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1222131" y="4308232"/>
            <a:ext cx="3229761" cy="1041778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10C8F9-3C11-48F3-8635-DE5E113FE852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>
            <a:off x="1222131" y="4308232"/>
            <a:ext cx="6620663" cy="1147285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503214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5495E"/>
                </a:solidFill>
              </a:rPr>
              <a:t>Computed Properties: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Cached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for derived data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5495E"/>
                </a:solidFill>
              </a:rPr>
              <a:t>Methods: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Not cached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Executed every time they are called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for imperative logic</a:t>
            </a:r>
          </a:p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2B883"/>
                </a:solidFill>
              </a:rPr>
              <a:t>***</a:t>
            </a:r>
            <a:r>
              <a:rPr lang="en-US" dirty="0"/>
              <a:t>It is recommended to use </a:t>
            </a:r>
            <a:r>
              <a:rPr lang="en-US" b="1" dirty="0"/>
              <a:t>computed</a:t>
            </a:r>
            <a:r>
              <a:rPr lang="en-US" dirty="0"/>
              <a:t> properties when you need to perform </a:t>
            </a:r>
            <a:r>
              <a:rPr lang="en-US" b="1" dirty="0"/>
              <a:t>simple transformations on data</a:t>
            </a:r>
            <a:r>
              <a:rPr lang="en-US" dirty="0"/>
              <a:t>, and use </a:t>
            </a:r>
            <a:r>
              <a:rPr lang="en-US" b="1" dirty="0"/>
              <a:t>methods</a:t>
            </a:r>
            <a:r>
              <a:rPr lang="en-US" dirty="0"/>
              <a:t> when you need to perform </a:t>
            </a:r>
            <a:r>
              <a:rPr lang="en-US" b="1" dirty="0"/>
              <a:t>more complex operations that require manual triggering</a:t>
            </a:r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 vs Methods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296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3416320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People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People list who are young and age.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 Adults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People list who are over 18.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 Young List</a:t>
            </a:r>
          </a:p>
          <a:p>
            <a:pPr>
              <a:lnSpc>
                <a:spcPct val="150000"/>
              </a:lnSpc>
            </a:pPr>
            <a:r>
              <a:rPr lang="en-US" dirty="0"/>
              <a:t>- People list who are under 18.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 Exercises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7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2169825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Cart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Display Item with each own name, price and </a:t>
            </a:r>
            <a:r>
              <a:rPr lang="en-US" dirty="0" err="1"/>
              <a:t>qty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 Display Total Quantity</a:t>
            </a:r>
          </a:p>
          <a:p>
            <a:pPr>
              <a:lnSpc>
                <a:spcPct val="150000"/>
              </a:lnSpc>
            </a:pPr>
            <a:r>
              <a:rPr lang="en-US" dirty="0"/>
              <a:t># Display total price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 Exercises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47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09113"/>
            <a:ext cx="11916439" cy="4218719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# to do right now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Validating emitted events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Component and v-model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Slot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Component style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Dynamic component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Keep dynamic component alive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# to do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Watcher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Template ref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Lifecycle hooks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Useful directive – after component event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</a:t>
            </a:r>
            <a:r>
              <a:rPr lang="en-US" sz="1200" dirty="0" err="1"/>
              <a:t>package.json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b="1" dirty="0"/>
              <a:t># may be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Computed setter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Have to do topic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161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– Defining Components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37780" y="789626"/>
            <a:ext cx="1190681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Components allow us to split the UI into independent and reusable pieces.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80" y="1433020"/>
            <a:ext cx="5849134" cy="3323987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/&gt;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&lt;script </a:t>
            </a:r>
            <a:r>
              <a:rPr lang="en-US" sz="2000" b="1" dirty="0">
                <a:solidFill>
                  <a:srgbClr val="42B883"/>
                </a:solidFill>
              </a:rPr>
              <a:t>setup</a:t>
            </a:r>
            <a:r>
              <a:rPr lang="en-US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import Button from './components/</a:t>
            </a:r>
            <a:r>
              <a:rPr lang="en-US" sz="2000" dirty="0" err="1"/>
              <a:t>Button.vue</a:t>
            </a:r>
            <a:r>
              <a:rPr lang="en-US" sz="2000" dirty="0"/>
              <a:t>‘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&lt;/script&gt;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5459" y="1433020"/>
            <a:ext cx="5849134" cy="5170646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/&gt;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import Button from './components/</a:t>
            </a:r>
            <a:r>
              <a:rPr lang="en-US" sz="2000" dirty="0" err="1"/>
              <a:t>Button.vue</a:t>
            </a:r>
            <a:r>
              <a:rPr lang="en-US" sz="2000" dirty="0"/>
              <a:t>‘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 default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42B883"/>
                </a:solidFill>
              </a:rPr>
              <a:t>components</a:t>
            </a:r>
            <a:r>
              <a:rPr lang="en-US" sz="2000" dirty="0"/>
              <a:t>: { Button },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setup() { …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&lt;/script&gt;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3338" y="4487499"/>
            <a:ext cx="2627697" cy="53901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script</a:t>
            </a:r>
          </a:p>
        </p:txBody>
      </p:sp>
    </p:spTree>
    <p:extLst>
      <p:ext uri="{BB962C8B-B14F-4D97-AF65-F5344CB8AC3E}">
        <p14:creationId xmlns:p14="http://schemas.microsoft.com/office/powerpoint/2010/main" val="1974408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– Passing Props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37780" y="807377"/>
            <a:ext cx="5849134" cy="2354491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class="</a:t>
            </a:r>
            <a:r>
              <a:rPr lang="en-US" sz="2000" dirty="0" err="1"/>
              <a:t>btn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-primary"&gt;{{name}}&lt;/button&gt;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42B883"/>
                </a:solidFill>
              </a:rPr>
              <a:t>defineProps</a:t>
            </a:r>
            <a:r>
              <a:rPr lang="en-US" dirty="0"/>
              <a:t>([</a:t>
            </a:r>
            <a:r>
              <a:rPr lang="en-US" dirty="0" err="1"/>
              <a:t>btnName</a:t>
            </a:r>
            <a:r>
              <a:rPr lang="en-US" dirty="0"/>
              <a:t> '])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5085" y="807376"/>
            <a:ext cx="5849134" cy="2308324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/>
              <a:t>btnName</a:t>
            </a:r>
            <a:r>
              <a:rPr lang="en-US" dirty="0"/>
              <a:t>="Sign In" /&gt;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/>
              <a:t>btnName</a:t>
            </a:r>
            <a:r>
              <a:rPr lang="en-US" dirty="0"/>
              <a:t>="Sign In" /&gt;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8232" y="2877923"/>
            <a:ext cx="1848051" cy="567890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Button.vue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64324" y="2831755"/>
            <a:ext cx="1848051" cy="567890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App.vue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780" y="5274643"/>
            <a:ext cx="1190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–</a:t>
            </a:r>
          </a:p>
          <a:p>
            <a:r>
              <a:rPr lang="en-US" dirty="0"/>
              <a:t>https://shorturl.at/bltM8</a:t>
            </a:r>
          </a:p>
        </p:txBody>
      </p:sp>
    </p:spTree>
    <p:extLst>
      <p:ext uri="{BB962C8B-B14F-4D97-AF65-F5344CB8AC3E}">
        <p14:creationId xmlns:p14="http://schemas.microsoft.com/office/powerpoint/2010/main" val="942096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– Props Validation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305C92-8BB6-4B22-AD82-BB522E81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46" y="1090247"/>
            <a:ext cx="8928706" cy="53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6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Provide &amp; Inject – Props Drilling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1C3D19-F9BC-4CDE-AA7F-4AA56A19C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74" y="1574704"/>
            <a:ext cx="8738049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1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Provide &amp; Inject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E34459-9D25-4060-9612-196E6E115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74" y="1574704"/>
            <a:ext cx="8738049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Provide &amp; Inject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C0E437-5384-4CAA-A1E1-540F687D82F1}"/>
              </a:ext>
            </a:extLst>
          </p:cNvPr>
          <p:cNvSpPr txBox="1"/>
          <p:nvPr/>
        </p:nvSpPr>
        <p:spPr>
          <a:xfrm>
            <a:off x="137781" y="747346"/>
            <a:ext cx="5849782" cy="2862322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 Provide – Parent</a:t>
            </a:r>
          </a:p>
          <a:p>
            <a:r>
              <a:rPr lang="en-US" dirty="0"/>
              <a:t>import { </a:t>
            </a:r>
            <a:r>
              <a:rPr lang="en-US" b="1" dirty="0">
                <a:solidFill>
                  <a:srgbClr val="42B883"/>
                </a:solidFill>
              </a:rPr>
              <a:t>provide</a:t>
            </a:r>
            <a:r>
              <a:rPr lang="en-US" dirty="0"/>
              <a:t> } from '</a:t>
            </a:r>
            <a:r>
              <a:rPr lang="en-US" dirty="0" err="1"/>
              <a:t>vue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b="1" dirty="0">
                <a:solidFill>
                  <a:srgbClr val="42B883"/>
                </a:solidFill>
              </a:rPr>
              <a:t>provide</a:t>
            </a:r>
            <a:r>
              <a:rPr lang="en-US" dirty="0"/>
              <a:t>('message', 'hello!’)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# Inject – Descendants </a:t>
            </a:r>
          </a:p>
          <a:p>
            <a:r>
              <a:rPr lang="en-US" dirty="0"/>
              <a:t>import { </a:t>
            </a:r>
            <a:r>
              <a:rPr lang="en-US" b="1" dirty="0">
                <a:solidFill>
                  <a:srgbClr val="42B883"/>
                </a:solidFill>
              </a:rPr>
              <a:t>inject</a:t>
            </a:r>
            <a:r>
              <a:rPr lang="en-US" dirty="0"/>
              <a:t> } from '</a:t>
            </a:r>
            <a:r>
              <a:rPr lang="en-US" dirty="0" err="1"/>
              <a:t>vue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const message = </a:t>
            </a:r>
            <a:r>
              <a:rPr lang="en-US" b="1" dirty="0">
                <a:solidFill>
                  <a:srgbClr val="42B883"/>
                </a:solidFill>
              </a:rPr>
              <a:t>inject</a:t>
            </a:r>
            <a:r>
              <a:rPr lang="en-US" dirty="0"/>
              <a:t>('message')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974AE-BA2B-4098-ACDB-7F36E672A9F3}"/>
              </a:ext>
            </a:extLst>
          </p:cNvPr>
          <p:cNvSpPr txBox="1"/>
          <p:nvPr/>
        </p:nvSpPr>
        <p:spPr>
          <a:xfrm>
            <a:off x="6204439" y="742902"/>
            <a:ext cx="5849782" cy="1477328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 App-Level Provide</a:t>
            </a:r>
          </a:p>
          <a:p>
            <a:endParaRPr lang="en-US" dirty="0"/>
          </a:p>
          <a:p>
            <a:r>
              <a:rPr lang="en-US" dirty="0"/>
              <a:t>const app = </a:t>
            </a:r>
            <a:r>
              <a:rPr lang="en-US" dirty="0" err="1"/>
              <a:t>createApp</a:t>
            </a:r>
            <a:r>
              <a:rPr lang="en-US" dirty="0"/>
              <a:t>({})</a:t>
            </a:r>
          </a:p>
          <a:p>
            <a:endParaRPr lang="en-US" dirty="0"/>
          </a:p>
          <a:p>
            <a:r>
              <a:rPr lang="en-US" dirty="0" err="1"/>
              <a:t>app.provide</a:t>
            </a:r>
            <a:r>
              <a:rPr lang="en-US" dirty="0"/>
              <a:t>('message', 'hello!')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4F471-073D-47E3-B4BA-F8CABCA59CC2}"/>
              </a:ext>
            </a:extLst>
          </p:cNvPr>
          <p:cNvSpPr txBox="1"/>
          <p:nvPr/>
        </p:nvSpPr>
        <p:spPr>
          <a:xfrm>
            <a:off x="137780" y="4994031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value can be of any type, including reactive state such as refs.</a:t>
            </a:r>
          </a:p>
        </p:txBody>
      </p:sp>
    </p:spTree>
    <p:extLst>
      <p:ext uri="{BB962C8B-B14F-4D97-AF65-F5344CB8AC3E}">
        <p14:creationId xmlns:p14="http://schemas.microsoft.com/office/powerpoint/2010/main" val="14057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JavaScript fundamentals &amp; ES6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Prerequisites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19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 Event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6F0F3E-0F68-4783-BB17-7ED3AB38E7AE}"/>
              </a:ext>
            </a:extLst>
          </p:cNvPr>
          <p:cNvSpPr/>
          <p:nvPr/>
        </p:nvSpPr>
        <p:spPr>
          <a:xfrm>
            <a:off x="1732085" y="2180492"/>
            <a:ext cx="3103685" cy="3376247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1B4E1-D0CD-4D15-A5F4-1D7268A0A7A2}"/>
              </a:ext>
            </a:extLst>
          </p:cNvPr>
          <p:cNvSpPr/>
          <p:nvPr/>
        </p:nvSpPr>
        <p:spPr>
          <a:xfrm>
            <a:off x="7203831" y="2180492"/>
            <a:ext cx="3103685" cy="3376247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9166FE-1158-4A14-AE63-D7D59E3D60E2}"/>
              </a:ext>
            </a:extLst>
          </p:cNvPr>
          <p:cNvSpPr/>
          <p:nvPr/>
        </p:nvSpPr>
        <p:spPr>
          <a:xfrm>
            <a:off x="2582740" y="1918921"/>
            <a:ext cx="1402373" cy="523142"/>
          </a:xfrm>
          <a:prstGeom prst="round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FE77E-5DB8-418A-80EB-D280432CED25}"/>
              </a:ext>
            </a:extLst>
          </p:cNvPr>
          <p:cNvSpPr/>
          <p:nvPr/>
        </p:nvSpPr>
        <p:spPr>
          <a:xfrm>
            <a:off x="8133617" y="1918921"/>
            <a:ext cx="1402373" cy="523142"/>
          </a:xfrm>
          <a:prstGeom prst="round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38AEA-6FF2-4D31-8FFE-EFA6F3675301}"/>
              </a:ext>
            </a:extLst>
          </p:cNvPr>
          <p:cNvCxnSpPr/>
          <p:nvPr/>
        </p:nvCxnSpPr>
        <p:spPr>
          <a:xfrm>
            <a:off x="4835770" y="3261946"/>
            <a:ext cx="2368061" cy="0"/>
          </a:xfrm>
          <a:prstGeom prst="straightConnector1">
            <a:avLst/>
          </a:prstGeom>
          <a:ln w="57150">
            <a:solidFill>
              <a:srgbClr val="35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255435-3A40-4CC1-8B20-245D579979A9}"/>
              </a:ext>
            </a:extLst>
          </p:cNvPr>
          <p:cNvSpPr txBox="1"/>
          <p:nvPr/>
        </p:nvSpPr>
        <p:spPr>
          <a:xfrm>
            <a:off x="5193324" y="2802236"/>
            <a:ext cx="1652953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Data, Props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4B22C-CC42-4FAA-B694-9726C1DB3130}"/>
              </a:ext>
            </a:extLst>
          </p:cNvPr>
          <p:cNvCxnSpPr/>
          <p:nvPr/>
        </p:nvCxnSpPr>
        <p:spPr>
          <a:xfrm flipH="1">
            <a:off x="4835770" y="4343401"/>
            <a:ext cx="2368061" cy="0"/>
          </a:xfrm>
          <a:prstGeom prst="straightConnector1">
            <a:avLst/>
          </a:prstGeom>
          <a:ln w="57150">
            <a:solidFill>
              <a:srgbClr val="35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09878D-0459-4405-9883-E8A42C193ED6}"/>
              </a:ext>
            </a:extLst>
          </p:cNvPr>
          <p:cNvSpPr txBox="1"/>
          <p:nvPr/>
        </p:nvSpPr>
        <p:spPr>
          <a:xfrm>
            <a:off x="5155222" y="3921325"/>
            <a:ext cx="1652953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Event, Data</a:t>
            </a:r>
          </a:p>
        </p:txBody>
      </p:sp>
    </p:spTree>
    <p:extLst>
      <p:ext uri="{BB962C8B-B14F-4D97-AF65-F5344CB8AC3E}">
        <p14:creationId xmlns:p14="http://schemas.microsoft.com/office/powerpoint/2010/main" val="1252643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 Event – Custom Event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D88F44C-3594-441F-943C-127BC93AD144}"/>
              </a:ext>
            </a:extLst>
          </p:cNvPr>
          <p:cNvSpPr txBox="1"/>
          <p:nvPr/>
        </p:nvSpPr>
        <p:spPr>
          <a:xfrm>
            <a:off x="137780" y="852854"/>
            <a:ext cx="11916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Child Component</a:t>
            </a:r>
          </a:p>
          <a:p>
            <a:r>
              <a:rPr lang="en-US" dirty="0"/>
              <a:t>&lt;button @click="</a:t>
            </a:r>
            <a:r>
              <a:rPr lang="en-US" dirty="0">
                <a:solidFill>
                  <a:srgbClr val="42B883"/>
                </a:solidFill>
              </a:rPr>
              <a:t>$emit</a:t>
            </a:r>
            <a:r>
              <a:rPr lang="en-US" dirty="0"/>
              <a:t>('someEvent’)”&gt;Click Me&lt;/button&gt;</a:t>
            </a:r>
          </a:p>
          <a:p>
            <a:endParaRPr lang="en-US" dirty="0"/>
          </a:p>
          <a:p>
            <a:r>
              <a:rPr lang="en-US" b="1" dirty="0"/>
              <a:t># Parent Component</a:t>
            </a:r>
          </a:p>
          <a:p>
            <a:r>
              <a:rPr lang="en-US" dirty="0"/>
              <a:t>&lt;</a:t>
            </a:r>
            <a:r>
              <a:rPr lang="en-US" dirty="0" err="1"/>
              <a:t>ChildComponent</a:t>
            </a:r>
            <a:r>
              <a:rPr lang="en-US" dirty="0"/>
              <a:t> </a:t>
            </a:r>
            <a:r>
              <a:rPr lang="en-US" dirty="0">
                <a:solidFill>
                  <a:srgbClr val="42B883"/>
                </a:solidFill>
              </a:rPr>
              <a:t>@some-event</a:t>
            </a:r>
            <a:r>
              <a:rPr lang="en-US" dirty="0"/>
              <a:t>="callback" 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# Event Argument</a:t>
            </a:r>
          </a:p>
          <a:p>
            <a:r>
              <a:rPr lang="en-US" dirty="0"/>
              <a:t>&lt;button @click="</a:t>
            </a:r>
            <a:r>
              <a:rPr lang="en-US" dirty="0">
                <a:solidFill>
                  <a:srgbClr val="42B883"/>
                </a:solidFill>
              </a:rPr>
              <a:t>$emit</a:t>
            </a:r>
            <a:r>
              <a:rPr lang="en-US" dirty="0"/>
              <a:t>(someEvent', 1)"&gt; Click Me 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7497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79" y="742902"/>
            <a:ext cx="1191643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Node – (npm)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Text Editor ( Visual Studio Code)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Chrome Extension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Vue.js </a:t>
            </a:r>
            <a:r>
              <a:rPr lang="en-US" sz="2000" dirty="0" err="1"/>
              <a:t>devtools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VS Code Extension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Volar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Vue </a:t>
            </a:r>
            <a:r>
              <a:rPr lang="en-US" sz="2000" dirty="0" err="1"/>
              <a:t>VsCode</a:t>
            </a:r>
            <a:r>
              <a:rPr lang="en-US" sz="2000" dirty="0"/>
              <a:t> Snippets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BFB2A3-8D58-496E-8098-CA5C6F095CA7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56EA55-B0EF-45AC-B926-5B535A834E7B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Development Environment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A475CE-F001-4A61-B717-90E8904DA50D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DB7CA87A-4296-4DA4-9411-70894AF9C3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85ABB8-D24A-458E-8EBD-6AB2B9FEAD8E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78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42902"/>
            <a:ext cx="11916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CDN (Content Delivery Network)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2. npm (Node Package Manager)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86" y="1355933"/>
            <a:ext cx="1096264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="https://unpkg.com/vue@3/</a:t>
            </a:r>
            <a:r>
              <a:rPr lang="en-US" sz="2000" dirty="0" err="1"/>
              <a:t>dist</a:t>
            </a:r>
            <a:r>
              <a:rPr lang="en-US" sz="2000" dirty="0"/>
              <a:t>/vue.global.js"&gt;&lt;/script&gt;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686" y="2794190"/>
            <a:ext cx="1096264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install </a:t>
            </a:r>
            <a:r>
              <a:rPr lang="en-US" sz="2000" dirty="0" err="1"/>
              <a:t>vue@latest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FB59E-20F7-4E94-AC32-431D25327A9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D09D7-D3FC-49F6-AC92-80DD86DA20D6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Vue.js Installation – 5 ways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327482-54B3-42EF-B80E-24D00BC7B78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3" name="Picture 2" descr="File:Vue.js Logo 2.svg - Wikimedia Commons">
                <a:extLst>
                  <a:ext uri="{FF2B5EF4-FFF2-40B4-BE49-F238E27FC236}">
                    <a16:creationId xmlns:a16="http://schemas.microsoft.com/office/drawing/2014/main" id="{E2469788-1E16-403E-BBE4-D68B6AF7E1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E7B3DF-F439-4320-9CAC-EB48A542716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35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5" y="705481"/>
            <a:ext cx="1191643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3. Vue CLI (Command Line Interface) – error </a:t>
            </a:r>
            <a:r>
              <a:rPr lang="en-US" sz="2000" dirty="0" err="1"/>
              <a:t>cuz</a:t>
            </a:r>
            <a:r>
              <a:rPr lang="en-US" sz="2000" dirty="0"/>
              <a:t> of maintenance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4. </a:t>
            </a:r>
            <a:r>
              <a:rPr lang="en-US" sz="2000" dirty="0" err="1"/>
              <a:t>Vite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5. Official Vue project scaffolding tool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681" y="3078489"/>
            <a:ext cx="1095248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create </a:t>
            </a:r>
            <a:r>
              <a:rPr lang="en-US" sz="2000" dirty="0" err="1"/>
              <a:t>vite@latest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9760" y="1300010"/>
            <a:ext cx="10952480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install -g @vue/cli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&gt; </a:t>
            </a:r>
            <a:r>
              <a:rPr lang="en-US" sz="2000" dirty="0" err="1"/>
              <a:t>vue</a:t>
            </a:r>
            <a:r>
              <a:rPr lang="en-US" sz="2000" dirty="0"/>
              <a:t> create &lt;project-name&gt;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0F5D2-80A3-4F17-A29D-83358CEA9D53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EDC922-6B88-4F08-90CC-A60BE2CA24DE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Vue.js Installation – 5 ways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EE2080-9808-4252-A079-5A3F916B298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4" name="Picture 2" descr="File:Vue.js Logo 2.svg - Wikimedia Commons">
                <a:extLst>
                  <a:ext uri="{FF2B5EF4-FFF2-40B4-BE49-F238E27FC236}">
                    <a16:creationId xmlns:a16="http://schemas.microsoft.com/office/drawing/2014/main" id="{3F0533FC-1677-404B-8087-F4A6CB239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861771-E0FD-4B4F-995B-8BE5FF2317C9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86447E-A0F0-461A-B44D-C45B95E18FC4}"/>
              </a:ext>
            </a:extLst>
          </p:cNvPr>
          <p:cNvSpPr txBox="1"/>
          <p:nvPr/>
        </p:nvSpPr>
        <p:spPr>
          <a:xfrm>
            <a:off x="741681" y="4443427"/>
            <a:ext cx="1095248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create </a:t>
            </a:r>
            <a:r>
              <a:rPr lang="en-US" sz="2000" dirty="0" err="1"/>
              <a:t>vue@latest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7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79" y="705486"/>
            <a:ext cx="11916439" cy="3840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public/</a:t>
            </a:r>
            <a:r>
              <a:rPr lang="en-US" sz="2000" b="1" dirty="0"/>
              <a:t> 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2B883"/>
                </a:solidFill>
              </a:rPr>
              <a:t>src</a:t>
            </a:r>
            <a:r>
              <a:rPr lang="en-US" sz="2000" b="1" dirty="0">
                <a:solidFill>
                  <a:srgbClr val="42B883"/>
                </a:solidFill>
              </a:rPr>
              <a:t>/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assets/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components/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App.vue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main.js</a:t>
            </a:r>
            <a:r>
              <a:rPr lang="en-US" sz="2000" dirty="0"/>
              <a:t> -------------------&gt; Entry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index.html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package.json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285760-43D8-4AFC-B772-998E2BB15A6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7B9289-2B58-4DAA-BBF3-3F6C7207D2F4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Project Structure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FCB8DA-EAD4-4B51-9BD3-B60ACE46596A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303E11A8-7BB4-4469-8667-83AA0DB5D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1EEDB7-E523-406E-8AF9-2A3594AA78F9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16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2174</Words>
  <Application>Microsoft Office PowerPoint</Application>
  <PresentationFormat>Widescreen</PresentationFormat>
  <Paragraphs>499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Myint Soe</dc:creator>
  <cp:lastModifiedBy>AsRock</cp:lastModifiedBy>
  <cp:revision>455</cp:revision>
  <dcterms:created xsi:type="dcterms:W3CDTF">2023-01-28T14:33:13Z</dcterms:created>
  <dcterms:modified xsi:type="dcterms:W3CDTF">2023-11-23T18:38:28Z</dcterms:modified>
</cp:coreProperties>
</file>