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34"/>
  </p:notesMasterIdLst>
  <p:sldIdLst>
    <p:sldId id="256" r:id="rId2"/>
    <p:sldId id="262" r:id="rId3"/>
    <p:sldId id="267" r:id="rId4"/>
    <p:sldId id="272" r:id="rId5"/>
    <p:sldId id="268" r:id="rId6"/>
    <p:sldId id="283" r:id="rId7"/>
    <p:sldId id="315" r:id="rId8"/>
    <p:sldId id="284" r:id="rId9"/>
    <p:sldId id="298" r:id="rId10"/>
    <p:sldId id="286" r:id="rId11"/>
    <p:sldId id="316" r:id="rId12"/>
    <p:sldId id="299" r:id="rId13"/>
    <p:sldId id="290" r:id="rId14"/>
    <p:sldId id="300" r:id="rId15"/>
    <p:sldId id="301" r:id="rId16"/>
    <p:sldId id="292" r:id="rId17"/>
    <p:sldId id="293" r:id="rId18"/>
    <p:sldId id="302" r:id="rId19"/>
    <p:sldId id="303" r:id="rId20"/>
    <p:sldId id="304" r:id="rId21"/>
    <p:sldId id="296" r:id="rId22"/>
    <p:sldId id="305" r:id="rId23"/>
    <p:sldId id="306" r:id="rId24"/>
    <p:sldId id="307" r:id="rId25"/>
    <p:sldId id="308" r:id="rId26"/>
    <p:sldId id="309" r:id="rId27"/>
    <p:sldId id="310" r:id="rId28"/>
    <p:sldId id="311" r:id="rId29"/>
    <p:sldId id="312" r:id="rId30"/>
    <p:sldId id="313" r:id="rId31"/>
    <p:sldId id="314" r:id="rId32"/>
    <p:sldId id="260" r:id="rId33"/>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3" autoAdjust="0"/>
  </p:normalViewPr>
  <p:slideViewPr>
    <p:cSldViewPr snapToGrid="0" snapToObjects="1">
      <p:cViewPr varScale="1">
        <p:scale>
          <a:sx n="50" d="100"/>
          <a:sy n="50" d="100"/>
        </p:scale>
        <p:origin x="451" y="38"/>
      </p:cViewPr>
      <p:guideLst>
        <p:guide orient="horz" pos="4196"/>
        <p:guide pos="671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C8CD5-7142-4F53-B7D0-628373804C09}" type="datetimeFigureOut">
              <a:rPr lang="en-US" smtClean="0"/>
              <a:t>3/17/2025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E0A0D-61A1-4E84-9AA8-F598FCD55EA3}" type="slidenum">
              <a:rPr lang="en-US" smtClean="0"/>
              <a:t>‹#›</a:t>
            </a:fld>
            <a:endParaRPr lang="en-US"/>
          </a:p>
        </p:txBody>
      </p:sp>
    </p:spTree>
    <p:extLst>
      <p:ext uri="{BB962C8B-B14F-4D97-AF65-F5344CB8AC3E}">
        <p14:creationId xmlns:p14="http://schemas.microsoft.com/office/powerpoint/2010/main" val="220436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5352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9976B-D4AB-1E4C-B38E-D0AADA5FCB3C}"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9976B-D4AB-1E4C-B38E-D0AADA5FCB3C}"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9976B-D4AB-1E4C-B38E-D0AADA5FCB3C}"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t>3/17/2025</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09" rtl="0" eaLnBrk="1" latinLnBrk="0" hangingPunct="1">
        <a:spcBef>
          <a:spcPct val="0"/>
        </a:spcBef>
        <a:buNone/>
        <a:defRPr sz="9500" kern="1200">
          <a:solidFill>
            <a:schemeClr val="tx1"/>
          </a:solidFill>
          <a:latin typeface="+mj-lt"/>
          <a:ea typeface="+mj-ea"/>
          <a:cs typeface="+mj-cs"/>
        </a:defRPr>
      </a:lvl1pPr>
    </p:titleStyle>
    <p:body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sp>
        <p:nvSpPr>
          <p:cNvPr id="12" name="TextBox 11"/>
          <p:cNvSpPr txBox="1"/>
          <p:nvPr/>
        </p:nvSpPr>
        <p:spPr>
          <a:xfrm>
            <a:off x="9018533" y="5703887"/>
            <a:ext cx="8548892" cy="692497"/>
          </a:xfrm>
          <a:prstGeom prst="rect">
            <a:avLst/>
          </a:prstGeom>
          <a:noFill/>
        </p:spPr>
        <p:txBody>
          <a:bodyPr wrap="square" rtlCol="0">
            <a:spAutoFit/>
          </a:bodyPr>
          <a:lstStyle/>
          <a:p>
            <a:pPr algn="ctr"/>
            <a:r>
              <a:rPr lang="en-US" dirty="0" err="1">
                <a:solidFill>
                  <a:schemeClr val="bg1"/>
                </a:solidFill>
                <a:latin typeface="Arial"/>
                <a:cs typeface="Arial"/>
              </a:rPr>
              <a:t>Phần</a:t>
            </a:r>
            <a:r>
              <a:rPr lang="en-US" dirty="0">
                <a:solidFill>
                  <a:schemeClr val="bg1"/>
                </a:solidFill>
                <a:latin typeface="Arial"/>
                <a:cs typeface="Arial"/>
              </a:rPr>
              <a:t> </a:t>
            </a:r>
            <a:r>
              <a:rPr lang="en-US" dirty="0" err="1">
                <a:solidFill>
                  <a:schemeClr val="bg1"/>
                </a:solidFill>
                <a:latin typeface="Arial"/>
                <a:cs typeface="Arial"/>
              </a:rPr>
              <a:t>trình</a:t>
            </a:r>
            <a:r>
              <a:rPr lang="en-US" dirty="0">
                <a:solidFill>
                  <a:schemeClr val="bg1"/>
                </a:solidFill>
                <a:latin typeface="Arial"/>
                <a:cs typeface="Arial"/>
              </a:rPr>
              <a:t> </a:t>
            </a:r>
            <a:r>
              <a:rPr lang="en-US" dirty="0" err="1">
                <a:solidFill>
                  <a:schemeClr val="bg1"/>
                </a:solidFill>
                <a:latin typeface="Arial"/>
                <a:cs typeface="Arial"/>
              </a:rPr>
              <a:t>bày</a:t>
            </a:r>
            <a:r>
              <a:rPr lang="en-US" dirty="0">
                <a:solidFill>
                  <a:schemeClr val="bg1"/>
                </a:solidFill>
                <a:latin typeface="Arial"/>
                <a:cs typeface="Arial"/>
              </a:rPr>
              <a:t> </a:t>
            </a:r>
            <a:r>
              <a:rPr lang="en-US" dirty="0" err="1">
                <a:solidFill>
                  <a:schemeClr val="bg1"/>
                </a:solidFill>
                <a:latin typeface="Arial"/>
                <a:cs typeface="Arial"/>
              </a:rPr>
              <a:t>của</a:t>
            </a:r>
            <a:r>
              <a:rPr lang="en-US" dirty="0">
                <a:solidFill>
                  <a:schemeClr val="bg1"/>
                </a:solidFill>
                <a:latin typeface="Arial"/>
                <a:cs typeface="Arial"/>
              </a:rPr>
              <a:t>:</a:t>
            </a:r>
          </a:p>
        </p:txBody>
      </p:sp>
      <p:pic>
        <p:nvPicPr>
          <p:cNvPr id="13" name="Picture 12" descr="Dai Nam [PPT] Template 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59" y="1301619"/>
            <a:ext cx="3889248" cy="3529584"/>
          </a:xfrm>
          <a:prstGeom prst="rect">
            <a:avLst/>
          </a:prstGeom>
        </p:spPr>
      </p:pic>
      <p:sp>
        <p:nvSpPr>
          <p:cNvPr id="14" name="TextBox 13"/>
          <p:cNvSpPr txBox="1"/>
          <p:nvPr/>
        </p:nvSpPr>
        <p:spPr>
          <a:xfrm>
            <a:off x="6703772" y="6681946"/>
            <a:ext cx="13628940" cy="1015663"/>
          </a:xfrm>
          <a:prstGeom prst="rect">
            <a:avLst/>
          </a:prstGeom>
          <a:noFill/>
        </p:spPr>
        <p:txBody>
          <a:bodyPr wrap="square" rtlCol="0">
            <a:spAutoFit/>
          </a:bodyPr>
          <a:lstStyle/>
          <a:p>
            <a:pPr algn="ctr"/>
            <a:r>
              <a:rPr lang="en-US" sz="6000" b="1" dirty="0">
                <a:solidFill>
                  <a:schemeClr val="bg1"/>
                </a:solidFill>
                <a:latin typeface="Arial"/>
                <a:cs typeface="Arial"/>
              </a:rPr>
              <a:t>NHÓM 5</a:t>
            </a:r>
          </a:p>
        </p:txBody>
      </p:sp>
      <p:sp>
        <p:nvSpPr>
          <p:cNvPr id="15" name="TextBox 14"/>
          <p:cNvSpPr txBox="1"/>
          <p:nvPr/>
        </p:nvSpPr>
        <p:spPr>
          <a:xfrm>
            <a:off x="8613676" y="10251871"/>
            <a:ext cx="9358606" cy="692497"/>
          </a:xfrm>
          <a:prstGeom prst="rect">
            <a:avLst/>
          </a:prstGeom>
          <a:noFill/>
        </p:spPr>
        <p:txBody>
          <a:bodyPr wrap="square" rtlCol="0">
            <a:spAutoFit/>
          </a:bodyPr>
          <a:lstStyle/>
          <a:p>
            <a:pPr algn="ctr"/>
            <a:r>
              <a:rPr lang="en-US" i="1" dirty="0" err="1">
                <a:solidFill>
                  <a:schemeClr val="bg1"/>
                </a:solidFill>
                <a:latin typeface="Arial"/>
                <a:cs typeface="Arial"/>
              </a:rPr>
              <a:t>Lớp</a:t>
            </a:r>
            <a:r>
              <a:rPr lang="en-US" i="1" dirty="0">
                <a:solidFill>
                  <a:schemeClr val="bg1"/>
                </a:solidFill>
                <a:latin typeface="Arial"/>
                <a:cs typeface="Arial"/>
              </a:rPr>
              <a:t>: CNTT 17-01</a:t>
            </a:r>
          </a:p>
        </p:txBody>
      </p:sp>
      <p:sp>
        <p:nvSpPr>
          <p:cNvPr id="17" name="TextBox 16"/>
          <p:cNvSpPr txBox="1"/>
          <p:nvPr/>
        </p:nvSpPr>
        <p:spPr>
          <a:xfrm>
            <a:off x="10264024" y="11206182"/>
            <a:ext cx="10493516" cy="692497"/>
          </a:xfrm>
          <a:prstGeom prst="rect">
            <a:avLst/>
          </a:prstGeom>
          <a:noFill/>
        </p:spPr>
        <p:txBody>
          <a:bodyPr wrap="square" rtlCol="0">
            <a:spAutoFit/>
          </a:bodyPr>
          <a:lstStyle/>
          <a:p>
            <a:pPr algn="r"/>
            <a:r>
              <a:rPr lang="en-US" i="1" dirty="0" err="1">
                <a:solidFill>
                  <a:schemeClr val="bg1"/>
                </a:solidFill>
                <a:latin typeface="Arial"/>
                <a:cs typeface="Arial"/>
              </a:rPr>
              <a:t>Đại</a:t>
            </a:r>
            <a:r>
              <a:rPr lang="en-US" i="1" dirty="0">
                <a:solidFill>
                  <a:schemeClr val="bg1"/>
                </a:solidFill>
                <a:latin typeface="Arial"/>
                <a:cs typeface="Arial"/>
              </a:rPr>
              <a:t> Nam, </a:t>
            </a:r>
            <a:r>
              <a:rPr lang="en-US" i="1" dirty="0" err="1">
                <a:solidFill>
                  <a:schemeClr val="bg1"/>
                </a:solidFill>
                <a:latin typeface="Arial"/>
                <a:cs typeface="Arial"/>
              </a:rPr>
              <a:t>ngày</a:t>
            </a:r>
            <a:r>
              <a:rPr lang="en-US" i="1" dirty="0">
                <a:solidFill>
                  <a:schemeClr val="bg1"/>
                </a:solidFill>
                <a:latin typeface="Arial"/>
                <a:cs typeface="Arial"/>
              </a:rPr>
              <a:t> 17 </a:t>
            </a:r>
            <a:r>
              <a:rPr lang="en-US" i="1" dirty="0" err="1">
                <a:solidFill>
                  <a:schemeClr val="bg1"/>
                </a:solidFill>
                <a:latin typeface="Arial"/>
                <a:cs typeface="Arial"/>
              </a:rPr>
              <a:t>tháng</a:t>
            </a:r>
            <a:r>
              <a:rPr lang="en-US" i="1" dirty="0">
                <a:solidFill>
                  <a:schemeClr val="bg1"/>
                </a:solidFill>
                <a:latin typeface="Arial"/>
                <a:cs typeface="Arial"/>
              </a:rPr>
              <a:t> 03 </a:t>
            </a:r>
            <a:r>
              <a:rPr lang="en-US" i="1" dirty="0" err="1">
                <a:solidFill>
                  <a:schemeClr val="bg1"/>
                </a:solidFill>
                <a:latin typeface="Arial"/>
                <a:cs typeface="Arial"/>
              </a:rPr>
              <a:t>năm</a:t>
            </a:r>
            <a:r>
              <a:rPr lang="en-US" i="1" dirty="0">
                <a:solidFill>
                  <a:schemeClr val="bg1"/>
                </a:solidFill>
                <a:latin typeface="Arial"/>
                <a:cs typeface="Arial"/>
              </a:rPr>
              <a:t> 2025</a:t>
            </a:r>
          </a:p>
        </p:txBody>
      </p:sp>
      <p:pic>
        <p:nvPicPr>
          <p:cNvPr id="18" name="Picture 17" descr="Dai Nam [PPT] Template 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B84424FB-DF3B-26B9-2025-6F01BCC14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9C5A93DA-A4E4-1CCD-6161-1F9C9A968B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4" y="-20796"/>
            <a:ext cx="6941235" cy="13322300"/>
          </a:xfrm>
          <a:prstGeom prst="rect">
            <a:avLst/>
          </a:prstGeom>
        </p:spPr>
      </p:pic>
      <p:sp>
        <p:nvSpPr>
          <p:cNvPr id="4" name="TextBox 3">
            <a:extLst>
              <a:ext uri="{FF2B5EF4-FFF2-40B4-BE49-F238E27FC236}">
                <a16:creationId xmlns:a16="http://schemas.microsoft.com/office/drawing/2014/main" id="{8969FB27-5980-6AB5-6EDC-0A2ED845A69E}"/>
              </a:ext>
            </a:extLst>
          </p:cNvPr>
          <p:cNvSpPr txBox="1"/>
          <p:nvPr/>
        </p:nvSpPr>
        <p:spPr>
          <a:xfrm>
            <a:off x="9529921" y="8097232"/>
            <a:ext cx="10374607" cy="1892826"/>
          </a:xfrm>
          <a:prstGeom prst="rect">
            <a:avLst/>
          </a:prstGeom>
          <a:noFill/>
        </p:spPr>
        <p:txBody>
          <a:bodyPr wrap="square" rtlCol="0">
            <a:spAutoFit/>
          </a:bodyPr>
          <a:lstStyle/>
          <a:p>
            <a:pPr algn="ctr"/>
            <a:r>
              <a:rPr lang="en-US" dirty="0" err="1">
                <a:solidFill>
                  <a:schemeClr val="bg1"/>
                </a:solidFill>
                <a:latin typeface="Arial"/>
                <a:cs typeface="Arial"/>
              </a:rPr>
              <a:t>Gồm</a:t>
            </a:r>
            <a:r>
              <a:rPr lang="en-US" dirty="0">
                <a:solidFill>
                  <a:schemeClr val="bg1"/>
                </a:solidFill>
                <a:latin typeface="Arial"/>
                <a:cs typeface="Arial"/>
              </a:rPr>
              <a:t> </a:t>
            </a:r>
            <a:r>
              <a:rPr lang="en-US" dirty="0" err="1">
                <a:solidFill>
                  <a:schemeClr val="bg1"/>
                </a:solidFill>
                <a:latin typeface="Arial"/>
                <a:cs typeface="Arial"/>
              </a:rPr>
              <a:t>các</a:t>
            </a:r>
            <a:r>
              <a:rPr lang="en-US" dirty="0">
                <a:solidFill>
                  <a:schemeClr val="bg1"/>
                </a:solidFill>
                <a:latin typeface="Arial"/>
                <a:cs typeface="Arial"/>
              </a:rPr>
              <a:t> </a:t>
            </a:r>
            <a:r>
              <a:rPr lang="en-US" dirty="0" err="1">
                <a:solidFill>
                  <a:schemeClr val="bg1"/>
                </a:solidFill>
                <a:latin typeface="Arial"/>
                <a:cs typeface="Arial"/>
              </a:rPr>
              <a:t>thành</a:t>
            </a:r>
            <a:r>
              <a:rPr lang="en-US" dirty="0">
                <a:solidFill>
                  <a:schemeClr val="bg1"/>
                </a:solidFill>
                <a:latin typeface="Arial"/>
                <a:cs typeface="Arial"/>
              </a:rPr>
              <a:t> </a:t>
            </a:r>
            <a:r>
              <a:rPr lang="en-US" dirty="0" err="1">
                <a:solidFill>
                  <a:schemeClr val="bg1"/>
                </a:solidFill>
                <a:latin typeface="Arial"/>
                <a:cs typeface="Arial"/>
              </a:rPr>
              <a:t>viên</a:t>
            </a:r>
            <a:r>
              <a:rPr lang="en-US" dirty="0">
                <a:solidFill>
                  <a:schemeClr val="bg1"/>
                </a:solidFill>
                <a:latin typeface="Arial"/>
                <a:cs typeface="Arial"/>
              </a:rPr>
              <a:t>: 1. Nguyễn Vũ Yến Nhi</a:t>
            </a:r>
          </a:p>
          <a:p>
            <a:pPr algn="ctr"/>
            <a:r>
              <a:rPr lang="en-US" dirty="0">
                <a:solidFill>
                  <a:schemeClr val="bg1"/>
                </a:solidFill>
                <a:latin typeface="Arial"/>
                <a:cs typeface="Arial"/>
              </a:rPr>
              <a:t>				   2. Nguyễn Minh </a:t>
            </a:r>
            <a:r>
              <a:rPr lang="en-US" dirty="0" err="1">
                <a:solidFill>
                  <a:schemeClr val="bg1"/>
                </a:solidFill>
                <a:latin typeface="Arial"/>
                <a:cs typeface="Arial"/>
              </a:rPr>
              <a:t>Sơn</a:t>
            </a:r>
            <a:endParaRPr lang="en-US" dirty="0">
              <a:solidFill>
                <a:schemeClr val="bg1"/>
              </a:solidFill>
              <a:latin typeface="Arial"/>
              <a:cs typeface="Arial"/>
            </a:endParaRPr>
          </a:p>
          <a:p>
            <a:pPr algn="ctr"/>
            <a:r>
              <a:rPr lang="en-US" dirty="0">
                <a:solidFill>
                  <a:schemeClr val="bg1"/>
                </a:solidFill>
                <a:latin typeface="Arial"/>
                <a:cs typeface="Arial"/>
              </a:rPr>
              <a:t>			       3. Nguyễn </a:t>
            </a:r>
            <a:r>
              <a:rPr lang="en-US" dirty="0" err="1">
                <a:solidFill>
                  <a:schemeClr val="bg1"/>
                </a:solidFill>
                <a:latin typeface="Arial"/>
                <a:cs typeface="Arial"/>
              </a:rPr>
              <a:t>Thị</a:t>
            </a:r>
            <a:r>
              <a:rPr lang="en-US" dirty="0">
                <a:solidFill>
                  <a:schemeClr val="bg1"/>
                </a:solidFill>
                <a:latin typeface="Arial"/>
                <a:cs typeface="Arial"/>
              </a:rPr>
              <a:t> Yến</a:t>
            </a:r>
          </a:p>
        </p:txBody>
      </p:sp>
    </p:spTree>
    <p:extLst>
      <p:ext uri="{BB962C8B-B14F-4D97-AF65-F5344CB8AC3E}">
        <p14:creationId xmlns:p14="http://schemas.microsoft.com/office/powerpoint/2010/main" val="233772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7"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2.</a:t>
            </a:r>
          </a:p>
          <a:p>
            <a:r>
              <a:rPr lang="en-US" sz="2400" dirty="0" err="1">
                <a:solidFill>
                  <a:srgbClr val="000090"/>
                </a:solidFill>
                <a:latin typeface="Arial"/>
                <a:cs typeface="Arial"/>
              </a:rPr>
              <a:t>Các</a:t>
            </a:r>
            <a:r>
              <a:rPr lang="en-US" sz="2400" dirty="0">
                <a:solidFill>
                  <a:srgbClr val="000090"/>
                </a:solidFill>
                <a:latin typeface="Arial"/>
                <a:cs typeface="Arial"/>
              </a:rPr>
              <a:t> </a:t>
            </a:r>
            <a:r>
              <a:rPr lang="en-US" sz="2400" dirty="0" err="1">
                <a:solidFill>
                  <a:srgbClr val="000090"/>
                </a:solidFill>
                <a:latin typeface="Arial"/>
                <a:cs typeface="Arial"/>
              </a:rPr>
              <a:t>phương</a:t>
            </a:r>
            <a:r>
              <a:rPr lang="en-US" sz="2400" dirty="0">
                <a:solidFill>
                  <a:srgbClr val="000090"/>
                </a:solidFill>
                <a:latin typeface="Arial"/>
                <a:cs typeface="Arial"/>
              </a:rPr>
              <a:t> </a:t>
            </a:r>
            <a:r>
              <a:rPr lang="en-US" sz="2400" dirty="0" err="1">
                <a:solidFill>
                  <a:srgbClr val="000090"/>
                </a:solidFill>
                <a:latin typeface="Arial"/>
                <a:cs typeface="Arial"/>
              </a:rPr>
              <a:t>pháp</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máy</a:t>
            </a:r>
            <a:r>
              <a:rPr lang="en-US" sz="2400" dirty="0">
                <a:solidFill>
                  <a:srgbClr val="000090"/>
                </a:solidFill>
                <a:latin typeface="Arial"/>
                <a:cs typeface="Arial"/>
              </a:rPr>
              <a:t> </a:t>
            </a:r>
          </a:p>
          <a:p>
            <a:r>
              <a:rPr lang="en-US" sz="2400" dirty="0" err="1">
                <a:solidFill>
                  <a:srgbClr val="000090"/>
                </a:solidFill>
                <a:latin typeface="Arial"/>
                <a:cs typeface="Arial"/>
              </a:rPr>
              <a:t>tính</a:t>
            </a:r>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388745" y="3047159"/>
            <a:ext cx="765810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2.1.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31E79894-BB67-43CF-AFF2-053DDE73877D}"/>
              </a:ext>
            </a:extLst>
          </p:cNvPr>
          <p:cNvSpPr txBox="1"/>
          <p:nvPr/>
        </p:nvSpPr>
        <p:spPr>
          <a:xfrm flipH="1">
            <a:off x="932647" y="5390560"/>
            <a:ext cx="10209694" cy="3866764"/>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vi-VN" sz="4200" dirty="0">
                <a:solidFill>
                  <a:srgbClr val="000000"/>
                </a:solidFill>
                <a:latin typeface="Times New Roman" panose="02020603050405020304" pitchFamily="18" charset="0"/>
                <a:ea typeface="Times New Roman" panose="02020603050405020304" pitchFamily="18" charset="0"/>
              </a:rPr>
              <a:t>Mã hóa dữ liệu là quá trình chuyển đổi dữ liệu từ dạng có thể đọc được sang dạng không thể đọc được để bảo vệ tính bảo mật của dữ liệu.</a:t>
            </a:r>
            <a:endParaRPr lang="en-US" sz="4200" dirty="0"/>
          </a:p>
        </p:txBody>
      </p:sp>
      <p:pic>
        <p:nvPicPr>
          <p:cNvPr id="1026" name="Picture 2" descr="Mã hóa dữ liệu là gì">
            <a:extLst>
              <a:ext uri="{FF2B5EF4-FFF2-40B4-BE49-F238E27FC236}">
                <a16:creationId xmlns:a16="http://schemas.microsoft.com/office/drawing/2014/main" id="{A1DECE10-5EE9-1D00-9A8F-F223B57A45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2198" y="5553911"/>
            <a:ext cx="8531145" cy="426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20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barn(inVertical)">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14B62-769C-9EF9-95B8-C36C2BE4702D}"/>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DFED1341-A80A-0DA7-8AFE-4CD500067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A787220E-BC00-AD17-A801-067D5C9B63FE}"/>
              </a:ext>
            </a:extLst>
          </p:cNvPr>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2.</a:t>
            </a:r>
          </a:p>
          <a:p>
            <a:r>
              <a:rPr lang="en-US" sz="2400" dirty="0" err="1">
                <a:solidFill>
                  <a:srgbClr val="000090"/>
                </a:solidFill>
                <a:latin typeface="Arial"/>
                <a:cs typeface="Arial"/>
              </a:rPr>
              <a:t>Các</a:t>
            </a:r>
            <a:r>
              <a:rPr lang="en-US" sz="2400" dirty="0">
                <a:solidFill>
                  <a:srgbClr val="000090"/>
                </a:solidFill>
                <a:latin typeface="Arial"/>
                <a:cs typeface="Arial"/>
              </a:rPr>
              <a:t> </a:t>
            </a:r>
            <a:r>
              <a:rPr lang="en-US" sz="2400" dirty="0" err="1">
                <a:solidFill>
                  <a:srgbClr val="000090"/>
                </a:solidFill>
                <a:latin typeface="Arial"/>
                <a:cs typeface="Arial"/>
              </a:rPr>
              <a:t>phương</a:t>
            </a:r>
            <a:r>
              <a:rPr lang="en-US" sz="2400" dirty="0">
                <a:solidFill>
                  <a:srgbClr val="000090"/>
                </a:solidFill>
                <a:latin typeface="Arial"/>
                <a:cs typeface="Arial"/>
              </a:rPr>
              <a:t> </a:t>
            </a:r>
            <a:r>
              <a:rPr lang="en-US" sz="2400" dirty="0" err="1">
                <a:solidFill>
                  <a:srgbClr val="000090"/>
                </a:solidFill>
                <a:latin typeface="Arial"/>
                <a:cs typeface="Arial"/>
              </a:rPr>
              <a:t>pháp</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máy</a:t>
            </a:r>
            <a:r>
              <a:rPr lang="en-US" sz="2400" dirty="0">
                <a:solidFill>
                  <a:srgbClr val="000090"/>
                </a:solidFill>
                <a:latin typeface="Arial"/>
                <a:cs typeface="Arial"/>
              </a:rPr>
              <a:t> </a:t>
            </a:r>
          </a:p>
          <a:p>
            <a:r>
              <a:rPr lang="en-US" sz="2400" dirty="0" err="1">
                <a:solidFill>
                  <a:srgbClr val="000090"/>
                </a:solidFill>
                <a:latin typeface="Arial"/>
                <a:cs typeface="Arial"/>
              </a:rPr>
              <a:t>tính</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E23217D7-B73B-7653-CF69-AFD00247638D}"/>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D934C2AF-58E4-0483-5E24-06509F3AA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531CACFE-2B85-6C0E-A665-31BDE94346A1}"/>
              </a:ext>
            </a:extLst>
          </p:cNvPr>
          <p:cNvSpPr txBox="1"/>
          <p:nvPr/>
        </p:nvSpPr>
        <p:spPr>
          <a:xfrm>
            <a:off x="1388745" y="3047159"/>
            <a:ext cx="765810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2.1.  </a:t>
            </a:r>
            <a:r>
              <a:rPr lang="en-US" b="1" dirty="0" err="1">
                <a:latin typeface="Times New Roman" panose="02020603050405020304" pitchFamily="18" charset="0"/>
                <a:cs typeface="Times New Roman" panose="02020603050405020304" pitchFamily="18" charset="0"/>
              </a:rPr>
              <a:t>Mã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CF650AA6-9E83-62F8-3B3D-B3F16121AC1F}"/>
              </a:ext>
            </a:extLst>
          </p:cNvPr>
          <p:cNvSpPr txBox="1"/>
          <p:nvPr/>
        </p:nvSpPr>
        <p:spPr>
          <a:xfrm flipH="1">
            <a:off x="932647" y="5390560"/>
            <a:ext cx="10209694" cy="4823693"/>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Sử</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dụng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để</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mã</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hóa</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dữ</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liệu</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truyền</a:t>
            </a:r>
            <a:r>
              <a:rPr lang="en-US" sz="4200" dirty="0">
                <a:solidFill>
                  <a:srgbClr val="000000"/>
                </a:solidFill>
                <a:latin typeface="Times New Roman" panose="02020603050405020304" pitchFamily="18" charset="0"/>
                <a:ea typeface="Times New Roman" panose="02020603050405020304" pitchFamily="18" charset="0"/>
              </a:rPr>
              <a:t> qua internet, </a:t>
            </a:r>
            <a:r>
              <a:rPr lang="en-US" sz="4200" dirty="0" err="1">
                <a:solidFill>
                  <a:srgbClr val="000000"/>
                </a:solidFill>
                <a:latin typeface="Times New Roman" panose="02020603050405020304" pitchFamily="18" charset="0"/>
                <a:ea typeface="Times New Roman" panose="02020603050405020304" pitchFamily="18" charset="0"/>
              </a:rPr>
              <a:t>đặc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biệt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là</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trong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các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giao</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dịch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trực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tuyến</a:t>
            </a:r>
            <a:r>
              <a:rPr lang="en-US" sz="4200" dirty="0">
                <a:solidFill>
                  <a:srgbClr val="000000"/>
                </a:solidFill>
                <a:latin typeface="Times New Roman" panose="02020603050405020304" pitchFamily="18" charset="0"/>
                <a:ea typeface="Times New Roman" panose="02020603050405020304" pitchFamily="18" charset="0"/>
              </a:rPr>
              <a:t>.</a:t>
            </a:r>
          </a:p>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Đảm</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bảo</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tính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bảo</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mật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và</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toàn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vẹn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của</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dữ</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liệu</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giữa</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trình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duyệt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và</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máy</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chủ</a:t>
            </a:r>
            <a:r>
              <a:rPr lang="en-US" sz="4200" dirty="0">
                <a:solidFill>
                  <a:srgbClr val="000000"/>
                </a:solidFill>
                <a:latin typeface="Times New Roman" panose="02020603050405020304" pitchFamily="18" charset="0"/>
                <a:ea typeface="Times New Roman" panose="02020603050405020304" pitchFamily="18" charset="0"/>
              </a:rPr>
              <a:t> web.</a:t>
            </a:r>
          </a:p>
        </p:txBody>
      </p:sp>
      <p:sp>
        <p:nvSpPr>
          <p:cNvPr id="4" name="TextBox 3">
            <a:extLst>
              <a:ext uri="{FF2B5EF4-FFF2-40B4-BE49-F238E27FC236}">
                <a16:creationId xmlns:a16="http://schemas.microsoft.com/office/drawing/2014/main" id="{4424C18F-66C9-7830-FF39-81AD5581372F}"/>
              </a:ext>
            </a:extLst>
          </p:cNvPr>
          <p:cNvSpPr txBox="1"/>
          <p:nvPr/>
        </p:nvSpPr>
        <p:spPr>
          <a:xfrm flipH="1">
            <a:off x="2296065" y="4094109"/>
            <a:ext cx="8539574" cy="830997"/>
          </a:xfrm>
          <a:prstGeom prst="rect">
            <a:avLst/>
          </a:prstGeom>
          <a:noFill/>
        </p:spPr>
        <p:txBody>
          <a:bodyPr wrap="square" rtlCol="0">
            <a:spAutoFit/>
          </a:bodyPr>
          <a:lstStyle/>
          <a:p>
            <a:pPr marL="571500" indent="-571500">
              <a:buFont typeface="Arial" panose="020B0604020202020204" pitchFamily="34" charset="0"/>
              <a:buChar char="•"/>
            </a:pPr>
            <a:r>
              <a:rPr lang="en-US" sz="4800" dirty="0">
                <a:solidFill>
                  <a:srgbClr val="000000"/>
                </a:solidFill>
                <a:latin typeface="Times New Roman" panose="02020603050405020304" pitchFamily="18" charset="0"/>
              </a:rPr>
              <a:t>Phương </a:t>
            </a:r>
            <a:r>
              <a:rPr lang="en-US" sz="4800" dirty="0" err="1">
                <a:solidFill>
                  <a:srgbClr val="000000"/>
                </a:solidFill>
                <a:latin typeface="Times New Roman" panose="02020603050405020304" pitchFamily="18" charset="0"/>
              </a:rPr>
              <a:t>thức</a:t>
            </a:r>
            <a:r>
              <a:rPr lang="en-US" sz="4800" dirty="0">
                <a:solidFill>
                  <a:srgbClr val="000000"/>
                </a:solidFill>
                <a:latin typeface="Times New Roman" panose="02020603050405020304" pitchFamily="18" charset="0"/>
              </a:rPr>
              <a:t> </a:t>
            </a:r>
            <a:r>
              <a:rPr lang="en-US" sz="4800" dirty="0" err="1">
                <a:solidFill>
                  <a:srgbClr val="000000"/>
                </a:solidFill>
                <a:latin typeface="Times New Roman" panose="02020603050405020304" pitchFamily="18" charset="0"/>
              </a:rPr>
              <a:t>mã</a:t>
            </a:r>
            <a:r>
              <a:rPr lang="en-US" sz="4800" dirty="0">
                <a:solidFill>
                  <a:srgbClr val="000000"/>
                </a:solidFill>
                <a:latin typeface="Times New Roman" panose="02020603050405020304" pitchFamily="18" charset="0"/>
              </a:rPr>
              <a:t> </a:t>
            </a:r>
            <a:r>
              <a:rPr lang="en-US" sz="4800" dirty="0" err="1">
                <a:solidFill>
                  <a:srgbClr val="000000"/>
                </a:solidFill>
                <a:latin typeface="Times New Roman" panose="02020603050405020304" pitchFamily="18" charset="0"/>
              </a:rPr>
              <a:t>hóa</a:t>
            </a:r>
            <a:r>
              <a:rPr lang="en-US" sz="4800" dirty="0">
                <a:solidFill>
                  <a:srgbClr val="000000"/>
                </a:solidFill>
                <a:latin typeface="Times New Roman" panose="02020603050405020304" pitchFamily="18" charset="0"/>
              </a:rPr>
              <a:t> SSL/TLS:</a:t>
            </a:r>
            <a:endParaRPr lang="en-US" sz="4800" dirty="0"/>
          </a:p>
        </p:txBody>
      </p:sp>
      <p:pic>
        <p:nvPicPr>
          <p:cNvPr id="5" name="Picture 4" descr="What is SSL/TLS? A complete guide - Wallarm">
            <a:extLst>
              <a:ext uri="{FF2B5EF4-FFF2-40B4-BE49-F238E27FC236}">
                <a16:creationId xmlns:a16="http://schemas.microsoft.com/office/drawing/2014/main" id="{99F51D5A-D230-6D80-3E28-3DFD690D3B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70584" y="5445450"/>
            <a:ext cx="8084646" cy="4250690"/>
          </a:xfrm>
          <a:prstGeom prst="rect">
            <a:avLst/>
          </a:prstGeom>
          <a:noFill/>
          <a:ln>
            <a:noFill/>
          </a:ln>
        </p:spPr>
      </p:pic>
    </p:spTree>
    <p:extLst>
      <p:ext uri="{BB962C8B-B14F-4D97-AF65-F5344CB8AC3E}">
        <p14:creationId xmlns:p14="http://schemas.microsoft.com/office/powerpoint/2010/main" val="232002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randombar(horizontal)">
                                      <p:cBhvr>
                                        <p:cTn id="16" dur="500"/>
                                        <p:tgtEl>
                                          <p:spTgt spid="2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C513A-F158-012B-4818-425EDDB31731}"/>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55A9E070-AD28-ECF3-ABC1-1EE189FF1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0962FB5B-BE04-4A70-24B1-7D190B5E903A}"/>
              </a:ext>
            </a:extLst>
          </p:cNvPr>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2.</a:t>
            </a:r>
          </a:p>
          <a:p>
            <a:r>
              <a:rPr lang="en-US" sz="2400" dirty="0" err="1">
                <a:solidFill>
                  <a:srgbClr val="000090"/>
                </a:solidFill>
                <a:latin typeface="Arial"/>
                <a:cs typeface="Arial"/>
              </a:rPr>
              <a:t>Các</a:t>
            </a:r>
            <a:r>
              <a:rPr lang="en-US" sz="2400" dirty="0">
                <a:solidFill>
                  <a:srgbClr val="000090"/>
                </a:solidFill>
                <a:latin typeface="Arial"/>
                <a:cs typeface="Arial"/>
              </a:rPr>
              <a:t> </a:t>
            </a:r>
            <a:r>
              <a:rPr lang="en-US" sz="2400" dirty="0" err="1">
                <a:solidFill>
                  <a:srgbClr val="000090"/>
                </a:solidFill>
                <a:latin typeface="Arial"/>
                <a:cs typeface="Arial"/>
              </a:rPr>
              <a:t>phương</a:t>
            </a:r>
            <a:r>
              <a:rPr lang="en-US" sz="2400" dirty="0">
                <a:solidFill>
                  <a:srgbClr val="000090"/>
                </a:solidFill>
                <a:latin typeface="Arial"/>
                <a:cs typeface="Arial"/>
              </a:rPr>
              <a:t> </a:t>
            </a:r>
            <a:r>
              <a:rPr lang="en-US" sz="2400" dirty="0" err="1">
                <a:solidFill>
                  <a:srgbClr val="000090"/>
                </a:solidFill>
                <a:latin typeface="Arial"/>
                <a:cs typeface="Arial"/>
              </a:rPr>
              <a:t>pháp</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máy</a:t>
            </a:r>
            <a:r>
              <a:rPr lang="en-US" sz="2400" dirty="0">
                <a:solidFill>
                  <a:srgbClr val="000090"/>
                </a:solidFill>
                <a:latin typeface="Arial"/>
                <a:cs typeface="Arial"/>
              </a:rPr>
              <a:t> </a:t>
            </a:r>
          </a:p>
          <a:p>
            <a:r>
              <a:rPr lang="en-US" sz="2400" dirty="0" err="1">
                <a:solidFill>
                  <a:srgbClr val="000090"/>
                </a:solidFill>
                <a:latin typeface="Arial"/>
                <a:cs typeface="Arial"/>
              </a:rPr>
              <a:t>tính</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88D2D98E-2955-4EAC-D1C8-FD522CB231A5}"/>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A23029BC-E03C-C729-6F12-24DE41195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85D891BA-A527-0D21-9A72-1A787533470D}"/>
              </a:ext>
            </a:extLst>
          </p:cNvPr>
          <p:cNvSpPr txBox="1"/>
          <p:nvPr/>
        </p:nvSpPr>
        <p:spPr>
          <a:xfrm>
            <a:off x="1388745" y="3047159"/>
            <a:ext cx="765810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2.2.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Wifi</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BE8763AF-9460-6C6E-775A-F8850B3E7100}"/>
              </a:ext>
            </a:extLst>
          </p:cNvPr>
          <p:cNvSpPr txBox="1"/>
          <p:nvPr/>
        </p:nvSpPr>
        <p:spPr>
          <a:xfrm flipH="1">
            <a:off x="932646" y="5390560"/>
            <a:ext cx="19641353" cy="4836260"/>
          </a:xfrm>
          <a:prstGeom prst="rect">
            <a:avLst/>
          </a:prstGeom>
          <a:noFill/>
        </p:spPr>
        <p:txBody>
          <a:bodyPr wrap="square" rtlCol="0">
            <a:spAutoFit/>
          </a:bodyPr>
          <a:lstStyle/>
          <a:p>
            <a:pPr marL="571500" indent="-571500">
              <a:lnSpc>
                <a:spcPct val="150000"/>
              </a:lnSpc>
              <a:buFont typeface="Wingdings" panose="05000000000000000000" pitchFamily="2" charset="2"/>
              <a:buChar char="ü"/>
            </a:pPr>
            <a:r>
              <a:rPr lang="en-US" sz="4200" dirty="0">
                <a:solidFill>
                  <a:srgbClr val="000000"/>
                </a:solidFill>
                <a:latin typeface="Times New Roman" panose="02020603050405020304" pitchFamily="18" charset="0"/>
                <a:ea typeface="Times New Roman" panose="02020603050405020304" pitchFamily="18" charset="0"/>
              </a:rPr>
              <a:t>WPA2 (Wi-Fi Protected Access 2): </a:t>
            </a:r>
            <a:r>
              <a:rPr lang="en-US" sz="4200" dirty="0" err="1">
                <a:solidFill>
                  <a:srgbClr val="000000"/>
                </a:solidFill>
                <a:latin typeface="Times New Roman" panose="02020603050405020304" pitchFamily="18" charset="0"/>
                <a:ea typeface="Times New Roman" panose="02020603050405020304" pitchFamily="18" charset="0"/>
              </a:rPr>
              <a:t>Một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giao</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thức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bảo</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mật</a:t>
            </a:r>
            <a:r>
              <a:rPr lang="en-US" sz="4200" dirty="0">
                <a:solidFill>
                  <a:srgbClr val="000000"/>
                </a:solidFill>
                <a:latin typeface="Times New Roman" panose="02020603050405020304" pitchFamily="18" charset="0"/>
                <a:ea typeface="Times New Roman" panose="02020603050405020304" pitchFamily="18" charset="0"/>
              </a:rPr>
              <a:t> Wi-Fi </a:t>
            </a:r>
            <a:r>
              <a:rPr lang="en-US" sz="4200" dirty="0" err="1">
                <a:solidFill>
                  <a:srgbClr val="000000"/>
                </a:solidFill>
                <a:latin typeface="Times New Roman" panose="02020603050405020304" pitchFamily="18" charset="0"/>
                <a:ea typeface="Times New Roman" panose="02020603050405020304" pitchFamily="18" charset="0"/>
              </a:rPr>
              <a:t>mạnh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mẽ</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sử</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dụng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thuật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toán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mã</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hóa</a:t>
            </a:r>
            <a:r>
              <a:rPr lang="en-US" sz="4200" dirty="0">
                <a:solidFill>
                  <a:srgbClr val="000000"/>
                </a:solidFill>
                <a:latin typeface="Times New Roman" panose="02020603050405020304" pitchFamily="18" charset="0"/>
                <a:ea typeface="Times New Roman" panose="02020603050405020304" pitchFamily="18" charset="0"/>
              </a:rPr>
              <a:t> AES.</a:t>
            </a:r>
          </a:p>
          <a:p>
            <a:pPr>
              <a:lnSpc>
                <a:spcPct val="150000"/>
              </a:lnSpc>
            </a:pPr>
            <a:endParaRPr lang="en-US" sz="4200" dirty="0">
              <a:solidFill>
                <a:srgbClr val="000000"/>
              </a:solidFill>
              <a:latin typeface="Times New Roman" panose="02020603050405020304" pitchFamily="18" charset="0"/>
              <a:ea typeface="Times New Roman" panose="02020603050405020304" pitchFamily="18" charset="0"/>
            </a:endParaRPr>
          </a:p>
          <a:p>
            <a:pPr marL="571500" indent="-571500">
              <a:lnSpc>
                <a:spcPct val="150000"/>
              </a:lnSpc>
              <a:buFont typeface="Wingdings" panose="05000000000000000000" pitchFamily="2" charset="2"/>
              <a:buChar char="ü"/>
            </a:pPr>
            <a:r>
              <a:rPr lang="en-US" sz="4200" dirty="0">
                <a:solidFill>
                  <a:srgbClr val="000000"/>
                </a:solidFill>
                <a:latin typeface="Times New Roman" panose="02020603050405020304" pitchFamily="18" charset="0"/>
                <a:ea typeface="Times New Roman" panose="02020603050405020304" pitchFamily="18" charset="0"/>
              </a:rPr>
              <a:t>WPA3 (Wi-Fi Protected Access 3):  </a:t>
            </a:r>
            <a:r>
              <a:rPr lang="vi-VN" sz="4200" dirty="0">
                <a:solidFill>
                  <a:srgbClr val="000000"/>
                </a:solidFill>
                <a:latin typeface="Times New Roman" panose="02020603050405020304" pitchFamily="18" charset="0"/>
                <a:ea typeface="Times New Roman" panose="02020603050405020304" pitchFamily="18" charset="0"/>
              </a:rPr>
              <a:t>Bổ sung các tính năng bảo mật như mã hóa cá nhân hóa và bảo vệ chống lại các cuộc tấn công đoán mật khẩu.</a:t>
            </a:r>
            <a:endParaRPr lang="en-US" sz="4200" dirty="0"/>
          </a:p>
        </p:txBody>
      </p:sp>
      <p:sp>
        <p:nvSpPr>
          <p:cNvPr id="4" name="TextBox 3">
            <a:extLst>
              <a:ext uri="{FF2B5EF4-FFF2-40B4-BE49-F238E27FC236}">
                <a16:creationId xmlns:a16="http://schemas.microsoft.com/office/drawing/2014/main" id="{457A1D3C-1CBE-7CBB-173A-98C45E92CC41}"/>
              </a:ext>
            </a:extLst>
          </p:cNvPr>
          <p:cNvSpPr txBox="1"/>
          <p:nvPr/>
        </p:nvSpPr>
        <p:spPr>
          <a:xfrm flipH="1">
            <a:off x="2296065" y="4149609"/>
            <a:ext cx="7518494" cy="769441"/>
          </a:xfrm>
          <a:prstGeom prst="rect">
            <a:avLst/>
          </a:prstGeom>
          <a:noFill/>
        </p:spPr>
        <p:txBody>
          <a:bodyPr wrap="square" rtlCol="0">
            <a:spAutoFit/>
          </a:bodyPr>
          <a:lstStyle/>
          <a:p>
            <a:pPr marL="571500" indent="-571500">
              <a:buFont typeface="Arial" panose="020B0604020202020204" pitchFamily="34" charset="0"/>
              <a:buChar char="•"/>
            </a:pPr>
            <a:r>
              <a:rPr lang="en-US" sz="4400" dirty="0" err="1">
                <a:solidFill>
                  <a:srgbClr val="000000"/>
                </a:solidFill>
                <a:latin typeface="Times New Roman" panose="02020603050405020304" pitchFamily="18" charset="0"/>
              </a:rPr>
              <a:t>Các</a:t>
            </a:r>
            <a:r>
              <a:rPr lang="en-US" sz="4400" dirty="0">
                <a:solidFill>
                  <a:srgbClr val="000000"/>
                </a:solidFill>
                <a:latin typeface="Times New Roman" panose="02020603050405020304" pitchFamily="18" charset="0"/>
              </a:rPr>
              <a:t> </a:t>
            </a:r>
            <a:r>
              <a:rPr lang="en-US" sz="4400" dirty="0" err="1">
                <a:solidFill>
                  <a:srgbClr val="000000"/>
                </a:solidFill>
                <a:latin typeface="Times New Roman" panose="02020603050405020304" pitchFamily="18" charset="0"/>
              </a:rPr>
              <a:t>giao</a:t>
            </a:r>
            <a:r>
              <a:rPr lang="en-US" sz="4400" dirty="0">
                <a:solidFill>
                  <a:srgbClr val="000000"/>
                </a:solidFill>
                <a:latin typeface="Times New Roman" panose="02020603050405020304" pitchFamily="18" charset="0"/>
              </a:rPr>
              <a:t> </a:t>
            </a:r>
            <a:r>
              <a:rPr lang="en-US" sz="4400" dirty="0" err="1">
                <a:solidFill>
                  <a:srgbClr val="000000"/>
                </a:solidFill>
                <a:latin typeface="Times New Roman" panose="02020603050405020304" pitchFamily="18" charset="0"/>
              </a:rPr>
              <a:t>thức</a:t>
            </a:r>
            <a:r>
              <a:rPr lang="en-US" sz="4400" dirty="0">
                <a:solidFill>
                  <a:srgbClr val="000000"/>
                </a:solidFill>
                <a:latin typeface="Times New Roman" panose="02020603050405020304" pitchFamily="18" charset="0"/>
              </a:rPr>
              <a:t> </a:t>
            </a:r>
            <a:r>
              <a:rPr lang="en-US" sz="4400" dirty="0" err="1">
                <a:solidFill>
                  <a:srgbClr val="000000"/>
                </a:solidFill>
                <a:latin typeface="Times New Roman" panose="02020603050405020304" pitchFamily="18" charset="0"/>
              </a:rPr>
              <a:t>bảo</a:t>
            </a:r>
            <a:r>
              <a:rPr lang="en-US" sz="4400" dirty="0">
                <a:solidFill>
                  <a:srgbClr val="000000"/>
                </a:solidFill>
                <a:latin typeface="Times New Roman" panose="02020603050405020304" pitchFamily="18" charset="0"/>
              </a:rPr>
              <a:t> </a:t>
            </a:r>
            <a:r>
              <a:rPr lang="en-US" sz="4400" dirty="0" err="1">
                <a:solidFill>
                  <a:srgbClr val="000000"/>
                </a:solidFill>
                <a:latin typeface="Times New Roman" panose="02020603050405020304" pitchFamily="18" charset="0"/>
              </a:rPr>
              <a:t>mật</a:t>
            </a:r>
            <a:r>
              <a:rPr lang="en-US" sz="4400" dirty="0">
                <a:solidFill>
                  <a:srgbClr val="000000"/>
                </a:solidFill>
                <a:latin typeface="Times New Roman" panose="02020603050405020304" pitchFamily="18" charset="0"/>
              </a:rPr>
              <a:t> </a:t>
            </a:r>
            <a:r>
              <a:rPr lang="en-US" sz="4400" dirty="0" err="1">
                <a:solidFill>
                  <a:srgbClr val="000000"/>
                </a:solidFill>
                <a:latin typeface="Times New Roman" panose="02020603050405020304" pitchFamily="18" charset="0"/>
              </a:rPr>
              <a:t>Wifi</a:t>
            </a:r>
            <a:r>
              <a:rPr lang="en-US" sz="4400" dirty="0">
                <a:solidFill>
                  <a:srgbClr val="000000"/>
                </a:solidFill>
                <a:latin typeface="Times New Roman" panose="02020603050405020304" pitchFamily="18" charset="0"/>
              </a:rPr>
              <a:t>:</a:t>
            </a:r>
            <a:endParaRPr lang="en-US" sz="4400" dirty="0"/>
          </a:p>
        </p:txBody>
      </p:sp>
    </p:spTree>
    <p:extLst>
      <p:ext uri="{BB962C8B-B14F-4D97-AF65-F5344CB8AC3E}">
        <p14:creationId xmlns:p14="http://schemas.microsoft.com/office/powerpoint/2010/main" val="32642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arn(inVertical)">
                                      <p:cBhvr>
                                        <p:cTn id="16" dur="500"/>
                                        <p:tgtEl>
                                          <p:spTgt spid="2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2.</a:t>
            </a:r>
          </a:p>
          <a:p>
            <a:r>
              <a:rPr lang="vi-VN" sz="2400" dirty="0">
                <a:solidFill>
                  <a:srgbClr val="000090"/>
                </a:solidFill>
                <a:latin typeface="Arial"/>
                <a:cs typeface="Arial"/>
              </a:rPr>
              <a:t>Các phương pháp bảo mật mạng máy </a:t>
            </a:r>
          </a:p>
          <a:p>
            <a:r>
              <a:rPr lang="vi-VN" sz="2400" dirty="0">
                <a:solidFill>
                  <a:srgbClr val="000090"/>
                </a:solidFill>
                <a:latin typeface="Arial"/>
                <a:cs typeface="Arial"/>
              </a:rPr>
              <a:t>tính</a:t>
            </a: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200150" y="2354662"/>
            <a:ext cx="765810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2.3.  </a:t>
            </a:r>
            <a:r>
              <a:rPr lang="en-US" b="1" dirty="0" err="1">
                <a:latin typeface="Times New Roman" panose="02020603050405020304" pitchFamily="18" charset="0"/>
                <a:cs typeface="Times New Roman" panose="02020603050405020304" pitchFamily="18" charset="0"/>
              </a:rPr>
              <a:t>Tường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lửa</a:t>
            </a:r>
            <a:r>
              <a:rPr lang="en-US" b="1"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BF61122A-21C1-4DF7-B6BF-9B6076E32ABC}"/>
              </a:ext>
            </a:extLst>
          </p:cNvPr>
          <p:cNvSpPr txBox="1"/>
          <p:nvPr/>
        </p:nvSpPr>
        <p:spPr>
          <a:xfrm flipH="1">
            <a:off x="10657681" y="4547103"/>
            <a:ext cx="9210838" cy="4524315"/>
          </a:xfrm>
          <a:prstGeom prst="rect">
            <a:avLst/>
          </a:prstGeom>
          <a:noFill/>
        </p:spPr>
        <p:txBody>
          <a:bodyPr wrap="square" rtlCol="0">
            <a:spAutoFit/>
          </a:bodyPr>
          <a:lstStyle/>
          <a:p>
            <a:r>
              <a:rPr lang="en-US" sz="4800" dirty="0">
                <a:solidFill>
                  <a:srgbClr val="000000"/>
                </a:solidFill>
                <a:latin typeface="Times New Roman" panose="02020603050405020304" pitchFamily="18" charset="0"/>
                <a:ea typeface="Times New Roman" panose="02020603050405020304" pitchFamily="18" charset="0"/>
              </a:rPr>
              <a:t>	</a:t>
            </a:r>
            <a:r>
              <a:rPr lang="vi-VN" sz="4800" dirty="0">
                <a:solidFill>
                  <a:srgbClr val="000000"/>
                </a:solidFill>
                <a:latin typeface="Times New Roman" panose="02020603050405020304" pitchFamily="18" charset="0"/>
                <a:ea typeface="Times New Roman" panose="02020603050405020304" pitchFamily="18" charset="0"/>
              </a:rPr>
              <a:t>Tường lửa là một hệ thống bảo mật mạng, giám sát và kiểm soát lưu lượng mạng ra vào hệ thống. Cho phép hoặc chặn lưu lượng mạng dựa trên các quy tắc bảo mật được xác định trước.</a:t>
            </a:r>
            <a:endParaRPr lang="en-US" sz="4800" dirty="0"/>
          </a:p>
        </p:txBody>
      </p:sp>
      <p:pic>
        <p:nvPicPr>
          <p:cNvPr id="4" name="Picture 3">
            <a:extLst>
              <a:ext uri="{FF2B5EF4-FFF2-40B4-BE49-F238E27FC236}">
                <a16:creationId xmlns:a16="http://schemas.microsoft.com/office/drawing/2014/main" id="{B0FD318B-501B-BA9B-ECA0-BF97609C08BF}"/>
              </a:ext>
            </a:extLst>
          </p:cNvPr>
          <p:cNvPicPr>
            <a:picLocks noChangeAspect="1"/>
          </p:cNvPicPr>
          <p:nvPr/>
        </p:nvPicPr>
        <p:blipFill>
          <a:blip r:embed="rId4"/>
          <a:stretch>
            <a:fillRect/>
          </a:stretch>
        </p:blipFill>
        <p:spPr>
          <a:xfrm>
            <a:off x="1905386" y="4398983"/>
            <a:ext cx="7740692" cy="5151079"/>
          </a:xfrm>
          <a:prstGeom prst="rect">
            <a:avLst/>
          </a:prstGeom>
        </p:spPr>
      </p:pic>
    </p:spTree>
    <p:extLst>
      <p:ext uri="{BB962C8B-B14F-4D97-AF65-F5344CB8AC3E}">
        <p14:creationId xmlns:p14="http://schemas.microsoft.com/office/powerpoint/2010/main" val="18557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E73E7-850B-0566-8587-74D6F027CC75}"/>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AA30BAB0-D34F-4587-05D8-84231C1B4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F7B93412-3FFE-8615-30BB-6E56161321BF}"/>
              </a:ext>
            </a:extLst>
          </p:cNvPr>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2.</a:t>
            </a:r>
          </a:p>
          <a:p>
            <a:r>
              <a:rPr lang="vi-VN" sz="2400" dirty="0">
                <a:solidFill>
                  <a:srgbClr val="000090"/>
                </a:solidFill>
                <a:latin typeface="Arial"/>
                <a:cs typeface="Arial"/>
              </a:rPr>
              <a:t>Các phương pháp bảo mật mạng máy </a:t>
            </a:r>
          </a:p>
          <a:p>
            <a:r>
              <a:rPr lang="vi-VN" sz="2400" dirty="0">
                <a:solidFill>
                  <a:srgbClr val="000090"/>
                </a:solidFill>
                <a:latin typeface="Arial"/>
                <a:cs typeface="Arial"/>
              </a:rPr>
              <a:t>tính</a:t>
            </a:r>
          </a:p>
        </p:txBody>
      </p:sp>
      <p:sp>
        <p:nvSpPr>
          <p:cNvPr id="23" name="TextBox 22">
            <a:extLst>
              <a:ext uri="{FF2B5EF4-FFF2-40B4-BE49-F238E27FC236}">
                <a16:creationId xmlns:a16="http://schemas.microsoft.com/office/drawing/2014/main" id="{6B990579-15B1-B76B-0596-4672B48F2C7B}"/>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50CB9A94-F989-F57F-DD8B-E318171C6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5C641CF3-6A36-68CC-5B2A-B1274A90CAAE}"/>
              </a:ext>
            </a:extLst>
          </p:cNvPr>
          <p:cNvSpPr txBox="1"/>
          <p:nvPr/>
        </p:nvSpPr>
        <p:spPr>
          <a:xfrm>
            <a:off x="1200150" y="2354662"/>
            <a:ext cx="765810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2.4. </a:t>
            </a:r>
            <a:r>
              <a:rPr lang="vi-VN" b="1" dirty="0">
                <a:latin typeface="Times New Roman" panose="02020603050405020304" pitchFamily="18" charset="0"/>
                <a:cs typeface="Times New Roman" panose="02020603050405020304" pitchFamily="18" charset="0"/>
              </a:rPr>
              <a:t>Xác thực người </a:t>
            </a:r>
            <a:r>
              <a:rPr lang="en-US" b="1" dirty="0" err="1">
                <a:latin typeface="Times New Roman" panose="02020603050405020304" pitchFamily="18" charset="0"/>
                <a:cs typeface="Times New Roman" panose="02020603050405020304" pitchFamily="18" charset="0"/>
              </a:rPr>
              <a:t>dùng</a:t>
            </a:r>
            <a:r>
              <a:rPr lang="en-US" b="1" dirty="0">
                <a:latin typeface="Times New Roman" panose="02020603050405020304" pitchFamily="18" charset="0"/>
                <a:cs typeface="Times New Roman" panose="02020603050405020304" pitchFamily="18" charset="0"/>
              </a:rPr>
              <a:t> (MFA):</a:t>
            </a:r>
          </a:p>
        </p:txBody>
      </p:sp>
      <p:sp>
        <p:nvSpPr>
          <p:cNvPr id="13" name="TextBox 12">
            <a:extLst>
              <a:ext uri="{FF2B5EF4-FFF2-40B4-BE49-F238E27FC236}">
                <a16:creationId xmlns:a16="http://schemas.microsoft.com/office/drawing/2014/main" id="{FF722156-B418-8700-F289-048072B85EBA}"/>
              </a:ext>
            </a:extLst>
          </p:cNvPr>
          <p:cNvSpPr txBox="1"/>
          <p:nvPr/>
        </p:nvSpPr>
        <p:spPr>
          <a:xfrm flipH="1">
            <a:off x="2027182" y="4996981"/>
            <a:ext cx="17538488" cy="5262979"/>
          </a:xfrm>
          <a:prstGeom prst="rect">
            <a:avLst/>
          </a:prstGeom>
          <a:noFill/>
        </p:spPr>
        <p:txBody>
          <a:bodyPr wrap="square" rtlCol="0">
            <a:spAutoFit/>
          </a:bodyPr>
          <a:lstStyle/>
          <a:p>
            <a:pPr marL="685800" indent="-685800">
              <a:buFont typeface="Wingdings" panose="05000000000000000000" pitchFamily="2" charset="2"/>
              <a:buChar char="ü"/>
            </a:pPr>
            <a:r>
              <a:rPr lang="vi-VN" sz="4800" dirty="0">
                <a:solidFill>
                  <a:srgbClr val="000000"/>
                </a:solidFill>
                <a:latin typeface="Times New Roman" panose="02020603050405020304" pitchFamily="18" charset="0"/>
                <a:ea typeface="Times New Roman" panose="02020603050405020304" pitchFamily="18" charset="0"/>
              </a:rPr>
              <a:t>Bước 1: Người dùng nhập tên đăng nhập và mật khẩu.</a:t>
            </a:r>
            <a:endParaRPr lang="en-US" sz="4800" dirty="0">
              <a:solidFill>
                <a:srgbClr val="000000"/>
              </a:solidFill>
              <a:latin typeface="Times New Roman" panose="02020603050405020304" pitchFamily="18" charset="0"/>
              <a:ea typeface="Times New Roman" panose="02020603050405020304" pitchFamily="18" charset="0"/>
            </a:endParaRPr>
          </a:p>
          <a:p>
            <a:endParaRPr lang="en-US" sz="4800" dirty="0">
              <a:solidFill>
                <a:srgbClr val="000000"/>
              </a:solidFill>
              <a:latin typeface="Times New Roman" panose="02020603050405020304" pitchFamily="18" charset="0"/>
              <a:ea typeface="Times New Roman" panose="02020603050405020304" pitchFamily="18" charset="0"/>
            </a:endParaRPr>
          </a:p>
          <a:p>
            <a:pPr marL="685800" indent="-685800">
              <a:buFont typeface="Wingdings" panose="05000000000000000000" pitchFamily="2" charset="2"/>
              <a:buChar char="ü"/>
            </a:pPr>
            <a:r>
              <a:rPr lang="vi-VN" sz="4800" dirty="0">
                <a:solidFill>
                  <a:srgbClr val="000000"/>
                </a:solidFill>
                <a:latin typeface="Times New Roman" panose="02020603050405020304" pitchFamily="18" charset="0"/>
                <a:ea typeface="Times New Roman" panose="02020603050405020304" pitchFamily="18" charset="0"/>
              </a:rPr>
              <a:t>Bước 2: Hệ thống yêu cầu xác thực bằng một yếu tố khác, như mã OTP qua SMS hoặc ứng dụng xác thực.</a:t>
            </a:r>
            <a:endParaRPr lang="en-US" sz="4800" dirty="0">
              <a:solidFill>
                <a:srgbClr val="000000"/>
              </a:solidFill>
              <a:latin typeface="Times New Roman" panose="02020603050405020304" pitchFamily="18" charset="0"/>
              <a:ea typeface="Times New Roman" panose="02020603050405020304" pitchFamily="18" charset="0"/>
            </a:endParaRPr>
          </a:p>
          <a:p>
            <a:endParaRPr lang="en-US" sz="4800" dirty="0">
              <a:solidFill>
                <a:srgbClr val="000000"/>
              </a:solidFill>
              <a:latin typeface="Times New Roman" panose="02020603050405020304" pitchFamily="18" charset="0"/>
              <a:ea typeface="Times New Roman" panose="02020603050405020304" pitchFamily="18" charset="0"/>
            </a:endParaRPr>
          </a:p>
          <a:p>
            <a:pPr marL="685800" indent="-685800">
              <a:buFont typeface="Wingdings" panose="05000000000000000000" pitchFamily="2" charset="2"/>
              <a:buChar char="ü"/>
            </a:pPr>
            <a:r>
              <a:rPr lang="vi-VN" sz="4800" dirty="0">
                <a:solidFill>
                  <a:srgbClr val="000000"/>
                </a:solidFill>
                <a:latin typeface="Times New Roman" panose="02020603050405020304" pitchFamily="18" charset="0"/>
                <a:ea typeface="Times New Roman" panose="02020603050405020304" pitchFamily="18" charset="0"/>
              </a:rPr>
              <a:t>Bước 3: Nếu xác minh thành công, người dùng được cấp quyền truy cập.</a:t>
            </a:r>
          </a:p>
        </p:txBody>
      </p:sp>
      <p:sp>
        <p:nvSpPr>
          <p:cNvPr id="3" name="TextBox 2">
            <a:extLst>
              <a:ext uri="{FF2B5EF4-FFF2-40B4-BE49-F238E27FC236}">
                <a16:creationId xmlns:a16="http://schemas.microsoft.com/office/drawing/2014/main" id="{B4A6D494-A6EC-9AC8-F6B6-F12A656B9629}"/>
              </a:ext>
            </a:extLst>
          </p:cNvPr>
          <p:cNvSpPr txBox="1"/>
          <p:nvPr/>
        </p:nvSpPr>
        <p:spPr>
          <a:xfrm flipH="1">
            <a:off x="2296065" y="3555249"/>
            <a:ext cx="7518494" cy="769441"/>
          </a:xfrm>
          <a:prstGeom prst="rect">
            <a:avLst/>
          </a:prstGeom>
          <a:noFill/>
        </p:spPr>
        <p:txBody>
          <a:bodyPr wrap="square" rtlCol="0">
            <a:spAutoFit/>
          </a:bodyPr>
          <a:lstStyle/>
          <a:p>
            <a:pPr marL="571500" indent="-571500">
              <a:buFont typeface="Arial" panose="020B0604020202020204" pitchFamily="34" charset="0"/>
              <a:buChar char="•"/>
            </a:pPr>
            <a:r>
              <a:rPr lang="en-US" sz="4400" dirty="0" err="1">
                <a:solidFill>
                  <a:srgbClr val="000000"/>
                </a:solidFill>
                <a:latin typeface="Times New Roman" panose="02020603050405020304" pitchFamily="18" charset="0"/>
              </a:rPr>
              <a:t>Cách</a:t>
            </a:r>
            <a:r>
              <a:rPr lang="en-US" sz="4400" dirty="0">
                <a:solidFill>
                  <a:srgbClr val="000000"/>
                </a:solidFill>
                <a:latin typeface="Times New Roman" panose="02020603050405020304" pitchFamily="18" charset="0"/>
              </a:rPr>
              <a:t> </a:t>
            </a:r>
            <a:r>
              <a:rPr lang="en-US" sz="4400" dirty="0" err="1">
                <a:solidFill>
                  <a:srgbClr val="000000"/>
                </a:solidFill>
                <a:latin typeface="Times New Roman" panose="02020603050405020304" pitchFamily="18" charset="0"/>
              </a:rPr>
              <a:t>hoạt</a:t>
            </a:r>
            <a:r>
              <a:rPr lang="en-US" sz="4400" dirty="0">
                <a:solidFill>
                  <a:srgbClr val="000000"/>
                </a:solidFill>
                <a:latin typeface="Times New Roman" panose="02020603050405020304" pitchFamily="18" charset="0"/>
              </a:rPr>
              <a:t> </a:t>
            </a:r>
            <a:r>
              <a:rPr lang="en-US" sz="4400" dirty="0" err="1">
                <a:solidFill>
                  <a:srgbClr val="000000"/>
                </a:solidFill>
                <a:latin typeface="Times New Roman" panose="02020603050405020304" pitchFamily="18" charset="0"/>
              </a:rPr>
              <a:t>động</a:t>
            </a:r>
            <a:r>
              <a:rPr lang="en-US" sz="4400" dirty="0">
                <a:solidFill>
                  <a:srgbClr val="000000"/>
                </a:solidFill>
                <a:latin typeface="Times New Roman" panose="02020603050405020304" pitchFamily="18" charset="0"/>
              </a:rPr>
              <a:t>:</a:t>
            </a:r>
            <a:endParaRPr lang="en-US" sz="4400" dirty="0"/>
          </a:p>
        </p:txBody>
      </p:sp>
    </p:spTree>
    <p:extLst>
      <p:ext uri="{BB962C8B-B14F-4D97-AF65-F5344CB8AC3E}">
        <p14:creationId xmlns:p14="http://schemas.microsoft.com/office/powerpoint/2010/main" val="21434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down)">
                                      <p:cBhvr>
                                        <p:cTn id="24" dur="500"/>
                                        <p:tgtEl>
                                          <p:spTgt spid="1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animEffect transition="in" filter="barn(inVertical)">
                                      <p:cBhvr>
                                        <p:cTn id="29" dur="500"/>
                                        <p:tgtEl>
                                          <p:spTgt spid="1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xEl>
                                              <p:pRg st="4" end="4"/>
                                            </p:txEl>
                                          </p:spTgt>
                                        </p:tgtEl>
                                        <p:attrNameLst>
                                          <p:attrName>style.visibility</p:attrName>
                                        </p:attrNameLst>
                                      </p:cBhvr>
                                      <p:to>
                                        <p:strVal val="visible"/>
                                      </p:to>
                                    </p:set>
                                    <p:animEffect transition="in" filter="wipe(down)">
                                      <p:cBhvr>
                                        <p:cTn id="34"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174CD-A2AD-FAB8-CA9D-4CB2068912CE}"/>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CEC1B75B-00EB-2721-0C80-01D44020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a:extLst>
              <a:ext uri="{FF2B5EF4-FFF2-40B4-BE49-F238E27FC236}">
                <a16:creationId xmlns:a16="http://schemas.microsoft.com/office/drawing/2014/main" id="{D0B956EB-5588-CF8D-F4C0-3D7E34068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a:extLst>
              <a:ext uri="{FF2B5EF4-FFF2-40B4-BE49-F238E27FC236}">
                <a16:creationId xmlns:a16="http://schemas.microsoft.com/office/drawing/2014/main" id="{9BD14F62-CD68-3304-E2C8-1FED9230A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6" name="TextBox 5">
            <a:extLst>
              <a:ext uri="{FF2B5EF4-FFF2-40B4-BE49-F238E27FC236}">
                <a16:creationId xmlns:a16="http://schemas.microsoft.com/office/drawing/2014/main" id="{5CF8FAC2-59E3-0BCF-4728-483119362AAC}"/>
              </a:ext>
            </a:extLst>
          </p:cNvPr>
          <p:cNvSpPr txBox="1"/>
          <p:nvPr/>
        </p:nvSpPr>
        <p:spPr>
          <a:xfrm>
            <a:off x="7054235" y="4583658"/>
            <a:ext cx="13874132" cy="2800767"/>
          </a:xfrm>
          <a:prstGeom prst="rect">
            <a:avLst/>
          </a:prstGeom>
          <a:noFill/>
        </p:spPr>
        <p:txBody>
          <a:bodyPr wrap="square" rtlCol="0">
            <a:spAutoFit/>
          </a:bodyPr>
          <a:lstStyle/>
          <a:p>
            <a:pPr algn="ctr"/>
            <a:r>
              <a:rPr lang="vi-VN" sz="8800" b="1" dirty="0">
                <a:solidFill>
                  <a:srgbClr val="FFFFFF"/>
                </a:solidFill>
                <a:latin typeface="Arial"/>
                <a:cs typeface="Arial"/>
              </a:rPr>
              <a:t>Chương </a:t>
            </a:r>
            <a:r>
              <a:rPr lang="en-US" sz="8800" b="1" dirty="0">
                <a:solidFill>
                  <a:srgbClr val="FFFFFF"/>
                </a:solidFill>
                <a:latin typeface="Arial"/>
                <a:cs typeface="Arial"/>
              </a:rPr>
              <a:t>3.</a:t>
            </a:r>
          </a:p>
          <a:p>
            <a:pPr algn="ctr"/>
            <a:r>
              <a:rPr lang="vi-VN" sz="8800" b="1" dirty="0">
                <a:solidFill>
                  <a:srgbClr val="FFFFFF"/>
                </a:solidFill>
                <a:latin typeface="Arial"/>
                <a:cs typeface="Arial"/>
              </a:rPr>
              <a:t> </a:t>
            </a:r>
            <a:r>
              <a:rPr lang="en-US" sz="8800" b="1" dirty="0" err="1">
                <a:solidFill>
                  <a:srgbClr val="FFFFFF"/>
                </a:solidFill>
                <a:latin typeface="Arial"/>
                <a:cs typeface="Arial"/>
              </a:rPr>
              <a:t>Tấn</a:t>
            </a:r>
            <a:r>
              <a:rPr lang="en-US" sz="8800" b="1" dirty="0">
                <a:solidFill>
                  <a:srgbClr val="FFFFFF"/>
                </a:solidFill>
                <a:latin typeface="Arial"/>
                <a:cs typeface="Arial"/>
              </a:rPr>
              <a:t> </a:t>
            </a:r>
            <a:r>
              <a:rPr lang="en-US" sz="8800" b="1" dirty="0" err="1">
                <a:solidFill>
                  <a:srgbClr val="FFFFFF"/>
                </a:solidFill>
                <a:latin typeface="Arial"/>
                <a:cs typeface="Arial"/>
              </a:rPr>
              <a:t>công</a:t>
            </a:r>
            <a:r>
              <a:rPr lang="en-US" sz="8800" b="1" dirty="0">
                <a:solidFill>
                  <a:srgbClr val="FFFFFF"/>
                </a:solidFill>
                <a:latin typeface="Arial"/>
                <a:cs typeface="Arial"/>
              </a:rPr>
              <a:t> </a:t>
            </a:r>
            <a:r>
              <a:rPr lang="en-US" sz="8800" b="1" dirty="0" err="1">
                <a:solidFill>
                  <a:srgbClr val="FFFFFF"/>
                </a:solidFill>
                <a:latin typeface="Arial"/>
                <a:cs typeface="Arial"/>
              </a:rPr>
              <a:t>mạng</a:t>
            </a:r>
            <a:r>
              <a:rPr lang="vi-VN" sz="8800" b="1" dirty="0">
                <a:solidFill>
                  <a:srgbClr val="FFFFFF"/>
                </a:solidFill>
                <a:latin typeface="Arial"/>
                <a:cs typeface="Arial"/>
              </a:rPr>
              <a:t>		</a:t>
            </a:r>
            <a:endParaRPr lang="en-US" sz="8800" b="1" dirty="0">
              <a:solidFill>
                <a:srgbClr val="FFFFFF"/>
              </a:solidFill>
              <a:latin typeface="Arial"/>
              <a:cs typeface="Arial"/>
            </a:endParaRPr>
          </a:p>
        </p:txBody>
      </p:sp>
      <p:pic>
        <p:nvPicPr>
          <p:cNvPr id="5" name="Picture 4" descr="Dai Nam [PPT] Template 02.png">
            <a:extLst>
              <a:ext uri="{FF2B5EF4-FFF2-40B4-BE49-F238E27FC236}">
                <a16:creationId xmlns:a16="http://schemas.microsoft.com/office/drawing/2014/main" id="{39F63B16-2D51-7839-41DF-E64B927091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6"/>
            <a:ext cx="6941235" cy="13322300"/>
          </a:xfrm>
          <a:prstGeom prst="rect">
            <a:avLst/>
          </a:prstGeom>
        </p:spPr>
      </p:pic>
      <p:pic>
        <p:nvPicPr>
          <p:cNvPr id="8" name="Picture 7" descr="Dai Nam [PPT] Template 03.png">
            <a:extLst>
              <a:ext uri="{FF2B5EF4-FFF2-40B4-BE49-F238E27FC236}">
                <a16:creationId xmlns:a16="http://schemas.microsoft.com/office/drawing/2014/main" id="{0EB94946-11DB-268D-3537-2010187D31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Tree>
    <p:extLst>
      <p:ext uri="{BB962C8B-B14F-4D97-AF65-F5344CB8AC3E}">
        <p14:creationId xmlns:p14="http://schemas.microsoft.com/office/powerpoint/2010/main" val="28162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3.</a:t>
            </a:r>
          </a:p>
          <a:p>
            <a:r>
              <a:rPr lang="en-US" sz="2400" dirty="0" err="1">
                <a:solidFill>
                  <a:srgbClr val="000090"/>
                </a:solidFill>
                <a:latin typeface="Arial"/>
                <a:cs typeface="Arial"/>
              </a:rPr>
              <a:t>Tấn</a:t>
            </a:r>
            <a:r>
              <a:rPr lang="en-US" sz="2400" dirty="0">
                <a:solidFill>
                  <a:srgbClr val="000090"/>
                </a:solidFill>
                <a:latin typeface="Arial"/>
                <a:cs typeface="Arial"/>
              </a:rPr>
              <a:t> </a:t>
            </a:r>
            <a:r>
              <a:rPr lang="en-US" sz="2400" dirty="0" err="1">
                <a:solidFill>
                  <a:srgbClr val="000090"/>
                </a:solidFill>
                <a:latin typeface="Arial"/>
                <a:cs typeface="Arial"/>
              </a:rPr>
              <a:t>công</a:t>
            </a:r>
            <a:r>
              <a:rPr lang="en-US" sz="2400" dirty="0">
                <a:solidFill>
                  <a:srgbClr val="000090"/>
                </a:solidFill>
                <a:latin typeface="Arial"/>
                <a:cs typeface="Arial"/>
              </a:rPr>
              <a:t> </a:t>
            </a:r>
            <a:r>
              <a:rPr lang="en-US" sz="2400" dirty="0" err="1">
                <a:solidFill>
                  <a:srgbClr val="000090"/>
                </a:solidFill>
                <a:latin typeface="Arial"/>
                <a:cs typeface="Arial"/>
              </a:rPr>
              <a:t>mạng</a:t>
            </a:r>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200150" y="2354662"/>
            <a:ext cx="765810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3.1.  </a:t>
            </a:r>
            <a:r>
              <a:rPr lang="en-US" b="1" dirty="0" err="1">
                <a:latin typeface="Times New Roman" panose="02020603050405020304" pitchFamily="18" charset="0"/>
                <a:cs typeface="Times New Roman" panose="02020603050405020304" pitchFamily="18" charset="0"/>
              </a:rPr>
              <a:t>Định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nghĩa</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31E79894-BB67-43CF-AFF2-053DDE73877D}"/>
              </a:ext>
            </a:extLst>
          </p:cNvPr>
          <p:cNvSpPr txBox="1"/>
          <p:nvPr/>
        </p:nvSpPr>
        <p:spPr>
          <a:xfrm flipH="1">
            <a:off x="1365354" y="4719270"/>
            <a:ext cx="9664596" cy="3866764"/>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Tấn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công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mạng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là</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hành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động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cố</a:t>
            </a:r>
            <a:r>
              <a:rPr lang="en-US" sz="4200" dirty="0">
                <a:solidFill>
                  <a:srgbClr val="000000"/>
                </a:solidFill>
                <a:latin typeface="Times New Roman" panose="02020603050405020304" pitchFamily="18" charset="0"/>
                <a:ea typeface="Times New Roman" panose="02020603050405020304" pitchFamily="18" charset="0"/>
              </a:rPr>
              <a:t> ý </a:t>
            </a:r>
            <a:r>
              <a:rPr lang="en-US" sz="4200" dirty="0" err="1">
                <a:solidFill>
                  <a:srgbClr val="000000"/>
                </a:solidFill>
                <a:latin typeface="Times New Roman" panose="02020603050405020304" pitchFamily="18" charset="0"/>
                <a:ea typeface="Times New Roman" panose="02020603050405020304" pitchFamily="18" charset="0"/>
              </a:rPr>
              <a:t>xâm</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nhập</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phá</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hoại</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hoặc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gây</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gián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đoạn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hoạt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động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của</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hệ</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thống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mạng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máy</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tính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hoặc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thiết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bị</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kết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nối</a:t>
            </a:r>
            <a:r>
              <a:rPr lang="en-US" sz="4200" dirty="0">
                <a:solidFill>
                  <a:srgbClr val="000000"/>
                </a:solidFill>
                <a:latin typeface="Times New Roman" panose="02020603050405020304" pitchFamily="18" charset="0"/>
                <a:ea typeface="Times New Roman" panose="02020603050405020304" pitchFamily="18" charset="0"/>
              </a:rPr>
              <a:t>.</a:t>
            </a:r>
            <a:endParaRPr lang="en-US" sz="4200" dirty="0"/>
          </a:p>
        </p:txBody>
      </p:sp>
      <p:pic>
        <p:nvPicPr>
          <p:cNvPr id="5" name="Picture 4">
            <a:extLst>
              <a:ext uri="{FF2B5EF4-FFF2-40B4-BE49-F238E27FC236}">
                <a16:creationId xmlns:a16="http://schemas.microsoft.com/office/drawing/2014/main" id="{7523830D-046C-FABF-7ED5-1424F7366CA1}"/>
              </a:ext>
            </a:extLst>
          </p:cNvPr>
          <p:cNvPicPr>
            <a:picLocks noChangeAspect="1"/>
          </p:cNvPicPr>
          <p:nvPr/>
        </p:nvPicPr>
        <p:blipFill>
          <a:blip r:embed="rId4"/>
          <a:stretch>
            <a:fillRect/>
          </a:stretch>
        </p:blipFill>
        <p:spPr>
          <a:xfrm>
            <a:off x="11921389" y="4978578"/>
            <a:ext cx="7405017" cy="4942420"/>
          </a:xfrm>
          <a:prstGeom prst="rect">
            <a:avLst/>
          </a:prstGeom>
        </p:spPr>
      </p:pic>
    </p:spTree>
    <p:extLst>
      <p:ext uri="{BB962C8B-B14F-4D97-AF65-F5344CB8AC3E}">
        <p14:creationId xmlns:p14="http://schemas.microsoft.com/office/powerpoint/2010/main" val="26433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3.</a:t>
            </a:r>
          </a:p>
          <a:p>
            <a:r>
              <a:rPr lang="en-US" sz="2400" dirty="0" err="1">
                <a:solidFill>
                  <a:srgbClr val="000090"/>
                </a:solidFill>
                <a:latin typeface="Arial"/>
                <a:cs typeface="Arial"/>
              </a:rPr>
              <a:t>Tấn</a:t>
            </a:r>
            <a:r>
              <a:rPr lang="en-US" sz="2400" dirty="0">
                <a:solidFill>
                  <a:srgbClr val="000090"/>
                </a:solidFill>
                <a:latin typeface="Arial"/>
                <a:cs typeface="Arial"/>
              </a:rPr>
              <a:t> </a:t>
            </a:r>
            <a:r>
              <a:rPr lang="en-US" sz="2400" dirty="0" err="1">
                <a:solidFill>
                  <a:srgbClr val="000090"/>
                </a:solidFill>
                <a:latin typeface="Arial"/>
                <a:cs typeface="Arial"/>
              </a:rPr>
              <a:t>công</a:t>
            </a:r>
            <a:r>
              <a:rPr lang="en-US" sz="2400" dirty="0">
                <a:solidFill>
                  <a:srgbClr val="000090"/>
                </a:solidFill>
                <a:latin typeface="Arial"/>
                <a:cs typeface="Arial"/>
              </a:rPr>
              <a:t> </a:t>
            </a:r>
            <a:r>
              <a:rPr lang="en-US" sz="2400" dirty="0" err="1">
                <a:solidFill>
                  <a:srgbClr val="000090"/>
                </a:solidFill>
                <a:latin typeface="Arial"/>
                <a:cs typeface="Arial"/>
              </a:rPr>
              <a:t>mạng</a:t>
            </a:r>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200150" y="2354662"/>
            <a:ext cx="1007745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3.2.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phổ</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31E79894-BB67-43CF-AFF2-053DDE73877D}"/>
              </a:ext>
            </a:extLst>
          </p:cNvPr>
          <p:cNvSpPr txBox="1"/>
          <p:nvPr/>
        </p:nvSpPr>
        <p:spPr>
          <a:xfrm flipH="1">
            <a:off x="1765404" y="3250330"/>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ea typeface="Times New Roman" panose="02020603050405020304" pitchFamily="18" charset="0"/>
              </a:rPr>
              <a:t>Tấn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công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từ</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chối</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dịch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vụ</a:t>
            </a:r>
            <a:r>
              <a:rPr lang="en-US" sz="4200" dirty="0">
                <a:solidFill>
                  <a:srgbClr val="000000"/>
                </a:solidFill>
                <a:latin typeface="Times New Roman" panose="02020603050405020304" pitchFamily="18" charset="0"/>
                <a:ea typeface="Times New Roman" panose="02020603050405020304" pitchFamily="18" charset="0"/>
              </a:rPr>
              <a:t> (DDoS):</a:t>
            </a:r>
            <a:endParaRPr lang="en-US" sz="4200" dirty="0"/>
          </a:p>
        </p:txBody>
      </p:sp>
      <p:sp>
        <p:nvSpPr>
          <p:cNvPr id="9" name="TextBox 8">
            <a:extLst>
              <a:ext uri="{FF2B5EF4-FFF2-40B4-BE49-F238E27FC236}">
                <a16:creationId xmlns:a16="http://schemas.microsoft.com/office/drawing/2014/main" id="{07C5C479-18E0-4DEB-AF6F-62B2B0CAA81B}"/>
              </a:ext>
            </a:extLst>
          </p:cNvPr>
          <p:cNvSpPr txBox="1"/>
          <p:nvPr/>
        </p:nvSpPr>
        <p:spPr>
          <a:xfrm flipH="1">
            <a:off x="2241654" y="4425043"/>
            <a:ext cx="15665346" cy="2897268"/>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vi-VN" sz="4200" dirty="0" err="1">
                <a:solidFill>
                  <a:srgbClr val="000000"/>
                </a:solidFill>
                <a:latin typeface="Times New Roman" panose="02020603050405020304" pitchFamily="18" charset="0"/>
                <a:ea typeface="Times New Roman" panose="02020603050405020304" pitchFamily="18" charset="0"/>
              </a:rPr>
              <a:t>DDoS</a:t>
            </a:r>
            <a:r>
              <a:rPr lang="vi-VN" sz="4200" dirty="0">
                <a:solidFill>
                  <a:srgbClr val="000000"/>
                </a:solidFill>
                <a:latin typeface="Times New Roman" panose="02020603050405020304" pitchFamily="18" charset="0"/>
                <a:ea typeface="Times New Roman" panose="02020603050405020304" pitchFamily="18" charset="0"/>
              </a:rPr>
              <a:t> là một hình thức tấn công mạng nhằm làm quá tải máy chủ, </a:t>
            </a:r>
            <a:r>
              <a:rPr lang="vi-VN" sz="4200" dirty="0" err="1">
                <a:solidFill>
                  <a:srgbClr val="000000"/>
                </a:solidFill>
                <a:latin typeface="Times New Roman" panose="02020603050405020304" pitchFamily="18" charset="0"/>
                <a:ea typeface="Times New Roman" panose="02020603050405020304" pitchFamily="18" charset="0"/>
              </a:rPr>
              <a:t>website</a:t>
            </a:r>
            <a:r>
              <a:rPr lang="vi-VN" sz="4200" dirty="0">
                <a:solidFill>
                  <a:srgbClr val="000000"/>
                </a:solidFill>
                <a:latin typeface="Times New Roman" panose="02020603050405020304" pitchFamily="18" charset="0"/>
                <a:ea typeface="Times New Roman" panose="02020603050405020304" pitchFamily="18" charset="0"/>
              </a:rPr>
              <a:t> hoặc hệ thống mạng bằng cách gửi một lượng lớn yêu cầu từ nhiều thiết bị khác nhau. </a:t>
            </a:r>
            <a:endParaRPr lang="en-US" sz="4200" dirty="0"/>
          </a:p>
        </p:txBody>
      </p:sp>
      <p:pic>
        <p:nvPicPr>
          <p:cNvPr id="4098" name="Picture 2" descr="What Is a DDoS Attack? How It Works, Trends, Types &amp; Mitigation | Radware">
            <a:extLst>
              <a:ext uri="{FF2B5EF4-FFF2-40B4-BE49-F238E27FC236}">
                <a16:creationId xmlns:a16="http://schemas.microsoft.com/office/drawing/2014/main" id="{A607F671-E541-B454-93FE-55A02A6ED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7682" y="6864748"/>
            <a:ext cx="8916989" cy="432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57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barn(inVertical)">
                                      <p:cBhvr>
                                        <p:cTn id="31" dur="500"/>
                                        <p:tgtEl>
                                          <p:spTgt spid="4098"/>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3"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CBEEA-7DE2-DFB9-E170-26AD393AD370}"/>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09689C25-0129-35CF-8E9F-121D96CB4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612A77B8-C513-3D7C-C921-E693350E81C8}"/>
              </a:ext>
            </a:extLst>
          </p:cNvPr>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3.</a:t>
            </a:r>
          </a:p>
          <a:p>
            <a:r>
              <a:rPr lang="en-US" sz="2400" dirty="0" err="1">
                <a:solidFill>
                  <a:srgbClr val="000090"/>
                </a:solidFill>
                <a:latin typeface="Arial"/>
                <a:cs typeface="Arial"/>
              </a:rPr>
              <a:t>Tấn</a:t>
            </a:r>
            <a:r>
              <a:rPr lang="en-US" sz="2400" dirty="0">
                <a:solidFill>
                  <a:srgbClr val="000090"/>
                </a:solidFill>
                <a:latin typeface="Arial"/>
                <a:cs typeface="Arial"/>
              </a:rPr>
              <a:t> </a:t>
            </a:r>
            <a:r>
              <a:rPr lang="en-US" sz="2400" dirty="0" err="1">
                <a:solidFill>
                  <a:srgbClr val="000090"/>
                </a:solidFill>
                <a:latin typeface="Arial"/>
                <a:cs typeface="Arial"/>
              </a:rPr>
              <a:t>công</a:t>
            </a:r>
            <a:r>
              <a:rPr lang="en-US" sz="2400" dirty="0">
                <a:solidFill>
                  <a:srgbClr val="000090"/>
                </a:solidFill>
                <a:latin typeface="Arial"/>
                <a:cs typeface="Arial"/>
              </a:rPr>
              <a:t> </a:t>
            </a:r>
            <a:r>
              <a:rPr lang="en-US" sz="2400" dirty="0" err="1">
                <a:solidFill>
                  <a:srgbClr val="000090"/>
                </a:solidFill>
                <a:latin typeface="Arial"/>
                <a:cs typeface="Arial"/>
              </a:rPr>
              <a:t>mạng</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6BC7C557-6504-C9A8-F685-A87B0B7EC3C8}"/>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EF3F307E-8EF5-F612-BB1E-03159E8C8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82CD42C3-2643-DE72-9C6D-43CE04B2F8F5}"/>
              </a:ext>
            </a:extLst>
          </p:cNvPr>
          <p:cNvSpPr txBox="1"/>
          <p:nvPr/>
        </p:nvSpPr>
        <p:spPr>
          <a:xfrm>
            <a:off x="1200150" y="2354662"/>
            <a:ext cx="1007745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3.2.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phổ</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BFDEAAB-D0FF-E19C-EF77-9E010BEC2BB2}"/>
              </a:ext>
            </a:extLst>
          </p:cNvPr>
          <p:cNvSpPr txBox="1"/>
          <p:nvPr/>
        </p:nvSpPr>
        <p:spPr>
          <a:xfrm flipH="1">
            <a:off x="1765404" y="3250330"/>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ea typeface="Times New Roman" panose="02020603050405020304" pitchFamily="18" charset="0"/>
              </a:rPr>
              <a:t>Tấn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công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từ</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chối</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dịch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vụ</a:t>
            </a:r>
            <a:r>
              <a:rPr lang="en-US" sz="4200" dirty="0">
                <a:solidFill>
                  <a:srgbClr val="000000"/>
                </a:solidFill>
                <a:latin typeface="Times New Roman" panose="02020603050405020304" pitchFamily="18" charset="0"/>
                <a:ea typeface="Times New Roman" panose="02020603050405020304" pitchFamily="18" charset="0"/>
              </a:rPr>
              <a:t> (DDoS):</a:t>
            </a:r>
            <a:endParaRPr lang="en-US" sz="4200" dirty="0"/>
          </a:p>
        </p:txBody>
      </p:sp>
      <p:sp>
        <p:nvSpPr>
          <p:cNvPr id="9" name="TextBox 8">
            <a:extLst>
              <a:ext uri="{FF2B5EF4-FFF2-40B4-BE49-F238E27FC236}">
                <a16:creationId xmlns:a16="http://schemas.microsoft.com/office/drawing/2014/main" id="{D6131B2B-2298-A2DC-7576-F50BF72421AF}"/>
              </a:ext>
            </a:extLst>
          </p:cNvPr>
          <p:cNvSpPr txBox="1"/>
          <p:nvPr/>
        </p:nvSpPr>
        <p:spPr>
          <a:xfrm flipH="1">
            <a:off x="2241654" y="4425043"/>
            <a:ext cx="15665346" cy="5805757"/>
          </a:xfrm>
          <a:prstGeom prst="rect">
            <a:avLst/>
          </a:prstGeom>
          <a:noFill/>
        </p:spPr>
        <p:txBody>
          <a:bodyPr wrap="square" rtlCol="0">
            <a:spAutoFit/>
          </a:bodyPr>
          <a:lstStyle/>
          <a:p>
            <a:pPr>
              <a:lnSpc>
                <a:spcPct val="150000"/>
              </a:lnSpc>
            </a:pPr>
            <a:r>
              <a:rPr lang="en-US" sz="4200" dirty="0" err="1">
                <a:solidFill>
                  <a:srgbClr val="000000"/>
                </a:solidFill>
                <a:latin typeface="Times New Roman" panose="02020603050405020304" pitchFamily="18" charset="0"/>
                <a:ea typeface="Times New Roman" panose="02020603050405020304" pitchFamily="18" charset="0"/>
              </a:rPr>
              <a:t>Cách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hoạt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động</a:t>
            </a:r>
            <a:r>
              <a:rPr lang="en-US" sz="4200" dirty="0">
                <a:solidFill>
                  <a:srgbClr val="000000"/>
                </a:solidFill>
                <a:latin typeface="Times New Roman" panose="02020603050405020304" pitchFamily="18" charset="0"/>
                <a:ea typeface="Times New Roman" panose="02020603050405020304" pitchFamily="18" charset="0"/>
              </a:rPr>
              <a:t>:</a:t>
            </a:r>
          </a:p>
          <a:p>
            <a:pPr marL="571500" indent="-571500">
              <a:lnSpc>
                <a:spcPct val="150000"/>
              </a:lnSpc>
              <a:buFont typeface="Wingdings" panose="05000000000000000000" pitchFamily="2" charset="2"/>
              <a:buChar char="ü"/>
            </a:pPr>
            <a:r>
              <a:rPr lang="en-US" sz="4200" dirty="0">
                <a:solidFill>
                  <a:srgbClr val="000000"/>
                </a:solidFill>
                <a:latin typeface="Times New Roman" panose="02020603050405020304" pitchFamily="18" charset="0"/>
              </a:rPr>
              <a:t>B1: Tin </a:t>
            </a:r>
            <a:r>
              <a:rPr lang="en-US" sz="4200" dirty="0" err="1">
                <a:solidFill>
                  <a:srgbClr val="000000"/>
                </a:solidFill>
                <a:latin typeface="Times New Roman" panose="02020603050405020304" pitchFamily="18" charset="0"/>
              </a:rPr>
              <a:t>tặc</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thiết</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lập</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mạng</a:t>
            </a:r>
            <a:r>
              <a:rPr lang="en-US" sz="4200" dirty="0">
                <a:solidFill>
                  <a:srgbClr val="000000"/>
                </a:solidFill>
                <a:latin typeface="Times New Roman" panose="02020603050405020304" pitchFamily="18" charset="0"/>
              </a:rPr>
              <a:t> botnet: Hacker </a:t>
            </a:r>
            <a:r>
              <a:rPr lang="en-US" sz="4200" dirty="0" err="1">
                <a:solidFill>
                  <a:srgbClr val="000000"/>
                </a:solidFill>
                <a:latin typeface="Times New Roman" panose="02020603050405020304" pitchFamily="18" charset="0"/>
              </a:rPr>
              <a:t>lây</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nhiễm</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mã</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độc</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vào</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hàng</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ngàn</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máy</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tính</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thiết</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bị</a:t>
            </a:r>
            <a:r>
              <a:rPr lang="en-US" sz="4200" dirty="0">
                <a:solidFill>
                  <a:srgbClr val="000000"/>
                </a:solidFill>
                <a:latin typeface="Times New Roman" panose="02020603050405020304" pitchFamily="18" charset="0"/>
              </a:rPr>
              <a:t> IoT</a:t>
            </a:r>
          </a:p>
          <a:p>
            <a:pPr marL="571500" indent="-571500">
              <a:lnSpc>
                <a:spcPct val="150000"/>
              </a:lnSpc>
              <a:buFont typeface="Wingdings" panose="05000000000000000000" pitchFamily="2" charset="2"/>
              <a:buChar char="ü"/>
            </a:pPr>
            <a:r>
              <a:rPr lang="en-US" sz="4200" dirty="0">
                <a:solidFill>
                  <a:srgbClr val="000000"/>
                </a:solidFill>
                <a:latin typeface="Times New Roman" panose="02020603050405020304" pitchFamily="18" charset="0"/>
              </a:rPr>
              <a:t>B2: Hacker </a:t>
            </a:r>
            <a:r>
              <a:rPr lang="en-US" sz="4200" dirty="0" err="1">
                <a:solidFill>
                  <a:srgbClr val="000000"/>
                </a:solidFill>
                <a:latin typeface="Times New Roman" panose="02020603050405020304" pitchFamily="18" charset="0"/>
              </a:rPr>
              <a:t>chỉ</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đạo</a:t>
            </a:r>
            <a:r>
              <a:rPr lang="en-US" sz="4200" dirty="0">
                <a:solidFill>
                  <a:srgbClr val="000000"/>
                </a:solidFill>
                <a:latin typeface="Times New Roman" panose="02020603050405020304" pitchFamily="18" charset="0"/>
              </a:rPr>
              <a:t> botnet </a:t>
            </a:r>
            <a:r>
              <a:rPr lang="en-US" sz="4200" dirty="0" err="1">
                <a:solidFill>
                  <a:srgbClr val="000000"/>
                </a:solidFill>
                <a:latin typeface="Times New Roman" panose="02020603050405020304" pitchFamily="18" charset="0"/>
              </a:rPr>
              <a:t>gửi</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hàng</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triệu</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yêu</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cầu</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giả</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mạo</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đến</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hệ</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thống</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mục</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tiêu</a:t>
            </a:r>
            <a:r>
              <a:rPr lang="en-US" sz="4200" dirty="0">
                <a:solidFill>
                  <a:srgbClr val="000000"/>
                </a:solidFill>
                <a:latin typeface="Times New Roman" panose="02020603050405020304" pitchFamily="18" charset="0"/>
              </a:rPr>
              <a:t>.</a:t>
            </a:r>
          </a:p>
          <a:p>
            <a:pPr marL="571500" indent="-571500">
              <a:lnSpc>
                <a:spcPct val="150000"/>
              </a:lnSpc>
              <a:buFont typeface="Wingdings" panose="05000000000000000000" pitchFamily="2" charset="2"/>
              <a:buChar char="ü"/>
            </a:pPr>
            <a:r>
              <a:rPr lang="en-US" sz="4200" dirty="0">
                <a:solidFill>
                  <a:srgbClr val="000000"/>
                </a:solidFill>
                <a:latin typeface="Times New Roman" panose="02020603050405020304" pitchFamily="18" charset="0"/>
              </a:rPr>
              <a:t>B3: </a:t>
            </a:r>
            <a:r>
              <a:rPr lang="vi-VN" sz="4200" dirty="0">
                <a:solidFill>
                  <a:srgbClr val="000000"/>
                </a:solidFill>
                <a:latin typeface="Times New Roman" panose="02020603050405020304" pitchFamily="18" charset="0"/>
              </a:rPr>
              <a:t>Hệ thống mục tiêu bị quá tải và ngừng hoạt động. </a:t>
            </a:r>
            <a:endParaRPr lang="en-US" sz="4200" dirty="0"/>
          </a:p>
        </p:txBody>
      </p:sp>
    </p:spTree>
    <p:extLst>
      <p:ext uri="{BB962C8B-B14F-4D97-AF65-F5344CB8AC3E}">
        <p14:creationId xmlns:p14="http://schemas.microsoft.com/office/powerpoint/2010/main" val="212845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F9570-6E53-35F3-056C-2D0CA1CE342E}"/>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420C4E87-DD58-7C26-2BC8-DAE379B62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AC5F4DED-E943-9866-A78C-8A22C112D975}"/>
              </a:ext>
            </a:extLst>
          </p:cNvPr>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3.</a:t>
            </a:r>
          </a:p>
          <a:p>
            <a:r>
              <a:rPr lang="en-US" sz="2400" dirty="0" err="1">
                <a:solidFill>
                  <a:srgbClr val="000090"/>
                </a:solidFill>
                <a:latin typeface="Arial"/>
                <a:cs typeface="Arial"/>
              </a:rPr>
              <a:t>Tấn</a:t>
            </a:r>
            <a:r>
              <a:rPr lang="en-US" sz="2400" dirty="0">
                <a:solidFill>
                  <a:srgbClr val="000090"/>
                </a:solidFill>
                <a:latin typeface="Arial"/>
                <a:cs typeface="Arial"/>
              </a:rPr>
              <a:t> </a:t>
            </a:r>
            <a:r>
              <a:rPr lang="en-US" sz="2400" dirty="0" err="1">
                <a:solidFill>
                  <a:srgbClr val="000090"/>
                </a:solidFill>
                <a:latin typeface="Arial"/>
                <a:cs typeface="Arial"/>
              </a:rPr>
              <a:t>công</a:t>
            </a:r>
            <a:r>
              <a:rPr lang="en-US" sz="2400" dirty="0">
                <a:solidFill>
                  <a:srgbClr val="000090"/>
                </a:solidFill>
                <a:latin typeface="Arial"/>
                <a:cs typeface="Arial"/>
              </a:rPr>
              <a:t> </a:t>
            </a:r>
            <a:r>
              <a:rPr lang="en-US" sz="2400" dirty="0" err="1">
                <a:solidFill>
                  <a:srgbClr val="000090"/>
                </a:solidFill>
                <a:latin typeface="Arial"/>
                <a:cs typeface="Arial"/>
              </a:rPr>
              <a:t>mạng</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0AF3B66C-8035-C6C5-583F-C1266F33D85A}"/>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19DBD91B-C0C5-333A-1AFB-E40F8CB26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B6C69BEC-198E-DFCB-5429-6415A47A07D3}"/>
              </a:ext>
            </a:extLst>
          </p:cNvPr>
          <p:cNvSpPr txBox="1"/>
          <p:nvPr/>
        </p:nvSpPr>
        <p:spPr>
          <a:xfrm>
            <a:off x="1200150" y="2354662"/>
            <a:ext cx="1007745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3.2.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phổ</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A5EE7542-1602-4868-BC64-13EC8DC5A1F5}"/>
              </a:ext>
            </a:extLst>
          </p:cNvPr>
          <p:cNvSpPr txBox="1"/>
          <p:nvPr/>
        </p:nvSpPr>
        <p:spPr>
          <a:xfrm flipH="1">
            <a:off x="1765404" y="3250330"/>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ea typeface="Times New Roman" panose="02020603050405020304" pitchFamily="18" charset="0"/>
              </a:rPr>
              <a:t>Tấn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công</a:t>
            </a:r>
            <a:r>
              <a:rPr lang="en-US" sz="4200" dirty="0">
                <a:solidFill>
                  <a:srgbClr val="000000"/>
                </a:solidFill>
                <a:latin typeface="Times New Roman" panose="02020603050405020304" pitchFamily="18" charset="0"/>
                <a:ea typeface="Times New Roman" panose="02020603050405020304" pitchFamily="18" charset="0"/>
              </a:rPr>
              <a:t> MITM:</a:t>
            </a:r>
            <a:endParaRPr lang="en-US" sz="4200" dirty="0"/>
          </a:p>
        </p:txBody>
      </p:sp>
      <p:sp>
        <p:nvSpPr>
          <p:cNvPr id="9" name="TextBox 8">
            <a:extLst>
              <a:ext uri="{FF2B5EF4-FFF2-40B4-BE49-F238E27FC236}">
                <a16:creationId xmlns:a16="http://schemas.microsoft.com/office/drawing/2014/main" id="{76C95D36-F4DD-9D4E-EE46-B0EAFF622958}"/>
              </a:ext>
            </a:extLst>
          </p:cNvPr>
          <p:cNvSpPr txBox="1"/>
          <p:nvPr/>
        </p:nvSpPr>
        <p:spPr>
          <a:xfrm flipH="1">
            <a:off x="2546454" y="5270598"/>
            <a:ext cx="9797946" cy="4836260"/>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Tấn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công</a:t>
            </a:r>
            <a:r>
              <a:rPr lang="en-US" sz="4200" dirty="0">
                <a:solidFill>
                  <a:srgbClr val="000000"/>
                </a:solidFill>
                <a:latin typeface="Times New Roman" panose="02020603050405020304" pitchFamily="18" charset="0"/>
                <a:ea typeface="Times New Roman" panose="02020603050405020304" pitchFamily="18" charset="0"/>
              </a:rPr>
              <a:t> Man-in-the-Middle (MITM) </a:t>
            </a:r>
            <a:r>
              <a:rPr lang="en-US" sz="4200" dirty="0" err="1">
                <a:solidFill>
                  <a:srgbClr val="000000"/>
                </a:solidFill>
                <a:latin typeface="Times New Roman" panose="02020603050405020304" pitchFamily="18" charset="0"/>
                <a:ea typeface="Times New Roman" panose="02020603050405020304" pitchFamily="18" charset="0"/>
              </a:rPr>
              <a:t>là</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một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hình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thức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tấn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công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trung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gian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trong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đó</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kẻ</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tấn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công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chen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vào</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giữa</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hai</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bên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giao</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tiếp</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để</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đánh</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cắp</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thay</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đổi</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hoặc</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chặn</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thông</a:t>
            </a:r>
            <a:r>
              <a:rPr lang="en-US" sz="4200" dirty="0">
                <a:solidFill>
                  <a:srgbClr val="000000"/>
                </a:solidFill>
                <a:latin typeface="Times New Roman" panose="02020603050405020304" pitchFamily="18" charset="0"/>
                <a:ea typeface="Times New Roman" panose="02020603050405020304" pitchFamily="18" charset="0"/>
              </a:rPr>
              <a:t> tin </a:t>
            </a:r>
            <a:r>
              <a:rPr lang="en-US" sz="4200" dirty="0" err="1">
                <a:solidFill>
                  <a:srgbClr val="000000"/>
                </a:solidFill>
                <a:latin typeface="Times New Roman" panose="02020603050405020304" pitchFamily="18" charset="0"/>
                <a:ea typeface="Times New Roman" panose="02020603050405020304" pitchFamily="18" charset="0"/>
              </a:rPr>
              <a:t>mà</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không</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bị</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phát</a:t>
            </a:r>
            <a:r>
              <a:rPr lang="en-US" sz="4200" dirty="0">
                <a:solidFill>
                  <a:srgbClr val="000000"/>
                </a:solidFill>
                <a:latin typeface="Times New Roman" panose="02020603050405020304" pitchFamily="18" charset="0"/>
                <a:ea typeface="Times New Roman" panose="02020603050405020304" pitchFamily="18" charset="0"/>
              </a:rPr>
              <a:t> </a:t>
            </a:r>
            <a:r>
              <a:rPr lang="en-US" sz="4200" dirty="0" err="1">
                <a:solidFill>
                  <a:srgbClr val="000000"/>
                </a:solidFill>
                <a:latin typeface="Times New Roman" panose="02020603050405020304" pitchFamily="18" charset="0"/>
                <a:ea typeface="Times New Roman" panose="02020603050405020304" pitchFamily="18" charset="0"/>
              </a:rPr>
              <a:t>hiện</a:t>
            </a:r>
            <a:r>
              <a:rPr lang="en-US" sz="4200" dirty="0">
                <a:solidFill>
                  <a:srgbClr val="000000"/>
                </a:solidFill>
                <a:latin typeface="Times New Roman" panose="02020603050405020304" pitchFamily="18" charset="0"/>
                <a:ea typeface="Times New Roman" panose="02020603050405020304" pitchFamily="18" charset="0"/>
              </a:rPr>
              <a:t>. </a:t>
            </a:r>
            <a:endParaRPr lang="en-US" sz="4200" dirty="0"/>
          </a:p>
        </p:txBody>
      </p:sp>
      <p:pic>
        <p:nvPicPr>
          <p:cNvPr id="4" name="Picture 3" descr="A diagram of a computer connection&#10;&#10;AI-generated content may be incorrect.">
            <a:extLst>
              <a:ext uri="{FF2B5EF4-FFF2-40B4-BE49-F238E27FC236}">
                <a16:creationId xmlns:a16="http://schemas.microsoft.com/office/drawing/2014/main" id="{FCAF9F1C-E17C-D8B2-2497-593490D00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23131" y="5342812"/>
            <a:ext cx="6632099" cy="5385906"/>
          </a:xfrm>
          <a:prstGeom prst="rect">
            <a:avLst/>
          </a:prstGeom>
        </p:spPr>
      </p:pic>
    </p:spTree>
    <p:extLst>
      <p:ext uri="{BB962C8B-B14F-4D97-AF65-F5344CB8AC3E}">
        <p14:creationId xmlns:p14="http://schemas.microsoft.com/office/powerpoint/2010/main" val="174149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093" y="1196721"/>
            <a:ext cx="3422715" cy="3106194"/>
          </a:xfrm>
          <a:prstGeom prst="rect">
            <a:avLst/>
          </a:prstGeom>
        </p:spPr>
      </p:pic>
      <p:sp>
        <p:nvSpPr>
          <p:cNvPr id="10" name="TextBox 9"/>
          <p:cNvSpPr txBox="1"/>
          <p:nvPr/>
        </p:nvSpPr>
        <p:spPr>
          <a:xfrm>
            <a:off x="6108192" y="5878171"/>
            <a:ext cx="13646658" cy="4154984"/>
          </a:xfrm>
          <a:prstGeom prst="rect">
            <a:avLst/>
          </a:prstGeom>
          <a:noFill/>
        </p:spPr>
        <p:txBody>
          <a:bodyPr wrap="square" rtlCol="0">
            <a:spAutoFit/>
          </a:bodyPr>
          <a:lstStyle/>
          <a:p>
            <a:pPr algn="ctr"/>
            <a:r>
              <a:rPr lang="en-US" sz="8800" b="1" dirty="0">
                <a:solidFill>
                  <a:srgbClr val="FFFFFF"/>
                </a:solidFill>
                <a:latin typeface="Arial"/>
                <a:cs typeface="Arial"/>
              </a:rPr>
              <a:t>CHỦ ĐỀ:</a:t>
            </a:r>
          </a:p>
          <a:p>
            <a:pPr algn="ctr"/>
            <a:r>
              <a:rPr lang="en-US" sz="8800" b="1" dirty="0">
                <a:solidFill>
                  <a:srgbClr val="FFFFFF"/>
                </a:solidFill>
                <a:latin typeface="Arial"/>
                <a:cs typeface="Arial"/>
              </a:rPr>
              <a:t> </a:t>
            </a:r>
            <a:r>
              <a:rPr lang="en-US" sz="8800" b="1" dirty="0" err="1">
                <a:solidFill>
                  <a:srgbClr val="FFFFFF"/>
                </a:solidFill>
                <a:latin typeface="Arial"/>
                <a:cs typeface="Arial"/>
              </a:rPr>
              <a:t>Tìm</a:t>
            </a:r>
            <a:r>
              <a:rPr lang="en-US" sz="8800" b="1" dirty="0">
                <a:solidFill>
                  <a:srgbClr val="FFFFFF"/>
                </a:solidFill>
                <a:latin typeface="Arial"/>
                <a:cs typeface="Arial"/>
              </a:rPr>
              <a:t> </a:t>
            </a:r>
            <a:r>
              <a:rPr lang="en-US" sz="8800" b="1" dirty="0" err="1">
                <a:solidFill>
                  <a:srgbClr val="FFFFFF"/>
                </a:solidFill>
                <a:latin typeface="Arial"/>
                <a:cs typeface="Arial"/>
              </a:rPr>
              <a:t>hiểu</a:t>
            </a:r>
            <a:r>
              <a:rPr lang="en-US" sz="8800" b="1" dirty="0">
                <a:solidFill>
                  <a:srgbClr val="FFFFFF"/>
                </a:solidFill>
                <a:latin typeface="Arial"/>
                <a:cs typeface="Arial"/>
              </a:rPr>
              <a:t> </a:t>
            </a:r>
            <a:r>
              <a:rPr lang="en-US" sz="8800" b="1" dirty="0" err="1">
                <a:solidFill>
                  <a:srgbClr val="FFFFFF"/>
                </a:solidFill>
                <a:latin typeface="Arial"/>
                <a:cs typeface="Arial"/>
              </a:rPr>
              <a:t>về</a:t>
            </a:r>
            <a:r>
              <a:rPr lang="en-US" sz="8800" b="1" dirty="0">
                <a:solidFill>
                  <a:srgbClr val="FFFFFF"/>
                </a:solidFill>
                <a:latin typeface="Arial"/>
                <a:cs typeface="Arial"/>
              </a:rPr>
              <a:t> </a:t>
            </a:r>
            <a:r>
              <a:rPr lang="en-US" sz="8800" b="1" dirty="0" err="1">
                <a:solidFill>
                  <a:srgbClr val="FFFFFF"/>
                </a:solidFill>
                <a:latin typeface="Arial"/>
                <a:cs typeface="Arial"/>
              </a:rPr>
              <a:t>bảo</a:t>
            </a:r>
            <a:r>
              <a:rPr lang="en-US" sz="8800" b="1" dirty="0">
                <a:solidFill>
                  <a:srgbClr val="FFFFFF"/>
                </a:solidFill>
                <a:latin typeface="Arial"/>
                <a:cs typeface="Arial"/>
              </a:rPr>
              <a:t> </a:t>
            </a:r>
            <a:r>
              <a:rPr lang="en-US" sz="8800" b="1" dirty="0" err="1">
                <a:solidFill>
                  <a:srgbClr val="FFFFFF"/>
                </a:solidFill>
                <a:latin typeface="Arial"/>
                <a:cs typeface="Arial"/>
              </a:rPr>
              <a:t>mật</a:t>
            </a:r>
            <a:r>
              <a:rPr lang="en-US" sz="8800" b="1" dirty="0">
                <a:solidFill>
                  <a:srgbClr val="FFFFFF"/>
                </a:solidFill>
                <a:latin typeface="Arial"/>
                <a:cs typeface="Arial"/>
              </a:rPr>
              <a:t> </a:t>
            </a:r>
          </a:p>
          <a:p>
            <a:pPr algn="ctr"/>
            <a:r>
              <a:rPr lang="en-US" sz="8800" b="1" dirty="0" err="1">
                <a:solidFill>
                  <a:srgbClr val="FFFFFF"/>
                </a:solidFill>
                <a:latin typeface="Arial"/>
                <a:cs typeface="Arial"/>
              </a:rPr>
              <a:t>mạng</a:t>
            </a:r>
            <a:r>
              <a:rPr lang="en-US" sz="8800" b="1" dirty="0">
                <a:solidFill>
                  <a:srgbClr val="FFFFFF"/>
                </a:solidFill>
                <a:latin typeface="Arial"/>
                <a:cs typeface="Arial"/>
              </a:rPr>
              <a:t> </a:t>
            </a:r>
            <a:r>
              <a:rPr lang="en-US" sz="8800" b="1" dirty="0" err="1">
                <a:solidFill>
                  <a:srgbClr val="FFFFFF"/>
                </a:solidFill>
                <a:latin typeface="Arial"/>
                <a:cs typeface="Arial"/>
              </a:rPr>
              <a:t>máy</a:t>
            </a:r>
            <a:r>
              <a:rPr lang="en-US" sz="8800" b="1" dirty="0">
                <a:solidFill>
                  <a:srgbClr val="FFFFFF"/>
                </a:solidFill>
                <a:latin typeface="Arial"/>
                <a:cs typeface="Arial"/>
              </a:rPr>
              <a:t> </a:t>
            </a:r>
            <a:r>
              <a:rPr lang="en-US" sz="8800" b="1" dirty="0" err="1">
                <a:solidFill>
                  <a:srgbClr val="FFFFFF"/>
                </a:solidFill>
                <a:latin typeface="Arial"/>
                <a:cs typeface="Arial"/>
              </a:rPr>
              <a:t>tính</a:t>
            </a:r>
            <a:endParaRPr lang="en-US" sz="8800" b="1" dirty="0">
              <a:solidFill>
                <a:srgbClr val="FFFFFF"/>
              </a:solidFill>
              <a:latin typeface="Arial"/>
              <a:cs typeface="Arial"/>
            </a:endParaRPr>
          </a:p>
        </p:txBody>
      </p:sp>
    </p:spTree>
    <p:extLst>
      <p:ext uri="{BB962C8B-B14F-4D97-AF65-F5344CB8AC3E}">
        <p14:creationId xmlns:p14="http://schemas.microsoft.com/office/powerpoint/2010/main" val="2115595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9767B-DC26-0106-6E06-138F611EEB49}"/>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0E6C7036-FC13-2371-1331-D4D8105DA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a:extLst>
              <a:ext uri="{FF2B5EF4-FFF2-40B4-BE49-F238E27FC236}">
                <a16:creationId xmlns:a16="http://schemas.microsoft.com/office/drawing/2014/main" id="{532C6544-8527-BC9C-898B-ED3DD6420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a:extLst>
              <a:ext uri="{FF2B5EF4-FFF2-40B4-BE49-F238E27FC236}">
                <a16:creationId xmlns:a16="http://schemas.microsoft.com/office/drawing/2014/main" id="{530F9E28-90FC-8345-1C62-6B6065795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6" name="TextBox 5">
            <a:extLst>
              <a:ext uri="{FF2B5EF4-FFF2-40B4-BE49-F238E27FC236}">
                <a16:creationId xmlns:a16="http://schemas.microsoft.com/office/drawing/2014/main" id="{7CF4D111-DAD9-F3AE-CCC0-456B403055FA}"/>
              </a:ext>
            </a:extLst>
          </p:cNvPr>
          <p:cNvSpPr txBox="1"/>
          <p:nvPr/>
        </p:nvSpPr>
        <p:spPr>
          <a:xfrm>
            <a:off x="7054235" y="4583658"/>
            <a:ext cx="13874132" cy="4154984"/>
          </a:xfrm>
          <a:prstGeom prst="rect">
            <a:avLst/>
          </a:prstGeom>
          <a:noFill/>
        </p:spPr>
        <p:txBody>
          <a:bodyPr wrap="square" rtlCol="0">
            <a:spAutoFit/>
          </a:bodyPr>
          <a:lstStyle/>
          <a:p>
            <a:pPr algn="ctr"/>
            <a:r>
              <a:rPr lang="vi-VN" sz="8800" b="1" dirty="0">
                <a:solidFill>
                  <a:srgbClr val="FFFFFF"/>
                </a:solidFill>
                <a:latin typeface="Arial"/>
                <a:cs typeface="Arial"/>
              </a:rPr>
              <a:t>Chương </a:t>
            </a:r>
            <a:r>
              <a:rPr lang="en-US" sz="8800" b="1" dirty="0">
                <a:solidFill>
                  <a:srgbClr val="FFFFFF"/>
                </a:solidFill>
                <a:latin typeface="Arial"/>
                <a:cs typeface="Arial"/>
              </a:rPr>
              <a:t>4.</a:t>
            </a:r>
          </a:p>
          <a:p>
            <a:pPr algn="ctr"/>
            <a:r>
              <a:rPr lang="en-US" sz="8800" b="1" dirty="0" err="1">
                <a:solidFill>
                  <a:srgbClr val="FFFFFF"/>
                </a:solidFill>
                <a:latin typeface="Arial"/>
                <a:cs typeface="Arial"/>
              </a:rPr>
              <a:t>Bảo</a:t>
            </a:r>
            <a:r>
              <a:rPr lang="en-US" sz="8800" b="1" dirty="0">
                <a:solidFill>
                  <a:srgbClr val="FFFFFF"/>
                </a:solidFill>
                <a:latin typeface="Arial"/>
                <a:cs typeface="Arial"/>
              </a:rPr>
              <a:t> </a:t>
            </a:r>
            <a:r>
              <a:rPr lang="en-US" sz="8800" b="1" dirty="0" err="1">
                <a:solidFill>
                  <a:srgbClr val="FFFFFF"/>
                </a:solidFill>
                <a:latin typeface="Arial"/>
                <a:cs typeface="Arial"/>
              </a:rPr>
              <a:t>mật</a:t>
            </a:r>
            <a:r>
              <a:rPr lang="en-US" sz="8800" b="1" dirty="0">
                <a:solidFill>
                  <a:srgbClr val="FFFFFF"/>
                </a:solidFill>
                <a:latin typeface="Arial"/>
                <a:cs typeface="Arial"/>
              </a:rPr>
              <a:t> </a:t>
            </a:r>
            <a:r>
              <a:rPr lang="en-US" sz="8800" b="1" dirty="0" err="1">
                <a:solidFill>
                  <a:srgbClr val="FFFFFF"/>
                </a:solidFill>
                <a:latin typeface="Arial"/>
                <a:cs typeface="Arial"/>
              </a:rPr>
              <a:t>mạng</a:t>
            </a:r>
            <a:r>
              <a:rPr lang="en-US" sz="8800" b="1" dirty="0">
                <a:solidFill>
                  <a:srgbClr val="FFFFFF"/>
                </a:solidFill>
                <a:latin typeface="Arial"/>
                <a:cs typeface="Arial"/>
              </a:rPr>
              <a:t> </a:t>
            </a:r>
            <a:r>
              <a:rPr lang="en-US" sz="8800" b="1" dirty="0" err="1">
                <a:solidFill>
                  <a:srgbClr val="FFFFFF"/>
                </a:solidFill>
                <a:latin typeface="Arial"/>
                <a:cs typeface="Arial"/>
              </a:rPr>
              <a:t>doanh</a:t>
            </a:r>
            <a:r>
              <a:rPr lang="en-US" sz="8800" b="1" dirty="0">
                <a:solidFill>
                  <a:srgbClr val="FFFFFF"/>
                </a:solidFill>
                <a:latin typeface="Arial"/>
                <a:cs typeface="Arial"/>
              </a:rPr>
              <a:t> </a:t>
            </a:r>
            <a:r>
              <a:rPr lang="en-US" sz="8800" b="1" dirty="0" err="1">
                <a:solidFill>
                  <a:srgbClr val="FFFFFF"/>
                </a:solidFill>
                <a:latin typeface="Arial"/>
                <a:cs typeface="Arial"/>
              </a:rPr>
              <a:t>nghiệp</a:t>
            </a:r>
            <a:r>
              <a:rPr lang="en-US" sz="8800" b="1" dirty="0">
                <a:solidFill>
                  <a:srgbClr val="FFFFFF"/>
                </a:solidFill>
                <a:latin typeface="Arial"/>
                <a:cs typeface="Arial"/>
              </a:rPr>
              <a:t> </a:t>
            </a:r>
            <a:r>
              <a:rPr lang="en-US" sz="8800" b="1" dirty="0" err="1">
                <a:solidFill>
                  <a:srgbClr val="FFFFFF"/>
                </a:solidFill>
                <a:latin typeface="Arial"/>
                <a:cs typeface="Arial"/>
              </a:rPr>
              <a:t>và</a:t>
            </a:r>
            <a:r>
              <a:rPr lang="en-US" sz="8800" b="1" dirty="0">
                <a:solidFill>
                  <a:srgbClr val="FFFFFF"/>
                </a:solidFill>
                <a:latin typeface="Arial"/>
                <a:cs typeface="Arial"/>
              </a:rPr>
              <a:t> </a:t>
            </a:r>
            <a:r>
              <a:rPr lang="en-US" sz="8800" b="1" dirty="0" err="1">
                <a:solidFill>
                  <a:srgbClr val="FFFFFF"/>
                </a:solidFill>
                <a:latin typeface="Arial"/>
                <a:cs typeface="Arial"/>
              </a:rPr>
              <a:t>cá</a:t>
            </a:r>
            <a:r>
              <a:rPr lang="en-US" sz="8800" b="1" dirty="0">
                <a:solidFill>
                  <a:srgbClr val="FFFFFF"/>
                </a:solidFill>
                <a:latin typeface="Arial"/>
                <a:cs typeface="Arial"/>
              </a:rPr>
              <a:t> </a:t>
            </a:r>
            <a:r>
              <a:rPr lang="en-US" sz="8800" b="1" dirty="0" err="1">
                <a:solidFill>
                  <a:srgbClr val="FFFFFF"/>
                </a:solidFill>
                <a:latin typeface="Arial"/>
                <a:cs typeface="Arial"/>
              </a:rPr>
              <a:t>nhân</a:t>
            </a:r>
            <a:endParaRPr lang="en-US" sz="8800" b="1" dirty="0">
              <a:solidFill>
                <a:srgbClr val="FFFFFF"/>
              </a:solidFill>
              <a:latin typeface="Arial"/>
              <a:cs typeface="Arial"/>
            </a:endParaRPr>
          </a:p>
        </p:txBody>
      </p:sp>
      <p:pic>
        <p:nvPicPr>
          <p:cNvPr id="5" name="Picture 4" descr="Dai Nam [PPT] Template 02.png">
            <a:extLst>
              <a:ext uri="{FF2B5EF4-FFF2-40B4-BE49-F238E27FC236}">
                <a16:creationId xmlns:a16="http://schemas.microsoft.com/office/drawing/2014/main" id="{7756DB7E-9DAC-659D-B3F7-0624D1B8B2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6"/>
            <a:ext cx="6941235" cy="13322300"/>
          </a:xfrm>
          <a:prstGeom prst="rect">
            <a:avLst/>
          </a:prstGeom>
        </p:spPr>
      </p:pic>
      <p:pic>
        <p:nvPicPr>
          <p:cNvPr id="8" name="Picture 7" descr="Dai Nam [PPT] Template 03.png">
            <a:extLst>
              <a:ext uri="{FF2B5EF4-FFF2-40B4-BE49-F238E27FC236}">
                <a16:creationId xmlns:a16="http://schemas.microsoft.com/office/drawing/2014/main" id="{12C50DBD-5D3D-5CC6-DBAB-5F8E908554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Tree>
    <p:extLst>
      <p:ext uri="{BB962C8B-B14F-4D97-AF65-F5344CB8AC3E}">
        <p14:creationId xmlns:p14="http://schemas.microsoft.com/office/powerpoint/2010/main" val="143872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4.</a:t>
            </a:r>
          </a:p>
          <a:p>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doanh</a:t>
            </a:r>
            <a:r>
              <a:rPr lang="en-US" sz="2400" dirty="0">
                <a:solidFill>
                  <a:srgbClr val="000090"/>
                </a:solidFill>
                <a:latin typeface="Arial"/>
                <a:cs typeface="Arial"/>
              </a:rPr>
              <a:t> </a:t>
            </a:r>
            <a:r>
              <a:rPr lang="en-US" sz="2400" dirty="0" err="1">
                <a:solidFill>
                  <a:srgbClr val="000090"/>
                </a:solidFill>
                <a:latin typeface="Arial"/>
                <a:cs typeface="Arial"/>
              </a:rPr>
              <a:t>nghiệp</a:t>
            </a:r>
            <a:r>
              <a:rPr lang="en-US" sz="2400" dirty="0">
                <a:solidFill>
                  <a:srgbClr val="000090"/>
                </a:solidFill>
                <a:latin typeface="Arial"/>
                <a:cs typeface="Arial"/>
              </a:rPr>
              <a:t> </a:t>
            </a:r>
            <a:r>
              <a:rPr lang="en-US" sz="2400" dirty="0" err="1">
                <a:solidFill>
                  <a:srgbClr val="000090"/>
                </a:solidFill>
                <a:latin typeface="Arial"/>
                <a:cs typeface="Arial"/>
              </a:rPr>
              <a:t>và</a:t>
            </a:r>
            <a:endParaRPr lang="en-US" sz="2400" dirty="0">
              <a:solidFill>
                <a:srgbClr val="000090"/>
              </a:solidFill>
              <a:latin typeface="Arial"/>
              <a:cs typeface="Arial"/>
            </a:endParaRPr>
          </a:p>
          <a:p>
            <a:r>
              <a:rPr lang="en-US" sz="2400" dirty="0" err="1">
                <a:solidFill>
                  <a:srgbClr val="000090"/>
                </a:solidFill>
                <a:latin typeface="Arial"/>
                <a:cs typeface="Arial"/>
              </a:rPr>
              <a:t>cá</a:t>
            </a:r>
            <a:r>
              <a:rPr lang="en-US" sz="2400" dirty="0">
                <a:solidFill>
                  <a:srgbClr val="000090"/>
                </a:solidFill>
                <a:latin typeface="Arial"/>
                <a:cs typeface="Arial"/>
              </a:rPr>
              <a:t> </a:t>
            </a:r>
            <a:r>
              <a:rPr lang="en-US" sz="2400" dirty="0" err="1">
                <a:solidFill>
                  <a:srgbClr val="000090"/>
                </a:solidFill>
                <a:latin typeface="Arial"/>
                <a:cs typeface="Arial"/>
              </a:rPr>
              <a:t>nhân</a:t>
            </a:r>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200150" y="2354662"/>
            <a:ext cx="960501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4.1.  </a:t>
            </a:r>
            <a:r>
              <a:rPr lang="en-US" b="1" dirty="0" err="1">
                <a:latin typeface="Times New Roman" panose="02020603050405020304" pitchFamily="18" charset="0"/>
                <a:cs typeface="Times New Roman" panose="02020603050405020304" pitchFamily="18" charset="0"/>
              </a:rPr>
              <a:t>Tầm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trọng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2A7C2C2D-3638-6637-C161-469D0634C7A1}"/>
              </a:ext>
            </a:extLst>
          </p:cNvPr>
          <p:cNvSpPr txBox="1"/>
          <p:nvPr/>
        </p:nvSpPr>
        <p:spPr>
          <a:xfrm flipH="1">
            <a:off x="1765404" y="3250330"/>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rPr>
              <a:t>Đối</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với</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doanh</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nghiệp</a:t>
            </a:r>
            <a:r>
              <a:rPr lang="en-US" sz="4200" dirty="0">
                <a:solidFill>
                  <a:srgbClr val="000000"/>
                </a:solidFill>
                <a:latin typeface="Times New Roman" panose="02020603050405020304" pitchFamily="18" charset="0"/>
              </a:rPr>
              <a:t>:</a:t>
            </a:r>
            <a:endParaRPr lang="en-US" sz="4200" dirty="0"/>
          </a:p>
        </p:txBody>
      </p:sp>
      <p:pic>
        <p:nvPicPr>
          <p:cNvPr id="6148" name="Picture 4" descr="12 CÁCH ĐỂ BẢO MẬT MẠNG DOANH NGHIỆP">
            <a:extLst>
              <a:ext uri="{FF2B5EF4-FFF2-40B4-BE49-F238E27FC236}">
                <a16:creationId xmlns:a16="http://schemas.microsoft.com/office/drawing/2014/main" id="{E90486BD-0E64-95AE-B67F-70E890AED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7777" y="5557668"/>
            <a:ext cx="8797453" cy="42621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0A319E-FECA-891B-B100-77CD94CC1EDD}"/>
              </a:ext>
            </a:extLst>
          </p:cNvPr>
          <p:cNvSpPr txBox="1"/>
          <p:nvPr/>
        </p:nvSpPr>
        <p:spPr>
          <a:xfrm flipH="1">
            <a:off x="1860228" y="4498055"/>
            <a:ext cx="8797453" cy="6775253"/>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vi-VN" sz="4200" dirty="0">
                <a:solidFill>
                  <a:srgbClr val="000000"/>
                </a:solidFill>
                <a:latin typeface="Times New Roman" panose="02020603050405020304" pitchFamily="18" charset="0"/>
                <a:ea typeface="Times New Roman" panose="02020603050405020304" pitchFamily="18" charset="0"/>
              </a:rPr>
              <a:t>Một cuộc tấn công mạng có thể gây rò rỉ dữ liệu khách hàng, ảnh hưởng đến uy tín, thiệt hại tài chính và gián đoạn hoạt động kinh doanh. Do đó, việc xây dựng hệ thống bảo mật mạnh mẽ giúp doanh nghiệp tránh bị tấn công và đảm bảo vận hành ổn định</a:t>
            </a:r>
            <a:endParaRPr lang="en-US" sz="4200" dirty="0"/>
          </a:p>
        </p:txBody>
      </p:sp>
    </p:spTree>
    <p:extLst>
      <p:ext uri="{BB962C8B-B14F-4D97-AF65-F5344CB8AC3E}">
        <p14:creationId xmlns:p14="http://schemas.microsoft.com/office/powerpoint/2010/main" val="410664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148"/>
                                        </p:tgtEl>
                                        <p:attrNameLst>
                                          <p:attrName>style.visibility</p:attrName>
                                        </p:attrNameLst>
                                      </p:cBhvr>
                                      <p:to>
                                        <p:strVal val="visible"/>
                                      </p:to>
                                    </p:set>
                                    <p:animEffect transition="in" filter="randombar(horizontal)">
                                      <p:cBhvr>
                                        <p:cTn id="36"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CB13B-1E1D-364F-ED29-779771AA7B02}"/>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5EC6A568-0628-DC15-021D-F3996A799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C6B1DE60-2413-F78F-EC0C-91A0D3AF3DDA}"/>
              </a:ext>
            </a:extLst>
          </p:cNvPr>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4.</a:t>
            </a:r>
          </a:p>
          <a:p>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doanh</a:t>
            </a:r>
            <a:r>
              <a:rPr lang="en-US" sz="2400" dirty="0">
                <a:solidFill>
                  <a:srgbClr val="000090"/>
                </a:solidFill>
                <a:latin typeface="Arial"/>
                <a:cs typeface="Arial"/>
              </a:rPr>
              <a:t> </a:t>
            </a:r>
            <a:r>
              <a:rPr lang="en-US" sz="2400" dirty="0" err="1">
                <a:solidFill>
                  <a:srgbClr val="000090"/>
                </a:solidFill>
                <a:latin typeface="Arial"/>
                <a:cs typeface="Arial"/>
              </a:rPr>
              <a:t>nghiệp</a:t>
            </a:r>
            <a:r>
              <a:rPr lang="en-US" sz="2400" dirty="0">
                <a:solidFill>
                  <a:srgbClr val="000090"/>
                </a:solidFill>
                <a:latin typeface="Arial"/>
                <a:cs typeface="Arial"/>
              </a:rPr>
              <a:t> </a:t>
            </a:r>
            <a:r>
              <a:rPr lang="en-US" sz="2400" dirty="0" err="1">
                <a:solidFill>
                  <a:srgbClr val="000090"/>
                </a:solidFill>
                <a:latin typeface="Arial"/>
                <a:cs typeface="Arial"/>
              </a:rPr>
              <a:t>và</a:t>
            </a:r>
            <a:endParaRPr lang="en-US" sz="2400" dirty="0">
              <a:solidFill>
                <a:srgbClr val="000090"/>
              </a:solidFill>
              <a:latin typeface="Arial"/>
              <a:cs typeface="Arial"/>
            </a:endParaRPr>
          </a:p>
          <a:p>
            <a:r>
              <a:rPr lang="en-US" sz="2400" dirty="0" err="1">
                <a:solidFill>
                  <a:srgbClr val="000090"/>
                </a:solidFill>
                <a:latin typeface="Arial"/>
                <a:cs typeface="Arial"/>
              </a:rPr>
              <a:t>cá</a:t>
            </a:r>
            <a:r>
              <a:rPr lang="en-US" sz="2400" dirty="0">
                <a:solidFill>
                  <a:srgbClr val="000090"/>
                </a:solidFill>
                <a:latin typeface="Arial"/>
                <a:cs typeface="Arial"/>
              </a:rPr>
              <a:t> </a:t>
            </a:r>
            <a:r>
              <a:rPr lang="en-US" sz="2400" dirty="0" err="1">
                <a:solidFill>
                  <a:srgbClr val="000090"/>
                </a:solidFill>
                <a:latin typeface="Arial"/>
                <a:cs typeface="Arial"/>
              </a:rPr>
              <a:t>nhân</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D043A742-D9B3-4522-7BD5-255D59472EEB}"/>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7DACD6CF-3232-2600-43DA-FAD9A2A8A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0A86AFD6-E86B-73D8-723C-01332DA390B3}"/>
              </a:ext>
            </a:extLst>
          </p:cNvPr>
          <p:cNvSpPr txBox="1"/>
          <p:nvPr/>
        </p:nvSpPr>
        <p:spPr>
          <a:xfrm>
            <a:off x="1200150" y="2354662"/>
            <a:ext cx="960501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4.1.  </a:t>
            </a:r>
            <a:r>
              <a:rPr lang="en-US" b="1" dirty="0" err="1">
                <a:latin typeface="Times New Roman" panose="02020603050405020304" pitchFamily="18" charset="0"/>
                <a:cs typeface="Times New Roman" panose="02020603050405020304" pitchFamily="18" charset="0"/>
              </a:rPr>
              <a:t>Tầm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trọng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8FC29184-CA2B-2E32-9748-DEB59CA18A32}"/>
              </a:ext>
            </a:extLst>
          </p:cNvPr>
          <p:cNvSpPr txBox="1"/>
          <p:nvPr/>
        </p:nvSpPr>
        <p:spPr>
          <a:xfrm flipH="1">
            <a:off x="1765404" y="3250330"/>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rPr>
              <a:t>Đối</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với</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cá</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nhân</a:t>
            </a:r>
            <a:r>
              <a:rPr lang="en-US" sz="4200" dirty="0">
                <a:solidFill>
                  <a:srgbClr val="000000"/>
                </a:solidFill>
                <a:latin typeface="Times New Roman" panose="02020603050405020304" pitchFamily="18" charset="0"/>
              </a:rPr>
              <a:t>:</a:t>
            </a:r>
            <a:endParaRPr lang="en-US" sz="4200" dirty="0"/>
          </a:p>
        </p:txBody>
      </p:sp>
      <p:sp>
        <p:nvSpPr>
          <p:cNvPr id="6" name="TextBox 5">
            <a:extLst>
              <a:ext uri="{FF2B5EF4-FFF2-40B4-BE49-F238E27FC236}">
                <a16:creationId xmlns:a16="http://schemas.microsoft.com/office/drawing/2014/main" id="{E475FF1A-9A73-4EB6-EFDF-6181E445A55D}"/>
              </a:ext>
            </a:extLst>
          </p:cNvPr>
          <p:cNvSpPr txBox="1"/>
          <p:nvPr/>
        </p:nvSpPr>
        <p:spPr>
          <a:xfrm flipH="1">
            <a:off x="1860228" y="4498055"/>
            <a:ext cx="8797453" cy="6775253"/>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ea typeface="Times New Roman" panose="02020603050405020304" pitchFamily="18" charset="0"/>
              </a:rPr>
              <a:t>	</a:t>
            </a:r>
            <a:r>
              <a:rPr lang="vi-VN" sz="4200" dirty="0">
                <a:solidFill>
                  <a:srgbClr val="000000"/>
                </a:solidFill>
                <a:latin typeface="Times New Roman" panose="02020603050405020304" pitchFamily="18" charset="0"/>
                <a:ea typeface="Times New Roman" panose="02020603050405020304" pitchFamily="18" charset="0"/>
              </a:rPr>
              <a:t>Người dùng cá nhân cũng dễ trở thành mục tiêu của các cuộc tấn công, từ lừa đảo trực tuyến (</a:t>
            </a:r>
            <a:r>
              <a:rPr lang="vi-VN" sz="4200" dirty="0" err="1">
                <a:solidFill>
                  <a:srgbClr val="000000"/>
                </a:solidFill>
                <a:latin typeface="Times New Roman" panose="02020603050405020304" pitchFamily="18" charset="0"/>
                <a:ea typeface="Times New Roman" panose="02020603050405020304" pitchFamily="18" charset="0"/>
              </a:rPr>
              <a:t>phishing</a:t>
            </a:r>
            <a:r>
              <a:rPr lang="vi-VN" sz="4200" dirty="0">
                <a:solidFill>
                  <a:srgbClr val="000000"/>
                </a:solidFill>
                <a:latin typeface="Times New Roman" panose="02020603050405020304" pitchFamily="18" charset="0"/>
                <a:ea typeface="Times New Roman" panose="02020603050405020304" pitchFamily="18" charset="0"/>
              </a:rPr>
              <a:t>), đánh cắp mật khẩu, đến xâm nhập tài khoản ngân hàng. Việc áp dụng các biện pháp bảo mật giúp bảo vệ thông tin cá nhân và tài sản số khỏi </a:t>
            </a:r>
            <a:r>
              <a:rPr lang="vi-VN" sz="4200" dirty="0" err="1">
                <a:solidFill>
                  <a:srgbClr val="000000"/>
                </a:solidFill>
                <a:latin typeface="Times New Roman" panose="02020603050405020304" pitchFamily="18" charset="0"/>
                <a:ea typeface="Times New Roman" panose="02020603050405020304" pitchFamily="18" charset="0"/>
              </a:rPr>
              <a:t>hacker</a:t>
            </a:r>
            <a:r>
              <a:rPr lang="vi-VN" sz="4200" dirty="0">
                <a:solidFill>
                  <a:srgbClr val="000000"/>
                </a:solidFill>
                <a:latin typeface="Times New Roman" panose="02020603050405020304" pitchFamily="18" charset="0"/>
                <a:ea typeface="Times New Roman" panose="02020603050405020304" pitchFamily="18" charset="0"/>
              </a:rPr>
              <a:t>.</a:t>
            </a:r>
            <a:endParaRPr lang="en-US" sz="4200" dirty="0"/>
          </a:p>
        </p:txBody>
      </p:sp>
      <p:pic>
        <p:nvPicPr>
          <p:cNvPr id="9218" name="Picture 2" descr="5 biện pháp bảo mật dữ liệu cá nhân trên không gian mạng">
            <a:extLst>
              <a:ext uri="{FF2B5EF4-FFF2-40B4-BE49-F238E27FC236}">
                <a16:creationId xmlns:a16="http://schemas.microsoft.com/office/drawing/2014/main" id="{5A99615C-BDF0-B87B-FBD4-BE1901D72E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1734" y="4912651"/>
            <a:ext cx="8343401" cy="5552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63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wipe(down)">
                                      <p:cBhvr>
                                        <p:cTn id="2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56D28-CE5F-B001-A770-FB4126C1EBFB}"/>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C46773DD-55FC-DB36-C859-30D9F071B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5D486970-E2CB-E88D-0F39-B859AD9A0BC3}"/>
              </a:ext>
            </a:extLst>
          </p:cNvPr>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4.</a:t>
            </a:r>
          </a:p>
          <a:p>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doanh</a:t>
            </a:r>
            <a:r>
              <a:rPr lang="en-US" sz="2400" dirty="0">
                <a:solidFill>
                  <a:srgbClr val="000090"/>
                </a:solidFill>
                <a:latin typeface="Arial"/>
                <a:cs typeface="Arial"/>
              </a:rPr>
              <a:t> </a:t>
            </a:r>
            <a:r>
              <a:rPr lang="en-US" sz="2400" dirty="0" err="1">
                <a:solidFill>
                  <a:srgbClr val="000090"/>
                </a:solidFill>
                <a:latin typeface="Arial"/>
                <a:cs typeface="Arial"/>
              </a:rPr>
              <a:t>nghiệp</a:t>
            </a:r>
            <a:r>
              <a:rPr lang="en-US" sz="2400" dirty="0">
                <a:solidFill>
                  <a:srgbClr val="000090"/>
                </a:solidFill>
                <a:latin typeface="Arial"/>
                <a:cs typeface="Arial"/>
              </a:rPr>
              <a:t> </a:t>
            </a:r>
            <a:r>
              <a:rPr lang="en-US" sz="2400" dirty="0" err="1">
                <a:solidFill>
                  <a:srgbClr val="000090"/>
                </a:solidFill>
                <a:latin typeface="Arial"/>
                <a:cs typeface="Arial"/>
              </a:rPr>
              <a:t>và</a:t>
            </a:r>
            <a:endParaRPr lang="en-US" sz="2400" dirty="0">
              <a:solidFill>
                <a:srgbClr val="000090"/>
              </a:solidFill>
              <a:latin typeface="Arial"/>
              <a:cs typeface="Arial"/>
            </a:endParaRPr>
          </a:p>
          <a:p>
            <a:r>
              <a:rPr lang="en-US" sz="2400" dirty="0" err="1">
                <a:solidFill>
                  <a:srgbClr val="000090"/>
                </a:solidFill>
                <a:latin typeface="Arial"/>
                <a:cs typeface="Arial"/>
              </a:rPr>
              <a:t>cá</a:t>
            </a:r>
            <a:r>
              <a:rPr lang="en-US" sz="2400" dirty="0">
                <a:solidFill>
                  <a:srgbClr val="000090"/>
                </a:solidFill>
                <a:latin typeface="Arial"/>
                <a:cs typeface="Arial"/>
              </a:rPr>
              <a:t> </a:t>
            </a:r>
            <a:r>
              <a:rPr lang="en-US" sz="2400" dirty="0" err="1">
                <a:solidFill>
                  <a:srgbClr val="000090"/>
                </a:solidFill>
                <a:latin typeface="Arial"/>
                <a:cs typeface="Arial"/>
              </a:rPr>
              <a:t>nhân</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18125370-8B53-EC9A-BE3A-D797A3A103B3}"/>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39317D99-D219-97E0-9AD4-8E1D96051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CBD36060-D5E1-0C0D-72CE-44F91B217B51}"/>
              </a:ext>
            </a:extLst>
          </p:cNvPr>
          <p:cNvSpPr txBox="1"/>
          <p:nvPr/>
        </p:nvSpPr>
        <p:spPr>
          <a:xfrm>
            <a:off x="1200150" y="2354662"/>
            <a:ext cx="1088517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4.2.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doanh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nghiệp</a:t>
            </a:r>
            <a:r>
              <a:rPr lang="en-US"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04CBEAF7-2ADB-2622-A895-3D20EE3EC0B0}"/>
              </a:ext>
            </a:extLst>
          </p:cNvPr>
          <p:cNvSpPr txBox="1"/>
          <p:nvPr/>
        </p:nvSpPr>
        <p:spPr>
          <a:xfrm flipH="1">
            <a:off x="1860228" y="5355487"/>
            <a:ext cx="8797453" cy="5049011"/>
          </a:xfrm>
          <a:prstGeom prst="rect">
            <a:avLst/>
          </a:prstGeom>
          <a:noFill/>
        </p:spPr>
        <p:txBody>
          <a:bodyPr wrap="square" rtlCol="0">
            <a:spAutoFit/>
          </a:bodyPr>
          <a:lstStyle/>
          <a:p>
            <a:pPr marL="571500" indent="-571500">
              <a:lnSpc>
                <a:spcPct val="150000"/>
              </a:lnSpc>
              <a:buFont typeface="Wingdings" panose="05000000000000000000" pitchFamily="2" charset="2"/>
              <a:buChar char="ü"/>
            </a:pPr>
            <a:r>
              <a:rPr lang="en-US" sz="4400" dirty="0" err="1">
                <a:latin typeface="Times New Roman" panose="02020603050405020304" pitchFamily="18" charset="0"/>
                <a:cs typeface="Times New Roman" panose="02020603050405020304" pitchFamily="18" charset="0"/>
              </a:rPr>
              <a:t>Xác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định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rủi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biện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pháp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phòng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ngừa</a:t>
            </a:r>
            <a:r>
              <a:rPr lang="en-US" sz="4400" dirty="0">
                <a:latin typeface="Times New Roman" panose="02020603050405020304" pitchFamily="18" charset="0"/>
                <a:cs typeface="Times New Roman" panose="02020603050405020304" pitchFamily="18" charset="0"/>
              </a:rPr>
              <a:t>.</a:t>
            </a:r>
          </a:p>
          <a:p>
            <a:pPr marL="571500" indent="-571500">
              <a:lnSpc>
                <a:spcPct val="150000"/>
              </a:lnSpc>
              <a:buFont typeface="Wingdings" panose="05000000000000000000" pitchFamily="2" charset="2"/>
              <a:buChar char="ü"/>
            </a:pPr>
            <a:r>
              <a:rPr lang="en-US" sz="4400" dirty="0" err="1">
                <a:latin typeface="Times New Roman" panose="02020603050405020304" pitchFamily="18" charset="0"/>
                <a:cs typeface="Times New Roman" panose="02020603050405020304" pitchFamily="18" charset="0"/>
              </a:rPr>
              <a:t>Đào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tạo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nhân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viên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về</a:t>
            </a:r>
            <a:r>
              <a:rPr lang="en-US" sz="4400" dirty="0">
                <a:latin typeface="Times New Roman" panose="02020603050405020304" pitchFamily="18" charset="0"/>
                <a:cs typeface="Times New Roman" panose="02020603050405020304" pitchFamily="18" charset="0"/>
              </a:rPr>
              <a:t> an </a:t>
            </a:r>
            <a:r>
              <a:rPr lang="en-US" sz="4400" dirty="0" err="1">
                <a:latin typeface="Times New Roman" panose="02020603050405020304" pitchFamily="18" charset="0"/>
                <a:cs typeface="Times New Roman" panose="02020603050405020304" pitchFamily="18" charset="0"/>
              </a:rPr>
              <a:t>ninh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mạng</a:t>
            </a:r>
            <a:r>
              <a:rPr lang="en-US" sz="4400" dirty="0">
                <a:latin typeface="Times New Roman" panose="02020603050405020304" pitchFamily="18" charset="0"/>
                <a:cs typeface="Times New Roman" panose="02020603050405020304" pitchFamily="18" charset="0"/>
              </a:rPr>
              <a:t>.</a:t>
            </a:r>
          </a:p>
          <a:p>
            <a:pPr marL="571500" indent="-571500">
              <a:lnSpc>
                <a:spcPct val="150000"/>
              </a:lnSpc>
              <a:buFont typeface="Wingdings" panose="05000000000000000000" pitchFamily="2" charset="2"/>
              <a:buChar char="ü"/>
            </a:pPr>
            <a:r>
              <a:rPr lang="en-US" sz="4400" dirty="0" err="1">
                <a:latin typeface="Times New Roman" panose="02020603050405020304" pitchFamily="18" charset="0"/>
                <a:cs typeface="Times New Roman" panose="02020603050405020304" pitchFamily="18" charset="0"/>
              </a:rPr>
              <a:t>Xây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dựng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quy</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ứng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phó</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sự</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cố</a:t>
            </a:r>
            <a:r>
              <a:rPr lang="en-US" sz="4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EA5ECA81-EF55-8F13-9972-5B86214056AD}"/>
              </a:ext>
            </a:extLst>
          </p:cNvPr>
          <p:cNvSpPr txBox="1"/>
          <p:nvPr/>
        </p:nvSpPr>
        <p:spPr>
          <a:xfrm flipH="1">
            <a:off x="1860228" y="3530920"/>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rPr>
              <a:t>Xây</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dựng</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chính</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sách</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bảo</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mật</a:t>
            </a:r>
            <a:r>
              <a:rPr lang="en-US" sz="4200" dirty="0">
                <a:solidFill>
                  <a:srgbClr val="000000"/>
                </a:solidFill>
                <a:latin typeface="Times New Roman" panose="02020603050405020304" pitchFamily="18" charset="0"/>
              </a:rPr>
              <a:t>:</a:t>
            </a:r>
            <a:endParaRPr lang="en-US" sz="4200" dirty="0"/>
          </a:p>
        </p:txBody>
      </p:sp>
      <p:pic>
        <p:nvPicPr>
          <p:cNvPr id="10242" name="Picture 2" descr="Chính sách bảo mật: Bảo vệ thông tin cá nhân của bạn trong thế giới số">
            <a:extLst>
              <a:ext uri="{FF2B5EF4-FFF2-40B4-BE49-F238E27FC236}">
                <a16:creationId xmlns:a16="http://schemas.microsoft.com/office/drawing/2014/main" id="{A885734A-8B43-7681-99C8-F6F4BBB52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8103" y="5605733"/>
            <a:ext cx="9461958" cy="473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1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42"/>
                                        </p:tgtEl>
                                        <p:attrNameLst>
                                          <p:attrName>style.visibility</p:attrName>
                                        </p:attrNameLst>
                                      </p:cBhvr>
                                      <p:to>
                                        <p:strVal val="visible"/>
                                      </p:to>
                                    </p:set>
                                    <p:animEffect transition="in" filter="fade">
                                      <p:cBhvr>
                                        <p:cTn id="27" dur="500"/>
                                        <p:tgtEl>
                                          <p:spTgt spid="102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A65A8-0C86-2E94-BCC6-BAC99D37A30D}"/>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A7493F6D-AB41-2888-2EA3-4C005777B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20B08A34-D534-E50C-DB7C-4280F8AAFD65}"/>
              </a:ext>
            </a:extLst>
          </p:cNvPr>
          <p:cNvSpPr txBox="1"/>
          <p:nvPr/>
        </p:nvSpPr>
        <p:spPr>
          <a:xfrm>
            <a:off x="3698357" y="614583"/>
            <a:ext cx="8223032" cy="1600438"/>
          </a:xfrm>
          <a:prstGeom prst="rect">
            <a:avLst/>
          </a:prstGeom>
          <a:noFill/>
        </p:spPr>
        <p:txBody>
          <a:bodyPr wrap="square" rtlCol="0">
            <a:spAutoFit/>
          </a:bodyPr>
          <a:lstStyle/>
          <a:p>
            <a:r>
              <a:rPr lang="en-US" sz="5000" b="1" dirty="0">
                <a:solidFill>
                  <a:srgbClr val="FF6600"/>
                </a:solidFill>
                <a:latin typeface="Arial"/>
                <a:cs typeface="Arial"/>
              </a:rPr>
              <a:t>CHƯƠNG 4.</a:t>
            </a:r>
          </a:p>
          <a:p>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doanh</a:t>
            </a:r>
            <a:r>
              <a:rPr lang="en-US" sz="2400" dirty="0">
                <a:solidFill>
                  <a:srgbClr val="000090"/>
                </a:solidFill>
                <a:latin typeface="Arial"/>
                <a:cs typeface="Arial"/>
              </a:rPr>
              <a:t> </a:t>
            </a:r>
            <a:r>
              <a:rPr lang="en-US" sz="2400" dirty="0" err="1">
                <a:solidFill>
                  <a:srgbClr val="000090"/>
                </a:solidFill>
                <a:latin typeface="Arial"/>
                <a:cs typeface="Arial"/>
              </a:rPr>
              <a:t>nghiệp</a:t>
            </a:r>
            <a:r>
              <a:rPr lang="en-US" sz="2400" dirty="0">
                <a:solidFill>
                  <a:srgbClr val="000090"/>
                </a:solidFill>
                <a:latin typeface="Arial"/>
                <a:cs typeface="Arial"/>
              </a:rPr>
              <a:t> </a:t>
            </a:r>
            <a:r>
              <a:rPr lang="en-US" sz="2400" dirty="0" err="1">
                <a:solidFill>
                  <a:srgbClr val="000090"/>
                </a:solidFill>
                <a:latin typeface="Arial"/>
                <a:cs typeface="Arial"/>
              </a:rPr>
              <a:t>và</a:t>
            </a:r>
            <a:endParaRPr lang="en-US" sz="2400" dirty="0">
              <a:solidFill>
                <a:srgbClr val="000090"/>
              </a:solidFill>
              <a:latin typeface="Arial"/>
              <a:cs typeface="Arial"/>
            </a:endParaRPr>
          </a:p>
          <a:p>
            <a:r>
              <a:rPr lang="en-US" sz="2400" dirty="0" err="1">
                <a:solidFill>
                  <a:srgbClr val="000090"/>
                </a:solidFill>
                <a:latin typeface="Arial"/>
                <a:cs typeface="Arial"/>
              </a:rPr>
              <a:t>cá</a:t>
            </a:r>
            <a:r>
              <a:rPr lang="en-US" sz="2400" dirty="0">
                <a:solidFill>
                  <a:srgbClr val="000090"/>
                </a:solidFill>
                <a:latin typeface="Arial"/>
                <a:cs typeface="Arial"/>
              </a:rPr>
              <a:t> </a:t>
            </a:r>
            <a:r>
              <a:rPr lang="en-US" sz="2400" dirty="0" err="1">
                <a:solidFill>
                  <a:srgbClr val="000090"/>
                </a:solidFill>
                <a:latin typeface="Arial"/>
                <a:cs typeface="Arial"/>
              </a:rPr>
              <a:t>nhân</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BA52D05C-260B-2BD6-BA0A-E96503B325F5}"/>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9E06175D-F73C-FD4B-AA2D-CF3CA59C3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517325AC-430E-6238-7592-74A722C7011D}"/>
              </a:ext>
            </a:extLst>
          </p:cNvPr>
          <p:cNvSpPr txBox="1"/>
          <p:nvPr/>
        </p:nvSpPr>
        <p:spPr>
          <a:xfrm>
            <a:off x="1200150" y="2354662"/>
            <a:ext cx="1088517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4.2.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r>
              <a:rPr lang="en-US"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03C80F8D-F000-581D-837A-9F66B77CF2AF}"/>
              </a:ext>
            </a:extLst>
          </p:cNvPr>
          <p:cNvSpPr txBox="1"/>
          <p:nvPr/>
        </p:nvSpPr>
        <p:spPr>
          <a:xfrm flipH="1">
            <a:off x="1200150" y="5008838"/>
            <a:ext cx="8797453" cy="6064674"/>
          </a:xfrm>
          <a:prstGeom prst="rect">
            <a:avLst/>
          </a:prstGeom>
          <a:noFill/>
        </p:spPr>
        <p:txBody>
          <a:bodyPr wrap="square" rtlCol="0">
            <a:spAutoFit/>
          </a:bodyPr>
          <a:lstStyle/>
          <a:p>
            <a:pPr marL="571500" indent="-571500">
              <a:lnSpc>
                <a:spcPct val="150000"/>
              </a:lnSpc>
              <a:buFont typeface="Wingdings" panose="05000000000000000000" pitchFamily="2" charset="2"/>
              <a:buChar char="ü"/>
            </a:pPr>
            <a:r>
              <a:rPr lang="vi-VN" sz="4400" dirty="0">
                <a:latin typeface="Times New Roman" panose="02020603050405020304" pitchFamily="18" charset="0"/>
                <a:cs typeface="Times New Roman" panose="02020603050405020304" pitchFamily="18" charset="0"/>
              </a:rPr>
              <a:t>Cài đặt phần mềm diệt </a:t>
            </a:r>
            <a:r>
              <a:rPr lang="vi-VN" sz="4400" dirty="0" err="1">
                <a:latin typeface="Times New Roman" panose="02020603050405020304" pitchFamily="18" charset="0"/>
                <a:cs typeface="Times New Roman" panose="02020603050405020304" pitchFamily="18" charset="0"/>
              </a:rPr>
              <a:t>virus</a:t>
            </a:r>
            <a:r>
              <a:rPr lang="vi-VN" sz="4400" dirty="0">
                <a:latin typeface="Times New Roman" panose="02020603050405020304" pitchFamily="18" charset="0"/>
                <a:cs typeface="Times New Roman" panose="02020603050405020304" pitchFamily="18" charset="0"/>
              </a:rPr>
              <a:t> và tường lửa</a:t>
            </a:r>
            <a:r>
              <a:rPr lang="en-US" sz="4400" dirty="0">
                <a:latin typeface="Times New Roman" panose="02020603050405020304" pitchFamily="18" charset="0"/>
                <a:cs typeface="Times New Roman" panose="02020603050405020304" pitchFamily="18" charset="0"/>
              </a:rPr>
              <a:t>.</a:t>
            </a:r>
          </a:p>
          <a:p>
            <a:pPr marL="571500" indent="-571500">
              <a:lnSpc>
                <a:spcPct val="150000"/>
              </a:lnSpc>
              <a:buFont typeface="Wingdings" panose="05000000000000000000" pitchFamily="2" charset="2"/>
              <a:buChar char="ü"/>
            </a:pPr>
            <a:r>
              <a:rPr lang="en-US" sz="4400" dirty="0" err="1">
                <a:latin typeface="Times New Roman" panose="02020603050405020304" pitchFamily="18" charset="0"/>
                <a:cs typeface="Times New Roman" panose="02020603050405020304" pitchFamily="18" charset="0"/>
              </a:rPr>
              <a:t>Cập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nhật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phần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mềm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hệ</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điều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hành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ứng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dụng</a:t>
            </a:r>
            <a:r>
              <a:rPr lang="en-US" sz="4400" dirty="0">
                <a:latin typeface="Times New Roman" panose="02020603050405020304" pitchFamily="18" charset="0"/>
                <a:cs typeface="Times New Roman" panose="02020603050405020304" pitchFamily="18" charset="0"/>
              </a:rPr>
              <a:t>.</a:t>
            </a:r>
          </a:p>
          <a:p>
            <a:pPr marL="571500" indent="-571500">
              <a:lnSpc>
                <a:spcPct val="150000"/>
              </a:lnSpc>
              <a:buFont typeface="Wingdings" panose="05000000000000000000" pitchFamily="2" charset="2"/>
              <a:buChar char="ü"/>
            </a:pPr>
            <a:r>
              <a:rPr lang="en-US" sz="4400" dirty="0" err="1">
                <a:latin typeface="Times New Roman" panose="02020603050405020304" pitchFamily="18" charset="0"/>
                <a:cs typeface="Times New Roman" panose="02020603050405020304" pitchFamily="18" charset="0"/>
              </a:rPr>
              <a:t>Sử</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dụng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mật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khẩu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mạnh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cho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thiết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bị</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tài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khoản</a:t>
            </a:r>
            <a:r>
              <a:rPr lang="en-US" sz="4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EE2EC205-FCFF-CEA5-5911-F28561595532}"/>
              </a:ext>
            </a:extLst>
          </p:cNvPr>
          <p:cNvSpPr txBox="1"/>
          <p:nvPr/>
        </p:nvSpPr>
        <p:spPr>
          <a:xfrm flipH="1">
            <a:off x="1860228" y="3530920"/>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rPr>
              <a:t>Bảo</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vệ</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thiết</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bị</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cá</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nhân</a:t>
            </a:r>
            <a:r>
              <a:rPr lang="en-US" sz="4200" dirty="0">
                <a:solidFill>
                  <a:srgbClr val="000000"/>
                </a:solidFill>
                <a:latin typeface="Times New Roman" panose="02020603050405020304" pitchFamily="18" charset="0"/>
              </a:rPr>
              <a:t>:</a:t>
            </a:r>
            <a:endParaRPr lang="en-US" sz="4200" dirty="0"/>
          </a:p>
        </p:txBody>
      </p:sp>
      <p:sp>
        <p:nvSpPr>
          <p:cNvPr id="4" name="TextBox 3">
            <a:extLst>
              <a:ext uri="{FF2B5EF4-FFF2-40B4-BE49-F238E27FC236}">
                <a16:creationId xmlns:a16="http://schemas.microsoft.com/office/drawing/2014/main" id="{D00C28C4-0D4C-4782-F148-32A853251D3A}"/>
              </a:ext>
            </a:extLst>
          </p:cNvPr>
          <p:cNvSpPr txBox="1"/>
          <p:nvPr/>
        </p:nvSpPr>
        <p:spPr>
          <a:xfrm flipH="1">
            <a:off x="11400468" y="3345668"/>
            <a:ext cx="9664596" cy="958276"/>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4200" dirty="0" err="1">
                <a:solidFill>
                  <a:srgbClr val="000000"/>
                </a:solidFill>
                <a:latin typeface="Times New Roman" panose="02020603050405020304" pitchFamily="18" charset="0"/>
              </a:rPr>
              <a:t>Bảo</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vệ</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tài</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khoản</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trực</a:t>
            </a:r>
            <a:r>
              <a:rPr lang="en-US" sz="4200" dirty="0">
                <a:solidFill>
                  <a:srgbClr val="000000"/>
                </a:solidFill>
                <a:latin typeface="Times New Roman" panose="02020603050405020304" pitchFamily="18" charset="0"/>
              </a:rPr>
              <a:t> </a:t>
            </a:r>
            <a:r>
              <a:rPr lang="en-US" sz="4200" dirty="0" err="1">
                <a:solidFill>
                  <a:srgbClr val="000000"/>
                </a:solidFill>
                <a:latin typeface="Times New Roman" panose="02020603050405020304" pitchFamily="18" charset="0"/>
              </a:rPr>
              <a:t>tuyến</a:t>
            </a:r>
            <a:r>
              <a:rPr lang="en-US" sz="4200" dirty="0">
                <a:solidFill>
                  <a:srgbClr val="000000"/>
                </a:solidFill>
                <a:latin typeface="Times New Roman" panose="02020603050405020304" pitchFamily="18" charset="0"/>
              </a:rPr>
              <a:t>:</a:t>
            </a:r>
            <a:endParaRPr lang="en-US" sz="4200" dirty="0"/>
          </a:p>
        </p:txBody>
      </p:sp>
      <p:sp>
        <p:nvSpPr>
          <p:cNvPr id="7" name="TextBox 6">
            <a:extLst>
              <a:ext uri="{FF2B5EF4-FFF2-40B4-BE49-F238E27FC236}">
                <a16:creationId xmlns:a16="http://schemas.microsoft.com/office/drawing/2014/main" id="{2326653A-F148-FD94-7B77-EA1827CB72B9}"/>
              </a:ext>
            </a:extLst>
          </p:cNvPr>
          <p:cNvSpPr txBox="1"/>
          <p:nvPr/>
        </p:nvSpPr>
        <p:spPr>
          <a:xfrm flipH="1">
            <a:off x="10877550" y="4876965"/>
            <a:ext cx="8797453" cy="6064674"/>
          </a:xfrm>
          <a:prstGeom prst="rect">
            <a:avLst/>
          </a:prstGeom>
          <a:noFill/>
        </p:spPr>
        <p:txBody>
          <a:bodyPr wrap="square" rtlCol="0">
            <a:spAutoFit/>
          </a:bodyPr>
          <a:lstStyle/>
          <a:p>
            <a:pPr marL="571500" indent="-571500">
              <a:lnSpc>
                <a:spcPct val="150000"/>
              </a:lnSpc>
              <a:buFont typeface="Wingdings" panose="05000000000000000000" pitchFamily="2" charset="2"/>
              <a:buChar char="ü"/>
            </a:pPr>
            <a:r>
              <a:rPr lang="vi-VN" sz="4400" dirty="0">
                <a:latin typeface="Times New Roman" panose="02020603050405020304" pitchFamily="18" charset="0"/>
                <a:cs typeface="Times New Roman" panose="02020603050405020304" pitchFamily="18" charset="0"/>
              </a:rPr>
              <a:t>Sử dụng xác thực đa yếu tố (MFA/2FA)</a:t>
            </a:r>
            <a:endParaRPr lang="en-US" sz="4400" dirty="0">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ü"/>
            </a:pPr>
            <a:r>
              <a:rPr lang="vi-VN" sz="4400" dirty="0">
                <a:latin typeface="Times New Roman" panose="02020603050405020304" pitchFamily="18" charset="0"/>
                <a:cs typeface="Times New Roman" panose="02020603050405020304" pitchFamily="18" charset="0"/>
              </a:rPr>
              <a:t>Kiểm tra hoạt động tài khoản thường xuyên</a:t>
            </a:r>
            <a:r>
              <a:rPr lang="en-US" sz="4400" dirty="0">
                <a:latin typeface="Times New Roman" panose="02020603050405020304" pitchFamily="18" charset="0"/>
                <a:cs typeface="Times New Roman" panose="02020603050405020304" pitchFamily="18" charset="0"/>
              </a:rPr>
              <a:t>.</a:t>
            </a:r>
          </a:p>
          <a:p>
            <a:pPr marL="571500" indent="-571500">
              <a:lnSpc>
                <a:spcPct val="150000"/>
              </a:lnSpc>
              <a:buFont typeface="Wingdings" panose="05000000000000000000" pitchFamily="2" charset="2"/>
              <a:buChar char="ü"/>
            </a:pPr>
            <a:r>
              <a:rPr lang="en-US" sz="4400" dirty="0" err="1">
                <a:latin typeface="Times New Roman" panose="02020603050405020304" pitchFamily="18" charset="0"/>
                <a:cs typeface="Times New Roman" panose="02020603050405020304" pitchFamily="18" charset="0"/>
              </a:rPr>
              <a:t>Tránh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nhấp</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vào</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liên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và</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tải</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xuống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tập</a:t>
            </a:r>
            <a:r>
              <a:rPr lang="en-US" sz="4400" dirty="0">
                <a:latin typeface="Times New Roman" panose="02020603050405020304" pitchFamily="18" charset="0"/>
                <a:cs typeface="Times New Roman" panose="02020603050405020304" pitchFamily="18" charset="0"/>
              </a:rPr>
              <a:t> tin </a:t>
            </a:r>
            <a:r>
              <a:rPr lang="en-US" sz="4400" dirty="0" err="1">
                <a:latin typeface="Times New Roman" panose="02020603050405020304" pitchFamily="18" charset="0"/>
                <a:cs typeface="Times New Roman" panose="02020603050405020304" pitchFamily="18" charset="0"/>
              </a:rPr>
              <a:t>không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rõ</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nguồn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gốc</a:t>
            </a:r>
            <a:r>
              <a:rPr lang="en-US" sz="4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6783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down)">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arn(inVertic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arn(inVertical)">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arn(inVertical)">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barn(inVertical)">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5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0DB8F-4A52-B41B-4906-A48B3255D2DB}"/>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BDC11B67-4F57-A497-F64F-EE2FFB99A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a:extLst>
              <a:ext uri="{FF2B5EF4-FFF2-40B4-BE49-F238E27FC236}">
                <a16:creationId xmlns:a16="http://schemas.microsoft.com/office/drawing/2014/main" id="{F18CDBAE-AC85-7CDD-D13C-9AFBBE5B7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a:extLst>
              <a:ext uri="{FF2B5EF4-FFF2-40B4-BE49-F238E27FC236}">
                <a16:creationId xmlns:a16="http://schemas.microsoft.com/office/drawing/2014/main" id="{9044C921-1B27-7963-E619-E160C6733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6" name="TextBox 5">
            <a:extLst>
              <a:ext uri="{FF2B5EF4-FFF2-40B4-BE49-F238E27FC236}">
                <a16:creationId xmlns:a16="http://schemas.microsoft.com/office/drawing/2014/main" id="{589E6CD5-F81C-3BCF-6047-B0C75F2F38F2}"/>
              </a:ext>
            </a:extLst>
          </p:cNvPr>
          <p:cNvSpPr txBox="1"/>
          <p:nvPr/>
        </p:nvSpPr>
        <p:spPr>
          <a:xfrm>
            <a:off x="7054235" y="4583658"/>
            <a:ext cx="13874132" cy="4154984"/>
          </a:xfrm>
          <a:prstGeom prst="rect">
            <a:avLst/>
          </a:prstGeom>
          <a:noFill/>
        </p:spPr>
        <p:txBody>
          <a:bodyPr wrap="square" rtlCol="0">
            <a:spAutoFit/>
          </a:bodyPr>
          <a:lstStyle/>
          <a:p>
            <a:pPr algn="ctr"/>
            <a:r>
              <a:rPr lang="vi-VN" sz="8800" b="1" dirty="0">
                <a:solidFill>
                  <a:srgbClr val="FFFFFF"/>
                </a:solidFill>
                <a:latin typeface="Arial"/>
                <a:cs typeface="Arial"/>
              </a:rPr>
              <a:t>Chương </a:t>
            </a:r>
            <a:r>
              <a:rPr lang="en-US" sz="8800" b="1" dirty="0">
                <a:solidFill>
                  <a:srgbClr val="FFFFFF"/>
                </a:solidFill>
                <a:latin typeface="Arial"/>
                <a:cs typeface="Arial"/>
              </a:rPr>
              <a:t>5.</a:t>
            </a:r>
          </a:p>
          <a:p>
            <a:pPr algn="ctr"/>
            <a:r>
              <a:rPr lang="en-US" sz="8800" b="1" dirty="0" err="1">
                <a:solidFill>
                  <a:srgbClr val="FFFFFF"/>
                </a:solidFill>
                <a:latin typeface="Arial"/>
                <a:cs typeface="Arial"/>
              </a:rPr>
              <a:t>Công</a:t>
            </a:r>
            <a:r>
              <a:rPr lang="en-US" sz="8800" b="1" dirty="0">
                <a:solidFill>
                  <a:srgbClr val="FFFFFF"/>
                </a:solidFill>
                <a:latin typeface="Arial"/>
                <a:cs typeface="Arial"/>
              </a:rPr>
              <a:t> </a:t>
            </a:r>
            <a:r>
              <a:rPr lang="en-US" sz="8800" b="1" dirty="0" err="1">
                <a:solidFill>
                  <a:srgbClr val="FFFFFF"/>
                </a:solidFill>
                <a:latin typeface="Arial"/>
                <a:cs typeface="Arial"/>
              </a:rPr>
              <a:t>cụ</a:t>
            </a:r>
            <a:r>
              <a:rPr lang="en-US" sz="8800" b="1" dirty="0">
                <a:solidFill>
                  <a:srgbClr val="FFFFFF"/>
                </a:solidFill>
                <a:latin typeface="Arial"/>
                <a:cs typeface="Arial"/>
              </a:rPr>
              <a:t> </a:t>
            </a:r>
            <a:r>
              <a:rPr lang="en-US" sz="8800" b="1" dirty="0" err="1">
                <a:solidFill>
                  <a:srgbClr val="FFFFFF"/>
                </a:solidFill>
                <a:latin typeface="Arial"/>
                <a:cs typeface="Arial"/>
              </a:rPr>
              <a:t>bảo</a:t>
            </a:r>
            <a:r>
              <a:rPr lang="en-US" sz="8800" b="1" dirty="0">
                <a:solidFill>
                  <a:srgbClr val="FFFFFF"/>
                </a:solidFill>
                <a:latin typeface="Arial"/>
                <a:cs typeface="Arial"/>
              </a:rPr>
              <a:t> </a:t>
            </a:r>
            <a:r>
              <a:rPr lang="en-US" sz="8800" b="1" dirty="0" err="1">
                <a:solidFill>
                  <a:srgbClr val="FFFFFF"/>
                </a:solidFill>
                <a:latin typeface="Arial"/>
                <a:cs typeface="Arial"/>
              </a:rPr>
              <a:t>mật</a:t>
            </a:r>
            <a:r>
              <a:rPr lang="en-US" sz="8800" b="1" dirty="0">
                <a:solidFill>
                  <a:srgbClr val="FFFFFF"/>
                </a:solidFill>
                <a:latin typeface="Arial"/>
                <a:cs typeface="Arial"/>
              </a:rPr>
              <a:t> </a:t>
            </a:r>
            <a:r>
              <a:rPr lang="en-US" sz="8800" b="1" dirty="0" err="1">
                <a:solidFill>
                  <a:srgbClr val="FFFFFF"/>
                </a:solidFill>
                <a:latin typeface="Arial"/>
                <a:cs typeface="Arial"/>
              </a:rPr>
              <a:t>và</a:t>
            </a:r>
            <a:r>
              <a:rPr lang="en-US" sz="8800" b="1" dirty="0">
                <a:solidFill>
                  <a:srgbClr val="FFFFFF"/>
                </a:solidFill>
                <a:latin typeface="Arial"/>
                <a:cs typeface="Arial"/>
              </a:rPr>
              <a:t> </a:t>
            </a:r>
          </a:p>
          <a:p>
            <a:pPr algn="ctr"/>
            <a:r>
              <a:rPr lang="en-US" sz="8800" b="1" dirty="0" err="1">
                <a:solidFill>
                  <a:srgbClr val="FFFFFF"/>
                </a:solidFill>
                <a:latin typeface="Arial"/>
                <a:cs typeface="Arial"/>
              </a:rPr>
              <a:t>thực</a:t>
            </a:r>
            <a:r>
              <a:rPr lang="en-US" sz="8800" b="1" dirty="0">
                <a:solidFill>
                  <a:srgbClr val="FFFFFF"/>
                </a:solidFill>
                <a:latin typeface="Arial"/>
                <a:cs typeface="Arial"/>
              </a:rPr>
              <a:t> </a:t>
            </a:r>
            <a:r>
              <a:rPr lang="en-US" sz="8800" b="1" dirty="0" err="1">
                <a:solidFill>
                  <a:srgbClr val="FFFFFF"/>
                </a:solidFill>
                <a:latin typeface="Arial"/>
                <a:cs typeface="Arial"/>
              </a:rPr>
              <a:t>hành</a:t>
            </a:r>
            <a:endParaRPr lang="en-US" sz="8800" b="1" dirty="0">
              <a:solidFill>
                <a:srgbClr val="FFFFFF"/>
              </a:solidFill>
              <a:latin typeface="Arial"/>
              <a:cs typeface="Arial"/>
            </a:endParaRPr>
          </a:p>
        </p:txBody>
      </p:sp>
      <p:pic>
        <p:nvPicPr>
          <p:cNvPr id="5" name="Picture 4" descr="Dai Nam [PPT] Template 02.png">
            <a:extLst>
              <a:ext uri="{FF2B5EF4-FFF2-40B4-BE49-F238E27FC236}">
                <a16:creationId xmlns:a16="http://schemas.microsoft.com/office/drawing/2014/main" id="{A341A75B-5AEE-DB9D-09DD-09A5CBC37A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6"/>
            <a:ext cx="6941235" cy="13322300"/>
          </a:xfrm>
          <a:prstGeom prst="rect">
            <a:avLst/>
          </a:prstGeom>
        </p:spPr>
      </p:pic>
      <p:pic>
        <p:nvPicPr>
          <p:cNvPr id="8" name="Picture 7" descr="Dai Nam [PPT] Template 03.png">
            <a:extLst>
              <a:ext uri="{FF2B5EF4-FFF2-40B4-BE49-F238E27FC236}">
                <a16:creationId xmlns:a16="http://schemas.microsoft.com/office/drawing/2014/main" id="{AD73B871-A349-DD32-1290-2ECAC1D4AC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Tree>
    <p:extLst>
      <p:ext uri="{BB962C8B-B14F-4D97-AF65-F5344CB8AC3E}">
        <p14:creationId xmlns:p14="http://schemas.microsoft.com/office/powerpoint/2010/main" val="394130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BE87A-DE5A-5931-9562-54AA2020BDF8}"/>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C79BADA9-3EBD-091E-60DF-43A9B2D15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70DD76B6-35D7-25D6-15EB-3CF344D83039}"/>
              </a:ext>
            </a:extLst>
          </p:cNvPr>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5.</a:t>
            </a:r>
          </a:p>
          <a:p>
            <a:r>
              <a:rPr lang="en-US" sz="2400" dirty="0" err="1">
                <a:solidFill>
                  <a:srgbClr val="000090"/>
                </a:solidFill>
                <a:latin typeface="Arial"/>
                <a:cs typeface="Arial"/>
              </a:rPr>
              <a:t>Công</a:t>
            </a:r>
            <a:r>
              <a:rPr lang="en-US" sz="2400" dirty="0">
                <a:solidFill>
                  <a:srgbClr val="000090"/>
                </a:solidFill>
                <a:latin typeface="Arial"/>
                <a:cs typeface="Arial"/>
              </a:rPr>
              <a:t> </a:t>
            </a:r>
            <a:r>
              <a:rPr lang="en-US" sz="2400" dirty="0" err="1">
                <a:solidFill>
                  <a:srgbClr val="000090"/>
                </a:solidFill>
                <a:latin typeface="Arial"/>
                <a:cs typeface="Arial"/>
              </a:rPr>
              <a:t>cụ</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và</a:t>
            </a:r>
            <a:r>
              <a:rPr lang="en-US" sz="2400" dirty="0">
                <a:solidFill>
                  <a:srgbClr val="000090"/>
                </a:solidFill>
                <a:latin typeface="Arial"/>
                <a:cs typeface="Arial"/>
              </a:rPr>
              <a:t> </a:t>
            </a:r>
            <a:r>
              <a:rPr lang="en-US" sz="2400" dirty="0" err="1">
                <a:solidFill>
                  <a:srgbClr val="000090"/>
                </a:solidFill>
                <a:latin typeface="Arial"/>
                <a:cs typeface="Arial"/>
              </a:rPr>
              <a:t>thực</a:t>
            </a:r>
            <a:r>
              <a:rPr lang="en-US" sz="2400" dirty="0">
                <a:solidFill>
                  <a:srgbClr val="000090"/>
                </a:solidFill>
                <a:latin typeface="Arial"/>
                <a:cs typeface="Arial"/>
              </a:rPr>
              <a:t> </a:t>
            </a:r>
            <a:r>
              <a:rPr lang="en-US" sz="2400" dirty="0" err="1">
                <a:solidFill>
                  <a:srgbClr val="000090"/>
                </a:solidFill>
                <a:latin typeface="Arial"/>
                <a:cs typeface="Arial"/>
              </a:rPr>
              <a:t>hành</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78AB7B09-9E28-AD76-4D1D-F456C78ECAB8}"/>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C19C585A-AC39-D6FC-5ACB-35D22BC6E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32A899C9-4DA6-8F07-A487-B49DEA2C0CC1}"/>
              </a:ext>
            </a:extLst>
          </p:cNvPr>
          <p:cNvSpPr txBox="1"/>
          <p:nvPr/>
        </p:nvSpPr>
        <p:spPr>
          <a:xfrm>
            <a:off x="1200150" y="2354662"/>
            <a:ext cx="960501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5.1.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Wireshark:</a:t>
            </a:r>
          </a:p>
        </p:txBody>
      </p:sp>
      <p:sp>
        <p:nvSpPr>
          <p:cNvPr id="4" name="TextBox 3">
            <a:extLst>
              <a:ext uri="{FF2B5EF4-FFF2-40B4-BE49-F238E27FC236}">
                <a16:creationId xmlns:a16="http://schemas.microsoft.com/office/drawing/2014/main" id="{80994F16-6717-DBD7-0D8B-DE3A6C0B0499}"/>
              </a:ext>
            </a:extLst>
          </p:cNvPr>
          <p:cNvSpPr txBox="1"/>
          <p:nvPr/>
        </p:nvSpPr>
        <p:spPr>
          <a:xfrm flipH="1">
            <a:off x="1765404" y="3250330"/>
            <a:ext cx="18366636" cy="1927772"/>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rPr>
              <a:t>	</a:t>
            </a:r>
            <a:r>
              <a:rPr lang="vi-VN" sz="4200" dirty="0" err="1">
                <a:solidFill>
                  <a:srgbClr val="000000"/>
                </a:solidFill>
                <a:latin typeface="Times New Roman" panose="02020603050405020304" pitchFamily="18" charset="0"/>
              </a:rPr>
              <a:t>Wireshark</a:t>
            </a:r>
            <a:r>
              <a:rPr lang="vi-VN" sz="4200" dirty="0">
                <a:solidFill>
                  <a:srgbClr val="000000"/>
                </a:solidFill>
                <a:latin typeface="Times New Roman" panose="02020603050405020304" pitchFamily="18" charset="0"/>
              </a:rPr>
              <a:t> là một công cụ phân tích giao thức mạng mã nguồn mở, được sử dụng rộng rãi để giám sát và kiểm tra các gói tin trên mạng. </a:t>
            </a:r>
            <a:endParaRPr lang="en-US" sz="4200" dirty="0"/>
          </a:p>
        </p:txBody>
      </p:sp>
      <p:pic>
        <p:nvPicPr>
          <p:cNvPr id="3" name="Picture 2" descr="Wireshark Network and Malware Analysis | by Parker Benitez | Medium">
            <a:extLst>
              <a:ext uri="{FF2B5EF4-FFF2-40B4-BE49-F238E27FC236}">
                <a16:creationId xmlns:a16="http://schemas.microsoft.com/office/drawing/2014/main" id="{1B3021F3-F48E-1A67-34CD-8B5BD6C090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4405" y="5424994"/>
            <a:ext cx="10979309" cy="2769378"/>
          </a:xfrm>
          <a:prstGeom prst="rect">
            <a:avLst/>
          </a:prstGeom>
          <a:noFill/>
          <a:ln>
            <a:noFill/>
          </a:ln>
        </p:spPr>
      </p:pic>
      <p:sp>
        <p:nvSpPr>
          <p:cNvPr id="5" name="TextBox 4">
            <a:extLst>
              <a:ext uri="{FF2B5EF4-FFF2-40B4-BE49-F238E27FC236}">
                <a16:creationId xmlns:a16="http://schemas.microsoft.com/office/drawing/2014/main" id="{6B0F08FD-41C0-96F3-61DD-F40B46097B77}"/>
              </a:ext>
            </a:extLst>
          </p:cNvPr>
          <p:cNvSpPr txBox="1"/>
          <p:nvPr/>
        </p:nvSpPr>
        <p:spPr>
          <a:xfrm flipH="1">
            <a:off x="1353924" y="8344283"/>
            <a:ext cx="18366636" cy="2897268"/>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rPr>
              <a:t>	</a:t>
            </a:r>
            <a:r>
              <a:rPr lang="vi-VN" sz="4200" dirty="0" err="1">
                <a:solidFill>
                  <a:srgbClr val="000000"/>
                </a:solidFill>
                <a:latin typeface="Times New Roman" panose="02020603050405020304" pitchFamily="18" charset="0"/>
              </a:rPr>
              <a:t>Wireshark</a:t>
            </a:r>
            <a:r>
              <a:rPr lang="vi-VN" sz="4200" dirty="0">
                <a:solidFill>
                  <a:srgbClr val="000000"/>
                </a:solidFill>
                <a:latin typeface="Times New Roman" panose="02020603050405020304" pitchFamily="18" charset="0"/>
              </a:rPr>
              <a:t> thường được sử dụng bởi quản trị viên mạng, chuyên gia bảo mật và nhà phát triển phần mềm để kiểm tra lưu lượng mạng và phát hiện các vấn đề bảo mật</a:t>
            </a:r>
            <a:endParaRPr lang="en-US" sz="4200" dirty="0"/>
          </a:p>
        </p:txBody>
      </p:sp>
    </p:spTree>
    <p:extLst>
      <p:ext uri="{BB962C8B-B14F-4D97-AF65-F5344CB8AC3E}">
        <p14:creationId xmlns:p14="http://schemas.microsoft.com/office/powerpoint/2010/main" val="223702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arn(inVertic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randombar(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D585E-0F2C-6175-4E1D-65561CE220F7}"/>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2F3BE2FA-644A-FCB2-38E1-98C6F5FBF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EF655A46-CE03-85FF-4018-560A311DAC94}"/>
              </a:ext>
            </a:extLst>
          </p:cNvPr>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5.</a:t>
            </a:r>
          </a:p>
          <a:p>
            <a:r>
              <a:rPr lang="en-US" sz="2400" dirty="0" err="1">
                <a:solidFill>
                  <a:srgbClr val="000090"/>
                </a:solidFill>
                <a:latin typeface="Arial"/>
                <a:cs typeface="Arial"/>
              </a:rPr>
              <a:t>Công</a:t>
            </a:r>
            <a:r>
              <a:rPr lang="en-US" sz="2400" dirty="0">
                <a:solidFill>
                  <a:srgbClr val="000090"/>
                </a:solidFill>
                <a:latin typeface="Arial"/>
                <a:cs typeface="Arial"/>
              </a:rPr>
              <a:t> </a:t>
            </a:r>
            <a:r>
              <a:rPr lang="en-US" sz="2400" dirty="0" err="1">
                <a:solidFill>
                  <a:srgbClr val="000090"/>
                </a:solidFill>
                <a:latin typeface="Arial"/>
                <a:cs typeface="Arial"/>
              </a:rPr>
              <a:t>cụ</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và</a:t>
            </a:r>
            <a:r>
              <a:rPr lang="en-US" sz="2400" dirty="0">
                <a:solidFill>
                  <a:srgbClr val="000090"/>
                </a:solidFill>
                <a:latin typeface="Arial"/>
                <a:cs typeface="Arial"/>
              </a:rPr>
              <a:t> </a:t>
            </a:r>
            <a:r>
              <a:rPr lang="en-US" sz="2400" dirty="0" err="1">
                <a:solidFill>
                  <a:srgbClr val="000090"/>
                </a:solidFill>
                <a:latin typeface="Arial"/>
                <a:cs typeface="Arial"/>
              </a:rPr>
              <a:t>thực</a:t>
            </a:r>
            <a:r>
              <a:rPr lang="en-US" sz="2400" dirty="0">
                <a:solidFill>
                  <a:srgbClr val="000090"/>
                </a:solidFill>
                <a:latin typeface="Arial"/>
                <a:cs typeface="Arial"/>
              </a:rPr>
              <a:t> </a:t>
            </a:r>
            <a:r>
              <a:rPr lang="en-US" sz="2400" dirty="0" err="1">
                <a:solidFill>
                  <a:srgbClr val="000090"/>
                </a:solidFill>
                <a:latin typeface="Arial"/>
                <a:cs typeface="Arial"/>
              </a:rPr>
              <a:t>hành</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77532502-FF55-2CE8-0FDA-EE6334B8E6E2}"/>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8377FBFD-AF32-8BA9-06CC-611499A84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23CA435-30BA-01BC-B2EA-B218D51C0123}"/>
              </a:ext>
            </a:extLst>
          </p:cNvPr>
          <p:cNvSpPr txBox="1"/>
          <p:nvPr/>
        </p:nvSpPr>
        <p:spPr>
          <a:xfrm>
            <a:off x="1200150" y="2354662"/>
            <a:ext cx="960501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5.2.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Snort:</a:t>
            </a:r>
          </a:p>
        </p:txBody>
      </p:sp>
      <p:sp>
        <p:nvSpPr>
          <p:cNvPr id="4" name="TextBox 3">
            <a:extLst>
              <a:ext uri="{FF2B5EF4-FFF2-40B4-BE49-F238E27FC236}">
                <a16:creationId xmlns:a16="http://schemas.microsoft.com/office/drawing/2014/main" id="{BEC1BA62-6ECE-3F33-EF21-DB2AC9C14FB3}"/>
              </a:ext>
            </a:extLst>
          </p:cNvPr>
          <p:cNvSpPr txBox="1"/>
          <p:nvPr/>
        </p:nvSpPr>
        <p:spPr>
          <a:xfrm flipH="1">
            <a:off x="1331888" y="4469530"/>
            <a:ext cx="10300310" cy="5793189"/>
          </a:xfrm>
          <a:prstGeom prst="rect">
            <a:avLst/>
          </a:prstGeom>
          <a:noFill/>
        </p:spPr>
        <p:txBody>
          <a:bodyPr wrap="square" rtlCol="0">
            <a:spAutoFit/>
          </a:bodyPr>
          <a:lstStyle/>
          <a:p>
            <a:pPr>
              <a:lnSpc>
                <a:spcPct val="150000"/>
              </a:lnSpc>
            </a:pPr>
            <a:r>
              <a:rPr lang="vi-VN" sz="4200" dirty="0">
                <a:solidFill>
                  <a:srgbClr val="000000"/>
                </a:solidFill>
                <a:latin typeface="Times New Roman" panose="02020603050405020304" pitchFamily="18" charset="0"/>
              </a:rPr>
              <a:t>•	</a:t>
            </a:r>
            <a:r>
              <a:rPr lang="vi-VN" sz="4200" dirty="0" err="1">
                <a:solidFill>
                  <a:srgbClr val="000000"/>
                </a:solidFill>
                <a:latin typeface="Times New Roman" panose="02020603050405020304" pitchFamily="18" charset="0"/>
              </a:rPr>
              <a:t>Snort</a:t>
            </a:r>
            <a:r>
              <a:rPr lang="vi-VN" sz="4200" dirty="0">
                <a:solidFill>
                  <a:srgbClr val="000000"/>
                </a:solidFill>
                <a:latin typeface="Times New Roman" panose="02020603050405020304" pitchFamily="18" charset="0"/>
              </a:rPr>
              <a:t> là hệ thống phát hiện xâm nhập (IDS) mã nguồn mở.</a:t>
            </a:r>
          </a:p>
          <a:p>
            <a:pPr>
              <a:lnSpc>
                <a:spcPct val="150000"/>
              </a:lnSpc>
            </a:pPr>
            <a:r>
              <a:rPr lang="vi-VN" sz="4200" dirty="0">
                <a:solidFill>
                  <a:srgbClr val="000000"/>
                </a:solidFill>
                <a:latin typeface="Times New Roman" panose="02020603050405020304" pitchFamily="18" charset="0"/>
              </a:rPr>
              <a:t>•	Giám sát lưu lượng mạng và phát hiện các hoạt động đáng ngờ.</a:t>
            </a:r>
          </a:p>
          <a:p>
            <a:pPr>
              <a:lnSpc>
                <a:spcPct val="150000"/>
              </a:lnSpc>
            </a:pPr>
            <a:r>
              <a:rPr lang="vi-VN" sz="4200" dirty="0">
                <a:solidFill>
                  <a:srgbClr val="000000"/>
                </a:solidFill>
                <a:latin typeface="Times New Roman" panose="02020603050405020304" pitchFamily="18" charset="0"/>
              </a:rPr>
              <a:t>•	Sử dụng các quy tắc để phát hiện các cuộc tấn công.</a:t>
            </a:r>
          </a:p>
        </p:txBody>
      </p:sp>
      <p:pic>
        <p:nvPicPr>
          <p:cNvPr id="6" name="Picture 5" descr="Snort] Hướng dẫn cài đặt snort - Trang tin tức từ Cloud365 - Nhân Hòa">
            <a:extLst>
              <a:ext uri="{FF2B5EF4-FFF2-40B4-BE49-F238E27FC236}">
                <a16:creationId xmlns:a16="http://schemas.microsoft.com/office/drawing/2014/main" id="{DD6D8BC7-10A8-2C5C-BE67-2D70DF04E14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65714" y="5074772"/>
            <a:ext cx="7355999" cy="4026442"/>
          </a:xfrm>
          <a:prstGeom prst="rect">
            <a:avLst/>
          </a:prstGeom>
          <a:noFill/>
          <a:ln>
            <a:noFill/>
          </a:ln>
        </p:spPr>
      </p:pic>
    </p:spTree>
    <p:extLst>
      <p:ext uri="{BB962C8B-B14F-4D97-AF65-F5344CB8AC3E}">
        <p14:creationId xmlns:p14="http://schemas.microsoft.com/office/powerpoint/2010/main" val="45378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down)">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9DB44-59FD-77B9-8A7B-FB61C6D481B9}"/>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F3CDAE8E-5C2E-C6D5-4C8E-D414C8B09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85788F25-8239-23E5-1A69-FA8D3191FAD4}"/>
              </a:ext>
            </a:extLst>
          </p:cNvPr>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5.</a:t>
            </a:r>
          </a:p>
          <a:p>
            <a:r>
              <a:rPr lang="en-US" sz="2400" dirty="0" err="1">
                <a:solidFill>
                  <a:srgbClr val="000090"/>
                </a:solidFill>
                <a:latin typeface="Arial"/>
                <a:cs typeface="Arial"/>
              </a:rPr>
              <a:t>Công</a:t>
            </a:r>
            <a:r>
              <a:rPr lang="en-US" sz="2400" dirty="0">
                <a:solidFill>
                  <a:srgbClr val="000090"/>
                </a:solidFill>
                <a:latin typeface="Arial"/>
                <a:cs typeface="Arial"/>
              </a:rPr>
              <a:t> </a:t>
            </a:r>
            <a:r>
              <a:rPr lang="en-US" sz="2400" dirty="0" err="1">
                <a:solidFill>
                  <a:srgbClr val="000090"/>
                </a:solidFill>
                <a:latin typeface="Arial"/>
                <a:cs typeface="Arial"/>
              </a:rPr>
              <a:t>cụ</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và</a:t>
            </a:r>
            <a:r>
              <a:rPr lang="en-US" sz="2400" dirty="0">
                <a:solidFill>
                  <a:srgbClr val="000090"/>
                </a:solidFill>
                <a:latin typeface="Arial"/>
                <a:cs typeface="Arial"/>
              </a:rPr>
              <a:t> </a:t>
            </a:r>
            <a:r>
              <a:rPr lang="en-US" sz="2400" dirty="0" err="1">
                <a:solidFill>
                  <a:srgbClr val="000090"/>
                </a:solidFill>
                <a:latin typeface="Arial"/>
                <a:cs typeface="Arial"/>
              </a:rPr>
              <a:t>thực</a:t>
            </a:r>
            <a:r>
              <a:rPr lang="en-US" sz="2400" dirty="0">
                <a:solidFill>
                  <a:srgbClr val="000090"/>
                </a:solidFill>
                <a:latin typeface="Arial"/>
                <a:cs typeface="Arial"/>
              </a:rPr>
              <a:t> </a:t>
            </a:r>
            <a:r>
              <a:rPr lang="en-US" sz="2400" dirty="0" err="1">
                <a:solidFill>
                  <a:srgbClr val="000090"/>
                </a:solidFill>
                <a:latin typeface="Arial"/>
                <a:cs typeface="Arial"/>
              </a:rPr>
              <a:t>hành</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51A5DA45-461E-2197-2220-F6D6A4059D91}"/>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C7732707-FAD0-801C-E681-0437B5DAD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C06BF8BA-7A98-D8DC-7516-CB64E626654F}"/>
              </a:ext>
            </a:extLst>
          </p:cNvPr>
          <p:cNvSpPr txBox="1"/>
          <p:nvPr/>
        </p:nvSpPr>
        <p:spPr>
          <a:xfrm>
            <a:off x="1200150" y="2354662"/>
            <a:ext cx="11253216"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5.3.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xâm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Metasploit:</a:t>
            </a:r>
          </a:p>
        </p:txBody>
      </p:sp>
      <p:sp>
        <p:nvSpPr>
          <p:cNvPr id="4" name="TextBox 3">
            <a:extLst>
              <a:ext uri="{FF2B5EF4-FFF2-40B4-BE49-F238E27FC236}">
                <a16:creationId xmlns:a16="http://schemas.microsoft.com/office/drawing/2014/main" id="{0DFB308E-7DF2-E055-A706-79F44FC390A3}"/>
              </a:ext>
            </a:extLst>
          </p:cNvPr>
          <p:cNvSpPr txBox="1"/>
          <p:nvPr/>
        </p:nvSpPr>
        <p:spPr>
          <a:xfrm flipH="1">
            <a:off x="1331888" y="3300627"/>
            <a:ext cx="18861112" cy="8701677"/>
          </a:xfrm>
          <a:prstGeom prst="rect">
            <a:avLst/>
          </a:prstGeom>
          <a:noFill/>
        </p:spPr>
        <p:txBody>
          <a:bodyPr wrap="square" rtlCol="0">
            <a:spAutoFit/>
          </a:bodyPr>
          <a:lstStyle/>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Kiểm thử xâm nhập: Thực hiện các bài kiểm tra bảo mật để xác định lỗ hổng của hệ thống.</a:t>
            </a:r>
          </a:p>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Khai thác lỗ hổng bảo mật: Tận dụng các lỗ hổng đã biết để xâm nhập hệ thống mục tiêu.</a:t>
            </a:r>
          </a:p>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Tạo và triển khai </a:t>
            </a:r>
            <a:r>
              <a:rPr lang="vi-VN" sz="4200" dirty="0" err="1">
                <a:solidFill>
                  <a:srgbClr val="000000"/>
                </a:solidFill>
                <a:latin typeface="Times New Roman" panose="02020603050405020304" pitchFamily="18" charset="0"/>
              </a:rPr>
              <a:t>payload</a:t>
            </a:r>
            <a:r>
              <a:rPr lang="vi-VN" sz="4200" dirty="0">
                <a:solidFill>
                  <a:srgbClr val="000000"/>
                </a:solidFill>
                <a:latin typeface="Times New Roman" panose="02020603050405020304" pitchFamily="18" charset="0"/>
              </a:rPr>
              <a:t>: Phát triển các mã </a:t>
            </a:r>
            <a:endParaRPr lang="en-US" sz="4200" dirty="0">
              <a:solidFill>
                <a:srgbClr val="000000"/>
              </a:solidFill>
              <a:latin typeface="Times New Roman" panose="02020603050405020304" pitchFamily="18" charset="0"/>
            </a:endParaRPr>
          </a:p>
          <a:p>
            <a:pPr>
              <a:lnSpc>
                <a:spcPct val="150000"/>
              </a:lnSpc>
            </a:pPr>
            <a:r>
              <a:rPr lang="vi-VN" sz="4200" dirty="0">
                <a:solidFill>
                  <a:srgbClr val="000000"/>
                </a:solidFill>
                <a:latin typeface="Times New Roman" panose="02020603050405020304" pitchFamily="18" charset="0"/>
              </a:rPr>
              <a:t>khai thác để kiểm tra độ an toàn của hệ thống.</a:t>
            </a:r>
          </a:p>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Thu thập thông tin mục tiêu: Hỗ trợ các kỹ</a:t>
            </a:r>
            <a:endParaRPr lang="en-US" sz="4200" dirty="0">
              <a:solidFill>
                <a:srgbClr val="000000"/>
              </a:solidFill>
              <a:latin typeface="Times New Roman" panose="02020603050405020304" pitchFamily="18" charset="0"/>
            </a:endParaRPr>
          </a:p>
          <a:p>
            <a:pPr>
              <a:lnSpc>
                <a:spcPct val="150000"/>
              </a:lnSpc>
            </a:pPr>
            <a:r>
              <a:rPr lang="vi-VN" sz="4200" dirty="0">
                <a:solidFill>
                  <a:srgbClr val="000000"/>
                </a:solidFill>
                <a:latin typeface="Times New Roman" panose="02020603050405020304" pitchFamily="18" charset="0"/>
              </a:rPr>
              <a:t>thuật thu thập thông tin để xác định các điểm yếu</a:t>
            </a:r>
            <a:endParaRPr lang="en-US" sz="4200" dirty="0">
              <a:solidFill>
                <a:srgbClr val="000000"/>
              </a:solidFill>
              <a:latin typeface="Times New Roman" panose="02020603050405020304" pitchFamily="18" charset="0"/>
            </a:endParaRPr>
          </a:p>
          <a:p>
            <a:pPr>
              <a:lnSpc>
                <a:spcPct val="150000"/>
              </a:lnSpc>
            </a:pPr>
            <a:r>
              <a:rPr lang="vi-VN" sz="4200" dirty="0">
                <a:solidFill>
                  <a:srgbClr val="000000"/>
                </a:solidFill>
                <a:latin typeface="Times New Roman" panose="02020603050405020304" pitchFamily="18" charset="0"/>
              </a:rPr>
              <a:t>trong hệ thống bảo mật.</a:t>
            </a:r>
          </a:p>
        </p:txBody>
      </p:sp>
      <p:pic>
        <p:nvPicPr>
          <p:cNvPr id="3" name="Picture 2" descr="Metasploit for Beginners — A Guide to the Powerful Exploitation Framework |  by Manish Shivanandhan | Jan, 2025 | Medium">
            <a:extLst>
              <a:ext uri="{FF2B5EF4-FFF2-40B4-BE49-F238E27FC236}">
                <a16:creationId xmlns:a16="http://schemas.microsoft.com/office/drawing/2014/main" id="{7380BE02-02C3-63B3-410C-71EF5172D19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453366" y="7140337"/>
            <a:ext cx="8186579" cy="4596742"/>
          </a:xfrm>
          <a:prstGeom prst="rect">
            <a:avLst/>
          </a:prstGeom>
          <a:noFill/>
          <a:ln>
            <a:noFill/>
          </a:ln>
        </p:spPr>
      </p:pic>
    </p:spTree>
    <p:extLst>
      <p:ext uri="{BB962C8B-B14F-4D97-AF65-F5344CB8AC3E}">
        <p14:creationId xmlns:p14="http://schemas.microsoft.com/office/powerpoint/2010/main" val="284161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1000"/>
                                        <p:tgtEl>
                                          <p:spTgt spid="4">
                                            <p:txEl>
                                              <p:pRg st="2" end="2"/>
                                            </p:txEl>
                                          </p:spTgt>
                                        </p:tgtEl>
                                      </p:cBhvr>
                                    </p:animEffect>
                                    <p:anim calcmode="lin" valueType="num">
                                      <p:cBhvr>
                                        <p:cTn id="3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1000"/>
                                        <p:tgtEl>
                                          <p:spTgt spid="4">
                                            <p:txEl>
                                              <p:pRg st="3" end="3"/>
                                            </p:txEl>
                                          </p:spTgt>
                                        </p:tgtEl>
                                      </p:cBhvr>
                                    </p:animEffect>
                                    <p:anim calcmode="lin" valueType="num">
                                      <p:cBhvr>
                                        <p:cTn id="3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randombar(horizontal)">
                                      <p:cBhvr>
                                        <p:cTn id="44" dur="500"/>
                                        <p:tgtEl>
                                          <p:spTgt spid="4">
                                            <p:txEl>
                                              <p:pRg st="4" end="4"/>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7" dur="500"/>
                                        <p:tgtEl>
                                          <p:spTgt spid="4">
                                            <p:txEl>
                                              <p:pRg st="5" end="5"/>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randombar(horizontal)">
                                      <p:cBhvr>
                                        <p:cTn id="5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A8EF0-14B2-86FE-E518-B06C583195AB}"/>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D4A0A0A4-CDA2-28C1-0527-E397B4711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a:extLst>
              <a:ext uri="{FF2B5EF4-FFF2-40B4-BE49-F238E27FC236}">
                <a16:creationId xmlns:a16="http://schemas.microsoft.com/office/drawing/2014/main" id="{272007CE-7A43-9EAF-F49D-1CC230B73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a:extLst>
              <a:ext uri="{FF2B5EF4-FFF2-40B4-BE49-F238E27FC236}">
                <a16:creationId xmlns:a16="http://schemas.microsoft.com/office/drawing/2014/main" id="{47A9FC10-8845-D838-27B7-17365A9F4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6" name="TextBox 5">
            <a:extLst>
              <a:ext uri="{FF2B5EF4-FFF2-40B4-BE49-F238E27FC236}">
                <a16:creationId xmlns:a16="http://schemas.microsoft.com/office/drawing/2014/main" id="{0B77B979-491A-0BB8-141D-CCDA8B488411}"/>
              </a:ext>
            </a:extLst>
          </p:cNvPr>
          <p:cNvSpPr txBox="1"/>
          <p:nvPr/>
        </p:nvSpPr>
        <p:spPr>
          <a:xfrm>
            <a:off x="7054235" y="4583658"/>
            <a:ext cx="13874132" cy="4154984"/>
          </a:xfrm>
          <a:prstGeom prst="rect">
            <a:avLst/>
          </a:prstGeom>
          <a:noFill/>
        </p:spPr>
        <p:txBody>
          <a:bodyPr wrap="square" rtlCol="0">
            <a:spAutoFit/>
          </a:bodyPr>
          <a:lstStyle/>
          <a:p>
            <a:pPr algn="ctr"/>
            <a:r>
              <a:rPr lang="vi-VN" sz="8800" b="1" dirty="0">
                <a:solidFill>
                  <a:srgbClr val="FFFFFF"/>
                </a:solidFill>
                <a:latin typeface="Arial"/>
                <a:cs typeface="Arial"/>
              </a:rPr>
              <a:t>Chương </a:t>
            </a:r>
            <a:r>
              <a:rPr lang="en-US" sz="8800" b="1" dirty="0">
                <a:solidFill>
                  <a:srgbClr val="FFFFFF"/>
                </a:solidFill>
                <a:latin typeface="Arial"/>
                <a:cs typeface="Arial"/>
              </a:rPr>
              <a:t>6.</a:t>
            </a:r>
          </a:p>
          <a:p>
            <a:pPr algn="ctr"/>
            <a:r>
              <a:rPr lang="en-US" sz="8800" b="1" dirty="0">
                <a:solidFill>
                  <a:srgbClr val="FFFFFF"/>
                </a:solidFill>
                <a:latin typeface="Arial"/>
                <a:cs typeface="Arial"/>
              </a:rPr>
              <a:t>Xu </a:t>
            </a:r>
            <a:r>
              <a:rPr lang="en-US" sz="8800" b="1" dirty="0" err="1">
                <a:solidFill>
                  <a:srgbClr val="FFFFFF"/>
                </a:solidFill>
                <a:latin typeface="Arial"/>
                <a:cs typeface="Arial"/>
              </a:rPr>
              <a:t>hướng</a:t>
            </a:r>
            <a:r>
              <a:rPr lang="en-US" sz="8800" b="1" dirty="0">
                <a:solidFill>
                  <a:srgbClr val="FFFFFF"/>
                </a:solidFill>
                <a:latin typeface="Arial"/>
                <a:cs typeface="Arial"/>
              </a:rPr>
              <a:t> </a:t>
            </a:r>
            <a:r>
              <a:rPr lang="en-US" sz="8800" b="1" dirty="0" err="1">
                <a:solidFill>
                  <a:srgbClr val="FFFFFF"/>
                </a:solidFill>
                <a:latin typeface="Arial"/>
                <a:cs typeface="Arial"/>
              </a:rPr>
              <a:t>bảo</a:t>
            </a:r>
            <a:r>
              <a:rPr lang="en-US" sz="8800" b="1" dirty="0">
                <a:solidFill>
                  <a:srgbClr val="FFFFFF"/>
                </a:solidFill>
                <a:latin typeface="Arial"/>
                <a:cs typeface="Arial"/>
              </a:rPr>
              <a:t> </a:t>
            </a:r>
            <a:r>
              <a:rPr lang="en-US" sz="8800" b="1" dirty="0" err="1">
                <a:solidFill>
                  <a:srgbClr val="FFFFFF"/>
                </a:solidFill>
                <a:latin typeface="Arial"/>
                <a:cs typeface="Arial"/>
              </a:rPr>
              <a:t>mật</a:t>
            </a:r>
            <a:r>
              <a:rPr lang="en-US" sz="8800" b="1" dirty="0">
                <a:solidFill>
                  <a:srgbClr val="FFFFFF"/>
                </a:solidFill>
                <a:latin typeface="Arial"/>
                <a:cs typeface="Arial"/>
              </a:rPr>
              <a:t> </a:t>
            </a:r>
            <a:r>
              <a:rPr lang="en-US" sz="8800" b="1" dirty="0" err="1">
                <a:solidFill>
                  <a:srgbClr val="FFFFFF"/>
                </a:solidFill>
                <a:latin typeface="Arial"/>
                <a:cs typeface="Arial"/>
              </a:rPr>
              <a:t>mạng</a:t>
            </a:r>
            <a:r>
              <a:rPr lang="en-US" sz="8800" b="1" dirty="0">
                <a:solidFill>
                  <a:srgbClr val="FFFFFF"/>
                </a:solidFill>
                <a:latin typeface="Arial"/>
                <a:cs typeface="Arial"/>
              </a:rPr>
              <a:t> </a:t>
            </a:r>
            <a:r>
              <a:rPr lang="en-US" sz="8800" b="1" dirty="0" err="1">
                <a:solidFill>
                  <a:srgbClr val="FFFFFF"/>
                </a:solidFill>
                <a:latin typeface="Arial"/>
                <a:cs typeface="Arial"/>
              </a:rPr>
              <a:t>trong</a:t>
            </a:r>
            <a:r>
              <a:rPr lang="en-US" sz="8800" b="1" dirty="0">
                <a:solidFill>
                  <a:srgbClr val="FFFFFF"/>
                </a:solidFill>
                <a:latin typeface="Arial"/>
                <a:cs typeface="Arial"/>
              </a:rPr>
              <a:t> </a:t>
            </a:r>
            <a:r>
              <a:rPr lang="en-US" sz="8800" b="1" dirty="0" err="1">
                <a:solidFill>
                  <a:srgbClr val="FFFFFF"/>
                </a:solidFill>
                <a:latin typeface="Arial"/>
                <a:cs typeface="Arial"/>
              </a:rPr>
              <a:t>tương</a:t>
            </a:r>
            <a:r>
              <a:rPr lang="en-US" sz="8800" b="1" dirty="0">
                <a:solidFill>
                  <a:srgbClr val="FFFFFF"/>
                </a:solidFill>
                <a:latin typeface="Arial"/>
                <a:cs typeface="Arial"/>
              </a:rPr>
              <a:t> lai</a:t>
            </a:r>
          </a:p>
        </p:txBody>
      </p:sp>
      <p:pic>
        <p:nvPicPr>
          <p:cNvPr id="5" name="Picture 4" descr="Dai Nam [PPT] Template 02.png">
            <a:extLst>
              <a:ext uri="{FF2B5EF4-FFF2-40B4-BE49-F238E27FC236}">
                <a16:creationId xmlns:a16="http://schemas.microsoft.com/office/drawing/2014/main" id="{176F37A6-94C2-6A04-197E-8EAF8F2651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6"/>
            <a:ext cx="6941235" cy="13322300"/>
          </a:xfrm>
          <a:prstGeom prst="rect">
            <a:avLst/>
          </a:prstGeom>
        </p:spPr>
      </p:pic>
      <p:pic>
        <p:nvPicPr>
          <p:cNvPr id="8" name="Picture 7" descr="Dai Nam [PPT] Template 03.png">
            <a:extLst>
              <a:ext uri="{FF2B5EF4-FFF2-40B4-BE49-F238E27FC236}">
                <a16:creationId xmlns:a16="http://schemas.microsoft.com/office/drawing/2014/main" id="{D6DB490F-DD71-97D0-E34A-5D9233FAE2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Tree>
    <p:extLst>
      <p:ext uri="{BB962C8B-B14F-4D97-AF65-F5344CB8AC3E}">
        <p14:creationId xmlns:p14="http://schemas.microsoft.com/office/powerpoint/2010/main" val="248391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MỤC LỤC</a:t>
            </a:r>
          </a:p>
          <a:p>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5" name="TextBox 4">
            <a:extLst>
              <a:ext uri="{FF2B5EF4-FFF2-40B4-BE49-F238E27FC236}">
                <a16:creationId xmlns:a16="http://schemas.microsoft.com/office/drawing/2014/main" id="{645CA5F1-0737-585A-F274-86E360ABA4E2}"/>
              </a:ext>
            </a:extLst>
          </p:cNvPr>
          <p:cNvSpPr txBox="1"/>
          <p:nvPr/>
        </p:nvSpPr>
        <p:spPr>
          <a:xfrm>
            <a:off x="1257300" y="2708151"/>
            <a:ext cx="18750329" cy="692497"/>
          </a:xfrm>
          <a:prstGeom prst="rect">
            <a:avLst/>
          </a:prstGeom>
          <a:noFill/>
        </p:spPr>
        <p:txBody>
          <a:bodyPr wrap="square" rtlCol="0">
            <a:spAutoFit/>
          </a:bodyPr>
          <a:lstStyle/>
          <a:p>
            <a:r>
              <a:rPr lang="en-US" b="1" dirty="0" err="1">
                <a:solidFill>
                  <a:srgbClr val="000090"/>
                </a:solidFill>
                <a:latin typeface="Arial"/>
                <a:cs typeface="Arial"/>
              </a:rPr>
              <a:t>Chương</a:t>
            </a:r>
            <a:r>
              <a:rPr lang="en-US" b="1" dirty="0">
                <a:solidFill>
                  <a:srgbClr val="000090"/>
                </a:solidFill>
                <a:latin typeface="Arial"/>
                <a:cs typeface="Arial"/>
              </a:rPr>
              <a:t> 1: </a:t>
            </a:r>
            <a:r>
              <a:rPr lang="en-US" b="1" dirty="0" err="1">
                <a:solidFill>
                  <a:srgbClr val="000090"/>
                </a:solidFill>
                <a:latin typeface="Arial"/>
                <a:cs typeface="Arial"/>
              </a:rPr>
              <a:t>Tổng</a:t>
            </a:r>
            <a:r>
              <a:rPr lang="en-US" b="1" dirty="0">
                <a:solidFill>
                  <a:srgbClr val="000090"/>
                </a:solidFill>
                <a:latin typeface="Arial"/>
                <a:cs typeface="Arial"/>
              </a:rPr>
              <a:t> </a:t>
            </a:r>
            <a:r>
              <a:rPr lang="en-US" b="1" dirty="0" err="1">
                <a:solidFill>
                  <a:srgbClr val="000090"/>
                </a:solidFill>
                <a:latin typeface="Arial"/>
                <a:cs typeface="Arial"/>
              </a:rPr>
              <a:t>quan</a:t>
            </a:r>
            <a:r>
              <a:rPr lang="en-US" b="1" dirty="0">
                <a:solidFill>
                  <a:srgbClr val="000090"/>
                </a:solidFill>
                <a:latin typeface="Arial"/>
                <a:cs typeface="Arial"/>
              </a:rPr>
              <a:t> </a:t>
            </a:r>
            <a:r>
              <a:rPr lang="en-US" b="1" dirty="0" err="1">
                <a:solidFill>
                  <a:srgbClr val="000090"/>
                </a:solidFill>
                <a:latin typeface="Arial"/>
                <a:cs typeface="Arial"/>
              </a:rPr>
              <a:t>về</a:t>
            </a:r>
            <a:r>
              <a:rPr lang="en-US" b="1" dirty="0">
                <a:solidFill>
                  <a:srgbClr val="000090"/>
                </a:solidFill>
                <a:latin typeface="Arial"/>
                <a:cs typeface="Arial"/>
              </a:rPr>
              <a:t> </a:t>
            </a:r>
            <a:r>
              <a:rPr lang="en-US" b="1" dirty="0" err="1">
                <a:solidFill>
                  <a:srgbClr val="000090"/>
                </a:solidFill>
                <a:latin typeface="Arial"/>
                <a:cs typeface="Arial"/>
              </a:rPr>
              <a:t>bảo</a:t>
            </a:r>
            <a:r>
              <a:rPr lang="en-US" b="1" dirty="0">
                <a:solidFill>
                  <a:srgbClr val="000090"/>
                </a:solidFill>
                <a:latin typeface="Arial"/>
                <a:cs typeface="Arial"/>
              </a:rPr>
              <a:t> </a:t>
            </a:r>
            <a:r>
              <a:rPr lang="en-US" b="1" dirty="0" err="1">
                <a:solidFill>
                  <a:srgbClr val="000090"/>
                </a:solidFill>
                <a:latin typeface="Arial"/>
                <a:cs typeface="Arial"/>
              </a:rPr>
              <a:t>mật</a:t>
            </a:r>
            <a:r>
              <a:rPr lang="en-US" b="1" dirty="0">
                <a:solidFill>
                  <a:srgbClr val="000090"/>
                </a:solidFill>
                <a:latin typeface="Arial"/>
                <a:cs typeface="Arial"/>
              </a:rPr>
              <a:t> </a:t>
            </a:r>
            <a:r>
              <a:rPr lang="en-US" b="1" dirty="0" err="1">
                <a:solidFill>
                  <a:srgbClr val="000090"/>
                </a:solidFill>
                <a:latin typeface="Arial"/>
                <a:cs typeface="Arial"/>
              </a:rPr>
              <a:t>mạng</a:t>
            </a:r>
            <a:r>
              <a:rPr lang="en-US" b="1" dirty="0">
                <a:solidFill>
                  <a:srgbClr val="000090"/>
                </a:solidFill>
                <a:latin typeface="Arial"/>
                <a:cs typeface="Arial"/>
              </a:rPr>
              <a:t> </a:t>
            </a:r>
            <a:r>
              <a:rPr lang="en-US" b="1" dirty="0" err="1">
                <a:solidFill>
                  <a:srgbClr val="000090"/>
                </a:solidFill>
                <a:latin typeface="Arial"/>
                <a:cs typeface="Arial"/>
              </a:rPr>
              <a:t>máy</a:t>
            </a:r>
            <a:r>
              <a:rPr lang="en-US" b="1" dirty="0">
                <a:solidFill>
                  <a:srgbClr val="000090"/>
                </a:solidFill>
                <a:latin typeface="Arial"/>
                <a:cs typeface="Arial"/>
              </a:rPr>
              <a:t> </a:t>
            </a:r>
            <a:r>
              <a:rPr lang="en-US" b="1" dirty="0" err="1">
                <a:solidFill>
                  <a:srgbClr val="000090"/>
                </a:solidFill>
                <a:latin typeface="Arial"/>
                <a:cs typeface="Arial"/>
              </a:rPr>
              <a:t>tính</a:t>
            </a:r>
            <a:r>
              <a:rPr lang="en-US" b="1" dirty="0">
                <a:solidFill>
                  <a:srgbClr val="000090"/>
                </a:solidFill>
                <a:latin typeface="Arial"/>
                <a:cs typeface="Arial"/>
              </a:rPr>
              <a:t>					 Trang 04</a:t>
            </a:r>
          </a:p>
        </p:txBody>
      </p:sp>
      <p:sp>
        <p:nvSpPr>
          <p:cNvPr id="6" name="TextBox 5">
            <a:extLst>
              <a:ext uri="{FF2B5EF4-FFF2-40B4-BE49-F238E27FC236}">
                <a16:creationId xmlns:a16="http://schemas.microsoft.com/office/drawing/2014/main" id="{029E7763-CDD8-894C-D5CE-2BD130E0CB9E}"/>
              </a:ext>
            </a:extLst>
          </p:cNvPr>
          <p:cNvSpPr txBox="1"/>
          <p:nvPr/>
        </p:nvSpPr>
        <p:spPr>
          <a:xfrm>
            <a:off x="1257300" y="4133777"/>
            <a:ext cx="18597929" cy="692497"/>
          </a:xfrm>
          <a:prstGeom prst="rect">
            <a:avLst/>
          </a:prstGeom>
          <a:noFill/>
        </p:spPr>
        <p:txBody>
          <a:bodyPr wrap="square" rtlCol="0">
            <a:spAutoFit/>
          </a:bodyPr>
          <a:lstStyle/>
          <a:p>
            <a:r>
              <a:rPr lang="en-US" b="1" dirty="0" err="1">
                <a:solidFill>
                  <a:srgbClr val="000090"/>
                </a:solidFill>
                <a:latin typeface="Arial"/>
                <a:cs typeface="Arial"/>
              </a:rPr>
              <a:t>Chương</a:t>
            </a:r>
            <a:r>
              <a:rPr lang="en-US" b="1" dirty="0">
                <a:solidFill>
                  <a:srgbClr val="000090"/>
                </a:solidFill>
                <a:latin typeface="Arial"/>
                <a:cs typeface="Arial"/>
              </a:rPr>
              <a:t> 2: </a:t>
            </a:r>
            <a:r>
              <a:rPr lang="en-US" b="1" dirty="0" err="1">
                <a:solidFill>
                  <a:srgbClr val="000090"/>
                </a:solidFill>
                <a:latin typeface="Arial"/>
                <a:cs typeface="Arial"/>
              </a:rPr>
              <a:t>Các</a:t>
            </a:r>
            <a:r>
              <a:rPr lang="en-US" b="1" dirty="0">
                <a:solidFill>
                  <a:srgbClr val="000090"/>
                </a:solidFill>
                <a:latin typeface="Arial"/>
                <a:cs typeface="Arial"/>
              </a:rPr>
              <a:t> </a:t>
            </a:r>
            <a:r>
              <a:rPr lang="en-US" b="1" dirty="0" err="1">
                <a:solidFill>
                  <a:srgbClr val="000090"/>
                </a:solidFill>
                <a:latin typeface="Arial"/>
                <a:cs typeface="Arial"/>
              </a:rPr>
              <a:t>phương</a:t>
            </a:r>
            <a:r>
              <a:rPr lang="en-US" b="1" dirty="0">
                <a:solidFill>
                  <a:srgbClr val="000090"/>
                </a:solidFill>
                <a:latin typeface="Arial"/>
                <a:cs typeface="Arial"/>
              </a:rPr>
              <a:t> </a:t>
            </a:r>
            <a:r>
              <a:rPr lang="en-US" b="1" dirty="0" err="1">
                <a:solidFill>
                  <a:srgbClr val="000090"/>
                </a:solidFill>
                <a:latin typeface="Arial"/>
                <a:cs typeface="Arial"/>
              </a:rPr>
              <a:t>pháp</a:t>
            </a:r>
            <a:r>
              <a:rPr lang="en-US" b="1" dirty="0">
                <a:solidFill>
                  <a:srgbClr val="000090"/>
                </a:solidFill>
                <a:latin typeface="Arial"/>
                <a:cs typeface="Arial"/>
              </a:rPr>
              <a:t> </a:t>
            </a:r>
            <a:r>
              <a:rPr lang="en-US" b="1" dirty="0" err="1">
                <a:solidFill>
                  <a:srgbClr val="000090"/>
                </a:solidFill>
                <a:latin typeface="Arial"/>
                <a:cs typeface="Arial"/>
              </a:rPr>
              <a:t>bảo</a:t>
            </a:r>
            <a:r>
              <a:rPr lang="en-US" b="1" dirty="0">
                <a:solidFill>
                  <a:srgbClr val="000090"/>
                </a:solidFill>
                <a:latin typeface="Arial"/>
                <a:cs typeface="Arial"/>
              </a:rPr>
              <a:t> </a:t>
            </a:r>
            <a:r>
              <a:rPr lang="en-US" b="1" dirty="0" err="1">
                <a:solidFill>
                  <a:srgbClr val="000090"/>
                </a:solidFill>
                <a:latin typeface="Arial"/>
                <a:cs typeface="Arial"/>
              </a:rPr>
              <a:t>mật</a:t>
            </a:r>
            <a:r>
              <a:rPr lang="en-US" b="1" dirty="0">
                <a:solidFill>
                  <a:srgbClr val="000090"/>
                </a:solidFill>
                <a:latin typeface="Arial"/>
                <a:cs typeface="Arial"/>
              </a:rPr>
              <a:t> </a:t>
            </a:r>
            <a:r>
              <a:rPr lang="en-US" b="1" dirty="0" err="1">
                <a:solidFill>
                  <a:srgbClr val="000090"/>
                </a:solidFill>
                <a:latin typeface="Arial"/>
                <a:cs typeface="Arial"/>
              </a:rPr>
              <a:t>mạng</a:t>
            </a:r>
            <a:r>
              <a:rPr lang="en-US" b="1" dirty="0">
                <a:solidFill>
                  <a:srgbClr val="000090"/>
                </a:solidFill>
                <a:latin typeface="Arial"/>
                <a:cs typeface="Arial"/>
              </a:rPr>
              <a:t> </a:t>
            </a:r>
            <a:r>
              <a:rPr lang="en-US" b="1" dirty="0" err="1">
                <a:solidFill>
                  <a:srgbClr val="000090"/>
                </a:solidFill>
                <a:latin typeface="Arial"/>
                <a:cs typeface="Arial"/>
              </a:rPr>
              <a:t>máy</a:t>
            </a:r>
            <a:r>
              <a:rPr lang="en-US" b="1" dirty="0">
                <a:solidFill>
                  <a:srgbClr val="000090"/>
                </a:solidFill>
                <a:latin typeface="Arial"/>
                <a:cs typeface="Arial"/>
              </a:rPr>
              <a:t> </a:t>
            </a:r>
            <a:r>
              <a:rPr lang="en-US" b="1" dirty="0" err="1">
                <a:solidFill>
                  <a:srgbClr val="000090"/>
                </a:solidFill>
                <a:latin typeface="Arial"/>
                <a:cs typeface="Arial"/>
              </a:rPr>
              <a:t>tính</a:t>
            </a:r>
            <a:r>
              <a:rPr lang="en-US" b="1" dirty="0">
                <a:solidFill>
                  <a:srgbClr val="000090"/>
                </a:solidFill>
                <a:latin typeface="Arial"/>
                <a:cs typeface="Arial"/>
              </a:rPr>
              <a:t>				 Trang 08</a:t>
            </a:r>
          </a:p>
        </p:txBody>
      </p:sp>
      <p:sp>
        <p:nvSpPr>
          <p:cNvPr id="7" name="TextBox 6">
            <a:extLst>
              <a:ext uri="{FF2B5EF4-FFF2-40B4-BE49-F238E27FC236}">
                <a16:creationId xmlns:a16="http://schemas.microsoft.com/office/drawing/2014/main" id="{8DF69071-3913-71CD-19A3-E182976E49FD}"/>
              </a:ext>
            </a:extLst>
          </p:cNvPr>
          <p:cNvSpPr txBox="1"/>
          <p:nvPr/>
        </p:nvSpPr>
        <p:spPr>
          <a:xfrm>
            <a:off x="1257300" y="5607499"/>
            <a:ext cx="18597930" cy="692497"/>
          </a:xfrm>
          <a:prstGeom prst="rect">
            <a:avLst/>
          </a:prstGeom>
          <a:noFill/>
        </p:spPr>
        <p:txBody>
          <a:bodyPr wrap="square" rtlCol="0">
            <a:spAutoFit/>
          </a:bodyPr>
          <a:lstStyle/>
          <a:p>
            <a:r>
              <a:rPr lang="en-US" b="1" dirty="0" err="1">
                <a:solidFill>
                  <a:srgbClr val="000090"/>
                </a:solidFill>
                <a:latin typeface="Arial"/>
                <a:cs typeface="Arial"/>
              </a:rPr>
              <a:t>Chương</a:t>
            </a:r>
            <a:r>
              <a:rPr lang="en-US" b="1" dirty="0">
                <a:solidFill>
                  <a:srgbClr val="000090"/>
                </a:solidFill>
                <a:latin typeface="Arial"/>
                <a:cs typeface="Arial"/>
              </a:rPr>
              <a:t> 3: </a:t>
            </a:r>
            <a:r>
              <a:rPr lang="en-US" b="1" dirty="0" err="1">
                <a:solidFill>
                  <a:srgbClr val="000090"/>
                </a:solidFill>
                <a:latin typeface="Arial"/>
                <a:cs typeface="Arial"/>
              </a:rPr>
              <a:t>Tấn</a:t>
            </a:r>
            <a:r>
              <a:rPr lang="en-US" b="1" dirty="0">
                <a:solidFill>
                  <a:srgbClr val="000090"/>
                </a:solidFill>
                <a:latin typeface="Arial"/>
                <a:cs typeface="Arial"/>
              </a:rPr>
              <a:t> </a:t>
            </a:r>
            <a:r>
              <a:rPr lang="en-US" b="1" dirty="0" err="1">
                <a:solidFill>
                  <a:srgbClr val="000090"/>
                </a:solidFill>
                <a:latin typeface="Arial"/>
                <a:cs typeface="Arial"/>
              </a:rPr>
              <a:t>công</a:t>
            </a:r>
            <a:r>
              <a:rPr lang="en-US" b="1" dirty="0">
                <a:solidFill>
                  <a:srgbClr val="000090"/>
                </a:solidFill>
                <a:latin typeface="Arial"/>
                <a:cs typeface="Arial"/>
              </a:rPr>
              <a:t> </a:t>
            </a:r>
            <a:r>
              <a:rPr lang="en-US" b="1" dirty="0" err="1">
                <a:solidFill>
                  <a:srgbClr val="000090"/>
                </a:solidFill>
                <a:latin typeface="Arial"/>
                <a:cs typeface="Arial"/>
              </a:rPr>
              <a:t>mạng</a:t>
            </a:r>
            <a:r>
              <a:rPr lang="en-US" b="1" dirty="0">
                <a:solidFill>
                  <a:srgbClr val="000090"/>
                </a:solidFill>
                <a:latin typeface="Arial"/>
                <a:cs typeface="Arial"/>
              </a:rPr>
              <a:t>							 			 Trang 13</a:t>
            </a:r>
          </a:p>
        </p:txBody>
      </p:sp>
      <p:sp>
        <p:nvSpPr>
          <p:cNvPr id="12" name="TextBox 11">
            <a:extLst>
              <a:ext uri="{FF2B5EF4-FFF2-40B4-BE49-F238E27FC236}">
                <a16:creationId xmlns:a16="http://schemas.microsoft.com/office/drawing/2014/main" id="{C3CE56AA-305E-473B-BE74-58F715CBE913}"/>
              </a:ext>
            </a:extLst>
          </p:cNvPr>
          <p:cNvSpPr txBox="1"/>
          <p:nvPr/>
        </p:nvSpPr>
        <p:spPr>
          <a:xfrm>
            <a:off x="1257299" y="7035801"/>
            <a:ext cx="18597930" cy="692497"/>
          </a:xfrm>
          <a:prstGeom prst="rect">
            <a:avLst/>
          </a:prstGeom>
          <a:noFill/>
        </p:spPr>
        <p:txBody>
          <a:bodyPr wrap="square" rtlCol="0">
            <a:spAutoFit/>
          </a:bodyPr>
          <a:lstStyle/>
          <a:p>
            <a:r>
              <a:rPr lang="en-US" b="1" dirty="0" err="1">
                <a:solidFill>
                  <a:srgbClr val="000090"/>
                </a:solidFill>
                <a:latin typeface="Arial"/>
                <a:cs typeface="Arial"/>
              </a:rPr>
              <a:t>Chương</a:t>
            </a:r>
            <a:r>
              <a:rPr lang="en-US" b="1" dirty="0">
                <a:solidFill>
                  <a:srgbClr val="000090"/>
                </a:solidFill>
                <a:latin typeface="Arial"/>
                <a:cs typeface="Arial"/>
              </a:rPr>
              <a:t> 4: </a:t>
            </a:r>
            <a:r>
              <a:rPr lang="en-US" b="1" dirty="0" err="1">
                <a:solidFill>
                  <a:srgbClr val="000090"/>
                </a:solidFill>
                <a:latin typeface="Arial"/>
                <a:cs typeface="Arial"/>
              </a:rPr>
              <a:t>Bảo</a:t>
            </a:r>
            <a:r>
              <a:rPr lang="en-US" b="1" dirty="0">
                <a:solidFill>
                  <a:srgbClr val="000090"/>
                </a:solidFill>
                <a:latin typeface="Arial"/>
                <a:cs typeface="Arial"/>
              </a:rPr>
              <a:t> </a:t>
            </a:r>
            <a:r>
              <a:rPr lang="en-US" b="1" dirty="0" err="1">
                <a:solidFill>
                  <a:srgbClr val="000090"/>
                </a:solidFill>
                <a:latin typeface="Arial"/>
                <a:cs typeface="Arial"/>
              </a:rPr>
              <a:t>mật</a:t>
            </a:r>
            <a:r>
              <a:rPr lang="en-US" b="1" dirty="0">
                <a:solidFill>
                  <a:srgbClr val="000090"/>
                </a:solidFill>
                <a:latin typeface="Arial"/>
                <a:cs typeface="Arial"/>
              </a:rPr>
              <a:t> </a:t>
            </a:r>
            <a:r>
              <a:rPr lang="en-US" b="1" dirty="0" err="1">
                <a:solidFill>
                  <a:srgbClr val="000090"/>
                </a:solidFill>
                <a:latin typeface="Arial"/>
                <a:cs typeface="Arial"/>
              </a:rPr>
              <a:t>mạng</a:t>
            </a:r>
            <a:r>
              <a:rPr lang="en-US" b="1" dirty="0">
                <a:solidFill>
                  <a:srgbClr val="000090"/>
                </a:solidFill>
                <a:latin typeface="Arial"/>
                <a:cs typeface="Arial"/>
              </a:rPr>
              <a:t> </a:t>
            </a:r>
            <a:r>
              <a:rPr lang="en-US" b="1" dirty="0" err="1">
                <a:solidFill>
                  <a:srgbClr val="000090"/>
                </a:solidFill>
                <a:latin typeface="Arial"/>
                <a:cs typeface="Arial"/>
              </a:rPr>
              <a:t>doanh</a:t>
            </a:r>
            <a:r>
              <a:rPr lang="en-US" b="1" dirty="0">
                <a:solidFill>
                  <a:srgbClr val="000090"/>
                </a:solidFill>
                <a:latin typeface="Arial"/>
                <a:cs typeface="Arial"/>
              </a:rPr>
              <a:t> </a:t>
            </a:r>
            <a:r>
              <a:rPr lang="en-US" b="1" dirty="0" err="1">
                <a:solidFill>
                  <a:srgbClr val="000090"/>
                </a:solidFill>
                <a:latin typeface="Arial"/>
                <a:cs typeface="Arial"/>
              </a:rPr>
              <a:t>nghiệp</a:t>
            </a:r>
            <a:r>
              <a:rPr lang="en-US" b="1" dirty="0">
                <a:solidFill>
                  <a:srgbClr val="000090"/>
                </a:solidFill>
                <a:latin typeface="Arial"/>
                <a:cs typeface="Arial"/>
              </a:rPr>
              <a:t> </a:t>
            </a:r>
            <a:r>
              <a:rPr lang="en-US" b="1" dirty="0" err="1">
                <a:solidFill>
                  <a:srgbClr val="000090"/>
                </a:solidFill>
                <a:latin typeface="Arial"/>
                <a:cs typeface="Arial"/>
              </a:rPr>
              <a:t>và</a:t>
            </a:r>
            <a:r>
              <a:rPr lang="en-US" b="1" dirty="0">
                <a:solidFill>
                  <a:srgbClr val="000090"/>
                </a:solidFill>
                <a:latin typeface="Arial"/>
                <a:cs typeface="Arial"/>
              </a:rPr>
              <a:t> </a:t>
            </a:r>
            <a:r>
              <a:rPr lang="en-US" b="1" dirty="0" err="1">
                <a:solidFill>
                  <a:srgbClr val="000090"/>
                </a:solidFill>
                <a:latin typeface="Arial"/>
                <a:cs typeface="Arial"/>
              </a:rPr>
              <a:t>cá</a:t>
            </a:r>
            <a:r>
              <a:rPr lang="en-US" b="1" dirty="0">
                <a:solidFill>
                  <a:srgbClr val="000090"/>
                </a:solidFill>
                <a:latin typeface="Arial"/>
                <a:cs typeface="Arial"/>
              </a:rPr>
              <a:t> </a:t>
            </a:r>
            <a:r>
              <a:rPr lang="en-US" b="1" dirty="0" err="1">
                <a:solidFill>
                  <a:srgbClr val="000090"/>
                </a:solidFill>
                <a:latin typeface="Arial"/>
                <a:cs typeface="Arial"/>
              </a:rPr>
              <a:t>nhân</a:t>
            </a:r>
            <a:r>
              <a:rPr lang="en-US" b="1" dirty="0">
                <a:solidFill>
                  <a:srgbClr val="000090"/>
                </a:solidFill>
                <a:latin typeface="Arial"/>
                <a:cs typeface="Arial"/>
              </a:rPr>
              <a:t>				 Trang 18</a:t>
            </a:r>
          </a:p>
        </p:txBody>
      </p:sp>
      <p:sp>
        <p:nvSpPr>
          <p:cNvPr id="2" name="TextBox 1">
            <a:extLst>
              <a:ext uri="{FF2B5EF4-FFF2-40B4-BE49-F238E27FC236}">
                <a16:creationId xmlns:a16="http://schemas.microsoft.com/office/drawing/2014/main" id="{A3FBA1B8-2095-8366-F8E1-F93E5A4880CE}"/>
              </a:ext>
            </a:extLst>
          </p:cNvPr>
          <p:cNvSpPr txBox="1"/>
          <p:nvPr/>
        </p:nvSpPr>
        <p:spPr>
          <a:xfrm>
            <a:off x="1257299" y="9855901"/>
            <a:ext cx="18597930" cy="692497"/>
          </a:xfrm>
          <a:prstGeom prst="rect">
            <a:avLst/>
          </a:prstGeom>
          <a:noFill/>
        </p:spPr>
        <p:txBody>
          <a:bodyPr wrap="square" rtlCol="0">
            <a:spAutoFit/>
          </a:bodyPr>
          <a:lstStyle/>
          <a:p>
            <a:r>
              <a:rPr lang="en-US" b="1" dirty="0" err="1">
                <a:solidFill>
                  <a:srgbClr val="000090"/>
                </a:solidFill>
                <a:latin typeface="Arial"/>
                <a:cs typeface="Arial"/>
              </a:rPr>
              <a:t>Chương</a:t>
            </a:r>
            <a:r>
              <a:rPr lang="en-US" b="1" dirty="0">
                <a:solidFill>
                  <a:srgbClr val="000090"/>
                </a:solidFill>
                <a:latin typeface="Arial"/>
                <a:cs typeface="Arial"/>
              </a:rPr>
              <a:t> 6: Xu </a:t>
            </a:r>
            <a:r>
              <a:rPr lang="en-US" b="1" dirty="0" err="1">
                <a:solidFill>
                  <a:srgbClr val="000090"/>
                </a:solidFill>
                <a:latin typeface="Arial"/>
                <a:cs typeface="Arial"/>
              </a:rPr>
              <a:t>hướng</a:t>
            </a:r>
            <a:r>
              <a:rPr lang="en-US" b="1" dirty="0">
                <a:solidFill>
                  <a:srgbClr val="000090"/>
                </a:solidFill>
                <a:latin typeface="Arial"/>
                <a:cs typeface="Arial"/>
              </a:rPr>
              <a:t> </a:t>
            </a:r>
            <a:r>
              <a:rPr lang="en-US" b="1" dirty="0" err="1">
                <a:solidFill>
                  <a:srgbClr val="000090"/>
                </a:solidFill>
                <a:latin typeface="Arial"/>
                <a:cs typeface="Arial"/>
              </a:rPr>
              <a:t>bảo</a:t>
            </a:r>
            <a:r>
              <a:rPr lang="en-US" b="1" dirty="0">
                <a:solidFill>
                  <a:srgbClr val="000090"/>
                </a:solidFill>
                <a:latin typeface="Arial"/>
                <a:cs typeface="Arial"/>
              </a:rPr>
              <a:t> </a:t>
            </a:r>
            <a:r>
              <a:rPr lang="en-US" b="1" dirty="0" err="1">
                <a:solidFill>
                  <a:srgbClr val="000090"/>
                </a:solidFill>
                <a:latin typeface="Arial"/>
                <a:cs typeface="Arial"/>
              </a:rPr>
              <a:t>mật</a:t>
            </a:r>
            <a:r>
              <a:rPr lang="en-US" b="1" dirty="0">
                <a:solidFill>
                  <a:srgbClr val="000090"/>
                </a:solidFill>
                <a:latin typeface="Arial"/>
                <a:cs typeface="Arial"/>
              </a:rPr>
              <a:t> </a:t>
            </a:r>
            <a:r>
              <a:rPr lang="en-US" b="1" dirty="0" err="1">
                <a:solidFill>
                  <a:srgbClr val="000090"/>
                </a:solidFill>
                <a:latin typeface="Arial"/>
                <a:cs typeface="Arial"/>
              </a:rPr>
              <a:t>mạng</a:t>
            </a:r>
            <a:r>
              <a:rPr lang="en-US" b="1" dirty="0">
                <a:solidFill>
                  <a:srgbClr val="000090"/>
                </a:solidFill>
                <a:latin typeface="Arial"/>
                <a:cs typeface="Arial"/>
              </a:rPr>
              <a:t> </a:t>
            </a:r>
            <a:r>
              <a:rPr lang="en-US" b="1" dirty="0" err="1">
                <a:solidFill>
                  <a:srgbClr val="000090"/>
                </a:solidFill>
                <a:latin typeface="Arial"/>
                <a:cs typeface="Arial"/>
              </a:rPr>
              <a:t>trong</a:t>
            </a:r>
            <a:r>
              <a:rPr lang="en-US" b="1" dirty="0">
                <a:solidFill>
                  <a:srgbClr val="000090"/>
                </a:solidFill>
                <a:latin typeface="Arial"/>
                <a:cs typeface="Arial"/>
              </a:rPr>
              <a:t> </a:t>
            </a:r>
            <a:r>
              <a:rPr lang="en-US" b="1" dirty="0" err="1">
                <a:solidFill>
                  <a:srgbClr val="000090"/>
                </a:solidFill>
                <a:latin typeface="Arial"/>
                <a:cs typeface="Arial"/>
              </a:rPr>
              <a:t>tương</a:t>
            </a:r>
            <a:r>
              <a:rPr lang="en-US" b="1" dirty="0">
                <a:solidFill>
                  <a:srgbClr val="000090"/>
                </a:solidFill>
                <a:latin typeface="Arial"/>
                <a:cs typeface="Arial"/>
              </a:rPr>
              <a:t> lai				 Trang 27</a:t>
            </a:r>
          </a:p>
        </p:txBody>
      </p:sp>
      <p:sp>
        <p:nvSpPr>
          <p:cNvPr id="4" name="TextBox 3">
            <a:extLst>
              <a:ext uri="{FF2B5EF4-FFF2-40B4-BE49-F238E27FC236}">
                <a16:creationId xmlns:a16="http://schemas.microsoft.com/office/drawing/2014/main" id="{36762500-36C3-2509-0B4E-960C66C77255}"/>
              </a:ext>
            </a:extLst>
          </p:cNvPr>
          <p:cNvSpPr txBox="1"/>
          <p:nvPr/>
        </p:nvSpPr>
        <p:spPr>
          <a:xfrm>
            <a:off x="1257299" y="8461427"/>
            <a:ext cx="18597930" cy="692497"/>
          </a:xfrm>
          <a:prstGeom prst="rect">
            <a:avLst/>
          </a:prstGeom>
          <a:noFill/>
        </p:spPr>
        <p:txBody>
          <a:bodyPr wrap="square" rtlCol="0">
            <a:spAutoFit/>
          </a:bodyPr>
          <a:lstStyle/>
          <a:p>
            <a:r>
              <a:rPr lang="en-US" b="1" dirty="0" err="1">
                <a:solidFill>
                  <a:srgbClr val="000090"/>
                </a:solidFill>
                <a:latin typeface="Arial"/>
                <a:cs typeface="Arial"/>
              </a:rPr>
              <a:t>Chương</a:t>
            </a:r>
            <a:r>
              <a:rPr lang="en-US" b="1" dirty="0">
                <a:solidFill>
                  <a:srgbClr val="000090"/>
                </a:solidFill>
                <a:latin typeface="Arial"/>
                <a:cs typeface="Arial"/>
              </a:rPr>
              <a:t> 5: </a:t>
            </a:r>
            <a:r>
              <a:rPr lang="en-US" b="1" dirty="0" err="1">
                <a:solidFill>
                  <a:srgbClr val="000090"/>
                </a:solidFill>
                <a:latin typeface="Arial"/>
                <a:cs typeface="Arial"/>
              </a:rPr>
              <a:t>Công</a:t>
            </a:r>
            <a:r>
              <a:rPr lang="en-US" b="1" dirty="0">
                <a:solidFill>
                  <a:srgbClr val="000090"/>
                </a:solidFill>
                <a:latin typeface="Arial"/>
                <a:cs typeface="Arial"/>
              </a:rPr>
              <a:t> </a:t>
            </a:r>
            <a:r>
              <a:rPr lang="en-US" b="1" dirty="0" err="1">
                <a:solidFill>
                  <a:srgbClr val="000090"/>
                </a:solidFill>
                <a:latin typeface="Arial"/>
                <a:cs typeface="Arial"/>
              </a:rPr>
              <a:t>cụ</a:t>
            </a:r>
            <a:r>
              <a:rPr lang="en-US" b="1" dirty="0">
                <a:solidFill>
                  <a:srgbClr val="000090"/>
                </a:solidFill>
                <a:latin typeface="Arial"/>
                <a:cs typeface="Arial"/>
              </a:rPr>
              <a:t> </a:t>
            </a:r>
            <a:r>
              <a:rPr lang="en-US" b="1" dirty="0" err="1">
                <a:solidFill>
                  <a:srgbClr val="000090"/>
                </a:solidFill>
                <a:latin typeface="Arial"/>
                <a:cs typeface="Arial"/>
              </a:rPr>
              <a:t>bảo</a:t>
            </a:r>
            <a:r>
              <a:rPr lang="en-US" b="1" dirty="0">
                <a:solidFill>
                  <a:srgbClr val="000090"/>
                </a:solidFill>
                <a:latin typeface="Arial"/>
                <a:cs typeface="Arial"/>
              </a:rPr>
              <a:t> </a:t>
            </a:r>
            <a:r>
              <a:rPr lang="en-US" b="1" dirty="0" err="1">
                <a:solidFill>
                  <a:srgbClr val="000090"/>
                </a:solidFill>
                <a:latin typeface="Arial"/>
                <a:cs typeface="Arial"/>
              </a:rPr>
              <a:t>mật</a:t>
            </a:r>
            <a:r>
              <a:rPr lang="en-US" b="1" dirty="0">
                <a:solidFill>
                  <a:srgbClr val="000090"/>
                </a:solidFill>
                <a:latin typeface="Arial"/>
                <a:cs typeface="Arial"/>
              </a:rPr>
              <a:t> </a:t>
            </a:r>
            <a:r>
              <a:rPr lang="en-US" b="1" dirty="0" err="1">
                <a:solidFill>
                  <a:srgbClr val="000090"/>
                </a:solidFill>
                <a:latin typeface="Arial"/>
                <a:cs typeface="Arial"/>
              </a:rPr>
              <a:t>và</a:t>
            </a:r>
            <a:r>
              <a:rPr lang="en-US" b="1" dirty="0">
                <a:solidFill>
                  <a:srgbClr val="000090"/>
                </a:solidFill>
                <a:latin typeface="Arial"/>
                <a:cs typeface="Arial"/>
              </a:rPr>
              <a:t> </a:t>
            </a:r>
            <a:r>
              <a:rPr lang="en-US" b="1" dirty="0" err="1">
                <a:solidFill>
                  <a:srgbClr val="000090"/>
                </a:solidFill>
                <a:latin typeface="Arial"/>
                <a:cs typeface="Arial"/>
              </a:rPr>
              <a:t>thực</a:t>
            </a:r>
            <a:r>
              <a:rPr lang="en-US" b="1" dirty="0">
                <a:solidFill>
                  <a:srgbClr val="000090"/>
                </a:solidFill>
                <a:latin typeface="Arial"/>
                <a:cs typeface="Arial"/>
              </a:rPr>
              <a:t> </a:t>
            </a:r>
            <a:r>
              <a:rPr lang="en-US" b="1" dirty="0" err="1">
                <a:solidFill>
                  <a:srgbClr val="000090"/>
                </a:solidFill>
                <a:latin typeface="Arial"/>
                <a:cs typeface="Arial"/>
              </a:rPr>
              <a:t>hành</a:t>
            </a:r>
            <a:r>
              <a:rPr lang="en-US" b="1" dirty="0">
                <a:solidFill>
                  <a:srgbClr val="000090"/>
                </a:solidFill>
                <a:latin typeface="Arial"/>
                <a:cs typeface="Arial"/>
              </a:rPr>
              <a:t>						 Trang 23</a:t>
            </a:r>
          </a:p>
        </p:txBody>
      </p:sp>
    </p:spTree>
    <p:extLst>
      <p:ext uri="{BB962C8B-B14F-4D97-AF65-F5344CB8AC3E}">
        <p14:creationId xmlns:p14="http://schemas.microsoft.com/office/powerpoint/2010/main" val="331532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4"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 grpId="0"/>
      <p:bldP spid="6" grpId="0"/>
      <p:bldP spid="7" grpId="0"/>
      <p:bldP spid="12" grpId="0"/>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71716-154D-8322-A7EF-F62032BAAD26}"/>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908E292C-909E-6AE4-F2D9-553B25855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24027387-502F-3C9A-BDD8-26F883CBB2DE}"/>
              </a:ext>
            </a:extLst>
          </p:cNvPr>
          <p:cNvSpPr txBox="1"/>
          <p:nvPr/>
        </p:nvSpPr>
        <p:spPr>
          <a:xfrm>
            <a:off x="3409166" y="559050"/>
            <a:ext cx="8223032" cy="1231106"/>
          </a:xfrm>
          <a:prstGeom prst="rect">
            <a:avLst/>
          </a:prstGeom>
          <a:noFill/>
        </p:spPr>
        <p:txBody>
          <a:bodyPr wrap="square" rtlCol="0">
            <a:spAutoFit/>
          </a:bodyPr>
          <a:lstStyle/>
          <a:p>
            <a:r>
              <a:rPr lang="en-US" sz="5000" b="1" dirty="0">
                <a:solidFill>
                  <a:srgbClr val="FF6600"/>
                </a:solidFill>
                <a:latin typeface="Arial"/>
                <a:cs typeface="Arial"/>
              </a:rPr>
              <a:t>CHƯƠNG 6.</a:t>
            </a:r>
          </a:p>
          <a:p>
            <a:r>
              <a:rPr lang="en-US" sz="2400" dirty="0">
                <a:solidFill>
                  <a:srgbClr val="000090"/>
                </a:solidFill>
                <a:latin typeface="Arial"/>
                <a:cs typeface="Arial"/>
              </a:rPr>
              <a:t>Xu </a:t>
            </a:r>
            <a:r>
              <a:rPr lang="en-US" sz="2400" dirty="0" err="1">
                <a:solidFill>
                  <a:srgbClr val="000090"/>
                </a:solidFill>
                <a:latin typeface="Arial"/>
                <a:cs typeface="Arial"/>
              </a:rPr>
              <a:t>hướng</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trong</a:t>
            </a:r>
            <a:r>
              <a:rPr lang="en-US" sz="2400" dirty="0">
                <a:solidFill>
                  <a:srgbClr val="000090"/>
                </a:solidFill>
                <a:latin typeface="Arial"/>
                <a:cs typeface="Arial"/>
              </a:rPr>
              <a:t> </a:t>
            </a:r>
            <a:r>
              <a:rPr lang="en-US" sz="2400" dirty="0" err="1">
                <a:solidFill>
                  <a:srgbClr val="000090"/>
                </a:solidFill>
                <a:latin typeface="Arial"/>
                <a:cs typeface="Arial"/>
              </a:rPr>
              <a:t>tương</a:t>
            </a:r>
            <a:r>
              <a:rPr lang="en-US" sz="2400" dirty="0">
                <a:solidFill>
                  <a:srgbClr val="000090"/>
                </a:solidFill>
                <a:latin typeface="Arial"/>
                <a:cs typeface="Arial"/>
              </a:rPr>
              <a:t> lai</a:t>
            </a:r>
          </a:p>
        </p:txBody>
      </p:sp>
      <p:sp>
        <p:nvSpPr>
          <p:cNvPr id="23" name="TextBox 22">
            <a:extLst>
              <a:ext uri="{FF2B5EF4-FFF2-40B4-BE49-F238E27FC236}">
                <a16:creationId xmlns:a16="http://schemas.microsoft.com/office/drawing/2014/main" id="{DF285A0B-9BA3-FE52-5A71-3A9C3FF6BBD2}"/>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497380CE-2BBE-1CF0-6801-E2B3E752B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FD7C35FC-3D46-53C0-42D9-BF2FEB00C8A8}"/>
              </a:ext>
            </a:extLst>
          </p:cNvPr>
          <p:cNvSpPr txBox="1"/>
          <p:nvPr/>
        </p:nvSpPr>
        <p:spPr>
          <a:xfrm>
            <a:off x="1200150" y="2354662"/>
            <a:ext cx="960501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6.1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AI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Machine Learning:</a:t>
            </a:r>
          </a:p>
        </p:txBody>
      </p:sp>
      <p:sp>
        <p:nvSpPr>
          <p:cNvPr id="4" name="TextBox 3">
            <a:extLst>
              <a:ext uri="{FF2B5EF4-FFF2-40B4-BE49-F238E27FC236}">
                <a16:creationId xmlns:a16="http://schemas.microsoft.com/office/drawing/2014/main" id="{2DD85050-30E4-5029-2EDD-83D46ABC0F24}"/>
              </a:ext>
            </a:extLst>
          </p:cNvPr>
          <p:cNvSpPr txBox="1"/>
          <p:nvPr/>
        </p:nvSpPr>
        <p:spPr>
          <a:xfrm flipH="1">
            <a:off x="652884" y="3326865"/>
            <a:ext cx="19311516" cy="7732181"/>
          </a:xfrm>
          <a:prstGeom prst="rect">
            <a:avLst/>
          </a:prstGeom>
          <a:noFill/>
        </p:spPr>
        <p:txBody>
          <a:bodyPr wrap="square" rtlCol="0">
            <a:spAutoFit/>
          </a:bodyPr>
          <a:lstStyle/>
          <a:p>
            <a:pPr>
              <a:lnSpc>
                <a:spcPct val="150000"/>
              </a:lnSpc>
            </a:pPr>
            <a:r>
              <a:rPr lang="en-US" sz="4200" dirty="0">
                <a:solidFill>
                  <a:srgbClr val="000000"/>
                </a:solidFill>
                <a:latin typeface="Times New Roman" panose="02020603050405020304" pitchFamily="18" charset="0"/>
              </a:rPr>
              <a:t>	</a:t>
            </a:r>
            <a:r>
              <a:rPr lang="vi-VN" sz="4200" dirty="0">
                <a:solidFill>
                  <a:srgbClr val="000000"/>
                </a:solidFill>
                <a:latin typeface="Times New Roman" panose="02020603050405020304" pitchFamily="18" charset="0"/>
              </a:rPr>
              <a:t>AI và </a:t>
            </a:r>
            <a:r>
              <a:rPr lang="vi-VN" sz="4200" dirty="0" err="1">
                <a:solidFill>
                  <a:srgbClr val="000000"/>
                </a:solidFill>
                <a:latin typeface="Times New Roman" panose="02020603050405020304" pitchFamily="18" charset="0"/>
              </a:rPr>
              <a:t>Machine</a:t>
            </a:r>
            <a:r>
              <a:rPr lang="vi-VN" sz="4200" dirty="0">
                <a:solidFill>
                  <a:srgbClr val="000000"/>
                </a:solidFill>
                <a:latin typeface="Times New Roman" panose="02020603050405020304" pitchFamily="18" charset="0"/>
              </a:rPr>
              <a:t> </a:t>
            </a:r>
            <a:r>
              <a:rPr lang="vi-VN" sz="4200" dirty="0" err="1">
                <a:solidFill>
                  <a:srgbClr val="000000"/>
                </a:solidFill>
                <a:latin typeface="Times New Roman" panose="02020603050405020304" pitchFamily="18" charset="0"/>
              </a:rPr>
              <a:t>Learning</a:t>
            </a:r>
            <a:r>
              <a:rPr lang="vi-VN" sz="4200" dirty="0">
                <a:solidFill>
                  <a:srgbClr val="000000"/>
                </a:solidFill>
                <a:latin typeface="Times New Roman" panose="02020603050405020304" pitchFamily="18" charset="0"/>
              </a:rPr>
              <a:t> đang được sử dụng ngày càng rộng rãi trong bảo mật mạng để tự động hóa các tác vụ, phát hiện các mối đe dọa và cải thiện khả năng phản ứng sự cố.</a:t>
            </a:r>
          </a:p>
          <a:p>
            <a:pPr>
              <a:lnSpc>
                <a:spcPct val="150000"/>
              </a:lnSpc>
            </a:pPr>
            <a:r>
              <a:rPr lang="en-US" sz="4200" dirty="0">
                <a:solidFill>
                  <a:srgbClr val="000000"/>
                </a:solidFill>
                <a:latin typeface="Times New Roman" panose="02020603050405020304" pitchFamily="18" charset="0"/>
              </a:rPr>
              <a:t>	</a:t>
            </a:r>
            <a:r>
              <a:rPr lang="vi-VN" sz="4200" dirty="0">
                <a:solidFill>
                  <a:srgbClr val="000000"/>
                </a:solidFill>
                <a:latin typeface="Times New Roman" panose="02020603050405020304" pitchFamily="18" charset="0"/>
              </a:rPr>
              <a:t>Các hệ thống AI có thể phân tích lượng lớn dữ liệu để </a:t>
            </a:r>
            <a:endParaRPr lang="en-US" sz="4200" dirty="0">
              <a:solidFill>
                <a:srgbClr val="000000"/>
              </a:solidFill>
              <a:latin typeface="Times New Roman" panose="02020603050405020304" pitchFamily="18" charset="0"/>
            </a:endParaRPr>
          </a:p>
          <a:p>
            <a:pPr>
              <a:lnSpc>
                <a:spcPct val="150000"/>
              </a:lnSpc>
            </a:pPr>
            <a:r>
              <a:rPr lang="vi-VN" sz="4200" dirty="0">
                <a:solidFill>
                  <a:srgbClr val="000000"/>
                </a:solidFill>
                <a:latin typeface="Times New Roman" panose="02020603050405020304" pitchFamily="18" charset="0"/>
              </a:rPr>
              <a:t>phát hiện các mẫu tấn công và hành vi bất thường.</a:t>
            </a:r>
            <a:endParaRPr lang="en-US" sz="4200" dirty="0">
              <a:solidFill>
                <a:srgbClr val="000000"/>
              </a:solidFill>
              <a:latin typeface="Times New Roman" panose="02020603050405020304" pitchFamily="18" charset="0"/>
            </a:endParaRPr>
          </a:p>
          <a:p>
            <a:pPr>
              <a:lnSpc>
                <a:spcPct val="150000"/>
              </a:lnSpc>
            </a:pPr>
            <a:endParaRPr lang="vi-VN" sz="4200" dirty="0">
              <a:solidFill>
                <a:srgbClr val="000000"/>
              </a:solidFill>
              <a:latin typeface="Times New Roman" panose="02020603050405020304" pitchFamily="18" charset="0"/>
            </a:endParaRPr>
          </a:p>
          <a:p>
            <a:pPr>
              <a:lnSpc>
                <a:spcPct val="150000"/>
              </a:lnSpc>
            </a:pPr>
            <a:r>
              <a:rPr lang="en-US" sz="4200" dirty="0">
                <a:solidFill>
                  <a:srgbClr val="000000"/>
                </a:solidFill>
                <a:latin typeface="Times New Roman" panose="02020603050405020304" pitchFamily="18" charset="0"/>
              </a:rPr>
              <a:t>	</a:t>
            </a:r>
            <a:r>
              <a:rPr lang="vi-VN" sz="4200" dirty="0" err="1">
                <a:solidFill>
                  <a:srgbClr val="000000"/>
                </a:solidFill>
                <a:latin typeface="Times New Roman" panose="02020603050405020304" pitchFamily="18" charset="0"/>
              </a:rPr>
              <a:t>Machine</a:t>
            </a:r>
            <a:r>
              <a:rPr lang="vi-VN" sz="4200" dirty="0">
                <a:solidFill>
                  <a:srgbClr val="000000"/>
                </a:solidFill>
                <a:latin typeface="Times New Roman" panose="02020603050405020304" pitchFamily="18" charset="0"/>
              </a:rPr>
              <a:t> </a:t>
            </a:r>
            <a:r>
              <a:rPr lang="vi-VN" sz="4200" dirty="0" err="1">
                <a:solidFill>
                  <a:srgbClr val="000000"/>
                </a:solidFill>
                <a:latin typeface="Times New Roman" panose="02020603050405020304" pitchFamily="18" charset="0"/>
              </a:rPr>
              <a:t>Learning</a:t>
            </a:r>
            <a:r>
              <a:rPr lang="vi-VN" sz="4200" dirty="0">
                <a:solidFill>
                  <a:srgbClr val="000000"/>
                </a:solidFill>
                <a:latin typeface="Times New Roman" panose="02020603050405020304" pitchFamily="18" charset="0"/>
              </a:rPr>
              <a:t> có thể được sử dụng để xây dựng các</a:t>
            </a:r>
            <a:endParaRPr lang="en-US" sz="4200" dirty="0">
              <a:solidFill>
                <a:srgbClr val="000000"/>
              </a:solidFill>
              <a:latin typeface="Times New Roman" panose="02020603050405020304" pitchFamily="18" charset="0"/>
            </a:endParaRPr>
          </a:p>
          <a:p>
            <a:pPr>
              <a:lnSpc>
                <a:spcPct val="150000"/>
              </a:lnSpc>
            </a:pPr>
            <a:r>
              <a:rPr lang="vi-VN" sz="4200" dirty="0">
                <a:solidFill>
                  <a:srgbClr val="000000"/>
                </a:solidFill>
                <a:latin typeface="Times New Roman" panose="02020603050405020304" pitchFamily="18" charset="0"/>
              </a:rPr>
              <a:t> mô hình dự đoán rủi ro và ngăn chặn các cuộc tấn công.</a:t>
            </a:r>
          </a:p>
        </p:txBody>
      </p:sp>
      <p:pic>
        <p:nvPicPr>
          <p:cNvPr id="6" name="Picture 5" descr="Sự khác biệt giữa AI, Machine Learning, Deep Learning ?">
            <a:extLst>
              <a:ext uri="{FF2B5EF4-FFF2-40B4-BE49-F238E27FC236}">
                <a16:creationId xmlns:a16="http://schemas.microsoft.com/office/drawing/2014/main" id="{721162CD-E54A-3D34-2779-2AD3AE47C752}"/>
              </a:ext>
            </a:extLst>
          </p:cNvPr>
          <p:cNvPicPr>
            <a:picLocks noChangeAspect="1"/>
          </p:cNvPicPr>
          <p:nvPr/>
        </p:nvPicPr>
        <p:blipFill rotWithShape="1">
          <a:blip r:embed="rId4">
            <a:extLst>
              <a:ext uri="{28A0092B-C50C-407E-A947-70E740481C1C}">
                <a14:useLocalDpi xmlns:a14="http://schemas.microsoft.com/office/drawing/2010/main" val="0"/>
              </a:ext>
            </a:extLst>
          </a:blip>
          <a:srcRect r="36628"/>
          <a:stretch/>
        </p:blipFill>
        <p:spPr bwMode="auto">
          <a:xfrm>
            <a:off x="13976191" y="5448257"/>
            <a:ext cx="5988209" cy="62888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6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6" dur="5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wipe(down)">
                                      <p:cBhvr>
                                        <p:cTn id="38" dur="500"/>
                                        <p:tgtEl>
                                          <p:spTgt spid="4">
                                            <p:txEl>
                                              <p:pRg st="1" end="1"/>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wipe(down)">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randombar(horizontal)">
                                      <p:cBhvr>
                                        <p:cTn id="46" dur="500"/>
                                        <p:tgtEl>
                                          <p:spTgt spid="4">
                                            <p:txEl>
                                              <p:pRg st="4" end="4"/>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4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8C920-4332-CF35-C9A5-38467B1814F4}"/>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2E997426-688E-9BB0-3CEC-C2EE07099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2" name="TextBox 21">
            <a:extLst>
              <a:ext uri="{FF2B5EF4-FFF2-40B4-BE49-F238E27FC236}">
                <a16:creationId xmlns:a16="http://schemas.microsoft.com/office/drawing/2014/main" id="{296A2CAE-985B-61D0-1622-90024582D575}"/>
              </a:ext>
            </a:extLst>
          </p:cNvPr>
          <p:cNvSpPr txBox="1"/>
          <p:nvPr/>
        </p:nvSpPr>
        <p:spPr>
          <a:xfrm>
            <a:off x="3409166" y="559050"/>
            <a:ext cx="8223032" cy="1231106"/>
          </a:xfrm>
          <a:prstGeom prst="rect">
            <a:avLst/>
          </a:prstGeom>
          <a:noFill/>
        </p:spPr>
        <p:txBody>
          <a:bodyPr wrap="square" rtlCol="0">
            <a:spAutoFit/>
          </a:bodyPr>
          <a:lstStyle/>
          <a:p>
            <a:r>
              <a:rPr lang="en-US" sz="5000" b="1" dirty="0">
                <a:solidFill>
                  <a:srgbClr val="FF6600"/>
                </a:solidFill>
                <a:latin typeface="Arial"/>
                <a:cs typeface="Arial"/>
              </a:rPr>
              <a:t>CHƯƠNG 6.</a:t>
            </a:r>
          </a:p>
          <a:p>
            <a:r>
              <a:rPr lang="en-US" sz="2400" dirty="0">
                <a:solidFill>
                  <a:srgbClr val="000090"/>
                </a:solidFill>
                <a:latin typeface="Arial"/>
                <a:cs typeface="Arial"/>
              </a:rPr>
              <a:t>Xu </a:t>
            </a:r>
            <a:r>
              <a:rPr lang="en-US" sz="2400" dirty="0" err="1">
                <a:solidFill>
                  <a:srgbClr val="000090"/>
                </a:solidFill>
                <a:latin typeface="Arial"/>
                <a:cs typeface="Arial"/>
              </a:rPr>
              <a:t>hướng</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trong</a:t>
            </a:r>
            <a:r>
              <a:rPr lang="en-US" sz="2400" dirty="0">
                <a:solidFill>
                  <a:srgbClr val="000090"/>
                </a:solidFill>
                <a:latin typeface="Arial"/>
                <a:cs typeface="Arial"/>
              </a:rPr>
              <a:t> </a:t>
            </a:r>
            <a:r>
              <a:rPr lang="en-US" sz="2400" dirty="0" err="1">
                <a:solidFill>
                  <a:srgbClr val="000090"/>
                </a:solidFill>
                <a:latin typeface="Arial"/>
                <a:cs typeface="Arial"/>
              </a:rPr>
              <a:t>tương</a:t>
            </a:r>
            <a:r>
              <a:rPr lang="en-US" sz="2400" dirty="0">
                <a:solidFill>
                  <a:srgbClr val="000090"/>
                </a:solidFill>
                <a:latin typeface="Arial"/>
                <a:cs typeface="Arial"/>
              </a:rPr>
              <a:t> lai</a:t>
            </a:r>
          </a:p>
        </p:txBody>
      </p:sp>
      <p:sp>
        <p:nvSpPr>
          <p:cNvPr id="23" name="TextBox 22">
            <a:extLst>
              <a:ext uri="{FF2B5EF4-FFF2-40B4-BE49-F238E27FC236}">
                <a16:creationId xmlns:a16="http://schemas.microsoft.com/office/drawing/2014/main" id="{472947FE-5B2A-1FDD-7E3E-E876C8CBBBF0}"/>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309D0451-C077-AA42-196E-34D306D3F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EC4606CA-551B-DB26-2453-DA7AEB95C733}"/>
              </a:ext>
            </a:extLst>
          </p:cNvPr>
          <p:cNvSpPr txBox="1"/>
          <p:nvPr/>
        </p:nvSpPr>
        <p:spPr>
          <a:xfrm>
            <a:off x="1200150" y="2354662"/>
            <a:ext cx="9605010"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6.1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a:latin typeface="Times New Roman" panose="02020603050405020304" pitchFamily="18" charset="0"/>
                <a:cs typeface="Times New Roman" panose="02020603050405020304" pitchFamily="18" charset="0"/>
              </a:rPr>
              <a:t> IoT:</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6E13B5-4FDC-B63A-3EEA-CE6BA9D6EDC2}"/>
              </a:ext>
            </a:extLst>
          </p:cNvPr>
          <p:cNvSpPr txBox="1"/>
          <p:nvPr/>
        </p:nvSpPr>
        <p:spPr>
          <a:xfrm flipH="1">
            <a:off x="652884" y="3326865"/>
            <a:ext cx="19311516" cy="7732181"/>
          </a:xfrm>
          <a:prstGeom prst="rect">
            <a:avLst/>
          </a:prstGeom>
          <a:noFill/>
        </p:spPr>
        <p:txBody>
          <a:bodyPr wrap="square" rtlCol="0">
            <a:spAutoFit/>
          </a:bodyPr>
          <a:lstStyle/>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Thiết kế bảo mật ngay từ đầu: Xây dựng các tính năng bảo mật vào thiết bị </a:t>
            </a:r>
            <a:r>
              <a:rPr lang="vi-VN" sz="4200" dirty="0" err="1">
                <a:solidFill>
                  <a:srgbClr val="000000"/>
                </a:solidFill>
                <a:latin typeface="Times New Roman" panose="02020603050405020304" pitchFamily="18" charset="0"/>
              </a:rPr>
              <a:t>IoT</a:t>
            </a:r>
            <a:r>
              <a:rPr lang="vi-VN" sz="4200" dirty="0">
                <a:solidFill>
                  <a:srgbClr val="000000"/>
                </a:solidFill>
                <a:latin typeface="Times New Roman" panose="02020603050405020304" pitchFamily="18" charset="0"/>
              </a:rPr>
              <a:t> ngay từ giai đoạn thiết kế.</a:t>
            </a:r>
          </a:p>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Cập nhật phần mềm thường xuyên: Cung cấp các bản cập nhật phần mềm để vá các lỗ hổng.</a:t>
            </a:r>
          </a:p>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Sử dụng mật khẩu mạnh và duy nhất: Thay đổi mật</a:t>
            </a:r>
            <a:r>
              <a:rPr lang="en-US" sz="4200" dirty="0">
                <a:solidFill>
                  <a:srgbClr val="000000"/>
                </a:solidFill>
                <a:latin typeface="Times New Roman" panose="02020603050405020304" pitchFamily="18" charset="0"/>
              </a:rPr>
              <a:t> </a:t>
            </a:r>
          </a:p>
          <a:p>
            <a:pPr>
              <a:lnSpc>
                <a:spcPct val="150000"/>
              </a:lnSpc>
            </a:pPr>
            <a:r>
              <a:rPr lang="vi-VN" sz="4200" dirty="0">
                <a:solidFill>
                  <a:srgbClr val="000000"/>
                </a:solidFill>
                <a:latin typeface="Times New Roman" panose="02020603050405020304" pitchFamily="18" charset="0"/>
              </a:rPr>
              <a:t>khẩu mặc định và sử dụng mật khẩu mạnh.</a:t>
            </a:r>
          </a:p>
          <a:p>
            <a:pPr marL="571500" indent="-571500">
              <a:lnSpc>
                <a:spcPct val="150000"/>
              </a:lnSpc>
              <a:buFont typeface="Wingdings" panose="05000000000000000000" pitchFamily="2" charset="2"/>
              <a:buChar char="ü"/>
            </a:pPr>
            <a:r>
              <a:rPr lang="vi-VN" sz="4200" dirty="0">
                <a:solidFill>
                  <a:srgbClr val="000000"/>
                </a:solidFill>
                <a:latin typeface="Times New Roman" panose="02020603050405020304" pitchFamily="18" charset="0"/>
              </a:rPr>
              <a:t>Phân đoạn mạng: cô lập các thiết bị </a:t>
            </a:r>
            <a:r>
              <a:rPr lang="vi-VN" sz="4200" dirty="0" err="1">
                <a:solidFill>
                  <a:srgbClr val="000000"/>
                </a:solidFill>
                <a:latin typeface="Times New Roman" panose="02020603050405020304" pitchFamily="18" charset="0"/>
              </a:rPr>
              <a:t>IoT</a:t>
            </a:r>
            <a:r>
              <a:rPr lang="vi-VN" sz="4200" dirty="0">
                <a:solidFill>
                  <a:srgbClr val="000000"/>
                </a:solidFill>
                <a:latin typeface="Times New Roman" panose="02020603050405020304" pitchFamily="18" charset="0"/>
              </a:rPr>
              <a:t> trên </a:t>
            </a:r>
            <a:endParaRPr lang="en-US" sz="4200" dirty="0">
              <a:solidFill>
                <a:srgbClr val="000000"/>
              </a:solidFill>
              <a:latin typeface="Times New Roman" panose="02020603050405020304" pitchFamily="18" charset="0"/>
            </a:endParaRPr>
          </a:p>
          <a:p>
            <a:pPr>
              <a:lnSpc>
                <a:spcPct val="150000"/>
              </a:lnSpc>
            </a:pPr>
            <a:r>
              <a:rPr lang="vi-VN" sz="4200" dirty="0">
                <a:solidFill>
                  <a:srgbClr val="000000"/>
                </a:solidFill>
                <a:latin typeface="Times New Roman" panose="02020603050405020304" pitchFamily="18" charset="0"/>
              </a:rPr>
              <a:t>một mạng riêng.</a:t>
            </a:r>
          </a:p>
        </p:txBody>
      </p:sp>
      <p:pic>
        <p:nvPicPr>
          <p:cNvPr id="3" name="Picture 2" descr="4 Ví Dụ Về IoT (Internet vạn vật) Tạo Nên Đột Phá Trong Cuộc Sống">
            <a:extLst>
              <a:ext uri="{FF2B5EF4-FFF2-40B4-BE49-F238E27FC236}">
                <a16:creationId xmlns:a16="http://schemas.microsoft.com/office/drawing/2014/main" id="{D3FE8995-89B0-2DBA-46D2-A6D12F07E4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425520" y="6470842"/>
            <a:ext cx="8370985" cy="4867910"/>
          </a:xfrm>
          <a:prstGeom prst="rect">
            <a:avLst/>
          </a:prstGeom>
          <a:noFill/>
          <a:ln>
            <a:noFill/>
          </a:ln>
        </p:spPr>
      </p:pic>
    </p:spTree>
    <p:extLst>
      <p:ext uri="{BB962C8B-B14F-4D97-AF65-F5344CB8AC3E}">
        <p14:creationId xmlns:p14="http://schemas.microsoft.com/office/powerpoint/2010/main" val="35091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2" dur="500"/>
                                        <p:tgtEl>
                                          <p:spTgt spid="4">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down)">
                                      <p:cBhvr>
                                        <p:cTn id="40" dur="500"/>
                                        <p:tgtEl>
                                          <p:spTgt spid="4">
                                            <p:txEl>
                                              <p:pRg st="4" end="4"/>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wipe(down)">
                                      <p:cBhvr>
                                        <p:cTn id="4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2976" y="1083882"/>
            <a:ext cx="3889248" cy="3529584"/>
          </a:xfrm>
          <a:prstGeom prst="rect">
            <a:avLst/>
          </a:prstGeom>
        </p:spPr>
      </p:pic>
      <p:sp>
        <p:nvSpPr>
          <p:cNvPr id="10" name="TextBox 9"/>
          <p:cNvSpPr txBox="1"/>
          <p:nvPr/>
        </p:nvSpPr>
        <p:spPr>
          <a:xfrm>
            <a:off x="7222013" y="5686789"/>
            <a:ext cx="12605350" cy="1631216"/>
          </a:xfrm>
          <a:prstGeom prst="rect">
            <a:avLst/>
          </a:prstGeom>
          <a:noFill/>
        </p:spPr>
        <p:txBody>
          <a:bodyPr wrap="square" rtlCol="0">
            <a:spAutoFit/>
          </a:bodyPr>
          <a:lstStyle/>
          <a:p>
            <a:pPr algn="ctr"/>
            <a:r>
              <a:rPr lang="en-US" sz="10000" b="1" dirty="0">
                <a:solidFill>
                  <a:srgbClr val="FFFFFF"/>
                </a:solidFill>
                <a:latin typeface="Arial"/>
                <a:cs typeface="Arial"/>
              </a:rPr>
              <a:t>Thank you!!!</a:t>
            </a:r>
          </a:p>
        </p:txBody>
      </p:sp>
    </p:spTree>
    <p:extLst>
      <p:ext uri="{BB962C8B-B14F-4D97-AF65-F5344CB8AC3E}">
        <p14:creationId xmlns:p14="http://schemas.microsoft.com/office/powerpoint/2010/main" val="141470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6" name="TextBox 5"/>
          <p:cNvSpPr txBox="1"/>
          <p:nvPr/>
        </p:nvSpPr>
        <p:spPr>
          <a:xfrm>
            <a:off x="7054235" y="4583658"/>
            <a:ext cx="13874132" cy="4154984"/>
          </a:xfrm>
          <a:prstGeom prst="rect">
            <a:avLst/>
          </a:prstGeom>
          <a:noFill/>
        </p:spPr>
        <p:txBody>
          <a:bodyPr wrap="square" rtlCol="0">
            <a:spAutoFit/>
          </a:bodyPr>
          <a:lstStyle/>
          <a:p>
            <a:pPr algn="ctr"/>
            <a:r>
              <a:rPr lang="vi-VN" sz="8800" b="1" dirty="0">
                <a:solidFill>
                  <a:srgbClr val="FFFFFF"/>
                </a:solidFill>
                <a:latin typeface="Arial"/>
                <a:cs typeface="Arial"/>
              </a:rPr>
              <a:t>Chương 1</a:t>
            </a:r>
            <a:r>
              <a:rPr lang="en-US" sz="8800" b="1" dirty="0">
                <a:solidFill>
                  <a:srgbClr val="FFFFFF"/>
                </a:solidFill>
                <a:latin typeface="Arial"/>
                <a:cs typeface="Arial"/>
              </a:rPr>
              <a:t>.</a:t>
            </a:r>
          </a:p>
          <a:p>
            <a:pPr algn="ctr"/>
            <a:r>
              <a:rPr lang="vi-VN" sz="8800" b="1" dirty="0">
                <a:solidFill>
                  <a:srgbClr val="FFFFFF"/>
                </a:solidFill>
                <a:latin typeface="Arial"/>
                <a:cs typeface="Arial"/>
              </a:rPr>
              <a:t> </a:t>
            </a:r>
            <a:r>
              <a:rPr lang="en-US" sz="8800" b="1" dirty="0" err="1">
                <a:solidFill>
                  <a:srgbClr val="FFFFFF"/>
                </a:solidFill>
                <a:latin typeface="Arial"/>
                <a:cs typeface="Arial"/>
              </a:rPr>
              <a:t>Tổng</a:t>
            </a:r>
            <a:r>
              <a:rPr lang="en-US" sz="8800" b="1" dirty="0">
                <a:solidFill>
                  <a:srgbClr val="FFFFFF"/>
                </a:solidFill>
                <a:latin typeface="Arial"/>
                <a:cs typeface="Arial"/>
              </a:rPr>
              <a:t> </a:t>
            </a:r>
            <a:r>
              <a:rPr lang="en-US" sz="8800" b="1" dirty="0" err="1">
                <a:solidFill>
                  <a:srgbClr val="FFFFFF"/>
                </a:solidFill>
                <a:latin typeface="Arial"/>
                <a:cs typeface="Arial"/>
              </a:rPr>
              <a:t>quan</a:t>
            </a:r>
            <a:r>
              <a:rPr lang="en-US" sz="8800" b="1" dirty="0">
                <a:solidFill>
                  <a:srgbClr val="FFFFFF"/>
                </a:solidFill>
                <a:latin typeface="Arial"/>
                <a:cs typeface="Arial"/>
              </a:rPr>
              <a:t> </a:t>
            </a:r>
            <a:r>
              <a:rPr lang="en-US" sz="8800" b="1" dirty="0" err="1">
                <a:solidFill>
                  <a:srgbClr val="FFFFFF"/>
                </a:solidFill>
                <a:latin typeface="Arial"/>
                <a:cs typeface="Arial"/>
              </a:rPr>
              <a:t>về</a:t>
            </a:r>
            <a:r>
              <a:rPr lang="en-US" sz="8800" b="1" dirty="0">
                <a:solidFill>
                  <a:srgbClr val="FFFFFF"/>
                </a:solidFill>
                <a:latin typeface="Arial"/>
                <a:cs typeface="Arial"/>
              </a:rPr>
              <a:t> </a:t>
            </a:r>
            <a:r>
              <a:rPr lang="en-US" sz="8800" b="1" dirty="0" err="1">
                <a:solidFill>
                  <a:srgbClr val="FFFFFF"/>
                </a:solidFill>
                <a:latin typeface="Arial"/>
                <a:cs typeface="Arial"/>
              </a:rPr>
              <a:t>bảo</a:t>
            </a:r>
            <a:r>
              <a:rPr lang="en-US" sz="8800" b="1" dirty="0">
                <a:solidFill>
                  <a:srgbClr val="FFFFFF"/>
                </a:solidFill>
                <a:latin typeface="Arial"/>
                <a:cs typeface="Arial"/>
              </a:rPr>
              <a:t> </a:t>
            </a:r>
            <a:r>
              <a:rPr lang="en-US" sz="8800" b="1" dirty="0" err="1">
                <a:solidFill>
                  <a:srgbClr val="FFFFFF"/>
                </a:solidFill>
                <a:latin typeface="Arial"/>
                <a:cs typeface="Arial"/>
              </a:rPr>
              <a:t>mật</a:t>
            </a:r>
            <a:r>
              <a:rPr lang="en-US" sz="8800" b="1" dirty="0">
                <a:solidFill>
                  <a:srgbClr val="FFFFFF"/>
                </a:solidFill>
                <a:latin typeface="Arial"/>
                <a:cs typeface="Arial"/>
              </a:rPr>
              <a:t> </a:t>
            </a:r>
            <a:r>
              <a:rPr lang="en-US" sz="8800" b="1" dirty="0" err="1">
                <a:solidFill>
                  <a:srgbClr val="FFFFFF"/>
                </a:solidFill>
                <a:latin typeface="Arial"/>
                <a:cs typeface="Arial"/>
              </a:rPr>
              <a:t>mạng</a:t>
            </a:r>
            <a:r>
              <a:rPr lang="en-US" sz="8800" b="1" dirty="0">
                <a:solidFill>
                  <a:srgbClr val="FFFFFF"/>
                </a:solidFill>
                <a:latin typeface="Arial"/>
                <a:cs typeface="Arial"/>
              </a:rPr>
              <a:t> </a:t>
            </a:r>
            <a:r>
              <a:rPr lang="en-US" sz="8800" b="1" dirty="0" err="1">
                <a:solidFill>
                  <a:srgbClr val="FFFFFF"/>
                </a:solidFill>
                <a:latin typeface="Arial"/>
                <a:cs typeface="Arial"/>
              </a:rPr>
              <a:t>máy</a:t>
            </a:r>
            <a:r>
              <a:rPr lang="en-US" sz="8800" b="1" dirty="0">
                <a:solidFill>
                  <a:srgbClr val="FFFFFF"/>
                </a:solidFill>
                <a:latin typeface="Arial"/>
                <a:cs typeface="Arial"/>
              </a:rPr>
              <a:t> </a:t>
            </a:r>
            <a:r>
              <a:rPr lang="en-US" sz="8800" b="1" dirty="0" err="1">
                <a:solidFill>
                  <a:srgbClr val="FFFFFF"/>
                </a:solidFill>
                <a:latin typeface="Arial"/>
                <a:cs typeface="Arial"/>
              </a:rPr>
              <a:t>tính</a:t>
            </a:r>
            <a:r>
              <a:rPr lang="vi-VN" sz="8800" b="1" dirty="0">
                <a:solidFill>
                  <a:srgbClr val="FFFFFF"/>
                </a:solidFill>
                <a:latin typeface="Arial"/>
                <a:cs typeface="Arial"/>
              </a:rPr>
              <a:t>		</a:t>
            </a:r>
            <a:endParaRPr lang="en-US" sz="8800" b="1" dirty="0">
              <a:solidFill>
                <a:srgbClr val="FFFFFF"/>
              </a:solidFill>
              <a:latin typeface="Arial"/>
              <a:cs typeface="Arial"/>
            </a:endParaRPr>
          </a:p>
        </p:txBody>
      </p:sp>
      <p:pic>
        <p:nvPicPr>
          <p:cNvPr id="5" name="Picture 4" descr="Dai Nam [PPT] Template 02.png">
            <a:extLst>
              <a:ext uri="{FF2B5EF4-FFF2-40B4-BE49-F238E27FC236}">
                <a16:creationId xmlns:a16="http://schemas.microsoft.com/office/drawing/2014/main" id="{A480DCA3-DFD4-B7C2-AB55-E64C01A3B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6"/>
            <a:ext cx="6941235" cy="13322300"/>
          </a:xfrm>
          <a:prstGeom prst="rect">
            <a:avLst/>
          </a:prstGeom>
        </p:spPr>
      </p:pic>
      <p:pic>
        <p:nvPicPr>
          <p:cNvPr id="8" name="Picture 7" descr="Dai Nam [PPT] Template 03.png">
            <a:extLst>
              <a:ext uri="{FF2B5EF4-FFF2-40B4-BE49-F238E27FC236}">
                <a16:creationId xmlns:a16="http://schemas.microsoft.com/office/drawing/2014/main" id="{00FB199B-A7AA-25D6-8F85-32013A350B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Tree>
    <p:extLst>
      <p:ext uri="{BB962C8B-B14F-4D97-AF65-F5344CB8AC3E}">
        <p14:creationId xmlns:p14="http://schemas.microsoft.com/office/powerpoint/2010/main" val="149563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1.</a:t>
            </a:r>
          </a:p>
          <a:p>
            <a:r>
              <a:rPr lang="en-US" sz="2400" dirty="0" err="1">
                <a:solidFill>
                  <a:srgbClr val="000090"/>
                </a:solidFill>
                <a:latin typeface="Arial"/>
                <a:cs typeface="Arial"/>
              </a:rPr>
              <a:t>Tổng</a:t>
            </a:r>
            <a:r>
              <a:rPr lang="en-US" sz="2400" dirty="0">
                <a:solidFill>
                  <a:srgbClr val="000090"/>
                </a:solidFill>
                <a:latin typeface="Arial"/>
                <a:cs typeface="Arial"/>
              </a:rPr>
              <a:t> </a:t>
            </a:r>
            <a:r>
              <a:rPr lang="en-US" sz="2400" dirty="0" err="1">
                <a:solidFill>
                  <a:srgbClr val="000090"/>
                </a:solidFill>
                <a:latin typeface="Arial"/>
                <a:cs typeface="Arial"/>
              </a:rPr>
              <a:t>quan</a:t>
            </a:r>
            <a:r>
              <a:rPr lang="en-US" sz="2400" dirty="0">
                <a:solidFill>
                  <a:srgbClr val="000090"/>
                </a:solidFill>
                <a:latin typeface="Arial"/>
                <a:cs typeface="Arial"/>
              </a:rPr>
              <a:t> </a:t>
            </a:r>
            <a:r>
              <a:rPr lang="en-US" sz="2400" dirty="0" err="1">
                <a:solidFill>
                  <a:srgbClr val="000090"/>
                </a:solidFill>
                <a:latin typeface="Arial"/>
                <a:cs typeface="Arial"/>
              </a:rPr>
              <a:t>về</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máy</a:t>
            </a:r>
            <a:r>
              <a:rPr lang="en-US" sz="2400" dirty="0">
                <a:solidFill>
                  <a:srgbClr val="000090"/>
                </a:solidFill>
                <a:latin typeface="Arial"/>
                <a:cs typeface="Arial"/>
              </a:rPr>
              <a:t> </a:t>
            </a:r>
            <a:r>
              <a:rPr lang="en-US" sz="2400" dirty="0" err="1">
                <a:solidFill>
                  <a:srgbClr val="000090"/>
                </a:solidFill>
                <a:latin typeface="Arial"/>
                <a:cs typeface="Arial"/>
              </a:rPr>
              <a:t>tính</a:t>
            </a:r>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200149" y="2354662"/>
            <a:ext cx="9113837"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31E79894-BB67-43CF-AFF2-053DDE73877D}"/>
              </a:ext>
            </a:extLst>
          </p:cNvPr>
          <p:cNvSpPr txBox="1"/>
          <p:nvPr/>
        </p:nvSpPr>
        <p:spPr>
          <a:xfrm flipH="1">
            <a:off x="1422504" y="3384572"/>
            <a:ext cx="18470354" cy="1323439"/>
          </a:xfrm>
          <a:prstGeom prst="rect">
            <a:avLst/>
          </a:prstGeom>
          <a:noFill/>
        </p:spPr>
        <p:txBody>
          <a:bodyPr wrap="square" rtlCol="0">
            <a:spAutoFit/>
          </a:bodyPr>
          <a:lstStyle/>
          <a:p>
            <a:r>
              <a:rPr lang="en-US" sz="4000" dirty="0">
                <a:solidFill>
                  <a:srgbClr val="000000"/>
                </a:solidFill>
                <a:latin typeface="Times New Roman" panose="02020603050405020304" pitchFamily="18" charset="0"/>
                <a:ea typeface="Times New Roman" panose="02020603050405020304" pitchFamily="18" charset="0"/>
              </a:rPr>
              <a:t>	</a:t>
            </a:r>
            <a:r>
              <a:rPr lang="vi-VN" sz="4000" dirty="0">
                <a:solidFill>
                  <a:srgbClr val="000000"/>
                </a:solidFill>
                <a:latin typeface="Times New Roman" panose="02020603050405020304" pitchFamily="18" charset="0"/>
                <a:ea typeface="Times New Roman" panose="02020603050405020304" pitchFamily="18" charset="0"/>
              </a:rPr>
              <a:t>Bảo mật mạng máy tính là việc đảm bảo rằng thông tin của cá nhân, tập thể, công ty hoặc doanh nghiệp luôn được bảo vệ, ngăn chặn việc truy cập trái phép vào dữ liệu.</a:t>
            </a:r>
            <a:endParaRPr lang="en-US" sz="4000" dirty="0"/>
          </a:p>
        </p:txBody>
      </p:sp>
      <p:pic>
        <p:nvPicPr>
          <p:cNvPr id="1026" name="Picture 2" descr="Bảo Mật Mạng Máy Tính Là Gì? Tại Sao Phải Bảo Mật Mạng Máy Tính?">
            <a:extLst>
              <a:ext uri="{FF2B5EF4-FFF2-40B4-BE49-F238E27FC236}">
                <a16:creationId xmlns:a16="http://schemas.microsoft.com/office/drawing/2014/main" id="{61B3BF34-BCC3-A684-D38A-F83056CFF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292" y="5538799"/>
            <a:ext cx="8949388" cy="619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22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barn(inVertical)">
                                      <p:cBhvr>
                                        <p:cTn id="2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1.</a:t>
            </a:r>
          </a:p>
          <a:p>
            <a:r>
              <a:rPr lang="en-US" sz="2400" dirty="0" err="1">
                <a:solidFill>
                  <a:srgbClr val="000090"/>
                </a:solidFill>
                <a:latin typeface="Arial"/>
                <a:cs typeface="Arial"/>
              </a:rPr>
              <a:t>Tổng</a:t>
            </a:r>
            <a:r>
              <a:rPr lang="en-US" sz="2400" dirty="0">
                <a:solidFill>
                  <a:srgbClr val="000090"/>
                </a:solidFill>
                <a:latin typeface="Arial"/>
                <a:cs typeface="Arial"/>
              </a:rPr>
              <a:t> </a:t>
            </a:r>
            <a:r>
              <a:rPr lang="en-US" sz="2400" dirty="0" err="1">
                <a:solidFill>
                  <a:srgbClr val="000090"/>
                </a:solidFill>
                <a:latin typeface="Arial"/>
                <a:cs typeface="Arial"/>
              </a:rPr>
              <a:t>quan</a:t>
            </a:r>
            <a:r>
              <a:rPr lang="en-US" sz="2400" dirty="0">
                <a:solidFill>
                  <a:srgbClr val="000090"/>
                </a:solidFill>
                <a:latin typeface="Arial"/>
                <a:cs typeface="Arial"/>
              </a:rPr>
              <a:t> </a:t>
            </a:r>
            <a:r>
              <a:rPr lang="en-US" sz="2400" dirty="0" err="1">
                <a:solidFill>
                  <a:srgbClr val="000090"/>
                </a:solidFill>
                <a:latin typeface="Arial"/>
                <a:cs typeface="Arial"/>
              </a:rPr>
              <a:t>về</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máy</a:t>
            </a:r>
            <a:r>
              <a:rPr lang="en-US" sz="2400" dirty="0">
                <a:solidFill>
                  <a:srgbClr val="000090"/>
                </a:solidFill>
                <a:latin typeface="Arial"/>
                <a:cs typeface="Arial"/>
              </a:rPr>
              <a:t> </a:t>
            </a:r>
            <a:r>
              <a:rPr lang="en-US" sz="2400" dirty="0" err="1">
                <a:solidFill>
                  <a:srgbClr val="000090"/>
                </a:solidFill>
                <a:latin typeface="Arial"/>
                <a:cs typeface="Arial"/>
              </a:rPr>
              <a:t>tính</a:t>
            </a:r>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200149" y="2354662"/>
            <a:ext cx="9457531"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1.2.  Vai </a:t>
            </a:r>
            <a:r>
              <a:rPr lang="en-US" b="1" dirty="0" err="1">
                <a:latin typeface="Times New Roman" panose="02020603050405020304" pitchFamily="18" charset="0"/>
                <a:cs typeface="Times New Roman" panose="02020603050405020304" pitchFamily="18" charset="0"/>
              </a:rPr>
              <a:t>trò</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31E79894-BB67-43CF-AFF2-053DDE73877D}"/>
              </a:ext>
            </a:extLst>
          </p:cNvPr>
          <p:cNvSpPr txBox="1"/>
          <p:nvPr/>
        </p:nvSpPr>
        <p:spPr>
          <a:xfrm flipH="1">
            <a:off x="2296066" y="3759745"/>
            <a:ext cx="6390733" cy="830997"/>
          </a:xfrm>
          <a:prstGeom prst="rect">
            <a:avLst/>
          </a:prstGeom>
          <a:noFill/>
        </p:spPr>
        <p:txBody>
          <a:bodyPr wrap="square" rtlCol="0">
            <a:spAutoFit/>
          </a:bodyPr>
          <a:lstStyle/>
          <a:p>
            <a:pPr marL="571500" indent="-571500">
              <a:buFont typeface="Arial" panose="020B0604020202020204" pitchFamily="34" charset="0"/>
              <a:buChar char="•"/>
            </a:pPr>
            <a:r>
              <a:rPr lang="en-US" sz="4800" dirty="0" err="1">
                <a:solidFill>
                  <a:srgbClr val="000000"/>
                </a:solidFill>
                <a:latin typeface="Times New Roman" panose="02020603050405020304" pitchFamily="18" charset="0"/>
                <a:ea typeface="Times New Roman" panose="02020603050405020304" pitchFamily="18" charset="0"/>
              </a:rPr>
              <a:t>Bảo</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vệ</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dữ</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liệu</a:t>
            </a:r>
            <a:endParaRPr lang="en-US" sz="4800" dirty="0"/>
          </a:p>
        </p:txBody>
      </p:sp>
      <p:sp>
        <p:nvSpPr>
          <p:cNvPr id="12" name="TextBox 11">
            <a:extLst>
              <a:ext uri="{FF2B5EF4-FFF2-40B4-BE49-F238E27FC236}">
                <a16:creationId xmlns:a16="http://schemas.microsoft.com/office/drawing/2014/main" id="{4B8BFCE5-E1B9-44FE-8105-B7CA2B592179}"/>
              </a:ext>
            </a:extLst>
          </p:cNvPr>
          <p:cNvSpPr txBox="1"/>
          <p:nvPr/>
        </p:nvSpPr>
        <p:spPr>
          <a:xfrm flipH="1">
            <a:off x="1346852" y="8526664"/>
            <a:ext cx="18213505" cy="1569660"/>
          </a:xfrm>
          <a:prstGeom prst="rect">
            <a:avLst/>
          </a:prstGeom>
          <a:noFill/>
        </p:spPr>
        <p:txBody>
          <a:bodyPr wrap="square" rtlCol="0">
            <a:spAutoFit/>
          </a:bodyPr>
          <a:lstStyle/>
          <a:p>
            <a:r>
              <a:rPr lang="en-US" sz="4800" dirty="0">
                <a:solidFill>
                  <a:srgbClr val="000000"/>
                </a:solidFill>
                <a:latin typeface="Times New Roman" panose="02020603050405020304" pitchFamily="18" charset="0"/>
                <a:ea typeface="Times New Roman" panose="02020603050405020304" pitchFamily="18" charset="0"/>
              </a:rPr>
              <a:t>	</a:t>
            </a:r>
            <a:r>
              <a:rPr lang="vi-VN" sz="4800" dirty="0">
                <a:solidFill>
                  <a:srgbClr val="000000"/>
                </a:solidFill>
                <a:latin typeface="Times New Roman" panose="02020603050405020304" pitchFamily="18" charset="0"/>
                <a:ea typeface="Times New Roman" panose="02020603050405020304" pitchFamily="18" charset="0"/>
              </a:rPr>
              <a:t>Bảo mật mạng giúp bảo vệ các thiết bị mạng như </a:t>
            </a:r>
            <a:r>
              <a:rPr lang="vi-VN" sz="4800" dirty="0" err="1">
                <a:solidFill>
                  <a:srgbClr val="000000"/>
                </a:solidFill>
                <a:latin typeface="Times New Roman" panose="02020603050405020304" pitchFamily="18" charset="0"/>
                <a:ea typeface="Times New Roman" panose="02020603050405020304" pitchFamily="18" charset="0"/>
              </a:rPr>
              <a:t>router</a:t>
            </a:r>
            <a:r>
              <a:rPr lang="vi-VN" sz="4800" dirty="0">
                <a:solidFill>
                  <a:srgbClr val="000000"/>
                </a:solidFill>
                <a:latin typeface="Times New Roman" panose="02020603050405020304" pitchFamily="18" charset="0"/>
                <a:ea typeface="Times New Roman" panose="02020603050405020304" pitchFamily="18" charset="0"/>
              </a:rPr>
              <a:t>, </a:t>
            </a:r>
            <a:r>
              <a:rPr lang="vi-VN" sz="4800" dirty="0" err="1">
                <a:solidFill>
                  <a:srgbClr val="000000"/>
                </a:solidFill>
                <a:latin typeface="Times New Roman" panose="02020603050405020304" pitchFamily="18" charset="0"/>
                <a:ea typeface="Times New Roman" panose="02020603050405020304" pitchFamily="18" charset="0"/>
              </a:rPr>
              <a:t>switch</a:t>
            </a:r>
            <a:r>
              <a:rPr lang="vi-VN" sz="4800" dirty="0">
                <a:solidFill>
                  <a:srgbClr val="000000"/>
                </a:solidFill>
                <a:latin typeface="Times New Roman" panose="02020603050405020304" pitchFamily="18" charset="0"/>
                <a:ea typeface="Times New Roman" panose="02020603050405020304" pitchFamily="18" charset="0"/>
              </a:rPr>
              <a:t> và </a:t>
            </a:r>
            <a:r>
              <a:rPr lang="vi-VN" sz="4800" dirty="0" err="1">
                <a:solidFill>
                  <a:srgbClr val="000000"/>
                </a:solidFill>
                <a:latin typeface="Times New Roman" panose="02020603050405020304" pitchFamily="18" charset="0"/>
                <a:ea typeface="Times New Roman" panose="02020603050405020304" pitchFamily="18" charset="0"/>
              </a:rPr>
              <a:t>firewall</a:t>
            </a:r>
            <a:r>
              <a:rPr lang="vi-VN" sz="4800" dirty="0">
                <a:solidFill>
                  <a:srgbClr val="000000"/>
                </a:solidFill>
                <a:latin typeface="Times New Roman" panose="02020603050405020304" pitchFamily="18" charset="0"/>
                <a:ea typeface="Times New Roman" panose="02020603050405020304" pitchFamily="18" charset="0"/>
              </a:rPr>
              <a:t> khỏi các cuộc tấn công.</a:t>
            </a:r>
            <a:endParaRPr lang="en-US" sz="4800" dirty="0"/>
          </a:p>
        </p:txBody>
      </p:sp>
      <p:sp>
        <p:nvSpPr>
          <p:cNvPr id="13" name="TextBox 12">
            <a:extLst>
              <a:ext uri="{FF2B5EF4-FFF2-40B4-BE49-F238E27FC236}">
                <a16:creationId xmlns:a16="http://schemas.microsoft.com/office/drawing/2014/main" id="{BF61122A-21C1-4DF7-B6BF-9B6076E32ABC}"/>
              </a:ext>
            </a:extLst>
          </p:cNvPr>
          <p:cNvSpPr txBox="1"/>
          <p:nvPr/>
        </p:nvSpPr>
        <p:spPr>
          <a:xfrm flipH="1">
            <a:off x="1590510" y="5738609"/>
            <a:ext cx="17726187" cy="1569660"/>
          </a:xfrm>
          <a:prstGeom prst="rect">
            <a:avLst/>
          </a:prstGeom>
          <a:noFill/>
        </p:spPr>
        <p:txBody>
          <a:bodyPr wrap="square" rtlCol="0">
            <a:spAutoFit/>
          </a:bodyPr>
          <a:lstStyle/>
          <a:p>
            <a:r>
              <a:rPr lang="en-US" sz="4800" dirty="0">
                <a:solidFill>
                  <a:srgbClr val="000000"/>
                </a:solidFill>
                <a:latin typeface="Times New Roman" panose="02020603050405020304" pitchFamily="18" charset="0"/>
                <a:ea typeface="Times New Roman" panose="02020603050405020304" pitchFamily="18" charset="0"/>
              </a:rPr>
              <a:t>	Bảo </a:t>
            </a:r>
            <a:r>
              <a:rPr lang="en-US" sz="4800" dirty="0" err="1">
                <a:solidFill>
                  <a:srgbClr val="000000"/>
                </a:solidFill>
                <a:latin typeface="Times New Roman" panose="02020603050405020304" pitchFamily="18" charset="0"/>
                <a:ea typeface="Times New Roman" panose="02020603050405020304" pitchFamily="18" charset="0"/>
              </a:rPr>
              <a:t>mật</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mạng</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giúp</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ngăn</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chặn</a:t>
            </a:r>
            <a:r>
              <a:rPr lang="en-US" sz="4800" dirty="0">
                <a:solidFill>
                  <a:srgbClr val="000000"/>
                </a:solidFill>
                <a:latin typeface="Times New Roman" panose="02020603050405020304" pitchFamily="18" charset="0"/>
                <a:ea typeface="Times New Roman" panose="02020603050405020304" pitchFamily="18" charset="0"/>
              </a:rPr>
              <a:t> virus, </a:t>
            </a:r>
            <a:r>
              <a:rPr lang="en-US" sz="4800" dirty="0" err="1">
                <a:solidFill>
                  <a:srgbClr val="000000"/>
                </a:solidFill>
                <a:latin typeface="Times New Roman" panose="02020603050405020304" pitchFamily="18" charset="0"/>
                <a:ea typeface="Times New Roman" panose="02020603050405020304" pitchFamily="18" charset="0"/>
              </a:rPr>
              <a:t>mã</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độc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và</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các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phần</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mềm</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độc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hại</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khác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xâm</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nhập</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vào</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hệ</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thống</a:t>
            </a:r>
            <a:r>
              <a:rPr lang="en-US" sz="4800" dirty="0">
                <a:solidFill>
                  <a:srgbClr val="000000"/>
                </a:solidFill>
                <a:latin typeface="Times New Roman" panose="02020603050405020304" pitchFamily="18" charset="0"/>
                <a:ea typeface="Times New Roman" panose="02020603050405020304" pitchFamily="18" charset="0"/>
              </a:rPr>
              <a:t>.</a:t>
            </a:r>
            <a:endParaRPr lang="en-US" sz="4800" dirty="0"/>
          </a:p>
        </p:txBody>
      </p:sp>
    </p:spTree>
    <p:extLst>
      <p:ext uri="{BB962C8B-B14F-4D97-AF65-F5344CB8AC3E}">
        <p14:creationId xmlns:p14="http://schemas.microsoft.com/office/powerpoint/2010/main" val="332544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A7B88-1949-E2E9-677D-238A527D47C8}"/>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6615BE0B-46A7-A8AD-5441-061B3D5928E8}"/>
              </a:ext>
            </a:extLst>
          </p:cNvPr>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1.</a:t>
            </a:r>
          </a:p>
          <a:p>
            <a:r>
              <a:rPr lang="en-US" sz="2400" dirty="0" err="1">
                <a:solidFill>
                  <a:srgbClr val="000090"/>
                </a:solidFill>
                <a:latin typeface="Arial"/>
                <a:cs typeface="Arial"/>
              </a:rPr>
              <a:t>Tổng</a:t>
            </a:r>
            <a:r>
              <a:rPr lang="en-US" sz="2400" dirty="0">
                <a:solidFill>
                  <a:srgbClr val="000090"/>
                </a:solidFill>
                <a:latin typeface="Arial"/>
                <a:cs typeface="Arial"/>
              </a:rPr>
              <a:t> </a:t>
            </a:r>
            <a:r>
              <a:rPr lang="en-US" sz="2400" dirty="0" err="1">
                <a:solidFill>
                  <a:srgbClr val="000090"/>
                </a:solidFill>
                <a:latin typeface="Arial"/>
                <a:cs typeface="Arial"/>
              </a:rPr>
              <a:t>quan</a:t>
            </a:r>
            <a:r>
              <a:rPr lang="en-US" sz="2400" dirty="0">
                <a:solidFill>
                  <a:srgbClr val="000090"/>
                </a:solidFill>
                <a:latin typeface="Arial"/>
                <a:cs typeface="Arial"/>
              </a:rPr>
              <a:t> </a:t>
            </a:r>
            <a:r>
              <a:rPr lang="en-US" sz="2400" dirty="0" err="1">
                <a:solidFill>
                  <a:srgbClr val="000090"/>
                </a:solidFill>
                <a:latin typeface="Arial"/>
                <a:cs typeface="Arial"/>
              </a:rPr>
              <a:t>về</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máy</a:t>
            </a:r>
            <a:r>
              <a:rPr lang="en-US" sz="2400" dirty="0">
                <a:solidFill>
                  <a:srgbClr val="000090"/>
                </a:solidFill>
                <a:latin typeface="Arial"/>
                <a:cs typeface="Arial"/>
              </a:rPr>
              <a:t> </a:t>
            </a:r>
            <a:r>
              <a:rPr lang="en-US" sz="2400" dirty="0" err="1">
                <a:solidFill>
                  <a:srgbClr val="000090"/>
                </a:solidFill>
                <a:latin typeface="Arial"/>
                <a:cs typeface="Arial"/>
              </a:rPr>
              <a:t>tính</a:t>
            </a:r>
            <a:endParaRPr lang="en-US" sz="2400" dirty="0">
              <a:solidFill>
                <a:srgbClr val="000090"/>
              </a:solidFill>
              <a:latin typeface="Arial"/>
              <a:cs typeface="Arial"/>
            </a:endParaRPr>
          </a:p>
        </p:txBody>
      </p:sp>
      <p:sp>
        <p:nvSpPr>
          <p:cNvPr id="23" name="TextBox 22">
            <a:extLst>
              <a:ext uri="{FF2B5EF4-FFF2-40B4-BE49-F238E27FC236}">
                <a16:creationId xmlns:a16="http://schemas.microsoft.com/office/drawing/2014/main" id="{61CE4BB9-703C-AF18-13C5-3D8AAF0E213B}"/>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452553D0-0257-AD2D-7588-CE4D25F44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AA7E73C4-4833-4937-A392-1A244C7A4F13}"/>
              </a:ext>
            </a:extLst>
          </p:cNvPr>
          <p:cNvSpPr txBox="1"/>
          <p:nvPr/>
        </p:nvSpPr>
        <p:spPr>
          <a:xfrm>
            <a:off x="1200149" y="2354662"/>
            <a:ext cx="9457531"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1.2.  Vai </a:t>
            </a:r>
            <a:r>
              <a:rPr lang="en-US" b="1" dirty="0" err="1">
                <a:latin typeface="Times New Roman" panose="02020603050405020304" pitchFamily="18" charset="0"/>
                <a:cs typeface="Times New Roman" panose="02020603050405020304" pitchFamily="18" charset="0"/>
              </a:rPr>
              <a:t>trò</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1A1851DF-9FD6-B1E4-662C-5AAE489AB23B}"/>
              </a:ext>
            </a:extLst>
          </p:cNvPr>
          <p:cNvSpPr txBox="1"/>
          <p:nvPr/>
        </p:nvSpPr>
        <p:spPr>
          <a:xfrm flipH="1">
            <a:off x="2296066" y="3759745"/>
            <a:ext cx="6390733" cy="830997"/>
          </a:xfrm>
          <a:prstGeom prst="rect">
            <a:avLst/>
          </a:prstGeom>
          <a:noFill/>
        </p:spPr>
        <p:txBody>
          <a:bodyPr wrap="square" rtlCol="0">
            <a:spAutoFit/>
          </a:bodyPr>
          <a:lstStyle/>
          <a:p>
            <a:pPr marL="571500" indent="-571500">
              <a:buFont typeface="Arial" panose="020B0604020202020204" pitchFamily="34" charset="0"/>
              <a:buChar char="•"/>
            </a:pPr>
            <a:r>
              <a:rPr lang="en-US" sz="4800" dirty="0">
                <a:solidFill>
                  <a:srgbClr val="000000"/>
                </a:solidFill>
                <a:latin typeface="Times New Roman" panose="02020603050405020304" pitchFamily="18" charset="0"/>
                <a:ea typeface="Times New Roman" panose="02020603050405020304" pitchFamily="18" charset="0"/>
              </a:rPr>
              <a:t>Bảo </a:t>
            </a:r>
            <a:r>
              <a:rPr lang="en-US" sz="4800" dirty="0" err="1">
                <a:solidFill>
                  <a:srgbClr val="000000"/>
                </a:solidFill>
                <a:latin typeface="Times New Roman" panose="02020603050405020304" pitchFamily="18" charset="0"/>
                <a:ea typeface="Times New Roman" panose="02020603050405020304" pitchFamily="18" charset="0"/>
              </a:rPr>
              <a:t>vệ</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hệ</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thống</a:t>
            </a:r>
            <a:endParaRPr lang="en-US" sz="4800" dirty="0"/>
          </a:p>
        </p:txBody>
      </p:sp>
      <p:sp>
        <p:nvSpPr>
          <p:cNvPr id="12" name="TextBox 11">
            <a:extLst>
              <a:ext uri="{FF2B5EF4-FFF2-40B4-BE49-F238E27FC236}">
                <a16:creationId xmlns:a16="http://schemas.microsoft.com/office/drawing/2014/main" id="{3671344A-AC18-4019-97CA-2A8861D5A2F0}"/>
              </a:ext>
            </a:extLst>
          </p:cNvPr>
          <p:cNvSpPr txBox="1"/>
          <p:nvPr/>
        </p:nvSpPr>
        <p:spPr>
          <a:xfrm flipH="1">
            <a:off x="1346852" y="8526664"/>
            <a:ext cx="18213505" cy="1569660"/>
          </a:xfrm>
          <a:prstGeom prst="rect">
            <a:avLst/>
          </a:prstGeom>
          <a:noFill/>
        </p:spPr>
        <p:txBody>
          <a:bodyPr wrap="square" rtlCol="0">
            <a:spAutoFit/>
          </a:bodyPr>
          <a:lstStyle/>
          <a:p>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Bảo</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vệ</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tính</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toàn</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vẹn</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của</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dữ</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liệu</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đảm</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bảo</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rằng</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dữ</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liệu</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không</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bị</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thay</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đổi</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hoặc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phá</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hủy</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bởi</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các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tác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nhân</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độc</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hại</a:t>
            </a:r>
            <a:r>
              <a:rPr lang="en-US" sz="4800" dirty="0">
                <a:solidFill>
                  <a:srgbClr val="000000"/>
                </a:solidFill>
                <a:latin typeface="Times New Roman" panose="02020603050405020304" pitchFamily="18" charset="0"/>
                <a:ea typeface="Times New Roman" panose="02020603050405020304" pitchFamily="18" charset="0"/>
              </a:rPr>
              <a:t>.</a:t>
            </a:r>
            <a:endParaRPr lang="en-US" sz="4800" dirty="0"/>
          </a:p>
        </p:txBody>
      </p:sp>
      <p:sp>
        <p:nvSpPr>
          <p:cNvPr id="13" name="TextBox 12">
            <a:extLst>
              <a:ext uri="{FF2B5EF4-FFF2-40B4-BE49-F238E27FC236}">
                <a16:creationId xmlns:a16="http://schemas.microsoft.com/office/drawing/2014/main" id="{27BE6E55-86FF-CA67-CC43-6DD7BF7504EE}"/>
              </a:ext>
            </a:extLst>
          </p:cNvPr>
          <p:cNvSpPr txBox="1"/>
          <p:nvPr/>
        </p:nvSpPr>
        <p:spPr>
          <a:xfrm flipH="1">
            <a:off x="1590510" y="5738609"/>
            <a:ext cx="17726187" cy="1569660"/>
          </a:xfrm>
          <a:prstGeom prst="rect">
            <a:avLst/>
          </a:prstGeom>
          <a:noFill/>
        </p:spPr>
        <p:txBody>
          <a:bodyPr wrap="square" rtlCol="0">
            <a:spAutoFit/>
          </a:bodyPr>
          <a:lstStyle/>
          <a:p>
            <a:r>
              <a:rPr lang="en-US" sz="4800" dirty="0">
                <a:solidFill>
                  <a:srgbClr val="000000"/>
                </a:solidFill>
                <a:latin typeface="Times New Roman" panose="02020603050405020304" pitchFamily="18" charset="0"/>
                <a:ea typeface="Times New Roman" panose="02020603050405020304" pitchFamily="18" charset="0"/>
              </a:rPr>
              <a:t>	</a:t>
            </a:r>
            <a:r>
              <a:rPr lang="vi-VN" sz="4800" dirty="0">
                <a:solidFill>
                  <a:srgbClr val="000000"/>
                </a:solidFill>
                <a:latin typeface="Times New Roman" panose="02020603050405020304" pitchFamily="18" charset="0"/>
                <a:ea typeface="Times New Roman" panose="02020603050405020304" pitchFamily="18" charset="0"/>
              </a:rPr>
              <a:t>Bảo mật mạng giúp ngăn chặn những kẻ tấn công truy cập trái phép vào hệ thống</a:t>
            </a:r>
            <a:r>
              <a:rPr lang="en-US" sz="4800" dirty="0">
                <a:solidFill>
                  <a:srgbClr val="000000"/>
                </a:solidFill>
                <a:latin typeface="Times New Roman" panose="02020603050405020304" pitchFamily="18" charset="0"/>
                <a:ea typeface="Times New Roman" panose="02020603050405020304" pitchFamily="18" charset="0"/>
              </a:rPr>
              <a:t>.</a:t>
            </a:r>
            <a:endParaRPr lang="en-US" sz="4800" dirty="0"/>
          </a:p>
        </p:txBody>
      </p:sp>
    </p:spTree>
    <p:extLst>
      <p:ext uri="{BB962C8B-B14F-4D97-AF65-F5344CB8AC3E}">
        <p14:creationId xmlns:p14="http://schemas.microsoft.com/office/powerpoint/2010/main" val="218699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698357" y="614583"/>
            <a:ext cx="8223032" cy="1231106"/>
          </a:xfrm>
          <a:prstGeom prst="rect">
            <a:avLst/>
          </a:prstGeom>
          <a:noFill/>
        </p:spPr>
        <p:txBody>
          <a:bodyPr wrap="square" rtlCol="0">
            <a:spAutoFit/>
          </a:bodyPr>
          <a:lstStyle/>
          <a:p>
            <a:r>
              <a:rPr lang="en-US" sz="5000" b="1" dirty="0">
                <a:solidFill>
                  <a:srgbClr val="FF6600"/>
                </a:solidFill>
                <a:latin typeface="Arial"/>
                <a:cs typeface="Arial"/>
              </a:rPr>
              <a:t>CHƯƠNG 1.</a:t>
            </a:r>
          </a:p>
          <a:p>
            <a:r>
              <a:rPr lang="en-US" sz="2400" dirty="0" err="1">
                <a:solidFill>
                  <a:srgbClr val="000090"/>
                </a:solidFill>
                <a:latin typeface="Arial"/>
                <a:cs typeface="Arial"/>
              </a:rPr>
              <a:t>Tổng</a:t>
            </a:r>
            <a:r>
              <a:rPr lang="en-US" sz="2400" dirty="0">
                <a:solidFill>
                  <a:srgbClr val="000090"/>
                </a:solidFill>
                <a:latin typeface="Arial"/>
                <a:cs typeface="Arial"/>
              </a:rPr>
              <a:t> </a:t>
            </a:r>
            <a:r>
              <a:rPr lang="en-US" sz="2400" dirty="0" err="1">
                <a:solidFill>
                  <a:srgbClr val="000090"/>
                </a:solidFill>
                <a:latin typeface="Arial"/>
                <a:cs typeface="Arial"/>
              </a:rPr>
              <a:t>quan</a:t>
            </a:r>
            <a:r>
              <a:rPr lang="en-US" sz="2400" dirty="0">
                <a:solidFill>
                  <a:srgbClr val="000090"/>
                </a:solidFill>
                <a:latin typeface="Arial"/>
                <a:cs typeface="Arial"/>
              </a:rPr>
              <a:t> </a:t>
            </a:r>
            <a:r>
              <a:rPr lang="en-US" sz="2400" dirty="0" err="1">
                <a:solidFill>
                  <a:srgbClr val="000090"/>
                </a:solidFill>
                <a:latin typeface="Arial"/>
                <a:cs typeface="Arial"/>
              </a:rPr>
              <a:t>về</a:t>
            </a:r>
            <a:r>
              <a:rPr lang="en-US" sz="2400" dirty="0">
                <a:solidFill>
                  <a:srgbClr val="000090"/>
                </a:solidFill>
                <a:latin typeface="Arial"/>
                <a:cs typeface="Arial"/>
              </a:rPr>
              <a:t> </a:t>
            </a:r>
            <a:r>
              <a:rPr lang="en-US" sz="2400" dirty="0" err="1">
                <a:solidFill>
                  <a:srgbClr val="000090"/>
                </a:solidFill>
                <a:latin typeface="Arial"/>
                <a:cs typeface="Arial"/>
              </a:rPr>
              <a:t>bảo</a:t>
            </a:r>
            <a:r>
              <a:rPr lang="en-US" sz="2400" dirty="0">
                <a:solidFill>
                  <a:srgbClr val="000090"/>
                </a:solidFill>
                <a:latin typeface="Arial"/>
                <a:cs typeface="Arial"/>
              </a:rPr>
              <a:t> </a:t>
            </a:r>
            <a:r>
              <a:rPr lang="en-US" sz="2400" dirty="0" err="1">
                <a:solidFill>
                  <a:srgbClr val="000090"/>
                </a:solidFill>
                <a:latin typeface="Arial"/>
                <a:cs typeface="Arial"/>
              </a:rPr>
              <a:t>mật</a:t>
            </a:r>
            <a:r>
              <a:rPr lang="en-US" sz="2400" dirty="0">
                <a:solidFill>
                  <a:srgbClr val="000090"/>
                </a:solidFill>
                <a:latin typeface="Arial"/>
                <a:cs typeface="Arial"/>
              </a:rPr>
              <a:t> </a:t>
            </a:r>
            <a:r>
              <a:rPr lang="en-US" sz="2400" dirty="0" err="1">
                <a:solidFill>
                  <a:srgbClr val="000090"/>
                </a:solidFill>
                <a:latin typeface="Arial"/>
                <a:cs typeface="Arial"/>
              </a:rPr>
              <a:t>mạng</a:t>
            </a:r>
            <a:r>
              <a:rPr lang="en-US" sz="2400" dirty="0">
                <a:solidFill>
                  <a:srgbClr val="000090"/>
                </a:solidFill>
                <a:latin typeface="Arial"/>
                <a:cs typeface="Arial"/>
              </a:rPr>
              <a:t> </a:t>
            </a:r>
            <a:r>
              <a:rPr lang="en-US" sz="2400" dirty="0" err="1">
                <a:solidFill>
                  <a:srgbClr val="000090"/>
                </a:solidFill>
                <a:latin typeface="Arial"/>
                <a:cs typeface="Arial"/>
              </a:rPr>
              <a:t>máy</a:t>
            </a:r>
            <a:r>
              <a:rPr lang="en-US" sz="2400" dirty="0">
                <a:solidFill>
                  <a:srgbClr val="000090"/>
                </a:solidFill>
                <a:latin typeface="Arial"/>
                <a:cs typeface="Arial"/>
              </a:rPr>
              <a:t> </a:t>
            </a:r>
            <a:r>
              <a:rPr lang="en-US" sz="2400" dirty="0" err="1">
                <a:solidFill>
                  <a:srgbClr val="000090"/>
                </a:solidFill>
                <a:latin typeface="Arial"/>
                <a:cs typeface="Arial"/>
              </a:rPr>
              <a:t>tính</a:t>
            </a:r>
            <a:endParaRPr lang="en-US" sz="2400" dirty="0">
              <a:solidFill>
                <a:srgbClr val="00009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TextBox 1">
            <a:extLst>
              <a:ext uri="{FF2B5EF4-FFF2-40B4-BE49-F238E27FC236}">
                <a16:creationId xmlns:a16="http://schemas.microsoft.com/office/drawing/2014/main" id="{40E08D45-D7A4-4465-A0D4-F484FEE42F62}"/>
              </a:ext>
            </a:extLst>
          </p:cNvPr>
          <p:cNvSpPr txBox="1"/>
          <p:nvPr/>
        </p:nvSpPr>
        <p:spPr>
          <a:xfrm>
            <a:off x="1200149" y="2354662"/>
            <a:ext cx="9457531" cy="69249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1.2.  Vai </a:t>
            </a:r>
            <a:r>
              <a:rPr lang="en-US" b="1" dirty="0" err="1">
                <a:latin typeface="Times New Roman" panose="02020603050405020304" pitchFamily="18" charset="0"/>
                <a:cs typeface="Times New Roman" panose="02020603050405020304" pitchFamily="18" charset="0"/>
              </a:rPr>
              <a:t>trò</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31E79894-BB67-43CF-AFF2-053DDE73877D}"/>
              </a:ext>
            </a:extLst>
          </p:cNvPr>
          <p:cNvSpPr txBox="1"/>
          <p:nvPr/>
        </p:nvSpPr>
        <p:spPr>
          <a:xfrm flipH="1">
            <a:off x="2296066" y="3578323"/>
            <a:ext cx="6390733" cy="830997"/>
          </a:xfrm>
          <a:prstGeom prst="rect">
            <a:avLst/>
          </a:prstGeom>
          <a:noFill/>
        </p:spPr>
        <p:txBody>
          <a:bodyPr wrap="square" rtlCol="0">
            <a:spAutoFit/>
          </a:bodyPr>
          <a:lstStyle/>
          <a:p>
            <a:pPr marL="571500" indent="-571500">
              <a:buFont typeface="Arial" panose="020B0604020202020204" pitchFamily="34" charset="0"/>
              <a:buChar char="•"/>
            </a:pPr>
            <a:r>
              <a:rPr lang="en-US" sz="4800" dirty="0" err="1">
                <a:solidFill>
                  <a:srgbClr val="000000"/>
                </a:solidFill>
                <a:latin typeface="Times New Roman" panose="02020603050405020304" pitchFamily="18" charset="0"/>
                <a:ea typeface="Times New Roman" panose="02020603050405020304" pitchFamily="18" charset="0"/>
              </a:rPr>
              <a:t>Bảo</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vệ</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người</a:t>
            </a:r>
            <a:r>
              <a:rPr lang="en-US" sz="4800" dirty="0">
                <a:solidFill>
                  <a:srgbClr val="000000"/>
                </a:solidFill>
                <a:latin typeface="Times New Roman" panose="02020603050405020304" pitchFamily="18" charset="0"/>
                <a:ea typeface="Times New Roman" panose="02020603050405020304" pitchFamily="18" charset="0"/>
              </a:rPr>
              <a:t> </a:t>
            </a:r>
            <a:r>
              <a:rPr lang="en-US" sz="4800" dirty="0" err="1">
                <a:solidFill>
                  <a:srgbClr val="000000"/>
                </a:solidFill>
                <a:latin typeface="Times New Roman" panose="02020603050405020304" pitchFamily="18" charset="0"/>
                <a:ea typeface="Times New Roman" panose="02020603050405020304" pitchFamily="18" charset="0"/>
              </a:rPr>
              <a:t>dùng</a:t>
            </a:r>
            <a:r>
              <a:rPr lang="en-US" sz="4800" dirty="0">
                <a:solidFill>
                  <a:srgbClr val="000000"/>
                </a:solidFill>
                <a:latin typeface="Times New Roman" panose="02020603050405020304" pitchFamily="18" charset="0"/>
                <a:ea typeface="Times New Roman" panose="02020603050405020304" pitchFamily="18" charset="0"/>
              </a:rPr>
              <a:t>:</a:t>
            </a:r>
            <a:endParaRPr lang="en-US" sz="4800" dirty="0"/>
          </a:p>
        </p:txBody>
      </p:sp>
      <p:sp>
        <p:nvSpPr>
          <p:cNvPr id="13" name="TextBox 12">
            <a:extLst>
              <a:ext uri="{FF2B5EF4-FFF2-40B4-BE49-F238E27FC236}">
                <a16:creationId xmlns:a16="http://schemas.microsoft.com/office/drawing/2014/main" id="{BF61122A-21C1-4DF7-B6BF-9B6076E32ABC}"/>
              </a:ext>
            </a:extLst>
          </p:cNvPr>
          <p:cNvSpPr txBox="1"/>
          <p:nvPr/>
        </p:nvSpPr>
        <p:spPr>
          <a:xfrm flipH="1">
            <a:off x="1706500" y="4995739"/>
            <a:ext cx="17379846" cy="1569660"/>
          </a:xfrm>
          <a:prstGeom prst="rect">
            <a:avLst/>
          </a:prstGeom>
          <a:noFill/>
        </p:spPr>
        <p:txBody>
          <a:bodyPr wrap="square" rtlCol="0">
            <a:spAutoFit/>
          </a:bodyPr>
          <a:lstStyle/>
          <a:p>
            <a:r>
              <a:rPr lang="en-US" sz="4800" dirty="0">
                <a:solidFill>
                  <a:srgbClr val="000000"/>
                </a:solidFill>
                <a:latin typeface="Times New Roman" panose="02020603050405020304" pitchFamily="18" charset="0"/>
                <a:ea typeface="Times New Roman" panose="02020603050405020304" pitchFamily="18" charset="0"/>
              </a:rPr>
              <a:t>	</a:t>
            </a:r>
            <a:r>
              <a:rPr lang="vi-VN" sz="4800" dirty="0">
                <a:solidFill>
                  <a:srgbClr val="000000"/>
                </a:solidFill>
                <a:latin typeface="Times New Roman" panose="02020603050405020304" pitchFamily="18" charset="0"/>
                <a:ea typeface="Times New Roman" panose="02020603050405020304" pitchFamily="18" charset="0"/>
              </a:rPr>
              <a:t>Bảo vệ quyền riêng tư</a:t>
            </a:r>
            <a:r>
              <a:rPr lang="en-US" sz="4800" dirty="0">
                <a:solidFill>
                  <a:srgbClr val="000000"/>
                </a:solidFill>
                <a:latin typeface="Times New Roman" panose="02020603050405020304" pitchFamily="18" charset="0"/>
                <a:ea typeface="Times New Roman" panose="02020603050405020304" pitchFamily="18" charset="0"/>
              </a:rPr>
              <a:t>, </a:t>
            </a:r>
            <a:r>
              <a:rPr lang="vi-VN" sz="4800" dirty="0">
                <a:solidFill>
                  <a:srgbClr val="000000"/>
                </a:solidFill>
                <a:latin typeface="Times New Roman" panose="02020603050405020304" pitchFamily="18" charset="0"/>
                <a:ea typeface="Times New Roman" panose="02020603050405020304" pitchFamily="18" charset="0"/>
              </a:rPr>
              <a:t>bảo vệ thông tin cá nhân của người dùng khỏi bị đánh cắp hoặc lạm dụng.</a:t>
            </a:r>
            <a:endParaRPr lang="en-US" sz="4800" dirty="0"/>
          </a:p>
        </p:txBody>
      </p:sp>
      <p:pic>
        <p:nvPicPr>
          <p:cNvPr id="6" name="Picture 5">
            <a:extLst>
              <a:ext uri="{FF2B5EF4-FFF2-40B4-BE49-F238E27FC236}">
                <a16:creationId xmlns:a16="http://schemas.microsoft.com/office/drawing/2014/main" id="{F2994407-D134-30AD-C7DF-B33E2E841379}"/>
              </a:ext>
            </a:extLst>
          </p:cNvPr>
          <p:cNvPicPr>
            <a:picLocks noChangeAspect="1"/>
          </p:cNvPicPr>
          <p:nvPr/>
        </p:nvPicPr>
        <p:blipFill>
          <a:blip r:embed="rId3"/>
          <a:stretch>
            <a:fillRect/>
          </a:stretch>
        </p:blipFill>
        <p:spPr>
          <a:xfrm>
            <a:off x="11413920" y="6591752"/>
            <a:ext cx="7903482" cy="4425950"/>
          </a:xfrm>
          <a:prstGeom prst="rect">
            <a:avLst/>
          </a:prstGeom>
        </p:spPr>
      </p:pic>
      <p:sp>
        <p:nvSpPr>
          <p:cNvPr id="7" name="TextBox 6">
            <a:extLst>
              <a:ext uri="{FF2B5EF4-FFF2-40B4-BE49-F238E27FC236}">
                <a16:creationId xmlns:a16="http://schemas.microsoft.com/office/drawing/2014/main" id="{0F19A75A-F0A9-D0AB-7D68-5C3EB7780FD0}"/>
              </a:ext>
            </a:extLst>
          </p:cNvPr>
          <p:cNvSpPr txBox="1"/>
          <p:nvPr/>
        </p:nvSpPr>
        <p:spPr>
          <a:xfrm flipH="1">
            <a:off x="1706500" y="7232050"/>
            <a:ext cx="9282629" cy="3785652"/>
          </a:xfrm>
          <a:prstGeom prst="rect">
            <a:avLst/>
          </a:prstGeom>
          <a:noFill/>
        </p:spPr>
        <p:txBody>
          <a:bodyPr wrap="square" rtlCol="0">
            <a:spAutoFit/>
          </a:bodyPr>
          <a:lstStyle/>
          <a:p>
            <a:r>
              <a:rPr lang="en-US" sz="4800" dirty="0">
                <a:solidFill>
                  <a:srgbClr val="000000"/>
                </a:solidFill>
                <a:latin typeface="Times New Roman" panose="02020603050405020304" pitchFamily="18" charset="0"/>
                <a:ea typeface="Times New Roman" panose="02020603050405020304" pitchFamily="18" charset="0"/>
              </a:rPr>
              <a:t>	</a:t>
            </a:r>
            <a:r>
              <a:rPr lang="vi-VN" sz="4800" dirty="0">
                <a:solidFill>
                  <a:srgbClr val="000000"/>
                </a:solidFill>
                <a:latin typeface="Times New Roman" panose="02020603050405020304" pitchFamily="18" charset="0"/>
                <a:ea typeface="Times New Roman" panose="02020603050405020304" pitchFamily="18" charset="0"/>
              </a:rPr>
              <a:t>Bảo vệ tài khoản trực tuyến: Bảo mật mạng giúp bảo vệ tài khoản ngân hàng, </a:t>
            </a:r>
            <a:r>
              <a:rPr lang="vi-VN" sz="4800" dirty="0" err="1">
                <a:solidFill>
                  <a:srgbClr val="000000"/>
                </a:solidFill>
                <a:latin typeface="Times New Roman" panose="02020603050405020304" pitchFamily="18" charset="0"/>
                <a:ea typeface="Times New Roman" panose="02020603050405020304" pitchFamily="18" charset="0"/>
              </a:rPr>
              <a:t>email</a:t>
            </a:r>
            <a:r>
              <a:rPr lang="vi-VN" sz="4800" dirty="0">
                <a:solidFill>
                  <a:srgbClr val="000000"/>
                </a:solidFill>
                <a:latin typeface="Times New Roman" panose="02020603050405020304" pitchFamily="18" charset="0"/>
                <a:ea typeface="Times New Roman" panose="02020603050405020304" pitchFamily="18" charset="0"/>
              </a:rPr>
              <a:t> và các tài khoản trực tuyến khác của người dùng khỏi bị </a:t>
            </a:r>
            <a:r>
              <a:rPr lang="vi-VN" sz="4800" dirty="0" err="1">
                <a:solidFill>
                  <a:srgbClr val="000000"/>
                </a:solidFill>
                <a:latin typeface="Times New Roman" panose="02020603050405020304" pitchFamily="18" charset="0"/>
                <a:ea typeface="Times New Roman" panose="02020603050405020304" pitchFamily="18" charset="0"/>
              </a:rPr>
              <a:t>hack</a:t>
            </a:r>
            <a:r>
              <a:rPr lang="vi-VN" sz="4800" dirty="0">
                <a:solidFill>
                  <a:srgbClr val="000000"/>
                </a:solidFill>
                <a:latin typeface="Times New Roman" panose="02020603050405020304" pitchFamily="18" charset="0"/>
                <a:ea typeface="Times New Roman" panose="02020603050405020304" pitchFamily="18" charset="0"/>
              </a:rPr>
              <a:t>.</a:t>
            </a:r>
            <a:endParaRPr lang="en-US" sz="4800" dirty="0"/>
          </a:p>
        </p:txBody>
      </p:sp>
    </p:spTree>
    <p:extLst>
      <p:ext uri="{BB962C8B-B14F-4D97-AF65-F5344CB8AC3E}">
        <p14:creationId xmlns:p14="http://schemas.microsoft.com/office/powerpoint/2010/main" val="360043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18896-C035-F72A-DB80-2B9EEBE9A9C6}"/>
            </a:ext>
          </a:extLst>
        </p:cNvPr>
        <p:cNvGrpSpPr/>
        <p:nvPr/>
      </p:nvGrpSpPr>
      <p:grpSpPr>
        <a:xfrm>
          <a:off x="0" y="0"/>
          <a:ext cx="0" cy="0"/>
          <a:chOff x="0" y="0"/>
          <a:chExt cx="0" cy="0"/>
        </a:xfrm>
      </p:grpSpPr>
      <p:pic>
        <p:nvPicPr>
          <p:cNvPr id="2" name="Picture 1" descr="Dai Nam [PPT] Template 01.png">
            <a:extLst>
              <a:ext uri="{FF2B5EF4-FFF2-40B4-BE49-F238E27FC236}">
                <a16:creationId xmlns:a16="http://schemas.microsoft.com/office/drawing/2014/main" id="{D8A18BAB-2B29-C011-5920-75A6E7AD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21315363" cy="13325147"/>
          </a:xfrm>
          <a:prstGeom prst="rect">
            <a:avLst/>
          </a:prstGeom>
        </p:spPr>
      </p:pic>
      <p:pic>
        <p:nvPicPr>
          <p:cNvPr id="3" name="Picture 2" descr="Dai Nam [PPT] Template 05.png">
            <a:extLst>
              <a:ext uri="{FF2B5EF4-FFF2-40B4-BE49-F238E27FC236}">
                <a16:creationId xmlns:a16="http://schemas.microsoft.com/office/drawing/2014/main" id="{A96DDED6-B762-C3A3-2BC9-70990FD77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pic>
        <p:nvPicPr>
          <p:cNvPr id="4" name="Picture 3" descr="Dai Nam [PPT] Template 07.png">
            <a:extLst>
              <a:ext uri="{FF2B5EF4-FFF2-40B4-BE49-F238E27FC236}">
                <a16:creationId xmlns:a16="http://schemas.microsoft.com/office/drawing/2014/main" id="{25A56E75-E382-F158-C236-1B5A2DB958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667239" cy="13322300"/>
          </a:xfrm>
          <a:prstGeom prst="rect">
            <a:avLst/>
          </a:prstGeom>
        </p:spPr>
      </p:pic>
      <p:sp>
        <p:nvSpPr>
          <p:cNvPr id="6" name="TextBox 5">
            <a:extLst>
              <a:ext uri="{FF2B5EF4-FFF2-40B4-BE49-F238E27FC236}">
                <a16:creationId xmlns:a16="http://schemas.microsoft.com/office/drawing/2014/main" id="{C5415048-5FEB-FF14-2B8D-6E1754AF6677}"/>
              </a:ext>
            </a:extLst>
          </p:cNvPr>
          <p:cNvSpPr txBox="1"/>
          <p:nvPr/>
        </p:nvSpPr>
        <p:spPr>
          <a:xfrm>
            <a:off x="7054235" y="4583658"/>
            <a:ext cx="13874132" cy="4154984"/>
          </a:xfrm>
          <a:prstGeom prst="rect">
            <a:avLst/>
          </a:prstGeom>
          <a:noFill/>
        </p:spPr>
        <p:txBody>
          <a:bodyPr wrap="square" rtlCol="0">
            <a:spAutoFit/>
          </a:bodyPr>
          <a:lstStyle/>
          <a:p>
            <a:pPr algn="ctr"/>
            <a:r>
              <a:rPr lang="vi-VN" sz="8800" b="1" dirty="0">
                <a:solidFill>
                  <a:srgbClr val="FFFFFF"/>
                </a:solidFill>
                <a:latin typeface="Arial"/>
                <a:cs typeface="Arial"/>
              </a:rPr>
              <a:t>Chương </a:t>
            </a:r>
            <a:r>
              <a:rPr lang="en-US" sz="8800" b="1" dirty="0">
                <a:solidFill>
                  <a:srgbClr val="FFFFFF"/>
                </a:solidFill>
                <a:latin typeface="Arial"/>
                <a:cs typeface="Arial"/>
              </a:rPr>
              <a:t>2.</a:t>
            </a:r>
          </a:p>
          <a:p>
            <a:pPr algn="ctr"/>
            <a:r>
              <a:rPr lang="vi-VN" sz="8800" b="1" dirty="0">
                <a:solidFill>
                  <a:srgbClr val="FFFFFF"/>
                </a:solidFill>
                <a:latin typeface="Arial"/>
                <a:cs typeface="Arial"/>
              </a:rPr>
              <a:t> </a:t>
            </a:r>
            <a:r>
              <a:rPr lang="en-US" sz="8800" b="1" dirty="0" err="1">
                <a:solidFill>
                  <a:srgbClr val="FFFFFF"/>
                </a:solidFill>
                <a:latin typeface="Arial"/>
                <a:cs typeface="Arial"/>
              </a:rPr>
              <a:t>Các</a:t>
            </a:r>
            <a:r>
              <a:rPr lang="en-US" sz="8800" b="1" dirty="0">
                <a:solidFill>
                  <a:srgbClr val="FFFFFF"/>
                </a:solidFill>
                <a:latin typeface="Arial"/>
                <a:cs typeface="Arial"/>
              </a:rPr>
              <a:t> </a:t>
            </a:r>
            <a:r>
              <a:rPr lang="en-US" sz="8800" b="1" dirty="0" err="1">
                <a:solidFill>
                  <a:srgbClr val="FFFFFF"/>
                </a:solidFill>
                <a:latin typeface="Arial"/>
                <a:cs typeface="Arial"/>
              </a:rPr>
              <a:t>phương</a:t>
            </a:r>
            <a:r>
              <a:rPr lang="en-US" sz="8800" b="1" dirty="0">
                <a:solidFill>
                  <a:srgbClr val="FFFFFF"/>
                </a:solidFill>
                <a:latin typeface="Arial"/>
                <a:cs typeface="Arial"/>
              </a:rPr>
              <a:t> </a:t>
            </a:r>
            <a:r>
              <a:rPr lang="en-US" sz="8800" b="1" dirty="0" err="1">
                <a:solidFill>
                  <a:srgbClr val="FFFFFF"/>
                </a:solidFill>
                <a:latin typeface="Arial"/>
                <a:cs typeface="Arial"/>
              </a:rPr>
              <a:t>pháp</a:t>
            </a:r>
            <a:r>
              <a:rPr lang="en-US" sz="8800" b="1" dirty="0">
                <a:solidFill>
                  <a:srgbClr val="FFFFFF"/>
                </a:solidFill>
                <a:latin typeface="Arial"/>
                <a:cs typeface="Arial"/>
              </a:rPr>
              <a:t> </a:t>
            </a:r>
            <a:r>
              <a:rPr lang="en-US" sz="8800" b="1" dirty="0" err="1">
                <a:solidFill>
                  <a:srgbClr val="FFFFFF"/>
                </a:solidFill>
                <a:latin typeface="Arial"/>
                <a:cs typeface="Arial"/>
              </a:rPr>
              <a:t>bảo</a:t>
            </a:r>
            <a:r>
              <a:rPr lang="en-US" sz="8800" b="1" dirty="0">
                <a:solidFill>
                  <a:srgbClr val="FFFFFF"/>
                </a:solidFill>
                <a:latin typeface="Arial"/>
                <a:cs typeface="Arial"/>
              </a:rPr>
              <a:t> </a:t>
            </a:r>
            <a:r>
              <a:rPr lang="en-US" sz="8800" b="1" dirty="0" err="1">
                <a:solidFill>
                  <a:srgbClr val="FFFFFF"/>
                </a:solidFill>
                <a:latin typeface="Arial"/>
                <a:cs typeface="Arial"/>
              </a:rPr>
              <a:t>mật</a:t>
            </a:r>
            <a:r>
              <a:rPr lang="en-US" sz="8800" b="1" dirty="0">
                <a:solidFill>
                  <a:srgbClr val="FFFFFF"/>
                </a:solidFill>
                <a:latin typeface="Arial"/>
                <a:cs typeface="Arial"/>
              </a:rPr>
              <a:t> </a:t>
            </a:r>
            <a:r>
              <a:rPr lang="en-US" sz="8800" b="1" dirty="0" err="1">
                <a:solidFill>
                  <a:srgbClr val="FFFFFF"/>
                </a:solidFill>
                <a:latin typeface="Arial"/>
                <a:cs typeface="Arial"/>
              </a:rPr>
              <a:t>mạng</a:t>
            </a:r>
            <a:r>
              <a:rPr lang="en-US" sz="8800" b="1" dirty="0">
                <a:solidFill>
                  <a:srgbClr val="FFFFFF"/>
                </a:solidFill>
                <a:latin typeface="Arial"/>
                <a:cs typeface="Arial"/>
              </a:rPr>
              <a:t> </a:t>
            </a:r>
            <a:r>
              <a:rPr lang="en-US" sz="8800" b="1" dirty="0" err="1">
                <a:solidFill>
                  <a:srgbClr val="FFFFFF"/>
                </a:solidFill>
                <a:latin typeface="Arial"/>
                <a:cs typeface="Arial"/>
              </a:rPr>
              <a:t>máy</a:t>
            </a:r>
            <a:r>
              <a:rPr lang="en-US" sz="8800" b="1" dirty="0">
                <a:solidFill>
                  <a:srgbClr val="FFFFFF"/>
                </a:solidFill>
                <a:latin typeface="Arial"/>
                <a:cs typeface="Arial"/>
              </a:rPr>
              <a:t> </a:t>
            </a:r>
            <a:r>
              <a:rPr lang="en-US" sz="8800" b="1" dirty="0" err="1">
                <a:solidFill>
                  <a:srgbClr val="FFFFFF"/>
                </a:solidFill>
                <a:latin typeface="Arial"/>
                <a:cs typeface="Arial"/>
              </a:rPr>
              <a:t>tính</a:t>
            </a:r>
            <a:r>
              <a:rPr lang="vi-VN" sz="8800" b="1" dirty="0">
                <a:solidFill>
                  <a:srgbClr val="FFFFFF"/>
                </a:solidFill>
                <a:latin typeface="Arial"/>
                <a:cs typeface="Arial"/>
              </a:rPr>
              <a:t>		</a:t>
            </a:r>
            <a:endParaRPr lang="en-US" sz="8800" b="1" dirty="0">
              <a:solidFill>
                <a:srgbClr val="FFFFFF"/>
              </a:solidFill>
              <a:latin typeface="Arial"/>
              <a:cs typeface="Arial"/>
            </a:endParaRPr>
          </a:p>
        </p:txBody>
      </p:sp>
      <p:pic>
        <p:nvPicPr>
          <p:cNvPr id="5" name="Picture 4" descr="Dai Nam [PPT] Template 02.png">
            <a:extLst>
              <a:ext uri="{FF2B5EF4-FFF2-40B4-BE49-F238E27FC236}">
                <a16:creationId xmlns:a16="http://schemas.microsoft.com/office/drawing/2014/main" id="{ACF161DA-E9E7-A042-C1E1-20E22B46E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6"/>
            <a:ext cx="6941235" cy="13322300"/>
          </a:xfrm>
          <a:prstGeom prst="rect">
            <a:avLst/>
          </a:prstGeom>
        </p:spPr>
      </p:pic>
      <p:pic>
        <p:nvPicPr>
          <p:cNvPr id="8" name="Picture 7" descr="Dai Nam [PPT] Template 03.png">
            <a:extLst>
              <a:ext uri="{FF2B5EF4-FFF2-40B4-BE49-F238E27FC236}">
                <a16:creationId xmlns:a16="http://schemas.microsoft.com/office/drawing/2014/main" id="{66C8092E-F660-A672-4112-CC566C0315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Tree>
    <p:extLst>
      <p:ext uri="{BB962C8B-B14F-4D97-AF65-F5344CB8AC3E}">
        <p14:creationId xmlns:p14="http://schemas.microsoft.com/office/powerpoint/2010/main" val="358633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2051</Words>
  <Application>Microsoft Office PowerPoint</Application>
  <PresentationFormat>Custom</PresentationFormat>
  <Paragraphs>204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Yến Nhi Nguyễn Vũ</cp:lastModifiedBy>
  <cp:revision>38</cp:revision>
  <dcterms:created xsi:type="dcterms:W3CDTF">2022-08-02T03:49:07Z</dcterms:created>
  <dcterms:modified xsi:type="dcterms:W3CDTF">2025-03-17T01:35:09Z</dcterms:modified>
</cp:coreProperties>
</file>