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45" r:id="rId7"/>
    <p:sldId id="354" r:id="rId8"/>
    <p:sldId id="344" r:id="rId9"/>
    <p:sldId id="350" r:id="rId10"/>
    <p:sldId id="352" r:id="rId11"/>
    <p:sldId id="351" r:id="rId12"/>
    <p:sldId id="353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8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33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1" Type="http://schemas.openxmlformats.org/officeDocument/2006/relationships/slideLayout" Target="../slideLayouts/slideLayout3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315.xml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第九节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Fiber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间通信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所有消息都是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Actor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MessageQ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ueue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2655" y="208407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462655" y="252730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462655" y="297180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462655" y="341503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3462655" y="385953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462655" y="4302760"/>
            <a:ext cx="340995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196080" y="215455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4780280" y="215455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5284470" y="215455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9"/>
            </p:custDataLst>
          </p:nvPr>
        </p:nvSpPr>
        <p:spPr>
          <a:xfrm>
            <a:off x="5826125" y="215455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" idx="3"/>
            <a:endCxn id="10" idx="2"/>
          </p:cNvCxnSpPr>
          <p:nvPr/>
        </p:nvCxnSpPr>
        <p:spPr>
          <a:xfrm>
            <a:off x="3803650" y="2305685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  <a:endCxn id="11" idx="2"/>
          </p:cNvCxnSpPr>
          <p:nvPr/>
        </p:nvCxnSpPr>
        <p:spPr>
          <a:xfrm>
            <a:off x="4490085" y="2306320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6"/>
            <a:endCxn id="12" idx="2"/>
          </p:cNvCxnSpPr>
          <p:nvPr/>
        </p:nvCxnSpPr>
        <p:spPr>
          <a:xfrm>
            <a:off x="5074285" y="2306320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6"/>
            <a:endCxn id="13" idx="2"/>
          </p:cNvCxnSpPr>
          <p:nvPr/>
        </p:nvCxnSpPr>
        <p:spPr>
          <a:xfrm>
            <a:off x="5578475" y="230632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4196080" y="263144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4780280" y="263144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5284470" y="263144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5826125" y="263144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18" idx="2"/>
          </p:cNvCxnSpPr>
          <p:nvPr>
            <p:custDataLst>
              <p:tags r:id="rId14"/>
            </p:custDataLst>
          </p:nvPr>
        </p:nvCxnSpPr>
        <p:spPr>
          <a:xfrm>
            <a:off x="3803650" y="2782570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  <a:endCxn id="19" idx="2"/>
          </p:cNvCxnSpPr>
          <p:nvPr>
            <p:custDataLst>
              <p:tags r:id="rId15"/>
            </p:custDataLst>
          </p:nvPr>
        </p:nvCxnSpPr>
        <p:spPr>
          <a:xfrm>
            <a:off x="4490085" y="2783205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6"/>
            <a:endCxn id="20" idx="2"/>
          </p:cNvCxnSpPr>
          <p:nvPr>
            <p:custDataLst>
              <p:tags r:id="rId16"/>
            </p:custDataLst>
          </p:nvPr>
        </p:nvCxnSpPr>
        <p:spPr>
          <a:xfrm>
            <a:off x="5074285" y="2783205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21" idx="2"/>
          </p:cNvCxnSpPr>
          <p:nvPr>
            <p:custDataLst>
              <p:tags r:id="rId17"/>
            </p:custDataLst>
          </p:nvPr>
        </p:nvCxnSpPr>
        <p:spPr>
          <a:xfrm>
            <a:off x="5578475" y="2783205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>
            <p:custDataLst>
              <p:tags r:id="rId18"/>
            </p:custDataLst>
          </p:nvPr>
        </p:nvSpPr>
        <p:spPr>
          <a:xfrm>
            <a:off x="4196080" y="307086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9"/>
            </p:custDataLst>
          </p:nvPr>
        </p:nvSpPr>
        <p:spPr>
          <a:xfrm>
            <a:off x="4780280" y="307086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20"/>
            </p:custDataLst>
          </p:nvPr>
        </p:nvSpPr>
        <p:spPr>
          <a:xfrm>
            <a:off x="5284470" y="307086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21"/>
            </p:custDataLst>
          </p:nvPr>
        </p:nvSpPr>
        <p:spPr>
          <a:xfrm>
            <a:off x="5826125" y="307086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endCxn id="26" idx="2"/>
          </p:cNvCxnSpPr>
          <p:nvPr>
            <p:custDataLst>
              <p:tags r:id="rId22"/>
            </p:custDataLst>
          </p:nvPr>
        </p:nvCxnSpPr>
        <p:spPr>
          <a:xfrm>
            <a:off x="3803650" y="3221990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6"/>
            <a:endCxn id="27" idx="2"/>
          </p:cNvCxnSpPr>
          <p:nvPr>
            <p:custDataLst>
              <p:tags r:id="rId23"/>
            </p:custDataLst>
          </p:nvPr>
        </p:nvCxnSpPr>
        <p:spPr>
          <a:xfrm>
            <a:off x="4490085" y="3222625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6"/>
            <a:endCxn id="28" idx="2"/>
          </p:cNvCxnSpPr>
          <p:nvPr>
            <p:custDataLst>
              <p:tags r:id="rId24"/>
            </p:custDataLst>
          </p:nvPr>
        </p:nvCxnSpPr>
        <p:spPr>
          <a:xfrm>
            <a:off x="5074285" y="3222625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6"/>
            <a:endCxn id="29" idx="2"/>
          </p:cNvCxnSpPr>
          <p:nvPr>
            <p:custDataLst>
              <p:tags r:id="rId25"/>
            </p:custDataLst>
          </p:nvPr>
        </p:nvCxnSpPr>
        <p:spPr>
          <a:xfrm>
            <a:off x="5578475" y="3222625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>
            <p:custDataLst>
              <p:tags r:id="rId26"/>
            </p:custDataLst>
          </p:nvPr>
        </p:nvSpPr>
        <p:spPr>
          <a:xfrm>
            <a:off x="4196080" y="348488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27"/>
            </p:custDataLst>
          </p:nvPr>
        </p:nvSpPr>
        <p:spPr>
          <a:xfrm>
            <a:off x="4780280" y="348488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28"/>
            </p:custDataLst>
          </p:nvPr>
        </p:nvSpPr>
        <p:spPr>
          <a:xfrm>
            <a:off x="5284470" y="348488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9"/>
            </p:custDataLst>
          </p:nvPr>
        </p:nvSpPr>
        <p:spPr>
          <a:xfrm>
            <a:off x="5826125" y="3484880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4" idx="2"/>
          </p:cNvCxnSpPr>
          <p:nvPr>
            <p:custDataLst>
              <p:tags r:id="rId30"/>
            </p:custDataLst>
          </p:nvPr>
        </p:nvCxnSpPr>
        <p:spPr>
          <a:xfrm>
            <a:off x="3803650" y="3636010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6"/>
            <a:endCxn id="35" idx="2"/>
          </p:cNvCxnSpPr>
          <p:nvPr>
            <p:custDataLst>
              <p:tags r:id="rId31"/>
            </p:custDataLst>
          </p:nvPr>
        </p:nvCxnSpPr>
        <p:spPr>
          <a:xfrm>
            <a:off x="4490085" y="3636645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6"/>
            <a:endCxn id="36" idx="2"/>
          </p:cNvCxnSpPr>
          <p:nvPr>
            <p:custDataLst>
              <p:tags r:id="rId32"/>
            </p:custDataLst>
          </p:nvPr>
        </p:nvCxnSpPr>
        <p:spPr>
          <a:xfrm>
            <a:off x="5074285" y="3636645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6"/>
            <a:endCxn id="37" idx="2"/>
          </p:cNvCxnSpPr>
          <p:nvPr>
            <p:custDataLst>
              <p:tags r:id="rId33"/>
            </p:custDataLst>
          </p:nvPr>
        </p:nvCxnSpPr>
        <p:spPr>
          <a:xfrm>
            <a:off x="5578475" y="3636645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>
            <p:custDataLst>
              <p:tags r:id="rId34"/>
            </p:custDataLst>
          </p:nvPr>
        </p:nvSpPr>
        <p:spPr>
          <a:xfrm>
            <a:off x="4196080" y="393001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35"/>
            </p:custDataLst>
          </p:nvPr>
        </p:nvSpPr>
        <p:spPr>
          <a:xfrm>
            <a:off x="4780280" y="393001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6"/>
            </p:custDataLst>
          </p:nvPr>
        </p:nvSpPr>
        <p:spPr>
          <a:xfrm>
            <a:off x="5284470" y="393001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37"/>
            </p:custDataLst>
          </p:nvPr>
        </p:nvSpPr>
        <p:spPr>
          <a:xfrm>
            <a:off x="5826125" y="393001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endCxn id="42" idx="2"/>
          </p:cNvCxnSpPr>
          <p:nvPr>
            <p:custDataLst>
              <p:tags r:id="rId38"/>
            </p:custDataLst>
          </p:nvPr>
        </p:nvCxnSpPr>
        <p:spPr>
          <a:xfrm>
            <a:off x="3803650" y="4081145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6"/>
            <a:endCxn id="43" idx="2"/>
          </p:cNvCxnSpPr>
          <p:nvPr>
            <p:custDataLst>
              <p:tags r:id="rId39"/>
            </p:custDataLst>
          </p:nvPr>
        </p:nvCxnSpPr>
        <p:spPr>
          <a:xfrm>
            <a:off x="4490085" y="4081780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6"/>
            <a:endCxn id="44" idx="2"/>
          </p:cNvCxnSpPr>
          <p:nvPr>
            <p:custDataLst>
              <p:tags r:id="rId40"/>
            </p:custDataLst>
          </p:nvPr>
        </p:nvCxnSpPr>
        <p:spPr>
          <a:xfrm>
            <a:off x="5074285" y="4081780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6"/>
            <a:endCxn id="45" idx="2"/>
          </p:cNvCxnSpPr>
          <p:nvPr>
            <p:custDataLst>
              <p:tags r:id="rId41"/>
            </p:custDataLst>
          </p:nvPr>
        </p:nvCxnSpPr>
        <p:spPr>
          <a:xfrm>
            <a:off x="5578475" y="408178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2"/>
            </p:custDataLst>
          </p:nvPr>
        </p:nvSpPr>
        <p:spPr>
          <a:xfrm>
            <a:off x="4196080" y="441007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43"/>
            </p:custDataLst>
          </p:nvPr>
        </p:nvSpPr>
        <p:spPr>
          <a:xfrm>
            <a:off x="4780280" y="441007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44"/>
            </p:custDataLst>
          </p:nvPr>
        </p:nvSpPr>
        <p:spPr>
          <a:xfrm>
            <a:off x="5284470" y="441007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45"/>
            </p:custDataLst>
          </p:nvPr>
        </p:nvSpPr>
        <p:spPr>
          <a:xfrm>
            <a:off x="5826125" y="4410075"/>
            <a:ext cx="294005" cy="302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endCxn id="50" idx="2"/>
          </p:cNvCxnSpPr>
          <p:nvPr>
            <p:custDataLst>
              <p:tags r:id="rId46"/>
            </p:custDataLst>
          </p:nvPr>
        </p:nvCxnSpPr>
        <p:spPr>
          <a:xfrm>
            <a:off x="3803650" y="4561205"/>
            <a:ext cx="3924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6"/>
            <a:endCxn id="51" idx="2"/>
          </p:cNvCxnSpPr>
          <p:nvPr>
            <p:custDataLst>
              <p:tags r:id="rId47"/>
            </p:custDataLst>
          </p:nvPr>
        </p:nvCxnSpPr>
        <p:spPr>
          <a:xfrm>
            <a:off x="4490085" y="4561840"/>
            <a:ext cx="290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6"/>
            <a:endCxn id="52" idx="2"/>
          </p:cNvCxnSpPr>
          <p:nvPr>
            <p:custDataLst>
              <p:tags r:id="rId48"/>
            </p:custDataLst>
          </p:nvPr>
        </p:nvCxnSpPr>
        <p:spPr>
          <a:xfrm>
            <a:off x="5074285" y="4561840"/>
            <a:ext cx="210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6"/>
            <a:endCxn id="53" idx="2"/>
          </p:cNvCxnSpPr>
          <p:nvPr>
            <p:custDataLst>
              <p:tags r:id="rId49"/>
            </p:custDataLst>
          </p:nvPr>
        </p:nvCxnSpPr>
        <p:spPr>
          <a:xfrm>
            <a:off x="5578475" y="456184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标注 57"/>
          <p:cNvSpPr/>
          <p:nvPr/>
        </p:nvSpPr>
        <p:spPr>
          <a:xfrm>
            <a:off x="6258560" y="1411605"/>
            <a:ext cx="2269490" cy="565150"/>
          </a:xfrm>
          <a:prstGeom prst="wedgeRectCallout">
            <a:avLst>
              <a:gd name="adj1" fmla="val -56379"/>
              <a:gd name="adj2" fmla="val 103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MessageInfo</a:t>
            </a:r>
            <a:endParaRPr lang="zh-CN" altLang="en-US"/>
          </a:p>
        </p:txBody>
      </p:sp>
    </p:spTree>
    <p:custDataLst>
      <p:tags r:id="rId5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37977" y="3798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essageInnerSender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820" y="129540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进程内部通信组件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Send Call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Actor</a:t>
            </a:r>
            <a:r>
              <a:rPr lang="zh-CN" altLang="en-US">
                <a:sym typeface="+mn-ea"/>
              </a:rPr>
              <a:t>消息</a:t>
            </a:r>
            <a:r>
              <a:rPr lang="en-US" altLang="zh-CN">
                <a:sym typeface="+mn-ea"/>
              </a:rPr>
              <a:t>  ActorId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接收消息，找到对应的</a:t>
            </a:r>
            <a:r>
              <a:rPr lang="en-US" altLang="zh-CN">
                <a:sym typeface="+mn-ea"/>
              </a:rPr>
              <a:t>mailbox</a:t>
            </a:r>
            <a:r>
              <a:rPr lang="zh-CN" altLang="en-US">
                <a:sym typeface="+mn-ea"/>
              </a:rPr>
              <a:t>，消息加到</a:t>
            </a:r>
            <a:r>
              <a:rPr lang="en-US" altLang="zh-CN">
                <a:sym typeface="+mn-ea"/>
              </a:rPr>
              <a:t>mailbox</a:t>
            </a:r>
            <a:r>
              <a:rPr lang="zh-CN" altLang="en-US">
                <a:sym typeface="+mn-ea"/>
              </a:rPr>
              <a:t>中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37977" y="3798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MailboxCom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ponent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820" y="129540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 </a:t>
            </a:r>
            <a:r>
              <a:rPr lang="zh-CN" altLang="en-US"/>
              <a:t>需要接受</a:t>
            </a:r>
            <a:r>
              <a:rPr lang="en-US" altLang="zh-CN"/>
              <a:t>Actor</a:t>
            </a:r>
            <a:r>
              <a:rPr lang="zh-CN" altLang="en-US"/>
              <a:t>消息的</a:t>
            </a:r>
            <a:r>
              <a:rPr lang="en-US" altLang="zh-CN"/>
              <a:t>Entity</a:t>
            </a:r>
            <a:r>
              <a:rPr lang="zh-CN" altLang="en-US"/>
              <a:t>，挂上</a:t>
            </a:r>
            <a:r>
              <a:rPr lang="en-US" altLang="zh-CN"/>
              <a:t>MailboxComponent</a:t>
            </a:r>
            <a:r>
              <a:rPr lang="zh-CN" altLang="en-US"/>
              <a:t>组件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所有的</a:t>
            </a:r>
            <a:r>
              <a:rPr lang="en-US" altLang="zh-CN"/>
              <a:t>Root</a:t>
            </a:r>
            <a:r>
              <a:rPr lang="zh-CN" altLang="en-US"/>
              <a:t>都挂上了</a:t>
            </a:r>
            <a:r>
              <a:rPr lang="en-US" altLang="zh-CN">
                <a:sym typeface="+mn-ea"/>
              </a:rPr>
              <a:t>MailboxComponent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MailboxComponent 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MailboxType</a:t>
            </a:r>
            <a:r>
              <a:rPr lang="zh-CN" altLang="en-US">
                <a:sym typeface="+mn-ea"/>
              </a:rPr>
              <a:t>分发消息处理</a:t>
            </a:r>
            <a:endParaRPr lang="en-US"/>
          </a:p>
          <a:p>
            <a:r>
              <a:rPr lang="en-US"/>
              <a:t>        OrderedMessage</a:t>
            </a:r>
            <a:endParaRPr lang="en-US"/>
          </a:p>
          <a:p>
            <a:r>
              <a:rPr lang="en-US"/>
              <a:t>        UnOrderedMessage</a:t>
            </a:r>
            <a:endParaRPr lang="en-US"/>
          </a:p>
          <a:p>
            <a:r>
              <a:rPr lang="en-US"/>
              <a:t>        GateSession</a:t>
            </a:r>
            <a:endParaRPr lang="en-US"/>
          </a:p>
          <a:p>
            <a:endParaRPr lang="en-US"/>
          </a:p>
          <a:p>
            <a:r>
              <a:rPr lang="en-US"/>
              <a:t>4. Root</a:t>
            </a:r>
            <a:r>
              <a:rPr lang="zh-CN" altLang="en-US"/>
              <a:t>的</a:t>
            </a:r>
            <a:r>
              <a:rPr lang="en-US" altLang="zh-CN"/>
              <a:t>InstanceId</a:t>
            </a:r>
            <a:r>
              <a:rPr lang="zh-CN" altLang="en-US"/>
              <a:t>是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2200" y="443865"/>
            <a:ext cx="4780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60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客户端网络</a:t>
            </a:r>
            <a:r>
              <a:rPr lang="zh-CN" altLang="en-US" sz="3600" b="1" spc="3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纤程</a:t>
            </a:r>
            <a:endParaRPr lang="zh-CN" altLang="en-US" sz="3600" b="1" spc="3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507490" y="1454150"/>
            <a:ext cx="8372475" cy="419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网络组件是单线程的</a:t>
            </a:r>
            <a:endParaRPr lang="zh-CN" altLang="en-US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r>
              <a:rPr lang="zh-CN" altLang="en-US" spc="30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纤程把单线程变成多线程</a:t>
            </a:r>
            <a:endParaRPr lang="zh-CN" altLang="en-US" spc="300"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r>
              <a:rPr lang="zh-CN" altLang="en-US" spc="30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消息</a:t>
            </a:r>
            <a:r>
              <a:rPr lang="zh-CN" altLang="en-US" spc="30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包装</a:t>
            </a:r>
            <a:endParaRPr lang="zh-CN" altLang="en-US" spc="300"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endParaRPr lang="zh-CN" altLang="en-US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  <a:p>
            <a:r>
              <a:rPr lang="zh-CN" altLang="en-US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优化</a:t>
            </a:r>
            <a:endParaRPr lang="en-US" altLang="zh-CN" spc="3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6730" y="4650740"/>
            <a:ext cx="1419225" cy="7213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NetClient</a:t>
            </a:r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856730" y="3068320"/>
            <a:ext cx="1419225" cy="7213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963785" y="4650740"/>
            <a:ext cx="1419225" cy="7213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NetServer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787005" y="3805555"/>
            <a:ext cx="9525" cy="84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289290" y="4850130"/>
            <a:ext cx="166116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8295005" y="5243830"/>
            <a:ext cx="168021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255510" y="3805555"/>
            <a:ext cx="5080" cy="83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37977" y="3798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池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820" y="129540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Message.Create </a:t>
            </a:r>
            <a:r>
              <a:rPr lang="zh-CN" altLang="en-US"/>
              <a:t>从池中获取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广播的消息不能用池，要</a:t>
            </a:r>
            <a:r>
              <a:rPr lang="en-US" altLang="zh-CN"/>
              <a:t>new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rpc</a:t>
            </a:r>
            <a:r>
              <a:rPr lang="zh-CN" altLang="en-US"/>
              <a:t>的</a:t>
            </a:r>
            <a:r>
              <a:rPr lang="en-US" altLang="zh-CN"/>
              <a:t>response</a:t>
            </a:r>
            <a:r>
              <a:rPr lang="zh-CN" altLang="en-US"/>
              <a:t>消息要</a:t>
            </a:r>
            <a:r>
              <a:rPr lang="en-US" altLang="zh-CN"/>
              <a:t>using</a:t>
            </a:r>
            <a:r>
              <a:rPr lang="zh-CN" altLang="en-US"/>
              <a:t>才能回到池</a:t>
            </a:r>
            <a:r>
              <a:rPr lang="zh-CN" altLang="en-US"/>
              <a:t>中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20980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38074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>
            <a:off x="2340610" y="228409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00976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818070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>
            <p:custDataLst>
              <p:tags r:id="rId6"/>
            </p:custDataLst>
          </p:nvPr>
        </p:nvCxnSpPr>
        <p:spPr>
          <a:xfrm>
            <a:off x="7150735" y="2788920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7"/>
            </p:custDataLst>
          </p:nvPr>
        </p:nvCxnSpPr>
        <p:spPr>
          <a:xfrm>
            <a:off x="3542030" y="2570480"/>
            <a:ext cx="350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8"/>
            </p:custDataLst>
          </p:nvPr>
        </p:nvCxnSpPr>
        <p:spPr>
          <a:xfrm flipH="1">
            <a:off x="7185660" y="3105150"/>
            <a:ext cx="988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3" idx="3"/>
          </p:cNvCxnSpPr>
          <p:nvPr>
            <p:custDataLst>
              <p:tags r:id="rId9"/>
            </p:custDataLst>
          </p:nvPr>
        </p:nvCxnSpPr>
        <p:spPr>
          <a:xfrm flipH="1">
            <a:off x="3531870" y="3429635"/>
            <a:ext cx="3477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10"/>
            </p:custDataLst>
          </p:nvPr>
        </p:nvCxnSpPr>
        <p:spPr>
          <a:xfrm flipH="1">
            <a:off x="2381250" y="3680460"/>
            <a:ext cx="999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59004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发送</a:t>
            </a:r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41438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接收</a:t>
            </a:r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358775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</a:t>
            </a:r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645985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</a:t>
            </a:r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43890" y="1777365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C2G_P</a:t>
            </a:r>
            <a:r>
              <a:rPr lang="en-US" altLang="zh-CN"/>
              <a:t>ing.Create()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3005455" y="253619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C2G_P</a:t>
            </a:r>
            <a:r>
              <a:rPr lang="en-US" altLang="zh-CN"/>
              <a:t>ing.Dispose()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2963545" y="3156585"/>
            <a:ext cx="374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G2C_Ping.Create()  </a:t>
            </a:r>
            <a:r>
              <a:rPr lang="zh-CN" altLang="en-US"/>
              <a:t>反序列化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544195" y="331216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G2C_P</a:t>
            </a:r>
            <a:r>
              <a:rPr lang="en-US" altLang="zh-CN"/>
              <a:t>ing.Dispose()</a:t>
            </a:r>
            <a:endParaRPr lang="en-US" altLang="zh-CN"/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</p:tagLst>
</file>

<file path=ppt/tags/tag333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宽屏</PresentationFormat>
  <Paragraphs>90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1350</cp:revision>
  <dcterms:created xsi:type="dcterms:W3CDTF">2023-03-23T03:18:00Z</dcterms:created>
  <dcterms:modified xsi:type="dcterms:W3CDTF">2023-07-19T05:45:18Z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B3909660155E94DCF8E5D8636CB31FB9</vt:lpwstr>
  </property>
</Properties>
</file>