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4"/>
  </p:handoutMasterIdLst>
  <p:sldIdLst>
    <p:sldId id="265" r:id="rId5"/>
    <p:sldId id="344" r:id="rId7"/>
    <p:sldId id="336" r:id="rId8"/>
    <p:sldId id="345" r:id="rId9"/>
    <p:sldId id="350" r:id="rId10"/>
    <p:sldId id="343" r:id="rId11"/>
    <p:sldId id="346" r:id="rId12"/>
    <p:sldId id="348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22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73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" Type="http://schemas.openxmlformats.org/officeDocument/2006/relationships/tags" Target="../tags/tag2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8.xml"/><Relationship Id="rId1" Type="http://schemas.openxmlformats.org/officeDocument/2006/relationships/tags" Target="../tags/tag2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第一节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预告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状态同步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0850" y="4813935"/>
            <a:ext cx="68141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逻辑计算在</a:t>
            </a:r>
            <a:r>
              <a:rPr lang="zh-CN" altLang="en-US"/>
              <a:t>服务器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服务器同步变化给</a:t>
            </a:r>
            <a:r>
              <a:rPr lang="zh-CN" altLang="en-US"/>
              <a:t>客户端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客户端只做</a:t>
            </a:r>
            <a:r>
              <a:rPr lang="zh-CN" altLang="en-US"/>
              <a:t>表现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3420" y="986790"/>
            <a:ext cx="1704975" cy="61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房间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355850" y="2919095"/>
            <a:ext cx="1951355" cy="1217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2"/>
            </p:custDataLst>
          </p:nvPr>
        </p:nvSpPr>
        <p:spPr>
          <a:xfrm>
            <a:off x="6835140" y="2919095"/>
            <a:ext cx="1951355" cy="12172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4237990" y="1595120"/>
            <a:ext cx="545465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314825" y="1595755"/>
            <a:ext cx="678815" cy="216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091555" y="1616710"/>
            <a:ext cx="7835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13730" y="1616710"/>
            <a:ext cx="1119505" cy="212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帧同步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0850" y="4813935"/>
            <a:ext cx="6814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03420" y="986790"/>
            <a:ext cx="1704975" cy="610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房间</a:t>
            </a:r>
            <a:r>
              <a:rPr lang="zh-CN" altLang="en-US"/>
              <a:t>服务器</a:t>
            </a: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355850" y="2919095"/>
            <a:ext cx="1950720" cy="1216660"/>
            <a:chOff x="3116" y="2183"/>
            <a:chExt cx="3072" cy="1916"/>
          </a:xfrm>
        </p:grpSpPr>
        <p:sp>
          <p:nvSpPr>
            <p:cNvPr id="9" name="圆角矩形 8"/>
            <p:cNvSpPr/>
            <p:nvPr/>
          </p:nvSpPr>
          <p:spPr>
            <a:xfrm>
              <a:off x="3116" y="2183"/>
              <a:ext cx="3073" cy="1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2"/>
              </p:custDataLst>
            </p:nvPr>
          </p:nvSpPr>
          <p:spPr>
            <a:xfrm>
              <a:off x="3281" y="2205"/>
              <a:ext cx="2644" cy="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表现层</a:t>
              </a:r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3"/>
              </p:custDataLst>
            </p:nvPr>
          </p:nvSpPr>
          <p:spPr>
            <a:xfrm>
              <a:off x="3281" y="3132"/>
              <a:ext cx="2644" cy="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逻辑层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835140" y="2919095"/>
            <a:ext cx="1950720" cy="1216660"/>
            <a:chOff x="3116" y="2183"/>
            <a:chExt cx="3072" cy="1916"/>
          </a:xfrm>
        </p:grpSpPr>
        <p:sp>
          <p:nvSpPr>
            <p:cNvPr id="14" name="圆角矩形 13"/>
            <p:cNvSpPr/>
            <p:nvPr>
              <p:custDataLst>
                <p:tags r:id="rId4"/>
              </p:custDataLst>
            </p:nvPr>
          </p:nvSpPr>
          <p:spPr>
            <a:xfrm>
              <a:off x="3116" y="2183"/>
              <a:ext cx="3073" cy="191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3281" y="2205"/>
              <a:ext cx="2644" cy="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表现层</a:t>
              </a:r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3281" y="3132"/>
              <a:ext cx="2644" cy="8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逻辑层</a:t>
              </a:r>
              <a:endParaRPr lang="zh-CN" altLang="en-US"/>
            </a:p>
          </p:txBody>
        </p:sp>
      </p:grpSp>
      <p:cxnSp>
        <p:nvCxnSpPr>
          <p:cNvPr id="17" name="直接箭头连接符 16"/>
          <p:cNvCxnSpPr/>
          <p:nvPr/>
        </p:nvCxnSpPr>
        <p:spPr>
          <a:xfrm flipV="1">
            <a:off x="4237990" y="1595120"/>
            <a:ext cx="545465" cy="1363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314825" y="1595755"/>
            <a:ext cx="678815" cy="2167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091555" y="1616710"/>
            <a:ext cx="783590" cy="13423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713730" y="1616710"/>
            <a:ext cx="1119505" cy="21259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399665" y="4386580"/>
            <a:ext cx="4986655" cy="2088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服务器广播客户端</a:t>
            </a:r>
            <a:r>
              <a:rPr lang="zh-CN" altLang="en-US"/>
              <a:t>指令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逻辑计算在客户端逻辑</a:t>
            </a:r>
            <a:r>
              <a:rPr lang="zh-CN" altLang="en-US"/>
              <a:t>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客户端逻辑层发送变化给</a:t>
            </a:r>
            <a:r>
              <a:rPr lang="zh-CN" altLang="en-US"/>
              <a:t>表现层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相当于把状态同步的服务器挪到了客户端</a:t>
            </a:r>
            <a:r>
              <a:rPr lang="zh-CN" altLang="en-US"/>
              <a:t>逻辑层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帧同步适合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场景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0850" y="4813935"/>
            <a:ext cx="6814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28495" y="1805305"/>
            <a:ext cx="6106160" cy="3745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操作少，逻辑变化</a:t>
            </a:r>
            <a:r>
              <a:rPr lang="zh-CN" altLang="en-US">
                <a:sym typeface="+mn-ea"/>
              </a:rPr>
              <a:t>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同场景玩家数少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同视野单位特别多的场合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只</a:t>
            </a:r>
            <a:r>
              <a:rPr lang="zh-CN" altLang="en-US">
                <a:sym typeface="+mn-ea"/>
              </a:rPr>
              <a:t>适合开房间类型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不</a:t>
            </a:r>
            <a:r>
              <a:rPr lang="zh-CN" altLang="en-US"/>
              <a:t>太需要单位信息保密的</a:t>
            </a:r>
            <a:r>
              <a:rPr lang="zh-CN" altLang="en-US"/>
              <a:t>场景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以上条件缺一</a:t>
            </a:r>
            <a:r>
              <a:rPr lang="zh-CN" altLang="en-US"/>
              <a:t>不可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639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帧同步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优势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7985" y="1638300"/>
            <a:ext cx="68141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流量</a:t>
            </a:r>
            <a:r>
              <a:rPr lang="zh-CN" altLang="en-US"/>
              <a:t>少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录像文件</a:t>
            </a:r>
            <a:r>
              <a:rPr lang="zh-CN" altLang="en-US"/>
              <a:t>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服务器不做验证的话，服务器消耗</a:t>
            </a:r>
            <a:r>
              <a:rPr lang="zh-CN" altLang="en-US"/>
              <a:t>小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639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帧同步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误区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7985" y="1638300"/>
            <a:ext cx="68141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帧同步手感</a:t>
            </a:r>
            <a:r>
              <a:rPr lang="zh-CN" altLang="en-US"/>
              <a:t>更好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帧同步开发简单，难度</a:t>
            </a:r>
            <a:r>
              <a:rPr lang="zh-CN" altLang="en-US"/>
              <a:t>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帧同步对网络</a:t>
            </a:r>
            <a:r>
              <a:rPr lang="zh-CN" altLang="en-US"/>
              <a:t>速度要求</a:t>
            </a:r>
            <a:r>
              <a:rPr lang="zh-CN" altLang="en-US"/>
              <a:t>低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帧同步</a:t>
            </a:r>
            <a:r>
              <a:rPr lang="zh-CN" altLang="en-US"/>
              <a:t>各个客户端表现</a:t>
            </a:r>
            <a:r>
              <a:rPr lang="zh-CN" altLang="en-US"/>
              <a:t>一摸一样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帧同步可以减少</a:t>
            </a:r>
            <a:r>
              <a:rPr lang="zh-CN" altLang="en-US"/>
              <a:t>服务器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5639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帧同步几种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方案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57985" y="1638300"/>
            <a:ext cx="681418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服务器消息驱动帧同步：服务端固定帧率收集消息，定时广播，客户端指令没有帧的概念，帧是由服务端消息驱动的，适合玩家数量稍多的场景，预测只能做表现层的预测，开发难度</a:t>
            </a:r>
            <a:r>
              <a:rPr lang="zh-CN" altLang="en-US"/>
              <a:t>相对简单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预测回滚</a:t>
            </a:r>
            <a:r>
              <a:rPr lang="zh-CN" altLang="en-US"/>
              <a:t>帧同步：服务的</a:t>
            </a:r>
            <a:r>
              <a:rPr lang="zh-CN" altLang="en-US">
                <a:sym typeface="+mn-ea"/>
              </a:rPr>
              <a:t>固定帧率收集消息，客户端也有自己的帧，适合</a:t>
            </a:r>
            <a:r>
              <a:rPr lang="en-US" altLang="zh-CN">
                <a:sym typeface="+mn-ea"/>
              </a:rPr>
              <a:t>2-3</a:t>
            </a:r>
            <a:r>
              <a:rPr lang="zh-CN" altLang="en-US">
                <a:sym typeface="+mn-ea"/>
              </a:rPr>
              <a:t>人的场景，逻辑层有做预测，预测失败则回滚，开发难度</a:t>
            </a:r>
            <a:r>
              <a:rPr lang="zh-CN" altLang="en-US">
                <a:sym typeface="+mn-ea"/>
              </a:rPr>
              <a:t>大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本课程大致目录，后面可能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调整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235" y="1428750"/>
            <a:ext cx="8618855" cy="5041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网络</a:t>
            </a:r>
            <a:r>
              <a:rPr lang="en-US" altLang="zh-CN">
                <a:sym typeface="+mn-ea"/>
              </a:rPr>
              <a:t>0GC</a:t>
            </a:r>
            <a:r>
              <a:rPr lang="zh-CN" altLang="en-US">
                <a:sym typeface="+mn-ea"/>
              </a:rPr>
              <a:t>调整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 ET</a:t>
            </a:r>
            <a:r>
              <a:rPr lang="zh-CN" altLang="en-US">
                <a:sym typeface="+mn-ea"/>
              </a:rPr>
              <a:t>可扩展</a:t>
            </a:r>
            <a:r>
              <a:rPr lang="en-US" altLang="zh-CN">
                <a:sym typeface="+mn-ea"/>
              </a:rPr>
              <a:t>System</a:t>
            </a:r>
            <a:r>
              <a:rPr lang="zh-CN" altLang="en-US">
                <a:sym typeface="+mn-ea"/>
              </a:rPr>
              <a:t>机制，</a:t>
            </a:r>
            <a:r>
              <a:rPr lang="en-US" altLang="zh-CN">
                <a:sym typeface="+mn-ea"/>
              </a:rPr>
              <a:t> EntityRef, Register InstanceId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帧同步客户端跟服务的的组件架构，简单的介绍从登录到房间流程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帧同步的实体组件系统</a:t>
            </a:r>
            <a:r>
              <a:rPr lang="en-US" altLang="zh-CN"/>
              <a:t> LSWorld LSEntity  LSUpdateSystem RollbackSystem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预测回滚实现，</a:t>
            </a:r>
            <a:r>
              <a:rPr lang="zh-CN" altLang="en-US">
                <a:sym typeface="+mn-ea"/>
              </a:rPr>
              <a:t>客户端时间动态膨胀收缩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6. </a:t>
            </a:r>
            <a:r>
              <a:rPr lang="zh-CN" altLang="en-US">
                <a:sym typeface="+mn-ea"/>
              </a:rPr>
              <a:t>不同步检查机制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/>
              <a:t>7. </a:t>
            </a:r>
            <a:r>
              <a:rPr lang="zh-CN" altLang="en-US">
                <a:sym typeface="+mn-ea"/>
              </a:rPr>
              <a:t>录像文件保存，播放，跳转，加速，断线</a:t>
            </a:r>
            <a:r>
              <a:rPr lang="zh-CN" altLang="en-US">
                <a:sym typeface="+mn-ea"/>
              </a:rPr>
              <a:t>重连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8. </a:t>
            </a:r>
            <a:r>
              <a:rPr lang="zh-CN" altLang="en-US">
                <a:sym typeface="+mn-ea"/>
              </a:rPr>
              <a:t>更多同步方式思考，支持多个</a:t>
            </a:r>
            <a:r>
              <a:rPr lang="en-US" altLang="zh-CN">
                <a:sym typeface="+mn-ea"/>
              </a:rPr>
              <a:t>World</a:t>
            </a:r>
            <a:r>
              <a:rPr lang="zh-CN" altLang="en-US">
                <a:sym typeface="+mn-ea"/>
              </a:rPr>
              <a:t>等等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3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WPS 演示</Application>
  <PresentationFormat>宽屏</PresentationFormat>
  <Paragraphs>104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1101</cp:revision>
  <dcterms:created xsi:type="dcterms:W3CDTF">2023-03-23T03:18:00Z</dcterms:created>
  <dcterms:modified xsi:type="dcterms:W3CDTF">2023-05-18T12:59:02Z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