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48" r:id="rId7"/>
    <p:sldId id="349" r:id="rId8"/>
    <p:sldId id="350" r:id="rId9"/>
    <p:sldId id="351" r:id="rId10"/>
    <p:sldId id="352" r:id="rId11"/>
    <p:sldId id="354" r:id="rId12"/>
    <p:sldId id="353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35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05-24T12:58:54.713" idx="2">
    <p:pos x="6620" y="993"/>
    <p:text/>
  </p:cm>
  <p:cm authorId="4" dt="2023-05-24T12:58:59.455" idx="3">
    <p:pos x="1847" y="1617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2" Type="http://schemas.openxmlformats.org/officeDocument/2006/relationships/comments" Target="../comments/comment1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264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4" Type="http://schemas.openxmlformats.org/officeDocument/2006/relationships/slideLayout" Target="../slideLayouts/slideLayout35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tags" Target="../tags/tag266.xml"/><Relationship Id="rId19" Type="http://schemas.openxmlformats.org/officeDocument/2006/relationships/tags" Target="../tags/tag283.xml"/><Relationship Id="rId18" Type="http://schemas.openxmlformats.org/officeDocument/2006/relationships/tags" Target="../tags/tag282.xml"/><Relationship Id="rId17" Type="http://schemas.openxmlformats.org/officeDocument/2006/relationships/tags" Target="../tags/tag281.xml"/><Relationship Id="rId16" Type="http://schemas.openxmlformats.org/officeDocument/2006/relationships/tags" Target="../tags/tag280.xml"/><Relationship Id="rId15" Type="http://schemas.openxmlformats.org/officeDocument/2006/relationships/tags" Target="../tags/tag279.xml"/><Relationship Id="rId14" Type="http://schemas.openxmlformats.org/officeDocument/2006/relationships/tags" Target="../tags/tag278.xml"/><Relationship Id="rId13" Type="http://schemas.openxmlformats.org/officeDocument/2006/relationships/tags" Target="../tags/tag277.xml"/><Relationship Id="rId12" Type="http://schemas.openxmlformats.org/officeDocument/2006/relationships/tags" Target="../tags/tag276.xml"/><Relationship Id="rId11" Type="http://schemas.openxmlformats.org/officeDocument/2006/relationships/tags" Target="../tags/tag275.xml"/><Relationship Id="rId10" Type="http://schemas.openxmlformats.org/officeDocument/2006/relationships/tags" Target="../tags/tag274.xml"/><Relationship Id="rId1" Type="http://schemas.openxmlformats.org/officeDocument/2006/relationships/tags" Target="../tags/tag2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19.xml"/><Relationship Id="rId14" Type="http://schemas.openxmlformats.org/officeDocument/2006/relationships/tags" Target="../tags/tag318.xml"/><Relationship Id="rId13" Type="http://schemas.openxmlformats.org/officeDocument/2006/relationships/tags" Target="../tags/tag317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第六节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预测回滚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R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oom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FrameBuffer </a:t>
            </a:r>
            <a:r>
              <a:rPr lang="zh-CN" altLang="en-US"/>
              <a:t>输入缓存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FixedTimeCounter </a:t>
            </a:r>
            <a:r>
              <a:rPr lang="zh-CN" altLang="en-US"/>
              <a:t>固定时间计算，固定</a:t>
            </a:r>
            <a:r>
              <a:rPr lang="zh-CN" altLang="en-US"/>
              <a:t>时间可以改变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LSWorld Child </a:t>
            </a:r>
            <a:r>
              <a:rPr lang="zh-CN" altLang="en-US"/>
              <a:t>可以多个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PredictionFrame </a:t>
            </a:r>
            <a:r>
              <a:rPr lang="zh-CN" altLang="en-US"/>
              <a:t>预测帧</a:t>
            </a:r>
            <a:r>
              <a:rPr lang="en-US" altLang="zh-CN"/>
              <a:t>  AuthorityFrame </a:t>
            </a:r>
            <a:r>
              <a:rPr lang="zh-CN" altLang="en-US"/>
              <a:t>权威</a:t>
            </a:r>
            <a:r>
              <a:rPr lang="zh-CN" altLang="en-US"/>
              <a:t>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LSServerUpdat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11" name="直接箭头连接符 10"/>
          <p:cNvCxnSpPr>
            <a:stCxn id="12" idx="3"/>
          </p:cNvCxnSpPr>
          <p:nvPr/>
        </p:nvCxnSpPr>
        <p:spPr>
          <a:xfrm flipV="1">
            <a:off x="2752725" y="3604895"/>
            <a:ext cx="0" cy="106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2094865" y="467423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预测帧</a:t>
            </a:r>
            <a:endParaRPr lang="zh-CN" altLang="en-US"/>
          </a:p>
        </p:txBody>
      </p:sp>
      <p:sp>
        <p:nvSpPr>
          <p:cNvPr id="13" name="剪去单角的矩形 12"/>
          <p:cNvSpPr/>
          <p:nvPr>
            <p:custDataLst>
              <p:tags r:id="rId2"/>
            </p:custDataLst>
          </p:nvPr>
        </p:nvSpPr>
        <p:spPr>
          <a:xfrm>
            <a:off x="4380865" y="467423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V="1">
            <a:off x="5038725" y="3604895"/>
            <a:ext cx="0" cy="163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400300" y="3133090"/>
            <a:ext cx="6038850" cy="471170"/>
            <a:chOff x="2490" y="5127"/>
            <a:chExt cx="9510" cy="742"/>
          </a:xfrm>
        </p:grpSpPr>
        <p:grpSp>
          <p:nvGrpSpPr>
            <p:cNvPr id="15" name="组合 14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8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LSC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lientUpdat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11" name="直接箭头连接符 10"/>
          <p:cNvCxnSpPr>
            <a:stCxn id="12" idx="3"/>
          </p:cNvCxnSpPr>
          <p:nvPr>
            <p:custDataLst>
              <p:tags r:id="rId2"/>
            </p:custDataLst>
          </p:nvPr>
        </p:nvCxnSpPr>
        <p:spPr>
          <a:xfrm flipV="1">
            <a:off x="5199380" y="4553585"/>
            <a:ext cx="0" cy="106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>
            <p:custDataLst>
              <p:tags r:id="rId3"/>
            </p:custDataLst>
          </p:nvPr>
        </p:nvSpPr>
        <p:spPr>
          <a:xfrm>
            <a:off x="4541520" y="56229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预测帧</a:t>
            </a:r>
            <a:endParaRPr lang="zh-CN" altLang="en-US"/>
          </a:p>
        </p:txBody>
      </p:sp>
      <p:sp>
        <p:nvSpPr>
          <p:cNvPr id="13" name="剪去单角的矩形 12"/>
          <p:cNvSpPr/>
          <p:nvPr>
            <p:custDataLst>
              <p:tags r:id="rId4"/>
            </p:custDataLst>
          </p:nvPr>
        </p:nvSpPr>
        <p:spPr>
          <a:xfrm>
            <a:off x="3017520" y="56229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1"/>
          </p:cNvCxnSpPr>
          <p:nvPr>
            <p:custDataLst>
              <p:tags r:id="rId5"/>
            </p:custDataLst>
          </p:nvPr>
        </p:nvCxnSpPr>
        <p:spPr>
          <a:xfrm flipV="1">
            <a:off x="3675380" y="4553585"/>
            <a:ext cx="0" cy="163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560955" y="4081780"/>
            <a:ext cx="6038850" cy="471170"/>
            <a:chOff x="2490" y="5127"/>
            <a:chExt cx="9510" cy="742"/>
          </a:xfrm>
        </p:grpSpPr>
        <p:grpSp>
          <p:nvGrpSpPr>
            <p:cNvPr id="15" name="组合 14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" name="矩形 1"/>
              <p:cNvSpPr/>
              <p:nvPr>
                <p:custDataLst>
                  <p:tags r:id="rId6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>
                <p:custDataLst>
                  <p:tags r:id="rId7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>
                <p:custDataLst>
                  <p:tags r:id="rId8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2955" y="3364230"/>
            <a:ext cx="6038850" cy="471170"/>
            <a:chOff x="2490" y="5127"/>
            <a:chExt cx="9510" cy="7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0" name="矩形 1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21" name="矩形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2" name="矩形 21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3" name="矩形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>
                <p:custDataLst>
                  <p:tags r:id="rId18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5" name="矩形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26" name="矩形 25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27" name="矩形 26"/>
            <p:cNvSpPr/>
            <p:nvPr>
              <p:custDataLst>
                <p:tags r:id="rId21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28" name="剪去单角的矩形 27"/>
          <p:cNvSpPr/>
          <p:nvPr>
            <p:custDataLst>
              <p:tags r:id="rId22"/>
            </p:custDataLst>
          </p:nvPr>
        </p:nvSpPr>
        <p:spPr>
          <a:xfrm>
            <a:off x="3779520" y="1885950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28" idx="1"/>
          </p:cNvCxnSpPr>
          <p:nvPr/>
        </p:nvCxnSpPr>
        <p:spPr>
          <a:xfrm>
            <a:off x="4437380" y="2455545"/>
            <a:ext cx="0" cy="90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55650" y="2971165"/>
            <a:ext cx="153543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FrameB</a:t>
            </a:r>
            <a:r>
              <a:rPr lang="en-US" altLang="zh-CN"/>
              <a:t>uffer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30" idx="3"/>
            <a:endCxn id="27" idx="1"/>
          </p:cNvCxnSpPr>
          <p:nvPr/>
        </p:nvCxnSpPr>
        <p:spPr>
          <a:xfrm>
            <a:off x="2291080" y="3274695"/>
            <a:ext cx="1031875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预测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作用：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本地立即响应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提前发送操作给服务端，服务的帧到了后可以马上广播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策略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客户端</a:t>
            </a:r>
            <a:r>
              <a:rPr lang="zh-CN" altLang="en-US"/>
              <a:t>预测自己的输入，直接</a:t>
            </a:r>
            <a:r>
              <a:rPr lang="zh-CN" altLang="en-US"/>
              <a:t>获取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>
                <a:sym typeface="+mn-ea"/>
              </a:rPr>
              <a:t>客户端预测</a:t>
            </a:r>
            <a:r>
              <a:rPr lang="zh-CN" altLang="en-US"/>
              <a:t>别人的输入，取上一帧的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服务的预测，时间到了，客户端的输入没有发送过来，直接取客户端的上一帧输入，相当于丢弃客户端的</a:t>
            </a:r>
            <a:r>
              <a:rPr lang="zh-CN" altLang="en-US"/>
              <a:t>输入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权威消息处理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权威消息比预测消息</a:t>
            </a:r>
            <a:r>
              <a:rPr lang="zh-CN" altLang="en-US"/>
              <a:t>早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1" name="直接箭头连接符 10"/>
          <p:cNvCxnSpPr>
            <a:stCxn id="12" idx="3"/>
          </p:cNvCxnSpPr>
          <p:nvPr>
            <p:custDataLst>
              <p:tags r:id="rId2"/>
            </p:custDataLst>
          </p:nvPr>
        </p:nvCxnSpPr>
        <p:spPr>
          <a:xfrm flipV="1">
            <a:off x="3181350" y="4337685"/>
            <a:ext cx="0" cy="72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>
            <p:custDataLst>
              <p:tags r:id="rId3"/>
            </p:custDataLst>
          </p:nvPr>
        </p:nvSpPr>
        <p:spPr>
          <a:xfrm>
            <a:off x="2523490" y="5063490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预测帧</a:t>
            </a:r>
            <a:endParaRPr lang="zh-CN" altLang="en-US"/>
          </a:p>
        </p:txBody>
      </p:sp>
      <p:sp>
        <p:nvSpPr>
          <p:cNvPr id="13" name="剪去单角的矩形 12"/>
          <p:cNvSpPr/>
          <p:nvPr>
            <p:custDataLst>
              <p:tags r:id="rId4"/>
            </p:custDataLst>
          </p:nvPr>
        </p:nvSpPr>
        <p:spPr>
          <a:xfrm>
            <a:off x="1761490" y="251904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1"/>
          </p:cNvCxnSpPr>
          <p:nvPr>
            <p:custDataLst>
              <p:tags r:id="rId5"/>
            </p:custDataLst>
          </p:nvPr>
        </p:nvCxnSpPr>
        <p:spPr>
          <a:xfrm>
            <a:off x="2419350" y="308864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066925" y="3865880"/>
            <a:ext cx="6038850" cy="471170"/>
            <a:chOff x="2490" y="5127"/>
            <a:chExt cx="9510" cy="742"/>
          </a:xfrm>
        </p:grpSpPr>
        <p:grpSp>
          <p:nvGrpSpPr>
            <p:cNvPr id="15" name="组合 14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" name="矩形 1"/>
              <p:cNvSpPr/>
              <p:nvPr>
                <p:custDataLst>
                  <p:tags r:id="rId6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>
                <p:custDataLst>
                  <p:tags r:id="rId7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>
                <p:custDataLst>
                  <p:tags r:id="rId8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16" name="剪去单角的矩形 15"/>
          <p:cNvSpPr/>
          <p:nvPr>
            <p:custDataLst>
              <p:tags r:id="rId14"/>
            </p:custDataLst>
          </p:nvPr>
        </p:nvSpPr>
        <p:spPr>
          <a:xfrm>
            <a:off x="3285490" y="251904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>
            <a:off x="3943350" y="308864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权威消息处理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 </a:t>
            </a:r>
            <a:r>
              <a:rPr lang="zh-CN" altLang="en-US"/>
              <a:t>权威消息跟预测</a:t>
            </a:r>
            <a:r>
              <a:rPr lang="zh-CN" altLang="en-US"/>
              <a:t>一样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1" name="直接箭头连接符 10"/>
          <p:cNvCxnSpPr>
            <a:stCxn id="12" idx="3"/>
            <a:endCxn id="6" idx="2"/>
          </p:cNvCxnSpPr>
          <p:nvPr>
            <p:custDataLst>
              <p:tags r:id="rId2"/>
            </p:custDataLst>
          </p:nvPr>
        </p:nvCxnSpPr>
        <p:spPr>
          <a:xfrm flipV="1">
            <a:off x="4705350" y="4337685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>
            <p:custDataLst>
              <p:tags r:id="rId3"/>
            </p:custDataLst>
          </p:nvPr>
        </p:nvSpPr>
        <p:spPr>
          <a:xfrm>
            <a:off x="4047490" y="51149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预测帧</a:t>
            </a:r>
            <a:endParaRPr lang="zh-CN" altLang="en-US"/>
          </a:p>
        </p:txBody>
      </p:sp>
      <p:sp>
        <p:nvSpPr>
          <p:cNvPr id="13" name="剪去单角的矩形 12"/>
          <p:cNvSpPr/>
          <p:nvPr>
            <p:custDataLst>
              <p:tags r:id="rId4"/>
            </p:custDataLst>
          </p:nvPr>
        </p:nvSpPr>
        <p:spPr>
          <a:xfrm>
            <a:off x="2523490" y="51149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  <a:endCxn id="2" idx="2"/>
          </p:cNvCxnSpPr>
          <p:nvPr>
            <p:custDataLst>
              <p:tags r:id="rId5"/>
            </p:custDataLst>
          </p:nvPr>
        </p:nvCxnSpPr>
        <p:spPr>
          <a:xfrm flipV="1">
            <a:off x="3181350" y="4337685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066925" y="3865880"/>
            <a:ext cx="6038850" cy="471170"/>
            <a:chOff x="2490" y="5127"/>
            <a:chExt cx="9510" cy="742"/>
          </a:xfrm>
        </p:grpSpPr>
        <p:grpSp>
          <p:nvGrpSpPr>
            <p:cNvPr id="15" name="组合 14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" name="矩形 1"/>
              <p:cNvSpPr/>
              <p:nvPr>
                <p:custDataLst>
                  <p:tags r:id="rId6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>
                <p:custDataLst>
                  <p:tags r:id="rId7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>
                <p:custDataLst>
                  <p:tags r:id="rId8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16" name="剪去单角的矩形 15"/>
          <p:cNvSpPr/>
          <p:nvPr>
            <p:custDataLst>
              <p:tags r:id="rId14"/>
            </p:custDataLst>
          </p:nvPr>
        </p:nvSpPr>
        <p:spPr>
          <a:xfrm>
            <a:off x="3285490" y="251904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>
            <a:off x="3943350" y="3088640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权威消息处理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权威消息跟预测消息</a:t>
            </a:r>
            <a:r>
              <a:rPr lang="zh-CN" altLang="en-US"/>
              <a:t>不一致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2" idx="3"/>
          </p:cNvCxnSpPr>
          <p:nvPr>
            <p:custDataLst>
              <p:tags r:id="rId2"/>
            </p:custDataLst>
          </p:nvPr>
        </p:nvCxnSpPr>
        <p:spPr>
          <a:xfrm flipV="1">
            <a:off x="5655310" y="4304030"/>
            <a:ext cx="0" cy="1026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>
            <p:custDataLst>
              <p:tags r:id="rId3"/>
            </p:custDataLst>
          </p:nvPr>
        </p:nvSpPr>
        <p:spPr>
          <a:xfrm>
            <a:off x="4997450" y="53308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预测帧</a:t>
            </a:r>
            <a:endParaRPr lang="zh-CN" altLang="en-US"/>
          </a:p>
        </p:txBody>
      </p:sp>
      <p:sp>
        <p:nvSpPr>
          <p:cNvPr id="13" name="剪去单角的矩形 12"/>
          <p:cNvSpPr/>
          <p:nvPr>
            <p:custDataLst>
              <p:tags r:id="rId4"/>
            </p:custDataLst>
          </p:nvPr>
        </p:nvSpPr>
        <p:spPr>
          <a:xfrm>
            <a:off x="2711450" y="533082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1"/>
          </p:cNvCxnSpPr>
          <p:nvPr>
            <p:custDataLst>
              <p:tags r:id="rId5"/>
            </p:custDataLst>
          </p:nvPr>
        </p:nvCxnSpPr>
        <p:spPr>
          <a:xfrm flipV="1">
            <a:off x="3369310" y="4304030"/>
            <a:ext cx="0" cy="159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254885" y="3832225"/>
            <a:ext cx="6038850" cy="471170"/>
            <a:chOff x="2490" y="5127"/>
            <a:chExt cx="9510" cy="742"/>
          </a:xfrm>
        </p:grpSpPr>
        <p:grpSp>
          <p:nvGrpSpPr>
            <p:cNvPr id="15" name="组合 14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2" name="矩形 1"/>
              <p:cNvSpPr/>
              <p:nvPr>
                <p:custDataLst>
                  <p:tags r:id="rId6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" name="矩形 2"/>
              <p:cNvSpPr/>
              <p:nvPr>
                <p:custDataLst>
                  <p:tags r:id="rId7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>
                <p:custDataLst>
                  <p:tags r:id="rId8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16" name="剪去单角的矩形 15"/>
          <p:cNvSpPr/>
          <p:nvPr>
            <p:custDataLst>
              <p:tags r:id="rId14"/>
            </p:custDataLst>
          </p:nvPr>
        </p:nvSpPr>
        <p:spPr>
          <a:xfrm>
            <a:off x="3473450" y="2485390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</a:t>
            </a:r>
            <a:r>
              <a:rPr lang="zh-CN" altLang="en-US"/>
              <a:t>消息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>
            <a:off x="4131310" y="3054985"/>
            <a:ext cx="0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3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173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1359</cp:revision>
  <dcterms:created xsi:type="dcterms:W3CDTF">2023-03-23T03:18:00Z</dcterms:created>
  <dcterms:modified xsi:type="dcterms:W3CDTF">2023-05-24T06:10:31Z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