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59"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221683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D0CAE-6B58-4D29-9196-989A4746A8C5}" type="datetimeFigureOut">
              <a:rPr lang="en-DE" smtClean="0"/>
              <a:t>09/08/2020</a:t>
            </a:fld>
            <a:endParaRPr lang="en-DE"/>
          </a:p>
        </p:txBody>
      </p:sp>
      <p:sp>
        <p:nvSpPr>
          <p:cNvPr id="6" name="Footer Placeholder 5"/>
          <p:cNvSpPr>
            <a:spLocks noGrp="1"/>
          </p:cNvSpPr>
          <p:nvPr>
            <p:ph type="ftr" sz="quarter" idx="11"/>
          </p:nvPr>
        </p:nvSpPr>
        <p:spPr/>
        <p:txBody>
          <a:bodyPr/>
          <a:lstStyle/>
          <a:p>
            <a:endParaRPr lang="en-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41418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165556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3168273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3581777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6D0CAE-6B58-4D29-9196-989A4746A8C5}" type="datetimeFigureOut">
              <a:rPr lang="en-DE" smtClean="0"/>
              <a:t>09/08/2020</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333473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6D0CAE-6B58-4D29-9196-989A4746A8C5}" type="datetimeFigureOut">
              <a:rPr lang="en-DE" smtClean="0"/>
              <a:t>09/08/2020</a:t>
            </a:fld>
            <a:endParaRPr lang="en-DE"/>
          </a:p>
        </p:txBody>
      </p:sp>
      <p:sp>
        <p:nvSpPr>
          <p:cNvPr id="8" name="Footer Placeholder 7"/>
          <p:cNvSpPr>
            <a:spLocks noGrp="1"/>
          </p:cNvSpPr>
          <p:nvPr>
            <p:ph type="ftr" sz="quarter" idx="11"/>
          </p:nvPr>
        </p:nvSpPr>
        <p:spPr>
          <a:xfrm>
            <a:off x="561111" y="6391838"/>
            <a:ext cx="3644282" cy="304801"/>
          </a:xfrm>
        </p:spPr>
        <p:txBody>
          <a:bodyPr/>
          <a:lstStyle/>
          <a:p>
            <a:endParaRPr lang="en-DE"/>
          </a:p>
        </p:txBody>
      </p:sp>
      <p:sp>
        <p:nvSpPr>
          <p:cNvPr id="9" name="Slide Number Placeholder 8"/>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102234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162126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5845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2937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D0CAE-6B58-4D29-9196-989A4746A8C5}" type="datetimeFigureOut">
              <a:rPr lang="en-DE" smtClean="0"/>
              <a:t>09/08/2020</a:t>
            </a:fld>
            <a:endParaRPr lang="en-DE"/>
          </a:p>
        </p:txBody>
      </p:sp>
      <p:sp>
        <p:nvSpPr>
          <p:cNvPr id="5" name="Footer Placeholder 4"/>
          <p:cNvSpPr>
            <a:spLocks noGrp="1"/>
          </p:cNvSpPr>
          <p:nvPr>
            <p:ph type="ftr" sz="quarter" idx="11"/>
          </p:nvPr>
        </p:nvSpPr>
        <p:spPr/>
        <p:txBody>
          <a:bodyPr/>
          <a:lstStyle/>
          <a:p>
            <a:endParaRPr lang="en-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6325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D0CAE-6B58-4D29-9196-989A4746A8C5}" type="datetimeFigureOut">
              <a:rPr lang="en-DE" smtClean="0"/>
              <a:t>09/08/2020</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317279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D0CAE-6B58-4D29-9196-989A4746A8C5}" type="datetimeFigureOut">
              <a:rPr lang="en-DE" smtClean="0"/>
              <a:t>09/08/2020</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164739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D0CAE-6B58-4D29-9196-989A4746A8C5}" type="datetimeFigureOut">
              <a:rPr lang="en-DE" smtClean="0"/>
              <a:t>09/08/2020</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257106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D0CAE-6B58-4D29-9196-989A4746A8C5}" type="datetimeFigureOut">
              <a:rPr lang="en-DE" smtClean="0"/>
              <a:t>09/08/2020</a:t>
            </a:fld>
            <a:endParaRPr lang="en-DE"/>
          </a:p>
        </p:txBody>
      </p:sp>
      <p:sp>
        <p:nvSpPr>
          <p:cNvPr id="3" name="Footer Placeholder 2"/>
          <p:cNvSpPr>
            <a:spLocks noGrp="1"/>
          </p:cNvSpPr>
          <p:nvPr>
            <p:ph type="ftr" sz="quarter" idx="11"/>
          </p:nvPr>
        </p:nvSpPr>
        <p:spPr/>
        <p:txBody>
          <a:bodyPr/>
          <a:lstStyle/>
          <a:p>
            <a:endParaRPr lang="en-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420465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D0CAE-6B58-4D29-9196-989A4746A8C5}" type="datetimeFigureOut">
              <a:rPr lang="en-DE" smtClean="0"/>
              <a:t>09/08/2020</a:t>
            </a:fld>
            <a:endParaRPr lang="en-DE"/>
          </a:p>
        </p:txBody>
      </p:sp>
      <p:sp>
        <p:nvSpPr>
          <p:cNvPr id="6" name="Footer Placeholder 5"/>
          <p:cNvSpPr>
            <a:spLocks noGrp="1"/>
          </p:cNvSpPr>
          <p:nvPr>
            <p:ph type="ftr" sz="quarter" idx="11"/>
          </p:nvPr>
        </p:nvSpPr>
        <p:spPr/>
        <p:txBody>
          <a:bodyPr/>
          <a:lstStyle/>
          <a:p>
            <a:endParaRPr lang="en-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277768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D0CAE-6B58-4D29-9196-989A4746A8C5}" type="datetimeFigureOut">
              <a:rPr lang="en-DE" smtClean="0"/>
              <a:t>09/08/2020</a:t>
            </a:fld>
            <a:endParaRPr lang="en-DE"/>
          </a:p>
        </p:txBody>
      </p:sp>
      <p:sp>
        <p:nvSpPr>
          <p:cNvPr id="6" name="Footer Placeholder 5"/>
          <p:cNvSpPr>
            <a:spLocks noGrp="1"/>
          </p:cNvSpPr>
          <p:nvPr>
            <p:ph type="ftr" sz="quarter" idx="11"/>
          </p:nvPr>
        </p:nvSpPr>
        <p:spPr/>
        <p:txBody>
          <a:bodyPr/>
          <a:lstStyle/>
          <a:p>
            <a:endParaRPr lang="en-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91E4E-1634-4E47-8489-2FE3A3211AC4}" type="slidenum">
              <a:rPr lang="en-DE" smtClean="0"/>
              <a:t>‹#›</a:t>
            </a:fld>
            <a:endParaRPr lang="en-DE"/>
          </a:p>
        </p:txBody>
      </p:sp>
    </p:spTree>
    <p:extLst>
      <p:ext uri="{BB962C8B-B14F-4D97-AF65-F5344CB8AC3E}">
        <p14:creationId xmlns:p14="http://schemas.microsoft.com/office/powerpoint/2010/main" val="275602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6D0CAE-6B58-4D29-9196-989A4746A8C5}" type="datetimeFigureOut">
              <a:rPr lang="en-DE" smtClean="0"/>
              <a:t>09/08/2020</a:t>
            </a:fld>
            <a:endParaRPr lang="en-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D91E4E-1634-4E47-8489-2FE3A3211AC4}" type="slidenum">
              <a:rPr lang="en-DE" smtClean="0"/>
              <a:t>‹#›</a:t>
            </a:fld>
            <a:endParaRPr lang="en-DE"/>
          </a:p>
        </p:txBody>
      </p:sp>
    </p:spTree>
    <p:extLst>
      <p:ext uri="{BB962C8B-B14F-4D97-AF65-F5344CB8AC3E}">
        <p14:creationId xmlns:p14="http://schemas.microsoft.com/office/powerpoint/2010/main" val="313117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697C-E9CF-4A72-8F22-3DEA6BA66070}"/>
              </a:ext>
            </a:extLst>
          </p:cNvPr>
          <p:cNvSpPr>
            <a:spLocks noGrp="1"/>
          </p:cNvSpPr>
          <p:nvPr>
            <p:ph type="ctrTitle"/>
          </p:nvPr>
        </p:nvSpPr>
        <p:spPr>
          <a:xfrm>
            <a:off x="1122871" y="1570343"/>
            <a:ext cx="8825658" cy="2677648"/>
          </a:xfrm>
        </p:spPr>
        <p:txBody>
          <a:bodyPr/>
          <a:lstStyle/>
          <a:p>
            <a:r>
              <a:rPr lang="en-US" dirty="0"/>
              <a:t>Capstone Project </a:t>
            </a:r>
            <a:endParaRPr lang="en-DE" dirty="0"/>
          </a:p>
        </p:txBody>
      </p:sp>
    </p:spTree>
    <p:extLst>
      <p:ext uri="{BB962C8B-B14F-4D97-AF65-F5344CB8AC3E}">
        <p14:creationId xmlns:p14="http://schemas.microsoft.com/office/powerpoint/2010/main" val="332912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00F1-C767-49C9-BA6B-6CEC42E058E4}"/>
              </a:ext>
            </a:extLst>
          </p:cNvPr>
          <p:cNvSpPr>
            <a:spLocks noGrp="1"/>
          </p:cNvSpPr>
          <p:nvPr>
            <p:ph type="title"/>
          </p:nvPr>
        </p:nvSpPr>
        <p:spPr/>
        <p:txBody>
          <a:bodyPr/>
          <a:lstStyle/>
          <a:p>
            <a:r>
              <a:rPr lang="en-US" dirty="0"/>
              <a:t>Find the neighborhood for weekend activities in Shanghai</a:t>
            </a:r>
            <a:endParaRPr lang="en-DE" dirty="0"/>
          </a:p>
        </p:txBody>
      </p:sp>
      <p:sp>
        <p:nvSpPr>
          <p:cNvPr id="3" name="Content Placeholder 2">
            <a:extLst>
              <a:ext uri="{FF2B5EF4-FFF2-40B4-BE49-F238E27FC236}">
                <a16:creationId xmlns:a16="http://schemas.microsoft.com/office/drawing/2014/main" id="{A75914E6-2273-444C-87E6-8A55A3ADA3EC}"/>
              </a:ext>
            </a:extLst>
          </p:cNvPr>
          <p:cNvSpPr>
            <a:spLocks noGrp="1"/>
          </p:cNvSpPr>
          <p:nvPr>
            <p:ph idx="1"/>
          </p:nvPr>
        </p:nvSpPr>
        <p:spPr>
          <a:xfrm>
            <a:off x="1090708" y="2603500"/>
            <a:ext cx="8825659" cy="3416300"/>
          </a:xfrm>
        </p:spPr>
        <p:txBody>
          <a:bodyPr/>
          <a:lstStyle/>
          <a:p>
            <a:r>
              <a:rPr lang="en-DE" dirty="0"/>
              <a:t>In this project we will try to find an optimal location for weekend activities. Specifically, this report will be targeted to people who are newly moved to Shanghai, China.</a:t>
            </a:r>
          </a:p>
          <a:p>
            <a:r>
              <a:rPr lang="en-DE" dirty="0"/>
              <a:t>The location should have many choices of restaurants, gyms, coffee shops or bars and shopping possibilities. Except that there should be possibilities to go clubbing in the night and have metro station nearby for good transportation.</a:t>
            </a:r>
          </a:p>
          <a:p>
            <a:r>
              <a:rPr lang="en-DE" dirty="0"/>
              <a:t>This is an interesting task to analyse with valid questions for anyone newly moving to Shanghai. The same method can be applied to explore other big cities as well. This case is also applicable for anyone interested in finding a new apartment to rent.</a:t>
            </a:r>
          </a:p>
          <a:p>
            <a:endParaRPr lang="en-DE" dirty="0"/>
          </a:p>
        </p:txBody>
      </p:sp>
    </p:spTree>
    <p:extLst>
      <p:ext uri="{BB962C8B-B14F-4D97-AF65-F5344CB8AC3E}">
        <p14:creationId xmlns:p14="http://schemas.microsoft.com/office/powerpoint/2010/main" val="389599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45C3-AF11-4020-AF0E-961D826BD59A}"/>
              </a:ext>
            </a:extLst>
          </p:cNvPr>
          <p:cNvSpPr>
            <a:spLocks noGrp="1"/>
          </p:cNvSpPr>
          <p:nvPr>
            <p:ph type="title"/>
          </p:nvPr>
        </p:nvSpPr>
        <p:spPr/>
        <p:txBody>
          <a:bodyPr/>
          <a:lstStyle/>
          <a:p>
            <a:r>
              <a:rPr lang="en-DE" dirty="0"/>
              <a:t>Data</a:t>
            </a:r>
          </a:p>
        </p:txBody>
      </p:sp>
      <p:pic>
        <p:nvPicPr>
          <p:cNvPr id="4" name="Content Placeholder 3">
            <a:extLst>
              <a:ext uri="{FF2B5EF4-FFF2-40B4-BE49-F238E27FC236}">
                <a16:creationId xmlns:a16="http://schemas.microsoft.com/office/drawing/2014/main" id="{6AE78C82-38A8-498E-8EB0-8C8FE3F61D8D}"/>
              </a:ext>
            </a:extLst>
          </p:cNvPr>
          <p:cNvPicPr>
            <a:picLocks noGrp="1"/>
          </p:cNvPicPr>
          <p:nvPr>
            <p:ph idx="1"/>
          </p:nvPr>
        </p:nvPicPr>
        <p:blipFill>
          <a:blip r:embed="rId2"/>
          <a:stretch>
            <a:fillRect/>
          </a:stretch>
        </p:blipFill>
        <p:spPr>
          <a:xfrm>
            <a:off x="1154954" y="2468032"/>
            <a:ext cx="5696638" cy="3416300"/>
          </a:xfrm>
          <a:prstGeom prst="rect">
            <a:avLst/>
          </a:prstGeom>
        </p:spPr>
      </p:pic>
      <p:sp>
        <p:nvSpPr>
          <p:cNvPr id="5" name="Content Placeholder 2">
            <a:extLst>
              <a:ext uri="{FF2B5EF4-FFF2-40B4-BE49-F238E27FC236}">
                <a16:creationId xmlns:a16="http://schemas.microsoft.com/office/drawing/2014/main" id="{3BFCC580-EE2D-463F-9CF8-52778AE2AAE1}"/>
              </a:ext>
            </a:extLst>
          </p:cNvPr>
          <p:cNvSpPr txBox="1">
            <a:spLocks/>
          </p:cNvSpPr>
          <p:nvPr/>
        </p:nvSpPr>
        <p:spPr>
          <a:xfrm>
            <a:off x="7331242" y="2603500"/>
            <a:ext cx="441157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DE" dirty="0"/>
              <a:t>List of neighbourhoods of Shanghai with their geodata (latitude and longitude)</a:t>
            </a:r>
            <a:endParaRPr lang="en-US" dirty="0"/>
          </a:p>
          <a:p>
            <a:endParaRPr lang="en-US" dirty="0"/>
          </a:p>
          <a:p>
            <a:endParaRPr lang="en-DE" dirty="0"/>
          </a:p>
          <a:p>
            <a:pPr marL="0" indent="0">
              <a:buNone/>
            </a:pPr>
            <a:endParaRPr lang="en-DE" dirty="0"/>
          </a:p>
        </p:txBody>
      </p:sp>
    </p:spTree>
    <p:extLst>
      <p:ext uri="{BB962C8B-B14F-4D97-AF65-F5344CB8AC3E}">
        <p14:creationId xmlns:p14="http://schemas.microsoft.com/office/powerpoint/2010/main" val="329886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17E8-F2B4-484E-87DE-DE44C53F66ED}"/>
              </a:ext>
            </a:extLst>
          </p:cNvPr>
          <p:cNvSpPr>
            <a:spLocks noGrp="1"/>
          </p:cNvSpPr>
          <p:nvPr>
            <p:ph type="title"/>
          </p:nvPr>
        </p:nvSpPr>
        <p:spPr/>
        <p:txBody>
          <a:bodyPr/>
          <a:lstStyle/>
          <a:p>
            <a:endParaRPr lang="en-DE"/>
          </a:p>
        </p:txBody>
      </p:sp>
      <p:sp>
        <p:nvSpPr>
          <p:cNvPr id="4" name="Content Placeholder 2">
            <a:extLst>
              <a:ext uri="{FF2B5EF4-FFF2-40B4-BE49-F238E27FC236}">
                <a16:creationId xmlns:a16="http://schemas.microsoft.com/office/drawing/2014/main" id="{CCE2D210-4554-46F6-81DB-3EE366E1F94C}"/>
              </a:ext>
            </a:extLst>
          </p:cNvPr>
          <p:cNvSpPr>
            <a:spLocks noGrp="1"/>
          </p:cNvSpPr>
          <p:nvPr>
            <p:ph idx="1"/>
          </p:nvPr>
        </p:nvSpPr>
        <p:spPr>
          <a:xfrm>
            <a:off x="8199640" y="2587458"/>
            <a:ext cx="3484646" cy="3416300"/>
          </a:xfrm>
        </p:spPr>
        <p:txBody>
          <a:bodyPr>
            <a:normAutofit/>
          </a:bodyPr>
          <a:lstStyle/>
          <a:p>
            <a:r>
              <a:rPr lang="en-DE" dirty="0"/>
              <a:t>Use Foursquare and </a:t>
            </a:r>
            <a:r>
              <a:rPr lang="en-DE" dirty="0" err="1"/>
              <a:t>geopy</a:t>
            </a:r>
            <a:r>
              <a:rPr lang="en-DE" dirty="0"/>
              <a:t> data to map top </a:t>
            </a:r>
            <a:r>
              <a:rPr lang="en-US" dirty="0"/>
              <a:t>2</a:t>
            </a:r>
            <a:r>
              <a:rPr lang="en-DE" dirty="0"/>
              <a:t>0 venues for all neighbourhoods and clustered in groups</a:t>
            </a:r>
          </a:p>
        </p:txBody>
      </p:sp>
      <p:pic>
        <p:nvPicPr>
          <p:cNvPr id="5" name="Picture 4">
            <a:extLst>
              <a:ext uri="{FF2B5EF4-FFF2-40B4-BE49-F238E27FC236}">
                <a16:creationId xmlns:a16="http://schemas.microsoft.com/office/drawing/2014/main" id="{F57B7A10-65C7-49CE-AA26-6C1995E5284C}"/>
              </a:ext>
            </a:extLst>
          </p:cNvPr>
          <p:cNvPicPr>
            <a:picLocks noChangeAspect="1"/>
          </p:cNvPicPr>
          <p:nvPr/>
        </p:nvPicPr>
        <p:blipFill>
          <a:blip r:embed="rId2"/>
          <a:stretch>
            <a:fillRect/>
          </a:stretch>
        </p:blipFill>
        <p:spPr>
          <a:xfrm>
            <a:off x="1154953" y="2460355"/>
            <a:ext cx="7044687" cy="4036697"/>
          </a:xfrm>
          <a:prstGeom prst="rect">
            <a:avLst/>
          </a:prstGeom>
        </p:spPr>
      </p:pic>
    </p:spTree>
    <p:extLst>
      <p:ext uri="{BB962C8B-B14F-4D97-AF65-F5344CB8AC3E}">
        <p14:creationId xmlns:p14="http://schemas.microsoft.com/office/powerpoint/2010/main" val="284015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7DD4-5870-4497-A997-0C981323DDBF}"/>
              </a:ext>
            </a:extLst>
          </p:cNvPr>
          <p:cNvSpPr>
            <a:spLocks noGrp="1"/>
          </p:cNvSpPr>
          <p:nvPr>
            <p:ph type="title"/>
          </p:nvPr>
        </p:nvSpPr>
        <p:spPr/>
        <p:txBody>
          <a:bodyPr/>
          <a:lstStyle/>
          <a:p>
            <a:r>
              <a:rPr lang="en-DE" b="1"/>
              <a:t>Data</a:t>
            </a:r>
          </a:p>
        </p:txBody>
      </p:sp>
      <p:sp>
        <p:nvSpPr>
          <p:cNvPr id="3" name="Content Placeholder 2">
            <a:extLst>
              <a:ext uri="{FF2B5EF4-FFF2-40B4-BE49-F238E27FC236}">
                <a16:creationId xmlns:a16="http://schemas.microsoft.com/office/drawing/2014/main" id="{93E50FE8-6B24-4922-802E-CA03E146F659}"/>
              </a:ext>
            </a:extLst>
          </p:cNvPr>
          <p:cNvSpPr>
            <a:spLocks noGrp="1"/>
          </p:cNvSpPr>
          <p:nvPr>
            <p:ph idx="1"/>
          </p:nvPr>
        </p:nvSpPr>
        <p:spPr>
          <a:xfrm>
            <a:off x="7379368" y="2603499"/>
            <a:ext cx="4090737" cy="1487237"/>
          </a:xfrm>
        </p:spPr>
        <p:txBody>
          <a:bodyPr>
            <a:normAutofit/>
          </a:bodyPr>
          <a:lstStyle/>
          <a:p>
            <a:r>
              <a:rPr lang="en-US" dirty="0"/>
              <a:t>Clustering of neighborhoods</a:t>
            </a:r>
            <a:endParaRPr lang="en-DE" dirty="0"/>
          </a:p>
        </p:txBody>
      </p:sp>
      <p:pic>
        <p:nvPicPr>
          <p:cNvPr id="4" name="Picture 3">
            <a:extLst>
              <a:ext uri="{FF2B5EF4-FFF2-40B4-BE49-F238E27FC236}">
                <a16:creationId xmlns:a16="http://schemas.microsoft.com/office/drawing/2014/main" id="{7DE6E42A-1AB5-4BD0-8081-F08B08E3FB79}"/>
              </a:ext>
            </a:extLst>
          </p:cNvPr>
          <p:cNvPicPr/>
          <p:nvPr/>
        </p:nvPicPr>
        <p:blipFill>
          <a:blip r:embed="rId2"/>
          <a:stretch>
            <a:fillRect/>
          </a:stretch>
        </p:blipFill>
        <p:spPr>
          <a:xfrm>
            <a:off x="1154954" y="2535320"/>
            <a:ext cx="6224414" cy="3707786"/>
          </a:xfrm>
          <a:prstGeom prst="rect">
            <a:avLst/>
          </a:prstGeom>
        </p:spPr>
      </p:pic>
    </p:spTree>
    <p:extLst>
      <p:ext uri="{BB962C8B-B14F-4D97-AF65-F5344CB8AC3E}">
        <p14:creationId xmlns:p14="http://schemas.microsoft.com/office/powerpoint/2010/main" val="218071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74E-801B-42E2-B335-E01ECAA6C588}"/>
              </a:ext>
            </a:extLst>
          </p:cNvPr>
          <p:cNvSpPr>
            <a:spLocks noGrp="1"/>
          </p:cNvSpPr>
          <p:nvPr>
            <p:ph type="title"/>
          </p:nvPr>
        </p:nvSpPr>
        <p:spPr/>
        <p:txBody>
          <a:bodyPr/>
          <a:lstStyle/>
          <a:p>
            <a:r>
              <a:rPr lang="en-US" dirty="0"/>
              <a:t>Results</a:t>
            </a:r>
            <a:endParaRPr lang="en-DE" dirty="0"/>
          </a:p>
        </p:txBody>
      </p:sp>
      <p:pic>
        <p:nvPicPr>
          <p:cNvPr id="4" name="Content Placeholder 3">
            <a:extLst>
              <a:ext uri="{FF2B5EF4-FFF2-40B4-BE49-F238E27FC236}">
                <a16:creationId xmlns:a16="http://schemas.microsoft.com/office/drawing/2014/main" id="{CF5EB926-F9E1-4EBB-BAC7-7A022F1C531E}"/>
              </a:ext>
            </a:extLst>
          </p:cNvPr>
          <p:cNvPicPr>
            <a:picLocks noGrp="1"/>
          </p:cNvPicPr>
          <p:nvPr>
            <p:ph idx="1"/>
          </p:nvPr>
        </p:nvPicPr>
        <p:blipFill>
          <a:blip r:embed="rId2"/>
          <a:stretch>
            <a:fillRect/>
          </a:stretch>
        </p:blipFill>
        <p:spPr>
          <a:xfrm>
            <a:off x="721895" y="2603499"/>
            <a:ext cx="7330574" cy="2758808"/>
          </a:xfrm>
          <a:prstGeom prst="rect">
            <a:avLst/>
          </a:prstGeom>
        </p:spPr>
      </p:pic>
      <p:sp>
        <p:nvSpPr>
          <p:cNvPr id="5" name="Content Placeholder 2">
            <a:extLst>
              <a:ext uri="{FF2B5EF4-FFF2-40B4-BE49-F238E27FC236}">
                <a16:creationId xmlns:a16="http://schemas.microsoft.com/office/drawing/2014/main" id="{CC690C19-78B0-478A-84DF-B5AE45A48D4C}"/>
              </a:ext>
            </a:extLst>
          </p:cNvPr>
          <p:cNvSpPr txBox="1">
            <a:spLocks/>
          </p:cNvSpPr>
          <p:nvPr/>
        </p:nvSpPr>
        <p:spPr>
          <a:xfrm>
            <a:off x="8213558" y="2603499"/>
            <a:ext cx="3256547" cy="37170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Cluster ‘0’ is of our interest, it contains neighborhoods, which have restaurants, coffee shops, shopping malls and bars. The two neighborhood inside the Pudong New Area District have two metro stations nearby. </a:t>
            </a:r>
            <a:endParaRPr lang="en-DE" dirty="0"/>
          </a:p>
        </p:txBody>
      </p:sp>
    </p:spTree>
    <p:extLst>
      <p:ext uri="{BB962C8B-B14F-4D97-AF65-F5344CB8AC3E}">
        <p14:creationId xmlns:p14="http://schemas.microsoft.com/office/powerpoint/2010/main" val="82404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2C1F-C7FE-456E-9A09-4EB3BA0F438D}"/>
              </a:ext>
            </a:extLst>
          </p:cNvPr>
          <p:cNvSpPr>
            <a:spLocks noGrp="1"/>
          </p:cNvSpPr>
          <p:nvPr>
            <p:ph type="title"/>
          </p:nvPr>
        </p:nvSpPr>
        <p:spPr/>
        <p:txBody>
          <a:bodyPr/>
          <a:lstStyle/>
          <a:p>
            <a:r>
              <a:rPr lang="en-US" dirty="0"/>
              <a:t>Conclusion and future directions</a:t>
            </a:r>
            <a:endParaRPr lang="en-DE" dirty="0"/>
          </a:p>
        </p:txBody>
      </p:sp>
      <p:sp>
        <p:nvSpPr>
          <p:cNvPr id="3" name="Content Placeholder 2">
            <a:extLst>
              <a:ext uri="{FF2B5EF4-FFF2-40B4-BE49-F238E27FC236}">
                <a16:creationId xmlns:a16="http://schemas.microsoft.com/office/drawing/2014/main" id="{0E9781CB-55E9-4496-AE83-F3E26C9EA72E}"/>
              </a:ext>
            </a:extLst>
          </p:cNvPr>
          <p:cNvSpPr>
            <a:spLocks noGrp="1"/>
          </p:cNvSpPr>
          <p:nvPr>
            <p:ph idx="1"/>
          </p:nvPr>
        </p:nvSpPr>
        <p:spPr/>
        <p:txBody>
          <a:bodyPr/>
          <a:lstStyle/>
          <a:p>
            <a:r>
              <a:rPr lang="en-DE" dirty="0"/>
              <a:t>Xintiandi and </a:t>
            </a:r>
            <a:r>
              <a:rPr lang="en-DE" dirty="0" err="1"/>
              <a:t>Zhangjiang</a:t>
            </a:r>
            <a:r>
              <a:rPr lang="en-DE" dirty="0"/>
              <a:t> Town</a:t>
            </a:r>
            <a:r>
              <a:rPr lang="en-US" dirty="0"/>
              <a:t> can be chosen</a:t>
            </a:r>
            <a:r>
              <a:rPr lang="en-DE" dirty="0"/>
              <a:t> as our promising candidate neighbourhood.</a:t>
            </a:r>
          </a:p>
          <a:p>
            <a:r>
              <a:rPr lang="en-DE" dirty="0"/>
              <a:t>Final decision on optimal location will be made by stakeholders based on specific characteristics of neighbourhoods and locations in every recommended zone, taking into consideration additional attractive venues such as museums, art galleries, theme park or gyms etc.</a:t>
            </a:r>
          </a:p>
          <a:p>
            <a:endParaRPr lang="en-DE" dirty="0"/>
          </a:p>
        </p:txBody>
      </p:sp>
    </p:spTree>
    <p:extLst>
      <p:ext uri="{BB962C8B-B14F-4D97-AF65-F5344CB8AC3E}">
        <p14:creationId xmlns:p14="http://schemas.microsoft.com/office/powerpoint/2010/main" val="2332116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2429DB0366C74E9D141FB837A758E5" ma:contentTypeVersion="12" ma:contentTypeDescription="Create a new document." ma:contentTypeScope="" ma:versionID="c10c3912182e5d2f671e5f30af29eebe">
  <xsd:schema xmlns:xsd="http://www.w3.org/2001/XMLSchema" xmlns:xs="http://www.w3.org/2001/XMLSchema" xmlns:p="http://schemas.microsoft.com/office/2006/metadata/properties" xmlns:ns3="0b2b88e2-9cee-41ee-ae0d-413e94a9758d" xmlns:ns4="933d05bb-cb28-413e-b4ba-c1f37b5aa73b" targetNamespace="http://schemas.microsoft.com/office/2006/metadata/properties" ma:root="true" ma:fieldsID="801ecce38782e3a284c5cc849288fcbf" ns3:_="" ns4:_="">
    <xsd:import namespace="0b2b88e2-9cee-41ee-ae0d-413e94a9758d"/>
    <xsd:import namespace="933d05bb-cb28-413e-b4ba-c1f37b5aa73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2b88e2-9cee-41ee-ae0d-413e94a975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3d05bb-cb28-413e-b4ba-c1f37b5aa73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173FF0-15AF-453E-A65F-50A1B38771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2b88e2-9cee-41ee-ae0d-413e94a9758d"/>
    <ds:schemaRef ds:uri="933d05bb-cb28-413e-b4ba-c1f37b5aa7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F77C55-2CD6-4ADD-8153-51FA050133BC}">
  <ds:schemaRefs>
    <ds:schemaRef ds:uri="http://schemas.microsoft.com/sharepoint/v3/contenttype/forms"/>
  </ds:schemaRefs>
</ds:datastoreItem>
</file>

<file path=customXml/itemProps3.xml><?xml version="1.0" encoding="utf-8"?>
<ds:datastoreItem xmlns:ds="http://schemas.openxmlformats.org/officeDocument/2006/customXml" ds:itemID="{9900C303-8AAB-4302-8047-9B2FB670C15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9</TotalTime>
  <Words>266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Capstone Project </vt:lpstr>
      <vt:lpstr>Find the neighborhood for weekend activities in Shanghai</vt:lpstr>
      <vt:lpstr>Data</vt:lpstr>
      <vt:lpstr>PowerPoint Presentation</vt:lpstr>
      <vt:lpstr>Data</vt:lpstr>
      <vt:lpstr>Results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Xu, Ye</dc:creator>
  <cp:lastModifiedBy>Xu, Ye</cp:lastModifiedBy>
  <cp:revision>1</cp:revision>
  <dcterms:created xsi:type="dcterms:W3CDTF">2020-08-09T15:50:09Z</dcterms:created>
  <dcterms:modified xsi:type="dcterms:W3CDTF">2020-08-09T15:59:16Z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0x010100522429DB0366C74E9D141FB837A758E5</vt:lpwstr>
  </property>
</Properties>
</file>