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</p:sldMasterIdLst>
  <p:sldIdLst>
    <p:sldId id="256" r:id="rId6"/>
    <p:sldId id="257" r:id="rId7"/>
    <p:sldId id="278" r:id="rId8"/>
    <p:sldId id="279" r:id="rId9"/>
    <p:sldId id="280" r:id="rId10"/>
    <p:sldId id="281" r:id="rId11"/>
    <p:sldId id="258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62" r:id="rId20"/>
    <p:sldId id="274" r:id="rId21"/>
    <p:sldId id="263" r:id="rId22"/>
  </p:sldIdLst>
  <p:sldSz cx="18302288" cy="102997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256032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85176"/>
            <a:ext cx="18294096" cy="2404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8750" y="3266707"/>
            <a:ext cx="15673388" cy="2500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>
              <a:lnSpc>
                <a:spcPct val="89000"/>
              </a:lnSpc>
            </a:pPr>
            <a:r>
              <a:rPr lang="uk-UA" sz="8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Дослідження </a:t>
            </a:r>
            <a:r>
              <a:rPr lang="ru-RU" sz="8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фінансових</a:t>
            </a:r>
            <a:r>
              <a:rPr lang="ru-RU" sz="8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втрат</a:t>
            </a:r>
            <a:r>
              <a:rPr lang="ru-RU" sz="8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altLang="ru-RU" sz="8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від</a:t>
            </a:r>
            <a:r>
              <a:rPr lang="ru-RU" sz="8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8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</a:t>
            </a:r>
            <a:r>
              <a:rPr lang="uk-UA" altLang="ru-RU" sz="8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злочинності</a:t>
            </a:r>
            <a:endParaRPr lang="uk-UA" altLang="ru-RU" sz="8800" b="1" dirty="0" err="1">
              <a:solidFill>
                <a:srgbClr val="332C2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478" y="8959604"/>
            <a:ext cx="1821581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3 - Number of Fraud, No. of Identity Theft, and No. of Other Cyber Attacks from 2010 to 2021, U.S.A.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205" y="414507"/>
            <a:ext cx="13912360" cy="82241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92204" y="8815225"/>
            <a:ext cx="182158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Figure 4 Number of Records Breaches from 2010-2021, U.S.A.</a:t>
            </a:r>
            <a:endParaRPr lang="ru-RU" sz="32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708" y="0"/>
            <a:ext cx="13757849" cy="847932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69720" y="8815225"/>
            <a:ext cx="182158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32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Figure 5 Top 10 Fraud Categories 2021, U.S.A.</a:t>
            </a:r>
            <a:endParaRPr lang="ru-RU" sz="32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117" y="687585"/>
            <a:ext cx="13547500" cy="81276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33425" y="8815225"/>
            <a:ext cx="1821581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6 Victims by Age Group Complaints and Losses ($ million) 2021, U.S.A.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608" y="428331"/>
            <a:ext cx="13203071" cy="838689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2752" y="850319"/>
            <a:ext cx="1821581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2 Top 20 International Victim Countries in 2021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54232"/>
              </p:ext>
            </p:extLst>
          </p:nvPr>
        </p:nvGraphicFramePr>
        <p:xfrm>
          <a:off x="1570893" y="1992922"/>
          <a:ext cx="6049108" cy="6689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1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7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678"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Країна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 dirty="0" err="1">
                          <a:effectLst/>
                        </a:rPr>
                        <a:t>Потерпілих</a:t>
                      </a:r>
                      <a:endParaRPr lang="ru-RU" sz="36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678"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Японія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419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678"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 dirty="0" err="1">
                          <a:effectLst/>
                        </a:rPr>
                        <a:t>Туреччина</a:t>
                      </a:r>
                      <a:endParaRPr lang="ru-RU" sz="36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422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00"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Малайзія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443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678"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Італія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517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700"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Пакистан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 dirty="0">
                          <a:effectLst/>
                        </a:rPr>
                        <a:t>530</a:t>
                      </a:r>
                      <a:endParaRPr lang="ru-RU" sz="36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678"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Аргентина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538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678"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Іспанія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560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700"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Китай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571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678"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Греція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585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700"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Нідерланди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675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5678"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Філіппіни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 dirty="0">
                          <a:effectLst/>
                        </a:rPr>
                        <a:t>1051</a:t>
                      </a:r>
                      <a:endParaRPr lang="ru-RU" sz="36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9603764" y="2029672"/>
          <a:ext cx="7127631" cy="6756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0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7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871"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Бразилія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1053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871"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Мексика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1326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871"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Німеччина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1429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8667"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 dirty="0" err="1">
                          <a:effectLst/>
                        </a:rPr>
                        <a:t>Південно-Африканська</a:t>
                      </a:r>
                      <a:r>
                        <a:rPr lang="ru-RU" sz="3600" kern="100" dirty="0">
                          <a:effectLst/>
                        </a:rPr>
                        <a:t> </a:t>
                      </a:r>
                      <a:r>
                        <a:rPr lang="ru-RU" sz="3600" kern="100" dirty="0" err="1">
                          <a:effectLst/>
                        </a:rPr>
                        <a:t>Республіка</a:t>
                      </a:r>
                      <a:endParaRPr lang="ru-RU" sz="36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1790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871"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Франція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1972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871"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Австралія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2204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871"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Індія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3131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22768"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Великобританія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303949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6871"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>
                          <a:effectLst/>
                        </a:rPr>
                        <a:t>США</a:t>
                      </a:r>
                      <a:endParaRPr lang="ru-RU" sz="3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indent="88900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3600" kern="100" dirty="0">
                          <a:effectLst/>
                        </a:rPr>
                        <a:t>466501</a:t>
                      </a:r>
                      <a:endParaRPr lang="ru-RU" sz="36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350" marR="635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76330" y="745303"/>
            <a:ext cx="128262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/>
            <a:r>
              <a:rPr lang="ru-RU" sz="5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Підсумок</a:t>
            </a:r>
            <a:r>
              <a:rPr lang="ru-RU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5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вартості</a:t>
            </a:r>
            <a:r>
              <a:rPr lang="ru-RU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5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кіберзлочинності</a:t>
            </a:r>
            <a:endParaRPr lang="en-US" sz="5400" b="1" dirty="0">
              <a:solidFill>
                <a:srgbClr val="332C2C"/>
              </a:solidFill>
              <a:latin typeface="Segoe UI" panose="020B0502040204020203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876" y="1882897"/>
            <a:ext cx="18085412" cy="5592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</a:pP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Через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пандемію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COVID-19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кіберзлочинність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зросла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на 600%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</a:pP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Глобальні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орієнтовні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щорічні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втрати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кіберзлочинності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становитимуть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трильйонів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доларів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</a:pP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Витрати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кіберзлочинність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становлять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1%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від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глобального ВВП.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</a:pP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У 2021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році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програми-вимагачі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на 57%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більш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руйнівні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ніж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у 2015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році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</a:pP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Підприємства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стикалися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середньому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з 130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порушеннями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безпеки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рік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на одну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організацію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</a:pP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У 2021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році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щорічні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витрати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на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кібербезпеку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підприємств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зросли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на 22,7%.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</a:pP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Щорічна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кількість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порушень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безпеки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корпоративних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організаціях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зросла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на 27,4%.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</a:pP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Щороку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жертвами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кіберзлочинів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стають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71,1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мільйона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людей.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</a:pP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Фізичні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особи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втрачають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середньому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4 476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доларів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через </a:t>
            </a:r>
            <a:r>
              <a:rPr lang="ru-RU" sz="28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кіберзлочинність</a:t>
            </a:r>
            <a:r>
              <a:rPr lang="ru-RU" sz="28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u="none" strike="noStrike" kern="100" spc="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</a:pPr>
            <a:endParaRPr lang="en-US" sz="2800" kern="1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38025" y="506945"/>
            <a:ext cx="128262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/>
            <a:r>
              <a:rPr lang="ru-RU" sz="5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Висновки</a:t>
            </a:r>
            <a:endParaRPr lang="en-US" sz="5400" b="1" dirty="0">
              <a:solidFill>
                <a:srgbClr val="332C2C"/>
              </a:solidFill>
              <a:latin typeface="Segoe UI" panose="020B0502040204020203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6876" y="1882897"/>
            <a:ext cx="18085412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120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  <a:tabLst>
                <a:tab pos="467360" algn="l"/>
              </a:tabLst>
            </a:pP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Кібербезпека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це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нескінченна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боротьба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Вона не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знайде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постійного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потужного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вирішення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проблеми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в доступному для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огляду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майбутньому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spcAft>
                <a:spcPts val="120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  <a:tabLst>
                <a:tab pos="467360" algn="l"/>
              </a:tabLst>
            </a:pP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Прогрес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сфері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кібербезпеки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когось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підприємств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державних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установ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та уряду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має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значні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заходи для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зменшення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поразок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шкоди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пов'язаних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із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порушеннями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кібербезпеки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spcAft>
                <a:spcPts val="120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  <a:tabLst>
                <a:tab pos="467360" algn="l"/>
              </a:tabLst>
            </a:pP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Прогрес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у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сфері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кібербезпеки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вимагає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двох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видів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діяльності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кроків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більш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реального та широкого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використання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того,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що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відомо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про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посилення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кібербезпеки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та 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кроків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отримання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нових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знань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про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кібербезпеку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just">
              <a:spcAft>
                <a:spcPts val="120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  <a:tabLst>
                <a:tab pos="467360" algn="l"/>
              </a:tabLst>
            </a:pP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Кібербезпека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має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важливе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значення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економіки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країн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усього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u="none" strike="noStrike" kern="100" spc="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світу</a:t>
            </a:r>
            <a:r>
              <a:rPr lang="ru-RU" sz="3200" u="none" strike="noStrike" kern="100" spc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232562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0288" y="7915656"/>
            <a:ext cx="2270760" cy="18348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3152" y="9796272"/>
            <a:ext cx="685800" cy="4937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932076" y="701147"/>
            <a:ext cx="9151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/>
            <a:r>
              <a:rPr lang="en-US" sz="2400" b="1" dirty="0">
                <a:solidFill>
                  <a:srgbClr val="332C2C"/>
                </a:solidFill>
                <a:latin typeface="Segoe UI" panose="020B0502040204020203"/>
              </a:rPr>
              <a:t>Використані джерела:</a:t>
            </a:r>
            <a:endParaRPr lang="en-US" sz="2400" b="1" dirty="0">
              <a:solidFill>
                <a:srgbClr val="332C2C"/>
              </a:solidFill>
              <a:latin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2827" y="1579452"/>
            <a:ext cx="140303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[1] Sheehan, B., F. Murphy, M. Mullins, and C. Ryan. Connected and autonomous vehicles: A cyber risk classification framework. Transportation Research Part a: Policy and Practice. 2019; 124: 523–536. </a:t>
            </a:r>
            <a:endParaRPr lang="uk-UA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[2] Falco, G. et al. Cyber risk research impeded by disciplinary barriers. Science (American Association for the Advancement of Science). 2019; 366 (6469): 1066–1069. </a:t>
            </a:r>
            <a:endParaRPr lang="uk-UA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[3] Cybersecurity: how the E.U. tackles cyber threats. European Council;. Available from: https://www.consilium.europa.eu/en/policies/cybersecurity </a:t>
            </a:r>
            <a:endParaRPr lang="uk-UA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[4</a:t>
            </a:r>
            <a:r>
              <a:rPr lang="en-US" sz="2400" b="1" dirty="0"/>
              <a:t>]</a:t>
            </a:r>
            <a:r>
              <a:rPr lang="en-US" sz="2400" dirty="0"/>
              <a:t> Morgan, S. Cybersecurity research: All in one place. Cyber Crime Magazine; 2020. Available from: https://cybersecurityventures.com/research/ </a:t>
            </a:r>
            <a:endParaRPr lang="uk-UA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[5</a:t>
            </a:r>
            <a:r>
              <a:rPr lang="en-US" sz="2400" b="1" dirty="0"/>
              <a:t>]</a:t>
            </a:r>
            <a:r>
              <a:rPr lang="en-US" sz="2400" dirty="0"/>
              <a:t> Abbate, P. Internet crime report 2021. Federal Bureau of Investigation;. Available from: https://www.ic3.gov/Media/PDF/AnnualReport/2021_IC3Report.pdf </a:t>
            </a:r>
            <a:endParaRPr lang="uk-UA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18880" y="3829050"/>
            <a:ext cx="9150985" cy="39916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>
              <a:lnSpc>
                <a:spcPct val="97000"/>
              </a:lnSpc>
            </a:pP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Основним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аспектом </a:t>
            </a: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дослідження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є </a:t>
            </a: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аналіз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фінансових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втрат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пов’язаних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із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кібербезпекою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97000"/>
              </a:lnSpc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97000"/>
              </a:lnSpc>
            </a:pP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Вивчення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фінансових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збитків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допомагає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оцінити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вплив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кібератак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глобальні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витрати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спрямовані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захист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від</a:t>
            </a:r>
            <a:r>
              <a:rPr lang="ru-R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них.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13800" y="1981200"/>
            <a:ext cx="9150985" cy="201168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/>
            <a:r>
              <a:rPr lang="en-US" sz="5400" b="1" dirty="0">
                <a:solidFill>
                  <a:srgbClr val="332C2C"/>
                </a:solidFill>
                <a:latin typeface="Segoe UI" panose="020B0502040204020203"/>
              </a:rPr>
              <a:t>Обґрунтування вибору аспекту дослідження</a:t>
            </a:r>
          </a:p>
        </p:txBody>
      </p:sp>
      <p:pic>
        <p:nvPicPr>
          <p:cNvPr id="1026" name="Picture 2" descr="Кіберзлочинність у всіх її проявах: види, наслідки та способи боротьби .:  Ресурсний центр ГУР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16779" cy="10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18880" y="3829050"/>
            <a:ext cx="9150985" cy="39916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457200" indent="-457200">
              <a:lnSpc>
                <a:spcPct val="97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Визначити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обсяги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фінансових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втрат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від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кіберзлочинів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період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2010-2021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рр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у США.</a:t>
            </a:r>
          </a:p>
          <a:p>
            <a:pPr marL="457200" indent="-457200">
              <a:lnSpc>
                <a:spcPct val="97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Проаналізувати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динаміку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зростання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кіберзлочинності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97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Дослідити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зв’язок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між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типами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кібератак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економічними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втратами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97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Прогнозувати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майбутні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фінансові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втрати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пов'язані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кіберзлочинністю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до 2025 року.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13800" y="2697480"/>
            <a:ext cx="9150985" cy="105918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/>
            <a:r>
              <a:rPr lang="uk-UA" altLang="en-US" sz="5400" b="1" dirty="0">
                <a:solidFill>
                  <a:srgbClr val="332C2C"/>
                </a:solidFill>
                <a:latin typeface="Segoe UI" panose="020B0502040204020203"/>
              </a:rPr>
              <a:t>Цілі дослідження</a:t>
            </a:r>
          </a:p>
        </p:txBody>
      </p:sp>
      <p:pic>
        <p:nvPicPr>
          <p:cNvPr id="1032" name="Picture 8" descr="Listing Some Top Cybersecurity PPT Templates for Industries 2023">
            <a:extLst>
              <a:ext uri="{FF2B5EF4-FFF2-40B4-BE49-F238E27FC236}">
                <a16:creationId xmlns:a16="http://schemas.microsoft.com/office/drawing/2014/main" id="{21ADBEE2-0791-9D8D-A34C-7A2DF243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" y="0"/>
            <a:ext cx="8494930" cy="10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18880" y="3829050"/>
            <a:ext cx="9150985" cy="39916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457200" indent="-457200">
              <a:lnSpc>
                <a:spcPct val="97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Якими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є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ключові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фінансові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втрати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пов’язані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кіберзлочинністю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період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2010-2021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рр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.?</a:t>
            </a:r>
          </a:p>
          <a:p>
            <a:pPr marL="457200" indent="-457200">
              <a:lnSpc>
                <a:spcPct val="97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Які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фактори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впливають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зростання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кількості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кібератак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lnSpc>
                <a:spcPct val="97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Як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змінюються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витрати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запобігання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кібератакам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 часом?</a:t>
            </a:r>
          </a:p>
          <a:p>
            <a:pPr marL="457200" indent="-457200">
              <a:lnSpc>
                <a:spcPct val="97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Як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кібератак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корелює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зі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збільшенням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фінансових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втрат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13800" y="2697480"/>
            <a:ext cx="9150985" cy="105918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/>
            <a:r>
              <a:rPr lang="uk-UA" altLang="en-US" sz="5400" b="1" dirty="0">
                <a:solidFill>
                  <a:srgbClr val="332C2C"/>
                </a:solidFill>
                <a:latin typeface="Segoe UI" panose="020B0502040204020203"/>
              </a:rPr>
              <a:t>Питання дослідження</a:t>
            </a:r>
          </a:p>
        </p:txBody>
      </p:sp>
      <p:pic>
        <p:nvPicPr>
          <p:cNvPr id="2050" name="Picture 2" descr="Виплати бізнесу за локдаун можуть відновити — Фiнансовий клуб">
            <a:extLst>
              <a:ext uri="{FF2B5EF4-FFF2-40B4-BE49-F238E27FC236}">
                <a16:creationId xmlns:a16="http://schemas.microsoft.com/office/drawing/2014/main" id="{5E7ECACF-72B2-C4DC-2F76-9C9939E7D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3" y="2452922"/>
            <a:ext cx="8041556" cy="536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41475" y="2460625"/>
            <a:ext cx="16328390" cy="53600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457200" indent="-457200">
              <a:lnSpc>
                <a:spcPct val="97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кібератак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зареєстрованих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інцидентів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кіберзлочинів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певний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період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97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Фінансові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втрати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від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кібератак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загальна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сума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фінансових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втрат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внаслідок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кіберзлочинів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рік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або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інший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обраний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період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97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скарг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кіберзлочини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скільки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людей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або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організацій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повідомили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про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кібератаки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97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Коефіцієнт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втрат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жертв –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середні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втрати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що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припадають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одну жертву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кібератаки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97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витоків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даних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інцидентів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пов'язаних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витоками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даних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внаслідок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кібератак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97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Тенденції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зростання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кількості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кібератак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зростання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або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спад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кількості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кібератак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відсотковому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співвідношенні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кілька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років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97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Категорії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шахрайства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різні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типи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кіберзлочинів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наприклад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крадіжки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особистих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даних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фішинг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вимагання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тощо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lnSpc>
                <a:spcPct val="97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Збитки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підприємств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галузями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витрати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компаній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різних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галузей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економіки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боротьбу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кіберзлочинністю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97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жертв за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віковими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групами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розподіл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жертв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кіберзлочинів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віковими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категоріями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97000"/>
              </a:lnSpc>
              <a:buFont typeface="Arial" panose="020B0604020202020204" pitchFamily="34" charset="0"/>
              <a:buChar char="•"/>
            </a:pP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міжнародних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жертв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кіберзлочинів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постраждалих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від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кібератак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різних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країнах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1475" y="621665"/>
            <a:ext cx="16323310" cy="140779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/>
            <a:r>
              <a:rPr lang="uk-UA" altLang="en-US" sz="5400" b="1" dirty="0">
                <a:solidFill>
                  <a:srgbClr val="332C2C"/>
                </a:solidFill>
                <a:latin typeface="Segoe UI" panose="020B0502040204020203"/>
              </a:rPr>
              <a:t>Характерні показники індустрії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18878" y="4775851"/>
            <a:ext cx="9150985" cy="39916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>
              <a:lnSpc>
                <a:spcPct val="97000"/>
              </a:lnSpc>
              <a:buFont typeface="Arial" panose="020B0604020202020204" pitchFamily="34" charset="0"/>
              <a:buNone/>
            </a:pP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Дослідження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проведені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за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даними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ФБР та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іншими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державними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звітами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надають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комплексну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картину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розвитку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кіберзлочинності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Ці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джерела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є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надійними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оскільки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відображають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реальні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статистичні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дані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щодо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кількості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атак та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їх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фінансових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наслідків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18878" y="1847231"/>
            <a:ext cx="9150985" cy="29286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/>
            <a:r>
              <a:rPr lang="uk-UA" altLang="en-US" sz="5400" b="1" dirty="0">
                <a:solidFill>
                  <a:srgbClr val="332C2C"/>
                </a:solidFill>
                <a:latin typeface="Segoe UI" panose="020B0502040204020203"/>
              </a:rPr>
              <a:t>Аналіз релевантності відокремлених первинних досліджень:</a:t>
            </a:r>
          </a:p>
        </p:txBody>
      </p:sp>
      <p:pic>
        <p:nvPicPr>
          <p:cNvPr id="3078" name="Picture 6" descr="Новий аналіз ринків від YouControl — YouControl">
            <a:extLst>
              <a:ext uri="{FF2B5EF4-FFF2-40B4-BE49-F238E27FC236}">
                <a16:creationId xmlns:a16="http://schemas.microsoft.com/office/drawing/2014/main" id="{4C9EC5AF-EE43-E474-2B23-0BAC38ACF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44" y="1847231"/>
            <a:ext cx="7536230" cy="660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168" y="697438"/>
            <a:ext cx="13111952" cy="78287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26255" y="8863080"/>
            <a:ext cx="13111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lang="uk-U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uk-U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Complaints of Cyberattacks last twelve years</a:t>
            </a:r>
            <a:r>
              <a:rPr lang="uk-U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(2010-2021),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uk-U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uk-U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26255" y="8863080"/>
            <a:ext cx="13111952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2 - Amount of Losses of Cyberattacks last twelve years (2010-2021), U.S.A.</a:t>
            </a:r>
            <a:endParaRPr lang="ru-RU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90" y="741075"/>
            <a:ext cx="14682707" cy="812200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5539" y="609689"/>
            <a:ext cx="13111952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1 Number of Fraud, No. of Identity Theft, and No. of Other Cyber Attacks from 2010 to 2021, U.S.A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5844447" y="1732560"/>
          <a:ext cx="7630922" cy="8356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3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63008">
                <a:tc>
                  <a:txBody>
                    <a:bodyPr/>
                    <a:lstStyle/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Рік</a:t>
                      </a:r>
                    </a:p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uk-UA" sz="2200" kern="100">
                          <a:effectLst/>
                        </a:rPr>
                        <a:t> </a:t>
                      </a:r>
                      <a:endParaRPr lang="ru-RU" sz="2200" kern="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uk-UA" sz="2200" kern="100">
                          <a:effectLst/>
                        </a:rPr>
                        <a:t> 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Шахрайство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Крадіжки</a:t>
                      </a:r>
                      <a:r>
                        <a:rPr lang="uk-UA" sz="2200" kern="100">
                          <a:effectLst/>
                        </a:rPr>
                        <a:t> особистості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Ін</a:t>
                      </a:r>
                      <a:r>
                        <a:rPr lang="uk-UA" altLang="ru-RU" sz="2200" kern="100">
                          <a:effectLst/>
                        </a:rPr>
                        <a:t>ші</a:t>
                      </a:r>
                      <a:endParaRPr lang="ru-RU" sz="2200" kern="1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uk-UA" sz="2200" kern="100">
                          <a:effectLst/>
                        </a:rPr>
                        <a:t> 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2010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820,072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251,074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indent="1397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399,160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2011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1,041,517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279,191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indent="1397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577,835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2012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1,112,693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369,958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indent="1397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632,428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2013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1,159,115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290,098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indent="1397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685,352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2014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1,526,365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332,545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indent="1397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762,021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2015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1,165,393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490,085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1,429,676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2016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1,228,865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398,356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1,435,874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2017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1,310,003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370,915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1,247,309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2018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1,522,834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444,339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1,202,864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0040">
                <a:tc>
                  <a:txBody>
                    <a:bodyPr/>
                    <a:lstStyle/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2019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1,862,871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650,523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indent="1397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956,682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2917">
                <a:tc>
                  <a:txBody>
                    <a:bodyPr/>
                    <a:lstStyle/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2020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2,277,130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1,388,540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1,251,666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32863">
                <a:tc>
                  <a:txBody>
                    <a:bodyPr/>
                    <a:lstStyle/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2021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2,789,161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1,434,676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1,539,816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7358">
                <a:tc>
                  <a:txBody>
                    <a:bodyPr/>
                    <a:lstStyle/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 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 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>
                          <a:effectLst/>
                        </a:rPr>
                        <a:t> </a:t>
                      </a:r>
                      <a:endParaRPr lang="ru-RU" sz="2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tc>
                  <a:txBody>
                    <a:bodyPr/>
                    <a:lstStyle/>
                    <a:p>
                      <a:pPr indent="88900" algn="l"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ru-RU" sz="2200" kern="100" dirty="0">
                          <a:effectLst/>
                        </a:rPr>
                        <a:t> </a:t>
                      </a:r>
                      <a:endParaRPr lang="ru-RU" sz="2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4248" marR="14248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960</Words>
  <Application>Microsoft Office PowerPoint</Application>
  <PresentationFormat>Произвольный</PresentationFormat>
  <Paragraphs>158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</vt:lpstr>
      <vt:lpstr>Segoe UI</vt:lpstr>
      <vt:lpstr>Office Theme</vt:lpstr>
      <vt:lpstr>1_Office Theme</vt:lpstr>
      <vt:lpstr>2_Office Theme</vt:lpstr>
      <vt:lpstr>3_Office Theme</vt:lpstr>
      <vt:lpstr>4_Office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admin</dc:creator>
  <cp:lastModifiedBy>Олександр Головня</cp:lastModifiedBy>
  <cp:revision>12</cp:revision>
  <dcterms:created xsi:type="dcterms:W3CDTF">2024-09-17T20:05:29Z</dcterms:created>
  <dcterms:modified xsi:type="dcterms:W3CDTF">2024-09-19T10:16:29Z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413683553E5E46EEB428623B52FB5C0D_13</vt:lpwstr>
  </property>
  <property fmtid="{D5CDD505-2E9C-101B-9397-08002B2CF9AE}" pid="3" name="KSOProductBuildVer">
    <vt:lpwstr>1049-12.2.0.18199</vt:lpwstr>
  </property>
</Properties>
</file>