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C6924-6EA6-E093-9049-758425D93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A08A18-C427-BBC3-3B29-9F8728C0B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098207-6378-A296-0FDB-6BA0139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C3A6D-C25D-63DE-BFFA-ABF6CA78F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41CAC9-9A69-1E66-32B0-FC7C9103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E8739-2655-9A17-A31B-50B2B91F8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1C726D-22F3-4E4E-939B-BCC372D69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2DC871-EF24-791C-4E3D-992C2F8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689BD0-99FB-7D37-20C1-72F8F899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40EE4F-2CBD-3CD0-13E1-858A69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45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8A08E8A-F3C2-5FD5-2B7E-B690830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12441BF-28E4-2863-6692-68D142EC9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E3E8C2-834C-00B6-E765-FC13A7B2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F49ACC-C5DA-851E-5855-008B9055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D54A1-6226-5FF6-5E81-8A81B5C8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71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61F76F-C0FA-F7F5-63BC-66967576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58A8F5-7FFC-C3B8-8BF3-1F800C6A2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156C8A-41BF-D0FC-E57E-D3734A82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8B371E-800D-7A93-DB1E-6ADA65E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7C616F-ADF0-A4ED-0611-1D8B34FC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4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24429-3D39-CF55-C4F7-3B94D22F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3C987E-0299-4661-E0EE-D6786482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0BC86-73CF-910D-29F6-ADD3191C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5F299-2B38-1CF1-CC1B-6CBF333F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8F0C0F-6367-9847-0947-55BCB015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00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8B9E7-56CC-9551-B36C-540BBFA6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E3DB91-8DCE-724C-2BEC-8A6590D65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2F1A45-243B-7515-12AF-270D730E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A4751D-E464-69A3-0302-511EED89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A0B8BF-9849-AD1B-09B6-33D59BDA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BFFE1-137D-971A-AADF-DFE013D0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5821C-75C0-E4F0-A4E0-AAE2437D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C34C8C-021F-B73C-46D6-421C2277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6873F-CD2C-24AC-9A3D-EF84B9CB8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F86580-8F97-1F67-7069-6B4BCBAA3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749A20-14F3-F24E-C8C9-F157E4065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4F1BD1-48D9-F5EE-7311-93781616F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71F1B-7514-04FA-86C2-A68069AD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655F87-7DC2-02B9-0376-CECAF261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8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7D169-97D6-87E3-20A1-D8D57515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B3D5B57-3B1D-3DCF-4913-2977F045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16887A0-8E6D-7F6F-AAED-44CA8E33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621F11C-4998-CFB1-581E-2D215FF6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71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F553B-6073-36AA-A602-9110F7FC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30F67DB-EB9E-D588-AD06-1DA6A10C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75AE0A-95F0-9935-28B7-DA391189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14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F27A7-AF08-A0A0-90CB-AF242D83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ADB531-9786-2710-C96E-C76A068C7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55383E-9FAE-7DB0-2227-4AB96FC6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5F6CE6-8715-E173-FA0F-BE062AC37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2ED32A-1E64-2685-4D30-F2F53870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C7E0F6-E09E-70CD-78FB-273667FF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5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D8C8F-C46B-B8ED-F76E-FD3C08E5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9CEC9B-A656-230B-8F66-1F3616BCD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831097-720F-5141-2E22-9A9B54F4B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CCD8D5-65FF-90F6-E98E-11DF7357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784F20-2BC9-FCCF-09ED-8A781207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C98AF4-1C62-8CCB-FFC2-879135E8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2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EA1CD-BDCB-935B-5B86-951C7728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07977-1FA7-8408-3F86-091D79B83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18A05-C575-D01E-BA28-036DF3AC3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9E91D-21D2-4369-9855-D7624B74E631}" type="datetimeFigureOut">
              <a:rPr lang="ru-RU" smtClean="0"/>
              <a:t>29.09.2023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BB2A6D-24BD-667F-6582-0B2CBC587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3451A-E342-CA9F-5857-026B7046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0616-A4AD-43F9-96DD-A6C87DB1C6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79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ілософія в університетах: бути чи не бути? | Спільне">
            <a:extLst>
              <a:ext uri="{FF2B5EF4-FFF2-40B4-BE49-F238E27FC236}">
                <a16:creationId xmlns:a16="http://schemas.microsoft.com/office/drawing/2014/main" id="{5BE7CDA1-3023-DF13-D08D-C09B0A05B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65" y="3501583"/>
            <a:ext cx="6558306" cy="295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39E40-42A8-0666-1227-90D0AA91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054" y="399804"/>
            <a:ext cx="7905947" cy="1200396"/>
          </a:xfrm>
        </p:spPr>
        <p:txBody>
          <a:bodyPr/>
          <a:lstStyle/>
          <a:p>
            <a:r>
              <a:rPr lang="uk-UA" dirty="0"/>
              <a:t>Філософія – семінар 2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5E6B8-E2C1-A68C-BCB5-5F9A8119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7506"/>
            <a:ext cx="9144000" cy="1655762"/>
          </a:xfrm>
        </p:spPr>
        <p:txBody>
          <a:bodyPr/>
          <a:lstStyle/>
          <a:p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Роль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міфу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освоєнні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дійсності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та у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передачі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досвіду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в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родоплемінному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суспільстві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.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Значення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анімізму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,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тотемізму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, фетишизму та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магії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у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формуванні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міфологічного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 </a:t>
            </a:r>
            <a:r>
              <a:rPr lang="ru-RU" b="0" i="0" dirty="0" err="1">
                <a:solidFill>
                  <a:srgbClr val="343541"/>
                </a:solidFill>
                <a:effectLst/>
                <a:latin typeface="Söhne"/>
              </a:rPr>
              <a:t>світогляду</a:t>
            </a:r>
            <a:r>
              <a:rPr lang="ru-RU" b="0" i="0" dirty="0">
                <a:solidFill>
                  <a:srgbClr val="343541"/>
                </a:solidFill>
                <a:effectLst/>
                <a:latin typeface="Söhne"/>
              </a:rPr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58A0F-8BC5-6E47-74DC-40E8547355D8}"/>
              </a:ext>
            </a:extLst>
          </p:cNvPr>
          <p:cNvSpPr txBox="1"/>
          <p:nvPr/>
        </p:nvSpPr>
        <p:spPr>
          <a:xfrm>
            <a:off x="7079529" y="5448693"/>
            <a:ext cx="453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Підготував студент ІП-11 Головня Олександр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07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592F8A-3284-F049-E3D1-EB4AD13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Основні ролі міфів: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8C6549-6E7A-E4AB-C433-12737FA37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946" y="1498864"/>
            <a:ext cx="3582186" cy="754144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Освоєння дійсності</a:t>
            </a:r>
          </a:p>
          <a:p>
            <a:r>
              <a:rPr lang="uk-UA" dirty="0"/>
              <a:t>Передача досвіду</a:t>
            </a:r>
            <a:endParaRPr lang="ru-RU" dirty="0"/>
          </a:p>
        </p:txBody>
      </p:sp>
      <p:pic>
        <p:nvPicPr>
          <p:cNvPr id="2054" name="Picture 6" descr="Міф про Прометея&quot; Читати повністю, Скачати, Аудіокнига">
            <a:extLst>
              <a:ext uri="{FF2B5EF4-FFF2-40B4-BE49-F238E27FC236}">
                <a16:creationId xmlns:a16="http://schemas.microsoft.com/office/drawing/2014/main" id="{D5DB3BB9-733C-1D67-1663-8C95B39A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772" y="2353558"/>
            <a:ext cx="57340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Міф про ЄДРПОУ - Бучацькі справи">
            <a:extLst>
              <a:ext uri="{FF2B5EF4-FFF2-40B4-BE49-F238E27FC236}">
                <a16:creationId xmlns:a16="http://schemas.microsoft.com/office/drawing/2014/main" id="{E677F46C-2A06-ED15-8B16-EA8AFD25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943" y="3318235"/>
            <a:ext cx="4016191" cy="2234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24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29" y="317605"/>
            <a:ext cx="4381831" cy="4685122"/>
          </a:xfrm>
        </p:spPr>
        <p:txBody>
          <a:bodyPr>
            <a:normAutofit/>
          </a:bodyPr>
          <a:lstStyle/>
          <a:p>
            <a:r>
              <a:rPr lang="ru-RU" b="1" i="0" dirty="0" err="1">
                <a:effectLst/>
                <a:latin typeface="Arial" panose="020B0604020202020204" pitchFamily="34" charset="0"/>
              </a:rPr>
              <a:t>Анімі́зм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—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віра</a:t>
            </a:r>
            <a:r>
              <a:rPr lang="ru-RU" b="0" i="0" dirty="0">
                <a:effectLst/>
                <a:latin typeface="Arial" panose="020B0604020202020204" pitchFamily="34" charset="0"/>
              </a:rPr>
              <a:t> в те,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що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предмети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природні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явища</a:t>
            </a:r>
            <a:r>
              <a:rPr lang="ru-RU" b="0" i="0" dirty="0"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тварини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або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люди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наділені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душею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B489A-DC0E-E5A0-025C-5D587FDCB987}"/>
              </a:ext>
            </a:extLst>
          </p:cNvPr>
          <p:cNvSpPr txBox="1"/>
          <p:nvPr/>
        </p:nvSpPr>
        <p:spPr>
          <a:xfrm>
            <a:off x="6026086" y="550912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Анімістичний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вівтар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Бозо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Мопті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Малі</a:t>
            </a:r>
            <a:endParaRPr lang="ru-RU" dirty="0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45FD1D70-E13B-433D-C7F0-CC5859CD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59" y="1425255"/>
            <a:ext cx="5368693" cy="35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22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29" y="317605"/>
            <a:ext cx="4381831" cy="5662858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Arial" panose="020B0604020202020204" pitchFamily="34" charset="0"/>
              </a:rPr>
              <a:t>Тотем</a:t>
            </a:r>
            <a:r>
              <a:rPr lang="en-US" b="1" i="0" dirty="0">
                <a:effectLst/>
                <a:latin typeface="Arial" panose="020B0604020202020204" pitchFamily="34" charset="0"/>
              </a:rPr>
              <a:t>í</a:t>
            </a:r>
            <a:r>
              <a:rPr lang="ru-RU" b="1" i="0" dirty="0" err="1">
                <a:effectLst/>
                <a:latin typeface="Arial" panose="020B0604020202020204" pitchFamily="34" charset="0"/>
              </a:rPr>
              <a:t>зм</a:t>
            </a:r>
            <a:r>
              <a:rPr lang="ru-RU" b="0" i="0" dirty="0">
                <a:effectLst/>
                <a:latin typeface="Arial" panose="020B0604020202020204" pitchFamily="34" charset="0"/>
              </a:rPr>
              <a:t>  одна з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первісних</a:t>
            </a:r>
            <a:r>
              <a:rPr lang="ru-RU" b="0" i="0" dirty="0">
                <a:effectLst/>
                <a:latin typeface="Arial" panose="020B0604020202020204" pitchFamily="34" charset="0"/>
              </a:rPr>
              <a:t> форм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релігійних </a:t>
            </a:r>
            <a:r>
              <a:rPr lang="ru-RU" b="0" i="0" u="none" strike="noStrike" dirty="0" err="1">
                <a:effectLst/>
                <a:latin typeface="Arial" panose="020B0604020202020204" pitchFamily="34" charset="0"/>
              </a:rPr>
              <a:t>вірувань</a:t>
            </a:r>
            <a:r>
              <a:rPr lang="ru-RU" b="0" i="0" dirty="0">
                <a:effectLst/>
                <a:latin typeface="Arial" panose="020B0604020202020204" pitchFamily="34" charset="0"/>
              </a:rPr>
              <a:t>, за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якою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нібито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існує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надприродний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зв'язок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між</a:t>
            </a:r>
            <a:r>
              <a:rPr lang="ru-RU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даною</a:t>
            </a:r>
            <a:r>
              <a:rPr lang="ru-RU" b="0" i="0" dirty="0">
                <a:effectLst/>
                <a:latin typeface="Arial" panose="020B0604020202020204" pitchFamily="34" charset="0"/>
              </a:rPr>
              <a:t> родовою </a:t>
            </a:r>
            <a:r>
              <a:rPr lang="ru-RU" b="0" i="0" dirty="0" err="1">
                <a:effectLst/>
                <a:latin typeface="Arial" panose="020B0604020202020204" pitchFamily="34" charset="0"/>
              </a:rPr>
              <a:t>групою</a:t>
            </a:r>
            <a:r>
              <a:rPr lang="ru-RU" b="0" i="0" dirty="0">
                <a:effectLst/>
                <a:latin typeface="Arial" panose="020B0604020202020204" pitchFamily="34" charset="0"/>
              </a:rPr>
              <a:t> людей і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тотемом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B489A-DC0E-E5A0-025C-5D587FDCB987}"/>
              </a:ext>
            </a:extLst>
          </p:cNvPr>
          <p:cNvSpPr txBox="1"/>
          <p:nvPr/>
        </p:nvSpPr>
        <p:spPr>
          <a:xfrm>
            <a:off x="7044180" y="589812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Тотемний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стовп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Оттава, Канада</a:t>
            </a:r>
            <a:endParaRPr lang="ru-RU" dirty="0"/>
          </a:p>
        </p:txBody>
      </p:sp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D9809214-C7B3-E0FE-09EB-6D3CD47D5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180" y="590540"/>
            <a:ext cx="3648663" cy="48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29" y="317605"/>
            <a:ext cx="4381831" cy="4305500"/>
          </a:xfrm>
        </p:spPr>
        <p:txBody>
          <a:bodyPr>
            <a:normAutofit/>
          </a:bodyPr>
          <a:lstStyle/>
          <a:p>
            <a:r>
              <a:rPr lang="ru-RU" b="1" dirty="0"/>
              <a:t>Фетишизм</a:t>
            </a:r>
            <a:r>
              <a:rPr lang="ru-RU" dirty="0"/>
              <a:t> - </a:t>
            </a:r>
            <a:r>
              <a:rPr lang="ru-RU" dirty="0" err="1"/>
              <a:t>релігійне</a:t>
            </a:r>
            <a:r>
              <a:rPr lang="ru-RU" dirty="0"/>
              <a:t> </a:t>
            </a:r>
            <a:r>
              <a:rPr lang="ru-RU" dirty="0" err="1"/>
              <a:t>поклоніння</a:t>
            </a:r>
            <a:r>
              <a:rPr lang="ru-RU" dirty="0"/>
              <a:t> (культ) </a:t>
            </a:r>
            <a:r>
              <a:rPr lang="ru-RU" dirty="0" err="1"/>
              <a:t>неживим</a:t>
            </a:r>
            <a:r>
              <a:rPr lang="ru-RU" dirty="0"/>
              <a:t> </a:t>
            </a:r>
            <a:r>
              <a:rPr lang="ru-RU" dirty="0" err="1"/>
              <a:t>матеріальним</a:t>
            </a:r>
            <a:r>
              <a:rPr lang="ru-RU" dirty="0"/>
              <a:t> предметам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B489A-DC0E-E5A0-025C-5D587FDCB987}"/>
              </a:ext>
            </a:extLst>
          </p:cNvPr>
          <p:cNvSpPr txBox="1"/>
          <p:nvPr/>
        </p:nvSpPr>
        <p:spPr>
          <a:xfrm>
            <a:off x="6186341" y="580256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Зображення</a:t>
            </a:r>
            <a:r>
              <a:rPr lang="ru-RU" dirty="0"/>
              <a:t> фетишу з </a:t>
            </a:r>
            <a:r>
              <a:rPr lang="ru-RU" dirty="0" err="1"/>
              <a:t>Південної</a:t>
            </a:r>
            <a:r>
              <a:rPr lang="ru-RU" dirty="0"/>
              <a:t> Африки, </a:t>
            </a:r>
            <a:r>
              <a:rPr lang="ru-RU" dirty="0" err="1"/>
              <a:t>Лондонське</a:t>
            </a:r>
            <a:r>
              <a:rPr lang="ru-RU" dirty="0"/>
              <a:t> </a:t>
            </a:r>
            <a:r>
              <a:rPr lang="ru-RU" dirty="0" err="1"/>
              <a:t>місіонерське</a:t>
            </a:r>
            <a:r>
              <a:rPr lang="ru-RU" dirty="0"/>
              <a:t> </a:t>
            </a:r>
            <a:r>
              <a:rPr lang="ru-RU" dirty="0" err="1"/>
              <a:t>товариство</a:t>
            </a:r>
            <a:r>
              <a:rPr lang="ru-RU" dirty="0"/>
              <a:t>, </a:t>
            </a:r>
            <a:r>
              <a:rPr lang="ru-RU" dirty="0" err="1"/>
              <a:t>близько</a:t>
            </a:r>
            <a:r>
              <a:rPr lang="ru-RU" dirty="0"/>
              <a:t> 1900 року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43821A8-DA91-4ED1-622C-FE3CE1A6C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637" y="685259"/>
            <a:ext cx="31432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3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CA7AE-145E-F6D0-F04E-D7BDEE74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29" y="317605"/>
            <a:ext cx="4381831" cy="5300770"/>
          </a:xfrm>
        </p:spPr>
        <p:txBody>
          <a:bodyPr>
            <a:normAutofit fontScale="90000"/>
          </a:bodyPr>
          <a:lstStyle/>
          <a:p>
            <a:r>
              <a:rPr lang="ru-RU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Ма́гія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—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сукупність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дій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здійснюються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з метою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спричиняти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події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шляхом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задіяння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невидимих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чи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надприродних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сил</a:t>
            </a:r>
            <a:endParaRPr lang="ru-RU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1B489A-DC0E-E5A0-025C-5D587FDCB987}"/>
              </a:ext>
            </a:extLst>
          </p:cNvPr>
          <p:cNvSpPr txBox="1"/>
          <p:nvPr/>
        </p:nvSpPr>
        <p:spPr>
          <a:xfrm>
            <a:off x="7656922" y="55197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Магічні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знаряддя</a:t>
            </a:r>
            <a:endParaRPr lang="ru-RU" dirty="0"/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18E172BB-7369-0A5E-3771-507D73649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466" y="317605"/>
            <a:ext cx="3802526" cy="506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526D6-D7DA-1608-8929-8BA392DD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764" y="3948698"/>
            <a:ext cx="10515600" cy="1325563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92BA41-3FF8-8A89-1A89-F1ECA389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707" y="1583739"/>
            <a:ext cx="3223539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06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143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Тема Office</vt:lpstr>
      <vt:lpstr>Філософія – семінар 2</vt:lpstr>
      <vt:lpstr>Основні ролі міфів:</vt:lpstr>
      <vt:lpstr>Анімі́зм —віра в те, що предмети, природні явища, тварини або люди наділені душею</vt:lpstr>
      <vt:lpstr>Тотемíзм  одна з первісних форм релігійних вірувань, за якою нібито існує надприродний зв'язок між даною родовою групою людей і тотемом</vt:lpstr>
      <vt:lpstr>Фетишизм - релігійне поклоніння (культ) неживим матеріальним предметам</vt:lpstr>
      <vt:lpstr>Ма́гія — сукупність дій, що здійснюються з метою спричиняти події шляхом задіяння невидимих чи надприродних сил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Філософія – семінар 2</dc:title>
  <dc:creator>Олександр Головня</dc:creator>
  <cp:lastModifiedBy>Олександр Головня</cp:lastModifiedBy>
  <cp:revision>1</cp:revision>
  <dcterms:created xsi:type="dcterms:W3CDTF">2023-09-29T17:45:30Z</dcterms:created>
  <dcterms:modified xsi:type="dcterms:W3CDTF">2023-09-29T18:16:58Z</dcterms:modified>
</cp:coreProperties>
</file>