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E2053-C3E8-4E8C-8236-EABB1805B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0978D1-7660-47DC-B428-3C38F8051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4A6EE7-9FF8-463A-9DD5-41BA16A37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6DE1-A80D-4873-91A4-20E33E50F66D}" type="datetimeFigureOut">
              <a:rPr lang="ru-UA" smtClean="0"/>
              <a:t>14.04.2022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AEC65C-3CDB-4DEB-9910-2FC6CAE8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1E28C0-3AED-4B56-9F5F-45BECECE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59AF-158E-4341-A611-74E2C571D1C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458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A60FF-8C13-40D6-8B14-F39CB502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4CD2F8-1DC4-4371-A1FD-DE5F79A21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6EF670-5F32-4CF6-A166-0291971C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6DE1-A80D-4873-91A4-20E33E50F66D}" type="datetimeFigureOut">
              <a:rPr lang="ru-UA" smtClean="0"/>
              <a:t>14.04.2022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45AA11-E6DD-4C81-B084-044B5CB1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DDC4F1-8A56-4EDD-A2F6-5A57B1B9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59AF-158E-4341-A611-74E2C571D1C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5070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623C75C-C26D-42D8-AD94-022299FC0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E00C81-EA9E-414E-8FB9-83ECA0018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EEE412-D9C2-4948-A8AC-54FE80D2A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6DE1-A80D-4873-91A4-20E33E50F66D}" type="datetimeFigureOut">
              <a:rPr lang="ru-UA" smtClean="0"/>
              <a:t>14.04.2022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E2BFF4-7941-44B7-BC23-BD03E640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6C359B-404E-47DE-9CBD-6E3E98E0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59AF-158E-4341-A611-74E2C571D1C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4552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3F991-48A8-4E0B-ACB2-0332248CD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257810-E7DF-4260-BB69-DE2A4D665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8C835D-E204-4005-B04C-6E67B49E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6DE1-A80D-4873-91A4-20E33E50F66D}" type="datetimeFigureOut">
              <a:rPr lang="ru-UA" smtClean="0"/>
              <a:t>14.04.2022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A2D45D-61F2-468F-992D-C156F33F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566D46-3DB3-4633-9435-AC7407E9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59AF-158E-4341-A611-74E2C571D1C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53402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D5B7AC-3A16-42EF-8432-E365180A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6D51EC-214B-486D-9C36-7B54E9C18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A684C1-85B9-4EBF-BEF9-1D504F84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6DE1-A80D-4873-91A4-20E33E50F66D}" type="datetimeFigureOut">
              <a:rPr lang="ru-UA" smtClean="0"/>
              <a:t>14.04.2022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BDFCBF-A0BA-4C5E-BD73-0E5B9FE8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41E66F-62AA-46BE-8A8B-FA02A62B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59AF-158E-4341-A611-74E2C571D1C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8113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F61F48-A8B2-4D2D-B22A-A6681073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E61308-6A41-4F34-9AE2-D033C336A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5FDF45-EBFE-4DC0-B175-B4522792F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3BAD1D-72A3-4F3B-BA4C-E1241B82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6DE1-A80D-4873-91A4-20E33E50F66D}" type="datetimeFigureOut">
              <a:rPr lang="ru-UA" smtClean="0"/>
              <a:t>14.04.2022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A50E5F-1EB6-45A4-84EF-D3D660D3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CCA238-A526-4B18-92DF-982BE39D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59AF-158E-4341-A611-74E2C571D1C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7739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96652-D59B-4DAB-B1DA-70DB440C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1FC3CE-7374-4A61-B221-13E33AFB6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AA948F-522C-4D3C-A003-EF185EF07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669713-AEDB-485C-8BF5-030169B47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84AC8D8-91B0-4AB9-81E5-4675F6848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EB1A57-8815-429C-A897-88CA4C62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6DE1-A80D-4873-91A4-20E33E50F66D}" type="datetimeFigureOut">
              <a:rPr lang="ru-UA" smtClean="0"/>
              <a:t>14.04.2022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F7A222B-FE4F-4387-B938-452AE321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0DCADD-7A3E-4E1D-9125-171C0104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59AF-158E-4341-A611-74E2C571D1C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78619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DB017-0F79-4409-B7CD-3A5C8933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C00029-11C2-4D95-A7F0-1E28B2A1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6DE1-A80D-4873-91A4-20E33E50F66D}" type="datetimeFigureOut">
              <a:rPr lang="ru-UA" smtClean="0"/>
              <a:t>14.04.2022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3C24AA-32DB-44F2-AA17-DE8B1DAF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EA73A7-203A-40F2-A332-745898C9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59AF-158E-4341-A611-74E2C571D1C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89859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3424A3-BE0E-4A37-8EF1-EFF7FA71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6DE1-A80D-4873-91A4-20E33E50F66D}" type="datetimeFigureOut">
              <a:rPr lang="ru-UA" smtClean="0"/>
              <a:t>14.04.2022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FBE4345-D71D-4F32-908E-C6B95B7E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5A175F-74A7-4C51-8995-DDE65F12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59AF-158E-4341-A611-74E2C571D1C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8446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C4885-A616-4FB5-99B7-9E71260D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AAB8E9-B69E-40D3-91A6-3B2F2582F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142A13-B721-472A-95D9-FE337208A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3E6784-FC32-4837-B645-D80B05A5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6DE1-A80D-4873-91A4-20E33E50F66D}" type="datetimeFigureOut">
              <a:rPr lang="ru-UA" smtClean="0"/>
              <a:t>14.04.2022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B327E9-E230-407D-94B8-0509E5388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519182-B692-4821-B5F9-B828F411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59AF-158E-4341-A611-74E2C571D1C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3978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A6B59-4E93-4EEB-B86A-9B8BCE7D9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15A7235-C023-4524-AA2A-B562836DB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CC2C83-BBCF-4208-B346-D60A997CF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CEE4E-0747-4BA7-81A5-B0F17F79A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6DE1-A80D-4873-91A4-20E33E50F66D}" type="datetimeFigureOut">
              <a:rPr lang="ru-UA" smtClean="0"/>
              <a:t>14.04.2022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C6C36F-2FA3-483C-9648-79063E70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695911-E760-4775-9BA9-5FA07EB7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F59AF-158E-4341-A611-74E2C571D1C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9477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A075B-4C57-43D1-AD57-892D2AD3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8D8F32-1BA0-4FD9-AE8A-DF271587E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1FA7DF-7FFB-4BAD-B571-EC12E87D2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96DE1-A80D-4873-91A4-20E33E50F66D}" type="datetimeFigureOut">
              <a:rPr lang="ru-UA" smtClean="0"/>
              <a:t>14.04.2022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D60358-5A42-4869-BEA3-A176A6C2E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07EB95-4CD4-4004-A3E6-B05EC841F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F59AF-158E-4341-A611-74E2C571D1C4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4304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Від Стародавнього Риму до Манхеттенського проекту: історія військового  промислового шпигунства - ЗНАЙ ЮА">
            <a:extLst>
              <a:ext uri="{FF2B5EF4-FFF2-40B4-BE49-F238E27FC236}">
                <a16:creationId xmlns:a16="http://schemas.microsoft.com/office/drawing/2014/main" id="{FF745E49-0C89-4619-A540-1FDF6970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65" y="2185013"/>
            <a:ext cx="6498076" cy="425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9F9B1-B410-4649-BADF-E1B140B1A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776" y="107004"/>
            <a:ext cx="9144000" cy="1746477"/>
          </a:xfrm>
        </p:spPr>
        <p:txBody>
          <a:bodyPr>
            <a:normAutofit/>
          </a:bodyPr>
          <a:lstStyle/>
          <a:p>
            <a:r>
              <a:rPr lang="ru-RU" dirty="0" err="1">
                <a:latin typeface="Bahnschrift SemiLight SemiConde" panose="020B0502040204020203" pitchFamily="34" charset="0"/>
              </a:rPr>
              <a:t>Військові</a:t>
            </a:r>
            <a:r>
              <a:rPr lang="ru-RU" dirty="0">
                <a:latin typeface="Bahnschrift SemiLight SemiConde" panose="020B0502040204020203" pitchFamily="34" charset="0"/>
              </a:rPr>
              <a:t> </a:t>
            </a:r>
            <a:r>
              <a:rPr lang="ru-RU" dirty="0" err="1">
                <a:latin typeface="Bahnschrift SemiLight SemiConde" panose="020B0502040204020203" pitchFamily="34" charset="0"/>
              </a:rPr>
              <a:t>технології</a:t>
            </a:r>
            <a:r>
              <a:rPr lang="ru-RU" dirty="0">
                <a:latin typeface="Bahnschrift SemiLight SemiConde" panose="020B0502040204020203" pitchFamily="34" charset="0"/>
              </a:rPr>
              <a:t> </a:t>
            </a:r>
            <a:r>
              <a:rPr lang="ru-RU" dirty="0" err="1">
                <a:latin typeface="Bahnschrift SemiLight SemiConde" panose="020B0502040204020203" pitchFamily="34" charset="0"/>
              </a:rPr>
              <a:t>Стародавнього</a:t>
            </a:r>
            <a:r>
              <a:rPr lang="ru-RU" dirty="0">
                <a:latin typeface="Bahnschrift SemiLight SemiConde" panose="020B0502040204020203" pitchFamily="34" charset="0"/>
              </a:rPr>
              <a:t> </a:t>
            </a:r>
            <a:r>
              <a:rPr lang="ru-RU" dirty="0" err="1">
                <a:latin typeface="Bahnschrift SemiLight SemiConde" panose="020B0502040204020203" pitchFamily="34" charset="0"/>
              </a:rPr>
              <a:t>світу</a:t>
            </a:r>
            <a:r>
              <a:rPr lang="ru-RU" dirty="0">
                <a:latin typeface="Bahnschrift SemiLight SemiConde" panose="020B0502040204020203" pitchFamily="34" charset="0"/>
              </a:rPr>
              <a:t>.</a:t>
            </a:r>
            <a:endParaRPr lang="ru-UA" dirty="0">
              <a:latin typeface="Bahnschrift SemiLight SemiConde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DBA61C-86FC-4915-A458-27779D6A3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6204" y="5608119"/>
            <a:ext cx="9144000" cy="1655762"/>
          </a:xfrm>
        </p:spPr>
        <p:txBody>
          <a:bodyPr/>
          <a:lstStyle/>
          <a:p>
            <a:r>
              <a:rPr lang="uk-UA" dirty="0"/>
              <a:t>Підготував студент ІП-11 </a:t>
            </a:r>
          </a:p>
          <a:p>
            <a:r>
              <a:rPr lang="uk-UA" dirty="0"/>
              <a:t>Головня Олександр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22740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Спис | ВікіВоїни | Fandom">
            <a:extLst>
              <a:ext uri="{FF2B5EF4-FFF2-40B4-BE49-F238E27FC236}">
                <a16:creationId xmlns:a16="http://schemas.microsoft.com/office/drawing/2014/main" id="{C306D6B7-10D4-4268-8067-E56CD84D7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580" y="2179593"/>
            <a:ext cx="2644216" cy="26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8221C-389A-4DF4-BBFB-ADA47C6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856" y="160844"/>
            <a:ext cx="10515600" cy="1325563"/>
          </a:xfrm>
        </p:spPr>
        <p:txBody>
          <a:bodyPr/>
          <a:lstStyle/>
          <a:p>
            <a:r>
              <a:rPr lang="uk-UA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види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зброї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FD1289-6A0F-400B-8786-95E9C8D1A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059" y="14864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Ударна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                                                          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Метальна</a:t>
            </a:r>
            <a:endParaRPr lang="ru-UA" dirty="0"/>
          </a:p>
        </p:txBody>
      </p:sp>
      <p:pic>
        <p:nvPicPr>
          <p:cNvPr id="3074" name="Picture 2" descr="Дубина — ВикиВоины">
            <a:extLst>
              <a:ext uri="{FF2B5EF4-FFF2-40B4-BE49-F238E27FC236}">
                <a16:creationId xmlns:a16="http://schemas.microsoft.com/office/drawing/2014/main" id="{10A4DB15-3844-4648-A8C7-413386521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28" y="2446068"/>
            <a:ext cx="2171159" cy="280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Камень | The Long Dark Wiki | Fandom">
            <a:extLst>
              <a:ext uri="{FF2B5EF4-FFF2-40B4-BE49-F238E27FC236}">
                <a16:creationId xmlns:a16="http://schemas.microsoft.com/office/drawing/2014/main" id="{10DAF92A-14E1-4EB2-99E7-216D103A6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420" y="2528317"/>
            <a:ext cx="2112281" cy="264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Длинный лук (Skyrim) | The Elder Scrolls Wiki | Fandom">
            <a:extLst>
              <a:ext uri="{FF2B5EF4-FFF2-40B4-BE49-F238E27FC236}">
                <a16:creationId xmlns:a16="http://schemas.microsoft.com/office/drawing/2014/main" id="{9EA014D2-0880-45BC-AF6A-9795D37F2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945" y="2121869"/>
            <a:ext cx="1726622" cy="172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Насколько грозное оружие – праща? | Простая наука | Яндекс Дзен">
            <a:extLst>
              <a:ext uri="{FF2B5EF4-FFF2-40B4-BE49-F238E27FC236}">
                <a16:creationId xmlns:a16="http://schemas.microsoft.com/office/drawing/2014/main" id="{5FBFCD17-6D77-4AA1-A63F-8705B3800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923" y="4097538"/>
            <a:ext cx="3717587" cy="21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22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28E9B-FE65-4B19-A2CC-98BF8C46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57" y="365125"/>
            <a:ext cx="11731558" cy="1325563"/>
          </a:xfrm>
        </p:spPr>
        <p:txBody>
          <a:bodyPr>
            <a:normAutofit fontScale="90000"/>
          </a:bodyPr>
          <a:lstStyle/>
          <a:p>
            <a:r>
              <a:rPr lang="ru-RU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Колісни́ця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 - </a:t>
            </a:r>
            <a:r>
              <a:rPr lang="ru-RU" b="0" i="0" strike="noStrike" dirty="0">
                <a:effectLst/>
                <a:latin typeface="Arial" panose="020B0604020202020204" pitchFamily="34" charset="0"/>
              </a:rPr>
              <a:t>двоколісний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рухомий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конями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засіб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пересування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 </a:t>
            </a:r>
            <a:endParaRPr lang="ru-UA" dirty="0"/>
          </a:p>
        </p:txBody>
      </p:sp>
      <p:pic>
        <p:nvPicPr>
          <p:cNvPr id="2050" name="Picture 2" descr="Бойова колісниця та віз крізь віки">
            <a:extLst>
              <a:ext uri="{FF2B5EF4-FFF2-40B4-BE49-F238E27FC236}">
                <a16:creationId xmlns:a16="http://schemas.microsoft.com/office/drawing/2014/main" id="{C663A869-2F5F-44DE-A1F6-757EC0BFBF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738" y="4338231"/>
            <a:ext cx="3558702" cy="234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arvar.ru: Колесницы, боевые колесницы, триумфальные колесницы">
            <a:extLst>
              <a:ext uri="{FF2B5EF4-FFF2-40B4-BE49-F238E27FC236}">
                <a16:creationId xmlns:a16="http://schemas.microsoft.com/office/drawing/2014/main" id="{218AD41C-238F-4C5C-A1DA-9AC586B12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209" y="1862809"/>
            <a:ext cx="4202451" cy="2302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олісниця: картинки, стокові Колісниця фотографії, зображення | Скачати з  Depositphotos®">
            <a:extLst>
              <a:ext uri="{FF2B5EF4-FFF2-40B4-BE49-F238E27FC236}">
                <a16:creationId xmlns:a16="http://schemas.microsoft.com/office/drawing/2014/main" id="{A2A0C234-0F39-4B51-BFF7-744425977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58" y="2106103"/>
            <a:ext cx="3115188" cy="207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Колісниця - значення слова, визначення слова, слово означає | VseslovA">
            <a:extLst>
              <a:ext uri="{FF2B5EF4-FFF2-40B4-BE49-F238E27FC236}">
                <a16:creationId xmlns:a16="http://schemas.microsoft.com/office/drawing/2014/main" id="{D981858D-99FE-4AE6-9A88-392D47AAF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073" y="2106103"/>
            <a:ext cx="24193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КОЛІСНИЦЯ">
            <a:extLst>
              <a:ext uri="{FF2B5EF4-FFF2-40B4-BE49-F238E27FC236}">
                <a16:creationId xmlns:a16="http://schemas.microsoft.com/office/drawing/2014/main" id="{A584DFD6-4FEA-4FDF-83AD-A8F4D7268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11" y="4408436"/>
            <a:ext cx="34956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ᐉ Механічний 3D-пазл Wooden City Римська колісниця • Купити в Києві,  Україні • ціна в інтернет-магазині Епіцентр">
            <a:extLst>
              <a:ext uri="{FF2B5EF4-FFF2-40B4-BE49-F238E27FC236}">
                <a16:creationId xmlns:a16="http://schemas.microsoft.com/office/drawing/2014/main" id="{CB02AE57-6F40-421E-8465-0B802DD23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006" y="4484248"/>
            <a:ext cx="1887167" cy="188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75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673C4-4A5E-4DF4-9D25-9A116052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979" y="18255"/>
            <a:ext cx="10515600" cy="1325563"/>
          </a:xfrm>
        </p:spPr>
        <p:txBody>
          <a:bodyPr/>
          <a:lstStyle/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Стрій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важкоозброєної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піхоти</a:t>
            </a:r>
            <a:endParaRPr lang="ru-UA" dirty="0"/>
          </a:p>
        </p:txBody>
      </p:sp>
      <p:pic>
        <p:nvPicPr>
          <p:cNvPr id="4098" name="Picture 2" descr="Піхота — Вікіпедія">
            <a:extLst>
              <a:ext uri="{FF2B5EF4-FFF2-40B4-BE49-F238E27FC236}">
                <a16:creationId xmlns:a16="http://schemas.microsoft.com/office/drawing/2014/main" id="{46AA3A07-3EC6-45EE-B0FE-B8CC22B8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169" y="3569225"/>
            <a:ext cx="21907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Сборная модель zvezda Звезда 8052 Римская вспомогательная пехота III-II ВВ.  до Н.Э. в масштабе 1/72">
            <a:extLst>
              <a:ext uri="{FF2B5EF4-FFF2-40B4-BE49-F238E27FC236}">
                <a16:creationId xmlns:a16="http://schemas.microsoft.com/office/drawing/2014/main" id="{643692A4-52C5-48BA-9A03-16458E2B5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47" y="3542871"/>
            <a:ext cx="3446530" cy="316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Ранняя имперская римская вспомогательная пехота - Victrix Limited">
            <a:extLst>
              <a:ext uri="{FF2B5EF4-FFF2-40B4-BE49-F238E27FC236}">
                <a16:creationId xmlns:a16="http://schemas.microsoft.com/office/drawing/2014/main" id="{3D455A92-27FF-4576-9C35-A8C97510B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437" y="3445093"/>
            <a:ext cx="4699473" cy="304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8">
            <a:extLst>
              <a:ext uri="{FF2B5EF4-FFF2-40B4-BE49-F238E27FC236}">
                <a16:creationId xmlns:a16="http://schemas.microsoft.com/office/drawing/2014/main" id="{8A4A7EF7-7BD3-4F1B-9D4C-B8B25080E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3437" y="2680879"/>
            <a:ext cx="4803281" cy="62069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ru-UA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Рання імперська римська допоміжна піхота</a:t>
            </a:r>
            <a:r>
              <a:rPr kumimoji="0" lang="uk-UA" altLang="ru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ru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49461F-D170-4F0F-B4BD-3B6CC8CE204F}"/>
              </a:ext>
            </a:extLst>
          </p:cNvPr>
          <p:cNvSpPr txBox="1"/>
          <p:nvPr/>
        </p:nvSpPr>
        <p:spPr>
          <a:xfrm>
            <a:off x="308347" y="1277035"/>
            <a:ext cx="67549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Піхо́та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 </a:t>
            </a:r>
            <a:r>
              <a:rPr lang="ru-RU" sz="2400" b="0" i="0" u="none" strike="noStrike" dirty="0" err="1">
                <a:effectLst/>
                <a:latin typeface="Arial" panose="020B0604020202020204" pitchFamily="34" charset="0"/>
              </a:rPr>
              <a:t>рід</a:t>
            </a:r>
            <a:r>
              <a:rPr lang="ru-RU" sz="2400" b="0" i="0" u="none" strike="noStrike" dirty="0">
                <a:effectLst/>
                <a:latin typeface="Arial" panose="020B0604020202020204" pitchFamily="34" charset="0"/>
              </a:rPr>
              <a:t> військ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який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бере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участь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переважно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пішому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бою (на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власних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ногах).</a:t>
            </a:r>
            <a:endParaRPr lang="ru-UA" sz="2400" dirty="0"/>
          </a:p>
        </p:txBody>
      </p:sp>
    </p:spTree>
    <p:extLst>
      <p:ext uri="{BB962C8B-B14F-4D97-AF65-F5344CB8AC3E}">
        <p14:creationId xmlns:p14="http://schemas.microsoft.com/office/powerpoint/2010/main" val="6921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" name="Picture 10" descr="Баліста — Вікіпедія">
            <a:extLst>
              <a:ext uri="{FF2B5EF4-FFF2-40B4-BE49-F238E27FC236}">
                <a16:creationId xmlns:a16="http://schemas.microsoft.com/office/drawing/2014/main" id="{4B00D12F-B4A5-4D26-91AE-DDB89F343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466" y="3544215"/>
            <a:ext cx="4029269" cy="366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475D7D3-8FAB-4BD7-BFF8-0E626C03D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2289" y="365125"/>
            <a:ext cx="3069773" cy="2302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483C50-C2D7-46DE-8403-C96934A92C53}"/>
              </a:ext>
            </a:extLst>
          </p:cNvPr>
          <p:cNvSpPr txBox="1"/>
          <p:nvPr/>
        </p:nvSpPr>
        <p:spPr>
          <a:xfrm>
            <a:off x="8044358" y="2667455"/>
            <a:ext cx="4177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Давньоримська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катапульта (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реконструкція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ru-UA" dirty="0"/>
          </a:p>
        </p:txBody>
      </p:sp>
      <p:pic>
        <p:nvPicPr>
          <p:cNvPr id="5124" name="Picture 4" descr="Античная артиллерия">
            <a:extLst>
              <a:ext uri="{FF2B5EF4-FFF2-40B4-BE49-F238E27FC236}">
                <a16:creationId xmlns:a16="http://schemas.microsoft.com/office/drawing/2014/main" id="{FDBA6B50-0D1F-4506-92DB-8FBC5D116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39" y="3578948"/>
            <a:ext cx="3025451" cy="229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Античная артиллерия">
            <a:extLst>
              <a:ext uri="{FF2B5EF4-FFF2-40B4-BE49-F238E27FC236}">
                <a16:creationId xmlns:a16="http://schemas.microsoft.com/office/drawing/2014/main" id="{6F0D98C0-FBE2-4011-822B-22367EED8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251" y="3544215"/>
            <a:ext cx="3194136" cy="229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B55282-9263-4A28-8478-6F833F530014}"/>
              </a:ext>
            </a:extLst>
          </p:cNvPr>
          <p:cNvSpPr txBox="1"/>
          <p:nvPr/>
        </p:nvSpPr>
        <p:spPr>
          <a:xfrm>
            <a:off x="2046126" y="5979377"/>
            <a:ext cx="3025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Антична</a:t>
            </a:r>
            <a:r>
              <a:rPr lang="ru-RU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2400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артилерія</a:t>
            </a:r>
            <a:endParaRPr lang="ru-UA" sz="2400" dirty="0"/>
          </a:p>
        </p:txBody>
      </p:sp>
      <p:pic>
        <p:nvPicPr>
          <p:cNvPr id="5132" name="Picture 12">
            <a:extLst>
              <a:ext uri="{FF2B5EF4-FFF2-40B4-BE49-F238E27FC236}">
                <a16:creationId xmlns:a16="http://schemas.microsoft.com/office/drawing/2014/main" id="{A4AC8429-8F7F-40C6-BDC5-2A84A256A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729" y="253784"/>
            <a:ext cx="3976396" cy="252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1C3899-5833-401C-AED1-EC7E6AB4C5E8}"/>
              </a:ext>
            </a:extLst>
          </p:cNvPr>
          <p:cNvSpPr txBox="1"/>
          <p:nvPr/>
        </p:nvSpPr>
        <p:spPr>
          <a:xfrm>
            <a:off x="2701212" y="2792173"/>
            <a:ext cx="6111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Онагр</a:t>
            </a:r>
            <a:endParaRPr lang="ru-UA" sz="1800" dirty="0"/>
          </a:p>
        </p:txBody>
      </p:sp>
    </p:spTree>
    <p:extLst>
      <p:ext uri="{BB962C8B-B14F-4D97-AF65-F5344CB8AC3E}">
        <p14:creationId xmlns:p14="http://schemas.microsoft.com/office/powerpoint/2010/main" val="1438430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A6124-2E3B-44BE-A2AE-AFD6013E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i="0" dirty="0">
                <a:effectLst/>
                <a:latin typeface="Arial" panose="020B0604020202020204" pitchFamily="34" charset="0"/>
              </a:rPr>
              <a:t>Катафракта́́</a:t>
            </a:r>
            <a:r>
              <a:rPr lang="ru-RU" sz="2400" b="1" i="0" dirty="0" err="1">
                <a:effectLst/>
                <a:latin typeface="Arial" panose="020B0604020202020204" pitchFamily="34" charset="0"/>
              </a:rPr>
              <a:t>рії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 </a:t>
            </a:r>
            <a:r>
              <a:rPr lang="el-GR" sz="2000" b="0" i="0" dirty="0">
                <a:effectLst/>
                <a:latin typeface="Arial" panose="020B0604020202020204" pitchFamily="34" charset="0"/>
              </a:rPr>
              <a:t>— </a:t>
            </a:r>
            <a:r>
              <a:rPr lang="ru-RU" sz="2000" b="0" i="0" dirty="0" err="1">
                <a:effectLst/>
                <a:latin typeface="Arial" panose="020B0604020202020204" pitchFamily="34" charset="0"/>
              </a:rPr>
              <a:t>різновид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sz="2000" b="0" i="0" u="none" strike="noStrike" dirty="0">
                <a:effectLst/>
                <a:latin typeface="Arial" panose="020B0604020202020204" pitchFamily="34" charset="0"/>
              </a:rPr>
              <a:t>важкої </a:t>
            </a:r>
            <a:r>
              <a:rPr lang="ru-RU" sz="2000" b="0" i="0" u="none" strike="noStrike" dirty="0" err="1">
                <a:effectLst/>
                <a:latin typeface="Arial" panose="020B0604020202020204" pitchFamily="34" charset="0"/>
              </a:rPr>
              <a:t>кінноти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, </a:t>
            </a:r>
            <a:r>
              <a:rPr lang="ru-RU" sz="2000" b="0" i="0" dirty="0" err="1">
                <a:effectLst/>
                <a:latin typeface="Arial" panose="020B0604020202020204" pitchFamily="34" charset="0"/>
              </a:rPr>
              <a:t>поширений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 у </a:t>
            </a:r>
            <a:r>
              <a:rPr lang="ru-RU" sz="2000" b="0" i="0" u="none" strike="noStrike" dirty="0">
                <a:effectLst/>
                <a:latin typeface="Arial" panose="020B0604020202020204" pitchFamily="34" charset="0"/>
              </a:rPr>
              <a:t>східних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sz="2000" b="0" i="0" u="none" strike="noStrike" dirty="0">
                <a:effectLst/>
                <a:latin typeface="Arial" panose="020B0604020202020204" pitchFamily="34" charset="0"/>
              </a:rPr>
              <a:t>кочових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sz="2000" b="0" i="0" u="none" strike="noStrike" dirty="0">
                <a:effectLst/>
                <a:latin typeface="Arial" panose="020B0604020202020204" pitchFamily="34" charset="0"/>
              </a:rPr>
              <a:t>іранських народів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sz="2000" b="0" i="0" dirty="0" err="1">
                <a:effectLst/>
                <a:latin typeface="Arial" panose="020B0604020202020204" pitchFamily="34" charset="0"/>
              </a:rPr>
              <a:t>їх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sz="2000" b="0" i="0" dirty="0" err="1">
                <a:effectLst/>
                <a:latin typeface="Arial" panose="020B0604020202020204" pitchFamily="34" charset="0"/>
              </a:rPr>
              <a:t>династій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 та </a:t>
            </a:r>
            <a:r>
              <a:rPr lang="ru-RU" sz="2000" b="0" i="0" dirty="0" err="1">
                <a:effectLst/>
                <a:latin typeface="Arial" panose="020B0604020202020204" pitchFamily="34" charset="0"/>
              </a:rPr>
              <a:t>пізніше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 у </a:t>
            </a:r>
            <a:r>
              <a:rPr lang="ru-RU" sz="2000" b="0" i="0" dirty="0" err="1">
                <a:effectLst/>
                <a:latin typeface="Arial" panose="020B0604020202020204" pitchFamily="34" charset="0"/>
              </a:rPr>
              <a:t>деяких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sz="2000" b="0" i="0" u="none" strike="noStrike" dirty="0">
                <a:effectLst/>
                <a:latin typeface="Arial" panose="020B0604020202020204" pitchFamily="34" charset="0"/>
              </a:rPr>
              <a:t>грецьких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 та </a:t>
            </a:r>
            <a:r>
              <a:rPr lang="ru-RU" sz="2000" b="0" i="0" u="none" strike="noStrike" dirty="0">
                <a:effectLst/>
                <a:latin typeface="Arial" panose="020B0604020202020204" pitchFamily="34" charset="0"/>
              </a:rPr>
              <a:t>латинських</a:t>
            </a:r>
            <a:r>
              <a:rPr lang="ru-RU" sz="2000" b="0" i="0" dirty="0">
                <a:effectLst/>
                <a:latin typeface="Arial" panose="020B0604020202020204" pitchFamily="34" charset="0"/>
              </a:rPr>
              <a:t> держав.</a:t>
            </a:r>
            <a:endParaRPr lang="ru-UA" sz="20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B1B20B2-3EA0-4A8A-B807-1ACA73EA85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01" y="1690688"/>
            <a:ext cx="32655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5F953AF-4590-4DC1-B26D-B85CDDF30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764" y="4618653"/>
            <a:ext cx="2318049" cy="187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Клибанарии | Воины и военная техника вики | Fandom">
            <a:extLst>
              <a:ext uri="{FF2B5EF4-FFF2-40B4-BE49-F238E27FC236}">
                <a16:creationId xmlns:a16="http://schemas.microsoft.com/office/drawing/2014/main" id="{2CE24F44-78E1-4087-8648-7C4807C01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887" y="2622281"/>
            <a:ext cx="2792485" cy="422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Римская тяжелая конница: всадники в сверкающей броне">
            <a:extLst>
              <a:ext uri="{FF2B5EF4-FFF2-40B4-BE49-F238E27FC236}">
                <a16:creationId xmlns:a16="http://schemas.microsoft.com/office/drawing/2014/main" id="{AA501BC2-E103-4539-897B-D8264FA87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66" y="1519834"/>
            <a:ext cx="4417462" cy="290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45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19D53-5C10-4DA7-B29A-CE89156BB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3063" y="204704"/>
            <a:ext cx="10515600" cy="1325563"/>
          </a:xfrm>
        </p:spPr>
        <p:txBody>
          <a:bodyPr/>
          <a:lstStyle/>
          <a:p>
            <a:r>
              <a:rPr lang="uk-UA" dirty="0"/>
              <a:t>ДЯКУЮ ЗА УВАГУ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F74687-7810-44A0-9CD8-EF301BF7A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77499"/>
            <a:ext cx="11630526" cy="4351338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Джерела:</a:t>
            </a:r>
          </a:p>
          <a:p>
            <a:pPr marL="0" indent="0">
              <a:buNone/>
            </a:pPr>
            <a:r>
              <a:rPr lang="ru-RU" sz="4000" b="1" i="0" dirty="0">
                <a:effectLst/>
                <a:latin typeface="Arial" panose="020B0604020202020204" pitchFamily="34" charset="0"/>
              </a:rPr>
              <a:t>-</a:t>
            </a:r>
            <a:r>
              <a:rPr lang="ru-RU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Разин Е. А. История военного искусства. - Т. 1. - С.117.</a:t>
            </a:r>
            <a:endParaRPr lang="uk-UA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4000" b="1" i="0" dirty="0">
                <a:effectLst/>
                <a:latin typeface="Arial" panose="020B0604020202020204" pitchFamily="34" charset="0"/>
              </a:rPr>
              <a:t>-</a:t>
            </a:r>
            <a:r>
              <a:rPr lang="ru-RU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Військова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енциклопедія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Ситіна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- Т. 15. - С. 28</a:t>
            </a:r>
            <a:endParaRPr lang="uk-UA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4000" b="1" i="0" dirty="0">
                <a:effectLst/>
                <a:latin typeface="Arial" panose="020B0604020202020204" pitchFamily="34" charset="0"/>
              </a:rPr>
              <a:t>-</a:t>
            </a:r>
            <a:r>
              <a:rPr lang="ru-RU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Крип'якевич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І.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Історія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Українського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війська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 Т. 1. — с.146.</a:t>
            </a:r>
            <a:endParaRPr lang="ru-UA" dirty="0"/>
          </a:p>
          <a:p>
            <a:pPr>
              <a:buFontTx/>
              <a:buChar char="-"/>
            </a:pP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Історія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війн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і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військового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мистецтва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/Л. Войтович, Ю.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Овсінський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- Т. 1 - С. 4 - 7.</a:t>
            </a:r>
          </a:p>
          <a:p>
            <a:pPr>
              <a:buFontTx/>
              <a:buChar char="-"/>
            </a:pP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Разин Е. А. История военного искусства. - М.,1994. - Т. 1. - С. 59.</a:t>
            </a:r>
          </a:p>
          <a:p>
            <a:pPr>
              <a:buFontTx/>
              <a:buChar char="-"/>
            </a:pPr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9352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186</Words>
  <Application>Microsoft Office PowerPoint</Application>
  <PresentationFormat>Широкоэкранный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Bahnschrift SemiLight SemiConde</vt:lpstr>
      <vt:lpstr>Calibri</vt:lpstr>
      <vt:lpstr>Calibri Light</vt:lpstr>
      <vt:lpstr>inherit</vt:lpstr>
      <vt:lpstr>Тема Office</vt:lpstr>
      <vt:lpstr>Військові технології Стародавнього світу.</vt:lpstr>
      <vt:lpstr>Два види зброї</vt:lpstr>
      <vt:lpstr>Колісни́ця  - двоколісний рухомий конями засіб пересування. </vt:lpstr>
      <vt:lpstr>Стрій важкоозброєної піхоти</vt:lpstr>
      <vt:lpstr>Презентация PowerPoint</vt:lpstr>
      <vt:lpstr>Катафракта́́рії — різновид важкої кінноти, поширений у східних кочових іранських народів їх династій та пізніше у деяких грецьких та латинських держав.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Військові технології Стародавнього світу.</dc:title>
  <dc:creator>Саша Головня</dc:creator>
  <cp:lastModifiedBy>Саша Головня</cp:lastModifiedBy>
  <cp:revision>1</cp:revision>
  <dcterms:created xsi:type="dcterms:W3CDTF">2022-04-14T16:46:41Z</dcterms:created>
  <dcterms:modified xsi:type="dcterms:W3CDTF">2022-04-14T17:28:16Z</dcterms:modified>
</cp:coreProperties>
</file>