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F4164F-5C1D-454F-B8FD-6BE2A40EC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77A929-4A2C-4E61-ADD3-A977089D2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3AE538-BAD7-4E76-9B53-1DCA34BF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AF0B-85C0-4A2E-B974-4C23B1A1645F}" type="datetimeFigureOut">
              <a:rPr lang="ru-UA" smtClean="0"/>
              <a:t>28.04.2022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893680-DD0B-4ADD-9804-01A6AACD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9F6B8C-1E1D-4F2F-9438-AB0875F0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68EA-6E27-41F4-914C-C36A5893FDA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2023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4B673-3119-4BEB-8740-B1916078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5D0C62-B020-40A7-B7A8-FC1076297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0C9182-0F51-4B30-9FD9-834FC8F4B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AF0B-85C0-4A2E-B974-4C23B1A1645F}" type="datetimeFigureOut">
              <a:rPr lang="ru-UA" smtClean="0"/>
              <a:t>28.04.2022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99274D-FB60-4798-9A69-0EE1D548A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D3F2EF-851D-4A45-AD77-E48F1E3F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68EA-6E27-41F4-914C-C36A5893FDA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7983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9A0D5A3-0AED-4C1F-9AFD-E61220F6A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5EE33A-AC6D-42F2-AC1A-89E47FE6F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1E41E0-DCE5-4E41-9A53-A67ECBBAD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AF0B-85C0-4A2E-B974-4C23B1A1645F}" type="datetimeFigureOut">
              <a:rPr lang="ru-UA" smtClean="0"/>
              <a:t>28.04.2022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D09473-5B99-4D7B-94DF-A7E31255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9149A0-1BB7-49B3-8C38-2F425547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68EA-6E27-41F4-914C-C36A5893FDA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9579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B7BE98-2318-4DF4-B171-4E6B1F12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46DAFD-6107-4830-8C40-94C14224F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2153D0-3B5A-458D-B571-E8A9C843C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AF0B-85C0-4A2E-B974-4C23B1A1645F}" type="datetimeFigureOut">
              <a:rPr lang="ru-UA" smtClean="0"/>
              <a:t>28.04.2022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4EDEA8-D866-41D5-8297-A481AB25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E0672E-45A2-4B76-ACC3-29F3BA82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68EA-6E27-41F4-914C-C36A5893FDA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7109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C55C9-705E-4C3C-9AF9-0D1AFFBCD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535538-F107-46D1-9AC6-4CBCF223F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AE5F38-CE22-45FC-8E92-423AC6A3C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AF0B-85C0-4A2E-B974-4C23B1A1645F}" type="datetimeFigureOut">
              <a:rPr lang="ru-UA" smtClean="0"/>
              <a:t>28.04.2022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234BB7-FF5D-48DB-8D0C-02AEC332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34DE19-8DC0-418A-B42D-6FB4E77F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68EA-6E27-41F4-914C-C36A5893FDA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89318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57EAF-20DD-4306-8AA4-364FAD009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099022-995B-4FDC-B060-60C0EC9B3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989BE2-1AAA-40F6-ABC7-EBAFE24FD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FC445D-B77F-419E-B501-00DD79B32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AF0B-85C0-4A2E-B974-4C23B1A1645F}" type="datetimeFigureOut">
              <a:rPr lang="ru-UA" smtClean="0"/>
              <a:t>28.04.2022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913280-F3D4-48C2-9AE2-E7AFC75C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82216D-7D65-401E-A96A-C3BD81C1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68EA-6E27-41F4-914C-C36A5893FDA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2205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38973-E578-43FA-8776-F443B349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EC5FCB-66BE-489F-B163-C76430E8C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CBA9BE-E449-4FEE-909B-36FC10477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800CD76-A4DB-40EF-8D81-55B904F3E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F5838C-AE4C-4181-9C54-BE36A55C8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E39955D-3CAA-46FB-95F6-FE85F9D1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AF0B-85C0-4A2E-B974-4C23B1A1645F}" type="datetimeFigureOut">
              <a:rPr lang="ru-UA" smtClean="0"/>
              <a:t>28.04.2022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33BC5DF-72A9-4FC8-BB4C-CB958E98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7AFBC79-9F30-4E9F-A372-19D81849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68EA-6E27-41F4-914C-C36A5893FDA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337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0D6CB0-52E2-48BF-9191-AF978AAD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E9551A5-B507-4806-A840-4E49BB8E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AF0B-85C0-4A2E-B974-4C23B1A1645F}" type="datetimeFigureOut">
              <a:rPr lang="ru-UA" smtClean="0"/>
              <a:t>28.04.2022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98FE40-87A1-4A07-AC82-F2C760AA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3036DA-614E-4FFE-A9AD-48B894DCA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68EA-6E27-41F4-914C-C36A5893FDA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3858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CE667F2-D463-406F-9FA0-CC536FF6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AF0B-85C0-4A2E-B974-4C23B1A1645F}" type="datetimeFigureOut">
              <a:rPr lang="ru-UA" smtClean="0"/>
              <a:t>28.04.2022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A11BEA6-54C0-4173-ADF7-59CBF863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3581CB-C9DF-4530-B273-54848CD3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68EA-6E27-41F4-914C-C36A5893FDA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7938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CBB95-8ADC-4F78-821A-4EE307FDC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EA98E-79A7-42C6-9DF0-0922B90AA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F3041A-2A5A-4E7F-B1F9-F5F351E67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2F7EB5-0A34-4A40-A9DA-730A1DC62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AF0B-85C0-4A2E-B974-4C23B1A1645F}" type="datetimeFigureOut">
              <a:rPr lang="ru-UA" smtClean="0"/>
              <a:t>28.04.2022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738D12-9077-42FE-A352-40DB5B37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A3F9D3-6C08-484B-9266-C9CC9B31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68EA-6E27-41F4-914C-C36A5893FDA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4407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D1203-6318-4498-BD2E-19F15BA9B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7DD8BE2-AE86-4792-9358-712D4CDAC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5FD7DD-E46B-4FB8-BA0D-AF185D017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938109-09A8-4CF6-BEC1-7BDB6962B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CAF0B-85C0-4A2E-B974-4C23B1A1645F}" type="datetimeFigureOut">
              <a:rPr lang="ru-UA" smtClean="0"/>
              <a:t>28.04.2022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048808-BA41-416E-8DF4-9DBB1C87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78ECC7-1021-426E-AE27-3B7487B6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268EA-6E27-41F4-914C-C36A5893FDA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1941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09704-D556-41CE-8C70-E070B87D1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BA963A-55DF-4C1A-A536-B20F440C1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C44BDA-6F4F-4EEF-9588-CCF8F21CD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CAF0B-85C0-4A2E-B974-4C23B1A1645F}" type="datetimeFigureOut">
              <a:rPr lang="ru-UA" smtClean="0"/>
              <a:t>28.04.2022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733E0C-4C00-4D5F-949E-3ABA28A3B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250AB4-128B-4829-B1C5-CFF6C0553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268EA-6E27-41F4-914C-C36A5893FDA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5813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Епоха Відродження: коротко про головне">
            <a:extLst>
              <a:ext uri="{FF2B5EF4-FFF2-40B4-BE49-F238E27FC236}">
                <a16:creationId xmlns:a16="http://schemas.microsoft.com/office/drawing/2014/main" id="{8ECD1828-8ED8-45D7-B700-AF12677DF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742" y="2744853"/>
            <a:ext cx="4984659" cy="332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2C468-7587-4BEB-9AEE-A10842A78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9942" y="189302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uk-UA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Розвиток географічних знань, створення карт світу та винаходи в епоху Відродження </a:t>
            </a:r>
            <a:br>
              <a:rPr lang="uk-UA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uk-UA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U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C5CA42-81A6-4DA1-BCCD-56A1359B7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391" y="1661271"/>
            <a:ext cx="9144000" cy="1655762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buFontTx/>
              <a:buChar char="-"/>
            </a:pPr>
            <a:r>
              <a:rPr lang="uk-UA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Що таке Відродження і що відроджувалося? </a:t>
            </a:r>
          </a:p>
          <a:p>
            <a:pPr marL="342900" indent="-342900" algn="l">
              <a:buFontTx/>
              <a:buChar char="-"/>
            </a:pPr>
            <a:r>
              <a:rPr lang="uk-UA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Чим відрізнявся розвиток науки та техніки Відродження від середньовіччя? </a:t>
            </a:r>
          </a:p>
          <a:p>
            <a:pPr marL="342900" indent="-342900" algn="l">
              <a:buFontTx/>
              <a:buChar char="-"/>
            </a:pPr>
            <a:r>
              <a:rPr lang="uk-UA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Яке значення мали географічні відкриття для світу? </a:t>
            </a:r>
          </a:p>
          <a:p>
            <a:pPr marL="342900" indent="-342900" algn="l">
              <a:buFontTx/>
              <a:buChar char="-"/>
            </a:pPr>
            <a:r>
              <a:rPr lang="uk-UA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Що таке гуманізм доби Відродження?.</a:t>
            </a:r>
            <a:endParaRPr lang="ru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2F84A9-79C6-445F-993E-F1A93C300449}"/>
              </a:ext>
            </a:extLst>
          </p:cNvPr>
          <p:cNvSpPr txBox="1"/>
          <p:nvPr/>
        </p:nvSpPr>
        <p:spPr>
          <a:xfrm>
            <a:off x="302689" y="581721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Підготував Головня Олександр </a:t>
            </a:r>
          </a:p>
          <a:p>
            <a:r>
              <a:rPr lang="uk-U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ІП-11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69605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C1FD2-46BB-4E14-90C9-A4101DC6F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2" y="234497"/>
            <a:ext cx="10515600" cy="1325563"/>
          </a:xfrm>
        </p:spPr>
        <p:txBody>
          <a:bodyPr>
            <a:normAutofit/>
          </a:bodyPr>
          <a:lstStyle/>
          <a:p>
            <a:r>
              <a:rPr lang="uk-UA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Що таке Відродження і що відроджувалося? </a:t>
            </a:r>
            <a:br>
              <a:rPr lang="uk-UA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UA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2E074E-F3E3-478B-BFFD-BCD212EA9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12" y="1253331"/>
            <a:ext cx="10703768" cy="4351338"/>
          </a:xfrm>
        </p:spPr>
        <p:txBody>
          <a:bodyPr/>
          <a:lstStyle/>
          <a:p>
            <a:r>
              <a:rPr lang="ru-RU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Відро́дження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або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Ренеса́нс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— </a:t>
            </a:r>
            <a:r>
              <a:rPr lang="ru-RU" sz="2000" b="0" i="0" dirty="0">
                <a:effectLst/>
                <a:latin typeface="Arial" panose="020B0604020202020204" pitchFamily="34" charset="0"/>
              </a:rPr>
              <a:t>культурно-</a:t>
            </a:r>
            <a:r>
              <a:rPr lang="ru-RU" sz="2000" b="0" i="0" dirty="0" err="1">
                <a:effectLst/>
                <a:latin typeface="Arial" panose="020B0604020202020204" pitchFamily="34" charset="0"/>
              </a:rPr>
              <a:t>філософський</a:t>
            </a:r>
            <a:r>
              <a:rPr lang="ru-RU" sz="2000" b="0" i="0" dirty="0">
                <a:effectLst/>
                <a:latin typeface="Arial" panose="020B0604020202020204" pitchFamily="34" charset="0"/>
              </a:rPr>
              <a:t> рух </a:t>
            </a:r>
            <a:r>
              <a:rPr lang="ru-RU" sz="2000" b="0" i="0" dirty="0" err="1">
                <a:effectLst/>
                <a:latin typeface="Arial" panose="020B0604020202020204" pitchFamily="34" charset="0"/>
              </a:rPr>
              <a:t>кінця</a:t>
            </a:r>
            <a:r>
              <a:rPr lang="ru-RU" sz="2000" b="0" i="0" dirty="0">
                <a:effectLst/>
                <a:latin typeface="Arial" panose="020B0604020202020204" pitchFamily="34" charset="0"/>
              </a:rPr>
              <a:t>  </a:t>
            </a:r>
            <a:r>
              <a:rPr lang="ru-RU" sz="2000" b="0" i="0" u="none" strike="noStrike" dirty="0">
                <a:effectLst/>
                <a:latin typeface="Arial" panose="020B0604020202020204" pitchFamily="34" charset="0"/>
              </a:rPr>
              <a:t>Середньовіччя</a:t>
            </a:r>
            <a:r>
              <a:rPr lang="ru-RU" sz="2000" b="0" i="0" dirty="0">
                <a:effectLst/>
                <a:latin typeface="Arial" panose="020B0604020202020204" pitchFamily="34" charset="0"/>
              </a:rPr>
              <a:t> — початку </a:t>
            </a:r>
            <a:r>
              <a:rPr lang="ru-RU" sz="2000" b="0" i="0" u="none" strike="noStrike" dirty="0">
                <a:effectLst/>
                <a:latin typeface="Arial" panose="020B0604020202020204" pitchFamily="34" charset="0"/>
              </a:rPr>
              <a:t>Нового часу</a:t>
            </a:r>
            <a:r>
              <a:rPr lang="ru-RU" sz="2000" b="0" i="0" dirty="0">
                <a:effectLst/>
                <a:latin typeface="Arial" panose="020B0604020202020204" pitchFamily="34" charset="0"/>
              </a:rPr>
              <a:t>, </a:t>
            </a:r>
            <a:r>
              <a:rPr lang="ru-RU" sz="2000" b="0" i="0" dirty="0" err="1">
                <a:effectLst/>
                <a:latin typeface="Arial" panose="020B0604020202020204" pitchFamily="34" charset="0"/>
              </a:rPr>
              <a:t>що</a:t>
            </a:r>
            <a:r>
              <a:rPr lang="ru-RU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sz="2000" b="0" i="0" dirty="0" err="1">
                <a:effectLst/>
                <a:latin typeface="Arial" panose="020B0604020202020204" pitchFamily="34" charset="0"/>
              </a:rPr>
              <a:t>ґрунтувався</a:t>
            </a:r>
            <a:r>
              <a:rPr lang="ru-RU" sz="2000" b="0" i="0" dirty="0">
                <a:effectLst/>
                <a:latin typeface="Arial" panose="020B0604020202020204" pitchFamily="34" charset="0"/>
              </a:rPr>
              <a:t> на </a:t>
            </a:r>
            <a:r>
              <a:rPr lang="ru-RU" sz="2000" b="0" i="0" dirty="0" err="1">
                <a:effectLst/>
                <a:latin typeface="Arial" panose="020B0604020202020204" pitchFamily="34" charset="0"/>
              </a:rPr>
              <a:t>ідеалах</a:t>
            </a:r>
            <a:r>
              <a:rPr lang="ru-RU" sz="2000" b="0" i="0" dirty="0">
                <a:effectLst/>
                <a:latin typeface="Arial" panose="020B0604020202020204" pitchFamily="34" charset="0"/>
              </a:rPr>
              <a:t> </a:t>
            </a:r>
            <a:r>
              <a:rPr lang="ru-RU" sz="2000" b="0" i="0" u="none" strike="noStrike" dirty="0">
                <a:effectLst/>
                <a:latin typeface="Arial" panose="020B0604020202020204" pitchFamily="34" charset="0"/>
              </a:rPr>
              <a:t>гуманізму</a:t>
            </a:r>
            <a:r>
              <a:rPr lang="ru-RU" sz="2000" b="0" i="0" dirty="0">
                <a:effectLst/>
                <a:latin typeface="Arial" panose="020B0604020202020204" pitchFamily="34" charset="0"/>
              </a:rPr>
              <a:t> та </a:t>
            </a:r>
            <a:r>
              <a:rPr lang="ru-RU" sz="2000" b="0" i="0" dirty="0" err="1">
                <a:effectLst/>
                <a:latin typeface="Arial" panose="020B0604020202020204" pitchFamily="34" charset="0"/>
              </a:rPr>
              <a:t>орієнтувався</a:t>
            </a:r>
            <a:r>
              <a:rPr lang="ru-RU" sz="2000" b="0" i="0" dirty="0">
                <a:effectLst/>
                <a:latin typeface="Arial" panose="020B0604020202020204" pitchFamily="34" charset="0"/>
              </a:rPr>
              <a:t> на </a:t>
            </a:r>
            <a:r>
              <a:rPr lang="ru-RU" sz="2000" b="0" i="0" dirty="0" err="1">
                <a:effectLst/>
                <a:latin typeface="Arial" panose="020B0604020202020204" pitchFamily="34" charset="0"/>
              </a:rPr>
              <a:t>спадщину</a:t>
            </a:r>
            <a:r>
              <a:rPr lang="ru-RU" sz="2000" b="0" i="0" dirty="0">
                <a:effectLst/>
                <a:latin typeface="Arial" panose="020B0604020202020204" pitchFamily="34" charset="0"/>
              </a:rPr>
              <a:t> </a:t>
            </a:r>
            <a:r>
              <a:rPr lang="ru-RU" sz="2000" b="0" i="0" u="none" strike="noStrike" dirty="0">
                <a:effectLst/>
                <a:latin typeface="Arial" panose="020B0604020202020204" pitchFamily="34" charset="0"/>
              </a:rPr>
              <a:t>античності</a:t>
            </a:r>
            <a:r>
              <a:rPr lang="ru-RU" sz="2000" b="0" i="0" dirty="0">
                <a:effectLst/>
                <a:latin typeface="Arial" panose="020B0604020202020204" pitchFamily="34" charset="0"/>
              </a:rPr>
              <a:t>.</a:t>
            </a:r>
            <a:endParaRPr lang="ru-UA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A0EA4-FBAA-4401-B3CA-D5E6546813F1}"/>
              </a:ext>
            </a:extLst>
          </p:cNvPr>
          <p:cNvSpPr txBox="1"/>
          <p:nvPr/>
        </p:nvSpPr>
        <p:spPr>
          <a:xfrm>
            <a:off x="4407547" y="4704422"/>
            <a:ext cx="72743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Антропоцентризм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різновид</a:t>
            </a:r>
            <a:r>
              <a:rPr lang="ru-RU" b="0" i="0" dirty="0">
                <a:effectLst/>
                <a:latin typeface="Arial" panose="020B0604020202020204" pitchFamily="34" charset="0"/>
              </a:rPr>
              <a:t> </a:t>
            </a:r>
            <a:r>
              <a:rPr lang="ru-RU" b="0" i="0" strike="noStrike" dirty="0">
                <a:effectLst/>
                <a:latin typeface="Arial" panose="020B0604020202020204" pitchFamily="34" charset="0"/>
              </a:rPr>
              <a:t>телеології</a:t>
            </a:r>
            <a:r>
              <a:rPr lang="ru-RU" b="0" i="0" dirty="0">
                <a:effectLst/>
                <a:latin typeface="Arial" panose="020B0604020202020204" pitchFamily="34" charset="0"/>
              </a:rPr>
              <a:t>, </a:t>
            </a:r>
            <a:r>
              <a:rPr lang="ru-RU" b="0" i="0" strike="noStrike" dirty="0" err="1">
                <a:effectLst/>
                <a:latin typeface="Arial" panose="020B0604020202020204" pitchFamily="34" charset="0"/>
              </a:rPr>
              <a:t>філософське</a:t>
            </a:r>
            <a:r>
              <a:rPr lang="ru-RU" b="0" i="0" dirty="0">
                <a:effectLst/>
                <a:latin typeface="Arial" panose="020B0604020202020204" pitchFamily="34" charset="0"/>
              </a:rPr>
              <a:t> </a:t>
            </a:r>
            <a:r>
              <a:rPr lang="ru-RU" b="0" i="0" strike="noStrike" dirty="0" err="1">
                <a:effectLst/>
                <a:latin typeface="Arial" panose="020B0604020202020204" pitchFamily="34" charset="0"/>
              </a:rPr>
              <a:t>вчення</a:t>
            </a:r>
            <a:r>
              <a:rPr lang="ru-RU" b="0" i="0" dirty="0">
                <a:effectLst/>
                <a:latin typeface="Arial" panose="020B0604020202020204" pitchFamily="34" charset="0"/>
              </a:rPr>
              <a:t>, за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яким</a:t>
            </a:r>
            <a:r>
              <a:rPr lang="ru-RU" b="0" i="0" dirty="0">
                <a:effectLst/>
                <a:latin typeface="Arial" panose="020B0604020202020204" pitchFamily="34" charset="0"/>
              </a:rPr>
              <a:t> </a:t>
            </a:r>
            <a:r>
              <a:rPr lang="ru-RU" b="0" i="0" strike="noStrike" dirty="0">
                <a:effectLst/>
                <a:latin typeface="Arial" panose="020B0604020202020204" pitchFamily="34" charset="0"/>
              </a:rPr>
              <a:t>людина</a:t>
            </a:r>
            <a:r>
              <a:rPr lang="ru-RU" b="0" i="0" dirty="0">
                <a:effectLst/>
                <a:latin typeface="Arial" panose="020B0604020202020204" pitchFamily="34" charset="0"/>
              </a:rPr>
              <a:t> є </a:t>
            </a:r>
            <a:r>
              <a:rPr lang="ru-RU" b="0" i="0" strike="noStrike" dirty="0">
                <a:effectLst/>
                <a:latin typeface="Arial" panose="020B0604020202020204" pitchFamily="34" charset="0"/>
              </a:rPr>
              <a:t>центром</a:t>
            </a:r>
            <a:r>
              <a:rPr lang="ru-RU" b="0" i="0" dirty="0">
                <a:effectLst/>
                <a:latin typeface="Arial" panose="020B0604020202020204" pitchFamily="34" charset="0"/>
              </a:rPr>
              <a:t> </a:t>
            </a:r>
            <a:r>
              <a:rPr lang="ru-RU" b="0" i="0" strike="noStrike" dirty="0">
                <a:effectLst/>
                <a:latin typeface="Arial" panose="020B0604020202020204" pitchFamily="34" charset="0"/>
              </a:rPr>
              <a:t>Всесвіту</a:t>
            </a:r>
            <a:r>
              <a:rPr lang="ru-RU" b="0" i="0" dirty="0">
                <a:effectLst/>
                <a:latin typeface="Arial" panose="020B0604020202020204" pitchFamily="34" charset="0"/>
              </a:rPr>
              <a:t> і </a:t>
            </a:r>
            <a:r>
              <a:rPr lang="ru-RU" b="0" i="0" strike="noStrike" dirty="0">
                <a:effectLst/>
                <a:latin typeface="Arial" panose="020B0604020202020204" pitchFamily="34" charset="0"/>
              </a:rPr>
              <a:t>метою</a:t>
            </a:r>
            <a:r>
              <a:rPr lang="ru-RU" b="0" i="0" dirty="0">
                <a:effectLst/>
                <a:latin typeface="Arial" panose="020B0604020202020204" pitchFamily="34" charset="0"/>
              </a:rPr>
              <a:t> 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всіх</a:t>
            </a:r>
            <a:r>
              <a:rPr lang="ru-RU" b="0" i="0" dirty="0">
                <a:effectLst/>
                <a:latin typeface="Arial" panose="020B0604020202020204" pitchFamily="34" charset="0"/>
              </a:rPr>
              <a:t> </a:t>
            </a:r>
            <a:r>
              <a:rPr lang="ru-RU" b="0" i="0" strike="noStrike" dirty="0">
                <a:effectLst/>
                <a:latin typeface="Arial" panose="020B0604020202020204" pitchFamily="34" charset="0"/>
              </a:rPr>
              <a:t>подій</a:t>
            </a:r>
            <a:r>
              <a:rPr lang="ru-RU" b="0" i="0" dirty="0">
                <a:effectLst/>
                <a:latin typeface="Arial" panose="020B0604020202020204" pitchFamily="34" charset="0"/>
              </a:rPr>
              <a:t>,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які</a:t>
            </a:r>
            <a:r>
              <a:rPr lang="ru-RU" b="0" i="0" dirty="0">
                <a:effectLst/>
                <a:latin typeface="Arial" panose="020B0604020202020204" pitchFamily="34" charset="0"/>
              </a:rPr>
              <a:t> в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ньому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відбуваються</a:t>
            </a:r>
            <a:r>
              <a:rPr lang="ru-RU" b="0" i="0" dirty="0">
                <a:effectLst/>
                <a:latin typeface="Arial" panose="020B0604020202020204" pitchFamily="34" charset="0"/>
              </a:rPr>
              <a:t>,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що</a:t>
            </a:r>
            <a:r>
              <a:rPr lang="ru-RU" b="0" i="0" dirty="0">
                <a:effectLst/>
                <a:latin typeface="Arial" panose="020B0604020202020204" pitchFamily="34" charset="0"/>
              </a:rPr>
              <a:t> вона створена </a:t>
            </a:r>
            <a:r>
              <a:rPr lang="ru-RU" b="0" i="0" strike="noStrike" dirty="0">
                <a:effectLst/>
                <a:latin typeface="Arial" panose="020B0604020202020204" pitchFamily="34" charset="0"/>
              </a:rPr>
              <a:t>Богом</a:t>
            </a:r>
            <a:r>
              <a:rPr lang="ru-RU" b="0" i="0" dirty="0">
                <a:effectLst/>
                <a:latin typeface="Arial" panose="020B0604020202020204" pitchFamily="34" charset="0"/>
              </a:rPr>
              <a:t> «за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своїм</a:t>
            </a:r>
            <a:r>
              <a:rPr lang="ru-RU" b="0" i="0" dirty="0">
                <a:effectLst/>
                <a:latin typeface="Arial" panose="020B0604020202020204" pitchFamily="34" charset="0"/>
              </a:rPr>
              <a:t> </a:t>
            </a:r>
            <a:r>
              <a:rPr lang="ru-RU" b="0" i="0" strike="noStrike" dirty="0">
                <a:effectLst/>
                <a:latin typeface="Arial" panose="020B0604020202020204" pitchFamily="34" charset="0"/>
              </a:rPr>
              <a:t>образом</a:t>
            </a:r>
            <a:r>
              <a:rPr lang="ru-RU" b="0" i="0" dirty="0">
                <a:effectLst/>
                <a:latin typeface="Arial" panose="020B0604020202020204" pitchFamily="34" charset="0"/>
              </a:rPr>
              <a:t> і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подобою</a:t>
            </a:r>
            <a:r>
              <a:rPr lang="ru-RU" b="0" i="0" dirty="0">
                <a:effectLst/>
                <a:latin typeface="Arial" panose="020B0604020202020204" pitchFamily="34" charset="0"/>
              </a:rPr>
              <a:t>». </a:t>
            </a:r>
            <a:endParaRPr lang="ru-UA" dirty="0"/>
          </a:p>
        </p:txBody>
      </p:sp>
      <p:pic>
        <p:nvPicPr>
          <p:cNvPr id="2050" name="Picture 2" descr="Антропоцентризм - что это, главные идеи, происхождение и историческое  развитие">
            <a:extLst>
              <a:ext uri="{FF2B5EF4-FFF2-40B4-BE49-F238E27FC236}">
                <a16:creationId xmlns:a16="http://schemas.microsoft.com/office/drawing/2014/main" id="{76BDF37D-CCAC-497D-BF8D-D99ED6B05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66" y="2794059"/>
            <a:ext cx="3982228" cy="325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83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Як вибрати барометр атмосферного давления для дома, для рыбалки">
            <a:extLst>
              <a:ext uri="{FF2B5EF4-FFF2-40B4-BE49-F238E27FC236}">
                <a16:creationId xmlns:a16="http://schemas.microsoft.com/office/drawing/2014/main" id="{106B0936-FF11-4792-B0B2-3EDC8F733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5684" y="1877576"/>
            <a:ext cx="2780427" cy="207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FC73B-8B4B-43F2-BD0C-21CBD444A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12" y="31847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uk-UA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Чим відрізнявся розвиток науки та техніки Відродження від середньовіччя? </a:t>
            </a:r>
            <a:br>
              <a:rPr lang="uk-UA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UA" b="1" dirty="0"/>
          </a:p>
        </p:txBody>
      </p:sp>
      <p:pic>
        <p:nvPicPr>
          <p:cNvPr id="3074" name="Picture 2" descr="Леонардо да Винчи — Википедия">
            <a:extLst>
              <a:ext uri="{FF2B5EF4-FFF2-40B4-BE49-F238E27FC236}">
                <a16:creationId xmlns:a16="http://schemas.microsoft.com/office/drawing/2014/main" id="{E0726FA8-8F7A-41B0-917B-EBA6D5E0D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12" y="1844623"/>
            <a:ext cx="2557170" cy="401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517960-E9A3-435C-BDD2-F2A49C82970D}"/>
              </a:ext>
            </a:extLst>
          </p:cNvPr>
          <p:cNvSpPr txBox="1"/>
          <p:nvPr/>
        </p:nvSpPr>
        <p:spPr>
          <a:xfrm>
            <a:off x="-25659" y="605885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Леона́рдо</a:t>
            </a:r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ди</a:t>
            </a:r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сер </a:t>
            </a:r>
            <a:r>
              <a:rPr lang="ru-RU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Пье́ро</a:t>
            </a:r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да </a:t>
            </a:r>
            <a:r>
              <a:rPr lang="ru-RU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Ви́нчи</a:t>
            </a:r>
            <a:endParaRPr lang="ru-UA" dirty="0"/>
          </a:p>
        </p:txBody>
      </p:sp>
      <p:pic>
        <p:nvPicPr>
          <p:cNvPr id="3078" name="Picture 6" descr="Обзор: школьный микроскоп из Китая и его разнообразные применения /  Инструменты / iXBT Live">
            <a:extLst>
              <a:ext uri="{FF2B5EF4-FFF2-40B4-BE49-F238E27FC236}">
                <a16:creationId xmlns:a16="http://schemas.microsoft.com/office/drawing/2014/main" id="{FE821C1D-EA19-4240-959C-5878B7C98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211" y="1584692"/>
            <a:ext cx="2600623" cy="260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Телескоп Sky-Watcher 705AZ2">
            <a:extLst>
              <a:ext uri="{FF2B5EF4-FFF2-40B4-BE49-F238E27FC236}">
                <a16:creationId xmlns:a16="http://schemas.microsoft.com/office/drawing/2014/main" id="{E188A588-5416-4AE9-A44E-EC8CF21CF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043" y="1584692"/>
            <a:ext cx="3640874" cy="260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Що потрібно знати, щоб вибрати «правильний» годинник?|DEKA.ua">
            <a:extLst>
              <a:ext uri="{FF2B5EF4-FFF2-40B4-BE49-F238E27FC236}">
                <a16:creationId xmlns:a16="http://schemas.microsoft.com/office/drawing/2014/main" id="{00DF0241-38F6-4771-A67F-1F50B63EB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996" y="4185315"/>
            <a:ext cx="5159051" cy="2523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52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57B6C-C78C-4702-B2BE-9044E71A4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81150"/>
            <a:ext cx="11049000" cy="1325563"/>
          </a:xfrm>
        </p:spPr>
        <p:txBody>
          <a:bodyPr/>
          <a:lstStyle/>
          <a:p>
            <a:r>
              <a:rPr lang="uk-UA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Яке значення мали географічні відкриття для світу?</a:t>
            </a:r>
            <a:endParaRPr lang="ru-UA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D6AA15-0383-42F7-9799-C7F3D86B6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04" y="2597711"/>
            <a:ext cx="10515600" cy="4351338"/>
          </a:xfrm>
        </p:spPr>
        <p:txBody>
          <a:bodyPr/>
          <a:lstStyle/>
          <a:p>
            <a:r>
              <a:rPr lang="uk-UA" b="1" dirty="0"/>
              <a:t>В</a:t>
            </a:r>
            <a:r>
              <a:rPr lang="ru-RU" b="1" dirty="0" err="1"/>
              <a:t>изначені</a:t>
            </a:r>
            <a:r>
              <a:rPr lang="ru-RU" b="1" dirty="0"/>
              <a:t> </a:t>
            </a:r>
            <a:r>
              <a:rPr lang="ru-RU" b="1" dirty="0" err="1"/>
              <a:t>контури</a:t>
            </a:r>
            <a:r>
              <a:rPr lang="ru-RU" b="1" dirty="0"/>
              <a:t> </a:t>
            </a:r>
            <a:r>
              <a:rPr lang="ru-RU" b="1" dirty="0" err="1"/>
              <a:t>всіх</a:t>
            </a:r>
            <a:r>
              <a:rPr lang="ru-RU" b="1" dirty="0"/>
              <a:t> </a:t>
            </a:r>
            <a:r>
              <a:rPr lang="ru-RU" b="1" dirty="0" err="1"/>
              <a:t>населених</a:t>
            </a:r>
            <a:r>
              <a:rPr lang="ru-RU" b="1" dirty="0"/>
              <a:t> </a:t>
            </a:r>
            <a:r>
              <a:rPr lang="ru-RU" b="1" dirty="0" err="1"/>
              <a:t>материків</a:t>
            </a:r>
            <a:endParaRPr lang="ru-RU" b="1" dirty="0"/>
          </a:p>
          <a:p>
            <a:r>
              <a:rPr lang="ru-RU" b="1" dirty="0" err="1"/>
              <a:t>Торгові</a:t>
            </a:r>
            <a:r>
              <a:rPr lang="ru-RU" b="1" dirty="0"/>
              <a:t> шляхи</a:t>
            </a:r>
            <a:r>
              <a:rPr lang="ru-RU" dirty="0"/>
              <a:t> </a:t>
            </a:r>
          </a:p>
          <a:p>
            <a:r>
              <a:rPr lang="ru-RU" b="1" dirty="0" err="1"/>
              <a:t>Безжалісне</a:t>
            </a:r>
            <a:r>
              <a:rPr lang="ru-RU" b="1" dirty="0"/>
              <a:t> </a:t>
            </a:r>
            <a:r>
              <a:rPr lang="ru-RU" b="1" dirty="0" err="1"/>
              <a:t>пограбування</a:t>
            </a:r>
            <a:r>
              <a:rPr lang="ru-RU" b="1" dirty="0"/>
              <a:t> </a:t>
            </a:r>
            <a:r>
              <a:rPr lang="ru-RU" b="1" dirty="0" err="1"/>
              <a:t>колоній</a:t>
            </a:r>
            <a:endParaRPr lang="ru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5DF02-4CC9-4683-8D5C-B25E22916CC4}"/>
              </a:ext>
            </a:extLst>
          </p:cNvPr>
          <p:cNvSpPr txBox="1"/>
          <p:nvPr/>
        </p:nvSpPr>
        <p:spPr>
          <a:xfrm>
            <a:off x="334347" y="1674381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Важко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переоцінити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значення</a:t>
            </a:r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Великих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географічних</a:t>
            </a:r>
            <a:r>
              <a:rPr lang="ru-R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відкриттів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епопеї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пізнання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людиною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земної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поверхні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ru-UA" dirty="0"/>
          </a:p>
        </p:txBody>
      </p:sp>
      <p:pic>
        <p:nvPicPr>
          <p:cNvPr id="4098" name="Picture 2" descr="Про Великі географічні відкриття – MagneticOne.org">
            <a:extLst>
              <a:ext uri="{FF2B5EF4-FFF2-40B4-BE49-F238E27FC236}">
                <a16:creationId xmlns:a16="http://schemas.microsoft.com/office/drawing/2014/main" id="{7301C581-E606-49C4-AC8D-59AA5192E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06" y="4150390"/>
            <a:ext cx="6573417" cy="250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ᐈ Основні наслідки Великих географічних відкриттів | Discover.in.ua">
            <a:extLst>
              <a:ext uri="{FF2B5EF4-FFF2-40B4-BE49-F238E27FC236}">
                <a16:creationId xmlns:a16="http://schemas.microsoft.com/office/drawing/2014/main" id="{01DB47F6-DC07-4333-A2E0-C5A1E754B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459" y="3816221"/>
            <a:ext cx="4882438" cy="283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Наслідки Великих географічних відкриттів для історії людства. Практичне  заняття - Підручник з Всесвітньої історії - 8 клас - Д'ячков 2016 - Нова  програма">
            <a:extLst>
              <a:ext uri="{FF2B5EF4-FFF2-40B4-BE49-F238E27FC236}">
                <a16:creationId xmlns:a16="http://schemas.microsoft.com/office/drawing/2014/main" id="{B8A2E827-D560-4E86-B9BC-D327F1711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672" y="1004067"/>
            <a:ext cx="44672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44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47943A-AFC8-4519-A327-EC616609B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Що таке гуманізм доби Відродження?</a:t>
            </a:r>
            <a:br>
              <a:rPr lang="ru-UA" b="1" dirty="0"/>
            </a:br>
            <a:endParaRPr lang="ru-UA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211CD0-6110-4214-95EC-B92BAD3D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6" y="1027906"/>
            <a:ext cx="114859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Гумані́зм</a:t>
            </a:r>
            <a:r>
              <a:rPr lang="ru-R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епо́хи</a:t>
            </a:r>
            <a:r>
              <a:rPr lang="ru-R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Відро́дження</a:t>
            </a:r>
            <a:r>
              <a:rPr lang="ru-R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ru-RU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Ренеса́нсний</a:t>
            </a:r>
            <a:r>
              <a:rPr lang="ru-R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гуманізм</a:t>
            </a:r>
            <a:r>
              <a:rPr lang="ru-R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indent="0">
              <a:buNone/>
            </a:pPr>
            <a:r>
              <a:rPr lang="ru-RU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Класи́чний</a:t>
            </a:r>
            <a:r>
              <a:rPr lang="ru-R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гуманізм</a:t>
            </a:r>
            <a:r>
              <a:rPr lang="ru-R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—</a:t>
            </a:r>
          </a:p>
          <a:p>
            <a:pPr marL="0" indent="0">
              <a:buNone/>
            </a:pPr>
            <a:r>
              <a:rPr lang="ru-RU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європейський</a:t>
            </a:r>
            <a:r>
              <a:rPr lang="ru-R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інтелектуальний</a:t>
            </a:r>
            <a:r>
              <a:rPr lang="ru-R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рух, </a:t>
            </a:r>
            <a:r>
              <a:rPr lang="ru-RU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що</a:t>
            </a:r>
            <a:r>
              <a:rPr lang="ru-R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є одним </a:t>
            </a:r>
            <a:r>
              <a:rPr lang="ru-RU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із</a:t>
            </a:r>
            <a:r>
              <a:rPr lang="ru-R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визначальних</a:t>
            </a:r>
            <a:r>
              <a:rPr lang="ru-R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компонентів</a:t>
            </a:r>
            <a:r>
              <a:rPr lang="ru-R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Ренесансу</a:t>
            </a:r>
            <a:r>
              <a:rPr lang="ru-R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як </a:t>
            </a:r>
            <a:r>
              <a:rPr lang="ru-RU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історичної</a:t>
            </a:r>
            <a:r>
              <a:rPr lang="ru-R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й </a:t>
            </a:r>
            <a:r>
              <a:rPr lang="ru-RU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культурної</a:t>
            </a:r>
            <a:r>
              <a:rPr lang="ru-R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епохи</a:t>
            </a:r>
            <a:r>
              <a:rPr lang="ru-R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основною </a:t>
            </a:r>
            <a:r>
              <a:rPr lang="ru-RU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ідеєю</a:t>
            </a:r>
            <a:r>
              <a:rPr lang="ru-R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якого</a:t>
            </a:r>
            <a:r>
              <a:rPr lang="ru-R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було</a:t>
            </a:r>
            <a:r>
              <a:rPr lang="ru-R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поліпшення</a:t>
            </a:r>
            <a:r>
              <a:rPr lang="ru-R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людської</a:t>
            </a:r>
            <a:r>
              <a:rPr lang="ru-R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природи</a:t>
            </a:r>
            <a:r>
              <a:rPr lang="ru-R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через </a:t>
            </a:r>
            <a:r>
              <a:rPr lang="ru-RU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вивчення</a:t>
            </a:r>
            <a:r>
              <a:rPr lang="ru-R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античної</a:t>
            </a:r>
            <a:r>
              <a:rPr lang="ru-R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літератури</a:t>
            </a:r>
            <a:r>
              <a:rPr lang="ru-R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ru-UA" dirty="0"/>
          </a:p>
        </p:txBody>
      </p:sp>
      <p:pic>
        <p:nvPicPr>
          <p:cNvPr id="5122" name="Picture 2" descr="Гуманізм епохи Відродження — Вікіпедія">
            <a:extLst>
              <a:ext uri="{FF2B5EF4-FFF2-40B4-BE49-F238E27FC236}">
                <a16:creationId xmlns:a16="http://schemas.microsoft.com/office/drawing/2014/main" id="{D0D55886-27AF-4937-ABF7-DA02DD566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179" y="4037053"/>
            <a:ext cx="3471182" cy="268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Гуманізм епохи Відродження — Вікіпедія">
            <a:extLst>
              <a:ext uri="{FF2B5EF4-FFF2-40B4-BE49-F238E27FC236}">
                <a16:creationId xmlns:a16="http://schemas.microsoft.com/office/drawing/2014/main" id="{FCA97BFE-F000-4750-8C9D-7A4591E3C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611" y="365125"/>
            <a:ext cx="14287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Гуманізм епохи Відродження — Вікіпедія">
            <a:extLst>
              <a:ext uri="{FF2B5EF4-FFF2-40B4-BE49-F238E27FC236}">
                <a16:creationId xmlns:a16="http://schemas.microsoft.com/office/drawing/2014/main" id="{FE7187FA-4E2A-4B7D-8497-9C311755A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708" y="4121156"/>
            <a:ext cx="3274269" cy="249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Гуманізм епохи Відродження — Вікіпедія">
            <a:extLst>
              <a:ext uri="{FF2B5EF4-FFF2-40B4-BE49-F238E27FC236}">
                <a16:creationId xmlns:a16="http://schemas.microsoft.com/office/drawing/2014/main" id="{826CFCB8-3859-484B-888E-1B133913A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69" y="4248797"/>
            <a:ext cx="2200076" cy="224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08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017DF8-6DCB-4D1D-8FCE-055FAB49B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79" y="150521"/>
            <a:ext cx="10515600" cy="1325563"/>
          </a:xfrm>
        </p:spPr>
        <p:txBody>
          <a:bodyPr/>
          <a:lstStyle/>
          <a:p>
            <a:r>
              <a:rPr lang="uk-UA" dirty="0"/>
              <a:t>Джерела: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708104-D2B6-4DBA-AA0D-1FAC04497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79" y="1583029"/>
            <a:ext cx="10515600" cy="4351338"/>
          </a:xfrm>
        </p:spPr>
        <p:txBody>
          <a:bodyPr/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Енциклопедія </a:t>
            </a:r>
            <a:r>
              <a:rPr lang="ru-RU" sz="1800" u="none" strike="noStrik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українознавства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: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Словникова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частина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: [в 11 т.] / </a:t>
            </a:r>
            <a:r>
              <a:rPr lang="ru-RU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Наукове товариство імені Шевченка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; гол. ред. проф., д-р </a:t>
            </a:r>
            <a:r>
              <a:rPr lang="ru-RU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Володимир </a:t>
            </a:r>
            <a:r>
              <a:rPr lang="ru-RU" sz="1800" u="none" strike="noStrike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Кубійович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— Париж—Нью-Йорк : </a:t>
            </a:r>
            <a:r>
              <a:rPr lang="ru-RU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Молоде життя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1955—1995.</a:t>
            </a:r>
            <a:endParaRPr lang="ru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Мистецтво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'XIV —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першої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половини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XVII ст.' в </a:t>
            </a:r>
            <a:r>
              <a:rPr lang="ru-RU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Історії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українського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мистецтва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 6 тт., т. II. К. 1967.</a:t>
            </a:r>
            <a:endParaRPr lang="ru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Искусство раннего Возрождения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— М.: Искусство, 1980. — 257 с.</a:t>
            </a:r>
            <a:endParaRPr lang="ru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Чижевський Д.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Ренесанс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та </a:t>
            </a:r>
            <a:r>
              <a:rPr lang="ru-RU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Реформація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у </a:t>
            </a:r>
            <a:r>
              <a:rPr lang="ru-RU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Історії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украшательство </a:t>
            </a:r>
            <a:r>
              <a:rPr lang="ru-RU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літератури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Нью-Йорк 1956.</a:t>
            </a:r>
            <a:endParaRPr lang="ru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9890387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307</Words>
  <Application>Microsoft Office PowerPoint</Application>
  <PresentationFormat>Широкоэкранный</PresentationFormat>
  <Paragraphs>27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Times New Roman</vt:lpstr>
      <vt:lpstr>Тема Office</vt:lpstr>
      <vt:lpstr>Розвиток географічних знань, створення карт світу та винаходи в епоху Відродження    </vt:lpstr>
      <vt:lpstr>Що таке Відродження і що відроджувалося?  </vt:lpstr>
      <vt:lpstr>Чим відрізнявся розвиток науки та техніки Відродження від середньовіччя?  </vt:lpstr>
      <vt:lpstr>Яке значення мали географічні відкриття для світу?</vt:lpstr>
      <vt:lpstr>Що таке гуманізм доби Відродження? </vt:lpstr>
      <vt:lpstr>Джерела: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Розвиток географічних знань, створення карт світу та винаходи в епоху Відродження    </dc:title>
  <dc:creator>Саша Головня</dc:creator>
  <cp:lastModifiedBy>Саша Головня</cp:lastModifiedBy>
  <cp:revision>4</cp:revision>
  <dcterms:created xsi:type="dcterms:W3CDTF">2022-04-27T15:43:50Z</dcterms:created>
  <dcterms:modified xsi:type="dcterms:W3CDTF">2022-04-28T10:49:04Z</dcterms:modified>
</cp:coreProperties>
</file>