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44EFD-2B17-4BF8-8A1C-6C8E6AD2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ACDB68-5D64-458F-AEDB-04F3C1585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94109-18C3-45A9-9F5D-8AE2B058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B488D-CD49-40E4-9A04-E54538F5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AA596-BF89-4374-844F-998CBE8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137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61895-E030-42B7-AEC7-A97C03F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AB0F1B-EF04-4D67-8B22-409A1BC5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4F2BD-885D-4711-A698-2C89896F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35CC4-4049-47D0-954B-E398249C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81156A-4FDD-4DBD-A4CD-70741FDC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63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09A4BA-7D34-48E6-9C01-95C5D5F71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74A81E-8C93-42DC-BD9F-518548B4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317C7-0CCD-4327-996E-BD99501A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683A6-0180-4D95-ACD7-E92EA5C0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55653-C188-4612-AE64-2718EE45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3770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61C5-9B8D-4215-9AD0-FB404342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2BF13-FF68-418A-B289-806B9E61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11577-517B-4990-A7FA-29424886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6ABB0-5C94-4C12-87F9-F2AFC6A2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26753-F3FB-44CA-9B3A-66CF226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920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7627-AE04-48AE-BDF8-22E06477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54F05B-4D72-4AAA-A204-41C0308D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15F46-0FA8-4DC0-BE1B-3C52C1BE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692C-0D8C-4C1A-B25E-46D1EC26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0586E-6B68-4F39-95E5-891E3947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664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83772-F6A5-4B3B-8C72-FB33A7A8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CCA0E-FD88-47D3-A6B3-51188056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5AEEDB-49C3-4BFB-A2A1-C68F8DED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267100-D77E-4BAA-99F0-A067DE5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4CD69D-CA6E-4EF7-B29F-63CF08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A5C6E-8231-48FC-B91A-B3A55081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49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02768-220C-4C87-95C6-438C5352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1FA87-11F2-4F0B-8321-EA33283E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11714A-7C72-40C9-AC64-37DE5099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55F11-1A61-4DE4-9D20-DF9E895F0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62D056-76F9-49D5-A137-C0DDA60E1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1F4D77-A928-4C81-A931-41AE7165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420C93-57EF-4C04-99CE-133F19B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C80BE-06F7-469A-9A52-BE94E2C1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24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13E85-6D47-42F3-A923-40B8035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14652-2B17-4356-8ACE-E5909179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F3A6AB-8AE1-4BF0-AC5D-1C4E1ACB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B4E26D-57E0-4D17-9A96-77212D5E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8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DB69E8-BBCA-48D1-89B3-F0D5FCF3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840587-045C-4E53-8DB9-B61343F7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BF0EE1-7DA2-4414-A707-09ACA1AA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335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1928D-81BB-4A8F-AB42-0ECCAB1D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B2DCC-8A08-4144-B1C6-F1422FC2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D330D0-A86C-47BF-8386-9D2AC735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5A12FE-F0DE-4C37-82AD-2DF8FE97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4089FF-FF16-4D22-916A-49404B7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1A91-C7A9-4608-9977-816EA78E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67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64113-49D8-4366-AD39-B49DCAC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F79DE2-6FF9-4042-83E5-13D6F74AD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0CE998-C54E-44F7-B6D9-1B3E276EA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FD0B4-B7F3-4F5E-A6DF-5A9F121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462974-6B2F-4BDA-87DA-CC5C2066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900D27-881B-41D1-8699-422BCA75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106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727E-96C9-43D2-97F6-AE57F4B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0CD25-CAFF-46BA-845C-AA94FEDDD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5B9E5-AA30-45FF-8790-FF3474E6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1D6B-596A-4F97-ABC9-0C88381B56AF}" type="datetimeFigureOut">
              <a:rPr lang="ru-UA" smtClean="0"/>
              <a:t>12.05.2022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359F3-17CD-48A5-B1B8-7982CC324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C769C-0C05-4A56-BADB-EE5A04356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A245-09F5-40C5-ABB4-8E7EC81EDFA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83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55EC6-4FAF-44B5-AAD4-3FD8A0BB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95943"/>
            <a:ext cx="11482873" cy="1562359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err="1"/>
              <a:t>Революція</a:t>
            </a:r>
            <a:r>
              <a:rPr lang="ru-RU" sz="3200" b="1" dirty="0"/>
              <a:t> в </a:t>
            </a:r>
            <a:r>
              <a:rPr lang="ru-RU" sz="3200" b="1" dirty="0" err="1"/>
              <a:t>природознавстві</a:t>
            </a:r>
            <a:r>
              <a:rPr lang="ru-RU" sz="3200" b="1" dirty="0"/>
              <a:t> та </a:t>
            </a:r>
            <a:r>
              <a:rPr lang="ru-RU" sz="3200" b="1" dirty="0" err="1"/>
              <a:t>перехід</a:t>
            </a:r>
            <a:r>
              <a:rPr lang="ru-RU" sz="3200" b="1" dirty="0"/>
              <a:t> до </a:t>
            </a:r>
            <a:r>
              <a:rPr lang="ru-RU" sz="3200" b="1" dirty="0" err="1"/>
              <a:t>некласичної</a:t>
            </a:r>
            <a:r>
              <a:rPr lang="ru-RU" sz="3200" b="1" dirty="0"/>
              <a:t> науки.</a:t>
            </a:r>
            <a:br>
              <a:rPr lang="ru-RU" sz="3200" b="1" dirty="0"/>
            </a:br>
            <a:r>
              <a:rPr lang="ru-RU" sz="3200" b="1" dirty="0" err="1"/>
              <a:t>Наукові</a:t>
            </a:r>
            <a:r>
              <a:rPr lang="ru-RU" sz="3200" b="1" dirty="0"/>
              <a:t> </a:t>
            </a:r>
            <a:r>
              <a:rPr lang="ru-RU" sz="3200" b="1" dirty="0" err="1"/>
              <a:t>відкриття</a:t>
            </a:r>
            <a:r>
              <a:rPr lang="ru-RU" sz="3200" b="1" dirty="0"/>
              <a:t> у </a:t>
            </a:r>
            <a:r>
              <a:rPr lang="ru-RU" sz="3200" b="1" dirty="0" err="1"/>
              <a:t>фізико-математичних</a:t>
            </a:r>
            <a:r>
              <a:rPr lang="ru-RU" sz="3200" b="1" dirty="0"/>
              <a:t> та </a:t>
            </a:r>
            <a:r>
              <a:rPr lang="ru-RU" sz="3200" b="1" dirty="0" err="1"/>
              <a:t>інших</a:t>
            </a:r>
            <a:r>
              <a:rPr lang="ru-RU" sz="3200" b="1" dirty="0"/>
              <a:t> </a:t>
            </a:r>
            <a:r>
              <a:rPr lang="ru-RU" sz="3200" b="1" dirty="0" err="1"/>
              <a:t>природознавчих</a:t>
            </a:r>
            <a:r>
              <a:rPr lang="en-US" sz="3200" b="1" dirty="0"/>
              <a:t> </a:t>
            </a:r>
            <a:r>
              <a:rPr lang="ru-RU" sz="3200" b="1" dirty="0"/>
              <a:t>науках.</a:t>
            </a:r>
            <a:endParaRPr lang="ru-UA" sz="3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F81DB-899D-4721-B59C-1097D326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32180" y="5636111"/>
            <a:ext cx="9144000" cy="1655762"/>
          </a:xfrm>
        </p:spPr>
        <p:txBody>
          <a:bodyPr/>
          <a:lstStyle/>
          <a:p>
            <a:r>
              <a:rPr lang="uk-UA" dirty="0"/>
              <a:t>Підготував студент ІП-11</a:t>
            </a:r>
            <a:br>
              <a:rPr lang="uk-UA" dirty="0"/>
            </a:br>
            <a:r>
              <a:rPr lang="uk-UA" dirty="0"/>
              <a:t>Головня Олександр</a:t>
            </a:r>
            <a:endParaRPr lang="ru-UA" dirty="0"/>
          </a:p>
        </p:txBody>
      </p:sp>
      <p:pic>
        <p:nvPicPr>
          <p:cNvPr id="1026" name="Picture 2" descr="Концепції сучасного природознавстваТема 8. Специфіка і природа сучасної  науки Конспект лекції">
            <a:extLst>
              <a:ext uri="{FF2B5EF4-FFF2-40B4-BE49-F238E27FC236}">
                <a16:creationId xmlns:a16="http://schemas.microsoft.com/office/drawing/2014/main" id="{2AE6252B-A8A9-4986-8268-4615281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65" y="1979228"/>
            <a:ext cx="2995834" cy="399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екласична наука: становлення, принципи, характеристики">
            <a:extLst>
              <a:ext uri="{FF2B5EF4-FFF2-40B4-BE49-F238E27FC236}">
                <a16:creationId xmlns:a16="http://schemas.microsoft.com/office/drawing/2014/main" id="{D7988066-6163-4BFB-A394-EF68D19B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97" y="4550147"/>
            <a:ext cx="2282268" cy="19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Наукові відкриття 19 століття | Велика Епоха">
            <a:extLst>
              <a:ext uri="{FF2B5EF4-FFF2-40B4-BE49-F238E27FC236}">
                <a16:creationId xmlns:a16="http://schemas.microsoft.com/office/drawing/2014/main" id="{2FF9AD8E-9F76-43EC-A514-A1E04999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54" y="1393889"/>
            <a:ext cx="2381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аукові відкриття у галузі медицини і фармації у XVIII і XIX ст.">
            <a:extLst>
              <a:ext uri="{FF2B5EF4-FFF2-40B4-BE49-F238E27FC236}">
                <a16:creationId xmlns:a16="http://schemas.microsoft.com/office/drawing/2014/main" id="{AA5D31E2-6F91-4709-B394-AA97F893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50" y="3303992"/>
            <a:ext cx="1905339" cy="19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E069-2F31-4452-AA38-0A91D212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-177282"/>
            <a:ext cx="11195180" cy="1550729"/>
          </a:xfrm>
        </p:spPr>
        <p:txBody>
          <a:bodyPr>
            <a:normAutofit/>
          </a:bodyPr>
          <a:lstStyle/>
          <a:p>
            <a:r>
              <a:rPr lang="uk-UA" sz="3200" dirty="0"/>
              <a:t>Формування нових </a:t>
            </a:r>
            <a:r>
              <a:rPr lang="uk-UA" sz="3200" dirty="0" err="1"/>
              <a:t>філософсько</a:t>
            </a:r>
            <a:r>
              <a:rPr lang="uk-UA" sz="3200" dirty="0"/>
              <a:t>-методологічних підходів:</a:t>
            </a:r>
            <a:endParaRPr lang="ru-UA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7C615-0CA7-492A-A2B2-74A2D731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1" y="1611021"/>
            <a:ext cx="11618167" cy="4351338"/>
          </a:xfrm>
        </p:spPr>
        <p:txBody>
          <a:bodyPr>
            <a:normAutofit/>
          </a:bodyPr>
          <a:lstStyle/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Нерозривність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об'єкта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суб'єкта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пізнання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важливості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розуміння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інтерпретації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Поширення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ідеї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єдності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природи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незворотності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природних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процесів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Формування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нового образу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детермінізму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«ядра» –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причинності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суперечності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як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суттєвої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характеристики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об'єктів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природознавства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як принципу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пізнання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Витіснення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метафізичного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стилю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мислення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діалектичним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Зміна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уявлення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виникнення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наукової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теорії</a:t>
            </a:r>
            <a:r>
              <a:rPr lang="ru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/>
          </a:p>
        </p:txBody>
      </p:sp>
      <p:pic>
        <p:nvPicPr>
          <p:cNvPr id="2050" name="Picture 2" descr="Як відбувається розвиток особистості ≡ Zhyvoedelo">
            <a:extLst>
              <a:ext uri="{FF2B5EF4-FFF2-40B4-BE49-F238E27FC236}">
                <a16:creationId xmlns:a16="http://schemas.microsoft.com/office/drawing/2014/main" id="{450DB914-43EB-43A6-97B5-4A4A82F2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25" y="975583"/>
            <a:ext cx="3239277" cy="21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Інтелектуальний розвиток дітей - Home | Facebook">
            <a:extLst>
              <a:ext uri="{FF2B5EF4-FFF2-40B4-BE49-F238E27FC236}">
                <a16:creationId xmlns:a16="http://schemas.microsoft.com/office/drawing/2014/main" id="{515D931F-C842-4D91-A304-B5814972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29" y="4254759"/>
            <a:ext cx="2234245" cy="22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лани розвитку громад розроблятимуть на основі рамкового проекту  мінрегіонрозвитку — АГРОПОЛІТ">
            <a:extLst>
              <a:ext uri="{FF2B5EF4-FFF2-40B4-BE49-F238E27FC236}">
                <a16:creationId xmlns:a16="http://schemas.microsoft.com/office/drawing/2014/main" id="{84CDC6AB-1A23-4A9A-8B4E-09F07CF7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51" y="4132110"/>
            <a:ext cx="3825551" cy="2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2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472B-72D2-4FBA-84C7-A18EFFC0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122529"/>
            <a:ext cx="10515600" cy="1325563"/>
          </a:xfrm>
        </p:spPr>
        <p:txBody>
          <a:bodyPr/>
          <a:lstStyle/>
          <a:p>
            <a:r>
              <a:rPr lang="uk-UA" dirty="0"/>
              <a:t>Некласичний період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1341-83D2-41DB-A99B-958BD57F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0" y="1527045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Термодин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á</a:t>
            </a:r>
            <a:r>
              <a:rPr lang="ru-RU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міка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розділ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класичної </a:t>
            </a:r>
            <a:r>
              <a:rPr lang="ru-RU" sz="1800" b="0" i="0" u="none" strike="noStrike" dirty="0" err="1">
                <a:effectLst/>
                <a:latin typeface="Arial" panose="020B0604020202020204" pitchFamily="34" charset="0"/>
              </a:rPr>
              <a:t>фізики</a:t>
            </a:r>
            <a:r>
              <a:rPr lang="ru-RU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вивчає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найбільш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загальні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властивості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макроскопічних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систем і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способи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передачі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перетворення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енергії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таких системах</a:t>
            </a:r>
            <a:endParaRPr lang="ru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89881-A4FA-4EE0-95D5-5B8C66652F89}"/>
              </a:ext>
            </a:extLst>
          </p:cNvPr>
          <p:cNvSpPr txBox="1"/>
          <p:nvPr/>
        </p:nvSpPr>
        <p:spPr>
          <a:xfrm>
            <a:off x="194386" y="3223240"/>
            <a:ext cx="96494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відмова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від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абсолютів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uk-UA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центрі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пізнавального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процесу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стоїть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суб'єкт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його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соціокультурними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прикметами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uk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методи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пізнання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залежать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від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суб'єкта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спроби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виділити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наукове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і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ненаукове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позитивізм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uk-UA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40B79-22A9-4ACF-826C-46E9581A65AA}"/>
              </a:ext>
            </a:extLst>
          </p:cNvPr>
          <p:cNvSpPr txBox="1"/>
          <p:nvPr/>
        </p:nvSpPr>
        <p:spPr>
          <a:xfrm>
            <a:off x="100305" y="26652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Характеристика Некласичної науки: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Культурный релятивизм и психические расстройства | Пикабу">
            <a:extLst>
              <a:ext uri="{FF2B5EF4-FFF2-40B4-BE49-F238E27FC236}">
                <a16:creationId xmlns:a16="http://schemas.microsoft.com/office/drawing/2014/main" id="{242BE1F2-F279-455F-83BD-CDF2F426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67" y="4102700"/>
            <a:ext cx="3061901" cy="19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CDF09-C8A2-4E9E-BB18-E32AA7D3D13C}"/>
              </a:ext>
            </a:extLst>
          </p:cNvPr>
          <p:cNvSpPr txBox="1"/>
          <p:nvPr/>
        </p:nvSpPr>
        <p:spPr>
          <a:xfrm>
            <a:off x="8927064" y="60279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(принцип </a:t>
            </a:r>
            <a:r>
              <a:rPr lang="ru-U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релятивності</a:t>
            </a:r>
            <a:r>
              <a:rPr lang="ru-U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endParaRPr lang="ru-UA" dirty="0"/>
          </a:p>
        </p:txBody>
      </p:sp>
      <p:pic>
        <p:nvPicPr>
          <p:cNvPr id="3076" name="Picture 4" descr="Позитивизм в философии это...">
            <a:extLst>
              <a:ext uri="{FF2B5EF4-FFF2-40B4-BE49-F238E27FC236}">
                <a16:creationId xmlns:a16="http://schemas.microsoft.com/office/drawing/2014/main" id="{EE7C2F31-1982-409A-B81B-F15153973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5" y="4423569"/>
            <a:ext cx="4153818" cy="23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Философия в действии: как позитивизм ищет истину | Блог 4brain">
            <a:extLst>
              <a:ext uri="{FF2B5EF4-FFF2-40B4-BE49-F238E27FC236}">
                <a16:creationId xmlns:a16="http://schemas.microsoft.com/office/drawing/2014/main" id="{401C94D1-F165-453A-8B10-8181FFE7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45" y="4447556"/>
            <a:ext cx="3648340" cy="22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7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C0C0-2259-4D71-8538-5F3CDC16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18255"/>
            <a:ext cx="10515600" cy="1325563"/>
          </a:xfrm>
        </p:spPr>
        <p:txBody>
          <a:bodyPr>
            <a:normAutofit/>
          </a:bodyPr>
          <a:lstStyle/>
          <a:p>
            <a:r>
              <a:rPr lang="uk-U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Три великі відкриття:</a:t>
            </a:r>
            <a:endParaRPr lang="ru-UA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59F6-D882-4B6F-A03C-C3C35C54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13" y="1096051"/>
            <a:ext cx="10515600" cy="4351338"/>
          </a:xfrm>
        </p:spPr>
        <p:txBody>
          <a:bodyPr/>
          <a:lstStyle/>
          <a:p>
            <a:r>
              <a:rPr lang="ru-U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 клітинної теорії</a:t>
            </a:r>
            <a:endParaRPr lang="uk-UA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U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відкриття закону збереження і перетворення енергії</a:t>
            </a:r>
            <a:endParaRPr lang="uk-UA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U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розробка Дарвіном еволюційної теорії</a:t>
            </a:r>
            <a:r>
              <a:rPr lang="ru-U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dirty="0"/>
          </a:p>
        </p:txBody>
      </p:sp>
      <p:pic>
        <p:nvPicPr>
          <p:cNvPr id="4098" name="Picture 2" descr="БЕККЕРЕЛЬ Антуан Анри | Объединение учителей Санкт-Петербурга">
            <a:extLst>
              <a:ext uri="{FF2B5EF4-FFF2-40B4-BE49-F238E27FC236}">
                <a16:creationId xmlns:a16="http://schemas.microsoft.com/office/drawing/2014/main" id="{5CD2B8EB-5286-4F2E-8B2F-719A59509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" y="3134293"/>
            <a:ext cx="2312076" cy="28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9E80B-AB4A-4308-A02A-0F5CB69E91A7}"/>
              </a:ext>
            </a:extLst>
          </p:cNvPr>
          <p:cNvSpPr txBox="1"/>
          <p:nvPr/>
        </p:nvSpPr>
        <p:spPr>
          <a:xfrm>
            <a:off x="469359" y="598357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(Беккерель)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73422-3773-4DAC-A04D-75972C636E73}"/>
              </a:ext>
            </a:extLst>
          </p:cNvPr>
          <p:cNvSpPr txBox="1"/>
          <p:nvPr/>
        </p:nvSpPr>
        <p:spPr>
          <a:xfrm>
            <a:off x="3030662" y="5964674"/>
            <a:ext cx="1797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(Дж. Томсон) </a:t>
            </a:r>
            <a:endParaRPr lang="ru-UA" dirty="0"/>
          </a:p>
        </p:txBody>
      </p:sp>
      <p:pic>
        <p:nvPicPr>
          <p:cNvPr id="4100" name="Picture 4" descr="Томсон, Джозеф Джон — Википедия">
            <a:extLst>
              <a:ext uri="{FF2B5EF4-FFF2-40B4-BE49-F238E27FC236}">
                <a16:creationId xmlns:a16="http://schemas.microsoft.com/office/drawing/2014/main" id="{49D072FE-04A1-4E50-AB14-39BBB7A6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43" y="3134294"/>
            <a:ext cx="2312077" cy="28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юри: супруги-ученые четыре года работали, чтобы выделить грамм радия |  Новости на Gazeta.ua">
            <a:extLst>
              <a:ext uri="{FF2B5EF4-FFF2-40B4-BE49-F238E27FC236}">
                <a16:creationId xmlns:a16="http://schemas.microsoft.com/office/drawing/2014/main" id="{3E1CDBAC-48C0-43A6-9CD1-BD8647CF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3" y="3882242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28EC0-59EC-4C17-99DF-07577B0ABD79}"/>
              </a:ext>
            </a:extLst>
          </p:cNvPr>
          <p:cNvSpPr txBox="1"/>
          <p:nvPr/>
        </p:nvSpPr>
        <p:spPr>
          <a:xfrm>
            <a:off x="5502613" y="6263678"/>
            <a:ext cx="231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арія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П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єр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Кюрі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0A812-C3D5-439F-AF0D-556CC4CBD65F}"/>
              </a:ext>
            </a:extLst>
          </p:cNvPr>
          <p:cNvSpPr txBox="1"/>
          <p:nvPr/>
        </p:nvSpPr>
        <p:spPr>
          <a:xfrm>
            <a:off x="8561324" y="6263678"/>
            <a:ext cx="231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(Планк)</a:t>
            </a:r>
            <a:endParaRPr lang="ru-UA" dirty="0"/>
          </a:p>
        </p:txBody>
      </p:sp>
      <p:pic>
        <p:nvPicPr>
          <p:cNvPr id="4104" name="Picture 8" descr="Макс Планк - биография, новости, личная жизнь - stuki-druki.com">
            <a:extLst>
              <a:ext uri="{FF2B5EF4-FFF2-40B4-BE49-F238E27FC236}">
                <a16:creationId xmlns:a16="http://schemas.microsoft.com/office/drawing/2014/main" id="{367D9C5E-053B-4A88-8077-EAF82A6D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46" y="3787996"/>
            <a:ext cx="1844621" cy="247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7CE2D5-FB76-42C9-A588-69183C6638EE}"/>
              </a:ext>
            </a:extLst>
          </p:cNvPr>
          <p:cNvSpPr txBox="1"/>
          <p:nvPr/>
        </p:nvSpPr>
        <p:spPr>
          <a:xfrm>
            <a:off x="10391572" y="6334006"/>
            <a:ext cx="195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U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Ейнштейн</a:t>
            </a:r>
            <a: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UA" dirty="0"/>
          </a:p>
        </p:txBody>
      </p:sp>
      <p:pic>
        <p:nvPicPr>
          <p:cNvPr id="4106" name="Picture 10" descr="Альберт Эйнштейн — Викицитатник">
            <a:extLst>
              <a:ext uri="{FF2B5EF4-FFF2-40B4-BE49-F238E27FC236}">
                <a16:creationId xmlns:a16="http://schemas.microsoft.com/office/drawing/2014/main" id="{11A3F2AF-BA78-49F8-B100-9F0AC853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730" y="3755102"/>
            <a:ext cx="1866251" cy="249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Поділ ядер: процес розщеплення атомного ядра. Ядерні реакції">
            <a:extLst>
              <a:ext uri="{FF2B5EF4-FFF2-40B4-BE49-F238E27FC236}">
                <a16:creationId xmlns:a16="http://schemas.microsoft.com/office/drawing/2014/main" id="{CF3783B7-8DFD-46D5-8AB7-B336A7A6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657" y="1921949"/>
            <a:ext cx="2351018" cy="141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Квантова хімія та квантово-механічні обчислення">
            <a:extLst>
              <a:ext uri="{FF2B5EF4-FFF2-40B4-BE49-F238E27FC236}">
                <a16:creationId xmlns:a16="http://schemas.microsoft.com/office/drawing/2014/main" id="{F11B23D2-7EA4-49B2-957D-2BC1ABE2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075" y="135810"/>
            <a:ext cx="2482651" cy="13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Закономерность передачи генетического кода. Что можно узнать о будущем  малыша">
            <a:extLst>
              <a:ext uri="{FF2B5EF4-FFF2-40B4-BE49-F238E27FC236}">
                <a16:creationId xmlns:a16="http://schemas.microsoft.com/office/drawing/2014/main" id="{DB9268F1-5AC0-4589-86FF-AD2DAC76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50" y="80776"/>
            <a:ext cx="2482652" cy="14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Кибернетика в помощь народному хозяйству | РОТ ФРОНТ">
            <a:extLst>
              <a:ext uri="{FF2B5EF4-FFF2-40B4-BE49-F238E27FC236}">
                <a16:creationId xmlns:a16="http://schemas.microsoft.com/office/drawing/2014/main" id="{3D0A8E99-8D6E-4CA3-9B68-8B378456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17" y="1747209"/>
            <a:ext cx="2482653" cy="16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2128E-756E-4701-B2D9-38A6CB04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338C9-2086-47F3-B8ED-74B79D2B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8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192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Революція в природознавстві та перехід до некласичної науки. Наукові відкриття у фізико-математичних та інших природознавчих науках.</vt:lpstr>
      <vt:lpstr>Формування нових філософсько-методологічних підходів:</vt:lpstr>
      <vt:lpstr>Некласичний період</vt:lpstr>
      <vt:lpstr>Три великі відкриття: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Революція в природознавстві та перехід до некласичної науки. Наукові відкриття у фізико-математичних та інших природознавчих науках.</dc:title>
  <dc:creator>Саша Головня</dc:creator>
  <cp:lastModifiedBy>Саша Головня</cp:lastModifiedBy>
  <cp:revision>3</cp:revision>
  <dcterms:created xsi:type="dcterms:W3CDTF">2022-05-11T06:52:00Z</dcterms:created>
  <dcterms:modified xsi:type="dcterms:W3CDTF">2022-05-12T07:40:28Z</dcterms:modified>
</cp:coreProperties>
</file>