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8" r:id="rId3"/>
    <p:sldId id="257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EAC6-314B-474A-A99C-63F5C10A37CC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FC83-6CC6-4939-BEA7-7550C8A71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18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EAC6-314B-474A-A99C-63F5C10A37CC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FC83-6CC6-4939-BEA7-7550C8A71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81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EAC6-314B-474A-A99C-63F5C10A37CC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FC83-6CC6-4939-BEA7-7550C8A71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730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EAC6-314B-474A-A99C-63F5C10A37CC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FC83-6CC6-4939-BEA7-7550C8A7169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2249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EAC6-314B-474A-A99C-63F5C10A37CC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FC83-6CC6-4939-BEA7-7550C8A71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393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EAC6-314B-474A-A99C-63F5C10A37CC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FC83-6CC6-4939-BEA7-7550C8A71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033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EAC6-314B-474A-A99C-63F5C10A37CC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FC83-6CC6-4939-BEA7-7550C8A71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816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EAC6-314B-474A-A99C-63F5C10A37CC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FC83-6CC6-4939-BEA7-7550C8A71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77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EAC6-314B-474A-A99C-63F5C10A37CC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FC83-6CC6-4939-BEA7-7550C8A71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20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EAC6-314B-474A-A99C-63F5C10A37CC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FC83-6CC6-4939-BEA7-7550C8A71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46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EAC6-314B-474A-A99C-63F5C10A37CC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FC83-6CC6-4939-BEA7-7550C8A71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85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EAC6-314B-474A-A99C-63F5C10A37CC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FC83-6CC6-4939-BEA7-7550C8A71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53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EAC6-314B-474A-A99C-63F5C10A37CC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FC83-6CC6-4939-BEA7-7550C8A71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00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EAC6-314B-474A-A99C-63F5C10A37CC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FC83-6CC6-4939-BEA7-7550C8A71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69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EAC6-314B-474A-A99C-63F5C10A37CC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FC83-6CC6-4939-BEA7-7550C8A71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12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EAC6-314B-474A-A99C-63F5C10A37CC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FC83-6CC6-4939-BEA7-7550C8A71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33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EAC6-314B-474A-A99C-63F5C10A37CC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FC83-6CC6-4939-BEA7-7550C8A71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46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2BEAC6-314B-474A-A99C-63F5C10A37CC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AFC83-6CC6-4939-BEA7-7550C8A71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803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071154"/>
            <a:ext cx="9144000" cy="4186646"/>
          </a:xfrm>
        </p:spPr>
        <p:txBody>
          <a:bodyPr>
            <a:normAutofit/>
          </a:bodyPr>
          <a:lstStyle/>
          <a:p>
            <a:r>
              <a:rPr lang="uk-UA" sz="2400" b="1" i="1" dirty="0"/>
              <a:t>ПРАКТИЧНА РОБОТА</a:t>
            </a:r>
            <a:endParaRPr lang="ru-RU" sz="2400" dirty="0"/>
          </a:p>
          <a:p>
            <a:r>
              <a:rPr lang="uk-UA" sz="2400" b="1" i="1" dirty="0"/>
              <a:t>ЗАГАЛЬНІ ПРИНЦИПИ НАДАННЯ ПЕРШОЇ ДОЛІКАРСЬКОЇ ДОПОМОГИ ПОСТРАЖДАЛИМ</a:t>
            </a:r>
            <a:endParaRPr lang="en-US" sz="2400" b="1" i="1" dirty="0"/>
          </a:p>
          <a:p>
            <a:endParaRPr lang="en-US" sz="2400" b="1" i="1" dirty="0"/>
          </a:p>
          <a:p>
            <a:endParaRPr lang="en-US" sz="2400" b="1" i="1" dirty="0"/>
          </a:p>
          <a:p>
            <a:pPr algn="r"/>
            <a:r>
              <a:rPr lang="uk-UA" sz="2400" dirty="0"/>
              <a:t>Отруєння вигарним газом. Дихальна діяльність пригноблена</a:t>
            </a:r>
          </a:p>
          <a:p>
            <a:pPr algn="r"/>
            <a:r>
              <a:rPr lang="uk-UA" sz="2400" dirty="0"/>
              <a:t>ІП-11	</a:t>
            </a:r>
            <a:r>
              <a:rPr lang="uk-UA" sz="2400" dirty="0" err="1"/>
              <a:t>Алєксєєв</a:t>
            </a:r>
            <a:r>
              <a:rPr lang="uk-UA" sz="2400" dirty="0"/>
              <a:t> Андрій, Головня Саня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38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3366" y="226423"/>
            <a:ext cx="10515600" cy="3675017"/>
          </a:xfrm>
        </p:spPr>
        <p:txBody>
          <a:bodyPr>
            <a:normAutofit/>
          </a:bodyPr>
          <a:lstStyle/>
          <a:p>
            <a:r>
              <a:rPr lang="ru-RU" sz="2400" dirty="0"/>
              <a:t>Окис вуглецю — безколірний газ, у чистому вигляді не має </a:t>
            </a:r>
            <a:r>
              <a:rPr lang="ru-RU" sz="2400" dirty="0" err="1"/>
              <a:t>ні</a:t>
            </a:r>
            <a:r>
              <a:rPr lang="ru-RU" sz="2400" dirty="0"/>
              <a:t> запаху, </a:t>
            </a:r>
            <a:r>
              <a:rPr lang="ru-RU" sz="2400" dirty="0" err="1"/>
              <a:t>ні</a:t>
            </a:r>
            <a:r>
              <a:rPr lang="ru-RU" sz="2400" dirty="0"/>
              <a:t> смаку. </a:t>
            </a:r>
            <a:r>
              <a:rPr lang="ru-RU" sz="2400" dirty="0" err="1"/>
              <a:t>Він</a:t>
            </a:r>
            <a:r>
              <a:rPr lang="ru-RU" sz="2400" dirty="0"/>
              <a:t> легший за повітря, у </a:t>
            </a:r>
            <a:r>
              <a:rPr lang="ru-RU" sz="2400" dirty="0" err="1"/>
              <a:t>воді</a:t>
            </a:r>
            <a:r>
              <a:rPr lang="ru-RU" sz="2400" dirty="0"/>
              <a:t> не </a:t>
            </a:r>
            <a:r>
              <a:rPr lang="ru-RU" sz="2400" dirty="0" err="1"/>
              <a:t>розчиняється</a:t>
            </a:r>
            <a:r>
              <a:rPr lang="ru-RU" sz="2400" dirty="0"/>
              <a:t> і добре </a:t>
            </a:r>
            <a:r>
              <a:rPr lang="ru-RU" sz="2400" dirty="0" err="1"/>
              <a:t>розчиняється</a:t>
            </a:r>
            <a:r>
              <a:rPr lang="ru-RU" sz="2400" dirty="0"/>
              <a:t> в </a:t>
            </a:r>
            <a:r>
              <a:rPr lang="ru-RU" sz="2400" dirty="0" err="1"/>
              <a:t>рідкому</a:t>
            </a:r>
            <a:r>
              <a:rPr lang="ru-RU" sz="2400" dirty="0"/>
              <a:t> </a:t>
            </a:r>
            <a:r>
              <a:rPr lang="ru-RU" sz="2400" dirty="0" err="1"/>
              <a:t>аміаку</a:t>
            </a:r>
            <a:r>
              <a:rPr lang="ru-RU" sz="2400" dirty="0"/>
              <a:t>.</a:t>
            </a:r>
          </a:p>
          <a:p>
            <a:r>
              <a:rPr lang="ru-RU" sz="2400" dirty="0" err="1"/>
              <a:t>Основний</a:t>
            </a:r>
            <a:r>
              <a:rPr lang="ru-RU" sz="2400" dirty="0"/>
              <a:t> шлях </a:t>
            </a:r>
            <a:r>
              <a:rPr lang="ru-RU" sz="2400" dirty="0" err="1"/>
              <a:t>попадання</a:t>
            </a:r>
            <a:r>
              <a:rPr lang="ru-RU" sz="2400" dirty="0"/>
              <a:t> </a:t>
            </a:r>
            <a:r>
              <a:rPr lang="ru-RU" sz="2400" dirty="0" err="1"/>
              <a:t>окису</a:t>
            </a:r>
            <a:r>
              <a:rPr lang="ru-RU" sz="2400" dirty="0"/>
              <a:t> вуглецю в </a:t>
            </a:r>
            <a:r>
              <a:rPr lang="ru-RU" sz="2400" dirty="0" err="1"/>
              <a:t>організм</a:t>
            </a:r>
            <a:r>
              <a:rPr lang="ru-RU" sz="2400" dirty="0"/>
              <a:t> </a:t>
            </a:r>
            <a:r>
              <a:rPr lang="ru-RU" sz="2400" dirty="0" err="1"/>
              <a:t>людини</a:t>
            </a:r>
            <a:r>
              <a:rPr lang="ru-RU" sz="2400" dirty="0"/>
              <a:t> - через </a:t>
            </a:r>
            <a:r>
              <a:rPr lang="ru-RU" sz="2400" dirty="0" err="1"/>
              <a:t>органи</a:t>
            </a:r>
            <a:r>
              <a:rPr lang="ru-RU" sz="2400" dirty="0"/>
              <a:t> </a:t>
            </a:r>
            <a:r>
              <a:rPr lang="ru-RU" sz="2400" dirty="0" err="1"/>
              <a:t>дихання</a:t>
            </a:r>
            <a:r>
              <a:rPr lang="ru-RU" sz="2400" dirty="0"/>
              <a:t>. На </a:t>
            </a:r>
            <a:r>
              <a:rPr lang="ru-RU" sz="2400" dirty="0" err="1"/>
              <a:t>тяжкість</a:t>
            </a:r>
            <a:r>
              <a:rPr lang="ru-RU" sz="2400" dirty="0"/>
              <a:t> </a:t>
            </a:r>
            <a:r>
              <a:rPr lang="ru-RU" sz="2400" dirty="0" err="1"/>
              <a:t>гострих</a:t>
            </a:r>
            <a:r>
              <a:rPr lang="ru-RU" sz="2400" dirty="0"/>
              <a:t> </a:t>
            </a:r>
            <a:r>
              <a:rPr lang="ru-RU" sz="2400" dirty="0" err="1"/>
              <a:t>отруєнь</a:t>
            </a:r>
            <a:r>
              <a:rPr lang="ru-RU" sz="2400" dirty="0"/>
              <a:t> </a:t>
            </a:r>
            <a:r>
              <a:rPr lang="ru-RU" sz="2400" dirty="0" err="1"/>
              <a:t>людини</a:t>
            </a:r>
            <a:r>
              <a:rPr lang="ru-RU" sz="2400" dirty="0"/>
              <a:t> </a:t>
            </a:r>
            <a:r>
              <a:rPr lang="ru-RU" sz="2400" dirty="0" err="1"/>
              <a:t>окисом</a:t>
            </a:r>
            <a:r>
              <a:rPr lang="ru-RU" sz="2400" dirty="0"/>
              <a:t> вуглецю </a:t>
            </a:r>
            <a:r>
              <a:rPr lang="ru-RU" sz="2400" dirty="0" err="1"/>
              <a:t>впливає</a:t>
            </a:r>
            <a:r>
              <a:rPr lang="ru-RU" sz="2400" dirty="0"/>
              <a:t> ряд </a:t>
            </a:r>
            <a:r>
              <a:rPr lang="ru-RU" sz="2400" dirty="0" err="1"/>
              <a:t>факторів</a:t>
            </a:r>
            <a:r>
              <a:rPr lang="ru-RU" sz="2400" dirty="0"/>
              <a:t>, </a:t>
            </a:r>
            <a:r>
              <a:rPr lang="ru-RU" sz="2400" dirty="0" err="1"/>
              <a:t>які</a:t>
            </a:r>
            <a:r>
              <a:rPr lang="ru-RU" sz="2400" dirty="0"/>
              <a:t> </a:t>
            </a:r>
            <a:r>
              <a:rPr lang="ru-RU" sz="2400" dirty="0" err="1"/>
              <a:t>підвищують</a:t>
            </a:r>
            <a:r>
              <a:rPr lang="ru-RU" sz="2400" dirty="0"/>
              <a:t> </a:t>
            </a:r>
            <a:r>
              <a:rPr lang="ru-RU" sz="2400" dirty="0" err="1"/>
              <a:t>чутливість</a:t>
            </a:r>
            <a:r>
              <a:rPr lang="ru-RU" sz="2400" dirty="0"/>
              <a:t> </a:t>
            </a:r>
            <a:r>
              <a:rPr lang="ru-RU" sz="2400" dirty="0" err="1"/>
              <a:t>організму</a:t>
            </a:r>
            <a:r>
              <a:rPr lang="ru-RU" sz="2400" dirty="0"/>
              <a:t> до </a:t>
            </a:r>
            <a:r>
              <a:rPr lang="ru-RU" sz="2400" dirty="0" err="1"/>
              <a:t>його</a:t>
            </a:r>
            <a:r>
              <a:rPr lang="ru-RU" sz="2400" dirty="0"/>
              <a:t> </a:t>
            </a:r>
            <a:r>
              <a:rPr lang="ru-RU" sz="2400" dirty="0" err="1"/>
              <a:t>дії</a:t>
            </a:r>
            <a:r>
              <a:rPr lang="ru-RU" sz="2400" dirty="0"/>
              <a:t>. </a:t>
            </a:r>
            <a:r>
              <a:rPr lang="ru-RU" sz="2400" dirty="0" err="1"/>
              <a:t>Це</a:t>
            </a:r>
            <a:r>
              <a:rPr lang="ru-RU" sz="2400" dirty="0"/>
              <a:t> </a:t>
            </a:r>
            <a:r>
              <a:rPr lang="ru-RU" sz="2400" dirty="0" err="1"/>
              <a:t>втомлення</a:t>
            </a:r>
            <a:r>
              <a:rPr lang="ru-RU" sz="2400" dirty="0"/>
              <a:t>, </a:t>
            </a:r>
            <a:r>
              <a:rPr lang="ru-RU" sz="2400" dirty="0" err="1"/>
              <a:t>перенесені</a:t>
            </a:r>
            <a:r>
              <a:rPr lang="ru-RU" sz="2400" dirty="0"/>
              <a:t> </a:t>
            </a:r>
            <a:r>
              <a:rPr lang="ru-RU" sz="2400" dirty="0" err="1"/>
              <a:t>захворювання</a:t>
            </a:r>
            <a:r>
              <a:rPr lang="ru-RU" sz="2400" dirty="0"/>
              <a:t>, </a:t>
            </a:r>
            <a:r>
              <a:rPr lang="ru-RU" sz="2400" dirty="0" err="1"/>
              <a:t>втрата</a:t>
            </a:r>
            <a:r>
              <a:rPr lang="ru-RU" sz="2400" dirty="0"/>
              <a:t> </a:t>
            </a:r>
            <a:r>
              <a:rPr lang="ru-RU" sz="2400" dirty="0" err="1"/>
              <a:t>крові</a:t>
            </a:r>
            <a:r>
              <a:rPr lang="ru-RU" sz="2400" dirty="0"/>
              <a:t>, </a:t>
            </a:r>
            <a:r>
              <a:rPr lang="ru-RU" sz="2400" dirty="0" err="1"/>
              <a:t>посилене</a:t>
            </a:r>
            <a:r>
              <a:rPr lang="ru-RU" sz="2400" dirty="0"/>
              <a:t> </a:t>
            </a:r>
            <a:r>
              <a:rPr lang="ru-RU" sz="2400" dirty="0" err="1"/>
              <a:t>фізичне</a:t>
            </a:r>
            <a:r>
              <a:rPr lang="ru-RU" sz="2400" dirty="0"/>
              <a:t> </a:t>
            </a:r>
            <a:r>
              <a:rPr lang="ru-RU" sz="2400" dirty="0" err="1"/>
              <a:t>навантаження</a:t>
            </a:r>
            <a:r>
              <a:rPr lang="ru-RU" sz="2400" dirty="0"/>
              <a:t>, </a:t>
            </a:r>
            <a:r>
              <a:rPr lang="ru-RU" sz="2400" dirty="0" err="1"/>
              <a:t>авітамінози</a:t>
            </a:r>
            <a:r>
              <a:rPr lang="ru-RU" sz="2400" dirty="0"/>
              <a:t>, </a:t>
            </a:r>
            <a:r>
              <a:rPr lang="ru-RU" sz="2400" dirty="0" err="1"/>
              <a:t>висока</a:t>
            </a:r>
            <a:r>
              <a:rPr lang="ru-RU" sz="2400" dirty="0"/>
              <a:t> температура повітря.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111" y="4206241"/>
            <a:ext cx="5063059" cy="237716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170" y="4206241"/>
            <a:ext cx="3551736" cy="237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3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Класифікація травми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81785"/>
            <a:ext cx="10515600" cy="4191998"/>
          </a:xfrm>
        </p:spPr>
        <p:txBody>
          <a:bodyPr>
            <a:noAutofit/>
          </a:bodyPr>
          <a:lstStyle/>
          <a:p>
            <a:r>
              <a:rPr lang="uk-UA" sz="2400" dirty="0" err="1"/>
              <a:t>Взалежності</a:t>
            </a:r>
            <a:r>
              <a:rPr lang="uk-UA" sz="2400" dirty="0"/>
              <a:t> від виду діяльності постраждалого травма може бути як професійною, так і не професійною.</a:t>
            </a:r>
            <a:endParaRPr lang="ru-RU" sz="2400" dirty="0"/>
          </a:p>
          <a:p>
            <a:r>
              <a:rPr lang="ru-RU" sz="2400" dirty="0" err="1"/>
              <a:t>Отруєння</a:t>
            </a:r>
            <a:r>
              <a:rPr lang="ru-RU" sz="2400" dirty="0"/>
              <a:t> </a:t>
            </a:r>
            <a:r>
              <a:rPr lang="ru-RU" sz="2400" dirty="0" err="1"/>
              <a:t>можливі</a:t>
            </a:r>
            <a:r>
              <a:rPr lang="ru-RU" sz="2400" dirty="0"/>
              <a:t> в </a:t>
            </a:r>
            <a:r>
              <a:rPr lang="ru-RU" sz="2400" dirty="0" err="1"/>
              <a:t>котельних</a:t>
            </a:r>
            <a:r>
              <a:rPr lang="ru-RU" sz="2400" dirty="0"/>
              <a:t>, </a:t>
            </a:r>
            <a:r>
              <a:rPr lang="ru-RU" sz="2400" dirty="0" err="1"/>
              <a:t>газогенераторних</a:t>
            </a:r>
            <a:r>
              <a:rPr lang="ru-RU" sz="2400" dirty="0"/>
              <a:t>, </a:t>
            </a:r>
            <a:r>
              <a:rPr lang="ru-RU" sz="2400" dirty="0" err="1"/>
              <a:t>мартенівських</a:t>
            </a:r>
            <a:r>
              <a:rPr lang="ru-RU" sz="2400" dirty="0"/>
              <a:t> і </a:t>
            </a:r>
            <a:r>
              <a:rPr lang="ru-RU" sz="2400" dirty="0" err="1"/>
              <a:t>ливарних</a:t>
            </a:r>
            <a:r>
              <a:rPr lang="ru-RU" sz="2400" dirty="0"/>
              <a:t> цехах, </a:t>
            </a:r>
            <a:r>
              <a:rPr lang="ru-RU" sz="2400" dirty="0" err="1"/>
              <a:t>під</a:t>
            </a:r>
            <a:r>
              <a:rPr lang="ru-RU" sz="2400" dirty="0"/>
              <a:t> час </a:t>
            </a:r>
            <a:r>
              <a:rPr lang="ru-RU" sz="2400" dirty="0" err="1"/>
              <a:t>випробування</a:t>
            </a:r>
            <a:r>
              <a:rPr lang="ru-RU" sz="2400" dirty="0"/>
              <a:t> </a:t>
            </a:r>
            <a:r>
              <a:rPr lang="ru-RU" sz="2400" dirty="0" err="1"/>
              <a:t>моторів</a:t>
            </a:r>
            <a:r>
              <a:rPr lang="ru-RU" sz="2400" dirty="0"/>
              <a:t>, у бронемашинах, у </a:t>
            </a:r>
            <a:r>
              <a:rPr lang="ru-RU" sz="2400" dirty="0" err="1"/>
              <a:t>гарматних</a:t>
            </a:r>
            <a:r>
              <a:rPr lang="ru-RU" sz="2400" dirty="0"/>
              <a:t> </a:t>
            </a:r>
            <a:r>
              <a:rPr lang="ru-RU" sz="2400" dirty="0" err="1"/>
              <a:t>баштах</a:t>
            </a:r>
            <a:r>
              <a:rPr lang="ru-RU" sz="2400" dirty="0"/>
              <a:t> </a:t>
            </a:r>
            <a:r>
              <a:rPr lang="ru-RU" sz="2400" dirty="0" err="1"/>
              <a:t>військових</a:t>
            </a:r>
            <a:r>
              <a:rPr lang="ru-RU" sz="2400" dirty="0"/>
              <a:t> </a:t>
            </a:r>
            <a:r>
              <a:rPr lang="ru-RU" sz="2400" dirty="0" err="1"/>
              <a:t>кораблів</a:t>
            </a:r>
            <a:r>
              <a:rPr lang="ru-RU" sz="2400" dirty="0"/>
              <a:t>, у </a:t>
            </a:r>
            <a:r>
              <a:rPr lang="ru-RU" sz="2400" dirty="0" err="1"/>
              <a:t>машинних</a:t>
            </a:r>
            <a:r>
              <a:rPr lang="ru-RU" sz="2400" dirty="0"/>
              <a:t> </a:t>
            </a:r>
            <a:r>
              <a:rPr lang="ru-RU" sz="2400" dirty="0" err="1"/>
              <a:t>відділеннях</a:t>
            </a:r>
            <a:r>
              <a:rPr lang="ru-RU" sz="2400" dirty="0"/>
              <a:t> </a:t>
            </a:r>
            <a:r>
              <a:rPr lang="ru-RU" sz="2400" dirty="0" err="1"/>
              <a:t>тепловозів</a:t>
            </a:r>
            <a:r>
              <a:rPr lang="ru-RU" sz="2400" dirty="0"/>
              <a:t>, </a:t>
            </a:r>
            <a:r>
              <a:rPr lang="ru-RU" sz="2400" dirty="0" err="1"/>
              <a:t>кабінах</a:t>
            </a:r>
            <a:r>
              <a:rPr lang="ru-RU" sz="2400" dirty="0"/>
              <a:t> </a:t>
            </a:r>
            <a:r>
              <a:rPr lang="ru-RU" sz="2400" dirty="0" err="1"/>
              <a:t>літаків</a:t>
            </a:r>
            <a:r>
              <a:rPr lang="ru-RU" sz="2400" dirty="0"/>
              <a:t>, гаражах, </a:t>
            </a:r>
            <a:r>
              <a:rPr lang="ru-RU" sz="2400" dirty="0" err="1"/>
              <a:t>моторних</a:t>
            </a:r>
            <a:r>
              <a:rPr lang="ru-RU" sz="2400" dirty="0"/>
              <a:t> </a:t>
            </a:r>
            <a:r>
              <a:rPr lang="ru-RU" sz="2400" dirty="0" err="1"/>
              <a:t>човнах</a:t>
            </a:r>
            <a:r>
              <a:rPr lang="ru-RU" sz="2400" dirty="0"/>
              <a:t>, у </a:t>
            </a:r>
            <a:r>
              <a:rPr lang="ru-RU" sz="2400" dirty="0" err="1"/>
              <a:t>хімічній</a:t>
            </a:r>
            <a:r>
              <a:rPr lang="ru-RU" sz="2400" dirty="0"/>
              <a:t> </a:t>
            </a:r>
            <a:r>
              <a:rPr lang="ru-RU" sz="2400" dirty="0" err="1"/>
              <a:t>промисловості</a:t>
            </a:r>
            <a:r>
              <a:rPr lang="ru-RU" sz="2400" dirty="0"/>
              <a:t>, </a:t>
            </a:r>
            <a:r>
              <a:rPr lang="ru-RU" sz="2400" dirty="0" err="1"/>
              <a:t>випадкове</a:t>
            </a:r>
            <a:r>
              <a:rPr lang="ru-RU" sz="2400" dirty="0"/>
              <a:t> </a:t>
            </a:r>
            <a:r>
              <a:rPr lang="ru-RU" sz="2400" dirty="0" err="1"/>
              <a:t>отруєння</a:t>
            </a:r>
            <a:r>
              <a:rPr lang="ru-RU" sz="2400" dirty="0"/>
              <a:t> </a:t>
            </a:r>
            <a:r>
              <a:rPr lang="ru-RU" sz="2400" dirty="0" err="1"/>
              <a:t>внаслідок</a:t>
            </a:r>
            <a:r>
              <a:rPr lang="ru-RU" sz="2400" dirty="0"/>
              <a:t> </a:t>
            </a:r>
            <a:r>
              <a:rPr lang="ru-RU" sz="2400" dirty="0" err="1"/>
              <a:t>несправності</a:t>
            </a:r>
            <a:r>
              <a:rPr lang="ru-RU" sz="2400" dirty="0"/>
              <a:t> </a:t>
            </a:r>
            <a:r>
              <a:rPr lang="ru-RU" sz="2400" dirty="0" err="1"/>
              <a:t>обладнання</a:t>
            </a:r>
            <a:r>
              <a:rPr lang="ru-RU" sz="2400" dirty="0"/>
              <a:t>, та </a:t>
            </a:r>
            <a:r>
              <a:rPr lang="ru-RU" sz="2400" dirty="0" err="1"/>
              <a:t>внаслідок</a:t>
            </a:r>
            <a:r>
              <a:rPr lang="ru-RU" sz="2400" dirty="0"/>
              <a:t> халатного </a:t>
            </a:r>
            <a:r>
              <a:rPr lang="ru-RU" sz="2400" dirty="0" err="1"/>
              <a:t>ставлення</a:t>
            </a:r>
            <a:r>
              <a:rPr lang="ru-RU" sz="2400" dirty="0"/>
              <a:t> до </a:t>
            </a:r>
            <a:r>
              <a:rPr lang="ru-RU" sz="2400" dirty="0" err="1"/>
              <a:t>питань</a:t>
            </a:r>
            <a:r>
              <a:rPr lang="ru-RU" sz="2400" dirty="0"/>
              <a:t> </a:t>
            </a:r>
            <a:r>
              <a:rPr lang="ru-RU" sz="2400" dirty="0" err="1"/>
              <a:t>безпеки</a:t>
            </a:r>
            <a:r>
              <a:rPr lang="ru-RU" sz="2400" dirty="0"/>
              <a:t>. </a:t>
            </a:r>
          </a:p>
          <a:p>
            <a:r>
              <a:rPr lang="uk-UA" sz="2400" dirty="0"/>
              <a:t>Найчастіша причина отруєння – неправильно організована система вентиляції в домах з </a:t>
            </a:r>
            <a:r>
              <a:rPr lang="uk-UA" sz="2400" dirty="0" err="1"/>
              <a:t>печним</a:t>
            </a:r>
            <a:r>
              <a:rPr lang="uk-UA" sz="2400" dirty="0"/>
              <a:t> опаленням.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7446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Класифікація травми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73077"/>
            <a:ext cx="10515600" cy="4351338"/>
          </a:xfrm>
        </p:spPr>
        <p:txBody>
          <a:bodyPr>
            <a:normAutofit/>
          </a:bodyPr>
          <a:lstStyle/>
          <a:p>
            <a:r>
              <a:rPr lang="uk-UA" sz="2400" dirty="0"/>
              <a:t>За ступенем важкості травма є важкою, бо якщо дихальна діяльність пригноблена, існую великий ризик смерті внаслідок нестачі кисню</a:t>
            </a:r>
          </a:p>
          <a:p>
            <a:r>
              <a:rPr lang="uk-UA" sz="2400" dirty="0"/>
              <a:t>За формою прояву травма є отруєнням.</a:t>
            </a:r>
            <a:endParaRPr lang="en-US" sz="2400" dirty="0"/>
          </a:p>
          <a:p>
            <a:r>
              <a:rPr lang="uk-UA" sz="2400" dirty="0"/>
              <a:t>Травма є хімічною, бо виникає внаслідок дії газу СО</a:t>
            </a:r>
            <a:r>
              <a:rPr lang="en-US" sz="2400" dirty="0"/>
              <a:t>.</a:t>
            </a:r>
            <a:endParaRPr lang="uk-UA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608" y="3927566"/>
            <a:ext cx="4029952" cy="267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0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Фактори прояву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369337"/>
            <a:ext cx="8946541" cy="4711866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 err="1"/>
              <a:t>Відчувається</a:t>
            </a:r>
            <a:r>
              <a:rPr lang="ru-RU" sz="2400" dirty="0"/>
              <a:t> </a:t>
            </a:r>
            <a:r>
              <a:rPr lang="ru-RU" sz="2400" dirty="0" err="1"/>
              <a:t>головний</a:t>
            </a:r>
            <a:r>
              <a:rPr lang="ru-RU" sz="2400" dirty="0"/>
              <a:t> </a:t>
            </a:r>
            <a:r>
              <a:rPr lang="ru-RU" sz="2400" dirty="0" err="1"/>
              <a:t>біль</a:t>
            </a:r>
            <a:r>
              <a:rPr lang="ru-RU" sz="2400" dirty="0"/>
              <a:t>, </a:t>
            </a:r>
          </a:p>
          <a:p>
            <a:r>
              <a:rPr lang="ru-RU" sz="2400" dirty="0" err="1"/>
              <a:t>Інколи</a:t>
            </a:r>
            <a:r>
              <a:rPr lang="ru-RU" sz="2400" dirty="0"/>
              <a:t> шум у </a:t>
            </a:r>
            <a:r>
              <a:rPr lang="ru-RU" sz="2400" dirty="0" err="1"/>
              <a:t>вухах</a:t>
            </a:r>
            <a:r>
              <a:rPr lang="ru-RU" sz="2400" dirty="0"/>
              <a:t>, </a:t>
            </a:r>
            <a:r>
              <a:rPr lang="ru-RU" sz="2400" dirty="0" err="1"/>
              <a:t>нудота</a:t>
            </a:r>
            <a:r>
              <a:rPr lang="ru-RU" sz="2400" dirty="0"/>
              <a:t>. </a:t>
            </a:r>
          </a:p>
          <a:p>
            <a:r>
              <a:rPr lang="ru-RU" sz="2400" dirty="0" err="1"/>
              <a:t>Розвивається</a:t>
            </a:r>
            <a:r>
              <a:rPr lang="ru-RU" sz="2400" dirty="0"/>
              <a:t> </a:t>
            </a:r>
            <a:r>
              <a:rPr lang="ru-RU" sz="2400" dirty="0" err="1"/>
              <a:t>загальна</a:t>
            </a:r>
            <a:r>
              <a:rPr lang="ru-RU" sz="2400" dirty="0"/>
              <a:t> </a:t>
            </a:r>
            <a:r>
              <a:rPr lang="ru-RU" sz="2400" dirty="0" err="1"/>
              <a:t>слабість</a:t>
            </a:r>
            <a:endParaRPr lang="ru-RU" sz="2400" dirty="0"/>
          </a:p>
          <a:p>
            <a:r>
              <a:rPr lang="ru-RU" sz="2400" dirty="0" err="1"/>
              <a:t>Сухий</a:t>
            </a:r>
            <a:r>
              <a:rPr lang="ru-RU" sz="2400" dirty="0"/>
              <a:t> кашель, </a:t>
            </a:r>
            <a:r>
              <a:rPr lang="ru-RU" sz="2400" dirty="0" err="1"/>
              <a:t>блювання</a:t>
            </a:r>
            <a:r>
              <a:rPr lang="ru-RU" sz="2400" dirty="0"/>
              <a:t>, </a:t>
            </a:r>
            <a:r>
              <a:rPr lang="ru-RU" sz="2400" dirty="0" err="1"/>
              <a:t>свідомість</a:t>
            </a:r>
            <a:r>
              <a:rPr lang="ru-RU" sz="2400" dirty="0"/>
              <a:t> </a:t>
            </a:r>
            <a:r>
              <a:rPr lang="ru-RU" sz="2400" dirty="0" err="1"/>
              <a:t>ще</a:t>
            </a:r>
            <a:r>
              <a:rPr lang="ru-RU" sz="2400" dirty="0"/>
              <a:t> </a:t>
            </a:r>
            <a:r>
              <a:rPr lang="ru-RU" sz="2400" dirty="0" err="1"/>
              <a:t>зберігається</a:t>
            </a:r>
            <a:r>
              <a:rPr lang="ru-RU" sz="2400" dirty="0"/>
              <a:t>. </a:t>
            </a:r>
          </a:p>
          <a:p>
            <a:r>
              <a:rPr lang="ru-RU" sz="2400" dirty="0" err="1"/>
              <a:t>Інколи</a:t>
            </a:r>
            <a:r>
              <a:rPr lang="ru-RU" sz="2400" dirty="0"/>
              <a:t> </a:t>
            </a:r>
            <a:r>
              <a:rPr lang="ru-RU" sz="2400" dirty="0" err="1"/>
              <a:t>спостерігається</a:t>
            </a:r>
            <a:r>
              <a:rPr lang="ru-RU" sz="2400" dirty="0"/>
              <a:t> </a:t>
            </a:r>
            <a:r>
              <a:rPr lang="ru-RU" sz="2400" dirty="0" err="1"/>
              <a:t>збудження</a:t>
            </a:r>
            <a:r>
              <a:rPr lang="ru-RU" sz="2400" dirty="0"/>
              <a:t>, яке </a:t>
            </a:r>
            <a:r>
              <a:rPr lang="ru-RU" sz="2400" dirty="0" err="1"/>
              <a:t>супроводжується</a:t>
            </a:r>
            <a:r>
              <a:rPr lang="ru-RU" sz="2400" dirty="0"/>
              <a:t> </a:t>
            </a:r>
            <a:r>
              <a:rPr lang="ru-RU" sz="2400" dirty="0" err="1"/>
              <a:t>слуховими</a:t>
            </a:r>
            <a:r>
              <a:rPr lang="ru-RU" sz="2400" dirty="0"/>
              <a:t> і </a:t>
            </a:r>
            <a:r>
              <a:rPr lang="ru-RU" sz="2400" dirty="0" err="1"/>
              <a:t>зоровими</a:t>
            </a:r>
            <a:r>
              <a:rPr lang="ru-RU" sz="2400" dirty="0"/>
              <a:t> </a:t>
            </a:r>
            <a:r>
              <a:rPr lang="ru-RU" sz="2400" dirty="0" err="1"/>
              <a:t>галюцинаціями</a:t>
            </a:r>
            <a:r>
              <a:rPr lang="ru-RU" sz="2400" dirty="0"/>
              <a:t>. </a:t>
            </a:r>
          </a:p>
          <a:p>
            <a:r>
              <a:rPr lang="ru-RU" sz="2400" dirty="0"/>
              <a:t>В </a:t>
            </a:r>
            <a:r>
              <a:rPr lang="ru-RU" sz="2400" dirty="0" err="1"/>
              <a:t>людини</a:t>
            </a:r>
            <a:r>
              <a:rPr lang="ru-RU" sz="2400" dirty="0"/>
              <a:t> </a:t>
            </a:r>
            <a:r>
              <a:rPr lang="ru-RU" sz="2400" dirty="0" err="1"/>
              <a:t>порушується</a:t>
            </a:r>
            <a:r>
              <a:rPr lang="ru-RU" sz="2400" dirty="0"/>
              <a:t> </a:t>
            </a:r>
            <a:r>
              <a:rPr lang="ru-RU" sz="2400" dirty="0" err="1"/>
              <a:t>координація</a:t>
            </a:r>
            <a:r>
              <a:rPr lang="ru-RU" sz="2400" dirty="0"/>
              <a:t>, вона </a:t>
            </a:r>
            <a:r>
              <a:rPr lang="ru-RU" sz="2400" dirty="0" err="1"/>
              <a:t>стає</a:t>
            </a:r>
            <a:r>
              <a:rPr lang="ru-RU" sz="2400" dirty="0"/>
              <a:t> </a:t>
            </a:r>
            <a:r>
              <a:rPr lang="ru-RU" sz="2400" dirty="0" err="1"/>
              <a:t>більш</a:t>
            </a:r>
            <a:r>
              <a:rPr lang="ru-RU" sz="2400" dirty="0"/>
              <a:t> </a:t>
            </a:r>
            <a:r>
              <a:rPr lang="ru-RU" sz="2400" dirty="0" err="1"/>
              <a:t>дратливою</a:t>
            </a:r>
            <a:r>
              <a:rPr lang="ru-RU" sz="2400" dirty="0"/>
              <a:t>. </a:t>
            </a:r>
          </a:p>
          <a:p>
            <a:r>
              <a:rPr lang="ru-RU" sz="2400" dirty="0"/>
              <a:t>В </a:t>
            </a:r>
            <a:r>
              <a:rPr lang="ru-RU" sz="2400" dirty="0" err="1"/>
              <a:t>подальшому</a:t>
            </a:r>
            <a:r>
              <a:rPr lang="ru-RU" sz="2400" dirty="0"/>
              <a:t> </a:t>
            </a:r>
            <a:r>
              <a:rPr lang="ru-RU" sz="2400" dirty="0" err="1"/>
              <a:t>людина</a:t>
            </a:r>
            <a:r>
              <a:rPr lang="ru-RU" sz="2400" dirty="0"/>
              <a:t> </a:t>
            </a:r>
            <a:r>
              <a:rPr lang="ru-RU" sz="2400" dirty="0" err="1"/>
              <a:t>втрачає</a:t>
            </a:r>
            <a:r>
              <a:rPr lang="ru-RU" sz="2400" dirty="0"/>
              <a:t> </a:t>
            </a:r>
            <a:r>
              <a:rPr lang="ru-RU" sz="2400" dirty="0" err="1"/>
              <a:t>свідомість</a:t>
            </a:r>
            <a:r>
              <a:rPr lang="ru-RU" sz="2400" dirty="0"/>
              <a:t>, </a:t>
            </a:r>
            <a:r>
              <a:rPr lang="ru-RU" sz="2400" dirty="0" err="1"/>
              <a:t>її</a:t>
            </a:r>
            <a:r>
              <a:rPr lang="ru-RU" sz="2400" dirty="0"/>
              <a:t> </a:t>
            </a:r>
            <a:r>
              <a:rPr lang="ru-RU" sz="2400" dirty="0" err="1"/>
              <a:t>шкіра</a:t>
            </a:r>
            <a:r>
              <a:rPr lang="ru-RU" sz="2400" dirty="0"/>
              <a:t> </a:t>
            </a:r>
            <a:r>
              <a:rPr lang="ru-RU" sz="2400" dirty="0" err="1"/>
              <a:t>червоніє</a:t>
            </a:r>
            <a:r>
              <a:rPr lang="ru-RU" sz="2400" dirty="0"/>
              <a:t>, а </a:t>
            </a:r>
            <a:r>
              <a:rPr lang="ru-RU" sz="2400" dirty="0" err="1"/>
              <a:t>зіниці</a:t>
            </a:r>
            <a:r>
              <a:rPr lang="ru-RU" sz="2400" dirty="0"/>
              <a:t> </a:t>
            </a:r>
            <a:r>
              <a:rPr lang="ru-RU" sz="2400" dirty="0" err="1"/>
              <a:t>розширюються</a:t>
            </a:r>
            <a:r>
              <a:rPr lang="ru-RU" sz="2400" dirty="0"/>
              <a:t>. </a:t>
            </a:r>
          </a:p>
          <a:p>
            <a:r>
              <a:rPr lang="ru-RU" sz="2400" dirty="0" err="1"/>
              <a:t>Дихання</a:t>
            </a:r>
            <a:r>
              <a:rPr lang="ru-RU" sz="2400" dirty="0"/>
              <a:t> </a:t>
            </a:r>
            <a:r>
              <a:rPr lang="ru-RU" sz="2400" dirty="0" err="1"/>
              <a:t>спочатку</a:t>
            </a:r>
            <a:r>
              <a:rPr lang="ru-RU" sz="2400" dirty="0"/>
              <a:t> </a:t>
            </a:r>
            <a:r>
              <a:rPr lang="ru-RU" sz="2400" dirty="0" err="1"/>
              <a:t>шумне</a:t>
            </a:r>
            <a:r>
              <a:rPr lang="ru-RU" sz="2400" dirty="0"/>
              <a:t> і </a:t>
            </a:r>
            <a:r>
              <a:rPr lang="ru-RU" sz="2400" dirty="0" err="1"/>
              <a:t>прискорене</a:t>
            </a:r>
            <a:r>
              <a:rPr lang="ru-RU" sz="2400" dirty="0"/>
              <a:t>, </a:t>
            </a:r>
            <a:r>
              <a:rPr lang="ru-RU" sz="2400" dirty="0" err="1"/>
              <a:t>потім</a:t>
            </a:r>
            <a:r>
              <a:rPr lang="ru-RU" sz="2400" dirty="0"/>
              <a:t> </a:t>
            </a:r>
            <a:r>
              <a:rPr lang="ru-RU" sz="2400" dirty="0" err="1"/>
              <a:t>стає</a:t>
            </a:r>
            <a:r>
              <a:rPr lang="ru-RU" sz="2400" dirty="0"/>
              <a:t> </a:t>
            </a:r>
            <a:r>
              <a:rPr lang="ru-RU" sz="2400" dirty="0" err="1"/>
              <a:t>поверхневим</a:t>
            </a:r>
            <a:r>
              <a:rPr lang="ru-RU" sz="2400" dirty="0"/>
              <a:t> і </a:t>
            </a:r>
            <a:r>
              <a:rPr lang="ru-RU" sz="2400" dirty="0" err="1"/>
              <a:t>сповільнюється</a:t>
            </a:r>
            <a:r>
              <a:rPr lang="ru-RU" sz="2400" dirty="0"/>
              <a:t>.   </a:t>
            </a:r>
          </a:p>
        </p:txBody>
      </p:sp>
    </p:spTree>
    <p:extLst>
      <p:ext uri="{BB962C8B-B14F-4D97-AF65-F5344CB8AC3E}">
        <p14:creationId xmlns:p14="http://schemas.microsoft.com/office/powerpoint/2010/main" val="129827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53" y="3406344"/>
            <a:ext cx="4624252" cy="314304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205" y="3406344"/>
            <a:ext cx="4075612" cy="3148610"/>
          </a:xfrm>
          <a:prstGeom prst="rect">
            <a:avLst/>
          </a:prstGeom>
        </p:spPr>
      </p:pic>
      <p:pic>
        <p:nvPicPr>
          <p:cNvPr id="2050" name="Picture 2" descr="Вінниця.info | Вінничанин розповів про свою ідею з облаштуванням у місті  мобільних кисневих пунктів">
            <a:extLst>
              <a:ext uri="{FF2B5EF4-FFF2-40B4-BE49-F238E27FC236}">
                <a16:creationId xmlns:a16="http://schemas.microsoft.com/office/drawing/2014/main" id="{92473690-BD03-4300-AF14-22D77CDF0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953" y="280390"/>
            <a:ext cx="41910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ᐉ Кисневі подушки, концентратор кисню - Купити кисневу подушку,  концентратор кисню в Києві та Україні: ціна, відгуки | інтернет-магазин  ortop.ua">
            <a:extLst>
              <a:ext uri="{FF2B5EF4-FFF2-40B4-BE49-F238E27FC236}">
                <a16:creationId xmlns:a16="http://schemas.microsoft.com/office/drawing/2014/main" id="{55E68D75-1E3F-4699-A11F-479F6A29E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0297"/>
            <a:ext cx="4254171" cy="239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A177B1-9C78-4134-8BED-75BF4AA63B4C}"/>
              </a:ext>
            </a:extLst>
          </p:cNvPr>
          <p:cNvSpPr txBox="1"/>
          <p:nvPr/>
        </p:nvSpPr>
        <p:spPr>
          <a:xfrm>
            <a:off x="7413722" y="2822086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(Киснева подушка)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983230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112</TotalTime>
  <Words>312</Words>
  <Application>Microsoft Office PowerPoint</Application>
  <PresentationFormat>Широкоэкранный</PresentationFormat>
  <Paragraphs>26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Презентация PowerPoint</vt:lpstr>
      <vt:lpstr>Презентация PowerPoint</vt:lpstr>
      <vt:lpstr>Класифікація травми</vt:lpstr>
      <vt:lpstr>Класифікація травми</vt:lpstr>
      <vt:lpstr>Фактори прояву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Alexeew Andrew</dc:creator>
  <cp:lastModifiedBy>Саша Головня</cp:lastModifiedBy>
  <cp:revision>12</cp:revision>
  <dcterms:created xsi:type="dcterms:W3CDTF">2021-10-04T14:02:49Z</dcterms:created>
  <dcterms:modified xsi:type="dcterms:W3CDTF">2021-10-04T16:18:04Z</dcterms:modified>
</cp:coreProperties>
</file>