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Raleway" panose="020B0604020202020204" charset="-52"/>
      <p:regular r:id="rId15"/>
      <p:bold r:id="rId16"/>
      <p:italic r:id="rId17"/>
      <p:boldItalic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5d562c9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5d562c9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5d562c95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5d562c95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5d562c95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5d562c95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5d562c95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5d562c95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d562c9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5d562c9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5d562c95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5d562c95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5d562c95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5d562c95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0" y="859898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algn="l"/>
            <a:r>
              <a:rPr lang="ru-RU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Основні</a:t>
            </a:r>
            <a:r>
              <a:rPr lang="ru-RU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властивості</a:t>
            </a:r>
            <a:r>
              <a:rPr lang="ru-RU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відчуттів</a:t>
            </a:r>
            <a:endParaRPr lang="ru-RU" b="0" i="0" dirty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925750" y="41576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Підготував студент 2 курсу </a:t>
            </a:r>
            <a:br>
              <a:rPr lang="ru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ru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група ІП-11</a:t>
            </a:r>
            <a:br>
              <a:rPr lang="ru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ru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Головня Олександр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вал 13">
            <a:extLst>
              <a:ext uri="{FF2B5EF4-FFF2-40B4-BE49-F238E27FC236}">
                <a16:creationId xmlns:a16="http://schemas.microsoft.com/office/drawing/2014/main" id="{58B928CC-20A5-47A9-B4D2-C47F691F3897}"/>
              </a:ext>
            </a:extLst>
          </p:cNvPr>
          <p:cNvSpPr/>
          <p:nvPr/>
        </p:nvSpPr>
        <p:spPr>
          <a:xfrm>
            <a:off x="4756296" y="1374010"/>
            <a:ext cx="1630326" cy="6379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A805BA2-1286-4243-B3AF-729BFFEFCA56}"/>
              </a:ext>
            </a:extLst>
          </p:cNvPr>
          <p:cNvSpPr/>
          <p:nvPr/>
        </p:nvSpPr>
        <p:spPr>
          <a:xfrm>
            <a:off x="3414822" y="967564"/>
            <a:ext cx="1630326" cy="6379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934B783-3D22-4B2C-9464-D1AA64BDBDB6}"/>
              </a:ext>
            </a:extLst>
          </p:cNvPr>
          <p:cNvSpPr/>
          <p:nvPr/>
        </p:nvSpPr>
        <p:spPr>
          <a:xfrm>
            <a:off x="1630326" y="1347820"/>
            <a:ext cx="1630326" cy="6379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3BC9FAA8-30BF-47FD-8D0A-3743009BA034}"/>
              </a:ext>
            </a:extLst>
          </p:cNvPr>
          <p:cNvSpPr/>
          <p:nvPr/>
        </p:nvSpPr>
        <p:spPr>
          <a:xfrm>
            <a:off x="0" y="1004630"/>
            <a:ext cx="1630326" cy="6379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391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ru-RU" sz="1800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Загальними</a:t>
            </a:r>
            <a:r>
              <a:rPr lang="ru-RU" sz="18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1800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властивостями</a:t>
            </a:r>
            <a:r>
              <a:rPr lang="ru-RU" sz="18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1800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відчуттів</a:t>
            </a:r>
            <a:r>
              <a:rPr lang="ru-RU" sz="18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є: </a:t>
            </a:r>
            <a:br>
              <a:rPr lang="ru-RU" sz="18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</a:br>
            <a:br>
              <a:rPr lang="ru-RU" sz="18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</a:br>
            <a:r>
              <a:rPr lang="ru-RU" sz="1800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Якість</a:t>
            </a:r>
            <a:br>
              <a:rPr lang="ru-RU" sz="18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</a:br>
            <a:endParaRPr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2F207-BC87-4EDF-9F2E-5183DDE94456}"/>
              </a:ext>
            </a:extLst>
          </p:cNvPr>
          <p:cNvSpPr txBox="1"/>
          <p:nvPr/>
        </p:nvSpPr>
        <p:spPr>
          <a:xfrm>
            <a:off x="1807534" y="1518965"/>
            <a:ext cx="4579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І</a:t>
            </a:r>
            <a:r>
              <a:rPr lang="ru-RU" sz="1400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нтенсивність</a:t>
            </a:r>
            <a:endParaRPr lang="ru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52B5D-77B6-4D96-8213-C6D0FCD97F73}"/>
              </a:ext>
            </a:extLst>
          </p:cNvPr>
          <p:cNvSpPr txBox="1"/>
          <p:nvPr/>
        </p:nvSpPr>
        <p:spPr>
          <a:xfrm>
            <a:off x="3749748" y="1110819"/>
            <a:ext cx="4579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Т</a:t>
            </a:r>
            <a:r>
              <a:rPr lang="ru-RU" sz="1400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ривалість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E8F5A-544A-4EBA-AA62-F56C42616A5E}"/>
              </a:ext>
            </a:extLst>
          </p:cNvPr>
          <p:cNvSpPr txBox="1"/>
          <p:nvPr/>
        </p:nvSpPr>
        <p:spPr>
          <a:xfrm>
            <a:off x="5045148" y="1512907"/>
            <a:ext cx="4579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Л</a:t>
            </a:r>
            <a:r>
              <a:rPr lang="ru-RU" sz="1400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окалізація</a:t>
            </a:r>
            <a:endParaRPr lang="ru-UA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3885469-7D8E-4691-BEB2-9000F6137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97" y="2139798"/>
            <a:ext cx="5727310" cy="2722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1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Якість</a:t>
            </a:r>
            <a:r>
              <a:rPr lang="ru-RU" b="1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- 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це</a:t>
            </a:r>
            <a:r>
              <a:rPr lang="ru-RU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та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властивість</a:t>
            </a:r>
            <a:r>
              <a:rPr lang="ru-RU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відчуття</a:t>
            </a:r>
            <a:r>
              <a:rPr lang="ru-RU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, яка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відрізняє</a:t>
            </a:r>
            <a:r>
              <a:rPr lang="ru-RU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його</a:t>
            </a:r>
            <a:r>
              <a:rPr lang="ru-RU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від</a:t>
            </a:r>
            <a:r>
              <a:rPr lang="ru-RU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інших</a:t>
            </a:r>
            <a:r>
              <a:rPr lang="ru-RU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.</a:t>
            </a:r>
            <a:endParaRPr dirty="0"/>
          </a:p>
        </p:txBody>
      </p:sp>
      <p:pic>
        <p:nvPicPr>
          <p:cNvPr id="2050" name="Picture 2" descr="Якість життя - поняття відносне: Україна в порівнянні з іншими країнами">
            <a:extLst>
              <a:ext uri="{FF2B5EF4-FFF2-40B4-BE49-F238E27FC236}">
                <a16:creationId xmlns:a16="http://schemas.microsoft.com/office/drawing/2014/main" id="{E3E8C280-D891-41EE-85A6-CAB32F8D8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399" y="1687033"/>
            <a:ext cx="4072457" cy="268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Як підвищити якість життя – поради дієтолога – Не тільки про їжу">
            <a:extLst>
              <a:ext uri="{FF2B5EF4-FFF2-40B4-BE49-F238E27FC236}">
                <a16:creationId xmlns:a16="http://schemas.microsoft.com/office/drawing/2014/main" id="{F7500420-4ADC-4B17-8F22-1DF30732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09" y="2006009"/>
            <a:ext cx="3556109" cy="236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ru-RU" sz="2000" b="1" i="1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Інтенсивність</a:t>
            </a:r>
            <a:r>
              <a:rPr lang="ru-RU" sz="2000" b="1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000" b="1" i="1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відчуттів</a:t>
            </a:r>
            <a:r>
              <a:rPr lang="ru-RU" sz="2000" b="1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- </a:t>
            </a:r>
            <a:r>
              <a:rPr lang="ru-RU" sz="2000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це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їхня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кількісна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характеристика.</a:t>
            </a:r>
            <a:endParaRPr sz="2000" dirty="0"/>
          </a:p>
        </p:txBody>
      </p:sp>
      <p:pic>
        <p:nvPicPr>
          <p:cNvPr id="3074" name="Picture 2" descr="Багато хто» - далі дієслово у множині чи в однині («знає чи знають») |  Kozubenko.net">
            <a:extLst>
              <a:ext uri="{FF2B5EF4-FFF2-40B4-BE49-F238E27FC236}">
                <a16:creationId xmlns:a16="http://schemas.microsoft.com/office/drawing/2014/main" id="{F5C7469C-1CB8-4EE8-B594-EB9C31951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84" y="2163938"/>
            <a:ext cx="4055259" cy="25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Искусство быть собой. Внутренняя сила">
            <a:extLst>
              <a:ext uri="{FF2B5EF4-FFF2-40B4-BE49-F238E27FC236}">
                <a16:creationId xmlns:a16="http://schemas.microsoft.com/office/drawing/2014/main" id="{DFB01FD7-152E-448C-9FD4-6643B9AA5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7" y="3101673"/>
            <a:ext cx="2821711" cy="169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Картинки сила - 76 фото - картинки и рисунки: скачать бесплатно">
            <a:extLst>
              <a:ext uri="{FF2B5EF4-FFF2-40B4-BE49-F238E27FC236}">
                <a16:creationId xmlns:a16="http://schemas.microsoft.com/office/drawing/2014/main" id="{3AF0615F-3983-48AE-B51D-C1CE0207C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7" y="1317425"/>
            <a:ext cx="2821711" cy="169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-RU" sz="200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Тривалість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sz="2000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що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являє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собою </a:t>
            </a:r>
            <a:r>
              <a:rPr lang="ru-RU" sz="2000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його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часову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характеристику.</a:t>
            </a:r>
            <a:endParaRPr sz="2000" b="0" dirty="0"/>
          </a:p>
        </p:txBody>
      </p:sp>
      <p:pic>
        <p:nvPicPr>
          <p:cNvPr id="4098" name="Picture 2" descr="Чи можливе встановлення робочої зміни тривалістю 24 години? | Дрогобицька  Міська Рада">
            <a:extLst>
              <a:ext uri="{FF2B5EF4-FFF2-40B4-BE49-F238E27FC236}">
                <a16:creationId xmlns:a16="http://schemas.microsoft.com/office/drawing/2014/main" id="{E9A170B7-8F7D-4016-8F47-D4843609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30" y="2990066"/>
            <a:ext cx="2519179" cy="170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Тривалість дня на Землі поступово збільшується – вчені">
            <a:extLst>
              <a:ext uri="{FF2B5EF4-FFF2-40B4-BE49-F238E27FC236}">
                <a16:creationId xmlns:a16="http://schemas.microsoft.com/office/drawing/2014/main" id="{578874D1-1265-4C94-94CF-1F88D8B4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41" y="1271144"/>
            <a:ext cx="5689859" cy="325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Робочий час та тривалість робочого дня - публікації на Jobs.ua">
            <a:extLst>
              <a:ext uri="{FF2B5EF4-FFF2-40B4-BE49-F238E27FC236}">
                <a16:creationId xmlns:a16="http://schemas.microsoft.com/office/drawing/2014/main" id="{62023C45-1EF0-4584-85DE-D1ADE857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30" y="1188409"/>
            <a:ext cx="2519179" cy="170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Тактильні відчуття">
            <a:extLst>
              <a:ext uri="{FF2B5EF4-FFF2-40B4-BE49-F238E27FC236}">
                <a16:creationId xmlns:a16="http://schemas.microsoft.com/office/drawing/2014/main" id="{2D2E466C-B7CA-46C4-B412-FED31CAF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22" y="1172996"/>
            <a:ext cx="4952368" cy="297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eautiful Hands Wallpapers - Top Free Beautiful Hands Backgrounds -  WallpaperAccess">
            <a:extLst>
              <a:ext uri="{FF2B5EF4-FFF2-40B4-BE49-F238E27FC236}">
                <a16:creationId xmlns:a16="http://schemas.microsoft.com/office/drawing/2014/main" id="{7C4BFFB9-53A6-4A69-B027-A77BBC97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218197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ru-RU" sz="2000" i="1" dirty="0" err="1">
                <a:solidFill>
                  <a:schemeClr val="bg2"/>
                </a:solidFill>
                <a:latin typeface="Georgia" panose="02040502050405020303" pitchFamily="18" charset="0"/>
              </a:rPr>
              <a:t>Л</a:t>
            </a:r>
            <a:r>
              <a:rPr lang="ru-RU" sz="2000" b="1" i="1" dirty="0" err="1">
                <a:solidFill>
                  <a:schemeClr val="bg2"/>
                </a:solidFill>
                <a:effectLst/>
                <a:latin typeface="Georgia" panose="02040502050405020303" pitchFamily="18" charset="0"/>
              </a:rPr>
              <a:t>окалізованість</a:t>
            </a:r>
            <a:r>
              <a:rPr lang="ru-RU" sz="2000" b="1" i="1" dirty="0">
                <a:solidFill>
                  <a:schemeClr val="bg2"/>
                </a:solidFill>
                <a:effectLst/>
                <a:latin typeface="Georgia" panose="02040502050405020303" pitchFamily="18" charset="0"/>
              </a:rPr>
              <a:t>. 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Це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означає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що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будь-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який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образ 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відчуття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має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елементи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просторового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розташування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подразника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.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FB984090-7515-4571-B249-349D12B49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34515"/>
              </p:ext>
            </p:extLst>
          </p:nvPr>
        </p:nvGraphicFramePr>
        <p:xfrm>
          <a:off x="311700" y="1224369"/>
          <a:ext cx="479901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9016">
                  <a:extLst>
                    <a:ext uri="{9D8B030D-6E8A-4147-A177-3AD203B41FA5}">
                      <a16:colId xmlns:a16="http://schemas.microsoft.com/office/drawing/2014/main" val="2983350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b="0" i="0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Пороги </a:t>
                      </a:r>
                      <a:r>
                        <a:rPr lang="ru-RU" sz="2000" b="0" i="0" dirty="0" err="1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чутливості</a:t>
                      </a:r>
                      <a:endParaRPr lang="ru-UA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4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i="0" dirty="0" err="1">
                          <a:solidFill>
                            <a:srgbClr val="222222"/>
                          </a:solidFill>
                          <a:effectLst/>
                          <a:latin typeface="Georgia" panose="02040502050405020303" pitchFamily="18" charset="0"/>
                        </a:rPr>
                        <a:t>Адаптація</a:t>
                      </a:r>
                      <a:endParaRPr lang="ru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5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i="0" dirty="0" err="1">
                          <a:solidFill>
                            <a:srgbClr val="222222"/>
                          </a:solidFill>
                          <a:effectLst/>
                          <a:latin typeface="Georgia" panose="02040502050405020303" pitchFamily="18" charset="0"/>
                        </a:rPr>
                        <a:t>Взаємодія</a:t>
                      </a:r>
                      <a:endParaRPr lang="ru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1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i="0" dirty="0" err="1">
                          <a:solidFill>
                            <a:srgbClr val="222222"/>
                          </a:solidFill>
                          <a:effectLst/>
                          <a:latin typeface="Georgia" panose="02040502050405020303" pitchFamily="18" charset="0"/>
                        </a:rPr>
                        <a:t>Сенсибілізація</a:t>
                      </a:r>
                      <a:endParaRPr lang="ru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00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i="0" dirty="0">
                          <a:solidFill>
                            <a:srgbClr val="222222"/>
                          </a:solidFill>
                          <a:effectLst/>
                          <a:latin typeface="Georgia" panose="02040502050405020303" pitchFamily="18" charset="0"/>
                        </a:rPr>
                        <a:t>Контраст</a:t>
                      </a:r>
                      <a:endParaRPr lang="ru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i="0" dirty="0" err="1">
                          <a:solidFill>
                            <a:srgbClr val="222222"/>
                          </a:solidFill>
                          <a:effectLst/>
                          <a:latin typeface="Georgia" panose="02040502050405020303" pitchFamily="18" charset="0"/>
                        </a:rPr>
                        <a:t>Синестезія</a:t>
                      </a:r>
                      <a:endParaRPr lang="ru-U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85350"/>
                  </a:ext>
                </a:extLst>
              </a:tr>
            </a:tbl>
          </a:graphicData>
        </a:graphic>
      </p:graphicFrame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-RU" sz="1800" b="1" i="1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Загальні</a:t>
            </a:r>
            <a:r>
              <a:rPr lang="ru-RU" sz="1800" b="1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1800" b="1" i="1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закономірності</a:t>
            </a:r>
            <a:r>
              <a:rPr lang="ru-RU" sz="1800" b="1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1800" b="1" i="1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відчуттів</a:t>
            </a:r>
            <a:r>
              <a:rPr lang="ru-RU" sz="1800" b="1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.</a:t>
            </a:r>
            <a:endParaRPr sz="3900" dirty="0"/>
          </a:p>
        </p:txBody>
      </p:sp>
      <p:pic>
        <p:nvPicPr>
          <p:cNvPr id="6146" name="Picture 2" descr="Властивості відчуттів - Загальна психологія - Навчальні матеріали онлайн">
            <a:extLst>
              <a:ext uri="{FF2B5EF4-FFF2-40B4-BE49-F238E27FC236}">
                <a16:creationId xmlns:a16="http://schemas.microsoft.com/office/drawing/2014/main" id="{08079C53-6C97-478D-B0BE-D32C9D917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26" y="1366137"/>
            <a:ext cx="189547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ED354C-6A39-428F-B363-3C83FD83ADC1}"/>
              </a:ext>
            </a:extLst>
          </p:cNvPr>
          <p:cNvSpPr txBox="1"/>
          <p:nvPr/>
        </p:nvSpPr>
        <p:spPr>
          <a:xfrm>
            <a:off x="216195" y="210519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Є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такі</a:t>
            </a:r>
            <a:r>
              <a:rPr lang="ru-RU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пороги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чутливості</a:t>
            </a:r>
            <a:r>
              <a:rPr lang="ru-RU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: </a:t>
            </a:r>
            <a:endParaRPr lang="en-AU" b="0" i="0" dirty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  <a:p>
            <a:endParaRPr lang="en-AU" b="0" i="0" dirty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  <a:p>
            <a:r>
              <a:rPr lang="en-AU" b="1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-     </a:t>
            </a:r>
            <a:r>
              <a:rPr lang="ru-RU" b="1" i="1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нижній</a:t>
            </a:r>
            <a:r>
              <a:rPr lang="ru-RU" b="1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1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абсолютний</a:t>
            </a:r>
            <a:r>
              <a:rPr lang="ru-RU" b="1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1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поріг</a:t>
            </a:r>
            <a:r>
              <a:rPr lang="ru-RU" b="1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1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чутливості</a:t>
            </a:r>
            <a:r>
              <a:rPr lang="en-AU" b="1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ru-RU" b="1" i="1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верхній</a:t>
            </a:r>
            <a:r>
              <a:rPr lang="ru-RU" b="1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1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абсолютний</a:t>
            </a:r>
            <a:r>
              <a:rPr lang="ru-RU" b="1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1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поріг</a:t>
            </a:r>
            <a:r>
              <a:rPr lang="ru-RU" b="1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1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чутливості</a:t>
            </a:r>
            <a:r>
              <a:rPr lang="en-AU" b="1" i="1" dirty="0">
                <a:solidFill>
                  <a:srgbClr val="222222"/>
                </a:solidFill>
                <a:latin typeface="Georgia" panose="02040502050405020303" pitchFamily="18" charset="0"/>
              </a:rPr>
              <a:t>;</a:t>
            </a:r>
            <a:r>
              <a:rPr lang="ru-RU" b="1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endParaRPr lang="en-AU" b="1" i="1" dirty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b="1" i="1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поріг</a:t>
            </a:r>
            <a:r>
              <a:rPr lang="ru-RU" b="1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1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чутливості</a:t>
            </a:r>
            <a:r>
              <a:rPr lang="ru-RU" b="1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до </a:t>
            </a:r>
            <a:r>
              <a:rPr lang="ru-RU" b="1" i="1" dirty="0" err="1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розрізнення</a:t>
            </a:r>
            <a:r>
              <a:rPr lang="en-AU" b="1" i="1" dirty="0">
                <a:solidFill>
                  <a:srgbClr val="222222"/>
                </a:solidFill>
                <a:latin typeface="Georgia" panose="02040502050405020303" pitchFamily="18" charset="0"/>
              </a:rPr>
              <a:t>;</a:t>
            </a:r>
            <a:endParaRPr lang="ru-UA" dirty="0"/>
          </a:p>
        </p:txBody>
      </p:sp>
      <p:pic>
        <p:nvPicPr>
          <p:cNvPr id="7170" name="Picture 2" descr="ПОРОГИ ВІДЧУТТІВ І ПРОБЛЕМА ЇХ ВИМІРЮВАННЯ - ПСИХОЛОГІЯ ДЛЯ ЕКОНОМІСТІВ -  Підручники для студентів онлайн">
            <a:extLst>
              <a:ext uri="{FF2B5EF4-FFF2-40B4-BE49-F238E27FC236}">
                <a16:creationId xmlns:a16="http://schemas.microsoft.com/office/drawing/2014/main" id="{E334EEE0-CB72-489C-A929-4E72C44E3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195" y="1419225"/>
            <a:ext cx="38671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Низький больовий поріг – що це таке? ~ Жіночий сайт &quot;Вона&quot;">
            <a:extLst>
              <a:ext uri="{FF2B5EF4-FFF2-40B4-BE49-F238E27FC236}">
                <a16:creationId xmlns:a16="http://schemas.microsoft.com/office/drawing/2014/main" id="{0E4424B6-4914-47F1-89EC-A2FAB4902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5" y="2571750"/>
            <a:ext cx="30480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Экран 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Source Sans Pro</vt:lpstr>
      <vt:lpstr>Georgia</vt:lpstr>
      <vt:lpstr>Raleway</vt:lpstr>
      <vt:lpstr>Arial</vt:lpstr>
      <vt:lpstr>Plum</vt:lpstr>
      <vt:lpstr>Основні властивості відчуттів</vt:lpstr>
      <vt:lpstr>Загальними властивостями відчуттів є:   Якість </vt:lpstr>
      <vt:lpstr>Якість - це та властивість відчуття, яка відрізняє його від інших.</vt:lpstr>
      <vt:lpstr>Інтенсивність відчуттів - це їхня кількісна характеристика.</vt:lpstr>
      <vt:lpstr>Тривалість, що являє собою його часову характеристику.</vt:lpstr>
      <vt:lpstr>Локалізованість. Це означає, що будь-який образ відчуття має елементи просторового розташування подразника.</vt:lpstr>
      <vt:lpstr>Загальні закономірності відчуттів.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властивості відчуттів</dc:title>
  <cp:lastModifiedBy>Саша Головня</cp:lastModifiedBy>
  <cp:revision>1</cp:revision>
  <dcterms:modified xsi:type="dcterms:W3CDTF">2022-10-04T12:26:31Z</dcterms:modified>
</cp:coreProperties>
</file>