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8302288" cy="102997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ikidata.uk-ua.nina.az/Wayback_Machine.html" TargetMode="External"/><Relationship Id="rId5" Type="http://schemas.openxmlformats.org/officeDocument/2006/relationships/hyperlink" Target="https://uk.wikipedia.org/wiki/%D0%9F%D0%BE%D0%BB%D1%96%D1%82%D0%B8%D0%BA%D0%B0_%D0%9C%D0%B0%D0%BB%D1%8C%D1%82%D0%B8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25603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5176"/>
            <a:ext cx="18294096" cy="2404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5E7E6-C216-8116-420B-EEF06DF8DD74}"/>
              </a:ext>
            </a:extLst>
          </p:cNvPr>
          <p:cNvSpPr txBox="1"/>
          <p:nvPr/>
        </p:nvSpPr>
        <p:spPr>
          <a:xfrm>
            <a:off x="1428750" y="3266707"/>
            <a:ext cx="15673388" cy="337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89000"/>
              </a:lnSpc>
            </a:pPr>
            <a:r>
              <a:rPr lang="uk" sz="8000" b="1" dirty="0">
                <a:solidFill>
                  <a:srgbClr val="332C2C"/>
                </a:solidFill>
                <a:latin typeface="Segoe UI"/>
              </a:rPr>
              <a:t>Політичний устрій Мальти: Загальна характеристика та особливості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"/>
            <a:ext cx="8001000" cy="1029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01D58-2690-5ACD-1E78-D159D4499E3C}"/>
              </a:ext>
            </a:extLst>
          </p:cNvPr>
          <p:cNvSpPr txBox="1"/>
          <p:nvPr/>
        </p:nvSpPr>
        <p:spPr>
          <a:xfrm>
            <a:off x="8818960" y="2967842"/>
            <a:ext cx="9151144" cy="1764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97000"/>
              </a:lnSpc>
            </a:pP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виступі ми розглянемо </a:t>
            </a:r>
            <a:r>
              <a:rPr lang="u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політичний устрій </a:t>
            </a: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Мальти, його </a:t>
            </a:r>
            <a:r>
              <a:rPr lang="u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</a:t>
            </a: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Мальта - це маленька острівна країна в Середземному морі, що поєднує елементи </a:t>
            </a:r>
            <a:r>
              <a:rPr lang="u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демократії </a:t>
            </a: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республіки</a:t>
            </a: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88FF2-43F7-42F9-1B65-FC01C5BE44D9}"/>
              </a:ext>
            </a:extLst>
          </p:cNvPr>
          <p:cNvSpPr txBox="1"/>
          <p:nvPr/>
        </p:nvSpPr>
        <p:spPr>
          <a:xfrm>
            <a:off x="8814074" y="5563447"/>
            <a:ext cx="83910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правління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Парламентська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республіка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державного устрою: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Унітарна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держава.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державного режиму: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Демократичний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режим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D8C9F-0CBC-0171-59E5-8B6A403A7B01}"/>
              </a:ext>
            </a:extLst>
          </p:cNvPr>
          <p:cNvSpPr txBox="1"/>
          <p:nvPr/>
        </p:nvSpPr>
        <p:spPr>
          <a:xfrm>
            <a:off x="8814074" y="1713001"/>
            <a:ext cx="9151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/>
            <a:r>
              <a:rPr lang="uk" sz="5400" b="1" dirty="0">
                <a:solidFill>
                  <a:srgbClr val="332C2C"/>
                </a:solidFill>
                <a:latin typeface="Segoe UI"/>
              </a:rPr>
              <a:t>Вступ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"/>
            <a:ext cx="8001000" cy="1028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5B2EF-C17C-F214-9165-FFE9E8FBEE9C}"/>
              </a:ext>
            </a:extLst>
          </p:cNvPr>
          <p:cNvSpPr txBox="1"/>
          <p:nvPr/>
        </p:nvSpPr>
        <p:spPr>
          <a:xfrm>
            <a:off x="8933259" y="2615508"/>
            <a:ext cx="9151144" cy="218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">
              <a:lnSpc>
                <a:spcPct val="97000"/>
              </a:lnSpc>
            </a:pPr>
            <a:r>
              <a:rPr lang="uk" sz="2800" dirty="0">
                <a:solidFill>
                  <a:srgbClr val="332C2C"/>
                </a:solidFill>
                <a:latin typeface="Arial"/>
              </a:rPr>
              <a:t>Політичний устрій Мальти формувався під впливом різних </a:t>
            </a:r>
            <a:r>
              <a:rPr lang="uk" sz="2800" dirty="0">
                <a:latin typeface="Arial"/>
              </a:rPr>
              <a:t>історичних подій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. Від </a:t>
            </a:r>
            <a:r>
              <a:rPr lang="uk" sz="2800" dirty="0">
                <a:latin typeface="Arial"/>
              </a:rPr>
              <a:t>колоніальної 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епохи до </a:t>
            </a:r>
            <a:r>
              <a:rPr lang="uk" sz="2800" dirty="0">
                <a:latin typeface="Arial"/>
              </a:rPr>
              <a:t>незалежності 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у 1964 році, країна пройшла через численні зміни, які вплинули на її </a:t>
            </a:r>
            <a:r>
              <a:rPr lang="uk" sz="2800" dirty="0">
                <a:latin typeface="Arial"/>
              </a:rPr>
              <a:t>сучасну політичну систему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87403-3C22-40C7-C0B5-4B60061D3094}"/>
              </a:ext>
            </a:extLst>
          </p:cNvPr>
          <p:cNvSpPr txBox="1"/>
          <p:nvPr/>
        </p:nvSpPr>
        <p:spPr>
          <a:xfrm>
            <a:off x="8933259" y="1662371"/>
            <a:ext cx="9151144" cy="71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">
              <a:lnSpc>
                <a:spcPct val="92000"/>
              </a:lnSpc>
              <a:spcAft>
                <a:spcPts val="280"/>
              </a:spcAft>
            </a:pPr>
            <a:r>
              <a:rPr lang="uk" sz="4400" b="1" dirty="0">
                <a:solidFill>
                  <a:srgbClr val="332C2C"/>
                </a:solidFill>
                <a:latin typeface="Segoe UI"/>
              </a:rPr>
              <a:t>Історичний контекст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3256"/>
            <a:ext cx="18300192" cy="6345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AD65B-E874-D5C1-5067-116F307DA1DD}"/>
              </a:ext>
            </a:extLst>
          </p:cNvPr>
          <p:cNvSpPr txBox="1"/>
          <p:nvPr/>
        </p:nvSpPr>
        <p:spPr>
          <a:xfrm>
            <a:off x="917972" y="946693"/>
            <a:ext cx="16684228" cy="152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86000"/>
              </a:lnSpc>
            </a:pPr>
            <a:r>
              <a:rPr lang="uk" sz="3600" dirty="0">
                <a:solidFill>
                  <a:srgbClr val="332C2C"/>
                </a:solidFill>
                <a:latin typeface="Arial"/>
              </a:rPr>
              <a:t>Основним документом, що регулює політичну систему, є </a:t>
            </a:r>
            <a:r>
              <a:rPr lang="uk" sz="3600" dirty="0">
                <a:latin typeface="Arial"/>
              </a:rPr>
              <a:t>Конституція Мальти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. Вона визначає основні </a:t>
            </a:r>
            <a:r>
              <a:rPr lang="uk" sz="3600" dirty="0">
                <a:latin typeface="Arial"/>
              </a:rPr>
              <a:t>права 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і </a:t>
            </a:r>
            <a:r>
              <a:rPr lang="uk" sz="3600" dirty="0">
                <a:latin typeface="Arial"/>
              </a:rPr>
              <a:t>свободи 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громадян, а також структуру </a:t>
            </a:r>
            <a:r>
              <a:rPr lang="uk" sz="3600" dirty="0">
                <a:latin typeface="Arial"/>
              </a:rPr>
              <a:t>уряду 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та </a:t>
            </a:r>
            <a:r>
              <a:rPr lang="uk" sz="3600" dirty="0">
                <a:latin typeface="Arial"/>
              </a:rPr>
              <a:t>парламенту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, забезпечуючи </a:t>
            </a:r>
            <a:r>
              <a:rPr lang="uk" sz="3600" dirty="0">
                <a:latin typeface="Arial"/>
              </a:rPr>
              <a:t>демократичні принципи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3256"/>
            <a:ext cx="18300192" cy="6345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19F83-3B8A-559C-561D-EDF6302FD0D3}"/>
              </a:ext>
            </a:extLst>
          </p:cNvPr>
          <p:cNvSpPr txBox="1"/>
          <p:nvPr/>
        </p:nvSpPr>
        <p:spPr>
          <a:xfrm>
            <a:off x="400788" y="975268"/>
            <a:ext cx="17498616" cy="152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86000"/>
              </a:lnSpc>
            </a:pPr>
            <a:r>
              <a:rPr lang="uk" sz="3600" dirty="0">
                <a:solidFill>
                  <a:srgbClr val="332C2C"/>
                </a:solidFill>
                <a:latin typeface="Arial"/>
              </a:rPr>
              <a:t>Уряд Мальти складається з </a:t>
            </a:r>
            <a:r>
              <a:rPr lang="uk" sz="3600" dirty="0">
                <a:latin typeface="Arial"/>
              </a:rPr>
              <a:t>президента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, який виконує </a:t>
            </a:r>
            <a:r>
              <a:rPr lang="uk" sz="3600" dirty="0">
                <a:latin typeface="Arial"/>
              </a:rPr>
              <a:t>представницькі функції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, та </a:t>
            </a:r>
            <a:r>
              <a:rPr lang="uk" sz="3600" dirty="0">
                <a:latin typeface="Arial"/>
              </a:rPr>
              <a:t>прем'єр-міністра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, який очолює </a:t>
            </a:r>
            <a:r>
              <a:rPr lang="uk" sz="3600" dirty="0">
                <a:latin typeface="Arial"/>
              </a:rPr>
              <a:t>виконавчу владу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. Країна має </a:t>
            </a:r>
            <a:r>
              <a:rPr lang="uk" sz="3600" dirty="0">
                <a:latin typeface="Arial"/>
              </a:rPr>
              <a:t>однопалатний парламент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, що складається з депутатів, обраних на </a:t>
            </a:r>
            <a:r>
              <a:rPr lang="uk" sz="3600" dirty="0">
                <a:latin typeface="Arial"/>
              </a:rPr>
              <a:t>п'ятирічний термін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3129280"/>
            <a:ext cx="7200053" cy="7159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DC05C-4E19-DCA2-4734-9852FCD558FC}"/>
              </a:ext>
            </a:extLst>
          </p:cNvPr>
          <p:cNvSpPr txBox="1"/>
          <p:nvPr/>
        </p:nvSpPr>
        <p:spPr>
          <a:xfrm>
            <a:off x="1608666" y="1494115"/>
            <a:ext cx="9151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/>
            <a:r>
              <a:rPr lang="uk" sz="5400" b="1" dirty="0">
                <a:solidFill>
                  <a:srgbClr val="332C2C"/>
                </a:solidFill>
                <a:latin typeface="Segoe UI"/>
              </a:rPr>
              <a:t>Політичні партії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4B374-86A9-2923-7B3B-6593871D98AF}"/>
              </a:ext>
            </a:extLst>
          </p:cNvPr>
          <p:cNvSpPr txBox="1"/>
          <p:nvPr/>
        </p:nvSpPr>
        <p:spPr>
          <a:xfrm>
            <a:off x="1608666" y="2986983"/>
            <a:ext cx="9151144" cy="2779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5400">
              <a:lnSpc>
                <a:spcPct val="97000"/>
              </a:lnSpc>
            </a:pPr>
            <a:r>
              <a:rPr lang="uk" sz="3600" dirty="0">
                <a:solidFill>
                  <a:srgbClr val="332C2C"/>
                </a:solidFill>
                <a:latin typeface="Arial"/>
              </a:rPr>
              <a:t>На політичній арені Мальти домінують дві основні </a:t>
            </a:r>
            <a:r>
              <a:rPr lang="uk" sz="3600" dirty="0">
                <a:latin typeface="Arial"/>
              </a:rPr>
              <a:t>партії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: </a:t>
            </a:r>
            <a:r>
              <a:rPr lang="uk" sz="3600" dirty="0">
                <a:latin typeface="Arial"/>
              </a:rPr>
              <a:t>Лейбористська 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та </a:t>
            </a:r>
            <a:r>
              <a:rPr lang="uk" sz="3600" dirty="0">
                <a:latin typeface="Arial"/>
              </a:rPr>
              <a:t>Націоналістична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. Вони змагаються за підтримку населення, формуючи </a:t>
            </a:r>
            <a:r>
              <a:rPr lang="uk" sz="3600" dirty="0">
                <a:latin typeface="Arial"/>
              </a:rPr>
              <a:t>уряди </a:t>
            </a:r>
            <a:r>
              <a:rPr lang="uk" sz="3600" dirty="0">
                <a:solidFill>
                  <a:srgbClr val="332C2C"/>
                </a:solidFill>
                <a:latin typeface="Arial"/>
              </a:rPr>
              <a:t>та впливаючи на політичний курс країни.</a:t>
            </a:r>
          </a:p>
        </p:txBody>
      </p:sp>
      <p:pic>
        <p:nvPicPr>
          <p:cNvPr id="2050" name="Picture 2" descr="Прапор Мальти купити і замовити flagi.in.ua">
            <a:extLst>
              <a:ext uri="{FF2B5EF4-FFF2-40B4-BE49-F238E27FC236}">
                <a16:creationId xmlns:a16="http://schemas.microsoft.com/office/drawing/2014/main" id="{8CCEB199-087E-E27B-754F-862E5FA0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720" y="3129279"/>
            <a:ext cx="5264468" cy="521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3129280"/>
            <a:ext cx="7200053" cy="7159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CC85A-9CDF-4E09-F52D-090D11258D3B}"/>
              </a:ext>
            </a:extLst>
          </p:cNvPr>
          <p:cNvSpPr txBox="1"/>
          <p:nvPr/>
        </p:nvSpPr>
        <p:spPr>
          <a:xfrm>
            <a:off x="650309" y="1752696"/>
            <a:ext cx="9151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/>
            <a:r>
              <a:rPr lang="uk-UA" sz="5400" b="1" dirty="0">
                <a:solidFill>
                  <a:srgbClr val="332C2C"/>
                </a:solidFill>
                <a:latin typeface="Segoe UI"/>
              </a:rPr>
              <a:t>Судова система</a:t>
            </a:r>
            <a:endParaRPr lang="uk" sz="5400" b="1" dirty="0">
              <a:solidFill>
                <a:srgbClr val="332C2C"/>
              </a:solidFill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26A9D-55D4-7EDF-0350-398D6E21AA1C}"/>
              </a:ext>
            </a:extLst>
          </p:cNvPr>
          <p:cNvSpPr txBox="1"/>
          <p:nvPr/>
        </p:nvSpPr>
        <p:spPr>
          <a:xfrm>
            <a:off x="594254" y="3021301"/>
            <a:ext cx="7978246" cy="188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5400">
              <a:lnSpc>
                <a:spcPct val="97000"/>
              </a:lnSpc>
            </a:pP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Судова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система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Мальти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включає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різні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рівні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судів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включаючи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нижчі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цивільні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кримінальні</a:t>
            </a: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" sz="4000" dirty="0">
              <a:solidFill>
                <a:srgbClr val="332C2C"/>
              </a:solidFill>
              <a:latin typeface="Arial"/>
            </a:endParaRPr>
          </a:p>
        </p:txBody>
      </p:sp>
      <p:pic>
        <p:nvPicPr>
          <p:cNvPr id="1028" name="Picture 4" descr="Здание Верховного суда Мальты - отзыв о Courts of Justice, Валлетта, Мальта  - Tripadvisor">
            <a:extLst>
              <a:ext uri="{FF2B5EF4-FFF2-40B4-BE49-F238E27FC236}">
                <a16:creationId xmlns:a16="http://schemas.microsoft.com/office/drawing/2014/main" id="{4F2BD681-F684-D368-1FCD-46636F960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676" y="3129280"/>
            <a:ext cx="7834161" cy="52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3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616" y="9144"/>
            <a:ext cx="8028432" cy="10280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E4925-77FB-CE3D-1F27-7F8D3119BBE6}"/>
              </a:ext>
            </a:extLst>
          </p:cNvPr>
          <p:cNvSpPr txBox="1"/>
          <p:nvPr/>
        </p:nvSpPr>
        <p:spPr>
          <a:xfrm>
            <a:off x="-2439591" y="1894165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/>
            <a:r>
              <a:rPr lang="uk" sz="4800" b="1" dirty="0">
                <a:solidFill>
                  <a:srgbClr val="332C2C"/>
                </a:solidFill>
                <a:latin typeface="Segoe UI"/>
              </a:rPr>
              <a:t>Висновок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1775D-C695-4E0F-04BE-732568B5F78E}"/>
              </a:ext>
            </a:extLst>
          </p:cNvPr>
          <p:cNvSpPr txBox="1"/>
          <p:nvPr/>
        </p:nvSpPr>
        <p:spPr>
          <a:xfrm>
            <a:off x="667750" y="2881863"/>
            <a:ext cx="8028432" cy="259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lnSpc>
                <a:spcPct val="97000"/>
              </a:lnSpc>
            </a:pPr>
            <a:r>
              <a:rPr lang="uk" sz="2800" dirty="0">
                <a:solidFill>
                  <a:srgbClr val="332C2C"/>
                </a:solidFill>
                <a:latin typeface="Arial"/>
              </a:rPr>
              <a:t>Політичний устрій Мальти є цікавим прикладом </a:t>
            </a:r>
            <a:r>
              <a:rPr lang="uk" sz="2800" dirty="0">
                <a:latin typeface="Arial"/>
              </a:rPr>
              <a:t>демократії 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в Середземномор'ї. Завдяки своїй </a:t>
            </a:r>
            <a:r>
              <a:rPr lang="uk" sz="2800" dirty="0">
                <a:latin typeface="Arial"/>
              </a:rPr>
              <a:t>конституції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, </a:t>
            </a:r>
            <a:r>
              <a:rPr lang="uk" sz="2800" dirty="0">
                <a:latin typeface="Arial"/>
              </a:rPr>
              <a:t>структурі уряду 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та активній політичній </a:t>
            </a:r>
            <a:r>
              <a:rPr lang="uk" sz="2800" dirty="0">
                <a:latin typeface="Arial"/>
              </a:rPr>
              <a:t>життєдіяльності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, Мальта продовжує розвиватися як </a:t>
            </a:r>
            <a:r>
              <a:rPr lang="uk" sz="2800" dirty="0">
                <a:latin typeface="Arial"/>
              </a:rPr>
              <a:t>стабільна </a:t>
            </a:r>
            <a:r>
              <a:rPr lang="uk" sz="2800" dirty="0">
                <a:solidFill>
                  <a:srgbClr val="332C2C"/>
                </a:solidFill>
                <a:latin typeface="Arial"/>
              </a:rPr>
              <a:t>та прогресивна країна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23256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288" y="7915656"/>
            <a:ext cx="2270760" cy="18348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3152" y="9796272"/>
            <a:ext cx="685800" cy="493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57AE8-02D5-0DB9-3112-204486C65A4F}"/>
              </a:ext>
            </a:extLst>
          </p:cNvPr>
          <p:cNvSpPr txBox="1"/>
          <p:nvPr/>
        </p:nvSpPr>
        <p:spPr>
          <a:xfrm>
            <a:off x="4446984" y="730202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/>
            <a:r>
              <a:rPr lang="uk" sz="4800" b="1" dirty="0">
                <a:solidFill>
                  <a:srgbClr val="332C2C"/>
                </a:solidFill>
                <a:latin typeface="Segoe UI"/>
              </a:rPr>
              <a:t>Дякую за увагу</a:t>
            </a:r>
            <a:r>
              <a:rPr lang="uk" sz="4800" b="1" dirty="0">
                <a:solidFill>
                  <a:srgbClr val="332C2C"/>
                </a:solidFill>
                <a:latin typeface="Arial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AB607-7DC8-126B-A25A-2CB17795231C}"/>
              </a:ext>
            </a:extLst>
          </p:cNvPr>
          <p:cNvSpPr txBox="1"/>
          <p:nvPr/>
        </p:nvSpPr>
        <p:spPr>
          <a:xfrm>
            <a:off x="-1682353" y="1956292"/>
            <a:ext cx="9151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/>
            <a:r>
              <a:rPr lang="uk" sz="2400" b="1" dirty="0">
                <a:solidFill>
                  <a:srgbClr val="332C2C"/>
                </a:solidFill>
                <a:latin typeface="Segoe UI"/>
              </a:rPr>
              <a:t>Використані джерела:</a:t>
            </a:r>
            <a:endParaRPr lang="uk" sz="2400" b="1" dirty="0">
              <a:solidFill>
                <a:srgbClr val="332C2C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EE0AF-984A-77EB-42FA-F50A35F22BD7}"/>
              </a:ext>
            </a:extLst>
          </p:cNvPr>
          <p:cNvSpPr txBox="1"/>
          <p:nvPr/>
        </p:nvSpPr>
        <p:spPr>
          <a:xfrm>
            <a:off x="800099" y="2607412"/>
            <a:ext cx="140303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dirty="0" err="1"/>
              <a:t>Адміністративно-територіальний</a:t>
            </a:r>
            <a:r>
              <a:rPr lang="ru-RU" sz="2400" dirty="0"/>
              <a:t> </a:t>
            </a:r>
            <a:r>
              <a:rPr lang="ru-RU" sz="2400" dirty="0" err="1"/>
              <a:t>устрій</a:t>
            </a:r>
            <a:r>
              <a:rPr lang="ru-RU" sz="2400" dirty="0"/>
              <a:t> </a:t>
            </a:r>
            <a:r>
              <a:rPr lang="ru-RU" sz="2400" dirty="0" err="1"/>
              <a:t>країн</a:t>
            </a:r>
            <a:r>
              <a:rPr lang="ru-RU" sz="2400" dirty="0"/>
              <a:t> </a:t>
            </a:r>
            <a:r>
              <a:rPr lang="ru-RU" sz="2400" dirty="0" err="1"/>
              <a:t>Європейського</a:t>
            </a:r>
            <a:r>
              <a:rPr lang="ru-RU" sz="2400" dirty="0"/>
              <a:t> Союзу : </a:t>
            </a:r>
            <a:r>
              <a:rPr lang="ru-RU" sz="2400" dirty="0" err="1"/>
              <a:t>навч</a:t>
            </a:r>
            <a:r>
              <a:rPr lang="ru-RU" sz="2400" dirty="0"/>
              <a:t>. </a:t>
            </a:r>
            <a:r>
              <a:rPr lang="ru-RU" sz="2400" dirty="0" err="1"/>
              <a:t>посіб</a:t>
            </a:r>
            <a:r>
              <a:rPr lang="ru-RU" sz="2400" dirty="0"/>
              <a:t>. / за </a:t>
            </a:r>
            <a:r>
              <a:rPr lang="ru-RU" sz="2400" dirty="0" err="1"/>
              <a:t>заг</a:t>
            </a:r>
            <a:r>
              <a:rPr lang="ru-RU" sz="2400" dirty="0"/>
              <a:t>. ред. Ю. В. Ковбасюка, М. К. </a:t>
            </a:r>
            <a:r>
              <a:rPr lang="ru-RU" sz="2400" dirty="0" err="1"/>
              <a:t>Орлатого</a:t>
            </a:r>
            <a:r>
              <a:rPr lang="ru-RU" sz="2400" dirty="0"/>
              <a:t>. – К. : НАДУ, 2015. – 628 с.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373D3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Wiki </a:t>
            </a:r>
            <a:r>
              <a:rPr lang="uk-UA" sz="2400" dirty="0">
                <a:solidFill>
                  <a:srgbClr val="373D3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Політика Мальти</a:t>
            </a:r>
            <a:endParaRPr lang="uk-UA" sz="2400" dirty="0">
              <a:solidFill>
                <a:srgbClr val="373D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MJHA.gov.mt [ 2013-08-04 у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6" tooltip="Wayback Machine"/>
              </a:rPr>
              <a:t>Wayback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6" tooltip="Wayback Machine"/>
              </a:rPr>
              <a:t> Machine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.] —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Національний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статистичний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центр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Мальти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2011</a:t>
            </a:r>
            <a:endParaRPr lang="uk-UA" sz="2400" dirty="0">
              <a:solidFill>
                <a:srgbClr val="373D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err="1"/>
              <a:t>Грицяк</a:t>
            </a:r>
            <a:r>
              <a:rPr lang="ru-RU" sz="2400" dirty="0"/>
              <a:t> І. А. </a:t>
            </a:r>
            <a:r>
              <a:rPr lang="ru-RU" sz="2400" dirty="0" err="1"/>
              <a:t>Управління</a:t>
            </a:r>
            <a:r>
              <a:rPr lang="ru-RU" sz="2400" dirty="0"/>
              <a:t> в </a:t>
            </a:r>
            <a:r>
              <a:rPr lang="ru-RU" sz="2400" dirty="0" err="1"/>
              <a:t>Європейському</a:t>
            </a:r>
            <a:r>
              <a:rPr lang="ru-RU" sz="2400" dirty="0"/>
              <a:t> </a:t>
            </a:r>
            <a:r>
              <a:rPr lang="ru-RU" sz="2400" dirty="0" err="1"/>
              <a:t>Союзі</a:t>
            </a:r>
            <a:r>
              <a:rPr lang="ru-RU" sz="2400" dirty="0"/>
              <a:t>: </a:t>
            </a:r>
            <a:r>
              <a:rPr lang="ru-RU" sz="2400" dirty="0" err="1"/>
              <a:t>теоретичні</a:t>
            </a:r>
            <a:r>
              <a:rPr lang="ru-RU" sz="2400" dirty="0"/>
              <a:t> засади : </a:t>
            </a:r>
            <a:r>
              <a:rPr lang="ru-RU" sz="2400" dirty="0" err="1"/>
              <a:t>монографія</a:t>
            </a:r>
            <a:r>
              <a:rPr lang="ru-RU" sz="2400" dirty="0"/>
              <a:t> / І. А. </a:t>
            </a:r>
            <a:r>
              <a:rPr lang="ru-RU" sz="2400" dirty="0" err="1"/>
              <a:t>Грицяк</a:t>
            </a:r>
            <a:r>
              <a:rPr lang="ru-RU" sz="2400" dirty="0"/>
              <a:t>. – К. : Вид-во НАДУ, 2005. – 236 с.</a:t>
            </a:r>
            <a:endParaRPr lang="uk-UA" sz="2400" dirty="0">
              <a:solidFill>
                <a:srgbClr val="373D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ru-RU" sz="2400" dirty="0">
              <a:solidFill>
                <a:srgbClr val="373D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338</Words>
  <Application>Microsoft Office PowerPoint</Application>
  <PresentationFormat>Произвольный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subject/>
  <dc:creator/>
  <cp:keywords/>
  <cp:lastModifiedBy>Олександр Головня</cp:lastModifiedBy>
  <cp:revision>3</cp:revision>
  <dcterms:modified xsi:type="dcterms:W3CDTF">2024-09-07T16:52:57Z</dcterms:modified>
</cp:coreProperties>
</file>